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5" r:id="rId3"/>
    <p:sldId id="306" r:id="rId4"/>
    <p:sldId id="273" r:id="rId5"/>
    <p:sldId id="304" r:id="rId6"/>
    <p:sldId id="294" r:id="rId7"/>
    <p:sldId id="299" r:id="rId8"/>
    <p:sldId id="300" r:id="rId9"/>
    <p:sldId id="301" r:id="rId10"/>
    <p:sldId id="257" r:id="rId11"/>
    <p:sldId id="258" r:id="rId12"/>
    <p:sldId id="259" r:id="rId13"/>
    <p:sldId id="260" r:id="rId14"/>
    <p:sldId id="261" r:id="rId15"/>
    <p:sldId id="290" r:id="rId16"/>
    <p:sldId id="278" r:id="rId17"/>
    <p:sldId id="279" r:id="rId18"/>
    <p:sldId id="280" r:id="rId19"/>
    <p:sldId id="297" r:id="rId20"/>
    <p:sldId id="295" r:id="rId21"/>
    <p:sldId id="302" r:id="rId22"/>
    <p:sldId id="303" r:id="rId23"/>
    <p:sldId id="296" r:id="rId24"/>
    <p:sldId id="298" r:id="rId25"/>
    <p:sldId id="293" r:id="rId26"/>
    <p:sldId id="292" r:id="rId27"/>
    <p:sldId id="263" r:id="rId28"/>
    <p:sldId id="289" r:id="rId29"/>
    <p:sldId id="26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7"/>
    <p:restoredTop sz="96327"/>
  </p:normalViewPr>
  <p:slideViewPr>
    <p:cSldViewPr snapToGrid="0">
      <p:cViewPr varScale="1">
        <p:scale>
          <a:sx n="159" d="100"/>
          <a:sy n="159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2762-5DCB-34A8-82F9-D637A31A7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46DA1-D6DE-56EE-5CC0-33B70A919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0EEEC-645D-C156-3DA7-DE54855D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4DCF6-2FFD-5502-07C9-0E4FC326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303D1-5E5E-3028-312B-8C5BF3BB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6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DF80-BEB5-FD4B-557E-A3136E334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38A50-97BF-8B8B-74E9-147581B1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7D2AC-CE86-574F-C08C-E9B4BB27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8F21C-F413-3DE2-7E83-0409B240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C6162-62EB-5576-E821-255ED89E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2F42F-B4A2-6783-154C-539C4C8F3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C83F6-612B-1785-583A-AC78115AA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E006-5E9E-0A6F-B7D8-52895187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DF9AD-B134-4048-7656-5222CEF3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9092C-2BF2-6D79-B217-FFDA019A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6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6880-742F-985D-5B50-3873FD0C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3FEB9-C2C5-47BF-82E4-EFDAC4A01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1EB6-BDD6-B1EF-7007-7ED83C79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089F-039D-DDD5-2AB5-30E28BEC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5E7B-9BBC-1896-DF51-7312F80D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A637-F521-94DD-4A0D-51C020CB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474A-000B-52ED-3371-2FF541608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E4EF8-AB53-E407-AF4C-8F65C7CF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D7AD-EFD9-2AA5-E23F-808113D5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B5B8-09CD-C49F-A6F1-7AFEFC51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2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8FE9-E9D5-F317-A09E-35BBCDA2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29B1-B6B1-D174-4D48-EEFBBA2C2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48B25-5D3D-B8AC-830D-30D0A3719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9C949-5447-6E09-0642-BD6E29A5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A3EB4-95FB-77A4-28EB-949E5852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77621-83A6-6DFE-8B27-FE7CE060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DCD2-EDDD-3A36-12CF-AA73D4A0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C8EA8-21C2-BD01-3A80-039ECFCF9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9E2F7-D363-BBB1-9FF5-46BB67E57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C14F9-6307-3373-CF09-562A6BAD1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7F8D2-4C67-A9D8-8913-2DA8C6E31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CF786-1F49-F6AE-690C-783367B6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FE462-33B3-CBF5-2B7C-2D715E17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07DDA-F0F7-3046-51B8-D9861A5F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9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F064-C146-4647-AD9F-DDA8AE91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8080C-AE00-0D31-C960-3FB1593F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0EF9F-DE2C-6EC7-6D0A-C9F431F7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F3FE0-05B0-0E26-0E3C-312B0A39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ADA39-1D49-1F79-5A95-5EDC6CF1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B5EB9-3449-3699-8304-513F0233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9DD14-42C0-9FE0-0458-76EA01AD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66B6-A585-1827-DDE4-4B050A89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976D4-2EDE-9E9C-D87A-DCFA5C377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E813D-D121-A7B3-F233-837669079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83045-DAEF-A777-E1EA-ED453BF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F319A-C519-00D9-A8C5-65FE3C50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2005D-F62D-4A35-B82A-741537DD3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2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045D-441E-3077-1437-31D0BA79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AFE8D-B091-D653-E8C6-1F814FDA7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986F-F272-2B16-41C7-FA36B3857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9D394-9E03-13CF-40CF-76624693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C5B6B-4173-5CEB-8B1E-15F8D03D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162DF-3CCB-B12F-1649-0C48023B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FE14D7-35C7-5A2F-BB0C-BD528C4D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162E-2715-3EDC-6C51-65DD27206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3E9C9-3BFA-CB0C-2062-FC5E23A20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5479-CCBA-F74F-A408-A18601B72C3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DD47-9D4A-CF54-24FE-9B91EB8F5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A1D7-244C-5CA0-49DF-08DD61C34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71B4F-8870-9F4D-80D5-7268F9FF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6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801D-B959-F5DF-60E9-D83910246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Space-based lidar denoising methods and validation with focus on CALIOP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40EB1-D7A5-B2AE-A065-F5BE7CB6A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Willem J. Marais, Robert E. </a:t>
            </a:r>
            <a:r>
              <a:rPr lang="en-US" dirty="0" err="1"/>
              <a:t>Holz</a:t>
            </a:r>
            <a:r>
              <a:rPr lang="en-US" dirty="0"/>
              <a:t>, Danica F. Ehmer, Robert D. Nowak, Mark A. Vaughan, Charles R. </a:t>
            </a:r>
            <a:r>
              <a:rPr lang="en-US" dirty="0" err="1"/>
              <a:t>Trepte</a:t>
            </a:r>
            <a:r>
              <a:rPr lang="en-US" dirty="0"/>
              <a:t>, John W. Hair, Chris A. Hostetler</a:t>
            </a:r>
          </a:p>
          <a:p>
            <a:r>
              <a:rPr lang="en-US" dirty="0"/>
              <a:t>02/20/2025</a:t>
            </a:r>
          </a:p>
        </p:txBody>
      </p:sp>
    </p:spTree>
    <p:extLst>
      <p:ext uri="{BB962C8B-B14F-4D97-AF65-F5344CB8AC3E}">
        <p14:creationId xmlns:p14="http://schemas.microsoft.com/office/powerpoint/2010/main" val="241831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1FCF3CC5-DF6B-7CCF-354C-6ED0E8C29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6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B846DFE-21D1-182C-6D99-C837E4BB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1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4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DFEEE14D-558D-B7ED-7800-777E83C9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E20CB-C374-CBEA-8FF8-A275BA0B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952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gradient&#10;&#10;Description automatically generated with medium confidence">
            <a:extLst>
              <a:ext uri="{FF2B5EF4-FFF2-40B4-BE49-F238E27FC236}">
                <a16:creationId xmlns:a16="http://schemas.microsoft.com/office/drawing/2014/main" id="{BA206645-6E49-0D26-E38C-5C7D3AE55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61257-9878-0F67-509B-ADB4D744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524"/>
            <a:ext cx="12188952" cy="609447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44141E-345B-161D-3514-E672DD5BA547}"/>
              </a:ext>
            </a:extLst>
          </p:cNvPr>
          <p:cNvCxnSpPr/>
          <p:nvPr/>
        </p:nvCxnSpPr>
        <p:spPr>
          <a:xfrm>
            <a:off x="7083810" y="1387642"/>
            <a:ext cx="0" cy="456397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00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types of weather&#10;&#10;Description automatically generated with medium confidence">
            <a:extLst>
              <a:ext uri="{FF2B5EF4-FFF2-40B4-BE49-F238E27FC236}">
                <a16:creationId xmlns:a16="http://schemas.microsoft.com/office/drawing/2014/main" id="{D832E972-D9AB-B155-19F0-2C75FB2A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ltitude of a mountain&#10;&#10;Description automatically generated with medium confidence">
            <a:extLst>
              <a:ext uri="{FF2B5EF4-FFF2-40B4-BE49-F238E27FC236}">
                <a16:creationId xmlns:a16="http://schemas.microsoft.com/office/drawing/2014/main" id="{9EDFDE78-7BDC-6B8C-2D86-D08CD435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ltitude of a ship&#10;&#10;Description automatically generated with medium confidence">
            <a:extLst>
              <a:ext uri="{FF2B5EF4-FFF2-40B4-BE49-F238E27FC236}">
                <a16:creationId xmlns:a16="http://schemas.microsoft.com/office/drawing/2014/main" id="{14023AFC-BCB4-8E4A-CBD7-52B9873F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69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ltitude of a ship&#10;&#10;Description automatically generated with medium confidence">
            <a:extLst>
              <a:ext uri="{FF2B5EF4-FFF2-40B4-BE49-F238E27FC236}">
                <a16:creationId xmlns:a16="http://schemas.microsoft.com/office/drawing/2014/main" id="{14023AFC-BCB4-8E4A-CBD7-52B9873F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9C0314-EE28-F642-46E7-CE43E0F5182D}"/>
              </a:ext>
            </a:extLst>
          </p:cNvPr>
          <p:cNvSpPr/>
          <p:nvPr/>
        </p:nvSpPr>
        <p:spPr>
          <a:xfrm>
            <a:off x="5911516" y="1644316"/>
            <a:ext cx="2477110" cy="2735179"/>
          </a:xfrm>
          <a:prstGeom prst="rect">
            <a:avLst/>
          </a:prstGeom>
          <a:noFill/>
          <a:ln w="88900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FE986-69F9-CE47-C84F-AD5C244BE533}"/>
              </a:ext>
            </a:extLst>
          </p:cNvPr>
          <p:cNvSpPr txBox="1"/>
          <p:nvPr/>
        </p:nvSpPr>
        <p:spPr>
          <a:xfrm>
            <a:off x="1630019" y="1272211"/>
            <a:ext cx="4200958" cy="1077218"/>
          </a:xfrm>
          <a:prstGeom prst="rect">
            <a:avLst/>
          </a:prstGeom>
          <a:solidFill>
            <a:schemeClr val="bg1">
              <a:alpha val="79173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40FF"/>
                </a:solidFill>
              </a:rPr>
              <a:t>Ripple effects probably </a:t>
            </a:r>
          </a:p>
          <a:p>
            <a:r>
              <a:rPr lang="en-US" sz="3200" b="1" dirty="0">
                <a:solidFill>
                  <a:srgbClr val="FF40FF"/>
                </a:solidFill>
              </a:rPr>
              <a:t>residual noise</a:t>
            </a:r>
          </a:p>
        </p:txBody>
      </p:sp>
    </p:spTree>
    <p:extLst>
      <p:ext uri="{BB962C8B-B14F-4D97-AF65-F5344CB8AC3E}">
        <p14:creationId xmlns:p14="http://schemas.microsoft.com/office/powerpoint/2010/main" val="30494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1FCF3CC5-DF6B-7CCF-354C-6ED0E8C29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4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7CB4-1647-117D-A50C-FD30AA4E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5630-DFAE-5EC9-74C3-49A34ACF3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baseline results to show advantage of denoising space-based lidar data:</a:t>
            </a:r>
          </a:p>
          <a:p>
            <a:pPr lvl="1"/>
            <a:r>
              <a:rPr lang="en-US" dirty="0"/>
              <a:t>Check how CALIOP retrieval algorithms perform on denoised L1Bs.</a:t>
            </a:r>
          </a:p>
          <a:p>
            <a:pPr lvl="1"/>
            <a:r>
              <a:rPr lang="en-US" dirty="0"/>
              <a:t>Denoise all CALIOP data that has Langley NASA HSRL under flights and compare attenuated backscatter coefficient retrievals.</a:t>
            </a:r>
          </a:p>
          <a:p>
            <a:r>
              <a:rPr lang="en-US" dirty="0">
                <a:solidFill>
                  <a:schemeClr val="bg1"/>
                </a:solidFill>
              </a:rPr>
              <a:t>Next, improve up baseline denoising results: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Work with academia (Dr. Robert Nowak and Danica Fliss Ehmer)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Do fundamental research to develop novel denoising methods</a:t>
            </a:r>
          </a:p>
          <a:p>
            <a:r>
              <a:rPr lang="en-US" dirty="0">
                <a:solidFill>
                  <a:schemeClr val="bg1"/>
                </a:solidFill>
              </a:rPr>
              <a:t>Can you do straight up denoising on ATLID data and get better extinction measurements? </a:t>
            </a:r>
            <a:r>
              <a:rPr lang="en-US" b="1" u="sng" dirty="0">
                <a:solidFill>
                  <a:schemeClr val="bg1"/>
                </a:solidFill>
              </a:rPr>
              <a:t>Not necessarily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 will mostly likely need to do an inversion similar to optimal estimation.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4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7CB4-1647-117D-A50C-FD30AA4E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5630-DFAE-5EC9-74C3-49A34ACF3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Create baseline results to show advantage of denoising space-based lidar data: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Check how CALIOP retrieval algorithms perform on denoised L1Bs.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Denoise all CALIOP data that has Langley NASA HSRL under flights and compare attenuated backscatter coefficient retrievals.</a:t>
            </a:r>
          </a:p>
          <a:p>
            <a:r>
              <a:rPr lang="en-US" dirty="0"/>
              <a:t>Next, improve up baseline denoising results: </a:t>
            </a:r>
          </a:p>
          <a:p>
            <a:pPr lvl="1"/>
            <a:r>
              <a:rPr lang="en-US" dirty="0"/>
              <a:t>Work with academia (Dr. Robert Nowak and Danica Fliss Ehmer).</a:t>
            </a:r>
          </a:p>
          <a:p>
            <a:pPr lvl="1"/>
            <a:r>
              <a:rPr lang="en-US" dirty="0"/>
              <a:t>Do fundamental research to develop novel denoising methods.</a:t>
            </a:r>
          </a:p>
          <a:p>
            <a:r>
              <a:rPr lang="en-US" dirty="0">
                <a:solidFill>
                  <a:schemeClr val="bg1"/>
                </a:solidFill>
              </a:rPr>
              <a:t>Can you do straight up denoising on ATLID data and get better extinction measurements? </a:t>
            </a:r>
            <a:r>
              <a:rPr lang="en-US" b="1" u="sng" dirty="0">
                <a:solidFill>
                  <a:schemeClr val="bg1"/>
                </a:solidFill>
              </a:rPr>
              <a:t>Not necessarily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 will mostly likely need to do an inversion similar to optimal estimation.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6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7CB4-1647-117D-A50C-FD30AA4E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5630-DFAE-5EC9-74C3-49A34ACF3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Create baseline results to show advantage of denoising space-based lidar data: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Check how CALIOP retrieval algorithms perform on denoised L1Bs.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Denoise all CALIOP data that has Langley NASA HSRL under flights and compare attenuated backscatter coefficient retrievals.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Next, improve up baseline denoising results: 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Work with academia (Dr. Robert Nowak and Danica Fliss Ehmer).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Do fundamental research to develop novel denoising methods.</a:t>
            </a:r>
          </a:p>
          <a:p>
            <a:r>
              <a:rPr lang="en-US" dirty="0"/>
              <a:t>Can you do straight up denoising on ATLID data and get better extinction measurements? </a:t>
            </a:r>
            <a:r>
              <a:rPr lang="en-US" b="1" u="sng" dirty="0"/>
              <a:t>Not necessarily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You will mostly likely need to do an inversion similar to optimal estimation.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628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AD5463-3F4D-83A5-C2EE-468F7BCDF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62558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E20CB-C374-CBEA-8FF8-A275BA0B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952" cy="6094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F2E86E-6A09-1174-E917-A837356B69DE}"/>
              </a:ext>
            </a:extLst>
          </p:cNvPr>
          <p:cNvSpPr/>
          <p:nvPr/>
        </p:nvSpPr>
        <p:spPr>
          <a:xfrm>
            <a:off x="3110948" y="4343399"/>
            <a:ext cx="3061252" cy="904461"/>
          </a:xfrm>
          <a:prstGeom prst="rect">
            <a:avLst/>
          </a:prstGeom>
          <a:noFill/>
          <a:ln w="889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D0C5F-89E0-E31E-4A43-EB644D1B1601}"/>
              </a:ext>
            </a:extLst>
          </p:cNvPr>
          <p:cNvSpPr txBox="1"/>
          <p:nvPr/>
        </p:nvSpPr>
        <p:spPr>
          <a:xfrm>
            <a:off x="1235641" y="3180520"/>
            <a:ext cx="6811865" cy="107721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Striping artifacts probably due to solar </a:t>
            </a:r>
          </a:p>
          <a:p>
            <a:pPr algn="ctr"/>
            <a:r>
              <a:rPr lang="en-US" sz="3200" b="1" dirty="0"/>
              <a:t>background radiation variation</a:t>
            </a:r>
          </a:p>
        </p:txBody>
      </p:sp>
    </p:spTree>
    <p:extLst>
      <p:ext uri="{BB962C8B-B14F-4D97-AF65-F5344CB8AC3E}">
        <p14:creationId xmlns:p14="http://schemas.microsoft.com/office/powerpoint/2010/main" val="175036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E20CB-C374-CBEA-8FF8-A275BA0B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7" t="49749" r="39594"/>
          <a:stretch/>
        </p:blipFill>
        <p:spPr>
          <a:xfrm>
            <a:off x="1079330" y="0"/>
            <a:ext cx="1003334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4009FD-11BD-F762-D6BA-74F36223A908}"/>
              </a:ext>
            </a:extLst>
          </p:cNvPr>
          <p:cNvSpPr/>
          <p:nvPr/>
        </p:nvSpPr>
        <p:spPr>
          <a:xfrm>
            <a:off x="2166730" y="1176608"/>
            <a:ext cx="5764695" cy="1961964"/>
          </a:xfrm>
          <a:prstGeom prst="rect">
            <a:avLst/>
          </a:prstGeom>
          <a:noFill/>
          <a:ln w="889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443D8-C087-BC34-E438-7EB08065DE62}"/>
              </a:ext>
            </a:extLst>
          </p:cNvPr>
          <p:cNvSpPr txBox="1"/>
          <p:nvPr/>
        </p:nvSpPr>
        <p:spPr>
          <a:xfrm>
            <a:off x="1643147" y="39755"/>
            <a:ext cx="6811865" cy="107721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Striping artifacts probably due to solar </a:t>
            </a:r>
          </a:p>
          <a:p>
            <a:pPr algn="ctr"/>
            <a:r>
              <a:rPr lang="en-US" sz="3200" b="1" dirty="0"/>
              <a:t>background radiation variation</a:t>
            </a:r>
          </a:p>
        </p:txBody>
      </p:sp>
    </p:spTree>
    <p:extLst>
      <p:ext uri="{BB962C8B-B14F-4D97-AF65-F5344CB8AC3E}">
        <p14:creationId xmlns:p14="http://schemas.microsoft.com/office/powerpoint/2010/main" val="400547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5074F-F927-0896-54C8-C261D90AC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524"/>
            <a:ext cx="12188952" cy="60944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0158E6-4D6B-DEF9-DA65-B64595B9BD92}"/>
              </a:ext>
            </a:extLst>
          </p:cNvPr>
          <p:cNvCxnSpPr/>
          <p:nvPr/>
        </p:nvCxnSpPr>
        <p:spPr>
          <a:xfrm>
            <a:off x="1050758" y="1387642"/>
            <a:ext cx="0" cy="456397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12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altitude of a mountain&#10;&#10;Description automatically generated with medium confidence">
            <a:extLst>
              <a:ext uri="{FF2B5EF4-FFF2-40B4-BE49-F238E27FC236}">
                <a16:creationId xmlns:a16="http://schemas.microsoft.com/office/drawing/2014/main" id="{9AF43FA2-B2DD-C8DD-FB8C-727D57E3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9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showing the altitude&#10;&#10;Description automatically generated with medium confidence">
            <a:extLst>
              <a:ext uri="{FF2B5EF4-FFF2-40B4-BE49-F238E27FC236}">
                <a16:creationId xmlns:a16="http://schemas.microsoft.com/office/drawing/2014/main" id="{7B43F501-7117-D91C-21ED-A239F4840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5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E20CB-C374-CBEA-8FF8-A275BA0B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952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2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ltitude of a mountain&#10;&#10;Description automatically generated with medium confidence">
            <a:extLst>
              <a:ext uri="{FF2B5EF4-FFF2-40B4-BE49-F238E27FC236}">
                <a16:creationId xmlns:a16="http://schemas.microsoft.com/office/drawing/2014/main" id="{CE5190F1-38ED-7B4E-25AB-474B3587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680C3C-2BE3-96DF-3E6F-8C5AFF34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"/>
            <a:ext cx="12192000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2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4E50-F509-B1CE-06A4-834D9C7C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25E9B-2842-F6D9-8E2C-2EEDC99FF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989" y="1825624"/>
            <a:ext cx="4555958" cy="4896017"/>
          </a:xfrm>
        </p:spPr>
        <p:txBody>
          <a:bodyPr>
            <a:noAutofit/>
          </a:bodyPr>
          <a:lstStyle/>
          <a:p>
            <a:r>
              <a:rPr lang="en-US" sz="3200" dirty="0"/>
              <a:t>Core concept: Patch based denoising methods use </a:t>
            </a:r>
            <a:r>
              <a:rPr lang="en-US" sz="3200" u="sng" dirty="0"/>
              <a:t>redundancy</a:t>
            </a:r>
            <a:r>
              <a:rPr lang="en-US" sz="3200" dirty="0"/>
              <a:t> to reconstruct noisy image.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concept has been applied to medical imaging with similar physics and photon counting noise.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50B78-1CC2-9630-929E-AF9AE533E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84"/>
          <a:stretch/>
        </p:blipFill>
        <p:spPr>
          <a:xfrm>
            <a:off x="5041233" y="1531675"/>
            <a:ext cx="6934200" cy="50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8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945-70E3-3420-5B6C-3C8E147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lidar denoising end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AD26-146A-D2FF-C083-AE5B44C5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the objective of reducing lidar hardware costs, how can denoising accommodate for lower signal to noise ratio measurements?</a:t>
            </a:r>
          </a:p>
          <a:p>
            <a:r>
              <a:rPr lang="en-US" dirty="0">
                <a:solidFill>
                  <a:schemeClr val="bg1"/>
                </a:solidFill>
              </a:rPr>
              <a:t>Involve academia by collaborating with experts that develop theory behind denoising and machine learning methods.</a:t>
            </a:r>
          </a:p>
          <a:p>
            <a:r>
              <a:rPr lang="en-US" dirty="0">
                <a:solidFill>
                  <a:schemeClr val="bg1"/>
                </a:solidFill>
              </a:rPr>
              <a:t>In our previous attempts we tried to denoise CALIOP at the maximum vertical and horizontal resolutions. </a:t>
            </a:r>
          </a:p>
          <a:p>
            <a:r>
              <a:rPr lang="en-US" dirty="0">
                <a:solidFill>
                  <a:schemeClr val="bg1"/>
                </a:solidFill>
              </a:rPr>
              <a:t>We took one step back and instead focus now on performing denoising on lower resolutions.</a:t>
            </a:r>
          </a:p>
        </p:txBody>
      </p:sp>
    </p:spTree>
    <p:extLst>
      <p:ext uri="{BB962C8B-B14F-4D97-AF65-F5344CB8AC3E}">
        <p14:creationId xmlns:p14="http://schemas.microsoft.com/office/powerpoint/2010/main" val="164622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945-70E3-3420-5B6C-3C8E147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lidar denoising end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AD26-146A-D2FF-C083-AE5B44C5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With the objective of reducing lidar hardware costs, how can denoising accommodate for lower signal to noise ratio measurements?</a:t>
            </a:r>
          </a:p>
          <a:p>
            <a:r>
              <a:rPr lang="en-US" dirty="0"/>
              <a:t>Involve academia by collaborating with experts that develop theory behind denoising and machine learning methods.</a:t>
            </a:r>
          </a:p>
          <a:p>
            <a:r>
              <a:rPr lang="en-US" dirty="0">
                <a:solidFill>
                  <a:schemeClr val="bg1"/>
                </a:solidFill>
              </a:rPr>
              <a:t>In our previous attempts we tried to denoise CALIOP at the maximum vertical and horizontal resolutions. </a:t>
            </a:r>
          </a:p>
          <a:p>
            <a:r>
              <a:rPr lang="en-US" dirty="0">
                <a:solidFill>
                  <a:schemeClr val="bg1"/>
                </a:solidFill>
              </a:rPr>
              <a:t>We took one step back and instead focus now on performing denoising on lower resolutions.</a:t>
            </a:r>
          </a:p>
        </p:txBody>
      </p:sp>
    </p:spTree>
    <p:extLst>
      <p:ext uri="{BB962C8B-B14F-4D97-AF65-F5344CB8AC3E}">
        <p14:creationId xmlns:p14="http://schemas.microsoft.com/office/powerpoint/2010/main" val="398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945-70E3-3420-5B6C-3C8E147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lidar denoising end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AD26-146A-D2FF-C083-AE5B44C5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With the objective of reducing lidar hardware costs, how can denoising accommodate for lower signal to noise ratio measurements?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Involve academia by collaborating with experts that develop theory behind denoising and machine learning methods.</a:t>
            </a:r>
          </a:p>
          <a:p>
            <a:r>
              <a:rPr lang="en-US" dirty="0"/>
              <a:t>In our previous attempts we tried to denoise CALIOP at the maximum vertical and horizontal resolutions. </a:t>
            </a:r>
          </a:p>
          <a:p>
            <a:r>
              <a:rPr lang="en-US" dirty="0">
                <a:solidFill>
                  <a:schemeClr val="bg1"/>
                </a:solidFill>
              </a:rPr>
              <a:t>We took one step back and instead focus now on performing denoising on lower resolutions.</a:t>
            </a:r>
          </a:p>
        </p:txBody>
      </p:sp>
    </p:spTree>
    <p:extLst>
      <p:ext uri="{BB962C8B-B14F-4D97-AF65-F5344CB8AC3E}">
        <p14:creationId xmlns:p14="http://schemas.microsoft.com/office/powerpoint/2010/main" val="111088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8945-70E3-3420-5B6C-3C8E147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Space-based lidar denoising end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AD26-146A-D2FF-C083-AE5B44C5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With the objective of reducing lidar hardware costs, how can denoising accommodate for lower signal to noise ratio measurements?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Involve academia by collaborating with experts that develop theory behind denoising and machine learning methods.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our previous attempts we tried to denoise CALIOP at the maximum vertical and horizontal resolutions. </a:t>
            </a:r>
          </a:p>
          <a:p>
            <a:r>
              <a:rPr lang="en-US" dirty="0"/>
              <a:t>We took one step back and instead focus now on performing denoising on lower resolutions.</a:t>
            </a:r>
          </a:p>
        </p:txBody>
      </p:sp>
    </p:spTree>
    <p:extLst>
      <p:ext uri="{BB962C8B-B14F-4D97-AF65-F5344CB8AC3E}">
        <p14:creationId xmlns:p14="http://schemas.microsoft.com/office/powerpoint/2010/main" val="19698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724</Words>
  <Application>Microsoft Macintosh PowerPoint</Application>
  <PresentationFormat>Widescreen</PresentationFormat>
  <Paragraphs>60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Office Theme</vt:lpstr>
      <vt:lpstr>Space-based lidar denoising methods and validation with focus on CALIOP</vt:lpstr>
      <vt:lpstr>PowerPoint Presentation</vt:lpstr>
      <vt:lpstr>PowerPoint Presentation</vt:lpstr>
      <vt:lpstr>PowerPoint Presentation</vt:lpstr>
      <vt:lpstr>Denoising methodology</vt:lpstr>
      <vt:lpstr>Space-based lidar denoising end goals</vt:lpstr>
      <vt:lpstr>Space-based lidar denoising end goals</vt:lpstr>
      <vt:lpstr>Space-based lidar denoising end goals</vt:lpstr>
      <vt:lpstr>Space-based lidar denoising end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 and comments</vt:lpstr>
      <vt:lpstr>Future work and comments</vt:lpstr>
      <vt:lpstr>Future work and comments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 Marais</dc:creator>
  <cp:lastModifiedBy>Willem Marais</cp:lastModifiedBy>
  <cp:revision>70</cp:revision>
  <dcterms:created xsi:type="dcterms:W3CDTF">2025-01-12T21:36:12Z</dcterms:created>
  <dcterms:modified xsi:type="dcterms:W3CDTF">2025-02-20T13:34:38Z</dcterms:modified>
</cp:coreProperties>
</file>