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717" r:id="rId3"/>
    <p:sldMasterId id="2147483748" r:id="rId4"/>
  </p:sldMasterIdLst>
  <p:notesMasterIdLst>
    <p:notesMasterId r:id="rId35"/>
  </p:notesMasterIdLst>
  <p:sldIdLst>
    <p:sldId id="256" r:id="rId5"/>
    <p:sldId id="290" r:id="rId6"/>
    <p:sldId id="289" r:id="rId7"/>
    <p:sldId id="294" r:id="rId8"/>
    <p:sldId id="265" r:id="rId9"/>
    <p:sldId id="291" r:id="rId10"/>
    <p:sldId id="487" r:id="rId11"/>
    <p:sldId id="544" r:id="rId12"/>
    <p:sldId id="531" r:id="rId13"/>
    <p:sldId id="288" r:id="rId14"/>
    <p:sldId id="539" r:id="rId15"/>
    <p:sldId id="545" r:id="rId16"/>
    <p:sldId id="546" r:id="rId17"/>
    <p:sldId id="535" r:id="rId18"/>
    <p:sldId id="533" r:id="rId19"/>
    <p:sldId id="726" r:id="rId20"/>
    <p:sldId id="714" r:id="rId21"/>
    <p:sldId id="728" r:id="rId22"/>
    <p:sldId id="741" r:id="rId23"/>
    <p:sldId id="282" r:id="rId24"/>
    <p:sldId id="742" r:id="rId25"/>
    <p:sldId id="283" r:id="rId26"/>
    <p:sldId id="513" r:id="rId27"/>
    <p:sldId id="541" r:id="rId28"/>
    <p:sldId id="543" r:id="rId29"/>
    <p:sldId id="269" r:id="rId30"/>
    <p:sldId id="287" r:id="rId31"/>
    <p:sldId id="540" r:id="rId32"/>
    <p:sldId id="451" r:id="rId33"/>
    <p:sldId id="286"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0"/>
    <p:restoredTop sz="88434"/>
  </p:normalViewPr>
  <p:slideViewPr>
    <p:cSldViewPr snapToGrid="0" snapToObjects="1">
      <p:cViewPr varScale="1">
        <p:scale>
          <a:sx n="166" d="100"/>
          <a:sy n="166" d="100"/>
        </p:scale>
        <p:origin x="184" y="20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98D75-E657-47AC-9101-1C81482A6B1F}" type="doc">
      <dgm:prSet loTypeId="urn:microsoft.com/office/officeart/2016/7/layout/HorizontalActionList" loCatId="List" qsTypeId="urn:microsoft.com/office/officeart/2005/8/quickstyle/simple1" qsCatId="simple" csTypeId="urn:microsoft.com/office/officeart/2005/8/colors/colorful4" csCatId="colorful" phldr="1"/>
      <dgm:spPr/>
      <dgm:t>
        <a:bodyPr/>
        <a:lstStyle/>
        <a:p>
          <a:endParaRPr lang="en-US"/>
        </a:p>
      </dgm:t>
    </dgm:pt>
    <dgm:pt modelId="{737C2ED2-AA10-4190-8936-4B538CAA70FC}">
      <dgm:prSet/>
      <dgm:spPr/>
      <dgm:t>
        <a:bodyPr/>
        <a:lstStyle/>
        <a:p>
          <a:r>
            <a:rPr lang="en-US" b="1" dirty="0"/>
            <a:t>Observations</a:t>
          </a:r>
        </a:p>
      </dgm:t>
    </dgm:pt>
    <dgm:pt modelId="{406DEF53-73E3-4545-B821-66565B814F4E}" type="parTrans" cxnId="{94AB76CE-BCF3-45DA-A08D-47D781C37935}">
      <dgm:prSet/>
      <dgm:spPr/>
      <dgm:t>
        <a:bodyPr/>
        <a:lstStyle/>
        <a:p>
          <a:endParaRPr lang="en-US"/>
        </a:p>
      </dgm:t>
    </dgm:pt>
    <dgm:pt modelId="{2117D3E7-8D9E-4C8B-A9E3-9AD59A489508}" type="sibTrans" cxnId="{94AB76CE-BCF3-45DA-A08D-47D781C37935}">
      <dgm:prSet/>
      <dgm:spPr/>
      <dgm:t>
        <a:bodyPr/>
        <a:lstStyle/>
        <a:p>
          <a:endParaRPr lang="en-US"/>
        </a:p>
      </dgm:t>
    </dgm:pt>
    <dgm:pt modelId="{89877D0A-20B9-40ED-9734-0B8A667BB8E5}">
      <dgm:prSet custT="1"/>
      <dgm:spPr/>
      <dgm:t>
        <a:bodyPr/>
        <a:lstStyle/>
        <a:p>
          <a:r>
            <a:rPr lang="en-US" sz="1400" b="1" dirty="0"/>
            <a:t>Collection</a:t>
          </a:r>
          <a:r>
            <a:rPr lang="en-US" sz="1400" dirty="0"/>
            <a:t>: High-power terrestrial wireless emissions in or near spectrum allocated for earth sensing will reduce consistent and reliable global weather observations</a:t>
          </a:r>
        </a:p>
      </dgm:t>
    </dgm:pt>
    <dgm:pt modelId="{E6D1B48F-43F9-49C1-8EDC-07B4783D6F9C}" type="parTrans" cxnId="{89EF3FB1-8296-40F2-A66B-5025E0769F0B}">
      <dgm:prSet/>
      <dgm:spPr/>
      <dgm:t>
        <a:bodyPr/>
        <a:lstStyle/>
        <a:p>
          <a:endParaRPr lang="en-US"/>
        </a:p>
      </dgm:t>
    </dgm:pt>
    <dgm:pt modelId="{7927A8E2-D62B-439C-84EF-37649C836FEF}" type="sibTrans" cxnId="{89EF3FB1-8296-40F2-A66B-5025E0769F0B}">
      <dgm:prSet/>
      <dgm:spPr/>
      <dgm:t>
        <a:bodyPr/>
        <a:lstStyle/>
        <a:p>
          <a:endParaRPr lang="en-US"/>
        </a:p>
      </dgm:t>
    </dgm:pt>
    <dgm:pt modelId="{C2DF358F-9235-4979-ABE8-0605B1757277}">
      <dgm:prSet/>
      <dgm:spPr/>
      <dgm:t>
        <a:bodyPr/>
        <a:lstStyle/>
        <a:p>
          <a:r>
            <a:rPr lang="en-US" b="1" dirty="0"/>
            <a:t>Transmissions</a:t>
          </a:r>
        </a:p>
      </dgm:t>
    </dgm:pt>
    <dgm:pt modelId="{A14E3CE7-FC59-4D6C-B4C4-DDF1FCFB9A6D}" type="parTrans" cxnId="{2EAE0167-AAF5-499C-8405-0E4D51DA9C98}">
      <dgm:prSet/>
      <dgm:spPr/>
      <dgm:t>
        <a:bodyPr/>
        <a:lstStyle/>
        <a:p>
          <a:endParaRPr lang="en-US"/>
        </a:p>
      </dgm:t>
    </dgm:pt>
    <dgm:pt modelId="{068EB451-907A-4195-BB13-09E52AC525F4}" type="sibTrans" cxnId="{2EAE0167-AAF5-499C-8405-0E4D51DA9C98}">
      <dgm:prSet/>
      <dgm:spPr/>
      <dgm:t>
        <a:bodyPr/>
        <a:lstStyle/>
        <a:p>
          <a:endParaRPr lang="en-US"/>
        </a:p>
      </dgm:t>
    </dgm:pt>
    <dgm:pt modelId="{06316DF5-63A2-49D6-8B60-18FF387935FE}">
      <dgm:prSet custT="1"/>
      <dgm:spPr/>
      <dgm:t>
        <a:bodyPr/>
        <a:lstStyle/>
        <a:p>
          <a:r>
            <a:rPr lang="en-US" sz="1400" b="1" dirty="0"/>
            <a:t>Delivery</a:t>
          </a:r>
          <a:r>
            <a:rPr lang="en-US" sz="1400" dirty="0"/>
            <a:t>: Sharing of radio frequencies could threaten the timely and routine transmissions of space-to-Earth weather satellite imagery and other Earth-to-space observations (DCS)</a:t>
          </a:r>
        </a:p>
      </dgm:t>
    </dgm:pt>
    <dgm:pt modelId="{7BD6BF7C-6ACE-4FBC-BC9F-50570C7964AD}" type="parTrans" cxnId="{3FB19D3B-F2F9-4ED6-AE28-D528143315A6}">
      <dgm:prSet/>
      <dgm:spPr/>
      <dgm:t>
        <a:bodyPr/>
        <a:lstStyle/>
        <a:p>
          <a:endParaRPr lang="en-US"/>
        </a:p>
      </dgm:t>
    </dgm:pt>
    <dgm:pt modelId="{6DB526D2-04E2-48A1-B1E1-0F8FD6B0CECA}" type="sibTrans" cxnId="{3FB19D3B-F2F9-4ED6-AE28-D528143315A6}">
      <dgm:prSet/>
      <dgm:spPr/>
      <dgm:t>
        <a:bodyPr/>
        <a:lstStyle/>
        <a:p>
          <a:endParaRPr lang="en-US"/>
        </a:p>
      </dgm:t>
    </dgm:pt>
    <dgm:pt modelId="{0B969277-9CB0-4F90-835A-7EFD1F3A4955}">
      <dgm:prSet/>
      <dgm:spPr/>
      <dgm:t>
        <a:bodyPr/>
        <a:lstStyle/>
        <a:p>
          <a:r>
            <a:rPr lang="en-US" b="1" dirty="0"/>
            <a:t>Inconsistency</a:t>
          </a:r>
        </a:p>
      </dgm:t>
    </dgm:pt>
    <dgm:pt modelId="{E946214A-30E5-463E-A4E9-DD533E4D05E0}" type="parTrans" cxnId="{60DC37A5-4F83-4082-A66A-4C75349308DE}">
      <dgm:prSet/>
      <dgm:spPr/>
      <dgm:t>
        <a:bodyPr/>
        <a:lstStyle/>
        <a:p>
          <a:endParaRPr lang="en-US"/>
        </a:p>
      </dgm:t>
    </dgm:pt>
    <dgm:pt modelId="{408EC15E-9A9B-4DFA-A5DE-3CC21ACE76B9}" type="sibTrans" cxnId="{60DC37A5-4F83-4082-A66A-4C75349308DE}">
      <dgm:prSet/>
      <dgm:spPr/>
      <dgm:t>
        <a:bodyPr/>
        <a:lstStyle/>
        <a:p>
          <a:endParaRPr lang="en-US"/>
        </a:p>
      </dgm:t>
    </dgm:pt>
    <dgm:pt modelId="{B21B10D7-B6EA-4E0B-BE80-280BE88B7CF7}">
      <dgm:prSet custT="1"/>
      <dgm:spPr/>
      <dgm:t>
        <a:bodyPr/>
        <a:lstStyle/>
        <a:p>
          <a:r>
            <a:rPr lang="en-US" sz="1400" b="1" dirty="0"/>
            <a:t>Impact</a:t>
          </a:r>
          <a:r>
            <a:rPr lang="en-US" sz="1400" dirty="0"/>
            <a:t>: The risk of spectrum sharing is not a sudden decrease in forecast skill or a complete loss of observations, but an inability to deliver consistent weather services</a:t>
          </a:r>
        </a:p>
      </dgm:t>
    </dgm:pt>
    <dgm:pt modelId="{00C8E3C5-0AD9-4EED-998F-6111C69D00AA}" type="parTrans" cxnId="{A26DC56B-CB63-4412-93E2-7933833E6B7D}">
      <dgm:prSet/>
      <dgm:spPr/>
      <dgm:t>
        <a:bodyPr/>
        <a:lstStyle/>
        <a:p>
          <a:endParaRPr lang="en-US"/>
        </a:p>
      </dgm:t>
    </dgm:pt>
    <dgm:pt modelId="{E9677E6E-CFB0-4B30-8483-4AD7369135EC}" type="sibTrans" cxnId="{A26DC56B-CB63-4412-93E2-7933833E6B7D}">
      <dgm:prSet/>
      <dgm:spPr/>
      <dgm:t>
        <a:bodyPr/>
        <a:lstStyle/>
        <a:p>
          <a:endParaRPr lang="en-US"/>
        </a:p>
      </dgm:t>
    </dgm:pt>
    <dgm:pt modelId="{F7072DEC-F046-C442-850C-4D56DE458E97}" type="pres">
      <dgm:prSet presAssocID="{F8398D75-E657-47AC-9101-1C81482A6B1F}" presName="Name0" presStyleCnt="0">
        <dgm:presLayoutVars>
          <dgm:dir/>
          <dgm:animLvl val="lvl"/>
          <dgm:resizeHandles val="exact"/>
        </dgm:presLayoutVars>
      </dgm:prSet>
      <dgm:spPr/>
    </dgm:pt>
    <dgm:pt modelId="{773ACF50-9ED2-4848-922C-86D6955CFEE3}" type="pres">
      <dgm:prSet presAssocID="{737C2ED2-AA10-4190-8936-4B538CAA70FC}" presName="composite" presStyleCnt="0"/>
      <dgm:spPr/>
    </dgm:pt>
    <dgm:pt modelId="{2996D889-220F-744B-BEC3-0E38D0D3573F}" type="pres">
      <dgm:prSet presAssocID="{737C2ED2-AA10-4190-8936-4B538CAA70FC}" presName="parTx" presStyleLbl="alignNode1" presStyleIdx="0" presStyleCnt="3">
        <dgm:presLayoutVars>
          <dgm:chMax val="0"/>
          <dgm:chPref val="0"/>
        </dgm:presLayoutVars>
      </dgm:prSet>
      <dgm:spPr/>
    </dgm:pt>
    <dgm:pt modelId="{46F71969-A735-1C4C-9887-FA704760642A}" type="pres">
      <dgm:prSet presAssocID="{737C2ED2-AA10-4190-8936-4B538CAA70FC}" presName="desTx" presStyleLbl="alignAccFollowNode1" presStyleIdx="0" presStyleCnt="3">
        <dgm:presLayoutVars/>
      </dgm:prSet>
      <dgm:spPr/>
    </dgm:pt>
    <dgm:pt modelId="{D2C0E10F-26CE-5F4F-86E8-D7D83257DE51}" type="pres">
      <dgm:prSet presAssocID="{2117D3E7-8D9E-4C8B-A9E3-9AD59A489508}" presName="space" presStyleCnt="0"/>
      <dgm:spPr/>
    </dgm:pt>
    <dgm:pt modelId="{6AD3AE88-8C49-354F-A7AC-28E8E4428DEC}" type="pres">
      <dgm:prSet presAssocID="{C2DF358F-9235-4979-ABE8-0605B1757277}" presName="composite" presStyleCnt="0"/>
      <dgm:spPr/>
    </dgm:pt>
    <dgm:pt modelId="{5A02472C-2A62-C64E-8A32-35368F6B85C8}" type="pres">
      <dgm:prSet presAssocID="{C2DF358F-9235-4979-ABE8-0605B1757277}" presName="parTx" presStyleLbl="alignNode1" presStyleIdx="1" presStyleCnt="3">
        <dgm:presLayoutVars>
          <dgm:chMax val="0"/>
          <dgm:chPref val="0"/>
        </dgm:presLayoutVars>
      </dgm:prSet>
      <dgm:spPr/>
    </dgm:pt>
    <dgm:pt modelId="{437B514B-DC70-5E40-9135-2634996ED3AB}" type="pres">
      <dgm:prSet presAssocID="{C2DF358F-9235-4979-ABE8-0605B1757277}" presName="desTx" presStyleLbl="alignAccFollowNode1" presStyleIdx="1" presStyleCnt="3">
        <dgm:presLayoutVars/>
      </dgm:prSet>
      <dgm:spPr/>
    </dgm:pt>
    <dgm:pt modelId="{3A84C38D-962A-CD42-8C6A-7AF908C2F538}" type="pres">
      <dgm:prSet presAssocID="{068EB451-907A-4195-BB13-09E52AC525F4}" presName="space" presStyleCnt="0"/>
      <dgm:spPr/>
    </dgm:pt>
    <dgm:pt modelId="{81E5FDE2-51FB-F749-B425-9050BFE9D560}" type="pres">
      <dgm:prSet presAssocID="{0B969277-9CB0-4F90-835A-7EFD1F3A4955}" presName="composite" presStyleCnt="0"/>
      <dgm:spPr/>
    </dgm:pt>
    <dgm:pt modelId="{BA884DEE-A650-A346-96DA-05568D261603}" type="pres">
      <dgm:prSet presAssocID="{0B969277-9CB0-4F90-835A-7EFD1F3A4955}" presName="parTx" presStyleLbl="alignNode1" presStyleIdx="2" presStyleCnt="3">
        <dgm:presLayoutVars>
          <dgm:chMax val="0"/>
          <dgm:chPref val="0"/>
        </dgm:presLayoutVars>
      </dgm:prSet>
      <dgm:spPr/>
    </dgm:pt>
    <dgm:pt modelId="{2C23D625-DE79-594F-A9A9-6838623A244A}" type="pres">
      <dgm:prSet presAssocID="{0B969277-9CB0-4F90-835A-7EFD1F3A4955}" presName="desTx" presStyleLbl="alignAccFollowNode1" presStyleIdx="2" presStyleCnt="3">
        <dgm:presLayoutVars/>
      </dgm:prSet>
      <dgm:spPr/>
    </dgm:pt>
  </dgm:ptLst>
  <dgm:cxnLst>
    <dgm:cxn modelId="{DA91A915-9179-1F48-811A-C9AA1AC9DB3C}" type="presOf" srcId="{0B969277-9CB0-4F90-835A-7EFD1F3A4955}" destId="{BA884DEE-A650-A346-96DA-05568D261603}" srcOrd="0" destOrd="0" presId="urn:microsoft.com/office/officeart/2016/7/layout/HorizontalActionList"/>
    <dgm:cxn modelId="{3FB19D3B-F2F9-4ED6-AE28-D528143315A6}" srcId="{C2DF358F-9235-4979-ABE8-0605B1757277}" destId="{06316DF5-63A2-49D6-8B60-18FF387935FE}" srcOrd="0" destOrd="0" parTransId="{7BD6BF7C-6ACE-4FBC-BC9F-50570C7964AD}" sibTransId="{6DB526D2-04E2-48A1-B1E1-0F8FD6B0CECA}"/>
    <dgm:cxn modelId="{2EAE0167-AAF5-499C-8405-0E4D51DA9C98}" srcId="{F8398D75-E657-47AC-9101-1C81482A6B1F}" destId="{C2DF358F-9235-4979-ABE8-0605B1757277}" srcOrd="1" destOrd="0" parTransId="{A14E3CE7-FC59-4D6C-B4C4-DDF1FCFB9A6D}" sibTransId="{068EB451-907A-4195-BB13-09E52AC525F4}"/>
    <dgm:cxn modelId="{A26DC56B-CB63-4412-93E2-7933833E6B7D}" srcId="{0B969277-9CB0-4F90-835A-7EFD1F3A4955}" destId="{B21B10D7-B6EA-4E0B-BE80-280BE88B7CF7}" srcOrd="0" destOrd="0" parTransId="{00C8E3C5-0AD9-4EED-998F-6111C69D00AA}" sibTransId="{E9677E6E-CFB0-4B30-8483-4AD7369135EC}"/>
    <dgm:cxn modelId="{42B33A72-FB85-FC41-83F7-0CCD6240DCD2}" type="presOf" srcId="{C2DF358F-9235-4979-ABE8-0605B1757277}" destId="{5A02472C-2A62-C64E-8A32-35368F6B85C8}" srcOrd="0" destOrd="0" presId="urn:microsoft.com/office/officeart/2016/7/layout/HorizontalActionList"/>
    <dgm:cxn modelId="{01A7AC94-7925-1A44-875C-3A75AD47C5B7}" type="presOf" srcId="{737C2ED2-AA10-4190-8936-4B538CAA70FC}" destId="{2996D889-220F-744B-BEC3-0E38D0D3573F}" srcOrd="0" destOrd="0" presId="urn:microsoft.com/office/officeart/2016/7/layout/HorizontalActionList"/>
    <dgm:cxn modelId="{60DC37A5-4F83-4082-A66A-4C75349308DE}" srcId="{F8398D75-E657-47AC-9101-1C81482A6B1F}" destId="{0B969277-9CB0-4F90-835A-7EFD1F3A4955}" srcOrd="2" destOrd="0" parTransId="{E946214A-30E5-463E-A4E9-DD533E4D05E0}" sibTransId="{408EC15E-9A9B-4DFA-A5DE-3CC21ACE76B9}"/>
    <dgm:cxn modelId="{89EF3FB1-8296-40F2-A66B-5025E0769F0B}" srcId="{737C2ED2-AA10-4190-8936-4B538CAA70FC}" destId="{89877D0A-20B9-40ED-9734-0B8A667BB8E5}" srcOrd="0" destOrd="0" parTransId="{E6D1B48F-43F9-49C1-8EDC-07B4783D6F9C}" sibTransId="{7927A8E2-D62B-439C-84EF-37649C836FEF}"/>
    <dgm:cxn modelId="{ECFEB6B3-711F-4449-9FE6-621DEED4D695}" type="presOf" srcId="{06316DF5-63A2-49D6-8B60-18FF387935FE}" destId="{437B514B-DC70-5E40-9135-2634996ED3AB}" srcOrd="0" destOrd="0" presId="urn:microsoft.com/office/officeart/2016/7/layout/HorizontalActionList"/>
    <dgm:cxn modelId="{665C8CC5-6BD5-8D49-8072-F76FA18BB9D2}" type="presOf" srcId="{B21B10D7-B6EA-4E0B-BE80-280BE88B7CF7}" destId="{2C23D625-DE79-594F-A9A9-6838623A244A}" srcOrd="0" destOrd="0" presId="urn:microsoft.com/office/officeart/2016/7/layout/HorizontalActionList"/>
    <dgm:cxn modelId="{E5A9BCC7-182D-5440-8ED1-1AEE743BF068}" type="presOf" srcId="{F8398D75-E657-47AC-9101-1C81482A6B1F}" destId="{F7072DEC-F046-C442-850C-4D56DE458E97}" srcOrd="0" destOrd="0" presId="urn:microsoft.com/office/officeart/2016/7/layout/HorizontalActionList"/>
    <dgm:cxn modelId="{94AB76CE-BCF3-45DA-A08D-47D781C37935}" srcId="{F8398D75-E657-47AC-9101-1C81482A6B1F}" destId="{737C2ED2-AA10-4190-8936-4B538CAA70FC}" srcOrd="0" destOrd="0" parTransId="{406DEF53-73E3-4545-B821-66565B814F4E}" sibTransId="{2117D3E7-8D9E-4C8B-A9E3-9AD59A489508}"/>
    <dgm:cxn modelId="{8F086BDD-B2B9-334A-AE47-C21CDE4E6A95}" type="presOf" srcId="{89877D0A-20B9-40ED-9734-0B8A667BB8E5}" destId="{46F71969-A735-1C4C-9887-FA704760642A}" srcOrd="0" destOrd="0" presId="urn:microsoft.com/office/officeart/2016/7/layout/HorizontalActionList"/>
    <dgm:cxn modelId="{D89C0096-C20E-D84C-98AF-BE6F123853CA}" type="presParOf" srcId="{F7072DEC-F046-C442-850C-4D56DE458E97}" destId="{773ACF50-9ED2-4848-922C-86D6955CFEE3}" srcOrd="0" destOrd="0" presId="urn:microsoft.com/office/officeart/2016/7/layout/HorizontalActionList"/>
    <dgm:cxn modelId="{D223B991-1962-214E-AC22-61A8DC23BDA0}" type="presParOf" srcId="{773ACF50-9ED2-4848-922C-86D6955CFEE3}" destId="{2996D889-220F-744B-BEC3-0E38D0D3573F}" srcOrd="0" destOrd="0" presId="urn:microsoft.com/office/officeart/2016/7/layout/HorizontalActionList"/>
    <dgm:cxn modelId="{EDDECE82-7E00-0343-983C-9910710438EF}" type="presParOf" srcId="{773ACF50-9ED2-4848-922C-86D6955CFEE3}" destId="{46F71969-A735-1C4C-9887-FA704760642A}" srcOrd="1" destOrd="0" presId="urn:microsoft.com/office/officeart/2016/7/layout/HorizontalActionList"/>
    <dgm:cxn modelId="{5FDE0930-DE84-CD42-8605-1DA8EC750158}" type="presParOf" srcId="{F7072DEC-F046-C442-850C-4D56DE458E97}" destId="{D2C0E10F-26CE-5F4F-86E8-D7D83257DE51}" srcOrd="1" destOrd="0" presId="urn:microsoft.com/office/officeart/2016/7/layout/HorizontalActionList"/>
    <dgm:cxn modelId="{983121E8-3AF8-DB4E-A159-05E489A43C91}" type="presParOf" srcId="{F7072DEC-F046-C442-850C-4D56DE458E97}" destId="{6AD3AE88-8C49-354F-A7AC-28E8E4428DEC}" srcOrd="2" destOrd="0" presId="urn:microsoft.com/office/officeart/2016/7/layout/HorizontalActionList"/>
    <dgm:cxn modelId="{FCD5B4EA-ED6E-F146-B9EA-7AA7C3458165}" type="presParOf" srcId="{6AD3AE88-8C49-354F-A7AC-28E8E4428DEC}" destId="{5A02472C-2A62-C64E-8A32-35368F6B85C8}" srcOrd="0" destOrd="0" presId="urn:microsoft.com/office/officeart/2016/7/layout/HorizontalActionList"/>
    <dgm:cxn modelId="{E97026A2-A4E7-8449-8743-BEDBE2A66534}" type="presParOf" srcId="{6AD3AE88-8C49-354F-A7AC-28E8E4428DEC}" destId="{437B514B-DC70-5E40-9135-2634996ED3AB}" srcOrd="1" destOrd="0" presId="urn:microsoft.com/office/officeart/2016/7/layout/HorizontalActionList"/>
    <dgm:cxn modelId="{89B1F39C-673D-7742-966E-306205052B00}" type="presParOf" srcId="{F7072DEC-F046-C442-850C-4D56DE458E97}" destId="{3A84C38D-962A-CD42-8C6A-7AF908C2F538}" srcOrd="3" destOrd="0" presId="urn:microsoft.com/office/officeart/2016/7/layout/HorizontalActionList"/>
    <dgm:cxn modelId="{8248FEA0-F8D9-0241-A8F7-DA710DB60B33}" type="presParOf" srcId="{F7072DEC-F046-C442-850C-4D56DE458E97}" destId="{81E5FDE2-51FB-F749-B425-9050BFE9D560}" srcOrd="4" destOrd="0" presId="urn:microsoft.com/office/officeart/2016/7/layout/HorizontalActionList"/>
    <dgm:cxn modelId="{020D970E-D040-2A4B-B36B-ADB4EC77CBDF}" type="presParOf" srcId="{81E5FDE2-51FB-F749-B425-9050BFE9D560}" destId="{BA884DEE-A650-A346-96DA-05568D261603}" srcOrd="0" destOrd="0" presId="urn:microsoft.com/office/officeart/2016/7/layout/HorizontalActionList"/>
    <dgm:cxn modelId="{79E2487B-6A9D-854E-AC32-256F1B013286}" type="presParOf" srcId="{81E5FDE2-51FB-F749-B425-9050BFE9D560}" destId="{2C23D625-DE79-594F-A9A9-6838623A244A}"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6266DE-7679-44A9-B105-D230FEBB9AC1}"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FF22F4C1-30FE-41D5-8F78-C466AE441571}">
      <dgm:prSet/>
      <dgm:spPr/>
      <dgm:t>
        <a:bodyPr/>
        <a:lstStyle/>
        <a:p>
          <a:r>
            <a:rPr lang="en-US" b="1" dirty="0">
              <a:solidFill>
                <a:schemeClr val="bg1"/>
              </a:solidFill>
            </a:rPr>
            <a:t>Real-time High Rate Data (NOAA JPSS)</a:t>
          </a:r>
        </a:p>
      </dgm:t>
    </dgm:pt>
    <dgm:pt modelId="{976C9354-FCA1-4CC8-BB9C-AB9C4BF04099}" type="parTrans" cxnId="{571CE34A-E6C8-4E49-AB2F-A374CD3AC7BC}">
      <dgm:prSet/>
      <dgm:spPr/>
      <dgm:t>
        <a:bodyPr/>
        <a:lstStyle/>
        <a:p>
          <a:endParaRPr lang="en-US"/>
        </a:p>
      </dgm:t>
    </dgm:pt>
    <dgm:pt modelId="{A11D802D-F974-4543-A08F-BD908F419AB5}" type="sibTrans" cxnId="{571CE34A-E6C8-4E49-AB2F-A374CD3AC7BC}">
      <dgm:prSet/>
      <dgm:spPr/>
      <dgm:t>
        <a:bodyPr/>
        <a:lstStyle/>
        <a:p>
          <a:endParaRPr lang="en-US"/>
        </a:p>
      </dgm:t>
    </dgm:pt>
    <dgm:pt modelId="{4604D696-8CCB-43BB-8291-71EF4E4361E6}">
      <dgm:prSet custT="1"/>
      <dgm:spPr/>
      <dgm:t>
        <a:bodyPr/>
        <a:lstStyle/>
        <a:p>
          <a:r>
            <a:rPr lang="en-US" sz="1400" dirty="0"/>
            <a:t>7.812 GHz (50 MHz Bandwidth)</a:t>
          </a:r>
        </a:p>
      </dgm:t>
    </dgm:pt>
    <dgm:pt modelId="{C606A10E-9191-4ABB-B584-D2072A7766C7}" type="parTrans" cxnId="{F097C143-4F98-490D-8C9F-B1960381C81C}">
      <dgm:prSet/>
      <dgm:spPr/>
      <dgm:t>
        <a:bodyPr/>
        <a:lstStyle/>
        <a:p>
          <a:endParaRPr lang="en-US"/>
        </a:p>
      </dgm:t>
    </dgm:pt>
    <dgm:pt modelId="{6EA0BCDB-26AA-44CE-B9A9-5DE5C214685C}" type="sibTrans" cxnId="{F097C143-4F98-490D-8C9F-B1960381C81C}">
      <dgm:prSet/>
      <dgm:spPr/>
      <dgm:t>
        <a:bodyPr/>
        <a:lstStyle/>
        <a:p>
          <a:endParaRPr lang="en-US"/>
        </a:p>
      </dgm:t>
    </dgm:pt>
    <dgm:pt modelId="{A46B3C2F-4622-4B56-8BB5-DF989C637CBD}">
      <dgm:prSet/>
      <dgm:spPr/>
      <dgm:t>
        <a:bodyPr/>
        <a:lstStyle/>
        <a:p>
          <a:r>
            <a:rPr lang="en-US" b="1" dirty="0">
              <a:solidFill>
                <a:schemeClr val="bg1"/>
              </a:solidFill>
            </a:rPr>
            <a:t>Passive Sensing (JAXA GCOM-W/GW)</a:t>
          </a:r>
        </a:p>
      </dgm:t>
    </dgm:pt>
    <dgm:pt modelId="{E8434B67-D470-4BEF-9085-C7967A4B8951}" type="parTrans" cxnId="{25825078-71CE-4F87-8491-69F972E08F46}">
      <dgm:prSet/>
      <dgm:spPr/>
      <dgm:t>
        <a:bodyPr/>
        <a:lstStyle/>
        <a:p>
          <a:endParaRPr lang="en-US"/>
        </a:p>
      </dgm:t>
    </dgm:pt>
    <dgm:pt modelId="{A8009FDE-1AF1-4EE8-847B-FD516E7586FC}" type="sibTrans" cxnId="{25825078-71CE-4F87-8491-69F972E08F46}">
      <dgm:prSet/>
      <dgm:spPr/>
      <dgm:t>
        <a:bodyPr/>
        <a:lstStyle/>
        <a:p>
          <a:endParaRPr lang="en-US"/>
        </a:p>
      </dgm:t>
    </dgm:pt>
    <dgm:pt modelId="{2E0F337E-5B72-43C3-8BBD-8E9B09169F8D}">
      <dgm:prSet custT="1"/>
      <dgm:spPr/>
      <dgm:t>
        <a:bodyPr/>
        <a:lstStyle/>
        <a:p>
          <a:r>
            <a:rPr lang="en-US" sz="1400" dirty="0"/>
            <a:t>Rainfall Rate</a:t>
          </a:r>
        </a:p>
      </dgm:t>
    </dgm:pt>
    <dgm:pt modelId="{7F61DBDA-D6EA-461D-B584-1774DFD0FDD1}" type="parTrans" cxnId="{92C7F0D3-33C0-471D-A591-6989C884C8E1}">
      <dgm:prSet/>
      <dgm:spPr/>
      <dgm:t>
        <a:bodyPr/>
        <a:lstStyle/>
        <a:p>
          <a:endParaRPr lang="en-US"/>
        </a:p>
      </dgm:t>
    </dgm:pt>
    <dgm:pt modelId="{96752C1E-BE82-448D-AC4A-8677A676658E}" type="sibTrans" cxnId="{92C7F0D3-33C0-471D-A591-6989C884C8E1}">
      <dgm:prSet/>
      <dgm:spPr/>
      <dgm:t>
        <a:bodyPr/>
        <a:lstStyle/>
        <a:p>
          <a:endParaRPr lang="en-US"/>
        </a:p>
      </dgm:t>
    </dgm:pt>
    <dgm:pt modelId="{48194FC7-773A-42C1-A897-CC5C80F7E15A}">
      <dgm:prSet custT="1"/>
      <dgm:spPr/>
      <dgm:t>
        <a:bodyPr/>
        <a:lstStyle/>
        <a:p>
          <a:r>
            <a:rPr lang="en-US" sz="1400" dirty="0"/>
            <a:t>Sea Surface Temperature</a:t>
          </a:r>
        </a:p>
      </dgm:t>
    </dgm:pt>
    <dgm:pt modelId="{2C1F7DD1-BEF0-46D3-8031-ABC286DCC65A}" type="parTrans" cxnId="{A7591D23-6938-4D1B-A462-3FBD3B4931E9}">
      <dgm:prSet/>
      <dgm:spPr/>
      <dgm:t>
        <a:bodyPr/>
        <a:lstStyle/>
        <a:p>
          <a:endParaRPr lang="en-US"/>
        </a:p>
      </dgm:t>
    </dgm:pt>
    <dgm:pt modelId="{8AA33379-A5CA-4372-A284-7E92A0DE4BA5}" type="sibTrans" cxnId="{A7591D23-6938-4D1B-A462-3FBD3B4931E9}">
      <dgm:prSet/>
      <dgm:spPr/>
      <dgm:t>
        <a:bodyPr/>
        <a:lstStyle/>
        <a:p>
          <a:endParaRPr lang="en-US"/>
        </a:p>
      </dgm:t>
    </dgm:pt>
    <dgm:pt modelId="{64D86EFB-C52A-47CE-950C-FF45D1333563}">
      <dgm:prSet custT="1"/>
      <dgm:spPr/>
      <dgm:t>
        <a:bodyPr/>
        <a:lstStyle/>
        <a:p>
          <a:r>
            <a:rPr lang="en-US" sz="1400" dirty="0"/>
            <a:t>6.925 GHz (350 MHz Bandwidth)</a:t>
          </a:r>
        </a:p>
      </dgm:t>
    </dgm:pt>
    <dgm:pt modelId="{67AB188A-B695-458F-92DB-385E2DE71B75}" type="parTrans" cxnId="{9740E17B-52AD-4588-BA39-A88888CAFA76}">
      <dgm:prSet/>
      <dgm:spPr/>
      <dgm:t>
        <a:bodyPr/>
        <a:lstStyle/>
        <a:p>
          <a:endParaRPr lang="en-US"/>
        </a:p>
      </dgm:t>
    </dgm:pt>
    <dgm:pt modelId="{45577A49-4CF2-476A-9D79-8B8EF6C51A9D}" type="sibTrans" cxnId="{9740E17B-52AD-4588-BA39-A88888CAFA76}">
      <dgm:prSet/>
      <dgm:spPr/>
      <dgm:t>
        <a:bodyPr/>
        <a:lstStyle/>
        <a:p>
          <a:endParaRPr lang="en-US"/>
        </a:p>
      </dgm:t>
    </dgm:pt>
    <dgm:pt modelId="{A84EB589-DFED-4776-986A-9A707896397D}">
      <dgm:prSet custT="1"/>
      <dgm:spPr/>
      <dgm:t>
        <a:bodyPr/>
        <a:lstStyle/>
        <a:p>
          <a:r>
            <a:rPr lang="en-US" sz="1400" dirty="0"/>
            <a:t>7.3 GHz (350 MHz Bandwidth)</a:t>
          </a:r>
        </a:p>
      </dgm:t>
    </dgm:pt>
    <dgm:pt modelId="{A5524BEE-B057-4737-A618-C46EFA4B2771}" type="parTrans" cxnId="{A14E367D-0F38-4B11-87B9-D1219AE23507}">
      <dgm:prSet/>
      <dgm:spPr/>
      <dgm:t>
        <a:bodyPr/>
        <a:lstStyle/>
        <a:p>
          <a:endParaRPr lang="en-US"/>
        </a:p>
      </dgm:t>
    </dgm:pt>
    <dgm:pt modelId="{9B0FA6F0-0720-4AFF-B0F0-870B7CB13F60}" type="sibTrans" cxnId="{A14E367D-0F38-4B11-87B9-D1219AE23507}">
      <dgm:prSet/>
      <dgm:spPr/>
      <dgm:t>
        <a:bodyPr/>
        <a:lstStyle/>
        <a:p>
          <a:endParaRPr lang="en-US"/>
        </a:p>
      </dgm:t>
    </dgm:pt>
    <dgm:pt modelId="{4E3FD214-2D37-4EC8-BA9D-6BB8B56D057A}">
      <dgm:prSet custT="1"/>
      <dgm:spPr/>
      <dgm:t>
        <a:bodyPr/>
        <a:lstStyle/>
        <a:p>
          <a:r>
            <a:rPr lang="en-US" sz="1400" dirty="0"/>
            <a:t>Existing RFI evident in 6.925 GHz</a:t>
          </a:r>
        </a:p>
      </dgm:t>
    </dgm:pt>
    <dgm:pt modelId="{5A58FB77-ED5D-4543-A62E-C6F4671E43FE}" type="parTrans" cxnId="{AEDE8BFA-80B3-4E26-9D5F-81C2113D17F8}">
      <dgm:prSet/>
      <dgm:spPr/>
      <dgm:t>
        <a:bodyPr/>
        <a:lstStyle/>
        <a:p>
          <a:endParaRPr lang="en-US"/>
        </a:p>
      </dgm:t>
    </dgm:pt>
    <dgm:pt modelId="{46B7013E-3BE3-440E-B75B-F646B9BEE4F5}" type="sibTrans" cxnId="{AEDE8BFA-80B3-4E26-9D5F-81C2113D17F8}">
      <dgm:prSet/>
      <dgm:spPr/>
      <dgm:t>
        <a:bodyPr/>
        <a:lstStyle/>
        <a:p>
          <a:endParaRPr lang="en-US"/>
        </a:p>
      </dgm:t>
    </dgm:pt>
    <dgm:pt modelId="{4531EE44-9388-4181-8357-0D4FAB782AEC}">
      <dgm:prSet custT="1"/>
      <dgm:spPr/>
      <dgm:t>
        <a:bodyPr/>
        <a:lstStyle/>
        <a:p>
          <a:r>
            <a:rPr lang="en-US" sz="1400" dirty="0"/>
            <a:t>No allocation except footnote (RR FN 5.458)</a:t>
          </a:r>
        </a:p>
      </dgm:t>
    </dgm:pt>
    <dgm:pt modelId="{E8B9257A-649B-4984-868D-EE2F0C2221B0}" type="parTrans" cxnId="{F640A9E9-8981-4F9B-B8AB-31679ECEA9C8}">
      <dgm:prSet/>
      <dgm:spPr/>
      <dgm:t>
        <a:bodyPr/>
        <a:lstStyle/>
        <a:p>
          <a:endParaRPr lang="en-US"/>
        </a:p>
      </dgm:t>
    </dgm:pt>
    <dgm:pt modelId="{83D99336-97D6-4A7B-8F5A-8B1A4EF81E46}" type="sibTrans" cxnId="{F640A9E9-8981-4F9B-B8AB-31679ECEA9C8}">
      <dgm:prSet/>
      <dgm:spPr/>
      <dgm:t>
        <a:bodyPr/>
        <a:lstStyle/>
        <a:p>
          <a:endParaRPr lang="en-US"/>
        </a:p>
      </dgm:t>
    </dgm:pt>
    <dgm:pt modelId="{8B9E1431-013B-BF41-A268-596594658C70}" type="pres">
      <dgm:prSet presAssocID="{B26266DE-7679-44A9-B105-D230FEBB9AC1}" presName="linear" presStyleCnt="0">
        <dgm:presLayoutVars>
          <dgm:dir/>
          <dgm:animLvl val="lvl"/>
          <dgm:resizeHandles val="exact"/>
        </dgm:presLayoutVars>
      </dgm:prSet>
      <dgm:spPr/>
    </dgm:pt>
    <dgm:pt modelId="{AACA551C-F233-C942-9AB7-64BBA3D36F21}" type="pres">
      <dgm:prSet presAssocID="{FF22F4C1-30FE-41D5-8F78-C466AE441571}" presName="parentLin" presStyleCnt="0"/>
      <dgm:spPr/>
    </dgm:pt>
    <dgm:pt modelId="{92485FF5-B8C7-F64A-8AB1-2A43FF0DF178}" type="pres">
      <dgm:prSet presAssocID="{FF22F4C1-30FE-41D5-8F78-C466AE441571}" presName="parentLeftMargin" presStyleLbl="node1" presStyleIdx="0" presStyleCnt="2"/>
      <dgm:spPr/>
    </dgm:pt>
    <dgm:pt modelId="{D6627494-A76C-1F41-BFBC-882238797FF9}" type="pres">
      <dgm:prSet presAssocID="{FF22F4C1-30FE-41D5-8F78-C466AE441571}" presName="parentText" presStyleLbl="node1" presStyleIdx="0" presStyleCnt="2">
        <dgm:presLayoutVars>
          <dgm:chMax val="0"/>
          <dgm:bulletEnabled val="1"/>
        </dgm:presLayoutVars>
      </dgm:prSet>
      <dgm:spPr/>
    </dgm:pt>
    <dgm:pt modelId="{0699DE32-233E-294E-A542-B47260D16CEB}" type="pres">
      <dgm:prSet presAssocID="{FF22F4C1-30FE-41D5-8F78-C466AE441571}" presName="negativeSpace" presStyleCnt="0"/>
      <dgm:spPr/>
    </dgm:pt>
    <dgm:pt modelId="{CB1821F0-8821-1D45-B733-27F908753EF7}" type="pres">
      <dgm:prSet presAssocID="{FF22F4C1-30FE-41D5-8F78-C466AE441571}" presName="childText" presStyleLbl="conFgAcc1" presStyleIdx="0" presStyleCnt="2">
        <dgm:presLayoutVars>
          <dgm:bulletEnabled val="1"/>
        </dgm:presLayoutVars>
      </dgm:prSet>
      <dgm:spPr/>
    </dgm:pt>
    <dgm:pt modelId="{EA12A2CF-6759-8440-80B4-F7E6118FBE53}" type="pres">
      <dgm:prSet presAssocID="{A11D802D-F974-4543-A08F-BD908F419AB5}" presName="spaceBetweenRectangles" presStyleCnt="0"/>
      <dgm:spPr/>
    </dgm:pt>
    <dgm:pt modelId="{63CC0F30-9692-BB40-8107-540206FDC7BA}" type="pres">
      <dgm:prSet presAssocID="{A46B3C2F-4622-4B56-8BB5-DF989C637CBD}" presName="parentLin" presStyleCnt="0"/>
      <dgm:spPr/>
    </dgm:pt>
    <dgm:pt modelId="{2E5FFBE2-F8F4-B34B-99BD-63321A5FD972}" type="pres">
      <dgm:prSet presAssocID="{A46B3C2F-4622-4B56-8BB5-DF989C637CBD}" presName="parentLeftMargin" presStyleLbl="node1" presStyleIdx="0" presStyleCnt="2"/>
      <dgm:spPr/>
    </dgm:pt>
    <dgm:pt modelId="{C92671B0-7588-714B-95F8-1AD513194C50}" type="pres">
      <dgm:prSet presAssocID="{A46B3C2F-4622-4B56-8BB5-DF989C637CBD}" presName="parentText" presStyleLbl="node1" presStyleIdx="1" presStyleCnt="2">
        <dgm:presLayoutVars>
          <dgm:chMax val="0"/>
          <dgm:bulletEnabled val="1"/>
        </dgm:presLayoutVars>
      </dgm:prSet>
      <dgm:spPr/>
    </dgm:pt>
    <dgm:pt modelId="{88A6BEBC-CCCD-4C4B-9559-90A97339886F}" type="pres">
      <dgm:prSet presAssocID="{A46B3C2F-4622-4B56-8BB5-DF989C637CBD}" presName="negativeSpace" presStyleCnt="0"/>
      <dgm:spPr/>
    </dgm:pt>
    <dgm:pt modelId="{0D673F7A-5368-1247-9D62-6E0207FB7F1D}" type="pres">
      <dgm:prSet presAssocID="{A46B3C2F-4622-4B56-8BB5-DF989C637CBD}" presName="childText" presStyleLbl="conFgAcc1" presStyleIdx="1" presStyleCnt="2">
        <dgm:presLayoutVars>
          <dgm:bulletEnabled val="1"/>
        </dgm:presLayoutVars>
      </dgm:prSet>
      <dgm:spPr/>
    </dgm:pt>
  </dgm:ptLst>
  <dgm:cxnLst>
    <dgm:cxn modelId="{E6443F0B-5761-5D42-855F-85C151F93412}" type="presOf" srcId="{A46B3C2F-4622-4B56-8BB5-DF989C637CBD}" destId="{2E5FFBE2-F8F4-B34B-99BD-63321A5FD972}" srcOrd="0" destOrd="0" presId="urn:microsoft.com/office/officeart/2005/8/layout/list1"/>
    <dgm:cxn modelId="{61008720-C9B5-E242-8FA2-C7AECEB595FB}" type="presOf" srcId="{4604D696-8CCB-43BB-8291-71EF4E4361E6}" destId="{CB1821F0-8821-1D45-B733-27F908753EF7}" srcOrd="0" destOrd="0" presId="urn:microsoft.com/office/officeart/2005/8/layout/list1"/>
    <dgm:cxn modelId="{A7591D23-6938-4D1B-A462-3FBD3B4931E9}" srcId="{A46B3C2F-4622-4B56-8BB5-DF989C637CBD}" destId="{48194FC7-773A-42C1-A897-CC5C80F7E15A}" srcOrd="1" destOrd="0" parTransId="{2C1F7DD1-BEF0-46D3-8031-ABC286DCC65A}" sibTransId="{8AA33379-A5CA-4372-A284-7E92A0DE4BA5}"/>
    <dgm:cxn modelId="{B494652B-65E9-E44A-ABD5-5B9240EF8A2A}" type="presOf" srcId="{4E3FD214-2D37-4EC8-BA9D-6BB8B56D057A}" destId="{0D673F7A-5368-1247-9D62-6E0207FB7F1D}" srcOrd="0" destOrd="4" presId="urn:microsoft.com/office/officeart/2005/8/layout/list1"/>
    <dgm:cxn modelId="{7F12FE32-FCF7-B24B-BF48-9198FD704FA1}" type="presOf" srcId="{A84EB589-DFED-4776-986A-9A707896397D}" destId="{0D673F7A-5368-1247-9D62-6E0207FB7F1D}" srcOrd="0" destOrd="3" presId="urn:microsoft.com/office/officeart/2005/8/layout/list1"/>
    <dgm:cxn modelId="{F097C143-4F98-490D-8C9F-B1960381C81C}" srcId="{FF22F4C1-30FE-41D5-8F78-C466AE441571}" destId="{4604D696-8CCB-43BB-8291-71EF4E4361E6}" srcOrd="0" destOrd="0" parTransId="{C606A10E-9191-4ABB-B584-D2072A7766C7}" sibTransId="{6EA0BCDB-26AA-44CE-B9A9-5DE5C214685C}"/>
    <dgm:cxn modelId="{571CE34A-E6C8-4E49-AB2F-A374CD3AC7BC}" srcId="{B26266DE-7679-44A9-B105-D230FEBB9AC1}" destId="{FF22F4C1-30FE-41D5-8F78-C466AE441571}" srcOrd="0" destOrd="0" parTransId="{976C9354-FCA1-4CC8-BB9C-AB9C4BF04099}" sibTransId="{A11D802D-F974-4543-A08F-BD908F419AB5}"/>
    <dgm:cxn modelId="{68216D54-E6AB-6D48-B7DB-33109B978045}" type="presOf" srcId="{2E0F337E-5B72-43C3-8BBD-8E9B09169F8D}" destId="{0D673F7A-5368-1247-9D62-6E0207FB7F1D}" srcOrd="0" destOrd="0" presId="urn:microsoft.com/office/officeart/2005/8/layout/list1"/>
    <dgm:cxn modelId="{7C1E525E-1D92-4341-A466-B12488674A03}" type="presOf" srcId="{48194FC7-773A-42C1-A897-CC5C80F7E15A}" destId="{0D673F7A-5368-1247-9D62-6E0207FB7F1D}" srcOrd="0" destOrd="1" presId="urn:microsoft.com/office/officeart/2005/8/layout/list1"/>
    <dgm:cxn modelId="{612A2B75-FDCB-3740-95CF-230E3981CB7A}" type="presOf" srcId="{A46B3C2F-4622-4B56-8BB5-DF989C637CBD}" destId="{C92671B0-7588-714B-95F8-1AD513194C50}" srcOrd="1" destOrd="0" presId="urn:microsoft.com/office/officeart/2005/8/layout/list1"/>
    <dgm:cxn modelId="{E337D577-8B03-484F-9B33-0C96D182F3DF}" type="presOf" srcId="{64D86EFB-C52A-47CE-950C-FF45D1333563}" destId="{0D673F7A-5368-1247-9D62-6E0207FB7F1D}" srcOrd="0" destOrd="2" presId="urn:microsoft.com/office/officeart/2005/8/layout/list1"/>
    <dgm:cxn modelId="{25825078-71CE-4F87-8491-69F972E08F46}" srcId="{B26266DE-7679-44A9-B105-D230FEBB9AC1}" destId="{A46B3C2F-4622-4B56-8BB5-DF989C637CBD}" srcOrd="1" destOrd="0" parTransId="{E8434B67-D470-4BEF-9085-C7967A4B8951}" sibTransId="{A8009FDE-1AF1-4EE8-847B-FD516E7586FC}"/>
    <dgm:cxn modelId="{67D92A7B-9C9D-984B-8879-85887B219585}" type="presOf" srcId="{FF22F4C1-30FE-41D5-8F78-C466AE441571}" destId="{92485FF5-B8C7-F64A-8AB1-2A43FF0DF178}" srcOrd="0" destOrd="0" presId="urn:microsoft.com/office/officeart/2005/8/layout/list1"/>
    <dgm:cxn modelId="{9740E17B-52AD-4588-BA39-A88888CAFA76}" srcId="{A46B3C2F-4622-4B56-8BB5-DF989C637CBD}" destId="{64D86EFB-C52A-47CE-950C-FF45D1333563}" srcOrd="2" destOrd="0" parTransId="{67AB188A-B695-458F-92DB-385E2DE71B75}" sibTransId="{45577A49-4CF2-476A-9D79-8B8EF6C51A9D}"/>
    <dgm:cxn modelId="{A14E367D-0F38-4B11-87B9-D1219AE23507}" srcId="{A46B3C2F-4622-4B56-8BB5-DF989C637CBD}" destId="{A84EB589-DFED-4776-986A-9A707896397D}" srcOrd="3" destOrd="0" parTransId="{A5524BEE-B057-4737-A618-C46EFA4B2771}" sibTransId="{9B0FA6F0-0720-4AFF-B0F0-870B7CB13F60}"/>
    <dgm:cxn modelId="{2474D0CD-B9C7-7F46-A217-41846DBC2B3E}" type="presOf" srcId="{B26266DE-7679-44A9-B105-D230FEBB9AC1}" destId="{8B9E1431-013B-BF41-A268-596594658C70}" srcOrd="0" destOrd="0" presId="urn:microsoft.com/office/officeart/2005/8/layout/list1"/>
    <dgm:cxn modelId="{92C7F0D3-33C0-471D-A591-6989C884C8E1}" srcId="{A46B3C2F-4622-4B56-8BB5-DF989C637CBD}" destId="{2E0F337E-5B72-43C3-8BBD-8E9B09169F8D}" srcOrd="0" destOrd="0" parTransId="{7F61DBDA-D6EA-461D-B584-1774DFD0FDD1}" sibTransId="{96752C1E-BE82-448D-AC4A-8677A676658E}"/>
    <dgm:cxn modelId="{0AE1E9E0-FA2C-0F46-9AFF-40C776453876}" type="presOf" srcId="{FF22F4C1-30FE-41D5-8F78-C466AE441571}" destId="{D6627494-A76C-1F41-BFBC-882238797FF9}" srcOrd="1" destOrd="0" presId="urn:microsoft.com/office/officeart/2005/8/layout/list1"/>
    <dgm:cxn modelId="{F640A9E9-8981-4F9B-B8AB-31679ECEA9C8}" srcId="{A46B3C2F-4622-4B56-8BB5-DF989C637CBD}" destId="{4531EE44-9388-4181-8357-0D4FAB782AEC}" srcOrd="5" destOrd="0" parTransId="{E8B9257A-649B-4984-868D-EE2F0C2221B0}" sibTransId="{83D99336-97D6-4A7B-8F5A-8B1A4EF81E46}"/>
    <dgm:cxn modelId="{B553D6EF-3293-8A4A-A0D1-B9D02004A924}" type="presOf" srcId="{4531EE44-9388-4181-8357-0D4FAB782AEC}" destId="{0D673F7A-5368-1247-9D62-6E0207FB7F1D}" srcOrd="0" destOrd="5" presId="urn:microsoft.com/office/officeart/2005/8/layout/list1"/>
    <dgm:cxn modelId="{AEDE8BFA-80B3-4E26-9D5F-81C2113D17F8}" srcId="{A46B3C2F-4622-4B56-8BB5-DF989C637CBD}" destId="{4E3FD214-2D37-4EC8-BA9D-6BB8B56D057A}" srcOrd="4" destOrd="0" parTransId="{5A58FB77-ED5D-4543-A62E-C6F4671E43FE}" sibTransId="{46B7013E-3BE3-440E-B75B-F646B9BEE4F5}"/>
    <dgm:cxn modelId="{D8F92DFD-638D-5D41-81AC-C39A0A32DCD6}" type="presParOf" srcId="{8B9E1431-013B-BF41-A268-596594658C70}" destId="{AACA551C-F233-C942-9AB7-64BBA3D36F21}" srcOrd="0" destOrd="0" presId="urn:microsoft.com/office/officeart/2005/8/layout/list1"/>
    <dgm:cxn modelId="{C432ECE8-9D8C-D641-A347-83220FDE22B7}" type="presParOf" srcId="{AACA551C-F233-C942-9AB7-64BBA3D36F21}" destId="{92485FF5-B8C7-F64A-8AB1-2A43FF0DF178}" srcOrd="0" destOrd="0" presId="urn:microsoft.com/office/officeart/2005/8/layout/list1"/>
    <dgm:cxn modelId="{317AB43D-1873-1D46-864D-57B24CEE1B2C}" type="presParOf" srcId="{AACA551C-F233-C942-9AB7-64BBA3D36F21}" destId="{D6627494-A76C-1F41-BFBC-882238797FF9}" srcOrd="1" destOrd="0" presId="urn:microsoft.com/office/officeart/2005/8/layout/list1"/>
    <dgm:cxn modelId="{0C956A2E-F1BE-784A-848E-EA1BD6E3B839}" type="presParOf" srcId="{8B9E1431-013B-BF41-A268-596594658C70}" destId="{0699DE32-233E-294E-A542-B47260D16CEB}" srcOrd="1" destOrd="0" presId="urn:microsoft.com/office/officeart/2005/8/layout/list1"/>
    <dgm:cxn modelId="{4321CBD3-047A-6F48-9EB6-B121796D4275}" type="presParOf" srcId="{8B9E1431-013B-BF41-A268-596594658C70}" destId="{CB1821F0-8821-1D45-B733-27F908753EF7}" srcOrd="2" destOrd="0" presId="urn:microsoft.com/office/officeart/2005/8/layout/list1"/>
    <dgm:cxn modelId="{88AAC531-F9B0-584A-BF6C-699CA71E2717}" type="presParOf" srcId="{8B9E1431-013B-BF41-A268-596594658C70}" destId="{EA12A2CF-6759-8440-80B4-F7E6118FBE53}" srcOrd="3" destOrd="0" presId="urn:microsoft.com/office/officeart/2005/8/layout/list1"/>
    <dgm:cxn modelId="{A62D85B1-4FE6-1B4B-8D22-7796F0038DC6}" type="presParOf" srcId="{8B9E1431-013B-BF41-A268-596594658C70}" destId="{63CC0F30-9692-BB40-8107-540206FDC7BA}" srcOrd="4" destOrd="0" presId="urn:microsoft.com/office/officeart/2005/8/layout/list1"/>
    <dgm:cxn modelId="{AE36A429-0DF6-7841-9D2D-E781075452B3}" type="presParOf" srcId="{63CC0F30-9692-BB40-8107-540206FDC7BA}" destId="{2E5FFBE2-F8F4-B34B-99BD-63321A5FD972}" srcOrd="0" destOrd="0" presId="urn:microsoft.com/office/officeart/2005/8/layout/list1"/>
    <dgm:cxn modelId="{196B85F2-7D6C-D945-B760-46BBA514FB8F}" type="presParOf" srcId="{63CC0F30-9692-BB40-8107-540206FDC7BA}" destId="{C92671B0-7588-714B-95F8-1AD513194C50}" srcOrd="1" destOrd="0" presId="urn:microsoft.com/office/officeart/2005/8/layout/list1"/>
    <dgm:cxn modelId="{B331AAAC-747D-674A-AA33-E70D32EC2D53}" type="presParOf" srcId="{8B9E1431-013B-BF41-A268-596594658C70}" destId="{88A6BEBC-CCCD-4C4B-9559-90A97339886F}" srcOrd="5" destOrd="0" presId="urn:microsoft.com/office/officeart/2005/8/layout/list1"/>
    <dgm:cxn modelId="{8C848CBA-4936-594C-902C-47E77A46064C}" type="presParOf" srcId="{8B9E1431-013B-BF41-A268-596594658C70}" destId="{0D673F7A-5368-1247-9D62-6E0207FB7F1D}"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495DEE-DBA7-4BAE-82DE-EB344416BB5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1237A3A-5EEE-4CC1-B31C-CCB1E3C9DAA6}">
      <dgm:prSet/>
      <dgm:spPr/>
      <dgm:t>
        <a:bodyPr/>
        <a:lstStyle/>
        <a:p>
          <a:r>
            <a:rPr lang="en-US"/>
            <a:t>The delivery of satellite weather data must always be </a:t>
          </a:r>
          <a:r>
            <a:rPr lang="en-US" b="1"/>
            <a:t>timely</a:t>
          </a:r>
          <a:r>
            <a:rPr lang="en-US"/>
            <a:t>, </a:t>
          </a:r>
          <a:r>
            <a:rPr lang="en-US" b="1"/>
            <a:t>consistent</a:t>
          </a:r>
          <a:r>
            <a:rPr lang="en-US"/>
            <a:t>, and </a:t>
          </a:r>
          <a:r>
            <a:rPr lang="en-US" b="1"/>
            <a:t>reliable</a:t>
          </a:r>
          <a:r>
            <a:rPr lang="en-US"/>
            <a:t>.</a:t>
          </a:r>
        </a:p>
      </dgm:t>
    </dgm:pt>
    <dgm:pt modelId="{170D9592-E8AF-49BE-AA06-6D02D97B2645}" type="parTrans" cxnId="{34773521-8767-4654-BF1B-AA4EE43C7FFD}">
      <dgm:prSet/>
      <dgm:spPr/>
      <dgm:t>
        <a:bodyPr/>
        <a:lstStyle/>
        <a:p>
          <a:endParaRPr lang="en-US"/>
        </a:p>
      </dgm:t>
    </dgm:pt>
    <dgm:pt modelId="{7076C985-E073-410C-97DF-7EC29E2C7F45}" type="sibTrans" cxnId="{34773521-8767-4654-BF1B-AA4EE43C7FFD}">
      <dgm:prSet/>
      <dgm:spPr/>
      <dgm:t>
        <a:bodyPr/>
        <a:lstStyle/>
        <a:p>
          <a:endParaRPr lang="en-US"/>
        </a:p>
      </dgm:t>
    </dgm:pt>
    <dgm:pt modelId="{391F2034-E8E7-4C83-B3DF-09BD3277F9E4}">
      <dgm:prSet/>
      <dgm:spPr/>
      <dgm:t>
        <a:bodyPr/>
        <a:lstStyle/>
        <a:p>
          <a:r>
            <a:rPr lang="en-US" dirty="0"/>
            <a:t>Microwave observations are </a:t>
          </a:r>
          <a:r>
            <a:rPr lang="en-US" b="1" dirty="0"/>
            <a:t>unique</a:t>
          </a:r>
          <a:r>
            <a:rPr lang="en-US" dirty="0"/>
            <a:t>, </a:t>
          </a:r>
          <a:r>
            <a:rPr lang="en-US" b="1" dirty="0"/>
            <a:t>valuable</a:t>
          </a:r>
          <a:r>
            <a:rPr lang="en-US" b="0" dirty="0"/>
            <a:t>, and </a:t>
          </a:r>
          <a:r>
            <a:rPr lang="en-US" b="1" dirty="0"/>
            <a:t>global</a:t>
          </a:r>
          <a:r>
            <a:rPr lang="en-US" dirty="0"/>
            <a:t>.</a:t>
          </a:r>
        </a:p>
      </dgm:t>
    </dgm:pt>
    <dgm:pt modelId="{F13373E3-0D49-48D4-8495-28EC7B359BD9}" type="parTrans" cxnId="{480EA043-6457-4BD4-BCD8-8E83FAEDDF55}">
      <dgm:prSet/>
      <dgm:spPr/>
      <dgm:t>
        <a:bodyPr/>
        <a:lstStyle/>
        <a:p>
          <a:endParaRPr lang="en-US"/>
        </a:p>
      </dgm:t>
    </dgm:pt>
    <dgm:pt modelId="{0599BBC2-B547-49BC-A9DB-8FCE917F1E8B}" type="sibTrans" cxnId="{480EA043-6457-4BD4-BCD8-8E83FAEDDF55}">
      <dgm:prSet/>
      <dgm:spPr/>
      <dgm:t>
        <a:bodyPr/>
        <a:lstStyle/>
        <a:p>
          <a:endParaRPr lang="en-US"/>
        </a:p>
      </dgm:t>
    </dgm:pt>
    <dgm:pt modelId="{1426DE2F-6DF8-4F83-AC61-EFBB59BAF119}">
      <dgm:prSet/>
      <dgm:spPr/>
      <dgm:t>
        <a:bodyPr/>
        <a:lstStyle/>
        <a:p>
          <a:r>
            <a:rPr lang="en-US" dirty="0"/>
            <a:t>Continuing </a:t>
          </a:r>
          <a:r>
            <a:rPr lang="en-US" b="1" dirty="0"/>
            <a:t>observing capabilities </a:t>
          </a:r>
          <a:r>
            <a:rPr lang="en-US" dirty="0"/>
            <a:t>and </a:t>
          </a:r>
          <a:r>
            <a:rPr lang="en-US" b="1" dirty="0"/>
            <a:t>open data sharing policies </a:t>
          </a:r>
          <a:r>
            <a:rPr lang="en-US" dirty="0"/>
            <a:t>maintains the value of our satellite constellations and quality of </a:t>
          </a:r>
          <a:r>
            <a:rPr lang="en-US" b="1" dirty="0"/>
            <a:t>local and global </a:t>
          </a:r>
          <a:r>
            <a:rPr lang="en-US" dirty="0"/>
            <a:t>weather forecasts.</a:t>
          </a:r>
        </a:p>
      </dgm:t>
    </dgm:pt>
    <dgm:pt modelId="{56489330-7C84-4AF9-8F7D-E2015419E82F}" type="parTrans" cxnId="{30EC00CA-6A5D-4C64-AF07-D87302B1B6B7}">
      <dgm:prSet/>
      <dgm:spPr/>
      <dgm:t>
        <a:bodyPr/>
        <a:lstStyle/>
        <a:p>
          <a:endParaRPr lang="en-US"/>
        </a:p>
      </dgm:t>
    </dgm:pt>
    <dgm:pt modelId="{91AE1D2D-7FAA-4C6B-B865-1ACF588FF4D0}" type="sibTrans" cxnId="{30EC00CA-6A5D-4C64-AF07-D87302B1B6B7}">
      <dgm:prSet/>
      <dgm:spPr/>
      <dgm:t>
        <a:bodyPr/>
        <a:lstStyle/>
        <a:p>
          <a:endParaRPr lang="en-US"/>
        </a:p>
      </dgm:t>
    </dgm:pt>
    <dgm:pt modelId="{B201016B-DF40-4A4C-BA1A-5794C9DAFA42}">
      <dgm:prSet/>
      <dgm:spPr/>
      <dgm:t>
        <a:bodyPr/>
        <a:lstStyle/>
        <a:p>
          <a:r>
            <a:rPr lang="en-US" dirty="0"/>
            <a:t>We are in search of </a:t>
          </a:r>
          <a:r>
            <a:rPr lang="en-US" b="1" dirty="0"/>
            <a:t>engineering solutions </a:t>
          </a:r>
          <a:r>
            <a:rPr lang="en-US" dirty="0"/>
            <a:t>to apply to ground networks to adapt to the </a:t>
          </a:r>
          <a:r>
            <a:rPr lang="en-US" b="1" dirty="0"/>
            <a:t>ever-changing</a:t>
          </a:r>
          <a:r>
            <a:rPr lang="en-US" dirty="0"/>
            <a:t> spectrum landscape.</a:t>
          </a:r>
        </a:p>
      </dgm:t>
    </dgm:pt>
    <dgm:pt modelId="{AD4FB9A8-2F0F-FA42-BEC7-4A73D95FC466}" type="parTrans" cxnId="{2DCC6A01-66C9-394E-A538-D4C4F98903F4}">
      <dgm:prSet/>
      <dgm:spPr/>
      <dgm:t>
        <a:bodyPr/>
        <a:lstStyle/>
        <a:p>
          <a:endParaRPr lang="en-US"/>
        </a:p>
      </dgm:t>
    </dgm:pt>
    <dgm:pt modelId="{5E535EC4-5B3F-E448-A64C-EF7A50F961C6}" type="sibTrans" cxnId="{2DCC6A01-66C9-394E-A538-D4C4F98903F4}">
      <dgm:prSet/>
      <dgm:spPr/>
      <dgm:t>
        <a:bodyPr/>
        <a:lstStyle/>
        <a:p>
          <a:endParaRPr lang="en-US"/>
        </a:p>
      </dgm:t>
    </dgm:pt>
    <dgm:pt modelId="{A4607CE3-B579-874E-B35D-F8A96258677D}" type="pres">
      <dgm:prSet presAssocID="{39495DEE-DBA7-4BAE-82DE-EB344416BB52}" presName="vert0" presStyleCnt="0">
        <dgm:presLayoutVars>
          <dgm:dir/>
          <dgm:animOne val="branch"/>
          <dgm:animLvl val="lvl"/>
        </dgm:presLayoutVars>
      </dgm:prSet>
      <dgm:spPr/>
    </dgm:pt>
    <dgm:pt modelId="{E7CA48FF-8F9F-B14D-B76B-C9BB1563C8C2}" type="pres">
      <dgm:prSet presAssocID="{41237A3A-5EEE-4CC1-B31C-CCB1E3C9DAA6}" presName="thickLine" presStyleLbl="alignNode1" presStyleIdx="0" presStyleCnt="4"/>
      <dgm:spPr/>
    </dgm:pt>
    <dgm:pt modelId="{CCF27D15-7504-524D-83DD-AF9975657964}" type="pres">
      <dgm:prSet presAssocID="{41237A3A-5EEE-4CC1-B31C-CCB1E3C9DAA6}" presName="horz1" presStyleCnt="0"/>
      <dgm:spPr/>
    </dgm:pt>
    <dgm:pt modelId="{0E147FE7-9F7D-584B-972A-805423CE4192}" type="pres">
      <dgm:prSet presAssocID="{41237A3A-5EEE-4CC1-B31C-CCB1E3C9DAA6}" presName="tx1" presStyleLbl="revTx" presStyleIdx="0" presStyleCnt="4"/>
      <dgm:spPr/>
    </dgm:pt>
    <dgm:pt modelId="{4665F6DB-4E96-5041-AFA2-54197BF50A2F}" type="pres">
      <dgm:prSet presAssocID="{41237A3A-5EEE-4CC1-B31C-CCB1E3C9DAA6}" presName="vert1" presStyleCnt="0"/>
      <dgm:spPr/>
    </dgm:pt>
    <dgm:pt modelId="{5D4043DC-538D-134C-83EA-77132F471FB3}" type="pres">
      <dgm:prSet presAssocID="{391F2034-E8E7-4C83-B3DF-09BD3277F9E4}" presName="thickLine" presStyleLbl="alignNode1" presStyleIdx="1" presStyleCnt="4"/>
      <dgm:spPr/>
    </dgm:pt>
    <dgm:pt modelId="{9DFD2511-5E42-8E4F-B913-552780D1FBE3}" type="pres">
      <dgm:prSet presAssocID="{391F2034-E8E7-4C83-B3DF-09BD3277F9E4}" presName="horz1" presStyleCnt="0"/>
      <dgm:spPr/>
    </dgm:pt>
    <dgm:pt modelId="{40CF06EF-472B-9C41-B386-31FC7EF07589}" type="pres">
      <dgm:prSet presAssocID="{391F2034-E8E7-4C83-B3DF-09BD3277F9E4}" presName="tx1" presStyleLbl="revTx" presStyleIdx="1" presStyleCnt="4"/>
      <dgm:spPr/>
    </dgm:pt>
    <dgm:pt modelId="{8DA40101-C398-EE4A-A3D0-CDAE7DC90970}" type="pres">
      <dgm:prSet presAssocID="{391F2034-E8E7-4C83-B3DF-09BD3277F9E4}" presName="vert1" presStyleCnt="0"/>
      <dgm:spPr/>
    </dgm:pt>
    <dgm:pt modelId="{4924E04E-66B6-0E44-B372-13297CF2DD5B}" type="pres">
      <dgm:prSet presAssocID="{1426DE2F-6DF8-4F83-AC61-EFBB59BAF119}" presName="thickLine" presStyleLbl="alignNode1" presStyleIdx="2" presStyleCnt="4"/>
      <dgm:spPr/>
    </dgm:pt>
    <dgm:pt modelId="{1CC48275-026C-C64E-B273-435C231284FA}" type="pres">
      <dgm:prSet presAssocID="{1426DE2F-6DF8-4F83-AC61-EFBB59BAF119}" presName="horz1" presStyleCnt="0"/>
      <dgm:spPr/>
    </dgm:pt>
    <dgm:pt modelId="{9313E28A-05BC-5B42-A63F-D3747C969AD6}" type="pres">
      <dgm:prSet presAssocID="{1426DE2F-6DF8-4F83-AC61-EFBB59BAF119}" presName="tx1" presStyleLbl="revTx" presStyleIdx="2" presStyleCnt="4"/>
      <dgm:spPr/>
    </dgm:pt>
    <dgm:pt modelId="{D7A52171-D0CF-3548-B86B-1C794D385F6F}" type="pres">
      <dgm:prSet presAssocID="{1426DE2F-6DF8-4F83-AC61-EFBB59BAF119}" presName="vert1" presStyleCnt="0"/>
      <dgm:spPr/>
    </dgm:pt>
    <dgm:pt modelId="{42E67599-DA4B-2C4D-9479-384840F8E11E}" type="pres">
      <dgm:prSet presAssocID="{B201016B-DF40-4A4C-BA1A-5794C9DAFA42}" presName="thickLine" presStyleLbl="alignNode1" presStyleIdx="3" presStyleCnt="4"/>
      <dgm:spPr/>
    </dgm:pt>
    <dgm:pt modelId="{7B09EAC6-9F50-EF4F-8C84-AB8916B75553}" type="pres">
      <dgm:prSet presAssocID="{B201016B-DF40-4A4C-BA1A-5794C9DAFA42}" presName="horz1" presStyleCnt="0"/>
      <dgm:spPr/>
    </dgm:pt>
    <dgm:pt modelId="{E7A0340E-353A-754E-A40A-F88B2CBB9886}" type="pres">
      <dgm:prSet presAssocID="{B201016B-DF40-4A4C-BA1A-5794C9DAFA42}" presName="tx1" presStyleLbl="revTx" presStyleIdx="3" presStyleCnt="4"/>
      <dgm:spPr/>
    </dgm:pt>
    <dgm:pt modelId="{E5EED399-F094-9642-BA05-C5203AD536B9}" type="pres">
      <dgm:prSet presAssocID="{B201016B-DF40-4A4C-BA1A-5794C9DAFA42}" presName="vert1" presStyleCnt="0"/>
      <dgm:spPr/>
    </dgm:pt>
  </dgm:ptLst>
  <dgm:cxnLst>
    <dgm:cxn modelId="{2DCC6A01-66C9-394E-A538-D4C4F98903F4}" srcId="{39495DEE-DBA7-4BAE-82DE-EB344416BB52}" destId="{B201016B-DF40-4A4C-BA1A-5794C9DAFA42}" srcOrd="3" destOrd="0" parTransId="{AD4FB9A8-2F0F-FA42-BEC7-4A73D95FC466}" sibTransId="{5E535EC4-5B3F-E448-A64C-EF7A50F961C6}"/>
    <dgm:cxn modelId="{F2C0500E-75F4-4B48-B241-1D9B0AB75E18}" type="presOf" srcId="{39495DEE-DBA7-4BAE-82DE-EB344416BB52}" destId="{A4607CE3-B579-874E-B35D-F8A96258677D}" srcOrd="0" destOrd="0" presId="urn:microsoft.com/office/officeart/2008/layout/LinedList"/>
    <dgm:cxn modelId="{EEFF901B-9759-5E4B-AE32-D35D0AAA6BD2}" type="presOf" srcId="{1426DE2F-6DF8-4F83-AC61-EFBB59BAF119}" destId="{9313E28A-05BC-5B42-A63F-D3747C969AD6}" srcOrd="0" destOrd="0" presId="urn:microsoft.com/office/officeart/2008/layout/LinedList"/>
    <dgm:cxn modelId="{34773521-8767-4654-BF1B-AA4EE43C7FFD}" srcId="{39495DEE-DBA7-4BAE-82DE-EB344416BB52}" destId="{41237A3A-5EEE-4CC1-B31C-CCB1E3C9DAA6}" srcOrd="0" destOrd="0" parTransId="{170D9592-E8AF-49BE-AA06-6D02D97B2645}" sibTransId="{7076C985-E073-410C-97DF-7EC29E2C7F45}"/>
    <dgm:cxn modelId="{8A55903A-A27B-404E-A853-A08087A4F802}" type="presOf" srcId="{B201016B-DF40-4A4C-BA1A-5794C9DAFA42}" destId="{E7A0340E-353A-754E-A40A-F88B2CBB9886}" srcOrd="0" destOrd="0" presId="urn:microsoft.com/office/officeart/2008/layout/LinedList"/>
    <dgm:cxn modelId="{480EA043-6457-4BD4-BCD8-8E83FAEDDF55}" srcId="{39495DEE-DBA7-4BAE-82DE-EB344416BB52}" destId="{391F2034-E8E7-4C83-B3DF-09BD3277F9E4}" srcOrd="1" destOrd="0" parTransId="{F13373E3-0D49-48D4-8495-28EC7B359BD9}" sibTransId="{0599BBC2-B547-49BC-A9DB-8FCE917F1E8B}"/>
    <dgm:cxn modelId="{F3B94EA7-0043-0247-B3F9-1355259697BB}" type="presOf" srcId="{41237A3A-5EEE-4CC1-B31C-CCB1E3C9DAA6}" destId="{0E147FE7-9F7D-584B-972A-805423CE4192}" srcOrd="0" destOrd="0" presId="urn:microsoft.com/office/officeart/2008/layout/LinedList"/>
    <dgm:cxn modelId="{30EC00CA-6A5D-4C64-AF07-D87302B1B6B7}" srcId="{39495DEE-DBA7-4BAE-82DE-EB344416BB52}" destId="{1426DE2F-6DF8-4F83-AC61-EFBB59BAF119}" srcOrd="2" destOrd="0" parTransId="{56489330-7C84-4AF9-8F7D-E2015419E82F}" sibTransId="{91AE1D2D-7FAA-4C6B-B865-1ACF588FF4D0}"/>
    <dgm:cxn modelId="{75FF36F1-332B-7B43-B813-7E9E36F083DB}" type="presOf" srcId="{391F2034-E8E7-4C83-B3DF-09BD3277F9E4}" destId="{40CF06EF-472B-9C41-B386-31FC7EF07589}" srcOrd="0" destOrd="0" presId="urn:microsoft.com/office/officeart/2008/layout/LinedList"/>
    <dgm:cxn modelId="{9A1F01C9-3257-CD4B-8080-EAC01D56D338}" type="presParOf" srcId="{A4607CE3-B579-874E-B35D-F8A96258677D}" destId="{E7CA48FF-8F9F-B14D-B76B-C9BB1563C8C2}" srcOrd="0" destOrd="0" presId="urn:microsoft.com/office/officeart/2008/layout/LinedList"/>
    <dgm:cxn modelId="{01C5350A-4704-8C4B-BC07-EB610ABBCDAB}" type="presParOf" srcId="{A4607CE3-B579-874E-B35D-F8A96258677D}" destId="{CCF27D15-7504-524D-83DD-AF9975657964}" srcOrd="1" destOrd="0" presId="urn:microsoft.com/office/officeart/2008/layout/LinedList"/>
    <dgm:cxn modelId="{ACF40AE9-1A46-2544-8E24-C8F845123AD5}" type="presParOf" srcId="{CCF27D15-7504-524D-83DD-AF9975657964}" destId="{0E147FE7-9F7D-584B-972A-805423CE4192}" srcOrd="0" destOrd="0" presId="urn:microsoft.com/office/officeart/2008/layout/LinedList"/>
    <dgm:cxn modelId="{40B44B18-0706-F24F-B07A-B1E877315E53}" type="presParOf" srcId="{CCF27D15-7504-524D-83DD-AF9975657964}" destId="{4665F6DB-4E96-5041-AFA2-54197BF50A2F}" srcOrd="1" destOrd="0" presId="urn:microsoft.com/office/officeart/2008/layout/LinedList"/>
    <dgm:cxn modelId="{FB7ED3B9-4FE3-7B48-BF75-528DC5E4BEB0}" type="presParOf" srcId="{A4607CE3-B579-874E-B35D-F8A96258677D}" destId="{5D4043DC-538D-134C-83EA-77132F471FB3}" srcOrd="2" destOrd="0" presId="urn:microsoft.com/office/officeart/2008/layout/LinedList"/>
    <dgm:cxn modelId="{A844AB45-41E2-2149-899A-62FD3C71141C}" type="presParOf" srcId="{A4607CE3-B579-874E-B35D-F8A96258677D}" destId="{9DFD2511-5E42-8E4F-B913-552780D1FBE3}" srcOrd="3" destOrd="0" presId="urn:microsoft.com/office/officeart/2008/layout/LinedList"/>
    <dgm:cxn modelId="{18AC77E8-6F1A-8243-AE42-0FF6C45A13EE}" type="presParOf" srcId="{9DFD2511-5E42-8E4F-B913-552780D1FBE3}" destId="{40CF06EF-472B-9C41-B386-31FC7EF07589}" srcOrd="0" destOrd="0" presId="urn:microsoft.com/office/officeart/2008/layout/LinedList"/>
    <dgm:cxn modelId="{80481930-AFC0-C04C-9C67-D4A8FD0CACF6}" type="presParOf" srcId="{9DFD2511-5E42-8E4F-B913-552780D1FBE3}" destId="{8DA40101-C398-EE4A-A3D0-CDAE7DC90970}" srcOrd="1" destOrd="0" presId="urn:microsoft.com/office/officeart/2008/layout/LinedList"/>
    <dgm:cxn modelId="{E20D6A49-0022-7F4D-A292-E3F957FAC19C}" type="presParOf" srcId="{A4607CE3-B579-874E-B35D-F8A96258677D}" destId="{4924E04E-66B6-0E44-B372-13297CF2DD5B}" srcOrd="4" destOrd="0" presId="urn:microsoft.com/office/officeart/2008/layout/LinedList"/>
    <dgm:cxn modelId="{0098F980-4419-8B4F-98A1-A75CBF75C6B3}" type="presParOf" srcId="{A4607CE3-B579-874E-B35D-F8A96258677D}" destId="{1CC48275-026C-C64E-B273-435C231284FA}" srcOrd="5" destOrd="0" presId="urn:microsoft.com/office/officeart/2008/layout/LinedList"/>
    <dgm:cxn modelId="{C1219537-BD40-E94E-9DD6-9AE98AFEECCA}" type="presParOf" srcId="{1CC48275-026C-C64E-B273-435C231284FA}" destId="{9313E28A-05BC-5B42-A63F-D3747C969AD6}" srcOrd="0" destOrd="0" presId="urn:microsoft.com/office/officeart/2008/layout/LinedList"/>
    <dgm:cxn modelId="{391A54B4-0D27-D94B-8428-1FC8F794F734}" type="presParOf" srcId="{1CC48275-026C-C64E-B273-435C231284FA}" destId="{D7A52171-D0CF-3548-B86B-1C794D385F6F}" srcOrd="1" destOrd="0" presId="urn:microsoft.com/office/officeart/2008/layout/LinedList"/>
    <dgm:cxn modelId="{AAFAE482-6775-AD40-B7E3-369734008242}" type="presParOf" srcId="{A4607CE3-B579-874E-B35D-F8A96258677D}" destId="{42E67599-DA4B-2C4D-9479-384840F8E11E}" srcOrd="6" destOrd="0" presId="urn:microsoft.com/office/officeart/2008/layout/LinedList"/>
    <dgm:cxn modelId="{7B73FAB5-BB52-2244-8874-4EF45F0B2E47}" type="presParOf" srcId="{A4607CE3-B579-874E-B35D-F8A96258677D}" destId="{7B09EAC6-9F50-EF4F-8C84-AB8916B75553}" srcOrd="7" destOrd="0" presId="urn:microsoft.com/office/officeart/2008/layout/LinedList"/>
    <dgm:cxn modelId="{7024F712-6E21-3B4A-B92A-601BDBE5ADE9}" type="presParOf" srcId="{7B09EAC6-9F50-EF4F-8C84-AB8916B75553}" destId="{E7A0340E-353A-754E-A40A-F88B2CBB9886}" srcOrd="0" destOrd="0" presId="urn:microsoft.com/office/officeart/2008/layout/LinedList"/>
    <dgm:cxn modelId="{591A2D88-06B7-EF43-990A-FB8522C8E64E}" type="presParOf" srcId="{7B09EAC6-9F50-EF4F-8C84-AB8916B75553}" destId="{E5EED399-F094-9642-BA05-C5203AD536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6D889-220F-744B-BEC3-0E38D0D3573F}">
      <dsp:nvSpPr>
        <dsp:cNvPr id="0" name=""/>
        <dsp:cNvSpPr/>
      </dsp:nvSpPr>
      <dsp:spPr>
        <a:xfrm>
          <a:off x="10866" y="385"/>
          <a:ext cx="2625996" cy="78779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512" tIns="207512" rIns="207512" bIns="207512" numCol="1" spcCol="1270" anchor="ctr" anchorCtr="0">
          <a:noAutofit/>
        </a:bodyPr>
        <a:lstStyle/>
        <a:p>
          <a:pPr marL="0" lvl="0" indent="0" algn="ctr" defTabSz="1155700">
            <a:lnSpc>
              <a:spcPct val="90000"/>
            </a:lnSpc>
            <a:spcBef>
              <a:spcPct val="0"/>
            </a:spcBef>
            <a:spcAft>
              <a:spcPct val="35000"/>
            </a:spcAft>
            <a:buNone/>
          </a:pPr>
          <a:r>
            <a:rPr lang="en-US" sz="2600" b="1" kern="1200" dirty="0"/>
            <a:t>Observations</a:t>
          </a:r>
        </a:p>
      </dsp:txBody>
      <dsp:txXfrm>
        <a:off x="10866" y="385"/>
        <a:ext cx="2625996" cy="787798"/>
      </dsp:txXfrm>
    </dsp:sp>
    <dsp:sp modelId="{46F71969-A735-1C4C-9887-FA704760642A}">
      <dsp:nvSpPr>
        <dsp:cNvPr id="0" name=""/>
        <dsp:cNvSpPr/>
      </dsp:nvSpPr>
      <dsp:spPr>
        <a:xfrm>
          <a:off x="10866" y="788183"/>
          <a:ext cx="2625996" cy="205135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9390" tIns="259390" rIns="259390" bIns="259390" numCol="1" spcCol="1270" anchor="t" anchorCtr="0">
          <a:noAutofit/>
        </a:bodyPr>
        <a:lstStyle/>
        <a:p>
          <a:pPr marL="0" lvl="0" indent="0" algn="l" defTabSz="622300">
            <a:lnSpc>
              <a:spcPct val="90000"/>
            </a:lnSpc>
            <a:spcBef>
              <a:spcPct val="0"/>
            </a:spcBef>
            <a:spcAft>
              <a:spcPct val="35000"/>
            </a:spcAft>
            <a:buNone/>
          </a:pPr>
          <a:r>
            <a:rPr lang="en-US" sz="1400" b="1" kern="1200" dirty="0"/>
            <a:t>Collection</a:t>
          </a:r>
          <a:r>
            <a:rPr lang="en-US" sz="1400" kern="1200" dirty="0"/>
            <a:t>: High-power terrestrial wireless emissions in or near spectrum allocated for earth sensing will reduce consistent and reliable global weather observations</a:t>
          </a:r>
        </a:p>
      </dsp:txBody>
      <dsp:txXfrm>
        <a:off x="10866" y="788183"/>
        <a:ext cx="2625996" cy="2051354"/>
      </dsp:txXfrm>
    </dsp:sp>
    <dsp:sp modelId="{5A02472C-2A62-C64E-8A32-35368F6B85C8}">
      <dsp:nvSpPr>
        <dsp:cNvPr id="0" name=""/>
        <dsp:cNvSpPr/>
      </dsp:nvSpPr>
      <dsp:spPr>
        <a:xfrm>
          <a:off x="2744651" y="385"/>
          <a:ext cx="2625996" cy="787798"/>
        </a:xfrm>
        <a:prstGeom prst="rect">
          <a:avLst/>
        </a:prstGeom>
        <a:solidFill>
          <a:schemeClr val="accent4">
            <a:hueOff val="2374804"/>
            <a:satOff val="6006"/>
            <a:lumOff val="-392"/>
            <a:alphaOff val="0"/>
          </a:schemeClr>
        </a:solidFill>
        <a:ln w="12700" cap="flat" cmpd="sng" algn="ctr">
          <a:solidFill>
            <a:schemeClr val="accent4">
              <a:hueOff val="2374804"/>
              <a:satOff val="6006"/>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512" tIns="207512" rIns="207512" bIns="207512" numCol="1" spcCol="1270" anchor="ctr" anchorCtr="0">
          <a:noAutofit/>
        </a:bodyPr>
        <a:lstStyle/>
        <a:p>
          <a:pPr marL="0" lvl="0" indent="0" algn="ctr" defTabSz="1155700">
            <a:lnSpc>
              <a:spcPct val="90000"/>
            </a:lnSpc>
            <a:spcBef>
              <a:spcPct val="0"/>
            </a:spcBef>
            <a:spcAft>
              <a:spcPct val="35000"/>
            </a:spcAft>
            <a:buNone/>
          </a:pPr>
          <a:r>
            <a:rPr lang="en-US" sz="2600" b="1" kern="1200" dirty="0"/>
            <a:t>Transmissions</a:t>
          </a:r>
        </a:p>
      </dsp:txBody>
      <dsp:txXfrm>
        <a:off x="2744651" y="385"/>
        <a:ext cx="2625996" cy="787798"/>
      </dsp:txXfrm>
    </dsp:sp>
    <dsp:sp modelId="{437B514B-DC70-5E40-9135-2634996ED3AB}">
      <dsp:nvSpPr>
        <dsp:cNvPr id="0" name=""/>
        <dsp:cNvSpPr/>
      </dsp:nvSpPr>
      <dsp:spPr>
        <a:xfrm>
          <a:off x="2744651" y="788183"/>
          <a:ext cx="2625996" cy="2051354"/>
        </a:xfrm>
        <a:prstGeom prst="rect">
          <a:avLst/>
        </a:prstGeom>
        <a:solidFill>
          <a:schemeClr val="accent4">
            <a:tint val="40000"/>
            <a:alpha val="90000"/>
            <a:hueOff val="1954184"/>
            <a:satOff val="4219"/>
            <a:lumOff val="236"/>
            <a:alphaOff val="0"/>
          </a:schemeClr>
        </a:solidFill>
        <a:ln w="12700" cap="flat" cmpd="sng" algn="ctr">
          <a:solidFill>
            <a:schemeClr val="accent4">
              <a:tint val="40000"/>
              <a:alpha val="90000"/>
              <a:hueOff val="1954184"/>
              <a:satOff val="4219"/>
              <a:lumOff val="2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9390" tIns="259390" rIns="259390" bIns="259390" numCol="1" spcCol="1270" anchor="t" anchorCtr="0">
          <a:noAutofit/>
        </a:bodyPr>
        <a:lstStyle/>
        <a:p>
          <a:pPr marL="0" lvl="0" indent="0" algn="l" defTabSz="622300">
            <a:lnSpc>
              <a:spcPct val="90000"/>
            </a:lnSpc>
            <a:spcBef>
              <a:spcPct val="0"/>
            </a:spcBef>
            <a:spcAft>
              <a:spcPct val="35000"/>
            </a:spcAft>
            <a:buNone/>
          </a:pPr>
          <a:r>
            <a:rPr lang="en-US" sz="1400" b="1" kern="1200" dirty="0"/>
            <a:t>Delivery</a:t>
          </a:r>
          <a:r>
            <a:rPr lang="en-US" sz="1400" kern="1200" dirty="0"/>
            <a:t>: Sharing of radio frequencies could threaten the timely and routine transmissions of space-to-Earth weather satellite imagery and other Earth-to-space observations (DCS)</a:t>
          </a:r>
        </a:p>
      </dsp:txBody>
      <dsp:txXfrm>
        <a:off x="2744651" y="788183"/>
        <a:ext cx="2625996" cy="2051354"/>
      </dsp:txXfrm>
    </dsp:sp>
    <dsp:sp modelId="{BA884DEE-A650-A346-96DA-05568D261603}">
      <dsp:nvSpPr>
        <dsp:cNvPr id="0" name=""/>
        <dsp:cNvSpPr/>
      </dsp:nvSpPr>
      <dsp:spPr>
        <a:xfrm>
          <a:off x="5478437" y="385"/>
          <a:ext cx="2625996" cy="787798"/>
        </a:xfrm>
        <a:prstGeom prst="rect">
          <a:avLst/>
        </a:prstGeom>
        <a:solidFill>
          <a:schemeClr val="accent4">
            <a:hueOff val="4749608"/>
            <a:satOff val="12011"/>
            <a:lumOff val="-784"/>
            <a:alphaOff val="0"/>
          </a:schemeClr>
        </a:solidFill>
        <a:ln w="12700" cap="flat" cmpd="sng" algn="ctr">
          <a:solidFill>
            <a:schemeClr val="accent4">
              <a:hueOff val="4749608"/>
              <a:satOff val="12011"/>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512" tIns="207512" rIns="207512" bIns="207512" numCol="1" spcCol="1270" anchor="ctr" anchorCtr="0">
          <a:noAutofit/>
        </a:bodyPr>
        <a:lstStyle/>
        <a:p>
          <a:pPr marL="0" lvl="0" indent="0" algn="ctr" defTabSz="1155700">
            <a:lnSpc>
              <a:spcPct val="90000"/>
            </a:lnSpc>
            <a:spcBef>
              <a:spcPct val="0"/>
            </a:spcBef>
            <a:spcAft>
              <a:spcPct val="35000"/>
            </a:spcAft>
            <a:buNone/>
          </a:pPr>
          <a:r>
            <a:rPr lang="en-US" sz="2600" b="1" kern="1200" dirty="0"/>
            <a:t>Inconsistency</a:t>
          </a:r>
        </a:p>
      </dsp:txBody>
      <dsp:txXfrm>
        <a:off x="5478437" y="385"/>
        <a:ext cx="2625996" cy="787798"/>
      </dsp:txXfrm>
    </dsp:sp>
    <dsp:sp modelId="{2C23D625-DE79-594F-A9A9-6838623A244A}">
      <dsp:nvSpPr>
        <dsp:cNvPr id="0" name=""/>
        <dsp:cNvSpPr/>
      </dsp:nvSpPr>
      <dsp:spPr>
        <a:xfrm>
          <a:off x="5478437" y="788183"/>
          <a:ext cx="2625996" cy="2051354"/>
        </a:xfrm>
        <a:prstGeom prst="rect">
          <a:avLst/>
        </a:prstGeom>
        <a:solidFill>
          <a:schemeClr val="accent4">
            <a:tint val="40000"/>
            <a:alpha val="90000"/>
            <a:hueOff val="3908368"/>
            <a:satOff val="8439"/>
            <a:lumOff val="473"/>
            <a:alphaOff val="0"/>
          </a:schemeClr>
        </a:solidFill>
        <a:ln w="12700" cap="flat" cmpd="sng" algn="ctr">
          <a:solidFill>
            <a:schemeClr val="accent4">
              <a:tint val="40000"/>
              <a:alpha val="90000"/>
              <a:hueOff val="3908368"/>
              <a:satOff val="8439"/>
              <a:lumOff val="4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9390" tIns="259390" rIns="259390" bIns="259390" numCol="1" spcCol="1270" anchor="t" anchorCtr="0">
          <a:noAutofit/>
        </a:bodyPr>
        <a:lstStyle/>
        <a:p>
          <a:pPr marL="0" lvl="0" indent="0" algn="l" defTabSz="622300">
            <a:lnSpc>
              <a:spcPct val="90000"/>
            </a:lnSpc>
            <a:spcBef>
              <a:spcPct val="0"/>
            </a:spcBef>
            <a:spcAft>
              <a:spcPct val="35000"/>
            </a:spcAft>
            <a:buNone/>
          </a:pPr>
          <a:r>
            <a:rPr lang="en-US" sz="1400" b="1" kern="1200" dirty="0"/>
            <a:t>Impact</a:t>
          </a:r>
          <a:r>
            <a:rPr lang="en-US" sz="1400" kern="1200" dirty="0"/>
            <a:t>: The risk of spectrum sharing is not a sudden decrease in forecast skill or a complete loss of observations, but an inability to deliver consistent weather services</a:t>
          </a:r>
        </a:p>
      </dsp:txBody>
      <dsp:txXfrm>
        <a:off x="5478437" y="788183"/>
        <a:ext cx="2625996" cy="2051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821F0-8821-1D45-B733-27F908753EF7}">
      <dsp:nvSpPr>
        <dsp:cNvPr id="0" name=""/>
        <dsp:cNvSpPr/>
      </dsp:nvSpPr>
      <dsp:spPr>
        <a:xfrm>
          <a:off x="0" y="750828"/>
          <a:ext cx="4802995" cy="548099"/>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2766" tIns="249936" rIns="37276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7.812 GHz (50 MHz Bandwidth)</a:t>
          </a:r>
        </a:p>
      </dsp:txBody>
      <dsp:txXfrm>
        <a:off x="0" y="750828"/>
        <a:ext cx="4802995" cy="548099"/>
      </dsp:txXfrm>
    </dsp:sp>
    <dsp:sp modelId="{D6627494-A76C-1F41-BFBC-882238797FF9}">
      <dsp:nvSpPr>
        <dsp:cNvPr id="0" name=""/>
        <dsp:cNvSpPr/>
      </dsp:nvSpPr>
      <dsp:spPr>
        <a:xfrm>
          <a:off x="240149" y="573708"/>
          <a:ext cx="3362096" cy="354240"/>
        </a:xfrm>
        <a:prstGeom prst="round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27079" tIns="0" rIns="127079"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Real-time High Rate Data (NOAA JPSS)</a:t>
          </a:r>
        </a:p>
      </dsp:txBody>
      <dsp:txXfrm>
        <a:off x="257442" y="591001"/>
        <a:ext cx="3327510" cy="319654"/>
      </dsp:txXfrm>
    </dsp:sp>
    <dsp:sp modelId="{0D673F7A-5368-1247-9D62-6E0207FB7F1D}">
      <dsp:nvSpPr>
        <dsp:cNvPr id="0" name=""/>
        <dsp:cNvSpPr/>
      </dsp:nvSpPr>
      <dsp:spPr>
        <a:xfrm>
          <a:off x="0" y="1540848"/>
          <a:ext cx="4802995" cy="1700999"/>
        </a:xfrm>
        <a:prstGeom prst="rect">
          <a:avLst/>
        </a:prstGeom>
        <a:solidFill>
          <a:schemeClr val="lt1">
            <a:alpha val="90000"/>
            <a:hueOff val="0"/>
            <a:satOff val="0"/>
            <a:lumOff val="0"/>
            <a:alphaOff val="0"/>
          </a:schemeClr>
        </a:solidFill>
        <a:ln w="9525" cap="flat" cmpd="sng" algn="ctr">
          <a:solidFill>
            <a:schemeClr val="accent2">
              <a:hueOff val="1149490"/>
              <a:satOff val="-18772"/>
              <a:lumOff val="11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2766" tIns="249936" rIns="37276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Rainfall Rate</a:t>
          </a:r>
        </a:p>
        <a:p>
          <a:pPr marL="114300" lvl="1" indent="-114300" algn="l" defTabSz="622300">
            <a:lnSpc>
              <a:spcPct val="90000"/>
            </a:lnSpc>
            <a:spcBef>
              <a:spcPct val="0"/>
            </a:spcBef>
            <a:spcAft>
              <a:spcPct val="15000"/>
            </a:spcAft>
            <a:buChar char="•"/>
          </a:pPr>
          <a:r>
            <a:rPr lang="en-US" sz="1400" kern="1200" dirty="0"/>
            <a:t>Sea Surface Temperature</a:t>
          </a:r>
        </a:p>
        <a:p>
          <a:pPr marL="114300" lvl="1" indent="-114300" algn="l" defTabSz="622300">
            <a:lnSpc>
              <a:spcPct val="90000"/>
            </a:lnSpc>
            <a:spcBef>
              <a:spcPct val="0"/>
            </a:spcBef>
            <a:spcAft>
              <a:spcPct val="15000"/>
            </a:spcAft>
            <a:buChar char="•"/>
          </a:pPr>
          <a:r>
            <a:rPr lang="en-US" sz="1400" kern="1200" dirty="0"/>
            <a:t>6.925 GHz (350 MHz Bandwidth)</a:t>
          </a:r>
        </a:p>
        <a:p>
          <a:pPr marL="114300" lvl="1" indent="-114300" algn="l" defTabSz="622300">
            <a:lnSpc>
              <a:spcPct val="90000"/>
            </a:lnSpc>
            <a:spcBef>
              <a:spcPct val="0"/>
            </a:spcBef>
            <a:spcAft>
              <a:spcPct val="15000"/>
            </a:spcAft>
            <a:buChar char="•"/>
          </a:pPr>
          <a:r>
            <a:rPr lang="en-US" sz="1400" kern="1200" dirty="0"/>
            <a:t>7.3 GHz (350 MHz Bandwidth)</a:t>
          </a:r>
        </a:p>
        <a:p>
          <a:pPr marL="114300" lvl="1" indent="-114300" algn="l" defTabSz="622300">
            <a:lnSpc>
              <a:spcPct val="90000"/>
            </a:lnSpc>
            <a:spcBef>
              <a:spcPct val="0"/>
            </a:spcBef>
            <a:spcAft>
              <a:spcPct val="15000"/>
            </a:spcAft>
            <a:buChar char="•"/>
          </a:pPr>
          <a:r>
            <a:rPr lang="en-US" sz="1400" kern="1200" dirty="0"/>
            <a:t>Existing RFI evident in 6.925 GHz</a:t>
          </a:r>
        </a:p>
        <a:p>
          <a:pPr marL="114300" lvl="1" indent="-114300" algn="l" defTabSz="622300">
            <a:lnSpc>
              <a:spcPct val="90000"/>
            </a:lnSpc>
            <a:spcBef>
              <a:spcPct val="0"/>
            </a:spcBef>
            <a:spcAft>
              <a:spcPct val="15000"/>
            </a:spcAft>
            <a:buChar char="•"/>
          </a:pPr>
          <a:r>
            <a:rPr lang="en-US" sz="1400" kern="1200" dirty="0"/>
            <a:t>No allocation except footnote (RR FN 5.458)</a:t>
          </a:r>
        </a:p>
      </dsp:txBody>
      <dsp:txXfrm>
        <a:off x="0" y="1540848"/>
        <a:ext cx="4802995" cy="1700999"/>
      </dsp:txXfrm>
    </dsp:sp>
    <dsp:sp modelId="{C92671B0-7588-714B-95F8-1AD513194C50}">
      <dsp:nvSpPr>
        <dsp:cNvPr id="0" name=""/>
        <dsp:cNvSpPr/>
      </dsp:nvSpPr>
      <dsp:spPr>
        <a:xfrm>
          <a:off x="240149" y="1363728"/>
          <a:ext cx="3362096" cy="354240"/>
        </a:xfrm>
        <a:prstGeom prst="roundRect">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27079" tIns="0" rIns="127079"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Passive Sensing (JAXA GCOM-W/GW)</a:t>
          </a:r>
        </a:p>
      </dsp:txBody>
      <dsp:txXfrm>
        <a:off x="257442" y="1381021"/>
        <a:ext cx="3327510"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A48FF-8F9F-B14D-B76B-C9BB1563C8C2}">
      <dsp:nvSpPr>
        <dsp:cNvPr id="0" name=""/>
        <dsp:cNvSpPr/>
      </dsp:nvSpPr>
      <dsp:spPr>
        <a:xfrm>
          <a:off x="0" y="0"/>
          <a:ext cx="471766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147FE7-9F7D-584B-972A-805423CE4192}">
      <dsp:nvSpPr>
        <dsp:cNvPr id="0" name=""/>
        <dsp:cNvSpPr/>
      </dsp:nvSpPr>
      <dsp:spPr>
        <a:xfrm>
          <a:off x="0" y="0"/>
          <a:ext cx="4717669" cy="102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delivery of satellite weather data must always be </a:t>
          </a:r>
          <a:r>
            <a:rPr lang="en-US" sz="1600" b="1" kern="1200"/>
            <a:t>timely</a:t>
          </a:r>
          <a:r>
            <a:rPr lang="en-US" sz="1600" kern="1200"/>
            <a:t>, </a:t>
          </a:r>
          <a:r>
            <a:rPr lang="en-US" sz="1600" b="1" kern="1200"/>
            <a:t>consistent</a:t>
          </a:r>
          <a:r>
            <a:rPr lang="en-US" sz="1600" kern="1200"/>
            <a:t>, and </a:t>
          </a:r>
          <a:r>
            <a:rPr lang="en-US" sz="1600" b="1" kern="1200"/>
            <a:t>reliable</a:t>
          </a:r>
          <a:r>
            <a:rPr lang="en-US" sz="1600" kern="1200"/>
            <a:t>.</a:t>
          </a:r>
        </a:p>
      </dsp:txBody>
      <dsp:txXfrm>
        <a:off x="0" y="0"/>
        <a:ext cx="4717669" cy="1021452"/>
      </dsp:txXfrm>
    </dsp:sp>
    <dsp:sp modelId="{5D4043DC-538D-134C-83EA-77132F471FB3}">
      <dsp:nvSpPr>
        <dsp:cNvPr id="0" name=""/>
        <dsp:cNvSpPr/>
      </dsp:nvSpPr>
      <dsp:spPr>
        <a:xfrm>
          <a:off x="0" y="1021452"/>
          <a:ext cx="4717669" cy="0"/>
        </a:xfrm>
        <a:prstGeom prst="line">
          <a:avLst/>
        </a:prstGeom>
        <a:solidFill>
          <a:schemeClr val="accent2">
            <a:hueOff val="383163"/>
            <a:satOff val="-6257"/>
            <a:lumOff val="392"/>
            <a:alphaOff val="0"/>
          </a:schemeClr>
        </a:solidFill>
        <a:ln w="12700" cap="flat" cmpd="sng" algn="ctr">
          <a:solidFill>
            <a:schemeClr val="accent2">
              <a:hueOff val="383163"/>
              <a:satOff val="-6257"/>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F06EF-472B-9C41-B386-31FC7EF07589}">
      <dsp:nvSpPr>
        <dsp:cNvPr id="0" name=""/>
        <dsp:cNvSpPr/>
      </dsp:nvSpPr>
      <dsp:spPr>
        <a:xfrm>
          <a:off x="0" y="1021452"/>
          <a:ext cx="4717669" cy="102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Microwave observations are </a:t>
          </a:r>
          <a:r>
            <a:rPr lang="en-US" sz="1600" b="1" kern="1200" dirty="0"/>
            <a:t>unique</a:t>
          </a:r>
          <a:r>
            <a:rPr lang="en-US" sz="1600" kern="1200" dirty="0"/>
            <a:t>, </a:t>
          </a:r>
          <a:r>
            <a:rPr lang="en-US" sz="1600" b="1" kern="1200" dirty="0"/>
            <a:t>valuable</a:t>
          </a:r>
          <a:r>
            <a:rPr lang="en-US" sz="1600" b="0" kern="1200" dirty="0"/>
            <a:t>, and </a:t>
          </a:r>
          <a:r>
            <a:rPr lang="en-US" sz="1600" b="1" kern="1200" dirty="0"/>
            <a:t>global</a:t>
          </a:r>
          <a:r>
            <a:rPr lang="en-US" sz="1600" kern="1200" dirty="0"/>
            <a:t>.</a:t>
          </a:r>
        </a:p>
      </dsp:txBody>
      <dsp:txXfrm>
        <a:off x="0" y="1021452"/>
        <a:ext cx="4717669" cy="1021452"/>
      </dsp:txXfrm>
    </dsp:sp>
    <dsp:sp modelId="{4924E04E-66B6-0E44-B372-13297CF2DD5B}">
      <dsp:nvSpPr>
        <dsp:cNvPr id="0" name=""/>
        <dsp:cNvSpPr/>
      </dsp:nvSpPr>
      <dsp:spPr>
        <a:xfrm>
          <a:off x="0" y="2042904"/>
          <a:ext cx="4717669" cy="0"/>
        </a:xfrm>
        <a:prstGeom prst="line">
          <a:avLst/>
        </a:prstGeom>
        <a:solidFill>
          <a:schemeClr val="accent2">
            <a:hueOff val="766327"/>
            <a:satOff val="-12515"/>
            <a:lumOff val="784"/>
            <a:alphaOff val="0"/>
          </a:schemeClr>
        </a:solidFill>
        <a:ln w="12700" cap="flat" cmpd="sng" algn="ctr">
          <a:solidFill>
            <a:schemeClr val="accent2">
              <a:hueOff val="766327"/>
              <a:satOff val="-12515"/>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3E28A-05BC-5B42-A63F-D3747C969AD6}">
      <dsp:nvSpPr>
        <dsp:cNvPr id="0" name=""/>
        <dsp:cNvSpPr/>
      </dsp:nvSpPr>
      <dsp:spPr>
        <a:xfrm>
          <a:off x="0" y="2042904"/>
          <a:ext cx="4717669" cy="102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Continuing </a:t>
          </a:r>
          <a:r>
            <a:rPr lang="en-US" sz="1600" b="1" kern="1200" dirty="0"/>
            <a:t>observing capabilities </a:t>
          </a:r>
          <a:r>
            <a:rPr lang="en-US" sz="1600" kern="1200" dirty="0"/>
            <a:t>and </a:t>
          </a:r>
          <a:r>
            <a:rPr lang="en-US" sz="1600" b="1" kern="1200" dirty="0"/>
            <a:t>open data sharing policies </a:t>
          </a:r>
          <a:r>
            <a:rPr lang="en-US" sz="1600" kern="1200" dirty="0"/>
            <a:t>maintains the value of our satellite constellations and quality of </a:t>
          </a:r>
          <a:r>
            <a:rPr lang="en-US" sz="1600" b="1" kern="1200" dirty="0"/>
            <a:t>local and global </a:t>
          </a:r>
          <a:r>
            <a:rPr lang="en-US" sz="1600" kern="1200" dirty="0"/>
            <a:t>weather forecasts.</a:t>
          </a:r>
        </a:p>
      </dsp:txBody>
      <dsp:txXfrm>
        <a:off x="0" y="2042904"/>
        <a:ext cx="4717669" cy="1021452"/>
      </dsp:txXfrm>
    </dsp:sp>
    <dsp:sp modelId="{42E67599-DA4B-2C4D-9479-384840F8E11E}">
      <dsp:nvSpPr>
        <dsp:cNvPr id="0" name=""/>
        <dsp:cNvSpPr/>
      </dsp:nvSpPr>
      <dsp:spPr>
        <a:xfrm>
          <a:off x="0" y="3064356"/>
          <a:ext cx="4717669" cy="0"/>
        </a:xfrm>
        <a:prstGeom prst="line">
          <a:avLst/>
        </a:prstGeom>
        <a:solidFill>
          <a:schemeClr val="accent2">
            <a:hueOff val="1149490"/>
            <a:satOff val="-18772"/>
            <a:lumOff val="1176"/>
            <a:alphaOff val="0"/>
          </a:schemeClr>
        </a:solidFill>
        <a:ln w="12700" cap="flat" cmpd="sng" algn="ctr">
          <a:solidFill>
            <a:schemeClr val="accent2">
              <a:hueOff val="1149490"/>
              <a:satOff val="-18772"/>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0340E-353A-754E-A40A-F88B2CBB9886}">
      <dsp:nvSpPr>
        <dsp:cNvPr id="0" name=""/>
        <dsp:cNvSpPr/>
      </dsp:nvSpPr>
      <dsp:spPr>
        <a:xfrm>
          <a:off x="0" y="3064356"/>
          <a:ext cx="4717669" cy="102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We are in search of </a:t>
          </a:r>
          <a:r>
            <a:rPr lang="en-US" sz="1600" b="1" kern="1200" dirty="0"/>
            <a:t>engineering solutions </a:t>
          </a:r>
          <a:r>
            <a:rPr lang="en-US" sz="1600" kern="1200" dirty="0"/>
            <a:t>to apply to ground networks to adapt to the </a:t>
          </a:r>
          <a:r>
            <a:rPr lang="en-US" sz="1600" b="1" kern="1200" dirty="0"/>
            <a:t>ever-changing</a:t>
          </a:r>
          <a:r>
            <a:rPr lang="en-US" sz="1600" kern="1200" dirty="0"/>
            <a:t> spectrum landscape.</a:t>
          </a:r>
        </a:p>
      </dsp:txBody>
      <dsp:txXfrm>
        <a:off x="0" y="3064356"/>
        <a:ext cx="4717669" cy="1021452"/>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F7BE68-F348-9543-9E8C-C969B5D655FB}" type="datetimeFigureOut">
              <a:rPr lang="en-US" smtClean="0"/>
              <a:t>5/8/25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A6112-219D-524C-B5D4-D7E0383A8985}" type="slidenum">
              <a:rPr lang="en-US" smtClean="0"/>
              <a:t>‹#›</a:t>
            </a:fld>
            <a:endParaRPr lang="en-US"/>
          </a:p>
        </p:txBody>
      </p:sp>
    </p:spTree>
    <p:extLst>
      <p:ext uri="{BB962C8B-B14F-4D97-AF65-F5344CB8AC3E}">
        <p14:creationId xmlns:p14="http://schemas.microsoft.com/office/powerpoint/2010/main" val="41718735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orc.jaxa.jp/AMSR/viewer/index.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orc.jaxa.jp/AMSR/viewer/index.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A6112-219D-524C-B5D4-D7E0383A8985}" type="slidenum">
              <a:rPr lang="en-US" smtClean="0"/>
              <a:t>1</a:t>
            </a:fld>
            <a:endParaRPr lang="en-US"/>
          </a:p>
        </p:txBody>
      </p:sp>
    </p:spTree>
    <p:extLst>
      <p:ext uri="{BB962C8B-B14F-4D97-AF65-F5344CB8AC3E}">
        <p14:creationId xmlns:p14="http://schemas.microsoft.com/office/powerpoint/2010/main" val="3579710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www.nasa.gov</a:t>
            </a:r>
            <a:r>
              <a:rPr lang="en-US" dirty="0"/>
              <a:t>/sites/default/files/thumbnails/image/blackmarble_2016_americas_composite.png</a:t>
            </a:r>
          </a:p>
        </p:txBody>
      </p:sp>
      <p:sp>
        <p:nvSpPr>
          <p:cNvPr id="4" name="Slide Number Placeholder 3"/>
          <p:cNvSpPr>
            <a:spLocks noGrp="1"/>
          </p:cNvSpPr>
          <p:nvPr>
            <p:ph type="sldNum" sz="quarter" idx="5"/>
          </p:nvPr>
        </p:nvSpPr>
        <p:spPr/>
        <p:txBody>
          <a:bodyPr/>
          <a:lstStyle/>
          <a:p>
            <a:fld id="{849A6112-219D-524C-B5D4-D7E0383A8985}" type="slidenum">
              <a:rPr lang="en-US" smtClean="0"/>
              <a:t>30</a:t>
            </a:fld>
            <a:endParaRPr lang="en-US"/>
          </a:p>
        </p:txBody>
      </p:sp>
    </p:spTree>
    <p:extLst>
      <p:ext uri="{BB962C8B-B14F-4D97-AF65-F5344CB8AC3E}">
        <p14:creationId xmlns:p14="http://schemas.microsoft.com/office/powerpoint/2010/main" val="402648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fontAlgn="base">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71102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326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From </a:t>
            </a:r>
            <a:r>
              <a:rPr lang="en-US" sz="1800">
                <a:effectLst/>
              </a:rPr>
              <a:t>Bill Emery: The </a:t>
            </a:r>
            <a:r>
              <a:rPr lang="en-US" sz="1800" dirty="0">
                <a:effectLst/>
              </a:rPr>
              <a:t>Navy wanted a passive microwave sensor for wind direction as well which drove the creation of </a:t>
            </a:r>
            <a:r>
              <a:rPr lang="en-US" sz="1800" dirty="0" err="1">
                <a:effectLst/>
              </a:rPr>
              <a:t>Windsat</a:t>
            </a:r>
            <a:r>
              <a:rPr lang="en-US" sz="1800" dirty="0">
                <a:effectLst/>
              </a:rPr>
              <a:t>. It demonstrated that using the 4</a:t>
            </a:r>
            <a:r>
              <a:rPr lang="en-US" sz="1800" baseline="30000" dirty="0">
                <a:effectLst/>
              </a:rPr>
              <a:t>th</a:t>
            </a:r>
            <a:r>
              <a:rPr lang="en-US" sz="1800" dirty="0">
                <a:effectLst/>
              </a:rPr>
              <a:t> Stokes parameter wind direction could be retrieved from passive microwave data but only for winds greater than 7 m/s.  The </a:t>
            </a:r>
            <a:r>
              <a:rPr lang="en-US" sz="1800" dirty="0" err="1">
                <a:effectLst/>
              </a:rPr>
              <a:t>scatterometer</a:t>
            </a:r>
            <a:r>
              <a:rPr lang="en-US" sz="1800" dirty="0">
                <a:effectLst/>
              </a:rPr>
              <a:t> (an active radar system) is capable of direction down to wind speeds of 3 m/s. This wind data is particularly important for hurricane detection and forecasting.</a:t>
            </a:r>
            <a:endParaRPr lang="en-US" dirty="0"/>
          </a:p>
        </p:txBody>
      </p:sp>
      <p:sp>
        <p:nvSpPr>
          <p:cNvPr id="4" name="Slide Number Placeholder 3"/>
          <p:cNvSpPr>
            <a:spLocks noGrp="1"/>
          </p:cNvSpPr>
          <p:nvPr>
            <p:ph type="sldNum" sz="quarter" idx="5"/>
          </p:nvPr>
        </p:nvSpPr>
        <p:spPr/>
        <p:txBody>
          <a:bodyPr/>
          <a:lstStyle/>
          <a:p>
            <a:fld id="{849A6112-219D-524C-B5D4-D7E0383A8985}" type="slidenum">
              <a:rPr lang="en-US" smtClean="0"/>
              <a:t>9</a:t>
            </a:fld>
            <a:endParaRPr lang="en-US"/>
          </a:p>
        </p:txBody>
      </p:sp>
    </p:spTree>
    <p:extLst>
      <p:ext uri="{BB962C8B-B14F-4D97-AF65-F5344CB8AC3E}">
        <p14:creationId xmlns:p14="http://schemas.microsoft.com/office/powerpoint/2010/main" val="269334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Source: </a:t>
            </a:r>
            <a:r>
              <a:rPr lang="en-US" u="sng" dirty="0">
                <a:solidFill>
                  <a:schemeClr val="hlink"/>
                </a:solidFill>
                <a:hlinkClick r:id="rId3"/>
              </a:rPr>
              <a:t>https://www.eorc.jaxa.jp/AMSR/viewer/index.html</a:t>
            </a:r>
            <a:endParaRPr lang="en-US" dirty="0"/>
          </a:p>
        </p:txBody>
      </p:sp>
      <p:sp>
        <p:nvSpPr>
          <p:cNvPr id="4" name="Slide Number Placeholder 3"/>
          <p:cNvSpPr>
            <a:spLocks noGrp="1"/>
          </p:cNvSpPr>
          <p:nvPr>
            <p:ph type="sldNum" sz="quarter" idx="5"/>
          </p:nvPr>
        </p:nvSpPr>
        <p:spPr/>
        <p:txBody>
          <a:bodyPr/>
          <a:lstStyle/>
          <a:p>
            <a:fld id="{849A6112-219D-524C-B5D4-D7E0383A8985}" type="slidenum">
              <a:rPr lang="en-US" smtClean="0"/>
              <a:t>14</a:t>
            </a:fld>
            <a:endParaRPr lang="en-US"/>
          </a:p>
        </p:txBody>
      </p:sp>
    </p:spTree>
    <p:extLst>
      <p:ext uri="{BB962C8B-B14F-4D97-AF65-F5344CB8AC3E}">
        <p14:creationId xmlns:p14="http://schemas.microsoft.com/office/powerpoint/2010/main" val="287854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Source: </a:t>
            </a:r>
            <a:r>
              <a:rPr lang="en-US" u="sng" dirty="0">
                <a:solidFill>
                  <a:schemeClr val="hlink"/>
                </a:solidFill>
                <a:hlinkClick r:id="rId3"/>
              </a:rPr>
              <a:t>https://www.eorc.jaxa.jp/AMSR/viewer/index.html</a:t>
            </a:r>
            <a:endParaRPr lang="en-US" dirty="0"/>
          </a:p>
        </p:txBody>
      </p:sp>
      <p:sp>
        <p:nvSpPr>
          <p:cNvPr id="4" name="Slide Number Placeholder 3"/>
          <p:cNvSpPr>
            <a:spLocks noGrp="1"/>
          </p:cNvSpPr>
          <p:nvPr>
            <p:ph type="sldNum" sz="quarter" idx="5"/>
          </p:nvPr>
        </p:nvSpPr>
        <p:spPr/>
        <p:txBody>
          <a:bodyPr/>
          <a:lstStyle/>
          <a:p>
            <a:fld id="{849A6112-219D-524C-B5D4-D7E0383A8985}" type="slidenum">
              <a:rPr lang="en-US" smtClean="0"/>
              <a:t>15</a:t>
            </a:fld>
            <a:endParaRPr lang="en-US"/>
          </a:p>
        </p:txBody>
      </p:sp>
    </p:spTree>
    <p:extLst>
      <p:ext uri="{BB962C8B-B14F-4D97-AF65-F5344CB8AC3E}">
        <p14:creationId xmlns:p14="http://schemas.microsoft.com/office/powerpoint/2010/main" val="210413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www.star.nesdis.noaa.gov</a:t>
            </a:r>
            <a:r>
              <a:rPr lang="en-US" dirty="0"/>
              <a:t>/</a:t>
            </a:r>
            <a:r>
              <a:rPr lang="en-US" dirty="0" err="1"/>
              <a:t>icvs</a:t>
            </a:r>
            <a:r>
              <a:rPr lang="en-US" dirty="0"/>
              <a:t>/</a:t>
            </a:r>
            <a:r>
              <a:rPr lang="en-US" dirty="0" err="1"/>
              <a:t>comparison_ATMS.php</a:t>
            </a:r>
            <a:endParaRPr lang="en-US" dirty="0"/>
          </a:p>
          <a:p>
            <a:r>
              <a:rPr lang="en-US" dirty="0"/>
              <a:t>Left: </a:t>
            </a:r>
            <a:r>
              <a:rPr lang="en-US" b="0" i="0" dirty="0">
                <a:solidFill>
                  <a:srgbClr val="444444"/>
                </a:solidFill>
                <a:effectLst/>
                <a:latin typeface="Helvetica Neue" panose="02000503000000020004" pitchFamily="2" charset="0"/>
              </a:rPr>
              <a:t>N21 vs CRTM ECMWF Channel 01 -- 1 May 2025 -- Direct Difference</a:t>
            </a:r>
            <a:endParaRPr lang="en-US" dirty="0"/>
          </a:p>
          <a:p>
            <a:r>
              <a:rPr lang="en-US" dirty="0"/>
              <a:t>Right: </a:t>
            </a:r>
            <a:r>
              <a:rPr lang="en-US" b="0" i="0" dirty="0">
                <a:solidFill>
                  <a:srgbClr val="444444"/>
                </a:solidFill>
                <a:effectLst/>
                <a:latin typeface="Helvetica Neue" panose="02000503000000020004" pitchFamily="2" charset="0"/>
              </a:rPr>
              <a:t>N21 vs N20 ATMS Channel 01 -- 1 May 2025 -- Direct Difference</a:t>
            </a:r>
            <a:endParaRPr lang="en-US" dirty="0"/>
          </a:p>
        </p:txBody>
      </p:sp>
      <p:sp>
        <p:nvSpPr>
          <p:cNvPr id="4" name="Slide Number Placeholder 3"/>
          <p:cNvSpPr>
            <a:spLocks noGrp="1"/>
          </p:cNvSpPr>
          <p:nvPr>
            <p:ph type="sldNum" sz="quarter" idx="5"/>
          </p:nvPr>
        </p:nvSpPr>
        <p:spPr/>
        <p:txBody>
          <a:bodyPr/>
          <a:lstStyle/>
          <a:p>
            <a:fld id="{849A6112-219D-524C-B5D4-D7E0383A8985}" type="slidenum">
              <a:rPr lang="en-US" smtClean="0"/>
              <a:t>21</a:t>
            </a:fld>
            <a:endParaRPr lang="en-US"/>
          </a:p>
        </p:txBody>
      </p:sp>
    </p:spTree>
    <p:extLst>
      <p:ext uri="{BB962C8B-B14F-4D97-AF65-F5344CB8AC3E}">
        <p14:creationId xmlns:p14="http://schemas.microsoft.com/office/powerpoint/2010/main" val="316784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A6112-219D-524C-B5D4-D7E0383A8985}" type="slidenum">
              <a:rPr lang="en-US" smtClean="0"/>
              <a:t>23</a:t>
            </a:fld>
            <a:endParaRPr lang="en-US"/>
          </a:p>
        </p:txBody>
      </p:sp>
    </p:spTree>
    <p:extLst>
      <p:ext uri="{BB962C8B-B14F-4D97-AF65-F5344CB8AC3E}">
        <p14:creationId xmlns:p14="http://schemas.microsoft.com/office/powerpoint/2010/main" val="116267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3225" y="1143000"/>
            <a:ext cx="5768975" cy="3244850"/>
          </a:xfrm>
        </p:spPr>
      </p:sp>
      <p:sp>
        <p:nvSpPr>
          <p:cNvPr id="4" name="Espace réservé du numéro de diapositive 3"/>
          <p:cNvSpPr>
            <a:spLocks noGrp="1"/>
          </p:cNvSpPr>
          <p:nvPr>
            <p:ph type="sldNum" sz="quarter" idx="10"/>
          </p:nvPr>
        </p:nvSpPr>
        <p:spPr/>
        <p:txBody>
          <a:bodyPr/>
          <a:lstStyle/>
          <a:p>
            <a:fld id="{4D26D765-D168-46A8-85B6-17A3E106ECD1}" type="slidenum">
              <a:rPr lang="fr-FR" smtClean="0"/>
              <a:t>26</a:t>
            </a:fld>
            <a:endParaRPr lang="fr-FR"/>
          </a:p>
        </p:txBody>
      </p:sp>
      <p:sp>
        <p:nvSpPr>
          <p:cNvPr id="3" name="Notes Placeholder 2">
            <a:extLst>
              <a:ext uri="{FF2B5EF4-FFF2-40B4-BE49-F238E27FC236}">
                <a16:creationId xmlns:a16="http://schemas.microsoft.com/office/drawing/2014/main" id="{B39D3A0D-DB76-5AD5-C1BA-D2DB5B389393}"/>
              </a:ext>
            </a:extLst>
          </p:cNvPr>
          <p:cNvSpPr>
            <a:spLocks noGrp="1"/>
          </p:cNvSpPr>
          <p:nvPr>
            <p:ph type="body" idx="1"/>
          </p:nvPr>
        </p:nvSpPr>
        <p:spPr/>
        <p:txBody>
          <a:bodyPr/>
          <a:lstStyle/>
          <a:p>
            <a:r>
              <a:rPr lang="en-US"/>
              <a:t>Source: https://</a:t>
            </a:r>
            <a:r>
              <a:rPr lang="en-US" err="1"/>
              <a:t>cimss.ssec.wisc.edu</a:t>
            </a:r>
            <a:r>
              <a:rPr lang="en-US"/>
              <a:t>/satellite-blog/archives/55019</a:t>
            </a:r>
          </a:p>
        </p:txBody>
      </p:sp>
    </p:spTree>
    <p:extLst>
      <p:ext uri="{BB962C8B-B14F-4D97-AF65-F5344CB8AC3E}">
        <p14:creationId xmlns:p14="http://schemas.microsoft.com/office/powerpoint/2010/main" val="276794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5EA4DF-7A6E-A14D-B629-617AC3FAD22F}"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28E29-5CE9-1E4F-9129-0AEB7AB5DEAB}"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85B92-D3FD-EC4E-8B72-948E5CCFFBE5}"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600" y="174816"/>
            <a:ext cx="7909561" cy="436198"/>
          </a:xfrm>
          <a:prstGeom prst="rect">
            <a:avLst/>
          </a:prstGeom>
        </p:spPr>
        <p:txBody>
          <a:bodyPr/>
          <a:lstStyle>
            <a:lvl1pPr>
              <a:defRPr sz="18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28600" y="461156"/>
            <a:ext cx="7909560" cy="392138"/>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500" b="0" i="1" baseline="0">
                <a:solidFill>
                  <a:srgbClr val="8C8D8E"/>
                </a:solidFill>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28602" y="4612363"/>
            <a:ext cx="8476059" cy="339328"/>
          </a:xfrm>
          <a:prstGeom prst="rect">
            <a:avLst/>
          </a:prstGeom>
        </p:spPr>
        <p:txBody>
          <a:bodyPr/>
          <a:lstStyle>
            <a:lvl1pPr marL="0" indent="0">
              <a:buFontTx/>
              <a:buNone/>
              <a:defRPr sz="12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983455027"/>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ctrTitle"/>
          </p:nvPr>
        </p:nvSpPr>
        <p:spPr>
          <a:xfrm>
            <a:off x="1028700" y="1352554"/>
            <a:ext cx="7086600" cy="1368822"/>
          </a:xfr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932171" y="3235746"/>
            <a:ext cx="2183130" cy="280982"/>
          </a:xfrm>
        </p:spPr>
        <p:txBody>
          <a:bodyPr/>
          <a:lstStyle/>
          <a:p>
            <a:fld id="{1C8129C6-19CE-6545-A892-F8F766037AAA}" type="datetime1">
              <a:rPr lang="en-US" smtClean="0"/>
              <a:t>5/8/25</a:t>
            </a:fld>
            <a:endParaRPr lang="en-US"/>
          </a:p>
        </p:txBody>
      </p:sp>
      <p:sp>
        <p:nvSpPr>
          <p:cNvPr id="5" name="Footer Placeholder 4"/>
          <p:cNvSpPr>
            <a:spLocks noGrp="1"/>
          </p:cNvSpPr>
          <p:nvPr>
            <p:ph type="ftr" sz="quarter" idx="11"/>
          </p:nvPr>
        </p:nvSpPr>
        <p:spPr>
          <a:xfrm>
            <a:off x="1028700" y="3242884"/>
            <a:ext cx="4800600" cy="273844"/>
          </a:xfrm>
        </p:spPr>
        <p:txBody>
          <a:bodyPr/>
          <a:lstStyle/>
          <a:p>
            <a:endParaRPr lang="en-US"/>
          </a:p>
        </p:txBody>
      </p:sp>
      <p:sp>
        <p:nvSpPr>
          <p:cNvPr id="6" name="Slide Number Placeholder 5"/>
          <p:cNvSpPr>
            <a:spLocks noGrp="1"/>
          </p:cNvSpPr>
          <p:nvPr>
            <p:ph type="sldNum" sz="quarter" idx="12"/>
          </p:nvPr>
        </p:nvSpPr>
        <p:spPr>
          <a:xfrm>
            <a:off x="6057900" y="1073150"/>
            <a:ext cx="2057400" cy="273844"/>
          </a:xfrm>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595214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B9ECE-53DB-6E4B-ADB9-3C23B4094184}"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810803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1" y="565150"/>
            <a:ext cx="8115299" cy="2101451"/>
          </a:xfrm>
        </p:spPr>
        <p:txBody>
          <a:bodyPr anchor="b">
            <a:normAutofit/>
          </a:bodyPr>
          <a:lstStyle>
            <a:lvl1pPr algn="r">
              <a:defRPr sz="3000"/>
            </a:lvl1pPr>
          </a:lstStyle>
          <a:p>
            <a:r>
              <a:rPr lang="en-US"/>
              <a:t>Click to edit Master title style</a:t>
            </a:r>
            <a:endParaRPr lang="en-US" dirty="0"/>
          </a:p>
        </p:txBody>
      </p:sp>
      <p:sp>
        <p:nvSpPr>
          <p:cNvPr id="3" name="Text Placeholder 2"/>
          <p:cNvSpPr>
            <a:spLocks noGrp="1"/>
          </p:cNvSpPr>
          <p:nvPr>
            <p:ph type="body" idx="1"/>
          </p:nvPr>
        </p:nvSpPr>
        <p:spPr>
          <a:xfrm>
            <a:off x="768350" y="2731294"/>
            <a:ext cx="7867650" cy="716756"/>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285750"/>
            <a:ext cx="2183130" cy="273844"/>
          </a:xfrm>
        </p:spPr>
        <p:txBody>
          <a:bodyPr/>
          <a:lstStyle>
            <a:lvl1pPr algn="r">
              <a:defRPr/>
            </a:lvl1pPr>
          </a:lstStyle>
          <a:p>
            <a:fld id="{82DA9203-1327-F048-A0E7-D7E9B4AF1076}" type="datetime1">
              <a:rPr lang="en-US" smtClean="0"/>
              <a:t>5/8/25</a:t>
            </a:fld>
            <a:endParaRPr lang="en-US"/>
          </a:p>
        </p:txBody>
      </p:sp>
      <p:sp>
        <p:nvSpPr>
          <p:cNvPr id="5" name="Footer Placeholder 4"/>
          <p:cNvSpPr>
            <a:spLocks noGrp="1"/>
          </p:cNvSpPr>
          <p:nvPr>
            <p:ph type="ftr" sz="quarter" idx="11"/>
          </p:nvPr>
        </p:nvSpPr>
        <p:spPr>
          <a:xfrm>
            <a:off x="514350" y="285751"/>
            <a:ext cx="5243619" cy="273049"/>
          </a:xfrm>
        </p:spPr>
        <p:txBody>
          <a:bodyPr/>
          <a:lstStyle/>
          <a:p>
            <a:endParaRPr lang="en-US"/>
          </a:p>
        </p:txBody>
      </p:sp>
      <p:sp>
        <p:nvSpPr>
          <p:cNvPr id="6" name="Slide Number Placeholder 5"/>
          <p:cNvSpPr>
            <a:spLocks noGrp="1"/>
          </p:cNvSpPr>
          <p:nvPr>
            <p:ph type="sldNum" sz="quarter" idx="12"/>
          </p:nvPr>
        </p:nvSpPr>
        <p:spPr>
          <a:xfrm>
            <a:off x="8146839" y="285750"/>
            <a:ext cx="482811" cy="273844"/>
          </a:xfrm>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3778593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884E76-DAE6-B447-8C42-4C006FE74C93}"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1944744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7" y="1637852"/>
            <a:ext cx="3809993"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1" y="2349500"/>
            <a:ext cx="3983831"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49500"/>
            <a:ext cx="4000500"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E50C8E-4F7D-DB45-899D-859DF46BF746}" type="datetime1">
              <a:rPr lang="en-US" smtClean="0"/>
              <a:t>5/8/25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35772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8F123C-6665-F042-90FC-12A0D86848D7}" type="datetime1">
              <a:rPr lang="en-US" smtClean="0"/>
              <a:t>5/8/25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863451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01698-7C6A-6E40-957D-D1DBABF0227B}" type="datetime1">
              <a:rPr lang="en-US" smtClean="0"/>
              <a:t>5/8/25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167546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96181-150F-8242-83EC-B65DB28BB03A}"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560070"/>
            <a:ext cx="4882964" cy="410394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2343150"/>
            <a:ext cx="308610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0EC355-C8AA-1D43-988F-BB0C182EFC32}"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3058064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563431"/>
            <a:ext cx="2733722" cy="410058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2343150"/>
            <a:ext cx="515493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64D7AE9-EC1F-BF4D-B779-18E9505F1B43}"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2545625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3523021"/>
            <a:ext cx="8116526" cy="614516"/>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706080"/>
            <a:ext cx="8116380" cy="260862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4137537"/>
            <a:ext cx="8115300" cy="52647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670C367-F602-194E-BB2E-9C32822D0AAD}"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4018823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0" y="565150"/>
            <a:ext cx="8115300" cy="2101850"/>
          </a:xfrm>
        </p:spPr>
        <p:txBody>
          <a:bodyPr anchor="ct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850"/>
            <a:ext cx="7597887" cy="74930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07B75D30-4448-E349-B48B-47FF599750FF}" type="datetime1">
              <a:rPr lang="en-US" smtClean="0"/>
              <a:t>5/8/25</a:t>
            </a:fld>
            <a:endParaRPr lang="en-US"/>
          </a:p>
        </p:txBody>
      </p:sp>
      <p:sp>
        <p:nvSpPr>
          <p:cNvPr id="6" name="Footer Placeholder 5"/>
          <p:cNvSpPr>
            <a:spLocks noGrp="1"/>
          </p:cNvSpPr>
          <p:nvPr>
            <p:ph type="ftr" sz="quarter" idx="11"/>
          </p:nvPr>
        </p:nvSpPr>
        <p:spPr>
          <a:xfrm>
            <a:off x="514350" y="284956"/>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40511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51" y="565150"/>
            <a:ext cx="7613650" cy="1953371"/>
          </a:xfrm>
        </p:spPr>
        <p:txBody>
          <a:bodyPr anchor="ctr"/>
          <a:lstStyle>
            <a:lvl1pPr algn="l">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977899" y="2524168"/>
            <a:ext cx="7194552" cy="333332"/>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768351" y="2969897"/>
            <a:ext cx="7613650" cy="509903"/>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A8E5721E-2F60-8940-B9B9-5748362699FF}" type="datetime1">
              <a:rPr lang="en-US" smtClean="0"/>
              <a:t>5/8/25</a:t>
            </a:fld>
            <a:endParaRPr lang="en-US"/>
          </a:p>
        </p:txBody>
      </p:sp>
      <p:sp>
        <p:nvSpPr>
          <p:cNvPr id="6" name="Footer Placeholder 5"/>
          <p:cNvSpPr>
            <a:spLocks noGrp="1"/>
          </p:cNvSpPr>
          <p:nvPr>
            <p:ph type="ftr" sz="quarter" idx="11"/>
          </p:nvPr>
        </p:nvSpPr>
        <p:spPr>
          <a:xfrm>
            <a:off x="514350" y="284956"/>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193064E3-861F-6A4B-8A69-6BF7BD873938}" type="slidenum">
              <a:rPr lang="en-US" smtClean="0"/>
              <a:t>‹#›</a:t>
            </a:fld>
            <a:endParaRPr lang="en-US"/>
          </a:p>
        </p:txBody>
      </p:sp>
      <p:sp>
        <p:nvSpPr>
          <p:cNvPr id="9" name="TextBox 8"/>
          <p:cNvSpPr txBox="1"/>
          <p:nvPr/>
        </p:nvSpPr>
        <p:spPr>
          <a:xfrm>
            <a:off x="357188" y="70008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8238173" y="202596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963958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71" y="843526"/>
            <a:ext cx="7609640" cy="1883876"/>
          </a:xfrm>
        </p:spPr>
        <p:txBody>
          <a:bodyPr anchor="b"/>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237"/>
            <a:ext cx="7608491" cy="74991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4163"/>
            <a:ext cx="2183130" cy="273844"/>
          </a:xfrm>
        </p:spPr>
        <p:txBody>
          <a:bodyPr/>
          <a:lstStyle>
            <a:lvl1pPr algn="r">
              <a:defRPr/>
            </a:lvl1pPr>
          </a:lstStyle>
          <a:p>
            <a:fld id="{AB7A090E-75C1-BE46-A38E-63EE5B5B6660}" type="datetime1">
              <a:rPr lang="en-US" smtClean="0"/>
              <a:t>5/8/25</a:t>
            </a:fld>
            <a:endParaRPr lang="en-US"/>
          </a:p>
        </p:txBody>
      </p:sp>
      <p:sp>
        <p:nvSpPr>
          <p:cNvPr id="6" name="Footer Placeholder 5"/>
          <p:cNvSpPr>
            <a:spLocks noGrp="1"/>
          </p:cNvSpPr>
          <p:nvPr>
            <p:ph type="ftr" sz="quarter" idx="11"/>
          </p:nvPr>
        </p:nvSpPr>
        <p:spPr>
          <a:xfrm>
            <a:off x="514350" y="284163"/>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3204016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571500"/>
            <a:ext cx="6457949" cy="9779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49"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276600" y="165099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275144" y="2178050"/>
            <a:ext cx="2592324" cy="24859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6038850" y="164464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6038851"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EF3F6D9B-5AE1-A649-850F-520B72B105ED}" type="datetime1">
              <a:rPr lang="en-US" smtClean="0"/>
              <a:t>5/8/25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203223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571500"/>
            <a:ext cx="6457949" cy="9715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3" y="3143250"/>
            <a:ext cx="2588687"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6463" y="1771650"/>
            <a:ext cx="2588687"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6463" y="3655323"/>
            <a:ext cx="2588687"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280698" y="3143250"/>
            <a:ext cx="2586701"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280697" y="1771650"/>
            <a:ext cx="2586702"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280699" y="3655323"/>
            <a:ext cx="2586701"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6037299" y="3143250"/>
            <a:ext cx="2592352"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37391" y="1771650"/>
            <a:ext cx="258590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6037299" y="3655321"/>
            <a:ext cx="2589334"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EE1B8AB-208A-844E-8F94-3CE84AD1EA51}" type="datetime1">
              <a:rPr lang="en-US" smtClean="0"/>
              <a:t>5/8/25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3088452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1645920"/>
            <a:ext cx="8115300" cy="30180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B718E-FE88-C545-9E3E-7E4B545060C9}"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4107316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Vertical Title 1"/>
          <p:cNvSpPr>
            <a:spLocks noGrp="1"/>
          </p:cNvSpPr>
          <p:nvPr>
            <p:ph type="title" orient="vert"/>
          </p:nvPr>
        </p:nvSpPr>
        <p:spPr>
          <a:xfrm>
            <a:off x="7086600" y="558800"/>
            <a:ext cx="1543050" cy="292735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50" y="558800"/>
            <a:ext cx="6153151" cy="292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284956"/>
            <a:ext cx="2183130" cy="273844"/>
          </a:xfrm>
        </p:spPr>
        <p:txBody>
          <a:bodyPr/>
          <a:lstStyle>
            <a:lvl1pPr algn="r">
              <a:defRPr/>
            </a:lvl1pPr>
          </a:lstStyle>
          <a:p>
            <a:fld id="{43FEF612-767F-0A4D-858F-E2A3563651D3}" type="datetime1">
              <a:rPr lang="en-US" smtClean="0"/>
              <a:t>5/8/25</a:t>
            </a:fld>
            <a:endParaRPr lang="en-US"/>
          </a:p>
        </p:txBody>
      </p:sp>
      <p:sp>
        <p:nvSpPr>
          <p:cNvPr id="5" name="Footer Placeholder 4"/>
          <p:cNvSpPr>
            <a:spLocks noGrp="1"/>
          </p:cNvSpPr>
          <p:nvPr>
            <p:ph type="ftr" sz="quarter" idx="11"/>
          </p:nvPr>
        </p:nvSpPr>
        <p:spPr>
          <a:xfrm>
            <a:off x="514350" y="285750"/>
            <a:ext cx="5243619" cy="273844"/>
          </a:xfrm>
        </p:spPr>
        <p:txBody>
          <a:bodyPr/>
          <a:lstStyle/>
          <a:p>
            <a:endParaRPr lang="en-US"/>
          </a:p>
        </p:txBody>
      </p:sp>
      <p:sp>
        <p:nvSpPr>
          <p:cNvPr id="6" name="Slide Number Placeholder 5"/>
          <p:cNvSpPr>
            <a:spLocks noGrp="1"/>
          </p:cNvSpPr>
          <p:nvPr>
            <p:ph type="sldNum" sz="quarter" idx="12"/>
          </p:nvPr>
        </p:nvSpPr>
        <p:spPr>
          <a:xfrm>
            <a:off x="8146839" y="285750"/>
            <a:ext cx="482811" cy="273844"/>
          </a:xfrm>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346539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71E4C-1504-0840-B0A6-E873DBE6362B}"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0441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ctrTitle"/>
          </p:nvPr>
        </p:nvSpPr>
        <p:spPr>
          <a:xfrm>
            <a:off x="1028700" y="1352554"/>
            <a:ext cx="7086600" cy="1368822"/>
          </a:xfr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932171" y="3235746"/>
            <a:ext cx="2183130" cy="280982"/>
          </a:xfrm>
        </p:spPr>
        <p:txBody>
          <a:bodyPr/>
          <a:lstStyle/>
          <a:p>
            <a:fld id="{B43C9ABD-BF4C-4920-8BB5-737C7A0E5412}" type="datetime1">
              <a:rPr lang="en-US" smtClean="0"/>
              <a:t>5/8/25</a:t>
            </a:fld>
            <a:endParaRPr lang="en-US"/>
          </a:p>
        </p:txBody>
      </p:sp>
      <p:sp>
        <p:nvSpPr>
          <p:cNvPr id="5" name="Footer Placeholder 4"/>
          <p:cNvSpPr>
            <a:spLocks noGrp="1"/>
          </p:cNvSpPr>
          <p:nvPr>
            <p:ph type="ftr" sz="quarter" idx="11"/>
          </p:nvPr>
        </p:nvSpPr>
        <p:spPr>
          <a:xfrm>
            <a:off x="1028700" y="3242884"/>
            <a:ext cx="4800600" cy="273844"/>
          </a:xfrm>
        </p:spPr>
        <p:txBody>
          <a:bodyPr/>
          <a:lstStyle/>
          <a:p>
            <a:endParaRPr lang="en-US"/>
          </a:p>
        </p:txBody>
      </p:sp>
      <p:sp>
        <p:nvSpPr>
          <p:cNvPr id="6" name="Slide Number Placeholder 5"/>
          <p:cNvSpPr>
            <a:spLocks noGrp="1"/>
          </p:cNvSpPr>
          <p:nvPr>
            <p:ph type="sldNum" sz="quarter" idx="12"/>
          </p:nvPr>
        </p:nvSpPr>
        <p:spPr>
          <a:xfrm>
            <a:off x="6057900" y="1073150"/>
            <a:ext cx="2057400" cy="273844"/>
          </a:xfrm>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2660507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6865A5-C674-41F9-BFAB-29118D35690A}"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3589705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1" y="565150"/>
            <a:ext cx="8115299" cy="2101451"/>
          </a:xfrm>
        </p:spPr>
        <p:txBody>
          <a:bodyPr anchor="b">
            <a:normAutofit/>
          </a:bodyPr>
          <a:lstStyle>
            <a:lvl1pPr algn="r">
              <a:defRPr sz="3000"/>
            </a:lvl1pPr>
          </a:lstStyle>
          <a:p>
            <a:r>
              <a:rPr lang="en-US"/>
              <a:t>Click to edit Master title style</a:t>
            </a:r>
            <a:endParaRPr lang="en-US" dirty="0"/>
          </a:p>
        </p:txBody>
      </p:sp>
      <p:sp>
        <p:nvSpPr>
          <p:cNvPr id="3" name="Text Placeholder 2"/>
          <p:cNvSpPr>
            <a:spLocks noGrp="1"/>
          </p:cNvSpPr>
          <p:nvPr>
            <p:ph type="body" idx="1"/>
          </p:nvPr>
        </p:nvSpPr>
        <p:spPr>
          <a:xfrm>
            <a:off x="768350" y="2731294"/>
            <a:ext cx="7867650" cy="716756"/>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860839" y="285750"/>
            <a:ext cx="2183130" cy="273844"/>
          </a:xfrm>
        </p:spPr>
        <p:txBody>
          <a:bodyPr/>
          <a:lstStyle>
            <a:lvl1pPr algn="r">
              <a:defRPr/>
            </a:lvl1pPr>
          </a:lstStyle>
          <a:p>
            <a:fld id="{5F05DD00-3AE6-41ED-A698-03D55460B4FD}" type="datetime1">
              <a:rPr lang="en-US" smtClean="0"/>
              <a:t>5/8/25</a:t>
            </a:fld>
            <a:endParaRPr lang="en-US"/>
          </a:p>
        </p:txBody>
      </p:sp>
      <p:sp>
        <p:nvSpPr>
          <p:cNvPr id="5" name="Footer Placeholder 4"/>
          <p:cNvSpPr>
            <a:spLocks noGrp="1"/>
          </p:cNvSpPr>
          <p:nvPr>
            <p:ph type="ftr" sz="quarter" idx="11"/>
          </p:nvPr>
        </p:nvSpPr>
        <p:spPr>
          <a:xfrm>
            <a:off x="514350" y="285751"/>
            <a:ext cx="5243619" cy="273049"/>
          </a:xfrm>
        </p:spPr>
        <p:txBody>
          <a:bodyPr/>
          <a:lstStyle/>
          <a:p>
            <a:endParaRPr lang="en-US"/>
          </a:p>
        </p:txBody>
      </p:sp>
      <p:sp>
        <p:nvSpPr>
          <p:cNvPr id="6" name="Slide Number Placeholder 5"/>
          <p:cNvSpPr>
            <a:spLocks noGrp="1"/>
          </p:cNvSpPr>
          <p:nvPr>
            <p:ph type="sldNum" sz="quarter" idx="12"/>
          </p:nvPr>
        </p:nvSpPr>
        <p:spPr>
          <a:xfrm>
            <a:off x="8146839" y="285750"/>
            <a:ext cx="482811" cy="273844"/>
          </a:xfrm>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419465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1645920"/>
            <a:ext cx="4000500" cy="3018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45920"/>
            <a:ext cx="4000500" cy="3018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65B534-AE37-407D-8B55-9CA8FDFC2DA0}"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1970942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7" y="1637852"/>
            <a:ext cx="3809993"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4351" y="2349500"/>
            <a:ext cx="3983831" cy="2314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349500"/>
            <a:ext cx="4000500" cy="2314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662278-0D5B-4F12-8A6F-242A97DCB05C}" type="datetime1">
              <a:rPr lang="en-US" smtClean="0"/>
              <a:t>5/8/25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3783453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C98A01-AAAA-428C-BE47-D7BFF462C558}" type="datetime1">
              <a:rPr lang="en-US" smtClean="0"/>
              <a:t>5/8/25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837923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77498-D5D2-432E-A321-D89E793253C7}" type="datetime1">
              <a:rPr lang="en-US" smtClean="0"/>
              <a:t>5/8/25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2775072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560070"/>
            <a:ext cx="4882964" cy="410394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2343150"/>
            <a:ext cx="308610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0862F28-2252-4B75-BF6F-DEBC5C70574E}"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3455975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563431"/>
            <a:ext cx="2733722" cy="410058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2343150"/>
            <a:ext cx="515493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600D77-8E88-467D-97DF-C889B3AA6BE5}"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119297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DD69A6-66ED-6749-BC40-971563E44D98}"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3523021"/>
            <a:ext cx="8116526" cy="614516"/>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706080"/>
            <a:ext cx="8116380" cy="260862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4137537"/>
            <a:ext cx="8115300" cy="52647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05229A-BD99-4FF4-9941-D9A0D18A84E5}"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2940839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0" y="565150"/>
            <a:ext cx="8115300" cy="2101850"/>
          </a:xfrm>
        </p:spPr>
        <p:txBody>
          <a:bodyPr anchor="ct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850"/>
            <a:ext cx="7597887" cy="74930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7C403D9F-DB6C-4FAE-8C34-7DA0D0F2BC51}" type="datetime1">
              <a:rPr lang="en-US" smtClean="0"/>
              <a:t>5/8/25</a:t>
            </a:fld>
            <a:endParaRPr lang="en-US"/>
          </a:p>
        </p:txBody>
      </p:sp>
      <p:sp>
        <p:nvSpPr>
          <p:cNvPr id="6" name="Footer Placeholder 5"/>
          <p:cNvSpPr>
            <a:spLocks noGrp="1"/>
          </p:cNvSpPr>
          <p:nvPr>
            <p:ph type="ftr" sz="quarter" idx="11"/>
          </p:nvPr>
        </p:nvSpPr>
        <p:spPr>
          <a:xfrm>
            <a:off x="514350" y="284956"/>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1390107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51" y="565150"/>
            <a:ext cx="7613650" cy="1953371"/>
          </a:xfrm>
        </p:spPr>
        <p:txBody>
          <a:bodyPr anchor="ctr"/>
          <a:lstStyle>
            <a:lvl1pPr algn="l">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977899" y="2524168"/>
            <a:ext cx="7194552" cy="333332"/>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768351" y="2969897"/>
            <a:ext cx="7613650" cy="509903"/>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610998A5-63DA-45AA-8BC6-8FAD8E288714}" type="datetime1">
              <a:rPr lang="en-US" smtClean="0"/>
              <a:t>5/8/25</a:t>
            </a:fld>
            <a:endParaRPr lang="en-US"/>
          </a:p>
        </p:txBody>
      </p:sp>
      <p:sp>
        <p:nvSpPr>
          <p:cNvPr id="6" name="Footer Placeholder 5"/>
          <p:cNvSpPr>
            <a:spLocks noGrp="1"/>
          </p:cNvSpPr>
          <p:nvPr>
            <p:ph type="ftr" sz="quarter" idx="11"/>
          </p:nvPr>
        </p:nvSpPr>
        <p:spPr>
          <a:xfrm>
            <a:off x="514350" y="284956"/>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111D46B9-8002-4EBB-845E-AF0FAE41B04E}" type="slidenum">
              <a:rPr lang="en-US" smtClean="0"/>
              <a:t>‹#›</a:t>
            </a:fld>
            <a:endParaRPr lang="en-US"/>
          </a:p>
        </p:txBody>
      </p:sp>
      <p:sp>
        <p:nvSpPr>
          <p:cNvPr id="9" name="TextBox 8"/>
          <p:cNvSpPr txBox="1"/>
          <p:nvPr/>
        </p:nvSpPr>
        <p:spPr>
          <a:xfrm>
            <a:off x="357188" y="70008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8238173" y="202596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405531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71" y="843526"/>
            <a:ext cx="7609640" cy="1883876"/>
          </a:xfrm>
        </p:spPr>
        <p:txBody>
          <a:bodyPr anchor="b"/>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237"/>
            <a:ext cx="7608491" cy="74991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860839" y="284163"/>
            <a:ext cx="2183130" cy="273844"/>
          </a:xfrm>
        </p:spPr>
        <p:txBody>
          <a:bodyPr/>
          <a:lstStyle>
            <a:lvl1pPr algn="r">
              <a:defRPr/>
            </a:lvl1pPr>
          </a:lstStyle>
          <a:p>
            <a:fld id="{D565C4D2-5195-435B-B065-8CF18A418519}" type="datetime1">
              <a:rPr lang="en-US" smtClean="0"/>
              <a:t>5/8/25</a:t>
            </a:fld>
            <a:endParaRPr lang="en-US"/>
          </a:p>
        </p:txBody>
      </p:sp>
      <p:sp>
        <p:nvSpPr>
          <p:cNvPr id="6" name="Footer Placeholder 5"/>
          <p:cNvSpPr>
            <a:spLocks noGrp="1"/>
          </p:cNvSpPr>
          <p:nvPr>
            <p:ph type="ftr" sz="quarter" idx="11"/>
          </p:nvPr>
        </p:nvSpPr>
        <p:spPr>
          <a:xfrm>
            <a:off x="514350" y="284163"/>
            <a:ext cx="5243619" cy="273844"/>
          </a:xfrm>
        </p:spPr>
        <p:txBody>
          <a:bodyPr/>
          <a:lstStyle/>
          <a:p>
            <a:endParaRPr lang="en-US"/>
          </a:p>
        </p:txBody>
      </p:sp>
      <p:sp>
        <p:nvSpPr>
          <p:cNvPr id="7" name="Slide Number Placeholder 6"/>
          <p:cNvSpPr>
            <a:spLocks noGrp="1"/>
          </p:cNvSpPr>
          <p:nvPr>
            <p:ph type="sldNum" sz="quarter" idx="12"/>
          </p:nvPr>
        </p:nvSpPr>
        <p:spPr>
          <a:xfrm>
            <a:off x="8146839" y="285750"/>
            <a:ext cx="482811" cy="273844"/>
          </a:xfrm>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2066436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571500"/>
            <a:ext cx="6457949" cy="9779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514349"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276600" y="165099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275144" y="2178050"/>
            <a:ext cx="2592324" cy="24859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6038850" y="164464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6038851"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2AF8A61-D5C6-40A1-B919-9433448622E9}" type="datetime1">
              <a:rPr lang="en-US" smtClean="0"/>
              <a:t>5/8/25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4066863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571500"/>
            <a:ext cx="6457949" cy="9715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3" y="3143250"/>
            <a:ext cx="2588687"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516463" y="1771650"/>
            <a:ext cx="2588687"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6463" y="3655323"/>
            <a:ext cx="2588687"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280698" y="3143250"/>
            <a:ext cx="2586701"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280697" y="1771650"/>
            <a:ext cx="2586702"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280699" y="3655323"/>
            <a:ext cx="2586701"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6037299" y="3143250"/>
            <a:ext cx="2592352"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037391" y="1771650"/>
            <a:ext cx="258590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6037299" y="3655321"/>
            <a:ext cx="2589334"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7B9A306-61B2-4D78-95E1-687CE1E69E9A}" type="datetime1">
              <a:rPr lang="en-US" smtClean="0"/>
              <a:t>5/8/25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1563528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1645920"/>
            <a:ext cx="8115300" cy="301809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F44DC-38E8-45C5-97B1-7148D64998A0}" type="datetime1">
              <a:rPr lang="en-US" smtClean="0"/>
              <a:t>5/8/25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1135154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Vertical Title 1"/>
          <p:cNvSpPr>
            <a:spLocks noGrp="1"/>
          </p:cNvSpPr>
          <p:nvPr>
            <p:ph type="title" orient="vert"/>
          </p:nvPr>
        </p:nvSpPr>
        <p:spPr>
          <a:xfrm>
            <a:off x="7086600" y="558800"/>
            <a:ext cx="1543050" cy="292735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50" y="558800"/>
            <a:ext cx="6153151" cy="29273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284956"/>
            <a:ext cx="2183130" cy="273844"/>
          </a:xfrm>
        </p:spPr>
        <p:txBody>
          <a:bodyPr/>
          <a:lstStyle>
            <a:lvl1pPr algn="r">
              <a:defRPr/>
            </a:lvl1pPr>
          </a:lstStyle>
          <a:p>
            <a:fld id="{E50D6569-6C69-4CF1-9F82-E6E10E139284}" type="datetime1">
              <a:rPr lang="en-US" smtClean="0"/>
              <a:t>5/8/25</a:t>
            </a:fld>
            <a:endParaRPr lang="en-US"/>
          </a:p>
        </p:txBody>
      </p:sp>
      <p:sp>
        <p:nvSpPr>
          <p:cNvPr id="5" name="Footer Placeholder 4"/>
          <p:cNvSpPr>
            <a:spLocks noGrp="1"/>
          </p:cNvSpPr>
          <p:nvPr>
            <p:ph type="ftr" sz="quarter" idx="11"/>
          </p:nvPr>
        </p:nvSpPr>
        <p:spPr>
          <a:xfrm>
            <a:off x="514350" y="285750"/>
            <a:ext cx="5243619" cy="273844"/>
          </a:xfrm>
        </p:spPr>
        <p:txBody>
          <a:bodyPr/>
          <a:lstStyle/>
          <a:p>
            <a:endParaRPr lang="en-US"/>
          </a:p>
        </p:txBody>
      </p:sp>
      <p:sp>
        <p:nvSpPr>
          <p:cNvPr id="6" name="Slide Number Placeholder 5"/>
          <p:cNvSpPr>
            <a:spLocks noGrp="1"/>
          </p:cNvSpPr>
          <p:nvPr>
            <p:ph type="sldNum" sz="quarter" idx="12"/>
          </p:nvPr>
        </p:nvSpPr>
        <p:spPr>
          <a:xfrm>
            <a:off x="8146839" y="285750"/>
            <a:ext cx="482811" cy="273844"/>
          </a:xfrm>
        </p:spPr>
        <p:txBody>
          <a:bodyPr/>
          <a:lstStyle/>
          <a:p>
            <a:fld id="{111D46B9-8002-4EBB-845E-AF0FAE41B04E}" type="slidenum">
              <a:rPr lang="en-US" smtClean="0"/>
              <a:t>‹#›</a:t>
            </a:fld>
            <a:endParaRPr lang="en-US"/>
          </a:p>
        </p:txBody>
      </p:sp>
    </p:spTree>
    <p:extLst>
      <p:ext uri="{BB962C8B-B14F-4D97-AF65-F5344CB8AC3E}">
        <p14:creationId xmlns:p14="http://schemas.microsoft.com/office/powerpoint/2010/main" val="2267249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008E60-3077-492F-A73A-AC7A65E5EBCC}" type="datetimeFigureOut">
              <a:rPr lang="en-US" smtClean="0"/>
              <a:t>5/7/25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1349654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008E60-3077-492F-A73A-AC7A65E5EBCC}" type="datetimeFigureOut">
              <a:rPr lang="en-US" smtClean="0"/>
              <a:t>5/7/25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573835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97CF0F-F6CE-EB41-8B97-9FAEF0EDB701}" type="datetime1">
              <a:rPr lang="en-US" smtClean="0"/>
              <a:t>5/8/25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008E60-3077-492F-A73A-AC7A65E5EBCC}" type="datetimeFigureOut">
              <a:rPr lang="en-US" smtClean="0"/>
              <a:t>5/7/25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2752672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008E60-3077-492F-A73A-AC7A65E5EBCC}" type="datetimeFigureOut">
              <a:rPr lang="en-US" smtClean="0"/>
              <a:t>5/7/25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4046787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008E60-3077-492F-A73A-AC7A65E5EBCC}" type="datetimeFigureOut">
              <a:rPr lang="en-US" smtClean="0"/>
              <a:t>5/7/25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296852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008E60-3077-492F-A73A-AC7A65E5EBCC}" type="datetimeFigureOut">
              <a:rPr lang="en-US" smtClean="0"/>
              <a:t>5/7/25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4024865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08E60-3077-492F-A73A-AC7A65E5EBCC}" type="datetimeFigureOut">
              <a:rPr lang="en-US" smtClean="0"/>
              <a:t>5/7/25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3126762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008E60-3077-492F-A73A-AC7A65E5EBCC}" type="datetimeFigureOut">
              <a:rPr lang="en-US" smtClean="0"/>
              <a:t>5/7/25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3746024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008E60-3077-492F-A73A-AC7A65E5EBCC}" type="datetimeFigureOut">
              <a:rPr lang="en-US" smtClean="0"/>
              <a:t>5/7/25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3143333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008E60-3077-492F-A73A-AC7A65E5EBCC}" type="datetimeFigureOut">
              <a:rPr lang="en-US" smtClean="0"/>
              <a:t>5/7/25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4042067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008E60-3077-492F-A73A-AC7A65E5EBCC}" type="datetimeFigureOut">
              <a:rPr lang="en-US" smtClean="0"/>
              <a:t>5/7/25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E47BF-9813-47F4-8827-2D03DB053E94}" type="slidenum">
              <a:rPr lang="en-US" smtClean="0"/>
              <a:t>‹#›</a:t>
            </a:fld>
            <a:endParaRPr lang="en-US"/>
          </a:p>
        </p:txBody>
      </p:sp>
    </p:spTree>
    <p:extLst>
      <p:ext uri="{BB962C8B-B14F-4D97-AF65-F5344CB8AC3E}">
        <p14:creationId xmlns:p14="http://schemas.microsoft.com/office/powerpoint/2010/main" val="28262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251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30A378-4C6B-2345-B99D-D2831930F7C6}" type="datetime1">
              <a:rPr lang="en-US" smtClean="0"/>
              <a:t>5/8/25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C218E-975F-884E-A5A7-C852DB09DA5C}" type="datetime1">
              <a:rPr lang="en-US" smtClean="0"/>
              <a:t>5/8/25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8BB5A7-0FDA-464F-A7F3-BFC4955EDE81}"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8A0FD4-827A-704E-ABC1-FBCAECF04BDD}" type="datetime1">
              <a:rPr lang="en-US" smtClean="0"/>
              <a:t>5/8/25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064E3-861F-6A4B-8A69-6BF7BD873938}"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4C78FD-A9CF-4047-BA95-ED67CB93E72F}" type="datetime1">
              <a:rPr lang="en-US" smtClean="0"/>
              <a:t>5/8/25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93064E3-861F-6A4B-8A69-6BF7BD873938}"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573280"/>
            <a:ext cx="6457950" cy="96977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1645920"/>
            <a:ext cx="8115300" cy="30180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4767263"/>
            <a:ext cx="218313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812DCB61-DD9C-F345-B174-382DADBE2016}" type="datetime1">
              <a:rPr lang="en-US" smtClean="0"/>
              <a:t>5/8/25</a:t>
            </a:fld>
            <a:endParaRPr lang="en-US"/>
          </a:p>
        </p:txBody>
      </p:sp>
      <p:sp>
        <p:nvSpPr>
          <p:cNvPr id="5" name="Footer Placeholder 4"/>
          <p:cNvSpPr>
            <a:spLocks noGrp="1"/>
          </p:cNvSpPr>
          <p:nvPr>
            <p:ph type="ftr" sz="quarter" idx="3"/>
          </p:nvPr>
        </p:nvSpPr>
        <p:spPr>
          <a:xfrm>
            <a:off x="514350" y="4766884"/>
            <a:ext cx="5829300"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285750"/>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193064E3-861F-6A4B-8A69-6BF7BD873938}" type="slidenum">
              <a:rPr lang="en-US" smtClean="0"/>
              <a:t>‹#›</a:t>
            </a:fld>
            <a:endParaRPr lang="en-US"/>
          </a:p>
        </p:txBody>
      </p:sp>
    </p:spTree>
    <p:extLst>
      <p:ext uri="{BB962C8B-B14F-4D97-AF65-F5344CB8AC3E}">
        <p14:creationId xmlns:p14="http://schemas.microsoft.com/office/powerpoint/2010/main" val="327129912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747" r:id="rId18"/>
  </p:sldLayoutIdLst>
  <p:hf hdr="0" ftr="0" dt="0"/>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573280"/>
            <a:ext cx="6457950" cy="96977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1645920"/>
            <a:ext cx="8115300" cy="30180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4767263"/>
            <a:ext cx="218313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CDA87A33-2AAA-4512-9E37-02493F9D22C2}" type="datetime1">
              <a:rPr lang="en-US" smtClean="0"/>
              <a:t>5/8/25</a:t>
            </a:fld>
            <a:endParaRPr lang="en-US"/>
          </a:p>
        </p:txBody>
      </p:sp>
      <p:sp>
        <p:nvSpPr>
          <p:cNvPr id="5" name="Footer Placeholder 4"/>
          <p:cNvSpPr>
            <a:spLocks noGrp="1"/>
          </p:cNvSpPr>
          <p:nvPr>
            <p:ph type="ftr" sz="quarter" idx="3"/>
          </p:nvPr>
        </p:nvSpPr>
        <p:spPr>
          <a:xfrm>
            <a:off x="514350" y="4766884"/>
            <a:ext cx="5829300"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285750"/>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111D46B9-8002-4EBB-845E-AF0FAE41B04E}" type="slidenum">
              <a:rPr lang="en-US" smtClean="0"/>
              <a:t>‹#›</a:t>
            </a:fld>
            <a:endParaRPr lang="en-US"/>
          </a:p>
        </p:txBody>
      </p:sp>
    </p:spTree>
    <p:extLst>
      <p:ext uri="{BB962C8B-B14F-4D97-AF65-F5344CB8AC3E}">
        <p14:creationId xmlns:p14="http://schemas.microsoft.com/office/powerpoint/2010/main" val="449341969"/>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hf hdr="0" ftr="0" dt="0"/>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9008E60-3077-492F-A73A-AC7A65E5EBCC}" type="datetimeFigureOut">
              <a:rPr lang="en-US" smtClean="0"/>
              <a:t>5/7/25</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8E47BF-9813-47F4-8827-2D03DB053E94}" type="slidenum">
              <a:rPr lang="en-US" smtClean="0"/>
              <a:t>‹#›</a:t>
            </a:fld>
            <a:endParaRPr lang="en-US"/>
          </a:p>
        </p:txBody>
      </p:sp>
    </p:spTree>
    <p:extLst>
      <p:ext uri="{BB962C8B-B14F-4D97-AF65-F5344CB8AC3E}">
        <p14:creationId xmlns:p14="http://schemas.microsoft.com/office/powerpoint/2010/main" val="40884685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3F993DE-93CA-9EEA-D889-2FC4AA159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60953" cy="5265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 y="382117"/>
            <a:ext cx="9143999" cy="1102519"/>
          </a:xfrm>
        </p:spPr>
        <p:txBody>
          <a:bodyPr>
            <a:normAutofit/>
          </a:bodyPr>
          <a:lstStyle/>
          <a:p>
            <a:r>
              <a:rPr lang="en-US" sz="2800" dirty="0">
                <a:solidFill>
                  <a:schemeClr val="bg1"/>
                </a:solidFill>
              </a:rPr>
              <a:t>Overview of the American Meteorological Society</a:t>
            </a:r>
            <a:br>
              <a:rPr lang="en-US" dirty="0">
                <a:solidFill>
                  <a:schemeClr val="bg1"/>
                </a:solidFill>
              </a:rPr>
            </a:br>
            <a:r>
              <a:rPr lang="en-US" sz="3000" b="1" dirty="0">
                <a:solidFill>
                  <a:schemeClr val="bg1"/>
                </a:solidFill>
              </a:rPr>
              <a:t>Committee on Radio Frequency Allocations</a:t>
            </a:r>
          </a:p>
        </p:txBody>
      </p:sp>
      <p:sp>
        <p:nvSpPr>
          <p:cNvPr id="3" name="Subtitle 2"/>
          <p:cNvSpPr>
            <a:spLocks noGrp="1"/>
          </p:cNvSpPr>
          <p:nvPr>
            <p:ph type="subTitle" idx="1"/>
          </p:nvPr>
        </p:nvSpPr>
        <p:spPr>
          <a:xfrm>
            <a:off x="1602204" y="2139351"/>
            <a:ext cx="5939588" cy="936925"/>
          </a:xfrm>
        </p:spPr>
        <p:txBody>
          <a:bodyPr>
            <a:normAutofit/>
          </a:bodyPr>
          <a:lstStyle/>
          <a:p>
            <a:pPr algn="l"/>
            <a:r>
              <a:rPr lang="en-US" sz="2400" b="1" dirty="0">
                <a:solidFill>
                  <a:schemeClr val="bg1"/>
                </a:solidFill>
              </a:rPr>
              <a:t>Jordan Gerth</a:t>
            </a:r>
            <a:r>
              <a:rPr lang="en-US" sz="1600" dirty="0">
                <a:solidFill>
                  <a:schemeClr val="bg1"/>
                </a:solidFill>
              </a:rPr>
              <a:t>, AMS Committee Chair</a:t>
            </a:r>
          </a:p>
          <a:p>
            <a:pPr algn="l"/>
            <a:r>
              <a:rPr lang="en-US" sz="1200" i="1" dirty="0">
                <a:solidFill>
                  <a:schemeClr val="bg1"/>
                </a:solidFill>
              </a:rPr>
              <a:t>With contributions from the committee and colleagues</a:t>
            </a:r>
            <a:endParaRPr lang="en-US" sz="1200" dirty="0">
              <a:solidFill>
                <a:schemeClr val="bg1"/>
              </a:solidFill>
            </a:endParaRPr>
          </a:p>
          <a:p>
            <a:pPr algn="l"/>
            <a:r>
              <a:rPr lang="en-US" sz="1200" dirty="0">
                <a:solidFill>
                  <a:schemeClr val="bg1"/>
                </a:solidFill>
              </a:rPr>
              <a:t>NAS CORF Meeting, Washington, DC, 9 May 2025</a:t>
            </a:r>
          </a:p>
        </p:txBody>
      </p:sp>
      <p:pic>
        <p:nvPicPr>
          <p:cNvPr id="8" name="Picture 7"/>
          <p:cNvPicPr>
            <a:picLocks noChangeAspect="1"/>
          </p:cNvPicPr>
          <p:nvPr/>
        </p:nvPicPr>
        <p:blipFill>
          <a:blip r:embed="rId4"/>
          <a:stretch>
            <a:fillRect/>
          </a:stretch>
        </p:blipFill>
        <p:spPr>
          <a:xfrm>
            <a:off x="6143720" y="2208348"/>
            <a:ext cx="461140" cy="374904"/>
          </a:xfrm>
          <a:prstGeom prst="rect">
            <a:avLst/>
          </a:prstGeom>
        </p:spPr>
      </p:pic>
      <p:sp>
        <p:nvSpPr>
          <p:cNvPr id="9" name="TextBox 8"/>
          <p:cNvSpPr txBox="1"/>
          <p:nvPr/>
        </p:nvSpPr>
        <p:spPr>
          <a:xfrm>
            <a:off x="6604859" y="2208348"/>
            <a:ext cx="1839425" cy="584775"/>
          </a:xfrm>
          <a:prstGeom prst="rect">
            <a:avLst/>
          </a:prstGeom>
          <a:noFill/>
        </p:spPr>
        <p:txBody>
          <a:bodyPr wrap="square" rtlCol="0">
            <a:spAutoFit/>
          </a:bodyPr>
          <a:lstStyle/>
          <a:p>
            <a:r>
              <a:rPr lang="en-US" sz="1600" b="1" dirty="0">
                <a:solidFill>
                  <a:schemeClr val="bg1"/>
                </a:solidFill>
              </a:rPr>
              <a:t>@</a:t>
            </a:r>
            <a:r>
              <a:rPr lang="en-US" sz="1600" b="1" dirty="0" err="1">
                <a:solidFill>
                  <a:schemeClr val="bg1"/>
                </a:solidFill>
              </a:rPr>
              <a:t>AMSspectrum</a:t>
            </a:r>
            <a:endParaRPr lang="en-US" sz="1600" b="1" dirty="0">
              <a:solidFill>
                <a:schemeClr val="bg1"/>
              </a:solidFill>
            </a:endParaRPr>
          </a:p>
          <a:p>
            <a:r>
              <a:rPr lang="en-US" sz="1600" b="1" dirty="0">
                <a:solidFill>
                  <a:schemeClr val="bg1"/>
                </a:solidFill>
              </a:rPr>
              <a:t>@</a:t>
            </a:r>
            <a:r>
              <a:rPr lang="en-US" sz="1600" b="1" dirty="0" err="1">
                <a:solidFill>
                  <a:schemeClr val="bg1"/>
                </a:solidFill>
              </a:rPr>
              <a:t>jjgerth</a:t>
            </a:r>
            <a:endParaRPr lang="en-US" sz="1600" b="1" dirty="0">
              <a:solidFill>
                <a:schemeClr val="bg1"/>
              </a:solidFill>
            </a:endParaRPr>
          </a:p>
        </p:txBody>
      </p:sp>
      <p:grpSp>
        <p:nvGrpSpPr>
          <p:cNvPr id="13" name="Group 12">
            <a:extLst>
              <a:ext uri="{FF2B5EF4-FFF2-40B4-BE49-F238E27FC236}">
                <a16:creationId xmlns:a16="http://schemas.microsoft.com/office/drawing/2014/main" id="{9558B95B-4F33-E7AF-315E-DF9F54AB2800}"/>
              </a:ext>
            </a:extLst>
          </p:cNvPr>
          <p:cNvGrpSpPr/>
          <p:nvPr/>
        </p:nvGrpSpPr>
        <p:grpSpPr>
          <a:xfrm>
            <a:off x="1602204" y="3347528"/>
            <a:ext cx="5939588" cy="1413855"/>
            <a:chOff x="1602204" y="3347528"/>
            <a:chExt cx="5939588" cy="1413855"/>
          </a:xfrm>
        </p:grpSpPr>
        <p:pic>
          <p:nvPicPr>
            <p:cNvPr id="12" name="Picture 11">
              <a:extLst>
                <a:ext uri="{FF2B5EF4-FFF2-40B4-BE49-F238E27FC236}">
                  <a16:creationId xmlns:a16="http://schemas.microsoft.com/office/drawing/2014/main" id="{8B50E849-BF22-96A2-B47C-5094BAC605FD}"/>
                </a:ext>
              </a:extLst>
            </p:cNvPr>
            <p:cNvPicPr>
              <a:picLocks noChangeAspect="1"/>
            </p:cNvPicPr>
            <p:nvPr/>
          </p:nvPicPr>
          <p:blipFill>
            <a:blip r:embed="rId5"/>
            <a:stretch>
              <a:fillRect/>
            </a:stretch>
          </p:blipFill>
          <p:spPr>
            <a:xfrm>
              <a:off x="4768123" y="3585987"/>
              <a:ext cx="2773669" cy="936925"/>
            </a:xfrm>
            <a:prstGeom prst="rect">
              <a:avLst/>
            </a:prstGeom>
          </p:spPr>
        </p:pic>
        <p:grpSp>
          <p:nvGrpSpPr>
            <p:cNvPr id="10" name="Group 9">
              <a:extLst>
                <a:ext uri="{FF2B5EF4-FFF2-40B4-BE49-F238E27FC236}">
                  <a16:creationId xmlns:a16="http://schemas.microsoft.com/office/drawing/2014/main" id="{41D79FEB-A20F-734D-8A68-A2D06F4219FE}"/>
                </a:ext>
              </a:extLst>
            </p:cNvPr>
            <p:cNvGrpSpPr/>
            <p:nvPr/>
          </p:nvGrpSpPr>
          <p:grpSpPr>
            <a:xfrm>
              <a:off x="1602204" y="3347528"/>
              <a:ext cx="3048193" cy="1413855"/>
              <a:chOff x="781037" y="3347528"/>
              <a:chExt cx="3048193" cy="1413855"/>
            </a:xfrm>
          </p:grpSpPr>
          <p:pic>
            <p:nvPicPr>
              <p:cNvPr id="6" name="Picture 5"/>
              <p:cNvPicPr>
                <a:picLocks noChangeAspect="1"/>
              </p:cNvPicPr>
              <p:nvPr/>
            </p:nvPicPr>
            <p:blipFill>
              <a:blip r:embed="rId6"/>
              <a:stretch>
                <a:fillRect/>
              </a:stretch>
            </p:blipFill>
            <p:spPr>
              <a:xfrm>
                <a:off x="2853878" y="4141410"/>
                <a:ext cx="878055" cy="619973"/>
              </a:xfrm>
              <a:prstGeom prst="rect">
                <a:avLst/>
              </a:prstGeom>
            </p:spPr>
          </p:pic>
          <p:pic>
            <p:nvPicPr>
              <p:cNvPr id="7" name="Picture 6"/>
              <p:cNvPicPr>
                <a:picLocks noChangeAspect="1"/>
              </p:cNvPicPr>
              <p:nvPr/>
            </p:nvPicPr>
            <p:blipFill>
              <a:blip r:embed="rId7"/>
              <a:stretch>
                <a:fillRect/>
              </a:stretch>
            </p:blipFill>
            <p:spPr>
              <a:xfrm>
                <a:off x="2758641" y="3347529"/>
                <a:ext cx="1070589" cy="778610"/>
              </a:xfrm>
              <a:prstGeom prst="rect">
                <a:avLst/>
              </a:prstGeom>
            </p:spPr>
          </p:pic>
          <p:cxnSp>
            <p:nvCxnSpPr>
              <p:cNvPr id="11" name="Straight Connector 10"/>
              <p:cNvCxnSpPr/>
              <p:nvPr/>
            </p:nvCxnSpPr>
            <p:spPr>
              <a:xfrm>
                <a:off x="2489227" y="3347529"/>
                <a:ext cx="0" cy="14138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052" name="Picture 4" descr="AMS seal">
                <a:extLst>
                  <a:ext uri="{FF2B5EF4-FFF2-40B4-BE49-F238E27FC236}">
                    <a16:creationId xmlns:a16="http://schemas.microsoft.com/office/drawing/2014/main" id="{BD37160F-287D-5C4B-B0CB-D1F9E3DE1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37" y="3347528"/>
                <a:ext cx="1436972" cy="14138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2225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hadow of a large radio antenna">
            <a:extLst>
              <a:ext uri="{FF2B5EF4-FFF2-40B4-BE49-F238E27FC236}">
                <a16:creationId xmlns:a16="http://schemas.microsoft.com/office/drawing/2014/main" id="{550BB187-1563-D02E-7DEA-6306540C94F1}"/>
              </a:ext>
            </a:extLst>
          </p:cNvPr>
          <p:cNvPicPr>
            <a:picLocks noChangeAspect="1"/>
          </p:cNvPicPr>
          <p:nvPr/>
        </p:nvPicPr>
        <p:blipFill rotWithShape="1">
          <a:blip r:embed="rId2"/>
          <a:srcRect l="38593" r="15587" b="-2"/>
          <a:stretch/>
        </p:blipFill>
        <p:spPr>
          <a:xfrm>
            <a:off x="6058108" y="1369227"/>
            <a:ext cx="2571542" cy="3774273"/>
          </a:xfrm>
          <a:prstGeom prst="rect">
            <a:avLst/>
          </a:prstGeom>
        </p:spPr>
      </p:pic>
      <p:sp>
        <p:nvSpPr>
          <p:cNvPr id="2" name="Title 1">
            <a:extLst>
              <a:ext uri="{FF2B5EF4-FFF2-40B4-BE49-F238E27FC236}">
                <a16:creationId xmlns:a16="http://schemas.microsoft.com/office/drawing/2014/main" id="{834DEB67-3342-95BA-E839-0A3A848CB404}"/>
              </a:ext>
            </a:extLst>
          </p:cNvPr>
          <p:cNvSpPr>
            <a:spLocks noGrp="1"/>
          </p:cNvSpPr>
          <p:nvPr>
            <p:ph type="title"/>
          </p:nvPr>
        </p:nvSpPr>
        <p:spPr/>
        <p:txBody>
          <a:bodyPr/>
          <a:lstStyle/>
          <a:p>
            <a:r>
              <a:rPr lang="en-US" b="1" dirty="0"/>
              <a:t>Low-Latency Reception</a:t>
            </a:r>
          </a:p>
        </p:txBody>
      </p:sp>
      <p:sp>
        <p:nvSpPr>
          <p:cNvPr id="4" name="Slide Number Placeholder 3">
            <a:extLst>
              <a:ext uri="{FF2B5EF4-FFF2-40B4-BE49-F238E27FC236}">
                <a16:creationId xmlns:a16="http://schemas.microsoft.com/office/drawing/2014/main" id="{7CE068E8-CEC9-15D6-AFE3-25254CD3D289}"/>
              </a:ext>
            </a:extLst>
          </p:cNvPr>
          <p:cNvSpPr>
            <a:spLocks noGrp="1"/>
          </p:cNvSpPr>
          <p:nvPr>
            <p:ph type="sldNum" sz="quarter" idx="12"/>
          </p:nvPr>
        </p:nvSpPr>
        <p:spPr/>
        <p:txBody>
          <a:bodyPr/>
          <a:lstStyle/>
          <a:p>
            <a:fld id="{33C1E6FD-E972-934D-8022-4AB5DB0DA4A2}" type="slidenum">
              <a:rPr lang="en-US" smtClean="0"/>
              <a:t>10</a:t>
            </a:fld>
            <a:endParaRPr lang="en-US" dirty="0"/>
          </a:p>
        </p:txBody>
      </p:sp>
      <p:sp>
        <p:nvSpPr>
          <p:cNvPr id="9" name="Content Placeholder 8">
            <a:extLst>
              <a:ext uri="{FF2B5EF4-FFF2-40B4-BE49-F238E27FC236}">
                <a16:creationId xmlns:a16="http://schemas.microsoft.com/office/drawing/2014/main" id="{C5A2461D-A0BD-7C81-0C26-76C1DE125D26}"/>
              </a:ext>
            </a:extLst>
          </p:cNvPr>
          <p:cNvSpPr>
            <a:spLocks noGrp="1"/>
          </p:cNvSpPr>
          <p:nvPr>
            <p:ph idx="1"/>
          </p:nvPr>
        </p:nvSpPr>
        <p:spPr>
          <a:xfrm>
            <a:off x="628650" y="1369219"/>
            <a:ext cx="5186224" cy="3263504"/>
          </a:xfrm>
        </p:spPr>
        <p:txBody>
          <a:bodyPr>
            <a:normAutofit/>
          </a:bodyPr>
          <a:lstStyle/>
          <a:p>
            <a:pPr marL="0" indent="0">
              <a:buNone/>
            </a:pPr>
            <a:endParaRPr lang="en-US" dirty="0">
              <a:cs typeface="Arial" panose="020B0604020202020204" pitchFamily="34" charset="0"/>
            </a:endParaRPr>
          </a:p>
          <a:p>
            <a:r>
              <a:rPr lang="en-US" dirty="0">
                <a:cs typeface="Arial" panose="020B0604020202020204" pitchFamily="34" charset="0"/>
              </a:rPr>
              <a:t>X-band is the single most significant spectrum portion for downlinking Earth observation data acquired by satellites.</a:t>
            </a:r>
          </a:p>
          <a:p>
            <a:r>
              <a:rPr lang="en-US" dirty="0">
                <a:cs typeface="Arial" panose="020B0604020202020204" pitchFamily="34" charset="0"/>
              </a:rPr>
              <a:t>No current alternative to X-band downlink exists at scale, especially for existing LEO satellites with a geographically-dependent direct broadcast downlink.</a:t>
            </a:r>
          </a:p>
          <a:p>
            <a:r>
              <a:rPr lang="en-US" dirty="0">
                <a:cs typeface="Arial" panose="020B0604020202020204" pitchFamily="34" charset="0"/>
              </a:rPr>
              <a:t>Short-term challenges from a change to 7/8 GHz allocations could not be overcome without some protection.</a:t>
            </a:r>
          </a:p>
        </p:txBody>
      </p:sp>
    </p:spTree>
    <p:extLst>
      <p:ext uri="{BB962C8B-B14F-4D97-AF65-F5344CB8AC3E}">
        <p14:creationId xmlns:p14="http://schemas.microsoft.com/office/powerpoint/2010/main" val="14327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657CD2-271A-96F9-7A5C-762DB1A822A1}"/>
              </a:ext>
            </a:extLst>
          </p:cNvPr>
          <p:cNvSpPr>
            <a:spLocks noGrp="1"/>
          </p:cNvSpPr>
          <p:nvPr>
            <p:ph type="title"/>
          </p:nvPr>
        </p:nvSpPr>
        <p:spPr/>
        <p:txBody>
          <a:bodyPr>
            <a:normAutofit fontScale="90000"/>
          </a:bodyPr>
          <a:lstStyle/>
          <a:p>
            <a:r>
              <a:rPr lang="en-US" b="1" dirty="0"/>
              <a:t>Intermittent RFI</a:t>
            </a:r>
            <a:br>
              <a:rPr lang="en-US" dirty="0"/>
            </a:br>
            <a:r>
              <a:rPr lang="en-US" sz="2700" dirty="0"/>
              <a:t>NOAA (NPP/JPSS) Direct Broadcast</a:t>
            </a:r>
            <a:endParaRPr lang="en-US" dirty="0"/>
          </a:p>
        </p:txBody>
      </p:sp>
      <p:sp>
        <p:nvSpPr>
          <p:cNvPr id="4" name="Slide Number Placeholder 3">
            <a:extLst>
              <a:ext uri="{FF2B5EF4-FFF2-40B4-BE49-F238E27FC236}">
                <a16:creationId xmlns:a16="http://schemas.microsoft.com/office/drawing/2014/main" id="{73C3EF3E-1A59-3DFF-B8BF-3BC6F6A99ED3}"/>
              </a:ext>
            </a:extLst>
          </p:cNvPr>
          <p:cNvSpPr>
            <a:spLocks noGrp="1"/>
          </p:cNvSpPr>
          <p:nvPr>
            <p:ph type="sldNum" sz="quarter" idx="12"/>
          </p:nvPr>
        </p:nvSpPr>
        <p:spPr/>
        <p:txBody>
          <a:bodyPr/>
          <a:lstStyle/>
          <a:p>
            <a:fld id="{193064E3-861F-6A4B-8A69-6BF7BD873938}" type="slidenum">
              <a:rPr lang="en-US" smtClean="0"/>
              <a:t>11</a:t>
            </a:fld>
            <a:endParaRPr lang="en-US"/>
          </a:p>
        </p:txBody>
      </p:sp>
      <p:pic>
        <p:nvPicPr>
          <p:cNvPr id="8" name="Picture 4">
            <a:extLst>
              <a:ext uri="{FF2B5EF4-FFF2-40B4-BE49-F238E27FC236}">
                <a16:creationId xmlns:a16="http://schemas.microsoft.com/office/drawing/2014/main" id="{665D378A-18D6-4101-4FC8-A432CDCEE9D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20481" y="1646238"/>
            <a:ext cx="3017837" cy="3017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0C95133-13F2-6969-FA9E-7EFDA65DCBF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05681" y="1646238"/>
            <a:ext cx="3017837" cy="30178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615B5AE-D6E7-BC2C-1024-F3AC1060B055}"/>
              </a:ext>
            </a:extLst>
          </p:cNvPr>
          <p:cNvSpPr txBox="1"/>
          <p:nvPr/>
        </p:nvSpPr>
        <p:spPr>
          <a:xfrm>
            <a:off x="0" y="4835723"/>
            <a:ext cx="9143999" cy="307777"/>
          </a:xfrm>
          <a:prstGeom prst="rect">
            <a:avLst/>
          </a:prstGeom>
          <a:noFill/>
        </p:spPr>
        <p:txBody>
          <a:bodyPr wrap="square" rtlCol="0">
            <a:spAutoFit/>
          </a:bodyPr>
          <a:lstStyle/>
          <a:p>
            <a:pPr algn="ctr"/>
            <a:r>
              <a:rPr lang="en-US" sz="1400" dirty="0"/>
              <a:t>Site: Honolulu Community College (Operated by University of Wisconsin-Madison)</a:t>
            </a:r>
          </a:p>
        </p:txBody>
      </p:sp>
    </p:spTree>
    <p:extLst>
      <p:ext uri="{BB962C8B-B14F-4D97-AF65-F5344CB8AC3E}">
        <p14:creationId xmlns:p14="http://schemas.microsoft.com/office/powerpoint/2010/main" val="2191307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3FD780-3C74-2656-8A0A-4EC05A5A61D2}"/>
              </a:ext>
            </a:extLst>
          </p:cNvPr>
          <p:cNvSpPr>
            <a:spLocks noGrp="1"/>
          </p:cNvSpPr>
          <p:nvPr>
            <p:ph type="title"/>
          </p:nvPr>
        </p:nvSpPr>
        <p:spPr/>
        <p:txBody>
          <a:bodyPr/>
          <a:lstStyle/>
          <a:p>
            <a:r>
              <a:rPr lang="en-US" dirty="0"/>
              <a:t>7 GHz Passive Sensing</a:t>
            </a:r>
          </a:p>
        </p:txBody>
      </p:sp>
      <p:sp>
        <p:nvSpPr>
          <p:cNvPr id="7" name="Content Placeholder 6">
            <a:extLst>
              <a:ext uri="{FF2B5EF4-FFF2-40B4-BE49-F238E27FC236}">
                <a16:creationId xmlns:a16="http://schemas.microsoft.com/office/drawing/2014/main" id="{CACBD973-52CC-FCE0-A8DB-EBD2A10CE4F1}"/>
              </a:ext>
            </a:extLst>
          </p:cNvPr>
          <p:cNvSpPr>
            <a:spLocks noGrp="1"/>
          </p:cNvSpPr>
          <p:nvPr>
            <p:ph idx="1"/>
          </p:nvPr>
        </p:nvSpPr>
        <p:spPr/>
        <p:txBody>
          <a:bodyPr>
            <a:normAutofit/>
          </a:bodyPr>
          <a:lstStyle/>
          <a:p>
            <a:r>
              <a:rPr lang="en-US" b="1" dirty="0"/>
              <a:t>WMO Position</a:t>
            </a:r>
            <a:r>
              <a:rPr lang="en-US" dirty="0"/>
              <a:t>:</a:t>
            </a:r>
          </a:p>
          <a:p>
            <a:pPr lvl="1"/>
            <a:r>
              <a:rPr lang="en-US" dirty="0"/>
              <a:t>“Preliminary results of studies ongoing in ITU-R WP 7C show that interference will occur on current and planned SST measurements especially in coastal areas if IMT is deployed in any portion of the 6425-7125 MHz band.”</a:t>
            </a:r>
          </a:p>
          <a:p>
            <a:pPr lvl="1"/>
            <a:r>
              <a:rPr lang="en-US" dirty="0"/>
              <a:t>“A similar conclusion can be drawn for the 7125-7250 MHz band if an IMT identification is made in that frequency band.”</a:t>
            </a:r>
          </a:p>
          <a:p>
            <a:r>
              <a:rPr lang="en-US" b="1" dirty="0"/>
              <a:t>Reality</a:t>
            </a:r>
            <a:r>
              <a:rPr lang="en-US" dirty="0"/>
              <a:t>:</a:t>
            </a:r>
          </a:p>
          <a:p>
            <a:pPr lvl="1"/>
            <a:r>
              <a:rPr lang="en-US" dirty="0"/>
              <a:t>This is already interference in this band.</a:t>
            </a:r>
          </a:p>
          <a:p>
            <a:pPr lvl="1"/>
            <a:r>
              <a:rPr lang="en-US" dirty="0"/>
              <a:t>Extent depends on geographic region.</a:t>
            </a:r>
          </a:p>
          <a:p>
            <a:r>
              <a:rPr lang="en-US" b="1" dirty="0"/>
              <a:t>Challenge</a:t>
            </a:r>
            <a:r>
              <a:rPr lang="en-US" dirty="0"/>
              <a:t>:</a:t>
            </a:r>
          </a:p>
          <a:p>
            <a:pPr lvl="1"/>
            <a:r>
              <a:rPr lang="en-US" dirty="0"/>
              <a:t>We have not been able to study the role of 7 GHz on microwave (passive) SST.</a:t>
            </a:r>
          </a:p>
        </p:txBody>
      </p:sp>
      <p:sp>
        <p:nvSpPr>
          <p:cNvPr id="5" name="Slide Number Placeholder 4">
            <a:extLst>
              <a:ext uri="{FF2B5EF4-FFF2-40B4-BE49-F238E27FC236}">
                <a16:creationId xmlns:a16="http://schemas.microsoft.com/office/drawing/2014/main" id="{A2A039AA-BE1F-7819-39F7-D73E424AED11}"/>
              </a:ext>
            </a:extLst>
          </p:cNvPr>
          <p:cNvSpPr>
            <a:spLocks noGrp="1"/>
          </p:cNvSpPr>
          <p:nvPr>
            <p:ph type="sldNum" sz="quarter" idx="12"/>
          </p:nvPr>
        </p:nvSpPr>
        <p:spPr/>
        <p:txBody>
          <a:bodyPr/>
          <a:lstStyle/>
          <a:p>
            <a:fld id="{193064E3-861F-6A4B-8A69-6BF7BD873938}" type="slidenum">
              <a:rPr lang="en-US" smtClean="0"/>
              <a:t>12</a:t>
            </a:fld>
            <a:endParaRPr lang="en-US"/>
          </a:p>
        </p:txBody>
      </p:sp>
    </p:spTree>
    <p:extLst>
      <p:ext uri="{BB962C8B-B14F-4D97-AF65-F5344CB8AC3E}">
        <p14:creationId xmlns:p14="http://schemas.microsoft.com/office/powerpoint/2010/main" val="1486128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0D7F-5405-4D2C-49D1-2C98F6511D37}"/>
              </a:ext>
            </a:extLst>
          </p:cNvPr>
          <p:cNvSpPr>
            <a:spLocks noGrp="1"/>
          </p:cNvSpPr>
          <p:nvPr>
            <p:ph type="title"/>
          </p:nvPr>
        </p:nvSpPr>
        <p:spPr/>
        <p:txBody>
          <a:bodyPr/>
          <a:lstStyle/>
          <a:p>
            <a:r>
              <a:rPr lang="en-US" dirty="0"/>
              <a:t>6.9/7.3 GHz RFI (9/2012-8/2013)</a:t>
            </a:r>
          </a:p>
        </p:txBody>
      </p:sp>
      <p:pic>
        <p:nvPicPr>
          <p:cNvPr id="14" name="Content Placeholder 13">
            <a:extLst>
              <a:ext uri="{FF2B5EF4-FFF2-40B4-BE49-F238E27FC236}">
                <a16:creationId xmlns:a16="http://schemas.microsoft.com/office/drawing/2014/main" id="{6F91B6AA-1B8F-12A7-3322-2F79DDE5A54E}"/>
              </a:ext>
            </a:extLst>
          </p:cNvPr>
          <p:cNvPicPr>
            <a:picLocks noGrp="1" noChangeAspect="1"/>
          </p:cNvPicPr>
          <p:nvPr>
            <p:ph idx="1"/>
          </p:nvPr>
        </p:nvPicPr>
        <p:blipFill>
          <a:blip r:embed="rId2"/>
          <a:stretch>
            <a:fillRect/>
          </a:stretch>
        </p:blipFill>
        <p:spPr>
          <a:xfrm>
            <a:off x="399855" y="2022509"/>
            <a:ext cx="8229795" cy="1706177"/>
          </a:xfrm>
        </p:spPr>
      </p:pic>
      <p:sp>
        <p:nvSpPr>
          <p:cNvPr id="4" name="Slide Number Placeholder 3">
            <a:extLst>
              <a:ext uri="{FF2B5EF4-FFF2-40B4-BE49-F238E27FC236}">
                <a16:creationId xmlns:a16="http://schemas.microsoft.com/office/drawing/2014/main" id="{D05762C1-3BBB-E84E-FFB3-408F8A09C11F}"/>
              </a:ext>
            </a:extLst>
          </p:cNvPr>
          <p:cNvSpPr>
            <a:spLocks noGrp="1"/>
          </p:cNvSpPr>
          <p:nvPr>
            <p:ph type="sldNum" sz="quarter" idx="12"/>
          </p:nvPr>
        </p:nvSpPr>
        <p:spPr/>
        <p:txBody>
          <a:bodyPr/>
          <a:lstStyle/>
          <a:p>
            <a:fld id="{193064E3-861F-6A4B-8A69-6BF7BD873938}" type="slidenum">
              <a:rPr lang="en-US" smtClean="0"/>
              <a:t>13</a:t>
            </a:fld>
            <a:endParaRPr lang="en-US"/>
          </a:p>
        </p:txBody>
      </p:sp>
      <p:sp>
        <p:nvSpPr>
          <p:cNvPr id="6" name="AutoShape 4">
            <a:extLst>
              <a:ext uri="{FF2B5EF4-FFF2-40B4-BE49-F238E27FC236}">
                <a16:creationId xmlns:a16="http://schemas.microsoft.com/office/drawing/2014/main" id="{4C84484E-7824-5EDC-CFD1-20B74A363CF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a:extLst>
              <a:ext uri="{FF2B5EF4-FFF2-40B4-BE49-F238E27FC236}">
                <a16:creationId xmlns:a16="http://schemas.microsoft.com/office/drawing/2014/main" id="{FEB45185-DC99-48DA-5A67-5FD3AADD1A0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6B433BD1-D621-FAEA-3D5F-D1A573567739}"/>
              </a:ext>
            </a:extLst>
          </p:cNvPr>
          <p:cNvSpPr txBox="1"/>
          <p:nvPr/>
        </p:nvSpPr>
        <p:spPr>
          <a:xfrm>
            <a:off x="399854" y="3728686"/>
            <a:ext cx="8229795" cy="553998"/>
          </a:xfrm>
          <a:prstGeom prst="rect">
            <a:avLst/>
          </a:prstGeom>
          <a:noFill/>
        </p:spPr>
        <p:txBody>
          <a:bodyPr wrap="square">
            <a:spAutoFit/>
          </a:bodyPr>
          <a:lstStyle/>
          <a:p>
            <a:r>
              <a:rPr lang="en-US" sz="1000" b="0" i="0" dirty="0">
                <a:effectLst/>
                <a:latin typeface="HelveticaNeue Regular"/>
              </a:rPr>
              <a:t>A. H. A. de Nijs, R. M. </a:t>
            </a:r>
            <a:r>
              <a:rPr lang="en-US" sz="1000" b="0" i="0" dirty="0" err="1">
                <a:effectLst/>
                <a:latin typeface="HelveticaNeue Regular"/>
              </a:rPr>
              <a:t>Parinussa</a:t>
            </a:r>
            <a:r>
              <a:rPr lang="en-US" sz="1000" b="0" i="0" dirty="0">
                <a:effectLst/>
                <a:latin typeface="HelveticaNeue Regular"/>
              </a:rPr>
              <a:t>, R. A. M. de Jeu, J. Schellekens and T. R. H. Holmes, "A Methodology to Determine Radio-Frequency Interference in AMSR2 Observations," in </a:t>
            </a:r>
            <a:r>
              <a:rPr lang="en-US" sz="1000" b="0" i="1" dirty="0">
                <a:effectLst/>
                <a:latin typeface="HelveticaNeue Regular"/>
              </a:rPr>
              <a:t>IEEE Transactions on Geoscience and Remote Sensing</a:t>
            </a:r>
            <a:r>
              <a:rPr lang="en-US" sz="1000" b="0" i="0" dirty="0">
                <a:effectLst/>
                <a:latin typeface="HelveticaNeue Regular"/>
              </a:rPr>
              <a:t>, vol. 53, no. 9, pp. 5148-5159, Sept. 2015, </a:t>
            </a:r>
            <a:r>
              <a:rPr lang="en-US" sz="1000" b="0" i="0" dirty="0" err="1">
                <a:effectLst/>
                <a:latin typeface="HelveticaNeue Regular"/>
              </a:rPr>
              <a:t>doi</a:t>
            </a:r>
            <a:r>
              <a:rPr lang="en-US" sz="1000" b="0" i="0" dirty="0">
                <a:effectLst/>
                <a:latin typeface="HelveticaNeue Regular"/>
              </a:rPr>
              <a:t>: 10.1109/TGRS.2015.2417653.</a:t>
            </a:r>
            <a:endParaRPr lang="en-US" sz="1000" dirty="0"/>
          </a:p>
        </p:txBody>
      </p:sp>
    </p:spTree>
    <p:extLst>
      <p:ext uri="{BB962C8B-B14F-4D97-AF65-F5344CB8AC3E}">
        <p14:creationId xmlns:p14="http://schemas.microsoft.com/office/powerpoint/2010/main" val="840266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BDED38-E809-47DF-A501-94A1EC4CF7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pic>
        <p:nvPicPr>
          <p:cNvPr id="5" name="Picture 4">
            <a:extLst>
              <a:ext uri="{FF2B5EF4-FFF2-40B4-BE49-F238E27FC236}">
                <a16:creationId xmlns:a16="http://schemas.microsoft.com/office/drawing/2014/main" id="{96AE2183-BDC4-0D8E-D29B-BA6D254717C4}"/>
              </a:ext>
            </a:extLst>
          </p:cNvPr>
          <p:cNvPicPr>
            <a:picLocks noChangeAspect="1"/>
          </p:cNvPicPr>
          <p:nvPr/>
        </p:nvPicPr>
        <p:blipFill rotWithShape="1">
          <a:blip r:embed="rId4"/>
          <a:srcRect l="15111" r="-1" b="-1"/>
          <a:stretch/>
        </p:blipFill>
        <p:spPr>
          <a:xfrm>
            <a:off x="20" y="10"/>
            <a:ext cx="9143980" cy="5143490"/>
          </a:xfrm>
          <a:prstGeom prst="rect">
            <a:avLst/>
          </a:prstGeom>
        </p:spPr>
      </p:pic>
      <p:sp>
        <p:nvSpPr>
          <p:cNvPr id="4" name="Slide Number Placeholder 3">
            <a:extLst>
              <a:ext uri="{FF2B5EF4-FFF2-40B4-BE49-F238E27FC236}">
                <a16:creationId xmlns:a16="http://schemas.microsoft.com/office/drawing/2014/main" id="{B12CB60E-4DA7-5958-D985-2FCBF7B7B87B}"/>
              </a:ext>
            </a:extLst>
          </p:cNvPr>
          <p:cNvSpPr>
            <a:spLocks noGrp="1"/>
          </p:cNvSpPr>
          <p:nvPr>
            <p:ph type="sldNum" idx="12"/>
          </p:nvPr>
        </p:nvSpPr>
        <p:spPr>
          <a:xfrm>
            <a:off x="6572250" y="285750"/>
            <a:ext cx="2057400" cy="273843"/>
          </a:xfrm>
        </p:spPr>
        <p:txBody>
          <a:bodyPr vert="horz" lIns="91440" tIns="45720" rIns="91440" bIns="45720" rtlCol="0" anchor="ctr">
            <a:normAutofit/>
          </a:bodyPr>
          <a:lstStyle/>
          <a:p>
            <a:pPr>
              <a:lnSpc>
                <a:spcPct val="90000"/>
              </a:lnSpc>
              <a:spcAft>
                <a:spcPts val="600"/>
              </a:spcAft>
            </a:pPr>
            <a:fld id="{00000000-1234-1234-1234-123412341234}" type="slidenum">
              <a:rPr lang="en-US" sz="700">
                <a:solidFill>
                  <a:srgbClr val="FFFFFF"/>
                </a:solidFill>
              </a:rPr>
              <a:pPr>
                <a:lnSpc>
                  <a:spcPct val="90000"/>
                </a:lnSpc>
                <a:spcAft>
                  <a:spcPts val="600"/>
                </a:spcAft>
              </a:pPr>
              <a:t>14</a:t>
            </a:fld>
            <a:endParaRPr lang="en-US" sz="700">
              <a:solidFill>
                <a:srgbClr val="FFFFFF"/>
              </a:solidFill>
            </a:endParaRPr>
          </a:p>
        </p:txBody>
      </p:sp>
      <p:sp>
        <p:nvSpPr>
          <p:cNvPr id="6" name="Google Shape;73;p15">
            <a:extLst>
              <a:ext uri="{FF2B5EF4-FFF2-40B4-BE49-F238E27FC236}">
                <a16:creationId xmlns:a16="http://schemas.microsoft.com/office/drawing/2014/main" id="{63C27994-7CDB-6046-C2E4-DE1A100B8F44}"/>
              </a:ext>
            </a:extLst>
          </p:cNvPr>
          <p:cNvSpPr txBox="1"/>
          <p:nvPr/>
        </p:nvSpPr>
        <p:spPr>
          <a:xfrm>
            <a:off x="0" y="4411625"/>
            <a:ext cx="2743200" cy="726000"/>
          </a:xfrm>
          <a:prstGeom prst="rect">
            <a:avLst/>
          </a:prstGeom>
          <a:noFill/>
          <a:ln>
            <a:noFill/>
          </a:ln>
        </p:spPr>
        <p:txBody>
          <a:bodyPr spcFirstLastPara="1" wrap="square" lIns="91425" tIns="91425" rIns="91425" bIns="91425" anchor="t" anchorCtr="0">
            <a:noAutofit/>
          </a:bodyPr>
          <a:lstStyle/>
          <a:p>
            <a:pPr defTabSz="914378">
              <a:buClr>
                <a:srgbClr val="000000"/>
              </a:buClr>
            </a:pPr>
            <a:r>
              <a:rPr lang="en" sz="1400" b="1" kern="0" dirty="0">
                <a:solidFill>
                  <a:srgbClr val="FFFFFF"/>
                </a:solidFill>
                <a:latin typeface="Arial"/>
                <a:cs typeface="Arial"/>
                <a:sym typeface="Arial"/>
              </a:rPr>
              <a:t>JAXA GCOM-W AMSR-2</a:t>
            </a:r>
            <a:endParaRPr sz="1400" b="1" kern="0" dirty="0">
              <a:solidFill>
                <a:srgbClr val="FFFFFF"/>
              </a:solidFill>
              <a:latin typeface="Arial"/>
              <a:cs typeface="Arial"/>
              <a:sym typeface="Arial"/>
            </a:endParaRPr>
          </a:p>
          <a:p>
            <a:pPr defTabSz="914378">
              <a:buClr>
                <a:srgbClr val="000000"/>
              </a:buClr>
            </a:pPr>
            <a:r>
              <a:rPr lang="en" sz="1200" b="1" kern="0" dirty="0">
                <a:solidFill>
                  <a:srgbClr val="FFFFFF"/>
                </a:solidFill>
                <a:latin typeface="Arial"/>
                <a:cs typeface="Arial"/>
                <a:sym typeface="Arial"/>
              </a:rPr>
              <a:t>6.925 GHz on 20 May 2024</a:t>
            </a:r>
            <a:br>
              <a:rPr lang="en" sz="1200" b="1" kern="0" dirty="0">
                <a:solidFill>
                  <a:srgbClr val="FFFFFF"/>
                </a:solidFill>
                <a:latin typeface="Arial"/>
                <a:cs typeface="Arial"/>
                <a:sym typeface="Arial"/>
              </a:rPr>
            </a:br>
            <a:r>
              <a:rPr lang="en" sz="1200" b="1" kern="0" dirty="0">
                <a:solidFill>
                  <a:srgbClr val="FFFFFF"/>
                </a:solidFill>
                <a:latin typeface="Arial"/>
                <a:cs typeface="Arial"/>
                <a:sym typeface="Arial"/>
              </a:rPr>
              <a:t>VPol (Ascending/Descending)</a:t>
            </a:r>
            <a:endParaRPr sz="1200" b="1" kern="0" dirty="0">
              <a:solidFill>
                <a:srgbClr val="FFFFFF"/>
              </a:solidFill>
              <a:latin typeface="Arial"/>
              <a:cs typeface="Arial"/>
              <a:sym typeface="Arial"/>
            </a:endParaRPr>
          </a:p>
        </p:txBody>
      </p:sp>
      <p:pic>
        <p:nvPicPr>
          <p:cNvPr id="7" name="Google Shape;72;p15">
            <a:extLst>
              <a:ext uri="{FF2B5EF4-FFF2-40B4-BE49-F238E27FC236}">
                <a16:creationId xmlns:a16="http://schemas.microsoft.com/office/drawing/2014/main" id="{3E326D43-3BF5-4E4B-2107-4D0A16BF3115}"/>
              </a:ext>
            </a:extLst>
          </p:cNvPr>
          <p:cNvPicPr preferRelativeResize="0"/>
          <p:nvPr/>
        </p:nvPicPr>
        <p:blipFill>
          <a:blip r:embed="rId5">
            <a:alphaModFix/>
          </a:blip>
          <a:stretch>
            <a:fillRect/>
          </a:stretch>
        </p:blipFill>
        <p:spPr>
          <a:xfrm>
            <a:off x="7315200" y="4809501"/>
            <a:ext cx="1828800" cy="334000"/>
          </a:xfrm>
          <a:prstGeom prst="rect">
            <a:avLst/>
          </a:prstGeom>
          <a:noFill/>
          <a:ln>
            <a:noFill/>
          </a:ln>
        </p:spPr>
      </p:pic>
    </p:spTree>
    <p:extLst>
      <p:ext uri="{BB962C8B-B14F-4D97-AF65-F5344CB8AC3E}">
        <p14:creationId xmlns:p14="http://schemas.microsoft.com/office/powerpoint/2010/main" val="52667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BDED38-E809-47DF-A501-94A1EC4CF7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pic>
        <p:nvPicPr>
          <p:cNvPr id="5" name="Picture 4">
            <a:extLst>
              <a:ext uri="{FF2B5EF4-FFF2-40B4-BE49-F238E27FC236}">
                <a16:creationId xmlns:a16="http://schemas.microsoft.com/office/drawing/2014/main" id="{38AD8AA3-ED98-4D90-7C5B-9A3BAB57BF35}"/>
              </a:ext>
            </a:extLst>
          </p:cNvPr>
          <p:cNvPicPr>
            <a:picLocks noChangeAspect="1"/>
          </p:cNvPicPr>
          <p:nvPr/>
        </p:nvPicPr>
        <p:blipFill rotWithShape="1">
          <a:blip r:embed="rId4"/>
          <a:srcRect l="15111" r="-1" b="-1"/>
          <a:stretch/>
        </p:blipFill>
        <p:spPr>
          <a:xfrm>
            <a:off x="20" y="10"/>
            <a:ext cx="9143980" cy="5143490"/>
          </a:xfrm>
          <a:prstGeom prst="rect">
            <a:avLst/>
          </a:prstGeom>
        </p:spPr>
      </p:pic>
      <p:sp>
        <p:nvSpPr>
          <p:cNvPr id="4" name="Slide Number Placeholder 3">
            <a:extLst>
              <a:ext uri="{FF2B5EF4-FFF2-40B4-BE49-F238E27FC236}">
                <a16:creationId xmlns:a16="http://schemas.microsoft.com/office/drawing/2014/main" id="{AA471A61-C85F-823A-6AD4-92DE5DD0394D}"/>
              </a:ext>
            </a:extLst>
          </p:cNvPr>
          <p:cNvSpPr>
            <a:spLocks noGrp="1"/>
          </p:cNvSpPr>
          <p:nvPr>
            <p:ph type="sldNum" idx="12"/>
          </p:nvPr>
        </p:nvSpPr>
        <p:spPr>
          <a:xfrm>
            <a:off x="6572250" y="285750"/>
            <a:ext cx="2057400" cy="273843"/>
          </a:xfrm>
        </p:spPr>
        <p:txBody>
          <a:bodyPr vert="horz" lIns="91440" tIns="45720" rIns="91440" bIns="45720" rtlCol="0" anchor="ctr">
            <a:normAutofit/>
          </a:bodyPr>
          <a:lstStyle/>
          <a:p>
            <a:pPr>
              <a:lnSpc>
                <a:spcPct val="90000"/>
              </a:lnSpc>
              <a:spcAft>
                <a:spcPts val="600"/>
              </a:spcAft>
            </a:pPr>
            <a:fld id="{00000000-1234-1234-1234-123412341234}" type="slidenum">
              <a:rPr lang="en-US" sz="700">
                <a:solidFill>
                  <a:srgbClr val="FFFFFF"/>
                </a:solidFill>
              </a:rPr>
              <a:pPr>
                <a:lnSpc>
                  <a:spcPct val="90000"/>
                </a:lnSpc>
                <a:spcAft>
                  <a:spcPts val="600"/>
                </a:spcAft>
              </a:pPr>
              <a:t>15</a:t>
            </a:fld>
            <a:endParaRPr lang="en-US" sz="700">
              <a:solidFill>
                <a:srgbClr val="FFFFFF"/>
              </a:solidFill>
            </a:endParaRPr>
          </a:p>
        </p:txBody>
      </p:sp>
      <p:sp>
        <p:nvSpPr>
          <p:cNvPr id="6" name="Google Shape;73;p15">
            <a:extLst>
              <a:ext uri="{FF2B5EF4-FFF2-40B4-BE49-F238E27FC236}">
                <a16:creationId xmlns:a16="http://schemas.microsoft.com/office/drawing/2014/main" id="{5DAFC1CD-692D-7312-81B0-93C68953B451}"/>
              </a:ext>
            </a:extLst>
          </p:cNvPr>
          <p:cNvSpPr txBox="1"/>
          <p:nvPr/>
        </p:nvSpPr>
        <p:spPr>
          <a:xfrm>
            <a:off x="0" y="4411625"/>
            <a:ext cx="2743200" cy="726000"/>
          </a:xfrm>
          <a:prstGeom prst="rect">
            <a:avLst/>
          </a:prstGeom>
          <a:noFill/>
          <a:ln>
            <a:noFill/>
          </a:ln>
        </p:spPr>
        <p:txBody>
          <a:bodyPr spcFirstLastPara="1" wrap="square" lIns="91425" tIns="91425" rIns="91425" bIns="91425" anchor="t" anchorCtr="0">
            <a:noAutofit/>
          </a:bodyPr>
          <a:lstStyle/>
          <a:p>
            <a:pPr defTabSz="914378">
              <a:buClr>
                <a:srgbClr val="000000"/>
              </a:buClr>
            </a:pPr>
            <a:r>
              <a:rPr lang="en" sz="1400" b="1" kern="0" dirty="0">
                <a:solidFill>
                  <a:srgbClr val="FFFFFF"/>
                </a:solidFill>
                <a:latin typeface="Arial"/>
                <a:cs typeface="Arial"/>
                <a:sym typeface="Arial"/>
              </a:rPr>
              <a:t>JAXA GCOM-W AMSR-2</a:t>
            </a:r>
            <a:endParaRPr sz="1400" b="1" kern="0" dirty="0">
              <a:solidFill>
                <a:srgbClr val="FFFFFF"/>
              </a:solidFill>
              <a:latin typeface="Arial"/>
              <a:cs typeface="Arial"/>
              <a:sym typeface="Arial"/>
            </a:endParaRPr>
          </a:p>
          <a:p>
            <a:pPr defTabSz="914378">
              <a:buClr>
                <a:srgbClr val="000000"/>
              </a:buClr>
            </a:pPr>
            <a:r>
              <a:rPr lang="en" sz="1200" b="1" kern="0" dirty="0">
                <a:solidFill>
                  <a:srgbClr val="FFFFFF"/>
                </a:solidFill>
                <a:latin typeface="Arial"/>
                <a:cs typeface="Arial"/>
                <a:sym typeface="Arial"/>
              </a:rPr>
              <a:t>7.3 GHz on 20 May 2024</a:t>
            </a:r>
            <a:br>
              <a:rPr lang="en" sz="1200" b="1" kern="0" dirty="0">
                <a:solidFill>
                  <a:srgbClr val="FFFFFF"/>
                </a:solidFill>
                <a:latin typeface="Arial"/>
                <a:cs typeface="Arial"/>
                <a:sym typeface="Arial"/>
              </a:rPr>
            </a:br>
            <a:r>
              <a:rPr lang="en" sz="1200" b="1" kern="0" dirty="0">
                <a:solidFill>
                  <a:srgbClr val="FFFFFF"/>
                </a:solidFill>
                <a:latin typeface="Arial"/>
                <a:cs typeface="Arial"/>
                <a:sym typeface="Arial"/>
              </a:rPr>
              <a:t>VPol (Ascending/Descending)</a:t>
            </a:r>
            <a:endParaRPr sz="1200" b="1" kern="0" dirty="0">
              <a:solidFill>
                <a:srgbClr val="FFFFFF"/>
              </a:solidFill>
              <a:latin typeface="Arial"/>
              <a:cs typeface="Arial"/>
              <a:sym typeface="Arial"/>
            </a:endParaRPr>
          </a:p>
        </p:txBody>
      </p:sp>
      <p:pic>
        <p:nvPicPr>
          <p:cNvPr id="7" name="Google Shape;72;p15">
            <a:extLst>
              <a:ext uri="{FF2B5EF4-FFF2-40B4-BE49-F238E27FC236}">
                <a16:creationId xmlns:a16="http://schemas.microsoft.com/office/drawing/2014/main" id="{9ADB209B-E6FC-B3B1-7ACB-CED869F2159D}"/>
              </a:ext>
            </a:extLst>
          </p:cNvPr>
          <p:cNvPicPr preferRelativeResize="0"/>
          <p:nvPr/>
        </p:nvPicPr>
        <p:blipFill>
          <a:blip r:embed="rId5">
            <a:alphaModFix/>
          </a:blip>
          <a:stretch>
            <a:fillRect/>
          </a:stretch>
        </p:blipFill>
        <p:spPr>
          <a:xfrm>
            <a:off x="7315200" y="4809501"/>
            <a:ext cx="1828800" cy="334000"/>
          </a:xfrm>
          <a:prstGeom prst="rect">
            <a:avLst/>
          </a:prstGeom>
          <a:noFill/>
          <a:ln>
            <a:noFill/>
          </a:ln>
        </p:spPr>
      </p:pic>
    </p:spTree>
    <p:extLst>
      <p:ext uri="{BB962C8B-B14F-4D97-AF65-F5344CB8AC3E}">
        <p14:creationId xmlns:p14="http://schemas.microsoft.com/office/powerpoint/2010/main" val="2166459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BC9F-C84F-7494-9149-CA354D9FA7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B3CAF4F-952D-5F52-4623-09DC01EDC330}"/>
              </a:ext>
            </a:extLst>
          </p:cNvPr>
          <p:cNvSpPr txBox="1"/>
          <p:nvPr/>
        </p:nvSpPr>
        <p:spPr>
          <a:xfrm>
            <a:off x="1176906" y="147578"/>
            <a:ext cx="6824094" cy="369332"/>
          </a:xfrm>
          <a:prstGeom prst="rect">
            <a:avLst/>
          </a:prstGeom>
          <a:noFill/>
        </p:spPr>
        <p:txBody>
          <a:bodyPr wrap="square">
            <a:spAutoFit/>
          </a:bodyPr>
          <a:lstStyle/>
          <a:p>
            <a:pPr defTabSz="514350">
              <a:defRPr/>
            </a:pPr>
            <a:r>
              <a:rPr lang="en-US" b="1" dirty="0">
                <a:solidFill>
                  <a:srgbClr val="002060"/>
                </a:solidFill>
                <a:latin typeface="Calibri" panose="020F0502020204030204"/>
              </a:rPr>
              <a:t>7 GHz Band Overlapping Spectrum</a:t>
            </a:r>
            <a:r>
              <a:rPr lang="en-US" b="1" dirty="0">
                <a:solidFill>
                  <a:srgbClr val="002060"/>
                </a:solidFill>
                <a:latin typeface="Calibri" panose="020F0502020204030204"/>
                <a:ea typeface="SimSun" panose="02010600030101010101" pitchFamily="2" charset="-122"/>
              </a:rPr>
              <a:t>: 5G/6G &amp; EOS Measurements </a:t>
            </a:r>
            <a:endParaRPr lang="en-US" b="1" baseline="30000" dirty="0">
              <a:solidFill>
                <a:srgbClr val="002060"/>
              </a:solidFill>
              <a:latin typeface="Calibri" panose="020F0502020204030204"/>
            </a:endParaRPr>
          </a:p>
        </p:txBody>
      </p:sp>
      <p:sp>
        <p:nvSpPr>
          <p:cNvPr id="2" name="TextBox 1">
            <a:extLst>
              <a:ext uri="{FF2B5EF4-FFF2-40B4-BE49-F238E27FC236}">
                <a16:creationId xmlns:a16="http://schemas.microsoft.com/office/drawing/2014/main" id="{D17A6182-BF99-53D1-14CE-A076BD29DC41}"/>
              </a:ext>
            </a:extLst>
          </p:cNvPr>
          <p:cNvSpPr txBox="1"/>
          <p:nvPr/>
        </p:nvSpPr>
        <p:spPr>
          <a:xfrm>
            <a:off x="1143000" y="1821610"/>
            <a:ext cx="6602277" cy="1962076"/>
          </a:xfrm>
          <a:prstGeom prst="rect">
            <a:avLst/>
          </a:prstGeom>
          <a:noFill/>
        </p:spPr>
        <p:txBody>
          <a:bodyPr wrap="square" rtlCol="0">
            <a:spAutoFit/>
          </a:bodyPr>
          <a:lstStyle/>
          <a:p>
            <a:pPr marL="133350" indent="-133350" defTabSz="342900">
              <a:buFont typeface="Arial" panose="020B0604020202020204" pitchFamily="34" charset="0"/>
              <a:buChar char="•"/>
              <a:defRPr/>
            </a:pPr>
            <a:r>
              <a:rPr lang="en-US" sz="1350" dirty="0">
                <a:solidFill>
                  <a:prstClr val="black"/>
                </a:solidFill>
                <a:latin typeface="Calibri" panose="020F0502020204030204"/>
              </a:rPr>
              <a:t>7.125 – 8.4  GHz: largest </a:t>
            </a:r>
            <a:r>
              <a:rPr lang="en-US" sz="1350" dirty="0">
                <a:solidFill>
                  <a:prstClr val="black"/>
                </a:solidFill>
                <a:latin typeface="Calibri" panose="020F0502020204030204"/>
                <a:ea typeface="SimSun" panose="02010600030101010101" pitchFamily="2" charset="-122"/>
              </a:rPr>
              <a:t>contiguous block of mid-band spectrum.</a:t>
            </a:r>
            <a:endParaRPr lang="en-US" sz="1350" dirty="0">
              <a:solidFill>
                <a:prstClr val="black"/>
              </a:solidFill>
              <a:latin typeface="Calibri" panose="020F0502020204030204"/>
            </a:endParaRPr>
          </a:p>
          <a:p>
            <a:pPr marL="296466" lvl="1" indent="-163116" defTabSz="342900">
              <a:buFont typeface="Arial" panose="020B0604020202020204" pitchFamily="34" charset="0"/>
              <a:buChar char="•"/>
              <a:defRPr/>
            </a:pPr>
            <a:r>
              <a:rPr lang="en-US" sz="1350" dirty="0">
                <a:solidFill>
                  <a:prstClr val="black"/>
                </a:solidFill>
                <a:latin typeface="Calibri" panose="020F0502020204030204"/>
                <a:ea typeface="SimSun" panose="02010600030101010101" pitchFamily="2" charset="-122"/>
              </a:rPr>
              <a:t>Rapid deployment: Use the existing 3.5 GHz wireless network footprint</a:t>
            </a:r>
            <a:r>
              <a:rPr lang="en-US" sz="1350" baseline="30000" dirty="0">
                <a:solidFill>
                  <a:prstClr val="black"/>
                </a:solidFill>
                <a:latin typeface="Calibri" panose="020F0502020204030204"/>
                <a:ea typeface="SimSun" panose="02010600030101010101" pitchFamily="2" charset="-122"/>
              </a:rPr>
              <a:t>1</a:t>
            </a:r>
            <a:r>
              <a:rPr lang="en-US" sz="1350" dirty="0">
                <a:solidFill>
                  <a:prstClr val="black"/>
                </a:solidFill>
                <a:latin typeface="Calibri" panose="020F0502020204030204"/>
                <a:ea typeface="SimSun" panose="02010600030101010101" pitchFamily="2" charset="-122"/>
              </a:rPr>
              <a:t>. </a:t>
            </a:r>
          </a:p>
          <a:p>
            <a:pPr marL="296466" lvl="1" indent="-163116" defTabSz="342900">
              <a:buFont typeface="Arial" panose="020B0604020202020204" pitchFamily="34" charset="0"/>
              <a:buChar char="•"/>
              <a:defRPr/>
            </a:pPr>
            <a:r>
              <a:rPr lang="en-US" sz="1350" dirty="0">
                <a:solidFill>
                  <a:prstClr val="black"/>
                </a:solidFill>
                <a:latin typeface="Calibri" panose="020F0502020204030204"/>
                <a:ea typeface="SimSun" panose="02010600030101010101" pitchFamily="2" charset="-122"/>
              </a:rPr>
              <a:t>US National Spectrum Strategy &amp; ITU WRC-27: Recommendations to make the 7GHz band available for wireless communications</a:t>
            </a:r>
            <a:r>
              <a:rPr lang="en-US" sz="1350" baseline="30000" dirty="0">
                <a:solidFill>
                  <a:prstClr val="black"/>
                </a:solidFill>
                <a:latin typeface="Calibri" panose="020F0502020204030204"/>
                <a:ea typeface="SimSun" panose="02010600030101010101" pitchFamily="2" charset="-122"/>
              </a:rPr>
              <a:t>4</a:t>
            </a:r>
            <a:r>
              <a:rPr lang="en-US" sz="1350" dirty="0">
                <a:solidFill>
                  <a:prstClr val="black"/>
                </a:solidFill>
                <a:latin typeface="Calibri" panose="020F0502020204030204"/>
                <a:ea typeface="SimSun" panose="02010600030101010101" pitchFamily="2" charset="-122"/>
              </a:rPr>
              <a:t>. </a:t>
            </a:r>
            <a:endParaRPr lang="en-US" sz="135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3350" indent="-133350" defTabSz="342900">
              <a:buFont typeface="Arial" panose="020B0604020202020204" pitchFamily="34" charset="0"/>
              <a:buChar char="•"/>
              <a:defRPr/>
            </a:pPr>
            <a:endParaRPr lang="en-US" sz="1350" dirty="0">
              <a:solidFill>
                <a:prstClr val="black"/>
              </a:solidFill>
              <a:latin typeface="Calibri" panose="020F0502020204030204"/>
              <a:ea typeface="SimSun" panose="02010600030101010101" pitchFamily="2" charset="-122"/>
            </a:endParaRPr>
          </a:p>
          <a:p>
            <a:pPr marL="133350" indent="-133350" defTabSz="342900">
              <a:buFont typeface="Arial" panose="020B0604020202020204" pitchFamily="34" charset="0"/>
              <a:buChar char="•"/>
              <a:defRPr/>
            </a:pPr>
            <a:r>
              <a:rPr lang="en-US" sz="1350" dirty="0">
                <a:solidFill>
                  <a:prstClr val="black"/>
                </a:solidFill>
                <a:latin typeface="Calibri" panose="020F0502020204030204"/>
                <a:ea typeface="SimSun" panose="02010600030101010101" pitchFamily="2" charset="-122"/>
              </a:rPr>
              <a:t>Earth Observation Satellite sea surface temperatures at 6.925 &amp; 7.3 GHz </a:t>
            </a:r>
            <a:r>
              <a:rPr lang="en-US" sz="1350" dirty="0">
                <a:solidFill>
                  <a:prstClr val="black"/>
                </a:solidFill>
                <a:latin typeface="Calibri" panose="020F0502020204030204"/>
              </a:rPr>
              <a:t>(</a:t>
            </a:r>
            <a:r>
              <a:rPr lang="en-US" sz="1350" dirty="0" err="1">
                <a:solidFill>
                  <a:prstClr val="black"/>
                </a:solidFill>
                <a:latin typeface="Symbol" panose="05050102010706020507" pitchFamily="18" charset="2"/>
              </a:rPr>
              <a:t>D</a:t>
            </a:r>
            <a:r>
              <a:rPr lang="en-US" sz="1350" dirty="0" err="1">
                <a:solidFill>
                  <a:prstClr val="black"/>
                </a:solidFill>
                <a:latin typeface="Calibri" panose="020F0502020204030204"/>
              </a:rPr>
              <a:t>f</a:t>
            </a:r>
            <a:r>
              <a:rPr lang="en-US" sz="1350" dirty="0">
                <a:solidFill>
                  <a:prstClr val="black"/>
                </a:solidFill>
                <a:latin typeface="Symbol" panose="05050102010706020507" pitchFamily="18" charset="2"/>
              </a:rPr>
              <a:t> =  </a:t>
            </a:r>
            <a:r>
              <a:rPr lang="en-US" sz="1350" dirty="0">
                <a:solidFill>
                  <a:prstClr val="black"/>
                </a:solidFill>
                <a:latin typeface="Calibri" panose="020F0502020204030204"/>
              </a:rPr>
              <a:t>0.175 GHz) used for hurricane tracking, weather forecasting, and climate models.</a:t>
            </a:r>
            <a:endParaRPr lang="en-US" sz="1350" dirty="0">
              <a:solidFill>
                <a:prstClr val="black"/>
              </a:solidFill>
              <a:latin typeface="Calibri" panose="020F0502020204030204"/>
              <a:ea typeface="SimSun" panose="02010600030101010101" pitchFamily="2" charset="-122"/>
            </a:endParaRPr>
          </a:p>
          <a:p>
            <a:pPr marL="297656" indent="-171450" defTabSz="342900">
              <a:buFont typeface="Arial" panose="020B0604020202020204" pitchFamily="34" charset="0"/>
              <a:buChar char="•"/>
              <a:defRPr/>
            </a:pPr>
            <a:r>
              <a:rPr lang="en-US" sz="1350" dirty="0">
                <a:solidFill>
                  <a:prstClr val="black"/>
                </a:solidFill>
                <a:latin typeface="Calibri" panose="020F0502020204030204"/>
                <a:ea typeface="SimSun" panose="02010600030101010101" pitchFamily="2" charset="-122"/>
              </a:rPr>
              <a:t>Sea Surface Temperatures: passive microwave measurements</a:t>
            </a:r>
            <a:r>
              <a:rPr lang="en-US" sz="1350" baseline="30000" dirty="0">
                <a:solidFill>
                  <a:prstClr val="black"/>
                </a:solidFill>
                <a:latin typeface="Calibri" panose="020F0502020204030204"/>
                <a:ea typeface="SimSun" panose="02010600030101010101" pitchFamily="2" charset="-122"/>
              </a:rPr>
              <a:t>3</a:t>
            </a:r>
            <a:r>
              <a:rPr lang="en-US" sz="1350" dirty="0">
                <a:solidFill>
                  <a:prstClr val="black"/>
                </a:solidFill>
                <a:latin typeface="Calibri" panose="020F0502020204030204"/>
                <a:ea typeface="SimSun" panose="02010600030101010101" pitchFamily="2" charset="-122"/>
              </a:rPr>
              <a:t> (AMRS2, AMSR3 in 2025) </a:t>
            </a:r>
          </a:p>
          <a:p>
            <a:pPr marL="297656" indent="-171450" defTabSz="342900">
              <a:buFont typeface="Arial" panose="020B0604020202020204" pitchFamily="34" charset="0"/>
              <a:buChar char="•"/>
              <a:defRPr/>
            </a:pPr>
            <a:r>
              <a:rPr lang="en-US" sz="1350" dirty="0">
                <a:solidFill>
                  <a:prstClr val="black"/>
                </a:solidFill>
                <a:latin typeface="Calibri" panose="020F0502020204030204"/>
                <a:ea typeface="SimSun" panose="02010600030101010101" pitchFamily="2" charset="-122"/>
              </a:rPr>
              <a:t>Neither band </a:t>
            </a:r>
            <a:r>
              <a:rPr lang="en-US" sz="1350" u="sng" dirty="0">
                <a:solidFill>
                  <a:prstClr val="black"/>
                </a:solidFill>
                <a:latin typeface="Calibri" panose="020F0502020204030204"/>
                <a:ea typeface="SimSun" panose="02010600030101010101" pitchFamily="2" charset="-122"/>
              </a:rPr>
              <a:t>protected</a:t>
            </a:r>
            <a:r>
              <a:rPr lang="en-US" sz="1350" dirty="0">
                <a:solidFill>
                  <a:prstClr val="black"/>
                </a:solidFill>
                <a:latin typeface="Calibri" panose="020F0502020204030204"/>
                <a:ea typeface="SimSun" panose="02010600030101010101" pitchFamily="2" charset="-122"/>
              </a:rPr>
              <a:t>. 6.9GHz data already corrupted in some places. </a:t>
            </a:r>
          </a:p>
        </p:txBody>
      </p:sp>
      <p:sp>
        <p:nvSpPr>
          <p:cNvPr id="5" name="TextBox 4">
            <a:extLst>
              <a:ext uri="{FF2B5EF4-FFF2-40B4-BE49-F238E27FC236}">
                <a16:creationId xmlns:a16="http://schemas.microsoft.com/office/drawing/2014/main" id="{DF20DC7E-02FB-4D59-43D8-288909CF2DE0}"/>
              </a:ext>
            </a:extLst>
          </p:cNvPr>
          <p:cNvSpPr txBox="1"/>
          <p:nvPr/>
        </p:nvSpPr>
        <p:spPr>
          <a:xfrm>
            <a:off x="1176906" y="3905056"/>
            <a:ext cx="6161542" cy="900246"/>
          </a:xfrm>
          <a:prstGeom prst="rect">
            <a:avLst/>
          </a:prstGeom>
          <a:noFill/>
        </p:spPr>
        <p:txBody>
          <a:bodyPr wrap="square" rtlCol="0">
            <a:spAutoFit/>
          </a:bodyPr>
          <a:lstStyle/>
          <a:p>
            <a:pPr defTabSz="342900">
              <a:defRPr/>
            </a:pPr>
            <a:r>
              <a:rPr lang="en-US" sz="1050" baseline="30000" dirty="0">
                <a:solidFill>
                  <a:prstClr val="black"/>
                </a:solidFill>
                <a:latin typeface="Calibri" panose="020F0502020204030204"/>
                <a:ea typeface="SimSun" panose="02010600030101010101" pitchFamily="2" charset="-122"/>
              </a:rPr>
              <a:t>1</a:t>
            </a:r>
            <a:r>
              <a:rPr lang="en-US" sz="1050" dirty="0">
                <a:solidFill>
                  <a:prstClr val="black"/>
                </a:solidFill>
                <a:latin typeface="Calibri" panose="020F0502020204030204"/>
                <a:ea typeface="SimSun" panose="02010600030101010101" pitchFamily="2" charset="-122"/>
              </a:rPr>
              <a:t> Increased propagation loss @7GHz balanced by increased antenna gain - reduction in Tx/Rx MIMO size. </a:t>
            </a:r>
            <a:endParaRPr lang="en-US" sz="1050" baseline="30000" dirty="0">
              <a:solidFill>
                <a:prstClr val="black"/>
              </a:solidFill>
              <a:latin typeface="Calibri" panose="020F0502020204030204"/>
              <a:ea typeface="SimSun" panose="02010600030101010101" pitchFamily="2" charset="-122"/>
            </a:endParaRPr>
          </a:p>
          <a:p>
            <a:pPr defTabSz="342900">
              <a:defRPr/>
            </a:pPr>
            <a:r>
              <a:rPr lang="en-US" sz="1050" baseline="30000" dirty="0">
                <a:solidFill>
                  <a:prstClr val="black"/>
                </a:solidFill>
                <a:latin typeface="Calibri" panose="020F0502020204030204"/>
                <a:ea typeface="SimSun" panose="02010600030101010101" pitchFamily="2" charset="-122"/>
              </a:rPr>
              <a:t>2 I</a:t>
            </a:r>
            <a:r>
              <a:rPr lang="en-US" sz="1050" dirty="0">
                <a:solidFill>
                  <a:prstClr val="black"/>
                </a:solidFill>
                <a:latin typeface="Calibri" panose="020F0502020204030204" pitchFamily="34" charset="0"/>
                <a:ea typeface="Calibri" panose="020F0502020204030204" pitchFamily="34" charset="0"/>
                <a:cs typeface="Calibri" panose="020F0502020204030204" pitchFamily="34" charset="0"/>
              </a:rPr>
              <a:t>ITU footnote RR No 5.458 suggests regulators should consider EESS passive services in planning the use of </a:t>
            </a:r>
            <a:br>
              <a:rPr lang="en-US" sz="105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sz="1050" dirty="0">
                <a:solidFill>
                  <a:prstClr val="black"/>
                </a:solidFill>
                <a:latin typeface="Calibri" panose="020F0502020204030204" pitchFamily="34" charset="0"/>
                <a:ea typeface="Calibri" panose="020F0502020204030204" pitchFamily="34" charset="0"/>
                <a:cs typeface="Calibri" panose="020F0502020204030204" pitchFamily="34" charset="0"/>
              </a:rPr>
              <a:t>  6425–7075   MHz and 7075–7250 to accommodate sea-surface temperature (SST) measurements. </a:t>
            </a:r>
          </a:p>
          <a:p>
            <a:pPr defTabSz="342900">
              <a:defRPr/>
            </a:pPr>
            <a:r>
              <a:rPr lang="en-US" sz="1050" baseline="30000" dirty="0">
                <a:solidFill>
                  <a:prstClr val="black"/>
                </a:solidFill>
                <a:latin typeface="Calibri" panose="020F0502020204030204"/>
                <a:ea typeface="SimSun" panose="02010600030101010101" pitchFamily="2" charset="-122"/>
              </a:rPr>
              <a:t>3</a:t>
            </a:r>
            <a:r>
              <a:rPr lang="en-US" sz="1050" dirty="0">
                <a:solidFill>
                  <a:prstClr val="black"/>
                </a:solidFill>
                <a:latin typeface="Calibri" panose="020F0502020204030204"/>
                <a:ea typeface="SimSun" panose="02010600030101010101" pitchFamily="2" charset="-122"/>
              </a:rPr>
              <a:t> part of the NASA/JAXA et.al. Global Precipitation Mission.</a:t>
            </a:r>
          </a:p>
          <a:p>
            <a:pPr defTabSz="342900">
              <a:defRPr/>
            </a:pPr>
            <a:r>
              <a:rPr lang="en-US" sz="1050" baseline="30000" dirty="0">
                <a:solidFill>
                  <a:prstClr val="black"/>
                </a:solidFill>
                <a:latin typeface="Calibri" panose="020F0502020204030204"/>
                <a:ea typeface="SimSun" panose="02010600030101010101" pitchFamily="2" charset="-122"/>
              </a:rPr>
              <a:t>4</a:t>
            </a:r>
            <a:r>
              <a:rPr lang="en-US" sz="1050" dirty="0">
                <a:solidFill>
                  <a:prstClr val="black"/>
                </a:solidFill>
                <a:latin typeface="Calibri" panose="020F0502020204030204"/>
                <a:ea typeface="SimSun" panose="02010600030101010101" pitchFamily="2" charset="-122"/>
              </a:rPr>
              <a:t> Most of the world focused on 7GHz, China is planning to use the upper 6GHz</a:t>
            </a:r>
          </a:p>
        </p:txBody>
      </p:sp>
      <p:pic>
        <p:nvPicPr>
          <p:cNvPr id="8" name="Picture 7">
            <a:extLst>
              <a:ext uri="{FF2B5EF4-FFF2-40B4-BE49-F238E27FC236}">
                <a16:creationId xmlns:a16="http://schemas.microsoft.com/office/drawing/2014/main" id="{0428F757-D9C2-0354-4E58-A403FBD7C216}"/>
              </a:ext>
            </a:extLst>
          </p:cNvPr>
          <p:cNvPicPr>
            <a:picLocks noChangeAspect="1"/>
          </p:cNvPicPr>
          <p:nvPr/>
        </p:nvPicPr>
        <p:blipFill>
          <a:blip r:embed="rId2"/>
          <a:stretch>
            <a:fillRect/>
          </a:stretch>
        </p:blipFill>
        <p:spPr>
          <a:xfrm>
            <a:off x="1662734" y="470743"/>
            <a:ext cx="5889669" cy="1246253"/>
          </a:xfrm>
          <a:prstGeom prst="rect">
            <a:avLst/>
          </a:prstGeom>
        </p:spPr>
      </p:pic>
      <p:pic>
        <p:nvPicPr>
          <p:cNvPr id="3" name="Picture 2">
            <a:extLst>
              <a:ext uri="{FF2B5EF4-FFF2-40B4-BE49-F238E27FC236}">
                <a16:creationId xmlns:a16="http://schemas.microsoft.com/office/drawing/2014/main" id="{535F2063-4745-4110-A27C-F9139B078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357" y="4981874"/>
            <a:ext cx="1753643" cy="161626"/>
          </a:xfrm>
          <a:prstGeom prst="rect">
            <a:avLst/>
          </a:prstGeom>
        </p:spPr>
      </p:pic>
    </p:spTree>
    <p:extLst>
      <p:ext uri="{BB962C8B-B14F-4D97-AF65-F5344CB8AC3E}">
        <p14:creationId xmlns:p14="http://schemas.microsoft.com/office/powerpoint/2010/main" val="683156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502461-72F6-5BF4-C98B-C05CCFB1E2EC}"/>
              </a:ext>
            </a:extLst>
          </p:cNvPr>
          <p:cNvPicPr>
            <a:picLocks noChangeAspect="1"/>
          </p:cNvPicPr>
          <p:nvPr/>
        </p:nvPicPr>
        <p:blipFill>
          <a:blip r:embed="rId2"/>
          <a:stretch>
            <a:fillRect/>
          </a:stretch>
        </p:blipFill>
        <p:spPr>
          <a:xfrm>
            <a:off x="1124382" y="655021"/>
            <a:ext cx="3196428" cy="2732240"/>
          </a:xfrm>
          <a:prstGeom prst="rect">
            <a:avLst/>
          </a:prstGeom>
        </p:spPr>
      </p:pic>
      <p:sp>
        <p:nvSpPr>
          <p:cNvPr id="7" name="TextBox 6">
            <a:extLst>
              <a:ext uri="{FF2B5EF4-FFF2-40B4-BE49-F238E27FC236}">
                <a16:creationId xmlns:a16="http://schemas.microsoft.com/office/drawing/2014/main" id="{1331F2D3-C1AF-AB55-8252-9AA58F4C0BEB}"/>
              </a:ext>
            </a:extLst>
          </p:cNvPr>
          <p:cNvSpPr txBox="1"/>
          <p:nvPr/>
        </p:nvSpPr>
        <p:spPr>
          <a:xfrm>
            <a:off x="1143000" y="3623143"/>
            <a:ext cx="6716917" cy="1594026"/>
          </a:xfrm>
          <a:prstGeom prst="rect">
            <a:avLst/>
          </a:prstGeom>
          <a:noFill/>
        </p:spPr>
        <p:txBody>
          <a:bodyPr wrap="square" rtlCol="0">
            <a:spAutoFit/>
          </a:bodyPr>
          <a:lstStyle/>
          <a:p>
            <a:pPr marL="127397" indent="-127397" defTabSz="342900">
              <a:spcAft>
                <a:spcPts val="450"/>
              </a:spcAft>
              <a:buFont typeface="Arial" panose="020B0604020202020204" pitchFamily="34" charset="0"/>
              <a:buChar char="•"/>
            </a:pPr>
            <a:r>
              <a:rPr lang="en-US" sz="1275" dirty="0">
                <a:solidFill>
                  <a:prstClr val="black"/>
                </a:solidFill>
                <a:latin typeface="Calibri" panose="020F0502020204030204"/>
              </a:rPr>
              <a:t>Currently supports ATMS (SUOMI, JPSS-1, JPSS-2), AMSU (METOP B&amp;C), AMSR2 (GCOM).  Web and programmatic (JSON) interfaces available to researchers in academia, government, &amp; industry. </a:t>
            </a:r>
          </a:p>
          <a:p>
            <a:pPr marL="127397" indent="-127397" defTabSz="342900">
              <a:spcAft>
                <a:spcPts val="450"/>
              </a:spcAft>
              <a:buFont typeface="Arial" panose="020B0604020202020204" pitchFamily="34" charset="0"/>
              <a:buChar char="•"/>
            </a:pPr>
            <a:r>
              <a:rPr lang="en-US" sz="1275" dirty="0">
                <a:solidFill>
                  <a:prstClr val="black"/>
                </a:solidFill>
                <a:latin typeface="Calibri" panose="020F0502020204030204"/>
              </a:rPr>
              <a:t>Accurate prediction of location, size, and timing of pixels verified by comparing predicted vs actual data from satellite downloads (for ATMS, accuracy is ± a few kms and </a:t>
            </a:r>
            <a:r>
              <a:rPr lang="en-US" sz="1275" dirty="0">
                <a:solidFill>
                  <a:prstClr val="black"/>
                </a:solidFill>
                <a:latin typeface="Symbol" panose="05050102010706020507" pitchFamily="18" charset="2"/>
              </a:rPr>
              <a:t>£</a:t>
            </a:r>
            <a:r>
              <a:rPr lang="en-US" sz="1275" dirty="0">
                <a:solidFill>
                  <a:prstClr val="black"/>
                </a:solidFill>
                <a:latin typeface="Calibri" panose="020F0502020204030204"/>
              </a:rPr>
              <a:t> </a:t>
            </a:r>
            <a:r>
              <a:rPr lang="en-US" sz="1275" dirty="0">
                <a:solidFill>
                  <a:prstClr val="black"/>
                </a:solidFill>
                <a:latin typeface="Symbol" panose="05050102010706020507" pitchFamily="18" charset="2"/>
              </a:rPr>
              <a:t>~</a:t>
            </a:r>
            <a:r>
              <a:rPr lang="en-US" sz="1275" dirty="0">
                <a:solidFill>
                  <a:prstClr val="black"/>
                </a:solidFill>
                <a:latin typeface="Calibri" panose="020F0502020204030204"/>
              </a:rPr>
              <a:t>10 </a:t>
            </a:r>
            <a:r>
              <a:rPr lang="en-US" sz="1275" dirty="0">
                <a:solidFill>
                  <a:prstClr val="black"/>
                </a:solidFill>
                <a:latin typeface="Symbol" panose="05050102010706020507" pitchFamily="18" charset="2"/>
              </a:rPr>
              <a:t>m</a:t>
            </a:r>
            <a:r>
              <a:rPr lang="en-US" sz="1275" dirty="0">
                <a:solidFill>
                  <a:prstClr val="black"/>
                </a:solidFill>
                <a:latin typeface="Calibri" panose="020F0502020204030204"/>
              </a:rPr>
              <a:t>sec)</a:t>
            </a:r>
          </a:p>
          <a:p>
            <a:pPr marL="127397" indent="-127397" defTabSz="342900">
              <a:spcAft>
                <a:spcPts val="450"/>
              </a:spcAft>
              <a:buFont typeface="Arial" panose="020B0604020202020204" pitchFamily="34" charset="0"/>
              <a:buChar char="•"/>
            </a:pPr>
            <a:r>
              <a:rPr lang="en-US" sz="1275" dirty="0">
                <a:solidFill>
                  <a:prstClr val="black"/>
                </a:solidFill>
                <a:latin typeface="Calibri" panose="020F0502020204030204"/>
              </a:rPr>
              <a:t>Enables protection of EOS measurements while allowing Wireless Service Providers access with high (&gt;99%) network availability.  In Local Time, traversals are 1-3AM and 1-3PM.  </a:t>
            </a:r>
          </a:p>
        </p:txBody>
      </p:sp>
      <p:sp>
        <p:nvSpPr>
          <p:cNvPr id="4" name="TextBox 3">
            <a:extLst>
              <a:ext uri="{FF2B5EF4-FFF2-40B4-BE49-F238E27FC236}">
                <a16:creationId xmlns:a16="http://schemas.microsoft.com/office/drawing/2014/main" id="{31C0A5A7-2389-ECE8-1211-3BC89BF368A3}"/>
              </a:ext>
            </a:extLst>
          </p:cNvPr>
          <p:cNvSpPr txBox="1"/>
          <p:nvPr/>
        </p:nvSpPr>
        <p:spPr>
          <a:xfrm>
            <a:off x="1200658" y="206003"/>
            <a:ext cx="1998009" cy="415498"/>
          </a:xfrm>
          <a:prstGeom prst="rect">
            <a:avLst/>
          </a:prstGeom>
          <a:solidFill>
            <a:schemeClr val="bg1"/>
          </a:solidFill>
        </p:spPr>
        <p:txBody>
          <a:bodyPr wrap="square">
            <a:spAutoFit/>
          </a:bodyPr>
          <a:lstStyle/>
          <a:p>
            <a:pPr defTabSz="514350"/>
            <a:r>
              <a:rPr lang="en-US" sz="2100" b="1" spc="-1" dirty="0">
                <a:solidFill>
                  <a:srgbClr val="002060"/>
                </a:solidFill>
                <a:latin typeface="Calibri" panose="020F0502020204030204" pitchFamily="34" charset="0"/>
                <a:cs typeface="Calibri" panose="020F0502020204030204" pitchFamily="34" charset="0"/>
              </a:rPr>
              <a:t>RGSS Prototype: </a:t>
            </a:r>
            <a:endParaRPr lang="en-US" sz="2100" b="1" dirty="0">
              <a:solidFill>
                <a:srgbClr val="002060"/>
              </a:solidFill>
              <a:latin typeface="Calibri" panose="020F0502020204030204"/>
            </a:endParaRPr>
          </a:p>
        </p:txBody>
      </p:sp>
      <p:pic>
        <p:nvPicPr>
          <p:cNvPr id="9" name="Picture 8">
            <a:extLst>
              <a:ext uri="{FF2B5EF4-FFF2-40B4-BE49-F238E27FC236}">
                <a16:creationId xmlns:a16="http://schemas.microsoft.com/office/drawing/2014/main" id="{CD7C2BEB-A085-2BE1-14D5-DAB0EA406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281" y="0"/>
            <a:ext cx="4317062" cy="3228261"/>
          </a:xfrm>
          <a:prstGeom prst="rect">
            <a:avLst/>
          </a:prstGeom>
        </p:spPr>
      </p:pic>
      <p:sp>
        <p:nvSpPr>
          <p:cNvPr id="11" name="TextBox 10">
            <a:extLst>
              <a:ext uri="{FF2B5EF4-FFF2-40B4-BE49-F238E27FC236}">
                <a16:creationId xmlns:a16="http://schemas.microsoft.com/office/drawing/2014/main" id="{90CAAA40-2703-110A-D8DD-FA4A180EBD71}"/>
              </a:ext>
            </a:extLst>
          </p:cNvPr>
          <p:cNvSpPr txBox="1"/>
          <p:nvPr/>
        </p:nvSpPr>
        <p:spPr>
          <a:xfrm>
            <a:off x="4145155" y="3098721"/>
            <a:ext cx="4058951" cy="600164"/>
          </a:xfrm>
          <a:prstGeom prst="rect">
            <a:avLst/>
          </a:prstGeom>
          <a:noFill/>
        </p:spPr>
        <p:txBody>
          <a:bodyPr wrap="square" rtlCol="0">
            <a:spAutoFit/>
          </a:bodyPr>
          <a:lstStyle/>
          <a:p>
            <a:pPr defTabSz="342900"/>
            <a:r>
              <a:rPr lang="en-US" sz="825" b="1" kern="100" dirty="0">
                <a:solidFill>
                  <a:srgbClr val="C00000"/>
                </a:solidFill>
                <a:latin typeface="Courier New" panose="02070309020205020404" pitchFamily="49" charset="0"/>
                <a:ea typeface="Calibri" panose="020F0502020204030204" pitchFamily="34" charset="0"/>
                <a:cs typeface="Times New Roman" panose="02020603050405020304" pitchFamily="18" charset="0"/>
              </a:rPr>
              <a:t>GCOM-W1 @ 7.30000 GHz: 100.500000 total seconds</a:t>
            </a:r>
            <a:br>
              <a:rPr lang="en-US" sz="825" b="1" kern="100" dirty="0">
                <a:solidFill>
                  <a:srgbClr val="C00000"/>
                </a:solidFill>
                <a:latin typeface="Courier New" panose="02070309020205020404" pitchFamily="49" charset="0"/>
                <a:ea typeface="Calibri" panose="020F0502020204030204" pitchFamily="34" charset="0"/>
                <a:cs typeface="Times New Roman" panose="02020603050405020304" pitchFamily="18" charset="0"/>
              </a:rPr>
            </a:br>
            <a:r>
              <a:rPr lang="en-US" sz="825" b="1" kern="100" dirty="0">
                <a:solidFill>
                  <a:srgbClr val="C00000"/>
                </a:solidFill>
                <a:latin typeface="Courier New" panose="02070309020205020404" pitchFamily="49" charset="0"/>
                <a:ea typeface="Calibri" panose="020F0502020204030204" pitchFamily="34" charset="0"/>
                <a:cs typeface="Times New Roman" panose="02020603050405020304" pitchFamily="18" charset="0"/>
              </a:rPr>
              <a:t>      [ 28/04/25 06:46:55.243811 - 28/04/25 06:47:46.243811 ]</a:t>
            </a:r>
            <a:br>
              <a:rPr lang="en-US" sz="825" b="1" kern="100" dirty="0">
                <a:solidFill>
                  <a:srgbClr val="C00000"/>
                </a:solidFill>
                <a:latin typeface="Courier New" panose="02070309020205020404" pitchFamily="49" charset="0"/>
                <a:ea typeface="Calibri" panose="020F0502020204030204" pitchFamily="34" charset="0"/>
                <a:cs typeface="Times New Roman" panose="02020603050405020304" pitchFamily="18" charset="0"/>
              </a:rPr>
            </a:br>
            <a:r>
              <a:rPr lang="en-US" sz="825" b="1" kern="100" dirty="0">
                <a:solidFill>
                  <a:srgbClr val="C00000"/>
                </a:solidFill>
                <a:latin typeface="Courier New" panose="02070309020205020404" pitchFamily="49" charset="0"/>
                <a:ea typeface="Calibri" panose="020F0502020204030204" pitchFamily="34" charset="0"/>
                <a:cs typeface="Times New Roman" panose="02020603050405020304" pitchFamily="18" charset="0"/>
              </a:rPr>
              <a:t>      [ 28/04/25 17:52:58.559224 - 28/04/25 17:53:45.559224 ]</a:t>
            </a:r>
            <a:endParaRPr lang="en-US" sz="825"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defTabSz="342900"/>
            <a:endParaRPr lang="en-US" sz="825" b="1" dirty="0">
              <a:solidFill>
                <a:srgbClr val="C00000"/>
              </a:solidFill>
              <a:latin typeface="Calibri" panose="020F0502020204030204"/>
            </a:endParaRPr>
          </a:p>
        </p:txBody>
      </p:sp>
      <p:sp>
        <p:nvSpPr>
          <p:cNvPr id="12" name="Oval 11">
            <a:extLst>
              <a:ext uri="{FF2B5EF4-FFF2-40B4-BE49-F238E27FC236}">
                <a16:creationId xmlns:a16="http://schemas.microsoft.com/office/drawing/2014/main" id="{7922901A-9270-513A-4863-7C399C63B17E}"/>
              </a:ext>
            </a:extLst>
          </p:cNvPr>
          <p:cNvSpPr/>
          <p:nvPr/>
        </p:nvSpPr>
        <p:spPr>
          <a:xfrm>
            <a:off x="6243750" y="2789664"/>
            <a:ext cx="1616167" cy="30905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F096F3CD-977F-C048-0FED-90CFFFA4AFC5}"/>
              </a:ext>
            </a:extLst>
          </p:cNvPr>
          <p:cNvSpPr txBox="1"/>
          <p:nvPr/>
        </p:nvSpPr>
        <p:spPr>
          <a:xfrm>
            <a:off x="4572000" y="2926005"/>
            <a:ext cx="848532" cy="230832"/>
          </a:xfrm>
          <a:prstGeom prst="rect">
            <a:avLst/>
          </a:prstGeom>
          <a:noFill/>
        </p:spPr>
        <p:txBody>
          <a:bodyPr wrap="square" rtlCol="0">
            <a:spAutoFit/>
          </a:bodyPr>
          <a:lstStyle/>
          <a:p>
            <a:pPr defTabSz="342900"/>
            <a:r>
              <a:rPr lang="en-US" sz="900" dirty="0">
                <a:solidFill>
                  <a:srgbClr val="C00000"/>
                </a:solidFill>
                <a:latin typeface="Courier New" panose="02070309020205020404" pitchFamily="49" charset="0"/>
                <a:cs typeface="Courier New" panose="02070309020205020404" pitchFamily="49" charset="0"/>
              </a:rPr>
              <a:t>UTC Time</a:t>
            </a:r>
          </a:p>
        </p:txBody>
      </p:sp>
      <p:pic>
        <p:nvPicPr>
          <p:cNvPr id="5" name="Picture 4">
            <a:extLst>
              <a:ext uri="{FF2B5EF4-FFF2-40B4-BE49-F238E27FC236}">
                <a16:creationId xmlns:a16="http://schemas.microsoft.com/office/drawing/2014/main" id="{62507ABF-8C44-1805-8345-C69DDE438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357" y="4981874"/>
            <a:ext cx="1753643" cy="161626"/>
          </a:xfrm>
          <a:prstGeom prst="rect">
            <a:avLst/>
          </a:prstGeom>
        </p:spPr>
      </p:pic>
    </p:spTree>
    <p:extLst>
      <p:ext uri="{BB962C8B-B14F-4D97-AF65-F5344CB8AC3E}">
        <p14:creationId xmlns:p14="http://schemas.microsoft.com/office/powerpoint/2010/main" val="1568245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0DE34-3256-1817-38B1-51C7B490C1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BD04CB-2CFC-07D7-2999-AB224F0C8453}"/>
              </a:ext>
            </a:extLst>
          </p:cNvPr>
          <p:cNvSpPr txBox="1"/>
          <p:nvPr/>
        </p:nvSpPr>
        <p:spPr>
          <a:xfrm>
            <a:off x="1230965" y="128027"/>
            <a:ext cx="6685814" cy="392415"/>
          </a:xfrm>
          <a:prstGeom prst="rect">
            <a:avLst/>
          </a:prstGeom>
          <a:solidFill>
            <a:schemeClr val="bg1"/>
          </a:solidFill>
        </p:spPr>
        <p:txBody>
          <a:bodyPr wrap="square">
            <a:spAutoFit/>
          </a:bodyPr>
          <a:lstStyle/>
          <a:p>
            <a:pPr defTabSz="514350"/>
            <a:r>
              <a:rPr lang="en-US" sz="1950" b="1" spc="-1" dirty="0">
                <a:solidFill>
                  <a:srgbClr val="002060"/>
                </a:solidFill>
                <a:latin typeface="Calibri" panose="020F0502020204030204" pitchFamily="34" charset="0"/>
                <a:cs typeface="Calibri" panose="020F0502020204030204" pitchFamily="34" charset="0"/>
              </a:rPr>
              <a:t>System Architecture + Feedback from the wireless community</a:t>
            </a:r>
            <a:endParaRPr lang="en-US" sz="1950" b="1" dirty="0">
              <a:solidFill>
                <a:srgbClr val="002060"/>
              </a:solidFill>
              <a:latin typeface="Calibri" panose="020F0502020204030204"/>
            </a:endParaRPr>
          </a:p>
        </p:txBody>
      </p:sp>
      <p:sp>
        <p:nvSpPr>
          <p:cNvPr id="7" name="Rectangle 2">
            <a:extLst>
              <a:ext uri="{FF2B5EF4-FFF2-40B4-BE49-F238E27FC236}">
                <a16:creationId xmlns:a16="http://schemas.microsoft.com/office/drawing/2014/main" id="{5E2C4499-093B-6E92-2D58-842046298CD9}"/>
              </a:ext>
            </a:extLst>
          </p:cNvPr>
          <p:cNvSpPr>
            <a:spLocks noChangeArrowheads="1"/>
          </p:cNvSpPr>
          <p:nvPr/>
        </p:nvSpPr>
        <p:spPr bwMode="auto">
          <a:xfrm>
            <a:off x="4164535" y="54477"/>
            <a:ext cx="129768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342900"/>
            <a:endParaRPr lang="en-US" sz="1350">
              <a:solidFill>
                <a:prstClr val="black"/>
              </a:solidFill>
              <a:latin typeface="Calibri" panose="020F0502020204030204"/>
            </a:endParaRPr>
          </a:p>
        </p:txBody>
      </p:sp>
      <p:sp>
        <p:nvSpPr>
          <p:cNvPr id="10" name="TextBox 9">
            <a:extLst>
              <a:ext uri="{FF2B5EF4-FFF2-40B4-BE49-F238E27FC236}">
                <a16:creationId xmlns:a16="http://schemas.microsoft.com/office/drawing/2014/main" id="{B5EEDB42-3B80-55FF-89CE-AD05B6F753BB}"/>
              </a:ext>
            </a:extLst>
          </p:cNvPr>
          <p:cNvSpPr txBox="1"/>
          <p:nvPr/>
        </p:nvSpPr>
        <p:spPr>
          <a:xfrm>
            <a:off x="1143000" y="904876"/>
            <a:ext cx="2343150" cy="3416320"/>
          </a:xfrm>
          <a:prstGeom prst="rect">
            <a:avLst/>
          </a:prstGeom>
          <a:noFill/>
        </p:spPr>
        <p:txBody>
          <a:bodyPr wrap="square" rtlCol="0">
            <a:spAutoFit/>
          </a:bodyPr>
          <a:lstStyle/>
          <a:p>
            <a:pPr marL="133350" indent="-133350" defTabSz="342900">
              <a:buFont typeface="Arial" panose="020B0604020202020204" pitchFamily="34" charset="0"/>
              <a:buChar char="•"/>
            </a:pPr>
            <a:r>
              <a:rPr lang="en-US" sz="1350" dirty="0">
                <a:solidFill>
                  <a:prstClr val="black"/>
                </a:solidFill>
                <a:latin typeface="Calibri" panose="020F0502020204030204"/>
                <a:ea typeface="SimSun" panose="02010600030101010101" pitchFamily="2" charset="-122"/>
              </a:rPr>
              <a:t>Minimize effort to integrate with Network Management Systems</a:t>
            </a:r>
            <a:br>
              <a:rPr lang="en-US" sz="1350" dirty="0">
                <a:solidFill>
                  <a:prstClr val="black"/>
                </a:solidFill>
                <a:latin typeface="Calibri" panose="020F0502020204030204"/>
                <a:ea typeface="SimSun" panose="02010600030101010101" pitchFamily="2" charset="-122"/>
              </a:rPr>
            </a:br>
            <a:endParaRPr lang="en-US" sz="1350" dirty="0">
              <a:solidFill>
                <a:prstClr val="black"/>
              </a:solidFill>
              <a:latin typeface="Calibri" panose="020F0502020204030204"/>
              <a:ea typeface="SimSun" panose="02010600030101010101" pitchFamily="2" charset="-122"/>
            </a:endParaRPr>
          </a:p>
          <a:p>
            <a:pPr marL="133350" indent="-133350" defTabSz="342900">
              <a:buFont typeface="Arial" panose="020B0604020202020204" pitchFamily="34" charset="0"/>
              <a:buChar char="•"/>
            </a:pPr>
            <a:r>
              <a:rPr lang="en-US" sz="1350" dirty="0">
                <a:solidFill>
                  <a:prstClr val="black"/>
                </a:solidFill>
                <a:latin typeface="Calibri" panose="020F0502020204030204"/>
              </a:rPr>
              <a:t>Maintain confidentiality of Outside Plant data (DB)</a:t>
            </a:r>
            <a:br>
              <a:rPr lang="en-US" sz="1350" dirty="0">
                <a:solidFill>
                  <a:prstClr val="black"/>
                </a:solidFill>
                <a:latin typeface="Calibri" panose="020F0502020204030204"/>
              </a:rPr>
            </a:br>
            <a:endParaRPr lang="en-US" sz="1350" dirty="0">
              <a:solidFill>
                <a:prstClr val="black"/>
              </a:solidFill>
              <a:latin typeface="Calibri" panose="020F0502020204030204"/>
            </a:endParaRPr>
          </a:p>
          <a:p>
            <a:pPr marL="133350" indent="-133350" defTabSz="342900">
              <a:buFont typeface="Arial" panose="020B0604020202020204" pitchFamily="34" charset="0"/>
              <a:buChar char="•"/>
            </a:pPr>
            <a:r>
              <a:rPr lang="en-US" sz="1350" dirty="0">
                <a:solidFill>
                  <a:prstClr val="black"/>
                </a:solidFill>
                <a:latin typeface="Calibri" panose="020F0502020204030204"/>
              </a:rPr>
              <a:t>Utilize 3GPP inter-cell band movement based on </a:t>
            </a:r>
            <a:r>
              <a:rPr lang="en-US" sz="1350" dirty="0" err="1">
                <a:solidFill>
                  <a:prstClr val="black"/>
                </a:solidFill>
                <a:latin typeface="Calibri" panose="020F0502020204030204"/>
              </a:rPr>
              <a:t>CoS</a:t>
            </a:r>
            <a:r>
              <a:rPr lang="en-US" sz="1350" dirty="0">
                <a:solidFill>
                  <a:prstClr val="black"/>
                </a:solidFill>
                <a:latin typeface="Calibri" panose="020F0502020204030204"/>
              </a:rPr>
              <a:t> as needed (DAPS and L1/L2 Triggering) =&gt; no impact to low-latency / high reliability services. </a:t>
            </a:r>
          </a:p>
          <a:p>
            <a:pPr marL="133350" indent="-133350" defTabSz="342900">
              <a:buFont typeface="Arial" panose="020B0604020202020204" pitchFamily="34" charset="0"/>
              <a:buChar char="•"/>
            </a:pPr>
            <a:endParaRPr lang="en-US" sz="1350" dirty="0">
              <a:solidFill>
                <a:prstClr val="black"/>
              </a:solidFill>
              <a:latin typeface="Calibri" panose="020F0502020204030204"/>
            </a:endParaRPr>
          </a:p>
          <a:p>
            <a:pPr marL="133350" indent="-133350" defTabSz="342900">
              <a:buFont typeface="Arial" panose="020B0604020202020204" pitchFamily="34" charset="0"/>
              <a:buChar char="•"/>
            </a:pPr>
            <a:r>
              <a:rPr lang="en-US" sz="1350" b="1" dirty="0">
                <a:solidFill>
                  <a:srgbClr val="C00000"/>
                </a:solidFill>
                <a:latin typeface="Calibri" panose="020F0502020204030204"/>
              </a:rPr>
              <a:t>One remaining piece: </a:t>
            </a:r>
            <a:r>
              <a:rPr lang="en-US" sz="1350" b="1" dirty="0" err="1">
                <a:solidFill>
                  <a:srgbClr val="C00000"/>
                </a:solidFill>
                <a:latin typeface="Calibri" panose="020F0502020204030204"/>
              </a:rPr>
              <a:t>rApp</a:t>
            </a:r>
            <a:r>
              <a:rPr lang="en-US" sz="1350" b="1" dirty="0">
                <a:solidFill>
                  <a:srgbClr val="C00000"/>
                </a:solidFill>
                <a:latin typeface="Calibri" panose="020F0502020204030204"/>
              </a:rPr>
              <a:t> for the RIC</a:t>
            </a:r>
          </a:p>
        </p:txBody>
      </p:sp>
      <p:pic>
        <p:nvPicPr>
          <p:cNvPr id="3" name="Picture 2">
            <a:extLst>
              <a:ext uri="{FF2B5EF4-FFF2-40B4-BE49-F238E27FC236}">
                <a16:creationId xmlns:a16="http://schemas.microsoft.com/office/drawing/2014/main" id="{3D46AFE8-ADAE-23FD-76C4-1AA1D13E3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433" y="695126"/>
            <a:ext cx="4464567" cy="4272543"/>
          </a:xfrm>
          <a:prstGeom prst="rect">
            <a:avLst/>
          </a:prstGeom>
        </p:spPr>
      </p:pic>
      <p:sp>
        <p:nvSpPr>
          <p:cNvPr id="5" name="Oval 4">
            <a:extLst>
              <a:ext uri="{FF2B5EF4-FFF2-40B4-BE49-F238E27FC236}">
                <a16:creationId xmlns:a16="http://schemas.microsoft.com/office/drawing/2014/main" id="{D2E0206A-4FF5-8D97-7C78-3240B330F5EC}"/>
              </a:ext>
            </a:extLst>
          </p:cNvPr>
          <p:cNvSpPr/>
          <p:nvPr/>
        </p:nvSpPr>
        <p:spPr>
          <a:xfrm>
            <a:off x="7363326" y="3946357"/>
            <a:ext cx="553453" cy="31282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noFill/>
              <a:latin typeface="Calibri" panose="020F0502020204030204"/>
            </a:endParaRPr>
          </a:p>
        </p:txBody>
      </p:sp>
      <p:cxnSp>
        <p:nvCxnSpPr>
          <p:cNvPr id="8" name="Straight Arrow Connector 7">
            <a:extLst>
              <a:ext uri="{FF2B5EF4-FFF2-40B4-BE49-F238E27FC236}">
                <a16:creationId xmlns:a16="http://schemas.microsoft.com/office/drawing/2014/main" id="{FE75D308-1AF4-4EB8-39E0-9BA04FDD8C6C}"/>
              </a:ext>
            </a:extLst>
          </p:cNvPr>
          <p:cNvCxnSpPr/>
          <p:nvPr/>
        </p:nvCxnSpPr>
        <p:spPr>
          <a:xfrm flipV="1">
            <a:off x="6160168" y="4238625"/>
            <a:ext cx="1203158" cy="58603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00A50F-0BEA-C7C6-E300-8FA233948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357" y="4981874"/>
            <a:ext cx="1753643" cy="161626"/>
          </a:xfrm>
          <a:prstGeom prst="rect">
            <a:avLst/>
          </a:prstGeom>
        </p:spPr>
      </p:pic>
    </p:spTree>
    <p:extLst>
      <p:ext uri="{BB962C8B-B14F-4D97-AF65-F5344CB8AC3E}">
        <p14:creationId xmlns:p14="http://schemas.microsoft.com/office/powerpoint/2010/main" val="4161266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01F75-DB09-26F0-AE35-E161A7F478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DA27C1A-D7F0-3DF6-1403-76272C2EC4EF}"/>
              </a:ext>
            </a:extLst>
          </p:cNvPr>
          <p:cNvSpPr txBox="1"/>
          <p:nvPr/>
        </p:nvSpPr>
        <p:spPr>
          <a:xfrm>
            <a:off x="1185482" y="93765"/>
            <a:ext cx="6708362" cy="415498"/>
          </a:xfrm>
          <a:prstGeom prst="rect">
            <a:avLst/>
          </a:prstGeom>
          <a:noFill/>
        </p:spPr>
        <p:txBody>
          <a:bodyPr wrap="square" rtlCol="0">
            <a:spAutoFit/>
          </a:bodyPr>
          <a:lstStyle/>
          <a:p>
            <a:pPr defTabSz="342900"/>
            <a:r>
              <a:rPr lang="en-US" sz="2100" b="1" dirty="0">
                <a:solidFill>
                  <a:srgbClr val="002060"/>
                </a:solidFill>
                <a:latin typeface="Calibri" panose="020F0502020204030204"/>
              </a:rPr>
              <a:t>Summary and Engagement: </a:t>
            </a:r>
            <a:endParaRPr lang="en-US" sz="2100" b="1" baseline="30000" dirty="0">
              <a:solidFill>
                <a:srgbClr val="002060"/>
              </a:solidFill>
              <a:latin typeface="Calibri" panose="020F0502020204030204"/>
            </a:endParaRPr>
          </a:p>
        </p:txBody>
      </p:sp>
      <p:sp>
        <p:nvSpPr>
          <p:cNvPr id="2" name="TextBox 1">
            <a:extLst>
              <a:ext uri="{FF2B5EF4-FFF2-40B4-BE49-F238E27FC236}">
                <a16:creationId xmlns:a16="http://schemas.microsoft.com/office/drawing/2014/main" id="{87FF2D5C-6794-0F0D-A59F-31F9131168BA}"/>
              </a:ext>
            </a:extLst>
          </p:cNvPr>
          <p:cNvSpPr txBox="1"/>
          <p:nvPr/>
        </p:nvSpPr>
        <p:spPr>
          <a:xfrm>
            <a:off x="1242823" y="565815"/>
            <a:ext cx="6593681" cy="4503797"/>
          </a:xfrm>
          <a:prstGeom prst="rect">
            <a:avLst/>
          </a:prstGeom>
          <a:noFill/>
        </p:spPr>
        <p:txBody>
          <a:bodyPr wrap="square" rtlCol="0">
            <a:spAutoFit/>
          </a:bodyPr>
          <a:lstStyle/>
          <a:p>
            <a:pPr marL="171450" indent="-171450" defTabSz="342900">
              <a:spcAft>
                <a:spcPts val="1350"/>
              </a:spcAft>
              <a:buFont typeface="+mj-lt"/>
              <a:buAutoNum type="arabicPeriod"/>
            </a:pPr>
            <a:r>
              <a:rPr lang="en-US" sz="1500" dirty="0">
                <a:solidFill>
                  <a:srgbClr val="002060"/>
                </a:solidFill>
                <a:latin typeface="Calibri" panose="020F0502020204030204"/>
              </a:rPr>
              <a:t>Real-time Geofencing for Spectrum Sharing (RFSS) enables radiometers on Earth Observation Satellites and wireless 5G/6G to share overlapping spectrum in the 7 GHz band (6.925 and 7.3 </a:t>
            </a:r>
            <a:r>
              <a:rPr lang="en-US" sz="1500" dirty="0">
                <a:solidFill>
                  <a:srgbClr val="002060"/>
                </a:solidFill>
                <a:latin typeface="Symbol" panose="05050102010706020507" pitchFamily="18" charset="2"/>
              </a:rPr>
              <a:t>± </a:t>
            </a:r>
            <a:r>
              <a:rPr lang="en-US" sz="1500" dirty="0">
                <a:solidFill>
                  <a:srgbClr val="002060"/>
                </a:solidFill>
                <a:latin typeface="Calibri" panose="020F0502020204030204"/>
              </a:rPr>
              <a:t>0.175 GHz) without interference.  </a:t>
            </a:r>
            <a:r>
              <a:rPr lang="en-US" sz="1500" b="1" dirty="0">
                <a:solidFill>
                  <a:srgbClr val="C00000"/>
                </a:solidFill>
                <a:latin typeface="Calibri" panose="020F0502020204030204"/>
              </a:rPr>
              <a:t>The 7GHz band is an ideal place to test and operationalize RGSS</a:t>
            </a:r>
            <a:r>
              <a:rPr lang="en-US" sz="1500" b="1" baseline="30000" dirty="0">
                <a:solidFill>
                  <a:srgbClr val="C00000"/>
                </a:solidFill>
                <a:latin typeface="Calibri" panose="020F0502020204030204"/>
              </a:rPr>
              <a:t>1 </a:t>
            </a:r>
            <a:r>
              <a:rPr lang="en-US" sz="1500" b="1" dirty="0">
                <a:solidFill>
                  <a:srgbClr val="C00000"/>
                </a:solidFill>
                <a:latin typeface="Calibri" panose="020F0502020204030204"/>
              </a:rPr>
              <a:t>(which can be applied to all GHz &amp; THz bands). </a:t>
            </a:r>
            <a:endParaRPr lang="en-US" sz="1350" b="1" dirty="0">
              <a:solidFill>
                <a:srgbClr val="C00000"/>
              </a:solidFill>
              <a:latin typeface="Calibri" panose="020F0502020204030204"/>
            </a:endParaRPr>
          </a:p>
          <a:p>
            <a:pPr marL="171450" indent="-171450" defTabSz="342900">
              <a:spcAft>
                <a:spcPts val="225"/>
              </a:spcAft>
              <a:buFont typeface="+mj-lt"/>
              <a:buAutoNum type="arabicPeriod"/>
            </a:pPr>
            <a:r>
              <a:rPr lang="en-US" sz="1500" b="1" dirty="0">
                <a:solidFill>
                  <a:srgbClr val="C00000"/>
                </a:solidFill>
                <a:latin typeface="Calibri" panose="020F0502020204030204"/>
              </a:rPr>
              <a:t>Positive Feedback from Government Stakeholders: </a:t>
            </a:r>
          </a:p>
          <a:p>
            <a:pPr marL="600075" lvl="1" indent="-257175" defTabSz="342900">
              <a:spcAft>
                <a:spcPts val="225"/>
              </a:spcAft>
              <a:buFont typeface="Arial" panose="020B0604020202020204" pitchFamily="34" charset="0"/>
              <a:buChar char="•"/>
            </a:pPr>
            <a:r>
              <a:rPr lang="en-US" sz="1500" dirty="0">
                <a:solidFill>
                  <a:srgbClr val="002060"/>
                </a:solidFill>
                <a:latin typeface="Calibri" panose="020F0502020204030204"/>
              </a:rPr>
              <a:t>Satellite/Sounder Operators: NOAA and NASA</a:t>
            </a:r>
          </a:p>
          <a:p>
            <a:pPr marL="600075" lvl="1" indent="-257175" defTabSz="342900">
              <a:spcAft>
                <a:spcPts val="225"/>
              </a:spcAft>
              <a:buFont typeface="Arial" panose="020B0604020202020204" pitchFamily="34" charset="0"/>
              <a:buChar char="•"/>
            </a:pPr>
            <a:r>
              <a:rPr lang="en-US" sz="1500" dirty="0">
                <a:solidFill>
                  <a:srgbClr val="002060"/>
                </a:solidFill>
                <a:latin typeface="Calibri" panose="020F0502020204030204"/>
              </a:rPr>
              <a:t>Regulatory Community: FCC</a:t>
            </a:r>
          </a:p>
          <a:p>
            <a:pPr marL="600075" lvl="1" indent="-257175" defTabSz="342900">
              <a:spcAft>
                <a:spcPts val="1350"/>
              </a:spcAft>
              <a:buFont typeface="Arial" panose="020B0604020202020204" pitchFamily="34" charset="0"/>
              <a:buChar char="•"/>
            </a:pPr>
            <a:r>
              <a:rPr lang="en-US" sz="1500" dirty="0">
                <a:solidFill>
                  <a:srgbClr val="002060"/>
                </a:solidFill>
                <a:latin typeface="Calibri" panose="020F0502020204030204"/>
              </a:rPr>
              <a:t>Congress: Senate Commerce Committee (Majority &amp; Ranking), House Science &amp; Technology (Ranking), House Commerce (Majority)</a:t>
            </a:r>
          </a:p>
          <a:p>
            <a:pPr marL="171450" indent="-171450" defTabSz="342900">
              <a:spcAft>
                <a:spcPts val="225"/>
              </a:spcAft>
              <a:buFont typeface="+mj-lt"/>
              <a:buAutoNum type="arabicPeriod"/>
            </a:pPr>
            <a:r>
              <a:rPr lang="en-US" sz="1500" b="1" dirty="0">
                <a:solidFill>
                  <a:srgbClr val="C00000"/>
                </a:solidFill>
                <a:latin typeface="Calibri" panose="020F0502020204030204"/>
              </a:rPr>
              <a:t>Positive Feedback from Industry:</a:t>
            </a:r>
          </a:p>
          <a:p>
            <a:pPr marL="600075" lvl="1" indent="-257175" defTabSz="342900">
              <a:spcAft>
                <a:spcPts val="225"/>
              </a:spcAft>
              <a:buFont typeface="Arial" panose="020B0604020202020204" pitchFamily="34" charset="0"/>
              <a:buChar char="•"/>
            </a:pPr>
            <a:r>
              <a:rPr lang="en-US" sz="1500" dirty="0">
                <a:solidFill>
                  <a:srgbClr val="002060"/>
                </a:solidFill>
                <a:latin typeface="Calibri" panose="020F0502020204030204"/>
              </a:rPr>
              <a:t>CTIA (wireless communities lobbying group)</a:t>
            </a:r>
          </a:p>
          <a:p>
            <a:pPr marL="600075" lvl="1" indent="-257175" defTabSz="342900">
              <a:spcAft>
                <a:spcPts val="1350"/>
              </a:spcAft>
              <a:buFont typeface="Arial" panose="020B0604020202020204" pitchFamily="34" charset="0"/>
              <a:buChar char="•"/>
            </a:pPr>
            <a:r>
              <a:rPr lang="en-US" sz="1500" dirty="0">
                <a:solidFill>
                  <a:srgbClr val="002060"/>
                </a:solidFill>
                <a:latin typeface="Calibri" panose="020F0502020204030204"/>
              </a:rPr>
              <a:t>US Carrier &amp; 5G RAN Equipment Vendors</a:t>
            </a:r>
            <a:r>
              <a:rPr lang="en-US" sz="1500" b="1" dirty="0">
                <a:solidFill>
                  <a:srgbClr val="C00000"/>
                </a:solidFill>
                <a:latin typeface="Calibri" panose="020F0502020204030204"/>
              </a:rPr>
              <a:t> </a:t>
            </a:r>
          </a:p>
          <a:p>
            <a:pPr marL="171450" indent="-171450" defTabSz="342900">
              <a:spcAft>
                <a:spcPts val="225"/>
              </a:spcAft>
              <a:buFont typeface="+mj-lt"/>
              <a:buAutoNum type="arabicPeriod"/>
            </a:pPr>
            <a:r>
              <a:rPr lang="en-US" sz="1500" b="1" dirty="0">
                <a:solidFill>
                  <a:srgbClr val="C00000"/>
                </a:solidFill>
                <a:latin typeface="Calibri" panose="020F0502020204030204"/>
              </a:rPr>
              <a:t>Positive Feedback from the Research Community </a:t>
            </a:r>
          </a:p>
          <a:p>
            <a:pPr marL="600075" lvl="1" indent="-257175" defTabSz="342900">
              <a:spcAft>
                <a:spcPts val="225"/>
              </a:spcAft>
              <a:buFont typeface="Arial" panose="020B0604020202020204" pitchFamily="34" charset="0"/>
              <a:buChar char="•"/>
            </a:pPr>
            <a:r>
              <a:rPr lang="en-US" sz="1500" dirty="0" err="1">
                <a:solidFill>
                  <a:srgbClr val="002060"/>
                </a:solidFill>
                <a:latin typeface="Calibri" panose="020F0502020204030204"/>
              </a:rPr>
              <a:t>SpectrumX</a:t>
            </a:r>
            <a:r>
              <a:rPr lang="en-US" sz="1500" dirty="0">
                <a:solidFill>
                  <a:srgbClr val="002060"/>
                </a:solidFill>
                <a:latin typeface="Calibri" panose="020F0502020204030204"/>
              </a:rPr>
              <a:t>, NSF-NRDZCOM, &amp; AMS Spectrum Committee participants</a:t>
            </a:r>
          </a:p>
          <a:p>
            <a:pPr marL="342900" lvl="1" defTabSz="342900">
              <a:spcAft>
                <a:spcPts val="225"/>
              </a:spcAft>
            </a:pPr>
            <a:endParaRPr lang="en-US" sz="150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BB6947E7-8138-E652-FEF3-704EBF809771}"/>
              </a:ext>
            </a:extLst>
          </p:cNvPr>
          <p:cNvSpPr txBox="1"/>
          <p:nvPr/>
        </p:nvSpPr>
        <p:spPr>
          <a:xfrm>
            <a:off x="1185483" y="4763575"/>
            <a:ext cx="6107249" cy="230832"/>
          </a:xfrm>
          <a:prstGeom prst="rect">
            <a:avLst/>
          </a:prstGeom>
          <a:noFill/>
        </p:spPr>
        <p:txBody>
          <a:bodyPr wrap="square">
            <a:spAutoFit/>
          </a:bodyPr>
          <a:lstStyle/>
          <a:p>
            <a:pPr defTabSz="514350"/>
            <a:r>
              <a:rPr lang="en-US" sz="900" baseline="30000" dirty="0">
                <a:solidFill>
                  <a:prstClr val="black"/>
                </a:solidFill>
                <a:latin typeface="CIDFont+F1"/>
              </a:rPr>
              <a:t>1</a:t>
            </a:r>
            <a:r>
              <a:rPr lang="en-US" sz="900" dirty="0">
                <a:solidFill>
                  <a:prstClr val="black"/>
                </a:solidFill>
                <a:latin typeface="CIDFont+F1"/>
              </a:rPr>
              <a:t>material based upon work supported by the National Science Foundation under Grant No. 2232368</a:t>
            </a:r>
            <a:endParaRPr lang="en-US" sz="1050"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7A885A86-867C-CA53-05CC-C63EA34D1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357" y="4981874"/>
            <a:ext cx="1753643" cy="161626"/>
          </a:xfrm>
          <a:prstGeom prst="rect">
            <a:avLst/>
          </a:prstGeom>
        </p:spPr>
      </p:pic>
    </p:spTree>
    <p:extLst>
      <p:ext uri="{BB962C8B-B14F-4D97-AF65-F5344CB8AC3E}">
        <p14:creationId xmlns:p14="http://schemas.microsoft.com/office/powerpoint/2010/main" val="201844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08CF-7CA9-9A42-B2E9-8693BC9D23C6}"/>
              </a:ext>
            </a:extLst>
          </p:cNvPr>
          <p:cNvSpPr>
            <a:spLocks noGrp="1"/>
          </p:cNvSpPr>
          <p:nvPr>
            <p:ph type="title"/>
          </p:nvPr>
        </p:nvSpPr>
        <p:spPr/>
        <p:txBody>
          <a:bodyPr>
            <a:normAutofit fontScale="90000"/>
          </a:bodyPr>
          <a:lstStyle/>
          <a:p>
            <a:r>
              <a:rPr lang="en-US" dirty="0">
                <a:latin typeface="Aptos" panose="020B0004020202020204" pitchFamily="34" charset="0"/>
              </a:rPr>
              <a:t>AMS Committee on RF Allocations</a:t>
            </a:r>
          </a:p>
        </p:txBody>
      </p:sp>
      <p:sp>
        <p:nvSpPr>
          <p:cNvPr id="3" name="Content Placeholder 2">
            <a:extLst>
              <a:ext uri="{FF2B5EF4-FFF2-40B4-BE49-F238E27FC236}">
                <a16:creationId xmlns:a16="http://schemas.microsoft.com/office/drawing/2014/main" id="{623A19F9-3987-E348-B699-A7BCF00A0AE5}"/>
              </a:ext>
            </a:extLst>
          </p:cNvPr>
          <p:cNvSpPr>
            <a:spLocks noGrp="1"/>
          </p:cNvSpPr>
          <p:nvPr>
            <p:ph idx="1"/>
          </p:nvPr>
        </p:nvSpPr>
        <p:spPr/>
        <p:txBody>
          <a:bodyPr>
            <a:normAutofit fontScale="62500" lnSpcReduction="20000"/>
          </a:bodyPr>
          <a:lstStyle/>
          <a:p>
            <a:r>
              <a:rPr lang="en-US" dirty="0">
                <a:latin typeface="Aptos" panose="020B0004020202020204" pitchFamily="34" charset="0"/>
              </a:rPr>
              <a:t>Organizes members to review and coordinate on all matters of radio frequency spectrum management pertinent to the enterprise</a:t>
            </a:r>
          </a:p>
          <a:p>
            <a:pPr lvl="1"/>
            <a:r>
              <a:rPr lang="en-US" dirty="0">
                <a:latin typeface="Aptos" panose="020B0004020202020204" pitchFamily="34" charset="0"/>
              </a:rPr>
              <a:t>2025 Membership: 19 members + 1 ex officio member</a:t>
            </a:r>
          </a:p>
          <a:p>
            <a:pPr lvl="1"/>
            <a:r>
              <a:rPr lang="en-US" dirty="0">
                <a:latin typeface="Aptos" panose="020B0004020202020204" pitchFamily="34" charset="0"/>
              </a:rPr>
              <a:t>Chandra Venkatachalam, Colorado State University, incoming vice chair</a:t>
            </a:r>
          </a:p>
          <a:p>
            <a:endParaRPr lang="en-US" dirty="0">
              <a:latin typeface="Aptos" panose="020B0004020202020204" pitchFamily="34" charset="0"/>
            </a:endParaRPr>
          </a:p>
          <a:p>
            <a:r>
              <a:rPr lang="en-US" dirty="0">
                <a:latin typeface="Aptos" panose="020B0004020202020204" pitchFamily="34" charset="0"/>
              </a:rPr>
              <a:t>Contains academic, government, and private sector professionals with expertise in remote sensing, radar meteorology, satellite meteorology, systems engineering, telecommunications, and policy</a:t>
            </a:r>
          </a:p>
          <a:p>
            <a:endParaRPr lang="en-US" dirty="0">
              <a:latin typeface="Aptos" panose="020B0004020202020204" pitchFamily="34" charset="0"/>
            </a:endParaRPr>
          </a:p>
          <a:p>
            <a:r>
              <a:rPr lang="en-US" dirty="0">
                <a:latin typeface="Aptos" panose="020B0004020202020204" pitchFamily="34" charset="0"/>
              </a:rPr>
              <a:t>Reviews and revises the policy statement on radio</a:t>
            </a:r>
            <a:br>
              <a:rPr lang="en-US" dirty="0">
                <a:latin typeface="Aptos" panose="020B0004020202020204" pitchFamily="34" charset="0"/>
              </a:rPr>
            </a:br>
            <a:r>
              <a:rPr lang="en-US" dirty="0">
                <a:latin typeface="Aptos" panose="020B0004020202020204" pitchFamily="34" charset="0"/>
              </a:rPr>
              <a:t>frequency allocations for the Society</a:t>
            </a:r>
          </a:p>
        </p:txBody>
      </p:sp>
      <p:sp>
        <p:nvSpPr>
          <p:cNvPr id="4" name="Right Triangle 3">
            <a:extLst>
              <a:ext uri="{FF2B5EF4-FFF2-40B4-BE49-F238E27FC236}">
                <a16:creationId xmlns:a16="http://schemas.microsoft.com/office/drawing/2014/main" id="{3E687860-8A66-8C44-9B48-DFCDC3DC70EC}"/>
              </a:ext>
            </a:extLst>
          </p:cNvPr>
          <p:cNvSpPr/>
          <p:nvPr/>
        </p:nvSpPr>
        <p:spPr>
          <a:xfrm rot="16200000">
            <a:off x="6806062" y="2805561"/>
            <a:ext cx="1002823" cy="367305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212F1C9-931E-C148-950A-B986ECD1E69B}"/>
              </a:ext>
            </a:extLst>
          </p:cNvPr>
          <p:cNvSpPr txBox="1"/>
          <p:nvPr/>
        </p:nvSpPr>
        <p:spPr>
          <a:xfrm>
            <a:off x="6737572" y="4731545"/>
            <a:ext cx="2406428" cy="400110"/>
          </a:xfrm>
          <a:prstGeom prst="rect">
            <a:avLst/>
          </a:prstGeom>
          <a:noFill/>
        </p:spPr>
        <p:txBody>
          <a:bodyPr wrap="none" rtlCol="0">
            <a:spAutoFit/>
          </a:bodyPr>
          <a:lstStyle/>
          <a:p>
            <a:r>
              <a:rPr lang="en-US" sz="2000" b="1" dirty="0" err="1">
                <a:solidFill>
                  <a:schemeClr val="bg1"/>
                </a:solidFill>
              </a:rPr>
              <a:t>ametsoc.org</a:t>
            </a:r>
            <a:r>
              <a:rPr lang="en-US" sz="2000" b="1" dirty="0">
                <a:solidFill>
                  <a:schemeClr val="bg1"/>
                </a:solidFill>
              </a:rPr>
              <a:t>/radio</a:t>
            </a:r>
          </a:p>
        </p:txBody>
      </p:sp>
    </p:spTree>
    <p:extLst>
      <p:ext uri="{BB962C8B-B14F-4D97-AF65-F5344CB8AC3E}">
        <p14:creationId xmlns:p14="http://schemas.microsoft.com/office/powerpoint/2010/main" val="186595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AA-21 ATMS  - SDR Global Image - Channel 1 - 05-01-2025">
            <a:extLst>
              <a:ext uri="{FF2B5EF4-FFF2-40B4-BE49-F238E27FC236}">
                <a16:creationId xmlns:a16="http://schemas.microsoft.com/office/drawing/2014/main" id="{0870A00E-CD50-33B2-501F-8F4C32E139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052"/>
          <a:stretch/>
        </p:blipFill>
        <p:spPr bwMode="auto">
          <a:xfrm>
            <a:off x="304117" y="2206615"/>
            <a:ext cx="3729037" cy="2671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5B46C4-7F30-AD0B-C36F-BC8F43A8BB8E}"/>
              </a:ext>
            </a:extLst>
          </p:cNvPr>
          <p:cNvSpPr>
            <a:spLocks noGrp="1"/>
          </p:cNvSpPr>
          <p:nvPr>
            <p:ph type="title"/>
          </p:nvPr>
        </p:nvSpPr>
        <p:spPr>
          <a:xfrm>
            <a:off x="304119" y="226866"/>
            <a:ext cx="8211232" cy="994172"/>
          </a:xfrm>
        </p:spPr>
        <p:txBody>
          <a:bodyPr rIns="0"/>
          <a:lstStyle/>
          <a:p>
            <a:r>
              <a:rPr lang="en-US" b="1" dirty="0"/>
              <a:t>24 GHz</a:t>
            </a:r>
          </a:p>
        </p:txBody>
      </p:sp>
      <p:sp>
        <p:nvSpPr>
          <p:cNvPr id="6" name="Content Placeholder 5">
            <a:extLst>
              <a:ext uri="{FF2B5EF4-FFF2-40B4-BE49-F238E27FC236}">
                <a16:creationId xmlns:a16="http://schemas.microsoft.com/office/drawing/2014/main" id="{BE4B58F9-CCEB-3588-458B-1CD1BD749C53}"/>
              </a:ext>
            </a:extLst>
          </p:cNvPr>
          <p:cNvSpPr>
            <a:spLocks noGrp="1"/>
          </p:cNvSpPr>
          <p:nvPr>
            <p:ph idx="1"/>
          </p:nvPr>
        </p:nvSpPr>
        <p:spPr>
          <a:xfrm>
            <a:off x="304119" y="1268017"/>
            <a:ext cx="3924980" cy="3601640"/>
          </a:xfrm>
        </p:spPr>
        <p:txBody>
          <a:bodyPr>
            <a:normAutofit/>
          </a:bodyPr>
          <a:lstStyle/>
          <a:p>
            <a:pPr marL="0" indent="0">
              <a:buNone/>
            </a:pPr>
            <a:r>
              <a:rPr lang="en-US" sz="1800" dirty="0"/>
              <a:t>Primary application:</a:t>
            </a:r>
          </a:p>
          <a:p>
            <a:pPr marL="0" indent="0">
              <a:buNone/>
            </a:pPr>
            <a:r>
              <a:rPr lang="en-US" sz="1800" dirty="0"/>
              <a:t>Total column water vapor</a:t>
            </a:r>
          </a:p>
        </p:txBody>
      </p:sp>
      <p:graphicFrame>
        <p:nvGraphicFramePr>
          <p:cNvPr id="4" name="Table 3">
            <a:extLst>
              <a:ext uri="{FF2B5EF4-FFF2-40B4-BE49-F238E27FC236}">
                <a16:creationId xmlns:a16="http://schemas.microsoft.com/office/drawing/2014/main" id="{BA90BB97-432A-1E81-AC9C-5CCC530E948C}"/>
              </a:ext>
            </a:extLst>
          </p:cNvPr>
          <p:cNvGraphicFramePr>
            <a:graphicFrameLocks noGrp="1"/>
          </p:cNvGraphicFramePr>
          <p:nvPr>
            <p:extLst>
              <p:ext uri="{D42A27DB-BD31-4B8C-83A1-F6EECF244321}">
                <p14:modId xmlns:p14="http://schemas.microsoft.com/office/powerpoint/2010/main" val="3667651476"/>
              </p:ext>
            </p:extLst>
          </p:nvPr>
        </p:nvGraphicFramePr>
        <p:xfrm>
          <a:off x="4229098" y="898874"/>
          <a:ext cx="4286252" cy="3970782"/>
        </p:xfrm>
        <a:graphic>
          <a:graphicData uri="http://schemas.openxmlformats.org/drawingml/2006/table">
            <a:tbl>
              <a:tblPr firstRow="1" bandRow="1">
                <a:tableStyleId>{793D81CF-94F2-401A-BA57-92F5A7B2D0C5}</a:tableStyleId>
              </a:tblPr>
              <a:tblGrid>
                <a:gridCol w="508413">
                  <a:extLst>
                    <a:ext uri="{9D8B030D-6E8A-4147-A177-3AD203B41FA5}">
                      <a16:colId xmlns:a16="http://schemas.microsoft.com/office/drawing/2014/main" val="3997243899"/>
                    </a:ext>
                  </a:extLst>
                </a:gridCol>
                <a:gridCol w="508413">
                  <a:extLst>
                    <a:ext uri="{9D8B030D-6E8A-4147-A177-3AD203B41FA5}">
                      <a16:colId xmlns:a16="http://schemas.microsoft.com/office/drawing/2014/main" val="252290075"/>
                    </a:ext>
                  </a:extLst>
                </a:gridCol>
                <a:gridCol w="1456953">
                  <a:extLst>
                    <a:ext uri="{9D8B030D-6E8A-4147-A177-3AD203B41FA5}">
                      <a16:colId xmlns:a16="http://schemas.microsoft.com/office/drawing/2014/main" val="3799412893"/>
                    </a:ext>
                  </a:extLst>
                </a:gridCol>
                <a:gridCol w="834265">
                  <a:extLst>
                    <a:ext uri="{9D8B030D-6E8A-4147-A177-3AD203B41FA5}">
                      <a16:colId xmlns:a16="http://schemas.microsoft.com/office/drawing/2014/main" val="2694173408"/>
                    </a:ext>
                  </a:extLst>
                </a:gridCol>
                <a:gridCol w="978208">
                  <a:extLst>
                    <a:ext uri="{9D8B030D-6E8A-4147-A177-3AD203B41FA5}">
                      <a16:colId xmlns:a16="http://schemas.microsoft.com/office/drawing/2014/main" val="3007462177"/>
                    </a:ext>
                  </a:extLst>
                </a:gridCol>
              </a:tblGrid>
              <a:tr h="391637">
                <a:tc>
                  <a:txBody>
                    <a:bodyPr/>
                    <a:lstStyle/>
                    <a:p>
                      <a:pPr fontAlgn="t"/>
                      <a:r>
                        <a:rPr lang="en-US" sz="1200" b="1" dirty="0">
                          <a:effectLst/>
                        </a:rPr>
                        <a:t>AMSU-A</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ATMS</a:t>
                      </a: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Central Frequency (GHz)</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Bandwidth (MHz)</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NWP Centers</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0564029"/>
                  </a:ext>
                </a:extLst>
              </a:tr>
              <a:tr h="208617">
                <a:tc>
                  <a:txBody>
                    <a:bodyPr/>
                    <a:lstStyle/>
                    <a:p>
                      <a:pPr fontAlgn="t"/>
                      <a:r>
                        <a:rPr lang="en-US" sz="1200" dirty="0">
                          <a:effectLst/>
                        </a:rPr>
                        <a:t>1</a:t>
                      </a:r>
                    </a:p>
                  </a:txBody>
                  <a:tcPr marL="15985" marR="31970" marT="12788" marB="12788">
                    <a:solidFill>
                      <a:srgbClr val="FFFF00"/>
                    </a:solidFill>
                  </a:tcPr>
                </a:tc>
                <a:tc>
                  <a:txBody>
                    <a:bodyPr/>
                    <a:lstStyle/>
                    <a:p>
                      <a:pPr fontAlgn="t"/>
                      <a:r>
                        <a:rPr lang="en-US" sz="1200" dirty="0">
                          <a:effectLst/>
                        </a:rPr>
                        <a:t>1</a:t>
                      </a:r>
                    </a:p>
                  </a:txBody>
                  <a:tcPr marL="15985" marR="31970" marT="12788" marB="12788">
                    <a:solidFill>
                      <a:srgbClr val="FFFF00"/>
                    </a:solidFill>
                  </a:tcPr>
                </a:tc>
                <a:tc>
                  <a:txBody>
                    <a:bodyPr/>
                    <a:lstStyle/>
                    <a:p>
                      <a:pPr fontAlgn="t"/>
                      <a:r>
                        <a:rPr lang="en-US" sz="1200" dirty="0">
                          <a:effectLst/>
                        </a:rPr>
                        <a:t>23.800</a:t>
                      </a:r>
                    </a:p>
                  </a:txBody>
                  <a:tcPr marL="15985" marR="31970" marT="12788" marB="12788">
                    <a:solidFill>
                      <a:srgbClr val="FFFF00"/>
                    </a:solidFill>
                  </a:tcPr>
                </a:tc>
                <a:tc>
                  <a:txBody>
                    <a:bodyPr/>
                    <a:lstStyle/>
                    <a:p>
                      <a:pPr fontAlgn="t"/>
                      <a:r>
                        <a:rPr lang="en-US" sz="1200" dirty="0">
                          <a:effectLst/>
                        </a:rPr>
                        <a:t>270</a:t>
                      </a:r>
                    </a:p>
                  </a:txBody>
                  <a:tcPr marL="15985" marR="31970" marT="12788" marB="12788">
                    <a:solidFill>
                      <a:srgbClr val="FFFF00"/>
                    </a:solidFill>
                  </a:tcPr>
                </a:tc>
                <a:tc>
                  <a:txBody>
                    <a:bodyPr/>
                    <a:lstStyle/>
                    <a:p>
                      <a:pPr fontAlgn="t"/>
                      <a:r>
                        <a:rPr lang="en-US" sz="1200" dirty="0">
                          <a:effectLst/>
                        </a:rPr>
                        <a:t>Few</a:t>
                      </a:r>
                    </a:p>
                  </a:txBody>
                  <a:tcPr marL="15985" marR="31970" marT="12788" marB="12788">
                    <a:solidFill>
                      <a:srgbClr val="FFFF00"/>
                    </a:solidFill>
                  </a:tcPr>
                </a:tc>
                <a:extLst>
                  <a:ext uri="{0D108BD9-81ED-4DB2-BD59-A6C34878D82A}">
                    <a16:rowId xmlns:a16="http://schemas.microsoft.com/office/drawing/2014/main" val="163693864"/>
                  </a:ext>
                </a:extLst>
              </a:tr>
              <a:tr h="208617">
                <a:tc>
                  <a:txBody>
                    <a:bodyPr/>
                    <a:lstStyle/>
                    <a:p>
                      <a:pPr fontAlgn="t"/>
                      <a:r>
                        <a:rPr lang="en-US" sz="1200" dirty="0">
                          <a:effectLst/>
                        </a:rPr>
                        <a:t>2</a:t>
                      </a:r>
                    </a:p>
                  </a:txBody>
                  <a:tcPr marL="15985" marR="31970" marT="12788" marB="12788"/>
                </a:tc>
                <a:tc>
                  <a:txBody>
                    <a:bodyPr/>
                    <a:lstStyle/>
                    <a:p>
                      <a:pPr fontAlgn="t"/>
                      <a:r>
                        <a:rPr lang="en-US" sz="1200" dirty="0">
                          <a:effectLst/>
                        </a:rPr>
                        <a:t>2</a:t>
                      </a:r>
                    </a:p>
                  </a:txBody>
                  <a:tcPr marL="15985" marR="31970" marT="12788" marB="12788"/>
                </a:tc>
                <a:tc>
                  <a:txBody>
                    <a:bodyPr/>
                    <a:lstStyle/>
                    <a:p>
                      <a:pPr fontAlgn="t"/>
                      <a:r>
                        <a:rPr lang="en-US" sz="1200" dirty="0">
                          <a:effectLst/>
                        </a:rPr>
                        <a:t>31.400</a:t>
                      </a:r>
                    </a:p>
                  </a:txBody>
                  <a:tcPr marL="15985" marR="31970" marT="12788" marB="12788"/>
                </a:tc>
                <a:tc>
                  <a:txBody>
                    <a:bodyPr/>
                    <a:lstStyle/>
                    <a:p>
                      <a:pPr fontAlgn="t"/>
                      <a:r>
                        <a:rPr lang="en-US" sz="1200" dirty="0">
                          <a:effectLst/>
                        </a:rPr>
                        <a:t>180</a:t>
                      </a:r>
                    </a:p>
                  </a:txBody>
                  <a:tcPr marL="15985" marR="31970" marT="12788" marB="12788"/>
                </a:tc>
                <a:tc>
                  <a:txBody>
                    <a:bodyPr/>
                    <a:lstStyle/>
                    <a:p>
                      <a:pPr fontAlgn="t"/>
                      <a:r>
                        <a:rPr lang="en-US" sz="1200" dirty="0">
                          <a:effectLst/>
                        </a:rPr>
                        <a:t>Few</a:t>
                      </a:r>
                    </a:p>
                  </a:txBody>
                  <a:tcPr marL="15985" marR="31970" marT="12788" marB="12788"/>
                </a:tc>
                <a:extLst>
                  <a:ext uri="{0D108BD9-81ED-4DB2-BD59-A6C34878D82A}">
                    <a16:rowId xmlns:a16="http://schemas.microsoft.com/office/drawing/2014/main" val="3759528620"/>
                  </a:ext>
                </a:extLst>
              </a:tr>
              <a:tr h="208617">
                <a:tc>
                  <a:txBody>
                    <a:bodyPr/>
                    <a:lstStyle/>
                    <a:p>
                      <a:pPr fontAlgn="t"/>
                      <a:r>
                        <a:rPr lang="en-US" sz="1200" dirty="0">
                          <a:effectLst/>
                        </a:rPr>
                        <a:t>3</a:t>
                      </a:r>
                    </a:p>
                  </a:txBody>
                  <a:tcPr marL="15985" marR="31970" marT="12788" marB="12788"/>
                </a:tc>
                <a:tc>
                  <a:txBody>
                    <a:bodyPr/>
                    <a:lstStyle/>
                    <a:p>
                      <a:pPr fontAlgn="t"/>
                      <a:r>
                        <a:rPr lang="en-US" sz="1200" dirty="0">
                          <a:effectLst/>
                        </a:rPr>
                        <a:t>3</a:t>
                      </a:r>
                    </a:p>
                  </a:txBody>
                  <a:tcPr marL="15985" marR="31970" marT="12788" marB="12788"/>
                </a:tc>
                <a:tc>
                  <a:txBody>
                    <a:bodyPr/>
                    <a:lstStyle/>
                    <a:p>
                      <a:pPr fontAlgn="t"/>
                      <a:r>
                        <a:rPr lang="en-US" sz="1200" dirty="0">
                          <a:effectLst/>
                        </a:rPr>
                        <a:t>50.300</a:t>
                      </a:r>
                    </a:p>
                  </a:txBody>
                  <a:tcPr marL="15985" marR="31970" marT="12788" marB="12788"/>
                </a:tc>
                <a:tc>
                  <a:txBody>
                    <a:bodyPr/>
                    <a:lstStyle/>
                    <a:p>
                      <a:pPr fontAlgn="t"/>
                      <a:r>
                        <a:rPr lang="en-US" sz="1200" dirty="0">
                          <a:effectLst/>
                        </a:rPr>
                        <a:t>180</a:t>
                      </a:r>
                    </a:p>
                  </a:txBody>
                  <a:tcPr marL="15985" marR="31970" marT="12788" marB="12788"/>
                </a:tc>
                <a:tc>
                  <a:txBody>
                    <a:bodyPr/>
                    <a:lstStyle/>
                    <a:p>
                      <a:pPr fontAlgn="t"/>
                      <a:r>
                        <a:rPr lang="en-US" sz="1200" dirty="0">
                          <a:effectLst/>
                        </a:rPr>
                        <a:t>Few</a:t>
                      </a:r>
                    </a:p>
                  </a:txBody>
                  <a:tcPr marL="15985" marR="31970" marT="12788" marB="12788"/>
                </a:tc>
                <a:extLst>
                  <a:ext uri="{0D108BD9-81ED-4DB2-BD59-A6C34878D82A}">
                    <a16:rowId xmlns:a16="http://schemas.microsoft.com/office/drawing/2014/main" val="65806650"/>
                  </a:ext>
                </a:extLst>
              </a:tr>
              <a:tr h="208617">
                <a:tc>
                  <a:txBody>
                    <a:bodyPr/>
                    <a:lstStyle/>
                    <a:p>
                      <a:pPr fontAlgn="t"/>
                      <a:endParaRPr lang="en-US" sz="1200" dirty="0">
                        <a:effectLst/>
                      </a:endParaRPr>
                    </a:p>
                  </a:txBody>
                  <a:tcPr marL="15985" marR="31970" marT="12788" marB="12788"/>
                </a:tc>
                <a:tc>
                  <a:txBody>
                    <a:bodyPr/>
                    <a:lstStyle/>
                    <a:p>
                      <a:pPr fontAlgn="t"/>
                      <a:r>
                        <a:rPr lang="en-US" sz="1200" dirty="0">
                          <a:effectLst/>
                        </a:rPr>
                        <a:t>4</a:t>
                      </a:r>
                    </a:p>
                  </a:txBody>
                  <a:tcPr marL="15985" marR="31970" marT="12788" marB="12788"/>
                </a:tc>
                <a:tc>
                  <a:txBody>
                    <a:bodyPr/>
                    <a:lstStyle/>
                    <a:p>
                      <a:pPr fontAlgn="t"/>
                      <a:r>
                        <a:rPr lang="en-US" sz="1200" dirty="0">
                          <a:effectLst/>
                        </a:rPr>
                        <a:t>51.760</a:t>
                      </a:r>
                    </a:p>
                  </a:txBody>
                  <a:tcPr marL="15985" marR="31970" marT="12788" marB="12788"/>
                </a:tc>
                <a:tc>
                  <a:txBody>
                    <a:bodyPr/>
                    <a:lstStyle/>
                    <a:p>
                      <a:pPr fontAlgn="t"/>
                      <a:r>
                        <a:rPr lang="en-US" sz="1200" dirty="0">
                          <a:effectLst/>
                        </a:rPr>
                        <a:t>400</a:t>
                      </a:r>
                    </a:p>
                  </a:txBody>
                  <a:tcPr marL="15985" marR="31970" marT="12788" marB="12788"/>
                </a:tc>
                <a:tc>
                  <a:txBody>
                    <a:bodyPr/>
                    <a:lstStyle/>
                    <a:p>
                      <a:pPr fontAlgn="t"/>
                      <a:r>
                        <a:rPr lang="en-US" sz="1200" dirty="0">
                          <a:effectLst/>
                        </a:rPr>
                        <a:t>Few</a:t>
                      </a:r>
                    </a:p>
                  </a:txBody>
                  <a:tcPr marL="15985" marR="31970" marT="12788" marB="12788"/>
                </a:tc>
                <a:extLst>
                  <a:ext uri="{0D108BD9-81ED-4DB2-BD59-A6C34878D82A}">
                    <a16:rowId xmlns:a16="http://schemas.microsoft.com/office/drawing/2014/main" val="1640583336"/>
                  </a:ext>
                </a:extLst>
              </a:tr>
              <a:tr h="208617">
                <a:tc>
                  <a:txBody>
                    <a:bodyPr/>
                    <a:lstStyle/>
                    <a:p>
                      <a:pPr fontAlgn="t"/>
                      <a:r>
                        <a:rPr lang="en-US" sz="1200" dirty="0">
                          <a:effectLst/>
                        </a:rPr>
                        <a:t>4</a:t>
                      </a:r>
                    </a:p>
                  </a:txBody>
                  <a:tcPr marL="15985" marR="31970" marT="12788" marB="12788"/>
                </a:tc>
                <a:tc>
                  <a:txBody>
                    <a:bodyPr/>
                    <a:lstStyle/>
                    <a:p>
                      <a:pPr fontAlgn="t"/>
                      <a:r>
                        <a:rPr lang="en-US" sz="1200" dirty="0">
                          <a:effectLst/>
                        </a:rPr>
                        <a:t>5</a:t>
                      </a:r>
                    </a:p>
                  </a:txBody>
                  <a:tcPr marL="15985" marR="31970" marT="12788" marB="12788"/>
                </a:tc>
                <a:tc>
                  <a:txBody>
                    <a:bodyPr/>
                    <a:lstStyle/>
                    <a:p>
                      <a:pPr fontAlgn="t"/>
                      <a:r>
                        <a:rPr lang="en-US" sz="1200" dirty="0">
                          <a:effectLst/>
                        </a:rPr>
                        <a:t>52.800</a:t>
                      </a:r>
                    </a:p>
                  </a:txBody>
                  <a:tcPr marL="15985" marR="31970" marT="12788" marB="12788"/>
                </a:tc>
                <a:tc>
                  <a:txBody>
                    <a:bodyPr/>
                    <a:lstStyle/>
                    <a:p>
                      <a:pPr fontAlgn="t"/>
                      <a:r>
                        <a:rPr lang="en-US" sz="1200" dirty="0">
                          <a:effectLst/>
                        </a:rPr>
                        <a:t>400</a:t>
                      </a:r>
                    </a:p>
                  </a:txBody>
                  <a:tcPr marL="15985" marR="31970" marT="12788" marB="12788"/>
                </a:tc>
                <a:tc>
                  <a:txBody>
                    <a:bodyPr/>
                    <a:lstStyle/>
                    <a:p>
                      <a:pPr fontAlgn="t"/>
                      <a:r>
                        <a:rPr lang="en-US" sz="1200" dirty="0">
                          <a:effectLst/>
                        </a:rPr>
                        <a:t>Some</a:t>
                      </a:r>
                    </a:p>
                  </a:txBody>
                  <a:tcPr marL="15985" marR="31970" marT="12788" marB="12788"/>
                </a:tc>
                <a:extLst>
                  <a:ext uri="{0D108BD9-81ED-4DB2-BD59-A6C34878D82A}">
                    <a16:rowId xmlns:a16="http://schemas.microsoft.com/office/drawing/2014/main" val="641344575"/>
                  </a:ext>
                </a:extLst>
              </a:tr>
              <a:tr h="208617">
                <a:tc>
                  <a:txBody>
                    <a:bodyPr/>
                    <a:lstStyle/>
                    <a:p>
                      <a:pPr fontAlgn="t"/>
                      <a:r>
                        <a:rPr lang="en-US" sz="1200" dirty="0">
                          <a:effectLst/>
                        </a:rPr>
                        <a:t>5</a:t>
                      </a:r>
                    </a:p>
                  </a:txBody>
                  <a:tcPr marL="15985" marR="31970" marT="12788" marB="12788"/>
                </a:tc>
                <a:tc>
                  <a:txBody>
                    <a:bodyPr/>
                    <a:lstStyle/>
                    <a:p>
                      <a:pPr fontAlgn="t"/>
                      <a:r>
                        <a:rPr lang="en-US" sz="1200" dirty="0">
                          <a:effectLst/>
                        </a:rPr>
                        <a:t>6</a:t>
                      </a:r>
                    </a:p>
                  </a:txBody>
                  <a:tcPr marL="15985" marR="31970" marT="12788" marB="12788"/>
                </a:tc>
                <a:tc>
                  <a:txBody>
                    <a:bodyPr/>
                    <a:lstStyle/>
                    <a:p>
                      <a:pPr fontAlgn="t"/>
                      <a:r>
                        <a:rPr lang="en-US" sz="1200" dirty="0">
                          <a:effectLst/>
                        </a:rPr>
                        <a:t>53.596 ± 0.115</a:t>
                      </a:r>
                    </a:p>
                  </a:txBody>
                  <a:tcPr marL="15985" marR="31970" marT="12788" marB="12788"/>
                </a:tc>
                <a:tc>
                  <a:txBody>
                    <a:bodyPr/>
                    <a:lstStyle/>
                    <a:p>
                      <a:pPr fontAlgn="t"/>
                      <a:r>
                        <a:rPr lang="en-US" sz="1200" dirty="0">
                          <a:effectLst/>
                        </a:rPr>
                        <a:t>170</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399335854"/>
                  </a:ext>
                </a:extLst>
              </a:tr>
              <a:tr h="208617">
                <a:tc>
                  <a:txBody>
                    <a:bodyPr/>
                    <a:lstStyle/>
                    <a:p>
                      <a:pPr fontAlgn="t"/>
                      <a:r>
                        <a:rPr lang="en-US" sz="1200" dirty="0">
                          <a:effectLst/>
                        </a:rPr>
                        <a:t>6</a:t>
                      </a:r>
                    </a:p>
                  </a:txBody>
                  <a:tcPr marL="15985" marR="31970" marT="12788" marB="12788"/>
                </a:tc>
                <a:tc>
                  <a:txBody>
                    <a:bodyPr/>
                    <a:lstStyle/>
                    <a:p>
                      <a:pPr fontAlgn="t"/>
                      <a:r>
                        <a:rPr lang="en-US" sz="1200" dirty="0">
                          <a:effectLst/>
                        </a:rPr>
                        <a:t>7</a:t>
                      </a:r>
                    </a:p>
                  </a:txBody>
                  <a:tcPr marL="15985" marR="31970" marT="12788" marB="12788"/>
                </a:tc>
                <a:tc>
                  <a:txBody>
                    <a:bodyPr/>
                    <a:lstStyle/>
                    <a:p>
                      <a:pPr fontAlgn="t"/>
                      <a:r>
                        <a:rPr lang="en-US" sz="1200" dirty="0">
                          <a:effectLst/>
                        </a:rPr>
                        <a:t>54.400</a:t>
                      </a:r>
                    </a:p>
                  </a:txBody>
                  <a:tcPr marL="15985" marR="31970" marT="12788" marB="12788"/>
                </a:tc>
                <a:tc>
                  <a:txBody>
                    <a:bodyPr/>
                    <a:lstStyle/>
                    <a:p>
                      <a:pPr fontAlgn="t"/>
                      <a:r>
                        <a:rPr lang="en-US" sz="1200" dirty="0">
                          <a:effectLst/>
                        </a:rPr>
                        <a:t>400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3102551305"/>
                  </a:ext>
                </a:extLst>
              </a:tr>
              <a:tr h="208617">
                <a:tc>
                  <a:txBody>
                    <a:bodyPr/>
                    <a:lstStyle/>
                    <a:p>
                      <a:pPr fontAlgn="t"/>
                      <a:r>
                        <a:rPr lang="en-US" sz="1200" dirty="0">
                          <a:effectLst/>
                        </a:rPr>
                        <a:t>7</a:t>
                      </a:r>
                    </a:p>
                  </a:txBody>
                  <a:tcPr marL="15985" marR="31970" marT="12788" marB="12788"/>
                </a:tc>
                <a:tc>
                  <a:txBody>
                    <a:bodyPr/>
                    <a:lstStyle/>
                    <a:p>
                      <a:pPr fontAlgn="t"/>
                      <a:r>
                        <a:rPr lang="en-US" sz="1200" dirty="0">
                          <a:effectLst/>
                        </a:rPr>
                        <a:t>8</a:t>
                      </a:r>
                    </a:p>
                  </a:txBody>
                  <a:tcPr marL="15985" marR="31970" marT="12788" marB="12788"/>
                </a:tc>
                <a:tc>
                  <a:txBody>
                    <a:bodyPr/>
                    <a:lstStyle/>
                    <a:p>
                      <a:pPr fontAlgn="t"/>
                      <a:r>
                        <a:rPr lang="en-US" sz="1200" dirty="0">
                          <a:effectLst/>
                        </a:rPr>
                        <a:t>54.940</a:t>
                      </a:r>
                    </a:p>
                  </a:txBody>
                  <a:tcPr marL="15985" marR="31970" marT="12788" marB="12788"/>
                </a:tc>
                <a:tc>
                  <a:txBody>
                    <a:bodyPr/>
                    <a:lstStyle/>
                    <a:p>
                      <a:pPr fontAlgn="t"/>
                      <a:r>
                        <a:rPr lang="en-US" sz="1200" dirty="0">
                          <a:effectLst/>
                        </a:rPr>
                        <a:t>400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811368677"/>
                  </a:ext>
                </a:extLst>
              </a:tr>
              <a:tr h="208617">
                <a:tc>
                  <a:txBody>
                    <a:bodyPr/>
                    <a:lstStyle/>
                    <a:p>
                      <a:pPr fontAlgn="t"/>
                      <a:r>
                        <a:rPr lang="en-US" sz="1200" dirty="0">
                          <a:effectLst/>
                        </a:rPr>
                        <a:t>8</a:t>
                      </a:r>
                    </a:p>
                  </a:txBody>
                  <a:tcPr marL="15985" marR="31970" marT="12788" marB="12788"/>
                </a:tc>
                <a:tc>
                  <a:txBody>
                    <a:bodyPr/>
                    <a:lstStyle/>
                    <a:p>
                      <a:pPr fontAlgn="t"/>
                      <a:r>
                        <a:rPr lang="en-US" sz="1200" dirty="0">
                          <a:effectLst/>
                        </a:rPr>
                        <a:t>9</a:t>
                      </a:r>
                    </a:p>
                  </a:txBody>
                  <a:tcPr marL="15985" marR="31970" marT="12788" marB="12788"/>
                </a:tc>
                <a:tc>
                  <a:txBody>
                    <a:bodyPr/>
                    <a:lstStyle/>
                    <a:p>
                      <a:pPr fontAlgn="t"/>
                      <a:r>
                        <a:rPr lang="en-US" sz="1200" dirty="0">
                          <a:effectLst/>
                        </a:rPr>
                        <a:t>55.500</a:t>
                      </a:r>
                    </a:p>
                  </a:txBody>
                  <a:tcPr marL="15985" marR="31970" marT="12788" marB="12788"/>
                </a:tc>
                <a:tc>
                  <a:txBody>
                    <a:bodyPr/>
                    <a:lstStyle/>
                    <a:p>
                      <a:pPr fontAlgn="t"/>
                      <a:r>
                        <a:rPr lang="en-US" sz="1200" dirty="0">
                          <a:effectLst/>
                        </a:rPr>
                        <a:t>330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498548937"/>
                  </a:ext>
                </a:extLst>
              </a:tr>
              <a:tr h="298595">
                <a:tc>
                  <a:txBody>
                    <a:bodyPr/>
                    <a:lstStyle/>
                    <a:p>
                      <a:pPr fontAlgn="t"/>
                      <a:r>
                        <a:rPr lang="en-US" sz="1200" dirty="0">
                          <a:effectLst/>
                        </a:rPr>
                        <a:t>9</a:t>
                      </a:r>
                    </a:p>
                  </a:txBody>
                  <a:tcPr marL="15985" marR="31970" marT="12788" marB="12788"/>
                </a:tc>
                <a:tc>
                  <a:txBody>
                    <a:bodyPr/>
                    <a:lstStyle/>
                    <a:p>
                      <a:pPr fontAlgn="t"/>
                      <a:r>
                        <a:rPr lang="en-US" sz="1200" dirty="0">
                          <a:effectLst/>
                        </a:rPr>
                        <a:t>10</a:t>
                      </a:r>
                    </a:p>
                  </a:txBody>
                  <a:tcPr marL="15985" marR="31970" marT="12788" marB="12788"/>
                </a:tc>
                <a:tc>
                  <a:txBody>
                    <a:bodyPr/>
                    <a:lstStyle/>
                    <a:p>
                      <a:pPr fontAlgn="t"/>
                      <a:r>
                        <a:rPr lang="en-US" sz="1200" dirty="0">
                          <a:effectLst/>
                        </a:rPr>
                        <a:t>f0 = 57.290344</a:t>
                      </a:r>
                    </a:p>
                  </a:txBody>
                  <a:tcPr marL="15985" marR="31970" marT="12788" marB="12788"/>
                </a:tc>
                <a:tc>
                  <a:txBody>
                    <a:bodyPr/>
                    <a:lstStyle/>
                    <a:p>
                      <a:pPr fontAlgn="t"/>
                      <a:r>
                        <a:rPr lang="en-US" sz="1200" dirty="0">
                          <a:effectLst/>
                        </a:rPr>
                        <a:t>330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2774618541"/>
                  </a:ext>
                </a:extLst>
              </a:tr>
              <a:tr h="208617">
                <a:tc>
                  <a:txBody>
                    <a:bodyPr/>
                    <a:lstStyle/>
                    <a:p>
                      <a:pPr fontAlgn="t"/>
                      <a:r>
                        <a:rPr lang="en-US" sz="1200" dirty="0">
                          <a:effectLst/>
                        </a:rPr>
                        <a:t>10</a:t>
                      </a:r>
                    </a:p>
                  </a:txBody>
                  <a:tcPr marL="15985" marR="31970" marT="12788" marB="12788"/>
                </a:tc>
                <a:tc>
                  <a:txBody>
                    <a:bodyPr/>
                    <a:lstStyle/>
                    <a:p>
                      <a:pPr fontAlgn="t"/>
                      <a:r>
                        <a:rPr lang="en-US" sz="1200" dirty="0">
                          <a:effectLst/>
                        </a:rPr>
                        <a:t>11</a:t>
                      </a:r>
                    </a:p>
                  </a:txBody>
                  <a:tcPr marL="15985" marR="31970" marT="12788" marB="12788"/>
                </a:tc>
                <a:tc>
                  <a:txBody>
                    <a:bodyPr/>
                    <a:lstStyle/>
                    <a:p>
                      <a:pPr fontAlgn="t"/>
                      <a:r>
                        <a:rPr lang="en-US" sz="1200" dirty="0">
                          <a:effectLst/>
                        </a:rPr>
                        <a:t>f0 ± 0.217</a:t>
                      </a:r>
                    </a:p>
                  </a:txBody>
                  <a:tcPr marL="15985" marR="31970" marT="12788" marB="12788"/>
                </a:tc>
                <a:tc>
                  <a:txBody>
                    <a:bodyPr/>
                    <a:lstStyle/>
                    <a:p>
                      <a:pPr fontAlgn="t"/>
                      <a:r>
                        <a:rPr lang="en-US" sz="1200" dirty="0">
                          <a:effectLst/>
                        </a:rPr>
                        <a:t>78</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4176753195"/>
                  </a:ext>
                </a:extLst>
              </a:tr>
              <a:tr h="298595">
                <a:tc>
                  <a:txBody>
                    <a:bodyPr/>
                    <a:lstStyle/>
                    <a:p>
                      <a:pPr fontAlgn="t"/>
                      <a:r>
                        <a:rPr lang="en-US" sz="1200" dirty="0">
                          <a:effectLst/>
                        </a:rPr>
                        <a:t>11</a:t>
                      </a:r>
                    </a:p>
                  </a:txBody>
                  <a:tcPr marL="15985" marR="31970" marT="12788" marB="12788"/>
                </a:tc>
                <a:tc>
                  <a:txBody>
                    <a:bodyPr/>
                    <a:lstStyle/>
                    <a:p>
                      <a:pPr fontAlgn="t"/>
                      <a:r>
                        <a:rPr lang="en-US" sz="1200" dirty="0">
                          <a:effectLst/>
                        </a:rPr>
                        <a:t>12</a:t>
                      </a:r>
                    </a:p>
                  </a:txBody>
                  <a:tcPr marL="15985" marR="31970" marT="12788" marB="12788"/>
                </a:tc>
                <a:tc>
                  <a:txBody>
                    <a:bodyPr/>
                    <a:lstStyle/>
                    <a:p>
                      <a:pPr fontAlgn="t"/>
                      <a:r>
                        <a:rPr lang="en-US" sz="1200" dirty="0">
                          <a:effectLst/>
                        </a:rPr>
                        <a:t>f0 ± 0.3222 ± 0.048</a:t>
                      </a:r>
                    </a:p>
                  </a:txBody>
                  <a:tcPr marL="15985" marR="31970" marT="12788" marB="12788"/>
                </a:tc>
                <a:tc>
                  <a:txBody>
                    <a:bodyPr/>
                    <a:lstStyle/>
                    <a:p>
                      <a:pPr fontAlgn="t"/>
                      <a:r>
                        <a:rPr lang="en-US" sz="1200" dirty="0">
                          <a:effectLst/>
                        </a:rPr>
                        <a:t>36</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1339638331"/>
                  </a:ext>
                </a:extLst>
              </a:tr>
              <a:tr h="298595">
                <a:tc>
                  <a:txBody>
                    <a:bodyPr/>
                    <a:lstStyle/>
                    <a:p>
                      <a:pPr fontAlgn="t"/>
                      <a:r>
                        <a:rPr lang="en-US" sz="1200" dirty="0">
                          <a:effectLst/>
                        </a:rPr>
                        <a:t>12</a:t>
                      </a:r>
                    </a:p>
                  </a:txBody>
                  <a:tcPr marL="15985" marR="31970" marT="12788" marB="12788"/>
                </a:tc>
                <a:tc>
                  <a:txBody>
                    <a:bodyPr/>
                    <a:lstStyle/>
                    <a:p>
                      <a:pPr fontAlgn="t"/>
                      <a:r>
                        <a:rPr lang="en-US" sz="1200" dirty="0">
                          <a:effectLst/>
                        </a:rPr>
                        <a:t>13</a:t>
                      </a:r>
                    </a:p>
                  </a:txBody>
                  <a:tcPr marL="15985" marR="31970" marT="12788" marB="12788"/>
                </a:tc>
                <a:tc>
                  <a:txBody>
                    <a:bodyPr/>
                    <a:lstStyle/>
                    <a:p>
                      <a:pPr fontAlgn="t"/>
                      <a:r>
                        <a:rPr lang="en-US" sz="1200" dirty="0">
                          <a:effectLst/>
                        </a:rPr>
                        <a:t>f0 ± 0.3222 ± 0.022</a:t>
                      </a:r>
                    </a:p>
                  </a:txBody>
                  <a:tcPr marL="15985" marR="31970" marT="12788" marB="12788"/>
                </a:tc>
                <a:tc>
                  <a:txBody>
                    <a:bodyPr/>
                    <a:lstStyle/>
                    <a:p>
                      <a:pPr fontAlgn="t"/>
                      <a:r>
                        <a:rPr lang="en-US" sz="1200" dirty="0">
                          <a:effectLst/>
                        </a:rPr>
                        <a:t>16</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3840318801"/>
                  </a:ext>
                </a:extLst>
              </a:tr>
              <a:tr h="298595">
                <a:tc>
                  <a:txBody>
                    <a:bodyPr/>
                    <a:lstStyle/>
                    <a:p>
                      <a:pPr fontAlgn="t"/>
                      <a:r>
                        <a:rPr lang="en-US" sz="1200" dirty="0">
                          <a:effectLst/>
                        </a:rPr>
                        <a:t>13</a:t>
                      </a:r>
                    </a:p>
                  </a:txBody>
                  <a:tcPr marL="15985" marR="31970" marT="12788" marB="12788"/>
                </a:tc>
                <a:tc>
                  <a:txBody>
                    <a:bodyPr/>
                    <a:lstStyle/>
                    <a:p>
                      <a:pPr fontAlgn="t"/>
                      <a:r>
                        <a:rPr lang="en-US" sz="1200" dirty="0">
                          <a:effectLst/>
                        </a:rPr>
                        <a:t>14</a:t>
                      </a:r>
                    </a:p>
                  </a:txBody>
                  <a:tcPr marL="15985" marR="31970" marT="12788" marB="12788"/>
                </a:tc>
                <a:tc>
                  <a:txBody>
                    <a:bodyPr/>
                    <a:lstStyle/>
                    <a:p>
                      <a:pPr fontAlgn="t"/>
                      <a:r>
                        <a:rPr lang="en-US" sz="1200" dirty="0">
                          <a:effectLst/>
                        </a:rPr>
                        <a:t>f0 ± 0.3222 ± 0.010</a:t>
                      </a:r>
                    </a:p>
                  </a:txBody>
                  <a:tcPr marL="15985" marR="31970" marT="12788" marB="12788"/>
                </a:tc>
                <a:tc>
                  <a:txBody>
                    <a:bodyPr/>
                    <a:lstStyle/>
                    <a:p>
                      <a:pPr fontAlgn="t"/>
                      <a:r>
                        <a:rPr lang="en-US" sz="1200" dirty="0">
                          <a:effectLst/>
                        </a:rPr>
                        <a:t>8</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3754322569"/>
                  </a:ext>
                </a:extLst>
              </a:tr>
              <a:tr h="298595">
                <a:tc>
                  <a:txBody>
                    <a:bodyPr/>
                    <a:lstStyle/>
                    <a:p>
                      <a:pPr fontAlgn="t"/>
                      <a:r>
                        <a:rPr lang="en-US" sz="1200" dirty="0">
                          <a:effectLst/>
                        </a:rPr>
                        <a:t>14</a:t>
                      </a:r>
                    </a:p>
                  </a:txBody>
                  <a:tcPr marL="15985" marR="31970" marT="12788" marB="12788"/>
                </a:tc>
                <a:tc>
                  <a:txBody>
                    <a:bodyPr/>
                    <a:lstStyle/>
                    <a:p>
                      <a:pPr fontAlgn="t"/>
                      <a:r>
                        <a:rPr lang="en-US" sz="1200" dirty="0">
                          <a:effectLst/>
                        </a:rPr>
                        <a:t>15</a:t>
                      </a:r>
                    </a:p>
                  </a:txBody>
                  <a:tcPr marL="15985" marR="31970" marT="12788" marB="12788"/>
                </a:tc>
                <a:tc>
                  <a:txBody>
                    <a:bodyPr/>
                    <a:lstStyle/>
                    <a:p>
                      <a:pPr fontAlgn="t"/>
                      <a:r>
                        <a:rPr lang="en-US" sz="1200" dirty="0">
                          <a:effectLst/>
                        </a:rPr>
                        <a:t>f0 ± 0.3222 ± 0.0045</a:t>
                      </a:r>
                    </a:p>
                  </a:txBody>
                  <a:tcPr marL="15985" marR="31970" marT="12788" marB="12788"/>
                </a:tc>
                <a:tc>
                  <a:txBody>
                    <a:bodyPr/>
                    <a:lstStyle/>
                    <a:p>
                      <a:pPr fontAlgn="t"/>
                      <a:r>
                        <a:rPr lang="en-US" sz="1200" dirty="0">
                          <a:effectLst/>
                        </a:rPr>
                        <a:t>3</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4161877702"/>
                  </a:ext>
                </a:extLst>
              </a:tr>
            </a:tbl>
          </a:graphicData>
        </a:graphic>
      </p:graphicFrame>
      <p:sp>
        <p:nvSpPr>
          <p:cNvPr id="3" name="Slide Number Placeholder 3">
            <a:extLst>
              <a:ext uri="{FF2B5EF4-FFF2-40B4-BE49-F238E27FC236}">
                <a16:creationId xmlns:a16="http://schemas.microsoft.com/office/drawing/2014/main" id="{63A47C4B-591F-912F-A9C2-0BC9EA9768B2}"/>
              </a:ext>
            </a:extLst>
          </p:cNvPr>
          <p:cNvSpPr txBox="1">
            <a:spLocks/>
          </p:cNvSpPr>
          <p:nvPr/>
        </p:nvSpPr>
        <p:spPr>
          <a:xfrm>
            <a:off x="6572250" y="285750"/>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78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C1E6FD-E972-934D-8022-4AB5DB0DA4A2}" type="slidenum">
              <a:rPr lang="en-US" smtClean="0"/>
              <a:pPr/>
              <a:t>20</a:t>
            </a:fld>
            <a:endParaRPr lang="en-US" dirty="0"/>
          </a:p>
        </p:txBody>
      </p:sp>
    </p:spTree>
    <p:extLst>
      <p:ext uri="{BB962C8B-B14F-4D97-AF65-F5344CB8AC3E}">
        <p14:creationId xmlns:p14="http://schemas.microsoft.com/office/powerpoint/2010/main" val="3860112570"/>
      </p:ext>
    </p:extLst>
  </p:cSld>
  <p:clrMapOvr>
    <a:masterClrMapping/>
  </p:clrMapOvr>
  <mc:AlternateContent xmlns:mc="http://schemas.openxmlformats.org/markup-compatibility/2006" xmlns:p14="http://schemas.microsoft.com/office/powerpoint/2010/main">
    <mc:Choice Requires="p14">
      <p:transition spd="slow" p14:dur="2000" advTm="48792"/>
    </mc:Choice>
    <mc:Fallback xmlns="">
      <p:transition spd="slow" advTm="4879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868770-B390-AF5B-38E8-8A61996CEF60}"/>
              </a:ext>
            </a:extLst>
          </p:cNvPr>
          <p:cNvSpPr>
            <a:spLocks noGrp="1"/>
          </p:cNvSpPr>
          <p:nvPr>
            <p:ph type="sldNum" sz="quarter" idx="12"/>
          </p:nvPr>
        </p:nvSpPr>
        <p:spPr/>
        <p:txBody>
          <a:bodyPr/>
          <a:lstStyle/>
          <a:p>
            <a:fld id="{193064E3-861F-6A4B-8A69-6BF7BD873938}" type="slidenum">
              <a:rPr lang="en-US" smtClean="0"/>
              <a:t>21</a:t>
            </a:fld>
            <a:endParaRPr lang="en-US"/>
          </a:p>
        </p:txBody>
      </p:sp>
      <p:pic>
        <p:nvPicPr>
          <p:cNvPr id="1026" name="Picture 2" descr="N21 vs CRTM ECMWF Channel 01 -- 1 May 2025 -- Direct Difference">
            <a:extLst>
              <a:ext uri="{FF2B5EF4-FFF2-40B4-BE49-F238E27FC236}">
                <a16:creationId xmlns:a16="http://schemas.microsoft.com/office/drawing/2014/main" id="{F4CD5FDB-AFA6-2830-F5E5-7CA775D24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0"/>
            <a:ext cx="37290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1 vs N20 ATMS Channel 01 -- 1 May 2025 -- Direct Difference">
            <a:extLst>
              <a:ext uri="{FF2B5EF4-FFF2-40B4-BE49-F238E27FC236}">
                <a16:creationId xmlns:a16="http://schemas.microsoft.com/office/drawing/2014/main" id="{71728CE0-3056-47C9-088B-D4DE3184A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3657600" cy="756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29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75E2A-9852-A836-B161-A83D7F399ED0}"/>
            </a:ext>
          </a:extLst>
        </p:cNvPr>
        <p:cNvGrpSpPr/>
        <p:nvPr/>
      </p:nvGrpSpPr>
      <p:grpSpPr>
        <a:xfrm>
          <a:off x="0" y="0"/>
          <a:ext cx="0" cy="0"/>
          <a:chOff x="0" y="0"/>
          <a:chExt cx="0" cy="0"/>
        </a:xfrm>
      </p:grpSpPr>
      <p:pic>
        <p:nvPicPr>
          <p:cNvPr id="3074" name="Picture 2" descr="NOAA-21 ATMS  - SDR Global Image - Channel 3 - 05-01-2025">
            <a:extLst>
              <a:ext uri="{FF2B5EF4-FFF2-40B4-BE49-F238E27FC236}">
                <a16:creationId xmlns:a16="http://schemas.microsoft.com/office/drawing/2014/main" id="{4483E6DF-7E01-327F-2A0A-317CF615AC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225"/>
          <a:stretch/>
        </p:blipFill>
        <p:spPr bwMode="auto">
          <a:xfrm>
            <a:off x="304119" y="2206615"/>
            <a:ext cx="3729037" cy="26630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28C40A-CA01-99D8-ACC9-7C70D9980AD8}"/>
              </a:ext>
            </a:extLst>
          </p:cNvPr>
          <p:cNvSpPr>
            <a:spLocks noGrp="1"/>
          </p:cNvSpPr>
          <p:nvPr>
            <p:ph type="title"/>
          </p:nvPr>
        </p:nvSpPr>
        <p:spPr>
          <a:xfrm>
            <a:off x="304119" y="226866"/>
            <a:ext cx="8211232" cy="994172"/>
          </a:xfrm>
        </p:spPr>
        <p:txBody>
          <a:bodyPr rIns="0"/>
          <a:lstStyle/>
          <a:p>
            <a:r>
              <a:rPr lang="en-US" b="1" dirty="0"/>
              <a:t>36-54 GHz</a:t>
            </a:r>
          </a:p>
        </p:txBody>
      </p:sp>
      <p:sp>
        <p:nvSpPr>
          <p:cNvPr id="6" name="Content Placeholder 5">
            <a:extLst>
              <a:ext uri="{FF2B5EF4-FFF2-40B4-BE49-F238E27FC236}">
                <a16:creationId xmlns:a16="http://schemas.microsoft.com/office/drawing/2014/main" id="{CB5B5BEA-6252-9770-C5CF-BB863F357505}"/>
              </a:ext>
            </a:extLst>
          </p:cNvPr>
          <p:cNvSpPr>
            <a:spLocks noGrp="1"/>
          </p:cNvSpPr>
          <p:nvPr>
            <p:ph idx="1"/>
          </p:nvPr>
        </p:nvSpPr>
        <p:spPr>
          <a:xfrm>
            <a:off x="304119" y="1268017"/>
            <a:ext cx="3924980" cy="3601640"/>
          </a:xfrm>
        </p:spPr>
        <p:txBody>
          <a:bodyPr>
            <a:normAutofit/>
          </a:bodyPr>
          <a:lstStyle/>
          <a:p>
            <a:pPr marL="0" indent="0">
              <a:buNone/>
            </a:pPr>
            <a:r>
              <a:rPr lang="en-US" sz="1800" dirty="0"/>
              <a:t>Primary application:</a:t>
            </a:r>
          </a:p>
          <a:p>
            <a:pPr marL="0" indent="0">
              <a:buNone/>
            </a:pPr>
            <a:r>
              <a:rPr lang="en-US" sz="1800" dirty="0"/>
              <a:t>Low-level rain water, temperature</a:t>
            </a:r>
          </a:p>
        </p:txBody>
      </p:sp>
      <p:graphicFrame>
        <p:nvGraphicFramePr>
          <p:cNvPr id="4" name="Table 3">
            <a:extLst>
              <a:ext uri="{FF2B5EF4-FFF2-40B4-BE49-F238E27FC236}">
                <a16:creationId xmlns:a16="http://schemas.microsoft.com/office/drawing/2014/main" id="{124C6B63-65D5-3A08-3BE4-5EF6B7A8C3D9}"/>
              </a:ext>
            </a:extLst>
          </p:cNvPr>
          <p:cNvGraphicFramePr>
            <a:graphicFrameLocks noGrp="1"/>
          </p:cNvGraphicFramePr>
          <p:nvPr>
            <p:extLst>
              <p:ext uri="{D42A27DB-BD31-4B8C-83A1-F6EECF244321}">
                <p14:modId xmlns:p14="http://schemas.microsoft.com/office/powerpoint/2010/main" val="1122743461"/>
              </p:ext>
            </p:extLst>
          </p:nvPr>
        </p:nvGraphicFramePr>
        <p:xfrm>
          <a:off x="4229098" y="898874"/>
          <a:ext cx="4286252" cy="3970782"/>
        </p:xfrm>
        <a:graphic>
          <a:graphicData uri="http://schemas.openxmlformats.org/drawingml/2006/table">
            <a:tbl>
              <a:tblPr firstRow="1" bandRow="1">
                <a:tableStyleId>{793D81CF-94F2-401A-BA57-92F5A7B2D0C5}</a:tableStyleId>
              </a:tblPr>
              <a:tblGrid>
                <a:gridCol w="508413">
                  <a:extLst>
                    <a:ext uri="{9D8B030D-6E8A-4147-A177-3AD203B41FA5}">
                      <a16:colId xmlns:a16="http://schemas.microsoft.com/office/drawing/2014/main" val="3997243899"/>
                    </a:ext>
                  </a:extLst>
                </a:gridCol>
                <a:gridCol w="508413">
                  <a:extLst>
                    <a:ext uri="{9D8B030D-6E8A-4147-A177-3AD203B41FA5}">
                      <a16:colId xmlns:a16="http://schemas.microsoft.com/office/drawing/2014/main" val="252290075"/>
                    </a:ext>
                  </a:extLst>
                </a:gridCol>
                <a:gridCol w="1456953">
                  <a:extLst>
                    <a:ext uri="{9D8B030D-6E8A-4147-A177-3AD203B41FA5}">
                      <a16:colId xmlns:a16="http://schemas.microsoft.com/office/drawing/2014/main" val="3799412893"/>
                    </a:ext>
                  </a:extLst>
                </a:gridCol>
                <a:gridCol w="834265">
                  <a:extLst>
                    <a:ext uri="{9D8B030D-6E8A-4147-A177-3AD203B41FA5}">
                      <a16:colId xmlns:a16="http://schemas.microsoft.com/office/drawing/2014/main" val="2694173408"/>
                    </a:ext>
                  </a:extLst>
                </a:gridCol>
                <a:gridCol w="978208">
                  <a:extLst>
                    <a:ext uri="{9D8B030D-6E8A-4147-A177-3AD203B41FA5}">
                      <a16:colId xmlns:a16="http://schemas.microsoft.com/office/drawing/2014/main" val="3007462177"/>
                    </a:ext>
                  </a:extLst>
                </a:gridCol>
              </a:tblGrid>
              <a:tr h="391637">
                <a:tc>
                  <a:txBody>
                    <a:bodyPr/>
                    <a:lstStyle/>
                    <a:p>
                      <a:pPr fontAlgn="t"/>
                      <a:r>
                        <a:rPr lang="en-US" sz="1200" b="1" dirty="0">
                          <a:effectLst/>
                        </a:rPr>
                        <a:t>AMSU-A</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ATMS</a:t>
                      </a: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Central Frequency (GHz)</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Bandwidth (MHz)</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NWP Centers</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0564029"/>
                  </a:ext>
                </a:extLst>
              </a:tr>
              <a:tr h="208617">
                <a:tc>
                  <a:txBody>
                    <a:bodyPr/>
                    <a:lstStyle/>
                    <a:p>
                      <a:pPr fontAlgn="t"/>
                      <a:r>
                        <a:rPr lang="en-US" sz="1200" dirty="0">
                          <a:effectLst/>
                        </a:rPr>
                        <a:t>1</a:t>
                      </a:r>
                    </a:p>
                  </a:txBody>
                  <a:tcPr marL="15985" marR="31970" marT="12788" marB="12788"/>
                </a:tc>
                <a:tc>
                  <a:txBody>
                    <a:bodyPr/>
                    <a:lstStyle/>
                    <a:p>
                      <a:pPr fontAlgn="t"/>
                      <a:r>
                        <a:rPr lang="en-US" sz="1200" dirty="0">
                          <a:effectLst/>
                        </a:rPr>
                        <a:t>1</a:t>
                      </a:r>
                    </a:p>
                  </a:txBody>
                  <a:tcPr marL="15985" marR="31970" marT="12788" marB="12788"/>
                </a:tc>
                <a:tc>
                  <a:txBody>
                    <a:bodyPr/>
                    <a:lstStyle/>
                    <a:p>
                      <a:pPr fontAlgn="t"/>
                      <a:r>
                        <a:rPr lang="en-US" sz="1200" dirty="0">
                          <a:effectLst/>
                        </a:rPr>
                        <a:t>23.800</a:t>
                      </a:r>
                    </a:p>
                  </a:txBody>
                  <a:tcPr marL="15985" marR="31970" marT="12788" marB="12788"/>
                </a:tc>
                <a:tc>
                  <a:txBody>
                    <a:bodyPr/>
                    <a:lstStyle/>
                    <a:p>
                      <a:pPr fontAlgn="t"/>
                      <a:r>
                        <a:rPr lang="en-US" sz="1200" dirty="0">
                          <a:effectLst/>
                        </a:rPr>
                        <a:t>270</a:t>
                      </a:r>
                    </a:p>
                  </a:txBody>
                  <a:tcPr marL="15985" marR="31970" marT="12788" marB="12788"/>
                </a:tc>
                <a:tc>
                  <a:txBody>
                    <a:bodyPr/>
                    <a:lstStyle/>
                    <a:p>
                      <a:pPr fontAlgn="t"/>
                      <a:r>
                        <a:rPr lang="en-US" sz="1200" dirty="0">
                          <a:effectLst/>
                        </a:rPr>
                        <a:t>Few</a:t>
                      </a:r>
                    </a:p>
                  </a:txBody>
                  <a:tcPr marL="15985" marR="31970" marT="12788" marB="12788"/>
                </a:tc>
                <a:extLst>
                  <a:ext uri="{0D108BD9-81ED-4DB2-BD59-A6C34878D82A}">
                    <a16:rowId xmlns:a16="http://schemas.microsoft.com/office/drawing/2014/main" val="163693864"/>
                  </a:ext>
                </a:extLst>
              </a:tr>
              <a:tr h="208617">
                <a:tc>
                  <a:txBody>
                    <a:bodyPr/>
                    <a:lstStyle/>
                    <a:p>
                      <a:pPr fontAlgn="t"/>
                      <a:r>
                        <a:rPr lang="en-US" sz="1200" dirty="0">
                          <a:effectLst/>
                        </a:rPr>
                        <a:t>2</a:t>
                      </a:r>
                    </a:p>
                  </a:txBody>
                  <a:tcPr marL="15985" marR="31970" marT="12788" marB="12788"/>
                </a:tc>
                <a:tc>
                  <a:txBody>
                    <a:bodyPr/>
                    <a:lstStyle/>
                    <a:p>
                      <a:pPr fontAlgn="t"/>
                      <a:r>
                        <a:rPr lang="en-US" sz="1200" dirty="0">
                          <a:effectLst/>
                        </a:rPr>
                        <a:t>2</a:t>
                      </a:r>
                    </a:p>
                  </a:txBody>
                  <a:tcPr marL="15985" marR="31970" marT="12788" marB="12788"/>
                </a:tc>
                <a:tc>
                  <a:txBody>
                    <a:bodyPr/>
                    <a:lstStyle/>
                    <a:p>
                      <a:pPr fontAlgn="t"/>
                      <a:r>
                        <a:rPr lang="en-US" sz="1200" dirty="0">
                          <a:effectLst/>
                        </a:rPr>
                        <a:t>31.400</a:t>
                      </a:r>
                    </a:p>
                  </a:txBody>
                  <a:tcPr marL="15985" marR="31970" marT="12788" marB="12788"/>
                </a:tc>
                <a:tc>
                  <a:txBody>
                    <a:bodyPr/>
                    <a:lstStyle/>
                    <a:p>
                      <a:pPr fontAlgn="t"/>
                      <a:r>
                        <a:rPr lang="en-US" sz="1200" dirty="0">
                          <a:effectLst/>
                        </a:rPr>
                        <a:t>180</a:t>
                      </a:r>
                    </a:p>
                  </a:txBody>
                  <a:tcPr marL="15985" marR="31970" marT="12788" marB="12788"/>
                </a:tc>
                <a:tc>
                  <a:txBody>
                    <a:bodyPr/>
                    <a:lstStyle/>
                    <a:p>
                      <a:pPr fontAlgn="t"/>
                      <a:r>
                        <a:rPr lang="en-US" sz="1200" dirty="0">
                          <a:effectLst/>
                        </a:rPr>
                        <a:t>Few</a:t>
                      </a:r>
                    </a:p>
                  </a:txBody>
                  <a:tcPr marL="15985" marR="31970" marT="12788" marB="12788"/>
                </a:tc>
                <a:extLst>
                  <a:ext uri="{0D108BD9-81ED-4DB2-BD59-A6C34878D82A}">
                    <a16:rowId xmlns:a16="http://schemas.microsoft.com/office/drawing/2014/main" val="3759528620"/>
                  </a:ext>
                </a:extLst>
              </a:tr>
              <a:tr h="208617">
                <a:tc>
                  <a:txBody>
                    <a:bodyPr/>
                    <a:lstStyle/>
                    <a:p>
                      <a:pPr fontAlgn="t"/>
                      <a:r>
                        <a:rPr lang="en-US" sz="1200" dirty="0">
                          <a:effectLst/>
                        </a:rPr>
                        <a:t>3</a:t>
                      </a:r>
                    </a:p>
                  </a:txBody>
                  <a:tcPr marL="15985" marR="31970" marT="12788" marB="12788">
                    <a:solidFill>
                      <a:srgbClr val="FFFF00"/>
                    </a:solidFill>
                  </a:tcPr>
                </a:tc>
                <a:tc>
                  <a:txBody>
                    <a:bodyPr/>
                    <a:lstStyle/>
                    <a:p>
                      <a:pPr fontAlgn="t"/>
                      <a:r>
                        <a:rPr lang="en-US" sz="1200" dirty="0">
                          <a:effectLst/>
                        </a:rPr>
                        <a:t>3</a:t>
                      </a:r>
                    </a:p>
                  </a:txBody>
                  <a:tcPr marL="15985" marR="31970" marT="12788" marB="12788">
                    <a:solidFill>
                      <a:srgbClr val="FFFF00"/>
                    </a:solidFill>
                  </a:tcPr>
                </a:tc>
                <a:tc>
                  <a:txBody>
                    <a:bodyPr/>
                    <a:lstStyle/>
                    <a:p>
                      <a:pPr fontAlgn="t"/>
                      <a:r>
                        <a:rPr lang="en-US" sz="1200" dirty="0">
                          <a:effectLst/>
                        </a:rPr>
                        <a:t>50.300</a:t>
                      </a:r>
                    </a:p>
                  </a:txBody>
                  <a:tcPr marL="15985" marR="31970" marT="12788" marB="12788">
                    <a:solidFill>
                      <a:srgbClr val="FFFF00"/>
                    </a:solidFill>
                  </a:tcPr>
                </a:tc>
                <a:tc>
                  <a:txBody>
                    <a:bodyPr/>
                    <a:lstStyle/>
                    <a:p>
                      <a:pPr fontAlgn="t"/>
                      <a:r>
                        <a:rPr lang="en-US" sz="1200" dirty="0">
                          <a:effectLst/>
                        </a:rPr>
                        <a:t>180</a:t>
                      </a:r>
                    </a:p>
                  </a:txBody>
                  <a:tcPr marL="15985" marR="31970" marT="12788" marB="12788">
                    <a:solidFill>
                      <a:srgbClr val="FFFF00"/>
                    </a:solidFill>
                  </a:tcPr>
                </a:tc>
                <a:tc>
                  <a:txBody>
                    <a:bodyPr/>
                    <a:lstStyle/>
                    <a:p>
                      <a:pPr fontAlgn="t"/>
                      <a:r>
                        <a:rPr lang="en-US" sz="1200" dirty="0">
                          <a:effectLst/>
                        </a:rPr>
                        <a:t>Few</a:t>
                      </a:r>
                    </a:p>
                  </a:txBody>
                  <a:tcPr marL="15985" marR="31970" marT="12788" marB="12788">
                    <a:solidFill>
                      <a:srgbClr val="FFFF00"/>
                    </a:solidFill>
                  </a:tcPr>
                </a:tc>
                <a:extLst>
                  <a:ext uri="{0D108BD9-81ED-4DB2-BD59-A6C34878D82A}">
                    <a16:rowId xmlns:a16="http://schemas.microsoft.com/office/drawing/2014/main" val="65806650"/>
                  </a:ext>
                </a:extLst>
              </a:tr>
              <a:tr h="208617">
                <a:tc>
                  <a:txBody>
                    <a:bodyPr/>
                    <a:lstStyle/>
                    <a:p>
                      <a:pPr fontAlgn="t"/>
                      <a:endParaRPr lang="en-US" sz="1200" dirty="0">
                        <a:effectLst/>
                      </a:endParaRPr>
                    </a:p>
                  </a:txBody>
                  <a:tcPr marL="15985" marR="31970" marT="12788" marB="12788">
                    <a:solidFill>
                      <a:srgbClr val="FFFF00"/>
                    </a:solidFill>
                  </a:tcPr>
                </a:tc>
                <a:tc>
                  <a:txBody>
                    <a:bodyPr/>
                    <a:lstStyle/>
                    <a:p>
                      <a:pPr fontAlgn="t"/>
                      <a:r>
                        <a:rPr lang="en-US" sz="1200" dirty="0">
                          <a:effectLst/>
                        </a:rPr>
                        <a:t>4</a:t>
                      </a:r>
                    </a:p>
                  </a:txBody>
                  <a:tcPr marL="15985" marR="31970" marT="12788" marB="12788">
                    <a:solidFill>
                      <a:srgbClr val="FFFF00"/>
                    </a:solidFill>
                  </a:tcPr>
                </a:tc>
                <a:tc>
                  <a:txBody>
                    <a:bodyPr/>
                    <a:lstStyle/>
                    <a:p>
                      <a:pPr fontAlgn="t"/>
                      <a:r>
                        <a:rPr lang="en-US" sz="1200" dirty="0">
                          <a:effectLst/>
                        </a:rPr>
                        <a:t>51.760</a:t>
                      </a:r>
                    </a:p>
                  </a:txBody>
                  <a:tcPr marL="15985" marR="31970" marT="12788" marB="12788">
                    <a:solidFill>
                      <a:srgbClr val="FFFF00"/>
                    </a:solidFill>
                  </a:tcPr>
                </a:tc>
                <a:tc>
                  <a:txBody>
                    <a:bodyPr/>
                    <a:lstStyle/>
                    <a:p>
                      <a:pPr fontAlgn="t"/>
                      <a:r>
                        <a:rPr lang="en-US" sz="1200" dirty="0">
                          <a:effectLst/>
                        </a:rPr>
                        <a:t>400</a:t>
                      </a:r>
                    </a:p>
                  </a:txBody>
                  <a:tcPr marL="15985" marR="31970" marT="12788" marB="12788">
                    <a:solidFill>
                      <a:srgbClr val="FFFF00"/>
                    </a:solidFill>
                  </a:tcPr>
                </a:tc>
                <a:tc>
                  <a:txBody>
                    <a:bodyPr/>
                    <a:lstStyle/>
                    <a:p>
                      <a:pPr fontAlgn="t"/>
                      <a:r>
                        <a:rPr lang="en-US" sz="1200" dirty="0">
                          <a:effectLst/>
                        </a:rPr>
                        <a:t>Few</a:t>
                      </a:r>
                    </a:p>
                  </a:txBody>
                  <a:tcPr marL="15985" marR="31970" marT="12788" marB="12788">
                    <a:solidFill>
                      <a:srgbClr val="FFFF00"/>
                    </a:solidFill>
                  </a:tcPr>
                </a:tc>
                <a:extLst>
                  <a:ext uri="{0D108BD9-81ED-4DB2-BD59-A6C34878D82A}">
                    <a16:rowId xmlns:a16="http://schemas.microsoft.com/office/drawing/2014/main" val="1640583336"/>
                  </a:ext>
                </a:extLst>
              </a:tr>
              <a:tr h="208617">
                <a:tc>
                  <a:txBody>
                    <a:bodyPr/>
                    <a:lstStyle/>
                    <a:p>
                      <a:pPr fontAlgn="t"/>
                      <a:r>
                        <a:rPr lang="en-US" sz="1200" dirty="0">
                          <a:effectLst/>
                        </a:rPr>
                        <a:t>4</a:t>
                      </a:r>
                    </a:p>
                  </a:txBody>
                  <a:tcPr marL="15985" marR="31970" marT="12788" marB="12788">
                    <a:solidFill>
                      <a:srgbClr val="FFFF00"/>
                    </a:solidFill>
                  </a:tcPr>
                </a:tc>
                <a:tc>
                  <a:txBody>
                    <a:bodyPr/>
                    <a:lstStyle/>
                    <a:p>
                      <a:pPr fontAlgn="t"/>
                      <a:r>
                        <a:rPr lang="en-US" sz="1200" dirty="0">
                          <a:effectLst/>
                        </a:rPr>
                        <a:t>5</a:t>
                      </a:r>
                    </a:p>
                  </a:txBody>
                  <a:tcPr marL="15985" marR="31970" marT="12788" marB="12788">
                    <a:solidFill>
                      <a:srgbClr val="FFFF00"/>
                    </a:solidFill>
                  </a:tcPr>
                </a:tc>
                <a:tc>
                  <a:txBody>
                    <a:bodyPr/>
                    <a:lstStyle/>
                    <a:p>
                      <a:pPr fontAlgn="t"/>
                      <a:r>
                        <a:rPr lang="en-US" sz="1200" dirty="0">
                          <a:effectLst/>
                        </a:rPr>
                        <a:t>52.800</a:t>
                      </a:r>
                    </a:p>
                  </a:txBody>
                  <a:tcPr marL="15985" marR="31970" marT="12788" marB="12788">
                    <a:solidFill>
                      <a:srgbClr val="FFFF00"/>
                    </a:solidFill>
                  </a:tcPr>
                </a:tc>
                <a:tc>
                  <a:txBody>
                    <a:bodyPr/>
                    <a:lstStyle/>
                    <a:p>
                      <a:pPr fontAlgn="t"/>
                      <a:r>
                        <a:rPr lang="en-US" sz="1200" dirty="0">
                          <a:effectLst/>
                        </a:rPr>
                        <a:t>400</a:t>
                      </a:r>
                    </a:p>
                  </a:txBody>
                  <a:tcPr marL="15985" marR="31970" marT="12788" marB="12788">
                    <a:solidFill>
                      <a:srgbClr val="FFFF00"/>
                    </a:solidFill>
                  </a:tcPr>
                </a:tc>
                <a:tc>
                  <a:txBody>
                    <a:bodyPr/>
                    <a:lstStyle/>
                    <a:p>
                      <a:pPr fontAlgn="t"/>
                      <a:r>
                        <a:rPr lang="en-US" sz="1200" dirty="0">
                          <a:effectLst/>
                        </a:rPr>
                        <a:t>Some</a:t>
                      </a:r>
                    </a:p>
                  </a:txBody>
                  <a:tcPr marL="15985" marR="31970" marT="12788" marB="12788">
                    <a:solidFill>
                      <a:srgbClr val="FFFF00"/>
                    </a:solidFill>
                  </a:tcPr>
                </a:tc>
                <a:extLst>
                  <a:ext uri="{0D108BD9-81ED-4DB2-BD59-A6C34878D82A}">
                    <a16:rowId xmlns:a16="http://schemas.microsoft.com/office/drawing/2014/main" val="641344575"/>
                  </a:ext>
                </a:extLst>
              </a:tr>
              <a:tr h="208617">
                <a:tc>
                  <a:txBody>
                    <a:bodyPr/>
                    <a:lstStyle/>
                    <a:p>
                      <a:pPr fontAlgn="t"/>
                      <a:r>
                        <a:rPr lang="en-US" sz="1200" dirty="0">
                          <a:effectLst/>
                        </a:rPr>
                        <a:t>5</a:t>
                      </a:r>
                    </a:p>
                  </a:txBody>
                  <a:tcPr marL="15985" marR="31970" marT="12788" marB="12788">
                    <a:solidFill>
                      <a:srgbClr val="FFFF00"/>
                    </a:solidFill>
                  </a:tcPr>
                </a:tc>
                <a:tc>
                  <a:txBody>
                    <a:bodyPr/>
                    <a:lstStyle/>
                    <a:p>
                      <a:pPr fontAlgn="t"/>
                      <a:r>
                        <a:rPr lang="en-US" sz="1200" dirty="0">
                          <a:effectLst/>
                        </a:rPr>
                        <a:t>6</a:t>
                      </a:r>
                    </a:p>
                  </a:txBody>
                  <a:tcPr marL="15985" marR="31970" marT="12788" marB="12788">
                    <a:solidFill>
                      <a:srgbClr val="FFFF00"/>
                    </a:solidFill>
                  </a:tcPr>
                </a:tc>
                <a:tc>
                  <a:txBody>
                    <a:bodyPr/>
                    <a:lstStyle/>
                    <a:p>
                      <a:pPr fontAlgn="t"/>
                      <a:r>
                        <a:rPr lang="en-US" sz="1200" dirty="0">
                          <a:effectLst/>
                        </a:rPr>
                        <a:t>53.596 ± 0.115</a:t>
                      </a:r>
                    </a:p>
                  </a:txBody>
                  <a:tcPr marL="15985" marR="31970" marT="12788" marB="12788">
                    <a:solidFill>
                      <a:srgbClr val="FFFF00"/>
                    </a:solidFill>
                  </a:tcPr>
                </a:tc>
                <a:tc>
                  <a:txBody>
                    <a:bodyPr/>
                    <a:lstStyle/>
                    <a:p>
                      <a:pPr fontAlgn="t"/>
                      <a:r>
                        <a:rPr lang="en-US" sz="1200" dirty="0">
                          <a:effectLst/>
                        </a:rPr>
                        <a:t>170</a:t>
                      </a:r>
                    </a:p>
                  </a:txBody>
                  <a:tcPr marL="15985" marR="31970" marT="12788" marB="12788">
                    <a:solidFill>
                      <a:srgbClr val="FFFF00"/>
                    </a:solidFill>
                  </a:tcPr>
                </a:tc>
                <a:tc>
                  <a:txBody>
                    <a:bodyPr/>
                    <a:lstStyle/>
                    <a:p>
                      <a:pPr fontAlgn="t"/>
                      <a:r>
                        <a:rPr lang="en-US" sz="1200" dirty="0">
                          <a:effectLst/>
                        </a:rPr>
                        <a:t>Most</a:t>
                      </a:r>
                    </a:p>
                  </a:txBody>
                  <a:tcPr marL="15985" marR="31970" marT="12788" marB="12788">
                    <a:solidFill>
                      <a:srgbClr val="FFFF00"/>
                    </a:solidFill>
                  </a:tcPr>
                </a:tc>
                <a:extLst>
                  <a:ext uri="{0D108BD9-81ED-4DB2-BD59-A6C34878D82A}">
                    <a16:rowId xmlns:a16="http://schemas.microsoft.com/office/drawing/2014/main" val="399335854"/>
                  </a:ext>
                </a:extLst>
              </a:tr>
              <a:tr h="208617">
                <a:tc>
                  <a:txBody>
                    <a:bodyPr/>
                    <a:lstStyle/>
                    <a:p>
                      <a:pPr fontAlgn="t"/>
                      <a:r>
                        <a:rPr lang="en-US" sz="1200" dirty="0">
                          <a:effectLst/>
                        </a:rPr>
                        <a:t>6</a:t>
                      </a:r>
                    </a:p>
                  </a:txBody>
                  <a:tcPr marL="15985" marR="31970" marT="12788" marB="12788"/>
                </a:tc>
                <a:tc>
                  <a:txBody>
                    <a:bodyPr/>
                    <a:lstStyle/>
                    <a:p>
                      <a:pPr fontAlgn="t"/>
                      <a:r>
                        <a:rPr lang="en-US" sz="1200" dirty="0">
                          <a:effectLst/>
                        </a:rPr>
                        <a:t>7</a:t>
                      </a:r>
                    </a:p>
                  </a:txBody>
                  <a:tcPr marL="15985" marR="31970" marT="12788" marB="12788"/>
                </a:tc>
                <a:tc>
                  <a:txBody>
                    <a:bodyPr/>
                    <a:lstStyle/>
                    <a:p>
                      <a:pPr fontAlgn="t"/>
                      <a:r>
                        <a:rPr lang="en-US" sz="1200" dirty="0">
                          <a:effectLst/>
                        </a:rPr>
                        <a:t>54.400</a:t>
                      </a:r>
                    </a:p>
                  </a:txBody>
                  <a:tcPr marL="15985" marR="31970" marT="12788" marB="12788"/>
                </a:tc>
                <a:tc>
                  <a:txBody>
                    <a:bodyPr/>
                    <a:lstStyle/>
                    <a:p>
                      <a:pPr fontAlgn="t"/>
                      <a:r>
                        <a:rPr lang="en-US" sz="1200" dirty="0">
                          <a:effectLst/>
                        </a:rPr>
                        <a:t>400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3102551305"/>
                  </a:ext>
                </a:extLst>
              </a:tr>
              <a:tr h="208617">
                <a:tc>
                  <a:txBody>
                    <a:bodyPr/>
                    <a:lstStyle/>
                    <a:p>
                      <a:pPr fontAlgn="t"/>
                      <a:r>
                        <a:rPr lang="en-US" sz="1200" dirty="0">
                          <a:effectLst/>
                        </a:rPr>
                        <a:t>7</a:t>
                      </a:r>
                    </a:p>
                  </a:txBody>
                  <a:tcPr marL="15985" marR="31970" marT="12788" marB="12788"/>
                </a:tc>
                <a:tc>
                  <a:txBody>
                    <a:bodyPr/>
                    <a:lstStyle/>
                    <a:p>
                      <a:pPr fontAlgn="t"/>
                      <a:r>
                        <a:rPr lang="en-US" sz="1200" dirty="0">
                          <a:effectLst/>
                        </a:rPr>
                        <a:t>8</a:t>
                      </a:r>
                    </a:p>
                  </a:txBody>
                  <a:tcPr marL="15985" marR="31970" marT="12788" marB="12788"/>
                </a:tc>
                <a:tc>
                  <a:txBody>
                    <a:bodyPr/>
                    <a:lstStyle/>
                    <a:p>
                      <a:pPr fontAlgn="t"/>
                      <a:r>
                        <a:rPr lang="en-US" sz="1200" dirty="0">
                          <a:effectLst/>
                        </a:rPr>
                        <a:t>54.940</a:t>
                      </a:r>
                    </a:p>
                  </a:txBody>
                  <a:tcPr marL="15985" marR="31970" marT="12788" marB="12788"/>
                </a:tc>
                <a:tc>
                  <a:txBody>
                    <a:bodyPr/>
                    <a:lstStyle/>
                    <a:p>
                      <a:pPr fontAlgn="t"/>
                      <a:r>
                        <a:rPr lang="en-US" sz="1200" dirty="0">
                          <a:effectLst/>
                        </a:rPr>
                        <a:t>400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811368677"/>
                  </a:ext>
                </a:extLst>
              </a:tr>
              <a:tr h="208617">
                <a:tc>
                  <a:txBody>
                    <a:bodyPr/>
                    <a:lstStyle/>
                    <a:p>
                      <a:pPr fontAlgn="t"/>
                      <a:r>
                        <a:rPr lang="en-US" sz="1200" dirty="0">
                          <a:effectLst/>
                        </a:rPr>
                        <a:t>8</a:t>
                      </a:r>
                    </a:p>
                  </a:txBody>
                  <a:tcPr marL="15985" marR="31970" marT="12788" marB="12788"/>
                </a:tc>
                <a:tc>
                  <a:txBody>
                    <a:bodyPr/>
                    <a:lstStyle/>
                    <a:p>
                      <a:pPr fontAlgn="t"/>
                      <a:r>
                        <a:rPr lang="en-US" sz="1200" dirty="0">
                          <a:effectLst/>
                        </a:rPr>
                        <a:t>9</a:t>
                      </a:r>
                    </a:p>
                  </a:txBody>
                  <a:tcPr marL="15985" marR="31970" marT="12788" marB="12788"/>
                </a:tc>
                <a:tc>
                  <a:txBody>
                    <a:bodyPr/>
                    <a:lstStyle/>
                    <a:p>
                      <a:pPr fontAlgn="t"/>
                      <a:r>
                        <a:rPr lang="en-US" sz="1200" dirty="0">
                          <a:effectLst/>
                        </a:rPr>
                        <a:t>55.500</a:t>
                      </a:r>
                    </a:p>
                  </a:txBody>
                  <a:tcPr marL="15985" marR="31970" marT="12788" marB="12788"/>
                </a:tc>
                <a:tc>
                  <a:txBody>
                    <a:bodyPr/>
                    <a:lstStyle/>
                    <a:p>
                      <a:pPr fontAlgn="t"/>
                      <a:r>
                        <a:rPr lang="en-US" sz="1200" dirty="0">
                          <a:effectLst/>
                        </a:rPr>
                        <a:t>330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498548937"/>
                  </a:ext>
                </a:extLst>
              </a:tr>
              <a:tr h="298595">
                <a:tc>
                  <a:txBody>
                    <a:bodyPr/>
                    <a:lstStyle/>
                    <a:p>
                      <a:pPr fontAlgn="t"/>
                      <a:r>
                        <a:rPr lang="en-US" sz="1200" dirty="0">
                          <a:effectLst/>
                        </a:rPr>
                        <a:t>9</a:t>
                      </a:r>
                    </a:p>
                  </a:txBody>
                  <a:tcPr marL="15985" marR="31970" marT="12788" marB="12788"/>
                </a:tc>
                <a:tc>
                  <a:txBody>
                    <a:bodyPr/>
                    <a:lstStyle/>
                    <a:p>
                      <a:pPr fontAlgn="t"/>
                      <a:r>
                        <a:rPr lang="en-US" sz="1200" dirty="0">
                          <a:effectLst/>
                        </a:rPr>
                        <a:t>10</a:t>
                      </a:r>
                    </a:p>
                  </a:txBody>
                  <a:tcPr marL="15985" marR="31970" marT="12788" marB="12788"/>
                </a:tc>
                <a:tc>
                  <a:txBody>
                    <a:bodyPr/>
                    <a:lstStyle/>
                    <a:p>
                      <a:pPr fontAlgn="t"/>
                      <a:r>
                        <a:rPr lang="en-US" sz="1200" dirty="0">
                          <a:effectLst/>
                        </a:rPr>
                        <a:t>f0 = 57.290344</a:t>
                      </a:r>
                    </a:p>
                  </a:txBody>
                  <a:tcPr marL="15985" marR="31970" marT="12788" marB="12788"/>
                </a:tc>
                <a:tc>
                  <a:txBody>
                    <a:bodyPr/>
                    <a:lstStyle/>
                    <a:p>
                      <a:pPr fontAlgn="t"/>
                      <a:r>
                        <a:rPr lang="en-US" sz="1200" dirty="0">
                          <a:effectLst/>
                        </a:rPr>
                        <a:t>330</a:t>
                      </a:r>
                    </a:p>
                  </a:txBody>
                  <a:tcPr marL="15985" marR="31970" marT="12788" marB="12788"/>
                </a:tc>
                <a:tc>
                  <a:txBody>
                    <a:bodyPr/>
                    <a:lstStyle/>
                    <a:p>
                      <a:pPr fontAlgn="t"/>
                      <a:r>
                        <a:rPr lang="en-US" sz="1200" dirty="0">
                          <a:effectLst/>
                        </a:rPr>
                        <a:t>All</a:t>
                      </a:r>
                    </a:p>
                  </a:txBody>
                  <a:tcPr marL="15985" marR="31970" marT="12788" marB="12788"/>
                </a:tc>
                <a:extLst>
                  <a:ext uri="{0D108BD9-81ED-4DB2-BD59-A6C34878D82A}">
                    <a16:rowId xmlns:a16="http://schemas.microsoft.com/office/drawing/2014/main" val="2774618541"/>
                  </a:ext>
                </a:extLst>
              </a:tr>
              <a:tr h="208617">
                <a:tc>
                  <a:txBody>
                    <a:bodyPr/>
                    <a:lstStyle/>
                    <a:p>
                      <a:pPr fontAlgn="t"/>
                      <a:r>
                        <a:rPr lang="en-US" sz="1200" dirty="0">
                          <a:effectLst/>
                        </a:rPr>
                        <a:t>10</a:t>
                      </a:r>
                    </a:p>
                  </a:txBody>
                  <a:tcPr marL="15985" marR="31970" marT="12788" marB="12788"/>
                </a:tc>
                <a:tc>
                  <a:txBody>
                    <a:bodyPr/>
                    <a:lstStyle/>
                    <a:p>
                      <a:pPr fontAlgn="t"/>
                      <a:r>
                        <a:rPr lang="en-US" sz="1200" dirty="0">
                          <a:effectLst/>
                        </a:rPr>
                        <a:t>11</a:t>
                      </a:r>
                    </a:p>
                  </a:txBody>
                  <a:tcPr marL="15985" marR="31970" marT="12788" marB="12788"/>
                </a:tc>
                <a:tc>
                  <a:txBody>
                    <a:bodyPr/>
                    <a:lstStyle/>
                    <a:p>
                      <a:pPr fontAlgn="t"/>
                      <a:r>
                        <a:rPr lang="en-US" sz="1200" dirty="0">
                          <a:effectLst/>
                        </a:rPr>
                        <a:t>f0 ± 0.217</a:t>
                      </a:r>
                    </a:p>
                  </a:txBody>
                  <a:tcPr marL="15985" marR="31970" marT="12788" marB="12788"/>
                </a:tc>
                <a:tc>
                  <a:txBody>
                    <a:bodyPr/>
                    <a:lstStyle/>
                    <a:p>
                      <a:pPr fontAlgn="t"/>
                      <a:r>
                        <a:rPr lang="en-US" sz="1200" dirty="0">
                          <a:effectLst/>
                        </a:rPr>
                        <a:t>78</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4176753195"/>
                  </a:ext>
                </a:extLst>
              </a:tr>
              <a:tr h="298595">
                <a:tc>
                  <a:txBody>
                    <a:bodyPr/>
                    <a:lstStyle/>
                    <a:p>
                      <a:pPr fontAlgn="t"/>
                      <a:r>
                        <a:rPr lang="en-US" sz="1200" dirty="0">
                          <a:effectLst/>
                        </a:rPr>
                        <a:t>11</a:t>
                      </a:r>
                    </a:p>
                  </a:txBody>
                  <a:tcPr marL="15985" marR="31970" marT="12788" marB="12788"/>
                </a:tc>
                <a:tc>
                  <a:txBody>
                    <a:bodyPr/>
                    <a:lstStyle/>
                    <a:p>
                      <a:pPr fontAlgn="t"/>
                      <a:r>
                        <a:rPr lang="en-US" sz="1200" dirty="0">
                          <a:effectLst/>
                        </a:rPr>
                        <a:t>12</a:t>
                      </a:r>
                    </a:p>
                  </a:txBody>
                  <a:tcPr marL="15985" marR="31970" marT="12788" marB="12788"/>
                </a:tc>
                <a:tc>
                  <a:txBody>
                    <a:bodyPr/>
                    <a:lstStyle/>
                    <a:p>
                      <a:pPr fontAlgn="t"/>
                      <a:r>
                        <a:rPr lang="en-US" sz="1200" dirty="0">
                          <a:effectLst/>
                        </a:rPr>
                        <a:t>f0 ± 0.3222 ± 0.048</a:t>
                      </a:r>
                    </a:p>
                  </a:txBody>
                  <a:tcPr marL="15985" marR="31970" marT="12788" marB="12788"/>
                </a:tc>
                <a:tc>
                  <a:txBody>
                    <a:bodyPr/>
                    <a:lstStyle/>
                    <a:p>
                      <a:pPr fontAlgn="t"/>
                      <a:r>
                        <a:rPr lang="en-US" sz="1200" dirty="0">
                          <a:effectLst/>
                        </a:rPr>
                        <a:t>36</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1339638331"/>
                  </a:ext>
                </a:extLst>
              </a:tr>
              <a:tr h="298595">
                <a:tc>
                  <a:txBody>
                    <a:bodyPr/>
                    <a:lstStyle/>
                    <a:p>
                      <a:pPr fontAlgn="t"/>
                      <a:r>
                        <a:rPr lang="en-US" sz="1200" dirty="0">
                          <a:effectLst/>
                        </a:rPr>
                        <a:t>12</a:t>
                      </a:r>
                    </a:p>
                  </a:txBody>
                  <a:tcPr marL="15985" marR="31970" marT="12788" marB="12788"/>
                </a:tc>
                <a:tc>
                  <a:txBody>
                    <a:bodyPr/>
                    <a:lstStyle/>
                    <a:p>
                      <a:pPr fontAlgn="t"/>
                      <a:r>
                        <a:rPr lang="en-US" sz="1200" dirty="0">
                          <a:effectLst/>
                        </a:rPr>
                        <a:t>13</a:t>
                      </a:r>
                    </a:p>
                  </a:txBody>
                  <a:tcPr marL="15985" marR="31970" marT="12788" marB="12788"/>
                </a:tc>
                <a:tc>
                  <a:txBody>
                    <a:bodyPr/>
                    <a:lstStyle/>
                    <a:p>
                      <a:pPr fontAlgn="t"/>
                      <a:r>
                        <a:rPr lang="en-US" sz="1200" dirty="0">
                          <a:effectLst/>
                        </a:rPr>
                        <a:t>f0 ± 0.3222 ± 0.022</a:t>
                      </a:r>
                    </a:p>
                  </a:txBody>
                  <a:tcPr marL="15985" marR="31970" marT="12788" marB="12788"/>
                </a:tc>
                <a:tc>
                  <a:txBody>
                    <a:bodyPr/>
                    <a:lstStyle/>
                    <a:p>
                      <a:pPr fontAlgn="t"/>
                      <a:r>
                        <a:rPr lang="en-US" sz="1200" dirty="0">
                          <a:effectLst/>
                        </a:rPr>
                        <a:t>16</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3840318801"/>
                  </a:ext>
                </a:extLst>
              </a:tr>
              <a:tr h="298595">
                <a:tc>
                  <a:txBody>
                    <a:bodyPr/>
                    <a:lstStyle/>
                    <a:p>
                      <a:pPr fontAlgn="t"/>
                      <a:r>
                        <a:rPr lang="en-US" sz="1200" dirty="0">
                          <a:effectLst/>
                        </a:rPr>
                        <a:t>13</a:t>
                      </a:r>
                    </a:p>
                  </a:txBody>
                  <a:tcPr marL="15985" marR="31970" marT="12788" marB="12788"/>
                </a:tc>
                <a:tc>
                  <a:txBody>
                    <a:bodyPr/>
                    <a:lstStyle/>
                    <a:p>
                      <a:pPr fontAlgn="t"/>
                      <a:r>
                        <a:rPr lang="en-US" sz="1200" dirty="0">
                          <a:effectLst/>
                        </a:rPr>
                        <a:t>14</a:t>
                      </a:r>
                    </a:p>
                  </a:txBody>
                  <a:tcPr marL="15985" marR="31970" marT="12788" marB="12788"/>
                </a:tc>
                <a:tc>
                  <a:txBody>
                    <a:bodyPr/>
                    <a:lstStyle/>
                    <a:p>
                      <a:pPr fontAlgn="t"/>
                      <a:r>
                        <a:rPr lang="en-US" sz="1200" dirty="0">
                          <a:effectLst/>
                        </a:rPr>
                        <a:t>f0 ± 0.3222 ± 0.010</a:t>
                      </a:r>
                    </a:p>
                  </a:txBody>
                  <a:tcPr marL="15985" marR="31970" marT="12788" marB="12788"/>
                </a:tc>
                <a:tc>
                  <a:txBody>
                    <a:bodyPr/>
                    <a:lstStyle/>
                    <a:p>
                      <a:pPr fontAlgn="t"/>
                      <a:r>
                        <a:rPr lang="en-US" sz="1200" dirty="0">
                          <a:effectLst/>
                        </a:rPr>
                        <a:t>8</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3754322569"/>
                  </a:ext>
                </a:extLst>
              </a:tr>
              <a:tr h="298595">
                <a:tc>
                  <a:txBody>
                    <a:bodyPr/>
                    <a:lstStyle/>
                    <a:p>
                      <a:pPr fontAlgn="t"/>
                      <a:r>
                        <a:rPr lang="en-US" sz="1200" dirty="0">
                          <a:effectLst/>
                        </a:rPr>
                        <a:t>14</a:t>
                      </a:r>
                    </a:p>
                  </a:txBody>
                  <a:tcPr marL="15985" marR="31970" marT="12788" marB="12788"/>
                </a:tc>
                <a:tc>
                  <a:txBody>
                    <a:bodyPr/>
                    <a:lstStyle/>
                    <a:p>
                      <a:pPr fontAlgn="t"/>
                      <a:r>
                        <a:rPr lang="en-US" sz="1200" dirty="0">
                          <a:effectLst/>
                        </a:rPr>
                        <a:t>15</a:t>
                      </a:r>
                    </a:p>
                  </a:txBody>
                  <a:tcPr marL="15985" marR="31970" marT="12788" marB="12788"/>
                </a:tc>
                <a:tc>
                  <a:txBody>
                    <a:bodyPr/>
                    <a:lstStyle/>
                    <a:p>
                      <a:pPr fontAlgn="t"/>
                      <a:r>
                        <a:rPr lang="en-US" sz="1200" dirty="0">
                          <a:effectLst/>
                        </a:rPr>
                        <a:t>f0 ± 0.3222 ± 0.0045</a:t>
                      </a:r>
                    </a:p>
                  </a:txBody>
                  <a:tcPr marL="15985" marR="31970" marT="12788" marB="12788"/>
                </a:tc>
                <a:tc>
                  <a:txBody>
                    <a:bodyPr/>
                    <a:lstStyle/>
                    <a:p>
                      <a:pPr fontAlgn="t"/>
                      <a:r>
                        <a:rPr lang="en-US" sz="1200" dirty="0">
                          <a:effectLst/>
                        </a:rPr>
                        <a:t>3</a:t>
                      </a:r>
                    </a:p>
                  </a:txBody>
                  <a:tcPr marL="15985" marR="31970" marT="12788" marB="12788"/>
                </a:tc>
                <a:tc>
                  <a:txBody>
                    <a:bodyPr/>
                    <a:lstStyle/>
                    <a:p>
                      <a:pPr fontAlgn="t"/>
                      <a:r>
                        <a:rPr lang="en-US" sz="1200" dirty="0">
                          <a:effectLst/>
                        </a:rPr>
                        <a:t>Most</a:t>
                      </a:r>
                    </a:p>
                  </a:txBody>
                  <a:tcPr marL="15985" marR="31970" marT="12788" marB="12788"/>
                </a:tc>
                <a:extLst>
                  <a:ext uri="{0D108BD9-81ED-4DB2-BD59-A6C34878D82A}">
                    <a16:rowId xmlns:a16="http://schemas.microsoft.com/office/drawing/2014/main" val="4161877702"/>
                  </a:ext>
                </a:extLst>
              </a:tr>
            </a:tbl>
          </a:graphicData>
        </a:graphic>
      </p:graphicFrame>
      <p:sp>
        <p:nvSpPr>
          <p:cNvPr id="7" name="Slide Number Placeholder 3">
            <a:extLst>
              <a:ext uri="{FF2B5EF4-FFF2-40B4-BE49-F238E27FC236}">
                <a16:creationId xmlns:a16="http://schemas.microsoft.com/office/drawing/2014/main" id="{E7555AA8-1E41-2D17-E7A4-D1D7DCF26FC7}"/>
              </a:ext>
            </a:extLst>
          </p:cNvPr>
          <p:cNvSpPr txBox="1">
            <a:spLocks/>
          </p:cNvSpPr>
          <p:nvPr/>
        </p:nvSpPr>
        <p:spPr>
          <a:xfrm>
            <a:off x="6572250" y="285750"/>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78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C1E6FD-E972-934D-8022-4AB5DB0DA4A2}" type="slidenum">
              <a:rPr lang="en-US" smtClean="0"/>
              <a:pPr/>
              <a:t>22</a:t>
            </a:fld>
            <a:endParaRPr lang="en-US" dirty="0"/>
          </a:p>
        </p:txBody>
      </p:sp>
    </p:spTree>
    <p:extLst>
      <p:ext uri="{BB962C8B-B14F-4D97-AF65-F5344CB8AC3E}">
        <p14:creationId xmlns:p14="http://schemas.microsoft.com/office/powerpoint/2010/main" val="3730007678"/>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CCE4FF6-D643-A77A-7645-5F4EAA8B6C7A}"/>
              </a:ext>
            </a:extLst>
          </p:cNvPr>
          <p:cNvSpPr>
            <a:spLocks noGrp="1"/>
          </p:cNvSpPr>
          <p:nvPr>
            <p:ph type="title"/>
          </p:nvPr>
        </p:nvSpPr>
        <p:spPr>
          <a:xfrm>
            <a:off x="337355" y="573279"/>
            <a:ext cx="2555617" cy="3912009"/>
          </a:xfrm>
        </p:spPr>
        <p:txBody>
          <a:bodyPr>
            <a:normAutofit/>
          </a:bodyPr>
          <a:lstStyle/>
          <a:p>
            <a:r>
              <a:rPr lang="en-US" sz="2800" b="1" dirty="0"/>
              <a:t>AMS </a:t>
            </a:r>
            <a:r>
              <a:rPr lang="en-US" sz="2000" b="1" dirty="0"/>
              <a:t>(AGU/NWA/UCAR) </a:t>
            </a:r>
            <a:r>
              <a:rPr lang="en-US" sz="2800" b="1" dirty="0"/>
              <a:t>Comments </a:t>
            </a:r>
            <a:r>
              <a:rPr lang="en-US" sz="2800" dirty="0"/>
              <a:t>to FCC NSS on 37 GHz</a:t>
            </a:r>
            <a:br>
              <a:rPr lang="en-US" sz="2800" dirty="0"/>
            </a:br>
            <a:r>
              <a:rPr lang="en-US" sz="1800" cap="none" dirty="0"/>
              <a:t>(Docket no. 24-243)</a:t>
            </a:r>
            <a:endParaRPr lang="en-US" dirty="0"/>
          </a:p>
        </p:txBody>
      </p:sp>
      <p:cxnSp>
        <p:nvCxnSpPr>
          <p:cNvPr id="11" name="Straight Connector 10">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442672"/>
            <a:ext cx="0" cy="226314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947147-2DCE-4177-DA34-2E5314F97403}"/>
              </a:ext>
            </a:extLst>
          </p:cNvPr>
          <p:cNvSpPr>
            <a:spLocks noGrp="1"/>
          </p:cNvSpPr>
          <p:nvPr>
            <p:ph idx="1"/>
          </p:nvPr>
        </p:nvSpPr>
        <p:spPr>
          <a:xfrm>
            <a:off x="3277603" y="573279"/>
            <a:ext cx="5314950" cy="3912009"/>
          </a:xfrm>
        </p:spPr>
        <p:txBody>
          <a:bodyPr anchor="ctr">
            <a:normAutofit/>
          </a:bodyPr>
          <a:lstStyle/>
          <a:p>
            <a:r>
              <a:rPr lang="en-US" sz="1600" b="1" dirty="0"/>
              <a:t>[I]t is important for the Commission to implement additional measures to protect spaceborne remote passive sensors in the 36-37 GHz band. </a:t>
            </a:r>
          </a:p>
          <a:p>
            <a:r>
              <a:rPr lang="en-US" sz="1600" dirty="0"/>
              <a:t>To safeguard U.S. weather forecasting and climate monitoring abilities, the use of passive bands near 37 GHz must not cause harmful interference.</a:t>
            </a:r>
          </a:p>
          <a:p>
            <a:r>
              <a:rPr lang="en-US" sz="1600" dirty="0"/>
              <a:t>Harmful interference is a growing threat to U.S. weather forecasting and climate monitoring. </a:t>
            </a:r>
          </a:p>
          <a:p>
            <a:r>
              <a:rPr lang="en-US" sz="1600" dirty="0"/>
              <a:t>We support the CORF filing.</a:t>
            </a:r>
          </a:p>
        </p:txBody>
      </p:sp>
      <p:sp>
        <p:nvSpPr>
          <p:cNvPr id="4" name="Slide Number Placeholder 3">
            <a:extLst>
              <a:ext uri="{FF2B5EF4-FFF2-40B4-BE49-F238E27FC236}">
                <a16:creationId xmlns:a16="http://schemas.microsoft.com/office/drawing/2014/main" id="{C22A0213-E833-0B15-B909-868BD2059C1E}"/>
              </a:ext>
            </a:extLst>
          </p:cNvPr>
          <p:cNvSpPr>
            <a:spLocks noGrp="1"/>
          </p:cNvSpPr>
          <p:nvPr>
            <p:ph type="sldNum" sz="quarter" idx="12"/>
          </p:nvPr>
        </p:nvSpPr>
        <p:spPr>
          <a:xfrm>
            <a:off x="8115300" y="4649723"/>
            <a:ext cx="650327" cy="273844"/>
          </a:xfrm>
        </p:spPr>
        <p:txBody>
          <a:bodyPr>
            <a:normAutofit/>
          </a:bodyPr>
          <a:lstStyle/>
          <a:p>
            <a:pPr>
              <a:spcAft>
                <a:spcPts val="600"/>
              </a:spcAft>
            </a:pPr>
            <a:fld id="{193064E3-861F-6A4B-8A69-6BF7BD873938}" type="slidenum">
              <a:rPr lang="en-US" smtClean="0"/>
              <a:pPr>
                <a:spcAft>
                  <a:spcPts val="600"/>
                </a:spcAft>
              </a:pPr>
              <a:t>23</a:t>
            </a:fld>
            <a:endParaRPr lang="en-US"/>
          </a:p>
        </p:txBody>
      </p:sp>
    </p:spTree>
    <p:extLst>
      <p:ext uri="{BB962C8B-B14F-4D97-AF65-F5344CB8AC3E}">
        <p14:creationId xmlns:p14="http://schemas.microsoft.com/office/powerpoint/2010/main" val="544795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85B295-6ED2-FCB4-5701-E9AFE7909A09}"/>
              </a:ext>
            </a:extLst>
          </p:cNvPr>
          <p:cNvSpPr>
            <a:spLocks noGrp="1"/>
          </p:cNvSpPr>
          <p:nvPr>
            <p:ph type="title"/>
          </p:nvPr>
        </p:nvSpPr>
        <p:spPr/>
        <p:txBody>
          <a:bodyPr/>
          <a:lstStyle/>
          <a:p>
            <a:r>
              <a:rPr lang="en-US" b="1" dirty="0"/>
              <a:t>Challenges for Discerning RFI</a:t>
            </a:r>
          </a:p>
        </p:txBody>
      </p:sp>
      <p:sp>
        <p:nvSpPr>
          <p:cNvPr id="4" name="Slide Number Placeholder 3">
            <a:extLst>
              <a:ext uri="{FF2B5EF4-FFF2-40B4-BE49-F238E27FC236}">
                <a16:creationId xmlns:a16="http://schemas.microsoft.com/office/drawing/2014/main" id="{06E2AF46-4B95-BED0-FC9D-CD0245C34D6A}"/>
              </a:ext>
            </a:extLst>
          </p:cNvPr>
          <p:cNvSpPr>
            <a:spLocks noGrp="1"/>
          </p:cNvSpPr>
          <p:nvPr>
            <p:ph type="sldNum" sz="quarter" idx="12"/>
          </p:nvPr>
        </p:nvSpPr>
        <p:spPr/>
        <p:txBody>
          <a:bodyPr/>
          <a:lstStyle/>
          <a:p>
            <a:fld id="{193064E3-861F-6A4B-8A69-6BF7BD873938}" type="slidenum">
              <a:rPr lang="en-US" smtClean="0"/>
              <a:t>24</a:t>
            </a:fld>
            <a:endParaRPr lang="en-US"/>
          </a:p>
        </p:txBody>
      </p:sp>
      <p:pic>
        <p:nvPicPr>
          <p:cNvPr id="3074" name="Picture 2">
            <a:extLst>
              <a:ext uri="{FF2B5EF4-FFF2-40B4-BE49-F238E27FC236}">
                <a16:creationId xmlns:a16="http://schemas.microsoft.com/office/drawing/2014/main" id="{2799278F-9008-7C2E-50EA-6F181FE2B1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05681" y="1646238"/>
            <a:ext cx="3017837" cy="30178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EEAD843-B30B-E099-8C43-97E76074243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20481" y="1646238"/>
            <a:ext cx="3017837" cy="301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9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74"/>
                                        </p:tgtEl>
                                      </p:cBhvr>
                                      <p:by x="150000" y="150000"/>
                                    </p:animScale>
                                  </p:childTnLst>
                                </p:cTn>
                              </p:par>
                              <p:par>
                                <p:cTn id="7" presetID="6" presetClass="emph" presetSubtype="0" fill="hold" nodeType="withEffect">
                                  <p:stCondLst>
                                    <p:cond delay="0"/>
                                  </p:stCondLst>
                                  <p:childTnLst>
                                    <p:animScale>
                                      <p:cBhvr>
                                        <p:cTn id="8" dur="2000" fill="hold"/>
                                        <p:tgtEl>
                                          <p:spTgt spid="30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7751-6E55-51D1-A36D-27E8F6C7402E}"/>
              </a:ext>
            </a:extLst>
          </p:cNvPr>
          <p:cNvSpPr>
            <a:spLocks noGrp="1"/>
          </p:cNvSpPr>
          <p:nvPr>
            <p:ph type="title"/>
          </p:nvPr>
        </p:nvSpPr>
        <p:spPr/>
        <p:txBody>
          <a:bodyPr/>
          <a:lstStyle/>
          <a:p>
            <a:r>
              <a:rPr lang="en-US" b="1" dirty="0"/>
              <a:t>Community Engagement</a:t>
            </a:r>
          </a:p>
        </p:txBody>
      </p:sp>
      <p:sp>
        <p:nvSpPr>
          <p:cNvPr id="3" name="Content Placeholder 2">
            <a:extLst>
              <a:ext uri="{FF2B5EF4-FFF2-40B4-BE49-F238E27FC236}">
                <a16:creationId xmlns:a16="http://schemas.microsoft.com/office/drawing/2014/main" id="{8E231B37-0C4E-5374-79F9-DC49C7208113}"/>
              </a:ext>
            </a:extLst>
          </p:cNvPr>
          <p:cNvSpPr>
            <a:spLocks noGrp="1"/>
          </p:cNvSpPr>
          <p:nvPr>
            <p:ph idx="1"/>
          </p:nvPr>
        </p:nvSpPr>
        <p:spPr/>
        <p:txBody>
          <a:bodyPr/>
          <a:lstStyle/>
          <a:p>
            <a:r>
              <a:rPr lang="en-US" dirty="0"/>
              <a:t>Impact studies of bands in 50-54 GHz range, individually and in aggregate, for both “traditional/physical” NWP models and AI-based models are in demand.</a:t>
            </a:r>
          </a:p>
          <a:p>
            <a:pPr lvl="1"/>
            <a:r>
              <a:rPr lang="en-US" dirty="0" err="1"/>
              <a:t>Land+sea</a:t>
            </a:r>
            <a:r>
              <a:rPr lang="en-US" dirty="0"/>
              <a:t> vs. only sea</a:t>
            </a:r>
          </a:p>
          <a:p>
            <a:r>
              <a:rPr lang="en-US" dirty="0"/>
              <a:t>The risk of significant impacts from 50-54 GHz interference is believed to be high, especially considering the potential sources (Earth-to-space).</a:t>
            </a:r>
          </a:p>
          <a:p>
            <a:r>
              <a:rPr lang="en-US" dirty="0"/>
              <a:t>Increased use and impact studies of bands at 88+ GHz would also be valuable, especially considering potential for RFI in lower MW bands and the addition of new missions.</a:t>
            </a:r>
          </a:p>
        </p:txBody>
      </p:sp>
      <p:sp>
        <p:nvSpPr>
          <p:cNvPr id="4" name="Slide Number Placeholder 3">
            <a:extLst>
              <a:ext uri="{FF2B5EF4-FFF2-40B4-BE49-F238E27FC236}">
                <a16:creationId xmlns:a16="http://schemas.microsoft.com/office/drawing/2014/main" id="{78973419-75F3-E884-7803-B3D1C70A5938}"/>
              </a:ext>
            </a:extLst>
          </p:cNvPr>
          <p:cNvSpPr>
            <a:spLocks noGrp="1"/>
          </p:cNvSpPr>
          <p:nvPr>
            <p:ph type="sldNum" sz="quarter" idx="12"/>
          </p:nvPr>
        </p:nvSpPr>
        <p:spPr/>
        <p:txBody>
          <a:bodyPr/>
          <a:lstStyle/>
          <a:p>
            <a:fld id="{33C1E6FD-E972-934D-8022-4AB5DB0DA4A2}" type="slidenum">
              <a:rPr lang="en-US" smtClean="0"/>
              <a:t>25</a:t>
            </a:fld>
            <a:endParaRPr lang="en-US" dirty="0"/>
          </a:p>
        </p:txBody>
      </p:sp>
    </p:spTree>
    <p:extLst>
      <p:ext uri="{BB962C8B-B14F-4D97-AF65-F5344CB8AC3E}">
        <p14:creationId xmlns:p14="http://schemas.microsoft.com/office/powerpoint/2010/main" val="3937208756"/>
      </p:ext>
    </p:extLst>
  </p:cSld>
  <p:clrMapOvr>
    <a:masterClrMapping/>
  </p:clrMapOvr>
  <mc:AlternateContent xmlns:mc="http://schemas.openxmlformats.org/markup-compatibility/2006" xmlns:p14="http://schemas.microsoft.com/office/powerpoint/2010/main">
    <mc:Choice Requires="p14">
      <p:transition spd="slow" p14:dur="2000" advTm="70968"/>
    </mc:Choice>
    <mc:Fallback xmlns="">
      <p:transition spd="slow" advTm="7096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 y="172363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sp>
        <p:nvSpPr>
          <p:cNvPr id="10" name="Title 9">
            <a:extLst>
              <a:ext uri="{FF2B5EF4-FFF2-40B4-BE49-F238E27FC236}">
                <a16:creationId xmlns:a16="http://schemas.microsoft.com/office/drawing/2014/main" id="{F6D4F625-05CC-092E-8B54-4614B0D243E6}"/>
              </a:ext>
            </a:extLst>
          </p:cNvPr>
          <p:cNvSpPr>
            <a:spLocks noGrp="1"/>
          </p:cNvSpPr>
          <p:nvPr>
            <p:ph type="title"/>
          </p:nvPr>
        </p:nvSpPr>
        <p:spPr/>
        <p:txBody>
          <a:bodyPr/>
          <a:lstStyle/>
          <a:p>
            <a:r>
              <a:rPr lang="en-US" b="1" dirty="0"/>
              <a:t>88+ GHz</a:t>
            </a:r>
          </a:p>
        </p:txBody>
      </p:sp>
      <p:pic>
        <p:nvPicPr>
          <p:cNvPr id="7" name="Picture 2">
            <a:extLst>
              <a:ext uri="{FF2B5EF4-FFF2-40B4-BE49-F238E27FC236}">
                <a16:creationId xmlns:a16="http://schemas.microsoft.com/office/drawing/2014/main" id="{3071C69D-30F6-65DB-3437-6AC7A9BFC878}"/>
              </a:ext>
            </a:extLst>
          </p:cNvPr>
          <p:cNvPicPr>
            <a:picLocks noGrp="1" noChangeAspect="1" noChangeArrowheads="1"/>
          </p:cNvPicPr>
          <p:nvPr>
            <p:ph sz="half" idx="1"/>
          </p:nvPr>
        </p:nvPicPr>
        <p:blipFill>
          <a:blip r:embed="rId3">
            <a:alphaModFix/>
            <a:extLst>
              <a:ext uri="{28A0092B-C50C-407E-A947-70E740481C1C}">
                <a14:useLocalDpi xmlns:a14="http://schemas.microsoft.com/office/drawing/2010/main" val="0"/>
              </a:ext>
            </a:extLst>
          </a:blip>
          <a:stretch>
            <a:fillRect/>
          </a:stretch>
        </p:blipFill>
        <p:spPr bwMode="auto">
          <a:xfrm>
            <a:off x="195502" y="1646238"/>
            <a:ext cx="3121080" cy="3121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7">
            <a:extLst>
              <a:ext uri="{FF2B5EF4-FFF2-40B4-BE49-F238E27FC236}">
                <a16:creationId xmlns:a16="http://schemas.microsoft.com/office/drawing/2014/main" id="{AAB790D5-F93F-C2AF-AF4F-9704EFDE26F5}"/>
              </a:ext>
            </a:extLst>
          </p:cNvPr>
          <p:cNvGraphicFramePr>
            <a:graphicFrameLocks noGrp="1"/>
          </p:cNvGraphicFramePr>
          <p:nvPr>
            <p:ph sz="half" idx="2"/>
            <p:extLst>
              <p:ext uri="{D42A27DB-BD31-4B8C-83A1-F6EECF244321}">
                <p14:modId xmlns:p14="http://schemas.microsoft.com/office/powerpoint/2010/main" val="1146934592"/>
              </p:ext>
            </p:extLst>
          </p:nvPr>
        </p:nvGraphicFramePr>
        <p:xfrm>
          <a:off x="3373520" y="1646238"/>
          <a:ext cx="5256130" cy="3121080"/>
        </p:xfrm>
        <a:graphic>
          <a:graphicData uri="http://schemas.openxmlformats.org/drawingml/2006/table">
            <a:tbl>
              <a:tblPr firstRow="1" bandRow="1">
                <a:tableStyleId>{793D81CF-94F2-401A-BA57-92F5A7B2D0C5}</a:tableStyleId>
              </a:tblPr>
              <a:tblGrid>
                <a:gridCol w="586933">
                  <a:extLst>
                    <a:ext uri="{9D8B030D-6E8A-4147-A177-3AD203B41FA5}">
                      <a16:colId xmlns:a16="http://schemas.microsoft.com/office/drawing/2014/main" val="378128220"/>
                    </a:ext>
                  </a:extLst>
                </a:gridCol>
                <a:gridCol w="679693">
                  <a:extLst>
                    <a:ext uri="{9D8B030D-6E8A-4147-A177-3AD203B41FA5}">
                      <a16:colId xmlns:a16="http://schemas.microsoft.com/office/drawing/2014/main" val="1301217259"/>
                    </a:ext>
                  </a:extLst>
                </a:gridCol>
                <a:gridCol w="1526848">
                  <a:extLst>
                    <a:ext uri="{9D8B030D-6E8A-4147-A177-3AD203B41FA5}">
                      <a16:colId xmlns:a16="http://schemas.microsoft.com/office/drawing/2014/main" val="2525095139"/>
                    </a:ext>
                  </a:extLst>
                </a:gridCol>
                <a:gridCol w="1063869">
                  <a:extLst>
                    <a:ext uri="{9D8B030D-6E8A-4147-A177-3AD203B41FA5}">
                      <a16:colId xmlns:a16="http://schemas.microsoft.com/office/drawing/2014/main" val="503598071"/>
                    </a:ext>
                  </a:extLst>
                </a:gridCol>
                <a:gridCol w="1398787">
                  <a:extLst>
                    <a:ext uri="{9D8B030D-6E8A-4147-A177-3AD203B41FA5}">
                      <a16:colId xmlns:a16="http://schemas.microsoft.com/office/drawing/2014/main" val="4155738969"/>
                    </a:ext>
                  </a:extLst>
                </a:gridCol>
              </a:tblGrid>
              <a:tr h="443934">
                <a:tc>
                  <a:txBody>
                    <a:bodyPr/>
                    <a:lstStyle/>
                    <a:p>
                      <a:pPr fontAlgn="base">
                        <a:buNone/>
                      </a:pPr>
                      <a:r>
                        <a:rPr lang="en-US" sz="1300" dirty="0">
                          <a:effectLst/>
                        </a:rPr>
                        <a:t>ATMS</a:t>
                      </a:r>
                    </a:p>
                  </a:txBody>
                  <a:tcPr marL="34571" marR="69142" marT="27657" marB="27657">
                    <a:lnT w="12700" cap="flat" cmpd="sng" algn="ctr">
                      <a:solidFill>
                        <a:schemeClr val="tx1"/>
                      </a:solidFill>
                      <a:prstDash val="solid"/>
                      <a:round/>
                      <a:headEnd type="none" w="med" len="med"/>
                      <a:tailEnd type="none" w="med" len="med"/>
                    </a:lnT>
                  </a:tcPr>
                </a:tc>
                <a:tc>
                  <a:txBody>
                    <a:bodyPr/>
                    <a:lstStyle/>
                    <a:p>
                      <a:pPr fontAlgn="base">
                        <a:buNone/>
                      </a:pPr>
                      <a:r>
                        <a:rPr lang="en-US" sz="1300" dirty="0">
                          <a:effectLst/>
                        </a:rPr>
                        <a:t>GMI</a:t>
                      </a:r>
                    </a:p>
                  </a:txBody>
                  <a:tcPr marL="34571" marR="69142" marT="27657" marB="27657">
                    <a:lnT w="12700" cap="flat" cmpd="sng" algn="ctr">
                      <a:solidFill>
                        <a:schemeClr val="tx1"/>
                      </a:solidFill>
                      <a:prstDash val="solid"/>
                      <a:round/>
                      <a:headEnd type="none" w="med" len="med"/>
                      <a:tailEnd type="none" w="med" len="med"/>
                    </a:lnT>
                  </a:tcPr>
                </a:tc>
                <a:tc>
                  <a:txBody>
                    <a:bodyPr/>
                    <a:lstStyle/>
                    <a:p>
                      <a:pPr fontAlgn="t"/>
                      <a:r>
                        <a:rPr lang="en-US" sz="1200" b="1" dirty="0">
                          <a:effectLst/>
                        </a:rPr>
                        <a:t>Central Frequency (GHz)</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Bandwidth (MHz)</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tc>
                  <a:txBody>
                    <a:bodyPr/>
                    <a:lstStyle/>
                    <a:p>
                      <a:pPr fontAlgn="t"/>
                      <a:r>
                        <a:rPr lang="en-US" sz="1200" b="1" dirty="0">
                          <a:effectLst/>
                        </a:rPr>
                        <a:t>NWP Centers</a:t>
                      </a:r>
                      <a:endParaRPr lang="en-US" sz="1200" dirty="0">
                        <a:effectLst/>
                      </a:endParaRPr>
                    </a:p>
                  </a:txBody>
                  <a:tcPr marL="15985" marR="31970" marT="12788" marB="12788">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23088292"/>
                  </a:ext>
                </a:extLst>
              </a:tr>
              <a:tr h="111490">
                <a:tc>
                  <a:txBody>
                    <a:bodyPr/>
                    <a:lstStyle/>
                    <a:p>
                      <a:pPr fontAlgn="base">
                        <a:buNone/>
                      </a:pPr>
                      <a:r>
                        <a:rPr lang="en-US" sz="1300" dirty="0">
                          <a:effectLst/>
                        </a:rPr>
                        <a:t>16</a:t>
                      </a:r>
                    </a:p>
                  </a:txBody>
                  <a:tcPr marL="34571" marR="69142" marT="27657" marB="27657">
                    <a:solidFill>
                      <a:srgbClr val="FFFF00"/>
                    </a:solidFill>
                  </a:tcPr>
                </a:tc>
                <a:tc>
                  <a:txBody>
                    <a:bodyPr/>
                    <a:lstStyle/>
                    <a:p>
                      <a:pPr fontAlgn="base">
                        <a:buNone/>
                      </a:pPr>
                      <a:endParaRPr lang="en-US" sz="1300" dirty="0">
                        <a:effectLst/>
                      </a:endParaRPr>
                    </a:p>
                  </a:txBody>
                  <a:tcPr marL="34571" marR="69142" marT="27657" marB="27657">
                    <a:solidFill>
                      <a:srgbClr val="FFFF00"/>
                    </a:solidFill>
                  </a:tcPr>
                </a:tc>
                <a:tc>
                  <a:txBody>
                    <a:bodyPr/>
                    <a:lstStyle/>
                    <a:p>
                      <a:pPr fontAlgn="base">
                        <a:buNone/>
                      </a:pPr>
                      <a:r>
                        <a:rPr lang="en-US" sz="1300" dirty="0">
                          <a:effectLst/>
                        </a:rPr>
                        <a:t>88.2</a:t>
                      </a:r>
                    </a:p>
                  </a:txBody>
                  <a:tcPr marL="34571" marR="69142" marT="27657" marB="27657">
                    <a:solidFill>
                      <a:srgbClr val="FFFF00"/>
                    </a:solidFill>
                  </a:tcPr>
                </a:tc>
                <a:tc>
                  <a:txBody>
                    <a:bodyPr/>
                    <a:lstStyle/>
                    <a:p>
                      <a:pPr fontAlgn="base">
                        <a:buNone/>
                      </a:pPr>
                      <a:r>
                        <a:rPr lang="en-US" sz="1300" dirty="0">
                          <a:effectLst/>
                        </a:rPr>
                        <a:t>2000</a:t>
                      </a:r>
                    </a:p>
                  </a:txBody>
                  <a:tcPr marL="34571" marR="69142" marT="27657" marB="27657">
                    <a:solidFill>
                      <a:srgbClr val="FFFF00"/>
                    </a:solidFill>
                  </a:tcPr>
                </a:tc>
                <a:tc>
                  <a:txBody>
                    <a:bodyPr/>
                    <a:lstStyle/>
                    <a:p>
                      <a:pPr fontAlgn="base">
                        <a:buNone/>
                      </a:pPr>
                      <a:r>
                        <a:rPr lang="en-US" sz="1300" dirty="0">
                          <a:effectLst/>
                        </a:rPr>
                        <a:t>Few</a:t>
                      </a:r>
                    </a:p>
                  </a:txBody>
                  <a:tcPr marL="34571" marR="69142" marT="27657" marB="27657">
                    <a:solidFill>
                      <a:srgbClr val="FFFF00"/>
                    </a:solidFill>
                  </a:tcPr>
                </a:tc>
                <a:extLst>
                  <a:ext uri="{0D108BD9-81ED-4DB2-BD59-A6C34878D82A}">
                    <a16:rowId xmlns:a16="http://schemas.microsoft.com/office/drawing/2014/main" val="1880109366"/>
                  </a:ext>
                </a:extLst>
              </a:tr>
              <a:tr h="125867">
                <a:tc>
                  <a:txBody>
                    <a:bodyPr/>
                    <a:lstStyle/>
                    <a:p>
                      <a:pPr fontAlgn="base">
                        <a:buNone/>
                      </a:pPr>
                      <a:endParaRPr lang="en-US" sz="1300" dirty="0">
                        <a:effectLst/>
                      </a:endParaRPr>
                    </a:p>
                  </a:txBody>
                  <a:tcPr marL="34571" marR="69142" marT="27657" marB="27657">
                    <a:solidFill>
                      <a:srgbClr val="FFFF00"/>
                    </a:solidFill>
                  </a:tcPr>
                </a:tc>
                <a:tc>
                  <a:txBody>
                    <a:bodyPr/>
                    <a:lstStyle/>
                    <a:p>
                      <a:pPr fontAlgn="base">
                        <a:buNone/>
                      </a:pPr>
                      <a:r>
                        <a:rPr lang="en-US" sz="1300" dirty="0">
                          <a:effectLst/>
                        </a:rPr>
                        <a:t>8 / 9</a:t>
                      </a:r>
                    </a:p>
                  </a:txBody>
                  <a:tcPr marL="34571" marR="69142" marT="27657" marB="27657">
                    <a:solidFill>
                      <a:srgbClr val="FFFF00"/>
                    </a:solidFill>
                  </a:tcPr>
                </a:tc>
                <a:tc>
                  <a:txBody>
                    <a:bodyPr/>
                    <a:lstStyle/>
                    <a:p>
                      <a:pPr fontAlgn="base">
                        <a:buNone/>
                      </a:pPr>
                      <a:r>
                        <a:rPr lang="en-US" sz="1300" dirty="0">
                          <a:effectLst/>
                        </a:rPr>
                        <a:t>89.0 (V / H)</a:t>
                      </a:r>
                    </a:p>
                  </a:txBody>
                  <a:tcPr marL="34571" marR="69142" marT="27657" marB="27657">
                    <a:solidFill>
                      <a:srgbClr val="FFFF00"/>
                    </a:solidFill>
                  </a:tcPr>
                </a:tc>
                <a:tc>
                  <a:txBody>
                    <a:bodyPr/>
                    <a:lstStyle/>
                    <a:p>
                      <a:pPr fontAlgn="base">
                        <a:buNone/>
                      </a:pPr>
                      <a:r>
                        <a:rPr lang="en-US" sz="1300" dirty="0">
                          <a:effectLst/>
                        </a:rPr>
                        <a:t>6000</a:t>
                      </a:r>
                    </a:p>
                  </a:txBody>
                  <a:tcPr marL="34571" marR="69142" marT="27657" marB="27657">
                    <a:solidFill>
                      <a:srgbClr val="FFFF00"/>
                    </a:solidFill>
                  </a:tcPr>
                </a:tc>
                <a:tc>
                  <a:txBody>
                    <a:bodyPr/>
                    <a:lstStyle/>
                    <a:p>
                      <a:pPr fontAlgn="base">
                        <a:buNone/>
                      </a:pPr>
                      <a:r>
                        <a:rPr lang="en-US" sz="1300" dirty="0">
                          <a:effectLst/>
                        </a:rPr>
                        <a:t>Few</a:t>
                      </a:r>
                    </a:p>
                  </a:txBody>
                  <a:tcPr marL="34571" marR="69142" marT="27657" marB="27657">
                    <a:solidFill>
                      <a:srgbClr val="FFFF00"/>
                    </a:solidFill>
                  </a:tcPr>
                </a:tc>
                <a:extLst>
                  <a:ext uri="{0D108BD9-81ED-4DB2-BD59-A6C34878D82A}">
                    <a16:rowId xmlns:a16="http://schemas.microsoft.com/office/drawing/2014/main" val="459918006"/>
                  </a:ext>
                </a:extLst>
              </a:tr>
              <a:tr h="128405">
                <a:tc>
                  <a:txBody>
                    <a:bodyPr/>
                    <a:lstStyle/>
                    <a:p>
                      <a:pPr fontAlgn="base">
                        <a:buNone/>
                      </a:pPr>
                      <a:r>
                        <a:rPr lang="en-US" sz="1300" dirty="0">
                          <a:effectLst/>
                        </a:rPr>
                        <a:t>17</a:t>
                      </a:r>
                    </a:p>
                  </a:txBody>
                  <a:tcPr marL="34571" marR="69142" marT="27657" marB="27657">
                    <a:solidFill>
                      <a:srgbClr val="FFFF00"/>
                    </a:solidFill>
                  </a:tcPr>
                </a:tc>
                <a:tc>
                  <a:txBody>
                    <a:bodyPr/>
                    <a:lstStyle/>
                    <a:p>
                      <a:pPr fontAlgn="base">
                        <a:buNone/>
                      </a:pPr>
                      <a:endParaRPr lang="en-US" sz="1300" dirty="0">
                        <a:effectLst/>
                      </a:endParaRPr>
                    </a:p>
                  </a:txBody>
                  <a:tcPr marL="34571" marR="69142" marT="27657" marB="27657">
                    <a:solidFill>
                      <a:srgbClr val="FFFF00"/>
                    </a:solidFill>
                  </a:tcPr>
                </a:tc>
                <a:tc>
                  <a:txBody>
                    <a:bodyPr/>
                    <a:lstStyle/>
                    <a:p>
                      <a:pPr fontAlgn="base">
                        <a:buNone/>
                      </a:pPr>
                      <a:r>
                        <a:rPr lang="en-US" sz="1300" dirty="0">
                          <a:effectLst/>
                        </a:rPr>
                        <a:t>165.5</a:t>
                      </a:r>
                    </a:p>
                  </a:txBody>
                  <a:tcPr marL="34571" marR="69142" marT="27657" marB="27657">
                    <a:solidFill>
                      <a:srgbClr val="FFFF00"/>
                    </a:solidFill>
                  </a:tcPr>
                </a:tc>
                <a:tc>
                  <a:txBody>
                    <a:bodyPr/>
                    <a:lstStyle/>
                    <a:p>
                      <a:pPr fontAlgn="base">
                        <a:buNone/>
                      </a:pPr>
                      <a:r>
                        <a:rPr lang="en-US" sz="1300" dirty="0">
                          <a:effectLst/>
                        </a:rPr>
                        <a:t>3000</a:t>
                      </a:r>
                    </a:p>
                  </a:txBody>
                  <a:tcPr marL="34571" marR="69142" marT="27657" marB="27657">
                    <a:solidFill>
                      <a:srgbClr val="FFFF00"/>
                    </a:solidFill>
                  </a:tcPr>
                </a:tc>
                <a:tc>
                  <a:txBody>
                    <a:bodyPr/>
                    <a:lstStyle/>
                    <a:p>
                      <a:pPr fontAlgn="base">
                        <a:buNone/>
                      </a:pPr>
                      <a:r>
                        <a:rPr lang="en-US" sz="1300" dirty="0">
                          <a:effectLst/>
                        </a:rPr>
                        <a:t>Few</a:t>
                      </a:r>
                    </a:p>
                  </a:txBody>
                  <a:tcPr marL="34571" marR="69142" marT="27657" marB="27657">
                    <a:solidFill>
                      <a:srgbClr val="FFFF00"/>
                    </a:solidFill>
                  </a:tcPr>
                </a:tc>
                <a:extLst>
                  <a:ext uri="{0D108BD9-81ED-4DB2-BD59-A6C34878D82A}">
                    <a16:rowId xmlns:a16="http://schemas.microsoft.com/office/drawing/2014/main" val="2215577321"/>
                  </a:ext>
                </a:extLst>
              </a:tr>
              <a:tr h="163499">
                <a:tc>
                  <a:txBody>
                    <a:bodyPr/>
                    <a:lstStyle/>
                    <a:p>
                      <a:pPr fontAlgn="base">
                        <a:buNone/>
                      </a:pPr>
                      <a:endParaRPr lang="en-US" sz="1300" dirty="0">
                        <a:effectLst/>
                      </a:endParaRPr>
                    </a:p>
                  </a:txBody>
                  <a:tcPr marL="34571" marR="69142" marT="27657" marB="27657">
                    <a:solidFill>
                      <a:srgbClr val="FFFF00"/>
                    </a:solidFill>
                  </a:tcPr>
                </a:tc>
                <a:tc>
                  <a:txBody>
                    <a:bodyPr/>
                    <a:lstStyle/>
                    <a:p>
                      <a:pPr fontAlgn="base">
                        <a:buNone/>
                      </a:pPr>
                      <a:r>
                        <a:rPr lang="en-US" sz="1300" dirty="0">
                          <a:effectLst/>
                        </a:rPr>
                        <a:t>10 / 11</a:t>
                      </a:r>
                    </a:p>
                  </a:txBody>
                  <a:tcPr marL="34571" marR="69142" marT="27657" marB="27657">
                    <a:solidFill>
                      <a:srgbClr val="FFFF00"/>
                    </a:solidFill>
                  </a:tcPr>
                </a:tc>
                <a:tc>
                  <a:txBody>
                    <a:bodyPr/>
                    <a:lstStyle/>
                    <a:p>
                      <a:pPr fontAlgn="base">
                        <a:buNone/>
                      </a:pPr>
                      <a:r>
                        <a:rPr lang="en-US" sz="1300" dirty="0">
                          <a:effectLst/>
                        </a:rPr>
                        <a:t>166.5 (V / H)</a:t>
                      </a:r>
                    </a:p>
                  </a:txBody>
                  <a:tcPr marL="34571" marR="69142" marT="27657" marB="27657">
                    <a:solidFill>
                      <a:srgbClr val="FFFF00"/>
                    </a:solidFill>
                  </a:tcPr>
                </a:tc>
                <a:tc>
                  <a:txBody>
                    <a:bodyPr/>
                    <a:lstStyle/>
                    <a:p>
                      <a:pPr fontAlgn="base">
                        <a:buNone/>
                      </a:pPr>
                      <a:r>
                        <a:rPr lang="en-US" sz="1300" dirty="0">
                          <a:effectLst/>
                        </a:rPr>
                        <a:t>4000</a:t>
                      </a:r>
                    </a:p>
                  </a:txBody>
                  <a:tcPr marL="34571" marR="69142" marT="27657" marB="27657">
                    <a:solidFill>
                      <a:srgbClr val="FFFF00"/>
                    </a:solidFill>
                  </a:tcPr>
                </a:tc>
                <a:tc>
                  <a:txBody>
                    <a:bodyPr/>
                    <a:lstStyle/>
                    <a:p>
                      <a:pPr fontAlgn="base">
                        <a:buNone/>
                      </a:pPr>
                      <a:r>
                        <a:rPr lang="en-US" sz="1300" dirty="0">
                          <a:effectLst/>
                        </a:rPr>
                        <a:t>Few</a:t>
                      </a:r>
                    </a:p>
                  </a:txBody>
                  <a:tcPr marL="34571" marR="69142" marT="27657" marB="27657">
                    <a:solidFill>
                      <a:srgbClr val="FFFF00"/>
                    </a:solidFill>
                  </a:tcPr>
                </a:tc>
                <a:extLst>
                  <a:ext uri="{0D108BD9-81ED-4DB2-BD59-A6C34878D82A}">
                    <a16:rowId xmlns:a16="http://schemas.microsoft.com/office/drawing/2014/main" val="680812971"/>
                  </a:ext>
                </a:extLst>
              </a:tr>
              <a:tr h="0">
                <a:tc>
                  <a:txBody>
                    <a:bodyPr/>
                    <a:lstStyle/>
                    <a:p>
                      <a:pPr fontAlgn="base">
                        <a:buNone/>
                      </a:pPr>
                      <a:r>
                        <a:rPr lang="en-US" sz="1300" dirty="0">
                          <a:effectLst/>
                        </a:rPr>
                        <a:t>18</a:t>
                      </a:r>
                    </a:p>
                  </a:txBody>
                  <a:tcPr marL="34571" marR="69142" marT="27657" marB="27657"/>
                </a:tc>
                <a:tc>
                  <a:txBody>
                    <a:bodyPr/>
                    <a:lstStyle/>
                    <a:p>
                      <a:pPr fontAlgn="base">
                        <a:buNone/>
                      </a:pPr>
                      <a:r>
                        <a:rPr lang="en-US" sz="1300" dirty="0">
                          <a:effectLst/>
                        </a:rPr>
                        <a:t>13</a:t>
                      </a:r>
                    </a:p>
                  </a:txBody>
                  <a:tcPr marL="34571" marR="69142" marT="27657" marB="27657"/>
                </a:tc>
                <a:tc>
                  <a:txBody>
                    <a:bodyPr/>
                    <a:lstStyle/>
                    <a:p>
                      <a:pPr fontAlgn="base">
                        <a:buNone/>
                      </a:pPr>
                      <a:r>
                        <a:rPr lang="en-US" sz="1300" dirty="0">
                          <a:effectLst/>
                        </a:rPr>
                        <a:t>183.31 ± 7.0</a:t>
                      </a:r>
                    </a:p>
                  </a:txBody>
                  <a:tcPr marL="34571" marR="69142" marT="27657" marB="27657"/>
                </a:tc>
                <a:tc>
                  <a:txBody>
                    <a:bodyPr/>
                    <a:lstStyle/>
                    <a:p>
                      <a:pPr fontAlgn="base">
                        <a:buNone/>
                      </a:pPr>
                      <a:r>
                        <a:rPr lang="en-US" sz="1300" dirty="0">
                          <a:effectLst/>
                        </a:rPr>
                        <a:t>2000</a:t>
                      </a:r>
                    </a:p>
                  </a:txBody>
                  <a:tcPr marL="34571" marR="69142" marT="27657" marB="27657"/>
                </a:tc>
                <a:tc>
                  <a:txBody>
                    <a:bodyPr/>
                    <a:lstStyle/>
                    <a:p>
                      <a:pPr fontAlgn="base">
                        <a:buNone/>
                      </a:pPr>
                      <a:r>
                        <a:rPr lang="en-US" sz="1300" dirty="0">
                          <a:effectLst/>
                        </a:rPr>
                        <a:t>Most (Sounder), Few (Imager)</a:t>
                      </a:r>
                    </a:p>
                  </a:txBody>
                  <a:tcPr marL="34571" marR="69142" marT="27657" marB="27657"/>
                </a:tc>
                <a:extLst>
                  <a:ext uri="{0D108BD9-81ED-4DB2-BD59-A6C34878D82A}">
                    <a16:rowId xmlns:a16="http://schemas.microsoft.com/office/drawing/2014/main" val="247815281"/>
                  </a:ext>
                </a:extLst>
              </a:tr>
              <a:tr h="137649">
                <a:tc>
                  <a:txBody>
                    <a:bodyPr/>
                    <a:lstStyle/>
                    <a:p>
                      <a:pPr fontAlgn="base">
                        <a:buNone/>
                      </a:pPr>
                      <a:r>
                        <a:rPr lang="en-US" sz="1300" dirty="0">
                          <a:effectLst/>
                        </a:rPr>
                        <a:t>19</a:t>
                      </a:r>
                    </a:p>
                  </a:txBody>
                  <a:tcPr marL="34571" marR="69142" marT="27657" marB="27657"/>
                </a:tc>
                <a:tc>
                  <a:txBody>
                    <a:bodyPr/>
                    <a:lstStyle/>
                    <a:p>
                      <a:pPr fontAlgn="base">
                        <a:buNone/>
                      </a:pPr>
                      <a:endParaRPr lang="en-US" sz="1300" dirty="0">
                        <a:effectLst/>
                      </a:endParaRPr>
                    </a:p>
                  </a:txBody>
                  <a:tcPr marL="34571" marR="69142" marT="27657" marB="27657"/>
                </a:tc>
                <a:tc>
                  <a:txBody>
                    <a:bodyPr/>
                    <a:lstStyle/>
                    <a:p>
                      <a:pPr fontAlgn="base">
                        <a:buNone/>
                      </a:pPr>
                      <a:r>
                        <a:rPr lang="en-US" sz="1300" dirty="0">
                          <a:effectLst/>
                        </a:rPr>
                        <a:t>183.31 ± 4.5</a:t>
                      </a:r>
                    </a:p>
                  </a:txBody>
                  <a:tcPr marL="34571" marR="69142" marT="27657" marB="27657"/>
                </a:tc>
                <a:tc>
                  <a:txBody>
                    <a:bodyPr/>
                    <a:lstStyle/>
                    <a:p>
                      <a:pPr fontAlgn="base">
                        <a:buNone/>
                      </a:pPr>
                      <a:r>
                        <a:rPr lang="en-US" sz="1300" dirty="0">
                          <a:effectLst/>
                        </a:rPr>
                        <a:t>2000</a:t>
                      </a:r>
                    </a:p>
                  </a:txBody>
                  <a:tcPr marL="34571" marR="69142" marT="27657" marB="27657"/>
                </a:tc>
                <a:tc>
                  <a:txBody>
                    <a:bodyPr/>
                    <a:lstStyle/>
                    <a:p>
                      <a:pPr fontAlgn="base">
                        <a:buNone/>
                      </a:pPr>
                      <a:r>
                        <a:rPr lang="en-US" sz="1300" dirty="0">
                          <a:effectLst/>
                        </a:rPr>
                        <a:t>Most</a:t>
                      </a:r>
                    </a:p>
                  </a:txBody>
                  <a:tcPr marL="34571" marR="69142" marT="27657" marB="27657"/>
                </a:tc>
                <a:extLst>
                  <a:ext uri="{0D108BD9-81ED-4DB2-BD59-A6C34878D82A}">
                    <a16:rowId xmlns:a16="http://schemas.microsoft.com/office/drawing/2014/main" val="2989999347"/>
                  </a:ext>
                </a:extLst>
              </a:tr>
              <a:tr h="231701">
                <a:tc>
                  <a:txBody>
                    <a:bodyPr/>
                    <a:lstStyle/>
                    <a:p>
                      <a:pPr fontAlgn="base">
                        <a:buNone/>
                      </a:pPr>
                      <a:r>
                        <a:rPr lang="en-US" sz="1300" dirty="0">
                          <a:effectLst/>
                        </a:rPr>
                        <a:t>20</a:t>
                      </a:r>
                    </a:p>
                  </a:txBody>
                  <a:tcPr marL="34571" marR="69142" marT="27657" marB="27657"/>
                </a:tc>
                <a:tc>
                  <a:txBody>
                    <a:bodyPr/>
                    <a:lstStyle/>
                    <a:p>
                      <a:pPr fontAlgn="base">
                        <a:buNone/>
                      </a:pPr>
                      <a:r>
                        <a:rPr lang="en-US" sz="1300" dirty="0">
                          <a:effectLst/>
                        </a:rPr>
                        <a:t>12</a:t>
                      </a:r>
                    </a:p>
                  </a:txBody>
                  <a:tcPr marL="34571" marR="69142" marT="27657" marB="27657"/>
                </a:tc>
                <a:tc>
                  <a:txBody>
                    <a:bodyPr/>
                    <a:lstStyle/>
                    <a:p>
                      <a:pPr fontAlgn="base">
                        <a:buNone/>
                      </a:pPr>
                      <a:r>
                        <a:rPr lang="en-US" sz="1300" dirty="0">
                          <a:effectLst/>
                        </a:rPr>
                        <a:t>183.31 ± 3.0</a:t>
                      </a:r>
                    </a:p>
                  </a:txBody>
                  <a:tcPr marL="34571" marR="69142" marT="27657" marB="27657"/>
                </a:tc>
                <a:tc>
                  <a:txBody>
                    <a:bodyPr/>
                    <a:lstStyle/>
                    <a:p>
                      <a:pPr fontAlgn="base">
                        <a:buNone/>
                      </a:pPr>
                      <a:r>
                        <a:rPr lang="en-US" sz="1300" dirty="0">
                          <a:effectLst/>
                        </a:rPr>
                        <a:t>1000 / 2000</a:t>
                      </a:r>
                    </a:p>
                  </a:txBody>
                  <a:tcPr marL="34571" marR="69142" marT="27657" marB="27657"/>
                </a:tc>
                <a:tc>
                  <a:txBody>
                    <a:bodyPr/>
                    <a:lstStyle/>
                    <a:p>
                      <a:pPr fontAlgn="base">
                        <a:buNone/>
                      </a:pPr>
                      <a:r>
                        <a:rPr lang="en-US" sz="1300" dirty="0">
                          <a:effectLst/>
                        </a:rPr>
                        <a:t>All (Sounder), Few (Imager)</a:t>
                      </a:r>
                    </a:p>
                  </a:txBody>
                  <a:tcPr marL="34571" marR="69142" marT="27657" marB="27657"/>
                </a:tc>
                <a:extLst>
                  <a:ext uri="{0D108BD9-81ED-4DB2-BD59-A6C34878D82A}">
                    <a16:rowId xmlns:a16="http://schemas.microsoft.com/office/drawing/2014/main" val="4221340064"/>
                  </a:ext>
                </a:extLst>
              </a:tr>
              <a:tr h="142874">
                <a:tc>
                  <a:txBody>
                    <a:bodyPr/>
                    <a:lstStyle/>
                    <a:p>
                      <a:pPr fontAlgn="base">
                        <a:buNone/>
                      </a:pPr>
                      <a:r>
                        <a:rPr lang="en-US" sz="1300" dirty="0">
                          <a:effectLst/>
                        </a:rPr>
                        <a:t>21</a:t>
                      </a:r>
                    </a:p>
                  </a:txBody>
                  <a:tcPr marL="34571" marR="69142" marT="27657" marB="27657"/>
                </a:tc>
                <a:tc>
                  <a:txBody>
                    <a:bodyPr/>
                    <a:lstStyle/>
                    <a:p>
                      <a:pPr fontAlgn="base">
                        <a:buNone/>
                      </a:pPr>
                      <a:endParaRPr lang="en-US" sz="1300" dirty="0">
                        <a:effectLst/>
                      </a:endParaRPr>
                    </a:p>
                  </a:txBody>
                  <a:tcPr marL="34571" marR="69142" marT="27657" marB="27657"/>
                </a:tc>
                <a:tc>
                  <a:txBody>
                    <a:bodyPr/>
                    <a:lstStyle/>
                    <a:p>
                      <a:pPr fontAlgn="base">
                        <a:buNone/>
                      </a:pPr>
                      <a:r>
                        <a:rPr lang="en-US" sz="1300" dirty="0">
                          <a:effectLst/>
                        </a:rPr>
                        <a:t>183.31 ± 1.8</a:t>
                      </a:r>
                    </a:p>
                  </a:txBody>
                  <a:tcPr marL="34571" marR="69142" marT="27657" marB="27657"/>
                </a:tc>
                <a:tc>
                  <a:txBody>
                    <a:bodyPr/>
                    <a:lstStyle/>
                    <a:p>
                      <a:pPr fontAlgn="base">
                        <a:buNone/>
                      </a:pPr>
                      <a:r>
                        <a:rPr lang="en-US" sz="1300" dirty="0">
                          <a:effectLst/>
                        </a:rPr>
                        <a:t>1000</a:t>
                      </a:r>
                    </a:p>
                  </a:txBody>
                  <a:tcPr marL="34571" marR="69142" marT="27657" marB="27657"/>
                </a:tc>
                <a:tc>
                  <a:txBody>
                    <a:bodyPr/>
                    <a:lstStyle/>
                    <a:p>
                      <a:pPr fontAlgn="base">
                        <a:buNone/>
                      </a:pPr>
                      <a:r>
                        <a:rPr lang="en-US" sz="1300" dirty="0">
                          <a:effectLst/>
                        </a:rPr>
                        <a:t>Most</a:t>
                      </a:r>
                    </a:p>
                  </a:txBody>
                  <a:tcPr marL="34571" marR="69142" marT="27657" marB="27657"/>
                </a:tc>
                <a:extLst>
                  <a:ext uri="{0D108BD9-81ED-4DB2-BD59-A6C34878D82A}">
                    <a16:rowId xmlns:a16="http://schemas.microsoft.com/office/drawing/2014/main" val="876844175"/>
                  </a:ext>
                </a:extLst>
              </a:tr>
              <a:tr h="173526">
                <a:tc>
                  <a:txBody>
                    <a:bodyPr/>
                    <a:lstStyle/>
                    <a:p>
                      <a:pPr fontAlgn="base">
                        <a:buNone/>
                      </a:pPr>
                      <a:r>
                        <a:rPr lang="en-US" sz="1300" dirty="0">
                          <a:effectLst/>
                        </a:rPr>
                        <a:t>22</a:t>
                      </a:r>
                    </a:p>
                  </a:txBody>
                  <a:tcPr marL="34571" marR="69142" marT="27657" marB="27657"/>
                </a:tc>
                <a:tc>
                  <a:txBody>
                    <a:bodyPr/>
                    <a:lstStyle/>
                    <a:p>
                      <a:pPr fontAlgn="base">
                        <a:buNone/>
                      </a:pPr>
                      <a:endParaRPr lang="en-US" sz="1300" dirty="0">
                        <a:effectLst/>
                      </a:endParaRPr>
                    </a:p>
                  </a:txBody>
                  <a:tcPr marL="34571" marR="69142" marT="27657" marB="27657"/>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300" dirty="0">
                          <a:effectLst/>
                        </a:rPr>
                        <a:t>183.31 ± 1.0</a:t>
                      </a:r>
                    </a:p>
                  </a:txBody>
                  <a:tcPr marL="34571" marR="69142" marT="27657" marB="27657"/>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300" dirty="0">
                          <a:effectLst/>
                        </a:rPr>
                        <a:t>500</a:t>
                      </a:r>
                    </a:p>
                  </a:txBody>
                  <a:tcPr marL="34571" marR="69142" marT="27657" marB="27657"/>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300" dirty="0">
                          <a:effectLst/>
                        </a:rPr>
                        <a:t>All</a:t>
                      </a:r>
                    </a:p>
                  </a:txBody>
                  <a:tcPr marL="34571" marR="69142" marT="27657" marB="27657"/>
                </a:tc>
                <a:extLst>
                  <a:ext uri="{0D108BD9-81ED-4DB2-BD59-A6C34878D82A}">
                    <a16:rowId xmlns:a16="http://schemas.microsoft.com/office/drawing/2014/main" val="2096211713"/>
                  </a:ext>
                </a:extLst>
              </a:tr>
            </a:tbl>
          </a:graphicData>
        </a:graphic>
      </p:graphicFrame>
      <p:sp>
        <p:nvSpPr>
          <p:cNvPr id="8" name="Slide Number Placeholder 7">
            <a:extLst>
              <a:ext uri="{FF2B5EF4-FFF2-40B4-BE49-F238E27FC236}">
                <a16:creationId xmlns:a16="http://schemas.microsoft.com/office/drawing/2014/main" id="{82401DFD-EACE-899B-16D5-739C5A3AEFD6}"/>
              </a:ext>
            </a:extLst>
          </p:cNvPr>
          <p:cNvSpPr>
            <a:spLocks noGrp="1"/>
          </p:cNvSpPr>
          <p:nvPr>
            <p:ph type="sldNum" sz="quarter" idx="12"/>
          </p:nvPr>
        </p:nvSpPr>
        <p:spPr/>
        <p:txBody>
          <a:bodyPr/>
          <a:lstStyle/>
          <a:p>
            <a:fld id="{33C1E6FD-E972-934D-8022-4AB5DB0DA4A2}" type="slidenum">
              <a:rPr lang="en-US" smtClean="0"/>
              <a:t>26</a:t>
            </a:fld>
            <a:endParaRPr lang="en-US" dirty="0"/>
          </a:p>
        </p:txBody>
      </p:sp>
    </p:spTree>
    <p:extLst>
      <p:ext uri="{BB962C8B-B14F-4D97-AF65-F5344CB8AC3E}">
        <p14:creationId xmlns:p14="http://schemas.microsoft.com/office/powerpoint/2010/main" val="119904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8EE9-A7C2-152B-B833-E951594E8621}"/>
              </a:ext>
            </a:extLst>
          </p:cNvPr>
          <p:cNvSpPr>
            <a:spLocks noGrp="1"/>
          </p:cNvSpPr>
          <p:nvPr>
            <p:ph type="title"/>
          </p:nvPr>
        </p:nvSpPr>
        <p:spPr/>
        <p:txBody>
          <a:bodyPr/>
          <a:lstStyle/>
          <a:p>
            <a:r>
              <a:rPr lang="en-US" b="1" dirty="0"/>
              <a:t>EESS Application vs.</a:t>
            </a:r>
            <a:br>
              <a:rPr lang="en-US" b="1" dirty="0"/>
            </a:br>
            <a:r>
              <a:rPr lang="en-US" b="1" dirty="0"/>
              <a:t>Adjacent Active Service</a:t>
            </a:r>
          </a:p>
        </p:txBody>
      </p:sp>
      <p:graphicFrame>
        <p:nvGraphicFramePr>
          <p:cNvPr id="5" name="Content Placeholder 4">
            <a:extLst>
              <a:ext uri="{FF2B5EF4-FFF2-40B4-BE49-F238E27FC236}">
                <a16:creationId xmlns:a16="http://schemas.microsoft.com/office/drawing/2014/main" id="{334AF66C-EF5D-FE27-FD2D-E8878B7AB688}"/>
              </a:ext>
            </a:extLst>
          </p:cNvPr>
          <p:cNvGraphicFramePr>
            <a:graphicFrameLocks noGrp="1"/>
          </p:cNvGraphicFramePr>
          <p:nvPr>
            <p:ph idx="1"/>
            <p:extLst>
              <p:ext uri="{D42A27DB-BD31-4B8C-83A1-F6EECF244321}">
                <p14:modId xmlns:p14="http://schemas.microsoft.com/office/powerpoint/2010/main" val="1683208041"/>
              </p:ext>
            </p:extLst>
          </p:nvPr>
        </p:nvGraphicFramePr>
        <p:xfrm>
          <a:off x="628650" y="1824990"/>
          <a:ext cx="7886700" cy="3032760"/>
        </p:xfrm>
        <a:graphic>
          <a:graphicData uri="http://schemas.openxmlformats.org/drawingml/2006/table">
            <a:tbl>
              <a:tblPr firstRow="1" bandRow="1">
                <a:tableStyleId>{00A15C55-8517-42AA-B614-E9B94910E393}</a:tableStyleId>
              </a:tblPr>
              <a:tblGrid>
                <a:gridCol w="1691797">
                  <a:extLst>
                    <a:ext uri="{9D8B030D-6E8A-4147-A177-3AD203B41FA5}">
                      <a16:colId xmlns:a16="http://schemas.microsoft.com/office/drawing/2014/main" val="2752558174"/>
                    </a:ext>
                  </a:extLst>
                </a:gridCol>
                <a:gridCol w="2251553">
                  <a:extLst>
                    <a:ext uri="{9D8B030D-6E8A-4147-A177-3AD203B41FA5}">
                      <a16:colId xmlns:a16="http://schemas.microsoft.com/office/drawing/2014/main" val="1728243145"/>
                    </a:ext>
                  </a:extLst>
                </a:gridCol>
                <a:gridCol w="1675356">
                  <a:extLst>
                    <a:ext uri="{9D8B030D-6E8A-4147-A177-3AD203B41FA5}">
                      <a16:colId xmlns:a16="http://schemas.microsoft.com/office/drawing/2014/main" val="371076210"/>
                    </a:ext>
                  </a:extLst>
                </a:gridCol>
                <a:gridCol w="2267994">
                  <a:extLst>
                    <a:ext uri="{9D8B030D-6E8A-4147-A177-3AD203B41FA5}">
                      <a16:colId xmlns:a16="http://schemas.microsoft.com/office/drawing/2014/main" val="3801119955"/>
                    </a:ext>
                  </a:extLst>
                </a:gridCol>
              </a:tblGrid>
              <a:tr h="278130">
                <a:tc>
                  <a:txBody>
                    <a:bodyPr/>
                    <a:lstStyle/>
                    <a:p>
                      <a:r>
                        <a:rPr lang="en-US" sz="1200" dirty="0">
                          <a:solidFill>
                            <a:schemeClr val="tx1"/>
                          </a:solidFill>
                        </a:rPr>
                        <a:t>EESS Passive Band</a:t>
                      </a:r>
                    </a:p>
                  </a:txBody>
                  <a:tcPr marL="68580" marR="68580" marT="34290" marB="34290"/>
                </a:tc>
                <a:tc>
                  <a:txBody>
                    <a:bodyPr/>
                    <a:lstStyle/>
                    <a:p>
                      <a:r>
                        <a:rPr lang="en-US" sz="1200" dirty="0">
                          <a:solidFill>
                            <a:schemeClr val="tx1"/>
                          </a:solidFill>
                        </a:rPr>
                        <a:t>Application</a:t>
                      </a:r>
                    </a:p>
                  </a:txBody>
                  <a:tcPr marL="68580" marR="68580" marT="34290" marB="34290"/>
                </a:tc>
                <a:tc>
                  <a:txBody>
                    <a:bodyPr/>
                    <a:lstStyle/>
                    <a:p>
                      <a:r>
                        <a:rPr lang="en-US" sz="1200" dirty="0">
                          <a:solidFill>
                            <a:schemeClr val="tx1"/>
                          </a:solidFill>
                        </a:rPr>
                        <a:t>Active Service Band</a:t>
                      </a:r>
                    </a:p>
                  </a:txBody>
                  <a:tcPr marL="68580" marR="68580" marT="34290" marB="34290"/>
                </a:tc>
                <a:tc>
                  <a:txBody>
                    <a:bodyPr/>
                    <a:lstStyle/>
                    <a:p>
                      <a:r>
                        <a:rPr lang="en-US" sz="1200" dirty="0">
                          <a:solidFill>
                            <a:schemeClr val="tx1"/>
                          </a:solidFill>
                        </a:rPr>
                        <a:t>Active Service</a:t>
                      </a:r>
                    </a:p>
                  </a:txBody>
                  <a:tcPr marL="68580" marR="68580" marT="34290" marB="34290"/>
                </a:tc>
                <a:extLst>
                  <a:ext uri="{0D108BD9-81ED-4DB2-BD59-A6C34878D82A}">
                    <a16:rowId xmlns:a16="http://schemas.microsoft.com/office/drawing/2014/main" val="4127202076"/>
                  </a:ext>
                </a:extLst>
              </a:tr>
              <a:tr h="278130">
                <a:tc rowSpan="2">
                  <a:txBody>
                    <a:bodyPr/>
                    <a:lstStyle/>
                    <a:p>
                      <a:r>
                        <a:rPr lang="en-US" sz="1200" b="1" dirty="0"/>
                        <a:t>86-92 GHz</a:t>
                      </a:r>
                    </a:p>
                  </a:txBody>
                  <a:tcPr marL="68580" marR="68580" marT="34290" marB="34290"/>
                </a:tc>
                <a:tc rowSpan="2">
                  <a:txBody>
                    <a:bodyPr/>
                    <a:lstStyle/>
                    <a:p>
                      <a:r>
                        <a:rPr lang="en-US" sz="1200" dirty="0"/>
                        <a:t>Precipitation, Sea ice</a:t>
                      </a:r>
                    </a:p>
                  </a:txBody>
                  <a:tcPr marL="68580" marR="68580" marT="34290" marB="34290"/>
                </a:tc>
                <a:tc>
                  <a:txBody>
                    <a:bodyPr/>
                    <a:lstStyle/>
                    <a:p>
                      <a:r>
                        <a:rPr lang="en-US" sz="1200" b="1" dirty="0"/>
                        <a:t>81-86 GHz</a:t>
                      </a:r>
                    </a:p>
                  </a:txBody>
                  <a:tcPr marL="68580" marR="68580" marT="34290" marB="34290"/>
                </a:tc>
                <a:tc>
                  <a:txBody>
                    <a:bodyPr/>
                    <a:lstStyle/>
                    <a:p>
                      <a:r>
                        <a:rPr lang="en-US" sz="1200" dirty="0"/>
                        <a:t>Fixed satellite (E-S), mobile</a:t>
                      </a:r>
                    </a:p>
                  </a:txBody>
                  <a:tcPr marL="68580" marR="68580" marT="34290" marB="34290"/>
                </a:tc>
                <a:extLst>
                  <a:ext uri="{0D108BD9-81ED-4DB2-BD59-A6C34878D82A}">
                    <a16:rowId xmlns:a16="http://schemas.microsoft.com/office/drawing/2014/main" val="2449866156"/>
                  </a:ext>
                </a:extLst>
              </a:tr>
              <a:tr h="278130">
                <a:tc vMerge="1">
                  <a:txBody>
                    <a:bodyPr/>
                    <a:lstStyle/>
                    <a:p>
                      <a:endParaRPr lang="en-US" dirty="0"/>
                    </a:p>
                  </a:txBody>
                  <a:tcPr/>
                </a:tc>
                <a:tc vMerge="1">
                  <a:txBody>
                    <a:bodyPr/>
                    <a:lstStyle/>
                    <a:p>
                      <a:endParaRPr lang="en-US" dirty="0"/>
                    </a:p>
                  </a:txBody>
                  <a:tcPr/>
                </a:tc>
                <a:tc>
                  <a:txBody>
                    <a:bodyPr/>
                    <a:lstStyle/>
                    <a:p>
                      <a:r>
                        <a:rPr lang="en-US" sz="1200" b="1" dirty="0"/>
                        <a:t>92-04 GHz</a:t>
                      </a:r>
                    </a:p>
                  </a:txBody>
                  <a:tcPr marL="68580" marR="68580" marT="34290" marB="34290"/>
                </a:tc>
                <a:tc>
                  <a:txBody>
                    <a:bodyPr/>
                    <a:lstStyle/>
                    <a:p>
                      <a:r>
                        <a:rPr lang="en-US" sz="1200" dirty="0"/>
                        <a:t>Mobile, radiolocation</a:t>
                      </a:r>
                    </a:p>
                  </a:txBody>
                  <a:tcPr marL="68580" marR="68580" marT="34290" marB="34290"/>
                </a:tc>
                <a:extLst>
                  <a:ext uri="{0D108BD9-81ED-4DB2-BD59-A6C34878D82A}">
                    <a16:rowId xmlns:a16="http://schemas.microsoft.com/office/drawing/2014/main" val="109220142"/>
                  </a:ext>
                </a:extLst>
              </a:tr>
              <a:tr h="278130">
                <a:tc>
                  <a:txBody>
                    <a:bodyPr/>
                    <a:lstStyle/>
                    <a:p>
                      <a:r>
                        <a:rPr lang="en-US" sz="1200" b="1" dirty="0"/>
                        <a:t>114.25-116 GHz</a:t>
                      </a:r>
                    </a:p>
                  </a:txBody>
                  <a:tcPr marL="68580" marR="68580" marT="34290" marB="34290"/>
                </a:tc>
                <a:tc>
                  <a:txBody>
                    <a:bodyPr/>
                    <a:lstStyle/>
                    <a:p>
                      <a:r>
                        <a:rPr lang="en-US" sz="1200" dirty="0"/>
                        <a:t>Temperature profiling</a:t>
                      </a:r>
                    </a:p>
                  </a:txBody>
                  <a:tcPr marL="68580" marR="68580" marT="34290" marB="34290"/>
                </a:tc>
                <a:tc>
                  <a:txBody>
                    <a:bodyPr/>
                    <a:lstStyle/>
                    <a:p>
                      <a:r>
                        <a:rPr lang="en-US" sz="1200" b="1" dirty="0"/>
                        <a:t>111.8-114.25 GHz</a:t>
                      </a:r>
                    </a:p>
                  </a:txBody>
                  <a:tcPr marL="68580" marR="68580" marT="34290" marB="34290"/>
                </a:tc>
                <a:tc>
                  <a:txBody>
                    <a:bodyPr/>
                    <a:lstStyle/>
                    <a:p>
                      <a:r>
                        <a:rPr lang="en-US" sz="1200" dirty="0"/>
                        <a:t>Fixed, mobile</a:t>
                      </a:r>
                    </a:p>
                  </a:txBody>
                  <a:tcPr marL="68580" marR="68580" marT="34290" marB="34290"/>
                </a:tc>
                <a:extLst>
                  <a:ext uri="{0D108BD9-81ED-4DB2-BD59-A6C34878D82A}">
                    <a16:rowId xmlns:a16="http://schemas.microsoft.com/office/drawing/2014/main" val="600191477"/>
                  </a:ext>
                </a:extLst>
              </a:tr>
              <a:tr h="377190">
                <a:tc rowSpan="2">
                  <a:txBody>
                    <a:bodyPr/>
                    <a:lstStyle/>
                    <a:p>
                      <a:r>
                        <a:rPr lang="en-US" sz="1200" b="1" dirty="0"/>
                        <a:t>164-167 GHz</a:t>
                      </a:r>
                    </a:p>
                  </a:txBody>
                  <a:tcPr marL="68580" marR="68580" marT="34290" marB="34290"/>
                </a:tc>
                <a:tc rowSpan="2">
                  <a:txBody>
                    <a:bodyPr/>
                    <a:lstStyle/>
                    <a:p>
                      <a:r>
                        <a:rPr lang="en-US" sz="1200" dirty="0"/>
                        <a:t>Water vapor profiling</a:t>
                      </a:r>
                    </a:p>
                  </a:txBody>
                  <a:tcPr marL="68580" marR="68580" marT="34290" marB="34290"/>
                </a:tc>
                <a:tc>
                  <a:txBody>
                    <a:bodyPr/>
                    <a:lstStyle/>
                    <a:p>
                      <a:r>
                        <a:rPr lang="en-US" sz="1200" b="1" dirty="0"/>
                        <a:t>158.5-164 GHz</a:t>
                      </a:r>
                    </a:p>
                  </a:txBody>
                  <a:tcPr marL="68580" marR="68580" marT="34290" marB="34290"/>
                </a:tc>
                <a:tc>
                  <a:txBody>
                    <a:bodyPr/>
                    <a:lstStyle/>
                    <a:p>
                      <a:r>
                        <a:rPr lang="en-US" sz="1200" dirty="0"/>
                        <a:t>Fixed, fixed satellite (S-E), mobile, mobile satellite</a:t>
                      </a:r>
                    </a:p>
                  </a:txBody>
                  <a:tcPr marL="68580" marR="68580" marT="34290" marB="34290"/>
                </a:tc>
                <a:extLst>
                  <a:ext uri="{0D108BD9-81ED-4DB2-BD59-A6C34878D82A}">
                    <a16:rowId xmlns:a16="http://schemas.microsoft.com/office/drawing/2014/main" val="4258210977"/>
                  </a:ext>
                </a:extLst>
              </a:tr>
              <a:tr h="377190">
                <a:tc vMerge="1">
                  <a:txBody>
                    <a:bodyPr/>
                    <a:lstStyle/>
                    <a:p>
                      <a:endParaRPr lang="en-US" dirty="0"/>
                    </a:p>
                  </a:txBody>
                  <a:tcPr/>
                </a:tc>
                <a:tc vMerge="1">
                  <a:txBody>
                    <a:bodyPr/>
                    <a:lstStyle/>
                    <a:p>
                      <a:endParaRPr lang="en-US" dirty="0"/>
                    </a:p>
                  </a:txBody>
                  <a:tcPr/>
                </a:tc>
                <a:tc>
                  <a:txBody>
                    <a:bodyPr/>
                    <a:lstStyle/>
                    <a:p>
                      <a:r>
                        <a:rPr lang="en-US" sz="1200" b="1" dirty="0"/>
                        <a:t>167-174.5 GHz</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Fixed, fixed satellite (S-E), inter-satellite, mobile</a:t>
                      </a:r>
                    </a:p>
                  </a:txBody>
                  <a:tcPr marL="68580" marR="68580" marT="34290" marB="34290"/>
                </a:tc>
                <a:extLst>
                  <a:ext uri="{0D108BD9-81ED-4DB2-BD59-A6C34878D82A}">
                    <a16:rowId xmlns:a16="http://schemas.microsoft.com/office/drawing/2014/main" val="549703041"/>
                  </a:ext>
                </a:extLst>
              </a:tr>
              <a:tr h="531495">
                <a:tc rowSpan="2">
                  <a:txBody>
                    <a:bodyPr/>
                    <a:lstStyle/>
                    <a:p>
                      <a:r>
                        <a:rPr lang="en-US" sz="1200" b="1" dirty="0"/>
                        <a:t>200-209 GHz</a:t>
                      </a:r>
                    </a:p>
                  </a:txBody>
                  <a:tcPr marL="68580" marR="68580" marT="34290" marB="34290"/>
                </a:tc>
                <a:tc rowSpan="2">
                  <a:txBody>
                    <a:bodyPr/>
                    <a:lstStyle/>
                    <a:p>
                      <a:r>
                        <a:rPr lang="en-US" sz="1200" dirty="0"/>
                        <a:t>Water vapor</a:t>
                      </a:r>
                    </a:p>
                  </a:txBody>
                  <a:tcPr marL="68580" marR="68580" marT="34290" marB="34290"/>
                </a:tc>
                <a:tc>
                  <a:txBody>
                    <a:bodyPr/>
                    <a:lstStyle/>
                    <a:p>
                      <a:r>
                        <a:rPr lang="en-US" sz="1200" b="1" dirty="0"/>
                        <a:t>191.8-200 GHz</a:t>
                      </a:r>
                    </a:p>
                  </a:txBody>
                  <a:tcPr marL="68580" marR="68580" marT="34290" marB="34290"/>
                </a:tc>
                <a:tc>
                  <a:txBody>
                    <a:bodyPr/>
                    <a:lstStyle/>
                    <a:p>
                      <a:r>
                        <a:rPr lang="en-US" sz="1200" dirty="0"/>
                        <a:t>Fixed, inter-satellite, mobile, mobile satellite, radionavigation and RNSS</a:t>
                      </a:r>
                    </a:p>
                  </a:txBody>
                  <a:tcPr marL="68580" marR="68580" marT="34290" marB="34290"/>
                </a:tc>
                <a:extLst>
                  <a:ext uri="{0D108BD9-81ED-4DB2-BD59-A6C34878D82A}">
                    <a16:rowId xmlns:a16="http://schemas.microsoft.com/office/drawing/2014/main" val="2470420188"/>
                  </a:ext>
                </a:extLst>
              </a:tr>
              <a:tr h="278130">
                <a:tc vMerge="1">
                  <a:txBody>
                    <a:bodyPr/>
                    <a:lstStyle/>
                    <a:p>
                      <a:endParaRPr lang="en-US" dirty="0"/>
                    </a:p>
                  </a:txBody>
                  <a:tcPr/>
                </a:tc>
                <a:tc vMerge="1">
                  <a:txBody>
                    <a:bodyPr/>
                    <a:lstStyle/>
                    <a:p>
                      <a:endParaRPr lang="en-US" dirty="0"/>
                    </a:p>
                  </a:txBody>
                  <a:tcPr/>
                </a:tc>
                <a:tc>
                  <a:txBody>
                    <a:bodyPr/>
                    <a:lstStyle/>
                    <a:p>
                      <a:r>
                        <a:rPr lang="en-US" sz="1200" b="1" dirty="0"/>
                        <a:t>209-217 GHz</a:t>
                      </a:r>
                    </a:p>
                  </a:txBody>
                  <a:tcPr marL="68580" marR="68580" marT="34290" marB="34290"/>
                </a:tc>
                <a:tc>
                  <a:txBody>
                    <a:bodyPr/>
                    <a:lstStyle/>
                    <a:p>
                      <a:r>
                        <a:rPr lang="en-US" sz="1200" dirty="0"/>
                        <a:t>Fixed, fixed satellite (E-S), mobile</a:t>
                      </a:r>
                    </a:p>
                  </a:txBody>
                  <a:tcPr marL="68580" marR="68580" marT="34290" marB="34290"/>
                </a:tc>
                <a:extLst>
                  <a:ext uri="{0D108BD9-81ED-4DB2-BD59-A6C34878D82A}">
                    <a16:rowId xmlns:a16="http://schemas.microsoft.com/office/drawing/2014/main" val="325161524"/>
                  </a:ext>
                </a:extLst>
              </a:tr>
            </a:tbl>
          </a:graphicData>
        </a:graphic>
      </p:graphicFrame>
      <p:sp>
        <p:nvSpPr>
          <p:cNvPr id="4" name="Slide Number Placeholder 3">
            <a:extLst>
              <a:ext uri="{FF2B5EF4-FFF2-40B4-BE49-F238E27FC236}">
                <a16:creationId xmlns:a16="http://schemas.microsoft.com/office/drawing/2014/main" id="{54B1EDDC-C5F2-C206-0D05-C4264E831750}"/>
              </a:ext>
            </a:extLst>
          </p:cNvPr>
          <p:cNvSpPr>
            <a:spLocks noGrp="1"/>
          </p:cNvSpPr>
          <p:nvPr>
            <p:ph type="sldNum" sz="quarter" idx="12"/>
          </p:nvPr>
        </p:nvSpPr>
        <p:spPr/>
        <p:txBody>
          <a:bodyPr/>
          <a:lstStyle/>
          <a:p>
            <a:fld id="{33C1E6FD-E972-934D-8022-4AB5DB0DA4A2}" type="slidenum">
              <a:rPr lang="en-US" smtClean="0"/>
              <a:t>27</a:t>
            </a:fld>
            <a:endParaRPr lang="en-US" dirty="0"/>
          </a:p>
        </p:txBody>
      </p:sp>
    </p:spTree>
    <p:extLst>
      <p:ext uri="{BB962C8B-B14F-4D97-AF65-F5344CB8AC3E}">
        <p14:creationId xmlns:p14="http://schemas.microsoft.com/office/powerpoint/2010/main" val="2121631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88E18-5C7A-2D56-637E-C21E83686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FE1D3-4999-0C18-7226-D844CF5FC588}"/>
              </a:ext>
            </a:extLst>
          </p:cNvPr>
          <p:cNvSpPr>
            <a:spLocks noGrp="1"/>
          </p:cNvSpPr>
          <p:nvPr>
            <p:ph type="title"/>
          </p:nvPr>
        </p:nvSpPr>
        <p:spPr>
          <a:xfrm>
            <a:off x="304119" y="273844"/>
            <a:ext cx="8211232" cy="994172"/>
          </a:xfrm>
        </p:spPr>
        <p:txBody>
          <a:bodyPr/>
          <a:lstStyle/>
          <a:p>
            <a:r>
              <a:rPr lang="en-US" b="1" dirty="0"/>
              <a:t>229-244 GHz</a:t>
            </a:r>
          </a:p>
        </p:txBody>
      </p:sp>
      <p:sp>
        <p:nvSpPr>
          <p:cNvPr id="6" name="Content Placeholder 5">
            <a:extLst>
              <a:ext uri="{FF2B5EF4-FFF2-40B4-BE49-F238E27FC236}">
                <a16:creationId xmlns:a16="http://schemas.microsoft.com/office/drawing/2014/main" id="{5091D38F-EB84-9E7B-0771-FFCC6CE33EC4}"/>
              </a:ext>
            </a:extLst>
          </p:cNvPr>
          <p:cNvSpPr>
            <a:spLocks noGrp="1"/>
          </p:cNvSpPr>
          <p:nvPr>
            <p:ph idx="1"/>
          </p:nvPr>
        </p:nvSpPr>
        <p:spPr>
          <a:xfrm>
            <a:off x="140439" y="1268016"/>
            <a:ext cx="2545612" cy="3601640"/>
          </a:xfrm>
        </p:spPr>
        <p:txBody>
          <a:bodyPr>
            <a:normAutofit/>
          </a:bodyPr>
          <a:lstStyle/>
          <a:p>
            <a:pPr marL="0" indent="0">
              <a:buNone/>
            </a:pPr>
            <a:r>
              <a:rPr lang="en-US" sz="1800" dirty="0"/>
              <a:t>Primary application:</a:t>
            </a:r>
          </a:p>
          <a:p>
            <a:pPr marL="0" indent="0">
              <a:buNone/>
            </a:pPr>
            <a:r>
              <a:rPr lang="en-US" sz="1800" dirty="0"/>
              <a:t>Ozone, cirrus clouds</a:t>
            </a:r>
          </a:p>
        </p:txBody>
      </p:sp>
      <p:sp>
        <p:nvSpPr>
          <p:cNvPr id="3" name="Slide Number Placeholder 2">
            <a:extLst>
              <a:ext uri="{FF2B5EF4-FFF2-40B4-BE49-F238E27FC236}">
                <a16:creationId xmlns:a16="http://schemas.microsoft.com/office/drawing/2014/main" id="{3BCA7518-E453-2F7C-7212-221885D66141}"/>
              </a:ext>
            </a:extLst>
          </p:cNvPr>
          <p:cNvSpPr>
            <a:spLocks noGrp="1"/>
          </p:cNvSpPr>
          <p:nvPr>
            <p:ph type="sldNum" sz="quarter" idx="12"/>
          </p:nvPr>
        </p:nvSpPr>
        <p:spPr>
          <a:xfrm>
            <a:off x="6457950" y="4793982"/>
            <a:ext cx="2057400" cy="273844"/>
          </a:xfrm>
        </p:spPr>
        <p:txBody>
          <a:bodyPr/>
          <a:lstStyle/>
          <a:p>
            <a:fld id="{33C1E6FD-E972-934D-8022-4AB5DB0DA4A2}" type="slidenum">
              <a:rPr lang="en-US" smtClean="0"/>
              <a:t>28</a:t>
            </a:fld>
            <a:endParaRPr lang="en-US" dirty="0"/>
          </a:p>
        </p:txBody>
      </p:sp>
      <p:graphicFrame>
        <p:nvGraphicFramePr>
          <p:cNvPr id="7" name="Table 6">
            <a:extLst>
              <a:ext uri="{FF2B5EF4-FFF2-40B4-BE49-F238E27FC236}">
                <a16:creationId xmlns:a16="http://schemas.microsoft.com/office/drawing/2014/main" id="{2FB87889-1526-0720-363E-09016DE7768F}"/>
              </a:ext>
            </a:extLst>
          </p:cNvPr>
          <p:cNvGraphicFramePr>
            <a:graphicFrameLocks noGrp="1"/>
          </p:cNvGraphicFramePr>
          <p:nvPr>
            <p:extLst>
              <p:ext uri="{D42A27DB-BD31-4B8C-83A1-F6EECF244321}">
                <p14:modId xmlns:p14="http://schemas.microsoft.com/office/powerpoint/2010/main" val="2009586639"/>
              </p:ext>
            </p:extLst>
          </p:nvPr>
        </p:nvGraphicFramePr>
        <p:xfrm>
          <a:off x="2849732" y="1268016"/>
          <a:ext cx="5665618" cy="2564176"/>
        </p:xfrm>
        <a:graphic>
          <a:graphicData uri="http://schemas.openxmlformats.org/drawingml/2006/table">
            <a:tbl>
              <a:tblPr firstRow="1" bandRow="1">
                <a:tableStyleId>{793D81CF-94F2-401A-BA57-92F5A7B2D0C5}</a:tableStyleId>
              </a:tblPr>
              <a:tblGrid>
                <a:gridCol w="707433">
                  <a:extLst>
                    <a:ext uri="{9D8B030D-6E8A-4147-A177-3AD203B41FA5}">
                      <a16:colId xmlns:a16="http://schemas.microsoft.com/office/drawing/2014/main" val="1561864532"/>
                    </a:ext>
                  </a:extLst>
                </a:gridCol>
                <a:gridCol w="680611">
                  <a:extLst>
                    <a:ext uri="{9D8B030D-6E8A-4147-A177-3AD203B41FA5}">
                      <a16:colId xmlns:a16="http://schemas.microsoft.com/office/drawing/2014/main" val="611984499"/>
                    </a:ext>
                  </a:extLst>
                </a:gridCol>
                <a:gridCol w="499727">
                  <a:extLst>
                    <a:ext uri="{9D8B030D-6E8A-4147-A177-3AD203B41FA5}">
                      <a16:colId xmlns:a16="http://schemas.microsoft.com/office/drawing/2014/main" val="2712287192"/>
                    </a:ext>
                  </a:extLst>
                </a:gridCol>
                <a:gridCol w="499727">
                  <a:extLst>
                    <a:ext uri="{9D8B030D-6E8A-4147-A177-3AD203B41FA5}">
                      <a16:colId xmlns:a16="http://schemas.microsoft.com/office/drawing/2014/main" val="2381811862"/>
                    </a:ext>
                  </a:extLst>
                </a:gridCol>
                <a:gridCol w="499727">
                  <a:extLst>
                    <a:ext uri="{9D8B030D-6E8A-4147-A177-3AD203B41FA5}">
                      <a16:colId xmlns:a16="http://schemas.microsoft.com/office/drawing/2014/main" val="983970244"/>
                    </a:ext>
                  </a:extLst>
                </a:gridCol>
                <a:gridCol w="926131">
                  <a:extLst>
                    <a:ext uri="{9D8B030D-6E8A-4147-A177-3AD203B41FA5}">
                      <a16:colId xmlns:a16="http://schemas.microsoft.com/office/drawing/2014/main" val="403521188"/>
                    </a:ext>
                  </a:extLst>
                </a:gridCol>
                <a:gridCol w="811910">
                  <a:extLst>
                    <a:ext uri="{9D8B030D-6E8A-4147-A177-3AD203B41FA5}">
                      <a16:colId xmlns:a16="http://schemas.microsoft.com/office/drawing/2014/main" val="1344244051"/>
                    </a:ext>
                  </a:extLst>
                </a:gridCol>
                <a:gridCol w="1040352">
                  <a:extLst>
                    <a:ext uri="{9D8B030D-6E8A-4147-A177-3AD203B41FA5}">
                      <a16:colId xmlns:a16="http://schemas.microsoft.com/office/drawing/2014/main" val="509696154"/>
                    </a:ext>
                  </a:extLst>
                </a:gridCol>
              </a:tblGrid>
              <a:tr h="350945">
                <a:tc>
                  <a:txBody>
                    <a:bodyPr/>
                    <a:lstStyle/>
                    <a:p>
                      <a:pPr fontAlgn="t"/>
                      <a:r>
                        <a:rPr lang="en-US" sz="1100" u="none" dirty="0">
                          <a:solidFill>
                            <a:schemeClr val="tx1"/>
                          </a:solidFill>
                          <a:effectLst/>
                          <a:latin typeface="Aptos" panose="020B0004020202020204" pitchFamily="34" charset="0"/>
                        </a:rPr>
                        <a:t>Satellite</a:t>
                      </a:r>
                    </a:p>
                  </a:txBody>
                  <a:tcPr marL="11589" marR="11589" marT="15452" marB="15452">
                    <a:lnT w="12700" cap="flat" cmpd="sng" algn="ctr">
                      <a:solidFill>
                        <a:schemeClr val="tx1"/>
                      </a:solidFill>
                      <a:prstDash val="solid"/>
                      <a:round/>
                      <a:headEnd type="none" w="med" len="med"/>
                      <a:tailEnd type="none" w="med" len="med"/>
                    </a:lnT>
                  </a:tcPr>
                </a:tc>
                <a:tc>
                  <a:txBody>
                    <a:bodyPr/>
                    <a:lstStyle/>
                    <a:p>
                      <a:pPr fontAlgn="t"/>
                      <a:r>
                        <a:rPr lang="en-US" sz="1100" dirty="0">
                          <a:solidFill>
                            <a:schemeClr val="tx1"/>
                          </a:solidFill>
                          <a:effectLst/>
                          <a:latin typeface="Aptos" panose="020B0004020202020204" pitchFamily="34" charset="0"/>
                        </a:rPr>
                        <a:t>Agency</a:t>
                      </a:r>
                    </a:p>
                  </a:txBody>
                  <a:tcPr marL="11589" marR="11589" marT="15452" marB="15452">
                    <a:lnT w="12700" cap="flat" cmpd="sng" algn="ctr">
                      <a:solidFill>
                        <a:schemeClr val="tx1"/>
                      </a:solidFill>
                      <a:prstDash val="solid"/>
                      <a:round/>
                      <a:headEnd type="none" w="med" len="med"/>
                      <a:tailEnd type="none" w="med" len="med"/>
                    </a:lnT>
                  </a:tcPr>
                </a:tc>
                <a:tc>
                  <a:txBody>
                    <a:bodyPr/>
                    <a:lstStyle/>
                    <a:p>
                      <a:pPr fontAlgn="t"/>
                      <a:r>
                        <a:rPr lang="en-US" sz="1100" dirty="0">
                          <a:solidFill>
                            <a:schemeClr val="tx1"/>
                          </a:solidFill>
                          <a:effectLst/>
                          <a:latin typeface="Aptos" panose="020B0004020202020204" pitchFamily="34" charset="0"/>
                        </a:rPr>
                        <a:t>Launch</a:t>
                      </a:r>
                    </a:p>
                  </a:txBody>
                  <a:tcPr marL="11589" marR="11589" marT="15452" marB="15452">
                    <a:lnT w="12700" cap="flat" cmpd="sng" algn="ctr">
                      <a:solidFill>
                        <a:schemeClr val="tx1"/>
                      </a:solidFill>
                      <a:prstDash val="solid"/>
                      <a:round/>
                      <a:headEnd type="none" w="med" len="med"/>
                      <a:tailEnd type="none" w="med" len="med"/>
                    </a:lnT>
                  </a:tcPr>
                </a:tc>
                <a:tc>
                  <a:txBody>
                    <a:bodyPr/>
                    <a:lstStyle/>
                    <a:p>
                      <a:pPr fontAlgn="t"/>
                      <a:r>
                        <a:rPr lang="en-US" sz="1100" dirty="0">
                          <a:solidFill>
                            <a:schemeClr val="tx1"/>
                          </a:solidFill>
                          <a:effectLst/>
                          <a:latin typeface="Aptos" panose="020B0004020202020204" pitchFamily="34" charset="0"/>
                        </a:rPr>
                        <a:t>End of Life</a:t>
                      </a:r>
                    </a:p>
                  </a:txBody>
                  <a:tcPr marL="11589" marR="11589" marT="15452" marB="15452">
                    <a:lnT w="12700" cap="flat" cmpd="sng" algn="ctr">
                      <a:solidFill>
                        <a:schemeClr val="tx1"/>
                      </a:solidFill>
                      <a:prstDash val="solid"/>
                      <a:round/>
                      <a:headEnd type="none" w="med" len="med"/>
                      <a:tailEnd type="none" w="med" len="med"/>
                    </a:lnT>
                  </a:tcPr>
                </a:tc>
                <a:tc>
                  <a:txBody>
                    <a:bodyPr/>
                    <a:lstStyle/>
                    <a:p>
                      <a:pPr fontAlgn="t"/>
                      <a:r>
                        <a:rPr lang="en-US" sz="1100" dirty="0">
                          <a:solidFill>
                            <a:schemeClr val="tx1"/>
                          </a:solidFill>
                          <a:effectLst/>
                          <a:latin typeface="Aptos" panose="020B0004020202020204" pitchFamily="34" charset="0"/>
                        </a:rPr>
                        <a:t>Inst.</a:t>
                      </a:r>
                    </a:p>
                  </a:txBody>
                  <a:tcPr marL="11589" marR="11589" marT="15452" marB="15452">
                    <a:lnT w="12700" cap="flat" cmpd="sng" algn="ctr">
                      <a:solidFill>
                        <a:schemeClr val="tx1"/>
                      </a:solidFill>
                      <a:prstDash val="solid"/>
                      <a:round/>
                      <a:headEnd type="none" w="med" len="med"/>
                      <a:tailEnd type="none" w="med" len="med"/>
                    </a:lnT>
                  </a:tcPr>
                </a:tc>
                <a:tc>
                  <a:txBody>
                    <a:bodyPr/>
                    <a:lstStyle/>
                    <a:p>
                      <a:pPr fontAlgn="t"/>
                      <a:r>
                        <a:rPr lang="en-US" sz="1100" dirty="0">
                          <a:solidFill>
                            <a:schemeClr val="tx1"/>
                          </a:solidFill>
                          <a:effectLst/>
                          <a:latin typeface="Aptos" panose="020B0004020202020204" pitchFamily="34" charset="0"/>
                        </a:rPr>
                        <a:t>Frequency (GHz)</a:t>
                      </a:r>
                    </a:p>
                  </a:txBody>
                  <a:tcPr marL="11589" marR="11589" marT="15452" marB="15452">
                    <a:lnT w="12700" cap="flat" cmpd="sng" algn="ctr">
                      <a:solidFill>
                        <a:schemeClr val="tx1"/>
                      </a:solidFill>
                      <a:prstDash val="solid"/>
                      <a:round/>
                      <a:headEnd type="none" w="med" len="med"/>
                      <a:tailEnd type="none" w="med" len="med"/>
                    </a:lnT>
                  </a:tcPr>
                </a:tc>
                <a:tc>
                  <a:txBody>
                    <a:bodyPr/>
                    <a:lstStyle/>
                    <a:p>
                      <a:pPr fontAlgn="t"/>
                      <a:r>
                        <a:rPr lang="en-US" sz="1100" dirty="0">
                          <a:solidFill>
                            <a:schemeClr val="tx1"/>
                          </a:solidFill>
                          <a:effectLst/>
                          <a:latin typeface="Aptos" panose="020B0004020202020204" pitchFamily="34" charset="0"/>
                        </a:rPr>
                        <a:t>Bandwidth (MHz)</a:t>
                      </a:r>
                    </a:p>
                  </a:txBody>
                  <a:tcPr marL="11589" marR="11589" marT="15452" marB="15452">
                    <a:lnT w="12700" cap="flat" cmpd="sng" algn="ctr">
                      <a:solidFill>
                        <a:schemeClr val="tx1"/>
                      </a:solidFill>
                      <a:prstDash val="solid"/>
                      <a:round/>
                      <a:headEnd type="none" w="med" len="med"/>
                      <a:tailEnd type="none" w="med" len="med"/>
                    </a:lnT>
                  </a:tcPr>
                </a:tc>
                <a:tc>
                  <a:txBody>
                    <a:bodyPr/>
                    <a:lstStyle/>
                    <a:p>
                      <a:pPr fontAlgn="t"/>
                      <a:r>
                        <a:rPr lang="en-US" sz="1100" dirty="0">
                          <a:solidFill>
                            <a:schemeClr val="tx1"/>
                          </a:solidFill>
                          <a:effectLst/>
                          <a:latin typeface="Aptos" panose="020B0004020202020204" pitchFamily="34" charset="0"/>
                        </a:rPr>
                        <a:t>Application</a:t>
                      </a:r>
                    </a:p>
                  </a:txBody>
                  <a:tcPr marL="11589" marR="11589" marT="15452" marB="15452">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57060199"/>
                  </a:ext>
                </a:extLst>
              </a:tr>
              <a:tr h="350945">
                <a:tc>
                  <a:txBody>
                    <a:bodyPr/>
                    <a:lstStyle/>
                    <a:p>
                      <a:pPr fontAlgn="t"/>
                      <a:r>
                        <a:rPr lang="en-US" sz="1100" u="none" dirty="0">
                          <a:solidFill>
                            <a:schemeClr val="bg1"/>
                          </a:solidFill>
                          <a:effectLst/>
                          <a:latin typeface="Aptos" panose="020B0004020202020204" pitchFamily="34" charset="0"/>
                        </a:rPr>
                        <a:t>Metop-SG-A1-3</a:t>
                      </a:r>
                    </a:p>
                  </a:txBody>
                  <a:tcPr marL="11589" marR="11589" marT="15452" marB="15452"/>
                </a:tc>
                <a:tc>
                  <a:txBody>
                    <a:bodyPr/>
                    <a:lstStyle/>
                    <a:p>
                      <a:pPr fontAlgn="t"/>
                      <a:r>
                        <a:rPr lang="en-US" sz="1100" dirty="0">
                          <a:solidFill>
                            <a:schemeClr val="bg1"/>
                          </a:solidFill>
                          <a:effectLst/>
                          <a:latin typeface="Aptos" panose="020B0004020202020204" pitchFamily="34" charset="0"/>
                        </a:rPr>
                        <a:t>EUMETSAT</a:t>
                      </a:r>
                    </a:p>
                  </a:txBody>
                  <a:tcPr marL="11589" marR="11589" marT="15452" marB="15452"/>
                </a:tc>
                <a:tc>
                  <a:txBody>
                    <a:bodyPr/>
                    <a:lstStyle/>
                    <a:p>
                      <a:pPr fontAlgn="t"/>
                      <a:r>
                        <a:rPr lang="en-US" sz="1100" dirty="0">
                          <a:solidFill>
                            <a:schemeClr val="bg1"/>
                          </a:solidFill>
                          <a:effectLst/>
                          <a:latin typeface="Aptos" panose="020B0004020202020204" pitchFamily="34" charset="0"/>
                        </a:rPr>
                        <a:t>≥2025</a:t>
                      </a:r>
                    </a:p>
                  </a:txBody>
                  <a:tcPr marL="11589" marR="11589" marT="15452" marB="15452"/>
                </a:tc>
                <a:tc>
                  <a:txBody>
                    <a:bodyPr/>
                    <a:lstStyle/>
                    <a:p>
                      <a:pPr fontAlgn="t"/>
                      <a:r>
                        <a:rPr lang="en-US" sz="1100" dirty="0">
                          <a:solidFill>
                            <a:schemeClr val="bg1"/>
                          </a:solidFill>
                          <a:effectLst/>
                          <a:latin typeface="Aptos" panose="020B0004020202020204" pitchFamily="34" charset="0"/>
                        </a:rPr>
                        <a:t>≥2037</a:t>
                      </a:r>
                    </a:p>
                  </a:txBody>
                  <a:tcPr marL="11589" marR="11589" marT="15452" marB="15452"/>
                </a:tc>
                <a:tc>
                  <a:txBody>
                    <a:bodyPr/>
                    <a:lstStyle/>
                    <a:p>
                      <a:pPr fontAlgn="t"/>
                      <a:r>
                        <a:rPr lang="en-US" sz="1100" dirty="0">
                          <a:solidFill>
                            <a:schemeClr val="bg1"/>
                          </a:solidFill>
                          <a:effectLst/>
                          <a:latin typeface="Aptos" panose="020B0004020202020204" pitchFamily="34" charset="0"/>
                        </a:rPr>
                        <a:t>MWS</a:t>
                      </a:r>
                    </a:p>
                  </a:txBody>
                  <a:tcPr marL="11589" marR="11589" marT="15452" marB="15452"/>
                </a:tc>
                <a:tc>
                  <a:txBody>
                    <a:bodyPr/>
                    <a:lstStyle/>
                    <a:p>
                      <a:pPr fontAlgn="t"/>
                      <a:r>
                        <a:rPr lang="en-US" sz="1100" dirty="0">
                          <a:solidFill>
                            <a:schemeClr val="bg1"/>
                          </a:solidFill>
                          <a:effectLst/>
                          <a:latin typeface="Aptos" panose="020B0004020202020204" pitchFamily="34" charset="0"/>
                        </a:rPr>
                        <a:t>229</a:t>
                      </a:r>
                    </a:p>
                  </a:txBody>
                  <a:tcPr marL="11589" marR="11589" marT="15452" marB="15452"/>
                </a:tc>
                <a:tc>
                  <a:txBody>
                    <a:bodyPr/>
                    <a:lstStyle/>
                    <a:p>
                      <a:pPr fontAlgn="t"/>
                      <a:r>
                        <a:rPr lang="en-US" sz="1100" dirty="0">
                          <a:solidFill>
                            <a:schemeClr val="bg1"/>
                          </a:solidFill>
                          <a:effectLst/>
                          <a:latin typeface="Aptos" panose="020B0004020202020204" pitchFamily="34" charset="0"/>
                        </a:rPr>
                        <a:t>2000</a:t>
                      </a:r>
                    </a:p>
                  </a:txBody>
                  <a:tcPr marL="11589" marR="11589" marT="15452" marB="15452"/>
                </a:tc>
                <a:tc>
                  <a:txBody>
                    <a:bodyPr/>
                    <a:lstStyle/>
                    <a:p>
                      <a:pPr fontAlgn="t"/>
                      <a:r>
                        <a:rPr lang="en-US" sz="1100" dirty="0">
                          <a:solidFill>
                            <a:schemeClr val="bg1"/>
                          </a:solidFill>
                          <a:effectLst/>
                          <a:latin typeface="Aptos" panose="020B0004020202020204" pitchFamily="34" charset="0"/>
                        </a:rPr>
                        <a:t>Window/Cirrus Clouds</a:t>
                      </a:r>
                    </a:p>
                  </a:txBody>
                  <a:tcPr marL="11589" marR="11589" marT="15452" marB="15452"/>
                </a:tc>
                <a:extLst>
                  <a:ext uri="{0D108BD9-81ED-4DB2-BD59-A6C34878D82A}">
                    <a16:rowId xmlns:a16="http://schemas.microsoft.com/office/drawing/2014/main" val="2712989682"/>
                  </a:ext>
                </a:extLst>
              </a:tr>
              <a:tr h="253416">
                <a:tc rowSpan="6">
                  <a:txBody>
                    <a:bodyPr/>
                    <a:lstStyle/>
                    <a:p>
                      <a:pPr fontAlgn="t"/>
                      <a:r>
                        <a:rPr lang="en-US" sz="1100" u="none" dirty="0">
                          <a:solidFill>
                            <a:schemeClr val="bg1"/>
                          </a:solidFill>
                          <a:effectLst/>
                          <a:latin typeface="Aptos" panose="020B0004020202020204" pitchFamily="34" charset="0"/>
                        </a:rPr>
                        <a:t>Aura</a:t>
                      </a:r>
                    </a:p>
                  </a:txBody>
                  <a:tcPr marL="11589" marR="11589" marT="15452" marB="15452"/>
                </a:tc>
                <a:tc rowSpan="6">
                  <a:txBody>
                    <a:bodyPr/>
                    <a:lstStyle/>
                    <a:p>
                      <a:pPr fontAlgn="t"/>
                      <a:r>
                        <a:rPr lang="en-US" sz="1100" dirty="0">
                          <a:solidFill>
                            <a:schemeClr val="bg1"/>
                          </a:solidFill>
                          <a:effectLst/>
                          <a:latin typeface="Aptos" panose="020B0004020202020204" pitchFamily="34" charset="0"/>
                        </a:rPr>
                        <a:t>NASA</a:t>
                      </a:r>
                    </a:p>
                  </a:txBody>
                  <a:tcPr marL="11589" marR="11589" marT="15452" marB="15452"/>
                </a:tc>
                <a:tc rowSpan="6">
                  <a:txBody>
                    <a:bodyPr/>
                    <a:lstStyle/>
                    <a:p>
                      <a:pPr fontAlgn="t"/>
                      <a:r>
                        <a:rPr lang="en-US" sz="1100" dirty="0">
                          <a:solidFill>
                            <a:schemeClr val="bg1"/>
                          </a:solidFill>
                          <a:effectLst/>
                          <a:latin typeface="Aptos" panose="020B0004020202020204" pitchFamily="34" charset="0"/>
                        </a:rPr>
                        <a:t>2004</a:t>
                      </a:r>
                    </a:p>
                  </a:txBody>
                  <a:tcPr marL="11589" marR="11589" marT="15452" marB="15452"/>
                </a:tc>
                <a:tc rowSpan="6">
                  <a:txBody>
                    <a:bodyPr/>
                    <a:lstStyle/>
                    <a:p>
                      <a:pPr fontAlgn="t"/>
                      <a:r>
                        <a:rPr lang="en-US" sz="1100" dirty="0">
                          <a:solidFill>
                            <a:schemeClr val="bg1"/>
                          </a:solidFill>
                          <a:effectLst/>
                          <a:latin typeface="Aptos" panose="020B0004020202020204" pitchFamily="34" charset="0"/>
                        </a:rPr>
                        <a:t>≥2025</a:t>
                      </a:r>
                    </a:p>
                  </a:txBody>
                  <a:tcPr marL="11589" marR="11589" marT="15452" marB="15452"/>
                </a:tc>
                <a:tc rowSpan="6">
                  <a:txBody>
                    <a:bodyPr/>
                    <a:lstStyle/>
                    <a:p>
                      <a:pPr fontAlgn="t"/>
                      <a:r>
                        <a:rPr lang="en-US" sz="1100" dirty="0">
                          <a:solidFill>
                            <a:schemeClr val="bg1"/>
                          </a:solidFill>
                          <a:effectLst/>
                          <a:latin typeface="Aptos" panose="020B0004020202020204" pitchFamily="34" charset="0"/>
                        </a:rPr>
                        <a:t>MLS</a:t>
                      </a:r>
                    </a:p>
                  </a:txBody>
                  <a:tcPr marL="11589" marR="11589" marT="15452" marB="15452"/>
                </a:tc>
                <a:tc>
                  <a:txBody>
                    <a:bodyPr/>
                    <a:lstStyle/>
                    <a:p>
                      <a:pPr fontAlgn="t"/>
                      <a:r>
                        <a:rPr lang="en-US" sz="1100" dirty="0">
                          <a:solidFill>
                            <a:schemeClr val="bg1"/>
                          </a:solidFill>
                          <a:effectLst/>
                          <a:latin typeface="Aptos" panose="020B0004020202020204" pitchFamily="34" charset="0"/>
                        </a:rPr>
                        <a:t>230.5432</a:t>
                      </a:r>
                    </a:p>
                  </a:txBody>
                  <a:tcPr marL="11589" marR="11589" marT="15452" marB="15452"/>
                </a:tc>
                <a:tc>
                  <a:txBody>
                    <a:bodyPr/>
                    <a:lstStyle/>
                    <a:p>
                      <a:pPr fontAlgn="t"/>
                      <a:r>
                        <a:rPr lang="en-US" sz="1100" dirty="0">
                          <a:solidFill>
                            <a:schemeClr val="bg1"/>
                          </a:solidFill>
                          <a:effectLst/>
                          <a:latin typeface="Aptos" panose="020B0004020202020204" pitchFamily="34" charset="0"/>
                        </a:rPr>
                        <a:t>10</a:t>
                      </a:r>
                    </a:p>
                  </a:txBody>
                  <a:tcPr marL="11589" marR="11589" marT="15452" marB="15452"/>
                </a:tc>
                <a:tc>
                  <a:txBody>
                    <a:bodyPr/>
                    <a:lstStyle/>
                    <a:p>
                      <a:pPr fontAlgn="t"/>
                      <a:r>
                        <a:rPr lang="en-US" sz="1100" dirty="0">
                          <a:solidFill>
                            <a:schemeClr val="bg1"/>
                          </a:solidFill>
                          <a:effectLst/>
                          <a:latin typeface="Aptos" panose="020B0004020202020204" pitchFamily="34" charset="0"/>
                        </a:rPr>
                        <a:t>CO/Ozone</a:t>
                      </a:r>
                    </a:p>
                  </a:txBody>
                  <a:tcPr marL="11589" marR="11589" marT="15452" marB="15452"/>
                </a:tc>
                <a:extLst>
                  <a:ext uri="{0D108BD9-81ED-4DB2-BD59-A6C34878D82A}">
                    <a16:rowId xmlns:a16="http://schemas.microsoft.com/office/drawing/2014/main" val="3691959825"/>
                  </a:ext>
                </a:extLst>
              </a:tr>
              <a:tr h="253416">
                <a:tc vMerge="1">
                  <a:txBody>
                    <a:bodyPr/>
                    <a:lstStyle/>
                    <a:p>
                      <a:pPr fontAlgn="t"/>
                      <a:endParaRPr lang="en-US" sz="1000" u="sng"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en-US" sz="1100" dirty="0">
                          <a:solidFill>
                            <a:schemeClr val="bg1"/>
                          </a:solidFill>
                          <a:effectLst/>
                          <a:latin typeface="Aptos" panose="020B0004020202020204" pitchFamily="34" charset="0"/>
                        </a:rPr>
                        <a:t>230.5432</a:t>
                      </a:r>
                    </a:p>
                  </a:txBody>
                  <a:tcPr marL="11589" marR="11589" marT="15452" marB="15452"/>
                </a:tc>
                <a:tc>
                  <a:txBody>
                    <a:bodyPr/>
                    <a:lstStyle/>
                    <a:p>
                      <a:pPr fontAlgn="t"/>
                      <a:r>
                        <a:rPr lang="en-US" sz="1100" dirty="0">
                          <a:solidFill>
                            <a:schemeClr val="bg1"/>
                          </a:solidFill>
                          <a:effectLst/>
                          <a:latin typeface="Aptos" panose="020B0004020202020204" pitchFamily="34" charset="0"/>
                        </a:rPr>
                        <a:t>1250</a:t>
                      </a:r>
                    </a:p>
                  </a:txBody>
                  <a:tcPr marL="11589" marR="11589" marT="15452" marB="15452"/>
                </a:tc>
                <a:tc>
                  <a:txBody>
                    <a:bodyPr/>
                    <a:lstStyle/>
                    <a:p>
                      <a:pPr fontAlgn="t"/>
                      <a:r>
                        <a:rPr lang="en-US" sz="1100" dirty="0">
                          <a:solidFill>
                            <a:schemeClr val="bg1"/>
                          </a:solidFill>
                          <a:effectLst/>
                          <a:latin typeface="Aptos" panose="020B0004020202020204" pitchFamily="34" charset="0"/>
                        </a:rPr>
                        <a:t>CO/Ozone</a:t>
                      </a:r>
                    </a:p>
                  </a:txBody>
                  <a:tcPr marL="11589" marR="11589" marT="15452" marB="15452"/>
                </a:tc>
                <a:extLst>
                  <a:ext uri="{0D108BD9-81ED-4DB2-BD59-A6C34878D82A}">
                    <a16:rowId xmlns:a16="http://schemas.microsoft.com/office/drawing/2014/main" val="1772816700"/>
                  </a:ext>
                </a:extLst>
              </a:tr>
              <a:tr h="253416">
                <a:tc vMerge="1">
                  <a:txBody>
                    <a:bodyPr/>
                    <a:lstStyle/>
                    <a:p>
                      <a:pPr fontAlgn="t"/>
                      <a:endParaRPr lang="en-US" sz="1000" u="sng"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a:txBody>
                    <a:bodyPr/>
                    <a:lstStyle/>
                    <a:p>
                      <a:pPr fontAlgn="t"/>
                      <a:r>
                        <a:rPr lang="en-US" sz="1100" dirty="0">
                          <a:solidFill>
                            <a:schemeClr val="bg1"/>
                          </a:solidFill>
                          <a:effectLst/>
                          <a:latin typeface="Aptos" panose="020B0004020202020204" pitchFamily="34" charset="0"/>
                        </a:rPr>
                        <a:t>233.9515</a:t>
                      </a:r>
                    </a:p>
                  </a:txBody>
                  <a:tcPr marL="11589" marR="11589" marT="15452" marB="15452"/>
                </a:tc>
                <a:tc>
                  <a:txBody>
                    <a:bodyPr/>
                    <a:lstStyle/>
                    <a:p>
                      <a:pPr fontAlgn="t"/>
                      <a:r>
                        <a:rPr lang="en-US" sz="1100" dirty="0">
                          <a:solidFill>
                            <a:schemeClr val="bg1"/>
                          </a:solidFill>
                          <a:effectLst/>
                          <a:latin typeface="Aptos" panose="020B0004020202020204" pitchFamily="34" charset="0"/>
                        </a:rPr>
                        <a:t>1250</a:t>
                      </a:r>
                    </a:p>
                  </a:txBody>
                  <a:tcPr marL="11589" marR="11589" marT="15452" marB="15452"/>
                </a:tc>
                <a:tc>
                  <a:txBody>
                    <a:bodyPr/>
                    <a:lstStyle/>
                    <a:p>
                      <a:pPr fontAlgn="t"/>
                      <a:r>
                        <a:rPr lang="en-US" sz="1100" dirty="0">
                          <a:solidFill>
                            <a:schemeClr val="bg1"/>
                          </a:solidFill>
                          <a:effectLst/>
                          <a:latin typeface="Aptos" panose="020B0004020202020204" pitchFamily="34" charset="0"/>
                        </a:rPr>
                        <a:t>Ozone</a:t>
                      </a:r>
                    </a:p>
                  </a:txBody>
                  <a:tcPr marL="11589" marR="11589" marT="15452" marB="15452"/>
                </a:tc>
                <a:extLst>
                  <a:ext uri="{0D108BD9-81ED-4DB2-BD59-A6C34878D82A}">
                    <a16:rowId xmlns:a16="http://schemas.microsoft.com/office/drawing/2014/main" val="278839078"/>
                  </a:ext>
                </a:extLst>
              </a:tr>
              <a:tr h="253416">
                <a:tc vMerge="1">
                  <a:txBody>
                    <a:bodyPr/>
                    <a:lstStyle/>
                    <a:p>
                      <a:pPr fontAlgn="t"/>
                      <a:endParaRPr lang="en-US" sz="1000" u="sng"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en-US" sz="1100" dirty="0">
                          <a:solidFill>
                            <a:schemeClr val="bg1"/>
                          </a:solidFill>
                          <a:effectLst/>
                          <a:latin typeface="Aptos" panose="020B0004020202020204" pitchFamily="34" charset="0"/>
                        </a:rPr>
                        <a:t>235.7151</a:t>
                      </a:r>
                    </a:p>
                  </a:txBody>
                  <a:tcPr marL="11589" marR="11589" marT="15452" marB="15452"/>
                </a:tc>
                <a:tc>
                  <a:txBody>
                    <a:bodyPr/>
                    <a:lstStyle/>
                    <a:p>
                      <a:pPr fontAlgn="t"/>
                      <a:r>
                        <a:rPr lang="en-US" sz="1100" dirty="0">
                          <a:solidFill>
                            <a:schemeClr val="bg1"/>
                          </a:solidFill>
                          <a:effectLst/>
                          <a:latin typeface="Aptos" panose="020B0004020202020204" pitchFamily="34" charset="0"/>
                        </a:rPr>
                        <a:t>10</a:t>
                      </a:r>
                    </a:p>
                  </a:txBody>
                  <a:tcPr marL="11589" marR="11589" marT="15452" marB="15452"/>
                </a:tc>
                <a:tc>
                  <a:txBody>
                    <a:bodyPr/>
                    <a:lstStyle/>
                    <a:p>
                      <a:pPr fontAlgn="t"/>
                      <a:r>
                        <a:rPr lang="en-US" sz="1100" dirty="0">
                          <a:solidFill>
                            <a:schemeClr val="bg1"/>
                          </a:solidFill>
                          <a:effectLst/>
                          <a:latin typeface="Aptos" panose="020B0004020202020204" pitchFamily="34" charset="0"/>
                        </a:rPr>
                        <a:t>Ozone</a:t>
                      </a:r>
                    </a:p>
                  </a:txBody>
                  <a:tcPr marL="11589" marR="11589" marT="15452" marB="15452"/>
                </a:tc>
                <a:extLst>
                  <a:ext uri="{0D108BD9-81ED-4DB2-BD59-A6C34878D82A}">
                    <a16:rowId xmlns:a16="http://schemas.microsoft.com/office/drawing/2014/main" val="2635400328"/>
                  </a:ext>
                </a:extLst>
              </a:tr>
              <a:tr h="253416">
                <a:tc vMerge="1">
                  <a:txBody>
                    <a:bodyPr/>
                    <a:lstStyle/>
                    <a:p>
                      <a:pPr fontAlgn="t"/>
                      <a:endParaRPr lang="en-US" sz="1000" u="sng"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5ECF9"/>
                    </a:solidFill>
                  </a:tcPr>
                </a:tc>
                <a:tc>
                  <a:txBody>
                    <a:bodyPr/>
                    <a:lstStyle/>
                    <a:p>
                      <a:pPr fontAlgn="t"/>
                      <a:r>
                        <a:rPr lang="en-US" sz="1100" dirty="0">
                          <a:solidFill>
                            <a:schemeClr val="bg1"/>
                          </a:solidFill>
                          <a:effectLst/>
                          <a:latin typeface="Aptos" panose="020B0004020202020204" pitchFamily="34" charset="0"/>
                        </a:rPr>
                        <a:t>235.7151</a:t>
                      </a:r>
                    </a:p>
                  </a:txBody>
                  <a:tcPr marL="11589" marR="11589" marT="15452" marB="15452"/>
                </a:tc>
                <a:tc>
                  <a:txBody>
                    <a:bodyPr/>
                    <a:lstStyle/>
                    <a:p>
                      <a:pPr fontAlgn="t"/>
                      <a:r>
                        <a:rPr lang="en-US" sz="1100" dirty="0">
                          <a:solidFill>
                            <a:schemeClr val="bg1"/>
                          </a:solidFill>
                          <a:effectLst/>
                          <a:latin typeface="Aptos" panose="020B0004020202020204" pitchFamily="34" charset="0"/>
                        </a:rPr>
                        <a:t>1250</a:t>
                      </a:r>
                    </a:p>
                  </a:txBody>
                  <a:tcPr marL="11589" marR="11589" marT="15452" marB="15452"/>
                </a:tc>
                <a:tc>
                  <a:txBody>
                    <a:bodyPr/>
                    <a:lstStyle/>
                    <a:p>
                      <a:pPr fontAlgn="t"/>
                      <a:r>
                        <a:rPr lang="en-US" sz="1100" dirty="0">
                          <a:solidFill>
                            <a:schemeClr val="bg1"/>
                          </a:solidFill>
                          <a:effectLst/>
                          <a:latin typeface="Aptos" panose="020B0004020202020204" pitchFamily="34" charset="0"/>
                        </a:rPr>
                        <a:t>Ozone</a:t>
                      </a:r>
                    </a:p>
                  </a:txBody>
                  <a:tcPr marL="11589" marR="11589" marT="15452" marB="15452"/>
                </a:tc>
                <a:extLst>
                  <a:ext uri="{0D108BD9-81ED-4DB2-BD59-A6C34878D82A}">
                    <a16:rowId xmlns:a16="http://schemas.microsoft.com/office/drawing/2014/main" val="3207054953"/>
                  </a:ext>
                </a:extLst>
              </a:tr>
              <a:tr h="190925">
                <a:tc vMerge="1">
                  <a:txBody>
                    <a:bodyPr/>
                    <a:lstStyle/>
                    <a:p>
                      <a:pPr fontAlgn="t"/>
                      <a:endParaRPr lang="en-US" sz="1000" u="sng"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endParaRPr dirty="0"/>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vMerge="1">
                  <a:txBody>
                    <a:bodyPr/>
                    <a:lstStyle/>
                    <a:p>
                      <a:pPr fontAlgn="t"/>
                      <a:endParaRPr lang="en-US" sz="1000" dirty="0">
                        <a:effectLst/>
                        <a:latin typeface="inherit"/>
                      </a:endParaRPr>
                    </a:p>
                  </a:txBody>
                  <a:tcPr marL="15452" marR="15452" marT="20603" marB="2060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en-US" sz="1100" dirty="0">
                          <a:solidFill>
                            <a:schemeClr val="bg1"/>
                          </a:solidFill>
                          <a:effectLst/>
                          <a:latin typeface="Aptos" panose="020B0004020202020204" pitchFamily="34" charset="0"/>
                        </a:rPr>
                        <a:t>239.66</a:t>
                      </a:r>
                    </a:p>
                  </a:txBody>
                  <a:tcPr marL="11589" marR="11589" marT="15452" marB="15452"/>
                </a:tc>
                <a:tc>
                  <a:txBody>
                    <a:bodyPr/>
                    <a:lstStyle/>
                    <a:p>
                      <a:pPr fontAlgn="t"/>
                      <a:r>
                        <a:rPr lang="en-US" sz="1100" dirty="0">
                          <a:solidFill>
                            <a:schemeClr val="bg1"/>
                          </a:solidFill>
                          <a:effectLst/>
                          <a:latin typeface="Aptos" panose="020B0004020202020204" pitchFamily="34" charset="0"/>
                        </a:rPr>
                        <a:t>15600</a:t>
                      </a:r>
                    </a:p>
                  </a:txBody>
                  <a:tcPr marL="11589" marR="11589" marT="15452" marB="15452"/>
                </a:tc>
                <a:tc>
                  <a:txBody>
                    <a:bodyPr/>
                    <a:lstStyle/>
                    <a:p>
                      <a:pPr fontAlgn="t"/>
                      <a:r>
                        <a:rPr lang="en-US" sz="1100" dirty="0">
                          <a:solidFill>
                            <a:schemeClr val="bg1"/>
                          </a:solidFill>
                          <a:effectLst/>
                          <a:latin typeface="Aptos" panose="020B0004020202020204" pitchFamily="34" charset="0"/>
                        </a:rPr>
                        <a:t>Ozone</a:t>
                      </a:r>
                    </a:p>
                  </a:txBody>
                  <a:tcPr marL="11589" marR="11589" marT="15452" marB="15452"/>
                </a:tc>
                <a:extLst>
                  <a:ext uri="{0D108BD9-81ED-4DB2-BD59-A6C34878D82A}">
                    <a16:rowId xmlns:a16="http://schemas.microsoft.com/office/drawing/2014/main" val="2082619523"/>
                  </a:ext>
                </a:extLst>
              </a:tr>
              <a:tr h="350945">
                <a:tc>
                  <a:txBody>
                    <a:bodyPr/>
                    <a:lstStyle/>
                    <a:p>
                      <a:pPr fontAlgn="t"/>
                      <a:r>
                        <a:rPr lang="en-US" sz="1100" u="none" dirty="0">
                          <a:solidFill>
                            <a:schemeClr val="bg1"/>
                          </a:solidFill>
                          <a:effectLst/>
                          <a:latin typeface="Aptos" panose="020B0004020202020204" pitchFamily="34" charset="0"/>
                        </a:rPr>
                        <a:t>Metop-SG-B1-3</a:t>
                      </a:r>
                    </a:p>
                  </a:txBody>
                  <a:tcPr marL="11589" marR="11589" marT="15452" marB="15452"/>
                </a:tc>
                <a:tc>
                  <a:txBody>
                    <a:bodyPr/>
                    <a:lstStyle/>
                    <a:p>
                      <a:pPr fontAlgn="t"/>
                      <a:r>
                        <a:rPr lang="en-US" sz="1100" dirty="0">
                          <a:solidFill>
                            <a:schemeClr val="bg1"/>
                          </a:solidFill>
                          <a:effectLst/>
                          <a:latin typeface="Aptos" panose="020B0004020202020204" pitchFamily="34" charset="0"/>
                        </a:rPr>
                        <a:t>EUMETSAT</a:t>
                      </a:r>
                    </a:p>
                  </a:txBody>
                  <a:tcPr marL="11589" marR="11589" marT="15452" marB="15452"/>
                </a:tc>
                <a:tc>
                  <a:txBody>
                    <a:bodyPr/>
                    <a:lstStyle/>
                    <a:p>
                      <a:pPr fontAlgn="t"/>
                      <a:r>
                        <a:rPr lang="en-US" sz="1100" dirty="0">
                          <a:solidFill>
                            <a:schemeClr val="bg1"/>
                          </a:solidFill>
                          <a:effectLst/>
                          <a:latin typeface="Aptos" panose="020B0004020202020204" pitchFamily="34" charset="0"/>
                        </a:rPr>
                        <a:t>≥2026</a:t>
                      </a:r>
                    </a:p>
                  </a:txBody>
                  <a:tcPr marL="11589" marR="11589" marT="15452" marB="15452"/>
                </a:tc>
                <a:tc>
                  <a:txBody>
                    <a:bodyPr/>
                    <a:lstStyle/>
                    <a:p>
                      <a:pPr fontAlgn="t"/>
                      <a:r>
                        <a:rPr lang="en-US" sz="1100" dirty="0">
                          <a:solidFill>
                            <a:schemeClr val="bg1"/>
                          </a:solidFill>
                          <a:effectLst/>
                          <a:latin typeface="Aptos" panose="020B0004020202020204" pitchFamily="34" charset="0"/>
                        </a:rPr>
                        <a:t>≥2048</a:t>
                      </a:r>
                    </a:p>
                  </a:txBody>
                  <a:tcPr marL="11589" marR="11589" marT="15452" marB="15452"/>
                </a:tc>
                <a:tc>
                  <a:txBody>
                    <a:bodyPr/>
                    <a:lstStyle/>
                    <a:p>
                      <a:pPr fontAlgn="t"/>
                      <a:r>
                        <a:rPr lang="en-US" sz="1100" dirty="0">
                          <a:solidFill>
                            <a:schemeClr val="bg1"/>
                          </a:solidFill>
                          <a:effectLst/>
                          <a:latin typeface="Aptos" panose="020B0004020202020204" pitchFamily="34" charset="0"/>
                        </a:rPr>
                        <a:t>ICI</a:t>
                      </a:r>
                    </a:p>
                  </a:txBody>
                  <a:tcPr marL="11589" marR="11589" marT="15452" marB="15452"/>
                </a:tc>
                <a:tc>
                  <a:txBody>
                    <a:bodyPr/>
                    <a:lstStyle/>
                    <a:p>
                      <a:pPr fontAlgn="t"/>
                      <a:r>
                        <a:rPr lang="en-US" sz="1100" dirty="0">
                          <a:solidFill>
                            <a:schemeClr val="bg1"/>
                          </a:solidFill>
                          <a:effectLst/>
                          <a:latin typeface="Aptos" panose="020B0004020202020204" pitchFamily="34" charset="0"/>
                        </a:rPr>
                        <a:t>243.2</a:t>
                      </a:r>
                    </a:p>
                  </a:txBody>
                  <a:tcPr marL="11589" marR="11589" marT="15452" marB="15452"/>
                </a:tc>
                <a:tc>
                  <a:txBody>
                    <a:bodyPr/>
                    <a:lstStyle/>
                    <a:p>
                      <a:pPr fontAlgn="t"/>
                      <a:r>
                        <a:rPr lang="en-US" sz="1100" dirty="0">
                          <a:solidFill>
                            <a:schemeClr val="bg1"/>
                          </a:solidFill>
                          <a:effectLst/>
                          <a:latin typeface="Aptos" panose="020B0004020202020204" pitchFamily="34" charset="0"/>
                        </a:rPr>
                        <a:t>8000</a:t>
                      </a:r>
                    </a:p>
                  </a:txBody>
                  <a:tcPr marL="11589" marR="11589" marT="15452" marB="15452"/>
                </a:tc>
                <a:tc>
                  <a:txBody>
                    <a:bodyPr/>
                    <a:lstStyle/>
                    <a:p>
                      <a:pPr fontAlgn="t"/>
                      <a:r>
                        <a:rPr lang="en-US" sz="1100" dirty="0">
                          <a:solidFill>
                            <a:schemeClr val="bg1"/>
                          </a:solidFill>
                          <a:effectLst/>
                          <a:latin typeface="Aptos" panose="020B0004020202020204" pitchFamily="34" charset="0"/>
                        </a:rPr>
                        <a:t>Window/Cirrus Clouds</a:t>
                      </a:r>
                    </a:p>
                  </a:txBody>
                  <a:tcPr marL="11589" marR="11589" marT="15452" marB="15452"/>
                </a:tc>
                <a:extLst>
                  <a:ext uri="{0D108BD9-81ED-4DB2-BD59-A6C34878D82A}">
                    <a16:rowId xmlns:a16="http://schemas.microsoft.com/office/drawing/2014/main" val="4293141888"/>
                  </a:ext>
                </a:extLst>
              </a:tr>
            </a:tbl>
          </a:graphicData>
        </a:graphic>
      </p:graphicFrame>
    </p:spTree>
    <p:extLst>
      <p:ext uri="{BB962C8B-B14F-4D97-AF65-F5344CB8AC3E}">
        <p14:creationId xmlns:p14="http://schemas.microsoft.com/office/powerpoint/2010/main" val="411568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006" y="0"/>
            <a:ext cx="5666994" cy="51435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51435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3477006" cy="1081087"/>
          </a:xfrm>
          <a:prstGeom prst="rect">
            <a:avLst/>
          </a:prstGeom>
        </p:spPr>
      </p:pic>
      <p:sp>
        <p:nvSpPr>
          <p:cNvPr id="4" name="Slide Number Placeholder 3">
            <a:extLst>
              <a:ext uri="{FF2B5EF4-FFF2-40B4-BE49-F238E27FC236}">
                <a16:creationId xmlns:a16="http://schemas.microsoft.com/office/drawing/2014/main" id="{BEE8512A-CAB7-354D-BBC5-CC8AFB08AA55}"/>
              </a:ext>
            </a:extLst>
          </p:cNvPr>
          <p:cNvSpPr>
            <a:spLocks noGrp="1"/>
          </p:cNvSpPr>
          <p:nvPr>
            <p:ph type="sldNum" sz="quarter" idx="12"/>
          </p:nvPr>
        </p:nvSpPr>
        <p:spPr>
          <a:xfrm>
            <a:off x="6572250" y="163282"/>
            <a:ext cx="2057400" cy="273844"/>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193064E3-861F-6A4B-8A69-6BF7BD873938}" type="slidenum">
              <a:rPr kumimoji="0" lang="en-US" b="0" i="0" u="none" strike="noStrike" kern="1200" cap="none" spc="0" normalizeH="0" baseline="0" noProof="0">
                <a:ln>
                  <a:noFill/>
                </a:ln>
                <a:solidFill>
                  <a:schemeClr val="tx1"/>
                </a:solidFill>
                <a:effectLst/>
                <a:uLnTx/>
                <a:uFillTx/>
                <a:latin typeface="Century Gothic" panose="020B0502020202020204"/>
                <a:ea typeface="+mn-ea"/>
                <a:cs typeface="Arial"/>
                <a:sym typeface="Arial"/>
              </a:rPr>
              <a:pPr marL="0" marR="0" lvl="0" indent="0" defTabSz="457200" rtl="0" eaLnBrk="1" fontAlgn="auto" latinLnBrk="0" hangingPunct="1">
                <a:spcBef>
                  <a:spcPts val="0"/>
                </a:spcBef>
                <a:spcAft>
                  <a:spcPts val="600"/>
                </a:spcAft>
                <a:buClrTx/>
                <a:buSzTx/>
                <a:buFontTx/>
                <a:buNone/>
                <a:tabLst/>
                <a:defRPr/>
              </a:pPr>
              <a:t>29</a:t>
            </a:fld>
            <a:endParaRPr kumimoji="0" lang="en-US" b="0" i="0" u="none" strike="noStrike" kern="1200" cap="none" spc="0" normalizeH="0" baseline="0" noProof="0">
              <a:ln>
                <a:noFill/>
              </a:ln>
              <a:solidFill>
                <a:schemeClr val="tx1"/>
              </a:solidFill>
              <a:effectLst/>
              <a:uLnTx/>
              <a:uFillTx/>
              <a:latin typeface="Century Gothic" panose="020B0502020202020204"/>
              <a:ea typeface="+mn-ea"/>
              <a:cs typeface="Arial"/>
              <a:sym typeface="Arial"/>
            </a:endParaRPr>
          </a:p>
        </p:txBody>
      </p:sp>
      <p:pic>
        <p:nvPicPr>
          <p:cNvPr id="49" name="Picture 48">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3281362"/>
            <a:ext cx="3477006" cy="1862138"/>
          </a:xfrm>
          <a:prstGeom prst="rect">
            <a:avLst/>
          </a:prstGeom>
        </p:spPr>
      </p:pic>
      <p:sp>
        <p:nvSpPr>
          <p:cNvPr id="2" name="Title 1">
            <a:extLst>
              <a:ext uri="{FF2B5EF4-FFF2-40B4-BE49-F238E27FC236}">
                <a16:creationId xmlns:a16="http://schemas.microsoft.com/office/drawing/2014/main" id="{E65E22D7-1D43-E643-8C02-A334490BF458}"/>
              </a:ext>
            </a:extLst>
          </p:cNvPr>
          <p:cNvSpPr>
            <a:spLocks noGrp="1"/>
          </p:cNvSpPr>
          <p:nvPr>
            <p:ph type="title"/>
          </p:nvPr>
        </p:nvSpPr>
        <p:spPr>
          <a:xfrm>
            <a:off x="514350" y="799622"/>
            <a:ext cx="2480058" cy="3861278"/>
          </a:xfrm>
        </p:spPr>
        <p:txBody>
          <a:bodyPr>
            <a:normAutofit/>
          </a:bodyPr>
          <a:lstStyle/>
          <a:p>
            <a:r>
              <a:rPr lang="en-US" sz="2600" b="1" dirty="0">
                <a:solidFill>
                  <a:schemeClr val="bg1"/>
                </a:solidFill>
              </a:rPr>
              <a:t>Weather Satellite Interference Impacts Summary</a:t>
            </a:r>
          </a:p>
        </p:txBody>
      </p:sp>
      <p:graphicFrame>
        <p:nvGraphicFramePr>
          <p:cNvPr id="6" name="Content Placeholder 2">
            <a:extLst>
              <a:ext uri="{FF2B5EF4-FFF2-40B4-BE49-F238E27FC236}">
                <a16:creationId xmlns:a16="http://schemas.microsoft.com/office/drawing/2014/main" id="{DAE25E75-C897-4A9A-85ED-B01C7A2CC4AE}"/>
              </a:ext>
            </a:extLst>
          </p:cNvPr>
          <p:cNvGraphicFramePr>
            <a:graphicFrameLocks noGrp="1"/>
          </p:cNvGraphicFramePr>
          <p:nvPr>
            <p:ph idx="1"/>
            <p:extLst>
              <p:ext uri="{D42A27DB-BD31-4B8C-83A1-F6EECF244321}">
                <p14:modId xmlns:p14="http://schemas.microsoft.com/office/powerpoint/2010/main" val="3812463600"/>
              </p:ext>
            </p:extLst>
          </p:nvPr>
        </p:nvGraphicFramePr>
        <p:xfrm>
          <a:off x="3959604" y="559593"/>
          <a:ext cx="4717669" cy="4085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248416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FD74-862E-FB4E-987C-A004DC7CB8CE}"/>
              </a:ext>
            </a:extLst>
          </p:cNvPr>
          <p:cNvSpPr>
            <a:spLocks noGrp="1"/>
          </p:cNvSpPr>
          <p:nvPr>
            <p:ph type="title"/>
          </p:nvPr>
        </p:nvSpPr>
        <p:spPr/>
        <p:txBody>
          <a:bodyPr>
            <a:normAutofit/>
          </a:bodyPr>
          <a:lstStyle/>
          <a:p>
            <a:r>
              <a:rPr lang="en-US" dirty="0">
                <a:latin typeface="Aptos" panose="020B0004020202020204" pitchFamily="34" charset="0"/>
              </a:rPr>
              <a:t>Committee Goals</a:t>
            </a:r>
          </a:p>
        </p:txBody>
      </p:sp>
      <p:sp>
        <p:nvSpPr>
          <p:cNvPr id="3" name="Content Placeholder 2">
            <a:extLst>
              <a:ext uri="{FF2B5EF4-FFF2-40B4-BE49-F238E27FC236}">
                <a16:creationId xmlns:a16="http://schemas.microsoft.com/office/drawing/2014/main" id="{63E53B0C-5FF1-2D4E-A40B-D8D94818D751}"/>
              </a:ext>
            </a:extLst>
          </p:cNvPr>
          <p:cNvSpPr>
            <a:spLocks noGrp="1"/>
          </p:cNvSpPr>
          <p:nvPr>
            <p:ph idx="1"/>
          </p:nvPr>
        </p:nvSpPr>
        <p:spPr/>
        <p:txBody>
          <a:bodyPr>
            <a:normAutofit fontScale="77500" lnSpcReduction="20000"/>
          </a:bodyPr>
          <a:lstStyle/>
          <a:p>
            <a:r>
              <a:rPr lang="en-US" dirty="0">
                <a:latin typeface="Aptos" panose="020B0004020202020204" pitchFamily="34" charset="0"/>
              </a:rPr>
              <a:t>Increase membership awareness of spectrum management matters and their potential impacts</a:t>
            </a:r>
            <a:r>
              <a:rPr lang="en-US" sz="2300" dirty="0">
                <a:latin typeface="Aptos" panose="020B0004020202020204" pitchFamily="34" charset="0"/>
              </a:rPr>
              <a:t> on the weather, water, and climate enterprise</a:t>
            </a:r>
            <a:r>
              <a:rPr lang="en-US" dirty="0">
                <a:latin typeface="Aptos" panose="020B0004020202020204" pitchFamily="34" charset="0"/>
              </a:rPr>
              <a:t>,</a:t>
            </a:r>
          </a:p>
          <a:p>
            <a:endParaRPr lang="en-US" dirty="0">
              <a:latin typeface="Aptos" panose="020B0004020202020204" pitchFamily="34" charset="0"/>
            </a:endParaRPr>
          </a:p>
          <a:p>
            <a:r>
              <a:rPr lang="en-US" dirty="0">
                <a:latin typeface="Aptos" panose="020B0004020202020204" pitchFamily="34" charset="0"/>
              </a:rPr>
              <a:t>Develop coalitions with other entities </a:t>
            </a:r>
            <a:r>
              <a:rPr lang="en-US" sz="2300" dirty="0">
                <a:latin typeface="Aptos" panose="020B0004020202020204" pitchFamily="34" charset="0"/>
              </a:rPr>
              <a:t>to inform the public and policymakers on radio frequency interference and its consequences</a:t>
            </a:r>
            <a:r>
              <a:rPr lang="en-US" dirty="0">
                <a:latin typeface="Aptos" panose="020B0004020202020204" pitchFamily="34" charset="0"/>
              </a:rPr>
              <a:t>, and</a:t>
            </a:r>
          </a:p>
          <a:p>
            <a:endParaRPr lang="en-US" dirty="0">
              <a:latin typeface="Aptos" panose="020B0004020202020204" pitchFamily="34" charset="0"/>
            </a:endParaRPr>
          </a:p>
          <a:p>
            <a:r>
              <a:rPr lang="en-US" dirty="0">
                <a:latin typeface="Aptos" panose="020B0004020202020204" pitchFamily="34" charset="0"/>
              </a:rPr>
              <a:t>Provide subject-matter expertise</a:t>
            </a:r>
            <a:r>
              <a:rPr lang="en-US" sz="2300" dirty="0">
                <a:latin typeface="Aptos" panose="020B0004020202020204" pitchFamily="34" charset="0"/>
              </a:rPr>
              <a:t> on how changes in spectrum policy and allocations could affect the collection or delivery of meteorological, hydrological, and oceanographical data</a:t>
            </a:r>
            <a:endParaRPr lang="en-US" dirty="0">
              <a:latin typeface="Aptos" panose="020B0004020202020204" pitchFamily="34" charset="0"/>
            </a:endParaRPr>
          </a:p>
        </p:txBody>
      </p:sp>
      <p:sp>
        <p:nvSpPr>
          <p:cNvPr id="4" name="Right Triangle 3">
            <a:extLst>
              <a:ext uri="{FF2B5EF4-FFF2-40B4-BE49-F238E27FC236}">
                <a16:creationId xmlns:a16="http://schemas.microsoft.com/office/drawing/2014/main" id="{DB4C5CCC-F881-9748-AFA0-98A30919AF0E}"/>
              </a:ext>
            </a:extLst>
          </p:cNvPr>
          <p:cNvSpPr/>
          <p:nvPr/>
        </p:nvSpPr>
        <p:spPr>
          <a:xfrm rot="16200000">
            <a:off x="6806062" y="2805561"/>
            <a:ext cx="1002823" cy="367305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0524769-07E9-4749-AE2B-681A1DDB430B}"/>
              </a:ext>
            </a:extLst>
          </p:cNvPr>
          <p:cNvSpPr txBox="1"/>
          <p:nvPr/>
        </p:nvSpPr>
        <p:spPr>
          <a:xfrm>
            <a:off x="6737572" y="4731545"/>
            <a:ext cx="2406428" cy="400110"/>
          </a:xfrm>
          <a:prstGeom prst="rect">
            <a:avLst/>
          </a:prstGeom>
          <a:noFill/>
        </p:spPr>
        <p:txBody>
          <a:bodyPr wrap="none" rtlCol="0">
            <a:spAutoFit/>
          </a:bodyPr>
          <a:lstStyle/>
          <a:p>
            <a:r>
              <a:rPr lang="en-US" sz="2000" b="1" dirty="0" err="1">
                <a:solidFill>
                  <a:schemeClr val="bg1"/>
                </a:solidFill>
              </a:rPr>
              <a:t>ametsoc.org</a:t>
            </a:r>
            <a:r>
              <a:rPr lang="en-US" sz="2000" b="1" dirty="0">
                <a:solidFill>
                  <a:schemeClr val="bg1"/>
                </a:solidFill>
              </a:rPr>
              <a:t>/radio</a:t>
            </a:r>
          </a:p>
        </p:txBody>
      </p:sp>
    </p:spTree>
    <p:extLst>
      <p:ext uri="{BB962C8B-B14F-4D97-AF65-F5344CB8AC3E}">
        <p14:creationId xmlns:p14="http://schemas.microsoft.com/office/powerpoint/2010/main" val="1014816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F87155-2EC4-1233-C3DC-1CA2B2468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425" y="-9826"/>
            <a:ext cx="63785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a:t>Questions?</a:t>
            </a:r>
          </a:p>
        </p:txBody>
      </p:sp>
      <p:sp>
        <p:nvSpPr>
          <p:cNvPr id="13" name="Subtitle 2">
            <a:extLst>
              <a:ext uri="{FF2B5EF4-FFF2-40B4-BE49-F238E27FC236}">
                <a16:creationId xmlns:a16="http://schemas.microsoft.com/office/drawing/2014/main" id="{1B1FECBE-565E-4F41-B6C4-B19AF1E5FE4E}"/>
              </a:ext>
            </a:extLst>
          </p:cNvPr>
          <p:cNvSpPr txBox="1">
            <a:spLocks/>
          </p:cNvSpPr>
          <p:nvPr/>
        </p:nvSpPr>
        <p:spPr>
          <a:xfrm>
            <a:off x="457200" y="1624999"/>
            <a:ext cx="7084592" cy="936925"/>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Jordan </a:t>
            </a:r>
            <a:r>
              <a:rPr lang="en-US" sz="2400" b="1" dirty="0" err="1"/>
              <a:t>Gerth</a:t>
            </a:r>
            <a:endParaRPr lang="en-US" sz="1600" b="1" dirty="0"/>
          </a:p>
          <a:p>
            <a:pPr marL="0" indent="0">
              <a:buNone/>
            </a:pPr>
            <a:r>
              <a:rPr lang="en-US" sz="1600" dirty="0"/>
              <a:t>jordan.gerth@ssec.wisc.edu</a:t>
            </a:r>
          </a:p>
          <a:p>
            <a:pPr marL="0" indent="0">
              <a:buNone/>
            </a:pPr>
            <a:r>
              <a:rPr lang="en-US" sz="1600" dirty="0" err="1"/>
              <a:t>ametsoc.org</a:t>
            </a:r>
            <a:r>
              <a:rPr lang="en-US" sz="1600" dirty="0"/>
              <a:t>/radio</a:t>
            </a:r>
            <a:endParaRPr lang="en-US" sz="1200" dirty="0"/>
          </a:p>
        </p:txBody>
      </p:sp>
      <p:grpSp>
        <p:nvGrpSpPr>
          <p:cNvPr id="16" name="Group 15">
            <a:extLst>
              <a:ext uri="{FF2B5EF4-FFF2-40B4-BE49-F238E27FC236}">
                <a16:creationId xmlns:a16="http://schemas.microsoft.com/office/drawing/2014/main" id="{7FB565B0-9E85-B347-A7B6-69A86523B7E4}"/>
              </a:ext>
            </a:extLst>
          </p:cNvPr>
          <p:cNvGrpSpPr/>
          <p:nvPr/>
        </p:nvGrpSpPr>
        <p:grpSpPr>
          <a:xfrm>
            <a:off x="1602204" y="3347528"/>
            <a:ext cx="5939593" cy="1413855"/>
            <a:chOff x="781037" y="3347528"/>
            <a:chExt cx="5939593" cy="1413855"/>
          </a:xfrm>
        </p:grpSpPr>
        <p:pic>
          <p:nvPicPr>
            <p:cNvPr id="17" name="Picture 16">
              <a:extLst>
                <a:ext uri="{FF2B5EF4-FFF2-40B4-BE49-F238E27FC236}">
                  <a16:creationId xmlns:a16="http://schemas.microsoft.com/office/drawing/2014/main" id="{C8E199DB-A92E-154A-8942-7F4C8B4C56F1}"/>
                </a:ext>
              </a:extLst>
            </p:cNvPr>
            <p:cNvPicPr>
              <a:picLocks noChangeAspect="1"/>
            </p:cNvPicPr>
            <p:nvPr/>
          </p:nvPicPr>
          <p:blipFill>
            <a:blip r:embed="rId4"/>
            <a:stretch>
              <a:fillRect/>
            </a:stretch>
          </p:blipFill>
          <p:spPr>
            <a:xfrm>
              <a:off x="3973821" y="3605921"/>
              <a:ext cx="2746809" cy="936925"/>
            </a:xfrm>
            <a:prstGeom prst="rect">
              <a:avLst/>
            </a:prstGeom>
          </p:spPr>
        </p:pic>
        <p:pic>
          <p:nvPicPr>
            <p:cNvPr id="18" name="Picture 17">
              <a:extLst>
                <a:ext uri="{FF2B5EF4-FFF2-40B4-BE49-F238E27FC236}">
                  <a16:creationId xmlns:a16="http://schemas.microsoft.com/office/drawing/2014/main" id="{2DD43945-8E8F-B648-989E-1E9AFC4A11C2}"/>
                </a:ext>
              </a:extLst>
            </p:cNvPr>
            <p:cNvPicPr>
              <a:picLocks noChangeAspect="1"/>
            </p:cNvPicPr>
            <p:nvPr/>
          </p:nvPicPr>
          <p:blipFill>
            <a:blip r:embed="rId5"/>
            <a:stretch>
              <a:fillRect/>
            </a:stretch>
          </p:blipFill>
          <p:spPr>
            <a:xfrm>
              <a:off x="2853878" y="4141410"/>
              <a:ext cx="878055" cy="619973"/>
            </a:xfrm>
            <a:prstGeom prst="rect">
              <a:avLst/>
            </a:prstGeom>
          </p:spPr>
        </p:pic>
        <p:pic>
          <p:nvPicPr>
            <p:cNvPr id="19" name="Picture 18">
              <a:extLst>
                <a:ext uri="{FF2B5EF4-FFF2-40B4-BE49-F238E27FC236}">
                  <a16:creationId xmlns:a16="http://schemas.microsoft.com/office/drawing/2014/main" id="{3FE42ADD-33C7-6840-86A9-66EC09904C85}"/>
                </a:ext>
              </a:extLst>
            </p:cNvPr>
            <p:cNvPicPr>
              <a:picLocks noChangeAspect="1"/>
            </p:cNvPicPr>
            <p:nvPr/>
          </p:nvPicPr>
          <p:blipFill>
            <a:blip r:embed="rId6"/>
            <a:stretch>
              <a:fillRect/>
            </a:stretch>
          </p:blipFill>
          <p:spPr>
            <a:xfrm>
              <a:off x="2758641" y="3347529"/>
              <a:ext cx="1070589" cy="778610"/>
            </a:xfrm>
            <a:prstGeom prst="rect">
              <a:avLst/>
            </a:prstGeom>
          </p:spPr>
        </p:pic>
        <p:cxnSp>
          <p:nvCxnSpPr>
            <p:cNvPr id="20" name="Straight Connector 19">
              <a:extLst>
                <a:ext uri="{FF2B5EF4-FFF2-40B4-BE49-F238E27FC236}">
                  <a16:creationId xmlns:a16="http://schemas.microsoft.com/office/drawing/2014/main" id="{48534B47-E02A-514D-8819-9C0B259BF0DB}"/>
                </a:ext>
              </a:extLst>
            </p:cNvPr>
            <p:cNvCxnSpPr/>
            <p:nvPr/>
          </p:nvCxnSpPr>
          <p:spPr>
            <a:xfrm>
              <a:off x="2489227" y="3347529"/>
              <a:ext cx="0" cy="14138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1" name="Picture 4" descr="AMS seal">
              <a:extLst>
                <a:ext uri="{FF2B5EF4-FFF2-40B4-BE49-F238E27FC236}">
                  <a16:creationId xmlns:a16="http://schemas.microsoft.com/office/drawing/2014/main" id="{436C484F-EB89-B342-B7E8-CB6D0EF5B5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037" y="3347528"/>
              <a:ext cx="1436972" cy="1413845"/>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A84B0FF6-9561-9D4F-B41B-26983CDB9196}"/>
              </a:ext>
            </a:extLst>
          </p:cNvPr>
          <p:cNvPicPr>
            <a:picLocks noChangeAspect="1"/>
          </p:cNvPicPr>
          <p:nvPr/>
        </p:nvPicPr>
        <p:blipFill>
          <a:blip r:embed="rId8"/>
          <a:stretch>
            <a:fillRect/>
          </a:stretch>
        </p:blipFill>
        <p:spPr>
          <a:xfrm>
            <a:off x="523166" y="2560623"/>
            <a:ext cx="461140" cy="374904"/>
          </a:xfrm>
          <a:prstGeom prst="rect">
            <a:avLst/>
          </a:prstGeom>
        </p:spPr>
      </p:pic>
      <p:sp>
        <p:nvSpPr>
          <p:cNvPr id="23" name="TextBox 22">
            <a:extLst>
              <a:ext uri="{FF2B5EF4-FFF2-40B4-BE49-F238E27FC236}">
                <a16:creationId xmlns:a16="http://schemas.microsoft.com/office/drawing/2014/main" id="{A6589EDC-5457-BB46-A4F7-5E4ABE70337C}"/>
              </a:ext>
            </a:extLst>
          </p:cNvPr>
          <p:cNvSpPr txBox="1"/>
          <p:nvPr/>
        </p:nvSpPr>
        <p:spPr>
          <a:xfrm>
            <a:off x="984306" y="2560623"/>
            <a:ext cx="1838407" cy="584775"/>
          </a:xfrm>
          <a:prstGeom prst="rect">
            <a:avLst/>
          </a:prstGeom>
          <a:noFill/>
        </p:spPr>
        <p:txBody>
          <a:bodyPr wrap="square" rtlCol="0">
            <a:spAutoFit/>
          </a:bodyPr>
          <a:lstStyle/>
          <a:p>
            <a:r>
              <a:rPr lang="en-US" sz="1600" b="1" dirty="0"/>
              <a:t>@</a:t>
            </a:r>
            <a:r>
              <a:rPr lang="en-US" sz="1600" b="1" dirty="0" err="1"/>
              <a:t>AMSspectrum</a:t>
            </a:r>
            <a:endParaRPr lang="en-US" sz="1600" b="1" dirty="0"/>
          </a:p>
          <a:p>
            <a:r>
              <a:rPr lang="en-US" sz="1600" b="1" dirty="0"/>
              <a:t>@</a:t>
            </a:r>
            <a:r>
              <a:rPr lang="en-US" sz="1600" b="1" dirty="0" err="1"/>
              <a:t>jjgerth</a:t>
            </a:r>
            <a:endParaRPr lang="en-US" sz="1600" b="1" dirty="0"/>
          </a:p>
        </p:txBody>
      </p:sp>
      <p:sp>
        <p:nvSpPr>
          <p:cNvPr id="24" name="TextBox 23">
            <a:extLst>
              <a:ext uri="{FF2B5EF4-FFF2-40B4-BE49-F238E27FC236}">
                <a16:creationId xmlns:a16="http://schemas.microsoft.com/office/drawing/2014/main" id="{83B1AB11-2479-9148-98B7-B921C6181613}"/>
              </a:ext>
            </a:extLst>
          </p:cNvPr>
          <p:cNvSpPr txBox="1"/>
          <p:nvPr/>
        </p:nvSpPr>
        <p:spPr>
          <a:xfrm>
            <a:off x="5347401" y="1962533"/>
            <a:ext cx="2287151" cy="954107"/>
          </a:xfrm>
          <a:prstGeom prst="rect">
            <a:avLst/>
          </a:prstGeom>
          <a:noFill/>
        </p:spPr>
        <p:txBody>
          <a:bodyPr wrap="square" rtlCol="0">
            <a:spAutoFit/>
          </a:bodyPr>
          <a:lstStyle/>
          <a:p>
            <a:r>
              <a:rPr lang="en-US" sz="1400" i="1" dirty="0"/>
              <a:t>Special thanks to…</a:t>
            </a:r>
          </a:p>
          <a:p>
            <a:pPr algn="r"/>
            <a:r>
              <a:rPr lang="en-US" sz="1400" dirty="0"/>
              <a:t>Elliot Eichen</a:t>
            </a:r>
          </a:p>
          <a:p>
            <a:pPr algn="r"/>
            <a:r>
              <a:rPr lang="en-US" sz="1400" dirty="0"/>
              <a:t>Renee Leduc</a:t>
            </a:r>
          </a:p>
          <a:p>
            <a:pPr algn="r"/>
            <a:r>
              <a:rPr lang="en-US" sz="1400" dirty="0"/>
              <a:t>Chandra Venkatachalam</a:t>
            </a:r>
          </a:p>
        </p:txBody>
      </p:sp>
    </p:spTree>
    <p:extLst>
      <p:ext uri="{BB962C8B-B14F-4D97-AF65-F5344CB8AC3E}">
        <p14:creationId xmlns:p14="http://schemas.microsoft.com/office/powerpoint/2010/main" val="398633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803F-FDB6-B042-AEEE-1DAADB1EF323}"/>
              </a:ext>
            </a:extLst>
          </p:cNvPr>
          <p:cNvSpPr>
            <a:spLocks noGrp="1"/>
          </p:cNvSpPr>
          <p:nvPr>
            <p:ph type="title"/>
          </p:nvPr>
        </p:nvSpPr>
        <p:spPr/>
        <p:txBody>
          <a:bodyPr/>
          <a:lstStyle/>
          <a:p>
            <a:r>
              <a:rPr lang="en-US" dirty="0">
                <a:latin typeface="Aptos" panose="020B0004020202020204" pitchFamily="34" charset="0"/>
              </a:rPr>
              <a:t>Committee Activities</a:t>
            </a:r>
          </a:p>
        </p:txBody>
      </p:sp>
      <p:sp>
        <p:nvSpPr>
          <p:cNvPr id="3" name="Content Placeholder 2">
            <a:extLst>
              <a:ext uri="{FF2B5EF4-FFF2-40B4-BE49-F238E27FC236}">
                <a16:creationId xmlns:a16="http://schemas.microsoft.com/office/drawing/2014/main" id="{109411D2-0A6C-E745-8AB7-1B944E6D5307}"/>
              </a:ext>
            </a:extLst>
          </p:cNvPr>
          <p:cNvSpPr>
            <a:spLocks noGrp="1"/>
          </p:cNvSpPr>
          <p:nvPr>
            <p:ph idx="1"/>
          </p:nvPr>
        </p:nvSpPr>
        <p:spPr/>
        <p:txBody>
          <a:bodyPr>
            <a:normAutofit fontScale="92500" lnSpcReduction="10000"/>
          </a:bodyPr>
          <a:lstStyle/>
          <a:p>
            <a:pPr marL="0" indent="0">
              <a:buNone/>
            </a:pPr>
            <a:r>
              <a:rPr lang="en-US" sz="2400" dirty="0">
                <a:latin typeface="Aptos" panose="020B0004020202020204" pitchFamily="34" charset="0"/>
              </a:rPr>
              <a:t>Encouraging ex </a:t>
            </a:r>
            <a:r>
              <a:rPr lang="en-US" sz="2400" dirty="0" err="1">
                <a:latin typeface="Aptos" panose="020B0004020202020204" pitchFamily="34" charset="0"/>
              </a:rPr>
              <a:t>parte</a:t>
            </a:r>
            <a:r>
              <a:rPr lang="en-US" sz="2400" dirty="0">
                <a:latin typeface="Aptos" panose="020B0004020202020204" pitchFamily="34" charset="0"/>
              </a:rPr>
              <a:t> briefings at FCC</a:t>
            </a:r>
          </a:p>
          <a:p>
            <a:pPr marL="0" indent="0">
              <a:buNone/>
            </a:pPr>
            <a:endParaRPr lang="en-US" sz="1200" dirty="0">
              <a:latin typeface="Aptos" panose="020B0004020202020204" pitchFamily="34" charset="0"/>
            </a:endParaRPr>
          </a:p>
          <a:p>
            <a:pPr marL="0" indent="0" algn="r">
              <a:buNone/>
            </a:pPr>
            <a:r>
              <a:rPr lang="en-US" sz="2400" dirty="0">
                <a:latin typeface="Aptos" panose="020B0004020202020204" pitchFamily="34" charset="0"/>
              </a:rPr>
              <a:t>Filings in FCC dockets</a:t>
            </a:r>
          </a:p>
          <a:p>
            <a:pPr marL="0" indent="0">
              <a:buNone/>
            </a:pPr>
            <a:endParaRPr lang="en-US" sz="1200" dirty="0">
              <a:latin typeface="Aptos" panose="020B0004020202020204" pitchFamily="34" charset="0"/>
            </a:endParaRPr>
          </a:p>
          <a:p>
            <a:pPr marL="0" indent="0">
              <a:buNone/>
            </a:pPr>
            <a:r>
              <a:rPr lang="en-US" sz="2400" dirty="0">
                <a:latin typeface="Aptos" panose="020B0004020202020204" pitchFamily="34" charset="0"/>
              </a:rPr>
              <a:t>Informational meetings with legislative staff</a:t>
            </a:r>
          </a:p>
          <a:p>
            <a:pPr marL="0" indent="0">
              <a:buNone/>
            </a:pPr>
            <a:endParaRPr lang="en-US" sz="1200" dirty="0">
              <a:latin typeface="Aptos" panose="020B0004020202020204" pitchFamily="34" charset="0"/>
            </a:endParaRPr>
          </a:p>
          <a:p>
            <a:pPr marL="0" indent="0" algn="r">
              <a:buNone/>
            </a:pPr>
            <a:r>
              <a:rPr lang="en-US" sz="2400" dirty="0">
                <a:latin typeface="Aptos" panose="020B0004020202020204" pitchFamily="34" charset="0"/>
              </a:rPr>
              <a:t>Op-eds and media interviews</a:t>
            </a:r>
          </a:p>
          <a:p>
            <a:pPr marL="0" indent="0">
              <a:buNone/>
            </a:pPr>
            <a:endParaRPr lang="en-US" sz="1200" dirty="0">
              <a:latin typeface="Aptos" panose="020B0004020202020204" pitchFamily="34" charset="0"/>
            </a:endParaRPr>
          </a:p>
          <a:p>
            <a:pPr marL="0" indent="0">
              <a:buNone/>
            </a:pPr>
            <a:r>
              <a:rPr lang="en-US" sz="2400" dirty="0">
                <a:latin typeface="Aptos" panose="020B0004020202020204" pitchFamily="34" charset="0"/>
              </a:rPr>
              <a:t>Outreach to interested groups</a:t>
            </a:r>
          </a:p>
          <a:p>
            <a:pPr marL="0" indent="0">
              <a:buNone/>
            </a:pPr>
            <a:endParaRPr lang="en-US" sz="1200" dirty="0">
              <a:latin typeface="Aptos" panose="020B0004020202020204" pitchFamily="34" charset="0"/>
            </a:endParaRPr>
          </a:p>
          <a:p>
            <a:pPr marL="0" indent="0">
              <a:buNone/>
            </a:pPr>
            <a:r>
              <a:rPr lang="en-US" sz="2400" dirty="0">
                <a:latin typeface="Aptos" panose="020B0004020202020204" pitchFamily="34" charset="0"/>
              </a:rPr>
              <a:t>		Planning scientific sessions at AMS meetings</a:t>
            </a:r>
          </a:p>
        </p:txBody>
      </p:sp>
      <p:sp>
        <p:nvSpPr>
          <p:cNvPr id="5" name="Right Triangle 4">
            <a:extLst>
              <a:ext uri="{FF2B5EF4-FFF2-40B4-BE49-F238E27FC236}">
                <a16:creationId xmlns:a16="http://schemas.microsoft.com/office/drawing/2014/main" id="{65F70AA0-0DD6-774A-A594-C17EDF9EB1D7}"/>
              </a:ext>
            </a:extLst>
          </p:cNvPr>
          <p:cNvSpPr/>
          <p:nvPr/>
        </p:nvSpPr>
        <p:spPr>
          <a:xfrm rot="16200000">
            <a:off x="6806062" y="2805561"/>
            <a:ext cx="1002823" cy="367305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9DB4C5B-2115-AC4B-B9F0-25A2F836C166}"/>
              </a:ext>
            </a:extLst>
          </p:cNvPr>
          <p:cNvSpPr txBox="1"/>
          <p:nvPr/>
        </p:nvSpPr>
        <p:spPr>
          <a:xfrm>
            <a:off x="6737572" y="4731545"/>
            <a:ext cx="2406428" cy="400110"/>
          </a:xfrm>
          <a:prstGeom prst="rect">
            <a:avLst/>
          </a:prstGeom>
          <a:noFill/>
        </p:spPr>
        <p:txBody>
          <a:bodyPr wrap="none" rtlCol="0">
            <a:spAutoFit/>
          </a:bodyPr>
          <a:lstStyle/>
          <a:p>
            <a:r>
              <a:rPr lang="en-US" sz="2000" b="1" dirty="0" err="1">
                <a:solidFill>
                  <a:schemeClr val="bg1"/>
                </a:solidFill>
              </a:rPr>
              <a:t>ametsoc.org</a:t>
            </a:r>
            <a:r>
              <a:rPr lang="en-US" sz="2000" b="1" dirty="0">
                <a:solidFill>
                  <a:schemeClr val="bg1"/>
                </a:solidFill>
              </a:rPr>
              <a:t>/radio</a:t>
            </a:r>
          </a:p>
        </p:txBody>
      </p:sp>
    </p:spTree>
    <p:extLst>
      <p:ext uri="{BB962C8B-B14F-4D97-AF65-F5344CB8AC3E}">
        <p14:creationId xmlns:p14="http://schemas.microsoft.com/office/powerpoint/2010/main" val="291977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D296666F-A8BF-47FD-AE7A-5EC2546DD7C9}"/>
              </a:ext>
            </a:extLst>
          </p:cNvPr>
          <p:cNvGraphicFramePr>
            <a:graphicFrameLocks noGrp="1"/>
          </p:cNvGraphicFramePr>
          <p:nvPr>
            <p:ph idx="1"/>
            <p:extLst>
              <p:ext uri="{D42A27DB-BD31-4B8C-83A1-F6EECF244321}">
                <p14:modId xmlns:p14="http://schemas.microsoft.com/office/powerpoint/2010/main" val="2852356394"/>
              </p:ext>
            </p:extLst>
          </p:nvPr>
        </p:nvGraphicFramePr>
        <p:xfrm>
          <a:off x="514350" y="357188"/>
          <a:ext cx="8115300" cy="2839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Google Shape;55;p13">
            <a:extLst>
              <a:ext uri="{FF2B5EF4-FFF2-40B4-BE49-F238E27FC236}">
                <a16:creationId xmlns:a16="http://schemas.microsoft.com/office/drawing/2014/main" id="{F0158C36-8896-5944-A77D-9291B7B33EA4}"/>
              </a:ext>
            </a:extLst>
          </p:cNvPr>
          <p:cNvSpPr/>
          <p:nvPr/>
        </p:nvSpPr>
        <p:spPr>
          <a:xfrm>
            <a:off x="457200" y="3575665"/>
            <a:ext cx="8229600" cy="1000499"/>
          </a:xfrm>
          <a:prstGeom prst="rect">
            <a:avLst/>
          </a:prstGeom>
          <a:solidFill>
            <a:srgbClr val="000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342900"/>
            <a:endParaRPr>
              <a:solidFill>
                <a:prstClr val="white"/>
              </a:solidFill>
              <a:latin typeface="Century Gothic" panose="020B0502020202020204"/>
            </a:endParaRPr>
          </a:p>
        </p:txBody>
      </p:sp>
      <p:sp>
        <p:nvSpPr>
          <p:cNvPr id="11" name="Google Shape;56;p13">
            <a:extLst>
              <a:ext uri="{FF2B5EF4-FFF2-40B4-BE49-F238E27FC236}">
                <a16:creationId xmlns:a16="http://schemas.microsoft.com/office/drawing/2014/main" id="{E0F0866B-97A3-0744-BD40-5BE8BE195A11}"/>
              </a:ext>
            </a:extLst>
          </p:cNvPr>
          <p:cNvSpPr txBox="1">
            <a:spLocks/>
          </p:cNvSpPr>
          <p:nvPr/>
        </p:nvSpPr>
        <p:spPr>
          <a:xfrm>
            <a:off x="457200" y="3575665"/>
            <a:ext cx="8229600" cy="10004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342900"/>
            <a:r>
              <a:rPr lang="en-US" sz="2000" dirty="0">
                <a:solidFill>
                  <a:srgbClr val="FFFFFF"/>
                </a:solidFill>
                <a:latin typeface="Aptos" panose="020B0004020202020204" pitchFamily="34" charset="0"/>
              </a:rPr>
              <a:t>The scientific results and conclusions, as well as any views or opinions expressed herein, are those of the author and do not necessarily reflect the views of NOAA or the Department of Commerce.</a:t>
            </a:r>
          </a:p>
        </p:txBody>
      </p:sp>
      <p:sp>
        <p:nvSpPr>
          <p:cNvPr id="4" name="Slide Number Placeholder 3">
            <a:extLst>
              <a:ext uri="{FF2B5EF4-FFF2-40B4-BE49-F238E27FC236}">
                <a16:creationId xmlns:a16="http://schemas.microsoft.com/office/drawing/2014/main" id="{429C3E7B-CA53-9442-906D-27EE8CDDFA6D}"/>
              </a:ext>
            </a:extLst>
          </p:cNvPr>
          <p:cNvSpPr>
            <a:spLocks noGrp="1"/>
          </p:cNvSpPr>
          <p:nvPr>
            <p:ph type="sldNum" sz="quarter" idx="12"/>
          </p:nvPr>
        </p:nvSpPr>
        <p:spPr>
          <a:xfrm>
            <a:off x="6629400" y="4642775"/>
            <a:ext cx="2057400" cy="273844"/>
          </a:xfrm>
        </p:spPr>
        <p:txBody>
          <a:bodyPr/>
          <a:lstStyle/>
          <a:p>
            <a:pPr defTabSz="342900"/>
            <a:fld id="{193064E3-861F-6A4B-8A69-6BF7BD873938}" type="slidenum">
              <a:rPr lang="en-US">
                <a:solidFill>
                  <a:prstClr val="white">
                    <a:tint val="75000"/>
                  </a:prstClr>
                </a:solidFill>
                <a:latin typeface="Century Gothic" panose="020B0502020202020204"/>
              </a:rPr>
              <a:pPr defTabSz="342900"/>
              <a:t>5</a:t>
            </a:fld>
            <a:endParaRPr lang="en-US" dirty="0">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31902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9095-19C3-0B48-96AA-144B9340FE29}"/>
              </a:ext>
            </a:extLst>
          </p:cNvPr>
          <p:cNvSpPr>
            <a:spLocks noGrp="1"/>
          </p:cNvSpPr>
          <p:nvPr>
            <p:ph type="title"/>
          </p:nvPr>
        </p:nvSpPr>
        <p:spPr/>
        <p:txBody>
          <a:bodyPr/>
          <a:lstStyle/>
          <a:p>
            <a:r>
              <a:rPr lang="en-US" dirty="0">
                <a:latin typeface="Aptos" panose="020B0004020202020204" pitchFamily="34" charset="0"/>
              </a:rPr>
              <a:t>Committee Priorities</a:t>
            </a:r>
          </a:p>
        </p:txBody>
      </p:sp>
      <p:sp>
        <p:nvSpPr>
          <p:cNvPr id="3" name="Content Placeholder 2">
            <a:extLst>
              <a:ext uri="{FF2B5EF4-FFF2-40B4-BE49-F238E27FC236}">
                <a16:creationId xmlns:a16="http://schemas.microsoft.com/office/drawing/2014/main" id="{0DA52EB3-84E8-1740-9BD2-936DB03B739C}"/>
              </a:ext>
            </a:extLst>
          </p:cNvPr>
          <p:cNvSpPr>
            <a:spLocks noGrp="1"/>
          </p:cNvSpPr>
          <p:nvPr>
            <p:ph idx="1"/>
          </p:nvPr>
        </p:nvSpPr>
        <p:spPr>
          <a:xfrm>
            <a:off x="457200" y="1200151"/>
            <a:ext cx="7772400" cy="3531394"/>
          </a:xfrm>
        </p:spPr>
        <p:txBody>
          <a:bodyPr>
            <a:normAutofit fontScale="62500" lnSpcReduction="20000"/>
          </a:bodyPr>
          <a:lstStyle/>
          <a:p>
            <a:r>
              <a:rPr lang="en-US" dirty="0">
                <a:latin typeface="Aptos" panose="020B0004020202020204" pitchFamily="34" charset="0"/>
              </a:rPr>
              <a:t>1675-1680 MHz (L band) and related </a:t>
            </a:r>
            <a:r>
              <a:rPr lang="en-US" dirty="0" err="1">
                <a:latin typeface="Aptos" panose="020B0004020202020204" pitchFamily="34" charset="0"/>
              </a:rPr>
              <a:t>Ligado</a:t>
            </a:r>
            <a:r>
              <a:rPr lang="en-US" dirty="0">
                <a:latin typeface="Aptos" panose="020B0004020202020204" pitchFamily="34" charset="0"/>
              </a:rPr>
              <a:t> proceedings</a:t>
            </a:r>
          </a:p>
          <a:p>
            <a:pPr lvl="1"/>
            <a:r>
              <a:rPr lang="en-US" dirty="0">
                <a:latin typeface="Aptos" panose="020B0004020202020204" pitchFamily="34" charset="0"/>
              </a:rPr>
              <a:t>GOES-R data relay and image rebroadcast (Delivery)</a:t>
            </a:r>
          </a:p>
          <a:p>
            <a:pPr marL="0" indent="0">
              <a:buNone/>
            </a:pPr>
            <a:endParaRPr lang="en-US" dirty="0">
              <a:latin typeface="Aptos" panose="020B0004020202020204" pitchFamily="34" charset="0"/>
            </a:endParaRPr>
          </a:p>
          <a:p>
            <a:r>
              <a:rPr lang="en-US" dirty="0">
                <a:latin typeface="Aptos" panose="020B0004020202020204" pitchFamily="34" charset="0"/>
              </a:rPr>
              <a:t>3.1-3.45 GHz (C), 7.125-8.4 GHz (X), 23.8/24 GHz (K band)</a:t>
            </a:r>
          </a:p>
          <a:p>
            <a:pPr lvl="1"/>
            <a:r>
              <a:rPr lang="en-US" dirty="0">
                <a:latin typeface="Aptos" panose="020B0004020202020204" pitchFamily="34" charset="0"/>
              </a:rPr>
              <a:t>Passive rain rate and sea surface temperature sensing (Collection)</a:t>
            </a:r>
          </a:p>
          <a:p>
            <a:pPr lvl="1"/>
            <a:r>
              <a:rPr lang="en-US" dirty="0">
                <a:latin typeface="Aptos" panose="020B0004020202020204" pitchFamily="34" charset="0"/>
              </a:rPr>
              <a:t>Direct broadcast of LEO weather satellite imagery (Delivery)</a:t>
            </a:r>
          </a:p>
          <a:p>
            <a:pPr lvl="1"/>
            <a:r>
              <a:rPr lang="en-US" dirty="0">
                <a:latin typeface="Aptos" panose="020B0004020202020204" pitchFamily="34" charset="0"/>
              </a:rPr>
              <a:t>Passive microwave water vapor sensing (Collection)</a:t>
            </a:r>
          </a:p>
          <a:p>
            <a:pPr marL="0" indent="0">
              <a:buNone/>
            </a:pPr>
            <a:endParaRPr lang="en-US" dirty="0">
              <a:latin typeface="Aptos" panose="020B0004020202020204" pitchFamily="34" charset="0"/>
            </a:endParaRPr>
          </a:p>
          <a:p>
            <a:r>
              <a:rPr lang="en-US" dirty="0">
                <a:latin typeface="Aptos" panose="020B0004020202020204" pitchFamily="34" charset="0"/>
              </a:rPr>
              <a:t>More passive sensing: 50+ GHz (U) and 86 – 92 GHz (W band)</a:t>
            </a:r>
          </a:p>
          <a:p>
            <a:endParaRPr lang="en-US" dirty="0">
              <a:latin typeface="Aptos" panose="020B0004020202020204" pitchFamily="34" charset="0"/>
            </a:endParaRPr>
          </a:p>
          <a:p>
            <a:r>
              <a:rPr lang="en-US" dirty="0">
                <a:latin typeface="Aptos" panose="020B0004020202020204" pitchFamily="34" charset="0"/>
              </a:rPr>
              <a:t>Identifying technical solutions to reduce future sharing complications in the microwave</a:t>
            </a:r>
          </a:p>
        </p:txBody>
      </p:sp>
      <p:sp>
        <p:nvSpPr>
          <p:cNvPr id="4" name="Right Triangle 3">
            <a:extLst>
              <a:ext uri="{FF2B5EF4-FFF2-40B4-BE49-F238E27FC236}">
                <a16:creationId xmlns:a16="http://schemas.microsoft.com/office/drawing/2014/main" id="{DACECD0B-7CAB-5542-88E2-D9E726AB2CE3}"/>
              </a:ext>
            </a:extLst>
          </p:cNvPr>
          <p:cNvSpPr/>
          <p:nvPr/>
        </p:nvSpPr>
        <p:spPr>
          <a:xfrm rot="16200000">
            <a:off x="6806062" y="2805561"/>
            <a:ext cx="1002823" cy="367305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A94C808-1FD8-1A45-AFC0-816D3F5F0941}"/>
              </a:ext>
            </a:extLst>
          </p:cNvPr>
          <p:cNvSpPr txBox="1"/>
          <p:nvPr/>
        </p:nvSpPr>
        <p:spPr>
          <a:xfrm>
            <a:off x="6737572" y="4731545"/>
            <a:ext cx="2406428" cy="400110"/>
          </a:xfrm>
          <a:prstGeom prst="rect">
            <a:avLst/>
          </a:prstGeom>
          <a:noFill/>
        </p:spPr>
        <p:txBody>
          <a:bodyPr wrap="none" rtlCol="0">
            <a:spAutoFit/>
          </a:bodyPr>
          <a:lstStyle/>
          <a:p>
            <a:r>
              <a:rPr lang="en-US" sz="2000" b="1" dirty="0" err="1">
                <a:solidFill>
                  <a:schemeClr val="bg1"/>
                </a:solidFill>
              </a:rPr>
              <a:t>ametsoc.org</a:t>
            </a:r>
            <a:r>
              <a:rPr lang="en-US" sz="2000" b="1" dirty="0">
                <a:solidFill>
                  <a:schemeClr val="bg1"/>
                </a:solidFill>
              </a:rPr>
              <a:t>/radio</a:t>
            </a:r>
          </a:p>
        </p:txBody>
      </p:sp>
    </p:spTree>
    <p:extLst>
      <p:ext uri="{BB962C8B-B14F-4D97-AF65-F5344CB8AC3E}">
        <p14:creationId xmlns:p14="http://schemas.microsoft.com/office/powerpoint/2010/main" val="5007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A3CDC08-8AEC-C74C-87F2-4F69112807E5}"/>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55889" t="32514" r="5165" b="23041"/>
          <a:stretch/>
        </p:blipFill>
        <p:spPr bwMode="auto">
          <a:xfrm>
            <a:off x="3291949" y="363103"/>
            <a:ext cx="2504186" cy="25010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729CFDF-B098-408A-8C18-35B54CABFFC0}"/>
              </a:ext>
            </a:extLst>
          </p:cNvPr>
          <p:cNvSpPr>
            <a:spLocks noGrp="1"/>
          </p:cNvSpPr>
          <p:nvPr>
            <p:ph type="sldNum" sz="quarter" idx="12"/>
          </p:nvPr>
        </p:nvSpPr>
        <p:spPr/>
        <p:txBody>
          <a:bodyPr/>
          <a:lstStyle/>
          <a:p>
            <a:fld id="{193064E3-861F-6A4B-8A69-6BF7BD873938}" type="slidenum">
              <a:rPr lang="en-US" smtClean="0"/>
              <a:t>7</a:t>
            </a:fld>
            <a:endParaRPr lang="en-US" dirty="0"/>
          </a:p>
        </p:txBody>
      </p:sp>
      <p:sp>
        <p:nvSpPr>
          <p:cNvPr id="15" name="TextBox 14">
            <a:extLst>
              <a:ext uri="{FF2B5EF4-FFF2-40B4-BE49-F238E27FC236}">
                <a16:creationId xmlns:a16="http://schemas.microsoft.com/office/drawing/2014/main" id="{D187980F-AA54-3140-AA78-BB96B48DD17C}"/>
              </a:ext>
            </a:extLst>
          </p:cNvPr>
          <p:cNvSpPr txBox="1"/>
          <p:nvPr/>
        </p:nvSpPr>
        <p:spPr>
          <a:xfrm>
            <a:off x="5795880" y="2146093"/>
            <a:ext cx="2780569"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b="1" dirty="0">
                <a:latin typeface="Avenir Book" panose="02000503020000020003" pitchFamily="2" charset="0"/>
              </a:rPr>
              <a:t>Emergency Management</a:t>
            </a:r>
            <a:br>
              <a:rPr lang="en-US" b="1" dirty="0">
                <a:latin typeface="Avenir Book" panose="02000503020000020003" pitchFamily="2" charset="0"/>
              </a:rPr>
            </a:br>
            <a:r>
              <a:rPr lang="en-US" b="1" dirty="0">
                <a:latin typeface="Avenir Book" panose="02000503020000020003" pitchFamily="2" charset="0"/>
              </a:rPr>
              <a:t>and Reduced Data</a:t>
            </a:r>
          </a:p>
        </p:txBody>
      </p:sp>
      <p:sp>
        <p:nvSpPr>
          <p:cNvPr id="16" name="TextBox 15">
            <a:extLst>
              <a:ext uri="{FF2B5EF4-FFF2-40B4-BE49-F238E27FC236}">
                <a16:creationId xmlns:a16="http://schemas.microsoft.com/office/drawing/2014/main" id="{B5CADE9C-2F2C-0249-86D8-B90FD2DD9246}"/>
              </a:ext>
            </a:extLst>
          </p:cNvPr>
          <p:cNvSpPr txBox="1"/>
          <p:nvPr/>
        </p:nvSpPr>
        <p:spPr>
          <a:xfrm>
            <a:off x="366719" y="1343389"/>
            <a:ext cx="260604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b="1" dirty="0">
                <a:latin typeface="Avenir Book" panose="02000503020000020003" pitchFamily="2" charset="0"/>
              </a:rPr>
              <a:t>GOES Data Collection System</a:t>
            </a:r>
          </a:p>
        </p:txBody>
      </p:sp>
      <p:sp>
        <p:nvSpPr>
          <p:cNvPr id="17" name="TextBox 16">
            <a:extLst>
              <a:ext uri="{FF2B5EF4-FFF2-40B4-BE49-F238E27FC236}">
                <a16:creationId xmlns:a16="http://schemas.microsoft.com/office/drawing/2014/main" id="{EF1F5033-B341-7F48-82CB-2D3DBEABA446}"/>
              </a:ext>
            </a:extLst>
          </p:cNvPr>
          <p:cNvSpPr txBox="1"/>
          <p:nvPr/>
        </p:nvSpPr>
        <p:spPr>
          <a:xfrm>
            <a:off x="366719" y="1651648"/>
            <a:ext cx="2606040"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dirty="0">
                <a:latin typeface="Avenir Book" panose="02000503020000020003" pitchFamily="2" charset="0"/>
              </a:rPr>
              <a:t>· Flood and tsunami warning</a:t>
            </a:r>
            <a:br>
              <a:rPr lang="en-US" sz="1200" dirty="0">
                <a:latin typeface="Avenir Book" panose="02000503020000020003" pitchFamily="2" charset="0"/>
              </a:rPr>
            </a:br>
            <a:r>
              <a:rPr lang="en-US" sz="1200" dirty="0">
                <a:latin typeface="Avenir Book" panose="02000503020000020003" pitchFamily="2" charset="0"/>
              </a:rPr>
              <a:t>· River and coastal gages</a:t>
            </a:r>
            <a:br>
              <a:rPr lang="en-US" sz="1200" dirty="0">
                <a:latin typeface="Avenir Book" panose="02000503020000020003" pitchFamily="2" charset="0"/>
              </a:rPr>
            </a:br>
            <a:r>
              <a:rPr lang="en-US" sz="1200" dirty="0">
                <a:latin typeface="Avenir Book" panose="02000503020000020003" pitchFamily="2" charset="0"/>
              </a:rPr>
              <a:t>· Fire weather sensors</a:t>
            </a:r>
            <a:br>
              <a:rPr lang="en-US" sz="1200" dirty="0">
                <a:latin typeface="Avenir Book" panose="02000503020000020003" pitchFamily="2" charset="0"/>
              </a:rPr>
            </a:br>
            <a:r>
              <a:rPr lang="en-US" sz="1200" dirty="0">
                <a:latin typeface="Avenir Book" panose="02000503020000020003" pitchFamily="2" charset="0"/>
              </a:rPr>
              <a:t>· Inland river navigation</a:t>
            </a:r>
            <a:br>
              <a:rPr lang="en-US" sz="1200" dirty="0">
                <a:latin typeface="Avenir Book" panose="02000503020000020003" pitchFamily="2" charset="0"/>
              </a:rPr>
            </a:br>
            <a:r>
              <a:rPr lang="en-US" sz="1200" dirty="0">
                <a:latin typeface="Avenir Book" panose="02000503020000020003" pitchFamily="2" charset="0"/>
              </a:rPr>
              <a:t>· Drought management</a:t>
            </a:r>
          </a:p>
        </p:txBody>
      </p:sp>
      <p:cxnSp>
        <p:nvCxnSpPr>
          <p:cNvPr id="21" name="Straight Connector 20">
            <a:extLst>
              <a:ext uri="{FF2B5EF4-FFF2-40B4-BE49-F238E27FC236}">
                <a16:creationId xmlns:a16="http://schemas.microsoft.com/office/drawing/2014/main" id="{4D9C7E7D-F36D-C241-BBA3-B814CF23ED95}"/>
              </a:ext>
            </a:extLst>
          </p:cNvPr>
          <p:cNvCxnSpPr>
            <a:cxnSpLocks/>
            <a:stCxn id="15" idx="2"/>
            <a:endCxn id="13" idx="0"/>
          </p:cNvCxnSpPr>
          <p:nvPr/>
        </p:nvCxnSpPr>
        <p:spPr>
          <a:xfrm flipH="1">
            <a:off x="6575470" y="2792424"/>
            <a:ext cx="610695" cy="130014"/>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69D50F8B-BF02-624F-8E85-5D98B19ACB42}"/>
              </a:ext>
            </a:extLst>
          </p:cNvPr>
          <p:cNvCxnSpPr>
            <a:cxnSpLocks/>
            <a:stCxn id="17" idx="2"/>
            <a:endCxn id="12" idx="0"/>
          </p:cNvCxnSpPr>
          <p:nvPr/>
        </p:nvCxnSpPr>
        <p:spPr>
          <a:xfrm>
            <a:off x="1669739" y="2667311"/>
            <a:ext cx="941007" cy="255127"/>
          </a:xfrm>
          <a:prstGeom prst="line">
            <a:avLst/>
          </a:prstGeom>
          <a:ln w="12700"/>
        </p:spPr>
        <p:style>
          <a:lnRef idx="1">
            <a:schemeClr val="accent6"/>
          </a:lnRef>
          <a:fillRef idx="0">
            <a:schemeClr val="accent6"/>
          </a:fillRef>
          <a:effectRef idx="0">
            <a:schemeClr val="accent6"/>
          </a:effectRef>
          <a:fontRef idx="minor">
            <a:schemeClr val="tx1"/>
          </a:fontRef>
        </p:style>
      </p:cxnSp>
      <p:graphicFrame>
        <p:nvGraphicFramePr>
          <p:cNvPr id="8" name="Table 7">
            <a:extLst>
              <a:ext uri="{FF2B5EF4-FFF2-40B4-BE49-F238E27FC236}">
                <a16:creationId xmlns:a16="http://schemas.microsoft.com/office/drawing/2014/main" id="{AD0D98F9-A6BD-9241-8B98-330CE8BD5503}"/>
              </a:ext>
            </a:extLst>
          </p:cNvPr>
          <p:cNvGraphicFramePr>
            <a:graphicFrameLocks noGrp="1"/>
          </p:cNvGraphicFramePr>
          <p:nvPr/>
        </p:nvGraphicFramePr>
        <p:xfrm>
          <a:off x="366720" y="2895910"/>
          <a:ext cx="8410560" cy="1698374"/>
        </p:xfrm>
        <a:graphic>
          <a:graphicData uri="http://schemas.openxmlformats.org/drawingml/2006/table">
            <a:tbl>
              <a:tblPr/>
              <a:tblGrid>
                <a:gridCol w="280352">
                  <a:extLst>
                    <a:ext uri="{9D8B030D-6E8A-4147-A177-3AD203B41FA5}">
                      <a16:colId xmlns:a16="http://schemas.microsoft.com/office/drawing/2014/main" val="3116627080"/>
                    </a:ext>
                  </a:extLst>
                </a:gridCol>
                <a:gridCol w="280352">
                  <a:extLst>
                    <a:ext uri="{9D8B030D-6E8A-4147-A177-3AD203B41FA5}">
                      <a16:colId xmlns:a16="http://schemas.microsoft.com/office/drawing/2014/main" val="1712591714"/>
                    </a:ext>
                  </a:extLst>
                </a:gridCol>
                <a:gridCol w="280352">
                  <a:extLst>
                    <a:ext uri="{9D8B030D-6E8A-4147-A177-3AD203B41FA5}">
                      <a16:colId xmlns:a16="http://schemas.microsoft.com/office/drawing/2014/main" val="2773945043"/>
                    </a:ext>
                  </a:extLst>
                </a:gridCol>
                <a:gridCol w="280352">
                  <a:extLst>
                    <a:ext uri="{9D8B030D-6E8A-4147-A177-3AD203B41FA5}">
                      <a16:colId xmlns:a16="http://schemas.microsoft.com/office/drawing/2014/main" val="2141417719"/>
                    </a:ext>
                  </a:extLst>
                </a:gridCol>
                <a:gridCol w="280352">
                  <a:extLst>
                    <a:ext uri="{9D8B030D-6E8A-4147-A177-3AD203B41FA5}">
                      <a16:colId xmlns:a16="http://schemas.microsoft.com/office/drawing/2014/main" val="2363182526"/>
                    </a:ext>
                  </a:extLst>
                </a:gridCol>
                <a:gridCol w="280352">
                  <a:extLst>
                    <a:ext uri="{9D8B030D-6E8A-4147-A177-3AD203B41FA5}">
                      <a16:colId xmlns:a16="http://schemas.microsoft.com/office/drawing/2014/main" val="742393969"/>
                    </a:ext>
                  </a:extLst>
                </a:gridCol>
                <a:gridCol w="280352">
                  <a:extLst>
                    <a:ext uri="{9D8B030D-6E8A-4147-A177-3AD203B41FA5}">
                      <a16:colId xmlns:a16="http://schemas.microsoft.com/office/drawing/2014/main" val="522631404"/>
                    </a:ext>
                  </a:extLst>
                </a:gridCol>
                <a:gridCol w="280352">
                  <a:extLst>
                    <a:ext uri="{9D8B030D-6E8A-4147-A177-3AD203B41FA5}">
                      <a16:colId xmlns:a16="http://schemas.microsoft.com/office/drawing/2014/main" val="1595662222"/>
                    </a:ext>
                  </a:extLst>
                </a:gridCol>
                <a:gridCol w="280352">
                  <a:extLst>
                    <a:ext uri="{9D8B030D-6E8A-4147-A177-3AD203B41FA5}">
                      <a16:colId xmlns:a16="http://schemas.microsoft.com/office/drawing/2014/main" val="4090589882"/>
                    </a:ext>
                  </a:extLst>
                </a:gridCol>
                <a:gridCol w="280352">
                  <a:extLst>
                    <a:ext uri="{9D8B030D-6E8A-4147-A177-3AD203B41FA5}">
                      <a16:colId xmlns:a16="http://schemas.microsoft.com/office/drawing/2014/main" val="2647444659"/>
                    </a:ext>
                  </a:extLst>
                </a:gridCol>
                <a:gridCol w="280352">
                  <a:extLst>
                    <a:ext uri="{9D8B030D-6E8A-4147-A177-3AD203B41FA5}">
                      <a16:colId xmlns:a16="http://schemas.microsoft.com/office/drawing/2014/main" val="2320525681"/>
                    </a:ext>
                  </a:extLst>
                </a:gridCol>
                <a:gridCol w="280352">
                  <a:extLst>
                    <a:ext uri="{9D8B030D-6E8A-4147-A177-3AD203B41FA5}">
                      <a16:colId xmlns:a16="http://schemas.microsoft.com/office/drawing/2014/main" val="1656292729"/>
                    </a:ext>
                  </a:extLst>
                </a:gridCol>
                <a:gridCol w="280352">
                  <a:extLst>
                    <a:ext uri="{9D8B030D-6E8A-4147-A177-3AD203B41FA5}">
                      <a16:colId xmlns:a16="http://schemas.microsoft.com/office/drawing/2014/main" val="1039417956"/>
                    </a:ext>
                  </a:extLst>
                </a:gridCol>
                <a:gridCol w="280352">
                  <a:extLst>
                    <a:ext uri="{9D8B030D-6E8A-4147-A177-3AD203B41FA5}">
                      <a16:colId xmlns:a16="http://schemas.microsoft.com/office/drawing/2014/main" val="1404980939"/>
                    </a:ext>
                  </a:extLst>
                </a:gridCol>
                <a:gridCol w="280352">
                  <a:extLst>
                    <a:ext uri="{9D8B030D-6E8A-4147-A177-3AD203B41FA5}">
                      <a16:colId xmlns:a16="http://schemas.microsoft.com/office/drawing/2014/main" val="649759149"/>
                    </a:ext>
                  </a:extLst>
                </a:gridCol>
                <a:gridCol w="280352">
                  <a:extLst>
                    <a:ext uri="{9D8B030D-6E8A-4147-A177-3AD203B41FA5}">
                      <a16:colId xmlns:a16="http://schemas.microsoft.com/office/drawing/2014/main" val="3286061027"/>
                    </a:ext>
                  </a:extLst>
                </a:gridCol>
                <a:gridCol w="280352">
                  <a:extLst>
                    <a:ext uri="{9D8B030D-6E8A-4147-A177-3AD203B41FA5}">
                      <a16:colId xmlns:a16="http://schemas.microsoft.com/office/drawing/2014/main" val="837305912"/>
                    </a:ext>
                  </a:extLst>
                </a:gridCol>
                <a:gridCol w="280352">
                  <a:extLst>
                    <a:ext uri="{9D8B030D-6E8A-4147-A177-3AD203B41FA5}">
                      <a16:colId xmlns:a16="http://schemas.microsoft.com/office/drawing/2014/main" val="4165403696"/>
                    </a:ext>
                  </a:extLst>
                </a:gridCol>
                <a:gridCol w="280352">
                  <a:extLst>
                    <a:ext uri="{9D8B030D-6E8A-4147-A177-3AD203B41FA5}">
                      <a16:colId xmlns:a16="http://schemas.microsoft.com/office/drawing/2014/main" val="2665789706"/>
                    </a:ext>
                  </a:extLst>
                </a:gridCol>
                <a:gridCol w="280352">
                  <a:extLst>
                    <a:ext uri="{9D8B030D-6E8A-4147-A177-3AD203B41FA5}">
                      <a16:colId xmlns:a16="http://schemas.microsoft.com/office/drawing/2014/main" val="2808032188"/>
                    </a:ext>
                  </a:extLst>
                </a:gridCol>
                <a:gridCol w="280352">
                  <a:extLst>
                    <a:ext uri="{9D8B030D-6E8A-4147-A177-3AD203B41FA5}">
                      <a16:colId xmlns:a16="http://schemas.microsoft.com/office/drawing/2014/main" val="2559780564"/>
                    </a:ext>
                  </a:extLst>
                </a:gridCol>
                <a:gridCol w="280352">
                  <a:extLst>
                    <a:ext uri="{9D8B030D-6E8A-4147-A177-3AD203B41FA5}">
                      <a16:colId xmlns:a16="http://schemas.microsoft.com/office/drawing/2014/main" val="627787156"/>
                    </a:ext>
                  </a:extLst>
                </a:gridCol>
                <a:gridCol w="280352">
                  <a:extLst>
                    <a:ext uri="{9D8B030D-6E8A-4147-A177-3AD203B41FA5}">
                      <a16:colId xmlns:a16="http://schemas.microsoft.com/office/drawing/2014/main" val="3566509050"/>
                    </a:ext>
                  </a:extLst>
                </a:gridCol>
                <a:gridCol w="280352">
                  <a:extLst>
                    <a:ext uri="{9D8B030D-6E8A-4147-A177-3AD203B41FA5}">
                      <a16:colId xmlns:a16="http://schemas.microsoft.com/office/drawing/2014/main" val="3542526707"/>
                    </a:ext>
                  </a:extLst>
                </a:gridCol>
                <a:gridCol w="280352">
                  <a:extLst>
                    <a:ext uri="{9D8B030D-6E8A-4147-A177-3AD203B41FA5}">
                      <a16:colId xmlns:a16="http://schemas.microsoft.com/office/drawing/2014/main" val="3699175196"/>
                    </a:ext>
                  </a:extLst>
                </a:gridCol>
                <a:gridCol w="280352">
                  <a:extLst>
                    <a:ext uri="{9D8B030D-6E8A-4147-A177-3AD203B41FA5}">
                      <a16:colId xmlns:a16="http://schemas.microsoft.com/office/drawing/2014/main" val="4170331970"/>
                    </a:ext>
                  </a:extLst>
                </a:gridCol>
                <a:gridCol w="280352">
                  <a:extLst>
                    <a:ext uri="{9D8B030D-6E8A-4147-A177-3AD203B41FA5}">
                      <a16:colId xmlns:a16="http://schemas.microsoft.com/office/drawing/2014/main" val="4118693609"/>
                    </a:ext>
                  </a:extLst>
                </a:gridCol>
                <a:gridCol w="280352">
                  <a:extLst>
                    <a:ext uri="{9D8B030D-6E8A-4147-A177-3AD203B41FA5}">
                      <a16:colId xmlns:a16="http://schemas.microsoft.com/office/drawing/2014/main" val="2826662413"/>
                    </a:ext>
                  </a:extLst>
                </a:gridCol>
                <a:gridCol w="280352">
                  <a:extLst>
                    <a:ext uri="{9D8B030D-6E8A-4147-A177-3AD203B41FA5}">
                      <a16:colId xmlns:a16="http://schemas.microsoft.com/office/drawing/2014/main" val="1770965578"/>
                    </a:ext>
                  </a:extLst>
                </a:gridCol>
                <a:gridCol w="280352">
                  <a:extLst>
                    <a:ext uri="{9D8B030D-6E8A-4147-A177-3AD203B41FA5}">
                      <a16:colId xmlns:a16="http://schemas.microsoft.com/office/drawing/2014/main" val="3091251616"/>
                    </a:ext>
                  </a:extLst>
                </a:gridCol>
              </a:tblGrid>
              <a:tr h="263861">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extLst>
                  <a:ext uri="{0D108BD9-81ED-4DB2-BD59-A6C34878D82A}">
                    <a16:rowId xmlns:a16="http://schemas.microsoft.com/office/drawing/2014/main" val="3802983024"/>
                  </a:ext>
                </a:extLst>
              </a:tr>
              <a:tr h="263861">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extLst>
                  <a:ext uri="{0D108BD9-81ED-4DB2-BD59-A6C34878D82A}">
                    <a16:rowId xmlns:a16="http://schemas.microsoft.com/office/drawing/2014/main" val="1817805368"/>
                  </a:ext>
                </a:extLst>
              </a:tr>
              <a:tr h="280352">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7488267"/>
                  </a:ext>
                </a:extLst>
              </a:tr>
              <a:tr h="263861">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993804310"/>
                  </a:ext>
                </a:extLst>
              </a:tr>
              <a:tr h="263861">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dirty="0">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w="6350" cap="flat" cmpd="sng" algn="ctr">
                      <a:solidFill>
                        <a:srgbClr val="FFFFFF"/>
                      </a:solidFill>
                      <a:prstDash val="solid"/>
                      <a:round/>
                      <a:headEnd type="none" w="med" len="med"/>
                      <a:tailEnd type="none" w="med" len="med"/>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r>
                        <a:rPr lang="en-US" sz="1600" b="0" i="0" u="none" strike="noStrike">
                          <a:solidFill>
                            <a:srgbClr val="000000"/>
                          </a:solidFill>
                          <a:effectLst/>
                          <a:latin typeface="Avenir Medium" panose="02000503020000020003" pitchFamily="2" charset="0"/>
                        </a:rPr>
                        <a:t> </a:t>
                      </a:r>
                    </a:p>
                  </a:txBody>
                  <a:tcPr marL="12368" marR="12368" marT="12368" marB="0" anchor="b">
                    <a:lnL>
                      <a:noFill/>
                    </a:lnL>
                    <a:lnR>
                      <a:noFill/>
                    </a:lnR>
                    <a:lnT>
                      <a:noFill/>
                    </a:lnT>
                    <a:lnB>
                      <a:noFill/>
                    </a:lnB>
                    <a:noFill/>
                  </a:tcPr>
                </a:tc>
                <a:extLst>
                  <a:ext uri="{0D108BD9-81ED-4DB2-BD59-A6C34878D82A}">
                    <a16:rowId xmlns:a16="http://schemas.microsoft.com/office/drawing/2014/main" val="4114583315"/>
                  </a:ext>
                </a:extLst>
              </a:tr>
              <a:tr h="362578">
                <a:tc>
                  <a:txBody>
                    <a:bodyPr/>
                    <a:lstStyle/>
                    <a:p>
                      <a:pPr algn="l" fontAlgn="b"/>
                      <a:r>
                        <a:rPr lang="en-US" sz="1600" b="0" i="0" u="none" strike="noStrike" dirty="0">
                          <a:solidFill>
                            <a:srgbClr val="FFFFFF"/>
                          </a:solidFill>
                          <a:effectLst/>
                          <a:latin typeface="Avenir Medium" panose="02000503020000020003" pitchFamily="2" charset="0"/>
                        </a:rPr>
                        <a:t> </a:t>
                      </a:r>
                    </a:p>
                  </a:txBody>
                  <a:tcPr marL="12368" marR="12368" marT="12368" marB="0" anchor="b">
                    <a:lnL>
                      <a:noFill/>
                    </a:lnL>
                    <a:lnR>
                      <a:noFill/>
                    </a:lnR>
                    <a:lnT>
                      <a:noFill/>
                    </a:lnT>
                    <a:lnB>
                      <a:noFill/>
                    </a:lnB>
                    <a:noFill/>
                  </a:tcPr>
                </a:tc>
                <a:tc gridSpan="4">
                  <a:txBody>
                    <a:bodyPr/>
                    <a:lstStyle/>
                    <a:p>
                      <a:pPr algn="ctr" fontAlgn="b"/>
                      <a:r>
                        <a:rPr lang="en-US" sz="1600" b="0" i="0" u="none" strike="noStrike" dirty="0">
                          <a:solidFill>
                            <a:srgbClr val="FFFFFF"/>
                          </a:solidFill>
                          <a:effectLst/>
                          <a:latin typeface="Avenir Medium" panose="02000503020000020003" pitchFamily="2" charset="0"/>
                        </a:rPr>
                        <a:t>1675</a:t>
                      </a:r>
                    </a:p>
                  </a:txBody>
                  <a:tcPr marL="118738" marR="118738" marT="59369" marB="59369"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dirty="0">
                          <a:solidFill>
                            <a:srgbClr val="FFFFFF"/>
                          </a:solidFill>
                          <a:effectLst/>
                          <a:latin typeface="Avenir Medium" panose="02000503020000020003" pitchFamily="2" charset="0"/>
                        </a:rPr>
                        <a:t> </a:t>
                      </a:r>
                    </a:p>
                  </a:txBody>
                  <a:tcPr marL="12368" marR="12368" marT="12368" marB="0" anchor="b">
                    <a:lnL>
                      <a:noFill/>
                    </a:lnL>
                    <a:lnR>
                      <a:noFill/>
                    </a:lnR>
                    <a:lnT>
                      <a:noFill/>
                    </a:lnT>
                    <a:lnB>
                      <a:noFill/>
                    </a:lnB>
                    <a:noFill/>
                  </a:tcPr>
                </a:tc>
                <a:tc gridSpan="4">
                  <a:txBody>
                    <a:bodyPr/>
                    <a:lstStyle/>
                    <a:p>
                      <a:pPr algn="ctr" fontAlgn="b"/>
                      <a:r>
                        <a:rPr lang="en-US" sz="1600" b="0" i="0" u="none" strike="noStrike" dirty="0">
                          <a:solidFill>
                            <a:srgbClr val="FFFFFF"/>
                          </a:solidFill>
                          <a:effectLst/>
                          <a:latin typeface="Avenir Medium" panose="02000503020000020003" pitchFamily="2" charset="0"/>
                        </a:rPr>
                        <a:t>1680</a:t>
                      </a:r>
                    </a:p>
                  </a:txBody>
                  <a:tcPr marL="118738" marR="118738" marT="59369" marB="59369"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dirty="0">
                          <a:solidFill>
                            <a:srgbClr val="FFFFFF"/>
                          </a:solidFill>
                          <a:effectLst/>
                          <a:latin typeface="Avenir Medium" panose="02000503020000020003" pitchFamily="2" charset="0"/>
                        </a:rPr>
                        <a:t> </a:t>
                      </a:r>
                    </a:p>
                  </a:txBody>
                  <a:tcPr marL="12368" marR="12368" marT="12368" marB="0" anchor="b">
                    <a:lnL>
                      <a:noFill/>
                    </a:lnL>
                    <a:lnR>
                      <a:noFill/>
                    </a:lnR>
                    <a:lnT>
                      <a:noFill/>
                    </a:lnT>
                    <a:lnB>
                      <a:noFill/>
                    </a:lnB>
                    <a:noFill/>
                  </a:tcPr>
                </a:tc>
                <a:tc gridSpan="4">
                  <a:txBody>
                    <a:bodyPr/>
                    <a:lstStyle/>
                    <a:p>
                      <a:pPr algn="ctr" fontAlgn="b"/>
                      <a:r>
                        <a:rPr lang="en-US" sz="1600" b="0" i="0" u="none" strike="noStrike" dirty="0">
                          <a:solidFill>
                            <a:srgbClr val="FFFFFF"/>
                          </a:solidFill>
                          <a:effectLst/>
                          <a:latin typeface="Avenir Medium" panose="02000503020000020003" pitchFamily="2" charset="0"/>
                        </a:rPr>
                        <a:t>1685</a:t>
                      </a:r>
                    </a:p>
                  </a:txBody>
                  <a:tcPr marL="118738" marR="118738" marT="59369" marB="59369"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dirty="0">
                          <a:solidFill>
                            <a:srgbClr val="FFFFFF"/>
                          </a:solidFill>
                          <a:effectLst/>
                          <a:latin typeface="Avenir Medium" panose="02000503020000020003" pitchFamily="2" charset="0"/>
                        </a:rPr>
                        <a:t> </a:t>
                      </a:r>
                    </a:p>
                  </a:txBody>
                  <a:tcPr marL="12368" marR="12368" marT="12368" marB="0" anchor="b">
                    <a:lnL>
                      <a:noFill/>
                    </a:lnL>
                    <a:lnR>
                      <a:noFill/>
                    </a:lnR>
                    <a:lnT>
                      <a:noFill/>
                    </a:lnT>
                    <a:lnB>
                      <a:noFill/>
                    </a:lnB>
                    <a:noFill/>
                  </a:tcPr>
                </a:tc>
                <a:tc gridSpan="4">
                  <a:txBody>
                    <a:bodyPr/>
                    <a:lstStyle/>
                    <a:p>
                      <a:pPr algn="ctr" fontAlgn="b"/>
                      <a:r>
                        <a:rPr lang="en-US" sz="1600" b="0" i="0" u="none" strike="noStrike" dirty="0">
                          <a:solidFill>
                            <a:srgbClr val="FFFFFF"/>
                          </a:solidFill>
                          <a:effectLst/>
                          <a:latin typeface="Avenir Medium" panose="02000503020000020003" pitchFamily="2" charset="0"/>
                        </a:rPr>
                        <a:t>1690</a:t>
                      </a:r>
                    </a:p>
                  </a:txBody>
                  <a:tcPr marL="118738" marR="118738" marT="59369" marB="59369"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dirty="0">
                          <a:solidFill>
                            <a:srgbClr val="FFFFFF"/>
                          </a:solidFill>
                          <a:effectLst/>
                          <a:latin typeface="Avenir Medium" panose="02000503020000020003" pitchFamily="2" charset="0"/>
                        </a:rPr>
                        <a:t> </a:t>
                      </a:r>
                    </a:p>
                  </a:txBody>
                  <a:tcPr marL="12368" marR="12368" marT="12368" marB="0" anchor="b">
                    <a:lnL>
                      <a:noFill/>
                    </a:lnL>
                    <a:lnR>
                      <a:noFill/>
                    </a:lnR>
                    <a:lnT>
                      <a:noFill/>
                    </a:lnT>
                    <a:lnB>
                      <a:noFill/>
                    </a:lnB>
                    <a:noFill/>
                  </a:tcPr>
                </a:tc>
                <a:tc gridSpan="4">
                  <a:txBody>
                    <a:bodyPr/>
                    <a:lstStyle/>
                    <a:p>
                      <a:pPr algn="ctr" fontAlgn="b"/>
                      <a:r>
                        <a:rPr lang="en-US" sz="1600" b="0" i="0" u="none" strike="noStrike" dirty="0">
                          <a:solidFill>
                            <a:srgbClr val="FFFFFF"/>
                          </a:solidFill>
                          <a:effectLst/>
                          <a:latin typeface="Avenir Medium" panose="02000503020000020003" pitchFamily="2" charset="0"/>
                        </a:rPr>
                        <a:t>1695</a:t>
                      </a:r>
                    </a:p>
                  </a:txBody>
                  <a:tcPr marL="118738" marR="118738" marT="59369" marB="59369"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dirty="0">
                          <a:solidFill>
                            <a:srgbClr val="FFFFFF"/>
                          </a:solidFill>
                          <a:effectLst/>
                          <a:latin typeface="Avenir Medium" panose="02000503020000020003" pitchFamily="2" charset="0"/>
                        </a:rPr>
                        <a:t> </a:t>
                      </a:r>
                    </a:p>
                  </a:txBody>
                  <a:tcPr marL="12368" marR="12368" marT="12368" marB="0" anchor="b">
                    <a:lnL>
                      <a:noFill/>
                    </a:lnL>
                    <a:lnR>
                      <a:noFill/>
                    </a:lnR>
                    <a:lnT>
                      <a:noFill/>
                    </a:lnT>
                    <a:lnB>
                      <a:noFill/>
                    </a:lnB>
                    <a:noFill/>
                  </a:tcPr>
                </a:tc>
                <a:tc gridSpan="4">
                  <a:txBody>
                    <a:bodyPr/>
                    <a:lstStyle/>
                    <a:p>
                      <a:pPr algn="ctr" fontAlgn="b"/>
                      <a:r>
                        <a:rPr lang="en-US" sz="1600" b="0" i="0" u="none" strike="noStrike" dirty="0">
                          <a:solidFill>
                            <a:srgbClr val="FFFFFF"/>
                          </a:solidFill>
                          <a:effectLst/>
                          <a:latin typeface="Avenir Medium" panose="02000503020000020003" pitchFamily="2" charset="0"/>
                        </a:rPr>
                        <a:t>1700</a:t>
                      </a:r>
                    </a:p>
                  </a:txBody>
                  <a:tcPr marL="118738" marR="118738" marT="59369" marB="59369"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5672498"/>
                  </a:ext>
                </a:extLst>
              </a:tr>
            </a:tbl>
          </a:graphicData>
        </a:graphic>
      </p:graphicFrame>
      <p:sp>
        <p:nvSpPr>
          <p:cNvPr id="40" name="Title 1">
            <a:extLst>
              <a:ext uri="{FF2B5EF4-FFF2-40B4-BE49-F238E27FC236}">
                <a16:creationId xmlns:a16="http://schemas.microsoft.com/office/drawing/2014/main" id="{83BBB952-FB29-604F-9113-926B0D1F0071}"/>
              </a:ext>
            </a:extLst>
          </p:cNvPr>
          <p:cNvSpPr txBox="1">
            <a:spLocks/>
          </p:cNvSpPr>
          <p:nvPr/>
        </p:nvSpPr>
        <p:spPr>
          <a:xfrm>
            <a:off x="5796135" y="586122"/>
            <a:ext cx="3107234" cy="1553440"/>
          </a:xfrm>
          <a:prstGeom prst="rect">
            <a:avLst/>
          </a:prstGeom>
        </p:spPr>
        <p:txBody>
          <a:bodyPr>
            <a:noAutofit/>
          </a:bodyPr>
          <a:lst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buClrTx/>
              <a:buFontTx/>
            </a:pPr>
            <a:r>
              <a:rPr lang="en-US" sz="2800" b="1" dirty="0"/>
              <a:t>NOAA Satellite </a:t>
            </a:r>
            <a:r>
              <a:rPr lang="en-US" sz="2800" dirty="0"/>
              <a:t>L-Band Data Downlinks</a:t>
            </a:r>
          </a:p>
        </p:txBody>
      </p:sp>
      <p:grpSp>
        <p:nvGrpSpPr>
          <p:cNvPr id="41" name="Group 40">
            <a:extLst>
              <a:ext uri="{FF2B5EF4-FFF2-40B4-BE49-F238E27FC236}">
                <a16:creationId xmlns:a16="http://schemas.microsoft.com/office/drawing/2014/main" id="{D09E9520-B069-6A46-9BC7-B406C0DEE409}"/>
              </a:ext>
            </a:extLst>
          </p:cNvPr>
          <p:cNvGrpSpPr/>
          <p:nvPr/>
        </p:nvGrpSpPr>
        <p:grpSpPr>
          <a:xfrm>
            <a:off x="366719" y="2922438"/>
            <a:ext cx="8410560" cy="2122106"/>
            <a:chOff x="366719" y="2922437"/>
            <a:chExt cx="8410560" cy="2122106"/>
          </a:xfrm>
        </p:grpSpPr>
        <p:sp>
          <p:nvSpPr>
            <p:cNvPr id="10" name="Rectangle 9">
              <a:extLst>
                <a:ext uri="{FF2B5EF4-FFF2-40B4-BE49-F238E27FC236}">
                  <a16:creationId xmlns:a16="http://schemas.microsoft.com/office/drawing/2014/main" id="{246E9846-B5D0-E04C-8439-33BA6ACC41D3}"/>
                </a:ext>
              </a:extLst>
            </p:cNvPr>
            <p:cNvSpPr/>
            <p:nvPr/>
          </p:nvSpPr>
          <p:spPr>
            <a:xfrm>
              <a:off x="2919420" y="2922437"/>
              <a:ext cx="3017520" cy="685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b="1" dirty="0">
                  <a:latin typeface="Avenir Medium" panose="02000503020000020003" pitchFamily="2" charset="0"/>
                </a:rPr>
                <a:t>GOES Rebroadcast</a:t>
              </a:r>
              <a:br>
                <a:rPr lang="en-US" b="1" dirty="0">
                  <a:latin typeface="Avenir Medium" panose="02000503020000020003" pitchFamily="2" charset="0"/>
                </a:rPr>
              </a:br>
              <a:r>
                <a:rPr lang="en-US" b="1" dirty="0">
                  <a:latin typeface="Avenir Medium" panose="02000503020000020003" pitchFamily="2" charset="0"/>
                </a:rPr>
                <a:t>(Science and Imagery)</a:t>
              </a:r>
            </a:p>
          </p:txBody>
        </p:sp>
        <p:sp>
          <p:nvSpPr>
            <p:cNvPr id="11" name="Rectangle 10">
              <a:extLst>
                <a:ext uri="{FF2B5EF4-FFF2-40B4-BE49-F238E27FC236}">
                  <a16:creationId xmlns:a16="http://schemas.microsoft.com/office/drawing/2014/main" id="{7B8F42FE-9FE6-7647-B3B5-C092FA0BDE06}"/>
                </a:ext>
              </a:extLst>
            </p:cNvPr>
            <p:cNvSpPr/>
            <p:nvPr/>
          </p:nvSpPr>
          <p:spPr>
            <a:xfrm>
              <a:off x="6852226" y="2922437"/>
              <a:ext cx="1925053"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1200" dirty="0">
                  <a:latin typeface="Avenir Medium" panose="02000503020000020003" pitchFamily="2" charset="0"/>
                </a:rPr>
                <a:t>Broadband/AWS-3</a:t>
              </a:r>
            </a:p>
          </p:txBody>
        </p:sp>
        <p:sp>
          <p:nvSpPr>
            <p:cNvPr id="12" name="Rectangle 11">
              <a:extLst>
                <a:ext uri="{FF2B5EF4-FFF2-40B4-BE49-F238E27FC236}">
                  <a16:creationId xmlns:a16="http://schemas.microsoft.com/office/drawing/2014/main" id="{3CDCE363-3FA2-9040-BD0B-C53871EE7100}"/>
                </a:ext>
              </a:extLst>
            </p:cNvPr>
            <p:cNvSpPr/>
            <p:nvPr/>
          </p:nvSpPr>
          <p:spPr>
            <a:xfrm>
              <a:off x="2473142" y="2922437"/>
              <a:ext cx="275207" cy="685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US" sz="1200">
                <a:latin typeface="Avenir Medium" panose="02000503020000020003" pitchFamily="2" charset="0"/>
              </a:endParaRPr>
            </a:p>
          </p:txBody>
        </p:sp>
        <p:sp>
          <p:nvSpPr>
            <p:cNvPr id="13" name="Rectangle 12">
              <a:extLst>
                <a:ext uri="{FF2B5EF4-FFF2-40B4-BE49-F238E27FC236}">
                  <a16:creationId xmlns:a16="http://schemas.microsoft.com/office/drawing/2014/main" id="{FE7E2621-C907-BC41-8B68-3A98D01C5442}"/>
                </a:ext>
              </a:extLst>
            </p:cNvPr>
            <p:cNvSpPr/>
            <p:nvPr/>
          </p:nvSpPr>
          <p:spPr>
            <a:xfrm>
              <a:off x="6437866" y="2922437"/>
              <a:ext cx="275207" cy="685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US" sz="1200">
                <a:latin typeface="Avenir Medium" panose="02000503020000020003" pitchFamily="2" charset="0"/>
              </a:endParaRPr>
            </a:p>
          </p:txBody>
        </p:sp>
        <p:sp>
          <p:nvSpPr>
            <p:cNvPr id="9" name="Rectangle 8">
              <a:extLst>
                <a:ext uri="{FF2B5EF4-FFF2-40B4-BE49-F238E27FC236}">
                  <a16:creationId xmlns:a16="http://schemas.microsoft.com/office/drawing/2014/main" id="{1B38ACAA-B908-964D-B3ED-76BCB7692098}"/>
                </a:ext>
              </a:extLst>
            </p:cNvPr>
            <p:cNvSpPr/>
            <p:nvPr/>
          </p:nvSpPr>
          <p:spPr>
            <a:xfrm>
              <a:off x="366719" y="2922437"/>
              <a:ext cx="223113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venir Medium" panose="02000503020000020003" pitchFamily="2" charset="0"/>
                </a:rPr>
                <a:t>Broadband/Proposed Share</a:t>
              </a:r>
            </a:p>
          </p:txBody>
        </p:sp>
        <p:sp>
          <p:nvSpPr>
            <p:cNvPr id="26" name="TextBox 25">
              <a:extLst>
                <a:ext uri="{FF2B5EF4-FFF2-40B4-BE49-F238E27FC236}">
                  <a16:creationId xmlns:a16="http://schemas.microsoft.com/office/drawing/2014/main" id="{F3F34A06-FAD8-4148-AB62-E44277C7D44D}"/>
                </a:ext>
              </a:extLst>
            </p:cNvPr>
            <p:cNvSpPr txBox="1"/>
            <p:nvPr/>
          </p:nvSpPr>
          <p:spPr>
            <a:xfrm>
              <a:off x="7030467" y="4613656"/>
              <a:ext cx="1561646" cy="430887"/>
            </a:xfrm>
            <a:prstGeom prst="rect">
              <a:avLst/>
            </a:prstGeom>
            <a:noFill/>
          </p:spPr>
          <p:txBody>
            <a:bodyPr wrap="none" rtlCol="0">
              <a:spAutoFit/>
            </a:bodyPr>
            <a:lstStyle/>
            <a:p>
              <a:pPr algn="ctr"/>
              <a:r>
                <a:rPr lang="en-US" sz="1100" dirty="0">
                  <a:latin typeface="Avenir Book" panose="02000503020000020003" pitchFamily="2" charset="0"/>
                </a:rPr>
                <a:t>1695-1710 MHz</a:t>
              </a:r>
              <a:br>
                <a:rPr lang="en-US" sz="1100" dirty="0">
                  <a:latin typeface="Avenir Book" panose="02000503020000020003" pitchFamily="2" charset="0"/>
                </a:rPr>
              </a:br>
              <a:r>
                <a:rPr lang="en-US" sz="1100" dirty="0">
                  <a:latin typeface="Avenir Book" panose="02000503020000020003" pitchFamily="2" charset="0"/>
                </a:rPr>
                <a:t>NOAA Polar Satellites</a:t>
              </a:r>
            </a:p>
          </p:txBody>
        </p:sp>
        <p:sp>
          <p:nvSpPr>
            <p:cNvPr id="28" name="TextBox 27">
              <a:extLst>
                <a:ext uri="{FF2B5EF4-FFF2-40B4-BE49-F238E27FC236}">
                  <a16:creationId xmlns:a16="http://schemas.microsoft.com/office/drawing/2014/main" id="{5E473947-4A42-5C48-99EE-A82AC9C6DB48}"/>
                </a:ext>
              </a:extLst>
            </p:cNvPr>
            <p:cNvSpPr txBox="1"/>
            <p:nvPr/>
          </p:nvSpPr>
          <p:spPr>
            <a:xfrm>
              <a:off x="1203158" y="4608779"/>
              <a:ext cx="1394697" cy="430887"/>
            </a:xfrm>
            <a:prstGeom prst="rect">
              <a:avLst/>
            </a:prstGeom>
            <a:solidFill>
              <a:schemeClr val="bg1"/>
            </a:solidFill>
            <a:ln w="12700">
              <a:solidFill>
                <a:schemeClr val="accent1"/>
              </a:solidFill>
            </a:ln>
          </p:spPr>
          <p:txBody>
            <a:bodyPr wrap="square" rtlCol="0">
              <a:spAutoFit/>
            </a:bodyPr>
            <a:lstStyle/>
            <a:p>
              <a:pPr algn="ctr"/>
              <a:r>
                <a:rPr lang="en-US" sz="1100" b="1" dirty="0">
                  <a:latin typeface="Avenir Book" panose="02000503020000020003" pitchFamily="2" charset="0"/>
                </a:rPr>
                <a:t>1675-1680 MHz</a:t>
              </a:r>
              <a:br>
                <a:rPr lang="en-US" sz="1100" b="1" dirty="0">
                  <a:latin typeface="Avenir Book" panose="02000503020000020003" pitchFamily="2" charset="0"/>
                </a:rPr>
              </a:br>
              <a:r>
                <a:rPr lang="en-US" sz="1100" b="1" dirty="0">
                  <a:latin typeface="Avenir Book" panose="02000503020000020003" pitchFamily="2" charset="0"/>
                </a:rPr>
                <a:t>Proposed Auction</a:t>
              </a:r>
            </a:p>
          </p:txBody>
        </p:sp>
        <p:sp>
          <p:nvSpPr>
            <p:cNvPr id="42" name="TextBox 41">
              <a:extLst>
                <a:ext uri="{FF2B5EF4-FFF2-40B4-BE49-F238E27FC236}">
                  <a16:creationId xmlns:a16="http://schemas.microsoft.com/office/drawing/2014/main" id="{2929E53A-DFF8-2447-970A-8E24AD246A85}"/>
                </a:ext>
              </a:extLst>
            </p:cNvPr>
            <p:cNvSpPr txBox="1"/>
            <p:nvPr/>
          </p:nvSpPr>
          <p:spPr>
            <a:xfrm>
              <a:off x="2610745" y="4594284"/>
              <a:ext cx="4219295" cy="338554"/>
            </a:xfrm>
            <a:prstGeom prst="rect">
              <a:avLst/>
            </a:prstGeom>
            <a:noFill/>
          </p:spPr>
          <p:txBody>
            <a:bodyPr wrap="square">
              <a:spAutoFit/>
            </a:bodyPr>
            <a:lstStyle/>
            <a:p>
              <a:pPr algn="ctr" fontAlgn="b"/>
              <a:r>
                <a:rPr lang="en-US" sz="1600" dirty="0">
                  <a:solidFill>
                    <a:srgbClr val="FFFFFF"/>
                  </a:solidFill>
                  <a:latin typeface="Avenir Medium" panose="02000503020000020003" pitchFamily="2" charset="0"/>
                </a:rPr>
                <a:t>MHz</a:t>
              </a:r>
              <a:endParaRPr lang="en-US" sz="1400" dirty="0">
                <a:solidFill>
                  <a:srgbClr val="FFFFFF"/>
                </a:solidFill>
                <a:latin typeface="Avenir Medium" panose="02000503020000020003" pitchFamily="2" charset="0"/>
              </a:endParaRPr>
            </a:p>
          </p:txBody>
        </p:sp>
      </p:grpSp>
    </p:spTree>
    <p:extLst>
      <p:ext uri="{BB962C8B-B14F-4D97-AF65-F5344CB8AC3E}">
        <p14:creationId xmlns:p14="http://schemas.microsoft.com/office/powerpoint/2010/main" val="1173076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841BF-2D6B-48E1-A217-91AD4769706B}"/>
              </a:ext>
            </a:extLst>
          </p:cNvPr>
          <p:cNvSpPr>
            <a:spLocks noGrp="1"/>
          </p:cNvSpPr>
          <p:nvPr>
            <p:ph type="sldNum" sz="quarter" idx="12"/>
          </p:nvPr>
        </p:nvSpPr>
        <p:spPr/>
        <p:txBody>
          <a:bodyPr/>
          <a:lstStyle/>
          <a:p>
            <a:fld id="{193064E3-861F-6A4B-8A69-6BF7BD873938}" type="slidenum">
              <a:rPr lang="en-US" smtClean="0"/>
              <a:t>8</a:t>
            </a:fld>
            <a:endParaRPr lang="en-US"/>
          </a:p>
        </p:txBody>
      </p:sp>
      <p:sp>
        <p:nvSpPr>
          <p:cNvPr id="4" name="TextBox 3">
            <a:extLst>
              <a:ext uri="{FF2B5EF4-FFF2-40B4-BE49-F238E27FC236}">
                <a16:creationId xmlns:a16="http://schemas.microsoft.com/office/drawing/2014/main" id="{E214C1DF-1865-AF15-D853-C15801CB4457}"/>
              </a:ext>
            </a:extLst>
          </p:cNvPr>
          <p:cNvSpPr txBox="1"/>
          <p:nvPr/>
        </p:nvSpPr>
        <p:spPr>
          <a:xfrm>
            <a:off x="4572000" y="2571748"/>
            <a:ext cx="4572000" cy="1969770"/>
          </a:xfrm>
          <a:prstGeom prst="rect">
            <a:avLst/>
          </a:prstGeom>
          <a:noFill/>
        </p:spPr>
        <p:txBody>
          <a:bodyPr wrap="square">
            <a:spAutoFit/>
          </a:bodyPr>
          <a:lstStyle/>
          <a:p>
            <a:r>
              <a:rPr lang="en-US" sz="1600" dirty="0"/>
              <a:t>AMS, AGU, NWA, UCAR, and others filed in WT Docket No. 19-116 (March 2025):</a:t>
            </a:r>
          </a:p>
          <a:p>
            <a:endParaRPr lang="en-US" dirty="0"/>
          </a:p>
          <a:p>
            <a:r>
              <a:rPr lang="en-US" b="1" dirty="0"/>
              <a:t>“…a sharing regime that includes both LTE downlink and uplink operations or only downlink operations is not feasible.”</a:t>
            </a:r>
          </a:p>
        </p:txBody>
      </p:sp>
      <p:pic>
        <p:nvPicPr>
          <p:cNvPr id="5" name="Picture 4">
            <a:extLst>
              <a:ext uri="{FF2B5EF4-FFF2-40B4-BE49-F238E27FC236}">
                <a16:creationId xmlns:a16="http://schemas.microsoft.com/office/drawing/2014/main" id="{747BE38A-B43C-4FF8-0249-5CE5803A6C99}"/>
              </a:ext>
            </a:extLst>
          </p:cNvPr>
          <p:cNvPicPr>
            <a:picLocks noChangeAspect="1"/>
          </p:cNvPicPr>
          <p:nvPr/>
        </p:nvPicPr>
        <p:blipFill>
          <a:blip r:embed="rId2"/>
          <a:stretch>
            <a:fillRect/>
          </a:stretch>
        </p:blipFill>
        <p:spPr>
          <a:xfrm rot="1030578">
            <a:off x="276543" y="-2"/>
            <a:ext cx="3974523" cy="5143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7468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1081087"/>
          </a:xfrm>
          <a:prstGeom prst="rect">
            <a:avLst/>
          </a:prstGeom>
        </p:spPr>
      </p:pic>
      <p:sp>
        <p:nvSpPr>
          <p:cNvPr id="2" name="Title 1">
            <a:extLst>
              <a:ext uri="{FF2B5EF4-FFF2-40B4-BE49-F238E27FC236}">
                <a16:creationId xmlns:a16="http://schemas.microsoft.com/office/drawing/2014/main" id="{56A2E8E0-84B5-0886-DAC1-61EFAEBDDFAA}"/>
              </a:ext>
            </a:extLst>
          </p:cNvPr>
          <p:cNvSpPr>
            <a:spLocks noGrp="1"/>
          </p:cNvSpPr>
          <p:nvPr>
            <p:ph type="title"/>
          </p:nvPr>
        </p:nvSpPr>
        <p:spPr>
          <a:xfrm>
            <a:off x="514350" y="799622"/>
            <a:ext cx="2480058" cy="3861278"/>
          </a:xfrm>
        </p:spPr>
        <p:txBody>
          <a:bodyPr>
            <a:normAutofit/>
          </a:bodyPr>
          <a:lstStyle/>
          <a:p>
            <a:r>
              <a:rPr lang="en-US" b="1" dirty="0"/>
              <a:t>National Spectrum Strategy</a:t>
            </a:r>
            <a:r>
              <a:rPr lang="en-US" dirty="0"/>
              <a:t>: 7125-8400 MHz</a:t>
            </a:r>
          </a:p>
        </p:txBody>
      </p:sp>
      <p:sp>
        <p:nvSpPr>
          <p:cNvPr id="5" name="Slide Number Placeholder 4">
            <a:extLst>
              <a:ext uri="{FF2B5EF4-FFF2-40B4-BE49-F238E27FC236}">
                <a16:creationId xmlns:a16="http://schemas.microsoft.com/office/drawing/2014/main" id="{B91E10D9-38B3-F9B6-CAD0-576A0CF60D74}"/>
              </a:ext>
            </a:extLst>
          </p:cNvPr>
          <p:cNvSpPr>
            <a:spLocks noGrp="1"/>
          </p:cNvSpPr>
          <p:nvPr>
            <p:ph type="sldNum" sz="quarter" idx="12"/>
          </p:nvPr>
        </p:nvSpPr>
        <p:spPr>
          <a:xfrm>
            <a:off x="6572250" y="285750"/>
            <a:ext cx="2057400" cy="273843"/>
          </a:xfrm>
        </p:spPr>
        <p:txBody>
          <a:bodyPr>
            <a:normAutofit/>
          </a:bodyPr>
          <a:lstStyle/>
          <a:p>
            <a:pPr>
              <a:spcAft>
                <a:spcPts val="600"/>
              </a:spcAft>
            </a:pPr>
            <a:fld id="{193064E3-861F-6A4B-8A69-6BF7BD873938}" type="slidenum">
              <a:rPr lang="en-US" smtClean="0"/>
              <a:pPr>
                <a:spcAft>
                  <a:spcPts val="600"/>
                </a:spcAft>
              </a:pPr>
              <a:t>9</a:t>
            </a:fld>
            <a:endParaRPr lang="en-US"/>
          </a:p>
        </p:txBody>
      </p:sp>
      <p:graphicFrame>
        <p:nvGraphicFramePr>
          <p:cNvPr id="9" name="Content Placeholder 6">
            <a:extLst>
              <a:ext uri="{FF2B5EF4-FFF2-40B4-BE49-F238E27FC236}">
                <a16:creationId xmlns:a16="http://schemas.microsoft.com/office/drawing/2014/main" id="{2EF247DE-B4A9-5598-C946-CABC912FFD76}"/>
              </a:ext>
            </a:extLst>
          </p:cNvPr>
          <p:cNvGraphicFramePr>
            <a:graphicFrameLocks noGrp="1"/>
          </p:cNvGraphicFramePr>
          <p:nvPr>
            <p:ph idx="1"/>
            <p:extLst>
              <p:ext uri="{D42A27DB-BD31-4B8C-83A1-F6EECF244321}">
                <p14:modId xmlns:p14="http://schemas.microsoft.com/office/powerpoint/2010/main" val="508620937"/>
              </p:ext>
            </p:extLst>
          </p:nvPr>
        </p:nvGraphicFramePr>
        <p:xfrm>
          <a:off x="3508758" y="845343"/>
          <a:ext cx="4802995" cy="38155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7404434"/>
      </p:ext>
    </p:extLst>
  </p:cSld>
  <p:clrMapOvr>
    <a:masterClrMapping/>
  </p:clrMapOvr>
</p:sld>
</file>

<file path=ppt/theme/theme1.xml><?xml version="1.0" encoding="utf-8"?>
<a:theme xmlns:a="http://schemas.openxmlformats.org/drawingml/2006/main" name="Black">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1583</TotalTime>
  <Words>2712</Words>
  <Application>Microsoft Macintosh PowerPoint</Application>
  <PresentationFormat>On-screen Show (16:9)</PresentationFormat>
  <Paragraphs>645</Paragraphs>
  <Slides>30</Slides>
  <Notes>10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30</vt:i4>
      </vt:variant>
    </vt:vector>
  </HeadingPairs>
  <TitlesOfParts>
    <vt:vector size="46" baseType="lpstr">
      <vt:lpstr>Aptos</vt:lpstr>
      <vt:lpstr>Arial</vt:lpstr>
      <vt:lpstr>Avenir Book</vt:lpstr>
      <vt:lpstr>Avenir Medium</vt:lpstr>
      <vt:lpstr>Calibri</vt:lpstr>
      <vt:lpstr>Calibri Light</vt:lpstr>
      <vt:lpstr>Century Gothic</vt:lpstr>
      <vt:lpstr>CIDFont+F1</vt:lpstr>
      <vt:lpstr>Courier New</vt:lpstr>
      <vt:lpstr>Helvetica Neue</vt:lpstr>
      <vt:lpstr>HelveticaNeue Regular</vt:lpstr>
      <vt:lpstr>Symbol</vt:lpstr>
      <vt:lpstr>Black</vt:lpstr>
      <vt:lpstr>Vapor Trail</vt:lpstr>
      <vt:lpstr>1_Vapor Trail</vt:lpstr>
      <vt:lpstr>Office Theme</vt:lpstr>
      <vt:lpstr>Overview of the American Meteorological Society Committee on Radio Frequency Allocations</vt:lpstr>
      <vt:lpstr>AMS Committee on RF Allocations</vt:lpstr>
      <vt:lpstr>Committee Goals</vt:lpstr>
      <vt:lpstr>Committee Activities</vt:lpstr>
      <vt:lpstr>PowerPoint Presentation</vt:lpstr>
      <vt:lpstr>Committee Priorities</vt:lpstr>
      <vt:lpstr>PowerPoint Presentation</vt:lpstr>
      <vt:lpstr>PowerPoint Presentation</vt:lpstr>
      <vt:lpstr>National Spectrum Strategy: 7125-8400 MHz</vt:lpstr>
      <vt:lpstr>Low-Latency Reception</vt:lpstr>
      <vt:lpstr>Intermittent RFI NOAA (NPP/JPSS) Direct Broadcast</vt:lpstr>
      <vt:lpstr>7 GHz Passive Sensing</vt:lpstr>
      <vt:lpstr>6.9/7.3 GHz RFI (9/2012-8/2013)</vt:lpstr>
      <vt:lpstr>PowerPoint Presentation</vt:lpstr>
      <vt:lpstr>PowerPoint Presentation</vt:lpstr>
      <vt:lpstr>PowerPoint Presentation</vt:lpstr>
      <vt:lpstr>PowerPoint Presentation</vt:lpstr>
      <vt:lpstr>PowerPoint Presentation</vt:lpstr>
      <vt:lpstr>PowerPoint Presentation</vt:lpstr>
      <vt:lpstr>24 GHz</vt:lpstr>
      <vt:lpstr>PowerPoint Presentation</vt:lpstr>
      <vt:lpstr>36-54 GHz</vt:lpstr>
      <vt:lpstr>AMS (AGU/NWA/UCAR) Comments to FCC NSS on 37 GHz (Docket no. 24-243)</vt:lpstr>
      <vt:lpstr>Challenges for Discerning RFI</vt:lpstr>
      <vt:lpstr>Community Engagement</vt:lpstr>
      <vt:lpstr>88+ GHz</vt:lpstr>
      <vt:lpstr>EESS Application vs. Adjacent Active Service</vt:lpstr>
      <vt:lpstr>229-244 GHz</vt:lpstr>
      <vt:lpstr>Weather Satellite Interference Impacts Summary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Meteorological Society Committee on Radio Frequency Allocations</dc:title>
  <dc:creator>Jordan Gerth</dc:creator>
  <cp:lastModifiedBy>Jordan Gerth</cp:lastModifiedBy>
  <cp:revision>113</cp:revision>
  <dcterms:created xsi:type="dcterms:W3CDTF">2020-05-07T23:23:07Z</dcterms:created>
  <dcterms:modified xsi:type="dcterms:W3CDTF">2025-05-08T15:13:12Z</dcterms:modified>
</cp:coreProperties>
</file>