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4" r:id="rId1"/>
  </p:sldMasterIdLst>
  <p:notesMasterIdLst>
    <p:notesMasterId r:id="rId16"/>
  </p:notesMasterIdLst>
  <p:sldIdLst>
    <p:sldId id="296" r:id="rId2"/>
    <p:sldId id="337" r:id="rId3"/>
    <p:sldId id="335" r:id="rId4"/>
    <p:sldId id="336" r:id="rId5"/>
    <p:sldId id="338" r:id="rId6"/>
    <p:sldId id="339" r:id="rId7"/>
    <p:sldId id="341" r:id="rId8"/>
    <p:sldId id="343" r:id="rId9"/>
    <p:sldId id="345" r:id="rId10"/>
    <p:sldId id="334" r:id="rId11"/>
    <p:sldId id="346" r:id="rId12"/>
    <p:sldId id="317" r:id="rId13"/>
    <p:sldId id="344" r:id="rId14"/>
    <p:sldId id="321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470F"/>
    <a:srgbClr val="EBAC22"/>
    <a:srgbClr val="E1AC22"/>
    <a:srgbClr val="FFAC22"/>
    <a:srgbClr val="6EA7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11"/>
    <p:restoredTop sz="92329"/>
  </p:normalViewPr>
  <p:slideViewPr>
    <p:cSldViewPr snapToGrid="0" showGuides="1">
      <p:cViewPr varScale="1">
        <p:scale>
          <a:sx n="117" d="100"/>
          <a:sy n="117" d="100"/>
        </p:scale>
        <p:origin x="1168" y="1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96DED9-F242-FE4F-A6C3-0C92293C7336}" type="datetimeFigureOut">
              <a:rPr lang="en-US" smtClean="0"/>
              <a:t>3/6/25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939AE9-EFAD-304F-A015-1DAADA30C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130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870FDA-EB59-F0C6-6C60-3F918F2411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C7A2A3E-BD50-30C3-0365-71EAFCCF78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8532C43-1A6A-F382-8118-F7ADFD672F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C2EE67-F363-B929-56D2-DEADD89D27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939AE9-EFAD-304F-A015-1DAADA30C5E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10012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A9D84F-7135-0A57-611E-9C27FCDDD0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A784CA2-3EF7-A456-1659-34A0846150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FD4BD85-9AF9-47DB-36B2-6C28F96E62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6B56D6-9955-BB07-6EB2-52578BA0D1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939AE9-EFAD-304F-A015-1DAADA30C5E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19332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74122A-92D7-CE1B-79A7-F9DDE6F9E5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362377B-A103-C7D2-8D20-92C9BDFBF7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E33D327-F3B1-5472-D210-081E1D778A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A363D2-CA02-ADAE-62A8-542162C724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939AE9-EFAD-304F-A015-1DAADA30C5E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08766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7FE1D2-B9C2-F942-8BA1-543F5D7A01A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1452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7FE1D2-B9C2-F942-8BA1-543F5D7A01A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6773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7FE1D2-B9C2-F942-8BA1-543F5D7A01A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1495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15F2CC-0319-A925-0E07-F5669D814B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648C3D9-EAA2-EC1E-625F-721EE161E4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92EFAE1-FAEB-1BF5-196E-E5052F2E3C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5F41B5-8989-6301-650F-9204074650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939AE9-EFAD-304F-A015-1DAADA30C5E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17785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EBB7EE-BD2C-227E-A254-8EF803B58B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6A6C4BA-7482-FAE2-C65D-D39C06F8B2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3531E3A-F184-CA43-4952-E23D89C21F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419310-7AE3-E8DC-357E-FD1462591E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939AE9-EFAD-304F-A015-1DAADA30C5E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82094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846DC0-E4EE-0BE1-A62A-095E2667E7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EFDB1CB-4745-292C-1FEA-0CBFBFE7C55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0412ADF-8431-E502-CC04-F59E9CE25A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A4E749-BA22-D90B-3799-794E5CC406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939AE9-EFAD-304F-A015-1DAADA30C5E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40747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F59954-DDDB-3D89-869E-31E195E4AF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203B3F8-EDE6-CE6B-E6B0-BDCB43BCF25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D226114-00FB-C55B-1CB5-40229F8A1B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B028C8-373C-F509-E785-1F3213D4C2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939AE9-EFAD-304F-A015-1DAADA30C5E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27091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6A234E-9DFA-C719-24D7-E75CF1CA6B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B80933B-1020-5965-209E-A1251E800D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4FAB5CA-181B-B651-B704-BCE92E9DED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1B1E6A-8196-27EB-3760-1DAF154D73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939AE9-EFAD-304F-A015-1DAADA30C5E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0662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1932E1-6EF9-472A-62BB-8CA5F4084F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7A0A7EE-4757-C272-72B2-DA6AF9CD8C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52CA59C-8AD9-6400-54E3-F334173DFC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3D860C-CA30-A760-AB21-824E659F61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939AE9-EFAD-304F-A015-1DAADA30C5E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68499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E1E101-FC58-FEF0-B7D4-49CFD54C41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843394D-80D6-1B85-B25D-CE547DA4C39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9E37BC1-7844-93DC-1A24-F766E4E875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7857B1-81E1-E85C-5662-2EEC3B2FBB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939AE9-EFAD-304F-A015-1DAADA30C5E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14381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779FDD-2F11-8EC9-B234-4A905A74CA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291445B-CF1F-C5B6-CBA1-8AC54FAC6A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26B7DC5-A7AF-A7F7-28F4-2F2C2DA297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9A2761-86C2-2FB6-26DA-6EDAF00B5A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939AE9-EFAD-304F-A015-1DAADA30C5E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4704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CED22-64BE-C24F-9860-CE65FC5934E9}" type="datetime1">
              <a:rPr lang="en-US" smtClean="0"/>
              <a:t>3/6/25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48800" y="6494145"/>
            <a:ext cx="2743200" cy="365125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fld id="{3D64AED1-58D0-D948-B6C7-A810E3557D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7925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DC01F-55E3-EF40-B28C-B9B3CF59A171}" type="datetime1">
              <a:rPr lang="en-US" smtClean="0"/>
              <a:t>3/6/25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4AED1-58D0-D948-B6C7-A810E3557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032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238F8-4960-6E4C-8157-A6142D67A712}" type="datetime1">
              <a:rPr lang="en-US" smtClean="0"/>
              <a:t>3/6/25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4AED1-58D0-D948-B6C7-A810E3557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771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43F19-52AF-0942-B5EC-E9E827F65E7D}" type="datetime1">
              <a:rPr lang="en-US" smtClean="0"/>
              <a:t>3/6/25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fld id="{3D64AED1-58D0-D948-B6C7-A810E3557D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9734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06808-7317-7246-9355-8DA7670B51C6}" type="datetime1">
              <a:rPr lang="en-US" smtClean="0"/>
              <a:t>3/6/25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fld id="{3D64AED1-58D0-D948-B6C7-A810E3557D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221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792D4-45B2-284F-84BD-D2FA161D2073}" type="datetime1">
              <a:rPr lang="en-US" smtClean="0"/>
              <a:t>3/6/25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4AED1-58D0-D948-B6C7-A810E3557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962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5389B-8E4D-A34B-84A7-B1DCF54CD260}" type="datetime1">
              <a:rPr lang="en-US" smtClean="0"/>
              <a:t>3/6/25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4AED1-58D0-D948-B6C7-A810E3557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760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0FC63-1F29-EE4F-B23D-50C4DAD2533B}" type="datetime1">
              <a:rPr lang="en-US" smtClean="0"/>
              <a:t>3/6/25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4AED1-58D0-D948-B6C7-A810E3557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416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CB96C-28D4-EA48-8D9A-00DFD54AC7E0}" type="datetime1">
              <a:rPr lang="en-US" smtClean="0"/>
              <a:t>3/6/25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4AED1-58D0-D948-B6C7-A810E3557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407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B4CDE-ABEF-614D-A2B2-D194855D6EDB}" type="datetime1">
              <a:rPr lang="en-US" smtClean="0"/>
              <a:t>3/6/25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4AED1-58D0-D948-B6C7-A810E3557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36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FB15B-A587-F448-A333-0AA7F55627FB}" type="datetime1">
              <a:rPr lang="en-US" smtClean="0"/>
              <a:t>3/6/25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4AED1-58D0-D948-B6C7-A810E3557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519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9990409-E7E0-5A47-931F-06708E5934DC}" type="datetime1">
              <a:rPr lang="en-US" smtClean="0"/>
              <a:t>3/6/25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48800" y="649414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3D64AED1-58D0-D948-B6C7-A810E3557D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007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D11655-542C-1BC9-29F5-DD52AD48A1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A198EEED-F0AE-C3B3-5EB1-A386C5205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3D64AED1-58D0-D948-B6C7-A810E3557D01}" type="slidenum">
              <a:rPr lang="en-US">
                <a:latin typeface="Aptos" panose="02110004020202020204"/>
              </a:rPr>
              <a:pPr defTabSz="457200"/>
              <a:t>1</a:t>
            </a:fld>
            <a:endParaRPr lang="en-US" dirty="0">
              <a:latin typeface="Aptos" panose="0211000402020202020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CAFFDF-3D7F-937E-270A-460471726440}"/>
              </a:ext>
            </a:extLst>
          </p:cNvPr>
          <p:cNvSpPr txBox="1"/>
          <p:nvPr/>
        </p:nvSpPr>
        <p:spPr>
          <a:xfrm>
            <a:off x="1967616" y="69231"/>
            <a:ext cx="8458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 err="1">
                <a:latin typeface="Arial" panose="020B0604020202020204" pitchFamily="34" charset="0"/>
                <a:ea typeface="Times New Roman" panose="02020603050405020304" pitchFamily="18" charset="0"/>
              </a:rPr>
              <a:t>GeoXO</a:t>
            </a:r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</a:rPr>
              <a:t> Imager and Sounder Studies to Enhance PBL Moisture Information in the Pre-Convective Environment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FD4FAE-2723-7BAE-55F5-E4FEDA18A02E}"/>
              </a:ext>
            </a:extLst>
          </p:cNvPr>
          <p:cNvSpPr txBox="1"/>
          <p:nvPr/>
        </p:nvSpPr>
        <p:spPr>
          <a:xfrm>
            <a:off x="4659997" y="731771"/>
            <a:ext cx="311982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err="1">
                <a:solidFill>
                  <a:srgbClr val="FF0000"/>
                </a:solidFill>
              </a:rPr>
              <a:t>CrIS</a:t>
            </a:r>
            <a:r>
              <a:rPr lang="en-US" sz="2200" b="1" dirty="0">
                <a:solidFill>
                  <a:srgbClr val="FF0000"/>
                </a:solidFill>
              </a:rPr>
              <a:t> Apodization Study</a:t>
            </a:r>
          </a:p>
        </p:txBody>
      </p:sp>
      <p:pic>
        <p:nvPicPr>
          <p:cNvPr id="4" name="Picture 3" descr="Chart&#10;&#10;Description automatically generated">
            <a:extLst>
              <a:ext uri="{FF2B5EF4-FFF2-40B4-BE49-F238E27FC236}">
                <a16:creationId xmlns:a16="http://schemas.microsoft.com/office/drawing/2014/main" id="{C25ACD26-5C29-8BE5-AD7B-2592074E47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00" r="5000"/>
          <a:stretch/>
        </p:blipFill>
        <p:spPr>
          <a:xfrm>
            <a:off x="7297608" y="1406286"/>
            <a:ext cx="4663440" cy="2754884"/>
          </a:xfrm>
          <a:prstGeom prst="rect">
            <a:avLst/>
          </a:prstGeom>
        </p:spPr>
      </p:pic>
      <p:pic>
        <p:nvPicPr>
          <p:cNvPr id="7" name="Picture 6" descr="Chart, line chart&#10;&#10;Description automatically generated">
            <a:extLst>
              <a:ext uri="{FF2B5EF4-FFF2-40B4-BE49-F238E27FC236}">
                <a16:creationId xmlns:a16="http://schemas.microsoft.com/office/drawing/2014/main" id="{95B120F4-DE27-B530-5727-40638FE4B78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00" r="5000"/>
          <a:stretch/>
        </p:blipFill>
        <p:spPr>
          <a:xfrm>
            <a:off x="7312902" y="4103116"/>
            <a:ext cx="4663440" cy="275488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192B928-F622-3920-61CE-3BBC71E565B7}"/>
              </a:ext>
            </a:extLst>
          </p:cNvPr>
          <p:cNvSpPr txBox="1"/>
          <p:nvPr/>
        </p:nvSpPr>
        <p:spPr>
          <a:xfrm>
            <a:off x="99915" y="6374291"/>
            <a:ext cx="7726833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/>
              <a:t> NCEP and ECMWF channels and NEDR from ‘cris_list_DCT_20230124.txt’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5EA84DA-01F9-7758-6867-9358B8774118}"/>
              </a:ext>
            </a:extLst>
          </p:cNvPr>
          <p:cNvGrpSpPr/>
          <p:nvPr/>
        </p:nvGrpSpPr>
        <p:grpSpPr>
          <a:xfrm>
            <a:off x="1018755" y="1888306"/>
            <a:ext cx="4191000" cy="4038889"/>
            <a:chOff x="891251" y="1624647"/>
            <a:chExt cx="4191000" cy="4038889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2C410F7-37D5-36C7-7588-7EBE3AD0643F}"/>
                </a:ext>
              </a:extLst>
            </p:cNvPr>
            <p:cNvGrpSpPr/>
            <p:nvPr/>
          </p:nvGrpSpPr>
          <p:grpSpPr>
            <a:xfrm>
              <a:off x="891251" y="1624647"/>
              <a:ext cx="4191000" cy="4038889"/>
              <a:chOff x="0" y="2585346"/>
              <a:chExt cx="4191000" cy="4038889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2459C094-AECB-5465-5F7F-EC0F81396093}"/>
                  </a:ext>
                </a:extLst>
              </p:cNvPr>
              <p:cNvGrpSpPr/>
              <p:nvPr/>
            </p:nvGrpSpPr>
            <p:grpSpPr>
              <a:xfrm>
                <a:off x="0" y="2585346"/>
                <a:ext cx="4191000" cy="4019769"/>
                <a:chOff x="4332514" y="2731177"/>
                <a:chExt cx="4191000" cy="4019769"/>
              </a:xfrm>
            </p:grpSpPr>
            <p:pic>
              <p:nvPicPr>
                <p:cNvPr id="15" name="Picture 14" descr="A graph of a line and a line graph&#10;&#10;AI-generated content may be incorrect.">
                  <a:extLst>
                    <a:ext uri="{FF2B5EF4-FFF2-40B4-BE49-F238E27FC236}">
                      <a16:creationId xmlns:a16="http://schemas.microsoft.com/office/drawing/2014/main" id="{A73433DE-DE5A-B99C-777B-87F5ABE7BA2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rcRect l="56046" t="76206" r="3221"/>
                <a:stretch/>
              </p:blipFill>
              <p:spPr>
                <a:xfrm>
                  <a:off x="4332514" y="2731177"/>
                  <a:ext cx="3165968" cy="790433"/>
                </a:xfrm>
                <a:prstGeom prst="rect">
                  <a:avLst/>
                </a:prstGeom>
              </p:spPr>
            </p:pic>
            <p:pic>
              <p:nvPicPr>
                <p:cNvPr id="16" name="Picture 15" descr="A graph of a line and a line graph&#10;&#10;AI-generated content may be incorrect.">
                  <a:extLst>
                    <a:ext uri="{FF2B5EF4-FFF2-40B4-BE49-F238E27FC236}">
                      <a16:creationId xmlns:a16="http://schemas.microsoft.com/office/drawing/2014/main" id="{0CD9CBAC-8005-C626-C896-672BD8E71D2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rcRect r="46078"/>
                <a:stretch/>
              </p:blipFill>
              <p:spPr>
                <a:xfrm>
                  <a:off x="4332514" y="3429000"/>
                  <a:ext cx="4191000" cy="3321946"/>
                </a:xfrm>
                <a:prstGeom prst="rect">
                  <a:avLst/>
                </a:prstGeom>
              </p:spPr>
            </p:pic>
          </p:grp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8412F34-60BD-CCE6-BC6E-2D3341F16EFB}"/>
                  </a:ext>
                </a:extLst>
              </p:cNvPr>
              <p:cNvSpPr txBox="1"/>
              <p:nvPr/>
            </p:nvSpPr>
            <p:spPr>
              <a:xfrm>
                <a:off x="2847555" y="6301070"/>
                <a:ext cx="1343445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500" i="1" dirty="0">
                    <a:solidFill>
                      <a:schemeClr val="tx2">
                        <a:lumMod val="90000"/>
                        <a:lumOff val="10000"/>
                      </a:schemeClr>
                    </a:solidFill>
                  </a:rPr>
                  <a:t>D. Tobin, 2023</a:t>
                </a:r>
              </a:p>
            </p:txBody>
          </p:sp>
        </p:grp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21D0FB8-D351-AFAD-D60C-820DAED80D7E}"/>
                </a:ext>
              </a:extLst>
            </p:cNvPr>
            <p:cNvSpPr/>
            <p:nvPr/>
          </p:nvSpPr>
          <p:spPr>
            <a:xfrm>
              <a:off x="3979993" y="1624647"/>
              <a:ext cx="1102258" cy="716070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>
                    <a:lumMod val="10000"/>
                    <a:lumOff val="9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815253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E3F463-BB83-7520-5A3B-5278C56222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85E1277-E6CB-CA29-7F34-B653030FA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3D64AED1-58D0-D948-B6C7-A810E3557D01}" type="slidenum">
              <a:rPr lang="en-US">
                <a:latin typeface="Aptos" panose="02110004020202020204"/>
              </a:rPr>
              <a:pPr defTabSz="457200"/>
              <a:t>10</a:t>
            </a:fld>
            <a:endParaRPr lang="en-US" dirty="0">
              <a:latin typeface="Aptos" panose="02110004020202020204"/>
            </a:endParaRPr>
          </a:p>
        </p:txBody>
      </p:sp>
      <p:pic>
        <p:nvPicPr>
          <p:cNvPr id="4" name="Picture 3" descr="A graph with green and red lines&#10;&#10;AI-generated content may be incorrect.">
            <a:extLst>
              <a:ext uri="{FF2B5EF4-FFF2-40B4-BE49-F238E27FC236}">
                <a16:creationId xmlns:a16="http://schemas.microsoft.com/office/drawing/2014/main" id="{9A3B51A4-6C83-A783-D82F-470699BAE4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0290" y="1230910"/>
            <a:ext cx="7772400" cy="421477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30BB6AC-1DB2-65F6-80A9-A336D0266027}"/>
              </a:ext>
            </a:extLst>
          </p:cNvPr>
          <p:cNvSpPr txBox="1"/>
          <p:nvPr/>
        </p:nvSpPr>
        <p:spPr>
          <a:xfrm>
            <a:off x="2785575" y="215247"/>
            <a:ext cx="662085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Issue with PCRTM </a:t>
            </a:r>
            <a:r>
              <a:rPr lang="en-US" dirty="0" err="1"/>
              <a:t>apodized</a:t>
            </a:r>
            <a:r>
              <a:rPr lang="en-US" dirty="0"/>
              <a:t> </a:t>
            </a:r>
            <a:r>
              <a:rPr lang="en-US" dirty="0" err="1"/>
              <a:t>CrIS</a:t>
            </a:r>
            <a:r>
              <a:rPr lang="en-US" dirty="0"/>
              <a:t> rads during daytime (low </a:t>
            </a:r>
            <a:r>
              <a:rPr lang="en-US" dirty="0" err="1"/>
              <a:t>solzen</a:t>
            </a:r>
            <a:r>
              <a:rPr lang="en-US" dirty="0"/>
              <a:t>)</a:t>
            </a:r>
          </a:p>
          <a:p>
            <a:pPr algn="ctr"/>
            <a:r>
              <a:rPr lang="en-US" sz="1400" dirty="0"/>
              <a:t>Black … </a:t>
            </a:r>
            <a:r>
              <a:rPr lang="en-US" sz="1400" dirty="0" err="1"/>
              <a:t>unapodized</a:t>
            </a:r>
            <a:r>
              <a:rPr lang="en-US" sz="1400" dirty="0"/>
              <a:t> </a:t>
            </a:r>
            <a:r>
              <a:rPr lang="en-US" sz="1400" dirty="0" err="1"/>
              <a:t>CrIS</a:t>
            </a:r>
            <a:endParaRPr lang="en-US" sz="1400" dirty="0"/>
          </a:p>
          <a:p>
            <a:pPr algn="ctr"/>
            <a:r>
              <a:rPr lang="en-US" sz="1400" dirty="0"/>
              <a:t>Red …  Hamming </a:t>
            </a:r>
            <a:r>
              <a:rPr lang="en-US" sz="1400" dirty="0" err="1"/>
              <a:t>apodized</a:t>
            </a:r>
            <a:r>
              <a:rPr lang="en-US" sz="1400" dirty="0"/>
              <a:t> </a:t>
            </a:r>
            <a:r>
              <a:rPr lang="en-US" sz="1400" dirty="0" err="1"/>
              <a:t>CrIS</a:t>
            </a:r>
            <a:endParaRPr lang="en-US" sz="1400" dirty="0"/>
          </a:p>
          <a:p>
            <a:pPr algn="ctr"/>
            <a:r>
              <a:rPr lang="en-US" sz="1400" dirty="0"/>
              <a:t>Green … Hamming added manually to </a:t>
            </a:r>
            <a:r>
              <a:rPr lang="en-US" sz="1400" dirty="0" err="1"/>
              <a:t>unapodized</a:t>
            </a:r>
            <a:r>
              <a:rPr lang="en-US" sz="1400" dirty="0"/>
              <a:t> (black)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92E0405-14EB-91CD-AEE4-DDAD40C24A5A}"/>
              </a:ext>
            </a:extLst>
          </p:cNvPr>
          <p:cNvSpPr txBox="1"/>
          <p:nvPr/>
        </p:nvSpPr>
        <p:spPr>
          <a:xfrm>
            <a:off x="636608" y="6144987"/>
            <a:ext cx="105329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i="1" dirty="0"/>
              <a:t>Because of this, Hamming apodization was manually applied (using ‘</a:t>
            </a:r>
            <a:r>
              <a:rPr lang="en-US" sz="1500" i="1" dirty="0" err="1"/>
              <a:t>hamming.m</a:t>
            </a:r>
            <a:r>
              <a:rPr lang="en-US" sz="1500" i="1" dirty="0"/>
              <a:t>’) to the original (</a:t>
            </a:r>
            <a:r>
              <a:rPr lang="en-US" sz="1500" i="1" dirty="0" err="1"/>
              <a:t>unapodized</a:t>
            </a:r>
            <a:r>
              <a:rPr lang="en-US" sz="1500" i="1" dirty="0"/>
              <a:t>) </a:t>
            </a:r>
          </a:p>
          <a:p>
            <a:r>
              <a:rPr lang="en-US" sz="1500" i="1" dirty="0"/>
              <a:t>PCRTM original radiances</a:t>
            </a:r>
          </a:p>
        </p:txBody>
      </p:sp>
    </p:spTree>
    <p:extLst>
      <p:ext uri="{BB962C8B-B14F-4D97-AF65-F5344CB8AC3E}">
        <p14:creationId xmlns:p14="http://schemas.microsoft.com/office/powerpoint/2010/main" val="37172708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B685BF-526B-95A0-000B-5224B08346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C0DE917-2BB6-4BA5-3A18-2CDF070B0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3D64AED1-58D0-D948-B6C7-A810E3557D01}" type="slidenum">
              <a:rPr lang="en-US">
                <a:latin typeface="Aptos" panose="02110004020202020204"/>
              </a:rPr>
              <a:pPr defTabSz="457200"/>
              <a:t>11</a:t>
            </a:fld>
            <a:endParaRPr lang="en-US" dirty="0">
              <a:latin typeface="Aptos" panose="0211000402020202020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07DAD52-CAD2-62B3-E8C9-9582EC1439B9}"/>
              </a:ext>
            </a:extLst>
          </p:cNvPr>
          <p:cNvSpPr txBox="1"/>
          <p:nvPr/>
        </p:nvSpPr>
        <p:spPr>
          <a:xfrm>
            <a:off x="2813957" y="2012043"/>
            <a:ext cx="656408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000" dirty="0"/>
              <a:t>From 2023 </a:t>
            </a:r>
            <a:r>
              <a:rPr lang="en-US" sz="2000" dirty="0" err="1"/>
              <a:t>CrIS</a:t>
            </a:r>
            <a:r>
              <a:rPr lang="en-US" sz="2000" dirty="0"/>
              <a:t> Spectral Analysis Study </a:t>
            </a:r>
          </a:p>
          <a:p>
            <a:pPr marL="0" indent="0" algn="ctr">
              <a:buNone/>
            </a:pPr>
            <a:r>
              <a:rPr lang="en-US" sz="2000" dirty="0"/>
              <a:t>(e.g., CrIS_Spectral_Analysis_27Jul23. pptx)</a:t>
            </a:r>
          </a:p>
        </p:txBody>
      </p:sp>
    </p:spTree>
    <p:extLst>
      <p:ext uri="{BB962C8B-B14F-4D97-AF65-F5344CB8AC3E}">
        <p14:creationId xmlns:p14="http://schemas.microsoft.com/office/powerpoint/2010/main" val="37558894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51A301-A8F6-BB23-970C-29DF5C51F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DB8A4-32D1-A04E-B593-57F365971B28}" type="slidenum">
              <a:rPr lang="en-US" smtClean="0"/>
              <a:t>12</a:t>
            </a:fld>
            <a:endParaRPr lang="en-US"/>
          </a:p>
        </p:txBody>
      </p:sp>
      <p:pic>
        <p:nvPicPr>
          <p:cNvPr id="14" name="Picture 13" descr="Table&#10;&#10;Description automatically generated">
            <a:extLst>
              <a:ext uri="{FF2B5EF4-FFF2-40B4-BE49-F238E27FC236}">
                <a16:creationId xmlns:a16="http://schemas.microsoft.com/office/drawing/2014/main" id="{B237772C-7499-F440-3284-2A2C413E7E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1425992"/>
            <a:ext cx="5956300" cy="4813300"/>
          </a:xfrm>
          <a:prstGeom prst="rect">
            <a:avLst/>
          </a:prstGeom>
        </p:spPr>
      </p:pic>
      <p:pic>
        <p:nvPicPr>
          <p:cNvPr id="16" name="Picture 15" descr="Table&#10;&#10;Description automatically generated">
            <a:extLst>
              <a:ext uri="{FF2B5EF4-FFF2-40B4-BE49-F238E27FC236}">
                <a16:creationId xmlns:a16="http://schemas.microsoft.com/office/drawing/2014/main" id="{C1885727-384D-E488-5D13-EAF5E17FAA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800" y="1425992"/>
            <a:ext cx="5956300" cy="48133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3A23DA5-15D4-80D7-E005-FE2FA908E668}"/>
              </a:ext>
            </a:extLst>
          </p:cNvPr>
          <p:cNvSpPr txBox="1"/>
          <p:nvPr/>
        </p:nvSpPr>
        <p:spPr>
          <a:xfrm>
            <a:off x="2329584" y="91440"/>
            <a:ext cx="75328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err="1">
                <a:latin typeface="Univers" panose="020B0503020202020204" pitchFamily="34" charset="0"/>
              </a:rPr>
              <a:t>CrIS</a:t>
            </a:r>
            <a:r>
              <a:rPr lang="en-US" sz="2000" b="1" dirty="0">
                <a:latin typeface="Univers" panose="020B0503020202020204" pitchFamily="34" charset="0"/>
              </a:rPr>
              <a:t> Information Content (IC) and Degrees of Freedom (</a:t>
            </a:r>
            <a:r>
              <a:rPr lang="en-US" sz="2000" b="1" dirty="0" err="1">
                <a:latin typeface="Univers" panose="020B0503020202020204" pitchFamily="34" charset="0"/>
              </a:rPr>
              <a:t>DoF</a:t>
            </a:r>
            <a:r>
              <a:rPr lang="en-US" sz="2000" b="1" dirty="0">
                <a:latin typeface="Univers" panose="020B0503020202020204" pitchFamily="34" charset="0"/>
              </a:rPr>
              <a:t>)</a:t>
            </a:r>
          </a:p>
          <a:p>
            <a:pPr algn="ctr"/>
            <a:r>
              <a:rPr lang="en-US" sz="1200" dirty="0">
                <a:latin typeface="Univers" panose="020B0503020202020204" pitchFamily="34" charset="0"/>
              </a:rPr>
              <a:t>(from </a:t>
            </a:r>
            <a:r>
              <a:rPr lang="en-US" sz="1200" dirty="0" err="1">
                <a:latin typeface="Univers" panose="020B0503020202020204" pitchFamily="34" charset="0"/>
              </a:rPr>
              <a:t>CrIS</a:t>
            </a:r>
            <a:r>
              <a:rPr lang="en-US" sz="1200" dirty="0">
                <a:latin typeface="Univers" panose="020B0503020202020204" pitchFamily="34" charset="0"/>
              </a:rPr>
              <a:t> spectrum computed for US Std 1976 profile)</a:t>
            </a:r>
          </a:p>
        </p:txBody>
      </p:sp>
    </p:spTree>
    <p:extLst>
      <p:ext uri="{BB962C8B-B14F-4D97-AF65-F5344CB8AC3E}">
        <p14:creationId xmlns:p14="http://schemas.microsoft.com/office/powerpoint/2010/main" val="39989294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51A301-A8F6-BB23-970C-29DF5C51F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DB8A4-32D1-A04E-B593-57F365971B28}" type="slidenum">
              <a:rPr lang="en-US" smtClean="0"/>
              <a:t>13</a:t>
            </a:fld>
            <a:endParaRPr lang="en-US"/>
          </a:p>
        </p:txBody>
      </p:sp>
      <p:pic>
        <p:nvPicPr>
          <p:cNvPr id="4" name="Picture 3" descr="Chart, line chart&#10;&#10;Description automatically generated">
            <a:extLst>
              <a:ext uri="{FF2B5EF4-FFF2-40B4-BE49-F238E27FC236}">
                <a16:creationId xmlns:a16="http://schemas.microsoft.com/office/drawing/2014/main" id="{7B80410D-634A-4A74-122F-849A4C15473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04" r="6404"/>
          <a:stretch/>
        </p:blipFill>
        <p:spPr>
          <a:xfrm>
            <a:off x="6400800" y="1463040"/>
            <a:ext cx="5780306" cy="4259580"/>
          </a:xfrm>
          <a:prstGeom prst="rect">
            <a:avLst/>
          </a:prstGeom>
        </p:spPr>
      </p:pic>
      <p:pic>
        <p:nvPicPr>
          <p:cNvPr id="7" name="Picture 6" descr="Chart&#10;&#10;Description automatically generated">
            <a:extLst>
              <a:ext uri="{FF2B5EF4-FFF2-40B4-BE49-F238E27FC236}">
                <a16:creationId xmlns:a16="http://schemas.microsoft.com/office/drawing/2014/main" id="{F59FECAA-D4BC-B7B7-B52D-DBE05FE3166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425" r="6425"/>
          <a:stretch/>
        </p:blipFill>
        <p:spPr>
          <a:xfrm>
            <a:off x="204958" y="1463040"/>
            <a:ext cx="5777522" cy="42595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194F2EC-B53A-978B-19C9-45984A7E57D8}"/>
              </a:ext>
            </a:extLst>
          </p:cNvPr>
          <p:cNvSpPr txBox="1"/>
          <p:nvPr/>
        </p:nvSpPr>
        <p:spPr>
          <a:xfrm>
            <a:off x="2873803" y="91440"/>
            <a:ext cx="64443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Univers" panose="020B0503020202020204" pitchFamily="34" charset="0"/>
              </a:rPr>
              <a:t>Vertical Resolution (left) and Retrieval Error (right)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335355-20B2-78E3-AEBF-1ED8F33EF8DC}"/>
              </a:ext>
            </a:extLst>
          </p:cNvPr>
          <p:cNvSpPr txBox="1"/>
          <p:nvPr/>
        </p:nvSpPr>
        <p:spPr>
          <a:xfrm>
            <a:off x="289425" y="6200487"/>
            <a:ext cx="751603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i="1" dirty="0"/>
              <a:t>NOTE: Vertical resolution has been computed via FWHM of the Averaging Kernels,</a:t>
            </a:r>
          </a:p>
          <a:p>
            <a:r>
              <a:rPr lang="en-US" sz="1300" i="1" dirty="0"/>
              <a:t>and the retrieval errors are the square roots of the diagonal elements of the retrieval error covariance matrix</a:t>
            </a:r>
          </a:p>
        </p:txBody>
      </p:sp>
    </p:spTree>
    <p:extLst>
      <p:ext uri="{BB962C8B-B14F-4D97-AF65-F5344CB8AC3E}">
        <p14:creationId xmlns:p14="http://schemas.microsoft.com/office/powerpoint/2010/main" val="8263052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51A301-A8F6-BB23-970C-29DF5C51F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DB8A4-32D1-A04E-B593-57F365971B28}" type="slidenum">
              <a:rPr lang="en-US" smtClean="0"/>
              <a:t>14</a:t>
            </a:fld>
            <a:endParaRPr lang="en-US"/>
          </a:p>
        </p:txBody>
      </p:sp>
      <p:pic>
        <p:nvPicPr>
          <p:cNvPr id="11" name="Picture 10" descr="A graph of different types of temperature&#10;&#10;Description automatically generated">
            <a:extLst>
              <a:ext uri="{FF2B5EF4-FFF2-40B4-BE49-F238E27FC236}">
                <a16:creationId xmlns:a16="http://schemas.microsoft.com/office/drawing/2014/main" id="{C42A81E9-BA47-D952-2CD1-B6F24391C79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741" r="3694"/>
          <a:stretch/>
        </p:blipFill>
        <p:spPr>
          <a:xfrm>
            <a:off x="7544103" y="1645920"/>
            <a:ext cx="3302833" cy="469392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F6B7903-D628-7153-D796-6C7C408FCE3E}"/>
              </a:ext>
            </a:extLst>
          </p:cNvPr>
          <p:cNvSpPr txBox="1"/>
          <p:nvPr/>
        </p:nvSpPr>
        <p:spPr>
          <a:xfrm>
            <a:off x="7684972" y="1047567"/>
            <a:ext cx="2863797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/>
              <a:t>2-hr FCST RAP minus DR RTV</a:t>
            </a:r>
          </a:p>
          <a:p>
            <a:pPr algn="ctr"/>
            <a:r>
              <a:rPr lang="en-US" sz="1300" i="1" dirty="0"/>
              <a:t>(</a:t>
            </a:r>
            <a:r>
              <a:rPr lang="en-US" sz="1300" i="1" dirty="0" err="1"/>
              <a:t>nsamps</a:t>
            </a:r>
            <a:r>
              <a:rPr lang="en-US" sz="1300" i="1" dirty="0"/>
              <a:t>=12159)</a:t>
            </a:r>
          </a:p>
        </p:txBody>
      </p:sp>
      <p:pic>
        <p:nvPicPr>
          <p:cNvPr id="17" name="Picture 16" descr="A graph of different temperature&#10;&#10;Description automatically generated">
            <a:extLst>
              <a:ext uri="{FF2B5EF4-FFF2-40B4-BE49-F238E27FC236}">
                <a16:creationId xmlns:a16="http://schemas.microsoft.com/office/drawing/2014/main" id="{0D1E669C-0C04-2AF7-A15E-D20AA27D1F8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7772" r="4321"/>
          <a:stretch/>
        </p:blipFill>
        <p:spPr>
          <a:xfrm>
            <a:off x="2194560" y="1645920"/>
            <a:ext cx="3302802" cy="462724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5A44CB6-DFFB-7E76-3C20-6D965928BBEF}"/>
              </a:ext>
            </a:extLst>
          </p:cNvPr>
          <p:cNvSpPr txBox="1"/>
          <p:nvPr/>
        </p:nvSpPr>
        <p:spPr>
          <a:xfrm>
            <a:off x="1643231" y="1051560"/>
            <a:ext cx="4435860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DR RTV vs one co-located Cart SGP RAOB</a:t>
            </a:r>
          </a:p>
          <a:p>
            <a:pPr algn="ctr"/>
            <a:r>
              <a:rPr lang="en-US" sz="1300" i="1" dirty="0"/>
              <a:t>(2018-04-28)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E30599-0A29-07D8-59EF-E229DE7D4B4D}"/>
              </a:ext>
            </a:extLst>
          </p:cNvPr>
          <p:cNvSpPr txBox="1"/>
          <p:nvPr/>
        </p:nvSpPr>
        <p:spPr>
          <a:xfrm>
            <a:off x="1120920" y="91440"/>
            <a:ext cx="99501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Univers" panose="020B0503020202020204" pitchFamily="34" charset="0"/>
              </a:rPr>
              <a:t>RH RTV comparison with RAOB (left) and ‘RAP minus RTV’ error statistics (right)</a:t>
            </a:r>
          </a:p>
        </p:txBody>
      </p:sp>
    </p:spTree>
    <p:extLst>
      <p:ext uri="{BB962C8B-B14F-4D97-AF65-F5344CB8AC3E}">
        <p14:creationId xmlns:p14="http://schemas.microsoft.com/office/powerpoint/2010/main" val="1383638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68A896-8E44-1859-6A7E-03B25FC995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ACC577CB-7224-ED1E-8308-F9B0B80B3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3D64AED1-58D0-D948-B6C7-A810E3557D01}" type="slidenum">
              <a:rPr lang="en-US">
                <a:latin typeface="Aptos" panose="02110004020202020204"/>
              </a:rPr>
              <a:pPr defTabSz="457200"/>
              <a:t>2</a:t>
            </a:fld>
            <a:endParaRPr lang="en-US" dirty="0">
              <a:latin typeface="Aptos" panose="02110004020202020204"/>
            </a:endParaRPr>
          </a:p>
        </p:txBody>
      </p:sp>
      <p:pic>
        <p:nvPicPr>
          <p:cNvPr id="2" name="Picture 1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D6AE0FCA-9756-26AB-FA37-9037C6AAE5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00" r="5000"/>
          <a:stretch/>
        </p:blipFill>
        <p:spPr>
          <a:xfrm>
            <a:off x="856526" y="674116"/>
            <a:ext cx="5074920" cy="2997962"/>
          </a:xfrm>
          <a:prstGeom prst="rect">
            <a:avLst/>
          </a:prstGeom>
        </p:spPr>
      </p:pic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953DE209-678B-2F8A-061E-721A41AEE89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00" r="5000"/>
          <a:stretch/>
        </p:blipFill>
        <p:spPr>
          <a:xfrm>
            <a:off x="740779" y="3860038"/>
            <a:ext cx="5074920" cy="2997962"/>
          </a:xfrm>
          <a:prstGeom prst="rect">
            <a:avLst/>
          </a:prstGeom>
        </p:spPr>
      </p:pic>
      <p:pic>
        <p:nvPicPr>
          <p:cNvPr id="12" name="Picture 11" descr="Chart, line chart&#10;&#10;Description automatically generated">
            <a:extLst>
              <a:ext uri="{FF2B5EF4-FFF2-40B4-BE49-F238E27FC236}">
                <a16:creationId xmlns:a16="http://schemas.microsoft.com/office/drawing/2014/main" id="{E68530F8-525A-6F84-E226-BBB21656424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000" r="5000"/>
          <a:stretch/>
        </p:blipFill>
        <p:spPr>
          <a:xfrm>
            <a:off x="6527350" y="2152722"/>
            <a:ext cx="5074920" cy="299796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0F9029E-CB9E-EBF1-D95A-079EDF2FE36E}"/>
              </a:ext>
            </a:extLst>
          </p:cNvPr>
          <p:cNvSpPr txBox="1"/>
          <p:nvPr/>
        </p:nvSpPr>
        <p:spPr>
          <a:xfrm>
            <a:off x="1866900" y="92381"/>
            <a:ext cx="84582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</a:rPr>
              <a:t>ECMWF (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</a:rPr>
              <a:t>nchan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</a:rPr>
              <a:t>=117) and NCEP (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</a:rPr>
              <a:t>nchan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</a:rPr>
              <a:t>=100) Channel Sets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4704E0-85B9-F526-CCD7-5AAC5B3AAFCC}"/>
              </a:ext>
            </a:extLst>
          </p:cNvPr>
          <p:cNvSpPr txBox="1"/>
          <p:nvPr/>
        </p:nvSpPr>
        <p:spPr>
          <a:xfrm>
            <a:off x="6648446" y="5722600"/>
            <a:ext cx="535849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i="1" dirty="0"/>
              <a:t>From: CrIS_Spectral_Analysis_10May23. pptx</a:t>
            </a:r>
          </a:p>
          <a:p>
            <a:endParaRPr lang="en-US" sz="1400" i="1" dirty="0"/>
          </a:p>
          <a:p>
            <a:r>
              <a:rPr lang="en-US" sz="1400" i="1" dirty="0"/>
              <a:t>See Appendix (or CrIS_Spectral_Analysis_27Jul23. pptx)</a:t>
            </a:r>
          </a:p>
          <a:p>
            <a:r>
              <a:rPr lang="en-US" sz="1400" i="1" dirty="0"/>
              <a:t>  	for  IC, </a:t>
            </a:r>
            <a:r>
              <a:rPr lang="en-US" sz="1400" i="1" dirty="0" err="1"/>
              <a:t>DoF</a:t>
            </a:r>
            <a:r>
              <a:rPr lang="en-US" sz="1400" i="1" dirty="0"/>
              <a:t>, </a:t>
            </a:r>
            <a:r>
              <a:rPr lang="en-US" sz="1400" i="1" dirty="0" err="1"/>
              <a:t>RTVl</a:t>
            </a:r>
            <a:r>
              <a:rPr lang="en-US" sz="1400" i="1" dirty="0"/>
              <a:t> comparisons </a:t>
            </a:r>
          </a:p>
        </p:txBody>
      </p:sp>
    </p:spTree>
    <p:extLst>
      <p:ext uri="{BB962C8B-B14F-4D97-AF65-F5344CB8AC3E}">
        <p14:creationId xmlns:p14="http://schemas.microsoft.com/office/powerpoint/2010/main" val="2271499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2E8AE3-E3C5-81F7-2D05-FCB344545A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908A26B-D334-4F9E-5AC4-56B86ADD8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3D64AED1-58D0-D948-B6C7-A810E3557D01}" type="slidenum">
              <a:rPr lang="en-US">
                <a:latin typeface="Aptos" panose="02110004020202020204"/>
              </a:rPr>
              <a:pPr defTabSz="457200"/>
              <a:t>3</a:t>
            </a:fld>
            <a:endParaRPr lang="en-US" dirty="0">
              <a:latin typeface="Aptos" panose="0211000402020202020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9C5DC4-7E0F-866C-0E50-1DD4D3CD99E0}"/>
              </a:ext>
            </a:extLst>
          </p:cNvPr>
          <p:cNvSpPr txBox="1"/>
          <p:nvPr/>
        </p:nvSpPr>
        <p:spPr>
          <a:xfrm>
            <a:off x="1866900" y="92381"/>
            <a:ext cx="84582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</a:rPr>
              <a:t>Full Spectrum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</a:rPr>
              <a:t>CrIS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</a:rPr>
              <a:t> Dual-Regression Retrievals</a:t>
            </a:r>
          </a:p>
        </p:txBody>
      </p:sp>
      <p:pic>
        <p:nvPicPr>
          <p:cNvPr id="6" name="Picture 5" descr="A map of different colored dots&#10;&#10;AI-generated content may be incorrect.">
            <a:extLst>
              <a:ext uri="{FF2B5EF4-FFF2-40B4-BE49-F238E27FC236}">
                <a16:creationId xmlns:a16="http://schemas.microsoft.com/office/drawing/2014/main" id="{88E5E5F5-5AB1-1F1A-38BA-25F975D1040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500" r="3500"/>
          <a:stretch/>
        </p:blipFill>
        <p:spPr>
          <a:xfrm>
            <a:off x="914400" y="914400"/>
            <a:ext cx="3383280" cy="2914650"/>
          </a:xfrm>
          <a:prstGeom prst="rect">
            <a:avLst/>
          </a:prstGeom>
        </p:spPr>
      </p:pic>
      <p:pic>
        <p:nvPicPr>
          <p:cNvPr id="13" name="Picture 12" descr="A map of different colored dots&#10;&#10;AI-generated content may be incorrect.">
            <a:extLst>
              <a:ext uri="{FF2B5EF4-FFF2-40B4-BE49-F238E27FC236}">
                <a16:creationId xmlns:a16="http://schemas.microsoft.com/office/drawing/2014/main" id="{9E320AA0-6CA8-9845-EEE9-C01C1BC8BE7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500" r="3500"/>
          <a:stretch/>
        </p:blipFill>
        <p:spPr>
          <a:xfrm>
            <a:off x="4206240" y="914400"/>
            <a:ext cx="3383280" cy="2914650"/>
          </a:xfrm>
          <a:prstGeom prst="rect">
            <a:avLst/>
          </a:prstGeom>
        </p:spPr>
      </p:pic>
      <p:pic>
        <p:nvPicPr>
          <p:cNvPr id="20" name="Picture 19" descr="A map of different colored dots&#10;&#10;AI-generated content may be incorrect.">
            <a:extLst>
              <a:ext uri="{FF2B5EF4-FFF2-40B4-BE49-F238E27FC236}">
                <a16:creationId xmlns:a16="http://schemas.microsoft.com/office/drawing/2014/main" id="{22B1064F-8B55-1383-BA2C-4611E52C560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500" r="3500"/>
          <a:stretch/>
        </p:blipFill>
        <p:spPr>
          <a:xfrm>
            <a:off x="7498080" y="914400"/>
            <a:ext cx="3383280" cy="2914650"/>
          </a:xfrm>
          <a:prstGeom prst="rect">
            <a:avLst/>
          </a:prstGeom>
        </p:spPr>
      </p:pic>
      <p:pic>
        <p:nvPicPr>
          <p:cNvPr id="22" name="Picture 21" descr="A map of different colors&#10;&#10;AI-generated content may be incorrect.">
            <a:extLst>
              <a:ext uri="{FF2B5EF4-FFF2-40B4-BE49-F238E27FC236}">
                <a16:creationId xmlns:a16="http://schemas.microsoft.com/office/drawing/2014/main" id="{50A7F1B5-799C-263F-D4E4-2B117780EB11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3500" r="3500"/>
          <a:stretch/>
        </p:blipFill>
        <p:spPr>
          <a:xfrm>
            <a:off x="914400" y="3840480"/>
            <a:ext cx="3383280" cy="2914650"/>
          </a:xfrm>
          <a:prstGeom prst="rect">
            <a:avLst/>
          </a:prstGeom>
        </p:spPr>
      </p:pic>
      <p:pic>
        <p:nvPicPr>
          <p:cNvPr id="24" name="Picture 23" descr="A map of the state of south dakota&#10;&#10;AI-generated content may be incorrect.">
            <a:extLst>
              <a:ext uri="{FF2B5EF4-FFF2-40B4-BE49-F238E27FC236}">
                <a16:creationId xmlns:a16="http://schemas.microsoft.com/office/drawing/2014/main" id="{0E0659F0-D11C-5685-008C-94C06291219F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3500" r="3500"/>
          <a:stretch/>
        </p:blipFill>
        <p:spPr>
          <a:xfrm>
            <a:off x="4206240" y="3840480"/>
            <a:ext cx="3383280" cy="2914650"/>
          </a:xfrm>
          <a:prstGeom prst="rect">
            <a:avLst/>
          </a:prstGeom>
        </p:spPr>
      </p:pic>
      <p:pic>
        <p:nvPicPr>
          <p:cNvPr id="26" name="Picture 25" descr="A map of the state of northern dakota&#10;&#10;AI-generated content may be incorrect.">
            <a:extLst>
              <a:ext uri="{FF2B5EF4-FFF2-40B4-BE49-F238E27FC236}">
                <a16:creationId xmlns:a16="http://schemas.microsoft.com/office/drawing/2014/main" id="{4B87A2E8-280F-20E1-9472-C135163ED09A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3500" r="3500"/>
          <a:stretch/>
        </p:blipFill>
        <p:spPr>
          <a:xfrm>
            <a:off x="7498080" y="3840480"/>
            <a:ext cx="3383280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425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5C4BB0-07F8-2BA5-A4B9-30B63A3BE3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58CEA80-D2C3-FC58-10B9-2701D5759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3D64AED1-58D0-D948-B6C7-A810E3557D01}" type="slidenum">
              <a:rPr lang="en-US">
                <a:latin typeface="Aptos" panose="02110004020202020204"/>
              </a:rPr>
              <a:pPr defTabSz="457200"/>
              <a:t>4</a:t>
            </a:fld>
            <a:endParaRPr lang="en-US" dirty="0">
              <a:latin typeface="Aptos" panose="0211000402020202020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0E2274-290D-8C63-6877-D6BCB750EC06}"/>
              </a:ext>
            </a:extLst>
          </p:cNvPr>
          <p:cNvSpPr txBox="1"/>
          <p:nvPr/>
        </p:nvSpPr>
        <p:spPr>
          <a:xfrm>
            <a:off x="1866900" y="92381"/>
            <a:ext cx="84582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</a:rPr>
              <a:t>Full Spectrum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</a:rPr>
              <a:t>Apodized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</a:rPr>
              <a:t>CrIS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</a:rPr>
              <a:t> Dual-Regression Retrievals</a:t>
            </a:r>
          </a:p>
        </p:txBody>
      </p:sp>
      <p:pic>
        <p:nvPicPr>
          <p:cNvPr id="4" name="Picture 3" descr="A map of the state of northern dakota&#10;&#10;AI-generated content may be incorrect.">
            <a:extLst>
              <a:ext uri="{FF2B5EF4-FFF2-40B4-BE49-F238E27FC236}">
                <a16:creationId xmlns:a16="http://schemas.microsoft.com/office/drawing/2014/main" id="{BDDC662C-15E3-E3E5-B730-09533D4A389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500" r="3500"/>
          <a:stretch/>
        </p:blipFill>
        <p:spPr>
          <a:xfrm>
            <a:off x="914400" y="914400"/>
            <a:ext cx="3383280" cy="2914650"/>
          </a:xfrm>
          <a:prstGeom prst="rect">
            <a:avLst/>
          </a:prstGeom>
        </p:spPr>
      </p:pic>
      <p:pic>
        <p:nvPicPr>
          <p:cNvPr id="7" name="Picture 6" descr="A map of different colored dots&#10;&#10;AI-generated content may be incorrect.">
            <a:extLst>
              <a:ext uri="{FF2B5EF4-FFF2-40B4-BE49-F238E27FC236}">
                <a16:creationId xmlns:a16="http://schemas.microsoft.com/office/drawing/2014/main" id="{C198B2B4-5F70-A9C4-252C-5A4A3C3E3F9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500" r="3500"/>
          <a:stretch/>
        </p:blipFill>
        <p:spPr>
          <a:xfrm>
            <a:off x="4206240" y="914400"/>
            <a:ext cx="3383280" cy="2914650"/>
          </a:xfrm>
          <a:prstGeom prst="rect">
            <a:avLst/>
          </a:prstGeom>
        </p:spPr>
      </p:pic>
      <p:pic>
        <p:nvPicPr>
          <p:cNvPr id="9" name="Picture 8" descr="A map of the state of northern california&#10;&#10;AI-generated content may be incorrect.">
            <a:extLst>
              <a:ext uri="{FF2B5EF4-FFF2-40B4-BE49-F238E27FC236}">
                <a16:creationId xmlns:a16="http://schemas.microsoft.com/office/drawing/2014/main" id="{4AF5DC46-CCF6-9E60-C8D6-664D06B9FBD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500" r="3500"/>
          <a:stretch/>
        </p:blipFill>
        <p:spPr>
          <a:xfrm>
            <a:off x="7498080" y="914400"/>
            <a:ext cx="3383280" cy="2914650"/>
          </a:xfrm>
          <a:prstGeom prst="rect">
            <a:avLst/>
          </a:prstGeom>
        </p:spPr>
      </p:pic>
      <p:pic>
        <p:nvPicPr>
          <p:cNvPr id="12" name="Picture 11" descr="A map of different colored dots&#10;&#10;AI-generated content may be incorrect.">
            <a:extLst>
              <a:ext uri="{FF2B5EF4-FFF2-40B4-BE49-F238E27FC236}">
                <a16:creationId xmlns:a16="http://schemas.microsoft.com/office/drawing/2014/main" id="{B127BBA3-40A8-F6A9-17CD-52A63E1EBB8F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3500" r="3500"/>
          <a:stretch/>
        </p:blipFill>
        <p:spPr>
          <a:xfrm>
            <a:off x="914400" y="3840480"/>
            <a:ext cx="3383280" cy="2914650"/>
          </a:xfrm>
          <a:prstGeom prst="rect">
            <a:avLst/>
          </a:prstGeom>
        </p:spPr>
      </p:pic>
      <p:pic>
        <p:nvPicPr>
          <p:cNvPr id="15" name="Picture 14" descr="A map of different colored dots&#10;&#10;AI-generated content may be incorrect.">
            <a:extLst>
              <a:ext uri="{FF2B5EF4-FFF2-40B4-BE49-F238E27FC236}">
                <a16:creationId xmlns:a16="http://schemas.microsoft.com/office/drawing/2014/main" id="{D7468BE1-50B4-04D0-6F86-75670BA06C08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3500" r="3500"/>
          <a:stretch/>
        </p:blipFill>
        <p:spPr>
          <a:xfrm>
            <a:off x="4206240" y="3840480"/>
            <a:ext cx="3383280" cy="2914650"/>
          </a:xfrm>
          <a:prstGeom prst="rect">
            <a:avLst/>
          </a:prstGeom>
        </p:spPr>
      </p:pic>
      <p:pic>
        <p:nvPicPr>
          <p:cNvPr id="17" name="Picture 16" descr="A map of the state of northern california&#10;&#10;AI-generated content may be incorrect.">
            <a:extLst>
              <a:ext uri="{FF2B5EF4-FFF2-40B4-BE49-F238E27FC236}">
                <a16:creationId xmlns:a16="http://schemas.microsoft.com/office/drawing/2014/main" id="{C4BB7EB3-D1E2-F8A2-FE87-565224BE90AE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3500" r="3500"/>
          <a:stretch/>
        </p:blipFill>
        <p:spPr>
          <a:xfrm>
            <a:off x="7498080" y="3840480"/>
            <a:ext cx="3383280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5471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3A6F85-A562-AD5F-4A71-BFCA2AC00B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0961F9A-B284-54EA-AC0F-398BF8615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3D64AED1-58D0-D948-B6C7-A810E3557D01}" type="slidenum">
              <a:rPr lang="en-US">
                <a:latin typeface="Aptos" panose="02110004020202020204"/>
              </a:rPr>
              <a:pPr defTabSz="457200"/>
              <a:t>5</a:t>
            </a:fld>
            <a:endParaRPr lang="en-US" dirty="0">
              <a:latin typeface="Aptos" panose="0211000402020202020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E7F0E1-CC2C-4460-DF75-545778BE7906}"/>
              </a:ext>
            </a:extLst>
          </p:cNvPr>
          <p:cNvSpPr txBox="1"/>
          <p:nvPr/>
        </p:nvSpPr>
        <p:spPr>
          <a:xfrm>
            <a:off x="1866900" y="92381"/>
            <a:ext cx="84582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</a:rPr>
              <a:t>ECMWF (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</a:rPr>
              <a:t>nchan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</a:rPr>
              <a:t>=117)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</a:rPr>
              <a:t>CrIS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</a:rPr>
              <a:t> Dual-Regression Retrievals</a:t>
            </a:r>
          </a:p>
        </p:txBody>
      </p:sp>
      <p:pic>
        <p:nvPicPr>
          <p:cNvPr id="4" name="Picture 3" descr="A map of different colors&#10;&#10;AI-generated content may be incorrect.">
            <a:extLst>
              <a:ext uri="{FF2B5EF4-FFF2-40B4-BE49-F238E27FC236}">
                <a16:creationId xmlns:a16="http://schemas.microsoft.com/office/drawing/2014/main" id="{37362808-64A4-F913-0F3A-B48FE821155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500" r="3500"/>
          <a:stretch/>
        </p:blipFill>
        <p:spPr>
          <a:xfrm>
            <a:off x="914400" y="914400"/>
            <a:ext cx="3383280" cy="2914650"/>
          </a:xfrm>
          <a:prstGeom prst="rect">
            <a:avLst/>
          </a:prstGeom>
        </p:spPr>
      </p:pic>
      <p:pic>
        <p:nvPicPr>
          <p:cNvPr id="6" name="Picture 5" descr="A map of the state of northern dakota&#10;&#10;AI-generated content may be incorrect.">
            <a:extLst>
              <a:ext uri="{FF2B5EF4-FFF2-40B4-BE49-F238E27FC236}">
                <a16:creationId xmlns:a16="http://schemas.microsoft.com/office/drawing/2014/main" id="{A091C20F-746D-D440-A414-C590AE56FF1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500" r="3500"/>
          <a:stretch/>
        </p:blipFill>
        <p:spPr>
          <a:xfrm>
            <a:off x="4206240" y="914400"/>
            <a:ext cx="3383280" cy="2914650"/>
          </a:xfrm>
          <a:prstGeom prst="rect">
            <a:avLst/>
          </a:prstGeom>
        </p:spPr>
      </p:pic>
      <p:pic>
        <p:nvPicPr>
          <p:cNvPr id="8" name="Picture 7" descr="A map of different colors&#10;&#10;AI-generated content may be incorrect.">
            <a:extLst>
              <a:ext uri="{FF2B5EF4-FFF2-40B4-BE49-F238E27FC236}">
                <a16:creationId xmlns:a16="http://schemas.microsoft.com/office/drawing/2014/main" id="{45E2D0DA-2D8F-4FE1-DFD6-3B5693EFD26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500" r="3500"/>
          <a:stretch/>
        </p:blipFill>
        <p:spPr>
          <a:xfrm>
            <a:off x="7498080" y="914400"/>
            <a:ext cx="3383280" cy="2914650"/>
          </a:xfrm>
          <a:prstGeom prst="rect">
            <a:avLst/>
          </a:prstGeom>
        </p:spPr>
      </p:pic>
      <p:pic>
        <p:nvPicPr>
          <p:cNvPr id="11" name="Picture 10" descr="A map of different colors&#10;&#10;AI-generated content may be incorrect.">
            <a:extLst>
              <a:ext uri="{FF2B5EF4-FFF2-40B4-BE49-F238E27FC236}">
                <a16:creationId xmlns:a16="http://schemas.microsoft.com/office/drawing/2014/main" id="{E3E2A0E5-56D1-E075-A1A6-46DF2742801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3500" r="3500"/>
          <a:stretch/>
        </p:blipFill>
        <p:spPr>
          <a:xfrm>
            <a:off x="914400" y="3840480"/>
            <a:ext cx="3383280" cy="2914650"/>
          </a:xfrm>
          <a:prstGeom prst="rect">
            <a:avLst/>
          </a:prstGeom>
        </p:spPr>
      </p:pic>
      <p:pic>
        <p:nvPicPr>
          <p:cNvPr id="13" name="Picture 12" descr="A map of the state of south dakota&#10;&#10;AI-generated content may be incorrect.">
            <a:extLst>
              <a:ext uri="{FF2B5EF4-FFF2-40B4-BE49-F238E27FC236}">
                <a16:creationId xmlns:a16="http://schemas.microsoft.com/office/drawing/2014/main" id="{7816B2CD-DD81-AAFD-B57B-5E9E994FF88B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3500" r="3500"/>
          <a:stretch/>
        </p:blipFill>
        <p:spPr>
          <a:xfrm>
            <a:off x="4206240" y="3840480"/>
            <a:ext cx="3383280" cy="2914650"/>
          </a:xfrm>
          <a:prstGeom prst="rect">
            <a:avLst/>
          </a:prstGeom>
        </p:spPr>
      </p:pic>
      <p:pic>
        <p:nvPicPr>
          <p:cNvPr id="15" name="Picture 14" descr="A map of the state of south dakota&#10;&#10;AI-generated content may be incorrect.">
            <a:extLst>
              <a:ext uri="{FF2B5EF4-FFF2-40B4-BE49-F238E27FC236}">
                <a16:creationId xmlns:a16="http://schemas.microsoft.com/office/drawing/2014/main" id="{D995C0A5-3D61-9D21-B0E6-86E60D7D2138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3500" r="3500"/>
          <a:stretch/>
        </p:blipFill>
        <p:spPr>
          <a:xfrm>
            <a:off x="7498080" y="3840480"/>
            <a:ext cx="3383280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439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52EEAB-2CB4-74B3-F587-0215768E3A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D47BA82-55E7-3A37-BA2D-6587C25A7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3D64AED1-58D0-D948-B6C7-A810E3557D01}" type="slidenum">
              <a:rPr lang="en-US">
                <a:latin typeface="Aptos" panose="02110004020202020204"/>
              </a:rPr>
              <a:pPr defTabSz="457200"/>
              <a:t>6</a:t>
            </a:fld>
            <a:endParaRPr lang="en-US" dirty="0">
              <a:latin typeface="Aptos" panose="0211000402020202020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7C6438-5B89-8A64-3B6B-B25F7EA51925}"/>
              </a:ext>
            </a:extLst>
          </p:cNvPr>
          <p:cNvSpPr txBox="1"/>
          <p:nvPr/>
        </p:nvSpPr>
        <p:spPr>
          <a:xfrm>
            <a:off x="1866900" y="92381"/>
            <a:ext cx="84582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</a:rPr>
              <a:t>ECMWF (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</a:rPr>
              <a:t>nchan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</a:rPr>
              <a:t>=117)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</a:rPr>
              <a:t>Apodized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</a:rPr>
              <a:t>CrIS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</a:rPr>
              <a:t> Dual-Regression Retrievals</a:t>
            </a:r>
          </a:p>
        </p:txBody>
      </p:sp>
      <p:pic>
        <p:nvPicPr>
          <p:cNvPr id="4" name="Picture 3" descr="A map of different colored dots&#10;&#10;AI-generated content may be incorrect.">
            <a:extLst>
              <a:ext uri="{FF2B5EF4-FFF2-40B4-BE49-F238E27FC236}">
                <a16:creationId xmlns:a16="http://schemas.microsoft.com/office/drawing/2014/main" id="{FFE0204F-8997-EBE7-6425-A06D8EDCA23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500" r="3500"/>
          <a:stretch/>
        </p:blipFill>
        <p:spPr>
          <a:xfrm>
            <a:off x="914400" y="914400"/>
            <a:ext cx="3383280" cy="2914650"/>
          </a:xfrm>
          <a:prstGeom prst="rect">
            <a:avLst/>
          </a:prstGeom>
        </p:spPr>
      </p:pic>
      <p:pic>
        <p:nvPicPr>
          <p:cNvPr id="6" name="Picture 5" descr="A map of different colors&#10;&#10;AI-generated content may be incorrect.">
            <a:extLst>
              <a:ext uri="{FF2B5EF4-FFF2-40B4-BE49-F238E27FC236}">
                <a16:creationId xmlns:a16="http://schemas.microsoft.com/office/drawing/2014/main" id="{ED7A25D9-3530-751E-DF50-6DC33617E96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500" r="3500"/>
          <a:stretch/>
        </p:blipFill>
        <p:spPr>
          <a:xfrm>
            <a:off x="4206240" y="914400"/>
            <a:ext cx="3383280" cy="2914650"/>
          </a:xfrm>
          <a:prstGeom prst="rect">
            <a:avLst/>
          </a:prstGeom>
        </p:spPr>
      </p:pic>
      <p:pic>
        <p:nvPicPr>
          <p:cNvPr id="8" name="Picture 7" descr="A map of different colors&#10;&#10;AI-generated content may be incorrect.">
            <a:extLst>
              <a:ext uri="{FF2B5EF4-FFF2-40B4-BE49-F238E27FC236}">
                <a16:creationId xmlns:a16="http://schemas.microsoft.com/office/drawing/2014/main" id="{A8F159FF-B5C6-7A8F-36E3-6D0EC86BEAE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500" r="3500"/>
          <a:stretch/>
        </p:blipFill>
        <p:spPr>
          <a:xfrm>
            <a:off x="7498080" y="914400"/>
            <a:ext cx="3383280" cy="2914650"/>
          </a:xfrm>
          <a:prstGeom prst="rect">
            <a:avLst/>
          </a:prstGeom>
        </p:spPr>
      </p:pic>
      <p:pic>
        <p:nvPicPr>
          <p:cNvPr id="11" name="Picture 10" descr="A map of different colors&#10;&#10;AI-generated content may be incorrect.">
            <a:extLst>
              <a:ext uri="{FF2B5EF4-FFF2-40B4-BE49-F238E27FC236}">
                <a16:creationId xmlns:a16="http://schemas.microsoft.com/office/drawing/2014/main" id="{4A137E8F-B11F-2E5A-6D97-626B49C6531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3500" r="3500"/>
          <a:stretch/>
        </p:blipFill>
        <p:spPr>
          <a:xfrm>
            <a:off x="914400" y="3840480"/>
            <a:ext cx="3383280" cy="2914650"/>
          </a:xfrm>
          <a:prstGeom prst="rect">
            <a:avLst/>
          </a:prstGeom>
        </p:spPr>
      </p:pic>
      <p:pic>
        <p:nvPicPr>
          <p:cNvPr id="13" name="Picture 12" descr="A map of different colors&#10;&#10;AI-generated content may be incorrect.">
            <a:extLst>
              <a:ext uri="{FF2B5EF4-FFF2-40B4-BE49-F238E27FC236}">
                <a16:creationId xmlns:a16="http://schemas.microsoft.com/office/drawing/2014/main" id="{29AB8C33-F299-C372-64FC-0CDEAA678FD7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3500" r="3500"/>
          <a:stretch/>
        </p:blipFill>
        <p:spPr>
          <a:xfrm>
            <a:off x="4206240" y="3840480"/>
            <a:ext cx="3383280" cy="2914650"/>
          </a:xfrm>
          <a:prstGeom prst="rect">
            <a:avLst/>
          </a:prstGeom>
        </p:spPr>
      </p:pic>
      <p:pic>
        <p:nvPicPr>
          <p:cNvPr id="15" name="Picture 14" descr="A map of different colors&#10;&#10;AI-generated content may be incorrect.">
            <a:extLst>
              <a:ext uri="{FF2B5EF4-FFF2-40B4-BE49-F238E27FC236}">
                <a16:creationId xmlns:a16="http://schemas.microsoft.com/office/drawing/2014/main" id="{9DFD41A5-42B3-300B-D305-CD5A58CAE348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3500" r="3500"/>
          <a:stretch/>
        </p:blipFill>
        <p:spPr>
          <a:xfrm>
            <a:off x="7498080" y="3840480"/>
            <a:ext cx="3383280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820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33CD8D-24ED-0F2E-DB96-EFC008A1C1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E82A01D-4715-2CCD-6DA9-E67012AF1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3D64AED1-58D0-D948-B6C7-A810E3557D01}" type="slidenum">
              <a:rPr lang="en-US">
                <a:latin typeface="Aptos" panose="02110004020202020204"/>
              </a:rPr>
              <a:pPr defTabSz="457200"/>
              <a:t>7</a:t>
            </a:fld>
            <a:endParaRPr lang="en-US" dirty="0">
              <a:latin typeface="Aptos" panose="0211000402020202020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465162-1C56-5763-DFC3-D54C530F1CF3}"/>
              </a:ext>
            </a:extLst>
          </p:cNvPr>
          <p:cNvSpPr txBox="1"/>
          <p:nvPr/>
        </p:nvSpPr>
        <p:spPr>
          <a:xfrm>
            <a:off x="1866900" y="92381"/>
            <a:ext cx="84582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</a:rPr>
              <a:t>NCEP (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</a:rPr>
              <a:t>nchan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</a:rPr>
              <a:t>=100)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</a:rPr>
              <a:t>CrIS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</a:rPr>
              <a:t> Dual-Regression Retrievals</a:t>
            </a:r>
          </a:p>
        </p:txBody>
      </p:sp>
      <p:pic>
        <p:nvPicPr>
          <p:cNvPr id="17" name="Picture 16" descr="A map of the state of northern dakota&#10;&#10;AI-generated content may be incorrect.">
            <a:extLst>
              <a:ext uri="{FF2B5EF4-FFF2-40B4-BE49-F238E27FC236}">
                <a16:creationId xmlns:a16="http://schemas.microsoft.com/office/drawing/2014/main" id="{0EDDC8E1-5246-2F79-3ADE-D6977796FEC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500" r="3500"/>
          <a:stretch/>
        </p:blipFill>
        <p:spPr>
          <a:xfrm>
            <a:off x="914400" y="914400"/>
            <a:ext cx="3383280" cy="2914650"/>
          </a:xfrm>
          <a:prstGeom prst="rect">
            <a:avLst/>
          </a:prstGeom>
        </p:spPr>
      </p:pic>
      <p:pic>
        <p:nvPicPr>
          <p:cNvPr id="19" name="Picture 18" descr="A map of the state of south dakota&#10;&#10;AI-generated content may be incorrect.">
            <a:extLst>
              <a:ext uri="{FF2B5EF4-FFF2-40B4-BE49-F238E27FC236}">
                <a16:creationId xmlns:a16="http://schemas.microsoft.com/office/drawing/2014/main" id="{72FF56C4-9C5A-F53F-5950-DC55872FC23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500" r="3500"/>
          <a:stretch/>
        </p:blipFill>
        <p:spPr>
          <a:xfrm>
            <a:off x="4206240" y="914400"/>
            <a:ext cx="3383280" cy="2914650"/>
          </a:xfrm>
          <a:prstGeom prst="rect">
            <a:avLst/>
          </a:prstGeom>
        </p:spPr>
      </p:pic>
      <p:pic>
        <p:nvPicPr>
          <p:cNvPr id="21" name="Picture 20" descr="A map of different colored dots&#10;&#10;AI-generated content may be incorrect.">
            <a:extLst>
              <a:ext uri="{FF2B5EF4-FFF2-40B4-BE49-F238E27FC236}">
                <a16:creationId xmlns:a16="http://schemas.microsoft.com/office/drawing/2014/main" id="{01E9762A-A858-793C-4320-74FE8393599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500" r="3500"/>
          <a:stretch/>
        </p:blipFill>
        <p:spPr>
          <a:xfrm>
            <a:off x="7498080" y="914400"/>
            <a:ext cx="3383280" cy="2914650"/>
          </a:xfrm>
          <a:prstGeom prst="rect">
            <a:avLst/>
          </a:prstGeom>
        </p:spPr>
      </p:pic>
      <p:pic>
        <p:nvPicPr>
          <p:cNvPr id="23" name="Picture 22" descr="A map of different colors&#10;&#10;AI-generated content may be incorrect.">
            <a:extLst>
              <a:ext uri="{FF2B5EF4-FFF2-40B4-BE49-F238E27FC236}">
                <a16:creationId xmlns:a16="http://schemas.microsoft.com/office/drawing/2014/main" id="{25DB1281-FC45-89FF-53E1-048D3FC76A8B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3500" r="3500"/>
          <a:stretch/>
        </p:blipFill>
        <p:spPr>
          <a:xfrm>
            <a:off x="914400" y="3840480"/>
            <a:ext cx="3383280" cy="2914650"/>
          </a:xfrm>
          <a:prstGeom prst="rect">
            <a:avLst/>
          </a:prstGeom>
        </p:spPr>
      </p:pic>
      <p:pic>
        <p:nvPicPr>
          <p:cNvPr id="25" name="Picture 24" descr="A map of different colors&#10;&#10;AI-generated content may be incorrect.">
            <a:extLst>
              <a:ext uri="{FF2B5EF4-FFF2-40B4-BE49-F238E27FC236}">
                <a16:creationId xmlns:a16="http://schemas.microsoft.com/office/drawing/2014/main" id="{F9387614-855C-998B-6AD1-960E880FB4E1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3500" r="3500"/>
          <a:stretch/>
        </p:blipFill>
        <p:spPr>
          <a:xfrm>
            <a:off x="4206240" y="3840480"/>
            <a:ext cx="3383280" cy="2914650"/>
          </a:xfrm>
          <a:prstGeom prst="rect">
            <a:avLst/>
          </a:prstGeom>
        </p:spPr>
      </p:pic>
      <p:pic>
        <p:nvPicPr>
          <p:cNvPr id="27" name="Picture 26" descr="A map of different colors&#10;&#10;AI-generated content may be incorrect.">
            <a:extLst>
              <a:ext uri="{FF2B5EF4-FFF2-40B4-BE49-F238E27FC236}">
                <a16:creationId xmlns:a16="http://schemas.microsoft.com/office/drawing/2014/main" id="{7AC5E190-369B-98F7-4C13-CD141514EB68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3500" r="3500"/>
          <a:stretch/>
        </p:blipFill>
        <p:spPr>
          <a:xfrm>
            <a:off x="7498080" y="3840480"/>
            <a:ext cx="3383280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4578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24AF48-41A4-B0BD-D404-B8F87E7D14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8F73873-734D-3140-14AD-092FE498E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3D64AED1-58D0-D948-B6C7-A810E3557D01}" type="slidenum">
              <a:rPr lang="en-US">
                <a:latin typeface="Aptos" panose="02110004020202020204"/>
              </a:rPr>
              <a:pPr defTabSz="457200"/>
              <a:t>8</a:t>
            </a:fld>
            <a:endParaRPr lang="en-US" dirty="0">
              <a:latin typeface="Aptos" panose="0211000402020202020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3CDBEF-D35A-71DC-B7D9-3EEFC35D3B89}"/>
              </a:ext>
            </a:extLst>
          </p:cNvPr>
          <p:cNvSpPr txBox="1"/>
          <p:nvPr/>
        </p:nvSpPr>
        <p:spPr>
          <a:xfrm>
            <a:off x="1866900" y="92381"/>
            <a:ext cx="84582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</a:rPr>
              <a:t>NCEP (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</a:rPr>
              <a:t>nchan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</a:rPr>
              <a:t>=100)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</a:rPr>
              <a:t>Apodized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</a:rPr>
              <a:t>CrIS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</a:rPr>
              <a:t> Dual-Regression Retrievals</a:t>
            </a:r>
          </a:p>
        </p:txBody>
      </p:sp>
      <p:pic>
        <p:nvPicPr>
          <p:cNvPr id="4" name="Picture 3" descr="A map of different colored dots&#10;&#10;AI-generated content may be incorrect.">
            <a:extLst>
              <a:ext uri="{FF2B5EF4-FFF2-40B4-BE49-F238E27FC236}">
                <a16:creationId xmlns:a16="http://schemas.microsoft.com/office/drawing/2014/main" id="{508012DC-2B43-5720-2AF7-B18C997E927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500" r="3500"/>
          <a:stretch/>
        </p:blipFill>
        <p:spPr>
          <a:xfrm>
            <a:off x="914400" y="914400"/>
            <a:ext cx="3383280" cy="2914650"/>
          </a:xfrm>
          <a:prstGeom prst="rect">
            <a:avLst/>
          </a:prstGeom>
        </p:spPr>
      </p:pic>
      <p:pic>
        <p:nvPicPr>
          <p:cNvPr id="6" name="Picture 5" descr="A map of different colored dots&#10;&#10;AI-generated content may be incorrect.">
            <a:extLst>
              <a:ext uri="{FF2B5EF4-FFF2-40B4-BE49-F238E27FC236}">
                <a16:creationId xmlns:a16="http://schemas.microsoft.com/office/drawing/2014/main" id="{0EC1F0D3-04A5-42A4-AB6D-DF83BEB17B6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500" r="3500"/>
          <a:stretch/>
        </p:blipFill>
        <p:spPr>
          <a:xfrm>
            <a:off x="4206240" y="914400"/>
            <a:ext cx="3383280" cy="2914650"/>
          </a:xfrm>
          <a:prstGeom prst="rect">
            <a:avLst/>
          </a:prstGeom>
        </p:spPr>
      </p:pic>
      <p:pic>
        <p:nvPicPr>
          <p:cNvPr id="8" name="Picture 7" descr="A map of the state of northern california&#10;&#10;AI-generated content may be incorrect.">
            <a:extLst>
              <a:ext uri="{FF2B5EF4-FFF2-40B4-BE49-F238E27FC236}">
                <a16:creationId xmlns:a16="http://schemas.microsoft.com/office/drawing/2014/main" id="{69AC3012-8D88-094F-FF20-2B78585BE36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500" r="3500"/>
          <a:stretch/>
        </p:blipFill>
        <p:spPr>
          <a:xfrm>
            <a:off x="7498080" y="914400"/>
            <a:ext cx="3383280" cy="2914650"/>
          </a:xfrm>
          <a:prstGeom prst="rect">
            <a:avLst/>
          </a:prstGeom>
        </p:spPr>
      </p:pic>
      <p:pic>
        <p:nvPicPr>
          <p:cNvPr id="11" name="Picture 10" descr="A map of the state of northern dakota&#10;&#10;AI-generated content may be incorrect.">
            <a:extLst>
              <a:ext uri="{FF2B5EF4-FFF2-40B4-BE49-F238E27FC236}">
                <a16:creationId xmlns:a16="http://schemas.microsoft.com/office/drawing/2014/main" id="{6F8DB88F-C71E-6B9D-3CAC-BCAD048F6BA3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3500" r="3500"/>
          <a:stretch/>
        </p:blipFill>
        <p:spPr>
          <a:xfrm>
            <a:off x="914400" y="3840480"/>
            <a:ext cx="3383280" cy="2914650"/>
          </a:xfrm>
          <a:prstGeom prst="rect">
            <a:avLst/>
          </a:prstGeom>
        </p:spPr>
      </p:pic>
      <p:pic>
        <p:nvPicPr>
          <p:cNvPr id="13" name="Picture 12" descr="A map of the state of south dakota&#10;&#10;AI-generated content may be incorrect.">
            <a:extLst>
              <a:ext uri="{FF2B5EF4-FFF2-40B4-BE49-F238E27FC236}">
                <a16:creationId xmlns:a16="http://schemas.microsoft.com/office/drawing/2014/main" id="{F9A1BD28-4BED-C619-4AF4-58468DE1673E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3500" r="3500"/>
          <a:stretch/>
        </p:blipFill>
        <p:spPr>
          <a:xfrm>
            <a:off x="4206240" y="3840480"/>
            <a:ext cx="3383280" cy="2914650"/>
          </a:xfrm>
          <a:prstGeom prst="rect">
            <a:avLst/>
          </a:prstGeom>
        </p:spPr>
      </p:pic>
      <p:pic>
        <p:nvPicPr>
          <p:cNvPr id="15" name="Picture 14" descr="A map of the state of northern california&#10;&#10;AI-generated content may be incorrect.">
            <a:extLst>
              <a:ext uri="{FF2B5EF4-FFF2-40B4-BE49-F238E27FC236}">
                <a16:creationId xmlns:a16="http://schemas.microsoft.com/office/drawing/2014/main" id="{A080B5EE-B71C-F0A7-0B56-D2181FA4246D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3500" r="3500"/>
          <a:stretch/>
        </p:blipFill>
        <p:spPr>
          <a:xfrm>
            <a:off x="7498080" y="3840480"/>
            <a:ext cx="3383280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8464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D74404-B898-B836-8F41-C9D5C5C4D9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CDEB305-9967-27F5-B796-EC3625519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3D64AED1-58D0-D948-B6C7-A810E3557D01}" type="slidenum">
              <a:rPr lang="en-US">
                <a:latin typeface="Aptos" panose="02110004020202020204"/>
              </a:rPr>
              <a:pPr defTabSz="457200"/>
              <a:t>9</a:t>
            </a:fld>
            <a:endParaRPr lang="en-US" dirty="0">
              <a:latin typeface="Aptos" panose="0211000402020202020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0FE8769-E4DD-154F-2663-BF71914273E6}"/>
              </a:ext>
            </a:extLst>
          </p:cNvPr>
          <p:cNvSpPr txBox="1"/>
          <p:nvPr/>
        </p:nvSpPr>
        <p:spPr>
          <a:xfrm>
            <a:off x="3788227" y="2207986"/>
            <a:ext cx="431074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000" dirty="0"/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10638983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96B24"/>
      </a:accent1>
      <a:accent2>
        <a:srgbClr val="4EA72E"/>
      </a:accent2>
      <a:accent3>
        <a:srgbClr val="156082"/>
      </a:accent3>
      <a:accent4>
        <a:srgbClr val="0F9ED5"/>
      </a:accent4>
      <a:accent5>
        <a:srgbClr val="A02B93"/>
      </a:accent5>
      <a:accent6>
        <a:srgbClr val="E97132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97E0A228-C590-4D20-B05F-A6BF04A0544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19336</TotalTime>
  <Words>353</Words>
  <Application>Microsoft Macintosh PowerPoint</Application>
  <PresentationFormat>Widescreen</PresentationFormat>
  <Paragraphs>62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Aptos</vt:lpstr>
      <vt:lpstr>Aptos Display</vt:lpstr>
      <vt:lpstr>Arial</vt:lpstr>
      <vt:lpstr>Univers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ELISABETH WEISZ</dc:creator>
  <cp:lastModifiedBy>ELISABETH WEISZ</cp:lastModifiedBy>
  <cp:revision>291</cp:revision>
  <cp:lastPrinted>2025-02-03T21:26:41Z</cp:lastPrinted>
  <dcterms:created xsi:type="dcterms:W3CDTF">2024-08-04T21:56:14Z</dcterms:created>
  <dcterms:modified xsi:type="dcterms:W3CDTF">2025-03-06T14:36:11Z</dcterms:modified>
</cp:coreProperties>
</file>