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1"/>
  </p:sldMasterIdLst>
  <p:notesMasterIdLst>
    <p:notesMasterId r:id="rId16"/>
  </p:notesMasterIdLst>
  <p:sldIdLst>
    <p:sldId id="296" r:id="rId2"/>
    <p:sldId id="333" r:id="rId3"/>
    <p:sldId id="335" r:id="rId4"/>
    <p:sldId id="323" r:id="rId5"/>
    <p:sldId id="327" r:id="rId6"/>
    <p:sldId id="328" r:id="rId7"/>
    <p:sldId id="336" r:id="rId8"/>
    <p:sldId id="329" r:id="rId9"/>
    <p:sldId id="324" r:id="rId10"/>
    <p:sldId id="330" r:id="rId11"/>
    <p:sldId id="331" r:id="rId12"/>
    <p:sldId id="332" r:id="rId13"/>
    <p:sldId id="304" r:id="rId14"/>
    <p:sldId id="33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470F"/>
    <a:srgbClr val="EBAC22"/>
    <a:srgbClr val="E1AC22"/>
    <a:srgbClr val="FFAC22"/>
    <a:srgbClr val="6EA7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11"/>
    <p:restoredTop sz="92329"/>
  </p:normalViewPr>
  <p:slideViewPr>
    <p:cSldViewPr snapToGrid="0" showGuides="1">
      <p:cViewPr varScale="1">
        <p:scale>
          <a:sx n="117" d="100"/>
          <a:sy n="117" d="100"/>
        </p:scale>
        <p:origin x="1168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6DED9-F242-FE4F-A6C3-0C92293C7336}" type="datetimeFigureOut">
              <a:rPr lang="en-US" smtClean="0"/>
              <a:t>3/5/25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39AE9-EFAD-304F-A015-1DAADA30C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30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70FDA-EB59-F0C6-6C60-3F918F241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7A2A3E-BD50-30C3-0365-71EAFCCF78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532C43-1A6A-F382-8118-F7ADFD672F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2EE67-F363-B929-56D2-DEADD89D27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39AE9-EFAD-304F-A015-1DAADA30C5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001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57312-8F3E-4A40-06C8-CE088D43A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C99F97-2603-AC14-E7C5-38D830DC8A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4C1DA1-965C-0056-B3E1-290B39A8CF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FE0B33-E9B4-975F-8091-71B36CD169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39AE9-EFAD-304F-A015-1DAADA30C5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988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009E6-C615-2A8E-67EA-3A824C525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DEAB33-F644-4C58-5E84-8F488B0409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C6C475-A1A7-FF27-B28B-63DF42F25A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9057A6-5BF6-0F79-CD41-69E2DBA295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39AE9-EFAD-304F-A015-1DAADA30C5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100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45427-0ED7-7490-69CB-9AB7615A7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F94BB3-DDD0-7F94-47DE-F64D08D8F3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881425-FC9F-279C-3F79-CE8324A707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CF15FD-CB9E-3FA0-6DDD-46ACEB3BCD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39AE9-EFAD-304F-A015-1DAADA30C5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752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595843-FBDF-EE7F-214F-BAC11EB27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412AD2-0BA8-513C-05C7-48C2F6FBE8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724DD0-24D5-BE29-AE37-3D8A37EEF7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1C994-D852-E40D-DED3-3D92A605B4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39AE9-EFAD-304F-A015-1DAADA30C5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796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9D84F-7135-0A57-611E-9C27FCDDD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784CA2-3EF7-A456-1659-34A0846150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D4BD85-9AF9-47DB-36B2-6C28F96E62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B56D6-9955-BB07-6EB2-52578BA0D1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39AE9-EFAD-304F-A015-1DAADA30C5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933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37EBB-4E18-A4A9-A1D4-C5C9D018D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39D1B3-F805-5812-0701-DD737ACCAF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329A0F-AB7C-042C-152F-8B5FD1D883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083BD6-7EC7-9157-13CC-615785E006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39AE9-EFAD-304F-A015-1DAADA30C5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767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4A67E-FA5D-DB16-87A6-AE40311F2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8892F5-65E4-2846-EEB1-895E0F5DE0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9018FF-AF33-7840-932C-8DF18DA740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B15D52-D199-6863-E352-D3B4BC37F8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39AE9-EFAD-304F-A015-1DAADA30C5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054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2940A-3D75-7BD5-2D04-8818F6879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A254F6-257F-A932-32C6-3159F6BBD2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251EE8-99E5-1E66-60F3-0B969E1E33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B87FED-3D0F-DA1A-18BB-E03BF54913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39AE9-EFAD-304F-A015-1DAADA30C5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167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F16A7-85A2-D1BF-5BB9-BCA041714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CF5209-EB08-6E76-EA7B-5DB0B49C6F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CA7B26-F1BD-D41E-1641-BF01F9B182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2BBBBB-EDF3-383C-4412-D15677345C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39AE9-EFAD-304F-A015-1DAADA30C5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336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63BA7-1894-13D2-D456-44A23A7B1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ED560C-A012-EA26-0797-1DC36E7A1B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333137-FE7D-FE86-86DA-77CF8B571A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3DBBE7-A7FE-69A0-6097-406AC64455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39AE9-EFAD-304F-A015-1DAADA30C5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700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E5C8B-8E54-F7EE-B65A-FD3D382A6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67B3DD-C5D1-9E1B-C8A0-3415E91A26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BFA55A-4AD0-437B-E3AC-E676A0343F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CE983E-C43C-F800-6C50-B7AF7379BC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39AE9-EFAD-304F-A015-1DAADA30C5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75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36698-E4C7-5214-7B6B-E0F324895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3D18CA-D892-77BC-6174-706095C79A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5996AF-A44A-DCB1-4F90-065AACC93F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9DC71-34EA-7226-F976-B3B9F3DAA2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39AE9-EFAD-304F-A015-1DAADA30C5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352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0FD2B-9F9C-3D21-156D-C4E5B5B89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262543-11DF-7702-DB3F-9A6D8362BE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D8CFC3-DAF7-C245-CFBC-5374AAC8FC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D375DB-F91F-ECF5-4018-028B0CA7F9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39AE9-EFAD-304F-A015-1DAADA30C5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763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ED22-64BE-C24F-9860-CE65FC5934E9}" type="datetime1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4145"/>
            <a:ext cx="2743200" cy="365125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fld id="{3D64AED1-58D0-D948-B6C7-A810E3557D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792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DC01F-55E3-EF40-B28C-B9B3CF59A171}" type="datetime1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AED1-58D0-D948-B6C7-A810E3557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32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238F8-4960-6E4C-8157-A6142D67A712}" type="datetime1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AED1-58D0-D948-B6C7-A810E3557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71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3F19-52AF-0942-B5EC-E9E827F65E7D}" type="datetime1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fld id="{3D64AED1-58D0-D948-B6C7-A810E3557D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973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06808-7317-7246-9355-8DA7670B51C6}" type="datetime1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fld id="{3D64AED1-58D0-D948-B6C7-A810E3557D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221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792D4-45B2-284F-84BD-D2FA161D2073}" type="datetime1">
              <a:rPr lang="en-US" smtClean="0"/>
              <a:t>3/5/25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AED1-58D0-D948-B6C7-A810E3557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62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389B-8E4D-A34B-84A7-B1DCF54CD260}" type="datetime1">
              <a:rPr lang="en-US" smtClean="0"/>
              <a:t>3/5/25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AED1-58D0-D948-B6C7-A810E3557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60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0FC63-1F29-EE4F-B23D-50C4DAD2533B}" type="datetime1">
              <a:rPr lang="en-US" smtClean="0"/>
              <a:t>3/5/25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AED1-58D0-D948-B6C7-A810E3557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16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B96C-28D4-EA48-8D9A-00DFD54AC7E0}" type="datetime1">
              <a:rPr lang="en-US" smtClean="0"/>
              <a:t>3/5/25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AED1-58D0-D948-B6C7-A810E3557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07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4CDE-ABEF-614D-A2B2-D194855D6EDB}" type="datetime1">
              <a:rPr lang="en-US" smtClean="0"/>
              <a:t>3/5/25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AED1-58D0-D948-B6C7-A810E3557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6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B15B-A587-F448-A333-0AA7F55627FB}" type="datetime1">
              <a:rPr lang="en-US" smtClean="0"/>
              <a:t>3/5/25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AED1-58D0-D948-B6C7-A810E3557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19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990409-E7E0-5A47-931F-06708E5934DC}" type="datetime1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941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3D64AED1-58D0-D948-B6C7-A810E3557D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00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11655-542C-1BC9-29F5-DD52AD48A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198EEED-F0AE-C3B3-5EB1-A386C5205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3D64AED1-58D0-D948-B6C7-A810E3557D01}" type="slidenum">
              <a:rPr lang="en-US">
                <a:latin typeface="Aptos" panose="02110004020202020204"/>
              </a:rPr>
              <a:pPr defTabSz="457200"/>
              <a:t>1</a:t>
            </a:fld>
            <a:endParaRPr lang="en-US" dirty="0">
              <a:latin typeface="Aptos" panose="0211000402020202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2F8EE4-3F19-2F25-B818-68D335C02D5E}"/>
              </a:ext>
            </a:extLst>
          </p:cNvPr>
          <p:cNvSpPr txBox="1"/>
          <p:nvPr/>
        </p:nvSpPr>
        <p:spPr>
          <a:xfrm>
            <a:off x="892779" y="1562323"/>
            <a:ext cx="10406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Investigate if ‘</a:t>
            </a:r>
            <a:r>
              <a:rPr lang="en-US" sz="1600" dirty="0" err="1"/>
              <a:t>CrIS</a:t>
            </a:r>
            <a:r>
              <a:rPr lang="en-US" sz="1600" dirty="0"/>
              <a:t> to ABI’ low-level retrievals can be improved by adding selected </a:t>
            </a:r>
            <a:r>
              <a:rPr lang="en-US" sz="1600" dirty="0" err="1"/>
              <a:t>CrIS</a:t>
            </a:r>
            <a:r>
              <a:rPr lang="en-US" sz="1600" dirty="0"/>
              <a:t> online/offline IR WV rotational </a:t>
            </a:r>
          </a:p>
          <a:p>
            <a:r>
              <a:rPr lang="en-US" sz="1600" dirty="0"/>
              <a:t>Channels, and how apodization affects the retrieval outcome.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CAFFDF-3D7F-937E-270A-460471726440}"/>
              </a:ext>
            </a:extLst>
          </p:cNvPr>
          <p:cNvSpPr txBox="1"/>
          <p:nvPr/>
        </p:nvSpPr>
        <p:spPr>
          <a:xfrm>
            <a:off x="1967616" y="69231"/>
            <a:ext cx="8458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GeoXO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 Imager and Sounder Studies to Enhance PBL Moisture Information in the Pre-Convective Environment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FD4FAE-2723-7BAE-55F5-E4FEDA18A02E}"/>
              </a:ext>
            </a:extLst>
          </p:cNvPr>
          <p:cNvSpPr txBox="1"/>
          <p:nvPr/>
        </p:nvSpPr>
        <p:spPr>
          <a:xfrm>
            <a:off x="4659997" y="731771"/>
            <a:ext cx="28720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Task 2 </a:t>
            </a:r>
            <a:r>
              <a:rPr lang="en-US" sz="2200" b="1" dirty="0" err="1">
                <a:solidFill>
                  <a:srgbClr val="FF0000"/>
                </a:solidFill>
              </a:rPr>
              <a:t>CrIS</a:t>
            </a:r>
            <a:r>
              <a:rPr lang="en-US" sz="2200" b="1" dirty="0">
                <a:solidFill>
                  <a:srgbClr val="FF0000"/>
                </a:solidFill>
              </a:rPr>
              <a:t> Summary</a:t>
            </a:r>
          </a:p>
        </p:txBody>
      </p:sp>
      <p:pic>
        <p:nvPicPr>
          <p:cNvPr id="6" name="Picture 5" descr="A graph of a graph showing different colors&#10;&#10;Description automatically generated with medium confidence">
            <a:extLst>
              <a:ext uri="{FF2B5EF4-FFF2-40B4-BE49-F238E27FC236}">
                <a16:creationId xmlns:a16="http://schemas.microsoft.com/office/drawing/2014/main" id="{63FD81CD-B2E8-4F72-5CDF-8BFEF579CE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669" r="5929"/>
          <a:stretch/>
        </p:blipFill>
        <p:spPr>
          <a:xfrm>
            <a:off x="-1" y="2817138"/>
            <a:ext cx="5820108" cy="2971800"/>
          </a:xfrm>
          <a:prstGeom prst="rect">
            <a:avLst/>
          </a:prstGeom>
        </p:spPr>
      </p:pic>
      <p:pic>
        <p:nvPicPr>
          <p:cNvPr id="12" name="Picture 11" descr="A graph with different colored lines&#10;&#10;Description automatically generated">
            <a:extLst>
              <a:ext uri="{FF2B5EF4-FFF2-40B4-BE49-F238E27FC236}">
                <a16:creationId xmlns:a16="http://schemas.microsoft.com/office/drawing/2014/main" id="{FA5479AE-0B19-38FB-A9FD-EB329FB0FA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2439" y="2387074"/>
            <a:ext cx="3238500" cy="3627120"/>
          </a:xfrm>
          <a:prstGeom prst="rect">
            <a:avLst/>
          </a:prstGeom>
        </p:spPr>
      </p:pic>
      <p:pic>
        <p:nvPicPr>
          <p:cNvPr id="13" name="Picture 12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07F4CB70-B52D-2AD2-FEE6-38B68FE25E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2752" y="2387074"/>
            <a:ext cx="3238500" cy="362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25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82B67-6D1B-8BA9-81B9-F6131062D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8FE80BA-B5ED-6EA2-E36B-38C3A7D95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3D64AED1-58D0-D948-B6C7-A810E3557D01}" type="slidenum">
              <a:rPr lang="en-US">
                <a:latin typeface="Aptos" panose="02110004020202020204"/>
              </a:rPr>
              <a:pPr defTabSz="457200"/>
              <a:t>10</a:t>
            </a:fld>
            <a:endParaRPr lang="en-US" dirty="0">
              <a:latin typeface="Aptos" panose="02110004020202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EB1E49-36FA-E54B-B391-6E668DE11AD3}"/>
              </a:ext>
            </a:extLst>
          </p:cNvPr>
          <p:cNvSpPr txBox="1"/>
          <p:nvPr/>
        </p:nvSpPr>
        <p:spPr>
          <a:xfrm>
            <a:off x="2013408" y="91440"/>
            <a:ext cx="850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Original (</a:t>
            </a:r>
            <a:r>
              <a:rPr lang="en-US" u="sng" dirty="0" err="1">
                <a:solidFill>
                  <a:prstClr val="black"/>
                </a:solidFill>
                <a:latin typeface="Aptos" panose="02110004020202020204"/>
              </a:rPr>
              <a:t>apodized</a:t>
            </a:r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 full spectrum) SN-CRIS clear-sky regression Retrieval at 1900 UTC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23FA5D5-655F-A859-692B-BE636220E3D2}"/>
              </a:ext>
            </a:extLst>
          </p:cNvPr>
          <p:cNvGrpSpPr/>
          <p:nvPr/>
        </p:nvGrpSpPr>
        <p:grpSpPr>
          <a:xfrm>
            <a:off x="0" y="644963"/>
            <a:ext cx="9511948" cy="4597228"/>
            <a:chOff x="109728" y="644963"/>
            <a:chExt cx="9511948" cy="459722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4FD6C03-628C-8E9A-A1AB-571482EA9E31}"/>
                </a:ext>
              </a:extLst>
            </p:cNvPr>
            <p:cNvGrpSpPr/>
            <p:nvPr/>
          </p:nvGrpSpPr>
          <p:grpSpPr>
            <a:xfrm>
              <a:off x="2194560" y="644963"/>
              <a:ext cx="7427116" cy="323166"/>
              <a:chOff x="917876" y="648028"/>
              <a:chExt cx="7427116" cy="323166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B6C86D-B552-5B35-DBFD-4EB69020991E}"/>
                  </a:ext>
                </a:extLst>
              </p:cNvPr>
              <p:cNvSpPr txBox="1"/>
              <p:nvPr/>
            </p:nvSpPr>
            <p:spPr>
              <a:xfrm>
                <a:off x="917876" y="648029"/>
                <a:ext cx="84343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110004020202020204"/>
                  </a:rPr>
                  <a:t>700 </a:t>
                </a:r>
                <a:r>
                  <a:rPr lang="en-US" sz="15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110004020202020204"/>
                  </a:rPr>
                  <a:t>hPa</a:t>
                </a:r>
                <a:endParaRPr 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110004020202020204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8FAB04E-C7C5-A7A5-8540-7DED8B56CED2}"/>
                  </a:ext>
                </a:extLst>
              </p:cNvPr>
              <p:cNvSpPr txBox="1"/>
              <p:nvPr/>
            </p:nvSpPr>
            <p:spPr>
              <a:xfrm>
                <a:off x="4209716" y="648029"/>
                <a:ext cx="84343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110004020202020204"/>
                  </a:rPr>
                  <a:t>750 </a:t>
                </a:r>
                <a:r>
                  <a:rPr lang="en-US" sz="15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110004020202020204"/>
                  </a:rPr>
                  <a:t>hPa</a:t>
                </a:r>
                <a:endParaRPr 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110004020202020204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73AE53E-EAF7-C581-808A-7DAABCAD2AEE}"/>
                  </a:ext>
                </a:extLst>
              </p:cNvPr>
              <p:cNvSpPr txBox="1"/>
              <p:nvPr/>
            </p:nvSpPr>
            <p:spPr>
              <a:xfrm>
                <a:off x="7501556" y="648028"/>
                <a:ext cx="84343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110004020202020204"/>
                  </a:rPr>
                  <a:t>800 </a:t>
                </a:r>
                <a:r>
                  <a:rPr lang="en-US" sz="15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110004020202020204"/>
                  </a:rPr>
                  <a:t>hPa</a:t>
                </a:r>
                <a:endParaRPr 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110004020202020204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462DE2F-8854-C1EB-710F-BC46F6268B71}"/>
                </a:ext>
              </a:extLst>
            </p:cNvPr>
            <p:cNvGrpSpPr/>
            <p:nvPr/>
          </p:nvGrpSpPr>
          <p:grpSpPr>
            <a:xfrm>
              <a:off x="109728" y="2039112"/>
              <a:ext cx="1231939" cy="3203079"/>
              <a:chOff x="109728" y="2039112"/>
              <a:chExt cx="1231939" cy="3203079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CE279C-7EE5-9C41-DD9F-3D0B5048AF21}"/>
                  </a:ext>
                </a:extLst>
              </p:cNvPr>
              <p:cNvSpPr txBox="1"/>
              <p:nvPr/>
            </p:nvSpPr>
            <p:spPr>
              <a:xfrm>
                <a:off x="109728" y="2039112"/>
                <a:ext cx="12319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Temperature [K]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93BA6D-8315-DD27-B6EF-6DCDD9BFFDD6}"/>
                  </a:ext>
                </a:extLst>
              </p:cNvPr>
              <p:cNvSpPr txBox="1"/>
              <p:nvPr/>
            </p:nvSpPr>
            <p:spPr>
              <a:xfrm>
                <a:off x="109728" y="4965192"/>
                <a:ext cx="11909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Humidity [g/kg]</a:t>
                </a:r>
              </a:p>
            </p:txBody>
          </p:sp>
        </p:grpSp>
      </p:grpSp>
      <p:pic>
        <p:nvPicPr>
          <p:cNvPr id="13" name="Picture 12" descr="A map of different colors&#10;&#10;AI-generated content may be incorrect.">
            <a:extLst>
              <a:ext uri="{FF2B5EF4-FFF2-40B4-BE49-F238E27FC236}">
                <a16:creationId xmlns:a16="http://schemas.microsoft.com/office/drawing/2014/main" id="{219D8D31-F0B4-5D7F-608E-633F969D74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00" r="3500"/>
          <a:stretch/>
        </p:blipFill>
        <p:spPr>
          <a:xfrm>
            <a:off x="914400" y="914400"/>
            <a:ext cx="3383280" cy="2914650"/>
          </a:xfrm>
          <a:prstGeom prst="rect">
            <a:avLst/>
          </a:prstGeom>
        </p:spPr>
      </p:pic>
      <p:pic>
        <p:nvPicPr>
          <p:cNvPr id="18" name="Picture 17" descr="A map of different colored dots&#10;&#10;AI-generated content may be incorrect.">
            <a:extLst>
              <a:ext uri="{FF2B5EF4-FFF2-40B4-BE49-F238E27FC236}">
                <a16:creationId xmlns:a16="http://schemas.microsoft.com/office/drawing/2014/main" id="{5B64DF82-EC7D-A12D-B79B-28E82BFE76C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500" r="3500"/>
          <a:stretch/>
        </p:blipFill>
        <p:spPr>
          <a:xfrm>
            <a:off x="4206240" y="914400"/>
            <a:ext cx="3383280" cy="2914650"/>
          </a:xfrm>
          <a:prstGeom prst="rect">
            <a:avLst/>
          </a:prstGeom>
        </p:spPr>
      </p:pic>
      <p:pic>
        <p:nvPicPr>
          <p:cNvPr id="22" name="Picture 21" descr="A map of different colors&#10;&#10;AI-generated content may be incorrect.">
            <a:extLst>
              <a:ext uri="{FF2B5EF4-FFF2-40B4-BE49-F238E27FC236}">
                <a16:creationId xmlns:a16="http://schemas.microsoft.com/office/drawing/2014/main" id="{6DA3344B-7D9D-0891-B669-60541AF4981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500" r="3500"/>
          <a:stretch/>
        </p:blipFill>
        <p:spPr>
          <a:xfrm>
            <a:off x="7498080" y="914400"/>
            <a:ext cx="3383280" cy="2914650"/>
          </a:xfrm>
          <a:prstGeom prst="rect">
            <a:avLst/>
          </a:prstGeom>
        </p:spPr>
      </p:pic>
      <p:pic>
        <p:nvPicPr>
          <p:cNvPr id="24" name="Picture 23" descr="A map of the state of california&#10;&#10;AI-generated content may be incorrect.">
            <a:extLst>
              <a:ext uri="{FF2B5EF4-FFF2-40B4-BE49-F238E27FC236}">
                <a16:creationId xmlns:a16="http://schemas.microsoft.com/office/drawing/2014/main" id="{58639D92-92D4-F533-B33F-FD120EE351F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500" r="3500"/>
          <a:stretch/>
        </p:blipFill>
        <p:spPr>
          <a:xfrm>
            <a:off x="914400" y="3840480"/>
            <a:ext cx="3383280" cy="2914650"/>
          </a:xfrm>
          <a:prstGeom prst="rect">
            <a:avLst/>
          </a:prstGeom>
        </p:spPr>
      </p:pic>
      <p:pic>
        <p:nvPicPr>
          <p:cNvPr id="27" name="Picture 26" descr="A map of different colored dots&#10;&#10;AI-generated content may be incorrect.">
            <a:extLst>
              <a:ext uri="{FF2B5EF4-FFF2-40B4-BE49-F238E27FC236}">
                <a16:creationId xmlns:a16="http://schemas.microsoft.com/office/drawing/2014/main" id="{699EA112-04C2-3850-C37F-B70DEEB159C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500" r="3500"/>
          <a:stretch/>
        </p:blipFill>
        <p:spPr>
          <a:xfrm>
            <a:off x="4206240" y="3840480"/>
            <a:ext cx="3383280" cy="2914650"/>
          </a:xfrm>
          <a:prstGeom prst="rect">
            <a:avLst/>
          </a:prstGeom>
        </p:spPr>
      </p:pic>
      <p:pic>
        <p:nvPicPr>
          <p:cNvPr id="31" name="Picture 30" descr="A map of different colored dots&#10;&#10;AI-generated content may be incorrect.">
            <a:extLst>
              <a:ext uri="{FF2B5EF4-FFF2-40B4-BE49-F238E27FC236}">
                <a16:creationId xmlns:a16="http://schemas.microsoft.com/office/drawing/2014/main" id="{16EBF284-CCDC-6ED8-0441-45831590BAF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500" r="3500"/>
          <a:stretch/>
        </p:blipFill>
        <p:spPr>
          <a:xfrm>
            <a:off x="7498080" y="3840480"/>
            <a:ext cx="338328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83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BF29DF-D02B-08A4-0694-EB85DC9AD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0343FEB-DE40-FF77-3CE4-B82BE05D2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3D64AED1-58D0-D948-B6C7-A810E3557D01}" type="slidenum">
              <a:rPr lang="en-US">
                <a:latin typeface="Aptos" panose="02110004020202020204"/>
              </a:rPr>
              <a:pPr defTabSz="457200"/>
              <a:t>11</a:t>
            </a:fld>
            <a:endParaRPr lang="en-US" dirty="0">
              <a:latin typeface="Aptos" panose="02110004020202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9A6489-5F41-D248-D695-E1D0EED5554A}"/>
              </a:ext>
            </a:extLst>
          </p:cNvPr>
          <p:cNvSpPr txBox="1"/>
          <p:nvPr/>
        </p:nvSpPr>
        <p:spPr>
          <a:xfrm>
            <a:off x="2436184" y="91440"/>
            <a:ext cx="7624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Original (full spectrum) SN-CRIS clear-sky regression Retrieval at 1900 UTC </a:t>
            </a:r>
          </a:p>
        </p:txBody>
      </p:sp>
      <p:pic>
        <p:nvPicPr>
          <p:cNvPr id="11" name="Picture 10" descr="A map of different colors&#10;&#10;Description automatically generated">
            <a:extLst>
              <a:ext uri="{FF2B5EF4-FFF2-40B4-BE49-F238E27FC236}">
                <a16:creationId xmlns:a16="http://schemas.microsoft.com/office/drawing/2014/main" id="{A7D07C97-AB18-5074-A489-E7FB8FC6005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00" r="3500"/>
          <a:stretch/>
        </p:blipFill>
        <p:spPr>
          <a:xfrm>
            <a:off x="914400" y="914400"/>
            <a:ext cx="3383280" cy="2914650"/>
          </a:xfrm>
          <a:prstGeom prst="rect">
            <a:avLst/>
          </a:prstGeom>
        </p:spPr>
      </p:pic>
      <p:pic>
        <p:nvPicPr>
          <p:cNvPr id="15" name="Picture 14" descr="A map of different colors&#10;&#10;Description automatically generated">
            <a:extLst>
              <a:ext uri="{FF2B5EF4-FFF2-40B4-BE49-F238E27FC236}">
                <a16:creationId xmlns:a16="http://schemas.microsoft.com/office/drawing/2014/main" id="{1D48569E-EC27-791F-0385-D70F30DE997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500" r="3500"/>
          <a:stretch/>
        </p:blipFill>
        <p:spPr>
          <a:xfrm>
            <a:off x="4206240" y="914400"/>
            <a:ext cx="3383280" cy="2914650"/>
          </a:xfrm>
          <a:prstGeom prst="rect">
            <a:avLst/>
          </a:prstGeom>
        </p:spPr>
      </p:pic>
      <p:pic>
        <p:nvPicPr>
          <p:cNvPr id="17" name="Picture 16" descr="A map of different colored dots&#10;&#10;Description automatically generated">
            <a:extLst>
              <a:ext uri="{FF2B5EF4-FFF2-40B4-BE49-F238E27FC236}">
                <a16:creationId xmlns:a16="http://schemas.microsoft.com/office/drawing/2014/main" id="{E3B77EA8-BD9D-F064-7816-E74918EF082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500" r="3500"/>
          <a:stretch/>
        </p:blipFill>
        <p:spPr>
          <a:xfrm>
            <a:off x="7498080" y="914400"/>
            <a:ext cx="3383280" cy="2914650"/>
          </a:xfrm>
          <a:prstGeom prst="rect">
            <a:avLst/>
          </a:prstGeom>
        </p:spPr>
      </p:pic>
      <p:pic>
        <p:nvPicPr>
          <p:cNvPr id="19" name="Picture 18" descr="A map of different colors&#10;&#10;Description automatically generated">
            <a:extLst>
              <a:ext uri="{FF2B5EF4-FFF2-40B4-BE49-F238E27FC236}">
                <a16:creationId xmlns:a16="http://schemas.microsoft.com/office/drawing/2014/main" id="{FC1D329B-62D6-F6AE-20CF-128A0B3B69A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500" r="3500"/>
          <a:stretch/>
        </p:blipFill>
        <p:spPr>
          <a:xfrm>
            <a:off x="914400" y="3840480"/>
            <a:ext cx="3383280" cy="2914650"/>
          </a:xfrm>
          <a:prstGeom prst="rect">
            <a:avLst/>
          </a:prstGeom>
        </p:spPr>
      </p:pic>
      <p:pic>
        <p:nvPicPr>
          <p:cNvPr id="21" name="Picture 20" descr="A map of different colored dots&#10;&#10;Description automatically generated">
            <a:extLst>
              <a:ext uri="{FF2B5EF4-FFF2-40B4-BE49-F238E27FC236}">
                <a16:creationId xmlns:a16="http://schemas.microsoft.com/office/drawing/2014/main" id="{636BE202-CD98-FADD-9A93-41C53B68AAF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500" r="3500"/>
          <a:stretch/>
        </p:blipFill>
        <p:spPr>
          <a:xfrm>
            <a:off x="4206240" y="3840480"/>
            <a:ext cx="3383280" cy="2914650"/>
          </a:xfrm>
          <a:prstGeom prst="rect">
            <a:avLst/>
          </a:prstGeom>
        </p:spPr>
      </p:pic>
      <p:pic>
        <p:nvPicPr>
          <p:cNvPr id="23" name="Picture 22" descr="A map of different colored dots&#10;&#10;Description automatically generated">
            <a:extLst>
              <a:ext uri="{FF2B5EF4-FFF2-40B4-BE49-F238E27FC236}">
                <a16:creationId xmlns:a16="http://schemas.microsoft.com/office/drawing/2014/main" id="{2B00C0CE-711C-AF51-B559-8A18B1188B6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500" r="3500"/>
          <a:stretch/>
        </p:blipFill>
        <p:spPr>
          <a:xfrm>
            <a:off x="7498080" y="3840480"/>
            <a:ext cx="3383280" cy="291465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9EDD47C-3ACF-D530-6DFA-6915153FC319}"/>
              </a:ext>
            </a:extLst>
          </p:cNvPr>
          <p:cNvSpPr txBox="1"/>
          <p:nvPr/>
        </p:nvSpPr>
        <p:spPr>
          <a:xfrm>
            <a:off x="4206240" y="6494145"/>
            <a:ext cx="4211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Same as before except different </a:t>
            </a:r>
            <a:r>
              <a:rPr lang="en-US" i="1" dirty="0" err="1"/>
              <a:t>colorbar</a:t>
            </a:r>
            <a:endParaRPr lang="en-US" i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A8B2F20-F736-94B7-5801-29F60BE357D9}"/>
              </a:ext>
            </a:extLst>
          </p:cNvPr>
          <p:cNvGrpSpPr/>
          <p:nvPr/>
        </p:nvGrpSpPr>
        <p:grpSpPr>
          <a:xfrm>
            <a:off x="0" y="644963"/>
            <a:ext cx="9511948" cy="4597228"/>
            <a:chOff x="109728" y="644963"/>
            <a:chExt cx="9511948" cy="459722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136000E-8D1D-CAAD-C3DF-C241A52A2238}"/>
                </a:ext>
              </a:extLst>
            </p:cNvPr>
            <p:cNvGrpSpPr/>
            <p:nvPr/>
          </p:nvGrpSpPr>
          <p:grpSpPr>
            <a:xfrm>
              <a:off x="2194560" y="644963"/>
              <a:ext cx="7427116" cy="323166"/>
              <a:chOff x="917876" y="648028"/>
              <a:chExt cx="7427116" cy="323166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1F2E71-5531-CF7C-7E53-C368FEFDDDA5}"/>
                  </a:ext>
                </a:extLst>
              </p:cNvPr>
              <p:cNvSpPr txBox="1"/>
              <p:nvPr/>
            </p:nvSpPr>
            <p:spPr>
              <a:xfrm>
                <a:off x="917876" y="648029"/>
                <a:ext cx="84343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110004020202020204"/>
                  </a:rPr>
                  <a:t>700 </a:t>
                </a:r>
                <a:r>
                  <a:rPr lang="en-US" sz="15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110004020202020204"/>
                  </a:rPr>
                  <a:t>hPa</a:t>
                </a:r>
                <a:endParaRPr 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110004020202020204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E49717F-75E6-C51F-9901-DB029790EE4E}"/>
                  </a:ext>
                </a:extLst>
              </p:cNvPr>
              <p:cNvSpPr txBox="1"/>
              <p:nvPr/>
            </p:nvSpPr>
            <p:spPr>
              <a:xfrm>
                <a:off x="4209716" y="648029"/>
                <a:ext cx="84343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110004020202020204"/>
                  </a:rPr>
                  <a:t>750 </a:t>
                </a:r>
                <a:r>
                  <a:rPr lang="en-US" sz="15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110004020202020204"/>
                  </a:rPr>
                  <a:t>hPa</a:t>
                </a:r>
                <a:endParaRPr 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110004020202020204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68BE5F6-F18B-F80C-CA56-6AE8F806B163}"/>
                  </a:ext>
                </a:extLst>
              </p:cNvPr>
              <p:cNvSpPr txBox="1"/>
              <p:nvPr/>
            </p:nvSpPr>
            <p:spPr>
              <a:xfrm>
                <a:off x="7501556" y="648028"/>
                <a:ext cx="84343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110004020202020204"/>
                  </a:rPr>
                  <a:t>800 </a:t>
                </a:r>
                <a:r>
                  <a:rPr lang="en-US" sz="15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110004020202020204"/>
                  </a:rPr>
                  <a:t>hPa</a:t>
                </a:r>
                <a:endParaRPr 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110004020202020204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A360110-E51A-6675-1314-D9C8C6AD80B7}"/>
                </a:ext>
              </a:extLst>
            </p:cNvPr>
            <p:cNvGrpSpPr/>
            <p:nvPr/>
          </p:nvGrpSpPr>
          <p:grpSpPr>
            <a:xfrm>
              <a:off x="109728" y="2039112"/>
              <a:ext cx="1231939" cy="3203079"/>
              <a:chOff x="109728" y="2039112"/>
              <a:chExt cx="1231939" cy="3203079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F93B77-5884-D7F3-04EE-542BDCEB1EDE}"/>
                  </a:ext>
                </a:extLst>
              </p:cNvPr>
              <p:cNvSpPr txBox="1"/>
              <p:nvPr/>
            </p:nvSpPr>
            <p:spPr>
              <a:xfrm>
                <a:off x="109728" y="2039112"/>
                <a:ext cx="12319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Temperature [K]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C28F9B1-C649-FF13-44FA-6EF578481CE1}"/>
                  </a:ext>
                </a:extLst>
              </p:cNvPr>
              <p:cNvSpPr txBox="1"/>
              <p:nvPr/>
            </p:nvSpPr>
            <p:spPr>
              <a:xfrm>
                <a:off x="109728" y="4965192"/>
                <a:ext cx="11909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Humidity [g/kg]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9761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D3B7A-1D8E-A94D-4A38-F67826713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721BB8A-E9BA-078E-6D8D-74B1AC981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3D64AED1-58D0-D948-B6C7-A810E3557D01}" type="slidenum">
              <a:rPr lang="en-US">
                <a:latin typeface="Aptos" panose="02110004020202020204"/>
              </a:rPr>
              <a:pPr defTabSz="457200"/>
              <a:t>12</a:t>
            </a:fld>
            <a:endParaRPr lang="en-US" dirty="0">
              <a:latin typeface="Aptos" panose="02110004020202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5DC483-4257-D89C-8F13-AD45E3C50C1C}"/>
              </a:ext>
            </a:extLst>
          </p:cNvPr>
          <p:cNvSpPr txBox="1"/>
          <p:nvPr/>
        </p:nvSpPr>
        <p:spPr>
          <a:xfrm>
            <a:off x="2013408" y="91440"/>
            <a:ext cx="850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Original (</a:t>
            </a:r>
            <a:r>
              <a:rPr lang="en-US" u="sng" dirty="0" err="1">
                <a:solidFill>
                  <a:prstClr val="black"/>
                </a:solidFill>
                <a:latin typeface="Aptos" panose="02110004020202020204"/>
              </a:rPr>
              <a:t>apodized</a:t>
            </a:r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 full spectrum) SN-CRIS clear-sky regression Retrieval at 1900 UTC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E4C1C3-1959-3848-648E-34749C8B0E88}"/>
              </a:ext>
            </a:extLst>
          </p:cNvPr>
          <p:cNvGrpSpPr/>
          <p:nvPr/>
        </p:nvGrpSpPr>
        <p:grpSpPr>
          <a:xfrm>
            <a:off x="0" y="644963"/>
            <a:ext cx="9511948" cy="4597228"/>
            <a:chOff x="109728" y="644963"/>
            <a:chExt cx="9511948" cy="459722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F3DA934-89F1-3C98-B549-C8989ED16CEC}"/>
                </a:ext>
              </a:extLst>
            </p:cNvPr>
            <p:cNvGrpSpPr/>
            <p:nvPr/>
          </p:nvGrpSpPr>
          <p:grpSpPr>
            <a:xfrm>
              <a:off x="2194560" y="644963"/>
              <a:ext cx="7427116" cy="323166"/>
              <a:chOff x="917876" y="648028"/>
              <a:chExt cx="7427116" cy="323166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6BA078-A3BA-1915-997C-9DA55639FEB0}"/>
                  </a:ext>
                </a:extLst>
              </p:cNvPr>
              <p:cNvSpPr txBox="1"/>
              <p:nvPr/>
            </p:nvSpPr>
            <p:spPr>
              <a:xfrm>
                <a:off x="917876" y="648029"/>
                <a:ext cx="84343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110004020202020204"/>
                  </a:rPr>
                  <a:t>700 </a:t>
                </a:r>
                <a:r>
                  <a:rPr lang="en-US" sz="15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110004020202020204"/>
                  </a:rPr>
                  <a:t>hPa</a:t>
                </a:r>
                <a:endParaRPr 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110004020202020204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FDF239B-8962-3A0F-2182-25CDE08F459E}"/>
                  </a:ext>
                </a:extLst>
              </p:cNvPr>
              <p:cNvSpPr txBox="1"/>
              <p:nvPr/>
            </p:nvSpPr>
            <p:spPr>
              <a:xfrm>
                <a:off x="4209716" y="648029"/>
                <a:ext cx="84343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110004020202020204"/>
                  </a:rPr>
                  <a:t>750 </a:t>
                </a:r>
                <a:r>
                  <a:rPr lang="en-US" sz="15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110004020202020204"/>
                  </a:rPr>
                  <a:t>hPa</a:t>
                </a:r>
                <a:endParaRPr 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110004020202020204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591DCD3-1EFD-7A90-FB33-83D6836B425E}"/>
                  </a:ext>
                </a:extLst>
              </p:cNvPr>
              <p:cNvSpPr txBox="1"/>
              <p:nvPr/>
            </p:nvSpPr>
            <p:spPr>
              <a:xfrm>
                <a:off x="7501556" y="648028"/>
                <a:ext cx="84343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110004020202020204"/>
                  </a:rPr>
                  <a:t>800 </a:t>
                </a:r>
                <a:r>
                  <a:rPr lang="en-US" sz="15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110004020202020204"/>
                  </a:rPr>
                  <a:t>hPa</a:t>
                </a:r>
                <a:endParaRPr 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110004020202020204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2D9FE33-84B7-59C2-E4CD-F7BF6AB1DC32}"/>
                </a:ext>
              </a:extLst>
            </p:cNvPr>
            <p:cNvGrpSpPr/>
            <p:nvPr/>
          </p:nvGrpSpPr>
          <p:grpSpPr>
            <a:xfrm>
              <a:off x="109728" y="2039112"/>
              <a:ext cx="1231939" cy="3203079"/>
              <a:chOff x="109728" y="2039112"/>
              <a:chExt cx="1231939" cy="3203079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EEF76C-B331-F342-A081-F79D3B111445}"/>
                  </a:ext>
                </a:extLst>
              </p:cNvPr>
              <p:cNvSpPr txBox="1"/>
              <p:nvPr/>
            </p:nvSpPr>
            <p:spPr>
              <a:xfrm>
                <a:off x="109728" y="2039112"/>
                <a:ext cx="12319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Temperature [K]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4CCB61-2BC6-A059-7DE1-23957A494B87}"/>
                  </a:ext>
                </a:extLst>
              </p:cNvPr>
              <p:cNvSpPr txBox="1"/>
              <p:nvPr/>
            </p:nvSpPr>
            <p:spPr>
              <a:xfrm>
                <a:off x="109728" y="4965192"/>
                <a:ext cx="11909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Humidity [g/kg]</a:t>
                </a:r>
              </a:p>
            </p:txBody>
          </p:sp>
        </p:grpSp>
      </p:grpSp>
      <p:pic>
        <p:nvPicPr>
          <p:cNvPr id="13" name="Picture 12" descr="A map of different colors&#10;&#10;AI-generated content may be incorrect.">
            <a:extLst>
              <a:ext uri="{FF2B5EF4-FFF2-40B4-BE49-F238E27FC236}">
                <a16:creationId xmlns:a16="http://schemas.microsoft.com/office/drawing/2014/main" id="{140128E6-DAC7-AFCA-DD6A-4CE3601367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00" r="3500"/>
          <a:stretch/>
        </p:blipFill>
        <p:spPr>
          <a:xfrm>
            <a:off x="914400" y="914400"/>
            <a:ext cx="3383280" cy="2914650"/>
          </a:xfrm>
          <a:prstGeom prst="rect">
            <a:avLst/>
          </a:prstGeom>
        </p:spPr>
      </p:pic>
      <p:pic>
        <p:nvPicPr>
          <p:cNvPr id="17" name="Picture 16" descr="A map of different colored dots&#10;&#10;AI-generated content may be incorrect.">
            <a:extLst>
              <a:ext uri="{FF2B5EF4-FFF2-40B4-BE49-F238E27FC236}">
                <a16:creationId xmlns:a16="http://schemas.microsoft.com/office/drawing/2014/main" id="{76A2E6EF-E719-4134-9480-0E831109C7E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500" r="3500"/>
          <a:stretch/>
        </p:blipFill>
        <p:spPr>
          <a:xfrm>
            <a:off x="4206240" y="914400"/>
            <a:ext cx="3383280" cy="2914650"/>
          </a:xfrm>
          <a:prstGeom prst="rect">
            <a:avLst/>
          </a:prstGeom>
        </p:spPr>
      </p:pic>
      <p:pic>
        <p:nvPicPr>
          <p:cNvPr id="20" name="Picture 19" descr="A map of different colored dots&#10;&#10;AI-generated content may be incorrect.">
            <a:extLst>
              <a:ext uri="{FF2B5EF4-FFF2-40B4-BE49-F238E27FC236}">
                <a16:creationId xmlns:a16="http://schemas.microsoft.com/office/drawing/2014/main" id="{A3EA3A81-D609-F9FD-DCA2-6B5A3D07340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500" r="3500"/>
          <a:stretch/>
        </p:blipFill>
        <p:spPr>
          <a:xfrm>
            <a:off x="7498080" y="914400"/>
            <a:ext cx="3383280" cy="2914650"/>
          </a:xfrm>
          <a:prstGeom prst="rect">
            <a:avLst/>
          </a:prstGeom>
        </p:spPr>
      </p:pic>
      <p:pic>
        <p:nvPicPr>
          <p:cNvPr id="23" name="Picture 22" descr="A map of different colored dots&#10;&#10;AI-generated content may be incorrect.">
            <a:extLst>
              <a:ext uri="{FF2B5EF4-FFF2-40B4-BE49-F238E27FC236}">
                <a16:creationId xmlns:a16="http://schemas.microsoft.com/office/drawing/2014/main" id="{77EF95EE-49F7-33E5-4449-1247833085B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500" r="3500"/>
          <a:stretch/>
        </p:blipFill>
        <p:spPr>
          <a:xfrm>
            <a:off x="914400" y="3840480"/>
            <a:ext cx="3383280" cy="2914650"/>
          </a:xfrm>
          <a:prstGeom prst="rect">
            <a:avLst/>
          </a:prstGeom>
        </p:spPr>
      </p:pic>
      <p:pic>
        <p:nvPicPr>
          <p:cNvPr id="26" name="Picture 25" descr="A map of different colored dots&#10;&#10;AI-generated content may be incorrect.">
            <a:extLst>
              <a:ext uri="{FF2B5EF4-FFF2-40B4-BE49-F238E27FC236}">
                <a16:creationId xmlns:a16="http://schemas.microsoft.com/office/drawing/2014/main" id="{1ABAF96A-90B1-684C-6CE0-F711196B7A1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500" r="3500"/>
          <a:stretch/>
        </p:blipFill>
        <p:spPr>
          <a:xfrm>
            <a:off x="4206240" y="3840480"/>
            <a:ext cx="3383280" cy="2914650"/>
          </a:xfrm>
          <a:prstGeom prst="rect">
            <a:avLst/>
          </a:prstGeom>
        </p:spPr>
      </p:pic>
      <p:pic>
        <p:nvPicPr>
          <p:cNvPr id="29" name="Picture 28" descr="A map of different colored dots&#10;&#10;AI-generated content may be incorrect.">
            <a:extLst>
              <a:ext uri="{FF2B5EF4-FFF2-40B4-BE49-F238E27FC236}">
                <a16:creationId xmlns:a16="http://schemas.microsoft.com/office/drawing/2014/main" id="{D754E652-1CCB-E542-3251-3279C097D63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500" r="3500"/>
          <a:stretch/>
        </p:blipFill>
        <p:spPr>
          <a:xfrm>
            <a:off x="7498080" y="3840480"/>
            <a:ext cx="338328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92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9C183-021A-41E4-A593-BD25F0906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C516E84-A0C8-DA04-D9C1-7BCFA07EE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3D64AED1-58D0-D948-B6C7-A810E3557D01}" type="slidenum">
              <a:rPr lang="en-US">
                <a:latin typeface="Aptos" panose="02110004020202020204"/>
              </a:rPr>
              <a:pPr defTabSz="457200"/>
              <a:t>13</a:t>
            </a:fld>
            <a:endParaRPr lang="en-US" dirty="0">
              <a:latin typeface="Aptos" panose="0211000402020202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003CE1-02EB-E866-6F67-11F558BD7AAA}"/>
              </a:ext>
            </a:extLst>
          </p:cNvPr>
          <p:cNvSpPr txBox="1"/>
          <p:nvPr/>
        </p:nvSpPr>
        <p:spPr>
          <a:xfrm>
            <a:off x="3940627" y="139700"/>
            <a:ext cx="43107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dirty="0"/>
              <a:t>Conclusions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E8F4E9-F231-ACA9-71E8-46F353BE0BB8}"/>
              </a:ext>
            </a:extLst>
          </p:cNvPr>
          <p:cNvSpPr txBox="1"/>
          <p:nvPr/>
        </p:nvSpPr>
        <p:spPr>
          <a:xfrm>
            <a:off x="1573067" y="1369467"/>
            <a:ext cx="9045862" cy="2662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1900" dirty="0"/>
              <a:t>Adding </a:t>
            </a:r>
            <a:r>
              <a:rPr lang="en-US" sz="1900" dirty="0" err="1"/>
              <a:t>unapodized</a:t>
            </a:r>
            <a:r>
              <a:rPr lang="en-US" sz="1900" dirty="0"/>
              <a:t> </a:t>
            </a:r>
            <a:r>
              <a:rPr lang="en-US" sz="1900" dirty="0" err="1"/>
              <a:t>CrIS</a:t>
            </a:r>
            <a:r>
              <a:rPr lang="en-US" sz="1900" dirty="0"/>
              <a:t> ONL/OFFL channels from the rotational WV lines in the IR window region to the ABI bands improves low-level T and Q products significantly (like IASI results)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1900" dirty="0"/>
              <a:t>When using </a:t>
            </a:r>
            <a:r>
              <a:rPr lang="en-US" sz="1900" dirty="0" err="1"/>
              <a:t>apodized</a:t>
            </a:r>
            <a:r>
              <a:rPr lang="en-US" sz="1900" dirty="0"/>
              <a:t> radiances this is less obvious.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1900" dirty="0"/>
              <a:t>However, using the full-spectrum or convolved </a:t>
            </a:r>
            <a:r>
              <a:rPr lang="en-US" sz="1900" dirty="0" err="1"/>
              <a:t>apodized</a:t>
            </a:r>
            <a:r>
              <a:rPr lang="en-US" sz="1900" dirty="0"/>
              <a:t> radiances seems to be okay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1900" dirty="0"/>
              <a:t>Next, use ECMWF and NCEP channel subsets and compare </a:t>
            </a:r>
            <a:r>
              <a:rPr lang="en-US" sz="1900" dirty="0" err="1"/>
              <a:t>unapodized</a:t>
            </a:r>
            <a:r>
              <a:rPr lang="en-US" sz="1900" dirty="0"/>
              <a:t> vs </a:t>
            </a:r>
            <a:r>
              <a:rPr lang="en-US" sz="1900" dirty="0" err="1"/>
              <a:t>apodized</a:t>
            </a:r>
            <a:r>
              <a:rPr lang="en-US" sz="1900" dirty="0"/>
              <a:t> </a:t>
            </a:r>
            <a:r>
              <a:rPr lang="en-US" sz="1900" dirty="0" err="1"/>
              <a:t>CrIS</a:t>
            </a:r>
            <a:r>
              <a:rPr lang="en-US" sz="1900" dirty="0"/>
              <a:t> retrieval results.</a:t>
            </a:r>
          </a:p>
        </p:txBody>
      </p:sp>
    </p:spTree>
    <p:extLst>
      <p:ext uri="{BB962C8B-B14F-4D97-AF65-F5344CB8AC3E}">
        <p14:creationId xmlns:p14="http://schemas.microsoft.com/office/powerpoint/2010/main" val="31718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E3F463-BB83-7520-5A3B-5278C5622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85E1277-E6CB-CA29-7F34-B653030FA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3D64AED1-58D0-D948-B6C7-A810E3557D01}" type="slidenum">
              <a:rPr lang="en-US">
                <a:latin typeface="Aptos" panose="02110004020202020204"/>
              </a:rPr>
              <a:pPr defTabSz="457200"/>
              <a:t>14</a:t>
            </a:fld>
            <a:endParaRPr lang="en-US" dirty="0">
              <a:latin typeface="Aptos" panose="02110004020202020204"/>
            </a:endParaRPr>
          </a:p>
        </p:txBody>
      </p:sp>
      <p:pic>
        <p:nvPicPr>
          <p:cNvPr id="4" name="Picture 3" descr="A graph with green and red lines&#10;&#10;AI-generated content may be incorrect.">
            <a:extLst>
              <a:ext uri="{FF2B5EF4-FFF2-40B4-BE49-F238E27FC236}">
                <a16:creationId xmlns:a16="http://schemas.microsoft.com/office/drawing/2014/main" id="{9A3B51A4-6C83-A783-D82F-470699BAE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290" y="1950390"/>
            <a:ext cx="7772400" cy="42147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0BB6AC-1DB2-65F6-80A9-A336D0266027}"/>
              </a:ext>
            </a:extLst>
          </p:cNvPr>
          <p:cNvSpPr txBox="1"/>
          <p:nvPr/>
        </p:nvSpPr>
        <p:spPr>
          <a:xfrm>
            <a:off x="2785575" y="673549"/>
            <a:ext cx="66208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Issue with PCRTM </a:t>
            </a:r>
            <a:r>
              <a:rPr lang="en-US" dirty="0" err="1"/>
              <a:t>apodized</a:t>
            </a:r>
            <a:r>
              <a:rPr lang="en-US" dirty="0"/>
              <a:t> </a:t>
            </a:r>
            <a:r>
              <a:rPr lang="en-US" dirty="0" err="1"/>
              <a:t>CrIS</a:t>
            </a:r>
            <a:r>
              <a:rPr lang="en-US" dirty="0"/>
              <a:t> rads during daytime (low </a:t>
            </a:r>
            <a:r>
              <a:rPr lang="en-US" dirty="0" err="1"/>
              <a:t>solzen</a:t>
            </a:r>
            <a:r>
              <a:rPr lang="en-US" dirty="0"/>
              <a:t>)</a:t>
            </a:r>
          </a:p>
          <a:p>
            <a:pPr algn="ctr"/>
            <a:r>
              <a:rPr lang="en-US" sz="1400" dirty="0"/>
              <a:t>Black … </a:t>
            </a:r>
            <a:r>
              <a:rPr lang="en-US" sz="1400" dirty="0" err="1"/>
              <a:t>unapodized</a:t>
            </a:r>
            <a:r>
              <a:rPr lang="en-US" sz="1400" dirty="0"/>
              <a:t> </a:t>
            </a:r>
            <a:r>
              <a:rPr lang="en-US" sz="1400" dirty="0" err="1"/>
              <a:t>CrIS</a:t>
            </a:r>
            <a:endParaRPr lang="en-US" sz="1400" dirty="0"/>
          </a:p>
          <a:p>
            <a:pPr algn="ctr"/>
            <a:r>
              <a:rPr lang="en-US" sz="1400" dirty="0"/>
              <a:t>Red …  Hamming </a:t>
            </a:r>
            <a:r>
              <a:rPr lang="en-US" sz="1400" dirty="0" err="1"/>
              <a:t>apodized</a:t>
            </a:r>
            <a:r>
              <a:rPr lang="en-US" sz="1400" dirty="0"/>
              <a:t> </a:t>
            </a:r>
            <a:r>
              <a:rPr lang="en-US" sz="1400" dirty="0" err="1"/>
              <a:t>CrIS</a:t>
            </a:r>
            <a:endParaRPr lang="en-US" sz="1400" dirty="0"/>
          </a:p>
          <a:p>
            <a:pPr algn="ctr"/>
            <a:r>
              <a:rPr lang="en-US" sz="1400" dirty="0"/>
              <a:t>Green … Hamming added manually to </a:t>
            </a:r>
            <a:r>
              <a:rPr lang="en-US" sz="1400" dirty="0" err="1"/>
              <a:t>unapodized</a:t>
            </a:r>
            <a:r>
              <a:rPr lang="en-US" sz="1400" dirty="0"/>
              <a:t> (black)</a:t>
            </a:r>
          </a:p>
        </p:txBody>
      </p:sp>
    </p:spTree>
    <p:extLst>
      <p:ext uri="{BB962C8B-B14F-4D97-AF65-F5344CB8AC3E}">
        <p14:creationId xmlns:p14="http://schemas.microsoft.com/office/powerpoint/2010/main" val="3717270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EF676-026B-E743-6BD1-EFAECA291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DE5D583-2AB9-2A02-1872-8B7E99E39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3D64AED1-58D0-D948-B6C7-A810E3557D01}" type="slidenum">
              <a:rPr lang="en-US">
                <a:latin typeface="Aptos" panose="02110004020202020204"/>
              </a:rPr>
              <a:pPr defTabSz="457200"/>
              <a:t>2</a:t>
            </a:fld>
            <a:endParaRPr lang="en-US" dirty="0">
              <a:latin typeface="Aptos" panose="0211000402020202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0582F1-5688-969A-B045-B76ABD42DE10}"/>
              </a:ext>
            </a:extLst>
          </p:cNvPr>
          <p:cNvSpPr txBox="1"/>
          <p:nvPr/>
        </p:nvSpPr>
        <p:spPr>
          <a:xfrm>
            <a:off x="3496089" y="91440"/>
            <a:ext cx="5199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err="1">
                <a:solidFill>
                  <a:prstClr val="black"/>
                </a:solidFill>
                <a:latin typeface="Aptos" panose="02110004020202020204"/>
              </a:rPr>
              <a:t>CrIS</a:t>
            </a:r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 BT Spectrum with selected ONL/OFL channels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D558E89-6632-AC75-2379-9ACB74836378}"/>
              </a:ext>
            </a:extLst>
          </p:cNvPr>
          <p:cNvGrpSpPr/>
          <p:nvPr/>
        </p:nvGrpSpPr>
        <p:grpSpPr>
          <a:xfrm>
            <a:off x="0" y="2585346"/>
            <a:ext cx="4191000" cy="4038889"/>
            <a:chOff x="0" y="2585346"/>
            <a:chExt cx="4191000" cy="403888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374F922-6D83-1A43-6161-D1FC3D8B121C}"/>
                </a:ext>
              </a:extLst>
            </p:cNvPr>
            <p:cNvGrpSpPr/>
            <p:nvPr/>
          </p:nvGrpSpPr>
          <p:grpSpPr>
            <a:xfrm>
              <a:off x="0" y="2585346"/>
              <a:ext cx="4191000" cy="4019769"/>
              <a:chOff x="4332514" y="2731177"/>
              <a:chExt cx="4191000" cy="4019769"/>
            </a:xfrm>
          </p:grpSpPr>
          <p:pic>
            <p:nvPicPr>
              <p:cNvPr id="3" name="Picture 2" descr="A graph of a line and a line graph&#10;&#10;AI-generated content may be incorrect.">
                <a:extLst>
                  <a:ext uri="{FF2B5EF4-FFF2-40B4-BE49-F238E27FC236}">
                    <a16:creationId xmlns:a16="http://schemas.microsoft.com/office/drawing/2014/main" id="{969D3C49-A6BF-7F46-FAB2-3CDE2307BA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56046" t="76206" r="3221"/>
              <a:stretch/>
            </p:blipFill>
            <p:spPr>
              <a:xfrm>
                <a:off x="4332514" y="2731177"/>
                <a:ext cx="3165968" cy="790433"/>
              </a:xfrm>
              <a:prstGeom prst="rect">
                <a:avLst/>
              </a:prstGeom>
            </p:spPr>
          </p:pic>
          <p:pic>
            <p:nvPicPr>
              <p:cNvPr id="5" name="Picture 4" descr="A graph of a line and a line graph&#10;&#10;AI-generated content may be incorrect.">
                <a:extLst>
                  <a:ext uri="{FF2B5EF4-FFF2-40B4-BE49-F238E27FC236}">
                    <a16:creationId xmlns:a16="http://schemas.microsoft.com/office/drawing/2014/main" id="{FA87E817-059A-9513-F72B-72D36DFCFA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r="46078"/>
              <a:stretch/>
            </p:blipFill>
            <p:spPr>
              <a:xfrm>
                <a:off x="4332514" y="3429000"/>
                <a:ext cx="4191000" cy="3321946"/>
              </a:xfrm>
              <a:prstGeom prst="rect">
                <a:avLst/>
              </a:prstGeom>
            </p:spPr>
          </p:pic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804C22C-FACA-80BF-EC84-D8F5D7FE8009}"/>
                </a:ext>
              </a:extLst>
            </p:cNvPr>
            <p:cNvSpPr txBox="1"/>
            <p:nvPr/>
          </p:nvSpPr>
          <p:spPr>
            <a:xfrm>
              <a:off x="2847555" y="6301070"/>
              <a:ext cx="134344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i="1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D. Tobin, 2023</a:t>
              </a:r>
            </a:p>
          </p:txBody>
        </p:sp>
      </p:grpSp>
      <p:pic>
        <p:nvPicPr>
          <p:cNvPr id="14" name="Picture 13" descr="A graph of a graph&#10;&#10;AI-generated content may be incorrect.">
            <a:extLst>
              <a:ext uri="{FF2B5EF4-FFF2-40B4-BE49-F238E27FC236}">
                <a16:creationId xmlns:a16="http://schemas.microsoft.com/office/drawing/2014/main" id="{41B73901-99F9-073F-494F-7E7DABD70FB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068" r="8068"/>
          <a:stretch/>
        </p:blipFill>
        <p:spPr>
          <a:xfrm>
            <a:off x="3073371" y="933965"/>
            <a:ext cx="8801229" cy="378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58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0F1E1-ECA4-8C97-2311-5A0D6B80B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DB9418B-6B06-2262-C4CA-261BD77A5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3D64AED1-58D0-D948-B6C7-A810E3557D01}" type="slidenum">
              <a:rPr lang="en-US">
                <a:latin typeface="Aptos" panose="02110004020202020204"/>
              </a:rPr>
              <a:pPr defTabSz="457200"/>
              <a:t>3</a:t>
            </a:fld>
            <a:endParaRPr lang="en-US" dirty="0">
              <a:latin typeface="Aptos" panose="0211000402020202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148271-3F82-4A56-85B7-B4B6CAA13F76}"/>
              </a:ext>
            </a:extLst>
          </p:cNvPr>
          <p:cNvSpPr txBox="1"/>
          <p:nvPr/>
        </p:nvSpPr>
        <p:spPr>
          <a:xfrm>
            <a:off x="3963332" y="160544"/>
            <a:ext cx="426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From 2023 </a:t>
            </a:r>
            <a:r>
              <a:rPr lang="en-US" dirty="0" err="1">
                <a:solidFill>
                  <a:prstClr val="black"/>
                </a:solidFill>
                <a:latin typeface="Aptos" panose="02110004020202020204"/>
              </a:rPr>
              <a:t>CrIS</a:t>
            </a:r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 Spectral Analysis Studies</a:t>
            </a:r>
          </a:p>
        </p:txBody>
      </p:sp>
      <p:pic>
        <p:nvPicPr>
          <p:cNvPr id="2" name="Picture 1" descr="Chart&#10;&#10;Description automatically generated">
            <a:extLst>
              <a:ext uri="{FF2B5EF4-FFF2-40B4-BE49-F238E27FC236}">
                <a16:creationId xmlns:a16="http://schemas.microsoft.com/office/drawing/2014/main" id="{D5EE1D0F-8433-0612-0900-F8247079F8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" r="5000"/>
          <a:stretch/>
        </p:blipFill>
        <p:spPr>
          <a:xfrm>
            <a:off x="6488730" y="1828800"/>
            <a:ext cx="5349240" cy="3160014"/>
          </a:xfrm>
          <a:prstGeom prst="rect">
            <a:avLst/>
          </a:prstGeom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B796B46E-C104-1DDD-625A-AE73F15A97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" r="5000"/>
          <a:stretch/>
        </p:blipFill>
        <p:spPr>
          <a:xfrm>
            <a:off x="491192" y="1889506"/>
            <a:ext cx="5349240" cy="31600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2C4DB5-F52A-4433-DB89-81FF9C37345D}"/>
              </a:ext>
            </a:extLst>
          </p:cNvPr>
          <p:cNvSpPr txBox="1"/>
          <p:nvPr/>
        </p:nvSpPr>
        <p:spPr>
          <a:xfrm>
            <a:off x="99915" y="6374291"/>
            <a:ext cx="772683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/>
              <a:t> NCEP and ECMWF channels and NEDR from ‘cris_list_DCT_20230124.txt’</a:t>
            </a:r>
          </a:p>
        </p:txBody>
      </p:sp>
    </p:spTree>
    <p:extLst>
      <p:ext uri="{BB962C8B-B14F-4D97-AF65-F5344CB8AC3E}">
        <p14:creationId xmlns:p14="http://schemas.microsoft.com/office/powerpoint/2010/main" val="4038567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15C06-D7AB-BA84-341A-E8E3919FA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465BA27-A2E8-97E3-6FB7-06078ED9F200}"/>
              </a:ext>
            </a:extLst>
          </p:cNvPr>
          <p:cNvSpPr txBox="1"/>
          <p:nvPr/>
        </p:nvSpPr>
        <p:spPr>
          <a:xfrm>
            <a:off x="2630532" y="91440"/>
            <a:ext cx="7056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8 Band Retrieval of </a:t>
            </a:r>
            <a:r>
              <a:rPr lang="it-IT" dirty="0">
                <a:solidFill>
                  <a:prstClr val="black"/>
                </a:solidFill>
                <a:latin typeface="Aptos" panose="02110004020202020204"/>
              </a:rPr>
              <a:t>SN-CRIS </a:t>
            </a:r>
            <a:r>
              <a:rPr lang="it-IT" dirty="0" err="1">
                <a:solidFill>
                  <a:prstClr val="black"/>
                </a:solidFill>
                <a:latin typeface="Aptos" panose="02110004020202020204"/>
              </a:rPr>
              <a:t>convolved</a:t>
            </a:r>
            <a:r>
              <a:rPr lang="it-IT" dirty="0">
                <a:solidFill>
                  <a:prstClr val="black"/>
                </a:solidFill>
                <a:latin typeface="Aptos" panose="02110004020202020204"/>
              </a:rPr>
              <a:t> to ABI</a:t>
            </a:r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 radiances at 1900 UTC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8986420-F410-4C7C-B983-EDAA4597E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3D64AED1-58D0-D948-B6C7-A810E3557D01}" type="slidenum">
              <a:rPr lang="en-US">
                <a:latin typeface="Aptos" panose="02110004020202020204"/>
              </a:rPr>
              <a:pPr defTabSz="457200"/>
              <a:t>4</a:t>
            </a:fld>
            <a:endParaRPr lang="en-US" dirty="0">
              <a:latin typeface="Aptos" panose="02110004020202020204"/>
            </a:endParaRPr>
          </a:p>
        </p:txBody>
      </p:sp>
      <p:pic>
        <p:nvPicPr>
          <p:cNvPr id="15" name="Picture 14" descr="A map with different colored dots&#10;&#10;AI-generated content may be incorrect.">
            <a:extLst>
              <a:ext uri="{FF2B5EF4-FFF2-40B4-BE49-F238E27FC236}">
                <a16:creationId xmlns:a16="http://schemas.microsoft.com/office/drawing/2014/main" id="{802C6858-BC70-1837-596F-24FFD2B4D8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00" r="3500"/>
          <a:stretch/>
        </p:blipFill>
        <p:spPr>
          <a:xfrm>
            <a:off x="914400" y="914400"/>
            <a:ext cx="3383280" cy="2914650"/>
          </a:xfrm>
          <a:prstGeom prst="rect">
            <a:avLst/>
          </a:prstGeom>
        </p:spPr>
      </p:pic>
      <p:pic>
        <p:nvPicPr>
          <p:cNvPr id="22" name="Picture 21" descr="A map of different colors&#10;&#10;AI-generated content may be incorrect.">
            <a:extLst>
              <a:ext uri="{FF2B5EF4-FFF2-40B4-BE49-F238E27FC236}">
                <a16:creationId xmlns:a16="http://schemas.microsoft.com/office/drawing/2014/main" id="{C27193AA-6BFE-D57B-D82C-EB8E355E895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500" r="3500"/>
          <a:stretch/>
        </p:blipFill>
        <p:spPr>
          <a:xfrm>
            <a:off x="7498080" y="914400"/>
            <a:ext cx="3383280" cy="2914650"/>
          </a:xfrm>
          <a:prstGeom prst="rect">
            <a:avLst/>
          </a:prstGeom>
        </p:spPr>
      </p:pic>
      <p:pic>
        <p:nvPicPr>
          <p:cNvPr id="26" name="Picture 25" descr="A map of different colors&#10;&#10;AI-generated content may be incorrect.">
            <a:extLst>
              <a:ext uri="{FF2B5EF4-FFF2-40B4-BE49-F238E27FC236}">
                <a16:creationId xmlns:a16="http://schemas.microsoft.com/office/drawing/2014/main" id="{12A0B4E9-511A-40BF-9D83-C56A2A1E150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500" r="3500"/>
          <a:stretch/>
        </p:blipFill>
        <p:spPr>
          <a:xfrm>
            <a:off x="914400" y="3840480"/>
            <a:ext cx="3383280" cy="2914650"/>
          </a:xfrm>
          <a:prstGeom prst="rect">
            <a:avLst/>
          </a:prstGeom>
        </p:spPr>
      </p:pic>
      <p:pic>
        <p:nvPicPr>
          <p:cNvPr id="50" name="Picture 49" descr="A map of different colors&#10;&#10;AI-generated content may be incorrect.">
            <a:extLst>
              <a:ext uri="{FF2B5EF4-FFF2-40B4-BE49-F238E27FC236}">
                <a16:creationId xmlns:a16="http://schemas.microsoft.com/office/drawing/2014/main" id="{8A57C71C-0DC1-0542-55F9-EE06A73AFA0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500" r="3500"/>
          <a:stretch/>
        </p:blipFill>
        <p:spPr>
          <a:xfrm>
            <a:off x="7498080" y="3840480"/>
            <a:ext cx="3383280" cy="291465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31BD0C36-4D9F-034D-644F-0B789587CC40}"/>
              </a:ext>
            </a:extLst>
          </p:cNvPr>
          <p:cNvGrpSpPr/>
          <p:nvPr/>
        </p:nvGrpSpPr>
        <p:grpSpPr>
          <a:xfrm>
            <a:off x="2688336" y="1534808"/>
            <a:ext cx="1115198" cy="3999590"/>
            <a:chOff x="3258083" y="1533821"/>
            <a:chExt cx="1115198" cy="399959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EF0128B-DEE1-4E14-B78A-BD9C9D96374A}"/>
                </a:ext>
              </a:extLst>
            </p:cNvPr>
            <p:cNvGrpSpPr/>
            <p:nvPr/>
          </p:nvGrpSpPr>
          <p:grpSpPr>
            <a:xfrm>
              <a:off x="3258083" y="1533821"/>
              <a:ext cx="1115198" cy="1084940"/>
              <a:chOff x="2220504" y="1492944"/>
              <a:chExt cx="1115198" cy="1084940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4C0338A-8A93-04D9-F25C-D72D6EC89AB9}"/>
                  </a:ext>
                </a:extLst>
              </p:cNvPr>
              <p:cNvSpPr txBox="1"/>
              <p:nvPr/>
            </p:nvSpPr>
            <p:spPr>
              <a:xfrm>
                <a:off x="2220504" y="2331663"/>
                <a:ext cx="83708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Clay Center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1554E5C-32FB-A0D4-B19B-36F98C740346}"/>
                  </a:ext>
                </a:extLst>
              </p:cNvPr>
              <p:cNvSpPr txBox="1"/>
              <p:nvPr/>
            </p:nvSpPr>
            <p:spPr>
              <a:xfrm>
                <a:off x="2322283" y="1789192"/>
                <a:ext cx="101341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Meadow Grove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6120EA0-60F9-7973-EEC1-FADA47BB1693}"/>
                  </a:ext>
                </a:extLst>
              </p:cNvPr>
              <p:cNvSpPr txBox="1"/>
              <p:nvPr/>
            </p:nvSpPr>
            <p:spPr>
              <a:xfrm>
                <a:off x="2440906" y="1492944"/>
                <a:ext cx="77617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Hartington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3085B0B-5265-3383-594C-A385610EA588}"/>
                </a:ext>
              </a:extLst>
            </p:cNvPr>
            <p:cNvGrpSpPr/>
            <p:nvPr/>
          </p:nvGrpSpPr>
          <p:grpSpPr>
            <a:xfrm>
              <a:off x="3258083" y="4448471"/>
              <a:ext cx="1115198" cy="1084940"/>
              <a:chOff x="2220504" y="1492944"/>
              <a:chExt cx="1115198" cy="1084940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726094B-B59D-40C2-F9CC-71EC2EC0B4CC}"/>
                  </a:ext>
                </a:extLst>
              </p:cNvPr>
              <p:cNvSpPr txBox="1"/>
              <p:nvPr/>
            </p:nvSpPr>
            <p:spPr>
              <a:xfrm>
                <a:off x="2220504" y="2331663"/>
                <a:ext cx="80342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Cay Center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62A0062-5A46-F986-1DF5-22A4183B519B}"/>
                  </a:ext>
                </a:extLst>
              </p:cNvPr>
              <p:cNvSpPr txBox="1"/>
              <p:nvPr/>
            </p:nvSpPr>
            <p:spPr>
              <a:xfrm>
                <a:off x="2322283" y="1789192"/>
                <a:ext cx="101341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Meadow Grove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93C5B1A-9E39-E63D-A87D-0931F3159225}"/>
                  </a:ext>
                </a:extLst>
              </p:cNvPr>
              <p:cNvSpPr txBox="1"/>
              <p:nvPr/>
            </p:nvSpPr>
            <p:spPr>
              <a:xfrm>
                <a:off x="2440906" y="1492944"/>
                <a:ext cx="77617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Hartington</a:t>
                </a:r>
              </a:p>
            </p:txBody>
          </p:sp>
        </p:grpSp>
      </p:grpSp>
      <p:pic>
        <p:nvPicPr>
          <p:cNvPr id="19" name="Picture 18" descr="A map of different colors&#10;&#10;AI-generated content may be incorrect.">
            <a:extLst>
              <a:ext uri="{FF2B5EF4-FFF2-40B4-BE49-F238E27FC236}">
                <a16:creationId xmlns:a16="http://schemas.microsoft.com/office/drawing/2014/main" id="{F2B24E9B-0EA4-2940-015B-805AADE3259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500" r="3500"/>
          <a:stretch/>
        </p:blipFill>
        <p:spPr>
          <a:xfrm>
            <a:off x="4206240" y="914400"/>
            <a:ext cx="3383280" cy="2914650"/>
          </a:xfrm>
          <a:prstGeom prst="rect">
            <a:avLst/>
          </a:prstGeom>
        </p:spPr>
      </p:pic>
      <p:pic>
        <p:nvPicPr>
          <p:cNvPr id="31" name="Picture 30" descr="A map of different colored dots&#10;&#10;AI-generated content may be incorrect.">
            <a:extLst>
              <a:ext uri="{FF2B5EF4-FFF2-40B4-BE49-F238E27FC236}">
                <a16:creationId xmlns:a16="http://schemas.microsoft.com/office/drawing/2014/main" id="{B6A3DCA2-5C66-D896-80E5-6DFE158A78C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500" r="3500"/>
          <a:stretch/>
        </p:blipFill>
        <p:spPr>
          <a:xfrm>
            <a:off x="4206240" y="3840480"/>
            <a:ext cx="3383280" cy="291465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E2001E07-9A50-48EC-5B34-98E146DA305D}"/>
              </a:ext>
            </a:extLst>
          </p:cNvPr>
          <p:cNvGrpSpPr/>
          <p:nvPr/>
        </p:nvGrpSpPr>
        <p:grpSpPr>
          <a:xfrm>
            <a:off x="2286000" y="2077277"/>
            <a:ext cx="7318380" cy="4263457"/>
            <a:chOff x="2304288" y="1606189"/>
            <a:chExt cx="7318380" cy="4263457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B1CD8E1-2961-31A8-4AFB-82CD9B7B8EB1}"/>
                </a:ext>
              </a:extLst>
            </p:cNvPr>
            <p:cNvGrpSpPr/>
            <p:nvPr/>
          </p:nvGrpSpPr>
          <p:grpSpPr>
            <a:xfrm>
              <a:off x="8887968" y="1606189"/>
              <a:ext cx="734700" cy="4260302"/>
              <a:chOff x="8064358" y="1605201"/>
              <a:chExt cx="734700" cy="4260302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2D2759D-7F41-88F6-FAD8-E7AC9DC03A0D}"/>
                  </a:ext>
                </a:extLst>
              </p:cNvPr>
              <p:cNvSpPr/>
              <p:nvPr/>
            </p:nvSpPr>
            <p:spPr>
              <a:xfrm rot="885024">
                <a:off x="8064358" y="1605201"/>
                <a:ext cx="734050" cy="1339223"/>
              </a:xfrm>
              <a:prstGeom prst="ellipse">
                <a:avLst/>
              </a:prstGeom>
              <a:noFill/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C1999C14-5FAC-2D71-0523-938A4DC541B2}"/>
                  </a:ext>
                </a:extLst>
              </p:cNvPr>
              <p:cNvSpPr/>
              <p:nvPr/>
            </p:nvSpPr>
            <p:spPr>
              <a:xfrm rot="885024">
                <a:off x="8065008" y="4526280"/>
                <a:ext cx="734050" cy="1339223"/>
              </a:xfrm>
              <a:prstGeom prst="ellipse">
                <a:avLst/>
              </a:prstGeom>
              <a:noFill/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C91F6049-A841-382F-7FBE-503A89C13FE0}"/>
                </a:ext>
              </a:extLst>
            </p:cNvPr>
            <p:cNvGrpSpPr/>
            <p:nvPr/>
          </p:nvGrpSpPr>
          <p:grpSpPr>
            <a:xfrm>
              <a:off x="2304288" y="1609344"/>
              <a:ext cx="734700" cy="4260302"/>
              <a:chOff x="8064358" y="1605201"/>
              <a:chExt cx="734700" cy="4260302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ABC2421F-0723-525B-E62C-481F3C58077E}"/>
                  </a:ext>
                </a:extLst>
              </p:cNvPr>
              <p:cNvSpPr/>
              <p:nvPr/>
            </p:nvSpPr>
            <p:spPr>
              <a:xfrm rot="885024">
                <a:off x="8064358" y="1605201"/>
                <a:ext cx="734050" cy="1339223"/>
              </a:xfrm>
              <a:prstGeom prst="ellipse">
                <a:avLst/>
              </a:prstGeom>
              <a:noFill/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CE03BB3D-A60E-D825-9190-9ADEC633A1FD}"/>
                  </a:ext>
                </a:extLst>
              </p:cNvPr>
              <p:cNvSpPr/>
              <p:nvPr/>
            </p:nvSpPr>
            <p:spPr>
              <a:xfrm rot="885024">
                <a:off x="8065008" y="4526280"/>
                <a:ext cx="734050" cy="1339223"/>
              </a:xfrm>
              <a:prstGeom prst="ellipse">
                <a:avLst/>
              </a:prstGeom>
              <a:noFill/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D680380-FCAF-FACF-0A3F-2B520EF5EFB9}"/>
                </a:ext>
              </a:extLst>
            </p:cNvPr>
            <p:cNvGrpSpPr/>
            <p:nvPr/>
          </p:nvGrpSpPr>
          <p:grpSpPr>
            <a:xfrm>
              <a:off x="5596128" y="1609344"/>
              <a:ext cx="734700" cy="4260302"/>
              <a:chOff x="8064358" y="1605201"/>
              <a:chExt cx="734700" cy="4260302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45EE9749-ADAE-D225-95E7-8CF358E76578}"/>
                  </a:ext>
                </a:extLst>
              </p:cNvPr>
              <p:cNvSpPr/>
              <p:nvPr/>
            </p:nvSpPr>
            <p:spPr>
              <a:xfrm rot="885024">
                <a:off x="8064358" y="1605201"/>
                <a:ext cx="734050" cy="1339223"/>
              </a:xfrm>
              <a:prstGeom prst="ellipse">
                <a:avLst/>
              </a:prstGeom>
              <a:noFill/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E38DA5E2-687D-15AD-1329-9310C560DF96}"/>
                  </a:ext>
                </a:extLst>
              </p:cNvPr>
              <p:cNvSpPr/>
              <p:nvPr/>
            </p:nvSpPr>
            <p:spPr>
              <a:xfrm rot="885024">
                <a:off x="8065008" y="4526280"/>
                <a:ext cx="734050" cy="1339223"/>
              </a:xfrm>
              <a:prstGeom prst="ellipse">
                <a:avLst/>
              </a:prstGeom>
              <a:noFill/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F4CCD50-721A-2761-BA1A-1AC636F830C7}"/>
              </a:ext>
            </a:extLst>
          </p:cNvPr>
          <p:cNvGrpSpPr/>
          <p:nvPr/>
        </p:nvGrpSpPr>
        <p:grpSpPr>
          <a:xfrm>
            <a:off x="0" y="644963"/>
            <a:ext cx="9511948" cy="4597228"/>
            <a:chOff x="109728" y="644963"/>
            <a:chExt cx="9511948" cy="459722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08AD6B5-85BB-1353-1A4A-5994D91DE12D}"/>
                </a:ext>
              </a:extLst>
            </p:cNvPr>
            <p:cNvGrpSpPr/>
            <p:nvPr/>
          </p:nvGrpSpPr>
          <p:grpSpPr>
            <a:xfrm>
              <a:off x="2194560" y="644963"/>
              <a:ext cx="7427116" cy="323166"/>
              <a:chOff x="917876" y="648028"/>
              <a:chExt cx="7427116" cy="323166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A8B6066-E2F8-F355-93AD-535BCE9D2BBE}"/>
                  </a:ext>
                </a:extLst>
              </p:cNvPr>
              <p:cNvSpPr txBox="1"/>
              <p:nvPr/>
            </p:nvSpPr>
            <p:spPr>
              <a:xfrm>
                <a:off x="917876" y="648029"/>
                <a:ext cx="84343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110004020202020204"/>
                  </a:rPr>
                  <a:t>700 </a:t>
                </a:r>
                <a:r>
                  <a:rPr lang="en-US" sz="15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110004020202020204"/>
                  </a:rPr>
                  <a:t>hPa</a:t>
                </a:r>
                <a:endParaRPr 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110004020202020204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46CB051-4F55-1B4A-629C-0583B7344CC9}"/>
                  </a:ext>
                </a:extLst>
              </p:cNvPr>
              <p:cNvSpPr txBox="1"/>
              <p:nvPr/>
            </p:nvSpPr>
            <p:spPr>
              <a:xfrm>
                <a:off x="4209716" y="648029"/>
                <a:ext cx="84343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110004020202020204"/>
                  </a:rPr>
                  <a:t>750 </a:t>
                </a:r>
                <a:r>
                  <a:rPr lang="en-US" sz="15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110004020202020204"/>
                  </a:rPr>
                  <a:t>hPa</a:t>
                </a:r>
                <a:endParaRPr 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110004020202020204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5DD259-9872-A079-722A-EF5529538E83}"/>
                  </a:ext>
                </a:extLst>
              </p:cNvPr>
              <p:cNvSpPr txBox="1"/>
              <p:nvPr/>
            </p:nvSpPr>
            <p:spPr>
              <a:xfrm>
                <a:off x="7501556" y="648028"/>
                <a:ext cx="84343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110004020202020204"/>
                  </a:rPr>
                  <a:t>800 </a:t>
                </a:r>
                <a:r>
                  <a:rPr lang="en-US" sz="15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110004020202020204"/>
                  </a:rPr>
                  <a:t>hPa</a:t>
                </a:r>
                <a:endParaRPr 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110004020202020204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A896E2B-DC9D-FE64-0751-711714214D0D}"/>
                </a:ext>
              </a:extLst>
            </p:cNvPr>
            <p:cNvGrpSpPr/>
            <p:nvPr/>
          </p:nvGrpSpPr>
          <p:grpSpPr>
            <a:xfrm>
              <a:off x="109728" y="2039112"/>
              <a:ext cx="1231939" cy="3203079"/>
              <a:chOff x="109728" y="2039112"/>
              <a:chExt cx="1231939" cy="3203079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770BB6-D8B0-20E5-CA92-2EC81254C097}"/>
                  </a:ext>
                </a:extLst>
              </p:cNvPr>
              <p:cNvSpPr txBox="1"/>
              <p:nvPr/>
            </p:nvSpPr>
            <p:spPr>
              <a:xfrm>
                <a:off x="109728" y="2039112"/>
                <a:ext cx="12319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Temperature [K]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D5A121-03E3-7001-19E6-470149A00A5F}"/>
                  </a:ext>
                </a:extLst>
              </p:cNvPr>
              <p:cNvSpPr txBox="1"/>
              <p:nvPr/>
            </p:nvSpPr>
            <p:spPr>
              <a:xfrm>
                <a:off x="109728" y="4965192"/>
                <a:ext cx="11909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Humidity [g/kg]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9565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98580-C4D9-83F9-4237-9C6DBB2CA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8451A5C-AB07-7354-F507-A78031873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3D64AED1-58D0-D948-B6C7-A810E3557D01}" type="slidenum">
              <a:rPr lang="en-US">
                <a:latin typeface="Aptos" panose="02110004020202020204"/>
              </a:rPr>
              <a:pPr defTabSz="457200"/>
              <a:t>5</a:t>
            </a:fld>
            <a:endParaRPr lang="en-US" dirty="0">
              <a:latin typeface="Aptos" panose="02110004020202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995A52-95B6-CF89-70BA-F72520F2B9A5}"/>
              </a:ext>
            </a:extLst>
          </p:cNvPr>
          <p:cNvSpPr txBox="1"/>
          <p:nvPr/>
        </p:nvSpPr>
        <p:spPr>
          <a:xfrm>
            <a:off x="3547513" y="50702"/>
            <a:ext cx="5096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18 Channel Retrieval of </a:t>
            </a:r>
            <a:r>
              <a:rPr lang="it-IT" dirty="0">
                <a:solidFill>
                  <a:prstClr val="black"/>
                </a:solidFill>
                <a:latin typeface="Aptos" panose="02110004020202020204"/>
              </a:rPr>
              <a:t>SN-</a:t>
            </a:r>
            <a:r>
              <a:rPr lang="it-IT" dirty="0" err="1">
                <a:solidFill>
                  <a:prstClr val="black"/>
                </a:solidFill>
                <a:latin typeface="Aptos" panose="02110004020202020204"/>
              </a:rPr>
              <a:t>CrIS</a:t>
            </a:r>
            <a:r>
              <a:rPr lang="it-IT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at 1900 UTC</a:t>
            </a:r>
          </a:p>
          <a:p>
            <a:pPr algn="ctr" defTabSz="457200"/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(8 convolved bands +  10 </a:t>
            </a:r>
            <a:r>
              <a:rPr lang="en-US" dirty="0" err="1">
                <a:solidFill>
                  <a:prstClr val="black"/>
                </a:solidFill>
                <a:latin typeface="Aptos" panose="02110004020202020204"/>
              </a:rPr>
              <a:t>CrIS</a:t>
            </a:r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 ONL/OFL channels)</a:t>
            </a:r>
          </a:p>
        </p:txBody>
      </p:sp>
      <p:pic>
        <p:nvPicPr>
          <p:cNvPr id="7" name="Picture 6" descr="A map with different colored dots&#10;&#10;AI-generated content may be incorrect.">
            <a:extLst>
              <a:ext uri="{FF2B5EF4-FFF2-40B4-BE49-F238E27FC236}">
                <a16:creationId xmlns:a16="http://schemas.microsoft.com/office/drawing/2014/main" id="{1736B1BE-3E74-D0FB-547F-14A3FA61F9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00" r="3500"/>
          <a:stretch/>
        </p:blipFill>
        <p:spPr>
          <a:xfrm>
            <a:off x="914400" y="914400"/>
            <a:ext cx="3383280" cy="2914650"/>
          </a:xfrm>
          <a:prstGeom prst="rect">
            <a:avLst/>
          </a:prstGeom>
        </p:spPr>
      </p:pic>
      <p:pic>
        <p:nvPicPr>
          <p:cNvPr id="11" name="Picture 10" descr="A map of different colored dots&#10;&#10;AI-generated content may be incorrect.">
            <a:extLst>
              <a:ext uri="{FF2B5EF4-FFF2-40B4-BE49-F238E27FC236}">
                <a16:creationId xmlns:a16="http://schemas.microsoft.com/office/drawing/2014/main" id="{66C47CD1-DF3D-F3B6-5179-583E37F53A6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500" r="3500"/>
          <a:stretch/>
        </p:blipFill>
        <p:spPr>
          <a:xfrm>
            <a:off x="4206240" y="914400"/>
            <a:ext cx="3383280" cy="2914650"/>
          </a:xfrm>
          <a:prstGeom prst="rect">
            <a:avLst/>
          </a:prstGeom>
        </p:spPr>
      </p:pic>
      <p:pic>
        <p:nvPicPr>
          <p:cNvPr id="14" name="Picture 13" descr="A map of different colored dots&#10;&#10;AI-generated content may be incorrect.">
            <a:extLst>
              <a:ext uri="{FF2B5EF4-FFF2-40B4-BE49-F238E27FC236}">
                <a16:creationId xmlns:a16="http://schemas.microsoft.com/office/drawing/2014/main" id="{F40AE0AA-012D-0C72-1328-C05F976F6FE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500" r="3500"/>
          <a:stretch/>
        </p:blipFill>
        <p:spPr>
          <a:xfrm>
            <a:off x="7498080" y="914400"/>
            <a:ext cx="3383280" cy="2914650"/>
          </a:xfrm>
          <a:prstGeom prst="rect">
            <a:avLst/>
          </a:prstGeom>
        </p:spPr>
      </p:pic>
      <p:pic>
        <p:nvPicPr>
          <p:cNvPr id="17" name="Picture 16" descr="A map of different colors&#10;&#10;AI-generated content may be incorrect.">
            <a:extLst>
              <a:ext uri="{FF2B5EF4-FFF2-40B4-BE49-F238E27FC236}">
                <a16:creationId xmlns:a16="http://schemas.microsoft.com/office/drawing/2014/main" id="{AB790098-81C6-6B6B-A878-6BF07209E05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500" r="3500"/>
          <a:stretch/>
        </p:blipFill>
        <p:spPr>
          <a:xfrm>
            <a:off x="914400" y="3840480"/>
            <a:ext cx="3383280" cy="2914650"/>
          </a:xfrm>
          <a:prstGeom prst="rect">
            <a:avLst/>
          </a:prstGeom>
        </p:spPr>
      </p:pic>
      <p:pic>
        <p:nvPicPr>
          <p:cNvPr id="19" name="Picture 18" descr="A map of different colored dots&#10;&#10;AI-generated content may be incorrect.">
            <a:extLst>
              <a:ext uri="{FF2B5EF4-FFF2-40B4-BE49-F238E27FC236}">
                <a16:creationId xmlns:a16="http://schemas.microsoft.com/office/drawing/2014/main" id="{4693DB8D-2A1F-D3F4-36FF-981F1187CA4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500" r="3500"/>
          <a:stretch/>
        </p:blipFill>
        <p:spPr>
          <a:xfrm>
            <a:off x="4206240" y="3840480"/>
            <a:ext cx="3383280" cy="2914650"/>
          </a:xfrm>
          <a:prstGeom prst="rect">
            <a:avLst/>
          </a:prstGeom>
        </p:spPr>
      </p:pic>
      <p:pic>
        <p:nvPicPr>
          <p:cNvPr id="34" name="Picture 33" descr="A map of different colored dots&#10;&#10;AI-generated content may be incorrect.">
            <a:extLst>
              <a:ext uri="{FF2B5EF4-FFF2-40B4-BE49-F238E27FC236}">
                <a16:creationId xmlns:a16="http://schemas.microsoft.com/office/drawing/2014/main" id="{81D4FB6E-8984-EE20-7DCD-5AEA8E702D5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500" r="3500"/>
          <a:stretch/>
        </p:blipFill>
        <p:spPr>
          <a:xfrm>
            <a:off x="7498080" y="3840480"/>
            <a:ext cx="3383280" cy="291465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F0CA5E6-A50A-1974-42EE-AB5463761FC6}"/>
              </a:ext>
            </a:extLst>
          </p:cNvPr>
          <p:cNvGrpSpPr/>
          <p:nvPr/>
        </p:nvGrpSpPr>
        <p:grpSpPr>
          <a:xfrm>
            <a:off x="0" y="644963"/>
            <a:ext cx="9511948" cy="4597228"/>
            <a:chOff x="109728" y="644963"/>
            <a:chExt cx="9511948" cy="459722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E8B2553-D012-77E1-3505-AA4C9441A4B6}"/>
                </a:ext>
              </a:extLst>
            </p:cNvPr>
            <p:cNvGrpSpPr/>
            <p:nvPr/>
          </p:nvGrpSpPr>
          <p:grpSpPr>
            <a:xfrm>
              <a:off x="2194560" y="644963"/>
              <a:ext cx="7427116" cy="323166"/>
              <a:chOff x="917876" y="648028"/>
              <a:chExt cx="7427116" cy="323166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2199EA4-E66D-7236-8C6A-E002713A332C}"/>
                  </a:ext>
                </a:extLst>
              </p:cNvPr>
              <p:cNvSpPr txBox="1"/>
              <p:nvPr/>
            </p:nvSpPr>
            <p:spPr>
              <a:xfrm>
                <a:off x="917876" y="648029"/>
                <a:ext cx="84343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110004020202020204"/>
                  </a:rPr>
                  <a:t>700 </a:t>
                </a:r>
                <a:r>
                  <a:rPr lang="en-US" sz="15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110004020202020204"/>
                  </a:rPr>
                  <a:t>hPa</a:t>
                </a:r>
                <a:endParaRPr 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110004020202020204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03917F7-3C45-E45C-241E-034D1AA896FC}"/>
                  </a:ext>
                </a:extLst>
              </p:cNvPr>
              <p:cNvSpPr txBox="1"/>
              <p:nvPr/>
            </p:nvSpPr>
            <p:spPr>
              <a:xfrm>
                <a:off x="4209716" y="648029"/>
                <a:ext cx="84343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110004020202020204"/>
                  </a:rPr>
                  <a:t>750 </a:t>
                </a:r>
                <a:r>
                  <a:rPr lang="en-US" sz="15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110004020202020204"/>
                  </a:rPr>
                  <a:t>hPa</a:t>
                </a:r>
                <a:endParaRPr 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110004020202020204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DA1C17C-83B4-A209-E15C-B0D31DE6ADB7}"/>
                  </a:ext>
                </a:extLst>
              </p:cNvPr>
              <p:cNvSpPr txBox="1"/>
              <p:nvPr/>
            </p:nvSpPr>
            <p:spPr>
              <a:xfrm>
                <a:off x="7501556" y="648028"/>
                <a:ext cx="84343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110004020202020204"/>
                  </a:rPr>
                  <a:t>800 </a:t>
                </a:r>
                <a:r>
                  <a:rPr lang="en-US" sz="15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110004020202020204"/>
                  </a:rPr>
                  <a:t>hPa</a:t>
                </a:r>
                <a:endParaRPr 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110004020202020204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EB3008F-D814-C30F-0C7B-E7E7E047C1CF}"/>
                </a:ext>
              </a:extLst>
            </p:cNvPr>
            <p:cNvGrpSpPr/>
            <p:nvPr/>
          </p:nvGrpSpPr>
          <p:grpSpPr>
            <a:xfrm>
              <a:off x="109728" y="2039112"/>
              <a:ext cx="1231939" cy="3203079"/>
              <a:chOff x="109728" y="2039112"/>
              <a:chExt cx="1231939" cy="3203079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B15BAE2-F06E-720E-ACD2-EC11028D68BE}"/>
                  </a:ext>
                </a:extLst>
              </p:cNvPr>
              <p:cNvSpPr txBox="1"/>
              <p:nvPr/>
            </p:nvSpPr>
            <p:spPr>
              <a:xfrm>
                <a:off x="109728" y="2039112"/>
                <a:ext cx="12319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Temperature [K]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4359B45-8D62-26F1-5DBF-241CC20D1933}"/>
                  </a:ext>
                </a:extLst>
              </p:cNvPr>
              <p:cNvSpPr txBox="1"/>
              <p:nvPr/>
            </p:nvSpPr>
            <p:spPr>
              <a:xfrm>
                <a:off x="109728" y="4965192"/>
                <a:ext cx="11909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Humidity [g/kg]</a:t>
                </a:r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24ECCF4-BDFB-A6F4-743E-A91D83C7E1D4}"/>
              </a:ext>
            </a:extLst>
          </p:cNvPr>
          <p:cNvGrpSpPr/>
          <p:nvPr/>
        </p:nvGrpSpPr>
        <p:grpSpPr>
          <a:xfrm>
            <a:off x="2286000" y="2077277"/>
            <a:ext cx="7318380" cy="4263457"/>
            <a:chOff x="2304288" y="1606189"/>
            <a:chExt cx="7318380" cy="4263457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17F93AE2-82A6-3B43-16FC-E4012DE53B4F}"/>
                </a:ext>
              </a:extLst>
            </p:cNvPr>
            <p:cNvGrpSpPr/>
            <p:nvPr/>
          </p:nvGrpSpPr>
          <p:grpSpPr>
            <a:xfrm>
              <a:off x="8887968" y="1606189"/>
              <a:ext cx="734700" cy="4260302"/>
              <a:chOff x="8064358" y="1605201"/>
              <a:chExt cx="734700" cy="4260302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D9370E35-7DCB-F02B-6C7C-4E1CD6165322}"/>
                  </a:ext>
                </a:extLst>
              </p:cNvPr>
              <p:cNvSpPr/>
              <p:nvPr/>
            </p:nvSpPr>
            <p:spPr>
              <a:xfrm rot="885024">
                <a:off x="8064358" y="1605201"/>
                <a:ext cx="734050" cy="1339223"/>
              </a:xfrm>
              <a:prstGeom prst="ellipse">
                <a:avLst/>
              </a:prstGeom>
              <a:noFill/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F6E3E64D-2A7C-67DD-49EA-2A471ADD56A5}"/>
                  </a:ext>
                </a:extLst>
              </p:cNvPr>
              <p:cNvSpPr/>
              <p:nvPr/>
            </p:nvSpPr>
            <p:spPr>
              <a:xfrm rot="885024">
                <a:off x="8065008" y="4526280"/>
                <a:ext cx="734050" cy="1339223"/>
              </a:xfrm>
              <a:prstGeom prst="ellipse">
                <a:avLst/>
              </a:prstGeom>
              <a:noFill/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40537EB-5543-B3AF-650D-CF1FE693C0F8}"/>
                </a:ext>
              </a:extLst>
            </p:cNvPr>
            <p:cNvGrpSpPr/>
            <p:nvPr/>
          </p:nvGrpSpPr>
          <p:grpSpPr>
            <a:xfrm>
              <a:off x="2304288" y="1609344"/>
              <a:ext cx="734700" cy="4260302"/>
              <a:chOff x="8064358" y="1605201"/>
              <a:chExt cx="734700" cy="4260302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03882DC8-E337-E66B-A7CD-0677E3DAA0B2}"/>
                  </a:ext>
                </a:extLst>
              </p:cNvPr>
              <p:cNvSpPr/>
              <p:nvPr/>
            </p:nvSpPr>
            <p:spPr>
              <a:xfrm rot="885024">
                <a:off x="8064358" y="1605201"/>
                <a:ext cx="734050" cy="1339223"/>
              </a:xfrm>
              <a:prstGeom prst="ellipse">
                <a:avLst/>
              </a:prstGeom>
              <a:noFill/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7DFF31B6-5A70-D07C-3821-53EEDDE235F1}"/>
                  </a:ext>
                </a:extLst>
              </p:cNvPr>
              <p:cNvSpPr/>
              <p:nvPr/>
            </p:nvSpPr>
            <p:spPr>
              <a:xfrm rot="885024">
                <a:off x="8065008" y="4526280"/>
                <a:ext cx="734050" cy="1339223"/>
              </a:xfrm>
              <a:prstGeom prst="ellipse">
                <a:avLst/>
              </a:prstGeom>
              <a:noFill/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8DF08A8-22F4-3C86-C6AC-5C3F37F0797F}"/>
                </a:ext>
              </a:extLst>
            </p:cNvPr>
            <p:cNvGrpSpPr/>
            <p:nvPr/>
          </p:nvGrpSpPr>
          <p:grpSpPr>
            <a:xfrm>
              <a:off x="5596128" y="1609344"/>
              <a:ext cx="734700" cy="4260302"/>
              <a:chOff x="8064358" y="1605201"/>
              <a:chExt cx="734700" cy="4260302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B45310DB-32A2-1BAB-2213-7D35C83FE912}"/>
                  </a:ext>
                </a:extLst>
              </p:cNvPr>
              <p:cNvSpPr/>
              <p:nvPr/>
            </p:nvSpPr>
            <p:spPr>
              <a:xfrm rot="885024">
                <a:off x="8064358" y="1605201"/>
                <a:ext cx="734050" cy="1339223"/>
              </a:xfrm>
              <a:prstGeom prst="ellipse">
                <a:avLst/>
              </a:prstGeom>
              <a:noFill/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A8987B3-1019-C30F-BD37-8D3643F97AB7}"/>
                  </a:ext>
                </a:extLst>
              </p:cNvPr>
              <p:cNvSpPr/>
              <p:nvPr/>
            </p:nvSpPr>
            <p:spPr>
              <a:xfrm rot="885024">
                <a:off x="8065008" y="4526280"/>
                <a:ext cx="734050" cy="1339223"/>
              </a:xfrm>
              <a:prstGeom prst="ellipse">
                <a:avLst/>
              </a:prstGeom>
              <a:noFill/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8221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E4F81-A088-3418-B00C-37B42F148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B770560-ABAE-1038-A33B-453A1C7554F2}"/>
              </a:ext>
            </a:extLst>
          </p:cNvPr>
          <p:cNvSpPr txBox="1"/>
          <p:nvPr/>
        </p:nvSpPr>
        <p:spPr>
          <a:xfrm>
            <a:off x="2180120" y="93393"/>
            <a:ext cx="783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8 Band Retrieval of </a:t>
            </a:r>
            <a:r>
              <a:rPr lang="en-US" u="sng" dirty="0" err="1">
                <a:solidFill>
                  <a:prstClr val="black"/>
                </a:solidFill>
                <a:latin typeface="Aptos" panose="02110004020202020204"/>
              </a:rPr>
              <a:t>apodized</a:t>
            </a:r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it-IT" dirty="0">
                <a:solidFill>
                  <a:prstClr val="black"/>
                </a:solidFill>
                <a:latin typeface="Aptos" panose="02110004020202020204"/>
              </a:rPr>
              <a:t>SN-CRIS </a:t>
            </a:r>
            <a:r>
              <a:rPr lang="it-IT" dirty="0" err="1">
                <a:solidFill>
                  <a:prstClr val="black"/>
                </a:solidFill>
                <a:latin typeface="Aptos" panose="02110004020202020204"/>
              </a:rPr>
              <a:t>convolved</a:t>
            </a:r>
            <a:r>
              <a:rPr lang="it-IT" dirty="0">
                <a:solidFill>
                  <a:prstClr val="black"/>
                </a:solidFill>
                <a:latin typeface="Aptos" panose="02110004020202020204"/>
              </a:rPr>
              <a:t> to ABI</a:t>
            </a:r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 radiances at 1900 UTC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C67C202-283D-032A-1722-5776DFD52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3D64AED1-58D0-D948-B6C7-A810E3557D01}" type="slidenum">
              <a:rPr lang="en-US">
                <a:latin typeface="Aptos" panose="02110004020202020204"/>
              </a:rPr>
              <a:pPr defTabSz="457200"/>
              <a:t>6</a:t>
            </a:fld>
            <a:endParaRPr lang="en-US" dirty="0">
              <a:latin typeface="Aptos" panose="02110004020202020204"/>
            </a:endParaRPr>
          </a:p>
        </p:txBody>
      </p:sp>
      <p:pic>
        <p:nvPicPr>
          <p:cNvPr id="19" name="Picture 18" descr="A map with different colored dots&#10;&#10;AI-generated content may be incorrect.">
            <a:extLst>
              <a:ext uri="{FF2B5EF4-FFF2-40B4-BE49-F238E27FC236}">
                <a16:creationId xmlns:a16="http://schemas.microsoft.com/office/drawing/2014/main" id="{6372BAEF-8173-98D2-EBCD-C49505040B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00" r="3500"/>
          <a:stretch/>
        </p:blipFill>
        <p:spPr>
          <a:xfrm>
            <a:off x="914400" y="914400"/>
            <a:ext cx="3383280" cy="2914650"/>
          </a:xfrm>
          <a:prstGeom prst="rect">
            <a:avLst/>
          </a:prstGeom>
        </p:spPr>
      </p:pic>
      <p:pic>
        <p:nvPicPr>
          <p:cNvPr id="22" name="Picture 21" descr="A map of different colors&#10;&#10;AI-generated content may be incorrect.">
            <a:extLst>
              <a:ext uri="{FF2B5EF4-FFF2-40B4-BE49-F238E27FC236}">
                <a16:creationId xmlns:a16="http://schemas.microsoft.com/office/drawing/2014/main" id="{0FBDAEDC-9DF9-194C-80FF-949FDAA11D0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500" r="3500"/>
          <a:stretch/>
        </p:blipFill>
        <p:spPr>
          <a:xfrm>
            <a:off x="4206240" y="914400"/>
            <a:ext cx="3383280" cy="2914650"/>
          </a:xfrm>
          <a:prstGeom prst="rect">
            <a:avLst/>
          </a:prstGeom>
        </p:spPr>
      </p:pic>
      <p:pic>
        <p:nvPicPr>
          <p:cNvPr id="26" name="Picture 25" descr="A map of different colors&#10;&#10;AI-generated content may be incorrect.">
            <a:extLst>
              <a:ext uri="{FF2B5EF4-FFF2-40B4-BE49-F238E27FC236}">
                <a16:creationId xmlns:a16="http://schemas.microsoft.com/office/drawing/2014/main" id="{8F57F315-AA31-8533-680E-0315EF15653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500" r="3500"/>
          <a:stretch/>
        </p:blipFill>
        <p:spPr>
          <a:xfrm>
            <a:off x="7498080" y="914400"/>
            <a:ext cx="3383280" cy="2914650"/>
          </a:xfrm>
          <a:prstGeom prst="rect">
            <a:avLst/>
          </a:prstGeom>
        </p:spPr>
      </p:pic>
      <p:pic>
        <p:nvPicPr>
          <p:cNvPr id="29" name="Picture 28" descr="A map of the state of northern california&#10;&#10;AI-generated content may be incorrect.">
            <a:extLst>
              <a:ext uri="{FF2B5EF4-FFF2-40B4-BE49-F238E27FC236}">
                <a16:creationId xmlns:a16="http://schemas.microsoft.com/office/drawing/2014/main" id="{B76787DD-9E53-8717-4B92-6B8299CB722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500" r="3500"/>
          <a:stretch/>
        </p:blipFill>
        <p:spPr>
          <a:xfrm>
            <a:off x="914400" y="3840480"/>
            <a:ext cx="3383280" cy="2914650"/>
          </a:xfrm>
          <a:prstGeom prst="rect">
            <a:avLst/>
          </a:prstGeom>
        </p:spPr>
      </p:pic>
      <p:pic>
        <p:nvPicPr>
          <p:cNvPr id="31" name="Picture 30" descr="A map of different colors&#10;&#10;AI-generated content may be incorrect.">
            <a:extLst>
              <a:ext uri="{FF2B5EF4-FFF2-40B4-BE49-F238E27FC236}">
                <a16:creationId xmlns:a16="http://schemas.microsoft.com/office/drawing/2014/main" id="{C7F2B3FD-F67A-8FFB-00BF-A0220347414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500" r="3500"/>
          <a:stretch/>
        </p:blipFill>
        <p:spPr>
          <a:xfrm>
            <a:off x="4206240" y="3840480"/>
            <a:ext cx="3383280" cy="2914650"/>
          </a:xfrm>
          <a:prstGeom prst="rect">
            <a:avLst/>
          </a:prstGeom>
        </p:spPr>
      </p:pic>
      <p:pic>
        <p:nvPicPr>
          <p:cNvPr id="33" name="Picture 32" descr="A map of the state&#10;&#10;AI-generated content may be incorrect.">
            <a:extLst>
              <a:ext uri="{FF2B5EF4-FFF2-40B4-BE49-F238E27FC236}">
                <a16:creationId xmlns:a16="http://schemas.microsoft.com/office/drawing/2014/main" id="{6A4EE35B-34D2-97A5-C449-0BAE3347970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500" r="3500"/>
          <a:stretch/>
        </p:blipFill>
        <p:spPr>
          <a:xfrm>
            <a:off x="7498080" y="3840480"/>
            <a:ext cx="3383280" cy="291465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A211D92-C844-35D7-0B94-1BC4F8D82539}"/>
              </a:ext>
            </a:extLst>
          </p:cNvPr>
          <p:cNvGrpSpPr/>
          <p:nvPr/>
        </p:nvGrpSpPr>
        <p:grpSpPr>
          <a:xfrm>
            <a:off x="0" y="644963"/>
            <a:ext cx="9511948" cy="4597228"/>
            <a:chOff x="109728" y="644963"/>
            <a:chExt cx="9511948" cy="459722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4015AE7-ECD3-24A3-7153-0B893351A1C4}"/>
                </a:ext>
              </a:extLst>
            </p:cNvPr>
            <p:cNvGrpSpPr/>
            <p:nvPr/>
          </p:nvGrpSpPr>
          <p:grpSpPr>
            <a:xfrm>
              <a:off x="2194560" y="644963"/>
              <a:ext cx="7427116" cy="323166"/>
              <a:chOff x="917876" y="648028"/>
              <a:chExt cx="7427116" cy="323166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318F750-EC20-67C8-2EFD-B247B6E613D5}"/>
                  </a:ext>
                </a:extLst>
              </p:cNvPr>
              <p:cNvSpPr txBox="1"/>
              <p:nvPr/>
            </p:nvSpPr>
            <p:spPr>
              <a:xfrm>
                <a:off x="917876" y="648029"/>
                <a:ext cx="84343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110004020202020204"/>
                  </a:rPr>
                  <a:t>700 </a:t>
                </a:r>
                <a:r>
                  <a:rPr lang="en-US" sz="15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110004020202020204"/>
                  </a:rPr>
                  <a:t>hPa</a:t>
                </a:r>
                <a:endParaRPr 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110004020202020204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301F262-0B97-3700-DB67-0ABCB0ACFC91}"/>
                  </a:ext>
                </a:extLst>
              </p:cNvPr>
              <p:cNvSpPr txBox="1"/>
              <p:nvPr/>
            </p:nvSpPr>
            <p:spPr>
              <a:xfrm>
                <a:off x="4209716" y="648029"/>
                <a:ext cx="84343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110004020202020204"/>
                  </a:rPr>
                  <a:t>750 </a:t>
                </a:r>
                <a:r>
                  <a:rPr lang="en-US" sz="15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110004020202020204"/>
                  </a:rPr>
                  <a:t>hPa</a:t>
                </a:r>
                <a:endParaRPr 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110004020202020204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4A0E8BB-9C39-BFC7-326E-B8968D761608}"/>
                  </a:ext>
                </a:extLst>
              </p:cNvPr>
              <p:cNvSpPr txBox="1"/>
              <p:nvPr/>
            </p:nvSpPr>
            <p:spPr>
              <a:xfrm>
                <a:off x="7501556" y="648028"/>
                <a:ext cx="84343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110004020202020204"/>
                  </a:rPr>
                  <a:t>800 </a:t>
                </a:r>
                <a:r>
                  <a:rPr lang="en-US" sz="15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110004020202020204"/>
                  </a:rPr>
                  <a:t>hPa</a:t>
                </a:r>
                <a:endParaRPr 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110004020202020204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C0856D7-F147-3DAC-A2BB-84B0118F3B37}"/>
                </a:ext>
              </a:extLst>
            </p:cNvPr>
            <p:cNvGrpSpPr/>
            <p:nvPr/>
          </p:nvGrpSpPr>
          <p:grpSpPr>
            <a:xfrm>
              <a:off x="109728" y="2039112"/>
              <a:ext cx="1231939" cy="3203079"/>
              <a:chOff x="109728" y="2039112"/>
              <a:chExt cx="1231939" cy="3203079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74AC16-C05E-F1CC-F7CF-444CC079B044}"/>
                  </a:ext>
                </a:extLst>
              </p:cNvPr>
              <p:cNvSpPr txBox="1"/>
              <p:nvPr/>
            </p:nvSpPr>
            <p:spPr>
              <a:xfrm>
                <a:off x="109728" y="2039112"/>
                <a:ext cx="12319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Temperature [K]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E1C27F4-73B5-1861-A521-C2FD4BF64085}"/>
                  </a:ext>
                </a:extLst>
              </p:cNvPr>
              <p:cNvSpPr txBox="1"/>
              <p:nvPr/>
            </p:nvSpPr>
            <p:spPr>
              <a:xfrm>
                <a:off x="109728" y="4965192"/>
                <a:ext cx="11909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Humidity [g/kg]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0467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DA4F4-40A0-3108-D334-DB31A0676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9244719-2DFC-5343-1AA0-0A28496ED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3D64AED1-58D0-D948-B6C7-A810E3557D01}" type="slidenum">
              <a:rPr lang="en-US">
                <a:latin typeface="Aptos" panose="02110004020202020204"/>
              </a:rPr>
              <a:pPr defTabSz="457200"/>
              <a:t>7</a:t>
            </a:fld>
            <a:endParaRPr lang="en-US" dirty="0">
              <a:latin typeface="Aptos" panose="02110004020202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05EC5D-F325-6973-BEA9-C9A5313C441A}"/>
              </a:ext>
            </a:extLst>
          </p:cNvPr>
          <p:cNvSpPr txBox="1"/>
          <p:nvPr/>
        </p:nvSpPr>
        <p:spPr>
          <a:xfrm>
            <a:off x="3291386" y="50702"/>
            <a:ext cx="5609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18 Channel Retrieval of </a:t>
            </a:r>
            <a:r>
              <a:rPr lang="en-US" u="sng" dirty="0" err="1">
                <a:solidFill>
                  <a:prstClr val="black"/>
                </a:solidFill>
                <a:latin typeface="Aptos" panose="02110004020202020204"/>
              </a:rPr>
              <a:t>apodized</a:t>
            </a:r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it-IT" dirty="0">
                <a:solidFill>
                  <a:prstClr val="black"/>
                </a:solidFill>
                <a:latin typeface="Aptos" panose="02110004020202020204"/>
              </a:rPr>
              <a:t>SN-</a:t>
            </a:r>
            <a:r>
              <a:rPr lang="it-IT" dirty="0" err="1">
                <a:solidFill>
                  <a:prstClr val="black"/>
                </a:solidFill>
                <a:latin typeface="Aptos" panose="02110004020202020204"/>
              </a:rPr>
              <a:t>CrIS</a:t>
            </a:r>
            <a:r>
              <a:rPr lang="it-IT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at 1900 UTC</a:t>
            </a:r>
          </a:p>
          <a:p>
            <a:pPr algn="ctr" defTabSz="457200"/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(8 convolved bands +  10 </a:t>
            </a:r>
            <a:r>
              <a:rPr lang="en-US" dirty="0" err="1">
                <a:solidFill>
                  <a:prstClr val="black"/>
                </a:solidFill>
                <a:latin typeface="Aptos" panose="02110004020202020204"/>
              </a:rPr>
              <a:t>CrIS</a:t>
            </a:r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 ONL/OFL channels)</a:t>
            </a:r>
          </a:p>
        </p:txBody>
      </p:sp>
      <p:pic>
        <p:nvPicPr>
          <p:cNvPr id="3" name="Picture 2" descr="A map of different colored dots&#10;&#10;AI-generated content may be incorrect.">
            <a:extLst>
              <a:ext uri="{FF2B5EF4-FFF2-40B4-BE49-F238E27FC236}">
                <a16:creationId xmlns:a16="http://schemas.microsoft.com/office/drawing/2014/main" id="{A5C232A8-0123-F502-39CC-25EE1F4908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00" r="3500"/>
          <a:stretch/>
        </p:blipFill>
        <p:spPr>
          <a:xfrm>
            <a:off x="914400" y="914400"/>
            <a:ext cx="3383280" cy="2914650"/>
          </a:xfrm>
          <a:prstGeom prst="rect">
            <a:avLst/>
          </a:prstGeom>
        </p:spPr>
      </p:pic>
      <p:pic>
        <p:nvPicPr>
          <p:cNvPr id="6" name="Picture 5" descr="A map of different colors&#10;&#10;AI-generated content may be incorrect.">
            <a:extLst>
              <a:ext uri="{FF2B5EF4-FFF2-40B4-BE49-F238E27FC236}">
                <a16:creationId xmlns:a16="http://schemas.microsoft.com/office/drawing/2014/main" id="{F45CCB70-4849-140A-C38E-D068537EF6A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500" r="3500"/>
          <a:stretch/>
        </p:blipFill>
        <p:spPr>
          <a:xfrm>
            <a:off x="7498080" y="914400"/>
            <a:ext cx="3383280" cy="2914650"/>
          </a:xfrm>
          <a:prstGeom prst="rect">
            <a:avLst/>
          </a:prstGeom>
        </p:spPr>
      </p:pic>
      <p:pic>
        <p:nvPicPr>
          <p:cNvPr id="12" name="Picture 11" descr="A map of different colors&#10;&#10;AI-generated content may be incorrect.">
            <a:extLst>
              <a:ext uri="{FF2B5EF4-FFF2-40B4-BE49-F238E27FC236}">
                <a16:creationId xmlns:a16="http://schemas.microsoft.com/office/drawing/2014/main" id="{816BBEFB-3920-978E-5A72-9C310C92FB3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500" r="3500"/>
          <a:stretch/>
        </p:blipFill>
        <p:spPr>
          <a:xfrm>
            <a:off x="4206240" y="914400"/>
            <a:ext cx="3383280" cy="2914650"/>
          </a:xfrm>
          <a:prstGeom prst="rect">
            <a:avLst/>
          </a:prstGeom>
        </p:spPr>
      </p:pic>
      <p:pic>
        <p:nvPicPr>
          <p:cNvPr id="15" name="Picture 14" descr="A map of the state of california&#10;&#10;AI-generated content may be incorrect.">
            <a:extLst>
              <a:ext uri="{FF2B5EF4-FFF2-40B4-BE49-F238E27FC236}">
                <a16:creationId xmlns:a16="http://schemas.microsoft.com/office/drawing/2014/main" id="{DB6454BD-7F1D-ADAB-C6F0-EAE4392D3D0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500" r="3500"/>
          <a:stretch/>
        </p:blipFill>
        <p:spPr>
          <a:xfrm>
            <a:off x="914400" y="3840480"/>
            <a:ext cx="3383280" cy="2914650"/>
          </a:xfrm>
          <a:prstGeom prst="rect">
            <a:avLst/>
          </a:prstGeom>
        </p:spPr>
      </p:pic>
      <p:pic>
        <p:nvPicPr>
          <p:cNvPr id="17" name="Picture 16" descr="A map of the state&#10;&#10;AI-generated content may be incorrect.">
            <a:extLst>
              <a:ext uri="{FF2B5EF4-FFF2-40B4-BE49-F238E27FC236}">
                <a16:creationId xmlns:a16="http://schemas.microsoft.com/office/drawing/2014/main" id="{83777DA0-1499-AB33-9EBD-04AADC01A76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500" r="3500"/>
          <a:stretch/>
        </p:blipFill>
        <p:spPr>
          <a:xfrm>
            <a:off x="4206240" y="3840480"/>
            <a:ext cx="3383280" cy="2914650"/>
          </a:xfrm>
          <a:prstGeom prst="rect">
            <a:avLst/>
          </a:prstGeom>
        </p:spPr>
      </p:pic>
      <p:pic>
        <p:nvPicPr>
          <p:cNvPr id="19" name="Picture 18" descr="A map of the state&#10;&#10;AI-generated content may be incorrect.">
            <a:extLst>
              <a:ext uri="{FF2B5EF4-FFF2-40B4-BE49-F238E27FC236}">
                <a16:creationId xmlns:a16="http://schemas.microsoft.com/office/drawing/2014/main" id="{383854F6-A464-A104-A69D-4AAE637622A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500" r="3500"/>
          <a:stretch/>
        </p:blipFill>
        <p:spPr>
          <a:xfrm>
            <a:off x="7498080" y="3840480"/>
            <a:ext cx="3383280" cy="291465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232F4F96-A743-5BCB-C5A8-1D8D60AAF506}"/>
              </a:ext>
            </a:extLst>
          </p:cNvPr>
          <p:cNvGrpSpPr/>
          <p:nvPr/>
        </p:nvGrpSpPr>
        <p:grpSpPr>
          <a:xfrm>
            <a:off x="0" y="644963"/>
            <a:ext cx="9511948" cy="4597228"/>
            <a:chOff x="109728" y="644963"/>
            <a:chExt cx="9511948" cy="459722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2A51C8D-EE18-437F-CF5F-684D96BE93D3}"/>
                </a:ext>
              </a:extLst>
            </p:cNvPr>
            <p:cNvGrpSpPr/>
            <p:nvPr/>
          </p:nvGrpSpPr>
          <p:grpSpPr>
            <a:xfrm>
              <a:off x="2194560" y="644963"/>
              <a:ext cx="7427116" cy="323166"/>
              <a:chOff x="917876" y="648028"/>
              <a:chExt cx="7427116" cy="323166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0710871-290A-AADA-BAC4-404AE96F319C}"/>
                  </a:ext>
                </a:extLst>
              </p:cNvPr>
              <p:cNvSpPr txBox="1"/>
              <p:nvPr/>
            </p:nvSpPr>
            <p:spPr>
              <a:xfrm>
                <a:off x="917876" y="648029"/>
                <a:ext cx="84343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110004020202020204"/>
                  </a:rPr>
                  <a:t>700 </a:t>
                </a:r>
                <a:r>
                  <a:rPr lang="en-US" sz="15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110004020202020204"/>
                  </a:rPr>
                  <a:t>hPa</a:t>
                </a:r>
                <a:endParaRPr 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110004020202020204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233B2AC-0410-4EAD-1727-69F3767D3ABA}"/>
                  </a:ext>
                </a:extLst>
              </p:cNvPr>
              <p:cNvSpPr txBox="1"/>
              <p:nvPr/>
            </p:nvSpPr>
            <p:spPr>
              <a:xfrm>
                <a:off x="4209716" y="648029"/>
                <a:ext cx="84343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110004020202020204"/>
                  </a:rPr>
                  <a:t>750 </a:t>
                </a:r>
                <a:r>
                  <a:rPr lang="en-US" sz="15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110004020202020204"/>
                  </a:rPr>
                  <a:t>hPa</a:t>
                </a:r>
                <a:endParaRPr 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110004020202020204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A6B8757-C9CF-210B-F975-5533BF482525}"/>
                  </a:ext>
                </a:extLst>
              </p:cNvPr>
              <p:cNvSpPr txBox="1"/>
              <p:nvPr/>
            </p:nvSpPr>
            <p:spPr>
              <a:xfrm>
                <a:off x="7501556" y="648028"/>
                <a:ext cx="84343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110004020202020204"/>
                  </a:rPr>
                  <a:t>800 </a:t>
                </a:r>
                <a:r>
                  <a:rPr lang="en-US" sz="15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110004020202020204"/>
                  </a:rPr>
                  <a:t>hPa</a:t>
                </a:r>
                <a:endParaRPr 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110004020202020204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B998443-4827-AFD2-8716-25C45E1EE3E7}"/>
                </a:ext>
              </a:extLst>
            </p:cNvPr>
            <p:cNvGrpSpPr/>
            <p:nvPr/>
          </p:nvGrpSpPr>
          <p:grpSpPr>
            <a:xfrm>
              <a:off x="109728" y="2039112"/>
              <a:ext cx="1231939" cy="3203079"/>
              <a:chOff x="109728" y="2039112"/>
              <a:chExt cx="1231939" cy="3203079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F3CC292-96EF-F64F-C4F6-82492A05F8E0}"/>
                  </a:ext>
                </a:extLst>
              </p:cNvPr>
              <p:cNvSpPr txBox="1"/>
              <p:nvPr/>
            </p:nvSpPr>
            <p:spPr>
              <a:xfrm>
                <a:off x="109728" y="2039112"/>
                <a:ext cx="12319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Temperature [K]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79621DA-8179-34D0-7DFE-80AD51469681}"/>
                  </a:ext>
                </a:extLst>
              </p:cNvPr>
              <p:cNvSpPr txBox="1"/>
              <p:nvPr/>
            </p:nvSpPr>
            <p:spPr>
              <a:xfrm>
                <a:off x="109728" y="4965192"/>
                <a:ext cx="11909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Humidity [g/kg]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47820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9CDA5-80A8-E688-775D-712221E54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DA592BF-0B85-54AB-1C05-4641E1D2A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3D64AED1-58D0-D948-B6C7-A810E3557D01}" type="slidenum">
              <a:rPr lang="en-US">
                <a:latin typeface="Aptos" panose="02110004020202020204"/>
              </a:rPr>
              <a:pPr defTabSz="457200"/>
              <a:t>8</a:t>
            </a:fld>
            <a:endParaRPr lang="en-US" dirty="0">
              <a:latin typeface="Aptos" panose="02110004020202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B008DC-DDC3-1CF9-272A-1E7ED58FD943}"/>
              </a:ext>
            </a:extLst>
          </p:cNvPr>
          <p:cNvSpPr txBox="1"/>
          <p:nvPr/>
        </p:nvSpPr>
        <p:spPr>
          <a:xfrm>
            <a:off x="3291386" y="50702"/>
            <a:ext cx="5609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18 Channel Retrieval of </a:t>
            </a:r>
            <a:r>
              <a:rPr lang="en-US" u="sng" dirty="0" err="1">
                <a:solidFill>
                  <a:prstClr val="black"/>
                </a:solidFill>
                <a:latin typeface="Aptos" panose="02110004020202020204"/>
              </a:rPr>
              <a:t>apodized</a:t>
            </a:r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it-IT" dirty="0">
                <a:solidFill>
                  <a:prstClr val="black"/>
                </a:solidFill>
                <a:latin typeface="Aptos" panose="02110004020202020204"/>
              </a:rPr>
              <a:t>SN-</a:t>
            </a:r>
            <a:r>
              <a:rPr lang="it-IT" dirty="0" err="1">
                <a:solidFill>
                  <a:prstClr val="black"/>
                </a:solidFill>
                <a:latin typeface="Aptos" panose="02110004020202020204"/>
              </a:rPr>
              <a:t>CrIS</a:t>
            </a:r>
            <a:r>
              <a:rPr lang="it-IT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at 1900 UTC</a:t>
            </a:r>
          </a:p>
          <a:p>
            <a:pPr algn="ctr" defTabSz="457200"/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(8 convolved bands +  10 </a:t>
            </a:r>
            <a:r>
              <a:rPr lang="en-US" dirty="0" err="1">
                <a:solidFill>
                  <a:prstClr val="black"/>
                </a:solidFill>
                <a:latin typeface="Aptos" panose="02110004020202020204"/>
              </a:rPr>
              <a:t>CrIS</a:t>
            </a:r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 ONL/OFL channels)</a:t>
            </a:r>
          </a:p>
        </p:txBody>
      </p:sp>
      <p:pic>
        <p:nvPicPr>
          <p:cNvPr id="17" name="Picture 16" descr="A map with different colored dots&#10;&#10;AI-generated content may be incorrect.">
            <a:extLst>
              <a:ext uri="{FF2B5EF4-FFF2-40B4-BE49-F238E27FC236}">
                <a16:creationId xmlns:a16="http://schemas.microsoft.com/office/drawing/2014/main" id="{77069983-4D45-91E9-32C5-8DB80364B3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00" r="3500"/>
          <a:stretch/>
        </p:blipFill>
        <p:spPr>
          <a:xfrm>
            <a:off x="914400" y="914400"/>
            <a:ext cx="3383280" cy="2914650"/>
          </a:xfrm>
          <a:prstGeom prst="rect">
            <a:avLst/>
          </a:prstGeom>
        </p:spPr>
      </p:pic>
      <p:pic>
        <p:nvPicPr>
          <p:cNvPr id="21" name="Picture 20" descr="A map with blue dots&#10;&#10;AI-generated content may be incorrect.">
            <a:extLst>
              <a:ext uri="{FF2B5EF4-FFF2-40B4-BE49-F238E27FC236}">
                <a16:creationId xmlns:a16="http://schemas.microsoft.com/office/drawing/2014/main" id="{973CD599-1774-A4D3-7AC2-4691A255FEB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500" r="3500"/>
          <a:stretch/>
        </p:blipFill>
        <p:spPr>
          <a:xfrm>
            <a:off x="4206240" y="914400"/>
            <a:ext cx="3383280" cy="2914650"/>
          </a:xfrm>
          <a:prstGeom prst="rect">
            <a:avLst/>
          </a:prstGeom>
        </p:spPr>
      </p:pic>
      <p:pic>
        <p:nvPicPr>
          <p:cNvPr id="27" name="Picture 26" descr="A map with blue dots&#10;&#10;AI-generated content may be incorrect.">
            <a:extLst>
              <a:ext uri="{FF2B5EF4-FFF2-40B4-BE49-F238E27FC236}">
                <a16:creationId xmlns:a16="http://schemas.microsoft.com/office/drawing/2014/main" id="{83871104-3988-507F-A5DB-C4FB711D238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500" r="3500"/>
          <a:stretch/>
        </p:blipFill>
        <p:spPr>
          <a:xfrm>
            <a:off x="7498080" y="914400"/>
            <a:ext cx="3383280" cy="2914650"/>
          </a:xfrm>
          <a:prstGeom prst="rect">
            <a:avLst/>
          </a:prstGeom>
        </p:spPr>
      </p:pic>
      <p:pic>
        <p:nvPicPr>
          <p:cNvPr id="29" name="Picture 28" descr="A map of the state&#10;&#10;AI-generated content may be incorrect.">
            <a:extLst>
              <a:ext uri="{FF2B5EF4-FFF2-40B4-BE49-F238E27FC236}">
                <a16:creationId xmlns:a16="http://schemas.microsoft.com/office/drawing/2014/main" id="{33825B3E-63A5-EDE3-4848-40F3E8B4CED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500" r="3500"/>
          <a:stretch/>
        </p:blipFill>
        <p:spPr>
          <a:xfrm>
            <a:off x="914400" y="3840480"/>
            <a:ext cx="3383280" cy="2914650"/>
          </a:xfrm>
          <a:prstGeom prst="rect">
            <a:avLst/>
          </a:prstGeom>
        </p:spPr>
      </p:pic>
      <p:pic>
        <p:nvPicPr>
          <p:cNvPr id="34" name="Picture 33" descr="A map of different colors&#10;&#10;AI-generated content may be incorrect.">
            <a:extLst>
              <a:ext uri="{FF2B5EF4-FFF2-40B4-BE49-F238E27FC236}">
                <a16:creationId xmlns:a16="http://schemas.microsoft.com/office/drawing/2014/main" id="{2A434325-3923-81D3-AA4F-6C70CC53195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500" r="3500"/>
          <a:stretch/>
        </p:blipFill>
        <p:spPr>
          <a:xfrm>
            <a:off x="4206240" y="3840480"/>
            <a:ext cx="3383280" cy="2914650"/>
          </a:xfrm>
          <a:prstGeom prst="rect">
            <a:avLst/>
          </a:prstGeom>
        </p:spPr>
      </p:pic>
      <p:pic>
        <p:nvPicPr>
          <p:cNvPr id="36" name="Picture 35" descr="A map with blue dots&#10;&#10;AI-generated content may be incorrect.">
            <a:extLst>
              <a:ext uri="{FF2B5EF4-FFF2-40B4-BE49-F238E27FC236}">
                <a16:creationId xmlns:a16="http://schemas.microsoft.com/office/drawing/2014/main" id="{F3006665-801D-7C7E-F9DF-3DA8261A03E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500" r="3500"/>
          <a:stretch/>
        </p:blipFill>
        <p:spPr>
          <a:xfrm>
            <a:off x="7498080" y="3840480"/>
            <a:ext cx="3383280" cy="291465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F49DB41-1042-9E1A-A156-EF55508BCE54}"/>
              </a:ext>
            </a:extLst>
          </p:cNvPr>
          <p:cNvGrpSpPr/>
          <p:nvPr/>
        </p:nvGrpSpPr>
        <p:grpSpPr>
          <a:xfrm>
            <a:off x="0" y="644963"/>
            <a:ext cx="9511948" cy="4597228"/>
            <a:chOff x="109728" y="644963"/>
            <a:chExt cx="9511948" cy="459722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D3FDF2C-42D9-461E-7276-8CF6A39667E5}"/>
                </a:ext>
              </a:extLst>
            </p:cNvPr>
            <p:cNvGrpSpPr/>
            <p:nvPr/>
          </p:nvGrpSpPr>
          <p:grpSpPr>
            <a:xfrm>
              <a:off x="2194560" y="644963"/>
              <a:ext cx="7427116" cy="323166"/>
              <a:chOff x="917876" y="648028"/>
              <a:chExt cx="7427116" cy="323166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1D0C3E4-0B78-BB3B-8C1B-C98F02C43218}"/>
                  </a:ext>
                </a:extLst>
              </p:cNvPr>
              <p:cNvSpPr txBox="1"/>
              <p:nvPr/>
            </p:nvSpPr>
            <p:spPr>
              <a:xfrm>
                <a:off x="917876" y="648029"/>
                <a:ext cx="84343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110004020202020204"/>
                  </a:rPr>
                  <a:t>700 </a:t>
                </a:r>
                <a:r>
                  <a:rPr lang="en-US" sz="15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110004020202020204"/>
                  </a:rPr>
                  <a:t>hPa</a:t>
                </a:r>
                <a:endParaRPr 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110004020202020204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85CA732-EE56-84B2-1AF6-F656206820D5}"/>
                  </a:ext>
                </a:extLst>
              </p:cNvPr>
              <p:cNvSpPr txBox="1"/>
              <p:nvPr/>
            </p:nvSpPr>
            <p:spPr>
              <a:xfrm>
                <a:off x="4209716" y="648029"/>
                <a:ext cx="84343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110004020202020204"/>
                  </a:rPr>
                  <a:t>750 </a:t>
                </a:r>
                <a:r>
                  <a:rPr lang="en-US" sz="15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110004020202020204"/>
                  </a:rPr>
                  <a:t>hPa</a:t>
                </a:r>
                <a:endParaRPr 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110004020202020204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020525D-862B-79BD-723C-C14246D58877}"/>
                  </a:ext>
                </a:extLst>
              </p:cNvPr>
              <p:cNvSpPr txBox="1"/>
              <p:nvPr/>
            </p:nvSpPr>
            <p:spPr>
              <a:xfrm>
                <a:off x="7501556" y="648028"/>
                <a:ext cx="84343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110004020202020204"/>
                  </a:rPr>
                  <a:t>800 </a:t>
                </a:r>
                <a:r>
                  <a:rPr lang="en-US" sz="15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110004020202020204"/>
                  </a:rPr>
                  <a:t>hPa</a:t>
                </a:r>
                <a:endParaRPr 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110004020202020204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8B820F9-8258-A7B5-05FB-274CD6979678}"/>
                </a:ext>
              </a:extLst>
            </p:cNvPr>
            <p:cNvGrpSpPr/>
            <p:nvPr/>
          </p:nvGrpSpPr>
          <p:grpSpPr>
            <a:xfrm>
              <a:off x="109728" y="2039112"/>
              <a:ext cx="1231939" cy="3203079"/>
              <a:chOff x="109728" y="2039112"/>
              <a:chExt cx="1231939" cy="3203079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31BD433-698E-842F-B345-4E92ED0C5BF4}"/>
                  </a:ext>
                </a:extLst>
              </p:cNvPr>
              <p:cNvSpPr txBox="1"/>
              <p:nvPr/>
            </p:nvSpPr>
            <p:spPr>
              <a:xfrm>
                <a:off x="109728" y="2039112"/>
                <a:ext cx="12319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Temperature [K]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1EF68F8-AC29-F3B6-88B2-9B16B5508FC5}"/>
                  </a:ext>
                </a:extLst>
              </p:cNvPr>
              <p:cNvSpPr txBox="1"/>
              <p:nvPr/>
            </p:nvSpPr>
            <p:spPr>
              <a:xfrm>
                <a:off x="109728" y="4965192"/>
                <a:ext cx="11909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Humidity [g/kg]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B4722D3-68F6-B9C7-3213-999A63467206}"/>
              </a:ext>
            </a:extLst>
          </p:cNvPr>
          <p:cNvSpPr txBox="1"/>
          <p:nvPr/>
        </p:nvSpPr>
        <p:spPr>
          <a:xfrm>
            <a:off x="9362" y="3276976"/>
            <a:ext cx="37396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>
                    <a:lumMod val="50000"/>
                  </a:schemeClr>
                </a:solidFill>
              </a:rPr>
              <a:t>OLD - WRONG</a:t>
            </a:r>
          </a:p>
        </p:txBody>
      </p:sp>
    </p:spTree>
    <p:extLst>
      <p:ext uri="{BB962C8B-B14F-4D97-AF65-F5344CB8AC3E}">
        <p14:creationId xmlns:p14="http://schemas.microsoft.com/office/powerpoint/2010/main" val="1482922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ADA1F-CD5C-34EA-0137-9B5A2C40E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0168593-7F80-450D-79F4-477402FE0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3D64AED1-58D0-D948-B6C7-A810E3557D01}" type="slidenum">
              <a:rPr lang="en-US">
                <a:latin typeface="Aptos" panose="02110004020202020204"/>
              </a:rPr>
              <a:pPr defTabSz="457200"/>
              <a:t>9</a:t>
            </a:fld>
            <a:endParaRPr lang="en-US" dirty="0">
              <a:latin typeface="Aptos" panose="02110004020202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B52166-6BE2-75EA-EA77-46108EA093F0}"/>
              </a:ext>
            </a:extLst>
          </p:cNvPr>
          <p:cNvSpPr txBox="1"/>
          <p:nvPr/>
        </p:nvSpPr>
        <p:spPr>
          <a:xfrm>
            <a:off x="2436184" y="91440"/>
            <a:ext cx="7624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Original (full spectrum) SN-CRIS clear-sky regression Retrieval at 1900 UTC </a:t>
            </a:r>
          </a:p>
        </p:txBody>
      </p:sp>
      <p:pic>
        <p:nvPicPr>
          <p:cNvPr id="29" name="Picture 28" descr="A map of different colors&#10;&#10;Description automatically generated">
            <a:extLst>
              <a:ext uri="{FF2B5EF4-FFF2-40B4-BE49-F238E27FC236}">
                <a16:creationId xmlns:a16="http://schemas.microsoft.com/office/drawing/2014/main" id="{C518B3CB-FB34-76C6-CF6E-C7950C534F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00" r="3500"/>
          <a:stretch/>
        </p:blipFill>
        <p:spPr>
          <a:xfrm>
            <a:off x="914400" y="914400"/>
            <a:ext cx="3383280" cy="2914650"/>
          </a:xfrm>
          <a:prstGeom prst="rect">
            <a:avLst/>
          </a:prstGeom>
        </p:spPr>
      </p:pic>
      <p:pic>
        <p:nvPicPr>
          <p:cNvPr id="31" name="Picture 30" descr="A map of different colored dots&#10;&#10;Description automatically generated">
            <a:extLst>
              <a:ext uri="{FF2B5EF4-FFF2-40B4-BE49-F238E27FC236}">
                <a16:creationId xmlns:a16="http://schemas.microsoft.com/office/drawing/2014/main" id="{A8500867-C237-E2E7-CF6D-D50C25BA200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500" r="3500"/>
          <a:stretch/>
        </p:blipFill>
        <p:spPr>
          <a:xfrm>
            <a:off x="4206240" y="914400"/>
            <a:ext cx="3383280" cy="2914650"/>
          </a:xfrm>
          <a:prstGeom prst="rect">
            <a:avLst/>
          </a:prstGeom>
        </p:spPr>
      </p:pic>
      <p:pic>
        <p:nvPicPr>
          <p:cNvPr id="33" name="Picture 32" descr="A map of different colored dots&#10;&#10;Description automatically generated">
            <a:extLst>
              <a:ext uri="{FF2B5EF4-FFF2-40B4-BE49-F238E27FC236}">
                <a16:creationId xmlns:a16="http://schemas.microsoft.com/office/drawing/2014/main" id="{F860A4DD-6859-C521-1E6E-C7F75613B6A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500" r="3500"/>
          <a:stretch/>
        </p:blipFill>
        <p:spPr>
          <a:xfrm>
            <a:off x="7498080" y="914400"/>
            <a:ext cx="3383280" cy="2914650"/>
          </a:xfrm>
          <a:prstGeom prst="rect">
            <a:avLst/>
          </a:prstGeom>
        </p:spPr>
      </p:pic>
      <p:pic>
        <p:nvPicPr>
          <p:cNvPr id="35" name="Picture 34" descr="A map of different colored dots&#10;&#10;Description automatically generated">
            <a:extLst>
              <a:ext uri="{FF2B5EF4-FFF2-40B4-BE49-F238E27FC236}">
                <a16:creationId xmlns:a16="http://schemas.microsoft.com/office/drawing/2014/main" id="{130A508A-CE3E-07AE-6B5F-61A61D80512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500" r="3500"/>
          <a:stretch/>
        </p:blipFill>
        <p:spPr>
          <a:xfrm>
            <a:off x="914400" y="3840480"/>
            <a:ext cx="3383280" cy="2914650"/>
          </a:xfrm>
          <a:prstGeom prst="rect">
            <a:avLst/>
          </a:prstGeom>
        </p:spPr>
      </p:pic>
      <p:pic>
        <p:nvPicPr>
          <p:cNvPr id="37" name="Picture 36" descr="A map of different colored dots&#10;&#10;Description automatically generated">
            <a:extLst>
              <a:ext uri="{FF2B5EF4-FFF2-40B4-BE49-F238E27FC236}">
                <a16:creationId xmlns:a16="http://schemas.microsoft.com/office/drawing/2014/main" id="{E8E7589E-E170-9162-FEC5-BD6BDB1F5C3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500" r="3500"/>
          <a:stretch/>
        </p:blipFill>
        <p:spPr>
          <a:xfrm>
            <a:off x="4206240" y="3840480"/>
            <a:ext cx="3383280" cy="2914650"/>
          </a:xfrm>
          <a:prstGeom prst="rect">
            <a:avLst/>
          </a:prstGeom>
        </p:spPr>
      </p:pic>
      <p:pic>
        <p:nvPicPr>
          <p:cNvPr id="39" name="Picture 38" descr="A map of different colored dots&#10;&#10;Description automatically generated">
            <a:extLst>
              <a:ext uri="{FF2B5EF4-FFF2-40B4-BE49-F238E27FC236}">
                <a16:creationId xmlns:a16="http://schemas.microsoft.com/office/drawing/2014/main" id="{03FB3226-F3E2-DCB1-E3E6-D02730C81AC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500" r="3500"/>
          <a:stretch/>
        </p:blipFill>
        <p:spPr>
          <a:xfrm>
            <a:off x="7498080" y="3840480"/>
            <a:ext cx="3383280" cy="291465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84898FE-1357-4A31-A91A-CFC05B02271F}"/>
              </a:ext>
            </a:extLst>
          </p:cNvPr>
          <p:cNvGrpSpPr/>
          <p:nvPr/>
        </p:nvGrpSpPr>
        <p:grpSpPr>
          <a:xfrm>
            <a:off x="0" y="644963"/>
            <a:ext cx="9511948" cy="4597228"/>
            <a:chOff x="109728" y="644963"/>
            <a:chExt cx="9511948" cy="459722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2B2E65A-3455-F3AF-0DFE-9BACDDAAC45B}"/>
                </a:ext>
              </a:extLst>
            </p:cNvPr>
            <p:cNvGrpSpPr/>
            <p:nvPr/>
          </p:nvGrpSpPr>
          <p:grpSpPr>
            <a:xfrm>
              <a:off x="2194560" y="644963"/>
              <a:ext cx="7427116" cy="323166"/>
              <a:chOff x="917876" y="648028"/>
              <a:chExt cx="7427116" cy="323166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0E6C493-39F0-8E28-B36F-926AED4F133D}"/>
                  </a:ext>
                </a:extLst>
              </p:cNvPr>
              <p:cNvSpPr txBox="1"/>
              <p:nvPr/>
            </p:nvSpPr>
            <p:spPr>
              <a:xfrm>
                <a:off x="917876" y="648029"/>
                <a:ext cx="84343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110004020202020204"/>
                  </a:rPr>
                  <a:t>700 </a:t>
                </a:r>
                <a:r>
                  <a:rPr lang="en-US" sz="15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110004020202020204"/>
                  </a:rPr>
                  <a:t>hPa</a:t>
                </a:r>
                <a:endParaRPr 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110004020202020204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F23CBFC-2CCA-BD07-8803-A958699DECEB}"/>
                  </a:ext>
                </a:extLst>
              </p:cNvPr>
              <p:cNvSpPr txBox="1"/>
              <p:nvPr/>
            </p:nvSpPr>
            <p:spPr>
              <a:xfrm>
                <a:off x="4209716" y="648029"/>
                <a:ext cx="84343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110004020202020204"/>
                  </a:rPr>
                  <a:t>750 </a:t>
                </a:r>
                <a:r>
                  <a:rPr lang="en-US" sz="15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110004020202020204"/>
                  </a:rPr>
                  <a:t>hPa</a:t>
                </a:r>
                <a:endParaRPr 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110004020202020204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7F0A134-F70C-FD5A-32CC-EADC1EE605FA}"/>
                  </a:ext>
                </a:extLst>
              </p:cNvPr>
              <p:cNvSpPr txBox="1"/>
              <p:nvPr/>
            </p:nvSpPr>
            <p:spPr>
              <a:xfrm>
                <a:off x="7501556" y="648028"/>
                <a:ext cx="84343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110004020202020204"/>
                  </a:rPr>
                  <a:t>800 </a:t>
                </a:r>
                <a:r>
                  <a:rPr lang="en-US" sz="15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110004020202020204"/>
                  </a:rPr>
                  <a:t>hPa</a:t>
                </a:r>
                <a:endParaRPr 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110004020202020204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903601A-451E-0BCD-6AEE-2F8ACEA0B9CC}"/>
                </a:ext>
              </a:extLst>
            </p:cNvPr>
            <p:cNvGrpSpPr/>
            <p:nvPr/>
          </p:nvGrpSpPr>
          <p:grpSpPr>
            <a:xfrm>
              <a:off x="109728" y="2039112"/>
              <a:ext cx="1231939" cy="3203079"/>
              <a:chOff x="109728" y="2039112"/>
              <a:chExt cx="1231939" cy="3203079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87F3DA-E3A6-049A-108B-5A3698F9F27A}"/>
                  </a:ext>
                </a:extLst>
              </p:cNvPr>
              <p:cNvSpPr txBox="1"/>
              <p:nvPr/>
            </p:nvSpPr>
            <p:spPr>
              <a:xfrm>
                <a:off x="109728" y="2039112"/>
                <a:ext cx="12319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Temperature [K]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C6F1E54-EFB1-B4FC-B594-BC2D1A207908}"/>
                  </a:ext>
                </a:extLst>
              </p:cNvPr>
              <p:cNvSpPr txBox="1"/>
              <p:nvPr/>
            </p:nvSpPr>
            <p:spPr>
              <a:xfrm>
                <a:off x="109728" y="4965192"/>
                <a:ext cx="11909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Humidity [g/kg]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5348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97E0A228-C590-4D20-B05F-A6BF04A054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19292</TotalTime>
  <Words>521</Words>
  <Application>Microsoft Macintosh PowerPoint</Application>
  <PresentationFormat>Widescreen</PresentationFormat>
  <Paragraphs>110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ELISABETH WEISZ</dc:creator>
  <cp:lastModifiedBy>ELISABETH WEISZ</cp:lastModifiedBy>
  <cp:revision>276</cp:revision>
  <cp:lastPrinted>2025-02-03T21:26:41Z</cp:lastPrinted>
  <dcterms:created xsi:type="dcterms:W3CDTF">2024-08-04T21:56:14Z</dcterms:created>
  <dcterms:modified xsi:type="dcterms:W3CDTF">2025-03-05T21:40:09Z</dcterms:modified>
</cp:coreProperties>
</file>