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2"/>
  </p:notesMasterIdLst>
  <p:sldIdLst>
    <p:sldId id="261" r:id="rId2"/>
    <p:sldId id="262" r:id="rId3"/>
    <p:sldId id="270" r:id="rId4"/>
    <p:sldId id="267" r:id="rId5"/>
    <p:sldId id="265" r:id="rId6"/>
    <p:sldId id="266" r:id="rId7"/>
    <p:sldId id="271" r:id="rId8"/>
    <p:sldId id="268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BAC22"/>
    <a:srgbClr val="E1AC22"/>
    <a:srgbClr val="FFAC22"/>
    <a:srgbClr val="E0470F"/>
    <a:srgbClr val="6EA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/>
    <p:restoredTop sz="92192"/>
  </p:normalViewPr>
  <p:slideViewPr>
    <p:cSldViewPr snapToGrid="0" showGuides="1">
      <p:cViewPr varScale="1">
        <p:scale>
          <a:sx n="109" d="100"/>
          <a:sy n="109" d="100"/>
        </p:scale>
        <p:origin x="184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6DED9-F242-FE4F-A6C3-0C92293C7336}" type="datetimeFigureOut">
              <a:rPr lang="en-US" smtClean="0"/>
              <a:t>5/30/25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39AE9-EFAD-304F-A015-1DAADA30C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24F7-AE85-80F5-27D6-19626C1FE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0C578-67B9-73A9-F25B-CBF4D9436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D858A-2F6B-93E7-7CAD-BD519DADA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B4A56-C6DD-E226-1EF9-61746EDEE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3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D9AE-E0F5-01A4-6D10-AC8A308A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0DF85-763D-106E-0605-2C6150094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5A0C7-6455-1782-8FF0-3D00049AA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36AEC-D64C-0C9E-48FC-6333A0C75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5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A2224-6A9A-C57E-13FA-6D9368344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D4935-8AA5-623D-2123-77BB7A0BB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3B5E8-8E7D-EA5D-B05D-257F9C6CC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154A-E6FC-3DBB-9A6B-F76A314FC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1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8402-E408-3DD8-7BF9-360D6ED7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CF563-7EAD-72B3-54D6-2616779C6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4CDF7-E4CF-ADEA-DBB2-84C838940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42CB8-9604-741C-EC84-E59EA30B2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4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8A8E4-131E-B81E-A3F3-EE16D618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5E363-F16F-A6A4-1924-C44D0B5EC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40322-1795-F98B-0C51-F0AE4FDAF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71E68-6D6A-4FDB-DC90-CBA071159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E82D-F215-8841-7C35-F8E13554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8FDC2-5045-E43C-2D6D-8D71AC5D1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256F2-5615-8592-9C4E-3E253D314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25414-B7F5-B3AD-DF8B-FE8A5B823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5361-F5D2-B0A5-7F60-F83440E4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2102D-4CBD-E626-D4E4-FEE78D9C2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B494E-4F94-00BD-930C-D54DB83D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1DDC-9601-CD5D-0777-F38A31E7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5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B721-6C84-F7F6-388D-529C4370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9F86F-154A-B20A-38D8-97400CA77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3FF1B-790C-8FED-CCB0-5F0F53596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D8BC5-AE6A-5261-A782-359583742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4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7463C-1C0D-F16E-ABF4-A85667656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51C16-28F5-2C20-9A55-DD82A52CC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25952-383B-A5CE-4498-9DD72E2E8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FBA57-8C98-DC83-D7B9-91F992E6B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5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E058-05AC-D8B7-B315-3F192F0C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7442B-3FC0-500E-F6F5-2D983B266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40E44-45B9-2034-1799-77AFF22F4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55A0D-F69E-F1E3-43AF-C5B5F7A38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39AE9-EFAD-304F-A015-1DAADA30C5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5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ED22-64BE-C24F-9860-CE65FC5934E9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4145"/>
            <a:ext cx="27432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D64AED1-58D0-D948-B6C7-A810E3557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9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C01F-55E3-EF40-B28C-B9B3CF59A171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3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38F8-4960-6E4C-8157-A6142D67A712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7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43F19-52AF-0942-B5EC-E9E827F65E7D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D64AED1-58D0-D948-B6C7-A810E3557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73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6808-7317-7246-9355-8DA7670B51C6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D64AED1-58D0-D948-B6C7-A810E3557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2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92D4-45B2-284F-84BD-D2FA161D2073}" type="datetime1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6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389B-8E4D-A34B-84A7-B1DCF54CD260}" type="datetime1">
              <a:rPr lang="en-US" smtClean="0"/>
              <a:t>5/30/25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6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0FC63-1F29-EE4F-B23D-50C4DAD2533B}" type="datetime1">
              <a:rPr lang="en-US" smtClean="0"/>
              <a:t>5/30/25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1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96C-28D4-EA48-8D9A-00DFD54AC7E0}" type="datetime1">
              <a:rPr lang="en-US" smtClean="0"/>
              <a:t>5/30/25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0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4CDE-ABEF-614D-A2B2-D194855D6EDB}" type="datetime1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15B-A587-F448-A333-0AA7F55627FB}" type="datetime1">
              <a:rPr lang="en-US" smtClean="0"/>
              <a:t>5/30/25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AED1-58D0-D948-B6C7-A810E3557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1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990409-E7E0-5A47-931F-06708E5934DC}" type="datetime1">
              <a:rPr lang="en-US" smtClean="0"/>
              <a:t>5/30/25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41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3D64AED1-58D0-D948-B6C7-A810E3557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eumetsat.int/catalogue/EO:EUM:DAT:066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F640-3C79-6425-3886-77AFFB3C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A2AE6-A086-F8CD-8E75-8DE8CD0C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79E64-790B-79FD-5AE1-57E0167A6D7F}"/>
              </a:ext>
            </a:extLst>
          </p:cNvPr>
          <p:cNvSpPr txBox="1"/>
          <p:nvPr/>
        </p:nvSpPr>
        <p:spPr>
          <a:xfrm>
            <a:off x="1866900" y="573502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FY25 Project: Studies of the Anticipated </a:t>
            </a:r>
            <a:r>
              <a:rPr lang="en-US" i="1" dirty="0" err="1"/>
              <a:t>GeoXO</a:t>
            </a:r>
            <a:r>
              <a:rPr lang="en-US" i="1" dirty="0"/>
              <a:t> Sounder Capabilities </a:t>
            </a:r>
            <a:r>
              <a:rPr lang="en-US" i="1"/>
              <a:t>for </a:t>
            </a:r>
          </a:p>
          <a:p>
            <a:pPr algn="ctr"/>
            <a:r>
              <a:rPr lang="en-US" i="1"/>
              <a:t>Depicting </a:t>
            </a:r>
            <a:r>
              <a:rPr lang="en-US" i="1" dirty="0"/>
              <a:t>Low Level </a:t>
            </a:r>
            <a:r>
              <a:rPr lang="en-US" i="1"/>
              <a:t>Atmospheric Moisture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7E2F77-D378-8374-A54D-3A3D8B228E4C}"/>
              </a:ext>
            </a:extLst>
          </p:cNvPr>
          <p:cNvSpPr txBox="1"/>
          <p:nvPr/>
        </p:nvSpPr>
        <p:spPr>
          <a:xfrm>
            <a:off x="1812054" y="65671"/>
            <a:ext cx="8567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432FF"/>
                </a:solidFill>
              </a:rPr>
              <a:t>Preview of MTG FCI + IASI T and Q Product Fusion</a:t>
            </a:r>
            <a:endParaRPr lang="en-US" sz="2200" dirty="0">
              <a:solidFill>
                <a:srgbClr val="0432FF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AB3B20-716C-E6A7-4EE3-02516F9A3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76192"/>
              </p:ext>
            </p:extLst>
          </p:nvPr>
        </p:nvGraphicFramePr>
        <p:xfrm>
          <a:off x="393384" y="2137332"/>
          <a:ext cx="6245364" cy="4351336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637859">
                  <a:extLst>
                    <a:ext uri="{9D8B030D-6E8A-4147-A177-3AD203B41FA5}">
                      <a16:colId xmlns:a16="http://schemas.microsoft.com/office/drawing/2014/main" val="2007678603"/>
                    </a:ext>
                  </a:extLst>
                </a:gridCol>
                <a:gridCol w="1401876">
                  <a:extLst>
                    <a:ext uri="{9D8B030D-6E8A-4147-A177-3AD203B41FA5}">
                      <a16:colId xmlns:a16="http://schemas.microsoft.com/office/drawing/2014/main" val="3751294301"/>
                    </a:ext>
                  </a:extLst>
                </a:gridCol>
                <a:gridCol w="1401876">
                  <a:extLst>
                    <a:ext uri="{9D8B030D-6E8A-4147-A177-3AD203B41FA5}">
                      <a16:colId xmlns:a16="http://schemas.microsoft.com/office/drawing/2014/main" val="4112481918"/>
                    </a:ext>
                  </a:extLst>
                </a:gridCol>
                <a:gridCol w="1284066">
                  <a:extLst>
                    <a:ext uri="{9D8B030D-6E8A-4147-A177-3AD203B41FA5}">
                      <a16:colId xmlns:a16="http://schemas.microsoft.com/office/drawing/2014/main" val="45685013"/>
                    </a:ext>
                  </a:extLst>
                </a:gridCol>
                <a:gridCol w="1519687">
                  <a:extLst>
                    <a:ext uri="{9D8B030D-6E8A-4147-A177-3AD203B41FA5}">
                      <a16:colId xmlns:a16="http://schemas.microsoft.com/office/drawing/2014/main" val="929585691"/>
                    </a:ext>
                  </a:extLst>
                </a:gridCol>
              </a:tblGrid>
              <a:tr h="366980">
                <a:tc>
                  <a:txBody>
                    <a:bodyPr/>
                    <a:lstStyle/>
                    <a:p>
                      <a:r>
                        <a:rPr lang="en-US" sz="1000" dirty="0"/>
                        <a:t>#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Spectral channel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Central wavelength, lambda_0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Spectral width, delta lambda_0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Spatial Sampling Distance (SSD)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030286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VIS 0.4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0.444µm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0.060µm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944202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VIS 0.5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0.510µm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0.040µm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644401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VIS 0.6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0.640µm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1.0km</a:t>
                      </a:r>
                    </a:p>
                    <a:p>
                      <a:pPr>
                        <a:buNone/>
                      </a:pPr>
                      <a:r>
                        <a:rPr lang="en-US" sz="1000"/>
                        <a:t>0.5km (HR)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227594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VIS 0.8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0.865µm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522417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VIS 0.9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0.914µm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0.020µm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71940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6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NIR 1.3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1.380µm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0.030µm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526468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7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NIR 1.6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1.610µm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035192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r>
                        <a:rPr lang="en-US" sz="1000" dirty="0"/>
                        <a:t>8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NIR 2.2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2.250µm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1.0km</a:t>
                      </a:r>
                    </a:p>
                    <a:p>
                      <a:pPr>
                        <a:buNone/>
                      </a:pPr>
                      <a:r>
                        <a:rPr lang="en-US" sz="1000"/>
                        <a:t>0.5km (HR)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486295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r>
                        <a:rPr lang="en-US" sz="1000" dirty="0"/>
                        <a:t>9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3.8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3.800µm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0.400µm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2.0km</a:t>
                      </a:r>
                    </a:p>
                    <a:p>
                      <a:pPr>
                        <a:buNone/>
                      </a:pPr>
                      <a:r>
                        <a:rPr lang="en-US" sz="1000"/>
                        <a:t>1.0km (HR)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118589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10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WV 6.3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6.300µm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1.000µm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398817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11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WV 7.3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7.350µm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0.500µm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202521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12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8.7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8.700µm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0.400µm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334670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9.7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9.660µm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0.300µm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653070"/>
                  </a:ext>
                </a:extLst>
              </a:tr>
              <a:tr h="366980">
                <a:tc>
                  <a:txBody>
                    <a:bodyPr/>
                    <a:lstStyle/>
                    <a:p>
                      <a:r>
                        <a:rPr lang="en-US" sz="1000" dirty="0"/>
                        <a:t>14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10.5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10.500µm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0.700µm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2.0km</a:t>
                      </a:r>
                    </a:p>
                    <a:p>
                      <a:pPr>
                        <a:buNone/>
                      </a:pPr>
                      <a:r>
                        <a:rPr lang="en-US" sz="1000" dirty="0"/>
                        <a:t>1.0km (HR)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346245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15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12.3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12.300µm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0.500µm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04559"/>
                  </a:ext>
                </a:extLst>
              </a:tr>
              <a:tr h="209703">
                <a:tc>
                  <a:txBody>
                    <a:bodyPr/>
                    <a:lstStyle/>
                    <a:p>
                      <a:r>
                        <a:rPr lang="en-US" sz="1000" dirty="0"/>
                        <a:t>16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IR 13.3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13.300µm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0.600µm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2.0km</a:t>
                      </a:r>
                    </a:p>
                  </a:txBody>
                  <a:tcPr marL="52426" marR="52426" marT="26213" marB="262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908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E543623E-D418-F362-E905-FE3730E0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01" y="2137332"/>
            <a:ext cx="4702315" cy="435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C11ED-DC0D-59F1-89FF-80C615C1A570}"/>
              </a:ext>
            </a:extLst>
          </p:cNvPr>
          <p:cNvSpPr txBox="1"/>
          <p:nvPr/>
        </p:nvSpPr>
        <p:spPr>
          <a:xfrm>
            <a:off x="2193358" y="6488668"/>
            <a:ext cx="2862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FCI bands used in </a:t>
            </a:r>
            <a:r>
              <a:rPr lang="en-US" sz="1500" dirty="0" err="1">
                <a:solidFill>
                  <a:srgbClr val="FF0000"/>
                </a:solidFill>
              </a:rPr>
              <a:t>kdtree</a:t>
            </a:r>
            <a:r>
              <a:rPr lang="en-US" sz="1500" dirty="0">
                <a:solidFill>
                  <a:srgbClr val="FF0000"/>
                </a:solidFill>
              </a:rPr>
              <a:t> search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57DA9-2DD5-66ED-8717-2415741F5F28}"/>
              </a:ext>
            </a:extLst>
          </p:cNvPr>
          <p:cNvSpPr txBox="1"/>
          <p:nvPr/>
        </p:nvSpPr>
        <p:spPr>
          <a:xfrm>
            <a:off x="5680265" y="6565612"/>
            <a:ext cx="61194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From https://</a:t>
            </a:r>
            <a:r>
              <a:rPr lang="en-US" sz="1300" dirty="0" err="1"/>
              <a:t>user.eumetsat.int</a:t>
            </a:r>
            <a:r>
              <a:rPr lang="en-US" sz="1300" dirty="0"/>
              <a:t>/resources/user-guides/mtg-fci-level-1c-data-guide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11B828-F2CE-F1BA-E1A1-86397BA31F19}"/>
              </a:ext>
            </a:extLst>
          </p:cNvPr>
          <p:cNvGrpSpPr/>
          <p:nvPr/>
        </p:nvGrpSpPr>
        <p:grpSpPr>
          <a:xfrm>
            <a:off x="314602" y="4828821"/>
            <a:ext cx="6415587" cy="1769715"/>
            <a:chOff x="314602" y="4828821"/>
            <a:chExt cx="6415587" cy="17697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DE5EFD-E531-A2FF-167A-872CA450E4E8}"/>
                </a:ext>
              </a:extLst>
            </p:cNvPr>
            <p:cNvSpPr/>
            <p:nvPr/>
          </p:nvSpPr>
          <p:spPr>
            <a:xfrm>
              <a:off x="314602" y="4862106"/>
              <a:ext cx="6415587" cy="16265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25DFA7-7A8A-995C-E62C-1F03FA04B414}"/>
                </a:ext>
              </a:extLst>
            </p:cNvPr>
            <p:cNvSpPr txBox="1"/>
            <p:nvPr/>
          </p:nvSpPr>
          <p:spPr>
            <a:xfrm>
              <a:off x="1568517" y="4828821"/>
              <a:ext cx="1066800" cy="176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rgbClr val="FF0000"/>
                  </a:solidFill>
                </a:rPr>
                <a:t>wv_63</a:t>
              </a:r>
            </a:p>
            <a:p>
              <a:r>
                <a:rPr lang="en-US" sz="1300" dirty="0">
                  <a:solidFill>
                    <a:srgbClr val="FF0000"/>
                  </a:solidFill>
                </a:rPr>
                <a:t>wv_73</a:t>
              </a:r>
            </a:p>
            <a:p>
              <a:r>
                <a:rPr lang="en-US" sz="1300" dirty="0">
                  <a:solidFill>
                    <a:srgbClr val="FF0000"/>
                  </a:solidFill>
                </a:rPr>
                <a:t>ir_87</a:t>
              </a:r>
            </a:p>
            <a:p>
              <a:endParaRPr lang="en-US" sz="800" dirty="0">
                <a:solidFill>
                  <a:srgbClr val="FF0000"/>
                </a:solidFill>
              </a:endParaRPr>
            </a:p>
            <a:p>
              <a:endParaRPr lang="en-US" sz="1000" dirty="0">
                <a:solidFill>
                  <a:srgbClr val="FF0000"/>
                </a:solidFill>
              </a:endParaRPr>
            </a:p>
            <a:p>
              <a:r>
                <a:rPr lang="en-US" sz="1300" dirty="0">
                  <a:solidFill>
                    <a:srgbClr val="FF0000"/>
                  </a:solidFill>
                </a:rPr>
                <a:t>ir_105</a:t>
              </a:r>
            </a:p>
            <a:p>
              <a:endParaRPr lang="en-US" sz="1000" dirty="0">
                <a:solidFill>
                  <a:srgbClr val="FF0000"/>
                </a:solidFill>
              </a:endParaRPr>
            </a:p>
            <a:p>
              <a:r>
                <a:rPr lang="en-US" sz="1300" dirty="0">
                  <a:solidFill>
                    <a:srgbClr val="FF0000"/>
                  </a:solidFill>
                </a:rPr>
                <a:t>ir_123</a:t>
              </a:r>
            </a:p>
            <a:p>
              <a:r>
                <a:rPr lang="en-US" sz="1300" dirty="0">
                  <a:solidFill>
                    <a:srgbClr val="FF0000"/>
                  </a:solidFill>
                </a:rPr>
                <a:t>ir_133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810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172A-B516-91EB-4670-B28235CB3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2E304-64D8-DCFF-3389-74350FAC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3A715-8BBB-CFD5-D506-50CCFA35A421}"/>
              </a:ext>
            </a:extLst>
          </p:cNvPr>
          <p:cNvSpPr txBox="1"/>
          <p:nvPr/>
        </p:nvSpPr>
        <p:spPr>
          <a:xfrm>
            <a:off x="1192175" y="0"/>
            <a:ext cx="9807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 BT (top) and Humidity Fusion (bottom) Animations from 9:40 to 10:40 UTC on 5/12/25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93273-B45E-696D-F697-7214358A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9" t="2000" r="6669" b="9385"/>
          <a:stretch>
            <a:fillRect/>
          </a:stretch>
        </p:blipFill>
        <p:spPr>
          <a:xfrm>
            <a:off x="0" y="3520440"/>
            <a:ext cx="4023360" cy="3291840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E54239FB-954A-AADA-BE8C-CA44A21F2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9" t="2000" r="6669" b="9385"/>
          <a:stretch>
            <a:fillRect/>
          </a:stretch>
        </p:blipFill>
        <p:spPr>
          <a:xfrm>
            <a:off x="4023360" y="3520440"/>
            <a:ext cx="4023360" cy="3291840"/>
          </a:xfrm>
          <a:prstGeom prst="rect">
            <a:avLst/>
          </a:prstGeom>
        </p:spPr>
      </p:pic>
      <p:pic>
        <p:nvPicPr>
          <p:cNvPr id="14" name="Picture 13" descr="A map of the world&#10;&#10;AI-generated content may be incorrect.">
            <a:extLst>
              <a:ext uri="{FF2B5EF4-FFF2-40B4-BE49-F238E27FC236}">
                <a16:creationId xmlns:a16="http://schemas.microsoft.com/office/drawing/2014/main" id="{BC54596F-B2F4-68CF-8927-23B037CB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9" t="2000" r="6669" b="9385"/>
          <a:stretch>
            <a:fillRect/>
          </a:stretch>
        </p:blipFill>
        <p:spPr>
          <a:xfrm>
            <a:off x="8046720" y="3520440"/>
            <a:ext cx="4023360" cy="32918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BE825F-7AAF-7F07-CA05-4F063B3AA6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35" t="3143" r="7935" b="9999"/>
          <a:stretch>
            <a:fillRect/>
          </a:stretch>
        </p:blipFill>
        <p:spPr>
          <a:xfrm>
            <a:off x="1797744" y="331607"/>
            <a:ext cx="3905829" cy="3226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D232D-4DA6-F921-A648-BD980F0F33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34" t="3143" r="7934" b="9999"/>
          <a:stretch>
            <a:fillRect/>
          </a:stretch>
        </p:blipFill>
        <p:spPr>
          <a:xfrm>
            <a:off x="6309142" y="331607"/>
            <a:ext cx="3905922" cy="32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2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2EF00-9F9E-72B9-AF8A-E8766FAD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32DAE-0949-7E80-EB4D-740C2CAA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0C031-C163-4CE0-7E0B-75EDBC9B8C9E}"/>
              </a:ext>
            </a:extLst>
          </p:cNvPr>
          <p:cNvSpPr txBox="1"/>
          <p:nvPr/>
        </p:nvSpPr>
        <p:spPr>
          <a:xfrm>
            <a:off x="1192175" y="0"/>
            <a:ext cx="9807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 and </a:t>
            </a:r>
            <a:r>
              <a:rPr lang="en-US" b="1"/>
              <a:t>IASI Spatial/Temporal </a:t>
            </a:r>
            <a:r>
              <a:rPr lang="en-US" b="1" dirty="0"/>
              <a:t>Product Fusion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F0EBC-F58F-447C-E18A-57416063EE92}"/>
              </a:ext>
            </a:extLst>
          </p:cNvPr>
          <p:cNvSpPr txBox="1"/>
          <p:nvPr/>
        </p:nvSpPr>
        <p:spPr>
          <a:xfrm>
            <a:off x="624043" y="1036655"/>
            <a:ext cx="109439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dirty="0"/>
              <a:t>Download IASI L1c data from NOAA CLASS and FCI L1 Normal Resolution Data from </a:t>
            </a:r>
            <a:r>
              <a:rPr lang="en-US" dirty="0">
                <a:hlinkClick r:id="rId3"/>
              </a:rPr>
              <a:t>https://user.eumetsat.int/catalogue/EO:EUM:DAT:0662</a:t>
            </a:r>
            <a:endParaRPr lang="en-US" dirty="0"/>
          </a:p>
          <a:p>
            <a:pPr>
              <a:spcAft>
                <a:spcPts val="800"/>
              </a:spcAft>
            </a:pPr>
            <a:r>
              <a:rPr lang="en-US" dirty="0"/>
              <a:t>2.   Current Case study: IASI </a:t>
            </a:r>
            <a:r>
              <a:rPr lang="en-US" dirty="0" err="1"/>
              <a:t>Metop</a:t>
            </a:r>
            <a:r>
              <a:rPr lang="en-US" dirty="0"/>
              <a:t>-B (M01) granules 0944+0947 UTC over Europe on 5/12/25 with FCI L1 data at 9:40, 9:50, …10:40 UTC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 startAt="3"/>
            </a:pPr>
            <a:r>
              <a:rPr lang="en-US" dirty="0"/>
              <a:t>Perform DR retrievals on IASI granules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 startAt="3"/>
            </a:pPr>
            <a:r>
              <a:rPr lang="en-US" dirty="0"/>
              <a:t>Perform FCI+IASI spatial and temporal fusion on DR temperature and humidity (selected levels) retrievals.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 geographical </a:t>
            </a:r>
            <a:r>
              <a:rPr lang="en-US" dirty="0" err="1"/>
              <a:t>kdtree</a:t>
            </a:r>
            <a:r>
              <a:rPr lang="en-US" dirty="0"/>
              <a:t> is used for collocation, needed for spatial fusion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Input data to </a:t>
            </a:r>
            <a:r>
              <a:rPr lang="en-US" dirty="0" err="1"/>
              <a:t>kd</a:t>
            </a:r>
            <a:r>
              <a:rPr lang="en-US" dirty="0"/>
              <a:t>-tree search are FCI radiances of </a:t>
            </a:r>
          </a:p>
          <a:p>
            <a:pPr marL="800100" lvl="1" indent="-342900">
              <a:spcAft>
                <a:spcPts val="800"/>
              </a:spcAft>
              <a:buAutoNum type="alphaLcParenBoth"/>
            </a:pPr>
            <a:r>
              <a:rPr lang="en-US" dirty="0"/>
              <a:t>Six FCI IR bands (bands 10-12,14-16) for  T and q fusion</a:t>
            </a:r>
          </a:p>
          <a:p>
            <a:pPr marL="800100" lvl="1" indent="-342900">
              <a:spcAft>
                <a:spcPts val="800"/>
              </a:spcAft>
              <a:buAutoNum type="alphaLcParenBoth"/>
            </a:pPr>
            <a:r>
              <a:rPr lang="en-US" dirty="0"/>
              <a:t>Two WV bands (bands 10,11) for q fusion 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Then DR IASI retrievals are averaged over the 5 best matches in spatial fusion, followed by multiple temporal fusion steps (9:50, 10:00 … 10:40 UTC) 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Create simple FCI </a:t>
            </a:r>
            <a:r>
              <a:rPr lang="en-US" dirty="0" err="1">
                <a:sym typeface="Wingdings" pitchFamily="2" charset="2"/>
              </a:rPr>
              <a:t>cloudmask</a:t>
            </a:r>
            <a:r>
              <a:rPr lang="en-US" dirty="0">
                <a:sym typeface="Wingdings" pitchFamily="2" charset="2"/>
              </a:rPr>
              <a:t> to be applied when plotting the fusion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4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5F67-9AE8-5748-D394-8D25983F4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D9CC-6ECA-28E5-6C5B-02ED534E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83DD-D660-966E-CA0E-0D3CC4705551}"/>
              </a:ext>
            </a:extLst>
          </p:cNvPr>
          <p:cNvSpPr txBox="1"/>
          <p:nvPr/>
        </p:nvSpPr>
        <p:spPr>
          <a:xfrm>
            <a:off x="1192175" y="0"/>
            <a:ext cx="9807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 Band 10 (6.3 </a:t>
            </a:r>
            <a:r>
              <a:rPr lang="en-US" b="1" dirty="0" err="1"/>
              <a:t>μm</a:t>
            </a:r>
            <a:r>
              <a:rPr lang="en-US" b="1" dirty="0"/>
              <a:t>) and 14 (10.5 </a:t>
            </a:r>
            <a:r>
              <a:rPr lang="en-US" b="1" dirty="0" err="1"/>
              <a:t>μm</a:t>
            </a:r>
            <a:r>
              <a:rPr lang="en-US" b="1" dirty="0"/>
              <a:t>) Animations from 9:40 to 10:40 UTC on 5/12/25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F6D84-5850-EF7F-BF1C-4D59B8E7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15" y="1143000"/>
            <a:ext cx="5713984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D2F9-BE7A-B627-BD05-B3876163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43000"/>
            <a:ext cx="57139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9212D-3CED-053F-1587-F221B27A0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220AB-62B4-C029-C1B5-E34D8F8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A map of europe with different colored lines&#10;&#10;AI-generated content may be incorrect.">
            <a:extLst>
              <a:ext uri="{FF2B5EF4-FFF2-40B4-BE49-F238E27FC236}">
                <a16:creationId xmlns:a16="http://schemas.microsoft.com/office/drawing/2014/main" id="{BD6C13FB-F16D-5A77-5A28-CAC45216B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1" r="5021"/>
          <a:stretch>
            <a:fillRect/>
          </a:stretch>
        </p:blipFill>
        <p:spPr>
          <a:xfrm>
            <a:off x="0" y="548640"/>
            <a:ext cx="3657600" cy="3257550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14A35100-C706-1860-31D5-97A328AA49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1" r="5021"/>
          <a:stretch>
            <a:fillRect/>
          </a:stretch>
        </p:blipFill>
        <p:spPr>
          <a:xfrm>
            <a:off x="8229600" y="600164"/>
            <a:ext cx="3657600" cy="3257550"/>
          </a:xfrm>
          <a:prstGeom prst="rect">
            <a:avLst/>
          </a:prstGeom>
        </p:spPr>
      </p:pic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BA6382CB-EED3-EB89-F420-41E1BFB1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1" r="5021"/>
          <a:stretch>
            <a:fillRect/>
          </a:stretch>
        </p:blipFill>
        <p:spPr>
          <a:xfrm>
            <a:off x="4114800" y="600164"/>
            <a:ext cx="3657600" cy="3257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F1DAC-8839-1D7F-371D-08F62DE14D9F}"/>
              </a:ext>
            </a:extLst>
          </p:cNvPr>
          <p:cNvSpPr txBox="1"/>
          <p:nvPr/>
        </p:nvSpPr>
        <p:spPr>
          <a:xfrm>
            <a:off x="228600" y="0"/>
            <a:ext cx="11734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IASI DR Temperature RTVL (top) and FCI/IASI Fusion Temperature (bottom) at 500,600,800 </a:t>
            </a:r>
            <a:r>
              <a:rPr lang="en-US" b="1" dirty="0" err="1"/>
              <a:t>hPa</a:t>
            </a:r>
            <a:r>
              <a:rPr lang="en-US" b="1" dirty="0"/>
              <a:t> (0940 UTC)</a:t>
            </a:r>
          </a:p>
          <a:p>
            <a:pPr algn="ctr"/>
            <a:r>
              <a:rPr lang="en-US" sz="1500" b="1" dirty="0"/>
              <a:t>(IASI-B 0944 and 0947 granules on 5/12/25) </a:t>
            </a:r>
          </a:p>
        </p:txBody>
      </p:sp>
      <p:pic>
        <p:nvPicPr>
          <p:cNvPr id="7" name="Picture 6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B8FA33A7-05B5-1D6E-0B9E-0A0FA00A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21" r="5021"/>
          <a:stretch>
            <a:fillRect/>
          </a:stretch>
        </p:blipFill>
        <p:spPr>
          <a:xfrm>
            <a:off x="0" y="3566160"/>
            <a:ext cx="3657600" cy="3257550"/>
          </a:xfrm>
          <a:prstGeom prst="rect">
            <a:avLst/>
          </a:prstGeom>
        </p:spPr>
      </p:pic>
      <p:pic>
        <p:nvPicPr>
          <p:cNvPr id="10" name="Picture 9" descr="A map of the earth&#10;&#10;AI-generated content may be incorrect.">
            <a:extLst>
              <a:ext uri="{FF2B5EF4-FFF2-40B4-BE49-F238E27FC236}">
                <a16:creationId xmlns:a16="http://schemas.microsoft.com/office/drawing/2014/main" id="{65A3FFCC-4121-EF0A-13FE-E68992C75B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1" r="5021"/>
          <a:stretch>
            <a:fillRect/>
          </a:stretch>
        </p:blipFill>
        <p:spPr>
          <a:xfrm>
            <a:off x="4114800" y="3566160"/>
            <a:ext cx="3657600" cy="3257550"/>
          </a:xfrm>
          <a:prstGeom prst="rect">
            <a:avLst/>
          </a:prstGeom>
        </p:spPr>
      </p:pic>
      <p:pic>
        <p:nvPicPr>
          <p:cNvPr id="13" name="Picture 12" descr="A map of the earth&#10;&#10;AI-generated content may be incorrect.">
            <a:extLst>
              <a:ext uri="{FF2B5EF4-FFF2-40B4-BE49-F238E27FC236}">
                <a16:creationId xmlns:a16="http://schemas.microsoft.com/office/drawing/2014/main" id="{3163E695-1ADD-4247-527F-E0A2E5C016E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21" r="5021"/>
          <a:stretch>
            <a:fillRect/>
          </a:stretch>
        </p:blipFill>
        <p:spPr>
          <a:xfrm>
            <a:off x="8229600" y="3566160"/>
            <a:ext cx="36576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5349-C998-4681-32A4-5915A395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674A0-10B7-BEC1-75F7-DA72DC5A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64855-2448-F377-6B66-405CCD4FE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9" r="6669"/>
          <a:stretch>
            <a:fillRect/>
          </a:stretch>
        </p:blipFill>
        <p:spPr>
          <a:xfrm>
            <a:off x="0" y="1643061"/>
            <a:ext cx="4023360" cy="3714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5BC77-C11F-D7B8-6BBD-102240A93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7" r="4937"/>
          <a:stretch>
            <a:fillRect/>
          </a:stretch>
        </p:blipFill>
        <p:spPr>
          <a:xfrm>
            <a:off x="4023360" y="1643061"/>
            <a:ext cx="4184201" cy="3714750"/>
          </a:xfrm>
          <a:prstGeom prst="rect">
            <a:avLst/>
          </a:prstGeom>
        </p:spPr>
      </p:pic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818C7C0A-EA3E-0422-1BE8-529C7857E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9" r="6669"/>
          <a:stretch>
            <a:fillRect/>
          </a:stretch>
        </p:blipFill>
        <p:spPr>
          <a:xfrm>
            <a:off x="8046720" y="1645920"/>
            <a:ext cx="4023360" cy="371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C3010-6C44-4695-B154-1979A5C64684}"/>
              </a:ext>
            </a:extLst>
          </p:cNvPr>
          <p:cNvSpPr txBox="1"/>
          <p:nvPr/>
        </p:nvSpPr>
        <p:spPr>
          <a:xfrm>
            <a:off x="1192175" y="0"/>
            <a:ext cx="9807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FCI/IASI Fusion Temperature Animations from 9:40 to 10:40 UTC on 5/12/25</a:t>
            </a:r>
          </a:p>
        </p:txBody>
      </p:sp>
    </p:spTree>
    <p:extLst>
      <p:ext uri="{BB962C8B-B14F-4D97-AF65-F5344CB8AC3E}">
        <p14:creationId xmlns:p14="http://schemas.microsoft.com/office/powerpoint/2010/main" val="175984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97058-238F-9A64-B764-8349ED6F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A317E-CCC5-290B-EA73-600B216D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 descr="A map with a grid and a chart&#10;&#10;AI-generated content may be incorrect.">
            <a:extLst>
              <a:ext uri="{FF2B5EF4-FFF2-40B4-BE49-F238E27FC236}">
                <a16:creationId xmlns:a16="http://schemas.microsoft.com/office/drawing/2014/main" id="{CD4D2D9A-346D-0FD7-B659-A7D37A5E78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1" r="5021"/>
          <a:stretch>
            <a:fillRect/>
          </a:stretch>
        </p:blipFill>
        <p:spPr>
          <a:xfrm>
            <a:off x="0" y="548053"/>
            <a:ext cx="3657600" cy="3257550"/>
          </a:xfrm>
          <a:prstGeom prst="rect">
            <a:avLst/>
          </a:prstGeom>
        </p:spPr>
      </p:pic>
      <p:pic>
        <p:nvPicPr>
          <p:cNvPr id="9" name="Picture 8" descr="A map of the earth&#10;&#10;AI-generated content may be incorrect.">
            <a:extLst>
              <a:ext uri="{FF2B5EF4-FFF2-40B4-BE49-F238E27FC236}">
                <a16:creationId xmlns:a16="http://schemas.microsoft.com/office/drawing/2014/main" id="{C50BF2F6-F444-1F15-9C94-43FDE593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1" r="5021"/>
          <a:stretch>
            <a:fillRect/>
          </a:stretch>
        </p:blipFill>
        <p:spPr>
          <a:xfrm>
            <a:off x="4114800" y="548640"/>
            <a:ext cx="3657600" cy="3257550"/>
          </a:xfrm>
          <a:prstGeom prst="rect">
            <a:avLst/>
          </a:prstGeom>
        </p:spPr>
      </p:pic>
      <p:pic>
        <p:nvPicPr>
          <p:cNvPr id="12" name="Picture 11" descr="A map of the world&#10;&#10;AI-generated content may be incorrect.">
            <a:extLst>
              <a:ext uri="{FF2B5EF4-FFF2-40B4-BE49-F238E27FC236}">
                <a16:creationId xmlns:a16="http://schemas.microsoft.com/office/drawing/2014/main" id="{461743CB-E768-CE1A-2C17-34B815CBC7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1" r="5021"/>
          <a:stretch>
            <a:fillRect/>
          </a:stretch>
        </p:blipFill>
        <p:spPr>
          <a:xfrm>
            <a:off x="8229600" y="548053"/>
            <a:ext cx="3657600" cy="3257550"/>
          </a:xfrm>
          <a:prstGeom prst="rect">
            <a:avLst/>
          </a:prstGeom>
        </p:spPr>
      </p:pic>
      <p:pic>
        <p:nvPicPr>
          <p:cNvPr id="14" name="Picture 13" descr="A map of the earth&#10;&#10;AI-generated content may be incorrect.">
            <a:extLst>
              <a:ext uri="{FF2B5EF4-FFF2-40B4-BE49-F238E27FC236}">
                <a16:creationId xmlns:a16="http://schemas.microsoft.com/office/drawing/2014/main" id="{6184669A-0F86-7A1E-5A0D-37B85F7FA2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21" r="5021"/>
          <a:stretch>
            <a:fillRect/>
          </a:stretch>
        </p:blipFill>
        <p:spPr>
          <a:xfrm>
            <a:off x="0" y="3566160"/>
            <a:ext cx="3657600" cy="3257550"/>
          </a:xfrm>
          <a:prstGeom prst="rect">
            <a:avLst/>
          </a:prstGeom>
        </p:spPr>
      </p:pic>
      <p:pic>
        <p:nvPicPr>
          <p:cNvPr id="16" name="Picture 15" descr="A map of the world&#10;&#10;AI-generated content may be incorrect.">
            <a:extLst>
              <a:ext uri="{FF2B5EF4-FFF2-40B4-BE49-F238E27FC236}">
                <a16:creationId xmlns:a16="http://schemas.microsoft.com/office/drawing/2014/main" id="{633887EA-18B7-15E3-9ADD-4756BD86F5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1" r="5021"/>
          <a:stretch>
            <a:fillRect/>
          </a:stretch>
        </p:blipFill>
        <p:spPr>
          <a:xfrm>
            <a:off x="4114800" y="3566160"/>
            <a:ext cx="3657600" cy="3257550"/>
          </a:xfrm>
          <a:prstGeom prst="rect">
            <a:avLst/>
          </a:prstGeom>
        </p:spPr>
      </p:pic>
      <p:pic>
        <p:nvPicPr>
          <p:cNvPr id="18" name="Picture 17" descr="A map of the world&#10;&#10;AI-generated content may be incorrect.">
            <a:extLst>
              <a:ext uri="{FF2B5EF4-FFF2-40B4-BE49-F238E27FC236}">
                <a16:creationId xmlns:a16="http://schemas.microsoft.com/office/drawing/2014/main" id="{F236FD53-91E1-0138-1B4C-5FB27CB51A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21" r="5021"/>
          <a:stretch>
            <a:fillRect/>
          </a:stretch>
        </p:blipFill>
        <p:spPr>
          <a:xfrm>
            <a:off x="8229600" y="3566160"/>
            <a:ext cx="3657600" cy="3257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A9B96D-3361-01E8-A8A4-A64E742CD9F7}"/>
              </a:ext>
            </a:extLst>
          </p:cNvPr>
          <p:cNvSpPr txBox="1"/>
          <p:nvPr/>
        </p:nvSpPr>
        <p:spPr>
          <a:xfrm>
            <a:off x="228600" y="0"/>
            <a:ext cx="11734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IASI DR Humidity RTVL (top) and FCI/IASI Fusion Humidity (bottom) at 500,600,800 </a:t>
            </a:r>
            <a:r>
              <a:rPr lang="en-US" b="1" dirty="0" err="1"/>
              <a:t>hPa</a:t>
            </a:r>
            <a:r>
              <a:rPr lang="en-US" b="1" dirty="0"/>
              <a:t> (0940 UTC)</a:t>
            </a:r>
          </a:p>
          <a:p>
            <a:pPr algn="ctr"/>
            <a:r>
              <a:rPr lang="en-US" sz="1500" b="1" dirty="0"/>
              <a:t>(IASI-B 0944 and 0947 granules on 5/12/25)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72372-7AB0-8432-EF5E-0B86AC8E17E3}"/>
              </a:ext>
            </a:extLst>
          </p:cNvPr>
          <p:cNvSpPr txBox="1"/>
          <p:nvPr/>
        </p:nvSpPr>
        <p:spPr>
          <a:xfrm>
            <a:off x="3524687" y="6492240"/>
            <a:ext cx="51426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FCI Bands in </a:t>
            </a:r>
            <a:r>
              <a:rPr lang="en-US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kdtree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search:  6 IR bands (10,11,12, 14, 15, 16)</a:t>
            </a:r>
          </a:p>
        </p:txBody>
      </p:sp>
    </p:spTree>
    <p:extLst>
      <p:ext uri="{BB962C8B-B14F-4D97-AF65-F5344CB8AC3E}">
        <p14:creationId xmlns:p14="http://schemas.microsoft.com/office/powerpoint/2010/main" val="366332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4055F-A304-6871-F80E-1F32454C1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7B65-4E04-5F8A-4EFA-D005C7AE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7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20032-9C38-6505-AA2D-BF480C06071D}"/>
              </a:ext>
            </a:extLst>
          </p:cNvPr>
          <p:cNvSpPr txBox="1"/>
          <p:nvPr/>
        </p:nvSpPr>
        <p:spPr>
          <a:xfrm>
            <a:off x="228600" y="0"/>
            <a:ext cx="11734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IASI DR Humidity RTVL (top) and FCI/IASI Fusion Humidity (bottom) at 500,600,800 </a:t>
            </a:r>
            <a:r>
              <a:rPr lang="en-US" b="1" dirty="0" err="1"/>
              <a:t>hPa</a:t>
            </a:r>
            <a:r>
              <a:rPr lang="en-US" b="1" dirty="0"/>
              <a:t> (0940 UTC)</a:t>
            </a:r>
          </a:p>
          <a:p>
            <a:pPr algn="ctr"/>
            <a:r>
              <a:rPr lang="en-US" sz="1500" b="1" dirty="0"/>
              <a:t>(IASI-B 0944 and 0947 granules on 5/12/25) </a:t>
            </a:r>
          </a:p>
        </p:txBody>
      </p:sp>
      <p:pic>
        <p:nvPicPr>
          <p:cNvPr id="4" name="Picture 3" descr="A map with a grid and a chart&#10;&#10;AI-generated content may be incorrect.">
            <a:extLst>
              <a:ext uri="{FF2B5EF4-FFF2-40B4-BE49-F238E27FC236}">
                <a16:creationId xmlns:a16="http://schemas.microsoft.com/office/drawing/2014/main" id="{3425B22D-A0F8-C2F2-3168-0678F103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1" r="5021"/>
          <a:stretch>
            <a:fillRect/>
          </a:stretch>
        </p:blipFill>
        <p:spPr>
          <a:xfrm>
            <a:off x="0" y="548053"/>
            <a:ext cx="3657600" cy="3257550"/>
          </a:xfrm>
          <a:prstGeom prst="rect">
            <a:avLst/>
          </a:prstGeom>
        </p:spPr>
      </p:pic>
      <p:pic>
        <p:nvPicPr>
          <p:cNvPr id="5" name="Picture 4" descr="A map of the earth&#10;&#10;AI-generated content may be incorrect.">
            <a:extLst>
              <a:ext uri="{FF2B5EF4-FFF2-40B4-BE49-F238E27FC236}">
                <a16:creationId xmlns:a16="http://schemas.microsoft.com/office/drawing/2014/main" id="{4CBBFEC5-C003-67EC-FFBC-E98165F6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1" r="5021"/>
          <a:stretch>
            <a:fillRect/>
          </a:stretch>
        </p:blipFill>
        <p:spPr>
          <a:xfrm>
            <a:off x="4114800" y="548640"/>
            <a:ext cx="3657600" cy="3257550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9CB0BBC-AB8C-AF00-85BB-E1F4C55BCF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21" r="5021"/>
          <a:stretch>
            <a:fillRect/>
          </a:stretch>
        </p:blipFill>
        <p:spPr>
          <a:xfrm>
            <a:off x="8229600" y="548053"/>
            <a:ext cx="3657600" cy="3257550"/>
          </a:xfrm>
          <a:prstGeom prst="rect">
            <a:avLst/>
          </a:prstGeom>
        </p:spPr>
      </p:pic>
      <p:pic>
        <p:nvPicPr>
          <p:cNvPr id="10" name="Picture 9" descr="A map of the world&#10;&#10;AI-generated content may be incorrect.">
            <a:extLst>
              <a:ext uri="{FF2B5EF4-FFF2-40B4-BE49-F238E27FC236}">
                <a16:creationId xmlns:a16="http://schemas.microsoft.com/office/drawing/2014/main" id="{1F38B99C-D1D9-2AFD-3DB7-8CD3D57074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21" r="5021"/>
          <a:stretch>
            <a:fillRect/>
          </a:stretch>
        </p:blipFill>
        <p:spPr>
          <a:xfrm>
            <a:off x="0" y="3566160"/>
            <a:ext cx="3657600" cy="3257550"/>
          </a:xfrm>
          <a:prstGeom prst="rect">
            <a:avLst/>
          </a:prstGeom>
        </p:spPr>
      </p:pic>
      <p:pic>
        <p:nvPicPr>
          <p:cNvPr id="13" name="Picture 12" descr="A map of the weather&#10;&#10;AI-generated content may be incorrect.">
            <a:extLst>
              <a:ext uri="{FF2B5EF4-FFF2-40B4-BE49-F238E27FC236}">
                <a16:creationId xmlns:a16="http://schemas.microsoft.com/office/drawing/2014/main" id="{2DDF5CF5-A85A-6758-DB01-4B1883ED33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1" r="5021"/>
          <a:stretch>
            <a:fillRect/>
          </a:stretch>
        </p:blipFill>
        <p:spPr>
          <a:xfrm>
            <a:off x="4114800" y="3566160"/>
            <a:ext cx="3657600" cy="3257550"/>
          </a:xfrm>
          <a:prstGeom prst="rect">
            <a:avLst/>
          </a:prstGeom>
        </p:spPr>
      </p:pic>
      <p:pic>
        <p:nvPicPr>
          <p:cNvPr id="17" name="Picture 16" descr="A map of different colors&#10;&#10;AI-generated content may be incorrect.">
            <a:extLst>
              <a:ext uri="{FF2B5EF4-FFF2-40B4-BE49-F238E27FC236}">
                <a16:creationId xmlns:a16="http://schemas.microsoft.com/office/drawing/2014/main" id="{1AAC18FD-1E32-DF3D-704C-0A3690279A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21" r="5021"/>
          <a:stretch>
            <a:fillRect/>
          </a:stretch>
        </p:blipFill>
        <p:spPr>
          <a:xfrm>
            <a:off x="8229600" y="3566160"/>
            <a:ext cx="3657600" cy="3257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D261C-605D-84EE-423B-07F0D2FC3BC9}"/>
              </a:ext>
            </a:extLst>
          </p:cNvPr>
          <p:cNvSpPr txBox="1"/>
          <p:nvPr/>
        </p:nvSpPr>
        <p:spPr>
          <a:xfrm>
            <a:off x="4087368" y="6492240"/>
            <a:ext cx="40285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FCI Bands in </a:t>
            </a:r>
            <a:r>
              <a:rPr lang="en-US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kdtree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search:  WV bands (10+11)</a:t>
            </a:r>
          </a:p>
        </p:txBody>
      </p:sp>
    </p:spTree>
    <p:extLst>
      <p:ext uri="{BB962C8B-B14F-4D97-AF65-F5344CB8AC3E}">
        <p14:creationId xmlns:p14="http://schemas.microsoft.com/office/powerpoint/2010/main" val="287260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610B-7302-3CC7-A4C3-BAEAA7F18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E586C-5306-89C3-4CA4-9EB8BA9C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2687-1945-1E58-A7D5-6B20C54A0889}"/>
              </a:ext>
            </a:extLst>
          </p:cNvPr>
          <p:cNvSpPr txBox="1"/>
          <p:nvPr/>
        </p:nvSpPr>
        <p:spPr>
          <a:xfrm>
            <a:off x="1192175" y="0"/>
            <a:ext cx="9807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FCI/IASI Fusion Humidity [g/kg] Animations from 9:40 to 10:40 UTC on 5/12/25</a:t>
            </a:r>
          </a:p>
          <a:p>
            <a:pPr algn="ctr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0C3C2-2505-6775-F3A5-0B9BCC16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8" r="6668"/>
          <a:stretch>
            <a:fillRect/>
          </a:stretch>
        </p:blipFill>
        <p:spPr>
          <a:xfrm>
            <a:off x="0" y="1645920"/>
            <a:ext cx="4023360" cy="371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B5F5F-F70D-F6D1-1933-E420AB561F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9" r="6669"/>
          <a:stretch>
            <a:fillRect/>
          </a:stretch>
        </p:blipFill>
        <p:spPr>
          <a:xfrm>
            <a:off x="4023360" y="1645920"/>
            <a:ext cx="4023360" cy="3714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A5655-DAB7-172E-D1B5-EF1A7517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9" r="6669"/>
          <a:stretch>
            <a:fillRect/>
          </a:stretch>
        </p:blipFill>
        <p:spPr>
          <a:xfrm>
            <a:off x="8046720" y="1645920"/>
            <a:ext cx="4023360" cy="3714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C607D-14CB-1625-611F-C6D9E93EED7F}"/>
              </a:ext>
            </a:extLst>
          </p:cNvPr>
          <p:cNvSpPr txBox="1"/>
          <p:nvPr/>
        </p:nvSpPr>
        <p:spPr>
          <a:xfrm>
            <a:off x="3524687" y="502920"/>
            <a:ext cx="51426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FCI Bands in </a:t>
            </a:r>
            <a:r>
              <a:rPr lang="en-US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kdtree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search:  6 IR bands (10,11,12, 14, 15, 16)</a:t>
            </a:r>
          </a:p>
        </p:txBody>
      </p:sp>
    </p:spTree>
    <p:extLst>
      <p:ext uri="{BB962C8B-B14F-4D97-AF65-F5344CB8AC3E}">
        <p14:creationId xmlns:p14="http://schemas.microsoft.com/office/powerpoint/2010/main" val="337181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3D73F-4114-0872-FC6D-F5019746E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63BD5-3C92-2EFE-F44B-4F064E26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64AED1-58D0-D948-B6C7-A810E3557D01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B190D-414F-4738-2EDF-48CD2898C4ED}"/>
              </a:ext>
            </a:extLst>
          </p:cNvPr>
          <p:cNvSpPr txBox="1"/>
          <p:nvPr/>
        </p:nvSpPr>
        <p:spPr>
          <a:xfrm>
            <a:off x="1192175" y="0"/>
            <a:ext cx="9807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FCI/IASI Fusion Humidity [g/kg] Animations from 9:40 to 10:40 UTC on 5/12/25</a:t>
            </a:r>
          </a:p>
          <a:p>
            <a:pPr algn="ctr"/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97ED5-2346-6564-A4E5-AA33A27FB2CE}"/>
              </a:ext>
            </a:extLst>
          </p:cNvPr>
          <p:cNvSpPr txBox="1"/>
          <p:nvPr/>
        </p:nvSpPr>
        <p:spPr>
          <a:xfrm>
            <a:off x="4081729" y="502920"/>
            <a:ext cx="40285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FCI Bands in </a:t>
            </a:r>
            <a:r>
              <a:rPr lang="en-US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kdtree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search:  WV bands (10+11)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DC7AB-1E78-EB9E-93D5-E6B726E0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9" r="6669"/>
          <a:stretch>
            <a:fillRect/>
          </a:stretch>
        </p:blipFill>
        <p:spPr>
          <a:xfrm>
            <a:off x="0" y="1645920"/>
            <a:ext cx="4023360" cy="3714750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E532F91-8A8F-8B39-A006-5E083B90EB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9" r="6669"/>
          <a:stretch>
            <a:fillRect/>
          </a:stretch>
        </p:blipFill>
        <p:spPr>
          <a:xfrm>
            <a:off x="4023360" y="1645920"/>
            <a:ext cx="4023360" cy="3714750"/>
          </a:xfrm>
          <a:prstGeom prst="rect">
            <a:avLst/>
          </a:prstGeom>
        </p:spPr>
      </p:pic>
      <p:pic>
        <p:nvPicPr>
          <p:cNvPr id="14" name="Picture 13" descr="A map of the world&#10;&#10;AI-generated content may be incorrect.">
            <a:extLst>
              <a:ext uri="{FF2B5EF4-FFF2-40B4-BE49-F238E27FC236}">
                <a16:creationId xmlns:a16="http://schemas.microsoft.com/office/drawing/2014/main" id="{FD490762-1119-0F64-1E81-1B1B8E60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9" r="6669"/>
          <a:stretch>
            <a:fillRect/>
          </a:stretch>
        </p:blipFill>
        <p:spPr>
          <a:xfrm>
            <a:off x="8046720" y="1645920"/>
            <a:ext cx="402336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16429</TotalTime>
  <Words>641</Words>
  <Application>Microsoft Macintosh PowerPoint</Application>
  <PresentationFormat>Widescreen</PresentationFormat>
  <Paragraphs>149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ELISABETH WEISZ</dc:creator>
  <cp:lastModifiedBy>Elisabeth Weisz</cp:lastModifiedBy>
  <cp:revision>198</cp:revision>
  <dcterms:created xsi:type="dcterms:W3CDTF">2024-08-04T21:56:14Z</dcterms:created>
  <dcterms:modified xsi:type="dcterms:W3CDTF">2025-05-30T16:18:44Z</dcterms:modified>
</cp:coreProperties>
</file>