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62" r:id="rId4"/>
    <p:sldId id="258" r:id="rId5"/>
    <p:sldId id="261" r:id="rId6"/>
    <p:sldId id="265" r:id="rId7"/>
    <p:sldId id="259" r:id="rId8"/>
    <p:sldId id="260" r:id="rId9"/>
    <p:sldId id="263" r:id="rId10"/>
    <p:sldId id="269" r:id="rId11"/>
    <p:sldId id="295" r:id="rId12"/>
    <p:sldId id="294" r:id="rId13"/>
    <p:sldId id="296" r:id="rId14"/>
    <p:sldId id="307" r:id="rId15"/>
    <p:sldId id="299" r:id="rId16"/>
    <p:sldId id="301" r:id="rId17"/>
    <p:sldId id="308" r:id="rId18"/>
    <p:sldId id="315" r:id="rId19"/>
    <p:sldId id="320" r:id="rId20"/>
    <p:sldId id="321" r:id="rId21"/>
    <p:sldId id="266" r:id="rId22"/>
    <p:sldId id="324" r:id="rId23"/>
    <p:sldId id="325" r:id="rId24"/>
    <p:sldId id="327" r:id="rId25"/>
    <p:sldId id="328" r:id="rId26"/>
    <p:sldId id="333" r:id="rId27"/>
    <p:sldId id="335" r:id="rId28"/>
    <p:sldId id="329" r:id="rId29"/>
    <p:sldId id="336" r:id="rId30"/>
    <p:sldId id="337" r:id="rId31"/>
    <p:sldId id="339" r:id="rId32"/>
    <p:sldId id="338" r:id="rId33"/>
    <p:sldId id="2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8E22F5-B1E5-2826-CFCE-DA8FABFE6B00}" name="MICHELLE LOVELESS" initials="ML" userId="S::mfeltz@wisc.edu::c1386b27-97ca-44e8-b7a4-cce94111a68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p:restoredTop sz="94694"/>
  </p:normalViewPr>
  <p:slideViewPr>
    <p:cSldViewPr snapToGrid="0" showGuides="1">
      <p:cViewPr varScale="1">
        <p:scale>
          <a:sx n="121" d="100"/>
          <a:sy n="121" d="100"/>
        </p:scale>
        <p:origin x="720" y="17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43D6A-4F22-494D-80BC-57072904BF4B}" type="datetimeFigureOut">
              <a:rPr lang="en-US" smtClean="0"/>
              <a:t>5/8/25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42C65-248D-D249-A02A-7FBF0EA6EC30}" type="slidenum">
              <a:rPr lang="en-US" smtClean="0"/>
              <a:t>‹#›</a:t>
            </a:fld>
            <a:endParaRPr lang="en-US"/>
          </a:p>
        </p:txBody>
      </p:sp>
    </p:spTree>
    <p:extLst>
      <p:ext uri="{BB962C8B-B14F-4D97-AF65-F5344CB8AC3E}">
        <p14:creationId xmlns:p14="http://schemas.microsoft.com/office/powerpoint/2010/main" val="119642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431BF1-61E4-3A4A-96B7-1499B1738309}" type="slidenum">
              <a:rPr lang="en-US" smtClean="0"/>
              <a:t>10</a:t>
            </a:fld>
            <a:endParaRPr lang="en-US"/>
          </a:p>
        </p:txBody>
      </p:sp>
    </p:spTree>
    <p:extLst>
      <p:ext uri="{BB962C8B-B14F-4D97-AF65-F5344CB8AC3E}">
        <p14:creationId xmlns:p14="http://schemas.microsoft.com/office/powerpoint/2010/main" val="3388069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34615-DC1D-1441-9F84-0267965BD712}" type="slidenum">
              <a:rPr lang="en-US" smtClean="0"/>
              <a:t>14</a:t>
            </a:fld>
            <a:endParaRPr lang="en-US"/>
          </a:p>
        </p:txBody>
      </p:sp>
    </p:spTree>
    <p:extLst>
      <p:ext uri="{BB962C8B-B14F-4D97-AF65-F5344CB8AC3E}">
        <p14:creationId xmlns:p14="http://schemas.microsoft.com/office/powerpoint/2010/main" val="163867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0476-35EE-ED52-90FE-81B718B74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F5C0E7-6AF2-5F3C-3366-4D361374F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AFFC2-B7B8-8A87-E862-CA954BDDADF6}"/>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DA4B2F5C-F397-3FD6-374B-4843113B0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F96C6-B2D0-75B9-2A40-80C1E3D6D7D6}"/>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185587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836D4-A46C-025A-9BF2-50BA602BD5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5B6EA-3AE0-7945-4449-3A67D562A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4851-275D-2CB8-F116-D473B719A6AB}"/>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D0886774-DBC1-E792-C517-70EF8E0D1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4DA99-E689-6248-1BCD-CD512E78391F}"/>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199563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98E32-9E60-C1E3-048E-37BAD3C83E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E530FA-E0B2-E425-E110-6BDBDDE3D3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9A654-25D4-AE16-47D8-819E2F7F5A41}"/>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4227011C-E7AC-8D4B-D642-911632C16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17186-4E34-8DC5-4DCE-D6FF485AA404}"/>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1031569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E373-537A-BB5A-2279-0CD6A437E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6C551-447C-D707-54C7-2752EBD6B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4FC16-1185-AD3D-67F5-4E189FD6A70A}"/>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75A059F2-77A7-2B42-6B7C-EF1647114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4901F-9255-6481-00EF-AB7E275ADB6B}"/>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402520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BEBF-0890-3976-5342-C6C3DCD168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9717A5-1354-1138-1A81-1D8189B08C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C55B7B-5839-654D-7B34-426681291F02}"/>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49D79E17-EE16-8B57-46D4-5D7774D7D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1E25B-479C-FBEB-AEA1-832D0854AB11}"/>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744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8E8F0-52FA-59BB-B51F-1B5021AE8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8E540B-1CF2-8700-44FF-0979BD2AD0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9A0393-A64D-54A3-7C80-D19334168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AB2A35-966D-5072-3D59-5AF036A75278}"/>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6" name="Footer Placeholder 5">
            <a:extLst>
              <a:ext uri="{FF2B5EF4-FFF2-40B4-BE49-F238E27FC236}">
                <a16:creationId xmlns:a16="http://schemas.microsoft.com/office/drawing/2014/main" id="{80A81BD4-E6F3-A9C6-94C2-4EE0C2B90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D22A7-082F-50A8-617A-D9D61E8FF176}"/>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352872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52A8-1740-2792-7E65-288EFB754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8B97C-AC05-6D06-D1FD-6C1152F8A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092E6-D24E-9ECF-2C5E-B3D65F8F9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3E477-5AB5-A6AC-9DB8-B49BC87E7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1A7BB4-A202-E601-3490-26376D9ED8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BBB1DE-8759-5AC1-8DA4-EDA4137F3A6A}"/>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8" name="Footer Placeholder 7">
            <a:extLst>
              <a:ext uri="{FF2B5EF4-FFF2-40B4-BE49-F238E27FC236}">
                <a16:creationId xmlns:a16="http://schemas.microsoft.com/office/drawing/2014/main" id="{856B0958-0C10-7659-C346-775CBD9650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F45C5B-49FA-0919-3678-BB8C9F1FBE28}"/>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136519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78F5-05E6-6E70-2B90-4CA85796D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0810B-0618-A30E-FA97-E756E5BAC738}"/>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4" name="Footer Placeholder 3">
            <a:extLst>
              <a:ext uri="{FF2B5EF4-FFF2-40B4-BE49-F238E27FC236}">
                <a16:creationId xmlns:a16="http://schemas.microsoft.com/office/drawing/2014/main" id="{BDC4153A-0BD1-8531-5551-C547E9268B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492622-8F14-118C-15D2-0A80693D0DC7}"/>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273435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8031F6-B397-1E23-FAE4-08A4E482FF78}"/>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3" name="Footer Placeholder 2">
            <a:extLst>
              <a:ext uri="{FF2B5EF4-FFF2-40B4-BE49-F238E27FC236}">
                <a16:creationId xmlns:a16="http://schemas.microsoft.com/office/drawing/2014/main" id="{D766EF9B-BA56-9E9C-800C-27BBC5E3B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527B2D-BCC7-AB2B-5FD3-13DFD76A7363}"/>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98258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B06F-88F3-63BD-C7D5-743B8AEFD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AE5D5-E326-F896-73CD-273A575AB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374C1D-0469-49C0-3F7C-440BF3E72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9A1063-6D84-9B40-BD1A-0FC540E67D57}"/>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6" name="Footer Placeholder 5">
            <a:extLst>
              <a:ext uri="{FF2B5EF4-FFF2-40B4-BE49-F238E27FC236}">
                <a16:creationId xmlns:a16="http://schemas.microsoft.com/office/drawing/2014/main" id="{583B9180-D022-24CC-9D13-16C6B9D00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1F471B-7519-6097-1C0E-46C2CBE2C376}"/>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324342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ED8A-5DC4-6972-EBFB-DE9D25750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087A0D-4AF9-BAC0-E8F3-4EDC7769D8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EB9DAE-7584-211A-A6FE-41A198595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8C3A76-F138-B2BF-42D1-2FBB7FDBAC29}"/>
              </a:ext>
            </a:extLst>
          </p:cNvPr>
          <p:cNvSpPr>
            <a:spLocks noGrp="1"/>
          </p:cNvSpPr>
          <p:nvPr>
            <p:ph type="dt" sz="half" idx="10"/>
          </p:nvPr>
        </p:nvSpPr>
        <p:spPr/>
        <p:txBody>
          <a:bodyPr/>
          <a:lstStyle/>
          <a:p>
            <a:fld id="{B6E1BFD5-6EEA-BE49-90DB-91EE48DF2EF3}" type="datetimeFigureOut">
              <a:rPr lang="en-US" smtClean="0"/>
              <a:t>5/8/25</a:t>
            </a:fld>
            <a:endParaRPr lang="en-US"/>
          </a:p>
        </p:txBody>
      </p:sp>
      <p:sp>
        <p:nvSpPr>
          <p:cNvPr id="6" name="Footer Placeholder 5">
            <a:extLst>
              <a:ext uri="{FF2B5EF4-FFF2-40B4-BE49-F238E27FC236}">
                <a16:creationId xmlns:a16="http://schemas.microsoft.com/office/drawing/2014/main" id="{3D288ADD-8933-7546-E1C5-6FC9F8701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7754C-355D-BBD4-8D63-204010BD396B}"/>
              </a:ext>
            </a:extLst>
          </p:cNvPr>
          <p:cNvSpPr>
            <a:spLocks noGrp="1"/>
          </p:cNvSpPr>
          <p:nvPr>
            <p:ph type="sldNum" sz="quarter" idx="12"/>
          </p:nvPr>
        </p:nvSpPr>
        <p:spPr/>
        <p:txBody>
          <a:bodyPr/>
          <a:lstStyle/>
          <a:p>
            <a:fld id="{6A253816-1915-7543-A714-BAF7255B2FD3}" type="slidenum">
              <a:rPr lang="en-US" smtClean="0"/>
              <a:t>‹#›</a:t>
            </a:fld>
            <a:endParaRPr lang="en-US"/>
          </a:p>
        </p:txBody>
      </p:sp>
    </p:spTree>
    <p:extLst>
      <p:ext uri="{BB962C8B-B14F-4D97-AF65-F5344CB8AC3E}">
        <p14:creationId xmlns:p14="http://schemas.microsoft.com/office/powerpoint/2010/main" val="3633889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34836-F15B-2141-64E9-DCE4DAA1C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D56436-06B9-90BC-0EBE-B1C604C9F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89BA6-9697-FFD1-B916-E7D8362869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E1BFD5-6EEA-BE49-90DB-91EE48DF2EF3}" type="datetimeFigureOut">
              <a:rPr lang="en-US" smtClean="0"/>
              <a:t>5/8/25</a:t>
            </a:fld>
            <a:endParaRPr lang="en-US"/>
          </a:p>
        </p:txBody>
      </p:sp>
      <p:sp>
        <p:nvSpPr>
          <p:cNvPr id="5" name="Footer Placeholder 4">
            <a:extLst>
              <a:ext uri="{FF2B5EF4-FFF2-40B4-BE49-F238E27FC236}">
                <a16:creationId xmlns:a16="http://schemas.microsoft.com/office/drawing/2014/main" id="{1F3F31CA-898E-28A5-D1CC-E6685AC87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D01EDD-EBBA-D7D1-9D97-8F5FD698E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253816-1915-7543-A714-BAF7255B2FD3}" type="slidenum">
              <a:rPr lang="en-US" smtClean="0"/>
              <a:t>‹#›</a:t>
            </a:fld>
            <a:endParaRPr lang="en-US"/>
          </a:p>
        </p:txBody>
      </p:sp>
    </p:spTree>
    <p:extLst>
      <p:ext uri="{BB962C8B-B14F-4D97-AF65-F5344CB8AC3E}">
        <p14:creationId xmlns:p14="http://schemas.microsoft.com/office/powerpoint/2010/main" val="247805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digital.library.wisc.edu/1793/84945" TargetMode="Externa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hyperlink" Target="https://www.sciencedirect.com/science/article/pii/S027311770300752X?casa_token=eLXchW0NaD8AAAAA:xAhepP0Ngf_E1YFpJyW_Mm_d_nqMwcLwK_ucuk_Pdo2YUqTr0DFt58GoQPdcBndj8_KToobbJ6Ms" TargetMode="External"/><Relationship Id="rId2" Type="http://schemas.openxmlformats.org/officeDocument/2006/relationships/hyperlink" Target="https://journals.ametsoc.org/view/journals/bams/77/1/1520-0477_1996_077_0041_ootirp_2_0_co_2.xml"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s://opg.optica.org/ao/abstract.cfm?uri=ao-47-21-3701"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journals.ametsoc.org/configurable/content/journals$002fatsc$002f73$002f9$002fjas-d-15-0355.1.xml?t:ac=journals%24002fatsc%24002f73%24002f9%24002fjas-d-15-0355.1.xml" TargetMode="External"/><Relationship Id="rId4" Type="http://schemas.openxmlformats.org/officeDocument/2006/relationships/hyperlink" Target="https://opg.optica.org/ao/abstract.cfm?uri=ao-47-25-464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gupubs.onlinelibrary.wiley.com/doi/full/10.1002/2017JD027328"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agupubs.onlinelibrary.wiley.com/doi/full/10.1029/2020JD03367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igital.library.wisc.edu/1793/84945"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file:////var/folders/x_/pjt1m4h95r5d2hq6kndswdcr0000gp/T/com.microsoft.Word/WebArchiveCopyPasteTempFiles/page4image568"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s://search.earthdata.nasa.gov/search?fpj=PREFIRE" TargetMode="External"/><Relationship Id="rId2" Type="http://schemas.openxmlformats.org/officeDocument/2006/relationships/hyperlink" Target="https://prefire.ssec.wisc.edu/"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D948-AE1E-2F34-E032-3CCDADE03237}"/>
              </a:ext>
            </a:extLst>
          </p:cNvPr>
          <p:cNvSpPr>
            <a:spLocks noGrp="1"/>
          </p:cNvSpPr>
          <p:nvPr>
            <p:ph type="ctrTitle"/>
          </p:nvPr>
        </p:nvSpPr>
        <p:spPr>
          <a:xfrm>
            <a:off x="1045024" y="-94344"/>
            <a:ext cx="10145486" cy="2387600"/>
          </a:xfrm>
        </p:spPr>
        <p:txBody>
          <a:bodyPr>
            <a:normAutofit/>
          </a:bodyPr>
          <a:lstStyle/>
          <a:p>
            <a:r>
              <a:rPr lang="en-US" sz="4400" b="1" dirty="0">
                <a:latin typeface="Arial" panose="020B0604020202020204" pitchFamily="34" charset="0"/>
                <a:cs typeface="Arial" panose="020B0604020202020204" pitchFamily="34" charset="0"/>
              </a:rPr>
              <a:t>Extending CAMEL emissivity database to far-IR for RTTOV</a:t>
            </a:r>
          </a:p>
        </p:txBody>
      </p:sp>
      <p:sp>
        <p:nvSpPr>
          <p:cNvPr id="3" name="Subtitle 2">
            <a:extLst>
              <a:ext uri="{FF2B5EF4-FFF2-40B4-BE49-F238E27FC236}">
                <a16:creationId xmlns:a16="http://schemas.microsoft.com/office/drawing/2014/main" id="{EBDE049C-CADE-0746-708C-179AFD46007D}"/>
              </a:ext>
            </a:extLst>
          </p:cNvPr>
          <p:cNvSpPr>
            <a:spLocks noGrp="1"/>
          </p:cNvSpPr>
          <p:nvPr>
            <p:ph type="subTitle" idx="1"/>
          </p:nvPr>
        </p:nvSpPr>
        <p:spPr>
          <a:xfrm>
            <a:off x="1338934" y="4237597"/>
            <a:ext cx="10003976" cy="1655762"/>
          </a:xfrm>
        </p:spPr>
        <p:txBody>
          <a:bodyPr>
            <a:normAutofit/>
          </a:bodyPr>
          <a:lstStyle/>
          <a:p>
            <a:pPr algn="l"/>
            <a:r>
              <a:rPr lang="en-US" sz="2000" b="1" dirty="0"/>
              <a:t>UW-Madison/SSEC</a:t>
            </a:r>
            <a:r>
              <a:rPr lang="en-US" sz="2000" dirty="0"/>
              <a:t>: Michelle Loveless, Robert Knuteson and Eva Borbas</a:t>
            </a:r>
          </a:p>
          <a:p>
            <a:pPr algn="l"/>
            <a:r>
              <a:rPr lang="en-US" sz="2000" b="1" dirty="0"/>
              <a:t>Met Office</a:t>
            </a:r>
            <a:r>
              <a:rPr lang="en-US" sz="2000" dirty="0"/>
              <a:t>:  Fabien Carminati, James Hocking</a:t>
            </a:r>
          </a:p>
          <a:p>
            <a:pPr algn="l"/>
            <a:r>
              <a:rPr lang="en-US" sz="2000" b="1" dirty="0" err="1"/>
              <a:t>Meteo</a:t>
            </a:r>
            <a:r>
              <a:rPr lang="en-US" sz="2000" b="1" dirty="0"/>
              <a:t> France</a:t>
            </a:r>
            <a:r>
              <a:rPr lang="en-US" sz="2000" dirty="0"/>
              <a:t>: Jerome Vidot, Jean-Marie Lalande</a:t>
            </a:r>
          </a:p>
          <a:p>
            <a:endParaRPr lang="en-US" sz="2000" dirty="0"/>
          </a:p>
        </p:txBody>
      </p:sp>
      <p:sp>
        <p:nvSpPr>
          <p:cNvPr id="4" name="TextBox 3">
            <a:extLst>
              <a:ext uri="{FF2B5EF4-FFF2-40B4-BE49-F238E27FC236}">
                <a16:creationId xmlns:a16="http://schemas.microsoft.com/office/drawing/2014/main" id="{E5CDDC63-4588-56AB-4E2B-B719C06C40FB}"/>
              </a:ext>
            </a:extLst>
          </p:cNvPr>
          <p:cNvSpPr txBox="1"/>
          <p:nvPr/>
        </p:nvSpPr>
        <p:spPr>
          <a:xfrm>
            <a:off x="5370735" y="3096964"/>
            <a:ext cx="1494063" cy="369332"/>
          </a:xfrm>
          <a:prstGeom prst="rect">
            <a:avLst/>
          </a:prstGeom>
          <a:noFill/>
        </p:spPr>
        <p:txBody>
          <a:bodyPr wrap="none" rtlCol="0">
            <a:spAutoFit/>
          </a:bodyPr>
          <a:lstStyle/>
          <a:p>
            <a:r>
              <a:rPr lang="en-US" dirty="0"/>
              <a:t>May 19, 2025</a:t>
            </a:r>
          </a:p>
        </p:txBody>
      </p:sp>
      <p:sp>
        <p:nvSpPr>
          <p:cNvPr id="5" name="TextBox 4">
            <a:extLst>
              <a:ext uri="{FF2B5EF4-FFF2-40B4-BE49-F238E27FC236}">
                <a16:creationId xmlns:a16="http://schemas.microsoft.com/office/drawing/2014/main" id="{E2BB9DE9-F7DC-0035-2D6A-ABEAAD5B633F}"/>
              </a:ext>
            </a:extLst>
          </p:cNvPr>
          <p:cNvSpPr txBox="1"/>
          <p:nvPr/>
        </p:nvSpPr>
        <p:spPr>
          <a:xfrm>
            <a:off x="4576192" y="2439639"/>
            <a:ext cx="3039615" cy="584775"/>
          </a:xfrm>
          <a:prstGeom prst="rect">
            <a:avLst/>
          </a:prstGeom>
          <a:noFill/>
        </p:spPr>
        <p:txBody>
          <a:bodyPr wrap="none" rtlCol="0">
            <a:spAutoFit/>
          </a:bodyPr>
          <a:lstStyle/>
          <a:p>
            <a:r>
              <a:rPr lang="en-US" sz="3200" dirty="0"/>
              <a:t>Kick-off Meeting</a:t>
            </a:r>
          </a:p>
        </p:txBody>
      </p:sp>
    </p:spTree>
    <p:extLst>
      <p:ext uri="{BB962C8B-B14F-4D97-AF65-F5344CB8AC3E}">
        <p14:creationId xmlns:p14="http://schemas.microsoft.com/office/powerpoint/2010/main" val="1619241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7C5E-0C7E-1230-6254-263F4E74442E}"/>
              </a:ext>
            </a:extLst>
          </p:cNvPr>
          <p:cNvSpPr>
            <a:spLocks noGrp="1"/>
          </p:cNvSpPr>
          <p:nvPr>
            <p:ph type="title"/>
          </p:nvPr>
        </p:nvSpPr>
        <p:spPr>
          <a:xfrm>
            <a:off x="431936" y="164244"/>
            <a:ext cx="11115958" cy="1936491"/>
          </a:xfrm>
        </p:spPr>
        <p:txBody>
          <a:bodyPr>
            <a:normAutofit fontScale="90000"/>
          </a:bodyPr>
          <a:lstStyle/>
          <a:p>
            <a:r>
              <a:rPr lang="en-US" sz="1800" b="1" dirty="0">
                <a:effectLst/>
                <a:latin typeface="Myriad Pro"/>
                <a:ea typeface="Times New Roman" panose="02020603050405020304" pitchFamily="18" charset="0"/>
                <a:cs typeface="Times New Roman" panose="02020603050405020304" pitchFamily="18" charset="0"/>
              </a:rPr>
              <a:t>Ground-Based Far Infrared Emissivity Measurements Using the Absolute Radiance Interferometer</a:t>
            </a:r>
            <a:r>
              <a:rPr lang="en-US" dirty="0">
                <a:effectLst/>
              </a:rPr>
              <a:t> </a:t>
            </a:r>
            <a:br>
              <a:rPr lang="en-US" dirty="0">
                <a:effectLst/>
              </a:rPr>
            </a:br>
            <a:r>
              <a:rPr lang="en-US" sz="1300" dirty="0">
                <a:effectLst/>
                <a:latin typeface="Myriad Pro"/>
                <a:ea typeface="Times New Roman" panose="02020603050405020304" pitchFamily="18" charset="0"/>
              </a:rPr>
              <a:t>M. Loveless</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D. Adler</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F. Best</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E. Borbas</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X. Huang</a:t>
            </a:r>
            <a:r>
              <a:rPr lang="en-US" sz="1300" baseline="30000" dirty="0">
                <a:effectLst/>
                <a:latin typeface="Myriad Pro"/>
                <a:ea typeface="Times New Roman" panose="02020603050405020304" pitchFamily="18" charset="0"/>
              </a:rPr>
              <a:t>2</a:t>
            </a:r>
            <a:r>
              <a:rPr lang="en-US" sz="1300" dirty="0">
                <a:effectLst/>
                <a:latin typeface="Myriad Pro"/>
                <a:ea typeface="Times New Roman" panose="02020603050405020304" pitchFamily="18" charset="0"/>
              </a:rPr>
              <a:t>, R. Knuteson</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T. L’Ecuyer</a:t>
            </a:r>
            <a:r>
              <a:rPr lang="en-US" sz="1300" baseline="30000" dirty="0">
                <a:effectLst/>
                <a:latin typeface="Myriad Pro"/>
                <a:ea typeface="Times New Roman" panose="02020603050405020304" pitchFamily="18" charset="0"/>
              </a:rPr>
              <a:t>3</a:t>
            </a:r>
            <a:r>
              <a:rPr lang="en-US" sz="1300" dirty="0">
                <a:effectLst/>
                <a:latin typeface="Myriad Pro"/>
                <a:ea typeface="Times New Roman" panose="02020603050405020304" pitchFamily="18" charset="0"/>
              </a:rPr>
              <a:t>, N. R. Nalli</a:t>
            </a:r>
            <a:r>
              <a:rPr lang="en-US" sz="1300" baseline="30000" dirty="0">
                <a:effectLst/>
                <a:latin typeface="Myriad Pro"/>
                <a:ea typeface="Times New Roman" panose="02020603050405020304" pitchFamily="18" charset="0"/>
              </a:rPr>
              <a:t>4</a:t>
            </a:r>
            <a:r>
              <a:rPr lang="en-US" sz="1300" dirty="0">
                <a:effectLst/>
                <a:latin typeface="Myriad Pro"/>
                <a:ea typeface="Times New Roman" panose="02020603050405020304" pitchFamily="18" charset="0"/>
              </a:rPr>
              <a:t>, E. Olsen</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H. Revercomb</a:t>
            </a:r>
            <a:r>
              <a:rPr lang="en-US" sz="1300" baseline="30000" dirty="0">
                <a:effectLst/>
                <a:latin typeface="Myriad Pro"/>
                <a:ea typeface="Times New Roman" panose="02020603050405020304" pitchFamily="18" charset="0"/>
              </a:rPr>
              <a:t>1</a:t>
            </a:r>
            <a:r>
              <a:rPr lang="en-US" sz="1300" dirty="0">
                <a:effectLst/>
                <a:latin typeface="Myriad Pro"/>
                <a:ea typeface="Times New Roman" panose="02020603050405020304" pitchFamily="18" charset="0"/>
              </a:rPr>
              <a:t>, and J. K. Taylor</a:t>
            </a:r>
            <a:r>
              <a:rPr lang="en-US" sz="1300" baseline="30000" dirty="0">
                <a:effectLst/>
                <a:latin typeface="Myriad Pro"/>
                <a:ea typeface="Times New Roman" panose="02020603050405020304" pitchFamily="18" charset="0"/>
              </a:rPr>
              <a:t>1</a:t>
            </a:r>
            <a:br>
              <a:rPr lang="en-US" sz="1800" baseline="30000" dirty="0">
                <a:latin typeface="Times New Roman" panose="02020603050405020304" pitchFamily="18" charset="0"/>
                <a:ea typeface="Times New Roman" panose="02020603050405020304" pitchFamily="18" charset="0"/>
              </a:rPr>
            </a:br>
            <a:br>
              <a:rPr lang="en-US" sz="1000" baseline="30000" dirty="0">
                <a:latin typeface="Times New Roman" panose="02020603050405020304" pitchFamily="18" charset="0"/>
                <a:ea typeface="Times New Roman" panose="02020603050405020304" pitchFamily="18" charset="0"/>
              </a:rPr>
            </a:br>
            <a:r>
              <a:rPr lang="en-US" sz="1000" baseline="30000" dirty="0">
                <a:effectLst/>
                <a:latin typeface="Myriad Pro"/>
                <a:ea typeface="Times New Roman" panose="02020603050405020304" pitchFamily="18" charset="0"/>
              </a:rPr>
              <a:t>1 </a:t>
            </a:r>
            <a:r>
              <a:rPr lang="en-US" sz="1000" dirty="0">
                <a:effectLst/>
                <a:latin typeface="Myriad Pro"/>
                <a:ea typeface="Times New Roman" panose="02020603050405020304" pitchFamily="18" charset="0"/>
              </a:rPr>
              <a:t>Space Science and Engineering Center, University of Wisconsin-Madison, </a:t>
            </a:r>
            <a:br>
              <a:rPr lang="en-US" sz="1000" dirty="0">
                <a:effectLst/>
                <a:latin typeface="Myriad Pro"/>
                <a:ea typeface="Times New Roman" panose="02020603050405020304" pitchFamily="18" charset="0"/>
              </a:rPr>
            </a:br>
            <a:r>
              <a:rPr lang="en-US" sz="1000" baseline="30000" dirty="0">
                <a:effectLst/>
                <a:latin typeface="Myriad Pro"/>
                <a:ea typeface="Times New Roman" panose="02020603050405020304" pitchFamily="18" charset="0"/>
              </a:rPr>
              <a:t>2</a:t>
            </a:r>
            <a:r>
              <a:rPr lang="en-US" sz="1000" dirty="0">
                <a:effectLst/>
                <a:latin typeface="Myriad Pro"/>
                <a:ea typeface="Times New Roman" panose="02020603050405020304" pitchFamily="18" charset="0"/>
              </a:rPr>
              <a:t> University of Michigan, Dept. of Climate and Space Sciences and Engineering, </a:t>
            </a:r>
            <a:br>
              <a:rPr lang="en-US" sz="1000" dirty="0">
                <a:effectLst/>
                <a:latin typeface="Myriad Pro"/>
                <a:ea typeface="Times New Roman" panose="02020603050405020304" pitchFamily="18" charset="0"/>
              </a:rPr>
            </a:br>
            <a:r>
              <a:rPr lang="en-US" sz="1000" baseline="30000" dirty="0">
                <a:effectLst/>
                <a:latin typeface="Myriad Pro"/>
                <a:ea typeface="Times New Roman" panose="02020603050405020304" pitchFamily="18" charset="0"/>
              </a:rPr>
              <a:t>3</a:t>
            </a:r>
            <a:r>
              <a:rPr lang="en-US" sz="1000" dirty="0">
                <a:effectLst/>
                <a:latin typeface="Myriad Pro"/>
                <a:ea typeface="Times New Roman" panose="02020603050405020304" pitchFamily="18" charset="0"/>
              </a:rPr>
              <a:t> Cooperative Institute for Meteorological Satellite Studies, University of Wisconsin-Madison, </a:t>
            </a:r>
            <a:br>
              <a:rPr lang="en-US" sz="1000" dirty="0">
                <a:effectLst/>
                <a:latin typeface="Myriad Pro"/>
                <a:ea typeface="Times New Roman" panose="02020603050405020304" pitchFamily="18" charset="0"/>
              </a:rPr>
            </a:br>
            <a:r>
              <a:rPr lang="en-US" sz="1000" baseline="30000" dirty="0">
                <a:effectLst/>
                <a:latin typeface="Myriad Pro"/>
                <a:ea typeface="Times New Roman" panose="02020603050405020304" pitchFamily="18" charset="0"/>
              </a:rPr>
              <a:t>4</a:t>
            </a:r>
            <a:r>
              <a:rPr lang="en-US" sz="1000" dirty="0">
                <a:effectLst/>
                <a:latin typeface="Myriad Pro"/>
                <a:ea typeface="Times New Roman" panose="02020603050405020304" pitchFamily="18" charset="0"/>
              </a:rPr>
              <a:t> IMSG, Inc. at NOAA/NESDIS Center for Satellite Applications and Research (STAR)</a:t>
            </a:r>
            <a:br>
              <a:rPr lang="en-US" sz="1000" dirty="0">
                <a:effectLst/>
                <a:latin typeface="Myriad Pro"/>
                <a:ea typeface="Times New Roman" panose="02020603050405020304" pitchFamily="18" charset="0"/>
              </a:rPr>
            </a:br>
            <a:br>
              <a:rPr lang="en-US" sz="1000" dirty="0">
                <a:effectLst/>
                <a:latin typeface="Myriad Pro"/>
                <a:ea typeface="Times New Roman" panose="02020603050405020304" pitchFamily="18" charset="0"/>
              </a:rPr>
            </a:br>
            <a:r>
              <a:rPr lang="en-US" sz="1000" dirty="0">
                <a:effectLst/>
                <a:latin typeface="Myriad Pro"/>
                <a:ea typeface="Times New Roman" panose="02020603050405020304" pitchFamily="18" charset="0"/>
              </a:rPr>
              <a:t>Accepted to Earth and Space Science, 2024. </a:t>
            </a:r>
            <a:br>
              <a:rPr lang="en-US" sz="1000" dirty="0">
                <a:effectLst/>
                <a:latin typeface="Myriad Pro"/>
                <a:ea typeface="Times New Roman" panose="02020603050405020304" pitchFamily="18" charset="0"/>
              </a:rPr>
            </a:br>
            <a:r>
              <a:rPr lang="en-US" sz="1000" i="1" dirty="0">
                <a:latin typeface="Myriad Pro"/>
              </a:rPr>
              <a:t>This work was funded by the SSEC2022 project at the University of Wisconsin – Madison, Space Science and Engineering Center (SSEC). </a:t>
            </a:r>
            <a:br>
              <a:rPr lang="en-US" sz="1000" i="1" dirty="0">
                <a:latin typeface="Myriad Pro"/>
              </a:rPr>
            </a:br>
            <a:r>
              <a:rPr lang="en-US" sz="1000" i="1" dirty="0">
                <a:latin typeface="Myriad Pro"/>
              </a:rPr>
              <a:t>Publication cost was covered by NASA’s PREFIRE grant # 80NSSC18K1485. </a:t>
            </a:r>
            <a:br>
              <a:rPr lang="en-US" sz="1000" dirty="0">
                <a:latin typeface="Myriad Pro"/>
              </a:rPr>
            </a:br>
            <a:endParaRPr lang="en-US" sz="1000" dirty="0">
              <a:latin typeface="Myriad Pro"/>
            </a:endParaRPr>
          </a:p>
        </p:txBody>
      </p:sp>
      <p:pic>
        <p:nvPicPr>
          <p:cNvPr id="5" name="image3.png">
            <a:extLst>
              <a:ext uri="{FF2B5EF4-FFF2-40B4-BE49-F238E27FC236}">
                <a16:creationId xmlns:a16="http://schemas.microsoft.com/office/drawing/2014/main" id="{F394266F-93EC-46B3-681F-509D7B054531}"/>
              </a:ext>
            </a:extLst>
          </p:cNvPr>
          <p:cNvPicPr>
            <a:picLocks noGrp="1"/>
          </p:cNvPicPr>
          <p:nvPr>
            <p:ph sz="half" idx="1"/>
          </p:nvPr>
        </p:nvPicPr>
        <p:blipFill rotWithShape="1">
          <a:blip r:embed="rId3" cstate="print">
            <a:extLst>
              <a:ext uri="{28A0092B-C50C-407E-A947-70E740481C1C}">
                <a14:useLocalDpi xmlns:a14="http://schemas.microsoft.com/office/drawing/2010/main" val="0"/>
              </a:ext>
            </a:extLst>
          </a:blip>
          <a:srcRect l="1216" t="4436" r="1216" b="73184"/>
          <a:stretch/>
        </p:blipFill>
        <p:spPr bwMode="auto">
          <a:xfrm>
            <a:off x="332993" y="4345176"/>
            <a:ext cx="5300150" cy="1441946"/>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81A0127-A4D0-1A66-6C8B-34390BC9FEF9}"/>
              </a:ext>
            </a:extLst>
          </p:cNvPr>
          <p:cNvSpPr txBox="1"/>
          <p:nvPr/>
        </p:nvSpPr>
        <p:spPr>
          <a:xfrm>
            <a:off x="757977" y="5967313"/>
            <a:ext cx="5040614" cy="646331"/>
          </a:xfrm>
          <a:prstGeom prst="rect">
            <a:avLst/>
          </a:prstGeom>
          <a:noFill/>
        </p:spPr>
        <p:txBody>
          <a:bodyPr wrap="square">
            <a:spAutoFit/>
          </a:bodyPr>
          <a:lstStyle/>
          <a:p>
            <a:r>
              <a:rPr lang="en-US" sz="900" b="1" i="1" dirty="0">
                <a:effectLst/>
                <a:latin typeface="Myriad Pro"/>
                <a:ea typeface="Times New Roman" panose="02020603050405020304" pitchFamily="18" charset="0"/>
                <a:cs typeface="Times New Roman" panose="02020603050405020304" pitchFamily="18" charset="0"/>
              </a:rPr>
              <a:t>Figure S2 (taken from paper, modified):</a:t>
            </a:r>
            <a:r>
              <a:rPr lang="en-US" sz="900" i="1" dirty="0">
                <a:effectLst/>
                <a:latin typeface="Myriad Pro"/>
                <a:ea typeface="Times New Roman" panose="02020603050405020304" pitchFamily="18" charset="0"/>
                <a:cs typeface="Times New Roman" panose="02020603050405020304" pitchFamily="18" charset="0"/>
              </a:rPr>
              <a:t> Retrieved water emissivity. Single channel (grey dots) and </a:t>
            </a:r>
            <a:r>
              <a:rPr lang="en-US" sz="900" i="1" dirty="0" err="1">
                <a:effectLst/>
                <a:latin typeface="Myriad Pro"/>
                <a:ea typeface="Times New Roman" panose="02020603050405020304" pitchFamily="18" charset="0"/>
                <a:cs typeface="Times New Roman" panose="02020603050405020304" pitchFamily="18" charset="0"/>
              </a:rPr>
              <a:t>microwindow</a:t>
            </a:r>
            <a:r>
              <a:rPr lang="en-US" sz="900" i="1" dirty="0">
                <a:effectLst/>
                <a:latin typeface="Myriad Pro"/>
                <a:ea typeface="Times New Roman" panose="02020603050405020304" pitchFamily="18" charset="0"/>
                <a:cs typeface="Times New Roman" panose="02020603050405020304" pitchFamily="18" charset="0"/>
              </a:rPr>
              <a:t> results (black diamonds with red vertical bars denoting the 2-sigma </a:t>
            </a:r>
            <a:r>
              <a:rPr lang="en-US" sz="900" i="1" dirty="0" err="1">
                <a:effectLst/>
                <a:latin typeface="Myriad Pro"/>
                <a:ea typeface="Times New Roman" panose="02020603050405020304" pitchFamily="18" charset="0"/>
                <a:cs typeface="Times New Roman" panose="02020603050405020304" pitchFamily="18" charset="0"/>
              </a:rPr>
              <a:t>unc</a:t>
            </a:r>
            <a:r>
              <a:rPr lang="en-US" sz="900" i="1" dirty="0">
                <a:effectLst/>
                <a:latin typeface="Myriad Pro"/>
                <a:ea typeface="Times New Roman" panose="02020603050405020304" pitchFamily="18" charset="0"/>
                <a:cs typeface="Times New Roman" panose="02020603050405020304" pitchFamily="18" charset="0"/>
              </a:rPr>
              <a:t>. of the mean value) are shown with reference </a:t>
            </a:r>
            <a:r>
              <a:rPr lang="en-US" sz="900" i="1" dirty="0" err="1">
                <a:effectLst/>
                <a:latin typeface="Myriad Pro"/>
                <a:ea typeface="Times New Roman" panose="02020603050405020304" pitchFamily="18" charset="0"/>
                <a:cs typeface="Times New Roman" panose="02020603050405020304" pitchFamily="18" charset="0"/>
              </a:rPr>
              <a:t>emissivities</a:t>
            </a:r>
            <a:r>
              <a:rPr lang="en-US" sz="900" i="1" dirty="0">
                <a:effectLst/>
                <a:latin typeface="Myriad Pro"/>
                <a:ea typeface="Times New Roman" panose="02020603050405020304" pitchFamily="18" charset="0"/>
                <a:cs typeface="Times New Roman" panose="02020603050405020304" pitchFamily="18" charset="0"/>
              </a:rPr>
              <a:t> from Huang et al. (2016) (black lines) and </a:t>
            </a:r>
            <a:r>
              <a:rPr lang="en-US" sz="900" i="1" dirty="0" err="1">
                <a:effectLst/>
                <a:latin typeface="Myriad Pro"/>
                <a:ea typeface="Times New Roman" panose="02020603050405020304" pitchFamily="18" charset="0"/>
                <a:cs typeface="Times New Roman" panose="02020603050405020304" pitchFamily="18" charset="0"/>
              </a:rPr>
              <a:t>Nalli</a:t>
            </a:r>
            <a:r>
              <a:rPr lang="en-US" sz="900" i="1" dirty="0">
                <a:effectLst/>
                <a:latin typeface="Myriad Pro"/>
                <a:ea typeface="Times New Roman" panose="02020603050405020304" pitchFamily="18" charset="0"/>
                <a:cs typeface="Times New Roman" panose="02020603050405020304" pitchFamily="18" charset="0"/>
              </a:rPr>
              <a:t> et al. (2022a, 2022b) (dotted line). </a:t>
            </a:r>
            <a:endParaRPr lang="en-US" sz="900" i="1" dirty="0"/>
          </a:p>
        </p:txBody>
      </p:sp>
      <p:pic>
        <p:nvPicPr>
          <p:cNvPr id="9" name="image32.png">
            <a:extLst>
              <a:ext uri="{FF2B5EF4-FFF2-40B4-BE49-F238E27FC236}">
                <a16:creationId xmlns:a16="http://schemas.microsoft.com/office/drawing/2014/main" id="{830808B6-1C17-5F38-3997-D39F6799F9CE}"/>
              </a:ext>
            </a:extLst>
          </p:cNvPr>
          <p:cNvPicPr/>
          <p:nvPr/>
        </p:nvPicPr>
        <p:blipFill>
          <a:blip r:embed="rId4"/>
          <a:stretch>
            <a:fillRect/>
          </a:stretch>
        </p:blipFill>
        <p:spPr>
          <a:xfrm>
            <a:off x="8961119" y="1089995"/>
            <a:ext cx="3091781" cy="3129308"/>
          </a:xfrm>
          <a:prstGeom prst="rect">
            <a:avLst/>
          </a:prstGeom>
          <a:ln/>
        </p:spPr>
      </p:pic>
      <p:pic>
        <p:nvPicPr>
          <p:cNvPr id="14" name="image3.png">
            <a:extLst>
              <a:ext uri="{FF2B5EF4-FFF2-40B4-BE49-F238E27FC236}">
                <a16:creationId xmlns:a16="http://schemas.microsoft.com/office/drawing/2014/main" id="{198D0363-A932-5010-6B16-DA94C4680A36}"/>
              </a:ext>
            </a:extLst>
          </p:cNvPr>
          <p:cNvPicPr>
            <a:picLocks/>
          </p:cNvPicPr>
          <p:nvPr/>
        </p:nvPicPr>
        <p:blipFill rotWithShape="1">
          <a:blip r:embed="rId3" cstate="print">
            <a:extLst>
              <a:ext uri="{28A0092B-C50C-407E-A947-70E740481C1C}">
                <a14:useLocalDpi xmlns:a14="http://schemas.microsoft.com/office/drawing/2010/main" val="0"/>
              </a:ext>
            </a:extLst>
          </a:blip>
          <a:srcRect l="40176" t="92218" r="37005" b="4635"/>
          <a:stretch/>
        </p:blipFill>
        <p:spPr bwMode="auto">
          <a:xfrm>
            <a:off x="2696704" y="5793577"/>
            <a:ext cx="1411927" cy="21237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740C5B34-6E25-DF0F-D5B1-1C54ACF41E4A}"/>
              </a:ext>
            </a:extLst>
          </p:cNvPr>
          <p:cNvSpPr txBox="1"/>
          <p:nvPr/>
        </p:nvSpPr>
        <p:spPr>
          <a:xfrm>
            <a:off x="420166" y="2213475"/>
            <a:ext cx="7036702" cy="2046714"/>
          </a:xfrm>
          <a:prstGeom prst="rect">
            <a:avLst/>
          </a:prstGeom>
          <a:noFill/>
        </p:spPr>
        <p:txBody>
          <a:bodyPr wrap="square">
            <a:spAutoFit/>
          </a:bodyPr>
          <a:lstStyle/>
          <a:p>
            <a:pPr marR="0" lvl="0">
              <a:spcBef>
                <a:spcPts val="600"/>
              </a:spcBef>
              <a:spcAft>
                <a:spcPts val="0"/>
              </a:spcAft>
            </a:pPr>
            <a:r>
              <a:rPr lang="en-US" sz="1200" b="1" dirty="0">
                <a:latin typeface="Myriad Pro"/>
                <a:cs typeface="+mj-cs"/>
              </a:rPr>
              <a:t>Key Points: </a:t>
            </a:r>
          </a:p>
          <a:p>
            <a:pPr marL="342900" marR="0" lvl="0" indent="-342900">
              <a:spcBef>
                <a:spcPts val="600"/>
              </a:spcBef>
              <a:spcAft>
                <a:spcPts val="0"/>
              </a:spcAft>
              <a:buFont typeface="Symbol" pitchFamily="2" charset="2"/>
              <a:buChar char=""/>
            </a:pPr>
            <a:r>
              <a:rPr lang="en-US" sz="1200" dirty="0">
                <a:latin typeface="Myriad Pro"/>
                <a:cs typeface="+mj-cs"/>
              </a:rPr>
              <a:t>SSEC’s Absolute Radiance Interferometer (ARI) was used to obtain high spectral resolution far infrared radiation measurements in semi-controlled environments </a:t>
            </a:r>
          </a:p>
          <a:p>
            <a:pPr marL="342900" marR="0" lvl="0" indent="-342900">
              <a:spcBef>
                <a:spcPts val="600"/>
              </a:spcBef>
              <a:spcAft>
                <a:spcPts val="0"/>
              </a:spcAft>
              <a:buFont typeface="Symbol" pitchFamily="2" charset="2"/>
              <a:buChar char=""/>
            </a:pPr>
            <a:r>
              <a:rPr lang="en-US" sz="1200" dirty="0">
                <a:latin typeface="Myriad Pro"/>
                <a:cs typeface="+mj-cs"/>
              </a:rPr>
              <a:t>Measurements of the sky and samples, including snow, water, ice, sand, and vegetation, allowed for retrieval of sample emissivity within the thermal IR and into the far IR</a:t>
            </a:r>
          </a:p>
          <a:p>
            <a:pPr marL="342900" marR="0" lvl="0" indent="-342900">
              <a:spcBef>
                <a:spcPts val="600"/>
              </a:spcBef>
              <a:spcAft>
                <a:spcPts val="0"/>
              </a:spcAft>
              <a:buFont typeface="Symbol" pitchFamily="2" charset="2"/>
              <a:buChar char=""/>
            </a:pPr>
            <a:r>
              <a:rPr lang="en-US" sz="1200" dirty="0">
                <a:latin typeface="Myriad Pro"/>
                <a:cs typeface="+mj-cs"/>
              </a:rPr>
              <a:t>The retrieved far infrared emissivity spectra are publicly available for model intercomparisons and other uses at the University of Wisconsin MINDS@UW database:  </a:t>
            </a:r>
            <a:r>
              <a:rPr lang="en-US" sz="1200" dirty="0">
                <a:latin typeface="Myriad Pro"/>
                <a:cs typeface="+mj-cs"/>
                <a:hlinkClick r:id="rId5">
                  <a:extLst>
                    <a:ext uri="{A12FA001-AC4F-418D-AE19-62706E023703}">
                      <ahyp:hlinkClr xmlns:ahyp="http://schemas.microsoft.com/office/drawing/2018/hyperlinkcolor" val="tx"/>
                    </a:ext>
                  </a:extLst>
                </a:hlinkClick>
              </a:rPr>
              <a:t>http://digital.library.wisc.edu/1793/84945</a:t>
            </a:r>
            <a:endParaRPr lang="en-US" sz="1200" dirty="0">
              <a:latin typeface="Myriad Pro"/>
              <a:cs typeface="+mj-cs"/>
            </a:endParaRPr>
          </a:p>
          <a:p>
            <a:pPr marR="0" lvl="0">
              <a:spcBef>
                <a:spcPts val="600"/>
              </a:spcBef>
              <a:spcAft>
                <a:spcPts val="0"/>
              </a:spcAft>
            </a:pPr>
            <a:endParaRPr lang="en-US" sz="1100" dirty="0">
              <a:latin typeface="Times New Roman" panose="02020603050405020304" pitchFamily="18" charset="0"/>
              <a:ea typeface="Times New Roman" panose="02020603050405020304" pitchFamily="18" charset="0"/>
            </a:endParaRPr>
          </a:p>
        </p:txBody>
      </p:sp>
      <p:pic>
        <p:nvPicPr>
          <p:cNvPr id="17" name="Picture 16">
            <a:extLst>
              <a:ext uri="{FF2B5EF4-FFF2-40B4-BE49-F238E27FC236}">
                <a16:creationId xmlns:a16="http://schemas.microsoft.com/office/drawing/2014/main" id="{B260B6B2-7058-2CD6-1264-5F000E9BC70E}"/>
              </a:ext>
            </a:extLst>
          </p:cNvPr>
          <p:cNvPicPr>
            <a:picLocks noChangeAspect="1"/>
          </p:cNvPicPr>
          <p:nvPr/>
        </p:nvPicPr>
        <p:blipFill>
          <a:blip r:embed="rId6"/>
          <a:stretch>
            <a:fillRect/>
          </a:stretch>
        </p:blipFill>
        <p:spPr>
          <a:xfrm>
            <a:off x="8431484" y="4180945"/>
            <a:ext cx="3722864" cy="2512811"/>
          </a:xfrm>
          <a:prstGeom prst="rect">
            <a:avLst/>
          </a:prstGeom>
        </p:spPr>
      </p:pic>
      <p:sp>
        <p:nvSpPr>
          <p:cNvPr id="20" name="TextBox 19">
            <a:extLst>
              <a:ext uri="{FF2B5EF4-FFF2-40B4-BE49-F238E27FC236}">
                <a16:creationId xmlns:a16="http://schemas.microsoft.com/office/drawing/2014/main" id="{C53C0751-46B6-29DE-AA03-5EE4B8A4FB45}"/>
              </a:ext>
            </a:extLst>
          </p:cNvPr>
          <p:cNvSpPr txBox="1"/>
          <p:nvPr/>
        </p:nvSpPr>
        <p:spPr>
          <a:xfrm>
            <a:off x="8031379" y="1839211"/>
            <a:ext cx="977344" cy="1754326"/>
          </a:xfrm>
          <a:prstGeom prst="rect">
            <a:avLst/>
          </a:prstGeom>
          <a:noFill/>
        </p:spPr>
        <p:txBody>
          <a:bodyPr wrap="square" rtlCol="0">
            <a:spAutoFit/>
          </a:bodyPr>
          <a:lstStyle/>
          <a:p>
            <a:r>
              <a:rPr lang="en-US" sz="900" b="1" i="1" dirty="0">
                <a:latin typeface="Myriad Pro"/>
                <a:cs typeface="Times New Roman" panose="02020603050405020304" pitchFamily="18" charset="0"/>
              </a:rPr>
              <a:t>Figure 4 (taken from paper)</a:t>
            </a:r>
            <a:r>
              <a:rPr lang="en-US" sz="900" i="1" dirty="0">
                <a:latin typeface="Myriad Pro"/>
                <a:cs typeface="Times New Roman" panose="02020603050405020304" pitchFamily="18" charset="0"/>
              </a:rPr>
              <a:t> Example ARI target samples measured during the January and February 2022 data collection. Photo Credits: Doug Adler. </a:t>
            </a:r>
          </a:p>
        </p:txBody>
      </p:sp>
      <p:sp>
        <p:nvSpPr>
          <p:cNvPr id="21" name="TextBox 20">
            <a:extLst>
              <a:ext uri="{FF2B5EF4-FFF2-40B4-BE49-F238E27FC236}">
                <a16:creationId xmlns:a16="http://schemas.microsoft.com/office/drawing/2014/main" id="{77456E76-6ADA-A48D-919A-541585AB19B3}"/>
              </a:ext>
            </a:extLst>
          </p:cNvPr>
          <p:cNvSpPr txBox="1"/>
          <p:nvPr/>
        </p:nvSpPr>
        <p:spPr>
          <a:xfrm>
            <a:off x="6347631" y="4490937"/>
            <a:ext cx="2172420" cy="1892826"/>
          </a:xfrm>
          <a:prstGeom prst="rect">
            <a:avLst/>
          </a:prstGeom>
          <a:noFill/>
        </p:spPr>
        <p:txBody>
          <a:bodyPr wrap="square" rtlCol="0">
            <a:spAutoFit/>
          </a:bodyPr>
          <a:lstStyle/>
          <a:p>
            <a:r>
              <a:rPr lang="en-US" sz="900" b="1" i="1" dirty="0">
                <a:latin typeface="Myriad Pro"/>
                <a:cs typeface="Times New Roman" panose="02020603050405020304" pitchFamily="18" charset="0"/>
              </a:rPr>
              <a:t>Figure 22 (taken from paper). </a:t>
            </a:r>
            <a:r>
              <a:rPr lang="en-US" sz="900" i="1" dirty="0">
                <a:latin typeface="Myriad Pro"/>
                <a:cs typeface="Times New Roman" panose="02020603050405020304" pitchFamily="18" charset="0"/>
              </a:rPr>
              <a:t>Summary of the ARI retrieved emissivity for the seven measured sample types:  (top panel) water, ice, and snow, (bottom panel) sand, evergreen, grass, and pine needle. Retrieved </a:t>
            </a:r>
            <a:r>
              <a:rPr lang="en-US" sz="900" i="1" dirty="0" err="1">
                <a:latin typeface="Myriad Pro"/>
                <a:cs typeface="Times New Roman" panose="02020603050405020304" pitchFamily="18" charset="0"/>
              </a:rPr>
              <a:t>emissivities</a:t>
            </a:r>
            <a:r>
              <a:rPr lang="en-US" sz="900" i="1" dirty="0">
                <a:latin typeface="Myriad Pro"/>
                <a:cs typeface="Times New Roman" panose="02020603050405020304" pitchFamily="18" charset="0"/>
              </a:rPr>
              <a:t> for each sample type are averaged together and 1) spectrally smoothed using a moving </a:t>
            </a:r>
            <a:r>
              <a:rPr lang="en-US" sz="900" i="1" dirty="0" err="1">
                <a:latin typeface="Myriad Pro"/>
                <a:cs typeface="Times New Roman" panose="02020603050405020304" pitchFamily="18" charset="0"/>
              </a:rPr>
              <a:t>boxar</a:t>
            </a:r>
            <a:r>
              <a:rPr lang="en-US" sz="900" i="1" dirty="0">
                <a:latin typeface="Myriad Pro"/>
                <a:cs typeface="Times New Roman" panose="02020603050405020304" pitchFamily="18" charset="0"/>
              </a:rPr>
              <a:t> (thin lines shown in the TIR region) and 2) modeled using a best fit line across the TIR and FIR (thick lines).  The FIR </a:t>
            </a:r>
            <a:r>
              <a:rPr lang="en-US" sz="900" i="1" dirty="0" err="1">
                <a:latin typeface="Myriad Pro"/>
                <a:cs typeface="Times New Roman" panose="02020603050405020304" pitchFamily="18" charset="0"/>
              </a:rPr>
              <a:t>microwindow</a:t>
            </a:r>
            <a:r>
              <a:rPr lang="en-US" sz="900" i="1" dirty="0">
                <a:latin typeface="Myriad Pro"/>
                <a:cs typeface="Times New Roman" panose="02020603050405020304" pitchFamily="18" charset="0"/>
              </a:rPr>
              <a:t> results are shown for reference as dots. </a:t>
            </a:r>
          </a:p>
        </p:txBody>
      </p:sp>
    </p:spTree>
    <p:extLst>
      <p:ext uri="{BB962C8B-B14F-4D97-AF65-F5344CB8AC3E}">
        <p14:creationId xmlns:p14="http://schemas.microsoft.com/office/powerpoint/2010/main" val="270044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22F33-1EF4-6395-A94E-773C62ADE64B}"/>
              </a:ext>
            </a:extLst>
          </p:cNvPr>
          <p:cNvSpPr>
            <a:spLocks noGrp="1"/>
          </p:cNvSpPr>
          <p:nvPr>
            <p:ph idx="1"/>
          </p:nvPr>
        </p:nvSpPr>
        <p:spPr>
          <a:xfrm>
            <a:off x="652671" y="1325563"/>
            <a:ext cx="4710412" cy="4574310"/>
          </a:xfrm>
        </p:spPr>
        <p:txBody>
          <a:bodyPr>
            <a:noAutofit/>
          </a:bodyPr>
          <a:lstStyle/>
          <a:p>
            <a:r>
              <a:rPr lang="en-US" sz="2000" dirty="0"/>
              <a:t>Equation used to derive emissivity taken from </a:t>
            </a:r>
            <a:r>
              <a:rPr lang="en-US" sz="2000" i="1" dirty="0"/>
              <a:t>Smith et al. </a:t>
            </a:r>
            <a:r>
              <a:rPr lang="en-US" sz="1800" i="1" dirty="0"/>
              <a:t>(</a:t>
            </a:r>
            <a:r>
              <a:rPr lang="en-US" sz="1800" i="1" dirty="0">
                <a:hlinkClick r:id="rId2"/>
              </a:rPr>
              <a:t>BAMS, 1996</a:t>
            </a:r>
            <a:r>
              <a:rPr lang="en-US" sz="1800" i="1" dirty="0"/>
              <a:t>), </a:t>
            </a:r>
            <a:r>
              <a:rPr lang="en-US" sz="2000" i="1" dirty="0"/>
              <a:t>Bower et al. </a:t>
            </a:r>
            <a:r>
              <a:rPr lang="en-US" sz="1800" i="1" dirty="0"/>
              <a:t>(Conf. Atm. Rad., 1999)</a:t>
            </a:r>
            <a:r>
              <a:rPr lang="en-US" sz="2000" i="1" dirty="0"/>
              <a:t>, </a:t>
            </a:r>
            <a:r>
              <a:rPr lang="en-US" sz="2000" dirty="0"/>
              <a:t>and</a:t>
            </a:r>
            <a:r>
              <a:rPr lang="en-US" sz="2000" i="1" dirty="0"/>
              <a:t> </a:t>
            </a:r>
            <a:r>
              <a:rPr lang="en-US" sz="2000" i="1" dirty="0" err="1"/>
              <a:t>Knuteson</a:t>
            </a:r>
            <a:r>
              <a:rPr lang="en-US" sz="2000" i="1" dirty="0"/>
              <a:t> et al. </a:t>
            </a:r>
            <a:r>
              <a:rPr lang="en-US" sz="1800" i="1" dirty="0"/>
              <a:t>(</a:t>
            </a:r>
            <a:r>
              <a:rPr lang="en-US" sz="1800" i="1" dirty="0">
                <a:hlinkClick r:id="rId3"/>
              </a:rPr>
              <a:t>Adv. Space </a:t>
            </a:r>
            <a:r>
              <a:rPr lang="en-US" sz="1800" i="1" dirty="0" err="1">
                <a:hlinkClick r:id="rId3"/>
              </a:rPr>
              <a:t>Reas</a:t>
            </a:r>
            <a:r>
              <a:rPr lang="en-US" sz="1800" i="1" dirty="0">
                <a:hlinkClick r:id="rId3"/>
              </a:rPr>
              <a:t>., 2004</a:t>
            </a:r>
            <a:r>
              <a:rPr lang="en-US" sz="1800" dirty="0"/>
              <a:t>)</a:t>
            </a:r>
          </a:p>
          <a:p>
            <a:r>
              <a:rPr lang="en-US" sz="2000" b="1" dirty="0"/>
              <a:t>Sample T retrieved using online/offline method</a:t>
            </a:r>
            <a:r>
              <a:rPr lang="en-US" sz="2000" dirty="0"/>
              <a:t> </a:t>
            </a:r>
            <a:r>
              <a:rPr lang="en-US" sz="1800" dirty="0"/>
              <a:t>(assumes emissivity is spectrally smooth),</a:t>
            </a:r>
            <a:r>
              <a:rPr lang="en-US" sz="2000" dirty="0"/>
              <a:t> use spectrally averaged, weighted estimate </a:t>
            </a:r>
          </a:p>
          <a:p>
            <a:r>
              <a:rPr lang="en-US" sz="2000" dirty="0"/>
              <a:t>Calculations of sky-view radiances used to </a:t>
            </a:r>
            <a:r>
              <a:rPr lang="en-US" sz="2000" b="1" dirty="0"/>
              <a:t>angularly correct sky-view measurements</a:t>
            </a:r>
          </a:p>
          <a:p>
            <a:r>
              <a:rPr lang="en-US" sz="2000" b="1" dirty="0"/>
              <a:t>Emission of slab layer of air between instrument and sample surface taken into account </a:t>
            </a:r>
            <a:r>
              <a:rPr lang="en-US" sz="2000" dirty="0"/>
              <a:t>using calculations (terms 4], 5] from right)</a:t>
            </a:r>
          </a:p>
          <a:p>
            <a:r>
              <a:rPr lang="en-US" sz="2000" dirty="0"/>
              <a:t>PC noise-filtering applied to measurements </a:t>
            </a:r>
          </a:p>
        </p:txBody>
      </p:sp>
      <p:sp>
        <p:nvSpPr>
          <p:cNvPr id="12" name="Title 1">
            <a:extLst>
              <a:ext uri="{FF2B5EF4-FFF2-40B4-BE49-F238E27FC236}">
                <a16:creationId xmlns:a16="http://schemas.microsoft.com/office/drawing/2014/main" id="{95793487-62E1-6C92-876F-5A69770E8AD4}"/>
              </a:ext>
            </a:extLst>
          </p:cNvPr>
          <p:cNvSpPr>
            <a:spLocks noGrp="1"/>
          </p:cNvSpPr>
          <p:nvPr>
            <p:ph type="title"/>
          </p:nvPr>
        </p:nvSpPr>
        <p:spPr>
          <a:xfrm>
            <a:off x="338666" y="0"/>
            <a:ext cx="10515600" cy="1325563"/>
          </a:xfrm>
        </p:spPr>
        <p:txBody>
          <a:bodyPr/>
          <a:lstStyle/>
          <a:p>
            <a:r>
              <a:rPr lang="en-US" dirty="0"/>
              <a:t>Methods</a:t>
            </a:r>
          </a:p>
        </p:txBody>
      </p:sp>
      <p:pic>
        <p:nvPicPr>
          <p:cNvPr id="15" name="Picture 14" descr="Diagram&#10;&#10;Description automatically generated">
            <a:extLst>
              <a:ext uri="{FF2B5EF4-FFF2-40B4-BE49-F238E27FC236}">
                <a16:creationId xmlns:a16="http://schemas.microsoft.com/office/drawing/2014/main" id="{567EB53D-199F-0D2D-D2C6-9D3DF8576279}"/>
              </a:ext>
            </a:extLst>
          </p:cNvPr>
          <p:cNvPicPr>
            <a:picLocks noChangeAspect="1"/>
          </p:cNvPicPr>
          <p:nvPr/>
        </p:nvPicPr>
        <p:blipFill>
          <a:blip r:embed="rId4"/>
          <a:stretch>
            <a:fillRect/>
          </a:stretch>
        </p:blipFill>
        <p:spPr>
          <a:xfrm>
            <a:off x="7172280" y="10968"/>
            <a:ext cx="3995991" cy="2629190"/>
          </a:xfrm>
          <a:prstGeom prst="rect">
            <a:avLst/>
          </a:prstGeom>
        </p:spPr>
      </p:pic>
      <p:pic>
        <p:nvPicPr>
          <p:cNvPr id="17" name="Picture 16" descr="Diagram&#10;&#10;Description automatically generated">
            <a:extLst>
              <a:ext uri="{FF2B5EF4-FFF2-40B4-BE49-F238E27FC236}">
                <a16:creationId xmlns:a16="http://schemas.microsoft.com/office/drawing/2014/main" id="{033CF815-E413-958C-28D9-9B003673C1DC}"/>
              </a:ext>
            </a:extLst>
          </p:cNvPr>
          <p:cNvPicPr>
            <a:picLocks noChangeAspect="1"/>
          </p:cNvPicPr>
          <p:nvPr/>
        </p:nvPicPr>
        <p:blipFill>
          <a:blip r:embed="rId5"/>
          <a:stretch>
            <a:fillRect/>
          </a:stretch>
        </p:blipFill>
        <p:spPr>
          <a:xfrm>
            <a:off x="5889634" y="3086964"/>
            <a:ext cx="6025957" cy="2812909"/>
          </a:xfrm>
          <a:prstGeom prst="rect">
            <a:avLst/>
          </a:prstGeom>
          <a:ln>
            <a:solidFill>
              <a:schemeClr val="tx1"/>
            </a:solidFill>
          </a:ln>
        </p:spPr>
      </p:pic>
      <p:sp>
        <p:nvSpPr>
          <p:cNvPr id="2" name="Slide Number Placeholder 1">
            <a:extLst>
              <a:ext uri="{FF2B5EF4-FFF2-40B4-BE49-F238E27FC236}">
                <a16:creationId xmlns:a16="http://schemas.microsoft.com/office/drawing/2014/main" id="{1B5006DA-4BCA-B8D9-BB78-13A484782AE4}"/>
              </a:ext>
            </a:extLst>
          </p:cNvPr>
          <p:cNvSpPr>
            <a:spLocks noGrp="1"/>
          </p:cNvSpPr>
          <p:nvPr>
            <p:ph type="sldNum" sz="quarter" idx="12"/>
          </p:nvPr>
        </p:nvSpPr>
        <p:spPr/>
        <p:txBody>
          <a:bodyPr/>
          <a:lstStyle/>
          <a:p>
            <a:fld id="{350523D7-07B3-E944-80E1-C0F1D1A95482}" type="slidenum">
              <a:rPr lang="en-US" smtClean="0"/>
              <a:t>11</a:t>
            </a:fld>
            <a:endParaRPr lang="en-US"/>
          </a:p>
        </p:txBody>
      </p:sp>
    </p:spTree>
    <p:extLst>
      <p:ext uri="{BB962C8B-B14F-4D97-AF65-F5344CB8AC3E}">
        <p14:creationId xmlns:p14="http://schemas.microsoft.com/office/powerpoint/2010/main" val="354742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34483-81C3-F859-0ABC-7BEF6F98709A}"/>
              </a:ext>
            </a:extLst>
          </p:cNvPr>
          <p:cNvSpPr>
            <a:spLocks noGrp="1"/>
          </p:cNvSpPr>
          <p:nvPr>
            <p:ph idx="1"/>
          </p:nvPr>
        </p:nvSpPr>
        <p:spPr>
          <a:xfrm>
            <a:off x="609074" y="1555228"/>
            <a:ext cx="3849048" cy="4802188"/>
          </a:xfrm>
        </p:spPr>
        <p:txBody>
          <a:bodyPr>
            <a:normAutofit fontScale="92500" lnSpcReduction="10000"/>
          </a:bodyPr>
          <a:lstStyle/>
          <a:p>
            <a:r>
              <a:rPr lang="en-US" sz="2000" dirty="0"/>
              <a:t>ARI deployed on UW-Madison AOSS rooftop </a:t>
            </a:r>
          </a:p>
          <a:p>
            <a:pPr lvl="1"/>
            <a:r>
              <a:rPr lang="en-US" sz="1800" dirty="0"/>
              <a:t>Instrument kept inside, with “front end” optical components outside at ambient air temperature</a:t>
            </a:r>
          </a:p>
          <a:p>
            <a:r>
              <a:rPr lang="en-US" sz="2000" dirty="0"/>
              <a:t>Sample tray attached to instrument frame for easy sample swapping</a:t>
            </a:r>
          </a:p>
          <a:p>
            <a:r>
              <a:rPr lang="en-US" sz="2000" dirty="0"/>
              <a:t>Not ideal for diffuse samples  </a:t>
            </a:r>
            <a:r>
              <a:rPr lang="en-US" sz="1800" dirty="0"/>
              <a:t>(surrounding structures emit/reflect radiation)</a:t>
            </a:r>
            <a:endParaRPr lang="en-US" sz="2000" dirty="0"/>
          </a:p>
          <a:p>
            <a:r>
              <a:rPr lang="en-US" sz="2000" dirty="0"/>
              <a:t>235+ </a:t>
            </a:r>
            <a:r>
              <a:rPr lang="en-US" sz="2000" dirty="0" err="1"/>
              <a:t>hrs</a:t>
            </a:r>
            <a:r>
              <a:rPr lang="en-US" sz="2000" dirty="0"/>
              <a:t> science data, supplemented with radiosondes, met. tower, &amp; in-situ T sensors</a:t>
            </a:r>
          </a:p>
          <a:p>
            <a:r>
              <a:rPr lang="en-US" sz="2000" dirty="0"/>
              <a:t>Fixed sample view angle of ~135° from zenith</a:t>
            </a:r>
          </a:p>
        </p:txBody>
      </p:sp>
      <p:pic>
        <p:nvPicPr>
          <p:cNvPr id="7" name="Picture 6" descr="Diagram&#10;&#10;Description automatically generated">
            <a:extLst>
              <a:ext uri="{FF2B5EF4-FFF2-40B4-BE49-F238E27FC236}">
                <a16:creationId xmlns:a16="http://schemas.microsoft.com/office/drawing/2014/main" id="{A5B08693-4939-BE99-F1A8-925A05D8C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363" y="3521399"/>
            <a:ext cx="3468974" cy="2836017"/>
          </a:xfrm>
          <a:prstGeom prst="rect">
            <a:avLst/>
          </a:prstGeom>
        </p:spPr>
      </p:pic>
      <p:pic>
        <p:nvPicPr>
          <p:cNvPr id="11" name="Picture 10" descr="A picture containing clothes&#10;&#10;Description automatically generated">
            <a:extLst>
              <a:ext uri="{FF2B5EF4-FFF2-40B4-BE49-F238E27FC236}">
                <a16:creationId xmlns:a16="http://schemas.microsoft.com/office/drawing/2014/main" id="{BC8CAB1C-540A-A07E-2C82-F69C29B4BD2B}"/>
              </a:ext>
            </a:extLst>
          </p:cNvPr>
          <p:cNvPicPr>
            <a:picLocks noChangeAspect="1"/>
          </p:cNvPicPr>
          <p:nvPr/>
        </p:nvPicPr>
        <p:blipFill>
          <a:blip r:embed="rId3"/>
          <a:stretch>
            <a:fillRect/>
          </a:stretch>
        </p:blipFill>
        <p:spPr>
          <a:xfrm rot="16200000">
            <a:off x="8046252" y="684461"/>
            <a:ext cx="4250609" cy="3187957"/>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40CC8F52-4F70-C817-6EEE-8191779EB294}"/>
              </a:ext>
            </a:extLst>
          </p:cNvPr>
          <p:cNvPicPr>
            <a:picLocks noChangeAspect="1"/>
          </p:cNvPicPr>
          <p:nvPr/>
        </p:nvPicPr>
        <p:blipFill rotWithShape="1">
          <a:blip r:embed="rId4"/>
          <a:srcRect l="9833" t="23796" r="25191" b="21459"/>
          <a:stretch/>
        </p:blipFill>
        <p:spPr>
          <a:xfrm rot="5400000">
            <a:off x="9301589" y="4360854"/>
            <a:ext cx="2373067" cy="1999430"/>
          </a:xfrm>
          <a:prstGeom prst="rect">
            <a:avLst/>
          </a:prstGeom>
        </p:spPr>
      </p:pic>
      <p:pic>
        <p:nvPicPr>
          <p:cNvPr id="5" name="Picture 3">
            <a:extLst>
              <a:ext uri="{FF2B5EF4-FFF2-40B4-BE49-F238E27FC236}">
                <a16:creationId xmlns:a16="http://schemas.microsoft.com/office/drawing/2014/main" id="{9BC0DC0E-A6F2-1E15-5481-BD0530B8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945" y="1242005"/>
            <a:ext cx="2862115" cy="218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5E0F30C4-888F-6FE0-EA27-CFBBD9A36D76}"/>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Campaign Year 1 Details</a:t>
            </a:r>
          </a:p>
        </p:txBody>
      </p:sp>
      <p:sp>
        <p:nvSpPr>
          <p:cNvPr id="2" name="Slide Number Placeholder 1">
            <a:extLst>
              <a:ext uri="{FF2B5EF4-FFF2-40B4-BE49-F238E27FC236}">
                <a16:creationId xmlns:a16="http://schemas.microsoft.com/office/drawing/2014/main" id="{25BDE97D-FE63-4EAC-CACA-5079F9577D5B}"/>
              </a:ext>
            </a:extLst>
          </p:cNvPr>
          <p:cNvSpPr>
            <a:spLocks noGrp="1"/>
          </p:cNvSpPr>
          <p:nvPr>
            <p:ph type="sldNum" sz="quarter" idx="12"/>
          </p:nvPr>
        </p:nvSpPr>
        <p:spPr/>
        <p:txBody>
          <a:bodyPr/>
          <a:lstStyle/>
          <a:p>
            <a:fld id="{350523D7-07B3-E944-80E1-C0F1D1A95482}" type="slidenum">
              <a:rPr lang="en-US" smtClean="0"/>
              <a:t>12</a:t>
            </a:fld>
            <a:endParaRPr lang="en-US"/>
          </a:p>
        </p:txBody>
      </p:sp>
      <p:sp>
        <p:nvSpPr>
          <p:cNvPr id="4" name="TextBox 3">
            <a:extLst>
              <a:ext uri="{FF2B5EF4-FFF2-40B4-BE49-F238E27FC236}">
                <a16:creationId xmlns:a16="http://schemas.microsoft.com/office/drawing/2014/main" id="{F4EFDAFA-83BD-A03F-6371-2D1F578537A7}"/>
              </a:ext>
            </a:extLst>
          </p:cNvPr>
          <p:cNvSpPr txBox="1"/>
          <p:nvPr/>
        </p:nvSpPr>
        <p:spPr>
          <a:xfrm>
            <a:off x="9707195" y="6503484"/>
            <a:ext cx="1701107" cy="261610"/>
          </a:xfrm>
          <a:prstGeom prst="rect">
            <a:avLst/>
          </a:prstGeom>
          <a:noFill/>
        </p:spPr>
        <p:txBody>
          <a:bodyPr wrap="none" rtlCol="0">
            <a:spAutoFit/>
          </a:bodyPr>
          <a:lstStyle/>
          <a:p>
            <a:r>
              <a:rPr lang="en-US" sz="1100" dirty="0"/>
              <a:t>Photo Credits:  Doug Adler</a:t>
            </a:r>
          </a:p>
        </p:txBody>
      </p:sp>
    </p:spTree>
    <p:extLst>
      <p:ext uri="{BB962C8B-B14F-4D97-AF65-F5344CB8AC3E}">
        <p14:creationId xmlns:p14="http://schemas.microsoft.com/office/powerpoint/2010/main" val="2686735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EEC15553-0EDC-69FD-359E-2D8A7BACB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45" y="3808541"/>
            <a:ext cx="3291731" cy="2729025"/>
          </a:xfrm>
          <a:prstGeom prst="rect">
            <a:avLst/>
          </a:prstGeom>
        </p:spPr>
      </p:pic>
      <p:pic>
        <p:nvPicPr>
          <p:cNvPr id="7" name="Picture 6" descr="A picture containing outdoor, tree, snow&#10;&#10;Description automatically generated">
            <a:extLst>
              <a:ext uri="{FF2B5EF4-FFF2-40B4-BE49-F238E27FC236}">
                <a16:creationId xmlns:a16="http://schemas.microsoft.com/office/drawing/2014/main" id="{1D716179-7721-049F-ECFF-48FC98E5A0C3}"/>
              </a:ext>
            </a:extLst>
          </p:cNvPr>
          <p:cNvPicPr>
            <a:picLocks noChangeAspect="1"/>
          </p:cNvPicPr>
          <p:nvPr/>
        </p:nvPicPr>
        <p:blipFill rotWithShape="1">
          <a:blip r:embed="rId3">
            <a:extLst>
              <a:ext uri="{28A0092B-C50C-407E-A947-70E740481C1C}">
                <a14:useLocalDpi xmlns:a14="http://schemas.microsoft.com/office/drawing/2010/main" val="0"/>
              </a:ext>
            </a:extLst>
          </a:blip>
          <a:srcRect l="5834" t="7931" r="12276" b="5481"/>
          <a:stretch/>
        </p:blipFill>
        <p:spPr bwMode="auto">
          <a:xfrm rot="5400000">
            <a:off x="4249561" y="1941311"/>
            <a:ext cx="1967724" cy="2080574"/>
          </a:xfrm>
          <a:prstGeom prst="rect">
            <a:avLst/>
          </a:prstGeom>
          <a:ln>
            <a:noFill/>
          </a:ln>
          <a:extLst>
            <a:ext uri="{53640926-AAD7-44D8-BBD7-CCE9431645EC}">
              <a14:shadowObscured xmlns:a14="http://schemas.microsoft.com/office/drawing/2010/main"/>
            </a:ext>
          </a:extLst>
        </p:spPr>
      </p:pic>
      <p:pic>
        <p:nvPicPr>
          <p:cNvPr id="11" name="Picture 10" descr="A picture containing person, snow, outdoor&#10;&#10;Description automatically generated">
            <a:extLst>
              <a:ext uri="{FF2B5EF4-FFF2-40B4-BE49-F238E27FC236}">
                <a16:creationId xmlns:a16="http://schemas.microsoft.com/office/drawing/2014/main" id="{6534A3E7-5E11-322B-6DE3-C43546FE74B3}"/>
              </a:ext>
            </a:extLst>
          </p:cNvPr>
          <p:cNvPicPr>
            <a:picLocks noChangeAspect="1"/>
          </p:cNvPicPr>
          <p:nvPr/>
        </p:nvPicPr>
        <p:blipFill rotWithShape="1">
          <a:blip r:embed="rId4">
            <a:extLst>
              <a:ext uri="{28A0092B-C50C-407E-A947-70E740481C1C}">
                <a14:useLocalDpi xmlns:a14="http://schemas.microsoft.com/office/drawing/2010/main" val="0"/>
              </a:ext>
            </a:extLst>
          </a:blip>
          <a:srcRect t="14952" r="7594" b="1"/>
          <a:stretch/>
        </p:blipFill>
        <p:spPr bwMode="auto">
          <a:xfrm>
            <a:off x="6124085" y="761683"/>
            <a:ext cx="2080574" cy="2472106"/>
          </a:xfrm>
          <a:prstGeom prst="rect">
            <a:avLst/>
          </a:prstGeom>
          <a:ln>
            <a:noFill/>
          </a:ln>
          <a:extLst>
            <a:ext uri="{53640926-AAD7-44D8-BBD7-CCE9431645EC}">
              <a14:shadowObscured xmlns:a14="http://schemas.microsoft.com/office/drawing/2010/main"/>
            </a:ext>
          </a:extLst>
        </p:spPr>
      </p:pic>
      <p:sp>
        <p:nvSpPr>
          <p:cNvPr id="10" name="Content Placeholder 2">
            <a:extLst>
              <a:ext uri="{FF2B5EF4-FFF2-40B4-BE49-F238E27FC236}">
                <a16:creationId xmlns:a16="http://schemas.microsoft.com/office/drawing/2014/main" id="{8EA1B51C-E2FA-B897-5015-440391837CE3}"/>
              </a:ext>
            </a:extLst>
          </p:cNvPr>
          <p:cNvSpPr>
            <a:spLocks noGrp="1"/>
          </p:cNvSpPr>
          <p:nvPr>
            <p:ph idx="1"/>
          </p:nvPr>
        </p:nvSpPr>
        <p:spPr>
          <a:xfrm>
            <a:off x="170087" y="1561593"/>
            <a:ext cx="3816157" cy="4596433"/>
          </a:xfrm>
        </p:spPr>
        <p:txBody>
          <a:bodyPr>
            <a:normAutofit lnSpcReduction="10000"/>
          </a:bodyPr>
          <a:lstStyle/>
          <a:p>
            <a:r>
              <a:rPr lang="en-US" sz="2000" dirty="0"/>
              <a:t>ARI deployed in SSEC’s mobile SPARC trailer </a:t>
            </a:r>
            <a:r>
              <a:rPr lang="en-US" sz="1800" dirty="0"/>
              <a:t>(UW-Madison Agricultural Research Station, open field)</a:t>
            </a:r>
          </a:p>
          <a:p>
            <a:r>
              <a:rPr lang="en-US" sz="2000" dirty="0"/>
              <a:t>Sample trays placed on ground &amp; location verified by instrument field of view (FOV) testing</a:t>
            </a:r>
          </a:p>
          <a:p>
            <a:r>
              <a:rPr lang="en-US" sz="2000" dirty="0"/>
              <a:t>Numerous diffuse sample types, water/ice measured</a:t>
            </a:r>
          </a:p>
          <a:p>
            <a:r>
              <a:rPr lang="en-US" sz="2000" dirty="0"/>
              <a:t>112+ </a:t>
            </a:r>
            <a:r>
              <a:rPr lang="en-US" sz="2000" dirty="0" err="1"/>
              <a:t>hrs</a:t>
            </a:r>
            <a:r>
              <a:rPr lang="en-US" sz="2000" dirty="0"/>
              <a:t> of science data, again supplemented with radiosondes, met. tower, &amp; in-situ T sensors</a:t>
            </a:r>
          </a:p>
          <a:p>
            <a:r>
              <a:rPr lang="en-US" sz="2000" dirty="0"/>
              <a:t>Fixed sample view angle of ~135° from zenith</a:t>
            </a:r>
          </a:p>
        </p:txBody>
      </p:sp>
      <p:pic>
        <p:nvPicPr>
          <p:cNvPr id="9" name="Picture 8">
            <a:extLst>
              <a:ext uri="{FF2B5EF4-FFF2-40B4-BE49-F238E27FC236}">
                <a16:creationId xmlns:a16="http://schemas.microsoft.com/office/drawing/2014/main" id="{07A64F21-F178-DECC-061F-DCB4BF5B79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55" t="25140" r="14503" b="27109"/>
          <a:stretch/>
        </p:blipFill>
        <p:spPr>
          <a:xfrm rot="5400000">
            <a:off x="7702192" y="1838305"/>
            <a:ext cx="4794367" cy="3845074"/>
          </a:xfrm>
          <a:prstGeom prst="rect">
            <a:avLst/>
          </a:prstGeom>
        </p:spPr>
      </p:pic>
      <p:sp>
        <p:nvSpPr>
          <p:cNvPr id="6" name="Title 1">
            <a:extLst>
              <a:ext uri="{FF2B5EF4-FFF2-40B4-BE49-F238E27FC236}">
                <a16:creationId xmlns:a16="http://schemas.microsoft.com/office/drawing/2014/main" id="{810037F2-18C2-DD25-3064-CEBB2F970162}"/>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Campaign Year 2 Details</a:t>
            </a:r>
          </a:p>
        </p:txBody>
      </p:sp>
      <p:sp>
        <p:nvSpPr>
          <p:cNvPr id="2" name="Slide Number Placeholder 1">
            <a:extLst>
              <a:ext uri="{FF2B5EF4-FFF2-40B4-BE49-F238E27FC236}">
                <a16:creationId xmlns:a16="http://schemas.microsoft.com/office/drawing/2014/main" id="{731BC135-A624-2D25-D093-588046EF2C23}"/>
              </a:ext>
            </a:extLst>
          </p:cNvPr>
          <p:cNvSpPr>
            <a:spLocks noGrp="1"/>
          </p:cNvSpPr>
          <p:nvPr>
            <p:ph type="sldNum" sz="quarter" idx="12"/>
          </p:nvPr>
        </p:nvSpPr>
        <p:spPr/>
        <p:txBody>
          <a:bodyPr/>
          <a:lstStyle/>
          <a:p>
            <a:fld id="{350523D7-07B3-E944-80E1-C0F1D1A95482}" type="slidenum">
              <a:rPr lang="en-US" smtClean="0"/>
              <a:t>13</a:t>
            </a:fld>
            <a:endParaRPr lang="en-US"/>
          </a:p>
        </p:txBody>
      </p:sp>
      <p:sp>
        <p:nvSpPr>
          <p:cNvPr id="3" name="TextBox 2">
            <a:extLst>
              <a:ext uri="{FF2B5EF4-FFF2-40B4-BE49-F238E27FC236}">
                <a16:creationId xmlns:a16="http://schemas.microsoft.com/office/drawing/2014/main" id="{0B9B4644-7A0C-674C-4B62-95673DEB835C}"/>
              </a:ext>
            </a:extLst>
          </p:cNvPr>
          <p:cNvSpPr txBox="1"/>
          <p:nvPr/>
        </p:nvSpPr>
        <p:spPr>
          <a:xfrm>
            <a:off x="9149026" y="6126383"/>
            <a:ext cx="1701107" cy="261610"/>
          </a:xfrm>
          <a:prstGeom prst="rect">
            <a:avLst/>
          </a:prstGeom>
          <a:noFill/>
        </p:spPr>
        <p:txBody>
          <a:bodyPr wrap="none" rtlCol="0">
            <a:spAutoFit/>
          </a:bodyPr>
          <a:lstStyle/>
          <a:p>
            <a:r>
              <a:rPr lang="en-US" sz="1100" dirty="0"/>
              <a:t>Photo Credits:  Doug Adler</a:t>
            </a:r>
          </a:p>
        </p:txBody>
      </p:sp>
    </p:spTree>
    <p:extLst>
      <p:ext uri="{BB962C8B-B14F-4D97-AF65-F5344CB8AC3E}">
        <p14:creationId xmlns:p14="http://schemas.microsoft.com/office/powerpoint/2010/main" val="26824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DE48963-B211-7873-D038-FE63924B11DD}"/>
              </a:ext>
            </a:extLst>
          </p:cNvPr>
          <p:cNvPicPr>
            <a:picLocks noChangeAspect="1"/>
          </p:cNvPicPr>
          <p:nvPr/>
        </p:nvPicPr>
        <p:blipFill>
          <a:blip r:embed="rId3"/>
          <a:srcRect t="4486" b="4486"/>
          <a:stretch/>
        </p:blipFill>
        <p:spPr>
          <a:xfrm>
            <a:off x="6320698" y="1168165"/>
            <a:ext cx="5400998" cy="4014917"/>
          </a:xfrm>
          <a:prstGeom prst="rect">
            <a:avLst/>
          </a:prstGeom>
        </p:spPr>
      </p:pic>
      <p:sp>
        <p:nvSpPr>
          <p:cNvPr id="3" name="Content Placeholder 2">
            <a:extLst>
              <a:ext uri="{FF2B5EF4-FFF2-40B4-BE49-F238E27FC236}">
                <a16:creationId xmlns:a16="http://schemas.microsoft.com/office/drawing/2014/main" id="{14FDD085-50C8-BC0D-3CA0-B0E8266D52A2}"/>
              </a:ext>
            </a:extLst>
          </p:cNvPr>
          <p:cNvSpPr>
            <a:spLocks noGrp="1"/>
          </p:cNvSpPr>
          <p:nvPr>
            <p:ph idx="1"/>
          </p:nvPr>
        </p:nvSpPr>
        <p:spPr>
          <a:xfrm>
            <a:off x="597223" y="1325564"/>
            <a:ext cx="4999243" cy="3285004"/>
          </a:xfrm>
        </p:spPr>
        <p:txBody>
          <a:bodyPr>
            <a:normAutofit/>
          </a:bodyPr>
          <a:lstStyle/>
          <a:p>
            <a:r>
              <a:rPr lang="en-US" sz="1600" dirty="0"/>
              <a:t>Timeseries computed by averaging over 36 spectra at a time measured over a 5 min time span</a:t>
            </a:r>
          </a:p>
          <a:p>
            <a:pPr lvl="1"/>
            <a:r>
              <a:rPr lang="en-US" sz="1400" dirty="0"/>
              <a:t>Right shows timeseries of (top) ARI sample view radiance, (middle) retrieved sample temperature and (bottom) emissivity</a:t>
            </a:r>
          </a:p>
          <a:p>
            <a:r>
              <a:rPr lang="en-US" sz="1600" dirty="0"/>
              <a:t>Changes in sample T and emissivity resolvable over the phase change</a:t>
            </a:r>
          </a:p>
          <a:p>
            <a:r>
              <a:rPr lang="en-US" sz="1600" dirty="0"/>
              <a:t>Below left figure shows emissivity spectra colored by time </a:t>
            </a:r>
            <a:r>
              <a:rPr lang="en-US" sz="1400" dirty="0"/>
              <a:t>(red-liquid water, blue-ice)</a:t>
            </a:r>
          </a:p>
          <a:p>
            <a:r>
              <a:rPr lang="en-US" sz="1600" dirty="0"/>
              <a:t>Noise is addressed in subsequent results by using longer time averages</a:t>
            </a:r>
          </a:p>
        </p:txBody>
      </p:sp>
      <p:sp>
        <p:nvSpPr>
          <p:cNvPr id="25" name="TextBox 24">
            <a:extLst>
              <a:ext uri="{FF2B5EF4-FFF2-40B4-BE49-F238E27FC236}">
                <a16:creationId xmlns:a16="http://schemas.microsoft.com/office/drawing/2014/main" id="{335D5E80-F996-8DFF-888B-484DE8D04969}"/>
              </a:ext>
            </a:extLst>
          </p:cNvPr>
          <p:cNvSpPr txBox="1"/>
          <p:nvPr/>
        </p:nvSpPr>
        <p:spPr>
          <a:xfrm>
            <a:off x="-77237" y="4610568"/>
            <a:ext cx="4226715"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Water Emissivity Colored by Time </a:t>
            </a:r>
          </a:p>
          <a:p>
            <a:pPr algn="ctr"/>
            <a:r>
              <a:rPr lang="en-US" sz="1100" b="1" dirty="0">
                <a:latin typeface="Arial" panose="020B0604020202020204" pitchFamily="34" charset="0"/>
                <a:cs typeface="Arial" panose="020B0604020202020204" pitchFamily="34" charset="0"/>
              </a:rPr>
              <a:t>(Red ~during liquid phase, Blue ~during solid phase)</a:t>
            </a:r>
          </a:p>
        </p:txBody>
      </p:sp>
      <p:sp>
        <p:nvSpPr>
          <p:cNvPr id="32" name="Title 1">
            <a:extLst>
              <a:ext uri="{FF2B5EF4-FFF2-40B4-BE49-F238E27FC236}">
                <a16:creationId xmlns:a16="http://schemas.microsoft.com/office/drawing/2014/main" id="{1D081B08-5F41-8D60-B90E-7F09FE057D4B}"/>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Methods Example:  Water-to-Ice Transition</a:t>
            </a:r>
          </a:p>
        </p:txBody>
      </p:sp>
      <p:pic>
        <p:nvPicPr>
          <p:cNvPr id="36" name="Picture 35">
            <a:extLst>
              <a:ext uri="{FF2B5EF4-FFF2-40B4-BE49-F238E27FC236}">
                <a16:creationId xmlns:a16="http://schemas.microsoft.com/office/drawing/2014/main" id="{91B68939-68E4-66CE-0252-841497F21FE8}"/>
              </a:ext>
            </a:extLst>
          </p:cNvPr>
          <p:cNvPicPr>
            <a:picLocks noChangeAspect="1"/>
          </p:cNvPicPr>
          <p:nvPr/>
        </p:nvPicPr>
        <p:blipFill rotWithShape="1">
          <a:blip r:embed="rId4"/>
          <a:srcRect t="3166" r="5518"/>
          <a:stretch/>
        </p:blipFill>
        <p:spPr>
          <a:xfrm>
            <a:off x="0" y="5072233"/>
            <a:ext cx="4339935" cy="1325564"/>
          </a:xfrm>
          <a:prstGeom prst="rect">
            <a:avLst/>
          </a:prstGeom>
        </p:spPr>
      </p:pic>
      <p:sp>
        <p:nvSpPr>
          <p:cNvPr id="2" name="Slide Number Placeholder 1">
            <a:extLst>
              <a:ext uri="{FF2B5EF4-FFF2-40B4-BE49-F238E27FC236}">
                <a16:creationId xmlns:a16="http://schemas.microsoft.com/office/drawing/2014/main" id="{DACB936C-61E5-8FEE-DD72-F402AA620090}"/>
              </a:ext>
            </a:extLst>
          </p:cNvPr>
          <p:cNvSpPr>
            <a:spLocks noGrp="1"/>
          </p:cNvSpPr>
          <p:nvPr>
            <p:ph type="sldNum" sz="quarter" idx="12"/>
          </p:nvPr>
        </p:nvSpPr>
        <p:spPr/>
        <p:txBody>
          <a:bodyPr/>
          <a:lstStyle/>
          <a:p>
            <a:fld id="{350523D7-07B3-E944-80E1-C0F1D1A95482}" type="slidenum">
              <a:rPr lang="en-US" smtClean="0"/>
              <a:t>14</a:t>
            </a:fld>
            <a:endParaRPr lang="en-US"/>
          </a:p>
        </p:txBody>
      </p:sp>
      <p:sp>
        <p:nvSpPr>
          <p:cNvPr id="4" name="TextBox 3">
            <a:extLst>
              <a:ext uri="{FF2B5EF4-FFF2-40B4-BE49-F238E27FC236}">
                <a16:creationId xmlns:a16="http://schemas.microsoft.com/office/drawing/2014/main" id="{6B3675C2-61FE-179A-40BA-5CF387B7F000}"/>
              </a:ext>
            </a:extLst>
          </p:cNvPr>
          <p:cNvSpPr txBox="1"/>
          <p:nvPr/>
        </p:nvSpPr>
        <p:spPr>
          <a:xfrm>
            <a:off x="6403076" y="5361709"/>
            <a:ext cx="5644920" cy="923330"/>
          </a:xfrm>
          <a:prstGeom prst="rect">
            <a:avLst/>
          </a:prstGeom>
          <a:noFill/>
        </p:spPr>
        <p:txBody>
          <a:bodyPr wrap="square" rtlCol="0">
            <a:spAutoFit/>
          </a:bodyPr>
          <a:lstStyle/>
          <a:p>
            <a:r>
              <a:rPr lang="en-US" b="1" i="1" dirty="0">
                <a:solidFill>
                  <a:srgbClr val="242424"/>
                </a:solidFill>
                <a:effectLst/>
                <a:latin typeface="Calibri" panose="020F0502020204030204" pitchFamily="34" charset="0"/>
              </a:rPr>
              <a:t>Example illustrates ability of online/offline method to separate temperature changes from emissivity changes in the transition from liquid water to frozen ice</a:t>
            </a:r>
            <a:endParaRPr lang="en-US" b="1" i="1" dirty="0"/>
          </a:p>
        </p:txBody>
      </p:sp>
      <p:pic>
        <p:nvPicPr>
          <p:cNvPr id="5" name="Picture 4" descr="A picture containing indoor, oven, microwave, door&#10;&#10;Description automatically generated">
            <a:extLst>
              <a:ext uri="{FF2B5EF4-FFF2-40B4-BE49-F238E27FC236}">
                <a16:creationId xmlns:a16="http://schemas.microsoft.com/office/drawing/2014/main" id="{078EF7F5-A289-1469-CC6C-1229C2354DF2}"/>
              </a:ext>
            </a:extLst>
          </p:cNvPr>
          <p:cNvPicPr>
            <a:picLocks noChangeAspect="1"/>
          </p:cNvPicPr>
          <p:nvPr/>
        </p:nvPicPr>
        <p:blipFill>
          <a:blip r:embed="rId5"/>
          <a:stretch>
            <a:fillRect/>
          </a:stretch>
        </p:blipFill>
        <p:spPr>
          <a:xfrm rot="5400000">
            <a:off x="4274862" y="4740846"/>
            <a:ext cx="2110907" cy="1583180"/>
          </a:xfrm>
          <a:prstGeom prst="rect">
            <a:avLst/>
          </a:prstGeom>
        </p:spPr>
      </p:pic>
    </p:spTree>
    <p:extLst>
      <p:ext uri="{BB962C8B-B14F-4D97-AF65-F5344CB8AC3E}">
        <p14:creationId xmlns:p14="http://schemas.microsoft.com/office/powerpoint/2010/main" val="220165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Graphical user interface, chart&#10;&#10;Description automatically generated">
            <a:extLst>
              <a:ext uri="{FF2B5EF4-FFF2-40B4-BE49-F238E27FC236}">
                <a16:creationId xmlns:a16="http://schemas.microsoft.com/office/drawing/2014/main" id="{62B363AA-D746-6C30-230C-3B27B0656BED}"/>
              </a:ext>
            </a:extLst>
          </p:cNvPr>
          <p:cNvPicPr>
            <a:picLocks noGrp="1" noChangeAspect="1"/>
          </p:cNvPicPr>
          <p:nvPr>
            <p:ph idx="1"/>
          </p:nvPr>
        </p:nvPicPr>
        <p:blipFill rotWithShape="1">
          <a:blip r:embed="rId2"/>
          <a:srcRect r="2946"/>
          <a:stretch/>
        </p:blipFill>
        <p:spPr>
          <a:xfrm>
            <a:off x="3245783" y="0"/>
            <a:ext cx="8941983" cy="6910057"/>
          </a:xfrm>
        </p:spPr>
      </p:pic>
      <p:sp>
        <p:nvSpPr>
          <p:cNvPr id="2" name="TextBox 1">
            <a:extLst>
              <a:ext uri="{FF2B5EF4-FFF2-40B4-BE49-F238E27FC236}">
                <a16:creationId xmlns:a16="http://schemas.microsoft.com/office/drawing/2014/main" id="{E8F5A8FF-7B48-8EC5-8596-F4689D20BA96}"/>
              </a:ext>
            </a:extLst>
          </p:cNvPr>
          <p:cNvSpPr txBox="1"/>
          <p:nvPr/>
        </p:nvSpPr>
        <p:spPr>
          <a:xfrm>
            <a:off x="41273" y="961499"/>
            <a:ext cx="3847478" cy="3046988"/>
          </a:xfrm>
          <a:prstGeom prst="rect">
            <a:avLst/>
          </a:prstGeom>
          <a:noFill/>
        </p:spPr>
        <p:txBody>
          <a:bodyPr wrap="square" rtlCol="0">
            <a:spAutoFit/>
          </a:bodyPr>
          <a:lstStyle/>
          <a:p>
            <a:pPr marL="285750" indent="-285750">
              <a:buFont typeface="Arial" panose="020B0604020202020204" pitchFamily="34" charset="0"/>
              <a:buChar char="•"/>
            </a:pPr>
            <a:r>
              <a:rPr lang="en-US" sz="1400" dirty="0"/>
              <a:t>Discrepancy between reference calcs and measurements in FIR needs to be further analyzed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Previously 700-1100 cm</a:t>
            </a:r>
            <a:r>
              <a:rPr lang="en-US" sz="1400" baseline="30000" dirty="0"/>
              <a:t>-1</a:t>
            </a:r>
            <a:r>
              <a:rPr lang="en-US" sz="1400" dirty="0"/>
              <a:t> range has been carefully studied by Nick </a:t>
            </a:r>
            <a:r>
              <a:rPr lang="en-US" sz="1400" dirty="0" err="1"/>
              <a:t>Nalli</a:t>
            </a:r>
            <a:r>
              <a:rPr lang="en-US" sz="1400" dirty="0"/>
              <a:t> at NOAA STAR for ocean emissivity vs. wind speed  (</a:t>
            </a:r>
            <a:r>
              <a:rPr lang="en-US" sz="1400" dirty="0">
                <a:hlinkClick r:id="rId3"/>
              </a:rPr>
              <a:t>Nalli et al., 2008</a:t>
            </a:r>
            <a:r>
              <a:rPr lang="en-US" sz="1400" dirty="0"/>
              <a:t>; </a:t>
            </a:r>
            <a:r>
              <a:rPr lang="en-US" sz="1400" dirty="0">
                <a:hlinkClick r:id="rId4"/>
              </a:rPr>
              <a:t>Nalli et al., 2008</a:t>
            </a:r>
            <a:r>
              <a:rPr lang="en-US" sz="1400" dirty="0"/>
              <a: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200-600cm</a:t>
            </a:r>
            <a:r>
              <a:rPr lang="en-US" sz="1400" baseline="30000" dirty="0"/>
              <a:t>-1</a:t>
            </a:r>
            <a:r>
              <a:rPr lang="en-US" sz="1400" dirty="0"/>
              <a:t> range measurements are unique and not found in the literature for water emissivity? </a:t>
            </a:r>
          </a:p>
          <a:p>
            <a:r>
              <a:rPr lang="en-US" sz="1200" i="1" dirty="0"/>
              <a:t>Huang Reference Calc:  </a:t>
            </a:r>
            <a:r>
              <a:rPr lang="en-US" sz="1200" i="1" dirty="0">
                <a:hlinkClick r:id="rId5"/>
              </a:rPr>
              <a:t>Huang et al., Journal Atm. Sciences, 2016</a:t>
            </a:r>
            <a:endParaRPr lang="en-US" sz="1200" i="1" dirty="0"/>
          </a:p>
        </p:txBody>
      </p:sp>
      <p:sp>
        <p:nvSpPr>
          <p:cNvPr id="8" name="Title 1">
            <a:extLst>
              <a:ext uri="{FF2B5EF4-FFF2-40B4-BE49-F238E27FC236}">
                <a16:creationId xmlns:a16="http://schemas.microsoft.com/office/drawing/2014/main" id="{5D8940FA-CF1A-D816-1093-000EFBB54AE3}"/>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Emis</a:t>
            </a:r>
            <a:r>
              <a:rPr lang="en-US" dirty="0"/>
              <a:t>: Water</a:t>
            </a:r>
          </a:p>
        </p:txBody>
      </p:sp>
      <p:sp>
        <p:nvSpPr>
          <p:cNvPr id="3" name="Slide Number Placeholder 2">
            <a:extLst>
              <a:ext uri="{FF2B5EF4-FFF2-40B4-BE49-F238E27FC236}">
                <a16:creationId xmlns:a16="http://schemas.microsoft.com/office/drawing/2014/main" id="{C555FF92-B39D-AF06-3F5C-24DA71ABC988}"/>
              </a:ext>
            </a:extLst>
          </p:cNvPr>
          <p:cNvSpPr>
            <a:spLocks noGrp="1"/>
          </p:cNvSpPr>
          <p:nvPr>
            <p:ph type="sldNum" sz="quarter" idx="12"/>
          </p:nvPr>
        </p:nvSpPr>
        <p:spPr/>
        <p:txBody>
          <a:bodyPr/>
          <a:lstStyle/>
          <a:p>
            <a:fld id="{350523D7-07B3-E944-80E1-C0F1D1A95482}" type="slidenum">
              <a:rPr lang="en-US" smtClean="0"/>
              <a:t>15</a:t>
            </a:fld>
            <a:endParaRPr lang="en-US"/>
          </a:p>
        </p:txBody>
      </p:sp>
      <p:sp>
        <p:nvSpPr>
          <p:cNvPr id="4" name="TextBox 3">
            <a:extLst>
              <a:ext uri="{FF2B5EF4-FFF2-40B4-BE49-F238E27FC236}">
                <a16:creationId xmlns:a16="http://schemas.microsoft.com/office/drawing/2014/main" id="{A1987388-22C1-CEAE-5A16-492D75EE4054}"/>
              </a:ext>
            </a:extLst>
          </p:cNvPr>
          <p:cNvSpPr txBox="1"/>
          <p:nvPr/>
        </p:nvSpPr>
        <p:spPr>
          <a:xfrm>
            <a:off x="4452189" y="515070"/>
            <a:ext cx="2156429" cy="338554"/>
          </a:xfrm>
          <a:prstGeom prst="rect">
            <a:avLst/>
          </a:prstGeom>
          <a:noFill/>
        </p:spPr>
        <p:txBody>
          <a:bodyPr wrap="square" rtlCol="0">
            <a:spAutoFit/>
          </a:bodyPr>
          <a:lstStyle/>
          <a:p>
            <a:r>
              <a:rPr lang="en-US" sz="1600" b="1" dirty="0"/>
              <a:t>incident angle: 45.32°</a:t>
            </a:r>
          </a:p>
        </p:txBody>
      </p:sp>
      <p:pic>
        <p:nvPicPr>
          <p:cNvPr id="5" name="Picture 4" descr="A picture containing text, accessory, case&#10;&#10;Description automatically generated">
            <a:extLst>
              <a:ext uri="{FF2B5EF4-FFF2-40B4-BE49-F238E27FC236}">
                <a16:creationId xmlns:a16="http://schemas.microsoft.com/office/drawing/2014/main" id="{2D4997B6-FE2F-43D9-0C39-88959A0760CA}"/>
              </a:ext>
            </a:extLst>
          </p:cNvPr>
          <p:cNvPicPr>
            <a:picLocks noChangeAspect="1"/>
          </p:cNvPicPr>
          <p:nvPr/>
        </p:nvPicPr>
        <p:blipFill>
          <a:blip r:embed="rId6"/>
          <a:stretch>
            <a:fillRect/>
          </a:stretch>
        </p:blipFill>
        <p:spPr>
          <a:xfrm>
            <a:off x="472556" y="4052232"/>
            <a:ext cx="2619965" cy="2669243"/>
          </a:xfrm>
          <a:prstGeom prst="rect">
            <a:avLst/>
          </a:prstGeom>
        </p:spPr>
      </p:pic>
    </p:spTree>
    <p:extLst>
      <p:ext uri="{BB962C8B-B14F-4D97-AF65-F5344CB8AC3E}">
        <p14:creationId xmlns:p14="http://schemas.microsoft.com/office/powerpoint/2010/main" val="347273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chart&#10;&#10;Description automatically generated">
            <a:extLst>
              <a:ext uri="{FF2B5EF4-FFF2-40B4-BE49-F238E27FC236}">
                <a16:creationId xmlns:a16="http://schemas.microsoft.com/office/drawing/2014/main" id="{565FFDAD-C2B4-27B8-722F-9A09A0DEE6E3}"/>
              </a:ext>
            </a:extLst>
          </p:cNvPr>
          <p:cNvPicPr>
            <a:picLocks noGrp="1" noChangeAspect="1"/>
          </p:cNvPicPr>
          <p:nvPr>
            <p:ph idx="1"/>
          </p:nvPr>
        </p:nvPicPr>
        <p:blipFill>
          <a:blip r:embed="rId2"/>
          <a:stretch>
            <a:fillRect/>
          </a:stretch>
        </p:blipFill>
        <p:spPr>
          <a:xfrm>
            <a:off x="3032911" y="24063"/>
            <a:ext cx="9159089" cy="6869315"/>
          </a:xfrm>
        </p:spPr>
      </p:pic>
      <p:sp>
        <p:nvSpPr>
          <p:cNvPr id="3" name="TextBox 2">
            <a:extLst>
              <a:ext uri="{FF2B5EF4-FFF2-40B4-BE49-F238E27FC236}">
                <a16:creationId xmlns:a16="http://schemas.microsoft.com/office/drawing/2014/main" id="{6A1B7982-43B9-0C48-049A-94363F1F3B71}"/>
              </a:ext>
            </a:extLst>
          </p:cNvPr>
          <p:cNvSpPr txBox="1"/>
          <p:nvPr/>
        </p:nvSpPr>
        <p:spPr>
          <a:xfrm>
            <a:off x="0" y="1146175"/>
            <a:ext cx="3636211"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Discrepancy between reference calculations and measurements in FIR needs to be further analyzed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Previously 700-1100 cm</a:t>
            </a:r>
            <a:r>
              <a:rPr lang="en-US" sz="1400" baseline="30000" dirty="0"/>
              <a:t>-1</a:t>
            </a:r>
            <a:r>
              <a:rPr lang="en-US" sz="1400" dirty="0"/>
              <a:t> range has been carefully studied by Bob </a:t>
            </a:r>
            <a:r>
              <a:rPr lang="en-US" sz="1400" dirty="0" err="1"/>
              <a:t>Knuteson</a:t>
            </a:r>
            <a:r>
              <a:rPr lang="en-US" sz="1400" dirty="0"/>
              <a:t> using MOSAIC data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200-600 cm</a:t>
            </a:r>
            <a:r>
              <a:rPr lang="en-US" sz="1400" baseline="30000" dirty="0"/>
              <a:t>-1</a:t>
            </a:r>
            <a:r>
              <a:rPr lang="en-US" sz="1400" dirty="0"/>
              <a:t> range for ice has been studied by </a:t>
            </a:r>
            <a:r>
              <a:rPr lang="en-US" sz="1400" dirty="0">
                <a:hlinkClick r:id="rId3"/>
              </a:rPr>
              <a:t>Bellisario et al. (JGR, 2017</a:t>
            </a:r>
            <a:r>
              <a:rPr lang="en-US" sz="1400" dirty="0"/>
              <a:t>), and </a:t>
            </a:r>
            <a:r>
              <a:rPr lang="en-US" sz="1400" dirty="0">
                <a:hlinkClick r:id="rId4"/>
              </a:rPr>
              <a:t>Murray et al., (JGR, 2020</a:t>
            </a:r>
            <a:r>
              <a:rPr lang="en-US" sz="1400" dirty="0"/>
              <a:t>) (using measurements)</a:t>
            </a:r>
            <a:endParaRPr lang="en-US" sz="1400" dirty="0">
              <a:highlight>
                <a:srgbClr val="FFFF00"/>
              </a:highlight>
            </a:endParaRPr>
          </a:p>
        </p:txBody>
      </p:sp>
      <p:sp>
        <p:nvSpPr>
          <p:cNvPr id="8" name="Title 1">
            <a:extLst>
              <a:ext uri="{FF2B5EF4-FFF2-40B4-BE49-F238E27FC236}">
                <a16:creationId xmlns:a16="http://schemas.microsoft.com/office/drawing/2014/main" id="{387CC5F6-BFE2-337F-BF86-B1EC29FEDEB9}"/>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Emis</a:t>
            </a:r>
            <a:r>
              <a:rPr lang="en-US" dirty="0"/>
              <a:t>: Ice</a:t>
            </a:r>
          </a:p>
        </p:txBody>
      </p:sp>
      <p:sp>
        <p:nvSpPr>
          <p:cNvPr id="2" name="Slide Number Placeholder 1">
            <a:extLst>
              <a:ext uri="{FF2B5EF4-FFF2-40B4-BE49-F238E27FC236}">
                <a16:creationId xmlns:a16="http://schemas.microsoft.com/office/drawing/2014/main" id="{191E8D2B-CBA4-510F-2BE3-568604D21EA4}"/>
              </a:ext>
            </a:extLst>
          </p:cNvPr>
          <p:cNvSpPr>
            <a:spLocks noGrp="1"/>
          </p:cNvSpPr>
          <p:nvPr>
            <p:ph type="sldNum" sz="quarter" idx="12"/>
          </p:nvPr>
        </p:nvSpPr>
        <p:spPr/>
        <p:txBody>
          <a:bodyPr/>
          <a:lstStyle/>
          <a:p>
            <a:fld id="{350523D7-07B3-E944-80E1-C0F1D1A95482}" type="slidenum">
              <a:rPr lang="en-US" smtClean="0"/>
              <a:t>16</a:t>
            </a:fld>
            <a:endParaRPr lang="en-US"/>
          </a:p>
        </p:txBody>
      </p:sp>
      <p:sp>
        <p:nvSpPr>
          <p:cNvPr id="4" name="TextBox 3">
            <a:extLst>
              <a:ext uri="{FF2B5EF4-FFF2-40B4-BE49-F238E27FC236}">
                <a16:creationId xmlns:a16="http://schemas.microsoft.com/office/drawing/2014/main" id="{1CB6E1B2-0B51-2B7E-0DCC-8B7788393429}"/>
              </a:ext>
            </a:extLst>
          </p:cNvPr>
          <p:cNvSpPr txBox="1"/>
          <p:nvPr/>
        </p:nvSpPr>
        <p:spPr>
          <a:xfrm>
            <a:off x="4223589" y="493504"/>
            <a:ext cx="2156429" cy="338554"/>
          </a:xfrm>
          <a:prstGeom prst="rect">
            <a:avLst/>
          </a:prstGeom>
          <a:noFill/>
        </p:spPr>
        <p:txBody>
          <a:bodyPr wrap="square" rtlCol="0">
            <a:spAutoFit/>
          </a:bodyPr>
          <a:lstStyle/>
          <a:p>
            <a:r>
              <a:rPr lang="en-US" sz="1600" b="1" dirty="0"/>
              <a:t>incident angle: 45.32°</a:t>
            </a:r>
          </a:p>
        </p:txBody>
      </p:sp>
      <p:pic>
        <p:nvPicPr>
          <p:cNvPr id="5" name="Picture 4" descr="A picture containing text, old, kitchenware, cement&#10;&#10;Description automatically generated">
            <a:extLst>
              <a:ext uri="{FF2B5EF4-FFF2-40B4-BE49-F238E27FC236}">
                <a16:creationId xmlns:a16="http://schemas.microsoft.com/office/drawing/2014/main" id="{A6822A51-D9FE-692A-2707-017AD046590C}"/>
              </a:ext>
            </a:extLst>
          </p:cNvPr>
          <p:cNvPicPr>
            <a:picLocks noChangeAspect="1"/>
          </p:cNvPicPr>
          <p:nvPr/>
        </p:nvPicPr>
        <p:blipFill>
          <a:blip r:embed="rId5"/>
          <a:stretch>
            <a:fillRect/>
          </a:stretch>
        </p:blipFill>
        <p:spPr>
          <a:xfrm>
            <a:off x="256698" y="3871909"/>
            <a:ext cx="3113226" cy="2849566"/>
          </a:xfrm>
          <a:prstGeom prst="rect">
            <a:avLst/>
          </a:prstGeom>
        </p:spPr>
      </p:pic>
    </p:spTree>
    <p:extLst>
      <p:ext uri="{BB962C8B-B14F-4D97-AF65-F5344CB8AC3E}">
        <p14:creationId xmlns:p14="http://schemas.microsoft.com/office/powerpoint/2010/main" val="385330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D73B83-411F-5CFA-1C59-3C81D6909DDF}"/>
              </a:ext>
            </a:extLst>
          </p:cNvPr>
          <p:cNvPicPr>
            <a:picLocks noChangeAspect="1"/>
          </p:cNvPicPr>
          <p:nvPr/>
        </p:nvPicPr>
        <p:blipFill rotWithShape="1">
          <a:blip r:embed="rId2"/>
          <a:srcRect r="4872"/>
          <a:stretch/>
        </p:blipFill>
        <p:spPr>
          <a:xfrm>
            <a:off x="3493476" y="0"/>
            <a:ext cx="8698524" cy="6858000"/>
          </a:xfrm>
          <a:prstGeom prst="rect">
            <a:avLst/>
          </a:prstGeom>
        </p:spPr>
      </p:pic>
      <p:pic>
        <p:nvPicPr>
          <p:cNvPr id="4" name="Picture 3">
            <a:extLst>
              <a:ext uri="{FF2B5EF4-FFF2-40B4-BE49-F238E27FC236}">
                <a16:creationId xmlns:a16="http://schemas.microsoft.com/office/drawing/2014/main" id="{31888EB4-C25F-5B6F-CD6C-4F8F24D5201E}"/>
              </a:ext>
            </a:extLst>
          </p:cNvPr>
          <p:cNvPicPr>
            <a:picLocks noChangeAspect="1"/>
          </p:cNvPicPr>
          <p:nvPr/>
        </p:nvPicPr>
        <p:blipFill rotWithShape="1">
          <a:blip r:embed="rId3"/>
          <a:srcRect t="4466" r="13909"/>
          <a:stretch/>
        </p:blipFill>
        <p:spPr>
          <a:xfrm rot="5400000">
            <a:off x="989901" y="3552357"/>
            <a:ext cx="2153343" cy="2389550"/>
          </a:xfrm>
          <a:prstGeom prst="rect">
            <a:avLst/>
          </a:prstGeom>
        </p:spPr>
      </p:pic>
      <p:sp>
        <p:nvSpPr>
          <p:cNvPr id="10" name="TextBox 9">
            <a:extLst>
              <a:ext uri="{FF2B5EF4-FFF2-40B4-BE49-F238E27FC236}">
                <a16:creationId xmlns:a16="http://schemas.microsoft.com/office/drawing/2014/main" id="{EA9289FC-93AE-AE94-759E-EF666167CECF}"/>
              </a:ext>
            </a:extLst>
          </p:cNvPr>
          <p:cNvSpPr txBox="1"/>
          <p:nvPr/>
        </p:nvSpPr>
        <p:spPr>
          <a:xfrm>
            <a:off x="294565" y="5823803"/>
            <a:ext cx="3024553" cy="738664"/>
          </a:xfrm>
          <a:prstGeom prst="rect">
            <a:avLst/>
          </a:prstGeom>
          <a:noFill/>
        </p:spPr>
        <p:txBody>
          <a:bodyPr wrap="square">
            <a:spAutoFit/>
          </a:bodyPr>
          <a:lstStyle/>
          <a:p>
            <a:pPr algn="ctr"/>
            <a:r>
              <a:rPr lang="en-US" sz="1400" dirty="0"/>
              <a:t>Snow fell on 1/24</a:t>
            </a:r>
          </a:p>
          <a:p>
            <a:pPr algn="ctr"/>
            <a:r>
              <a:rPr lang="en-US" sz="1400" dirty="0"/>
              <a:t>Picture taken at time of measurement</a:t>
            </a:r>
          </a:p>
          <a:p>
            <a:pPr algn="ctr"/>
            <a:r>
              <a:rPr lang="en-US" sz="1400" dirty="0"/>
              <a:t>Sample Temp:  248 K</a:t>
            </a:r>
          </a:p>
        </p:txBody>
      </p:sp>
      <p:sp>
        <p:nvSpPr>
          <p:cNvPr id="2" name="TextBox 1">
            <a:extLst>
              <a:ext uri="{FF2B5EF4-FFF2-40B4-BE49-F238E27FC236}">
                <a16:creationId xmlns:a16="http://schemas.microsoft.com/office/drawing/2014/main" id="{D52CE804-A305-F4C6-0274-06EBF4663E52}"/>
              </a:ext>
            </a:extLst>
          </p:cNvPr>
          <p:cNvSpPr txBox="1"/>
          <p:nvPr/>
        </p:nvSpPr>
        <p:spPr>
          <a:xfrm>
            <a:off x="144063" y="2108839"/>
            <a:ext cx="3544017"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Nalli</a:t>
            </a:r>
            <a:r>
              <a:rPr lang="en-US" dirty="0"/>
              <a:t> reference agrees in 700-950 cm</a:t>
            </a:r>
            <a:r>
              <a:rPr lang="en-US" baseline="30000" dirty="0"/>
              <a:t>-1</a:t>
            </a:r>
            <a:r>
              <a:rPr lang="en-US" dirty="0"/>
              <a:t> and Huang agrees in 950-1100, &lt;600cm</a:t>
            </a:r>
            <a:r>
              <a:rPr lang="en-US" baseline="30000" dirty="0"/>
              <a:t>-1 </a:t>
            </a:r>
          </a:p>
          <a:p>
            <a:pPr marL="285750" indent="-285750">
              <a:buFont typeface="Arial" panose="020B0604020202020204" pitchFamily="34" charset="0"/>
              <a:buChar char="•"/>
            </a:pPr>
            <a:r>
              <a:rPr lang="en-US" dirty="0"/>
              <a:t>Note Huang calc for 53° </a:t>
            </a:r>
            <a:r>
              <a:rPr lang="en-US" sz="1600" dirty="0"/>
              <a:t>(rather than measurement angle of 45°)</a:t>
            </a:r>
            <a:endParaRPr lang="en-US" dirty="0"/>
          </a:p>
        </p:txBody>
      </p:sp>
      <p:sp>
        <p:nvSpPr>
          <p:cNvPr id="7" name="Title 1">
            <a:extLst>
              <a:ext uri="{FF2B5EF4-FFF2-40B4-BE49-F238E27FC236}">
                <a16:creationId xmlns:a16="http://schemas.microsoft.com/office/drawing/2014/main" id="{7CEF25DB-00C4-D0BD-1147-B5C7A35810A8}"/>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Emis</a:t>
            </a:r>
            <a:r>
              <a:rPr lang="en-US" dirty="0"/>
              <a:t>: Snow </a:t>
            </a:r>
            <a:r>
              <a:rPr lang="en-US" sz="3600" dirty="0"/>
              <a:t>(Diffuse)</a:t>
            </a:r>
            <a:endParaRPr lang="en-US" dirty="0"/>
          </a:p>
        </p:txBody>
      </p:sp>
      <p:sp>
        <p:nvSpPr>
          <p:cNvPr id="3" name="Slide Number Placeholder 2">
            <a:extLst>
              <a:ext uri="{FF2B5EF4-FFF2-40B4-BE49-F238E27FC236}">
                <a16:creationId xmlns:a16="http://schemas.microsoft.com/office/drawing/2014/main" id="{F4905597-3E24-0964-E7BB-3F43D834E343}"/>
              </a:ext>
            </a:extLst>
          </p:cNvPr>
          <p:cNvSpPr>
            <a:spLocks noGrp="1"/>
          </p:cNvSpPr>
          <p:nvPr>
            <p:ph type="sldNum" sz="quarter" idx="12"/>
          </p:nvPr>
        </p:nvSpPr>
        <p:spPr/>
        <p:txBody>
          <a:bodyPr/>
          <a:lstStyle/>
          <a:p>
            <a:fld id="{350523D7-07B3-E944-80E1-C0F1D1A95482}" type="slidenum">
              <a:rPr lang="en-US" smtClean="0"/>
              <a:t>17</a:t>
            </a:fld>
            <a:endParaRPr lang="en-US"/>
          </a:p>
        </p:txBody>
      </p:sp>
      <p:sp>
        <p:nvSpPr>
          <p:cNvPr id="6" name="TextBox 5">
            <a:extLst>
              <a:ext uri="{FF2B5EF4-FFF2-40B4-BE49-F238E27FC236}">
                <a16:creationId xmlns:a16="http://schemas.microsoft.com/office/drawing/2014/main" id="{70E93155-00AB-079A-9074-0AE336E81E23}"/>
              </a:ext>
            </a:extLst>
          </p:cNvPr>
          <p:cNvSpPr txBox="1"/>
          <p:nvPr/>
        </p:nvSpPr>
        <p:spPr>
          <a:xfrm>
            <a:off x="1408388" y="5562193"/>
            <a:ext cx="1646605" cy="261610"/>
          </a:xfrm>
          <a:prstGeom prst="rect">
            <a:avLst/>
          </a:prstGeom>
          <a:noFill/>
        </p:spPr>
        <p:txBody>
          <a:bodyPr wrap="none" rtlCol="0">
            <a:spAutoFit/>
          </a:bodyPr>
          <a:lstStyle/>
          <a:p>
            <a:r>
              <a:rPr lang="en-US" sz="1100" dirty="0"/>
              <a:t>Photo Credit:  Doug Adler</a:t>
            </a:r>
          </a:p>
        </p:txBody>
      </p:sp>
      <p:sp>
        <p:nvSpPr>
          <p:cNvPr id="9" name="TextBox 8">
            <a:extLst>
              <a:ext uri="{FF2B5EF4-FFF2-40B4-BE49-F238E27FC236}">
                <a16:creationId xmlns:a16="http://schemas.microsoft.com/office/drawing/2014/main" id="{13D0EC7A-833C-C0C9-009A-693271D30A65}"/>
              </a:ext>
            </a:extLst>
          </p:cNvPr>
          <p:cNvSpPr txBox="1"/>
          <p:nvPr/>
        </p:nvSpPr>
        <p:spPr>
          <a:xfrm>
            <a:off x="653859" y="1321090"/>
            <a:ext cx="2829172" cy="461665"/>
          </a:xfrm>
          <a:prstGeom prst="rect">
            <a:avLst/>
          </a:prstGeom>
          <a:noFill/>
        </p:spPr>
        <p:txBody>
          <a:bodyPr wrap="none" rtlCol="0">
            <a:spAutoFit/>
          </a:bodyPr>
          <a:lstStyle/>
          <a:p>
            <a:r>
              <a:rPr lang="en-US" sz="2400" b="1" i="1" dirty="0"/>
              <a:t>Light, powdery snow</a:t>
            </a:r>
          </a:p>
        </p:txBody>
      </p:sp>
      <p:sp>
        <p:nvSpPr>
          <p:cNvPr id="11" name="TextBox 10">
            <a:extLst>
              <a:ext uri="{FF2B5EF4-FFF2-40B4-BE49-F238E27FC236}">
                <a16:creationId xmlns:a16="http://schemas.microsoft.com/office/drawing/2014/main" id="{6A860C97-3A4E-6E8A-E4DF-153C08B8C34D}"/>
              </a:ext>
            </a:extLst>
          </p:cNvPr>
          <p:cNvSpPr txBox="1"/>
          <p:nvPr/>
        </p:nvSpPr>
        <p:spPr>
          <a:xfrm>
            <a:off x="4686461" y="2761354"/>
            <a:ext cx="2156429" cy="338554"/>
          </a:xfrm>
          <a:prstGeom prst="rect">
            <a:avLst/>
          </a:prstGeom>
          <a:noFill/>
        </p:spPr>
        <p:txBody>
          <a:bodyPr wrap="square" rtlCol="0">
            <a:spAutoFit/>
          </a:bodyPr>
          <a:lstStyle/>
          <a:p>
            <a:r>
              <a:rPr lang="en-US" sz="1600" b="1" dirty="0"/>
              <a:t>incident angle: 45.32°</a:t>
            </a:r>
          </a:p>
        </p:txBody>
      </p:sp>
    </p:spTree>
    <p:extLst>
      <p:ext uri="{BB962C8B-B14F-4D97-AF65-F5344CB8AC3E}">
        <p14:creationId xmlns:p14="http://schemas.microsoft.com/office/powerpoint/2010/main" val="1617664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10;&#10;Description automatically generated">
            <a:extLst>
              <a:ext uri="{FF2B5EF4-FFF2-40B4-BE49-F238E27FC236}">
                <a16:creationId xmlns:a16="http://schemas.microsoft.com/office/drawing/2014/main" id="{654AE5DE-4545-547D-CE32-0966A25B52DE}"/>
              </a:ext>
            </a:extLst>
          </p:cNvPr>
          <p:cNvPicPr>
            <a:picLocks noChangeAspect="1"/>
          </p:cNvPicPr>
          <p:nvPr/>
        </p:nvPicPr>
        <p:blipFill>
          <a:blip r:embed="rId2"/>
          <a:stretch>
            <a:fillRect/>
          </a:stretch>
        </p:blipFill>
        <p:spPr>
          <a:xfrm rot="5400000">
            <a:off x="109170" y="2918558"/>
            <a:ext cx="3930163" cy="2947622"/>
          </a:xfrm>
          <a:prstGeom prst="rect">
            <a:avLst/>
          </a:prstGeom>
        </p:spPr>
      </p:pic>
      <p:pic>
        <p:nvPicPr>
          <p:cNvPr id="5" name="Picture 4" descr="Graphical user interface, chart&#10;&#10;Description automatically generated">
            <a:extLst>
              <a:ext uri="{FF2B5EF4-FFF2-40B4-BE49-F238E27FC236}">
                <a16:creationId xmlns:a16="http://schemas.microsoft.com/office/drawing/2014/main" id="{77D733A8-5F2F-19CE-55CD-8245DC71A934}"/>
              </a:ext>
            </a:extLst>
          </p:cNvPr>
          <p:cNvPicPr>
            <a:picLocks noChangeAspect="1"/>
          </p:cNvPicPr>
          <p:nvPr/>
        </p:nvPicPr>
        <p:blipFill rotWithShape="1">
          <a:blip r:embed="rId3"/>
          <a:srcRect r="6615"/>
          <a:stretch/>
        </p:blipFill>
        <p:spPr>
          <a:xfrm>
            <a:off x="3652837" y="0"/>
            <a:ext cx="8539163" cy="6858000"/>
          </a:xfrm>
          <a:prstGeom prst="rect">
            <a:avLst/>
          </a:prstGeom>
        </p:spPr>
      </p:pic>
      <p:sp>
        <p:nvSpPr>
          <p:cNvPr id="6" name="Title 1">
            <a:extLst>
              <a:ext uri="{FF2B5EF4-FFF2-40B4-BE49-F238E27FC236}">
                <a16:creationId xmlns:a16="http://schemas.microsoft.com/office/drawing/2014/main" id="{68348CF9-769E-7B9F-5715-C18472973545}"/>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Emis</a:t>
            </a:r>
            <a:r>
              <a:rPr lang="en-US" dirty="0"/>
              <a:t>: Pine </a:t>
            </a:r>
            <a:r>
              <a:rPr lang="en-US" sz="3600" dirty="0"/>
              <a:t>(Diffuse)</a:t>
            </a:r>
            <a:endParaRPr lang="en-US" dirty="0"/>
          </a:p>
        </p:txBody>
      </p:sp>
      <p:sp>
        <p:nvSpPr>
          <p:cNvPr id="3" name="Slide Number Placeholder 2">
            <a:extLst>
              <a:ext uri="{FF2B5EF4-FFF2-40B4-BE49-F238E27FC236}">
                <a16:creationId xmlns:a16="http://schemas.microsoft.com/office/drawing/2014/main" id="{F5A54ED1-9F75-6401-6A18-6D6DF616DBC5}"/>
              </a:ext>
            </a:extLst>
          </p:cNvPr>
          <p:cNvSpPr>
            <a:spLocks noGrp="1"/>
          </p:cNvSpPr>
          <p:nvPr>
            <p:ph type="sldNum" sz="quarter" idx="12"/>
          </p:nvPr>
        </p:nvSpPr>
        <p:spPr/>
        <p:txBody>
          <a:bodyPr/>
          <a:lstStyle/>
          <a:p>
            <a:fld id="{350523D7-07B3-E944-80E1-C0F1D1A95482}" type="slidenum">
              <a:rPr lang="en-US" smtClean="0"/>
              <a:t>18</a:t>
            </a:fld>
            <a:endParaRPr lang="en-US"/>
          </a:p>
        </p:txBody>
      </p:sp>
      <p:sp>
        <p:nvSpPr>
          <p:cNvPr id="7" name="TextBox 6">
            <a:extLst>
              <a:ext uri="{FF2B5EF4-FFF2-40B4-BE49-F238E27FC236}">
                <a16:creationId xmlns:a16="http://schemas.microsoft.com/office/drawing/2014/main" id="{EBCF1BE9-A0BE-EBA6-F6EC-1290F23FEF92}"/>
              </a:ext>
            </a:extLst>
          </p:cNvPr>
          <p:cNvSpPr txBox="1"/>
          <p:nvPr/>
        </p:nvSpPr>
        <p:spPr>
          <a:xfrm>
            <a:off x="4831935" y="2761354"/>
            <a:ext cx="2156429" cy="338554"/>
          </a:xfrm>
          <a:prstGeom prst="rect">
            <a:avLst/>
          </a:prstGeom>
          <a:noFill/>
        </p:spPr>
        <p:txBody>
          <a:bodyPr wrap="square" rtlCol="0">
            <a:spAutoFit/>
          </a:bodyPr>
          <a:lstStyle/>
          <a:p>
            <a:r>
              <a:rPr lang="en-US" sz="1600" b="1" dirty="0"/>
              <a:t>incident angle: 45.32°</a:t>
            </a:r>
          </a:p>
        </p:txBody>
      </p:sp>
    </p:spTree>
    <p:extLst>
      <p:ext uri="{BB962C8B-B14F-4D97-AF65-F5344CB8AC3E}">
        <p14:creationId xmlns:p14="http://schemas.microsoft.com/office/powerpoint/2010/main" val="1756835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gn, building material, cement&#10;&#10;Description automatically generated">
            <a:extLst>
              <a:ext uri="{FF2B5EF4-FFF2-40B4-BE49-F238E27FC236}">
                <a16:creationId xmlns:a16="http://schemas.microsoft.com/office/drawing/2014/main" id="{F9F321A3-89CE-B7FD-6AD4-BF052D3110ED}"/>
              </a:ext>
            </a:extLst>
          </p:cNvPr>
          <p:cNvPicPr>
            <a:picLocks noChangeAspect="1"/>
          </p:cNvPicPr>
          <p:nvPr/>
        </p:nvPicPr>
        <p:blipFill>
          <a:blip r:embed="rId2"/>
          <a:stretch>
            <a:fillRect/>
          </a:stretch>
        </p:blipFill>
        <p:spPr>
          <a:xfrm rot="5400000">
            <a:off x="100103" y="2916678"/>
            <a:ext cx="3750025" cy="2812519"/>
          </a:xfrm>
          <a:prstGeom prst="rect">
            <a:avLst/>
          </a:prstGeom>
        </p:spPr>
      </p:pic>
      <p:pic>
        <p:nvPicPr>
          <p:cNvPr id="5" name="Picture 4">
            <a:extLst>
              <a:ext uri="{FF2B5EF4-FFF2-40B4-BE49-F238E27FC236}">
                <a16:creationId xmlns:a16="http://schemas.microsoft.com/office/drawing/2014/main" id="{0A8C356A-F809-CB6B-09AF-3A73AC6FE376}"/>
              </a:ext>
            </a:extLst>
          </p:cNvPr>
          <p:cNvPicPr>
            <a:picLocks noChangeAspect="1"/>
          </p:cNvPicPr>
          <p:nvPr/>
        </p:nvPicPr>
        <p:blipFill rotWithShape="1">
          <a:blip r:embed="rId3"/>
          <a:srcRect r="5052"/>
          <a:stretch/>
        </p:blipFill>
        <p:spPr>
          <a:xfrm>
            <a:off x="3509962" y="0"/>
            <a:ext cx="8682038" cy="6858000"/>
          </a:xfrm>
          <a:prstGeom prst="rect">
            <a:avLst/>
          </a:prstGeom>
        </p:spPr>
      </p:pic>
      <p:sp>
        <p:nvSpPr>
          <p:cNvPr id="8" name="Title 1">
            <a:extLst>
              <a:ext uri="{FF2B5EF4-FFF2-40B4-BE49-F238E27FC236}">
                <a16:creationId xmlns:a16="http://schemas.microsoft.com/office/drawing/2014/main" id="{F22DA063-853C-AF69-1FDA-0DBA69A9C401}"/>
              </a:ext>
            </a:extLst>
          </p:cNvPr>
          <p:cNvSpPr txBox="1">
            <a:spLocks/>
          </p:cNvSpPr>
          <p:nvPr/>
        </p:nvSpPr>
        <p:spPr>
          <a:xfrm>
            <a:off x="338666"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Emis</a:t>
            </a:r>
            <a:r>
              <a:rPr lang="en-US" dirty="0"/>
              <a:t>: Fine Sand </a:t>
            </a:r>
            <a:r>
              <a:rPr lang="en-US" sz="3600" dirty="0"/>
              <a:t>(Diffuse)</a:t>
            </a:r>
            <a:endParaRPr lang="en-US" dirty="0"/>
          </a:p>
        </p:txBody>
      </p:sp>
      <p:sp>
        <p:nvSpPr>
          <p:cNvPr id="2" name="Slide Number Placeholder 1">
            <a:extLst>
              <a:ext uri="{FF2B5EF4-FFF2-40B4-BE49-F238E27FC236}">
                <a16:creationId xmlns:a16="http://schemas.microsoft.com/office/drawing/2014/main" id="{40F90414-D5B3-DDD3-CB90-FCE956431846}"/>
              </a:ext>
            </a:extLst>
          </p:cNvPr>
          <p:cNvSpPr>
            <a:spLocks noGrp="1"/>
          </p:cNvSpPr>
          <p:nvPr>
            <p:ph type="sldNum" sz="quarter" idx="12"/>
          </p:nvPr>
        </p:nvSpPr>
        <p:spPr/>
        <p:txBody>
          <a:bodyPr/>
          <a:lstStyle/>
          <a:p>
            <a:fld id="{350523D7-07B3-E944-80E1-C0F1D1A95482}" type="slidenum">
              <a:rPr lang="en-US" smtClean="0"/>
              <a:t>19</a:t>
            </a:fld>
            <a:endParaRPr lang="en-US"/>
          </a:p>
        </p:txBody>
      </p:sp>
      <p:sp>
        <p:nvSpPr>
          <p:cNvPr id="4" name="TextBox 3">
            <a:extLst>
              <a:ext uri="{FF2B5EF4-FFF2-40B4-BE49-F238E27FC236}">
                <a16:creationId xmlns:a16="http://schemas.microsoft.com/office/drawing/2014/main" id="{E80ED6F2-0AC3-7823-2C77-E624249D3F5E}"/>
              </a:ext>
            </a:extLst>
          </p:cNvPr>
          <p:cNvSpPr txBox="1"/>
          <p:nvPr/>
        </p:nvSpPr>
        <p:spPr>
          <a:xfrm>
            <a:off x="4831935" y="2761354"/>
            <a:ext cx="2156429" cy="338554"/>
          </a:xfrm>
          <a:prstGeom prst="rect">
            <a:avLst/>
          </a:prstGeom>
          <a:noFill/>
        </p:spPr>
        <p:txBody>
          <a:bodyPr wrap="square" rtlCol="0">
            <a:spAutoFit/>
          </a:bodyPr>
          <a:lstStyle/>
          <a:p>
            <a:r>
              <a:rPr lang="en-US" sz="1600" b="1" dirty="0"/>
              <a:t>incident angle: 45.32°</a:t>
            </a:r>
          </a:p>
        </p:txBody>
      </p:sp>
    </p:spTree>
    <p:extLst>
      <p:ext uri="{BB962C8B-B14F-4D97-AF65-F5344CB8AC3E}">
        <p14:creationId xmlns:p14="http://schemas.microsoft.com/office/powerpoint/2010/main" val="2981661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908B-A13C-AF16-8FCB-D6DE7CE3F901}"/>
              </a:ext>
            </a:extLst>
          </p:cNvPr>
          <p:cNvSpPr>
            <a:spLocks noGrp="1"/>
          </p:cNvSpPr>
          <p:nvPr>
            <p:ph type="title"/>
          </p:nvPr>
        </p:nvSpPr>
        <p:spPr>
          <a:xfrm>
            <a:off x="696686" y="354240"/>
            <a:ext cx="10515600" cy="1325563"/>
          </a:xfrm>
        </p:spPr>
        <p:txBody>
          <a:bodyPr/>
          <a:lstStyle/>
          <a:p>
            <a:pPr algn="ctr"/>
            <a:r>
              <a:rPr lang="en-US" dirty="0"/>
              <a:t>Outline</a:t>
            </a:r>
          </a:p>
        </p:txBody>
      </p:sp>
      <p:sp>
        <p:nvSpPr>
          <p:cNvPr id="3" name="Content Placeholder 2">
            <a:extLst>
              <a:ext uri="{FF2B5EF4-FFF2-40B4-BE49-F238E27FC236}">
                <a16:creationId xmlns:a16="http://schemas.microsoft.com/office/drawing/2014/main" id="{3A5F1202-105D-1A38-082C-C508366D9E85}"/>
              </a:ext>
            </a:extLst>
          </p:cNvPr>
          <p:cNvSpPr>
            <a:spLocks noGrp="1"/>
          </p:cNvSpPr>
          <p:nvPr>
            <p:ph idx="1"/>
          </p:nvPr>
        </p:nvSpPr>
        <p:spPr>
          <a:xfrm>
            <a:off x="3243943" y="2065111"/>
            <a:ext cx="6988629" cy="4351338"/>
          </a:xfrm>
        </p:spPr>
        <p:txBody>
          <a:bodyPr/>
          <a:lstStyle/>
          <a:p>
            <a:r>
              <a:rPr lang="en-US" dirty="0"/>
              <a:t>Proposal</a:t>
            </a:r>
          </a:p>
          <a:p>
            <a:r>
              <a:rPr lang="en-US" dirty="0"/>
              <a:t>ARI FIR measurements</a:t>
            </a:r>
          </a:p>
          <a:p>
            <a:r>
              <a:rPr lang="en-US" dirty="0"/>
              <a:t>Initial results</a:t>
            </a:r>
          </a:p>
          <a:p>
            <a:r>
              <a:rPr lang="en-US" dirty="0"/>
              <a:t>Discussions/feedbacks</a:t>
            </a:r>
          </a:p>
        </p:txBody>
      </p:sp>
    </p:spTree>
    <p:extLst>
      <p:ext uri="{BB962C8B-B14F-4D97-AF65-F5344CB8AC3E}">
        <p14:creationId xmlns:p14="http://schemas.microsoft.com/office/powerpoint/2010/main" val="2085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C2E4EE-2F40-0694-CD52-FDCC9D39279A}"/>
              </a:ext>
            </a:extLst>
          </p:cNvPr>
          <p:cNvPicPr>
            <a:picLocks noChangeAspect="1"/>
          </p:cNvPicPr>
          <p:nvPr/>
        </p:nvPicPr>
        <p:blipFill>
          <a:blip r:embed="rId2"/>
          <a:stretch>
            <a:fillRect/>
          </a:stretch>
        </p:blipFill>
        <p:spPr>
          <a:xfrm>
            <a:off x="5955450" y="2286018"/>
            <a:ext cx="6236550" cy="4209467"/>
          </a:xfrm>
          <a:prstGeom prst="rect">
            <a:avLst/>
          </a:prstGeom>
        </p:spPr>
      </p:pic>
      <p:sp>
        <p:nvSpPr>
          <p:cNvPr id="5" name="TextBox 4">
            <a:extLst>
              <a:ext uri="{FF2B5EF4-FFF2-40B4-BE49-F238E27FC236}">
                <a16:creationId xmlns:a16="http://schemas.microsoft.com/office/drawing/2014/main" id="{C90000C8-7EAB-90D7-9B62-0F8FBB70F6D9}"/>
              </a:ext>
            </a:extLst>
          </p:cNvPr>
          <p:cNvSpPr txBox="1"/>
          <p:nvPr/>
        </p:nvSpPr>
        <p:spPr>
          <a:xfrm>
            <a:off x="7071899" y="1822567"/>
            <a:ext cx="4256871" cy="646331"/>
          </a:xfrm>
          <a:prstGeom prst="rect">
            <a:avLst/>
          </a:prstGeom>
          <a:noFill/>
        </p:spPr>
        <p:txBody>
          <a:bodyPr wrap="none" rtlCol="0">
            <a:spAutoFit/>
          </a:bodyPr>
          <a:lstStyle/>
          <a:p>
            <a:pPr algn="ctr"/>
            <a:r>
              <a:rPr lang="en-US" b="1" dirty="0"/>
              <a:t>ARI Emissivity Measurements</a:t>
            </a:r>
          </a:p>
          <a:p>
            <a:pPr algn="ctr"/>
            <a:r>
              <a:rPr lang="en-US" dirty="0"/>
              <a:t>(averaged by sample type and smoothed)</a:t>
            </a:r>
          </a:p>
        </p:txBody>
      </p:sp>
      <p:sp>
        <p:nvSpPr>
          <p:cNvPr id="3" name="TextBox 2">
            <a:extLst>
              <a:ext uri="{FF2B5EF4-FFF2-40B4-BE49-F238E27FC236}">
                <a16:creationId xmlns:a16="http://schemas.microsoft.com/office/drawing/2014/main" id="{FDFCF8F7-5675-609E-5B7B-0246B7DC7C70}"/>
              </a:ext>
            </a:extLst>
          </p:cNvPr>
          <p:cNvSpPr txBox="1"/>
          <p:nvPr/>
        </p:nvSpPr>
        <p:spPr>
          <a:xfrm>
            <a:off x="811238" y="4759745"/>
            <a:ext cx="6098344" cy="369332"/>
          </a:xfrm>
          <a:prstGeom prst="rect">
            <a:avLst/>
          </a:prstGeom>
          <a:noFill/>
        </p:spPr>
        <p:txBody>
          <a:bodyPr wrap="square">
            <a:spAutoFit/>
          </a:bodyPr>
          <a:lstStyle/>
          <a:p>
            <a:r>
              <a:rPr lang="en-US" b="0" i="0" u="none" strike="noStrike" dirty="0">
                <a:solidFill>
                  <a:srgbClr val="990033"/>
                </a:solidFill>
                <a:effectLst/>
                <a:latin typeface="Helvetica Neue" panose="02000503000000020004" pitchFamily="2" charset="0"/>
                <a:hlinkClick r:id="rId3"/>
              </a:rPr>
              <a:t>http://digital.library.wisc.edu/1793/84945</a:t>
            </a:r>
            <a:endParaRPr lang="en-US" dirty="0"/>
          </a:p>
        </p:txBody>
      </p:sp>
      <p:pic>
        <p:nvPicPr>
          <p:cNvPr id="7" name="Picture 6" descr="A screenshot of a computer&#10;&#10;Description automatically generated">
            <a:extLst>
              <a:ext uri="{FF2B5EF4-FFF2-40B4-BE49-F238E27FC236}">
                <a16:creationId xmlns:a16="http://schemas.microsoft.com/office/drawing/2014/main" id="{30D19061-995B-FD30-7BE7-51DA6395183A}"/>
              </a:ext>
            </a:extLst>
          </p:cNvPr>
          <p:cNvPicPr>
            <a:picLocks noChangeAspect="1"/>
          </p:cNvPicPr>
          <p:nvPr/>
        </p:nvPicPr>
        <p:blipFill>
          <a:blip r:embed="rId4"/>
          <a:stretch>
            <a:fillRect/>
          </a:stretch>
        </p:blipFill>
        <p:spPr>
          <a:xfrm>
            <a:off x="149629" y="272169"/>
            <a:ext cx="5805821" cy="4393457"/>
          </a:xfrm>
          <a:prstGeom prst="rect">
            <a:avLst/>
          </a:prstGeom>
        </p:spPr>
      </p:pic>
    </p:spTree>
    <p:extLst>
      <p:ext uri="{BB962C8B-B14F-4D97-AF65-F5344CB8AC3E}">
        <p14:creationId xmlns:p14="http://schemas.microsoft.com/office/powerpoint/2010/main" val="1782225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ED13-68E3-0476-A2E6-5E660917D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80811-3243-CBBF-3904-332B37FB2E5E}"/>
              </a:ext>
            </a:extLst>
          </p:cNvPr>
          <p:cNvSpPr>
            <a:spLocks noGrp="1"/>
          </p:cNvSpPr>
          <p:nvPr>
            <p:ph type="title"/>
          </p:nvPr>
        </p:nvSpPr>
        <p:spPr>
          <a:xfrm>
            <a:off x="838200" y="2607284"/>
            <a:ext cx="10515600" cy="1325563"/>
          </a:xfrm>
        </p:spPr>
        <p:txBody>
          <a:bodyPr/>
          <a:lstStyle/>
          <a:p>
            <a:pPr algn="ctr"/>
            <a:r>
              <a:rPr lang="en-US" dirty="0"/>
              <a:t>Initial Results</a:t>
            </a:r>
          </a:p>
        </p:txBody>
      </p:sp>
    </p:spTree>
    <p:extLst>
      <p:ext uri="{BB962C8B-B14F-4D97-AF65-F5344CB8AC3E}">
        <p14:creationId xmlns:p14="http://schemas.microsoft.com/office/powerpoint/2010/main" val="56256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s&#10;&#10;Description automatically generated with medium confidence">
            <a:extLst>
              <a:ext uri="{FF2B5EF4-FFF2-40B4-BE49-F238E27FC236}">
                <a16:creationId xmlns:a16="http://schemas.microsoft.com/office/drawing/2014/main" id="{7FE65BD2-702D-ED78-B039-600B60B9E72C}"/>
              </a:ext>
            </a:extLst>
          </p:cNvPr>
          <p:cNvPicPr>
            <a:picLocks noChangeAspect="1"/>
          </p:cNvPicPr>
          <p:nvPr/>
        </p:nvPicPr>
        <p:blipFill rotWithShape="1">
          <a:blip r:embed="rId2"/>
          <a:srcRect b="47268"/>
          <a:stretch/>
        </p:blipFill>
        <p:spPr>
          <a:xfrm>
            <a:off x="3502052" y="1376125"/>
            <a:ext cx="3815112" cy="1511538"/>
          </a:xfrm>
          <a:prstGeom prst="rect">
            <a:avLst/>
          </a:prstGeom>
        </p:spPr>
      </p:pic>
      <p:pic>
        <p:nvPicPr>
          <p:cNvPr id="7" name="Picture 6" descr="A graph of different colors&#10;&#10;Description automatically generated">
            <a:extLst>
              <a:ext uri="{FF2B5EF4-FFF2-40B4-BE49-F238E27FC236}">
                <a16:creationId xmlns:a16="http://schemas.microsoft.com/office/drawing/2014/main" id="{3C442CFB-645D-EEA0-6DE7-165CAD678CB3}"/>
              </a:ext>
            </a:extLst>
          </p:cNvPr>
          <p:cNvPicPr>
            <a:picLocks noChangeAspect="1"/>
          </p:cNvPicPr>
          <p:nvPr/>
        </p:nvPicPr>
        <p:blipFill rotWithShape="1">
          <a:blip r:embed="rId3"/>
          <a:srcRect b="48518"/>
          <a:stretch/>
        </p:blipFill>
        <p:spPr>
          <a:xfrm>
            <a:off x="7275533" y="1106036"/>
            <a:ext cx="5079183" cy="1964674"/>
          </a:xfrm>
          <a:prstGeom prst="rect">
            <a:avLst/>
          </a:prstGeom>
        </p:spPr>
      </p:pic>
      <p:pic>
        <p:nvPicPr>
          <p:cNvPr id="11" name="Picture 10" descr="A graph of different colors and numbers&#10;&#10;Description automatically generated with medium confidence">
            <a:extLst>
              <a:ext uri="{FF2B5EF4-FFF2-40B4-BE49-F238E27FC236}">
                <a16:creationId xmlns:a16="http://schemas.microsoft.com/office/drawing/2014/main" id="{D18C497C-86A8-5CAC-8225-040CBC5AC5B2}"/>
              </a:ext>
            </a:extLst>
          </p:cNvPr>
          <p:cNvPicPr>
            <a:picLocks noChangeAspect="1"/>
          </p:cNvPicPr>
          <p:nvPr/>
        </p:nvPicPr>
        <p:blipFill rotWithShape="1">
          <a:blip r:embed="rId4"/>
          <a:srcRect b="45471"/>
          <a:stretch/>
        </p:blipFill>
        <p:spPr>
          <a:xfrm>
            <a:off x="0" y="1376125"/>
            <a:ext cx="3564403" cy="1460312"/>
          </a:xfrm>
          <a:prstGeom prst="rect">
            <a:avLst/>
          </a:prstGeom>
        </p:spPr>
      </p:pic>
      <p:sp>
        <p:nvSpPr>
          <p:cNvPr id="12" name="TextBox 11">
            <a:extLst>
              <a:ext uri="{FF2B5EF4-FFF2-40B4-BE49-F238E27FC236}">
                <a16:creationId xmlns:a16="http://schemas.microsoft.com/office/drawing/2014/main" id="{D33F0744-DE58-B0D2-8C92-B533A55ECCA6}"/>
              </a:ext>
            </a:extLst>
          </p:cNvPr>
          <p:cNvSpPr txBox="1"/>
          <p:nvPr/>
        </p:nvSpPr>
        <p:spPr>
          <a:xfrm>
            <a:off x="3279770" y="1745694"/>
            <a:ext cx="389850" cy="584775"/>
          </a:xfrm>
          <a:prstGeom prst="rect">
            <a:avLst/>
          </a:prstGeom>
          <a:noFill/>
        </p:spPr>
        <p:txBody>
          <a:bodyPr wrap="none" rtlCol="0">
            <a:spAutoFit/>
          </a:bodyPr>
          <a:lstStyle/>
          <a:p>
            <a:r>
              <a:rPr lang="en-US" sz="3200" dirty="0"/>
              <a:t>+</a:t>
            </a:r>
            <a:endParaRPr lang="en-US" dirty="0"/>
          </a:p>
        </p:txBody>
      </p:sp>
      <p:sp>
        <p:nvSpPr>
          <p:cNvPr id="13" name="TextBox 12">
            <a:extLst>
              <a:ext uri="{FF2B5EF4-FFF2-40B4-BE49-F238E27FC236}">
                <a16:creationId xmlns:a16="http://schemas.microsoft.com/office/drawing/2014/main" id="{DC30D474-6402-A7EA-9170-61A97A6E429A}"/>
              </a:ext>
            </a:extLst>
          </p:cNvPr>
          <p:cNvSpPr txBox="1"/>
          <p:nvPr/>
        </p:nvSpPr>
        <p:spPr>
          <a:xfrm>
            <a:off x="7011766" y="1745694"/>
            <a:ext cx="409268" cy="584775"/>
          </a:xfrm>
          <a:prstGeom prst="rect">
            <a:avLst/>
          </a:prstGeom>
          <a:noFill/>
        </p:spPr>
        <p:txBody>
          <a:bodyPr wrap="square" rtlCol="0">
            <a:spAutoFit/>
          </a:bodyPr>
          <a:lstStyle/>
          <a:p>
            <a:r>
              <a:rPr lang="en-US" sz="3200" dirty="0"/>
              <a:t>=</a:t>
            </a:r>
          </a:p>
        </p:txBody>
      </p:sp>
      <p:sp>
        <p:nvSpPr>
          <p:cNvPr id="2" name="TextBox 1">
            <a:extLst>
              <a:ext uri="{FF2B5EF4-FFF2-40B4-BE49-F238E27FC236}">
                <a16:creationId xmlns:a16="http://schemas.microsoft.com/office/drawing/2014/main" id="{CD6909D5-5EE8-3A10-26E9-D3C3FB152699}"/>
              </a:ext>
            </a:extLst>
          </p:cNvPr>
          <p:cNvSpPr txBox="1"/>
          <p:nvPr/>
        </p:nvSpPr>
        <p:spPr>
          <a:xfrm>
            <a:off x="3144519" y="198665"/>
            <a:ext cx="5956951" cy="830997"/>
          </a:xfrm>
          <a:prstGeom prst="rect">
            <a:avLst/>
          </a:prstGeom>
          <a:noFill/>
        </p:spPr>
        <p:txBody>
          <a:bodyPr wrap="none" rtlCol="0">
            <a:spAutoFit/>
          </a:bodyPr>
          <a:lstStyle/>
          <a:p>
            <a:pPr algn="ctr"/>
            <a:r>
              <a:rPr lang="en-US" sz="2400" b="1" dirty="0"/>
              <a:t>Goal:  Creation of Lab Dataset Version *.4</a:t>
            </a:r>
          </a:p>
          <a:p>
            <a:pPr algn="ctr"/>
            <a:endParaRPr lang="en-US" sz="2400" b="1" dirty="0"/>
          </a:p>
        </p:txBody>
      </p:sp>
      <p:sp>
        <p:nvSpPr>
          <p:cNvPr id="3" name="TextBox 2">
            <a:extLst>
              <a:ext uri="{FF2B5EF4-FFF2-40B4-BE49-F238E27FC236}">
                <a16:creationId xmlns:a16="http://schemas.microsoft.com/office/drawing/2014/main" id="{560E25DE-0CFA-33CE-E7A6-0352D4258478}"/>
              </a:ext>
            </a:extLst>
          </p:cNvPr>
          <p:cNvSpPr txBox="1"/>
          <p:nvPr/>
        </p:nvSpPr>
        <p:spPr>
          <a:xfrm>
            <a:off x="877754" y="955567"/>
            <a:ext cx="1808893" cy="369332"/>
          </a:xfrm>
          <a:prstGeom prst="rect">
            <a:avLst/>
          </a:prstGeom>
          <a:noFill/>
        </p:spPr>
        <p:txBody>
          <a:bodyPr wrap="none" rtlCol="0">
            <a:spAutoFit/>
          </a:bodyPr>
          <a:lstStyle/>
          <a:p>
            <a:r>
              <a:rPr lang="en-US" dirty="0"/>
              <a:t>ARI  Far IR </a:t>
            </a:r>
            <a:r>
              <a:rPr lang="en-US" dirty="0" err="1"/>
              <a:t>Emis</a:t>
            </a:r>
            <a:r>
              <a:rPr lang="en-US" dirty="0"/>
              <a:t>  </a:t>
            </a:r>
          </a:p>
        </p:txBody>
      </p:sp>
      <p:sp>
        <p:nvSpPr>
          <p:cNvPr id="4" name="TextBox 3">
            <a:extLst>
              <a:ext uri="{FF2B5EF4-FFF2-40B4-BE49-F238E27FC236}">
                <a16:creationId xmlns:a16="http://schemas.microsoft.com/office/drawing/2014/main" id="{EFA244AA-4AD6-0162-95B2-44F103BEFECC}"/>
              </a:ext>
            </a:extLst>
          </p:cNvPr>
          <p:cNvSpPr txBox="1"/>
          <p:nvPr/>
        </p:nvSpPr>
        <p:spPr>
          <a:xfrm>
            <a:off x="4504293" y="1006793"/>
            <a:ext cx="1862882" cy="369332"/>
          </a:xfrm>
          <a:prstGeom prst="rect">
            <a:avLst/>
          </a:prstGeom>
          <a:noFill/>
        </p:spPr>
        <p:txBody>
          <a:bodyPr wrap="none" rtlCol="0">
            <a:spAutoFit/>
          </a:bodyPr>
          <a:lstStyle/>
          <a:p>
            <a:r>
              <a:rPr lang="en-US" dirty="0"/>
              <a:t>CAMEL Lab </a:t>
            </a:r>
            <a:r>
              <a:rPr lang="en-US" dirty="0" err="1"/>
              <a:t>Emis</a:t>
            </a:r>
            <a:endParaRPr lang="en-US" dirty="0"/>
          </a:p>
        </p:txBody>
      </p:sp>
      <p:sp>
        <p:nvSpPr>
          <p:cNvPr id="10" name="TextBox 9">
            <a:extLst>
              <a:ext uri="{FF2B5EF4-FFF2-40B4-BE49-F238E27FC236}">
                <a16:creationId xmlns:a16="http://schemas.microsoft.com/office/drawing/2014/main" id="{D7FF98AE-8D15-95A7-2388-DC043BEF381D}"/>
              </a:ext>
            </a:extLst>
          </p:cNvPr>
          <p:cNvSpPr txBox="1"/>
          <p:nvPr/>
        </p:nvSpPr>
        <p:spPr>
          <a:xfrm>
            <a:off x="935865" y="3923763"/>
            <a:ext cx="13521009" cy="2585323"/>
          </a:xfrm>
          <a:prstGeom prst="rect">
            <a:avLst/>
          </a:prstGeom>
          <a:noFill/>
        </p:spPr>
        <p:txBody>
          <a:bodyPr wrap="none" rtlCol="0">
            <a:spAutoFit/>
          </a:bodyPr>
          <a:lstStyle/>
          <a:p>
            <a:r>
              <a:rPr lang="en-US" sz="2400" dirty="0"/>
              <a:t>Task 1:  Determine Hinge Points</a:t>
            </a:r>
          </a:p>
          <a:p>
            <a:r>
              <a:rPr lang="en-US" sz="2400" dirty="0"/>
              <a:t>Task 2:  Define Methodology for Extension of Lab Spectra to Far IR </a:t>
            </a:r>
          </a:p>
          <a:p>
            <a:r>
              <a:rPr lang="en-US" sz="2400" dirty="0"/>
              <a:t>Task 3: Create PCs for Far IR + CAMEL </a:t>
            </a:r>
            <a:r>
              <a:rPr lang="en-US" sz="2400" dirty="0" err="1"/>
              <a:t>Emis</a:t>
            </a:r>
            <a:endParaRPr lang="en-US" sz="2400" dirty="0"/>
          </a:p>
          <a:p>
            <a:r>
              <a:rPr lang="en-US" sz="2400" dirty="0"/>
              <a:t>Task 4:  Create Far IR High Spectral Resolution Module for RTTOV</a:t>
            </a:r>
          </a:p>
          <a:p>
            <a:r>
              <a:rPr lang="en-US" sz="2400" dirty="0"/>
              <a:t>Task 5:  Validate Using RTTOV with ERA5 compared to Greenland airborne TAFTS radiances/emissivity </a:t>
            </a:r>
          </a:p>
          <a:p>
            <a:r>
              <a:rPr lang="en-US" sz="2400" dirty="0"/>
              <a:t>Task 6:  Validate Using RTTOV with ERA5 compared to NASA PREFIRE radiances</a:t>
            </a:r>
          </a:p>
          <a:p>
            <a:endParaRPr lang="en-US" dirty="0"/>
          </a:p>
        </p:txBody>
      </p:sp>
      <p:sp>
        <p:nvSpPr>
          <p:cNvPr id="17" name="TextBox 16">
            <a:extLst>
              <a:ext uri="{FF2B5EF4-FFF2-40B4-BE49-F238E27FC236}">
                <a16:creationId xmlns:a16="http://schemas.microsoft.com/office/drawing/2014/main" id="{958EBD2D-E9B2-2FB1-9B9E-30E138D1FDA1}"/>
              </a:ext>
            </a:extLst>
          </p:cNvPr>
          <p:cNvSpPr txBox="1"/>
          <p:nvPr/>
        </p:nvSpPr>
        <p:spPr>
          <a:xfrm>
            <a:off x="7919994" y="1376125"/>
            <a:ext cx="707583" cy="1239154"/>
          </a:xfrm>
          <a:prstGeom prst="rect">
            <a:avLst/>
          </a:prstGeom>
          <a:noFill/>
          <a:ln w="41275">
            <a:solidFill>
              <a:schemeClr val="tx1"/>
            </a:solidFill>
            <a:prstDash val="dash"/>
          </a:ln>
        </p:spPr>
        <p:txBody>
          <a:bodyPr wrap="square" rtlCol="0">
            <a:spAutoFit/>
          </a:bodyPr>
          <a:lstStyle/>
          <a:p>
            <a:endParaRPr lang="en-US" dirty="0"/>
          </a:p>
        </p:txBody>
      </p:sp>
    </p:spTree>
    <p:extLst>
      <p:ext uri="{BB962C8B-B14F-4D97-AF65-F5344CB8AC3E}">
        <p14:creationId xmlns:p14="http://schemas.microsoft.com/office/powerpoint/2010/main" val="117516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s and shapes&#10;&#10;Description automatically generated with medium confidence">
            <a:extLst>
              <a:ext uri="{FF2B5EF4-FFF2-40B4-BE49-F238E27FC236}">
                <a16:creationId xmlns:a16="http://schemas.microsoft.com/office/drawing/2014/main" id="{ECCBEB30-E9A0-6569-CBC0-3E7A9DC79BD6}"/>
              </a:ext>
            </a:extLst>
          </p:cNvPr>
          <p:cNvPicPr>
            <a:picLocks noChangeAspect="1"/>
          </p:cNvPicPr>
          <p:nvPr/>
        </p:nvPicPr>
        <p:blipFill>
          <a:blip r:embed="rId2"/>
          <a:stretch>
            <a:fillRect/>
          </a:stretch>
        </p:blipFill>
        <p:spPr>
          <a:xfrm>
            <a:off x="294580" y="3078563"/>
            <a:ext cx="4047153" cy="3035365"/>
          </a:xfrm>
          <a:prstGeom prst="rect">
            <a:avLst/>
          </a:prstGeom>
        </p:spPr>
      </p:pic>
      <p:sp>
        <p:nvSpPr>
          <p:cNvPr id="13" name="TextBox 12">
            <a:extLst>
              <a:ext uri="{FF2B5EF4-FFF2-40B4-BE49-F238E27FC236}">
                <a16:creationId xmlns:a16="http://schemas.microsoft.com/office/drawing/2014/main" id="{6F635EBF-199E-3072-D7E6-2EDD62C7E787}"/>
              </a:ext>
            </a:extLst>
          </p:cNvPr>
          <p:cNvSpPr txBox="1"/>
          <p:nvPr/>
        </p:nvSpPr>
        <p:spPr>
          <a:xfrm>
            <a:off x="2460617" y="990311"/>
            <a:ext cx="8974183" cy="923330"/>
          </a:xfrm>
          <a:prstGeom prst="rect">
            <a:avLst/>
          </a:prstGeom>
          <a:noFill/>
        </p:spPr>
        <p:txBody>
          <a:bodyPr wrap="square" rtlCol="0">
            <a:spAutoFit/>
          </a:bodyPr>
          <a:lstStyle/>
          <a:p>
            <a:r>
              <a:rPr lang="en-US" dirty="0"/>
              <a:t>Use Lab Dataset Version 8.4.1 to create two different sets of PCs: </a:t>
            </a:r>
          </a:p>
          <a:p>
            <a:r>
              <a:rPr lang="en-US" dirty="0"/>
              <a:t>	1.  fit on all 13 CAMEL </a:t>
            </a:r>
            <a:r>
              <a:rPr lang="en-US" dirty="0" err="1"/>
              <a:t>hingepoints</a:t>
            </a:r>
            <a:endParaRPr lang="en-US" dirty="0"/>
          </a:p>
          <a:p>
            <a:r>
              <a:rPr lang="en-US" dirty="0"/>
              <a:t>	2.  fit using only CAMEL </a:t>
            </a:r>
            <a:r>
              <a:rPr lang="en-US" dirty="0" err="1"/>
              <a:t>hingepoints</a:t>
            </a:r>
            <a:r>
              <a:rPr lang="en-US" dirty="0"/>
              <a:t> which overlap with Far IR spectra</a:t>
            </a:r>
          </a:p>
        </p:txBody>
      </p:sp>
      <p:pic>
        <p:nvPicPr>
          <p:cNvPr id="17" name="Picture 16">
            <a:extLst>
              <a:ext uri="{FF2B5EF4-FFF2-40B4-BE49-F238E27FC236}">
                <a16:creationId xmlns:a16="http://schemas.microsoft.com/office/drawing/2014/main" id="{BA0C09B8-F60B-27DB-0107-27EE79A4A25D}"/>
              </a:ext>
            </a:extLst>
          </p:cNvPr>
          <p:cNvPicPr>
            <a:picLocks noChangeAspect="1"/>
          </p:cNvPicPr>
          <p:nvPr/>
        </p:nvPicPr>
        <p:blipFill>
          <a:blip r:embed="rId3"/>
          <a:srcRect/>
          <a:stretch/>
        </p:blipFill>
        <p:spPr>
          <a:xfrm>
            <a:off x="7523744" y="3182930"/>
            <a:ext cx="3768840" cy="2826630"/>
          </a:xfrm>
          <a:prstGeom prst="rect">
            <a:avLst/>
          </a:prstGeom>
        </p:spPr>
      </p:pic>
      <p:sp>
        <p:nvSpPr>
          <p:cNvPr id="3" name="TextBox 2">
            <a:extLst>
              <a:ext uri="{FF2B5EF4-FFF2-40B4-BE49-F238E27FC236}">
                <a16:creationId xmlns:a16="http://schemas.microsoft.com/office/drawing/2014/main" id="{FCCBCE47-DEAA-377B-B507-5719FA04B30D}"/>
              </a:ext>
            </a:extLst>
          </p:cNvPr>
          <p:cNvSpPr txBox="1"/>
          <p:nvPr/>
        </p:nvSpPr>
        <p:spPr>
          <a:xfrm>
            <a:off x="1268563" y="2616899"/>
            <a:ext cx="2376548" cy="461665"/>
          </a:xfrm>
          <a:prstGeom prst="rect">
            <a:avLst/>
          </a:prstGeom>
          <a:noFill/>
        </p:spPr>
        <p:txBody>
          <a:bodyPr wrap="none" rtlCol="0">
            <a:spAutoFit/>
          </a:bodyPr>
          <a:lstStyle/>
          <a:p>
            <a:r>
              <a:rPr lang="en-US" sz="2400" b="1" dirty="0"/>
              <a:t>13 hinge points</a:t>
            </a:r>
          </a:p>
        </p:txBody>
      </p:sp>
      <p:sp>
        <p:nvSpPr>
          <p:cNvPr id="4" name="TextBox 3">
            <a:extLst>
              <a:ext uri="{FF2B5EF4-FFF2-40B4-BE49-F238E27FC236}">
                <a16:creationId xmlns:a16="http://schemas.microsoft.com/office/drawing/2014/main" id="{C672A051-D06F-A349-DC7D-78D4801819CD}"/>
              </a:ext>
            </a:extLst>
          </p:cNvPr>
          <p:cNvSpPr txBox="1"/>
          <p:nvPr/>
        </p:nvSpPr>
        <p:spPr>
          <a:xfrm>
            <a:off x="8250571" y="2730612"/>
            <a:ext cx="2162900" cy="461665"/>
          </a:xfrm>
          <a:prstGeom prst="rect">
            <a:avLst/>
          </a:prstGeom>
          <a:noFill/>
        </p:spPr>
        <p:txBody>
          <a:bodyPr wrap="none" rtlCol="0">
            <a:spAutoFit/>
          </a:bodyPr>
          <a:lstStyle/>
          <a:p>
            <a:r>
              <a:rPr lang="en-US" sz="2400" b="1" dirty="0"/>
              <a:t>8 Hinge Points</a:t>
            </a:r>
          </a:p>
        </p:txBody>
      </p:sp>
      <p:cxnSp>
        <p:nvCxnSpPr>
          <p:cNvPr id="15" name="Straight Arrow Connector 14">
            <a:extLst>
              <a:ext uri="{FF2B5EF4-FFF2-40B4-BE49-F238E27FC236}">
                <a16:creationId xmlns:a16="http://schemas.microsoft.com/office/drawing/2014/main" id="{DB30BA23-7A9A-4D58-B190-7E83F14030D4}"/>
              </a:ext>
            </a:extLst>
          </p:cNvPr>
          <p:cNvCxnSpPr/>
          <p:nvPr/>
        </p:nvCxnSpPr>
        <p:spPr>
          <a:xfrm flipH="1">
            <a:off x="3297381" y="2048365"/>
            <a:ext cx="695459" cy="640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A2606BF-636B-3FDB-B526-5E31A6AD6F79}"/>
              </a:ext>
            </a:extLst>
          </p:cNvPr>
          <p:cNvCxnSpPr>
            <a:cxnSpLocks/>
          </p:cNvCxnSpPr>
          <p:nvPr/>
        </p:nvCxnSpPr>
        <p:spPr>
          <a:xfrm>
            <a:off x="7869677" y="1981979"/>
            <a:ext cx="380894" cy="748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0F24F67-663B-EEDD-8126-C2F151B5AE01}"/>
              </a:ext>
            </a:extLst>
          </p:cNvPr>
          <p:cNvSpPr txBox="1"/>
          <p:nvPr/>
        </p:nvSpPr>
        <p:spPr>
          <a:xfrm>
            <a:off x="3020488" y="110540"/>
            <a:ext cx="6722033" cy="461665"/>
          </a:xfrm>
          <a:prstGeom prst="rect">
            <a:avLst/>
          </a:prstGeom>
          <a:noFill/>
        </p:spPr>
        <p:txBody>
          <a:bodyPr wrap="none" rtlCol="0">
            <a:spAutoFit/>
          </a:bodyPr>
          <a:lstStyle/>
          <a:p>
            <a:r>
              <a:rPr lang="en-US" sz="2400" b="1" dirty="0"/>
              <a:t>Task1:  Evaluate Number of Hinge Points to Use</a:t>
            </a:r>
          </a:p>
        </p:txBody>
      </p:sp>
    </p:spTree>
    <p:extLst>
      <p:ext uri="{BB962C8B-B14F-4D97-AF65-F5344CB8AC3E}">
        <p14:creationId xmlns:p14="http://schemas.microsoft.com/office/powerpoint/2010/main" val="100912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of different types of emitting&#10;&#10;Description automatically generated">
            <a:extLst>
              <a:ext uri="{FF2B5EF4-FFF2-40B4-BE49-F238E27FC236}">
                <a16:creationId xmlns:a16="http://schemas.microsoft.com/office/drawing/2014/main" id="{E915CF00-C6FD-DACC-9E69-F9A14AC3A2C6}"/>
              </a:ext>
            </a:extLst>
          </p:cNvPr>
          <p:cNvPicPr>
            <a:picLocks noChangeAspect="1"/>
          </p:cNvPicPr>
          <p:nvPr/>
        </p:nvPicPr>
        <p:blipFill>
          <a:blip r:embed="rId2"/>
          <a:stretch>
            <a:fillRect/>
          </a:stretch>
        </p:blipFill>
        <p:spPr>
          <a:xfrm>
            <a:off x="0" y="570582"/>
            <a:ext cx="6287418" cy="6287418"/>
          </a:xfrm>
          <a:prstGeom prst="rect">
            <a:avLst/>
          </a:prstGeom>
        </p:spPr>
      </p:pic>
      <p:pic>
        <p:nvPicPr>
          <p:cNvPr id="2" name="Picture 1">
            <a:extLst>
              <a:ext uri="{FF2B5EF4-FFF2-40B4-BE49-F238E27FC236}">
                <a16:creationId xmlns:a16="http://schemas.microsoft.com/office/drawing/2014/main" id="{18FA9F63-D186-57B8-1197-D02786A5DAD5}"/>
              </a:ext>
            </a:extLst>
          </p:cNvPr>
          <p:cNvPicPr>
            <a:picLocks noChangeAspect="1"/>
          </p:cNvPicPr>
          <p:nvPr/>
        </p:nvPicPr>
        <p:blipFill>
          <a:blip r:embed="rId3"/>
          <a:srcRect/>
          <a:stretch/>
        </p:blipFill>
        <p:spPr>
          <a:xfrm>
            <a:off x="5904582" y="570582"/>
            <a:ext cx="6287418" cy="6287418"/>
          </a:xfrm>
          <a:prstGeom prst="rect">
            <a:avLst/>
          </a:prstGeom>
        </p:spPr>
      </p:pic>
      <p:sp>
        <p:nvSpPr>
          <p:cNvPr id="3" name="TextBox 2">
            <a:extLst>
              <a:ext uri="{FF2B5EF4-FFF2-40B4-BE49-F238E27FC236}">
                <a16:creationId xmlns:a16="http://schemas.microsoft.com/office/drawing/2014/main" id="{0EC90498-F5B3-0AE5-0171-4401FC7E14F8}"/>
              </a:ext>
            </a:extLst>
          </p:cNvPr>
          <p:cNvSpPr txBox="1"/>
          <p:nvPr/>
        </p:nvSpPr>
        <p:spPr>
          <a:xfrm>
            <a:off x="2826895" y="0"/>
            <a:ext cx="7977505" cy="461665"/>
          </a:xfrm>
          <a:prstGeom prst="rect">
            <a:avLst/>
          </a:prstGeom>
          <a:noFill/>
        </p:spPr>
        <p:txBody>
          <a:bodyPr wrap="none" rtlCol="0">
            <a:spAutoFit/>
          </a:bodyPr>
          <a:lstStyle/>
          <a:p>
            <a:r>
              <a:rPr lang="en-US" sz="2400" b="1" dirty="0"/>
              <a:t>Test Results:  Lab Dataset Version 8.4.1 (13 hinge points)</a:t>
            </a:r>
          </a:p>
        </p:txBody>
      </p:sp>
      <p:sp>
        <p:nvSpPr>
          <p:cNvPr id="5" name="TextBox 4">
            <a:extLst>
              <a:ext uri="{FF2B5EF4-FFF2-40B4-BE49-F238E27FC236}">
                <a16:creationId xmlns:a16="http://schemas.microsoft.com/office/drawing/2014/main" id="{5F5633C6-6201-4CB7-2E46-6E44A7E066DF}"/>
              </a:ext>
            </a:extLst>
          </p:cNvPr>
          <p:cNvSpPr txBox="1"/>
          <p:nvPr/>
        </p:nvSpPr>
        <p:spPr>
          <a:xfrm>
            <a:off x="9269620" y="516660"/>
            <a:ext cx="686406" cy="369332"/>
          </a:xfrm>
          <a:prstGeom prst="rect">
            <a:avLst/>
          </a:prstGeom>
          <a:noFill/>
        </p:spPr>
        <p:txBody>
          <a:bodyPr wrap="none" rtlCol="0">
            <a:spAutoFit/>
          </a:bodyPr>
          <a:lstStyle/>
          <a:p>
            <a:r>
              <a:rPr lang="en-US" dirty="0"/>
              <a:t>5 PCs</a:t>
            </a:r>
          </a:p>
        </p:txBody>
      </p:sp>
      <p:sp>
        <p:nvSpPr>
          <p:cNvPr id="6" name="TextBox 5">
            <a:extLst>
              <a:ext uri="{FF2B5EF4-FFF2-40B4-BE49-F238E27FC236}">
                <a16:creationId xmlns:a16="http://schemas.microsoft.com/office/drawing/2014/main" id="{DCD57C12-6011-EA21-D90D-CC6841DE55A4}"/>
              </a:ext>
            </a:extLst>
          </p:cNvPr>
          <p:cNvSpPr txBox="1"/>
          <p:nvPr/>
        </p:nvSpPr>
        <p:spPr>
          <a:xfrm>
            <a:off x="1786602" y="570582"/>
            <a:ext cx="686406" cy="369332"/>
          </a:xfrm>
          <a:prstGeom prst="rect">
            <a:avLst/>
          </a:prstGeom>
          <a:noFill/>
        </p:spPr>
        <p:txBody>
          <a:bodyPr wrap="none" rtlCol="0">
            <a:spAutoFit/>
          </a:bodyPr>
          <a:lstStyle/>
          <a:p>
            <a:r>
              <a:rPr lang="en-US" dirty="0"/>
              <a:t>3 PCs</a:t>
            </a:r>
          </a:p>
        </p:txBody>
      </p:sp>
    </p:spTree>
    <p:extLst>
      <p:ext uri="{BB962C8B-B14F-4D97-AF65-F5344CB8AC3E}">
        <p14:creationId xmlns:p14="http://schemas.microsoft.com/office/powerpoint/2010/main" val="370151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15CF00-C6FD-DACC-9E69-F9A14AC3A2C6}"/>
              </a:ext>
            </a:extLst>
          </p:cNvPr>
          <p:cNvPicPr>
            <a:picLocks noChangeAspect="1"/>
          </p:cNvPicPr>
          <p:nvPr/>
        </p:nvPicPr>
        <p:blipFill>
          <a:blip r:embed="rId2"/>
          <a:srcRect/>
          <a:stretch/>
        </p:blipFill>
        <p:spPr>
          <a:xfrm>
            <a:off x="0" y="570582"/>
            <a:ext cx="6287418" cy="6287418"/>
          </a:xfrm>
          <a:prstGeom prst="rect">
            <a:avLst/>
          </a:prstGeom>
        </p:spPr>
      </p:pic>
      <p:pic>
        <p:nvPicPr>
          <p:cNvPr id="2" name="Picture 1">
            <a:extLst>
              <a:ext uri="{FF2B5EF4-FFF2-40B4-BE49-F238E27FC236}">
                <a16:creationId xmlns:a16="http://schemas.microsoft.com/office/drawing/2014/main" id="{18FA9F63-D186-57B8-1197-D02786A5DAD5}"/>
              </a:ext>
            </a:extLst>
          </p:cNvPr>
          <p:cNvPicPr>
            <a:picLocks noChangeAspect="1"/>
          </p:cNvPicPr>
          <p:nvPr/>
        </p:nvPicPr>
        <p:blipFill>
          <a:blip r:embed="rId3"/>
          <a:srcRect/>
          <a:stretch/>
        </p:blipFill>
        <p:spPr>
          <a:xfrm>
            <a:off x="5904582" y="570582"/>
            <a:ext cx="6287418" cy="6287418"/>
          </a:xfrm>
          <a:prstGeom prst="rect">
            <a:avLst/>
          </a:prstGeom>
        </p:spPr>
      </p:pic>
      <p:sp>
        <p:nvSpPr>
          <p:cNvPr id="5" name="TextBox 4">
            <a:extLst>
              <a:ext uri="{FF2B5EF4-FFF2-40B4-BE49-F238E27FC236}">
                <a16:creationId xmlns:a16="http://schemas.microsoft.com/office/drawing/2014/main" id="{78044B15-463E-4E7E-9A08-C6818C1BA131}"/>
              </a:ext>
            </a:extLst>
          </p:cNvPr>
          <p:cNvSpPr txBox="1"/>
          <p:nvPr/>
        </p:nvSpPr>
        <p:spPr>
          <a:xfrm>
            <a:off x="9269620" y="516660"/>
            <a:ext cx="686406" cy="369332"/>
          </a:xfrm>
          <a:prstGeom prst="rect">
            <a:avLst/>
          </a:prstGeom>
          <a:noFill/>
        </p:spPr>
        <p:txBody>
          <a:bodyPr wrap="none" rtlCol="0">
            <a:spAutoFit/>
          </a:bodyPr>
          <a:lstStyle/>
          <a:p>
            <a:r>
              <a:rPr lang="en-US" dirty="0"/>
              <a:t>5 PCs</a:t>
            </a:r>
          </a:p>
        </p:txBody>
      </p:sp>
      <p:sp>
        <p:nvSpPr>
          <p:cNvPr id="7" name="TextBox 6">
            <a:extLst>
              <a:ext uri="{FF2B5EF4-FFF2-40B4-BE49-F238E27FC236}">
                <a16:creationId xmlns:a16="http://schemas.microsoft.com/office/drawing/2014/main" id="{AAFA42BF-3582-BD7C-C7DF-3220B39388CF}"/>
              </a:ext>
            </a:extLst>
          </p:cNvPr>
          <p:cNvSpPr txBox="1"/>
          <p:nvPr/>
        </p:nvSpPr>
        <p:spPr>
          <a:xfrm>
            <a:off x="1786602" y="570582"/>
            <a:ext cx="686406" cy="369332"/>
          </a:xfrm>
          <a:prstGeom prst="rect">
            <a:avLst/>
          </a:prstGeom>
          <a:noFill/>
        </p:spPr>
        <p:txBody>
          <a:bodyPr wrap="none" rtlCol="0">
            <a:spAutoFit/>
          </a:bodyPr>
          <a:lstStyle/>
          <a:p>
            <a:r>
              <a:rPr lang="en-US" dirty="0"/>
              <a:t>3 PCs</a:t>
            </a:r>
          </a:p>
        </p:txBody>
      </p:sp>
      <p:sp>
        <p:nvSpPr>
          <p:cNvPr id="6" name="TextBox 5">
            <a:extLst>
              <a:ext uri="{FF2B5EF4-FFF2-40B4-BE49-F238E27FC236}">
                <a16:creationId xmlns:a16="http://schemas.microsoft.com/office/drawing/2014/main" id="{35A5CAA7-EF58-DF4C-2D83-EAB1A09E736E}"/>
              </a:ext>
            </a:extLst>
          </p:cNvPr>
          <p:cNvSpPr txBox="1"/>
          <p:nvPr/>
        </p:nvSpPr>
        <p:spPr>
          <a:xfrm>
            <a:off x="2826895" y="0"/>
            <a:ext cx="7977505" cy="461665"/>
          </a:xfrm>
          <a:prstGeom prst="rect">
            <a:avLst/>
          </a:prstGeom>
          <a:noFill/>
        </p:spPr>
        <p:txBody>
          <a:bodyPr wrap="none" rtlCol="0">
            <a:spAutoFit/>
          </a:bodyPr>
          <a:lstStyle/>
          <a:p>
            <a:r>
              <a:rPr lang="en-US" sz="2400" b="1" dirty="0"/>
              <a:t>Test Results:  Lab Dataset Version 8.4.1 (8 hinge points)</a:t>
            </a:r>
          </a:p>
        </p:txBody>
      </p:sp>
    </p:spTree>
    <p:extLst>
      <p:ext uri="{BB962C8B-B14F-4D97-AF65-F5344CB8AC3E}">
        <p14:creationId xmlns:p14="http://schemas.microsoft.com/office/powerpoint/2010/main" val="3486148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different colors and shapes&#10;&#10;Description automatically generated with medium confidence">
            <a:extLst>
              <a:ext uri="{FF2B5EF4-FFF2-40B4-BE49-F238E27FC236}">
                <a16:creationId xmlns:a16="http://schemas.microsoft.com/office/drawing/2014/main" id="{ECCBEB30-E9A0-6569-CBC0-3E7A9DC79BD6}"/>
              </a:ext>
            </a:extLst>
          </p:cNvPr>
          <p:cNvPicPr>
            <a:picLocks noChangeAspect="1"/>
          </p:cNvPicPr>
          <p:nvPr/>
        </p:nvPicPr>
        <p:blipFill>
          <a:blip r:embed="rId2"/>
          <a:stretch>
            <a:fillRect/>
          </a:stretch>
        </p:blipFill>
        <p:spPr>
          <a:xfrm>
            <a:off x="294580" y="3078563"/>
            <a:ext cx="4047153" cy="3035365"/>
          </a:xfrm>
          <a:prstGeom prst="rect">
            <a:avLst/>
          </a:prstGeom>
        </p:spPr>
      </p:pic>
      <p:sp>
        <p:nvSpPr>
          <p:cNvPr id="13" name="TextBox 12">
            <a:extLst>
              <a:ext uri="{FF2B5EF4-FFF2-40B4-BE49-F238E27FC236}">
                <a16:creationId xmlns:a16="http://schemas.microsoft.com/office/drawing/2014/main" id="{6F635EBF-199E-3072-D7E6-2EDD62C7E787}"/>
              </a:ext>
            </a:extLst>
          </p:cNvPr>
          <p:cNvSpPr txBox="1"/>
          <p:nvPr/>
        </p:nvSpPr>
        <p:spPr>
          <a:xfrm>
            <a:off x="2460617" y="990311"/>
            <a:ext cx="8974183" cy="923330"/>
          </a:xfrm>
          <a:prstGeom prst="rect">
            <a:avLst/>
          </a:prstGeom>
          <a:noFill/>
        </p:spPr>
        <p:txBody>
          <a:bodyPr wrap="square" rtlCol="0">
            <a:spAutoFit/>
          </a:bodyPr>
          <a:lstStyle/>
          <a:p>
            <a:r>
              <a:rPr lang="en-US" dirty="0"/>
              <a:t>Use Lab Dataset Version 8.4.1 to create two different sets of PCs: </a:t>
            </a:r>
          </a:p>
          <a:p>
            <a:r>
              <a:rPr lang="en-US" dirty="0"/>
              <a:t>	1.  fit on all 13 CAMEL </a:t>
            </a:r>
            <a:r>
              <a:rPr lang="en-US" dirty="0" err="1"/>
              <a:t>hingepoints</a:t>
            </a:r>
            <a:endParaRPr lang="en-US" dirty="0"/>
          </a:p>
          <a:p>
            <a:r>
              <a:rPr lang="en-US" dirty="0"/>
              <a:t>	2.  fit using only CAMEL </a:t>
            </a:r>
            <a:r>
              <a:rPr lang="en-US" dirty="0" err="1"/>
              <a:t>hingepoints</a:t>
            </a:r>
            <a:r>
              <a:rPr lang="en-US" dirty="0"/>
              <a:t> which overlap with Far IR spectra</a:t>
            </a:r>
          </a:p>
        </p:txBody>
      </p:sp>
      <p:pic>
        <p:nvPicPr>
          <p:cNvPr id="17" name="Picture 16">
            <a:extLst>
              <a:ext uri="{FF2B5EF4-FFF2-40B4-BE49-F238E27FC236}">
                <a16:creationId xmlns:a16="http://schemas.microsoft.com/office/drawing/2014/main" id="{BA0C09B8-F60B-27DB-0107-27EE79A4A25D}"/>
              </a:ext>
            </a:extLst>
          </p:cNvPr>
          <p:cNvPicPr>
            <a:picLocks noChangeAspect="1"/>
          </p:cNvPicPr>
          <p:nvPr/>
        </p:nvPicPr>
        <p:blipFill>
          <a:blip r:embed="rId3"/>
          <a:srcRect/>
          <a:stretch/>
        </p:blipFill>
        <p:spPr>
          <a:xfrm>
            <a:off x="7523744" y="3182930"/>
            <a:ext cx="3768840" cy="2826630"/>
          </a:xfrm>
          <a:prstGeom prst="rect">
            <a:avLst/>
          </a:prstGeom>
        </p:spPr>
      </p:pic>
      <p:sp>
        <p:nvSpPr>
          <p:cNvPr id="3" name="TextBox 2">
            <a:extLst>
              <a:ext uri="{FF2B5EF4-FFF2-40B4-BE49-F238E27FC236}">
                <a16:creationId xmlns:a16="http://schemas.microsoft.com/office/drawing/2014/main" id="{FCCBCE47-DEAA-377B-B507-5719FA04B30D}"/>
              </a:ext>
            </a:extLst>
          </p:cNvPr>
          <p:cNvSpPr txBox="1"/>
          <p:nvPr/>
        </p:nvSpPr>
        <p:spPr>
          <a:xfrm>
            <a:off x="1268563" y="2616899"/>
            <a:ext cx="2376548" cy="461665"/>
          </a:xfrm>
          <a:prstGeom prst="rect">
            <a:avLst/>
          </a:prstGeom>
          <a:noFill/>
        </p:spPr>
        <p:txBody>
          <a:bodyPr wrap="none" rtlCol="0">
            <a:spAutoFit/>
          </a:bodyPr>
          <a:lstStyle/>
          <a:p>
            <a:r>
              <a:rPr lang="en-US" sz="2400" b="1" dirty="0"/>
              <a:t>13 hinge points</a:t>
            </a:r>
          </a:p>
        </p:txBody>
      </p:sp>
      <p:sp>
        <p:nvSpPr>
          <p:cNvPr id="4" name="TextBox 3">
            <a:extLst>
              <a:ext uri="{FF2B5EF4-FFF2-40B4-BE49-F238E27FC236}">
                <a16:creationId xmlns:a16="http://schemas.microsoft.com/office/drawing/2014/main" id="{C672A051-D06F-A349-DC7D-78D4801819CD}"/>
              </a:ext>
            </a:extLst>
          </p:cNvPr>
          <p:cNvSpPr txBox="1"/>
          <p:nvPr/>
        </p:nvSpPr>
        <p:spPr>
          <a:xfrm>
            <a:off x="8250571" y="2730612"/>
            <a:ext cx="2162900" cy="461665"/>
          </a:xfrm>
          <a:prstGeom prst="rect">
            <a:avLst/>
          </a:prstGeom>
          <a:noFill/>
        </p:spPr>
        <p:txBody>
          <a:bodyPr wrap="none" rtlCol="0">
            <a:spAutoFit/>
          </a:bodyPr>
          <a:lstStyle/>
          <a:p>
            <a:r>
              <a:rPr lang="en-US" sz="2400" b="1" dirty="0"/>
              <a:t>8 Hinge Points</a:t>
            </a:r>
          </a:p>
        </p:txBody>
      </p:sp>
      <p:cxnSp>
        <p:nvCxnSpPr>
          <p:cNvPr id="15" name="Straight Arrow Connector 14">
            <a:extLst>
              <a:ext uri="{FF2B5EF4-FFF2-40B4-BE49-F238E27FC236}">
                <a16:creationId xmlns:a16="http://schemas.microsoft.com/office/drawing/2014/main" id="{DB30BA23-7A9A-4D58-B190-7E83F14030D4}"/>
              </a:ext>
            </a:extLst>
          </p:cNvPr>
          <p:cNvCxnSpPr/>
          <p:nvPr/>
        </p:nvCxnSpPr>
        <p:spPr>
          <a:xfrm flipH="1">
            <a:off x="3297381" y="2048365"/>
            <a:ext cx="695459" cy="6406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A2606BF-636B-3FDB-B526-5E31A6AD6F79}"/>
              </a:ext>
            </a:extLst>
          </p:cNvPr>
          <p:cNvCxnSpPr>
            <a:cxnSpLocks/>
          </p:cNvCxnSpPr>
          <p:nvPr/>
        </p:nvCxnSpPr>
        <p:spPr>
          <a:xfrm>
            <a:off x="7869677" y="1981979"/>
            <a:ext cx="380894" cy="7486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0F24F67-663B-EEDD-8126-C2F151B5AE01}"/>
              </a:ext>
            </a:extLst>
          </p:cNvPr>
          <p:cNvSpPr txBox="1"/>
          <p:nvPr/>
        </p:nvSpPr>
        <p:spPr>
          <a:xfrm>
            <a:off x="3020488" y="110540"/>
            <a:ext cx="6722033" cy="461665"/>
          </a:xfrm>
          <a:prstGeom prst="rect">
            <a:avLst/>
          </a:prstGeom>
          <a:noFill/>
        </p:spPr>
        <p:txBody>
          <a:bodyPr wrap="none" rtlCol="0">
            <a:spAutoFit/>
          </a:bodyPr>
          <a:lstStyle/>
          <a:p>
            <a:r>
              <a:rPr lang="en-US" sz="2400" b="1" dirty="0"/>
              <a:t>Task1:  Evaluate Number of Hinge Points to Use</a:t>
            </a:r>
          </a:p>
        </p:txBody>
      </p:sp>
      <p:sp>
        <p:nvSpPr>
          <p:cNvPr id="2" name="TextBox 1">
            <a:extLst>
              <a:ext uri="{FF2B5EF4-FFF2-40B4-BE49-F238E27FC236}">
                <a16:creationId xmlns:a16="http://schemas.microsoft.com/office/drawing/2014/main" id="{2DF52347-9EF9-6C5F-2A31-45BC49807825}"/>
              </a:ext>
            </a:extLst>
          </p:cNvPr>
          <p:cNvSpPr txBox="1"/>
          <p:nvPr/>
        </p:nvSpPr>
        <p:spPr>
          <a:xfrm>
            <a:off x="1268563" y="6272637"/>
            <a:ext cx="9944325" cy="461665"/>
          </a:xfrm>
          <a:prstGeom prst="rect">
            <a:avLst/>
          </a:prstGeom>
          <a:noFill/>
        </p:spPr>
        <p:txBody>
          <a:bodyPr wrap="none" rtlCol="0">
            <a:spAutoFit/>
          </a:bodyPr>
          <a:lstStyle/>
          <a:p>
            <a:pPr marL="285750" indent="-285750">
              <a:buFont typeface="Arial" panose="020B0604020202020204" pitchFamily="34" charset="0"/>
              <a:buChar char="•"/>
            </a:pPr>
            <a:r>
              <a:rPr lang="en-US" sz="2400" i="1" dirty="0"/>
              <a:t>Maintaining 13 hinge points allows for consistency with CAMEL Version 3</a:t>
            </a:r>
          </a:p>
        </p:txBody>
      </p:sp>
    </p:spTree>
    <p:extLst>
      <p:ext uri="{BB962C8B-B14F-4D97-AF65-F5344CB8AC3E}">
        <p14:creationId xmlns:p14="http://schemas.microsoft.com/office/powerpoint/2010/main" val="269088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4A4A-FF73-C98B-9D68-193CE7AC50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731782-CC6C-5A19-1A40-7A0CE808E13A}"/>
              </a:ext>
            </a:extLst>
          </p:cNvPr>
          <p:cNvSpPr txBox="1"/>
          <p:nvPr/>
        </p:nvSpPr>
        <p:spPr>
          <a:xfrm>
            <a:off x="1908612" y="119126"/>
            <a:ext cx="8853834" cy="461665"/>
          </a:xfrm>
          <a:prstGeom prst="rect">
            <a:avLst/>
          </a:prstGeom>
          <a:noFill/>
        </p:spPr>
        <p:txBody>
          <a:bodyPr wrap="none" rtlCol="0">
            <a:spAutoFit/>
          </a:bodyPr>
          <a:lstStyle/>
          <a:p>
            <a:r>
              <a:rPr lang="en-US" sz="2400" b="1" dirty="0"/>
              <a:t>Task 2:  Extend CAMEL Lab Set with UW SSEC ARI Observations</a:t>
            </a:r>
          </a:p>
        </p:txBody>
      </p:sp>
      <p:pic>
        <p:nvPicPr>
          <p:cNvPr id="5" name="Picture 4" descr="A graph of a graph&#10;&#10;Description automatically generated">
            <a:extLst>
              <a:ext uri="{FF2B5EF4-FFF2-40B4-BE49-F238E27FC236}">
                <a16:creationId xmlns:a16="http://schemas.microsoft.com/office/drawing/2014/main" id="{BA0F6DE4-1F96-E82B-ADB9-C608BBA401AF}"/>
              </a:ext>
            </a:extLst>
          </p:cNvPr>
          <p:cNvPicPr>
            <a:picLocks noChangeAspect="1"/>
          </p:cNvPicPr>
          <p:nvPr/>
        </p:nvPicPr>
        <p:blipFill>
          <a:blip r:embed="rId2"/>
          <a:stretch>
            <a:fillRect/>
          </a:stretch>
        </p:blipFill>
        <p:spPr>
          <a:xfrm>
            <a:off x="6656798" y="1349585"/>
            <a:ext cx="5535202" cy="4158829"/>
          </a:xfrm>
          <a:prstGeom prst="rect">
            <a:avLst/>
          </a:prstGeom>
        </p:spPr>
      </p:pic>
      <p:pic>
        <p:nvPicPr>
          <p:cNvPr id="7" name="Picture 6" descr="A graph of different colors and numbers&#10;&#10;Description automatically generated with medium confidence">
            <a:extLst>
              <a:ext uri="{FF2B5EF4-FFF2-40B4-BE49-F238E27FC236}">
                <a16:creationId xmlns:a16="http://schemas.microsoft.com/office/drawing/2014/main" id="{56CD7A32-0BC9-FA61-9185-42F9D9EFB25A}"/>
              </a:ext>
            </a:extLst>
          </p:cNvPr>
          <p:cNvPicPr>
            <a:picLocks noChangeAspect="1"/>
          </p:cNvPicPr>
          <p:nvPr/>
        </p:nvPicPr>
        <p:blipFill>
          <a:blip r:embed="rId3"/>
          <a:stretch>
            <a:fillRect/>
          </a:stretch>
        </p:blipFill>
        <p:spPr>
          <a:xfrm>
            <a:off x="448235" y="1349585"/>
            <a:ext cx="5887294" cy="4423370"/>
          </a:xfrm>
          <a:prstGeom prst="rect">
            <a:avLst/>
          </a:prstGeom>
        </p:spPr>
      </p:pic>
    </p:spTree>
    <p:extLst>
      <p:ext uri="{BB962C8B-B14F-4D97-AF65-F5344CB8AC3E}">
        <p14:creationId xmlns:p14="http://schemas.microsoft.com/office/powerpoint/2010/main" val="14180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F0DFF-1E56-80C0-F232-084FB406C720}"/>
              </a:ext>
            </a:extLst>
          </p:cNvPr>
          <p:cNvSpPr txBox="1"/>
          <p:nvPr/>
        </p:nvSpPr>
        <p:spPr>
          <a:xfrm>
            <a:off x="1908612" y="119126"/>
            <a:ext cx="9415911" cy="461665"/>
          </a:xfrm>
          <a:prstGeom prst="rect">
            <a:avLst/>
          </a:prstGeom>
          <a:noFill/>
        </p:spPr>
        <p:txBody>
          <a:bodyPr wrap="none" rtlCol="0">
            <a:spAutoFit/>
          </a:bodyPr>
          <a:lstStyle/>
          <a:p>
            <a:r>
              <a:rPr lang="en-US" sz="2400" b="1" dirty="0"/>
              <a:t>Task 3:  Create Principle Components for Far IR + CAMEL Emissivity</a:t>
            </a:r>
          </a:p>
        </p:txBody>
      </p:sp>
      <p:sp>
        <p:nvSpPr>
          <p:cNvPr id="2" name="TextBox 1">
            <a:extLst>
              <a:ext uri="{FF2B5EF4-FFF2-40B4-BE49-F238E27FC236}">
                <a16:creationId xmlns:a16="http://schemas.microsoft.com/office/drawing/2014/main" id="{CAEA58B4-B99A-E9D3-9C34-F1AF7D9E9B25}"/>
              </a:ext>
            </a:extLst>
          </p:cNvPr>
          <p:cNvSpPr txBox="1"/>
          <p:nvPr/>
        </p:nvSpPr>
        <p:spPr>
          <a:xfrm>
            <a:off x="3310758" y="2575034"/>
            <a:ext cx="5173596" cy="369332"/>
          </a:xfrm>
          <a:prstGeom prst="rect">
            <a:avLst/>
          </a:prstGeom>
          <a:noFill/>
        </p:spPr>
        <p:txBody>
          <a:bodyPr wrap="none" rtlCol="0">
            <a:spAutoFit/>
          </a:bodyPr>
          <a:lstStyle/>
          <a:p>
            <a:r>
              <a:rPr lang="en-US" dirty="0"/>
              <a:t>Include example of CAMEL Principle Components.</a:t>
            </a:r>
          </a:p>
        </p:txBody>
      </p:sp>
    </p:spTree>
    <p:extLst>
      <p:ext uri="{BB962C8B-B14F-4D97-AF65-F5344CB8AC3E}">
        <p14:creationId xmlns:p14="http://schemas.microsoft.com/office/powerpoint/2010/main" val="405911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98AC1-F3AF-576D-82EA-21FB57B7B7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FE8186-B16A-845E-4E97-A8F8C7D898E6}"/>
              </a:ext>
            </a:extLst>
          </p:cNvPr>
          <p:cNvSpPr txBox="1"/>
          <p:nvPr/>
        </p:nvSpPr>
        <p:spPr>
          <a:xfrm>
            <a:off x="1908612" y="119126"/>
            <a:ext cx="9121215" cy="461665"/>
          </a:xfrm>
          <a:prstGeom prst="rect">
            <a:avLst/>
          </a:prstGeom>
          <a:noFill/>
        </p:spPr>
        <p:txBody>
          <a:bodyPr wrap="none" rtlCol="0">
            <a:spAutoFit/>
          </a:bodyPr>
          <a:lstStyle/>
          <a:p>
            <a:r>
              <a:rPr lang="en-US" sz="2400" b="1" dirty="0"/>
              <a:t>Task 4:  Create Far IR High Spectral Resolution Module for RTTOV</a:t>
            </a:r>
          </a:p>
        </p:txBody>
      </p:sp>
      <p:sp>
        <p:nvSpPr>
          <p:cNvPr id="2" name="TextBox 1">
            <a:extLst>
              <a:ext uri="{FF2B5EF4-FFF2-40B4-BE49-F238E27FC236}">
                <a16:creationId xmlns:a16="http://schemas.microsoft.com/office/drawing/2014/main" id="{25411C8C-960F-AB13-3160-4025D44065F6}"/>
              </a:ext>
            </a:extLst>
          </p:cNvPr>
          <p:cNvSpPr txBox="1"/>
          <p:nvPr/>
        </p:nvSpPr>
        <p:spPr>
          <a:xfrm>
            <a:off x="1758345" y="897899"/>
            <a:ext cx="2398221" cy="369332"/>
          </a:xfrm>
          <a:prstGeom prst="rect">
            <a:avLst/>
          </a:prstGeom>
          <a:noFill/>
        </p:spPr>
        <p:txBody>
          <a:bodyPr wrap="none" rtlCol="0">
            <a:spAutoFit/>
          </a:bodyPr>
          <a:lstStyle/>
          <a:p>
            <a:r>
              <a:rPr lang="en-US" u="sng" dirty="0"/>
              <a:t>CAMEL HSR for RTTOV</a:t>
            </a:r>
          </a:p>
        </p:txBody>
      </p:sp>
      <p:sp>
        <p:nvSpPr>
          <p:cNvPr id="4" name="TextBox 3">
            <a:extLst>
              <a:ext uri="{FF2B5EF4-FFF2-40B4-BE49-F238E27FC236}">
                <a16:creationId xmlns:a16="http://schemas.microsoft.com/office/drawing/2014/main" id="{B900910A-123F-A8A8-AA0F-927E059E28BD}"/>
              </a:ext>
            </a:extLst>
          </p:cNvPr>
          <p:cNvSpPr txBox="1"/>
          <p:nvPr/>
        </p:nvSpPr>
        <p:spPr>
          <a:xfrm>
            <a:off x="7804441" y="897899"/>
            <a:ext cx="3132781" cy="369332"/>
          </a:xfrm>
          <a:prstGeom prst="rect">
            <a:avLst/>
          </a:prstGeom>
          <a:noFill/>
        </p:spPr>
        <p:txBody>
          <a:bodyPr wrap="none" rtlCol="0">
            <a:spAutoFit/>
          </a:bodyPr>
          <a:lstStyle/>
          <a:p>
            <a:r>
              <a:rPr lang="en-US" u="sng" dirty="0" err="1"/>
              <a:t>FarIR</a:t>
            </a:r>
            <a:r>
              <a:rPr lang="en-US" u="sng" dirty="0"/>
              <a:t> + CAMEL HSR for RTTOV</a:t>
            </a:r>
          </a:p>
        </p:txBody>
      </p:sp>
      <p:sp>
        <p:nvSpPr>
          <p:cNvPr id="6" name="TextBox 5">
            <a:extLst>
              <a:ext uri="{FF2B5EF4-FFF2-40B4-BE49-F238E27FC236}">
                <a16:creationId xmlns:a16="http://schemas.microsoft.com/office/drawing/2014/main" id="{BD69AF61-9848-076E-8274-E592ACCF823E}"/>
              </a:ext>
            </a:extLst>
          </p:cNvPr>
          <p:cNvSpPr txBox="1"/>
          <p:nvPr/>
        </p:nvSpPr>
        <p:spPr>
          <a:xfrm>
            <a:off x="8562905" y="2875002"/>
            <a:ext cx="1671145" cy="1107996"/>
          </a:xfrm>
          <a:prstGeom prst="rect">
            <a:avLst/>
          </a:prstGeom>
          <a:noFill/>
        </p:spPr>
        <p:txBody>
          <a:bodyPr wrap="square" rtlCol="0">
            <a:spAutoFit/>
          </a:bodyPr>
          <a:lstStyle/>
          <a:p>
            <a:r>
              <a:rPr lang="en-US" sz="6600" dirty="0"/>
              <a:t>   ?</a:t>
            </a:r>
          </a:p>
        </p:txBody>
      </p:sp>
      <p:pic>
        <p:nvPicPr>
          <p:cNvPr id="9" name="Picture 8" descr="A graph of different weather conditions&#10;&#10;Description automatically generated with medium confidence">
            <a:extLst>
              <a:ext uri="{FF2B5EF4-FFF2-40B4-BE49-F238E27FC236}">
                <a16:creationId xmlns:a16="http://schemas.microsoft.com/office/drawing/2014/main" id="{DDD6588E-DCF5-1AF3-4C7C-311CEEC9A50A}"/>
              </a:ext>
            </a:extLst>
          </p:cNvPr>
          <p:cNvPicPr>
            <a:picLocks noChangeAspect="1"/>
          </p:cNvPicPr>
          <p:nvPr/>
        </p:nvPicPr>
        <p:blipFill>
          <a:blip r:embed="rId2"/>
          <a:stretch>
            <a:fillRect/>
          </a:stretch>
        </p:blipFill>
        <p:spPr>
          <a:xfrm>
            <a:off x="684486" y="1584340"/>
            <a:ext cx="4545940" cy="4847177"/>
          </a:xfrm>
          <a:prstGeom prst="rect">
            <a:avLst/>
          </a:prstGeom>
        </p:spPr>
      </p:pic>
      <p:sp>
        <p:nvSpPr>
          <p:cNvPr id="10" name="TextBox 9">
            <a:extLst>
              <a:ext uri="{FF2B5EF4-FFF2-40B4-BE49-F238E27FC236}">
                <a16:creationId xmlns:a16="http://schemas.microsoft.com/office/drawing/2014/main" id="{E118DBF4-CC7D-0E10-33AF-96BF4443F107}"/>
              </a:ext>
            </a:extLst>
          </p:cNvPr>
          <p:cNvSpPr txBox="1"/>
          <p:nvPr/>
        </p:nvSpPr>
        <p:spPr>
          <a:xfrm>
            <a:off x="8507615" y="3982998"/>
            <a:ext cx="1726435" cy="369332"/>
          </a:xfrm>
          <a:prstGeom prst="rect">
            <a:avLst/>
          </a:prstGeom>
          <a:noFill/>
        </p:spPr>
        <p:txBody>
          <a:bodyPr wrap="none" rtlCol="0">
            <a:spAutoFit/>
          </a:bodyPr>
          <a:lstStyle/>
          <a:p>
            <a:r>
              <a:rPr lang="en-US" dirty="0"/>
              <a:t>Extend to Far IR</a:t>
            </a:r>
          </a:p>
        </p:txBody>
      </p:sp>
    </p:spTree>
    <p:extLst>
      <p:ext uri="{BB962C8B-B14F-4D97-AF65-F5344CB8AC3E}">
        <p14:creationId xmlns:p14="http://schemas.microsoft.com/office/powerpoint/2010/main" val="277353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64E0-1AAB-E227-B7BD-7289103975FE}"/>
              </a:ext>
            </a:extLst>
          </p:cNvPr>
          <p:cNvSpPr>
            <a:spLocks noGrp="1"/>
          </p:cNvSpPr>
          <p:nvPr>
            <p:ph type="title"/>
          </p:nvPr>
        </p:nvSpPr>
        <p:spPr>
          <a:xfrm>
            <a:off x="838200" y="2607284"/>
            <a:ext cx="10515600" cy="1325563"/>
          </a:xfrm>
        </p:spPr>
        <p:txBody>
          <a:bodyPr/>
          <a:lstStyle/>
          <a:p>
            <a:pPr algn="ctr"/>
            <a:r>
              <a:rPr lang="en-US" dirty="0"/>
              <a:t>PROPOSAL</a:t>
            </a:r>
          </a:p>
        </p:txBody>
      </p:sp>
    </p:spTree>
    <p:extLst>
      <p:ext uri="{BB962C8B-B14F-4D97-AF65-F5344CB8AC3E}">
        <p14:creationId xmlns:p14="http://schemas.microsoft.com/office/powerpoint/2010/main" val="1053756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92E5-A097-6227-4A97-BE92B1EBD8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1F53CA-A5C9-216D-A708-D1903B587C91}"/>
              </a:ext>
            </a:extLst>
          </p:cNvPr>
          <p:cNvSpPr txBox="1"/>
          <p:nvPr/>
        </p:nvSpPr>
        <p:spPr>
          <a:xfrm>
            <a:off x="678901" y="192699"/>
            <a:ext cx="11199861" cy="461665"/>
          </a:xfrm>
          <a:prstGeom prst="rect">
            <a:avLst/>
          </a:prstGeom>
          <a:noFill/>
        </p:spPr>
        <p:txBody>
          <a:bodyPr wrap="none" rtlCol="0">
            <a:spAutoFit/>
          </a:bodyPr>
          <a:lstStyle/>
          <a:p>
            <a:r>
              <a:rPr lang="en-US" sz="2400" b="1" dirty="0"/>
              <a:t>Task 5:  Validate Using RTTOV with ERA5 compared to Greenland airborne TAFTS</a:t>
            </a:r>
          </a:p>
        </p:txBody>
      </p:sp>
      <p:sp>
        <p:nvSpPr>
          <p:cNvPr id="2" name="TextBox 1">
            <a:extLst>
              <a:ext uri="{FF2B5EF4-FFF2-40B4-BE49-F238E27FC236}">
                <a16:creationId xmlns:a16="http://schemas.microsoft.com/office/drawing/2014/main" id="{A8F7078B-6C8D-DFF6-4211-EC1D70039840}"/>
              </a:ext>
            </a:extLst>
          </p:cNvPr>
          <p:cNvSpPr txBox="1"/>
          <p:nvPr/>
        </p:nvSpPr>
        <p:spPr>
          <a:xfrm>
            <a:off x="462456" y="1008993"/>
            <a:ext cx="11416306" cy="1200329"/>
          </a:xfrm>
          <a:prstGeom prst="rect">
            <a:avLst/>
          </a:prstGeom>
          <a:noFill/>
        </p:spPr>
        <p:txBody>
          <a:bodyPr wrap="square" rtlCol="0">
            <a:spAutoFit/>
          </a:bodyPr>
          <a:lstStyle/>
          <a:p>
            <a:r>
              <a:rPr lang="en-US" dirty="0"/>
              <a:t>Bellisario, Christophe, Helen E. Brindley, Jonathan E. Murray, Alan Last, Juliet Pickering, R. </a:t>
            </a:r>
            <a:r>
              <a:rPr lang="en-US" dirty="0" err="1"/>
              <a:t>Chawn</a:t>
            </a:r>
            <a:r>
              <a:rPr lang="en-US" dirty="0"/>
              <a:t> Harlow, Stuart Fox et al. "Retrievals of the far infrared surface emissivity over the Greenland Plateau using the Tropospheric Airborne Fourier Transform Spectrometer (TAFTS)." </a:t>
            </a:r>
            <a:r>
              <a:rPr lang="en-US" i="1" dirty="0"/>
              <a:t>Journal of Geophysical Research: Atmospheres</a:t>
            </a:r>
            <a:r>
              <a:rPr lang="en-US" dirty="0"/>
              <a:t> 122, no. 22 (2017): 12-152. </a:t>
            </a:r>
            <a:r>
              <a:rPr lang="en-US" sz="1800" dirty="0">
                <a:effectLst/>
                <a:latin typeface="AdvTT7329fd89.I"/>
              </a:rPr>
              <a:t>Atmospheres</a:t>
            </a:r>
            <a:r>
              <a:rPr lang="en-US" sz="1800" dirty="0">
                <a:effectLst/>
                <a:latin typeface="AdvTTe45e47d2"/>
              </a:rPr>
              <a:t>, </a:t>
            </a:r>
            <a:r>
              <a:rPr lang="en-US" sz="1800" dirty="0">
                <a:effectLst/>
                <a:latin typeface="AdvTT7329fd89.I"/>
              </a:rPr>
              <a:t>122</a:t>
            </a:r>
            <a:r>
              <a:rPr lang="en-US" sz="1800" dirty="0">
                <a:effectLst/>
                <a:latin typeface="AdvTTe45e47d2"/>
              </a:rPr>
              <a:t>, 12,152</a:t>
            </a:r>
            <a:r>
              <a:rPr lang="en-US" sz="1800" dirty="0">
                <a:effectLst/>
                <a:latin typeface="AdvTTe45e47d2+20"/>
              </a:rPr>
              <a:t>–</a:t>
            </a:r>
            <a:r>
              <a:rPr lang="en-US" sz="1800" dirty="0">
                <a:effectLst/>
                <a:latin typeface="AdvTTe45e47d2"/>
              </a:rPr>
              <a:t>12,166. https://</a:t>
            </a:r>
            <a:r>
              <a:rPr lang="en-US" sz="1800" dirty="0" err="1">
                <a:effectLst/>
                <a:latin typeface="AdvTTe45e47d2"/>
              </a:rPr>
              <a:t>doi.org</a:t>
            </a:r>
            <a:r>
              <a:rPr lang="en-US" sz="1800" dirty="0">
                <a:effectLst/>
                <a:latin typeface="AdvTTe45e47d2"/>
              </a:rPr>
              <a:t>/10.1002/2017JD027328 </a:t>
            </a:r>
            <a:endParaRPr lang="en-US" dirty="0">
              <a:effectLst/>
            </a:endParaRPr>
          </a:p>
        </p:txBody>
      </p:sp>
      <p:sp>
        <p:nvSpPr>
          <p:cNvPr id="8" name="TextBox 7">
            <a:extLst>
              <a:ext uri="{FF2B5EF4-FFF2-40B4-BE49-F238E27FC236}">
                <a16:creationId xmlns:a16="http://schemas.microsoft.com/office/drawing/2014/main" id="{3A7F3B8C-36EE-31B3-101A-5F8E02F35C90}"/>
              </a:ext>
            </a:extLst>
          </p:cNvPr>
          <p:cNvSpPr txBox="1"/>
          <p:nvPr/>
        </p:nvSpPr>
        <p:spPr>
          <a:xfrm>
            <a:off x="714007" y="5741971"/>
            <a:ext cx="11101693" cy="923330"/>
          </a:xfrm>
          <a:prstGeom prst="rect">
            <a:avLst/>
          </a:prstGeom>
          <a:noFill/>
        </p:spPr>
        <p:txBody>
          <a:bodyPr wrap="none" rtlCol="0">
            <a:spAutoFit/>
          </a:bodyPr>
          <a:lstStyle/>
          <a:p>
            <a:pPr marL="285750" indent="-285750">
              <a:buFont typeface="Arial" panose="020B0604020202020204" pitchFamily="34" charset="0"/>
              <a:buChar char="•"/>
            </a:pPr>
            <a:r>
              <a:rPr lang="en-US" dirty="0"/>
              <a:t>Left Panel:    TAFTS Radiance viewing Surface (black line) and viewing sky above aircraft (red line)</a:t>
            </a:r>
          </a:p>
          <a:p>
            <a:pPr lvl="2"/>
            <a:r>
              <a:rPr lang="en-US" dirty="0"/>
              <a:t>             Blue line is Planck Radiance at FAAM aircraft </a:t>
            </a:r>
            <a:r>
              <a:rPr lang="en-US" dirty="0" err="1"/>
              <a:t>Tair</a:t>
            </a:r>
            <a:r>
              <a:rPr lang="en-US" dirty="0"/>
              <a:t> (~252K) much warmer than </a:t>
            </a:r>
            <a:r>
              <a:rPr lang="en-US" dirty="0" err="1"/>
              <a:t>Tsurface</a:t>
            </a:r>
            <a:r>
              <a:rPr lang="en-US" dirty="0"/>
              <a:t>  (~232 K).</a:t>
            </a:r>
          </a:p>
          <a:p>
            <a:pPr marL="285750" indent="-285750">
              <a:buFont typeface="Arial" panose="020B0604020202020204" pitchFamily="34" charset="0"/>
              <a:buChar char="•"/>
            </a:pPr>
            <a:r>
              <a:rPr lang="en-US" dirty="0"/>
              <a:t>Right Panel:  TAFTS Noise level for “</a:t>
            </a:r>
            <a:r>
              <a:rPr lang="en-US" dirty="0" err="1"/>
              <a:t>lw</a:t>
            </a:r>
            <a:r>
              <a:rPr lang="en-US" dirty="0"/>
              <a:t>” and “</a:t>
            </a:r>
            <a:r>
              <a:rPr lang="en-US" dirty="0" err="1"/>
              <a:t>sw</a:t>
            </a:r>
            <a:r>
              <a:rPr lang="en-US" dirty="0"/>
              <a:t>” bands. Only ”</a:t>
            </a:r>
            <a:r>
              <a:rPr lang="en-US" dirty="0" err="1"/>
              <a:t>sw</a:t>
            </a:r>
            <a:r>
              <a:rPr lang="en-US" dirty="0"/>
              <a:t>” band is useful for this evaluation.</a:t>
            </a:r>
          </a:p>
        </p:txBody>
      </p:sp>
      <p:grpSp>
        <p:nvGrpSpPr>
          <p:cNvPr id="11" name="Group 10">
            <a:extLst>
              <a:ext uri="{FF2B5EF4-FFF2-40B4-BE49-F238E27FC236}">
                <a16:creationId xmlns:a16="http://schemas.microsoft.com/office/drawing/2014/main" id="{7D24718B-57DA-4172-EDE3-80C174ABCEBD}"/>
              </a:ext>
            </a:extLst>
          </p:cNvPr>
          <p:cNvGrpSpPr/>
          <p:nvPr/>
        </p:nvGrpSpPr>
        <p:grpSpPr>
          <a:xfrm>
            <a:off x="1302994" y="2476755"/>
            <a:ext cx="9533172" cy="3127310"/>
            <a:chOff x="1302994" y="2476755"/>
            <a:chExt cx="9533172" cy="3127310"/>
          </a:xfrm>
        </p:grpSpPr>
        <p:pic>
          <p:nvPicPr>
            <p:cNvPr id="6" name="Picture 5"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5AC92872-C48D-AE7D-70FB-D69A57419A94}"/>
                </a:ext>
              </a:extLst>
            </p:cNvPr>
            <p:cNvPicPr>
              <a:picLocks noChangeAspect="1"/>
            </p:cNvPicPr>
            <p:nvPr/>
          </p:nvPicPr>
          <p:blipFill>
            <a:blip r:embed="rId2"/>
            <a:stretch>
              <a:fillRect/>
            </a:stretch>
          </p:blipFill>
          <p:spPr>
            <a:xfrm>
              <a:off x="1302994" y="2476755"/>
              <a:ext cx="9533172" cy="3127310"/>
            </a:xfrm>
            <a:prstGeom prst="rect">
              <a:avLst/>
            </a:prstGeom>
          </p:spPr>
        </p:pic>
        <p:sp>
          <p:nvSpPr>
            <p:cNvPr id="9" name="TextBox 8">
              <a:extLst>
                <a:ext uri="{FF2B5EF4-FFF2-40B4-BE49-F238E27FC236}">
                  <a16:creationId xmlns:a16="http://schemas.microsoft.com/office/drawing/2014/main" id="{8C2715DD-2B13-5536-687D-9B240A696C43}"/>
                </a:ext>
              </a:extLst>
            </p:cNvPr>
            <p:cNvSpPr txBox="1"/>
            <p:nvPr/>
          </p:nvSpPr>
          <p:spPr>
            <a:xfrm>
              <a:off x="7546427" y="3626069"/>
              <a:ext cx="410690" cy="369332"/>
            </a:xfrm>
            <a:prstGeom prst="rect">
              <a:avLst/>
            </a:prstGeom>
            <a:noFill/>
          </p:spPr>
          <p:txBody>
            <a:bodyPr wrap="none" rtlCol="0">
              <a:spAutoFit/>
            </a:bodyPr>
            <a:lstStyle/>
            <a:p>
              <a:r>
                <a:rPr lang="en-US" dirty="0" err="1"/>
                <a:t>lw</a:t>
              </a:r>
              <a:endParaRPr lang="en-US" dirty="0"/>
            </a:p>
          </p:txBody>
        </p:sp>
        <p:sp>
          <p:nvSpPr>
            <p:cNvPr id="10" name="TextBox 9">
              <a:extLst>
                <a:ext uri="{FF2B5EF4-FFF2-40B4-BE49-F238E27FC236}">
                  <a16:creationId xmlns:a16="http://schemas.microsoft.com/office/drawing/2014/main" id="{BF19BB59-F7C4-78EF-9AF4-38B6E52EDEBB}"/>
                </a:ext>
              </a:extLst>
            </p:cNvPr>
            <p:cNvSpPr txBox="1"/>
            <p:nvPr/>
          </p:nvSpPr>
          <p:spPr>
            <a:xfrm>
              <a:off x="9527627" y="3626069"/>
              <a:ext cx="488732" cy="369332"/>
            </a:xfrm>
            <a:prstGeom prst="rect">
              <a:avLst/>
            </a:prstGeom>
            <a:noFill/>
          </p:spPr>
          <p:txBody>
            <a:bodyPr wrap="square" rtlCol="0">
              <a:spAutoFit/>
            </a:bodyPr>
            <a:lstStyle/>
            <a:p>
              <a:r>
                <a:rPr lang="en-US" dirty="0" err="1"/>
                <a:t>sw</a:t>
              </a:r>
              <a:endParaRPr lang="en-US" dirty="0"/>
            </a:p>
          </p:txBody>
        </p:sp>
      </p:grpSp>
    </p:spTree>
    <p:extLst>
      <p:ext uri="{BB962C8B-B14F-4D97-AF65-F5344CB8AC3E}">
        <p14:creationId xmlns:p14="http://schemas.microsoft.com/office/powerpoint/2010/main" val="42127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D2C2-AAFC-C28A-1DF1-4CB30DA69B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4EF9D9-14AF-438E-E2BB-270C6D6C75A8}"/>
              </a:ext>
            </a:extLst>
          </p:cNvPr>
          <p:cNvSpPr txBox="1"/>
          <p:nvPr/>
        </p:nvSpPr>
        <p:spPr>
          <a:xfrm>
            <a:off x="678901" y="192699"/>
            <a:ext cx="11199861" cy="461665"/>
          </a:xfrm>
          <a:prstGeom prst="rect">
            <a:avLst/>
          </a:prstGeom>
          <a:noFill/>
        </p:spPr>
        <p:txBody>
          <a:bodyPr wrap="none" rtlCol="0">
            <a:spAutoFit/>
          </a:bodyPr>
          <a:lstStyle/>
          <a:p>
            <a:r>
              <a:rPr lang="en-US" sz="2400" b="1" dirty="0"/>
              <a:t>Task 5:  Validate Using RTTOV with ERA5 compared to Greenland airborne TAFTS</a:t>
            </a:r>
          </a:p>
        </p:txBody>
      </p:sp>
      <p:sp>
        <p:nvSpPr>
          <p:cNvPr id="8" name="TextBox 7">
            <a:extLst>
              <a:ext uri="{FF2B5EF4-FFF2-40B4-BE49-F238E27FC236}">
                <a16:creationId xmlns:a16="http://schemas.microsoft.com/office/drawing/2014/main" id="{F10E75F0-DB3F-021C-0E07-FC3B390CE50F}"/>
              </a:ext>
            </a:extLst>
          </p:cNvPr>
          <p:cNvSpPr txBox="1"/>
          <p:nvPr/>
        </p:nvSpPr>
        <p:spPr>
          <a:xfrm>
            <a:off x="1208690" y="5738649"/>
            <a:ext cx="7858049" cy="646331"/>
          </a:xfrm>
          <a:prstGeom prst="rect">
            <a:avLst/>
          </a:prstGeom>
          <a:noFill/>
        </p:spPr>
        <p:txBody>
          <a:bodyPr wrap="none" rtlCol="0">
            <a:spAutoFit/>
          </a:bodyPr>
          <a:lstStyle/>
          <a:p>
            <a:r>
              <a:rPr lang="en-US" u="sng" dirty="0"/>
              <a:t>Data Access</a:t>
            </a:r>
            <a:r>
              <a:rPr lang="en-US" dirty="0"/>
              <a:t>:  </a:t>
            </a:r>
            <a:r>
              <a:rPr lang="en-US" b="1" dirty="0"/>
              <a:t>FAAM B898 COSMICS flight  </a:t>
            </a:r>
            <a:r>
              <a:rPr lang="en-US" sz="1800" b="1" dirty="0">
                <a:effectLst/>
                <a:latin typeface="AdvTTe45e47d2"/>
              </a:rPr>
              <a:t>19 March 2015 Greenland</a:t>
            </a:r>
            <a:br>
              <a:rPr lang="en-US" dirty="0"/>
            </a:br>
            <a:r>
              <a:rPr lang="en-US" dirty="0"/>
              <a:t>https://</a:t>
            </a:r>
            <a:r>
              <a:rPr lang="en-US" dirty="0" err="1"/>
              <a:t>catalogue.ceda.ac.uk</a:t>
            </a:r>
            <a:r>
              <a:rPr lang="en-US" dirty="0"/>
              <a:t>/</a:t>
            </a:r>
            <a:r>
              <a:rPr lang="en-US" dirty="0" err="1"/>
              <a:t>uuid</a:t>
            </a:r>
            <a:r>
              <a:rPr lang="en-US" dirty="0"/>
              <a:t>/b5758a268bf74497b658628e8b4d7199/</a:t>
            </a:r>
          </a:p>
        </p:txBody>
      </p:sp>
      <p:sp>
        <p:nvSpPr>
          <p:cNvPr id="4" name="TextBox 3">
            <a:extLst>
              <a:ext uri="{FF2B5EF4-FFF2-40B4-BE49-F238E27FC236}">
                <a16:creationId xmlns:a16="http://schemas.microsoft.com/office/drawing/2014/main" id="{4848BFC4-029C-0DFC-AD92-E103644FB257}"/>
              </a:ext>
            </a:extLst>
          </p:cNvPr>
          <p:cNvSpPr txBox="1"/>
          <p:nvPr/>
        </p:nvSpPr>
        <p:spPr>
          <a:xfrm>
            <a:off x="1208690" y="6341505"/>
            <a:ext cx="5173789" cy="338554"/>
          </a:xfrm>
          <a:prstGeom prst="rect">
            <a:avLst/>
          </a:prstGeom>
          <a:noFill/>
        </p:spPr>
        <p:txBody>
          <a:bodyPr wrap="none" rtlCol="0">
            <a:spAutoFit/>
          </a:bodyPr>
          <a:lstStyle/>
          <a:p>
            <a:r>
              <a:rPr lang="en-US" sz="1600" u="sng" dirty="0"/>
              <a:t>Filename</a:t>
            </a:r>
            <a:r>
              <a:rPr lang="en-US" sz="1600" dirty="0"/>
              <a:t>:  imp-tafts_faam_20150319135500_r0_b898.nc</a:t>
            </a:r>
          </a:p>
        </p:txBody>
      </p:sp>
      <p:pic>
        <p:nvPicPr>
          <p:cNvPr id="16" name="Picture 15" descr="A close-up of a map&#10;&#10;Description automatically generated">
            <a:extLst>
              <a:ext uri="{FF2B5EF4-FFF2-40B4-BE49-F238E27FC236}">
                <a16:creationId xmlns:a16="http://schemas.microsoft.com/office/drawing/2014/main" id="{FEE55AEC-34D8-6036-8857-22C8BAF08E50}"/>
              </a:ext>
            </a:extLst>
          </p:cNvPr>
          <p:cNvPicPr>
            <a:picLocks noChangeAspect="1"/>
          </p:cNvPicPr>
          <p:nvPr/>
        </p:nvPicPr>
        <p:blipFill>
          <a:blip r:embed="rId2"/>
          <a:stretch>
            <a:fillRect/>
          </a:stretch>
        </p:blipFill>
        <p:spPr>
          <a:xfrm>
            <a:off x="522329" y="1056511"/>
            <a:ext cx="5536549" cy="4104065"/>
          </a:xfrm>
          <a:prstGeom prst="rect">
            <a:avLst/>
          </a:prstGeom>
        </p:spPr>
      </p:pic>
      <p:grpSp>
        <p:nvGrpSpPr>
          <p:cNvPr id="19" name="Group 18">
            <a:extLst>
              <a:ext uri="{FF2B5EF4-FFF2-40B4-BE49-F238E27FC236}">
                <a16:creationId xmlns:a16="http://schemas.microsoft.com/office/drawing/2014/main" id="{FE109BF4-DB69-C125-9143-B567E61EF29D}"/>
              </a:ext>
            </a:extLst>
          </p:cNvPr>
          <p:cNvGrpSpPr/>
          <p:nvPr/>
        </p:nvGrpSpPr>
        <p:grpSpPr>
          <a:xfrm>
            <a:off x="6331338" y="976560"/>
            <a:ext cx="5436634" cy="4272232"/>
            <a:chOff x="6331338" y="1333911"/>
            <a:chExt cx="5436634" cy="4272232"/>
          </a:xfrm>
        </p:grpSpPr>
        <p:pic>
          <p:nvPicPr>
            <p:cNvPr id="14" name="Picture 13" descr="A graph of a wave&#10;&#10;Description automatically generated">
              <a:extLst>
                <a:ext uri="{FF2B5EF4-FFF2-40B4-BE49-F238E27FC236}">
                  <a16:creationId xmlns:a16="http://schemas.microsoft.com/office/drawing/2014/main" id="{EAE63CCC-ADB5-6F5E-4A1A-5FB626A8D04E}"/>
                </a:ext>
              </a:extLst>
            </p:cNvPr>
            <p:cNvPicPr>
              <a:picLocks noChangeAspect="1"/>
            </p:cNvPicPr>
            <p:nvPr/>
          </p:nvPicPr>
          <p:blipFill>
            <a:blip r:embed="rId3"/>
            <a:stretch>
              <a:fillRect/>
            </a:stretch>
          </p:blipFill>
          <p:spPr>
            <a:xfrm>
              <a:off x="6331338" y="1710527"/>
              <a:ext cx="5436634" cy="3895616"/>
            </a:xfrm>
            <a:prstGeom prst="rect">
              <a:avLst/>
            </a:prstGeom>
          </p:spPr>
        </p:pic>
        <p:sp>
          <p:nvSpPr>
            <p:cNvPr id="17" name="TextBox 16">
              <a:extLst>
                <a:ext uri="{FF2B5EF4-FFF2-40B4-BE49-F238E27FC236}">
                  <a16:creationId xmlns:a16="http://schemas.microsoft.com/office/drawing/2014/main" id="{DF39DEE8-93BB-B08A-C9D7-34742D31E88E}"/>
                </a:ext>
              </a:extLst>
            </p:cNvPr>
            <p:cNvSpPr txBox="1"/>
            <p:nvPr/>
          </p:nvSpPr>
          <p:spPr>
            <a:xfrm>
              <a:off x="6804136" y="1333911"/>
              <a:ext cx="4491038" cy="369332"/>
            </a:xfrm>
            <a:prstGeom prst="rect">
              <a:avLst/>
            </a:prstGeom>
            <a:noFill/>
          </p:spPr>
          <p:txBody>
            <a:bodyPr wrap="none" rtlCol="0">
              <a:spAutoFit/>
            </a:bodyPr>
            <a:lstStyle/>
            <a:p>
              <a:r>
                <a:rPr lang="en-US" b="1" dirty="0"/>
                <a:t>TAFTS upwelling radiance over Greenland</a:t>
              </a:r>
            </a:p>
          </p:txBody>
        </p:sp>
        <p:sp>
          <p:nvSpPr>
            <p:cNvPr id="18" name="TextBox 17">
              <a:extLst>
                <a:ext uri="{FF2B5EF4-FFF2-40B4-BE49-F238E27FC236}">
                  <a16:creationId xmlns:a16="http://schemas.microsoft.com/office/drawing/2014/main" id="{F3CE324D-AA4D-A797-2FA9-B9B490634D98}"/>
                </a:ext>
              </a:extLst>
            </p:cNvPr>
            <p:cNvSpPr txBox="1"/>
            <p:nvPr/>
          </p:nvSpPr>
          <p:spPr>
            <a:xfrm>
              <a:off x="9066739" y="4424855"/>
              <a:ext cx="1846275" cy="369332"/>
            </a:xfrm>
            <a:prstGeom prst="rect">
              <a:avLst/>
            </a:prstGeom>
            <a:noFill/>
          </p:spPr>
          <p:txBody>
            <a:bodyPr wrap="none" rtlCol="0">
              <a:spAutoFit/>
            </a:bodyPr>
            <a:lstStyle/>
            <a:p>
              <a:r>
                <a:rPr lang="en-US" dirty="0"/>
                <a:t>TAFTS “</a:t>
              </a:r>
              <a:r>
                <a:rPr lang="en-US" dirty="0" err="1"/>
                <a:t>sw</a:t>
              </a:r>
              <a:r>
                <a:rPr lang="en-US" dirty="0"/>
                <a:t>” band</a:t>
              </a:r>
            </a:p>
          </p:txBody>
        </p:sp>
      </p:grpSp>
    </p:spTree>
    <p:extLst>
      <p:ext uri="{BB962C8B-B14F-4D97-AF65-F5344CB8AC3E}">
        <p14:creationId xmlns:p14="http://schemas.microsoft.com/office/powerpoint/2010/main" val="3019530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67E1-EE0C-EF03-FB5F-B6F0DDD297A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7770D9-8FBA-A069-280C-199BA4696B12}"/>
              </a:ext>
            </a:extLst>
          </p:cNvPr>
          <p:cNvSpPr txBox="1"/>
          <p:nvPr/>
        </p:nvSpPr>
        <p:spPr>
          <a:xfrm>
            <a:off x="678901" y="192699"/>
            <a:ext cx="11199861" cy="461665"/>
          </a:xfrm>
          <a:prstGeom prst="rect">
            <a:avLst/>
          </a:prstGeom>
          <a:noFill/>
        </p:spPr>
        <p:txBody>
          <a:bodyPr wrap="none" rtlCol="0">
            <a:spAutoFit/>
          </a:bodyPr>
          <a:lstStyle/>
          <a:p>
            <a:r>
              <a:rPr lang="en-US" sz="2400" b="1" dirty="0"/>
              <a:t>Task 6:  Validate Using RTTOV with ERA5 compared to NASA PREFIRE radiances</a:t>
            </a:r>
          </a:p>
        </p:txBody>
      </p:sp>
      <p:sp>
        <p:nvSpPr>
          <p:cNvPr id="2" name="TextBox 1">
            <a:extLst>
              <a:ext uri="{FF2B5EF4-FFF2-40B4-BE49-F238E27FC236}">
                <a16:creationId xmlns:a16="http://schemas.microsoft.com/office/drawing/2014/main" id="{B672CC6E-DE94-9766-DFAD-4AF8FA317EA5}"/>
              </a:ext>
            </a:extLst>
          </p:cNvPr>
          <p:cNvSpPr txBox="1"/>
          <p:nvPr/>
        </p:nvSpPr>
        <p:spPr>
          <a:xfrm>
            <a:off x="1374179" y="1293824"/>
            <a:ext cx="4306564" cy="369332"/>
          </a:xfrm>
          <a:prstGeom prst="rect">
            <a:avLst/>
          </a:prstGeom>
          <a:noFill/>
        </p:spPr>
        <p:txBody>
          <a:bodyPr wrap="none" rtlCol="0">
            <a:spAutoFit/>
          </a:bodyPr>
          <a:lstStyle/>
          <a:p>
            <a:r>
              <a:rPr lang="en-US" dirty="0"/>
              <a:t>https://</a:t>
            </a:r>
            <a:r>
              <a:rPr lang="en-US" dirty="0" err="1"/>
              <a:t>science.nasa.gov</a:t>
            </a:r>
            <a:r>
              <a:rPr lang="en-US" dirty="0"/>
              <a:t>/mission/</a:t>
            </a:r>
            <a:r>
              <a:rPr lang="en-US" dirty="0" err="1"/>
              <a:t>prefire</a:t>
            </a:r>
            <a:r>
              <a:rPr lang="en-US" dirty="0"/>
              <a:t>/</a:t>
            </a:r>
          </a:p>
        </p:txBody>
      </p:sp>
      <p:sp>
        <p:nvSpPr>
          <p:cNvPr id="4" name="TextBox 3">
            <a:extLst>
              <a:ext uri="{FF2B5EF4-FFF2-40B4-BE49-F238E27FC236}">
                <a16:creationId xmlns:a16="http://schemas.microsoft.com/office/drawing/2014/main" id="{3F0768C7-7B84-3B2B-3F8B-FF46D4A430E3}"/>
              </a:ext>
            </a:extLst>
          </p:cNvPr>
          <p:cNvSpPr txBox="1"/>
          <p:nvPr/>
        </p:nvSpPr>
        <p:spPr>
          <a:xfrm>
            <a:off x="1324304" y="956444"/>
            <a:ext cx="5574026" cy="369332"/>
          </a:xfrm>
          <a:prstGeom prst="rect">
            <a:avLst/>
          </a:prstGeom>
          <a:noFill/>
        </p:spPr>
        <p:txBody>
          <a:bodyPr wrap="none" rtlCol="0">
            <a:spAutoFit/>
          </a:bodyPr>
          <a:lstStyle/>
          <a:p>
            <a:r>
              <a:rPr lang="en-US" b="1" dirty="0"/>
              <a:t>Polar Radiant Energy in the Far-InfraRed Experiment</a:t>
            </a:r>
          </a:p>
        </p:txBody>
      </p:sp>
      <p:pic>
        <p:nvPicPr>
          <p:cNvPr id="6" name="Picture 5" descr="A screenshot of a video&#10;&#10;Description automatically generated">
            <a:extLst>
              <a:ext uri="{FF2B5EF4-FFF2-40B4-BE49-F238E27FC236}">
                <a16:creationId xmlns:a16="http://schemas.microsoft.com/office/drawing/2014/main" id="{A61240D8-6BDF-ECCD-3454-631C2468975E}"/>
              </a:ext>
            </a:extLst>
          </p:cNvPr>
          <p:cNvPicPr>
            <a:picLocks noChangeAspect="1"/>
          </p:cNvPicPr>
          <p:nvPr/>
        </p:nvPicPr>
        <p:blipFill>
          <a:blip r:embed="rId2"/>
          <a:stretch>
            <a:fillRect/>
          </a:stretch>
        </p:blipFill>
        <p:spPr>
          <a:xfrm>
            <a:off x="1374179" y="1891862"/>
            <a:ext cx="7772400" cy="4364312"/>
          </a:xfrm>
          <a:prstGeom prst="rect">
            <a:avLst/>
          </a:prstGeom>
        </p:spPr>
      </p:pic>
      <p:sp>
        <p:nvSpPr>
          <p:cNvPr id="7" name="TextBox 6">
            <a:extLst>
              <a:ext uri="{FF2B5EF4-FFF2-40B4-BE49-F238E27FC236}">
                <a16:creationId xmlns:a16="http://schemas.microsoft.com/office/drawing/2014/main" id="{F87261A8-64B1-C3F6-CF49-EDF8250145CA}"/>
              </a:ext>
            </a:extLst>
          </p:cNvPr>
          <p:cNvSpPr txBox="1"/>
          <p:nvPr/>
        </p:nvSpPr>
        <p:spPr>
          <a:xfrm>
            <a:off x="1374179" y="6390290"/>
            <a:ext cx="10328277" cy="369332"/>
          </a:xfrm>
          <a:prstGeom prst="rect">
            <a:avLst/>
          </a:prstGeom>
          <a:noFill/>
        </p:spPr>
        <p:txBody>
          <a:bodyPr wrap="none" rtlCol="0">
            <a:spAutoFit/>
          </a:bodyPr>
          <a:lstStyle/>
          <a:p>
            <a:r>
              <a:rPr lang="en-US" dirty="0"/>
              <a:t>https://</a:t>
            </a:r>
            <a:r>
              <a:rPr lang="en-US" dirty="0" err="1"/>
              <a:t>www.nasa.gov</a:t>
            </a:r>
            <a:r>
              <a:rPr lang="en-US" dirty="0"/>
              <a:t>/missions/</a:t>
            </a:r>
            <a:r>
              <a:rPr lang="en-US" dirty="0" err="1"/>
              <a:t>prefire</a:t>
            </a:r>
            <a:r>
              <a:rPr lang="en-US" dirty="0"/>
              <a:t>/</a:t>
            </a:r>
            <a:r>
              <a:rPr lang="en-US" dirty="0" err="1"/>
              <a:t>nasa</a:t>
            </a:r>
            <a:r>
              <a:rPr lang="en-US" dirty="0"/>
              <a:t>-mission-gets-its-first-snapshot-of-polar-heat-emissions/</a:t>
            </a:r>
          </a:p>
        </p:txBody>
      </p:sp>
    </p:spTree>
    <p:extLst>
      <p:ext uri="{BB962C8B-B14F-4D97-AF65-F5344CB8AC3E}">
        <p14:creationId xmlns:p14="http://schemas.microsoft.com/office/powerpoint/2010/main" val="3082675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ED13-68E3-0476-A2E6-5E660917D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80811-3243-CBBF-3904-332B37FB2E5E}"/>
              </a:ext>
            </a:extLst>
          </p:cNvPr>
          <p:cNvSpPr>
            <a:spLocks noGrp="1"/>
          </p:cNvSpPr>
          <p:nvPr>
            <p:ph type="title"/>
          </p:nvPr>
        </p:nvSpPr>
        <p:spPr>
          <a:xfrm>
            <a:off x="838200" y="263477"/>
            <a:ext cx="10515600" cy="1325563"/>
          </a:xfrm>
        </p:spPr>
        <p:txBody>
          <a:bodyPr/>
          <a:lstStyle/>
          <a:p>
            <a:pPr algn="ctr"/>
            <a:r>
              <a:rPr lang="en-US" dirty="0"/>
              <a:t>Discussion</a:t>
            </a:r>
          </a:p>
        </p:txBody>
      </p:sp>
      <p:sp>
        <p:nvSpPr>
          <p:cNvPr id="3" name="TextBox 2">
            <a:extLst>
              <a:ext uri="{FF2B5EF4-FFF2-40B4-BE49-F238E27FC236}">
                <a16:creationId xmlns:a16="http://schemas.microsoft.com/office/drawing/2014/main" id="{52AF81BA-7895-3F2F-14BA-F91D1A05B103}"/>
              </a:ext>
            </a:extLst>
          </p:cNvPr>
          <p:cNvSpPr txBox="1"/>
          <p:nvPr/>
        </p:nvSpPr>
        <p:spPr>
          <a:xfrm>
            <a:off x="1660634" y="1944414"/>
            <a:ext cx="8700395" cy="1477328"/>
          </a:xfrm>
          <a:prstGeom prst="rect">
            <a:avLst/>
          </a:prstGeom>
          <a:noFill/>
        </p:spPr>
        <p:txBody>
          <a:bodyPr wrap="none" rtlCol="0">
            <a:spAutoFit/>
          </a:bodyPr>
          <a:lstStyle/>
          <a:p>
            <a:pPr marL="342900" indent="-342900">
              <a:buFont typeface="+mj-lt"/>
              <a:buAutoNum type="arabicPeriod"/>
            </a:pPr>
            <a:r>
              <a:rPr lang="en-US" dirty="0"/>
              <a:t>Feedback on the proposed tasks is welcome.</a:t>
            </a:r>
          </a:p>
          <a:p>
            <a:pPr marL="342900" indent="-342900">
              <a:buFont typeface="+mj-lt"/>
              <a:buAutoNum type="arabicPeriod"/>
            </a:pPr>
            <a:endParaRPr lang="en-US" dirty="0"/>
          </a:p>
          <a:p>
            <a:pPr marL="342900" indent="-342900">
              <a:buFont typeface="+mj-lt"/>
              <a:buAutoNum type="arabicPeriod"/>
            </a:pPr>
            <a:r>
              <a:rPr lang="en-US" dirty="0"/>
              <a:t>Are there additional test cases that should be considered?</a:t>
            </a:r>
            <a:br>
              <a:rPr lang="en-US" dirty="0"/>
            </a:br>
            <a:endParaRPr lang="en-US" dirty="0"/>
          </a:p>
          <a:p>
            <a:pPr marL="342900" indent="-342900">
              <a:buFont typeface="+mj-lt"/>
              <a:buAutoNum type="arabicPeriod"/>
            </a:pPr>
            <a:r>
              <a:rPr lang="en-US" dirty="0"/>
              <a:t>Establish collaboration with end users of </a:t>
            </a:r>
            <a:r>
              <a:rPr lang="en-US" dirty="0" err="1"/>
              <a:t>FarIR</a:t>
            </a:r>
            <a:r>
              <a:rPr lang="en-US" dirty="0"/>
              <a:t> extension of CAMEL RTTOV module.</a:t>
            </a:r>
          </a:p>
        </p:txBody>
      </p:sp>
    </p:spTree>
    <p:extLst>
      <p:ext uri="{BB962C8B-B14F-4D97-AF65-F5344CB8AC3E}">
        <p14:creationId xmlns:p14="http://schemas.microsoft.com/office/powerpoint/2010/main" val="542069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B69A-92B8-38EB-7FC1-70B79E7556F4}"/>
              </a:ext>
            </a:extLst>
          </p:cNvPr>
          <p:cNvSpPr>
            <a:spLocks noGrp="1"/>
          </p:cNvSpPr>
          <p:nvPr>
            <p:ph type="title"/>
          </p:nvPr>
        </p:nvSpPr>
        <p:spPr>
          <a:xfrm>
            <a:off x="487471" y="114604"/>
            <a:ext cx="10515600" cy="1325563"/>
          </a:xfrm>
        </p:spPr>
        <p:txBody>
          <a:bodyPr>
            <a:normAutofit/>
          </a:bodyPr>
          <a:lstStyle/>
          <a:p>
            <a:r>
              <a:rPr lang="en-US" sz="4000" b="1" dirty="0">
                <a:latin typeface="Arial" panose="020B0604020202020204" pitchFamily="34" charset="0"/>
                <a:cs typeface="Arial" panose="020B0604020202020204" pitchFamily="34" charset="0"/>
              </a:rPr>
              <a:t>Proposal Objective: </a:t>
            </a:r>
          </a:p>
        </p:txBody>
      </p:sp>
      <p:sp>
        <p:nvSpPr>
          <p:cNvPr id="3" name="Content Placeholder 2">
            <a:extLst>
              <a:ext uri="{FF2B5EF4-FFF2-40B4-BE49-F238E27FC236}">
                <a16:creationId xmlns:a16="http://schemas.microsoft.com/office/drawing/2014/main" id="{ECE3B8D3-58F3-4E11-A6B8-D5C66F59C4D1}"/>
              </a:ext>
            </a:extLst>
          </p:cNvPr>
          <p:cNvSpPr>
            <a:spLocks noGrp="1"/>
          </p:cNvSpPr>
          <p:nvPr>
            <p:ph idx="1"/>
          </p:nvPr>
        </p:nvSpPr>
        <p:spPr>
          <a:xfrm>
            <a:off x="669235" y="1537390"/>
            <a:ext cx="10515600" cy="4351338"/>
          </a:xfrm>
        </p:spPr>
        <p:txBody>
          <a:bodyPr>
            <a:normAutofit/>
          </a:bodyPr>
          <a:lstStyle/>
          <a:p>
            <a:r>
              <a:rPr lang="en-US" sz="2400" dirty="0">
                <a:latin typeface="Arial" panose="020B0604020202020204" pitchFamily="34" charset="0"/>
                <a:cs typeface="Arial" panose="020B0604020202020204" pitchFamily="34" charset="0"/>
              </a:rPr>
              <a:t>To extend CAMEL emissivity atlas into the far IR for RTTOV with the following objectives: </a:t>
            </a:r>
          </a:p>
          <a:p>
            <a:pPr lvl="1"/>
            <a:r>
              <a:rPr lang="en-US" dirty="0">
                <a:latin typeface="Arial" panose="020B0604020202020204" pitchFamily="34" charset="0"/>
                <a:cs typeface="Arial" panose="020B0604020202020204" pitchFamily="34" charset="0"/>
              </a:rPr>
              <a:t>1.	To provide an extension to CAMEL V3 and CAMEL CLIM V3,</a:t>
            </a:r>
          </a:p>
          <a:p>
            <a:pPr lvl="1"/>
            <a:r>
              <a:rPr lang="en-US" dirty="0">
                <a:latin typeface="Arial" panose="020B0604020202020204" pitchFamily="34" charset="0"/>
                <a:cs typeface="Arial" panose="020B0604020202020204" pitchFamily="34" charset="0"/>
              </a:rPr>
              <a:t>2.	To add uncertainties,</a:t>
            </a:r>
          </a:p>
          <a:p>
            <a:pPr lvl="1"/>
            <a:r>
              <a:rPr lang="en-US" dirty="0">
                <a:latin typeface="Arial" panose="020B0604020202020204" pitchFamily="34" charset="0"/>
                <a:cs typeface="Arial" panose="020B0604020202020204" pitchFamily="34" charset="0"/>
              </a:rPr>
              <a:t>3.	To update the error covariance matrices.</a:t>
            </a:r>
          </a:p>
          <a:p>
            <a:pPr marL="457200" lvl="1" indent="0">
              <a:buNone/>
            </a:pPr>
            <a:endParaRPr lang="en-US"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lt</a:t>
            </a:r>
            <a:r>
              <a:rPr lang="en-US" sz="2400" dirty="0">
                <a:latin typeface="Arial" panose="020B0604020202020204" pitchFamily="34" charset="0"/>
                <a:cs typeface="Arial" panose="020B0604020202020204" pitchFamily="34" charset="0"/>
              </a:rPr>
              <a:t> would be a potential enhancement for RTTOV v13 and v14 especially regarding recent (PREFIRE) and upcoming (FORUM, ESA EE 9th) far-infrared mission. </a:t>
            </a:r>
          </a:p>
        </p:txBody>
      </p:sp>
    </p:spTree>
    <p:extLst>
      <p:ext uri="{BB962C8B-B14F-4D97-AF65-F5344CB8AC3E}">
        <p14:creationId xmlns:p14="http://schemas.microsoft.com/office/powerpoint/2010/main" val="3929059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8F31-12DB-32CC-9EC9-4FA2EAC8E978}"/>
              </a:ext>
            </a:extLst>
          </p:cNvPr>
          <p:cNvSpPr>
            <a:spLocks noGrp="1"/>
          </p:cNvSpPr>
          <p:nvPr>
            <p:ph type="title"/>
          </p:nvPr>
        </p:nvSpPr>
        <p:spPr>
          <a:xfrm>
            <a:off x="838200" y="0"/>
            <a:ext cx="10515600" cy="1325563"/>
          </a:xfrm>
        </p:spPr>
        <p:txBody>
          <a:bodyPr/>
          <a:lstStyle/>
          <a:p>
            <a:pPr algn="ctr"/>
            <a:r>
              <a:rPr lang="en-US" b="1" dirty="0">
                <a:latin typeface="Arial" panose="020B0604020202020204" pitchFamily="34" charset="0"/>
                <a:cs typeface="Arial" panose="020B0604020202020204" pitchFamily="34" charset="0"/>
              </a:rPr>
              <a:t>Method</a:t>
            </a:r>
          </a:p>
        </p:txBody>
      </p:sp>
      <p:sp>
        <p:nvSpPr>
          <p:cNvPr id="4" name="TextBox 3">
            <a:extLst>
              <a:ext uri="{FF2B5EF4-FFF2-40B4-BE49-F238E27FC236}">
                <a16:creationId xmlns:a16="http://schemas.microsoft.com/office/drawing/2014/main" id="{CF01E545-A96F-55E8-AD86-5A65E1A7BD5A}"/>
              </a:ext>
            </a:extLst>
          </p:cNvPr>
          <p:cNvSpPr txBox="1"/>
          <p:nvPr/>
        </p:nvSpPr>
        <p:spPr>
          <a:xfrm>
            <a:off x="912743" y="5054189"/>
            <a:ext cx="10366513" cy="1754326"/>
          </a:xfrm>
          <a:prstGeom prst="rect">
            <a:avLst/>
          </a:prstGeom>
          <a:noFill/>
        </p:spPr>
        <p:txBody>
          <a:bodyPr wrap="square" rtlCol="0">
            <a:spAutoFit/>
          </a:bodyPr>
          <a:lstStyle/>
          <a:p>
            <a:r>
              <a:rPr lang="en-GB" sz="1200" dirty="0">
                <a:effectLst/>
                <a:latin typeface="Arial" panose="020B0604020202020204" pitchFamily="34" charset="0"/>
                <a:ea typeface="Times New Roman" panose="02020603050405020304" pitchFamily="18" charset="0"/>
                <a:cs typeface="Times New Roman" panose="02020603050405020304" pitchFamily="18" charset="0"/>
              </a:rPr>
              <a:t>To extend CAMEL to the FIR, a set of HSR land surface emissivity spectra in the combined FIR-Thermal IR (TIR) spectral range (250-1200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representing all of Earth's possible surface types, is needed. While the emissivity laboratory dataset that the CAMEL HSR algorithm uses (the ASTER v2.0) is good at representing all of Earth's surfaces, it does not extend to wavenumbers lower than 650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for most surface types. For this proposed activity, not only emissivity in the FIR but the entire FIR and TIR range between at least 1200 and 250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are needed to ensure spectral consistency: emissivity in the TIR will be used to fit the CAMEL 13 hinge points, and the FIR part will enable extrapolation into the FIR range. CAMEL has 13 hinge points between 700 and 2760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but the 700-1500 range with ten hinge points would be sufficient since that range carries most of the spectral features of the main surface types, like the double quartz duplets or the peak for snow and ice between 900-1000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The proposed measurements covering all the primary surface types with the 250-1200 cm</a:t>
            </a:r>
            <a:r>
              <a:rPr lang="en-GB" sz="1200" baseline="30000" dirty="0">
                <a:effectLst/>
                <a:latin typeface="Arial" panose="020B0604020202020204" pitchFamily="34" charset="0"/>
                <a:ea typeface="Times New Roman" panose="02020603050405020304" pitchFamily="18" charset="0"/>
                <a:cs typeface="Times New Roman" panose="02020603050405020304" pitchFamily="18" charset="0"/>
              </a:rPr>
              <a:t>-1</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spectral range will fit these requirements.</a:t>
            </a:r>
            <a:endParaRPr lang="en-US" sz="1200" dirty="0">
              <a:effectLst/>
              <a:latin typeface="Stone Sans ITC TT"/>
              <a:ea typeface="Times New Roman" panose="02020603050405020304" pitchFamily="18" charset="0"/>
              <a:cs typeface="Times New Roman" panose="02020603050405020304" pitchFamily="18" charset="0"/>
            </a:endParaRPr>
          </a:p>
          <a:p>
            <a:endParaRPr lang="en-US" sz="12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88B709E-F758-116F-88E6-BADCEE2EC7DD}"/>
                  </a:ext>
                </a:extLst>
              </p:cNvPr>
              <p:cNvSpPr txBox="1"/>
              <p:nvPr/>
            </p:nvSpPr>
            <p:spPr>
              <a:xfrm>
                <a:off x="5228104" y="1113440"/>
                <a:ext cx="1735792" cy="523220"/>
              </a:xfrm>
              <a:prstGeom prst="rect">
                <a:avLst/>
              </a:prstGeom>
              <a:noFill/>
            </p:spPr>
            <p:txBody>
              <a:bodyPr wrap="square" rtlCol="0">
                <a:spAutoFit/>
              </a:bodyPr>
              <a:lstStyle/>
              <a:p>
                <a14:m>
                  <m:oMath xmlns:m="http://schemas.openxmlformats.org/officeDocument/2006/math">
                    <m:acc>
                      <m:accPr>
                        <m:chr m:val="⃗"/>
                        <m:ctrlPr>
                          <a:rPr lang="en-US" sz="2800" i="1" smtClean="0">
                            <a:solidFill>
                              <a:srgbClr val="0070C0"/>
                            </a:solidFill>
                            <a:effectLst/>
                            <a:latin typeface="Cambria Math" panose="02040503050406030204" pitchFamily="18" charset="0"/>
                          </a:rPr>
                        </m:ctrlPr>
                      </m:acc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𝑒</m:t>
                        </m:r>
                      </m:e>
                    </m:acc>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m:t>
                    </m:r>
                    <m:acc>
                      <m:accPr>
                        <m:chr m:val="⃗"/>
                        <m:ctrlPr>
                          <a:rPr lang="en-US" sz="2800" i="1">
                            <a:solidFill>
                              <a:srgbClr val="0070C0"/>
                            </a:solidFill>
                            <a:effectLst/>
                            <a:latin typeface="Cambria Math" panose="02040503050406030204" pitchFamily="18" charset="0"/>
                          </a:rPr>
                        </m:ctrlPr>
                      </m:acc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𝑐</m:t>
                        </m:r>
                      </m:e>
                    </m:acc>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𝑈</m:t>
                    </m:r>
                  </m:oMath>
                </a14:m>
                <a:r>
                  <a:rPr lang="en-US" sz="2800" dirty="0">
                    <a:solidFill>
                      <a:srgbClr val="0070C0"/>
                    </a:solidFill>
                    <a:effectLst/>
                  </a:rPr>
                  <a:t> </a:t>
                </a:r>
                <a:endParaRPr lang="en-US" sz="2800" dirty="0">
                  <a:solidFill>
                    <a:srgbClr val="0070C0"/>
                  </a:solidFill>
                </a:endParaRPr>
              </a:p>
            </p:txBody>
          </p:sp>
        </mc:Choice>
        <mc:Fallback xmlns="">
          <p:sp>
            <p:nvSpPr>
              <p:cNvPr id="8" name="TextBox 7">
                <a:extLst>
                  <a:ext uri="{FF2B5EF4-FFF2-40B4-BE49-F238E27FC236}">
                    <a16:creationId xmlns:a16="http://schemas.microsoft.com/office/drawing/2014/main" id="{C88B709E-F758-116F-88E6-BADCEE2EC7DD}"/>
                  </a:ext>
                </a:extLst>
              </p:cNvPr>
              <p:cNvSpPr txBox="1">
                <a:spLocks noRot="1" noChangeAspect="1" noMove="1" noResize="1" noEditPoints="1" noAdjustHandles="1" noChangeArrowheads="1" noChangeShapeType="1" noTextEdit="1"/>
              </p:cNvSpPr>
              <p:nvPr/>
            </p:nvSpPr>
            <p:spPr>
              <a:xfrm>
                <a:off x="5228104" y="1113440"/>
                <a:ext cx="1735792" cy="523220"/>
              </a:xfrm>
              <a:prstGeom prst="rect">
                <a:avLst/>
              </a:prstGeom>
              <a:blipFill>
                <a:blip r:embed="rId2"/>
                <a:stretch>
                  <a:fillRect l="-2174" t="-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328E3E0-E7CA-445D-E410-6AB5B81EB0AF}"/>
                  </a:ext>
                </a:extLst>
              </p:cNvPr>
              <p:cNvSpPr txBox="1"/>
              <p:nvPr/>
            </p:nvSpPr>
            <p:spPr>
              <a:xfrm>
                <a:off x="2020957" y="1709533"/>
                <a:ext cx="7277633" cy="923330"/>
              </a:xfrm>
              <a:prstGeom prst="rect">
                <a:avLst/>
              </a:prstGeom>
              <a:noFill/>
            </p:spPr>
            <p:txBody>
              <a:bodyPr wrap="none" rtlCol="0">
                <a:spAutoFit/>
              </a:bodyPr>
              <a:lstStyle/>
              <a:p>
                <a14:m>
                  <m:oMath xmlns:m="http://schemas.openxmlformats.org/officeDocument/2006/math">
                    <m:acc>
                      <m:accPr>
                        <m:chr m:val="⃗"/>
                        <m:ctrlPr>
                          <a:rPr lang="en-US" i="1" smtClean="0">
                            <a:effectLst/>
                            <a:latin typeface="Cambria Math" panose="02040503050406030204" pitchFamily="18" charset="0"/>
                          </a:rPr>
                        </m:ctrlPr>
                      </m:accPr>
                      <m:e>
                        <m:r>
                          <a:rPr lang="en-US" sz="1800" i="1" kern="0">
                            <a:effectLst/>
                            <a:latin typeface="Cambria Math" panose="02040503050406030204" pitchFamily="18" charset="0"/>
                            <a:ea typeface="SimSun" panose="02010600030101010101" pitchFamily="2" charset="-122"/>
                            <a:cs typeface="Times New Roman" panose="02020603050405020304" pitchFamily="18" charset="0"/>
                          </a:rPr>
                          <m:t>𝑒</m:t>
                        </m:r>
                      </m:e>
                    </m:acc>
                  </m:oMath>
                </a14:m>
                <a:r>
                  <a:rPr lang="en-US" dirty="0"/>
                  <a:t>   </a:t>
                </a:r>
                <a:r>
                  <a:rPr lang="en-US" altLang="en-US" dirty="0">
                    <a:latin typeface="Helvetica Neue" panose="02000503000000020004" pitchFamily="2" charset="0"/>
                  </a:rPr>
                  <a:t>is the emissivity spectra [13]</a:t>
                </a:r>
              </a:p>
              <a:p>
                <a14:m>
                  <m:oMath xmlns:m="http://schemas.openxmlformats.org/officeDocument/2006/math">
                    <m:acc>
                      <m:accPr>
                        <m:chr m:val="⃗"/>
                        <m:ctrlPr>
                          <a:rPr lang="en-US" i="1" smtClean="0">
                            <a:effectLst/>
                            <a:latin typeface="Cambria Math" panose="02040503050406030204" pitchFamily="18" charset="0"/>
                          </a:rPr>
                        </m:ctrlPr>
                      </m:accPr>
                      <m:e>
                        <m:r>
                          <a:rPr lang="en-US" sz="1800" i="1" kern="0">
                            <a:effectLst/>
                            <a:latin typeface="Cambria Math" panose="02040503050406030204" pitchFamily="18" charset="0"/>
                            <a:ea typeface="SimSun" panose="02010600030101010101" pitchFamily="2" charset="-122"/>
                            <a:cs typeface="Times New Roman" panose="02020603050405020304" pitchFamily="18" charset="0"/>
                          </a:rPr>
                          <m:t>𝑐</m:t>
                        </m:r>
                      </m:e>
                    </m:acc>
                  </m:oMath>
                </a14:m>
                <a:r>
                  <a:rPr lang="en-US" altLang="en-US" dirty="0">
                    <a:latin typeface="Helvetica Neue" panose="02000503000000020004" pitchFamily="2" charset="0"/>
                  </a:rPr>
                  <a:t>   is the PCA coefficient vector [13]</a:t>
                </a:r>
              </a:p>
              <a:p>
                <a14:m>
                  <m:oMath xmlns:m="http://schemas.openxmlformats.org/officeDocument/2006/math">
                    <m:r>
                      <a:rPr lang="en-US" sz="1800" i="1" kern="0" smtClean="0">
                        <a:effectLst/>
                        <a:latin typeface="Cambria Math" panose="02040503050406030204" pitchFamily="18" charset="0"/>
                        <a:ea typeface="SimSun" panose="02010600030101010101" pitchFamily="2" charset="-122"/>
                        <a:cs typeface="Times New Roman" panose="02020603050405020304" pitchFamily="18" charset="0"/>
                      </a:rPr>
                      <m:t>𝑈</m:t>
                    </m:r>
                    <m:r>
                      <a:rPr lang="en-US" sz="1800" i="1" kern="0" smtClean="0">
                        <a:effectLst/>
                        <a:latin typeface="Cambria Math" panose="02040503050406030204" pitchFamily="18" charset="0"/>
                        <a:ea typeface="SimSun" panose="02010600030101010101" pitchFamily="2" charset="-122"/>
                        <a:cs typeface="Times New Roman" panose="02020603050405020304" pitchFamily="18" charset="0"/>
                      </a:rPr>
                      <m:t> </m:t>
                    </m:r>
                  </m:oMath>
                </a14:m>
                <a:r>
                  <a:rPr lang="en-US" altLang="en-US" sz="1800" dirty="0">
                    <a:latin typeface="Helvetica Neue" panose="02000503000000020004" pitchFamily="2" charset="0"/>
                  </a:rPr>
                  <a:t>  is the matrix of the first PCs of the lab emissivity spectra. [npc,13]</a:t>
                </a:r>
                <a:endParaRPr lang="en-US" altLang="en-US" dirty="0">
                  <a:latin typeface="Helvetica Neue" panose="02000503000000020004" pitchFamily="2" charset="0"/>
                </a:endParaRPr>
              </a:p>
            </p:txBody>
          </p:sp>
        </mc:Choice>
        <mc:Fallback xmlns="">
          <p:sp>
            <p:nvSpPr>
              <p:cNvPr id="10" name="TextBox 9">
                <a:extLst>
                  <a:ext uri="{FF2B5EF4-FFF2-40B4-BE49-F238E27FC236}">
                    <a16:creationId xmlns:a16="http://schemas.microsoft.com/office/drawing/2014/main" id="{A328E3E0-E7CA-445D-E410-6AB5B81EB0AF}"/>
                  </a:ext>
                </a:extLst>
              </p:cNvPr>
              <p:cNvSpPr txBox="1">
                <a:spLocks noRot="1" noChangeAspect="1" noMove="1" noResize="1" noEditPoints="1" noAdjustHandles="1" noChangeArrowheads="1" noChangeShapeType="1" noTextEdit="1"/>
              </p:cNvSpPr>
              <p:nvPr/>
            </p:nvSpPr>
            <p:spPr>
              <a:xfrm>
                <a:off x="2020957" y="1709533"/>
                <a:ext cx="7277633" cy="923330"/>
              </a:xfrm>
              <a:prstGeom prst="rect">
                <a:avLst/>
              </a:prstGeom>
              <a:blipFill>
                <a:blip r:embed="rId3"/>
                <a:stretch>
                  <a:fillRect t="-4054" b="-9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E5FB70-18A8-9826-0992-852AAA719E55}"/>
                  </a:ext>
                </a:extLst>
              </p:cNvPr>
              <p:cNvSpPr txBox="1"/>
              <p:nvPr/>
            </p:nvSpPr>
            <p:spPr>
              <a:xfrm>
                <a:off x="1944757" y="3703000"/>
                <a:ext cx="9470028" cy="1241365"/>
              </a:xfrm>
              <a:prstGeom prst="rect">
                <a:avLst/>
              </a:prstGeom>
              <a:noFill/>
            </p:spPr>
            <p:txBody>
              <a:bodyPr wrap="none" rtlCol="0">
                <a:spAutoFit/>
              </a:bodyPr>
              <a:lstStyle/>
              <a:p>
                <a14:m>
                  <m:oMath xmlns:m="http://schemas.openxmlformats.org/officeDocument/2006/math">
                    <m:acc>
                      <m:accPr>
                        <m:chr m:val="⃗"/>
                        <m:ctrlPr>
                          <a:rPr lang="en-US" i="1" smtClean="0">
                            <a:effectLst/>
                            <a:latin typeface="Cambria Math" panose="02040503050406030204" pitchFamily="18" charset="0"/>
                          </a:rPr>
                        </m:ctrlPr>
                      </m:accPr>
                      <m:e>
                        <m:r>
                          <a:rPr lang="en-US" sz="1800" i="1" kern="0">
                            <a:effectLst/>
                            <a:latin typeface="Cambria Math" panose="02040503050406030204" pitchFamily="18" charset="0"/>
                            <a:ea typeface="SimSun" panose="02010600030101010101" pitchFamily="2" charset="-122"/>
                            <a:cs typeface="Times New Roman" panose="02020603050405020304" pitchFamily="18" charset="0"/>
                          </a:rPr>
                          <m:t>𝑒</m:t>
                        </m:r>
                      </m:e>
                    </m:acc>
                  </m:oMath>
                </a14:m>
                <a:r>
                  <a:rPr lang="en-US" baseline="-25000" dirty="0"/>
                  <a:t>h.   </a:t>
                </a:r>
                <a:r>
                  <a:rPr lang="en-US" dirty="0"/>
                  <a:t> </a:t>
                </a:r>
                <a:r>
                  <a:rPr lang="en-US" altLang="en-US" dirty="0">
                    <a:latin typeface="Helvetica Neue" panose="02000503000000020004" pitchFamily="2" charset="0"/>
                  </a:rPr>
                  <a:t>is the HSR emissivity spectra [</a:t>
                </a:r>
                <a:r>
                  <a:rPr lang="en-US" altLang="en-US" dirty="0">
                    <a:highlight>
                      <a:srgbClr val="FFFF00"/>
                    </a:highlight>
                    <a:latin typeface="Helvetica Neue" panose="02000503000000020004" pitchFamily="2" charset="0"/>
                  </a:rPr>
                  <a:t>250 -2770 </a:t>
                </a:r>
                <a:r>
                  <a:rPr lang="en-GB" dirty="0">
                    <a:latin typeface="Arial" panose="020B0604020202020204" pitchFamily="34" charset="0"/>
                    <a:ea typeface="Times New Roman" panose="02020603050405020304" pitchFamily="18" charset="0"/>
                    <a:cs typeface="Times New Roman" panose="02020603050405020304" pitchFamily="18" charset="0"/>
                  </a:rPr>
                  <a:t>cm</a:t>
                </a:r>
                <a:r>
                  <a:rPr lang="en-GB" baseline="30000" dirty="0">
                    <a:latin typeface="Arial" panose="020B0604020202020204" pitchFamily="34" charset="0"/>
                    <a:ea typeface="Times New Roman" panose="02020603050405020304" pitchFamily="18" charset="0"/>
                    <a:cs typeface="Times New Roman" panose="02020603050405020304" pitchFamily="18" charset="0"/>
                  </a:rPr>
                  <a:t>-1</a:t>
                </a:r>
                <a:r>
                  <a:rPr lang="en-GB" dirty="0">
                    <a:latin typeface="Arial" panose="020B0604020202020204" pitchFamily="34" charset="0"/>
                    <a:ea typeface="Times New Roman" panose="02020603050405020304" pitchFamily="18" charset="0"/>
                    <a:cs typeface="Times New Roman" panose="02020603050405020304" pitchFamily="18" charset="0"/>
                  </a:rPr>
                  <a:t>]</a:t>
                </a:r>
                <a:endParaRPr lang="en-US" altLang="en-US" dirty="0">
                  <a:latin typeface="Helvetica Neue" panose="02000503000000020004" pitchFamily="2" charset="0"/>
                </a:endParaRPr>
              </a:p>
              <a:p>
                <a14:m>
                  <m:oMath xmlns:m="http://schemas.openxmlformats.org/officeDocument/2006/math">
                    <m:acc>
                      <m:accPr>
                        <m:chr m:val="⃗"/>
                        <m:ctrlPr>
                          <a:rPr lang="en-US" i="1" smtClean="0">
                            <a:effectLst/>
                            <a:latin typeface="Cambria Math" panose="02040503050406030204" pitchFamily="18" charset="0"/>
                          </a:rPr>
                        </m:ctrlPr>
                      </m:accPr>
                      <m:e>
                        <m:r>
                          <a:rPr lang="en-US" sz="1800" i="1" kern="0">
                            <a:effectLst/>
                            <a:latin typeface="Cambria Math" panose="02040503050406030204" pitchFamily="18" charset="0"/>
                            <a:ea typeface="SimSun" panose="02010600030101010101" pitchFamily="2" charset="-122"/>
                            <a:cs typeface="Times New Roman" panose="02020603050405020304" pitchFamily="18" charset="0"/>
                          </a:rPr>
                          <m:t>𝑐</m:t>
                        </m:r>
                      </m:e>
                    </m:acc>
                  </m:oMath>
                </a14:m>
                <a:r>
                  <a:rPr lang="en-US" altLang="en-US" dirty="0">
                    <a:latin typeface="Helvetica Neue" panose="02000503000000020004" pitchFamily="2" charset="0"/>
                  </a:rPr>
                  <a:t>     is the PCA coefficient vector [13]</a:t>
                </a:r>
              </a:p>
              <a:p>
                <a14:m>
                  <m:oMath xmlns:m="http://schemas.openxmlformats.org/officeDocument/2006/math">
                    <m:r>
                      <a:rPr lang="en-US" sz="1800" i="1" kern="0" smtClean="0">
                        <a:effectLst/>
                        <a:latin typeface="Cambria Math" panose="02040503050406030204" pitchFamily="18" charset="0"/>
                        <a:ea typeface="SimSun" panose="02010600030101010101" pitchFamily="2" charset="-122"/>
                        <a:cs typeface="Times New Roman" panose="02020603050405020304" pitchFamily="18" charset="0"/>
                      </a:rPr>
                      <m:t>𝑈</m:t>
                    </m:r>
                    <m:r>
                      <a:rPr lang="en-US" sz="1800" b="0" i="1" kern="0" baseline="-25000" smtClean="0">
                        <a:effectLst/>
                        <a:latin typeface="Cambria Math" panose="02040503050406030204" pitchFamily="18" charset="0"/>
                        <a:ea typeface="SimSun" panose="02010600030101010101" pitchFamily="2" charset="-122"/>
                        <a:cs typeface="Times New Roman" panose="02020603050405020304" pitchFamily="18" charset="0"/>
                      </a:rPr>
                      <m:t>h</m:t>
                    </m:r>
                    <m:r>
                      <a:rPr lang="en-US" sz="1800" i="1" kern="0" smtClean="0">
                        <a:effectLst/>
                        <a:latin typeface="Cambria Math" panose="02040503050406030204" pitchFamily="18" charset="0"/>
                        <a:ea typeface="SimSun" panose="02010600030101010101" pitchFamily="2" charset="-122"/>
                        <a:cs typeface="Times New Roman" panose="02020603050405020304" pitchFamily="18" charset="0"/>
                      </a:rPr>
                      <m:t> </m:t>
                    </m:r>
                  </m:oMath>
                </a14:m>
                <a:r>
                  <a:rPr lang="en-US" altLang="en-US" sz="1800" dirty="0">
                    <a:latin typeface="Helvetica Neue" panose="02000503000000020004" pitchFamily="2" charset="0"/>
                  </a:rPr>
                  <a:t>  is the matrix of the first PCs of the lab emissivity spectra on HSR [</a:t>
                </a:r>
                <a:r>
                  <a:rPr lang="en-US" altLang="en-US" sz="1800" dirty="0" err="1">
                    <a:latin typeface="Helvetica Neue" panose="02000503000000020004" pitchFamily="2" charset="0"/>
                  </a:rPr>
                  <a:t>npc</a:t>
                </a:r>
                <a:r>
                  <a:rPr lang="en-US" altLang="en-US" sz="1800" dirty="0">
                    <a:latin typeface="Helvetica Neue" panose="02000503000000020004" pitchFamily="2" charset="0"/>
                  </a:rPr>
                  <a:t>, </a:t>
                </a:r>
                <a:r>
                  <a:rPr lang="en-US" altLang="en-US" sz="1800" dirty="0">
                    <a:highlight>
                      <a:srgbClr val="FFFF00"/>
                    </a:highlight>
                    <a:latin typeface="Helvetica Neue" panose="02000503000000020004" pitchFamily="2" charset="0"/>
                  </a:rPr>
                  <a:t>250 -2770 </a:t>
                </a:r>
                <a:r>
                  <a:rPr lang="en-GB" dirty="0">
                    <a:latin typeface="Arial" panose="020B0604020202020204" pitchFamily="34" charset="0"/>
                    <a:ea typeface="Times New Roman" panose="02020603050405020304" pitchFamily="18" charset="0"/>
                    <a:cs typeface="Times New Roman" panose="02020603050405020304" pitchFamily="18" charset="0"/>
                  </a:rPr>
                  <a:t>cm</a:t>
                </a:r>
                <a:r>
                  <a:rPr lang="en-GB" baseline="30000" dirty="0">
                    <a:latin typeface="Arial" panose="020B0604020202020204" pitchFamily="34" charset="0"/>
                    <a:ea typeface="Times New Roman" panose="02020603050405020304" pitchFamily="18" charset="0"/>
                    <a:cs typeface="Times New Roman" panose="02020603050405020304" pitchFamily="18" charset="0"/>
                  </a:rPr>
                  <a:t>-1</a:t>
                </a:r>
                <a:r>
                  <a:rPr lang="en-GB" dirty="0">
                    <a:latin typeface="Arial" panose="020B0604020202020204" pitchFamily="34" charset="0"/>
                    <a:ea typeface="Times New Roman" panose="02020603050405020304" pitchFamily="18" charset="0"/>
                    <a:cs typeface="Times New Roman" panose="02020603050405020304" pitchFamily="18" charset="0"/>
                  </a:rPr>
                  <a:t>]</a:t>
                </a:r>
              </a:p>
              <a:p>
                <a14:m>
                  <m:oMath xmlns:m="http://schemas.openxmlformats.org/officeDocument/2006/math">
                    <m:acc>
                      <m:accPr>
                        <m:chr m:val="⃗"/>
                        <m:ctrlPr>
                          <a:rPr lang="en-US" i="1">
                            <a:effectLst/>
                            <a:latin typeface="Cambria Math" panose="02040503050406030204" pitchFamily="18" charset="0"/>
                          </a:rPr>
                        </m:ctrlPr>
                      </m:accPr>
                      <m:e>
                        <m:sSub>
                          <m:sSubPr>
                            <m:ctrlPr>
                              <a:rPr lang="en-US" i="1" smtClean="0">
                                <a:effectLst/>
                                <a:latin typeface="Cambria Math" panose="02040503050406030204" pitchFamily="18" charset="0"/>
                              </a:rPr>
                            </m:ctrlPr>
                          </m:sSubPr>
                          <m:e>
                            <m:r>
                              <a:rPr lang="en-US" sz="1800" i="1" kern="0">
                                <a:effectLst/>
                                <a:latin typeface="Cambria Math" panose="02040503050406030204" pitchFamily="18" charset="0"/>
                                <a:ea typeface="SimSun" panose="02010600030101010101" pitchFamily="2" charset="-122"/>
                                <a:cs typeface="Times New Roman" panose="02020603050405020304" pitchFamily="18" charset="0"/>
                              </a:rPr>
                              <m:t>𝜆</m:t>
                            </m:r>
                          </m:e>
                          <m:sub>
                            <m:r>
                              <a:rPr lang="en-US" sz="1800" i="1" kern="0">
                                <a:effectLst/>
                                <a:latin typeface="Cambria Math" panose="02040503050406030204" pitchFamily="18" charset="0"/>
                                <a:ea typeface="SimSun" panose="02010600030101010101" pitchFamily="2" charset="-122"/>
                                <a:cs typeface="Times New Roman" panose="02020603050405020304" pitchFamily="18" charset="0"/>
                              </a:rPr>
                              <m:t>h</m:t>
                            </m:r>
                          </m:sub>
                        </m:sSub>
                      </m:e>
                    </m:acc>
                    <m:r>
                      <a:rPr lang="en-US" sz="1800" b="0" i="0" kern="0" smtClean="0">
                        <a:effectLst/>
                        <a:latin typeface="Cambria Math" panose="02040503050406030204" pitchFamily="18" charset="0"/>
                        <a:ea typeface="SimSun" panose="02010600030101010101" pitchFamily="2" charset="-122"/>
                        <a:cs typeface="Times New Roman" panose="02020603050405020304" pitchFamily="18" charset="0"/>
                      </a:rPr>
                      <m:t> </m:t>
                    </m:r>
                  </m:oMath>
                </a14:m>
                <a:r>
                  <a:rPr lang="en-US" altLang="en-US" dirty="0">
                    <a:latin typeface="Helvetica Neue" panose="02000503000000020004" pitchFamily="2" charset="0"/>
                  </a:rPr>
                  <a:t>  is the eigenvalues </a:t>
                </a:r>
              </a:p>
            </p:txBody>
          </p:sp>
        </mc:Choice>
        <mc:Fallback xmlns="">
          <p:sp>
            <p:nvSpPr>
              <p:cNvPr id="13" name="TextBox 12">
                <a:extLst>
                  <a:ext uri="{FF2B5EF4-FFF2-40B4-BE49-F238E27FC236}">
                    <a16:creationId xmlns:a16="http://schemas.microsoft.com/office/drawing/2014/main" id="{E8E5FB70-18A8-9826-0992-852AAA719E55}"/>
                  </a:ext>
                </a:extLst>
              </p:cNvPr>
              <p:cNvSpPr txBox="1">
                <a:spLocks noRot="1" noChangeAspect="1" noMove="1" noResize="1" noEditPoints="1" noAdjustHandles="1" noChangeArrowheads="1" noChangeShapeType="1" noTextEdit="1"/>
              </p:cNvSpPr>
              <p:nvPr/>
            </p:nvSpPr>
            <p:spPr>
              <a:xfrm>
                <a:off x="1944757" y="3703000"/>
                <a:ext cx="9470028" cy="1241365"/>
              </a:xfrm>
              <a:prstGeom prst="rect">
                <a:avLst/>
              </a:prstGeom>
              <a:blipFill>
                <a:blip r:embed="rId4"/>
                <a:stretch>
                  <a:fillRect t="-3030" r="-134" b="-7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86DAF1F-A8FF-E5C8-AED2-D39329431C4B}"/>
                  </a:ext>
                </a:extLst>
              </p:cNvPr>
              <p:cNvSpPr txBox="1"/>
              <p:nvPr/>
            </p:nvSpPr>
            <p:spPr>
              <a:xfrm>
                <a:off x="4721086" y="2874389"/>
                <a:ext cx="2462854" cy="587084"/>
              </a:xfrm>
              <a:prstGeom prst="rect">
                <a:avLst/>
              </a:prstGeom>
              <a:noFill/>
            </p:spPr>
            <p:txBody>
              <a:bodyPr wrap="none" rtlCol="0">
                <a:spAutoFit/>
              </a:bodyPr>
              <a:lstStyle/>
              <a:p>
                <a14:m>
                  <m:oMath xmlns:m="http://schemas.openxmlformats.org/officeDocument/2006/math">
                    <m:acc>
                      <m:accPr>
                        <m:chr m:val="⃗"/>
                        <m:ctrlPr>
                          <a:rPr lang="en-US" sz="2800" i="1" smtClean="0">
                            <a:solidFill>
                              <a:srgbClr val="0070C0"/>
                            </a:solidFill>
                            <a:effectLst/>
                            <a:latin typeface="Cambria Math" panose="02040503050406030204" pitchFamily="18" charset="0"/>
                          </a:rPr>
                        </m:ctrlPr>
                      </m:accPr>
                      <m:e>
                        <m:sSub>
                          <m:sSubPr>
                            <m:ctrlPr>
                              <a:rPr lang="en-US" sz="2800" i="1">
                                <a:solidFill>
                                  <a:srgbClr val="0070C0"/>
                                </a:solidFill>
                                <a:effectLst/>
                                <a:latin typeface="Cambria Math" panose="02040503050406030204" pitchFamily="18" charset="0"/>
                              </a:rPr>
                            </m:ctrlPr>
                          </m:sSub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𝑒</m:t>
                            </m:r>
                          </m:e>
                          <m:sub>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h</m:t>
                            </m:r>
                          </m:sub>
                        </m:sSub>
                      </m:e>
                    </m:acc>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m:t>
                    </m:r>
                    <m:acc>
                      <m:accPr>
                        <m:chr m:val="⃗"/>
                        <m:ctrlPr>
                          <a:rPr lang="en-US" sz="2800" i="1">
                            <a:solidFill>
                              <a:srgbClr val="0070C0"/>
                            </a:solidFill>
                            <a:effectLst/>
                            <a:latin typeface="Cambria Math" panose="02040503050406030204" pitchFamily="18" charset="0"/>
                          </a:rPr>
                        </m:ctrlPr>
                      </m:acc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𝑐</m:t>
                        </m:r>
                      </m:e>
                    </m:acc>
                    <m:sSub>
                      <m:sSubPr>
                        <m:ctrlPr>
                          <a:rPr lang="en-US" sz="2800" i="1">
                            <a:solidFill>
                              <a:srgbClr val="0070C0"/>
                            </a:solidFill>
                            <a:effectLst/>
                            <a:latin typeface="Cambria Math" panose="02040503050406030204" pitchFamily="18" charset="0"/>
                          </a:rPr>
                        </m:ctrlPr>
                      </m:sSub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𝑈</m:t>
                        </m:r>
                      </m:e>
                      <m:sub>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h</m:t>
                        </m:r>
                      </m:sub>
                    </m:sSub>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m:t>
                    </m:r>
                    <m:acc>
                      <m:accPr>
                        <m:chr m:val="⃗"/>
                        <m:ctrlPr>
                          <a:rPr lang="en-US" sz="2800" i="1">
                            <a:solidFill>
                              <a:srgbClr val="0070C0"/>
                            </a:solidFill>
                            <a:effectLst/>
                            <a:latin typeface="Cambria Math" panose="02040503050406030204" pitchFamily="18" charset="0"/>
                          </a:rPr>
                        </m:ctrlPr>
                      </m:accPr>
                      <m:e>
                        <m:sSub>
                          <m:sSubPr>
                            <m:ctrlPr>
                              <a:rPr lang="en-US" sz="2800" i="1">
                                <a:solidFill>
                                  <a:srgbClr val="0070C0"/>
                                </a:solidFill>
                                <a:effectLst/>
                                <a:latin typeface="Cambria Math" panose="02040503050406030204" pitchFamily="18" charset="0"/>
                              </a:rPr>
                            </m:ctrlPr>
                          </m:sSubPr>
                          <m:e>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𝜆</m:t>
                            </m:r>
                          </m:e>
                          <m:sub>
                            <m:r>
                              <a:rPr lang="en-US" sz="2800" i="1" kern="0">
                                <a:solidFill>
                                  <a:srgbClr val="0070C0"/>
                                </a:solidFill>
                                <a:effectLst/>
                                <a:latin typeface="Cambria Math" panose="02040503050406030204" pitchFamily="18" charset="0"/>
                                <a:ea typeface="SimSun" panose="02010600030101010101" pitchFamily="2" charset="-122"/>
                                <a:cs typeface="Times New Roman" panose="02020603050405020304" pitchFamily="18" charset="0"/>
                              </a:rPr>
                              <m:t>h</m:t>
                            </m:r>
                          </m:sub>
                        </m:sSub>
                      </m:e>
                    </m:acc>
                  </m:oMath>
                </a14:m>
                <a:r>
                  <a:rPr lang="en-US" sz="2800" dirty="0">
                    <a:solidFill>
                      <a:srgbClr val="0070C0"/>
                    </a:solidFill>
                    <a:effectLst/>
                  </a:rPr>
                  <a:t> </a:t>
                </a:r>
                <a:endParaRPr lang="en-US" sz="2800" dirty="0">
                  <a:solidFill>
                    <a:srgbClr val="0070C0"/>
                  </a:solidFill>
                </a:endParaRPr>
              </a:p>
            </p:txBody>
          </p:sp>
        </mc:Choice>
        <mc:Fallback xmlns="">
          <p:sp>
            <p:nvSpPr>
              <p:cNvPr id="14" name="TextBox 13">
                <a:extLst>
                  <a:ext uri="{FF2B5EF4-FFF2-40B4-BE49-F238E27FC236}">
                    <a16:creationId xmlns:a16="http://schemas.microsoft.com/office/drawing/2014/main" id="{286DAF1F-A8FF-E5C8-AED2-D39329431C4B}"/>
                  </a:ext>
                </a:extLst>
              </p:cNvPr>
              <p:cNvSpPr txBox="1">
                <a:spLocks noRot="1" noChangeAspect="1" noMove="1" noResize="1" noEditPoints="1" noAdjustHandles="1" noChangeArrowheads="1" noChangeShapeType="1" noTextEdit="1"/>
              </p:cNvSpPr>
              <p:nvPr/>
            </p:nvSpPr>
            <p:spPr>
              <a:xfrm>
                <a:off x="4721086" y="2874389"/>
                <a:ext cx="2462854" cy="587084"/>
              </a:xfrm>
              <a:prstGeom prst="rect">
                <a:avLst/>
              </a:prstGeom>
              <a:blipFill>
                <a:blip r:embed="rId5"/>
                <a:stretch>
                  <a:fillRect t="-10638" b="-2128"/>
                </a:stretch>
              </a:blipFill>
            </p:spPr>
            <p:txBody>
              <a:bodyPr/>
              <a:lstStyle/>
              <a:p>
                <a:r>
                  <a:rPr lang="en-US">
                    <a:noFill/>
                  </a:rPr>
                  <a:t> </a:t>
                </a:r>
              </a:p>
            </p:txBody>
          </p:sp>
        </mc:Fallback>
      </mc:AlternateContent>
    </p:spTree>
    <p:extLst>
      <p:ext uri="{BB962C8B-B14F-4D97-AF65-F5344CB8AC3E}">
        <p14:creationId xmlns:p14="http://schemas.microsoft.com/office/powerpoint/2010/main" val="1291708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4214" y="4496969"/>
            <a:ext cx="3271681" cy="307777"/>
          </a:xfrm>
          <a:prstGeom prst="rect">
            <a:avLst/>
          </a:prstGeom>
          <a:noFill/>
        </p:spPr>
        <p:txBody>
          <a:bodyPr wrap="square" rtlCol="0">
            <a:spAutoFit/>
          </a:bodyPr>
          <a:lstStyle/>
          <a:p>
            <a:r>
              <a:rPr lang="en-US" sz="1400" dirty="0">
                <a:solidFill>
                  <a:srgbClr val="FF0000"/>
                </a:solidFill>
              </a:rPr>
              <a:t>Rock, soils, sands, veg, ice, water</a:t>
            </a:r>
          </a:p>
        </p:txBody>
      </p:sp>
      <p:sp>
        <p:nvSpPr>
          <p:cNvPr id="9" name="TextBox 8"/>
          <p:cNvSpPr txBox="1"/>
          <p:nvPr/>
        </p:nvSpPr>
        <p:spPr>
          <a:xfrm>
            <a:off x="4714669" y="4543960"/>
            <a:ext cx="3037600" cy="523220"/>
          </a:xfrm>
          <a:prstGeom prst="rect">
            <a:avLst/>
          </a:prstGeom>
          <a:noFill/>
        </p:spPr>
        <p:txBody>
          <a:bodyPr wrap="square" rtlCol="0">
            <a:spAutoFit/>
          </a:bodyPr>
          <a:lstStyle/>
          <a:p>
            <a:r>
              <a:rPr lang="en-US" sz="1400" dirty="0">
                <a:solidFill>
                  <a:srgbClr val="FF0000"/>
                </a:solidFill>
              </a:rPr>
              <a:t>Rock,  soils, sands,  veg,  ice, water</a:t>
            </a:r>
          </a:p>
          <a:p>
            <a:r>
              <a:rPr lang="en-US" sz="1400" dirty="0">
                <a:solidFill>
                  <a:srgbClr val="66FF66"/>
                </a:solidFill>
              </a:rPr>
              <a:t>Carbonates</a:t>
            </a:r>
          </a:p>
        </p:txBody>
      </p:sp>
      <p:sp>
        <p:nvSpPr>
          <p:cNvPr id="10" name="TextBox 9"/>
          <p:cNvSpPr txBox="1"/>
          <p:nvPr/>
        </p:nvSpPr>
        <p:spPr>
          <a:xfrm>
            <a:off x="8462011" y="4529052"/>
            <a:ext cx="3229859" cy="307777"/>
          </a:xfrm>
          <a:prstGeom prst="rect">
            <a:avLst/>
          </a:prstGeom>
          <a:noFill/>
        </p:spPr>
        <p:txBody>
          <a:bodyPr wrap="none" rtlCol="0">
            <a:spAutoFit/>
          </a:bodyPr>
          <a:lstStyle/>
          <a:p>
            <a:r>
              <a:rPr lang="en-US" sz="1400" dirty="0">
                <a:solidFill>
                  <a:srgbClr val="FF0000"/>
                </a:solidFill>
              </a:rPr>
              <a:t>Fine snow, Med snow, Coarse snow, Ice</a:t>
            </a:r>
          </a:p>
        </p:txBody>
      </p:sp>
      <p:sp>
        <p:nvSpPr>
          <p:cNvPr id="2" name="TextBox 1"/>
          <p:cNvSpPr txBox="1"/>
          <p:nvPr/>
        </p:nvSpPr>
        <p:spPr>
          <a:xfrm>
            <a:off x="1524000" y="2145268"/>
            <a:ext cx="3686650" cy="369332"/>
          </a:xfrm>
          <a:prstGeom prst="rect">
            <a:avLst/>
          </a:prstGeom>
          <a:noFill/>
        </p:spPr>
        <p:txBody>
          <a:bodyPr wrap="none" rtlCol="0">
            <a:spAutoFit/>
          </a:bodyPr>
          <a:lstStyle/>
          <a:p>
            <a:r>
              <a:rPr lang="en-US" dirty="0">
                <a:solidFill>
                  <a:srgbClr val="FFFFFF"/>
                </a:solidFill>
              </a:rPr>
              <a:t>UW BF selected Laboratory spectra</a:t>
            </a:r>
          </a:p>
        </p:txBody>
      </p:sp>
      <p:sp>
        <p:nvSpPr>
          <p:cNvPr id="14" name="TextBox 13"/>
          <p:cNvSpPr txBox="1"/>
          <p:nvPr/>
        </p:nvSpPr>
        <p:spPr>
          <a:xfrm>
            <a:off x="6589488" y="0"/>
            <a:ext cx="4130426" cy="369332"/>
          </a:xfrm>
          <a:prstGeom prst="rect">
            <a:avLst/>
          </a:prstGeom>
          <a:noFill/>
        </p:spPr>
        <p:txBody>
          <a:bodyPr wrap="none" rtlCol="0">
            <a:spAutoFit/>
          </a:bodyPr>
          <a:lstStyle/>
          <a:p>
            <a:r>
              <a:rPr lang="en-US" dirty="0">
                <a:solidFill>
                  <a:schemeClr val="bg1"/>
                </a:solidFill>
              </a:rPr>
              <a:t>MEASUREs selected Laboratory spectra</a:t>
            </a:r>
          </a:p>
        </p:txBody>
      </p:sp>
      <p:sp>
        <p:nvSpPr>
          <p:cNvPr id="20" name="Title 1">
            <a:extLst>
              <a:ext uri="{FF2B5EF4-FFF2-40B4-BE49-F238E27FC236}">
                <a16:creationId xmlns:a16="http://schemas.microsoft.com/office/drawing/2014/main" id="{F96D658E-E321-9C20-AA2C-6157F9B2084E}"/>
              </a:ext>
            </a:extLst>
          </p:cNvPr>
          <p:cNvSpPr>
            <a:spLocks noGrp="1"/>
          </p:cNvSpPr>
          <p:nvPr>
            <p:ph type="title"/>
          </p:nvPr>
        </p:nvSpPr>
        <p:spPr>
          <a:xfrm>
            <a:off x="838199" y="133152"/>
            <a:ext cx="10515600" cy="1325563"/>
          </a:xfrm>
        </p:spPr>
        <p:txBody>
          <a:bodyPr/>
          <a:lstStyle/>
          <a:p>
            <a:pPr algn="ctr"/>
            <a:r>
              <a:rPr lang="en-US" b="1" dirty="0">
                <a:latin typeface="Arial" panose="020B0604020202020204" pitchFamily="34" charset="0"/>
                <a:cs typeface="Arial" panose="020B0604020202020204" pitchFamily="34" charset="0"/>
              </a:rPr>
              <a:t>CAMEL Laboratory Datasets</a:t>
            </a:r>
          </a:p>
        </p:txBody>
      </p:sp>
      <p:sp>
        <p:nvSpPr>
          <p:cNvPr id="21" name="TextBox 20">
            <a:extLst>
              <a:ext uri="{FF2B5EF4-FFF2-40B4-BE49-F238E27FC236}">
                <a16:creationId xmlns:a16="http://schemas.microsoft.com/office/drawing/2014/main" id="{2F3CFB7E-F5D4-4A5E-0050-31ED8A073069}"/>
              </a:ext>
            </a:extLst>
          </p:cNvPr>
          <p:cNvSpPr txBox="1"/>
          <p:nvPr/>
        </p:nvSpPr>
        <p:spPr>
          <a:xfrm>
            <a:off x="490507" y="5298532"/>
            <a:ext cx="2082045" cy="369332"/>
          </a:xfrm>
          <a:prstGeom prst="rect">
            <a:avLst/>
          </a:prstGeom>
          <a:noFill/>
        </p:spPr>
        <p:txBody>
          <a:bodyPr wrap="none" rtlCol="0">
            <a:spAutoFit/>
          </a:bodyPr>
          <a:lstStyle/>
          <a:p>
            <a:r>
              <a:rPr lang="en-US" dirty="0"/>
              <a:t>Ver9 = Ver8 + Ver12</a:t>
            </a:r>
          </a:p>
        </p:txBody>
      </p:sp>
      <p:sp>
        <p:nvSpPr>
          <p:cNvPr id="22" name="TextBox 21">
            <a:extLst>
              <a:ext uri="{FF2B5EF4-FFF2-40B4-BE49-F238E27FC236}">
                <a16:creationId xmlns:a16="http://schemas.microsoft.com/office/drawing/2014/main" id="{BAFCC4FE-4AD1-9CC8-9E9A-F6DFB4C5230D}"/>
              </a:ext>
            </a:extLst>
          </p:cNvPr>
          <p:cNvSpPr txBox="1"/>
          <p:nvPr/>
        </p:nvSpPr>
        <p:spPr>
          <a:xfrm>
            <a:off x="460690" y="5701863"/>
            <a:ext cx="2235933" cy="369332"/>
          </a:xfrm>
          <a:prstGeom prst="rect">
            <a:avLst/>
          </a:prstGeom>
          <a:noFill/>
        </p:spPr>
        <p:txBody>
          <a:bodyPr wrap="none" rtlCol="0">
            <a:spAutoFit/>
          </a:bodyPr>
          <a:lstStyle/>
          <a:p>
            <a:r>
              <a:rPr lang="en-US" dirty="0"/>
              <a:t>Ver11= Ver10+ Ver12</a:t>
            </a:r>
          </a:p>
        </p:txBody>
      </p:sp>
      <p:sp>
        <p:nvSpPr>
          <p:cNvPr id="24" name="TextBox 23">
            <a:extLst>
              <a:ext uri="{FF2B5EF4-FFF2-40B4-BE49-F238E27FC236}">
                <a16:creationId xmlns:a16="http://schemas.microsoft.com/office/drawing/2014/main" id="{31CBCB25-9CFA-74BF-A0CD-80B4DA44526B}"/>
              </a:ext>
            </a:extLst>
          </p:cNvPr>
          <p:cNvSpPr txBox="1"/>
          <p:nvPr/>
        </p:nvSpPr>
        <p:spPr>
          <a:xfrm>
            <a:off x="4257377" y="5286364"/>
            <a:ext cx="5936974" cy="1200329"/>
          </a:xfrm>
          <a:prstGeom prst="rect">
            <a:avLst/>
          </a:prstGeom>
          <a:noFill/>
        </p:spPr>
        <p:txBody>
          <a:bodyPr wrap="square" rtlCol="0">
            <a:spAutoFit/>
          </a:bodyPr>
          <a:lstStyle/>
          <a:p>
            <a:r>
              <a:rPr lang="en-US" sz="2400" dirty="0">
                <a:solidFill>
                  <a:srgbClr val="0070C0"/>
                </a:solidFill>
                <a:highlight>
                  <a:srgbClr val="FFFF00"/>
                </a:highlight>
              </a:rPr>
              <a:t>Two additional sets for FIR + IR: </a:t>
            </a:r>
          </a:p>
          <a:p>
            <a:pPr marL="285750" indent="-285750">
              <a:buFont typeface="Arial" panose="020B0604020202020204" pitchFamily="34" charset="0"/>
              <a:buChar char="•"/>
            </a:pPr>
            <a:r>
              <a:rPr lang="en-US" sz="2400" dirty="0">
                <a:solidFill>
                  <a:srgbClr val="0070C0"/>
                </a:solidFill>
                <a:highlight>
                  <a:srgbClr val="FFFF00"/>
                </a:highlight>
              </a:rPr>
              <a:t>Snow/Ice </a:t>
            </a:r>
          </a:p>
          <a:p>
            <a:pPr marL="285750" indent="-285750">
              <a:buFont typeface="Arial" panose="020B0604020202020204" pitchFamily="34" charset="0"/>
              <a:buChar char="•"/>
            </a:pPr>
            <a:r>
              <a:rPr lang="en-US" sz="2400" dirty="0">
                <a:solidFill>
                  <a:srgbClr val="0070C0"/>
                </a:solidFill>
                <a:highlight>
                  <a:srgbClr val="FFFF00"/>
                </a:highlight>
              </a:rPr>
              <a:t>Snow/Ice/</a:t>
            </a:r>
            <a:r>
              <a:rPr lang="en-US" sz="2400" dirty="0" err="1">
                <a:solidFill>
                  <a:srgbClr val="0070C0"/>
                </a:solidFill>
                <a:highlight>
                  <a:srgbClr val="FFFF00"/>
                </a:highlight>
              </a:rPr>
              <a:t>EverGreen</a:t>
            </a:r>
            <a:r>
              <a:rPr lang="en-US" sz="2400" dirty="0">
                <a:solidFill>
                  <a:srgbClr val="0070C0"/>
                </a:solidFill>
                <a:highlight>
                  <a:srgbClr val="FFFF00"/>
                </a:highlight>
              </a:rPr>
              <a:t>/Sand/</a:t>
            </a:r>
            <a:r>
              <a:rPr lang="en-US" sz="2400" dirty="0" err="1">
                <a:solidFill>
                  <a:srgbClr val="0070C0"/>
                </a:solidFill>
                <a:highlight>
                  <a:srgbClr val="FFFF00"/>
                </a:highlight>
              </a:rPr>
              <a:t>DryGrass</a:t>
            </a:r>
            <a:r>
              <a:rPr lang="en-US" sz="2400" dirty="0">
                <a:solidFill>
                  <a:srgbClr val="0070C0"/>
                </a:solidFill>
                <a:highlight>
                  <a:srgbClr val="FFFF00"/>
                </a:highlight>
              </a:rPr>
              <a:t> </a:t>
            </a:r>
          </a:p>
        </p:txBody>
      </p:sp>
      <p:pic>
        <p:nvPicPr>
          <p:cNvPr id="25" name="Picture 24">
            <a:extLst>
              <a:ext uri="{FF2B5EF4-FFF2-40B4-BE49-F238E27FC236}">
                <a16:creationId xmlns:a16="http://schemas.microsoft.com/office/drawing/2014/main" id="{7B547615-99A3-FBAC-313A-4AE3BAF464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13" y="1706951"/>
            <a:ext cx="3660990" cy="2743200"/>
          </a:xfrm>
          <a:prstGeom prst="rect">
            <a:avLst/>
          </a:prstGeom>
          <a:noFill/>
          <a:ln>
            <a:noFill/>
          </a:ln>
        </p:spPr>
      </p:pic>
      <p:pic>
        <p:nvPicPr>
          <p:cNvPr id="26" name="Picture 25">
            <a:extLst>
              <a:ext uri="{FF2B5EF4-FFF2-40B4-BE49-F238E27FC236}">
                <a16:creationId xmlns:a16="http://schemas.microsoft.com/office/drawing/2014/main" id="{A0B5187B-86CA-922C-F84D-42B7974D5E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6996" y="1706951"/>
            <a:ext cx="3660990" cy="2743200"/>
          </a:xfrm>
          <a:prstGeom prst="rect">
            <a:avLst/>
          </a:prstGeom>
          <a:noFill/>
          <a:ln>
            <a:noFill/>
          </a:ln>
        </p:spPr>
      </p:pic>
      <p:pic>
        <p:nvPicPr>
          <p:cNvPr id="27" name="Picture 26">
            <a:extLst>
              <a:ext uri="{FF2B5EF4-FFF2-40B4-BE49-F238E27FC236}">
                <a16:creationId xmlns:a16="http://schemas.microsoft.com/office/drawing/2014/main" id="{E10777CE-8995-FDDA-852C-78960C1FF7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7317" y="1706951"/>
            <a:ext cx="3660990" cy="2743200"/>
          </a:xfrm>
          <a:prstGeom prst="rect">
            <a:avLst/>
          </a:prstGeom>
          <a:noFill/>
          <a:ln>
            <a:noFill/>
          </a:ln>
        </p:spPr>
      </p:pic>
    </p:spTree>
    <p:extLst>
      <p:ext uri="{BB962C8B-B14F-4D97-AF65-F5344CB8AC3E}">
        <p14:creationId xmlns:p14="http://schemas.microsoft.com/office/powerpoint/2010/main" val="344819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16788-3E77-5E1A-D7AF-71571D75D867}"/>
              </a:ext>
            </a:extLst>
          </p:cNvPr>
          <p:cNvPicPr>
            <a:picLocks noChangeAspect="1"/>
          </p:cNvPicPr>
          <p:nvPr/>
        </p:nvPicPr>
        <p:blipFill>
          <a:blip r:embed="rId2"/>
          <a:srcRect l="18110" r="15342"/>
          <a:stretch/>
        </p:blipFill>
        <p:spPr>
          <a:xfrm>
            <a:off x="8467594" y="779179"/>
            <a:ext cx="3636723" cy="3063240"/>
          </a:xfrm>
          <a:prstGeom prst="rect">
            <a:avLst/>
          </a:prstGeom>
        </p:spPr>
      </p:pic>
      <p:pic>
        <p:nvPicPr>
          <p:cNvPr id="4" name="Picture 3" descr="A graph of different types of snow and ice&#10;&#10;Description automatically generated">
            <a:extLst>
              <a:ext uri="{FF2B5EF4-FFF2-40B4-BE49-F238E27FC236}">
                <a16:creationId xmlns:a16="http://schemas.microsoft.com/office/drawing/2014/main" id="{076E2E46-C96B-0ADE-73C1-37547C6ED792}"/>
              </a:ext>
            </a:extLst>
          </p:cNvPr>
          <p:cNvPicPr>
            <a:picLocks noChangeAspect="1"/>
          </p:cNvPicPr>
          <p:nvPr/>
        </p:nvPicPr>
        <p:blipFill>
          <a:blip r:embed="rId3"/>
          <a:stretch>
            <a:fillRect/>
          </a:stretch>
        </p:blipFill>
        <p:spPr>
          <a:xfrm>
            <a:off x="-53362" y="848751"/>
            <a:ext cx="4496435" cy="3371850"/>
          </a:xfrm>
          <a:prstGeom prst="rect">
            <a:avLst/>
          </a:prstGeom>
        </p:spPr>
      </p:pic>
      <p:sp>
        <p:nvSpPr>
          <p:cNvPr id="5" name="TextBox 4">
            <a:extLst>
              <a:ext uri="{FF2B5EF4-FFF2-40B4-BE49-F238E27FC236}">
                <a16:creationId xmlns:a16="http://schemas.microsoft.com/office/drawing/2014/main" id="{1A1C4975-9F70-1EFC-E69E-140B76929357}"/>
              </a:ext>
            </a:extLst>
          </p:cNvPr>
          <p:cNvSpPr txBox="1"/>
          <p:nvPr/>
        </p:nvSpPr>
        <p:spPr>
          <a:xfrm>
            <a:off x="87378" y="4229474"/>
            <a:ext cx="4419600" cy="1846659"/>
          </a:xfrm>
          <a:prstGeom prst="rect">
            <a:avLst/>
          </a:prstGeom>
          <a:noFill/>
        </p:spPr>
        <p:txBody>
          <a:bodyPr wrap="square" rtlCol="0">
            <a:spAutoFit/>
          </a:bodyPr>
          <a:lstStyle/>
          <a:p>
            <a:r>
              <a:rPr lang="en-US" sz="1200" b="1" dirty="0">
                <a:effectLst/>
                <a:latin typeface="Arial" panose="020B0604020202020204" pitchFamily="34" charset="0"/>
                <a:ea typeface="Times New Roman" panose="02020603050405020304" pitchFamily="18" charset="0"/>
              </a:rPr>
              <a:t>Figure 1</a:t>
            </a:r>
            <a:r>
              <a:rPr lang="en-US" sz="1200" dirty="0">
                <a:effectLst/>
                <a:latin typeface="Arial" panose="020B0604020202020204" pitchFamily="34" charset="0"/>
                <a:ea typeface="Times New Roman" panose="02020603050405020304" pitchFamily="18" charset="0"/>
              </a:rPr>
              <a:t>. Summary of the ARI retrieved emissivity for the seven measured sample types:  (top panel) water, ice, and snow, (bottom panel) sand, evergreen, grass, and pine needle. Retrieved </a:t>
            </a:r>
            <a:r>
              <a:rPr lang="en-US" sz="1200" dirty="0" err="1">
                <a:effectLst/>
                <a:latin typeface="Arial" panose="020B0604020202020204" pitchFamily="34" charset="0"/>
                <a:ea typeface="Times New Roman" panose="02020603050405020304" pitchFamily="18" charset="0"/>
              </a:rPr>
              <a:t>emissivities</a:t>
            </a:r>
            <a:r>
              <a:rPr lang="en-US" sz="1200" dirty="0">
                <a:effectLst/>
                <a:latin typeface="Arial" panose="020B0604020202020204" pitchFamily="34" charset="0"/>
                <a:ea typeface="Times New Roman" panose="02020603050405020304" pitchFamily="18" charset="0"/>
              </a:rPr>
              <a:t> for each sample type are averaged together and 1) spectrally smoothed using a moving </a:t>
            </a:r>
            <a:r>
              <a:rPr lang="en-US" sz="1200" dirty="0" err="1">
                <a:effectLst/>
                <a:latin typeface="Arial" panose="020B0604020202020204" pitchFamily="34" charset="0"/>
                <a:ea typeface="Times New Roman" panose="02020603050405020304" pitchFamily="18" charset="0"/>
              </a:rPr>
              <a:t>boxar</a:t>
            </a:r>
            <a:r>
              <a:rPr lang="en-US" sz="1200" dirty="0">
                <a:effectLst/>
                <a:latin typeface="Arial" panose="020B0604020202020204" pitchFamily="34" charset="0"/>
                <a:ea typeface="Times New Roman" panose="02020603050405020304" pitchFamily="18" charset="0"/>
              </a:rPr>
              <a:t> (thin lines shown in the TIR region) and 2) modeled using a best-fit line across the TIR and FIR (thick lines). The FIR micro window results are shown for reference as dots.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6" name="Rectangle 2">
            <a:extLst>
              <a:ext uri="{FF2B5EF4-FFF2-40B4-BE49-F238E27FC236}">
                <a16:creationId xmlns:a16="http://schemas.microsoft.com/office/drawing/2014/main" id="{567B48DD-A8F9-DDEE-5214-FD39276DADC8}"/>
              </a:ext>
            </a:extLst>
          </p:cNvPr>
          <p:cNvSpPr>
            <a:spLocks noChangeArrowheads="1"/>
          </p:cNvSpPr>
          <p:nvPr/>
        </p:nvSpPr>
        <p:spPr bwMode="auto">
          <a:xfrm>
            <a:off x="413359" y="20041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5" descr="page4image568">
            <a:extLst>
              <a:ext uri="{FF2B5EF4-FFF2-40B4-BE49-F238E27FC236}">
                <a16:creationId xmlns:a16="http://schemas.microsoft.com/office/drawing/2014/main" id="{60D435FC-BDA0-9ACB-974F-0FCAB9E2D74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405495" y="1023409"/>
            <a:ext cx="3975100" cy="2882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43D724-5D89-A30A-33DA-D76E200AA92C}"/>
              </a:ext>
            </a:extLst>
          </p:cNvPr>
          <p:cNvSpPr txBox="1"/>
          <p:nvPr/>
        </p:nvSpPr>
        <p:spPr>
          <a:xfrm>
            <a:off x="4715862" y="4059539"/>
            <a:ext cx="3472543" cy="1938992"/>
          </a:xfrm>
          <a:prstGeom prst="rect">
            <a:avLst/>
          </a:prstGeom>
          <a:noFill/>
        </p:spPr>
        <p:txBody>
          <a:bodyPr wrap="square" rtlCol="0">
            <a:spAutoFit/>
          </a:bodyPr>
          <a:lstStyle/>
          <a:p>
            <a:r>
              <a:rPr lang="en-US" sz="1200" b="1" dirty="0">
                <a:effectLst/>
                <a:latin typeface="Arial" panose="020B0604020202020204" pitchFamily="34" charset="0"/>
                <a:ea typeface="Times New Roman" panose="02020603050405020304" pitchFamily="18" charset="0"/>
              </a:rPr>
              <a:t>Figure 2:</a:t>
            </a:r>
            <a:r>
              <a:rPr lang="en-US" sz="1200" dirty="0">
                <a:effectLst/>
                <a:latin typeface="Arial" panose="020B0604020202020204" pitchFamily="34" charset="0"/>
                <a:ea typeface="Times New Roman" panose="02020603050405020304" pitchFamily="18" charset="0"/>
              </a:rPr>
              <a:t> Angularly averaged, spectrally resolved far-IR surface emissivity for four IGBP land types (ocean, vegetation, desert, and snow) based on 3D radiative transfer calculations and published indices of refraction. </a:t>
            </a:r>
            <a:r>
              <a:rPr lang="en-US" sz="1200" i="1" dirty="0">
                <a:effectLst/>
                <a:latin typeface="Arial" panose="020B0604020202020204" pitchFamily="34" charset="0"/>
                <a:ea typeface="Times New Roman" panose="02020603050405020304" pitchFamily="18" charset="0"/>
              </a:rPr>
              <a:t>(Feldman et al. 2014): </a:t>
            </a:r>
            <a:r>
              <a:rPr lang="en-GB" sz="1200" kern="0" dirty="0">
                <a:effectLst/>
                <a:latin typeface="Arial" panose="020B0604020202020204" pitchFamily="34" charset="0"/>
                <a:ea typeface="Times New Roman" panose="02020603050405020304" pitchFamily="18" charset="0"/>
              </a:rPr>
              <a:t>"At high latitudes and altitudes, a 0.05 change in emissivity due to mineralogy and snow grain size can cause a 1.8-2 Wm-2 difference in instantaneous clear sky OLR." </a:t>
            </a:r>
            <a:endParaRPr lang="en-US" sz="1200" dirty="0">
              <a:effectLst/>
              <a:latin typeface="Times New Roman" panose="02020603050405020304" pitchFamily="18" charset="0"/>
              <a:ea typeface="Times New Roman" panose="02020603050405020304" pitchFamily="18" charset="0"/>
            </a:endParaRPr>
          </a:p>
          <a:p>
            <a:endParaRPr lang="en-US" sz="1200" dirty="0"/>
          </a:p>
        </p:txBody>
      </p:sp>
      <p:sp>
        <p:nvSpPr>
          <p:cNvPr id="9" name="TextBox 8">
            <a:extLst>
              <a:ext uri="{FF2B5EF4-FFF2-40B4-BE49-F238E27FC236}">
                <a16:creationId xmlns:a16="http://schemas.microsoft.com/office/drawing/2014/main" id="{32532361-A7B8-DCCE-5ED1-1DF129A36CA7}"/>
              </a:ext>
            </a:extLst>
          </p:cNvPr>
          <p:cNvSpPr txBox="1"/>
          <p:nvPr/>
        </p:nvSpPr>
        <p:spPr>
          <a:xfrm>
            <a:off x="8606173" y="3906309"/>
            <a:ext cx="3359564" cy="646331"/>
          </a:xfrm>
          <a:prstGeom prst="rect">
            <a:avLst/>
          </a:prstGeom>
          <a:noFill/>
        </p:spPr>
        <p:txBody>
          <a:bodyPr wrap="square" rtlCol="0">
            <a:spAutoFit/>
          </a:bodyPr>
          <a:lstStyle/>
          <a:p>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Figure 3</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 Reflectance of Quartz from the USGS Spectral Library V7 (</a:t>
            </a:r>
            <a:r>
              <a:rPr lang="en-GB" sz="1200" i="1" dirty="0">
                <a:effectLst/>
                <a:latin typeface="Arial" panose="020B0604020202020204" pitchFamily="34" charset="0"/>
                <a:ea typeface="Times New Roman" panose="02020603050405020304" pitchFamily="18" charset="0"/>
                <a:cs typeface="Times New Roman" panose="02020603050405020304" pitchFamily="18" charset="0"/>
              </a:rPr>
              <a:t>Kokaly et al., 2017</a:t>
            </a:r>
            <a:r>
              <a:rPr lang="en-GB" sz="12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dirty="0">
              <a:effectLst/>
              <a:latin typeface="Stone Sans ITC TT"/>
              <a:ea typeface="Times New Roman" panose="02020603050405020304" pitchFamily="18" charset="0"/>
              <a:cs typeface="Times New Roman" panose="02020603050405020304" pitchFamily="18" charset="0"/>
            </a:endParaRPr>
          </a:p>
          <a:p>
            <a:endParaRPr lang="en-US" sz="1200" dirty="0"/>
          </a:p>
        </p:txBody>
      </p:sp>
      <p:sp>
        <p:nvSpPr>
          <p:cNvPr id="10" name="TextBox 9">
            <a:extLst>
              <a:ext uri="{FF2B5EF4-FFF2-40B4-BE49-F238E27FC236}">
                <a16:creationId xmlns:a16="http://schemas.microsoft.com/office/drawing/2014/main" id="{4A23C654-AA46-59EB-7644-7217AF78ED6E}"/>
              </a:ext>
            </a:extLst>
          </p:cNvPr>
          <p:cNvSpPr txBox="1"/>
          <p:nvPr/>
        </p:nvSpPr>
        <p:spPr>
          <a:xfrm>
            <a:off x="2555607" y="162293"/>
            <a:ext cx="7080785"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Source of “Laboratory” data</a:t>
            </a:r>
          </a:p>
        </p:txBody>
      </p:sp>
      <p:sp>
        <p:nvSpPr>
          <p:cNvPr id="11" name="TextBox 10">
            <a:extLst>
              <a:ext uri="{FF2B5EF4-FFF2-40B4-BE49-F238E27FC236}">
                <a16:creationId xmlns:a16="http://schemas.microsoft.com/office/drawing/2014/main" id="{3D62485D-4568-7662-9FA7-86D6BF1B2804}"/>
              </a:ext>
            </a:extLst>
          </p:cNvPr>
          <p:cNvSpPr txBox="1"/>
          <p:nvPr/>
        </p:nvSpPr>
        <p:spPr>
          <a:xfrm>
            <a:off x="308113" y="6251713"/>
            <a:ext cx="2576346" cy="369332"/>
          </a:xfrm>
          <a:prstGeom prst="rect">
            <a:avLst/>
          </a:prstGeom>
          <a:noFill/>
        </p:spPr>
        <p:txBody>
          <a:bodyPr wrap="none" rtlCol="0">
            <a:spAutoFit/>
          </a:bodyPr>
          <a:lstStyle/>
          <a:p>
            <a:pPr marL="285750" indent="-285750">
              <a:buFont typeface="Arial" panose="020B0604020202020204" pitchFamily="34" charset="0"/>
              <a:buChar char="•"/>
            </a:pPr>
            <a:r>
              <a:rPr lang="en-GB" sz="1800" i="1" kern="0" dirty="0">
                <a:effectLst/>
                <a:latin typeface="Arial" panose="020B0604020202020204" pitchFamily="34" charset="0"/>
                <a:ea typeface="Times New Roman" panose="02020603050405020304" pitchFamily="18" charset="0"/>
              </a:rPr>
              <a:t>Huang et al. (2016)</a:t>
            </a:r>
            <a:r>
              <a:rPr lang="en-GB" sz="1800" kern="0" dirty="0">
                <a:effectLst/>
                <a:latin typeface="Arial" panose="020B060402020202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4122580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20C6B-204C-4E69-855C-71E037525A6D}"/>
              </a:ext>
            </a:extLst>
          </p:cNvPr>
          <p:cNvSpPr>
            <a:spLocks noGrp="1"/>
          </p:cNvSpPr>
          <p:nvPr>
            <p:ph type="title"/>
          </p:nvPr>
        </p:nvSpPr>
        <p:spPr>
          <a:xfrm>
            <a:off x="838200" y="-149087"/>
            <a:ext cx="10515600" cy="1325563"/>
          </a:xfrm>
        </p:spPr>
        <p:txBody>
          <a:bodyPr/>
          <a:lstStyle/>
          <a:p>
            <a:pPr algn="ctr"/>
            <a:r>
              <a:rPr lang="en-US" b="1" dirty="0">
                <a:latin typeface="Arial" panose="020B0604020202020204" pitchFamily="34" charset="0"/>
                <a:cs typeface="Arial" panose="020B0604020202020204" pitchFamily="34" charset="0"/>
              </a:rPr>
              <a:t>Evaluation</a:t>
            </a:r>
          </a:p>
        </p:txBody>
      </p:sp>
      <p:sp>
        <p:nvSpPr>
          <p:cNvPr id="3" name="Content Placeholder 2">
            <a:extLst>
              <a:ext uri="{FF2B5EF4-FFF2-40B4-BE49-F238E27FC236}">
                <a16:creationId xmlns:a16="http://schemas.microsoft.com/office/drawing/2014/main" id="{72906BAC-69CF-E610-9B2A-C77992DA878A}"/>
              </a:ext>
            </a:extLst>
          </p:cNvPr>
          <p:cNvSpPr>
            <a:spLocks noGrp="1"/>
          </p:cNvSpPr>
          <p:nvPr>
            <p:ph idx="1"/>
          </p:nvPr>
        </p:nvSpPr>
        <p:spPr>
          <a:xfrm>
            <a:off x="332620" y="975035"/>
            <a:ext cx="11526759" cy="4351338"/>
          </a:xfrm>
        </p:spPr>
        <p:txBody>
          <a:bodyPr>
            <a:noAutofit/>
          </a:bodyPr>
          <a:lstStyle/>
          <a:p>
            <a:r>
              <a:rPr lang="en-GB" sz="2000" dirty="0">
                <a:effectLst/>
                <a:latin typeface="Arial" panose="020B0604020202020204" pitchFamily="34" charset="0"/>
                <a:ea typeface="Times New Roman" panose="02020603050405020304" pitchFamily="18" charset="0"/>
                <a:cs typeface="Times New Roman" panose="02020603050405020304" pitchFamily="18" charset="0"/>
              </a:rPr>
              <a:t>RTTOV CAMEL-FIR module will be tested on case studies directly and compared to </a:t>
            </a: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air-based measurements</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 </a:t>
            </a:r>
          </a:p>
          <a:p>
            <a:pPr lvl="1"/>
            <a:r>
              <a:rPr lang="en-GB" sz="2000" dirty="0">
                <a:effectLst/>
                <a:latin typeface="Arial" panose="020B0604020202020204" pitchFamily="34" charset="0"/>
                <a:ea typeface="Times New Roman" panose="02020603050405020304" pitchFamily="18" charset="0"/>
                <a:cs typeface="Arial" panose="020B0604020202020204" pitchFamily="34" charset="0"/>
              </a:rPr>
              <a:t>TAFTS instrument over Greenland ice sheet on March 19, 2015 </a:t>
            </a:r>
            <a:r>
              <a:rPr lang="en-GB" sz="2000" i="1" dirty="0">
                <a:effectLst/>
                <a:latin typeface="Arial" panose="020B0604020202020204" pitchFamily="34" charset="0"/>
                <a:ea typeface="Times New Roman" panose="02020603050405020304" pitchFamily="18" charset="0"/>
                <a:cs typeface="Arial" panose="020B0604020202020204" pitchFamily="34" charset="0"/>
              </a:rPr>
              <a:t>(Bellisario et al., 2017, </a:t>
            </a:r>
            <a:r>
              <a:rPr lang="en-GB" sz="2000" i="1" kern="0" dirty="0">
                <a:effectLst/>
                <a:latin typeface="Arial" panose="020B0604020202020204" pitchFamily="34" charset="0"/>
                <a:ea typeface="Times New Roman" panose="02020603050405020304" pitchFamily="18" charset="0"/>
                <a:cs typeface="Arial" panose="020B0604020202020204" pitchFamily="34" charset="0"/>
              </a:rPr>
              <a:t>Murray et al., 2020</a:t>
            </a:r>
            <a:r>
              <a:rPr lang="en-US" sz="2000" dirty="0">
                <a:effectLst/>
                <a:latin typeface="Arial" panose="020B0604020202020204" pitchFamily="34" charset="0"/>
                <a:cs typeface="Arial" panose="020B0604020202020204" pitchFamily="34" charset="0"/>
              </a:rPr>
              <a:t> </a:t>
            </a:r>
            <a:r>
              <a:rPr lang="en-GB" sz="2000" dirty="0">
                <a:effectLst/>
                <a:latin typeface="Arial" panose="020B0604020202020204" pitchFamily="34" charset="0"/>
                <a:ea typeface="Times New Roman" panose="02020603050405020304" pitchFamily="18" charset="0"/>
                <a:cs typeface="Arial" panose="020B0604020202020204" pitchFamily="34" charset="0"/>
              </a:rPr>
              <a:t>)</a:t>
            </a:r>
          </a:p>
          <a:p>
            <a:pPr lvl="1"/>
            <a:r>
              <a:rPr lang="en-GB" sz="2000" dirty="0">
                <a:effectLst/>
                <a:latin typeface="Arial" panose="020B0604020202020204" pitchFamily="34" charset="0"/>
                <a:ea typeface="Times New Roman" panose="02020603050405020304" pitchFamily="18" charset="0"/>
                <a:cs typeface="Times New Roman" panose="02020603050405020304" pitchFamily="18" charset="0"/>
              </a:rPr>
              <a:t>PREFIRE mission over NSA Cart Site, Tibet, ???: </a:t>
            </a:r>
          </a:p>
          <a:p>
            <a:pPr lvl="2"/>
            <a:r>
              <a:rPr lang="en-GB" sz="1600" dirty="0">
                <a:effectLst/>
                <a:latin typeface="Arial" panose="020B0604020202020204" pitchFamily="34" charset="0"/>
                <a:ea typeface="Times New Roman" panose="02020603050405020304" pitchFamily="18" charset="0"/>
                <a:cs typeface="Times New Roman" panose="02020603050405020304" pitchFamily="18" charset="0"/>
                <a:hlinkClick r:id="rId2"/>
              </a:rPr>
              <a:t>https://prefire.ssec.wisc.edu</a:t>
            </a:r>
            <a:r>
              <a:rPr lang="en-GB" sz="1600" dirty="0">
                <a:latin typeface="Arial" panose="020B0604020202020204" pitchFamily="34" charset="0"/>
                <a:ea typeface="Times New Roman" panose="02020603050405020304" pitchFamily="18" charset="0"/>
                <a:cs typeface="Times New Roman" panose="02020603050405020304" pitchFamily="18" charset="0"/>
              </a:rPr>
              <a:t>: </a:t>
            </a:r>
          </a:p>
          <a:p>
            <a:pPr lvl="2"/>
            <a:r>
              <a:rPr lang="en-GB" sz="1600" dirty="0">
                <a:latin typeface="Arial" panose="020B0604020202020204" pitchFamily="34" charset="0"/>
                <a:ea typeface="Times New Roman" panose="02020603050405020304" pitchFamily="18" charset="0"/>
                <a:cs typeface="Times New Roman" panose="02020603050405020304" pitchFamily="18" charset="0"/>
                <a:hlinkClick r:id="rId3"/>
              </a:rPr>
              <a:t>https://search.earthdata.nasa.gov/search?fpj=PREFIRE</a:t>
            </a:r>
            <a:endParaRPr lang="en-GB" sz="1600" dirty="0">
              <a:latin typeface="Arial" panose="020B0604020202020204" pitchFamily="34" charset="0"/>
              <a:ea typeface="Times New Roman" panose="02020603050405020304" pitchFamily="18" charset="0"/>
              <a:cs typeface="Times New Roman" panose="02020603050405020304" pitchFamily="18" charset="0"/>
            </a:endParaRPr>
          </a:p>
          <a:p>
            <a:pPr lvl="3"/>
            <a:r>
              <a:rPr lang="en-GB" sz="1400" dirty="0">
                <a:latin typeface="Arial" panose="020B0604020202020204" pitchFamily="34" charset="0"/>
                <a:ea typeface="Times New Roman" panose="02020603050405020304" pitchFamily="18" charset="0"/>
                <a:cs typeface="Times New Roman" panose="02020603050405020304" pitchFamily="18" charset="0"/>
              </a:rPr>
              <a:t>ext.: PREFIRE_SAT1_1B-RAD_P00_R00_20250417012449_04782.nc</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lvl="2"/>
            <a:endParaRPr lang="en-GB"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2000" b="1" kern="0" dirty="0">
                <a:effectLst/>
                <a:latin typeface="Arial" panose="020B0604020202020204" pitchFamily="34" charset="0"/>
                <a:ea typeface="Times New Roman" panose="02020603050405020304" pitchFamily="18" charset="0"/>
              </a:rPr>
              <a:t>Ground-based measurements: </a:t>
            </a:r>
            <a:endParaRPr lang="en-GB" sz="2000" b="1"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n-GB" sz="2000" kern="0" dirty="0">
                <a:effectLst/>
                <a:latin typeface="Arial" panose="020B0604020202020204" pitchFamily="34" charset="0"/>
                <a:ea typeface="Times New Roman" panose="02020603050405020304" pitchFamily="18" charset="0"/>
              </a:rPr>
              <a:t>Radiation Explorer in the FIR – Prototype for Applications and Development (REFIR-PAD) (e.g., </a:t>
            </a:r>
            <a:r>
              <a:rPr lang="en-GB" sz="2000" i="1" kern="0" dirty="0">
                <a:effectLst/>
                <a:latin typeface="Arial" panose="020B0604020202020204" pitchFamily="34" charset="0"/>
                <a:ea typeface="Times New Roman" panose="02020603050405020304" pitchFamily="18" charset="0"/>
              </a:rPr>
              <a:t>Bianchini et al., 2019</a:t>
            </a:r>
            <a:r>
              <a:rPr lang="en-GB" sz="2000" kern="0" dirty="0">
                <a:effectLst/>
                <a:latin typeface="Arial" panose="020B0604020202020204" pitchFamily="34" charset="0"/>
                <a:ea typeface="Times New Roman" panose="02020603050405020304" pitchFamily="18" charset="0"/>
              </a:rPr>
              <a:t>) </a:t>
            </a:r>
          </a:p>
          <a:p>
            <a:pPr lvl="1"/>
            <a:r>
              <a:rPr lang="en-GB" sz="2000" kern="0" dirty="0">
                <a:effectLst/>
                <a:latin typeface="Arial" panose="020B0604020202020204" pitchFamily="34" charset="0"/>
                <a:ea typeface="Times New Roman" panose="02020603050405020304" pitchFamily="18" charset="0"/>
              </a:rPr>
              <a:t>Far-Infrared Spectroscopy of the Troposphere (FIRST) instrument (e.g., </a:t>
            </a:r>
            <a:r>
              <a:rPr lang="en-GB" sz="2000" i="1" kern="0" dirty="0">
                <a:effectLst/>
                <a:latin typeface="Arial" panose="020B0604020202020204" pitchFamily="34" charset="0"/>
                <a:ea typeface="Times New Roman" panose="02020603050405020304" pitchFamily="18" charset="0"/>
              </a:rPr>
              <a:t>Mlynczak et al., 2016</a:t>
            </a:r>
            <a:r>
              <a:rPr lang="en-GB" sz="2000" kern="0" dirty="0">
                <a:effectLst/>
                <a:latin typeface="Arial" panose="020B0604020202020204" pitchFamily="34" charset="0"/>
                <a:ea typeface="Times New Roman" panose="02020603050405020304" pitchFamily="18" charset="0"/>
              </a:rPr>
              <a:t>)</a:t>
            </a:r>
          </a:p>
          <a:p>
            <a:pPr lvl="1"/>
            <a:r>
              <a:rPr lang="en-GB" sz="2000" kern="0" dirty="0">
                <a:effectLst/>
                <a:latin typeface="Arial" panose="020B0604020202020204" pitchFamily="34" charset="0"/>
                <a:ea typeface="Times New Roman" panose="02020603050405020304" pitchFamily="18" charset="0"/>
              </a:rPr>
              <a:t>Extended-range Atmospheric Emitted Radiance Interferometer (E-AERI) (e.g., </a:t>
            </a:r>
            <a:r>
              <a:rPr lang="en-GB" sz="2000" i="1" kern="0" dirty="0">
                <a:effectLst/>
                <a:latin typeface="Arial" panose="020B0604020202020204" pitchFamily="34" charset="0"/>
                <a:ea typeface="Times New Roman" panose="02020603050405020304" pitchFamily="18" charset="0"/>
              </a:rPr>
              <a:t>Mariani et al., 2012</a:t>
            </a:r>
            <a:r>
              <a:rPr lang="en-GB" sz="2000" kern="0" dirty="0">
                <a:effectLst/>
                <a:latin typeface="Arial" panose="020B0604020202020204" pitchFamily="34" charset="0"/>
                <a:ea typeface="Times New Roman" panose="02020603050405020304" pitchFamily="18" charset="0"/>
              </a:rPr>
              <a:t>) </a:t>
            </a:r>
          </a:p>
          <a:p>
            <a:pPr lvl="1"/>
            <a:r>
              <a:rPr lang="en-GB" sz="2000" kern="0" dirty="0">
                <a:effectLst/>
                <a:latin typeface="Arial" panose="020B0604020202020204" pitchFamily="34" charset="0"/>
                <a:ea typeface="Times New Roman" panose="02020603050405020304" pitchFamily="18" charset="0"/>
              </a:rPr>
              <a:t>Far-Infrared Radiation Mobile Observation System (FIRMOS) (</a:t>
            </a:r>
            <a:r>
              <a:rPr lang="en-GB" sz="2000" i="1" kern="0" dirty="0">
                <a:effectLst/>
                <a:latin typeface="Arial" panose="020B0604020202020204" pitchFamily="34" charset="0"/>
                <a:ea typeface="Times New Roman" panose="02020603050405020304" pitchFamily="18" charset="0"/>
              </a:rPr>
              <a:t>Belotti et al., 2023</a:t>
            </a:r>
            <a:r>
              <a:rPr lang="en-GB" sz="2000" kern="0" dirty="0">
                <a:effectLst/>
                <a:latin typeface="Arial" panose="020B0604020202020204" pitchFamily="34" charset="0"/>
                <a:ea typeface="Times New Roman" panose="02020603050405020304" pitchFamily="18" charset="0"/>
              </a:rPr>
              <a:t>) </a:t>
            </a:r>
            <a:endParaRPr lang="en-GB" dirty="0">
              <a:latin typeface="Arial" panose="020B0604020202020204" pitchFamily="34" charset="0"/>
              <a:cs typeface="Times New Roman" panose="02020603050405020304" pitchFamily="18" charset="0"/>
            </a:endParaRPr>
          </a:p>
          <a:p>
            <a:r>
              <a:rPr lang="en-GB" dirty="0">
                <a:latin typeface="Arial" panose="020B060402020202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189424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ED13-68E3-0476-A2E6-5E660917D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80811-3243-CBBF-3904-332B37FB2E5E}"/>
              </a:ext>
            </a:extLst>
          </p:cNvPr>
          <p:cNvSpPr>
            <a:spLocks noGrp="1"/>
          </p:cNvSpPr>
          <p:nvPr>
            <p:ph type="title"/>
          </p:nvPr>
        </p:nvSpPr>
        <p:spPr>
          <a:xfrm>
            <a:off x="838200" y="2607284"/>
            <a:ext cx="10515600" cy="1325563"/>
          </a:xfrm>
        </p:spPr>
        <p:txBody>
          <a:bodyPr/>
          <a:lstStyle/>
          <a:p>
            <a:pPr algn="ctr"/>
            <a:r>
              <a:rPr lang="en-US" dirty="0"/>
              <a:t>ARI Measurements at UW-Madison/SSEC</a:t>
            </a:r>
          </a:p>
        </p:txBody>
      </p:sp>
    </p:spTree>
    <p:extLst>
      <p:ext uri="{BB962C8B-B14F-4D97-AF65-F5344CB8AC3E}">
        <p14:creationId xmlns:p14="http://schemas.microsoft.com/office/powerpoint/2010/main" val="52040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2304</TotalTime>
  <Words>2621</Words>
  <Application>Microsoft Macintosh PowerPoint</Application>
  <PresentationFormat>Widescreen</PresentationFormat>
  <Paragraphs>202</Paragraphs>
  <Slides>33</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AdvTT7329fd89.I</vt:lpstr>
      <vt:lpstr>AdvTTe45e47d2</vt:lpstr>
      <vt:lpstr>AdvTTe45e47d2+20</vt:lpstr>
      <vt:lpstr>Aptos</vt:lpstr>
      <vt:lpstr>Aptos Display</vt:lpstr>
      <vt:lpstr>Arial</vt:lpstr>
      <vt:lpstr>Calibri</vt:lpstr>
      <vt:lpstr>Cambria Math</vt:lpstr>
      <vt:lpstr>Helvetica Neue</vt:lpstr>
      <vt:lpstr>Myriad Pro</vt:lpstr>
      <vt:lpstr>Stone Sans ITC TT</vt:lpstr>
      <vt:lpstr>Symbol</vt:lpstr>
      <vt:lpstr>Times New Roman</vt:lpstr>
      <vt:lpstr>Office Theme</vt:lpstr>
      <vt:lpstr>Extending CAMEL emissivity database to far-IR for RTTOV</vt:lpstr>
      <vt:lpstr>Outline</vt:lpstr>
      <vt:lpstr>PROPOSAL</vt:lpstr>
      <vt:lpstr>Proposal Objective: </vt:lpstr>
      <vt:lpstr>Method</vt:lpstr>
      <vt:lpstr>CAMEL Laboratory Datasets</vt:lpstr>
      <vt:lpstr>PowerPoint Presentation</vt:lpstr>
      <vt:lpstr>Evaluation</vt:lpstr>
      <vt:lpstr>ARI Measurements at UW-Madison/SSEC</vt:lpstr>
      <vt:lpstr>Ground-Based Far Infrared Emissivity Measurements Using the Absolute Radiance Interferometer  M. Loveless1, D. Adler1, F. Best1, E. Borbas1, X. Huang2, R. Knuteson1, T. L’Ecuyer3, N. R. Nalli4, E. Olsen1, H. Revercomb1, and J. K. Taylor1  1 Space Science and Engineering Center, University of Wisconsin-Madison,  2 University of Michigan, Dept. of Climate and Space Sciences and Engineering,  3 Cooperative Institute for Meteorological Satellite Studies, University of Wisconsin-Madison,  4 IMSG, Inc. at NOAA/NESDIS Center for Satellite Applications and Research (STAR)  Accepted to Earth and Space Science, 2024.  This work was funded by the SSEC2022 project at the University of Wisconsin – Madison, Space Science and Engineering Center (SSEC).  Publication cost was covered by NASA’s PREFIRE grant # 80NSSC18K1485.  </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CAMEL emissivity database to far-IR for RTTOV</dc:title>
  <dc:creator>E. Eva Borbas</dc:creator>
  <cp:lastModifiedBy>ROBERT O KNUTESON</cp:lastModifiedBy>
  <cp:revision>35</cp:revision>
  <dcterms:created xsi:type="dcterms:W3CDTF">2025-04-28T20:10:28Z</dcterms:created>
  <dcterms:modified xsi:type="dcterms:W3CDTF">2025-05-08T16:33:24Z</dcterms:modified>
</cp:coreProperties>
</file>