
<file path=[Content_Types].xml><?xml version="1.0" encoding="utf-8"?>
<Types xmlns="http://schemas.openxmlformats.org/package/2006/content-types">
  <Default Extension="emf" ContentType="image/x-emf"/>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7" r:id="rId2"/>
  </p:sldMasterIdLst>
  <p:notesMasterIdLst>
    <p:notesMasterId r:id="rId30"/>
  </p:notesMasterIdLst>
  <p:sldIdLst>
    <p:sldId id="256" r:id="rId3"/>
    <p:sldId id="257" r:id="rId4"/>
    <p:sldId id="931" r:id="rId5"/>
    <p:sldId id="258" r:id="rId6"/>
    <p:sldId id="259" r:id="rId7"/>
    <p:sldId id="282" r:id="rId8"/>
    <p:sldId id="281" r:id="rId9"/>
    <p:sldId id="910" r:id="rId10"/>
    <p:sldId id="926" r:id="rId11"/>
    <p:sldId id="283" r:id="rId12"/>
    <p:sldId id="284" r:id="rId13"/>
    <p:sldId id="927" r:id="rId14"/>
    <p:sldId id="928" r:id="rId15"/>
    <p:sldId id="929" r:id="rId16"/>
    <p:sldId id="930" r:id="rId17"/>
    <p:sldId id="261" r:id="rId18"/>
    <p:sldId id="262" r:id="rId19"/>
    <p:sldId id="285" r:id="rId20"/>
    <p:sldId id="267" r:id="rId21"/>
    <p:sldId id="287" r:id="rId22"/>
    <p:sldId id="288" r:id="rId23"/>
    <p:sldId id="260" r:id="rId24"/>
    <p:sldId id="275" r:id="rId25"/>
    <p:sldId id="276" r:id="rId26"/>
    <p:sldId id="277" r:id="rId27"/>
    <p:sldId id="279" r:id="rId28"/>
    <p:sldId id="280" r:id="rId29"/>
  </p:sldIdLst>
  <p:sldSz cx="12192000" cy="6858000"/>
  <p:notesSz cx="6858000" cy="9144000"/>
  <p:embeddedFontLst>
    <p:embeddedFont>
      <p:font typeface="Cambria Math" panose="02040503050406030204" pitchFamily="18" charset="0"/>
      <p:regular r:id="rId31"/>
    </p:embeddedFont>
    <p:embeddedFont>
      <p:font typeface="Candara" panose="020E0502030303020204" pitchFamily="34" charset="0"/>
      <p:regular r:id="rId32"/>
      <p:bold r:id="rId33"/>
      <p:italic r:id="rId34"/>
      <p:boldItalic r:id="rId35"/>
    </p:embeddedFont>
    <p:embeddedFont>
      <p:font typeface="Consolas" panose="020B0609020204030204" pitchFamily="49" charset="0"/>
      <p:regular r:id="rId36"/>
      <p:bold r:id="rId37"/>
      <p:italic r:id="rId38"/>
      <p:boldItalic r:id="rId39"/>
    </p:embeddedFont>
    <p:embeddedFont>
      <p:font typeface="Helvetica Neue" panose="020B0604020202020204" charset="0"/>
      <p:regular r:id="rId40"/>
      <p:bold r:id="rId41"/>
      <p:italic r:id="rId42"/>
      <p:boldItalic r:id="rId43"/>
    </p:embeddedFont>
    <p:embeddedFont>
      <p:font typeface="Times" panose="02020603050405020304" pitchFamily="18"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hDln0DvpYUsC0Mz2Llsu2jq8g65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61D9554-EA2E-4FCF-8F5F-D8730FDFB43A}">
  <a:tblStyle styleId="{B61D9554-EA2E-4FCF-8F5F-D8730FDFB43A}"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ABB9CF8D-AAD5-4133-B5E6-5BF589E357C0}"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0"/>
    <p:restoredTop sz="94675"/>
  </p:normalViewPr>
  <p:slideViewPr>
    <p:cSldViewPr snapToGrid="0">
      <p:cViewPr varScale="1">
        <p:scale>
          <a:sx n="153" d="100"/>
          <a:sy n="153" d="100"/>
        </p:scale>
        <p:origin x="2238"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customschemas.google.com/relationships/presentationmetadata" Target="meta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85" name="Google Shape;18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0d0874820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0d0874820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rgbClr val="0000FF"/>
              </a:solidFill>
              <a:highlight>
                <a:schemeClr val="lt1"/>
              </a:highlight>
            </a:endParaRPr>
          </a:p>
          <a:p>
            <a:pPr marL="0" lvl="0" indent="0" algn="l" rtl="0">
              <a:spcBef>
                <a:spcPts val="0"/>
              </a:spcBef>
              <a:spcAft>
                <a:spcPts val="0"/>
              </a:spcAft>
              <a:buNone/>
            </a:pPr>
            <a:endParaRPr sz="1200">
              <a:solidFill>
                <a:srgbClr val="0000FF"/>
              </a:solidFill>
              <a:highlight>
                <a:schemeClr val="lt1"/>
              </a:highlight>
            </a:endParaRPr>
          </a:p>
          <a:p>
            <a:pPr marL="0" lvl="0" indent="0" algn="l" rtl="0">
              <a:spcBef>
                <a:spcPts val="0"/>
              </a:spcBef>
              <a:spcAft>
                <a:spcPts val="0"/>
              </a:spcAft>
              <a:buNone/>
            </a:pPr>
            <a:endParaRPr sz="1200">
              <a:solidFill>
                <a:srgbClr val="0000FF"/>
              </a:solidFill>
              <a:highlight>
                <a:schemeClr val="lt1"/>
              </a:highlight>
            </a:endParaRPr>
          </a:p>
          <a:p>
            <a:pPr marL="0" lvl="0" indent="0" algn="l" rtl="0">
              <a:spcBef>
                <a:spcPts val="0"/>
              </a:spcBef>
              <a:spcAft>
                <a:spcPts val="0"/>
              </a:spcAft>
              <a:buNone/>
            </a:pPr>
            <a:endParaRPr sz="1200">
              <a:solidFill>
                <a:srgbClr val="0000FF"/>
              </a:solidFill>
              <a:highlight>
                <a:schemeClr val="lt1"/>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d69d622ba7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d69d622ba7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23" name="Google Shape;123;g2d69d622ba7_0_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d69d622ba7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2d69d622ba7_0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a:t>Send an email to Yingtao</a:t>
            </a:r>
            <a:endParaRPr/>
          </a:p>
          <a:p>
            <a:pPr marL="457200" marR="0" lvl="0" indent="-228600" algn="l" rtl="0">
              <a:lnSpc>
                <a:spcPct val="100000"/>
              </a:lnSpc>
              <a:spcBef>
                <a:spcPts val="0"/>
              </a:spcBef>
              <a:spcAft>
                <a:spcPts val="0"/>
              </a:spcAft>
              <a:buSzPts val="1400"/>
              <a:buNone/>
            </a:pPr>
            <a:r>
              <a:rPr lang="en"/>
              <a:t>Issac’s cloud table? What are the differences between Yingtao’s table versus Issac’</a:t>
            </a:r>
            <a:endParaRPr/>
          </a:p>
          <a:p>
            <a:pPr marL="457200" marR="0" lvl="0" indent="-228600" algn="l" rtl="0">
              <a:lnSpc>
                <a:spcPct val="100000"/>
              </a:lnSpc>
              <a:spcBef>
                <a:spcPts val="0"/>
              </a:spcBef>
              <a:spcAft>
                <a:spcPts val="0"/>
              </a:spcAft>
              <a:buSzPts val="1400"/>
              <a:buNone/>
            </a:pPr>
            <a:r>
              <a:rPr lang="en"/>
              <a:t>Add experimental tables</a:t>
            </a:r>
            <a:endParaRPr/>
          </a:p>
          <a:p>
            <a:pPr marL="457200" marR="0" lvl="0" indent="-228600" algn="l" rtl="0">
              <a:lnSpc>
                <a:spcPct val="100000"/>
              </a:lnSpc>
              <a:spcBef>
                <a:spcPts val="0"/>
              </a:spcBef>
              <a:spcAft>
                <a:spcPts val="0"/>
              </a:spcAft>
              <a:buSzPts val="1400"/>
              <a:buNone/>
            </a:pPr>
            <a:endParaRPr/>
          </a:p>
        </p:txBody>
      </p:sp>
      <p:sp>
        <p:nvSpPr>
          <p:cNvPr id="134" name="Google Shape;134;g2d69d622ba7_0_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d69d622ba7_0_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2d69d622ba7_0_2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a:t>Check Nick’s paper!</a:t>
            </a:r>
            <a:endParaRPr/>
          </a:p>
          <a:p>
            <a:pPr marL="457200" marR="0" lvl="0" indent="-228600" algn="l" rtl="0">
              <a:lnSpc>
                <a:spcPct val="100000"/>
              </a:lnSpc>
              <a:spcBef>
                <a:spcPts val="0"/>
              </a:spcBef>
              <a:spcAft>
                <a:spcPts val="0"/>
              </a:spcAft>
              <a:buSzPts val="1400"/>
              <a:buNone/>
            </a:pPr>
            <a:endParaRPr/>
          </a:p>
        </p:txBody>
      </p:sp>
      <p:sp>
        <p:nvSpPr>
          <p:cNvPr id="147" name="Google Shape;147;g2d69d622ba7_0_2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d69d622ba7_0_3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2d69d622ba7_0_3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a:t>Check Nick’s paper!</a:t>
            </a:r>
            <a:endParaRPr/>
          </a:p>
          <a:p>
            <a:pPr marL="457200" marR="0" lvl="0" indent="-228600" algn="l" rtl="0">
              <a:lnSpc>
                <a:spcPct val="100000"/>
              </a:lnSpc>
              <a:spcBef>
                <a:spcPts val="0"/>
              </a:spcBef>
              <a:spcAft>
                <a:spcPts val="0"/>
              </a:spcAft>
              <a:buSzPts val="1400"/>
              <a:buNone/>
            </a:pPr>
            <a:endParaRPr/>
          </a:p>
        </p:txBody>
      </p:sp>
      <p:sp>
        <p:nvSpPr>
          <p:cNvPr id="159" name="Google Shape;159;g2d69d622ba7_0_3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d69d622ba7_0_4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2d69d622ba7_0_4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a:t>Check Nick’s paper!</a:t>
            </a:r>
            <a:endParaRPr/>
          </a:p>
          <a:p>
            <a:pPr marL="457200" marR="0" lvl="0" indent="-228600" algn="l" rtl="0">
              <a:lnSpc>
                <a:spcPct val="100000"/>
              </a:lnSpc>
              <a:spcBef>
                <a:spcPts val="0"/>
              </a:spcBef>
              <a:spcAft>
                <a:spcPts val="0"/>
              </a:spcAft>
              <a:buSzPts val="1400"/>
              <a:buNone/>
            </a:pPr>
            <a:endParaRPr/>
          </a:p>
        </p:txBody>
      </p:sp>
      <p:sp>
        <p:nvSpPr>
          <p:cNvPr id="169" name="Google Shape;169;g2d69d622ba7_0_4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d69d622ba7_0_4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g2d69d622ba7_0_4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a:t>Check Nick’s paper!</a:t>
            </a:r>
            <a:endParaRPr/>
          </a:p>
          <a:p>
            <a:pPr marL="457200" marR="0" lvl="0" indent="-228600" algn="l" rtl="0">
              <a:lnSpc>
                <a:spcPct val="100000"/>
              </a:lnSpc>
              <a:spcBef>
                <a:spcPts val="0"/>
              </a:spcBef>
              <a:spcAft>
                <a:spcPts val="0"/>
              </a:spcAft>
              <a:buSzPts val="1400"/>
              <a:buNone/>
            </a:pPr>
            <a:endParaRPr/>
          </a:p>
        </p:txBody>
      </p:sp>
      <p:sp>
        <p:nvSpPr>
          <p:cNvPr id="177" name="Google Shape;177;g2d69d622ba7_0_4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a:extLst>
            <a:ext uri="{FF2B5EF4-FFF2-40B4-BE49-F238E27FC236}">
              <a16:creationId xmlns:a16="http://schemas.microsoft.com/office/drawing/2014/main" id="{611C5BA8-ED75-59C1-DAB2-178DC47C8531}"/>
            </a:ext>
          </a:extLst>
        </p:cNvPr>
        <p:cNvGrpSpPr/>
        <p:nvPr/>
      </p:nvGrpSpPr>
      <p:grpSpPr>
        <a:xfrm>
          <a:off x="0" y="0"/>
          <a:ext cx="0" cy="0"/>
          <a:chOff x="0" y="0"/>
          <a:chExt cx="0" cy="0"/>
        </a:xfrm>
      </p:grpSpPr>
      <p:sp>
        <p:nvSpPr>
          <p:cNvPr id="74" name="Google Shape;74;g30d08748208_0_25:notes">
            <a:extLst>
              <a:ext uri="{FF2B5EF4-FFF2-40B4-BE49-F238E27FC236}">
                <a16:creationId xmlns:a16="http://schemas.microsoft.com/office/drawing/2014/main" id="{8E418C83-1A5A-0601-7C80-8B8F4676A9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0d08748208_0_25:notes">
            <a:extLst>
              <a:ext uri="{FF2B5EF4-FFF2-40B4-BE49-F238E27FC236}">
                <a16:creationId xmlns:a16="http://schemas.microsoft.com/office/drawing/2014/main" id="{C312FEED-C7E6-09C3-C592-DB2F38508A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rgbClr val="0000FF"/>
              </a:solidFill>
              <a:highlight>
                <a:schemeClr val="lt1"/>
              </a:highlight>
            </a:endParaRPr>
          </a:p>
          <a:p>
            <a:pPr marL="0" lvl="0" indent="0" algn="l" rtl="0">
              <a:spcBef>
                <a:spcPts val="0"/>
              </a:spcBef>
              <a:spcAft>
                <a:spcPts val="0"/>
              </a:spcAft>
              <a:buNone/>
            </a:pPr>
            <a:endParaRPr sz="1200">
              <a:solidFill>
                <a:srgbClr val="0000FF"/>
              </a:solidFill>
              <a:highlight>
                <a:schemeClr val="lt1"/>
              </a:highlight>
            </a:endParaRPr>
          </a:p>
          <a:p>
            <a:pPr marL="0" lvl="0" indent="0" algn="l" rtl="0">
              <a:spcBef>
                <a:spcPts val="0"/>
              </a:spcBef>
              <a:spcAft>
                <a:spcPts val="0"/>
              </a:spcAft>
              <a:buNone/>
            </a:pPr>
            <a:endParaRPr sz="1200">
              <a:solidFill>
                <a:srgbClr val="0000FF"/>
              </a:solidFill>
              <a:highlight>
                <a:schemeClr val="lt1"/>
              </a:highlight>
            </a:endParaRPr>
          </a:p>
          <a:p>
            <a:pPr marL="0" lvl="0" indent="0" algn="l" rtl="0">
              <a:spcBef>
                <a:spcPts val="0"/>
              </a:spcBef>
              <a:spcAft>
                <a:spcPts val="0"/>
              </a:spcAft>
              <a:buNone/>
            </a:pPr>
            <a:endParaRPr sz="1200">
              <a:solidFill>
                <a:srgbClr val="0000FF"/>
              </a:solidFill>
              <a:highlight>
                <a:schemeClr val="lt1"/>
              </a:highlight>
            </a:endParaRPr>
          </a:p>
        </p:txBody>
      </p:sp>
    </p:spTree>
    <p:extLst>
      <p:ext uri="{BB962C8B-B14F-4D97-AF65-F5344CB8AC3E}">
        <p14:creationId xmlns:p14="http://schemas.microsoft.com/office/powerpoint/2010/main" val="1215760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57" name="Google Shape;35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latin typeface="Calibri"/>
              <a:ea typeface="Calibri"/>
              <a:cs typeface="Calibri"/>
              <a:sym typeface="Calibri"/>
            </a:endParaRPr>
          </a:p>
        </p:txBody>
      </p:sp>
      <p:sp>
        <p:nvSpPr>
          <p:cNvPr id="197" name="Google Shape;19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66" name="Google Shape;3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latin typeface="Calibri"/>
              <a:ea typeface="Calibri"/>
              <a:cs typeface="Calibri"/>
              <a:sym typeface="Calibri"/>
            </a:endParaRPr>
          </a:p>
        </p:txBody>
      </p:sp>
      <p:sp>
        <p:nvSpPr>
          <p:cNvPr id="390" name="Google Shape;39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406" name="Google Shape;40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latin typeface="Calibri"/>
              <a:ea typeface="Calibri"/>
              <a:cs typeface="Calibri"/>
              <a:sym typeface="Calibri"/>
            </a:endParaRPr>
          </a:p>
        </p:txBody>
      </p:sp>
      <p:sp>
        <p:nvSpPr>
          <p:cNvPr id="197" name="Google Shape;19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874790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latin typeface="Calibri"/>
              <a:ea typeface="Calibri"/>
              <a:cs typeface="Calibri"/>
              <a:sym typeface="Calibri"/>
            </a:endParaRPr>
          </a:p>
        </p:txBody>
      </p:sp>
      <p:sp>
        <p:nvSpPr>
          <p:cNvPr id="209" name="Google Shape;20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latin typeface="Calibri"/>
              <a:ea typeface="Calibri"/>
              <a:cs typeface="Calibri"/>
              <a:sym typeface="Calibri"/>
            </a:endParaRPr>
          </a:p>
        </p:txBody>
      </p:sp>
      <p:sp>
        <p:nvSpPr>
          <p:cNvPr id="218" name="Google Shape;21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0d08748208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g30d08748208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64" name="Google Shape;64;g30d08748208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a:extLst>
            <a:ext uri="{FF2B5EF4-FFF2-40B4-BE49-F238E27FC236}">
              <a16:creationId xmlns:a16="http://schemas.microsoft.com/office/drawing/2014/main" id="{3E3DC7FD-9234-B15C-E468-E5DA0628B229}"/>
            </a:ext>
          </a:extLst>
        </p:cNvPr>
        <p:cNvGrpSpPr/>
        <p:nvPr/>
      </p:nvGrpSpPr>
      <p:grpSpPr>
        <a:xfrm>
          <a:off x="0" y="0"/>
          <a:ext cx="0" cy="0"/>
          <a:chOff x="0" y="0"/>
          <a:chExt cx="0" cy="0"/>
        </a:xfrm>
      </p:grpSpPr>
      <p:sp>
        <p:nvSpPr>
          <p:cNvPr id="216" name="Google Shape;216;p13:notes">
            <a:extLst>
              <a:ext uri="{FF2B5EF4-FFF2-40B4-BE49-F238E27FC236}">
                <a16:creationId xmlns:a16="http://schemas.microsoft.com/office/drawing/2014/main" id="{2991018D-F155-A029-FBD6-502C555690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a:extLst>
              <a:ext uri="{FF2B5EF4-FFF2-40B4-BE49-F238E27FC236}">
                <a16:creationId xmlns:a16="http://schemas.microsoft.com/office/drawing/2014/main" id="{4DB4654C-ABF5-54A6-7B20-B5066E01DCE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latin typeface="Calibri"/>
              <a:ea typeface="Calibri"/>
              <a:cs typeface="Calibri"/>
              <a:sym typeface="Calibri"/>
            </a:endParaRPr>
          </a:p>
        </p:txBody>
      </p:sp>
      <p:sp>
        <p:nvSpPr>
          <p:cNvPr id="218" name="Google Shape;218;p13:notes">
            <a:extLst>
              <a:ext uri="{FF2B5EF4-FFF2-40B4-BE49-F238E27FC236}">
                <a16:creationId xmlns:a16="http://schemas.microsoft.com/office/drawing/2014/main" id="{16FF5744-E97C-12AA-1B99-CBC1D0FB22F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439025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432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0d08748208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0d0874820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2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3"/>
        <p:cNvGrpSpPr/>
        <p:nvPr/>
      </p:nvGrpSpPr>
      <p:grpSpPr>
        <a:xfrm>
          <a:off x="0" y="0"/>
          <a:ext cx="0" cy="0"/>
          <a:chOff x="0" y="0"/>
          <a:chExt cx="0" cy="0"/>
        </a:xfrm>
      </p:grpSpPr>
      <p:sp>
        <p:nvSpPr>
          <p:cNvPr id="114" name="Google Shape;114;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32636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9"/>
        <p:cNvGrpSpPr/>
        <p:nvPr/>
      </p:nvGrpSpPr>
      <p:grpSpPr>
        <a:xfrm>
          <a:off x="0" y="0"/>
          <a:ext cx="0" cy="0"/>
          <a:chOff x="0" y="0"/>
          <a:chExt cx="0" cy="0"/>
        </a:xfrm>
      </p:grpSpPr>
      <p:sp>
        <p:nvSpPr>
          <p:cNvPr id="120" name="Google Shape;120;p5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5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2" name="Google Shape;122;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5277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5"/>
        <p:cNvGrpSpPr/>
        <p:nvPr/>
      </p:nvGrpSpPr>
      <p:grpSpPr>
        <a:xfrm>
          <a:off x="0" y="0"/>
          <a:ext cx="0" cy="0"/>
          <a:chOff x="0" y="0"/>
          <a:chExt cx="0" cy="0"/>
        </a:xfrm>
      </p:grpSpPr>
      <p:sp>
        <p:nvSpPr>
          <p:cNvPr id="126" name="Google Shape;126;p5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5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8" name="Google Shape;128;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65420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1"/>
        <p:cNvGrpSpPr/>
        <p:nvPr/>
      </p:nvGrpSpPr>
      <p:grpSpPr>
        <a:xfrm>
          <a:off x="0" y="0"/>
          <a:ext cx="0" cy="0"/>
          <a:chOff x="0" y="0"/>
          <a:chExt cx="0" cy="0"/>
        </a:xfrm>
      </p:grpSpPr>
      <p:sp>
        <p:nvSpPr>
          <p:cNvPr id="132" name="Google Shape;132;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5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5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23570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38"/>
        <p:cNvGrpSpPr/>
        <p:nvPr/>
      </p:nvGrpSpPr>
      <p:grpSpPr>
        <a:xfrm>
          <a:off x="0" y="0"/>
          <a:ext cx="0" cy="0"/>
          <a:chOff x="0" y="0"/>
          <a:chExt cx="0" cy="0"/>
        </a:xfrm>
      </p:grpSpPr>
      <p:sp>
        <p:nvSpPr>
          <p:cNvPr id="139" name="Google Shape;139;p5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5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1" name="Google Shape;141;p5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5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3" name="Google Shape;143;p5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8296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7"/>
        <p:cNvGrpSpPr/>
        <p:nvPr/>
      </p:nvGrpSpPr>
      <p:grpSpPr>
        <a:xfrm>
          <a:off x="0" y="0"/>
          <a:ext cx="0" cy="0"/>
          <a:chOff x="0" y="0"/>
          <a:chExt cx="0" cy="0"/>
        </a:xfrm>
      </p:grpSpPr>
      <p:sp>
        <p:nvSpPr>
          <p:cNvPr id="148" name="Google Shape;148;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60159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2"/>
        <p:cNvGrpSpPr/>
        <p:nvPr/>
      </p:nvGrpSpPr>
      <p:grpSpPr>
        <a:xfrm>
          <a:off x="0" y="0"/>
          <a:ext cx="0" cy="0"/>
          <a:chOff x="0" y="0"/>
          <a:chExt cx="0" cy="0"/>
        </a:xfrm>
      </p:grpSpPr>
      <p:sp>
        <p:nvSpPr>
          <p:cNvPr id="153" name="Google Shape;15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69172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56"/>
        <p:cNvGrpSpPr/>
        <p:nvPr/>
      </p:nvGrpSpPr>
      <p:grpSpPr>
        <a:xfrm>
          <a:off x="0" y="0"/>
          <a:ext cx="0" cy="0"/>
          <a:chOff x="0" y="0"/>
          <a:chExt cx="0" cy="0"/>
        </a:xfrm>
      </p:grpSpPr>
      <p:sp>
        <p:nvSpPr>
          <p:cNvPr id="157" name="Google Shape;157;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5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9" name="Google Shape;159;p5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0" name="Google Shape;160;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49179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63"/>
        <p:cNvGrpSpPr/>
        <p:nvPr/>
      </p:nvGrpSpPr>
      <p:grpSpPr>
        <a:xfrm>
          <a:off x="0" y="0"/>
          <a:ext cx="0" cy="0"/>
          <a:chOff x="0" y="0"/>
          <a:chExt cx="0" cy="0"/>
        </a:xfrm>
      </p:grpSpPr>
      <p:sp>
        <p:nvSpPr>
          <p:cNvPr id="164" name="Google Shape;164;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59"/>
          <p:cNvSpPr>
            <a:spLocks noGrp="1"/>
          </p:cNvSpPr>
          <p:nvPr>
            <p:ph type="pic" idx="2"/>
          </p:nvPr>
        </p:nvSpPr>
        <p:spPr>
          <a:xfrm>
            <a:off x="5183188" y="987425"/>
            <a:ext cx="6172200" cy="4873625"/>
          </a:xfrm>
          <a:prstGeom prst="rect">
            <a:avLst/>
          </a:prstGeom>
          <a:noFill/>
          <a:ln>
            <a:noFill/>
          </a:ln>
        </p:spPr>
      </p:sp>
      <p:sp>
        <p:nvSpPr>
          <p:cNvPr id="166" name="Google Shape;166;p5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7" name="Google Shape;167;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763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0"/>
        <p:cNvGrpSpPr/>
        <p:nvPr/>
      </p:nvGrpSpPr>
      <p:grpSpPr>
        <a:xfrm>
          <a:off x="0" y="0"/>
          <a:ext cx="0" cy="0"/>
          <a:chOff x="0" y="0"/>
          <a:chExt cx="0" cy="0"/>
        </a:xfrm>
      </p:grpSpPr>
      <p:sp>
        <p:nvSpPr>
          <p:cNvPr id="171" name="Google Shape;171;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6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62143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76"/>
        <p:cNvGrpSpPr/>
        <p:nvPr/>
      </p:nvGrpSpPr>
      <p:grpSpPr>
        <a:xfrm>
          <a:off x="0" y="0"/>
          <a:ext cx="0" cy="0"/>
          <a:chOff x="0" y="0"/>
          <a:chExt cx="0" cy="0"/>
        </a:xfrm>
      </p:grpSpPr>
      <p:sp>
        <p:nvSpPr>
          <p:cNvPr id="177" name="Google Shape;177;p6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6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25769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0" name="Google Shape;30;p2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1" name="Google Shape;31;p28"/>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2" name="Google Shape;32;p28"/>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3" name="Google Shape;33;p2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2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
        <p:nvSpPr>
          <p:cNvPr id="42" name="Google Shape;42;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a:spLocks noGrp="1"/>
          </p:cNvSpPr>
          <p:nvPr>
            <p:ph type="pic" idx="2"/>
          </p:nvPr>
        </p:nvSpPr>
        <p:spPr>
          <a:xfrm>
            <a:off x="2389717" y="612775"/>
            <a:ext cx="7315200" cy="4114800"/>
          </a:xfrm>
          <a:prstGeom prst="rect">
            <a:avLst/>
          </a:prstGeom>
          <a:noFill/>
          <a:ln>
            <a:noFill/>
          </a:ln>
        </p:spPr>
      </p:sp>
      <p:sp>
        <p:nvSpPr>
          <p:cNvPr id="48" name="Google Shape;48;p32"/>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9" name="Google Shape;49;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2"/>
        <p:cNvGrpSpPr/>
        <p:nvPr/>
      </p:nvGrpSpPr>
      <p:grpSpPr>
        <a:xfrm>
          <a:off x="0" y="0"/>
          <a:ext cx="0" cy="0"/>
          <a:chOff x="0" y="0"/>
          <a:chExt cx="0" cy="0"/>
        </a:xfrm>
      </p:grpSpPr>
      <p:sp>
        <p:nvSpPr>
          <p:cNvPr id="53" name="Google Shape;53;p3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3"/>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5" name="Google Shape;55;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4"/>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1" name="Google Shape;61;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AF39-4667-A3E8-1CF7-E322587019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D66092-9E0B-644A-0D8C-C2C53AC904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82C747-DBC2-B586-9E5C-D1357E08804E}"/>
              </a:ext>
            </a:extLst>
          </p:cNvPr>
          <p:cNvSpPr>
            <a:spLocks noGrp="1"/>
          </p:cNvSpPr>
          <p:nvPr>
            <p:ph type="dt" sz="half" idx="10"/>
          </p:nvPr>
        </p:nvSpPr>
        <p:spPr/>
        <p:txBody>
          <a:bodyPr/>
          <a:lstStyle/>
          <a:p>
            <a:fld id="{8DCA5F9D-DE45-4D08-A5B5-1834C5F9625E}" type="datetimeFigureOut">
              <a:rPr lang="en-US" smtClean="0"/>
              <a:t>12/17/2024</a:t>
            </a:fld>
            <a:endParaRPr lang="en-US"/>
          </a:p>
        </p:txBody>
      </p:sp>
      <p:sp>
        <p:nvSpPr>
          <p:cNvPr id="5" name="Footer Placeholder 4">
            <a:extLst>
              <a:ext uri="{FF2B5EF4-FFF2-40B4-BE49-F238E27FC236}">
                <a16:creationId xmlns:a16="http://schemas.microsoft.com/office/drawing/2014/main" id="{614F1423-F10C-7C5A-E721-5997E5A9C1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F2E3AD-2009-2C4E-888E-A398E1D54053}"/>
              </a:ext>
            </a:extLst>
          </p:cNvPr>
          <p:cNvSpPr>
            <a:spLocks noGrp="1"/>
          </p:cNvSpPr>
          <p:nvPr>
            <p:ph type="sldNum" sz="quarter" idx="12"/>
          </p:nvPr>
        </p:nvSpPr>
        <p:spPr/>
        <p:txBody>
          <a:bodyPr/>
          <a:lstStyle/>
          <a:p>
            <a:fld id="{E54D3F01-9DC8-48E4-B70C-1E6A1FCB1A2F}" type="slidenum">
              <a:rPr lang="en-US" smtClean="0"/>
              <a:t>‹#›</a:t>
            </a:fld>
            <a:endParaRPr lang="en-US"/>
          </a:p>
        </p:txBody>
      </p:sp>
    </p:spTree>
    <p:extLst>
      <p:ext uri="{BB962C8B-B14F-4D97-AF65-F5344CB8AC3E}">
        <p14:creationId xmlns:p14="http://schemas.microsoft.com/office/powerpoint/2010/main" val="1069749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2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Google Shape;108;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9" name="Google Shape;109;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1" name="Google Shape;11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2" name="Google Shape;11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32563476"/>
      </p:ext>
    </p:extLst>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github.com/JCSDA-internal/CRTM_coef"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s://github.com/JCSDA-internal/crt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png"/><Relationship Id="rId7" Type="http://schemas.openxmlformats.org/officeDocument/2006/relationships/hyperlink" Target="mailto:Benjamin.T.Johnson@noaa.gov"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mailto:crtm-support@googlegroups.com" TargetMode="External"/><Relationship Id="rId5" Type="http://schemas.openxmlformats.org/officeDocument/2006/relationships/hyperlink" Target="https://groups.google.com/forum/#!forum/crtm-support" TargetMode="External"/><Relationship Id="rId4" Type="http://schemas.openxmlformats.org/officeDocument/2006/relationships/hyperlink" Target="https://www.jcsda.org/jcsda-project-community-radiative-transfer-mode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github.com/JCSDA-internal/crt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s://github.com/JCSDA-internal/crt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github.com/JCSDA/CRTMv3/issues/11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github.com/JCSDA-internal/cr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github.com/JCSDA-internal/crt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
        <p:cNvGrpSpPr/>
        <p:nvPr/>
      </p:nvGrpSpPr>
      <p:grpSpPr>
        <a:xfrm>
          <a:off x="0" y="0"/>
          <a:ext cx="0" cy="0"/>
          <a:chOff x="0" y="0"/>
          <a:chExt cx="0" cy="0"/>
        </a:xfrm>
      </p:grpSpPr>
      <p:pic>
        <p:nvPicPr>
          <p:cNvPr id="187" name="Google Shape;187;p1"/>
          <p:cNvPicPr preferRelativeResize="0"/>
          <p:nvPr/>
        </p:nvPicPr>
        <p:blipFill rotWithShape="1">
          <a:blip r:embed="rId3">
            <a:alphaModFix/>
          </a:blip>
          <a:srcRect/>
          <a:stretch/>
        </p:blipFill>
        <p:spPr>
          <a:xfrm>
            <a:off x="18854" y="10707"/>
            <a:ext cx="12141200" cy="6832600"/>
          </a:xfrm>
          <a:prstGeom prst="rect">
            <a:avLst/>
          </a:prstGeom>
          <a:noFill/>
          <a:ln>
            <a:noFill/>
          </a:ln>
        </p:spPr>
      </p:pic>
      <p:sp>
        <p:nvSpPr>
          <p:cNvPr id="188" name="Google Shape;188;p1"/>
          <p:cNvSpPr txBox="1">
            <a:spLocks noGrp="1"/>
          </p:cNvSpPr>
          <p:nvPr>
            <p:ph type="ctrTitle"/>
          </p:nvPr>
        </p:nvSpPr>
        <p:spPr>
          <a:xfrm>
            <a:off x="184112" y="1764898"/>
            <a:ext cx="11302866" cy="2819400"/>
          </a:xfrm>
          <a:prstGeom prst="rect">
            <a:avLst/>
          </a:prstGeom>
          <a:noFill/>
          <a:ln>
            <a:noFill/>
          </a:ln>
          <a:effectLst>
            <a:outerShdw blurRad="50800" dist="50800" dir="2700000" algn="tl" rotWithShape="0">
              <a:srgbClr val="000000">
                <a:alpha val="84705"/>
              </a:srgbClr>
            </a:outerShdw>
          </a:effectLst>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4400"/>
              <a:buFont typeface="Arial"/>
              <a:buNone/>
            </a:pPr>
            <a:r>
              <a:rPr lang="en-US" b="1" dirty="0">
                <a:solidFill>
                  <a:schemeClr val="lt1"/>
                </a:solidFill>
              </a:rPr>
              <a:t>The Community Radiative Transfer Model</a:t>
            </a:r>
            <a:br>
              <a:rPr lang="en-US" b="1" dirty="0">
                <a:solidFill>
                  <a:schemeClr val="lt1"/>
                </a:solidFill>
              </a:rPr>
            </a:br>
            <a:endParaRPr b="1" dirty="0">
              <a:solidFill>
                <a:schemeClr val="lt1"/>
              </a:solidFill>
            </a:endParaRPr>
          </a:p>
        </p:txBody>
      </p:sp>
      <p:sp>
        <p:nvSpPr>
          <p:cNvPr id="189" name="Google Shape;189;p1"/>
          <p:cNvSpPr/>
          <p:nvPr/>
        </p:nvSpPr>
        <p:spPr>
          <a:xfrm>
            <a:off x="220416" y="692212"/>
            <a:ext cx="900282" cy="900282"/>
          </a:xfrm>
          <a:prstGeom prst="ellipse">
            <a:avLst/>
          </a:prstGeom>
          <a:solidFill>
            <a:schemeClr val="lt1"/>
          </a:solidFill>
          <a:ln>
            <a:noFill/>
          </a:ln>
          <a:effectLst>
            <a:outerShdw blurRad="40000" dist="23000" dir="5400000" rotWithShape="0">
              <a:srgbClr val="000000">
                <a:alpha val="3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90" name="Google Shape;190;p1" descr="https://lh4.googleusercontent.com/HySTS8j0FMdzU_bifstiP3G7KC3qneZQ3DpHeUBHD-U3wExfm_QRMIwea0pXQWtE0S7VMzmS0fWFaYHfdnKVzARLfG0GumWYXA7piHE2Xy0n8JzlQwjRDAFA3F15d_zPVa1xM3o"/>
          <p:cNvPicPr preferRelativeResize="0"/>
          <p:nvPr/>
        </p:nvPicPr>
        <p:blipFill rotWithShape="1">
          <a:blip r:embed="rId4">
            <a:alphaModFix/>
          </a:blip>
          <a:srcRect/>
          <a:stretch/>
        </p:blipFill>
        <p:spPr>
          <a:xfrm>
            <a:off x="189592" y="95362"/>
            <a:ext cx="7006282" cy="2189463"/>
          </a:xfrm>
          <a:prstGeom prst="rect">
            <a:avLst/>
          </a:prstGeom>
          <a:noFill/>
          <a:ln>
            <a:noFill/>
          </a:ln>
        </p:spPr>
      </p:pic>
      <p:graphicFrame>
        <p:nvGraphicFramePr>
          <p:cNvPr id="191" name="Google Shape;191;p1"/>
          <p:cNvGraphicFramePr/>
          <p:nvPr/>
        </p:nvGraphicFramePr>
        <p:xfrm>
          <a:off x="220416" y="3791904"/>
          <a:ext cx="9614475" cy="2524820"/>
        </p:xfrm>
        <a:graphic>
          <a:graphicData uri="http://schemas.openxmlformats.org/drawingml/2006/table">
            <a:tbl>
              <a:tblPr firstRow="1" bandRow="1">
                <a:noFill/>
                <a:tableStyleId>{B61D9554-EA2E-4FCF-8F5F-D8730FDFB43A}</a:tableStyleId>
              </a:tblPr>
              <a:tblGrid>
                <a:gridCol w="3620075">
                  <a:extLst>
                    <a:ext uri="{9D8B030D-6E8A-4147-A177-3AD203B41FA5}">
                      <a16:colId xmlns:a16="http://schemas.microsoft.com/office/drawing/2014/main" val="20000"/>
                    </a:ext>
                  </a:extLst>
                </a:gridCol>
                <a:gridCol w="5994400">
                  <a:extLst>
                    <a:ext uri="{9D8B030D-6E8A-4147-A177-3AD203B41FA5}">
                      <a16:colId xmlns:a16="http://schemas.microsoft.com/office/drawing/2014/main" val="20001"/>
                    </a:ext>
                  </a:extLst>
                </a:gridCol>
              </a:tblGrid>
              <a:tr h="370850">
                <a:tc gridSpan="2">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solidFill>
                            <a:schemeClr val="lt1"/>
                          </a:solidFill>
                        </a:rPr>
                        <a:t>Benjamin T. Johnson </a:t>
                      </a:r>
                      <a:r>
                        <a:rPr lang="en-US" sz="2000" u="none" strike="noStrike" cap="none">
                          <a:solidFill>
                            <a:schemeClr val="lt1"/>
                          </a:solidFill>
                        </a:rPr>
                        <a:t>(Project Lead, UCAR/JCSDA)</a:t>
                      </a:r>
                      <a:endParaRPr sz="1400" u="none" strike="noStrike" cap="none">
                        <a:solidFill>
                          <a:schemeClr val="lt1"/>
                        </a:solidFill>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Cheng Dang (UCAR/JCSDA)</a:t>
                      </a:r>
                      <a:endParaRPr sz="1400" u="none" strike="noStrike" cap="none">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Andrew Collard (EMC)</a:t>
                      </a:r>
                      <a:endParaRPr sz="1400" u="none" strike="noStrike" cap="none">
                        <a:solidFill>
                          <a:schemeClr val="lt1"/>
                        </a:solidFill>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Ming Chen (STAR)</a:t>
                      </a:r>
                      <a:endParaRPr sz="1400" u="none" strike="noStrike" cap="none">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Isaac Moradi (GMAO)</a:t>
                      </a:r>
                      <a:endParaRPr sz="1400" u="none" strike="noStrike" cap="none">
                        <a:solidFill>
                          <a:schemeClr val="lt1"/>
                        </a:solidFill>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Yingtao Ma (STAR)</a:t>
                      </a:r>
                      <a:endParaRPr sz="1800" u="none" strike="noStrike" cap="none">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Emily Liu (EMC)</a:t>
                      </a:r>
                      <a:endParaRPr sz="1800" u="none" strike="noStrike" cap="none">
                        <a:solidFill>
                          <a:schemeClr val="lt1"/>
                        </a:solidFill>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Pan Liang (AER)</a:t>
                      </a:r>
                      <a:endParaRPr sz="1400" u="none" strike="noStrike" cap="none">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Bryan Karpowicz (GMAO)</a:t>
                      </a:r>
                      <a:endParaRPr sz="1800" u="none" strike="noStrike" cap="none">
                        <a:solidFill>
                          <a:schemeClr val="lt1"/>
                        </a:solidFill>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chemeClr val="lt1"/>
                        </a:buClr>
                        <a:buSzPts val="1800"/>
                        <a:buFont typeface="Arial"/>
                        <a:buNone/>
                      </a:pPr>
                      <a:r>
                        <a:rPr lang="en-US" sz="1800" u="none" strike="noStrike" cap="none">
                          <a:solidFill>
                            <a:schemeClr val="lt1"/>
                          </a:solidFill>
                        </a:rPr>
                        <a:t>Quanhua Liu (STAR)</a:t>
                      </a:r>
                      <a:endParaRPr sz="1400" u="none" strike="noStrike" cap="none">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i="1" u="none" strike="noStrike" cap="none">
                          <a:solidFill>
                            <a:schemeClr val="lt1"/>
                          </a:solidFill>
                        </a:rPr>
                        <a:t>Nick Nalli (now at NRO)</a:t>
                      </a:r>
                      <a:endParaRPr sz="1400" u="none" strike="noStrike" cap="none"/>
                    </a:p>
                  </a:txBody>
                  <a:tcPr marL="91450" marR="91450" marT="45725" marB="45725"/>
                </a:tc>
                <a:extLst>
                  <a:ext uri="{0D108BD9-81ED-4DB2-BD59-A6C34878D82A}">
                    <a16:rowId xmlns:a16="http://schemas.microsoft.com/office/drawing/2014/main" val="10005"/>
                  </a:ext>
                </a:extLst>
              </a:tr>
            </a:tbl>
          </a:graphicData>
        </a:graphic>
      </p:graphicFrame>
      <p:sp>
        <p:nvSpPr>
          <p:cNvPr id="192" name="Google Shape;192;p1"/>
          <p:cNvSpPr txBox="1"/>
          <p:nvPr/>
        </p:nvSpPr>
        <p:spPr>
          <a:xfrm>
            <a:off x="7539155" y="4097311"/>
            <a:ext cx="4131935" cy="2284856"/>
          </a:xfrm>
          <a:prstGeom prst="rect">
            <a:avLst/>
          </a:prstGeom>
          <a:solidFill>
            <a:schemeClr val="dk1">
              <a:alpha val="40000"/>
            </a:schemeClr>
          </a:solid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Aerosol Model Collaborators: </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Jerome Barré, Virginie Buchard, Peter Colarco, Arlindo da Silva </a:t>
            </a:r>
            <a:r>
              <a:rPr lang="en-US" sz="1800" b="0" i="1" u="none" strike="noStrike" cap="none">
                <a:solidFill>
                  <a:schemeClr val="lt1"/>
                </a:solidFill>
                <a:latin typeface="Calibri"/>
                <a:ea typeface="Calibri"/>
                <a:cs typeface="Calibri"/>
                <a:sym typeface="Calibri"/>
              </a:rPr>
              <a:t>(NASA</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Peng Xian, Jeff Reid </a:t>
            </a:r>
            <a:r>
              <a:rPr lang="en-US" sz="1800" b="0" i="1" u="none" strike="noStrike" cap="none">
                <a:solidFill>
                  <a:schemeClr val="lt1"/>
                </a:solidFill>
                <a:latin typeface="Calibri"/>
                <a:ea typeface="Calibri"/>
                <a:cs typeface="Calibri"/>
                <a:sym typeface="Calibri"/>
              </a:rPr>
              <a:t>(NRL)</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James Hocking </a:t>
            </a:r>
            <a:r>
              <a:rPr lang="en-US" sz="1800" b="0" i="1" u="none" strike="noStrike" cap="none">
                <a:solidFill>
                  <a:schemeClr val="lt1"/>
                </a:solidFill>
                <a:latin typeface="Calibri"/>
                <a:ea typeface="Calibri"/>
                <a:cs typeface="Calibri"/>
                <a:sym typeface="Calibri"/>
              </a:rPr>
              <a:t>(Met Office) </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Shih-Wei Wei, Cheng-Hsuan (Sarah) Lu </a:t>
            </a:r>
            <a:r>
              <a:rPr lang="en-US" sz="1800" b="0" i="1" u="none" strike="noStrike" cap="none">
                <a:solidFill>
                  <a:schemeClr val="lt1"/>
                </a:solidFill>
                <a:latin typeface="Calibri"/>
                <a:ea typeface="Calibri"/>
                <a:cs typeface="Calibri"/>
                <a:sym typeface="Calibri"/>
              </a:rPr>
              <a:t>(JCSDA/UCAR, University at Albany, SUNY) </a:t>
            </a:r>
            <a:endParaRPr sz="1800" b="0" i="1" u="none" strike="noStrike" cap="none">
              <a:solidFill>
                <a:schemeClr val="lt1"/>
              </a:solidFill>
              <a:latin typeface="Calibri"/>
              <a:ea typeface="Calibri"/>
              <a:cs typeface="Calibri"/>
              <a:sym typeface="Calibri"/>
            </a:endParaRPr>
          </a:p>
        </p:txBody>
      </p:sp>
      <p:sp>
        <p:nvSpPr>
          <p:cNvPr id="193" name="Google Shape;193;p1"/>
          <p:cNvSpPr txBox="1"/>
          <p:nvPr/>
        </p:nvSpPr>
        <p:spPr>
          <a:xfrm>
            <a:off x="348792" y="6523348"/>
            <a:ext cx="11569723"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Arial"/>
                <a:ea typeface="Arial"/>
                <a:cs typeface="Arial"/>
                <a:sym typeface="Arial"/>
              </a:rPr>
              <a:t>Additional contributions from Greg Thompson, </a:t>
            </a:r>
            <a:r>
              <a:rPr lang="en-US" sz="1400" b="0" i="0" u="none" strike="noStrike" cap="none" dirty="0" err="1">
                <a:solidFill>
                  <a:schemeClr val="lt1"/>
                </a:solidFill>
                <a:latin typeface="Arial"/>
                <a:ea typeface="Arial"/>
                <a:cs typeface="Arial"/>
                <a:sym typeface="Arial"/>
              </a:rPr>
              <a:t>Soyoung</a:t>
            </a:r>
            <a:r>
              <a:rPr lang="en-US" sz="1400" b="0" i="0" u="none" strike="noStrike" cap="none" dirty="0">
                <a:solidFill>
                  <a:schemeClr val="lt1"/>
                </a:solidFill>
                <a:latin typeface="Arial"/>
                <a:ea typeface="Arial"/>
                <a:cs typeface="Arial"/>
                <a:sym typeface="Arial"/>
              </a:rPr>
              <a:t> Ha, Fabio </a:t>
            </a:r>
            <a:r>
              <a:rPr lang="en-US" sz="1400" b="0" i="0" u="none" strike="noStrike" cap="none" dirty="0" err="1">
                <a:solidFill>
                  <a:schemeClr val="lt1"/>
                </a:solidFill>
                <a:latin typeface="Arial"/>
                <a:ea typeface="Arial"/>
                <a:cs typeface="Arial"/>
                <a:sym typeface="Arial"/>
              </a:rPr>
              <a:t>Diniz</a:t>
            </a:r>
            <a:r>
              <a:rPr lang="en-US" sz="1400" b="0" i="0" u="none" strike="noStrike" cap="none" dirty="0">
                <a:solidFill>
                  <a:schemeClr val="lt1"/>
                </a:solidFill>
                <a:latin typeface="Arial"/>
                <a:ea typeface="Arial"/>
                <a:cs typeface="Arial"/>
                <a:sym typeface="Arial"/>
              </a:rPr>
              <a:t>, Francois Hebert                              </a:t>
            </a:r>
            <a:r>
              <a:rPr lang="en-US" sz="1400" b="1" i="0" u="none" strike="noStrike" cap="none" dirty="0">
                <a:solidFill>
                  <a:schemeClr val="lt1"/>
                </a:solidFill>
                <a:latin typeface="Arial"/>
                <a:ea typeface="Arial"/>
                <a:cs typeface="Arial"/>
                <a:sym typeface="Arial"/>
              </a:rPr>
              <a:t>NOAA EMC Meeting 12/17/2024</a:t>
            </a:r>
            <a:endParaRPr sz="1400" b="1" i="0" u="none" strike="noStrike" cap="none" dirty="0">
              <a:solidFill>
                <a:srgbClr val="000000"/>
              </a:solidFill>
              <a:latin typeface="Arial"/>
              <a:ea typeface="Arial"/>
              <a:cs typeface="Arial"/>
              <a:sym typeface="Arial"/>
            </a:endParaRPr>
          </a:p>
        </p:txBody>
      </p:sp>
      <p:pic>
        <p:nvPicPr>
          <p:cNvPr id="2" name="Google Shape;141;p16">
            <a:extLst>
              <a:ext uri="{FF2B5EF4-FFF2-40B4-BE49-F238E27FC236}">
                <a16:creationId xmlns:a16="http://schemas.microsoft.com/office/drawing/2014/main" id="{287D8494-6D7C-5E96-C4CC-C0D5B73AE09A}"/>
              </a:ext>
            </a:extLst>
          </p:cNvPr>
          <p:cNvPicPr preferRelativeResize="0"/>
          <p:nvPr/>
        </p:nvPicPr>
        <p:blipFill rotWithShape="1">
          <a:blip r:embed="rId5">
            <a:alphaModFix/>
          </a:blip>
          <a:srcRect/>
          <a:stretch/>
        </p:blipFill>
        <p:spPr>
          <a:xfrm>
            <a:off x="7539155" y="859863"/>
            <a:ext cx="2886890" cy="443895"/>
          </a:xfrm>
          <a:prstGeom prst="rect">
            <a:avLst/>
          </a:prstGeom>
          <a:solidFill>
            <a:srgbClr val="000000">
              <a:alpha val="14510"/>
            </a:srgbClr>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141402" y="2857400"/>
            <a:ext cx="4515438" cy="1143200"/>
          </a:xfrm>
          <a:prstGeom prst="rect">
            <a:avLst/>
          </a:prstGeom>
        </p:spPr>
        <p:txBody>
          <a:bodyPr spcFirstLastPara="1" wrap="square" lIns="91433" tIns="45700" rIns="91433" bIns="45700" anchor="ctr" anchorCtr="0">
            <a:noAutofit/>
          </a:bodyPr>
          <a:lstStyle/>
          <a:p>
            <a:pPr algn="l"/>
            <a:r>
              <a:rPr lang="en" sz="2000" b="1" dirty="0"/>
              <a:t>Current status:</a:t>
            </a:r>
            <a:endParaRPr sz="2000" b="1" dirty="0"/>
          </a:p>
          <a:p>
            <a:pPr algn="l"/>
            <a:r>
              <a:rPr lang="en" sz="2000" dirty="0"/>
              <a:t>Default IR emissivity (NPOESS)</a:t>
            </a:r>
            <a:br>
              <a:rPr lang="en" sz="2000" dirty="0"/>
            </a:br>
            <a:br>
              <a:rPr lang="en" sz="2000" dirty="0"/>
            </a:br>
            <a:r>
              <a:rPr lang="en" sz="2000" dirty="0"/>
              <a:t>No angular dependence</a:t>
            </a:r>
            <a:br>
              <a:rPr lang="en" sz="2000" dirty="0"/>
            </a:br>
            <a:r>
              <a:rPr lang="en" sz="2000" dirty="0"/>
              <a:t>no temperature dependence</a:t>
            </a:r>
            <a:br>
              <a:rPr lang="en" sz="2000" dirty="0"/>
            </a:br>
            <a:r>
              <a:rPr lang="en" sz="2000" dirty="0"/>
              <a:t>no polarization information</a:t>
            </a:r>
            <a:br>
              <a:rPr lang="en" sz="2000" dirty="0"/>
            </a:br>
            <a:r>
              <a:rPr lang="en" sz="2000" dirty="0"/>
              <a:t>no spatial dependence</a:t>
            </a:r>
            <a:r>
              <a:rPr lang="en" sz="3200" dirty="0"/>
              <a:t>  </a:t>
            </a:r>
            <a:endParaRPr sz="3200" dirty="0"/>
          </a:p>
        </p:txBody>
      </p:sp>
      <p:pic>
        <p:nvPicPr>
          <p:cNvPr id="72" name="Google Shape;72;p16"/>
          <p:cNvPicPr preferRelativeResize="0"/>
          <p:nvPr/>
        </p:nvPicPr>
        <p:blipFill>
          <a:blip r:embed="rId3">
            <a:alphaModFix/>
          </a:blip>
          <a:stretch>
            <a:fillRect/>
          </a:stretch>
        </p:blipFill>
        <p:spPr>
          <a:xfrm>
            <a:off x="4524865" y="999243"/>
            <a:ext cx="6828267" cy="5851385"/>
          </a:xfrm>
          <a:prstGeom prst="rect">
            <a:avLst/>
          </a:prstGeom>
          <a:noFill/>
          <a:ln>
            <a:noFill/>
          </a:ln>
        </p:spPr>
      </p:pic>
      <p:sp>
        <p:nvSpPr>
          <p:cNvPr id="4" name="Google Shape;221;p13">
            <a:extLst>
              <a:ext uri="{FF2B5EF4-FFF2-40B4-BE49-F238E27FC236}">
                <a16:creationId xmlns:a16="http://schemas.microsoft.com/office/drawing/2014/main" id="{543B2918-7123-40DF-73F2-613D3350D40C}"/>
              </a:ext>
            </a:extLst>
          </p:cNvPr>
          <p:cNvSpPr txBox="1"/>
          <p:nvPr/>
        </p:nvSpPr>
        <p:spPr>
          <a:xfrm>
            <a:off x="273919" y="-76486"/>
            <a:ext cx="9122329" cy="1066801"/>
          </a:xfrm>
          <a:prstGeom prst="rect">
            <a:avLst/>
          </a:prstGeom>
          <a:noFill/>
          <a:ln>
            <a:noFill/>
          </a:ln>
          <a:effectLst>
            <a:outerShdw blurRad="50800" dist="50800" dir="2700000" algn="tl" rotWithShape="0">
              <a:srgbClr val="000000">
                <a:alpha val="8549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D6E3BC"/>
                </a:solidFill>
                <a:latin typeface="Arial"/>
                <a:ea typeface="Arial"/>
                <a:cs typeface="Arial"/>
                <a:sym typeface="Arial"/>
              </a:rPr>
              <a:t>AOP 2024 </a:t>
            </a:r>
            <a:r>
              <a:rPr lang="en-US" sz="3200" b="1" i="0" u="none" strike="noStrike" cap="none" dirty="0">
                <a:solidFill>
                  <a:schemeClr val="bg1"/>
                </a:solidFill>
                <a:latin typeface="Arial"/>
                <a:ea typeface="Arial"/>
                <a:cs typeface="Arial"/>
                <a:sym typeface="Arial"/>
              </a:rPr>
              <a:t>Land Surface Emissivity Updates</a:t>
            </a:r>
            <a:endParaRPr sz="1200" b="1" i="0" u="none" strike="noStrike" cap="none" dirty="0">
              <a:solidFill>
                <a:schemeClr val="bg1"/>
              </a:solidFill>
              <a:latin typeface="Calibri"/>
              <a:ea typeface="Calibri"/>
              <a:cs typeface="Calibri"/>
              <a:sym typeface="Calibri"/>
            </a:endParaRPr>
          </a:p>
        </p:txBody>
      </p:sp>
      <p:pic>
        <p:nvPicPr>
          <p:cNvPr id="2" name="Google Shape;361;p7" descr="JCSDA_transp.png">
            <a:extLst>
              <a:ext uri="{FF2B5EF4-FFF2-40B4-BE49-F238E27FC236}">
                <a16:creationId xmlns:a16="http://schemas.microsoft.com/office/drawing/2014/main" id="{9025EC24-02EC-FDDB-0824-D06CBA13DB88}"/>
              </a:ext>
            </a:extLst>
          </p:cNvPr>
          <p:cNvPicPr preferRelativeResize="0"/>
          <p:nvPr/>
        </p:nvPicPr>
        <p:blipFill rotWithShape="1">
          <a:blip r:embed="rId4">
            <a:alphaModFix/>
          </a:blip>
          <a:srcRect/>
          <a:stretch/>
        </p:blipFill>
        <p:spPr>
          <a:xfrm>
            <a:off x="11049000" y="0"/>
            <a:ext cx="1143000" cy="1143000"/>
          </a:xfrm>
          <a:prstGeom prst="rect">
            <a:avLst/>
          </a:prstGeom>
          <a:noFill/>
          <a:ln>
            <a:noFill/>
          </a:ln>
          <a:effectLst>
            <a:outerShdw blurRad="50800" dist="203200" dir="8100000" algn="tr" rotWithShape="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442400" y="-50310"/>
            <a:ext cx="10972800" cy="1143200"/>
          </a:xfrm>
          <a:prstGeom prst="rect">
            <a:avLst/>
          </a:prstGeom>
          <a:effectLst>
            <a:outerShdw blurRad="50800" dist="38100" dir="2700000" algn="tl" rotWithShape="0">
              <a:prstClr val="black">
                <a:alpha val="40000"/>
              </a:prstClr>
            </a:outerShdw>
          </a:effectLst>
        </p:spPr>
        <p:txBody>
          <a:bodyPr spcFirstLastPara="1" wrap="square" lIns="91433" tIns="45700" rIns="91433" bIns="45700" anchor="ctr" anchorCtr="0">
            <a:noAutofit/>
          </a:bodyPr>
          <a:lstStyle/>
          <a:p>
            <a:pPr algn="l">
              <a:buSzPts val="990"/>
            </a:pPr>
            <a:r>
              <a:rPr lang="en" sz="3200" b="1" dirty="0">
                <a:solidFill>
                  <a:schemeClr val="bg1"/>
                </a:solidFill>
              </a:rPr>
              <a:t>WRF-Chem/CRTM offline AOD Sensitivity test</a:t>
            </a:r>
            <a:endParaRPr sz="3200" b="1" dirty="0">
              <a:solidFill>
                <a:schemeClr val="bg1"/>
              </a:solidFill>
            </a:endParaRPr>
          </a:p>
        </p:txBody>
      </p:sp>
      <p:pic>
        <p:nvPicPr>
          <p:cNvPr id="78" name="Google Shape;78;p17"/>
          <p:cNvPicPr preferRelativeResize="0"/>
          <p:nvPr/>
        </p:nvPicPr>
        <p:blipFill>
          <a:blip r:embed="rId3">
            <a:alphaModFix/>
          </a:blip>
          <a:stretch>
            <a:fillRect/>
          </a:stretch>
        </p:blipFill>
        <p:spPr>
          <a:xfrm>
            <a:off x="5577834" y="1112365"/>
            <a:ext cx="6529643" cy="4409416"/>
          </a:xfrm>
          <a:prstGeom prst="rect">
            <a:avLst/>
          </a:prstGeom>
          <a:noFill/>
          <a:ln>
            <a:noFill/>
          </a:ln>
        </p:spPr>
      </p:pic>
      <p:pic>
        <p:nvPicPr>
          <p:cNvPr id="79" name="Google Shape;79;p17"/>
          <p:cNvPicPr preferRelativeResize="0"/>
          <p:nvPr/>
        </p:nvPicPr>
        <p:blipFill>
          <a:blip r:embed="rId4">
            <a:alphaModFix/>
          </a:blip>
          <a:stretch>
            <a:fillRect/>
          </a:stretch>
        </p:blipFill>
        <p:spPr>
          <a:xfrm>
            <a:off x="34337" y="1112364"/>
            <a:ext cx="5405025" cy="2631236"/>
          </a:xfrm>
          <a:prstGeom prst="rect">
            <a:avLst/>
          </a:prstGeom>
          <a:noFill/>
          <a:ln>
            <a:noFill/>
          </a:ln>
        </p:spPr>
      </p:pic>
      <p:pic>
        <p:nvPicPr>
          <p:cNvPr id="80" name="Google Shape;80;p17"/>
          <p:cNvPicPr preferRelativeResize="0"/>
          <p:nvPr/>
        </p:nvPicPr>
        <p:blipFill>
          <a:blip r:embed="rId5">
            <a:alphaModFix/>
          </a:blip>
          <a:stretch>
            <a:fillRect/>
          </a:stretch>
        </p:blipFill>
        <p:spPr>
          <a:xfrm>
            <a:off x="103696" y="3711508"/>
            <a:ext cx="5335666" cy="2592288"/>
          </a:xfrm>
          <a:prstGeom prst="rect">
            <a:avLst/>
          </a:prstGeom>
          <a:noFill/>
          <a:ln>
            <a:noFill/>
          </a:ln>
        </p:spPr>
      </p:pic>
      <p:sp>
        <p:nvSpPr>
          <p:cNvPr id="81" name="Google Shape;81;p17"/>
          <p:cNvSpPr txBox="1"/>
          <p:nvPr/>
        </p:nvSpPr>
        <p:spPr>
          <a:xfrm>
            <a:off x="0" y="6342744"/>
            <a:ext cx="4322800" cy="656421"/>
          </a:xfrm>
          <a:prstGeom prst="rect">
            <a:avLst/>
          </a:prstGeom>
          <a:noFill/>
          <a:ln>
            <a:noFill/>
          </a:ln>
        </p:spPr>
        <p:txBody>
          <a:bodyPr spcFirstLastPara="1" wrap="square" lIns="121900" tIns="121900" rIns="121900" bIns="121900" anchor="t" anchorCtr="0">
            <a:spAutoFit/>
          </a:bodyPr>
          <a:lstStyle/>
          <a:p>
            <a:r>
              <a:rPr lang="en" sz="1333" dirty="0">
                <a:solidFill>
                  <a:schemeClr val="dk1"/>
                </a:solidFill>
              </a:rPr>
              <a:t>Top/bottom: WRF-Chem column-integrated aerosol loading before and after mapping (site Seoul)</a:t>
            </a:r>
            <a:endParaRPr sz="1333" dirty="0">
              <a:solidFill>
                <a:schemeClr val="dk1"/>
              </a:solidFill>
            </a:endParaRPr>
          </a:p>
        </p:txBody>
      </p:sp>
      <p:sp>
        <p:nvSpPr>
          <p:cNvPr id="82" name="Google Shape;82;p17"/>
          <p:cNvSpPr txBox="1"/>
          <p:nvPr/>
        </p:nvSpPr>
        <p:spPr>
          <a:xfrm>
            <a:off x="5928800" y="5598068"/>
            <a:ext cx="6263200" cy="1108148"/>
          </a:xfrm>
          <a:prstGeom prst="rect">
            <a:avLst/>
          </a:prstGeom>
          <a:noFill/>
          <a:ln>
            <a:noFill/>
          </a:ln>
        </p:spPr>
        <p:txBody>
          <a:bodyPr spcFirstLastPara="1" wrap="square" lIns="121900" tIns="121900" rIns="121900" bIns="121900" anchor="t" anchorCtr="0">
            <a:spAutoFit/>
          </a:bodyPr>
          <a:lstStyle/>
          <a:p>
            <a:r>
              <a:rPr lang="en" sz="1333" dirty="0">
                <a:solidFill>
                  <a:schemeClr val="dk1"/>
                </a:solidFill>
              </a:rPr>
              <a:t>Change of column total AOD with respect to four different mapping factors: </a:t>
            </a:r>
            <a:endParaRPr sz="1333" dirty="0">
              <a:solidFill>
                <a:srgbClr val="0000FF"/>
              </a:solidFill>
              <a:highlight>
                <a:schemeClr val="lt1"/>
              </a:highlight>
            </a:endParaRPr>
          </a:p>
          <a:p>
            <a:pPr marL="609585" indent="-372524">
              <a:buClr>
                <a:schemeClr val="dk1"/>
              </a:buClr>
              <a:buSzPts val="800"/>
              <a:buChar char="●"/>
            </a:pPr>
            <a:r>
              <a:rPr lang="en" sz="1067" dirty="0" err="1">
                <a:solidFill>
                  <a:schemeClr val="dk1"/>
                </a:solidFill>
                <a:highlight>
                  <a:schemeClr val="lt1"/>
                </a:highlight>
              </a:rPr>
              <a:t>Fantha_DUk</a:t>
            </a:r>
            <a:r>
              <a:rPr lang="en" sz="1067" dirty="0">
                <a:solidFill>
                  <a:schemeClr val="dk1"/>
                </a:solidFill>
                <a:highlight>
                  <a:schemeClr val="lt1"/>
                </a:highlight>
              </a:rPr>
              <a:t>: fraction of coarse mode dust in anthropogenic aerosols.</a:t>
            </a:r>
            <a:endParaRPr sz="1067" dirty="0">
              <a:solidFill>
                <a:schemeClr val="dk1"/>
              </a:solidFill>
              <a:highlight>
                <a:schemeClr val="lt1"/>
              </a:highlight>
            </a:endParaRPr>
          </a:p>
          <a:p>
            <a:pPr marL="609585" indent="-372524">
              <a:buClr>
                <a:schemeClr val="dk1"/>
              </a:buClr>
              <a:buSzPts val="800"/>
              <a:buChar char="●"/>
            </a:pPr>
            <a:r>
              <a:rPr lang="en" sz="1067" dirty="0" err="1">
                <a:solidFill>
                  <a:schemeClr val="dk1"/>
                </a:solidFill>
                <a:highlight>
                  <a:schemeClr val="lt1"/>
                </a:highlight>
              </a:rPr>
              <a:t>Fsoila_DUk</a:t>
            </a:r>
            <a:r>
              <a:rPr lang="en" sz="1067" dirty="0">
                <a:solidFill>
                  <a:schemeClr val="dk1"/>
                </a:solidFill>
                <a:highlight>
                  <a:schemeClr val="lt1"/>
                </a:highlight>
              </a:rPr>
              <a:t>: fraction of coarse mode dust in soil aerosols.</a:t>
            </a:r>
            <a:endParaRPr sz="1067" dirty="0">
              <a:solidFill>
                <a:schemeClr val="dk1"/>
              </a:solidFill>
              <a:highlight>
                <a:schemeClr val="lt1"/>
              </a:highlight>
            </a:endParaRPr>
          </a:p>
          <a:p>
            <a:pPr marL="609585" indent="-372524">
              <a:buClr>
                <a:schemeClr val="dk1"/>
              </a:buClr>
              <a:buSzPts val="800"/>
              <a:buChar char="●"/>
            </a:pPr>
            <a:r>
              <a:rPr lang="en" sz="1067" dirty="0" err="1">
                <a:solidFill>
                  <a:schemeClr val="dk1"/>
                </a:solidFill>
                <a:highlight>
                  <a:schemeClr val="lt1"/>
                </a:highlight>
              </a:rPr>
              <a:t>Fochp</a:t>
            </a:r>
            <a:r>
              <a:rPr lang="en" sz="1067" dirty="0">
                <a:solidFill>
                  <a:schemeClr val="dk1"/>
                </a:solidFill>
                <a:highlight>
                  <a:schemeClr val="lt1"/>
                </a:highlight>
              </a:rPr>
              <a:t>: fraction of hydrophilic organic carbon.</a:t>
            </a:r>
            <a:endParaRPr sz="1067" dirty="0">
              <a:solidFill>
                <a:schemeClr val="dk1"/>
              </a:solidFill>
              <a:highlight>
                <a:schemeClr val="lt1"/>
              </a:highlight>
            </a:endParaRPr>
          </a:p>
          <a:p>
            <a:pPr marL="609585" indent="-372524">
              <a:buClr>
                <a:schemeClr val="dk1"/>
              </a:buClr>
              <a:buSzPts val="800"/>
              <a:buChar char="●"/>
            </a:pPr>
            <a:r>
              <a:rPr lang="en" sz="1067" dirty="0" err="1">
                <a:solidFill>
                  <a:schemeClr val="dk1"/>
                </a:solidFill>
                <a:highlight>
                  <a:schemeClr val="lt1"/>
                </a:highlight>
              </a:rPr>
              <a:t>Fechp</a:t>
            </a:r>
            <a:r>
              <a:rPr lang="en" sz="1067" dirty="0">
                <a:solidFill>
                  <a:schemeClr val="dk1"/>
                </a:solidFill>
                <a:highlight>
                  <a:schemeClr val="lt1"/>
                </a:highlight>
              </a:rPr>
              <a:t>:  fraction of hydrophilic organic carbon.</a:t>
            </a:r>
            <a:endParaRPr sz="1067" dirty="0">
              <a:solidFill>
                <a:schemeClr val="dk1"/>
              </a:solidFill>
              <a:highlight>
                <a:schemeClr val="lt1"/>
              </a:highlight>
            </a:endParaRPr>
          </a:p>
        </p:txBody>
      </p:sp>
      <p:pic>
        <p:nvPicPr>
          <p:cNvPr id="2" name="Google Shape;361;p7" descr="JCSDA_transp.png">
            <a:extLst>
              <a:ext uri="{FF2B5EF4-FFF2-40B4-BE49-F238E27FC236}">
                <a16:creationId xmlns:a16="http://schemas.microsoft.com/office/drawing/2014/main" id="{18B18A6D-7E6B-4613-D378-F24E033E210C}"/>
              </a:ext>
            </a:extLst>
          </p:cNvPr>
          <p:cNvPicPr preferRelativeResize="0"/>
          <p:nvPr/>
        </p:nvPicPr>
        <p:blipFill rotWithShape="1">
          <a:blip r:embed="rId6">
            <a:alphaModFix/>
          </a:blip>
          <a:srcRect/>
          <a:stretch/>
        </p:blipFill>
        <p:spPr>
          <a:xfrm>
            <a:off x="11049000" y="0"/>
            <a:ext cx="1143000" cy="1143000"/>
          </a:xfrm>
          <a:prstGeom prst="rect">
            <a:avLst/>
          </a:prstGeom>
          <a:noFill/>
          <a:ln>
            <a:noFill/>
          </a:ln>
          <a:effectLst>
            <a:outerShdw blurRad="50800" dist="203200" dir="8100000" algn="tr" rotWithShape="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p:nvPr/>
        </p:nvSpPr>
        <p:spPr>
          <a:xfrm>
            <a:off x="442016" y="62523"/>
            <a:ext cx="10132400" cy="935200"/>
          </a:xfrm>
          <a:prstGeom prst="rect">
            <a:avLst/>
          </a:prstGeom>
          <a:noFill/>
          <a:ln>
            <a:noFill/>
          </a:ln>
        </p:spPr>
        <p:txBody>
          <a:bodyPr spcFirstLastPara="1" wrap="square" lIns="121900" tIns="60933" rIns="121900" bIns="60933" anchor="ctr" anchorCtr="0">
            <a:noAutofit/>
          </a:bodyPr>
          <a:lstStyle/>
          <a:p>
            <a:pPr>
              <a:buClr>
                <a:schemeClr val="lt1"/>
              </a:buClr>
              <a:buSzPts val="1400"/>
            </a:pPr>
            <a:r>
              <a:rPr lang="en" sz="3600" b="1">
                <a:solidFill>
                  <a:schemeClr val="lt1"/>
                </a:solidFill>
                <a:latin typeface="Candara"/>
                <a:ea typeface="Candara"/>
                <a:cs typeface="Candara"/>
                <a:sym typeface="Candara"/>
              </a:rPr>
              <a:t>Aerosol</a:t>
            </a:r>
            <a:endParaRPr sz="3600" b="1">
              <a:solidFill>
                <a:schemeClr val="lt1"/>
              </a:solidFill>
              <a:latin typeface="Candara"/>
              <a:ea typeface="Candara"/>
              <a:cs typeface="Candara"/>
              <a:sym typeface="Candara"/>
            </a:endParaRPr>
          </a:p>
        </p:txBody>
      </p:sp>
      <p:graphicFrame>
        <p:nvGraphicFramePr>
          <p:cNvPr id="126" name="Google Shape;126;p24"/>
          <p:cNvGraphicFramePr/>
          <p:nvPr/>
        </p:nvGraphicFramePr>
        <p:xfrm>
          <a:off x="286654" y="1475339"/>
          <a:ext cx="6216767" cy="4952916"/>
        </p:xfrm>
        <a:graphic>
          <a:graphicData uri="http://schemas.openxmlformats.org/drawingml/2006/table">
            <a:tbl>
              <a:tblPr>
                <a:noFill/>
              </a:tblPr>
              <a:tblGrid>
                <a:gridCol w="740067">
                  <a:extLst>
                    <a:ext uri="{9D8B030D-6E8A-4147-A177-3AD203B41FA5}">
                      <a16:colId xmlns:a16="http://schemas.microsoft.com/office/drawing/2014/main" val="20000"/>
                    </a:ext>
                  </a:extLst>
                </a:gridCol>
                <a:gridCol w="1560233">
                  <a:extLst>
                    <a:ext uri="{9D8B030D-6E8A-4147-A177-3AD203B41FA5}">
                      <a16:colId xmlns:a16="http://schemas.microsoft.com/office/drawing/2014/main" val="20001"/>
                    </a:ext>
                  </a:extLst>
                </a:gridCol>
                <a:gridCol w="2567567">
                  <a:extLst>
                    <a:ext uri="{9D8B030D-6E8A-4147-A177-3AD203B41FA5}">
                      <a16:colId xmlns:a16="http://schemas.microsoft.com/office/drawing/2014/main" val="20002"/>
                    </a:ext>
                  </a:extLst>
                </a:gridCol>
                <a:gridCol w="1348900">
                  <a:extLst>
                    <a:ext uri="{9D8B030D-6E8A-4147-A177-3AD203B41FA5}">
                      <a16:colId xmlns:a16="http://schemas.microsoft.com/office/drawing/2014/main" val="20003"/>
                    </a:ext>
                  </a:extLst>
                </a:gridCol>
              </a:tblGrid>
              <a:tr h="507987">
                <a:tc>
                  <a:txBody>
                    <a:bodyPr/>
                    <a:lstStyle/>
                    <a:p>
                      <a:pPr marL="0" marR="0" lvl="0" indent="0" algn="ctr" rtl="0">
                        <a:lnSpc>
                          <a:spcPct val="100000"/>
                        </a:lnSpc>
                        <a:spcBef>
                          <a:spcPts val="0"/>
                        </a:spcBef>
                        <a:spcAft>
                          <a:spcPts val="0"/>
                        </a:spcAft>
                        <a:buClr>
                          <a:srgbClr val="000000"/>
                        </a:buClr>
                        <a:buSzPts val="800"/>
                        <a:buFont typeface="Arial"/>
                        <a:buNone/>
                      </a:pPr>
                      <a:r>
                        <a:rPr lang="en" sz="1100" b="1" u="none" strike="noStrike" cap="none"/>
                        <a:t>CRTM Version</a:t>
                      </a:r>
                      <a:endParaRPr sz="1100" b="1" u="none" strike="noStrike" cap="none"/>
                    </a:p>
                  </a:txBody>
                  <a:tcPr marL="91433" marR="91433" marT="91433" marB="91433">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800"/>
                        <a:buFont typeface="Arial"/>
                        <a:buNone/>
                      </a:pPr>
                      <a:r>
                        <a:rPr lang="en" sz="1100" b="1" u="none" strike="noStrike" cap="none">
                          <a:solidFill>
                            <a:schemeClr val="dk1"/>
                          </a:solidFill>
                        </a:rPr>
                        <a:t>Aerosol model</a:t>
                      </a:r>
                      <a:endParaRPr sz="1100" b="1" u="none" strike="noStrike" cap="none"/>
                    </a:p>
                  </a:txBody>
                  <a:tcPr marL="91433" marR="91433" marT="91433" marB="91433">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 sz="1100" b="1" u="none" strike="noStrike" cap="none"/>
                        <a:t>Aerosol species</a:t>
                      </a:r>
                      <a:endParaRPr sz="1100" b="1" u="none" strike="noStrike" cap="none"/>
                    </a:p>
                  </a:txBody>
                  <a:tcPr marL="91433" marR="91433" marT="91433" marB="91433">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 sz="1100" b="1" u="none" strike="noStrike" cap="none">
                          <a:solidFill>
                            <a:schemeClr val="dk1"/>
                          </a:solidFill>
                        </a:rPr>
                        <a:t>Aerosol properties</a:t>
                      </a:r>
                      <a:endParaRPr sz="1100" b="1" u="none" strike="noStrike" cap="none"/>
                    </a:p>
                  </a:txBody>
                  <a:tcPr marL="91433" marR="91433" marT="91433" marB="91433">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833107">
                <a:tc>
                  <a:txBody>
                    <a:bodyPr/>
                    <a:lstStyle/>
                    <a:p>
                      <a:pPr marL="0" marR="0" lvl="0" indent="0" algn="ctr" rtl="0">
                        <a:lnSpc>
                          <a:spcPct val="100000"/>
                        </a:lnSpc>
                        <a:spcBef>
                          <a:spcPts val="0"/>
                        </a:spcBef>
                        <a:spcAft>
                          <a:spcPts val="0"/>
                        </a:spcAft>
                        <a:buClr>
                          <a:srgbClr val="000000"/>
                        </a:buClr>
                        <a:buSzPts val="800"/>
                        <a:buFont typeface="Arial"/>
                        <a:buNone/>
                      </a:pPr>
                      <a:r>
                        <a:rPr lang="en" sz="1100" u="none" strike="noStrike" cap="none"/>
                        <a:t>All versions</a:t>
                      </a:r>
                      <a:endParaRPr sz="1500"/>
                    </a:p>
                    <a:p>
                      <a:pPr marL="0" marR="0" lvl="0" indent="0" algn="ctr" rtl="0">
                        <a:lnSpc>
                          <a:spcPct val="100000"/>
                        </a:lnSpc>
                        <a:spcBef>
                          <a:spcPts val="0"/>
                        </a:spcBef>
                        <a:spcAft>
                          <a:spcPts val="0"/>
                        </a:spcAft>
                        <a:buClr>
                          <a:srgbClr val="000000"/>
                        </a:buClr>
                        <a:buSzPts val="800"/>
                        <a:buFont typeface="Arial"/>
                        <a:buNone/>
                      </a:pPr>
                      <a:r>
                        <a:rPr lang="en" sz="1100" b="1" i="0" u="none" strike="noStrike" cap="none">
                          <a:solidFill>
                            <a:srgbClr val="E36C09"/>
                          </a:solidFill>
                          <a:latin typeface="Arial"/>
                          <a:ea typeface="Arial"/>
                          <a:cs typeface="Arial"/>
                          <a:sym typeface="Arial"/>
                        </a:rPr>
                        <a:t>Binary</a:t>
                      </a:r>
                      <a:endParaRPr sz="1100" b="1" u="none" strike="noStrike" cap="none"/>
                    </a:p>
                  </a:txBody>
                  <a:tcPr marL="91433" marR="91433" marT="91433" marB="91433">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800"/>
                        <a:buFont typeface="Arial"/>
                        <a:buNone/>
                      </a:pPr>
                      <a:r>
                        <a:rPr lang="en" sz="1100" b="1" u="none" strike="noStrike" cap="none"/>
                        <a:t>CRTM</a:t>
                      </a:r>
                      <a:endParaRPr sz="1100" b="1" u="none" strike="noStrike" cap="none"/>
                    </a:p>
                    <a:p>
                      <a:pPr marL="0" marR="0" lvl="0" indent="0" algn="ctr" rtl="0">
                        <a:lnSpc>
                          <a:spcPct val="100000"/>
                        </a:lnSpc>
                        <a:spcBef>
                          <a:spcPts val="0"/>
                        </a:spcBef>
                        <a:spcAft>
                          <a:spcPts val="0"/>
                        </a:spcAft>
                        <a:buClr>
                          <a:srgbClr val="000000"/>
                        </a:buClr>
                        <a:buSzPts val="800"/>
                        <a:buFont typeface="Arial"/>
                        <a:buNone/>
                      </a:pPr>
                      <a:r>
                        <a:rPr lang="en" sz="1100" u="none" strike="noStrike" cap="none"/>
                        <a:t>(Default)</a:t>
                      </a:r>
                      <a:endParaRPr sz="1500"/>
                    </a:p>
                    <a:p>
                      <a:pPr marL="0" marR="0" lvl="0" indent="0" algn="ctr" rtl="0">
                        <a:lnSpc>
                          <a:spcPct val="100000"/>
                        </a:lnSpc>
                        <a:spcBef>
                          <a:spcPts val="0"/>
                        </a:spcBef>
                        <a:spcAft>
                          <a:spcPts val="0"/>
                        </a:spcAft>
                        <a:buClr>
                          <a:srgbClr val="000000"/>
                        </a:buClr>
                        <a:buSzPts val="800"/>
                        <a:buFont typeface="Arial"/>
                        <a:buNone/>
                      </a:pPr>
                      <a:r>
                        <a:rPr lang="en" sz="1100" i="1" u="none" strike="noStrike" cap="none"/>
                        <a:t>Chin et al., 2002; </a:t>
                      </a:r>
                      <a:endParaRPr sz="1500"/>
                    </a:p>
                    <a:p>
                      <a:pPr marL="0" marR="0" lvl="0" indent="0" algn="ctr" rtl="0">
                        <a:lnSpc>
                          <a:spcPct val="100000"/>
                        </a:lnSpc>
                        <a:spcBef>
                          <a:spcPts val="0"/>
                        </a:spcBef>
                        <a:spcAft>
                          <a:spcPts val="0"/>
                        </a:spcAft>
                        <a:buClr>
                          <a:srgbClr val="000000"/>
                        </a:buClr>
                        <a:buSzPts val="800"/>
                        <a:buFont typeface="Arial"/>
                        <a:buNone/>
                      </a:pPr>
                      <a:r>
                        <a:rPr lang="en" sz="1100" i="1" u="none" strike="noStrike" cap="none"/>
                        <a:t>Han, 2006</a:t>
                      </a:r>
                      <a:endParaRPr sz="1100" u="none" strike="noStrike" cap="none"/>
                    </a:p>
                  </a:txBody>
                  <a:tcPr marL="91433" marR="91433" marT="91433" marB="91433">
                    <a:lnT w="12700" cap="flat" cmpd="sng">
                      <a:solidFill>
                        <a:schemeClr val="dk1"/>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800"/>
                        <a:buFont typeface="Arial"/>
                        <a:buNone/>
                      </a:pPr>
                      <a:r>
                        <a:rPr lang="en" sz="1100" u="none" strike="noStrike" cap="none"/>
                        <a:t>dust, sea salt, organic carbon, black carbon, sulfate</a:t>
                      </a:r>
                      <a:endParaRPr sz="1100" u="none" strike="noStrike" cap="none"/>
                    </a:p>
                  </a:txBody>
                  <a:tcPr marL="91433" marR="91433" marT="91433" marB="91433">
                    <a:lnT w="12700" cap="flat" cmpd="sng">
                      <a:solidFill>
                        <a:schemeClr val="dk1"/>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800"/>
                        <a:buFont typeface="Arial"/>
                        <a:buNone/>
                      </a:pPr>
                      <a:r>
                        <a:rPr lang="en" sz="1100" b="1" u="none" strike="noStrike" cap="none">
                          <a:solidFill>
                            <a:srgbClr val="538CD5"/>
                          </a:solidFill>
                        </a:rPr>
                        <a:t>effective radius</a:t>
                      </a:r>
                      <a:r>
                        <a:rPr lang="en" sz="1100" u="none" strike="noStrike" cap="none"/>
                        <a:t>, </a:t>
                      </a:r>
                      <a:r>
                        <a:rPr lang="en" sz="1100" b="1" u="none" strike="noStrike" cap="none">
                          <a:solidFill>
                            <a:srgbClr val="538CD5"/>
                          </a:solidFill>
                        </a:rPr>
                        <a:t>hygroscopicity (implicit)</a:t>
                      </a:r>
                      <a:endParaRPr sz="1100" b="1" u="none" strike="noStrike" cap="none">
                        <a:solidFill>
                          <a:srgbClr val="538CD5"/>
                        </a:solidFill>
                      </a:endParaRPr>
                    </a:p>
                  </a:txBody>
                  <a:tcPr marL="91433" marR="91433" marT="91433" marB="91433">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995667">
                <a:tc>
                  <a:txBody>
                    <a:bodyPr/>
                    <a:lstStyle/>
                    <a:p>
                      <a:pPr marL="0" marR="0" lvl="0" indent="0" algn="ctr" rtl="0">
                        <a:lnSpc>
                          <a:spcPct val="100000"/>
                        </a:lnSpc>
                        <a:spcBef>
                          <a:spcPts val="0"/>
                        </a:spcBef>
                        <a:spcAft>
                          <a:spcPts val="0"/>
                        </a:spcAft>
                        <a:buClr>
                          <a:srgbClr val="000000"/>
                        </a:buClr>
                        <a:buSzPts val="800"/>
                        <a:buFont typeface="Arial"/>
                        <a:buNone/>
                      </a:pPr>
                      <a:r>
                        <a:rPr lang="en" sz="1100" u="none" strike="noStrike" cap="none"/>
                        <a:t>v2.4 – v3.1</a:t>
                      </a:r>
                      <a:endParaRPr sz="1500"/>
                    </a:p>
                    <a:p>
                      <a:pPr marL="0" marR="0" lvl="0" indent="0" algn="ctr" rtl="0">
                        <a:lnSpc>
                          <a:spcPct val="100000"/>
                        </a:lnSpc>
                        <a:spcBef>
                          <a:spcPts val="0"/>
                        </a:spcBef>
                        <a:spcAft>
                          <a:spcPts val="0"/>
                        </a:spcAft>
                        <a:buClr>
                          <a:srgbClr val="000000"/>
                        </a:buClr>
                        <a:buSzPts val="800"/>
                        <a:buFont typeface="Arial"/>
                        <a:buNone/>
                      </a:pPr>
                      <a:r>
                        <a:rPr lang="en" sz="1100" b="1" u="none" strike="noStrike" cap="none">
                          <a:solidFill>
                            <a:srgbClr val="E36C09"/>
                          </a:solidFill>
                        </a:rPr>
                        <a:t>NetCDF</a:t>
                      </a:r>
                      <a:endParaRPr sz="1100" b="1" u="none" strike="noStrike" cap="none">
                        <a:solidFill>
                          <a:srgbClr val="E36C09"/>
                        </a:solidFill>
                      </a:endParaRPr>
                    </a:p>
                  </a:txBody>
                  <a:tcPr marL="91433" marR="91433" marT="91433" marB="91433"/>
                </a:tc>
                <a:tc>
                  <a:txBody>
                    <a:bodyPr/>
                    <a:lstStyle/>
                    <a:p>
                      <a:pPr marL="0" marR="0" lvl="0" indent="0" algn="ctr" rtl="0">
                        <a:lnSpc>
                          <a:spcPct val="100000"/>
                        </a:lnSpc>
                        <a:spcBef>
                          <a:spcPts val="0"/>
                        </a:spcBef>
                        <a:spcAft>
                          <a:spcPts val="0"/>
                        </a:spcAft>
                        <a:buClr>
                          <a:srgbClr val="000000"/>
                        </a:buClr>
                        <a:buSzPts val="800"/>
                        <a:buFont typeface="Arial"/>
                        <a:buNone/>
                      </a:pPr>
                      <a:r>
                        <a:rPr lang="en" sz="1100" b="1" u="none" strike="noStrike" cap="none"/>
                        <a:t>CMAQ</a:t>
                      </a:r>
                      <a:endParaRPr sz="1500"/>
                    </a:p>
                    <a:p>
                      <a:pPr marL="0" marR="0" lvl="0" indent="0" algn="ctr" rtl="0">
                        <a:lnSpc>
                          <a:spcPct val="100000"/>
                        </a:lnSpc>
                        <a:spcBef>
                          <a:spcPts val="0"/>
                        </a:spcBef>
                        <a:spcAft>
                          <a:spcPts val="0"/>
                        </a:spcAft>
                        <a:buClr>
                          <a:srgbClr val="000000"/>
                        </a:buClr>
                        <a:buSzPts val="800"/>
                        <a:buFont typeface="Arial"/>
                        <a:buNone/>
                      </a:pPr>
                      <a:r>
                        <a:rPr lang="en" sz="1100" i="1" u="none" strike="noStrike" cap="none">
                          <a:solidFill>
                            <a:schemeClr val="dk1"/>
                          </a:solidFill>
                        </a:rPr>
                        <a:t>Binkowski</a:t>
                      </a:r>
                      <a:r>
                        <a:rPr lang="en" sz="1100" i="1" u="none" strike="noStrike" cap="none"/>
                        <a:t> and Roselle, 2003; Liu and Lu 2016</a:t>
                      </a:r>
                      <a:endParaRPr sz="1500"/>
                    </a:p>
                    <a:p>
                      <a:pPr marL="0" marR="0" lvl="0" indent="0" algn="ctr" rtl="0">
                        <a:lnSpc>
                          <a:spcPct val="100000"/>
                        </a:lnSpc>
                        <a:spcBef>
                          <a:spcPts val="0"/>
                        </a:spcBef>
                        <a:spcAft>
                          <a:spcPts val="0"/>
                        </a:spcAft>
                        <a:buClr>
                          <a:srgbClr val="000000"/>
                        </a:buClr>
                        <a:buSzPts val="800"/>
                        <a:buFont typeface="Arial"/>
                        <a:buNone/>
                      </a:pPr>
                      <a:endParaRPr sz="1100" u="none" strike="noStrike" cap="none"/>
                    </a:p>
                  </a:txBody>
                  <a:tcPr marL="91433" marR="91433" marT="91433" marB="91433"/>
                </a:tc>
                <a:tc>
                  <a:txBody>
                    <a:bodyPr/>
                    <a:lstStyle/>
                    <a:p>
                      <a:pPr marL="0" marR="0" lvl="0" indent="0" algn="l" rtl="0">
                        <a:lnSpc>
                          <a:spcPct val="100000"/>
                        </a:lnSpc>
                        <a:spcBef>
                          <a:spcPts val="0"/>
                        </a:spcBef>
                        <a:spcAft>
                          <a:spcPts val="0"/>
                        </a:spcAft>
                        <a:buClr>
                          <a:srgbClr val="000000"/>
                        </a:buClr>
                        <a:buSzPts val="800"/>
                        <a:buFont typeface="Arial"/>
                        <a:buNone/>
                      </a:pPr>
                      <a:r>
                        <a:rPr lang="en" sz="1100" u="none" strike="noStrike" cap="none"/>
                        <a:t>dust, </a:t>
                      </a:r>
                      <a:r>
                        <a:rPr lang="en" sz="1100" u="none" strike="noStrike" cap="none">
                          <a:solidFill>
                            <a:schemeClr val="dk1"/>
                          </a:solidFill>
                        </a:rPr>
                        <a:t>sea salt, </a:t>
                      </a:r>
                      <a:r>
                        <a:rPr lang="en" sz="1100" u="none" strike="noStrike" cap="none"/>
                        <a:t>water-soluble, </a:t>
                      </a:r>
                      <a:r>
                        <a:rPr lang="en" sz="1100" u="none" strike="noStrike" cap="none">
                          <a:solidFill>
                            <a:schemeClr val="dk1"/>
                          </a:solidFill>
                        </a:rPr>
                        <a:t>soot, </a:t>
                      </a:r>
                      <a:r>
                        <a:rPr lang="en" sz="1100" u="none" strike="noStrike" cap="none"/>
                        <a:t>sulfate, water, insoluble, dust-like</a:t>
                      </a:r>
                      <a:endParaRPr sz="1100" u="none" strike="noStrike" cap="none"/>
                    </a:p>
                  </a:txBody>
                  <a:tcPr marL="91433" marR="91433" marT="91433" marB="91433"/>
                </a:tc>
                <a:tc>
                  <a:txBody>
                    <a:bodyPr/>
                    <a:lstStyle/>
                    <a:p>
                      <a:pPr marL="0" marR="0" lvl="0" indent="0" algn="l" rtl="0">
                        <a:lnSpc>
                          <a:spcPct val="100000"/>
                        </a:lnSpc>
                        <a:spcBef>
                          <a:spcPts val="0"/>
                        </a:spcBef>
                        <a:spcAft>
                          <a:spcPts val="0"/>
                        </a:spcAft>
                        <a:buClr>
                          <a:srgbClr val="000000"/>
                        </a:buClr>
                        <a:buSzPts val="800"/>
                        <a:buFont typeface="Arial"/>
                        <a:buNone/>
                      </a:pPr>
                      <a:r>
                        <a:rPr lang="en" sz="1100" u="none" strike="noStrike" cap="none"/>
                        <a:t>effective radius, hygroscopicity (implicit)</a:t>
                      </a:r>
                      <a:endParaRPr sz="1100" u="none" strike="noStrike" cap="none"/>
                    </a:p>
                    <a:p>
                      <a:pPr marL="0" marR="0" lvl="0" indent="0" algn="l" rtl="0">
                        <a:lnSpc>
                          <a:spcPct val="100000"/>
                        </a:lnSpc>
                        <a:spcBef>
                          <a:spcPts val="0"/>
                        </a:spcBef>
                        <a:spcAft>
                          <a:spcPts val="0"/>
                        </a:spcAft>
                        <a:buClr>
                          <a:srgbClr val="000000"/>
                        </a:buClr>
                        <a:buSzPts val="800"/>
                        <a:buFont typeface="Arial"/>
                        <a:buNone/>
                      </a:pPr>
                      <a:r>
                        <a:rPr lang="en" sz="1100" b="1" u="none" strike="noStrike" cap="none">
                          <a:solidFill>
                            <a:srgbClr val="C00000"/>
                          </a:solidFill>
                        </a:rPr>
                        <a:t>radius standard deviation</a:t>
                      </a:r>
                      <a:endParaRPr sz="1100" b="1" u="none" strike="noStrike" cap="none">
                        <a:solidFill>
                          <a:srgbClr val="C00000"/>
                        </a:solidFill>
                      </a:endParaRPr>
                    </a:p>
                  </a:txBody>
                  <a:tcPr marL="91433" marR="91433" marT="91433" marB="91433"/>
                </a:tc>
                <a:extLst>
                  <a:ext uri="{0D108BD9-81ED-4DB2-BD59-A6C34878D82A}">
                    <a16:rowId xmlns:a16="http://schemas.microsoft.com/office/drawing/2014/main" val="10002"/>
                  </a:ext>
                </a:extLst>
              </a:tr>
              <a:tr h="833107">
                <a:tc>
                  <a:txBody>
                    <a:bodyPr/>
                    <a:lstStyle/>
                    <a:p>
                      <a:pPr marL="0" marR="0" lvl="0" indent="0" algn="ctr" rtl="0">
                        <a:lnSpc>
                          <a:spcPct val="100000"/>
                        </a:lnSpc>
                        <a:spcBef>
                          <a:spcPts val="0"/>
                        </a:spcBef>
                        <a:spcAft>
                          <a:spcPts val="0"/>
                        </a:spcAft>
                        <a:buClr>
                          <a:srgbClr val="000000"/>
                        </a:buClr>
                        <a:buSzPts val="800"/>
                        <a:buFont typeface="Arial"/>
                        <a:buNone/>
                      </a:pPr>
                      <a:r>
                        <a:rPr lang="en" sz="1100" u="none" strike="noStrike" cap="none"/>
                        <a:t>v2.4.1 – v3.1</a:t>
                      </a:r>
                      <a:endParaRPr sz="1100" u="none" strike="noStrike" cap="none"/>
                    </a:p>
                  </a:txBody>
                  <a:tcPr marL="91433" marR="91433" marT="91433" marB="91433"/>
                </a:tc>
                <a:tc>
                  <a:txBody>
                    <a:bodyPr/>
                    <a:lstStyle/>
                    <a:p>
                      <a:pPr marL="0" marR="0" lvl="0" indent="0" algn="ctr" rtl="0">
                        <a:lnSpc>
                          <a:spcPct val="100000"/>
                        </a:lnSpc>
                        <a:spcBef>
                          <a:spcPts val="0"/>
                        </a:spcBef>
                        <a:spcAft>
                          <a:spcPts val="0"/>
                        </a:spcAft>
                        <a:buClr>
                          <a:srgbClr val="000000"/>
                        </a:buClr>
                        <a:buSzPts val="800"/>
                        <a:buFont typeface="Arial"/>
                        <a:buNone/>
                      </a:pPr>
                      <a:r>
                        <a:rPr lang="en" sz="1100" b="1" u="none" strike="noStrike" cap="none"/>
                        <a:t>GOCART</a:t>
                      </a:r>
                      <a:endParaRPr sz="1100" b="1" u="none" strike="noStrike" cap="none"/>
                    </a:p>
                    <a:p>
                      <a:pPr marL="0" marR="0" lvl="0" indent="0" algn="ctr" rtl="0">
                        <a:lnSpc>
                          <a:spcPct val="100000"/>
                        </a:lnSpc>
                        <a:spcBef>
                          <a:spcPts val="0"/>
                        </a:spcBef>
                        <a:spcAft>
                          <a:spcPts val="0"/>
                        </a:spcAft>
                        <a:buClr>
                          <a:srgbClr val="000000"/>
                        </a:buClr>
                        <a:buSzPts val="800"/>
                        <a:buFont typeface="Arial"/>
                        <a:buNone/>
                      </a:pPr>
                      <a:r>
                        <a:rPr lang="en" sz="1100" b="1" u="none" strike="noStrike" cap="none"/>
                        <a:t>-GEOS5</a:t>
                      </a:r>
                      <a:endParaRPr sz="1500"/>
                    </a:p>
                    <a:p>
                      <a:pPr marL="0" marR="0" lvl="0" indent="0" algn="ctr" rtl="0">
                        <a:lnSpc>
                          <a:spcPct val="100000"/>
                        </a:lnSpc>
                        <a:spcBef>
                          <a:spcPts val="0"/>
                        </a:spcBef>
                        <a:spcAft>
                          <a:spcPts val="0"/>
                        </a:spcAft>
                        <a:buClr>
                          <a:srgbClr val="000000"/>
                        </a:buClr>
                        <a:buSzPts val="800"/>
                        <a:buFont typeface="Arial"/>
                        <a:buNone/>
                      </a:pPr>
                      <a:r>
                        <a:rPr lang="en" sz="1100" i="1" u="none" strike="noStrike" cap="none"/>
                        <a:t>Colarco et al., 2010</a:t>
                      </a:r>
                      <a:endParaRPr sz="1500"/>
                    </a:p>
                    <a:p>
                      <a:pPr marL="0" marR="0" lvl="0" indent="0" algn="ctr" rtl="0">
                        <a:lnSpc>
                          <a:spcPct val="100000"/>
                        </a:lnSpc>
                        <a:spcBef>
                          <a:spcPts val="0"/>
                        </a:spcBef>
                        <a:spcAft>
                          <a:spcPts val="0"/>
                        </a:spcAft>
                        <a:buClr>
                          <a:srgbClr val="000000"/>
                        </a:buClr>
                        <a:buSzPts val="800"/>
                        <a:buFont typeface="Arial"/>
                        <a:buNone/>
                      </a:pPr>
                      <a:endParaRPr sz="1100" u="none" strike="noStrike" cap="none"/>
                    </a:p>
                  </a:txBody>
                  <a:tcPr marL="91433" marR="91433" marT="91433" marB="91433"/>
                </a:tc>
                <a:tc>
                  <a:txBody>
                    <a:bodyPr/>
                    <a:lstStyle/>
                    <a:p>
                      <a:pPr marL="0" marR="0" lvl="0" indent="0" algn="l" rtl="0">
                        <a:lnSpc>
                          <a:spcPct val="100000"/>
                        </a:lnSpc>
                        <a:spcBef>
                          <a:spcPts val="0"/>
                        </a:spcBef>
                        <a:spcAft>
                          <a:spcPts val="0"/>
                        </a:spcAft>
                        <a:buClr>
                          <a:srgbClr val="000000"/>
                        </a:buClr>
                        <a:buSzPts val="800"/>
                        <a:buFont typeface="Arial"/>
                        <a:buNone/>
                      </a:pPr>
                      <a:r>
                        <a:rPr lang="en" sz="1100" u="none" strike="noStrike" cap="none"/>
                        <a:t>dust, sea salt, organic carbon, black carbon, sulfate, nitrate</a:t>
                      </a:r>
                      <a:endParaRPr sz="1100" u="none" strike="noStrike" cap="none"/>
                    </a:p>
                  </a:txBody>
                  <a:tcPr marL="91433" marR="91433" marT="91433" marB="91433"/>
                </a:tc>
                <a:tc>
                  <a:txBody>
                    <a:bodyPr/>
                    <a:lstStyle/>
                    <a:p>
                      <a:pPr marL="0" marR="0" lvl="0" indent="0" algn="l" rtl="0">
                        <a:lnSpc>
                          <a:spcPct val="100000"/>
                        </a:lnSpc>
                        <a:spcBef>
                          <a:spcPts val="0"/>
                        </a:spcBef>
                        <a:spcAft>
                          <a:spcPts val="0"/>
                        </a:spcAft>
                        <a:buClr>
                          <a:srgbClr val="000000"/>
                        </a:buClr>
                        <a:buSzPts val="800"/>
                        <a:buFont typeface="Arial"/>
                        <a:buNone/>
                      </a:pPr>
                      <a:r>
                        <a:rPr lang="en" sz="1100" u="none" strike="noStrike" cap="none"/>
                        <a:t>effective radius, </a:t>
                      </a:r>
                      <a:r>
                        <a:rPr lang="en" sz="1100" b="1" u="none" strike="noStrike" cap="none">
                          <a:solidFill>
                            <a:srgbClr val="00B050"/>
                          </a:solidFill>
                        </a:rPr>
                        <a:t>hygroscopicity</a:t>
                      </a:r>
                      <a:r>
                        <a:rPr lang="en" sz="1100" b="1" u="none" strike="noStrike" cap="none">
                          <a:solidFill>
                            <a:srgbClr val="C00000"/>
                          </a:solidFill>
                        </a:rPr>
                        <a:t> </a:t>
                      </a:r>
                      <a:endParaRPr sz="1100" b="1" u="none" strike="noStrike" cap="none">
                        <a:solidFill>
                          <a:srgbClr val="C00000"/>
                        </a:solidFill>
                      </a:endParaRPr>
                    </a:p>
                  </a:txBody>
                  <a:tcPr marL="91433" marR="91433" marT="91433" marB="91433"/>
                </a:tc>
                <a:extLst>
                  <a:ext uri="{0D108BD9-81ED-4DB2-BD59-A6C34878D82A}">
                    <a16:rowId xmlns:a16="http://schemas.microsoft.com/office/drawing/2014/main" val="10003"/>
                  </a:ext>
                </a:extLst>
              </a:tr>
              <a:tr h="670547">
                <a:tc>
                  <a:txBody>
                    <a:bodyPr/>
                    <a:lstStyle/>
                    <a:p>
                      <a:pPr marL="0" marR="0" lvl="0" indent="0" algn="ctr" rtl="0">
                        <a:lnSpc>
                          <a:spcPct val="100000"/>
                        </a:lnSpc>
                        <a:spcBef>
                          <a:spcPts val="0"/>
                        </a:spcBef>
                        <a:spcAft>
                          <a:spcPts val="0"/>
                        </a:spcAft>
                        <a:buClr>
                          <a:srgbClr val="000000"/>
                        </a:buClr>
                        <a:buSzPts val="800"/>
                        <a:buFont typeface="Arial"/>
                        <a:buNone/>
                      </a:pPr>
                      <a:r>
                        <a:rPr lang="en" sz="1100" u="none" strike="noStrike" cap="none"/>
                        <a:t>v2.4.1 – v3.1</a:t>
                      </a:r>
                      <a:endParaRPr sz="1100" u="none" strike="noStrike" cap="none"/>
                    </a:p>
                    <a:p>
                      <a:pPr marL="0" marR="0" lvl="0" indent="0" algn="ctr" rtl="0">
                        <a:lnSpc>
                          <a:spcPct val="100000"/>
                        </a:lnSpc>
                        <a:spcBef>
                          <a:spcPts val="0"/>
                        </a:spcBef>
                        <a:spcAft>
                          <a:spcPts val="0"/>
                        </a:spcAft>
                        <a:buClr>
                          <a:srgbClr val="000000"/>
                        </a:buClr>
                        <a:buSzPts val="800"/>
                        <a:buFont typeface="Arial"/>
                        <a:buNone/>
                      </a:pPr>
                      <a:endParaRPr sz="1100" u="none" strike="noStrike" cap="none">
                        <a:solidFill>
                          <a:schemeClr val="dk1"/>
                        </a:solidFill>
                      </a:endParaRPr>
                    </a:p>
                  </a:txBody>
                  <a:tcPr marL="91433" marR="91433" marT="91433" marB="91433"/>
                </a:tc>
                <a:tc>
                  <a:txBody>
                    <a:bodyPr/>
                    <a:lstStyle/>
                    <a:p>
                      <a:pPr marL="0" marR="0" lvl="0" indent="0" algn="ctr" rtl="0">
                        <a:lnSpc>
                          <a:spcPct val="100000"/>
                        </a:lnSpc>
                        <a:spcBef>
                          <a:spcPts val="0"/>
                        </a:spcBef>
                        <a:spcAft>
                          <a:spcPts val="0"/>
                        </a:spcAft>
                        <a:buClr>
                          <a:srgbClr val="000000"/>
                        </a:buClr>
                        <a:buSzPts val="800"/>
                        <a:buFont typeface="Arial"/>
                        <a:buNone/>
                      </a:pPr>
                      <a:r>
                        <a:rPr lang="en" sz="1100" b="1" u="none" strike="noStrike" cap="none"/>
                        <a:t>NAAPS</a:t>
                      </a:r>
                      <a:endParaRPr sz="1500"/>
                    </a:p>
                    <a:p>
                      <a:pPr marL="0" marR="0" lvl="0" indent="0" algn="ctr" rtl="0">
                        <a:lnSpc>
                          <a:spcPct val="100000"/>
                        </a:lnSpc>
                        <a:spcBef>
                          <a:spcPts val="0"/>
                        </a:spcBef>
                        <a:spcAft>
                          <a:spcPts val="0"/>
                        </a:spcAft>
                        <a:buClr>
                          <a:srgbClr val="000000"/>
                        </a:buClr>
                        <a:buSzPts val="800"/>
                        <a:buFont typeface="Arial"/>
                        <a:buNone/>
                      </a:pPr>
                      <a:r>
                        <a:rPr lang="en" sz="1100" i="1" u="none" strike="noStrike" cap="none"/>
                        <a:t>Lynch et al., 2016</a:t>
                      </a:r>
                      <a:endParaRPr sz="1500"/>
                    </a:p>
                    <a:p>
                      <a:pPr marL="0" marR="0" lvl="0" indent="0" algn="ctr" rtl="0">
                        <a:lnSpc>
                          <a:spcPct val="100000"/>
                        </a:lnSpc>
                        <a:spcBef>
                          <a:spcPts val="0"/>
                        </a:spcBef>
                        <a:spcAft>
                          <a:spcPts val="0"/>
                        </a:spcAft>
                        <a:buClr>
                          <a:srgbClr val="000000"/>
                        </a:buClr>
                        <a:buSzPts val="800"/>
                        <a:buFont typeface="Arial"/>
                        <a:buNone/>
                      </a:pPr>
                      <a:endParaRPr sz="1100" u="none" strike="noStrike" cap="none"/>
                    </a:p>
                  </a:txBody>
                  <a:tcPr marL="91433" marR="91433" marT="91433" marB="91433"/>
                </a:tc>
                <a:tc>
                  <a:txBody>
                    <a:bodyPr/>
                    <a:lstStyle/>
                    <a:p>
                      <a:pPr marL="0" marR="0" lvl="0" indent="0" algn="l" rtl="0">
                        <a:lnSpc>
                          <a:spcPct val="100000"/>
                        </a:lnSpc>
                        <a:spcBef>
                          <a:spcPts val="0"/>
                        </a:spcBef>
                        <a:spcAft>
                          <a:spcPts val="0"/>
                        </a:spcAft>
                        <a:buClr>
                          <a:srgbClr val="000000"/>
                        </a:buClr>
                        <a:buSzPts val="800"/>
                        <a:buFont typeface="Arial"/>
                        <a:buNone/>
                      </a:pPr>
                      <a:r>
                        <a:rPr lang="en" sz="1100" u="none" strike="noStrike" cap="none"/>
                        <a:t>Bulk aerosol properties: dust, sea salt, smoke, </a:t>
                      </a:r>
                      <a:r>
                        <a:rPr lang="en" sz="1100" u="none" strike="noStrike" cap="none">
                          <a:solidFill>
                            <a:schemeClr val="dk1"/>
                          </a:solidFill>
                        </a:rPr>
                        <a:t>anthropogenic and biogenic fine particles</a:t>
                      </a:r>
                      <a:endParaRPr sz="1100" u="none" strike="noStrike" cap="none"/>
                    </a:p>
                  </a:txBody>
                  <a:tcPr marL="91433" marR="91433" marT="91433" marB="91433"/>
                </a:tc>
                <a:tc>
                  <a:txBody>
                    <a:bodyPr/>
                    <a:lstStyle/>
                    <a:p>
                      <a:pPr marL="0" marR="0" lvl="0" indent="0" algn="l" rtl="0">
                        <a:lnSpc>
                          <a:spcPct val="100000"/>
                        </a:lnSpc>
                        <a:spcBef>
                          <a:spcPts val="0"/>
                        </a:spcBef>
                        <a:spcAft>
                          <a:spcPts val="0"/>
                        </a:spcAft>
                        <a:buClr>
                          <a:srgbClr val="000000"/>
                        </a:buClr>
                        <a:buSzPts val="800"/>
                        <a:buFont typeface="Arial"/>
                        <a:buNone/>
                      </a:pPr>
                      <a:r>
                        <a:rPr lang="en" sz="1100" b="0" u="none" strike="noStrike" cap="none">
                          <a:solidFill>
                            <a:schemeClr val="dk1"/>
                          </a:solidFill>
                        </a:rPr>
                        <a:t>hygroscopicity</a:t>
                      </a:r>
                      <a:endParaRPr sz="1100" b="0" u="none" strike="noStrike" cap="none">
                        <a:solidFill>
                          <a:schemeClr val="dk1"/>
                        </a:solidFill>
                      </a:endParaRPr>
                    </a:p>
                  </a:txBody>
                  <a:tcPr marL="91433" marR="91433" marT="91433" marB="91433"/>
                </a:tc>
                <a:extLst>
                  <a:ext uri="{0D108BD9-81ED-4DB2-BD59-A6C34878D82A}">
                    <a16:rowId xmlns:a16="http://schemas.microsoft.com/office/drawing/2014/main" val="10004"/>
                  </a:ext>
                </a:extLst>
              </a:tr>
              <a:tr h="995667">
                <a:tc>
                  <a:txBody>
                    <a:bodyPr/>
                    <a:lstStyle/>
                    <a:p>
                      <a:pPr marL="0" marR="0" lvl="0" indent="0" algn="ctr" rtl="0">
                        <a:lnSpc>
                          <a:spcPct val="100000"/>
                        </a:lnSpc>
                        <a:spcBef>
                          <a:spcPts val="0"/>
                        </a:spcBef>
                        <a:spcAft>
                          <a:spcPts val="0"/>
                        </a:spcAft>
                        <a:buClr>
                          <a:srgbClr val="000000"/>
                        </a:buClr>
                        <a:buSzPts val="800"/>
                        <a:buFont typeface="Arial"/>
                        <a:buNone/>
                      </a:pPr>
                      <a:r>
                        <a:rPr lang="en" sz="1100" u="none" strike="noStrike" cap="none"/>
                        <a:t>v2.4.1 – v3.1</a:t>
                      </a:r>
                      <a:endParaRPr sz="1500"/>
                    </a:p>
                    <a:p>
                      <a:pPr marL="0" marR="0" lvl="0" indent="0" algn="ctr" rtl="0">
                        <a:lnSpc>
                          <a:spcPct val="100000"/>
                        </a:lnSpc>
                        <a:spcBef>
                          <a:spcPts val="0"/>
                        </a:spcBef>
                        <a:spcAft>
                          <a:spcPts val="0"/>
                        </a:spcAft>
                        <a:buClr>
                          <a:srgbClr val="000000"/>
                        </a:buClr>
                        <a:buSzPts val="800"/>
                        <a:buFont typeface="Arial"/>
                        <a:buNone/>
                      </a:pPr>
                      <a:r>
                        <a:rPr lang="en" sz="1100" u="none" strike="noStrike" cap="none">
                          <a:solidFill>
                            <a:schemeClr val="dk1"/>
                          </a:solidFill>
                        </a:rPr>
                        <a:t>(internal)</a:t>
                      </a:r>
                      <a:endParaRPr sz="1500"/>
                    </a:p>
                  </a:txBody>
                  <a:tcPr marL="91433" marR="91433" marT="91433" marB="91433"/>
                </a:tc>
                <a:tc>
                  <a:txBody>
                    <a:bodyPr/>
                    <a:lstStyle/>
                    <a:p>
                      <a:pPr marL="0" marR="0" lvl="0" indent="0" algn="ctr" rtl="0">
                        <a:lnSpc>
                          <a:spcPct val="100000"/>
                        </a:lnSpc>
                        <a:spcBef>
                          <a:spcPts val="0"/>
                        </a:spcBef>
                        <a:spcAft>
                          <a:spcPts val="0"/>
                        </a:spcAft>
                        <a:buClr>
                          <a:srgbClr val="000000"/>
                        </a:buClr>
                        <a:buSzPts val="800"/>
                        <a:buFont typeface="Arial"/>
                        <a:buNone/>
                      </a:pPr>
                      <a:r>
                        <a:rPr lang="en" sz="1100" b="1" u="none" strike="noStrike" cap="none"/>
                        <a:t>RTTOV-OPAC</a:t>
                      </a:r>
                      <a:endParaRPr sz="1500"/>
                    </a:p>
                    <a:p>
                      <a:pPr marL="0" marR="0" lvl="0" indent="0" algn="ctr" rtl="0">
                        <a:lnSpc>
                          <a:spcPct val="100000"/>
                        </a:lnSpc>
                        <a:spcBef>
                          <a:spcPts val="0"/>
                        </a:spcBef>
                        <a:spcAft>
                          <a:spcPts val="0"/>
                        </a:spcAft>
                        <a:buClr>
                          <a:srgbClr val="000000"/>
                        </a:buClr>
                        <a:buSzPts val="800"/>
                        <a:buFont typeface="Arial"/>
                        <a:buNone/>
                      </a:pPr>
                      <a:r>
                        <a:rPr lang="en" sz="1100" b="1" u="none" strike="noStrike" cap="none"/>
                        <a:t>RTTOV-CAMS</a:t>
                      </a:r>
                      <a:endParaRPr sz="1500"/>
                    </a:p>
                    <a:p>
                      <a:pPr marL="0" marR="0" lvl="0" indent="0" algn="ctr" rtl="0">
                        <a:lnSpc>
                          <a:spcPct val="100000"/>
                        </a:lnSpc>
                        <a:spcBef>
                          <a:spcPts val="0"/>
                        </a:spcBef>
                        <a:spcAft>
                          <a:spcPts val="0"/>
                        </a:spcAft>
                        <a:buClr>
                          <a:srgbClr val="000000"/>
                        </a:buClr>
                        <a:buSzPts val="800"/>
                        <a:buFont typeface="Arial"/>
                        <a:buNone/>
                      </a:pPr>
                      <a:r>
                        <a:rPr lang="en" sz="1100" i="1" u="none" strike="noStrike" cap="none"/>
                        <a:t>RTTOV v13</a:t>
                      </a:r>
                      <a:endParaRPr sz="1100" i="1" u="none" strike="noStrike" cap="none"/>
                    </a:p>
                  </a:txBody>
                  <a:tcPr marL="91433" marR="91433" marT="91433" marB="91433"/>
                </a:tc>
                <a:tc>
                  <a:txBody>
                    <a:bodyPr/>
                    <a:lstStyle/>
                    <a:p>
                      <a:pPr marL="0" marR="0" lvl="0" indent="0" algn="l" rtl="0">
                        <a:lnSpc>
                          <a:spcPct val="100000"/>
                        </a:lnSpc>
                        <a:spcBef>
                          <a:spcPts val="0"/>
                        </a:spcBef>
                        <a:spcAft>
                          <a:spcPts val="0"/>
                        </a:spcAft>
                        <a:buClr>
                          <a:srgbClr val="000000"/>
                        </a:buClr>
                        <a:buSzPts val="800"/>
                        <a:buFont typeface="Arial"/>
                        <a:buNone/>
                      </a:pPr>
                      <a:r>
                        <a:rPr lang="en" sz="1100" u="none" strike="noStrike" cap="none"/>
                        <a:t>dust, sea salt, organic carbon, black carbon, sulfate, nitrate</a:t>
                      </a:r>
                      <a:endParaRPr sz="1500"/>
                    </a:p>
                    <a:p>
                      <a:pPr marL="0" marR="0" lvl="0" indent="0" algn="l" rtl="0">
                        <a:lnSpc>
                          <a:spcPct val="100000"/>
                        </a:lnSpc>
                        <a:spcBef>
                          <a:spcPts val="0"/>
                        </a:spcBef>
                        <a:spcAft>
                          <a:spcPts val="0"/>
                        </a:spcAft>
                        <a:buClr>
                          <a:srgbClr val="000000"/>
                        </a:buClr>
                        <a:buSzPts val="800"/>
                        <a:buFont typeface="Arial"/>
                        <a:buNone/>
                      </a:pPr>
                      <a:r>
                        <a:rPr lang="en" sz="1100" u="none" strike="noStrike" cap="none"/>
                        <a:t>CAMS: aerosol climatology developed by Copernicus Atmosphere Monitoring Service</a:t>
                      </a:r>
                      <a:endParaRPr sz="1100" u="none" strike="noStrike" cap="none"/>
                    </a:p>
                  </a:txBody>
                  <a:tcPr marL="91433" marR="91433" marT="91433" marB="91433"/>
                </a:tc>
                <a:tc>
                  <a:txBody>
                    <a:bodyPr/>
                    <a:lstStyle/>
                    <a:p>
                      <a:pPr marL="0" marR="0" lvl="0" indent="0" algn="l" rtl="0">
                        <a:lnSpc>
                          <a:spcPct val="100000"/>
                        </a:lnSpc>
                        <a:spcBef>
                          <a:spcPts val="0"/>
                        </a:spcBef>
                        <a:spcAft>
                          <a:spcPts val="0"/>
                        </a:spcAft>
                        <a:buClr>
                          <a:srgbClr val="000000"/>
                        </a:buClr>
                        <a:buSzPts val="800"/>
                        <a:buFont typeface="Arial"/>
                        <a:buNone/>
                      </a:pPr>
                      <a:r>
                        <a:rPr lang="en" sz="1100" u="none" strike="noStrike" cap="none"/>
                        <a:t>effective radius, hygroscopicity</a:t>
                      </a:r>
                      <a:endParaRPr sz="1500"/>
                    </a:p>
                  </a:txBody>
                  <a:tcPr marL="91433" marR="91433" marT="91433" marB="91433"/>
                </a:tc>
                <a:extLst>
                  <a:ext uri="{0D108BD9-81ED-4DB2-BD59-A6C34878D82A}">
                    <a16:rowId xmlns:a16="http://schemas.microsoft.com/office/drawing/2014/main" val="10005"/>
                  </a:ext>
                </a:extLst>
              </a:tr>
            </a:tbl>
          </a:graphicData>
        </a:graphic>
      </p:graphicFrame>
      <p:sp>
        <p:nvSpPr>
          <p:cNvPr id="127" name="Google Shape;127;p24"/>
          <p:cNvSpPr txBox="1">
            <a:spLocks noGrp="1"/>
          </p:cNvSpPr>
          <p:nvPr>
            <p:ph type="sldNum" idx="12"/>
          </p:nvPr>
        </p:nvSpPr>
        <p:spPr>
          <a:xfrm>
            <a:off x="11303247" y="6575572"/>
            <a:ext cx="695600" cy="282400"/>
          </a:xfrm>
          <a:prstGeom prst="rect">
            <a:avLst/>
          </a:prstGeom>
          <a:noFill/>
          <a:ln>
            <a:noFill/>
          </a:ln>
        </p:spPr>
        <p:txBody>
          <a:bodyPr spcFirstLastPara="1" wrap="square" lIns="91433" tIns="45700" rIns="91433" bIns="45700" anchor="ctr" anchorCtr="0">
            <a:noAutofit/>
          </a:bodyPr>
          <a:lstStyle/>
          <a:p>
            <a:pPr>
              <a:buClr>
                <a:srgbClr val="888888"/>
              </a:buClr>
            </a:pPr>
            <a:fld id="{00000000-1234-1234-1234-123412341234}" type="slidenum">
              <a:rPr lang="en"/>
              <a:pPr>
                <a:buClr>
                  <a:srgbClr val="888888"/>
                </a:buClr>
              </a:pPr>
              <a:t>12</a:t>
            </a:fld>
            <a:endParaRPr/>
          </a:p>
        </p:txBody>
      </p:sp>
      <p:sp>
        <p:nvSpPr>
          <p:cNvPr id="128" name="Google Shape;128;p24"/>
          <p:cNvSpPr txBox="1"/>
          <p:nvPr/>
        </p:nvSpPr>
        <p:spPr>
          <a:xfrm>
            <a:off x="7014288" y="6000757"/>
            <a:ext cx="4984400" cy="461624"/>
          </a:xfrm>
          <a:prstGeom prst="rect">
            <a:avLst/>
          </a:prstGeom>
          <a:noFill/>
          <a:ln>
            <a:noFill/>
          </a:ln>
        </p:spPr>
        <p:txBody>
          <a:bodyPr spcFirstLastPara="1" wrap="square" lIns="91433" tIns="45700" rIns="91433" bIns="45700" anchor="t" anchorCtr="0">
            <a:spAutoFit/>
          </a:bodyPr>
          <a:lstStyle/>
          <a:p>
            <a:r>
              <a:rPr lang="en" sz="1200">
                <a:latin typeface="Candara"/>
                <a:ea typeface="Candara"/>
                <a:cs typeface="Candara"/>
                <a:sym typeface="Candara"/>
              </a:rPr>
              <a:t>Figures: Aerosol extinction coefficients of selected species across the CRTM default, GOCART-GEOS5, NAAPS, and RTTOV LUTs.  [550nm]</a:t>
            </a:r>
            <a:endParaRPr sz="1467"/>
          </a:p>
        </p:txBody>
      </p:sp>
      <p:sp>
        <p:nvSpPr>
          <p:cNvPr id="129" name="Google Shape;129;p24"/>
          <p:cNvSpPr txBox="1"/>
          <p:nvPr/>
        </p:nvSpPr>
        <p:spPr>
          <a:xfrm>
            <a:off x="9472217" y="4790991"/>
            <a:ext cx="2204400" cy="1077562"/>
          </a:xfrm>
          <a:prstGeom prst="rect">
            <a:avLst/>
          </a:prstGeom>
          <a:noFill/>
          <a:ln>
            <a:noFill/>
          </a:ln>
        </p:spPr>
        <p:txBody>
          <a:bodyPr spcFirstLastPara="1" wrap="square" lIns="91433" tIns="45700" rIns="91433" bIns="45700" anchor="t" anchorCtr="0">
            <a:spAutoFit/>
          </a:bodyPr>
          <a:lstStyle/>
          <a:p>
            <a:r>
              <a:rPr lang="en" sz="1067">
                <a:latin typeface="Candara"/>
                <a:ea typeface="Candara"/>
                <a:cs typeface="Candara"/>
                <a:sym typeface="Candara"/>
              </a:rPr>
              <a:t>Dust and Sea Salt: dry particle, RH = 0 for all schemes</a:t>
            </a:r>
            <a:endParaRPr sz="1067"/>
          </a:p>
          <a:p>
            <a:r>
              <a:rPr lang="en" sz="1067">
                <a:latin typeface="Candara"/>
                <a:ea typeface="Candara"/>
                <a:cs typeface="Candara"/>
                <a:sym typeface="Candara"/>
              </a:rPr>
              <a:t>BC, OC, Sulfate</a:t>
            </a:r>
            <a:endParaRPr sz="1067"/>
          </a:p>
          <a:p>
            <a:r>
              <a:rPr lang="en" sz="1067"/>
              <a:t>•</a:t>
            </a:r>
            <a:r>
              <a:rPr lang="en" sz="1067">
                <a:latin typeface="Candara"/>
                <a:ea typeface="Candara"/>
                <a:cs typeface="Candara"/>
                <a:sym typeface="Candara"/>
              </a:rPr>
              <a:t>CRTM: for all effective radii available.</a:t>
            </a:r>
            <a:endParaRPr sz="1067"/>
          </a:p>
          <a:p>
            <a:r>
              <a:rPr lang="en" sz="1067"/>
              <a:t>•</a:t>
            </a:r>
            <a:r>
              <a:rPr lang="en" sz="1067">
                <a:latin typeface="Candara"/>
                <a:ea typeface="Candara"/>
                <a:cs typeface="Candara"/>
                <a:sym typeface="Candara"/>
              </a:rPr>
              <a:t>The rest: dry particle, RH = 0.</a:t>
            </a:r>
            <a:endParaRPr sz="1067"/>
          </a:p>
        </p:txBody>
      </p:sp>
      <p:pic>
        <p:nvPicPr>
          <p:cNvPr id="130" name="Google Shape;130;p24"/>
          <p:cNvPicPr preferRelativeResize="0"/>
          <p:nvPr/>
        </p:nvPicPr>
        <p:blipFill rotWithShape="1">
          <a:blip r:embed="rId3">
            <a:alphaModFix/>
          </a:blip>
          <a:srcRect l="-139" t="-5967" r="379" b="4997"/>
          <a:stretch/>
        </p:blipFill>
        <p:spPr>
          <a:xfrm>
            <a:off x="6912831" y="1221435"/>
            <a:ext cx="4859440" cy="472274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5"/>
          <p:cNvSpPr txBox="1">
            <a:spLocks noGrp="1"/>
          </p:cNvSpPr>
          <p:nvPr>
            <p:ph type="sldNum" idx="12"/>
          </p:nvPr>
        </p:nvSpPr>
        <p:spPr>
          <a:xfrm>
            <a:off x="11010123" y="6356351"/>
            <a:ext cx="572400" cy="365200"/>
          </a:xfrm>
          <a:prstGeom prst="rect">
            <a:avLst/>
          </a:prstGeom>
          <a:noFill/>
          <a:ln>
            <a:noFill/>
          </a:ln>
        </p:spPr>
        <p:txBody>
          <a:bodyPr spcFirstLastPara="1" wrap="square" lIns="91433" tIns="45700" rIns="91433" bIns="45700" anchor="ctr" anchorCtr="0">
            <a:noAutofit/>
          </a:bodyPr>
          <a:lstStyle/>
          <a:p>
            <a:pPr>
              <a:buClr>
                <a:srgbClr val="888888"/>
              </a:buClr>
            </a:pPr>
            <a:fld id="{00000000-1234-1234-1234-123412341234}" type="slidenum">
              <a:rPr lang="en"/>
              <a:pPr>
                <a:buClr>
                  <a:srgbClr val="888888"/>
                </a:buClr>
              </a:pPr>
              <a:t>13</a:t>
            </a:fld>
            <a:endParaRPr/>
          </a:p>
        </p:txBody>
      </p:sp>
      <p:sp>
        <p:nvSpPr>
          <p:cNvPr id="137" name="Google Shape;137;p25"/>
          <p:cNvSpPr txBox="1"/>
          <p:nvPr/>
        </p:nvSpPr>
        <p:spPr>
          <a:xfrm>
            <a:off x="442016" y="62523"/>
            <a:ext cx="2156000" cy="935200"/>
          </a:xfrm>
          <a:prstGeom prst="rect">
            <a:avLst/>
          </a:prstGeom>
          <a:noFill/>
          <a:ln>
            <a:noFill/>
          </a:ln>
        </p:spPr>
        <p:txBody>
          <a:bodyPr spcFirstLastPara="1" wrap="square" lIns="121900" tIns="60933" rIns="121900" bIns="60933" anchor="ctr" anchorCtr="0">
            <a:noAutofit/>
          </a:bodyPr>
          <a:lstStyle/>
          <a:p>
            <a:pPr>
              <a:buClr>
                <a:schemeClr val="lt1"/>
              </a:buClr>
              <a:buSzPts val="1400"/>
            </a:pPr>
            <a:r>
              <a:rPr lang="en" sz="3600" b="1">
                <a:solidFill>
                  <a:schemeClr val="lt1"/>
                </a:solidFill>
                <a:latin typeface="Candara"/>
                <a:ea typeface="Candara"/>
                <a:cs typeface="Candara"/>
                <a:sym typeface="Candara"/>
              </a:rPr>
              <a:t>Cloud</a:t>
            </a:r>
            <a:endParaRPr sz="3600" b="1">
              <a:solidFill>
                <a:schemeClr val="lt1"/>
              </a:solidFill>
              <a:latin typeface="Candara"/>
              <a:ea typeface="Candara"/>
              <a:cs typeface="Candara"/>
              <a:sym typeface="Candara"/>
            </a:endParaRPr>
          </a:p>
        </p:txBody>
      </p:sp>
      <p:graphicFrame>
        <p:nvGraphicFramePr>
          <p:cNvPr id="138" name="Google Shape;138;p25"/>
          <p:cNvGraphicFramePr/>
          <p:nvPr/>
        </p:nvGraphicFramePr>
        <p:xfrm>
          <a:off x="163695" y="1196120"/>
          <a:ext cx="6069167" cy="5518337"/>
        </p:xfrm>
        <a:graphic>
          <a:graphicData uri="http://schemas.openxmlformats.org/drawingml/2006/table">
            <a:tbl>
              <a:tblPr>
                <a:noFill/>
              </a:tblPr>
              <a:tblGrid>
                <a:gridCol w="982067">
                  <a:extLst>
                    <a:ext uri="{9D8B030D-6E8A-4147-A177-3AD203B41FA5}">
                      <a16:colId xmlns:a16="http://schemas.microsoft.com/office/drawing/2014/main" val="20000"/>
                    </a:ext>
                  </a:extLst>
                </a:gridCol>
                <a:gridCol w="1242267">
                  <a:extLst>
                    <a:ext uri="{9D8B030D-6E8A-4147-A177-3AD203B41FA5}">
                      <a16:colId xmlns:a16="http://schemas.microsoft.com/office/drawing/2014/main" val="20001"/>
                    </a:ext>
                  </a:extLst>
                </a:gridCol>
                <a:gridCol w="3844833">
                  <a:extLst>
                    <a:ext uri="{9D8B030D-6E8A-4147-A177-3AD203B41FA5}">
                      <a16:colId xmlns:a16="http://schemas.microsoft.com/office/drawing/2014/main" val="20002"/>
                    </a:ext>
                  </a:extLst>
                </a:gridCol>
              </a:tblGrid>
              <a:tr h="507987">
                <a:tc>
                  <a:txBody>
                    <a:bodyPr/>
                    <a:lstStyle/>
                    <a:p>
                      <a:pPr marL="0" marR="0" lvl="0" indent="0" algn="ctr" rtl="0">
                        <a:lnSpc>
                          <a:spcPct val="100000"/>
                        </a:lnSpc>
                        <a:spcBef>
                          <a:spcPts val="0"/>
                        </a:spcBef>
                        <a:spcAft>
                          <a:spcPts val="0"/>
                        </a:spcAft>
                        <a:buClr>
                          <a:srgbClr val="000000"/>
                        </a:buClr>
                        <a:buSzPts val="800"/>
                        <a:buFont typeface="Arial"/>
                        <a:buNone/>
                      </a:pPr>
                      <a:r>
                        <a:rPr lang="en" sz="1100" b="1" u="none" strike="noStrike" cap="none"/>
                        <a:t>CRTM Version</a:t>
                      </a:r>
                      <a:endParaRPr sz="1100" b="1" u="none" strike="noStrike" cap="none"/>
                    </a:p>
                  </a:txBody>
                  <a:tcPr marL="91433" marR="91433" marT="91433" marB="91433">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800"/>
                        <a:buFont typeface="Arial"/>
                        <a:buNone/>
                      </a:pPr>
                      <a:r>
                        <a:rPr lang="en" sz="1100" b="1" u="none" strike="noStrike" cap="none">
                          <a:solidFill>
                            <a:schemeClr val="dk1"/>
                          </a:solidFill>
                        </a:rPr>
                        <a:t>Cloud</a:t>
                      </a:r>
                      <a:endParaRPr sz="1500"/>
                    </a:p>
                    <a:p>
                      <a:pPr marL="0" marR="0" lvl="0" indent="0" algn="ctr" rtl="0">
                        <a:lnSpc>
                          <a:spcPct val="100000"/>
                        </a:lnSpc>
                        <a:spcBef>
                          <a:spcPts val="0"/>
                        </a:spcBef>
                        <a:spcAft>
                          <a:spcPts val="0"/>
                        </a:spcAft>
                        <a:buClr>
                          <a:schemeClr val="dk1"/>
                        </a:buClr>
                        <a:buSzPts val="800"/>
                        <a:buFont typeface="Arial"/>
                        <a:buNone/>
                      </a:pPr>
                      <a:r>
                        <a:rPr lang="en" sz="1100" b="1" u="none" strike="noStrike" cap="none">
                          <a:solidFill>
                            <a:schemeClr val="dk1"/>
                          </a:solidFill>
                        </a:rPr>
                        <a:t> Schemes</a:t>
                      </a:r>
                      <a:endParaRPr sz="1100" b="1" u="none" strike="noStrike" cap="none"/>
                    </a:p>
                  </a:txBody>
                  <a:tcPr marL="91433" marR="91433" marT="91433" marB="91433">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 sz="1100" b="1" u="none" strike="noStrike" cap="none"/>
                        <a:t>Table Content/Highlight</a:t>
                      </a:r>
                      <a:endParaRPr sz="1100" b="1" u="none" strike="noStrike" cap="none"/>
                    </a:p>
                  </a:txBody>
                  <a:tcPr marL="91433" marR="91433" marT="91433" marB="91433">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266433">
                <a:tc>
                  <a:txBody>
                    <a:bodyPr/>
                    <a:lstStyle/>
                    <a:p>
                      <a:pPr marL="0" marR="0" lvl="0" indent="0" algn="ctr" rtl="0">
                        <a:lnSpc>
                          <a:spcPct val="100000"/>
                        </a:lnSpc>
                        <a:spcBef>
                          <a:spcPts val="0"/>
                        </a:spcBef>
                        <a:spcAft>
                          <a:spcPts val="0"/>
                        </a:spcAft>
                        <a:buClr>
                          <a:srgbClr val="000000"/>
                        </a:buClr>
                        <a:buSzPts val="800"/>
                        <a:buFont typeface="Arial"/>
                        <a:buNone/>
                      </a:pPr>
                      <a:r>
                        <a:rPr lang="en" sz="1100" u="none" strike="noStrike" cap="none"/>
                        <a:t>All versions</a:t>
                      </a:r>
                      <a:endParaRPr sz="1500"/>
                    </a:p>
                    <a:p>
                      <a:pPr marL="0" marR="0" lvl="0" indent="0" algn="ctr" rtl="0">
                        <a:lnSpc>
                          <a:spcPct val="100000"/>
                        </a:lnSpc>
                        <a:spcBef>
                          <a:spcPts val="0"/>
                        </a:spcBef>
                        <a:spcAft>
                          <a:spcPts val="0"/>
                        </a:spcAft>
                        <a:buClr>
                          <a:srgbClr val="000000"/>
                        </a:buClr>
                        <a:buSzPts val="800"/>
                        <a:buFont typeface="Arial"/>
                        <a:buNone/>
                      </a:pPr>
                      <a:r>
                        <a:rPr lang="en" sz="1100" b="1" i="0" u="none" strike="noStrike" cap="none">
                          <a:solidFill>
                            <a:srgbClr val="E36C09"/>
                          </a:solidFill>
                          <a:latin typeface="Arial"/>
                          <a:ea typeface="Arial"/>
                          <a:cs typeface="Arial"/>
                          <a:sym typeface="Arial"/>
                        </a:rPr>
                        <a:t>Binary</a:t>
                      </a:r>
                      <a:endParaRPr sz="1100" b="1" u="none" strike="noStrike" cap="none"/>
                    </a:p>
                  </a:txBody>
                  <a:tcPr marL="91433" marR="91433" marT="91433" marB="91433">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800"/>
                        <a:buFont typeface="Arial"/>
                        <a:buNone/>
                      </a:pPr>
                      <a:r>
                        <a:rPr lang="en" sz="1100" b="1" i="0" u="none" strike="noStrike" cap="none">
                          <a:solidFill>
                            <a:schemeClr val="dk1"/>
                          </a:solidFill>
                          <a:latin typeface="Arial"/>
                          <a:ea typeface="Arial"/>
                          <a:cs typeface="Arial"/>
                          <a:sym typeface="Arial"/>
                        </a:rPr>
                        <a:t>CRTM</a:t>
                      </a:r>
                      <a:endParaRPr sz="11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 sz="1100" b="0" i="0" u="none" strike="noStrike" cap="none">
                          <a:solidFill>
                            <a:schemeClr val="dk1"/>
                          </a:solidFill>
                          <a:latin typeface="Arial"/>
                          <a:ea typeface="Arial"/>
                          <a:cs typeface="Arial"/>
                          <a:sym typeface="Arial"/>
                        </a:rPr>
                        <a:t>(Default)</a:t>
                      </a:r>
                      <a:endParaRPr sz="1500"/>
                    </a:p>
                    <a:p>
                      <a:pPr marL="0" marR="0" lvl="0" indent="0" algn="ctr" rtl="0">
                        <a:lnSpc>
                          <a:spcPct val="100000"/>
                        </a:lnSpc>
                        <a:spcBef>
                          <a:spcPts val="0"/>
                        </a:spcBef>
                        <a:spcAft>
                          <a:spcPts val="0"/>
                        </a:spcAft>
                        <a:buClr>
                          <a:srgbClr val="000000"/>
                        </a:buClr>
                        <a:buSzPts val="800"/>
                        <a:buFont typeface="Arial"/>
                        <a:buNone/>
                      </a:pPr>
                      <a:r>
                        <a:rPr lang="en" sz="1100" i="1" u="none" strike="noStrike" cap="none">
                          <a:solidFill>
                            <a:schemeClr val="dk1"/>
                          </a:solidFill>
                        </a:rPr>
                        <a:t>Liu and Lu, 2016</a:t>
                      </a:r>
                      <a:endParaRPr sz="1500"/>
                    </a:p>
                    <a:p>
                      <a:pPr marL="0" marR="0" lvl="0" indent="0" algn="ctr" rtl="0">
                        <a:lnSpc>
                          <a:spcPct val="100000"/>
                        </a:lnSpc>
                        <a:spcBef>
                          <a:spcPts val="0"/>
                        </a:spcBef>
                        <a:spcAft>
                          <a:spcPts val="0"/>
                        </a:spcAft>
                        <a:buClr>
                          <a:srgbClr val="000000"/>
                        </a:buClr>
                        <a:buSzPts val="800"/>
                        <a:buFont typeface="Arial"/>
                        <a:buNone/>
                      </a:pPr>
                      <a:endParaRPr sz="1100" b="0" i="0" u="none" strike="noStrike" cap="none">
                        <a:solidFill>
                          <a:schemeClr val="dk1"/>
                        </a:solidFill>
                        <a:latin typeface="Arial"/>
                        <a:ea typeface="Arial"/>
                        <a:cs typeface="Arial"/>
                        <a:sym typeface="Arial"/>
                      </a:endParaRPr>
                    </a:p>
                  </a:txBody>
                  <a:tcPr marL="91433" marR="91433" marT="91433" marB="91433">
                    <a:lnT w="12700" cap="flat" cmpd="sng">
                      <a:solidFill>
                        <a:schemeClr val="dk1"/>
                      </a:solidFill>
                      <a:prstDash val="solid"/>
                      <a:round/>
                      <a:headEnd type="none" w="sm" len="sm"/>
                      <a:tailEnd type="none" w="sm" len="sm"/>
                    </a:lnT>
                  </a:tcPr>
                </a:tc>
                <a:tc>
                  <a:txBody>
                    <a:bodyPr/>
                    <a:lstStyle/>
                    <a:p>
                      <a:pPr marL="127000" marR="0" lvl="0" indent="-127000" algn="l" rtl="0">
                        <a:lnSpc>
                          <a:spcPct val="100000"/>
                        </a:lnSpc>
                        <a:spcBef>
                          <a:spcPts val="0"/>
                        </a:spcBef>
                        <a:spcAft>
                          <a:spcPts val="0"/>
                        </a:spcAft>
                        <a:buClr>
                          <a:srgbClr val="000000"/>
                        </a:buClr>
                        <a:buSzPts val="800"/>
                        <a:buFont typeface="Arial"/>
                        <a:buChar char="•"/>
                      </a:pPr>
                      <a:r>
                        <a:rPr lang="en" sz="1100" b="0" i="0" u="none" strike="noStrike" cap="none">
                          <a:solidFill>
                            <a:schemeClr val="accent2"/>
                          </a:solidFill>
                          <a:latin typeface="Arial"/>
                          <a:ea typeface="Arial"/>
                          <a:cs typeface="Arial"/>
                          <a:sym typeface="Arial"/>
                        </a:rPr>
                        <a:t>Water, rain, snow, graupel, ice/hail</a:t>
                      </a:r>
                      <a:endParaRPr sz="1500"/>
                    </a:p>
                    <a:p>
                      <a:pPr marL="127000" marR="0" lvl="0" indent="-127000" algn="l" rtl="0">
                        <a:lnSpc>
                          <a:spcPct val="100000"/>
                        </a:lnSpc>
                        <a:spcBef>
                          <a:spcPts val="0"/>
                        </a:spcBef>
                        <a:spcAft>
                          <a:spcPts val="0"/>
                        </a:spcAft>
                        <a:buClr>
                          <a:srgbClr val="000000"/>
                        </a:buClr>
                        <a:buSzPts val="800"/>
                        <a:buFont typeface="Arial"/>
                        <a:buChar char="•"/>
                      </a:pPr>
                      <a:r>
                        <a:rPr lang="en" sz="1100" b="0" i="0" u="none" strike="noStrike" cap="none">
                          <a:solidFill>
                            <a:schemeClr val="dk1"/>
                          </a:solidFill>
                          <a:latin typeface="Arial"/>
                          <a:ea typeface="Arial"/>
                          <a:cs typeface="Arial"/>
                          <a:sym typeface="Arial"/>
                        </a:rPr>
                        <a:t>Spherical assumptions all hydrometeors.</a:t>
                      </a:r>
                      <a:endParaRPr sz="1500"/>
                    </a:p>
                    <a:p>
                      <a:pPr marL="127000" marR="0" lvl="0" indent="-127000" algn="l" rtl="0">
                        <a:lnSpc>
                          <a:spcPct val="100000"/>
                        </a:lnSpc>
                        <a:spcBef>
                          <a:spcPts val="0"/>
                        </a:spcBef>
                        <a:spcAft>
                          <a:spcPts val="0"/>
                        </a:spcAft>
                        <a:buClr>
                          <a:srgbClr val="000000"/>
                        </a:buClr>
                        <a:buSzPts val="800"/>
                        <a:buFont typeface="Arial"/>
                        <a:buChar char="•"/>
                      </a:pPr>
                      <a:r>
                        <a:rPr lang="en" sz="1100" b="0" i="0" u="none" strike="noStrike" cap="none">
                          <a:solidFill>
                            <a:schemeClr val="accent2"/>
                          </a:solidFill>
                          <a:latin typeface="Arial"/>
                          <a:ea typeface="Arial"/>
                          <a:cs typeface="Arial"/>
                          <a:sym typeface="Arial"/>
                        </a:rPr>
                        <a:t>Mie-Lorenz theory</a:t>
                      </a:r>
                      <a:r>
                        <a:rPr lang="en" sz="1100" b="0" i="0" u="none" strike="noStrike" cap="none">
                          <a:solidFill>
                            <a:schemeClr val="dk1"/>
                          </a:solidFill>
                          <a:latin typeface="Arial"/>
                          <a:ea typeface="Arial"/>
                          <a:cs typeface="Arial"/>
                          <a:sym typeface="Arial"/>
                        </a:rPr>
                        <a:t>.</a:t>
                      </a:r>
                      <a:endParaRPr sz="1500"/>
                    </a:p>
                    <a:p>
                      <a:pPr marL="127000" marR="0" lvl="0" indent="-127000" algn="l" rtl="0">
                        <a:lnSpc>
                          <a:spcPct val="100000"/>
                        </a:lnSpc>
                        <a:spcBef>
                          <a:spcPts val="0"/>
                        </a:spcBef>
                        <a:spcAft>
                          <a:spcPts val="0"/>
                        </a:spcAft>
                        <a:buClr>
                          <a:srgbClr val="000000"/>
                        </a:buClr>
                        <a:buSzPts val="800"/>
                        <a:buFont typeface="Arial"/>
                        <a:buChar char="•"/>
                      </a:pPr>
                      <a:r>
                        <a:rPr lang="en" sz="1100" b="0" i="0" u="none" strike="noStrike" cap="none">
                          <a:solidFill>
                            <a:schemeClr val="dk1"/>
                          </a:solidFill>
                          <a:latin typeface="Arial"/>
                          <a:ea typeface="Arial"/>
                          <a:cs typeface="Arial"/>
                          <a:sym typeface="Arial"/>
                        </a:rPr>
                        <a:t>Single-scattering properties and phase functions.</a:t>
                      </a:r>
                      <a:endParaRPr sz="1500"/>
                    </a:p>
                    <a:p>
                      <a:pPr marL="127000" marR="0" lvl="0" indent="-127000" algn="l" rtl="0">
                        <a:lnSpc>
                          <a:spcPct val="100000"/>
                        </a:lnSpc>
                        <a:spcBef>
                          <a:spcPts val="0"/>
                        </a:spcBef>
                        <a:spcAft>
                          <a:spcPts val="0"/>
                        </a:spcAft>
                        <a:buClr>
                          <a:srgbClr val="000000"/>
                        </a:buClr>
                        <a:buSzPts val="800"/>
                        <a:buFont typeface="Arial"/>
                        <a:buChar char="•"/>
                      </a:pPr>
                      <a:r>
                        <a:rPr lang="en" sz="1100" b="0" i="0" u="none" strike="noStrike" cap="none">
                          <a:solidFill>
                            <a:schemeClr val="dk1"/>
                          </a:solidFill>
                          <a:latin typeface="Arial"/>
                          <a:ea typeface="Arial"/>
                          <a:cs typeface="Arial"/>
                          <a:sym typeface="Arial"/>
                        </a:rPr>
                        <a:t>Temperature (liquid only), effective radius, and frequency.</a:t>
                      </a:r>
                      <a:endParaRPr sz="1100" b="0" i="0" u="none" strike="noStrike" cap="none">
                        <a:solidFill>
                          <a:schemeClr val="dk1"/>
                        </a:solidFill>
                        <a:latin typeface="Arial"/>
                        <a:ea typeface="Arial"/>
                        <a:cs typeface="Arial"/>
                        <a:sym typeface="Arial"/>
                      </a:endParaRPr>
                    </a:p>
                  </a:txBody>
                  <a:tcPr marL="91433" marR="91433" marT="91433" marB="91433">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833107">
                <a:tc>
                  <a:txBody>
                    <a:bodyPr/>
                    <a:lstStyle/>
                    <a:p>
                      <a:pPr marL="0" marR="0" lvl="0" indent="0" algn="ctr" rtl="0">
                        <a:lnSpc>
                          <a:spcPct val="100000"/>
                        </a:lnSpc>
                        <a:spcBef>
                          <a:spcPts val="0"/>
                        </a:spcBef>
                        <a:spcAft>
                          <a:spcPts val="0"/>
                        </a:spcAft>
                        <a:buClr>
                          <a:srgbClr val="000000"/>
                        </a:buClr>
                        <a:buSzPts val="800"/>
                        <a:buFont typeface="Arial"/>
                        <a:buNone/>
                      </a:pPr>
                      <a:r>
                        <a:rPr lang="en" sz="1100" u="none" strike="noStrike" cap="none"/>
                        <a:t>v2.4 – v3.1</a:t>
                      </a:r>
                      <a:endParaRPr sz="1500"/>
                    </a:p>
                    <a:p>
                      <a:pPr marL="0" marR="0" lvl="0" indent="0" algn="ctr" rtl="0">
                        <a:lnSpc>
                          <a:spcPct val="100000"/>
                        </a:lnSpc>
                        <a:spcBef>
                          <a:spcPts val="0"/>
                        </a:spcBef>
                        <a:spcAft>
                          <a:spcPts val="0"/>
                        </a:spcAft>
                        <a:buClr>
                          <a:srgbClr val="000000"/>
                        </a:buClr>
                        <a:buSzPts val="800"/>
                        <a:buFont typeface="Arial"/>
                        <a:buNone/>
                      </a:pPr>
                      <a:r>
                        <a:rPr lang="en" sz="1100" b="1" u="none" strike="noStrike" cap="none">
                          <a:solidFill>
                            <a:srgbClr val="E36C09"/>
                          </a:solidFill>
                        </a:rPr>
                        <a:t>NetCDF</a:t>
                      </a:r>
                      <a:endParaRPr sz="1100" b="1" u="none" strike="noStrike" cap="none">
                        <a:solidFill>
                          <a:srgbClr val="E36C09"/>
                        </a:solidFill>
                      </a:endParaRPr>
                    </a:p>
                  </a:txBody>
                  <a:tcPr marL="91433" marR="91433" marT="91433" marB="91433"/>
                </a:tc>
                <a:tc>
                  <a:txBody>
                    <a:bodyPr/>
                    <a:lstStyle/>
                    <a:p>
                      <a:pPr marL="0" marR="0" lvl="0" indent="0" algn="ctr" rtl="0">
                        <a:lnSpc>
                          <a:spcPct val="100000"/>
                        </a:lnSpc>
                        <a:spcBef>
                          <a:spcPts val="0"/>
                        </a:spcBef>
                        <a:spcAft>
                          <a:spcPts val="0"/>
                        </a:spcAft>
                        <a:buClr>
                          <a:srgbClr val="000000"/>
                        </a:buClr>
                        <a:buSzPts val="800"/>
                        <a:buFont typeface="Arial"/>
                        <a:buNone/>
                      </a:pPr>
                      <a:r>
                        <a:rPr lang="en" sz="1100" b="1" u="none" strike="noStrike" cap="none">
                          <a:solidFill>
                            <a:schemeClr val="dk1"/>
                          </a:solidFill>
                        </a:rPr>
                        <a:t>PSU</a:t>
                      </a:r>
                      <a:endParaRPr sz="1100" b="1" u="none" strike="noStrike" cap="none">
                        <a:solidFill>
                          <a:schemeClr val="dk1"/>
                        </a:solidFill>
                      </a:endParaRPr>
                    </a:p>
                  </a:txBody>
                  <a:tcPr marL="91433" marR="91433" marT="91433" marB="91433"/>
                </a:tc>
                <a:tc>
                  <a:txBody>
                    <a:bodyPr/>
                    <a:lstStyle/>
                    <a:p>
                      <a:pPr marL="127000" marR="0" lvl="0" indent="-127000" algn="l" rtl="0">
                        <a:lnSpc>
                          <a:spcPct val="100000"/>
                        </a:lnSpc>
                        <a:spcBef>
                          <a:spcPts val="0"/>
                        </a:spcBef>
                        <a:spcAft>
                          <a:spcPts val="0"/>
                        </a:spcAft>
                        <a:buClr>
                          <a:srgbClr val="000000"/>
                        </a:buClr>
                        <a:buSzPts val="800"/>
                        <a:buFont typeface="Arial"/>
                        <a:buChar char="•"/>
                      </a:pPr>
                      <a:r>
                        <a:rPr lang="en" sz="1100" u="none" strike="noStrike" cap="none">
                          <a:solidFill>
                            <a:schemeClr val="accent1"/>
                          </a:solidFill>
                        </a:rPr>
                        <a:t>Experimental tables</a:t>
                      </a:r>
                      <a:r>
                        <a:rPr lang="en" sz="1100" u="none" strike="noStrike" cap="none"/>
                        <a:t> with liquid and solid hydrometeors based on scheme (1) GFDLFV3 (2)Thompson08 (3) WSM6.</a:t>
                      </a:r>
                      <a:endParaRPr sz="1500"/>
                    </a:p>
                    <a:p>
                      <a:pPr marL="127000" marR="0" lvl="0" indent="-127000" algn="l" rtl="0">
                        <a:lnSpc>
                          <a:spcPct val="100000"/>
                        </a:lnSpc>
                        <a:spcBef>
                          <a:spcPts val="0"/>
                        </a:spcBef>
                        <a:spcAft>
                          <a:spcPts val="0"/>
                        </a:spcAft>
                        <a:buClr>
                          <a:srgbClr val="000000"/>
                        </a:buClr>
                        <a:buSzPts val="800"/>
                        <a:buFont typeface="Arial"/>
                        <a:buChar char="•"/>
                      </a:pPr>
                      <a:r>
                        <a:rPr lang="en" sz="1100" u="none" strike="noStrike" cap="none"/>
                        <a:t>Microwave bands only.</a:t>
                      </a:r>
                      <a:endParaRPr sz="1100" u="none" strike="noStrike" cap="none"/>
                    </a:p>
                  </a:txBody>
                  <a:tcPr marL="91433" marR="91433" marT="91433" marB="91433"/>
                </a:tc>
                <a:extLst>
                  <a:ext uri="{0D108BD9-81ED-4DB2-BD59-A6C34878D82A}">
                    <a16:rowId xmlns:a16="http://schemas.microsoft.com/office/drawing/2014/main" val="10002"/>
                  </a:ext>
                </a:extLst>
              </a:tr>
              <a:tr h="1483347">
                <a:tc>
                  <a:txBody>
                    <a:bodyPr/>
                    <a:lstStyle/>
                    <a:p>
                      <a:pPr marL="0" marR="0" lvl="0" indent="0" algn="ctr" rtl="0">
                        <a:lnSpc>
                          <a:spcPct val="100000"/>
                        </a:lnSpc>
                        <a:spcBef>
                          <a:spcPts val="0"/>
                        </a:spcBef>
                        <a:spcAft>
                          <a:spcPts val="0"/>
                        </a:spcAft>
                        <a:buClr>
                          <a:srgbClr val="000000"/>
                        </a:buClr>
                        <a:buSzPts val="800"/>
                        <a:buFont typeface="Arial"/>
                        <a:buNone/>
                      </a:pPr>
                      <a:r>
                        <a:rPr lang="en" sz="1100" u="none" strike="noStrike" cap="none"/>
                        <a:t>v2.4.1 – v3.1</a:t>
                      </a:r>
                      <a:endParaRPr sz="1100" u="none" strike="noStrike" cap="none"/>
                    </a:p>
                  </a:txBody>
                  <a:tcPr marL="91433" marR="91433" marT="91433" marB="91433"/>
                </a:tc>
                <a:tc>
                  <a:txBody>
                    <a:bodyPr/>
                    <a:lstStyle/>
                    <a:p>
                      <a:pPr marL="0" marR="0" lvl="0" indent="0" algn="ctr" rtl="0">
                        <a:lnSpc>
                          <a:spcPct val="100000"/>
                        </a:lnSpc>
                        <a:spcBef>
                          <a:spcPts val="0"/>
                        </a:spcBef>
                        <a:spcAft>
                          <a:spcPts val="0"/>
                        </a:spcAft>
                        <a:buClr>
                          <a:srgbClr val="000000"/>
                        </a:buClr>
                        <a:buSzPts val="800"/>
                        <a:buFont typeface="Arial"/>
                        <a:buNone/>
                      </a:pPr>
                      <a:r>
                        <a:rPr lang="en" sz="1100" b="1" u="none" strike="noStrike" cap="none">
                          <a:solidFill>
                            <a:schemeClr val="dk1"/>
                          </a:solidFill>
                        </a:rPr>
                        <a:t>Moradi</a:t>
                      </a:r>
                      <a:endParaRPr sz="1500"/>
                    </a:p>
                    <a:p>
                      <a:pPr marL="0" marR="0" lvl="0" indent="0" algn="ctr" rtl="0">
                        <a:lnSpc>
                          <a:spcPct val="100000"/>
                        </a:lnSpc>
                        <a:spcBef>
                          <a:spcPts val="0"/>
                        </a:spcBef>
                        <a:spcAft>
                          <a:spcPts val="0"/>
                        </a:spcAft>
                        <a:buClr>
                          <a:srgbClr val="000000"/>
                        </a:buClr>
                        <a:buSzPts val="800"/>
                        <a:buFont typeface="Arial"/>
                        <a:buNone/>
                      </a:pPr>
                      <a:r>
                        <a:rPr lang="en" sz="1100" i="1" u="none" strike="noStrike" cap="none">
                          <a:solidFill>
                            <a:schemeClr val="dk1"/>
                          </a:solidFill>
                        </a:rPr>
                        <a:t>Moradi et al., 2022</a:t>
                      </a:r>
                      <a:endParaRPr sz="1500"/>
                    </a:p>
                    <a:p>
                      <a:pPr marL="0" marR="0" lvl="0" indent="0" algn="ctr" rtl="0">
                        <a:lnSpc>
                          <a:spcPct val="100000"/>
                        </a:lnSpc>
                        <a:spcBef>
                          <a:spcPts val="0"/>
                        </a:spcBef>
                        <a:spcAft>
                          <a:spcPts val="0"/>
                        </a:spcAft>
                        <a:buClr>
                          <a:srgbClr val="000000"/>
                        </a:buClr>
                        <a:buSzPts val="800"/>
                        <a:buFont typeface="Arial"/>
                        <a:buNone/>
                      </a:pPr>
                      <a:endParaRPr sz="1100" u="none" strike="noStrike" cap="none">
                        <a:solidFill>
                          <a:schemeClr val="dk1"/>
                        </a:solidFill>
                      </a:endParaRPr>
                    </a:p>
                  </a:txBody>
                  <a:tcPr marL="91433" marR="91433" marT="91433" marB="91433"/>
                </a:tc>
                <a:tc>
                  <a:txBody>
                    <a:bodyPr/>
                    <a:lstStyle/>
                    <a:p>
                      <a:pPr marL="127000" marR="0" lvl="0" indent="-127000" algn="l" rtl="0">
                        <a:lnSpc>
                          <a:spcPct val="100000"/>
                        </a:lnSpc>
                        <a:spcBef>
                          <a:spcPts val="0"/>
                        </a:spcBef>
                        <a:spcAft>
                          <a:spcPts val="0"/>
                        </a:spcAft>
                        <a:buClr>
                          <a:srgbClr val="000000"/>
                        </a:buClr>
                        <a:buSzPts val="800"/>
                        <a:buFont typeface="Arial"/>
                        <a:buChar char="•"/>
                      </a:pPr>
                      <a:r>
                        <a:rPr lang="en" sz="1100" u="none" strike="noStrike" cap="none">
                          <a:solidFill>
                            <a:schemeClr val="accent3"/>
                          </a:solidFill>
                        </a:rPr>
                        <a:t>Non-spherical hydrometeors in the microwave bands.</a:t>
                      </a:r>
                      <a:endParaRPr sz="1500"/>
                    </a:p>
                    <a:p>
                      <a:pPr marL="127000" marR="0" lvl="0" indent="-127000" algn="l" rtl="0">
                        <a:lnSpc>
                          <a:spcPct val="100000"/>
                        </a:lnSpc>
                        <a:spcBef>
                          <a:spcPts val="0"/>
                        </a:spcBef>
                        <a:spcAft>
                          <a:spcPts val="0"/>
                        </a:spcAft>
                        <a:buClr>
                          <a:srgbClr val="000000"/>
                        </a:buClr>
                        <a:buSzPts val="800"/>
                        <a:buFont typeface="Arial"/>
                        <a:buChar char="•"/>
                      </a:pPr>
                      <a:r>
                        <a:rPr lang="en" sz="1100" u="none" strike="noStrike" cap="none">
                          <a:solidFill>
                            <a:schemeClr val="accent3"/>
                          </a:solidFill>
                        </a:rPr>
                        <a:t>Discrete Dipole Approximation (DDA) technique</a:t>
                      </a:r>
                      <a:r>
                        <a:rPr lang="en" sz="1100" u="none" strike="noStrike" cap="none"/>
                        <a:t>.</a:t>
                      </a:r>
                      <a:endParaRPr sz="1500"/>
                    </a:p>
                    <a:p>
                      <a:pPr marL="127000" marR="0" lvl="0" indent="-127000" algn="l" rtl="0">
                        <a:lnSpc>
                          <a:spcPct val="100000"/>
                        </a:lnSpc>
                        <a:spcBef>
                          <a:spcPts val="0"/>
                        </a:spcBef>
                        <a:spcAft>
                          <a:spcPts val="0"/>
                        </a:spcAft>
                        <a:buClr>
                          <a:srgbClr val="000000"/>
                        </a:buClr>
                        <a:buSzPts val="800"/>
                        <a:buFont typeface="Arial"/>
                        <a:buChar char="•"/>
                      </a:pPr>
                      <a:r>
                        <a:rPr lang="en" sz="1100" u="none" strike="noStrike" cap="none"/>
                        <a:t>ARTS Single scattering database from Eriksson et al (2018) </a:t>
                      </a:r>
                      <a:endParaRPr sz="1500"/>
                    </a:p>
                    <a:p>
                      <a:pPr marL="127000" marR="0" lvl="0" indent="-127000" algn="l" rtl="0">
                        <a:lnSpc>
                          <a:spcPct val="100000"/>
                        </a:lnSpc>
                        <a:spcBef>
                          <a:spcPts val="0"/>
                        </a:spcBef>
                        <a:spcAft>
                          <a:spcPts val="0"/>
                        </a:spcAft>
                        <a:buClr>
                          <a:srgbClr val="000000"/>
                        </a:buClr>
                        <a:buSzPts val="800"/>
                        <a:buFont typeface="Arial"/>
                        <a:buChar char="•"/>
                      </a:pPr>
                      <a:r>
                        <a:rPr lang="en" sz="1100" u="none" strike="noStrike" cap="none"/>
                        <a:t>Introduces cloud water content as model input.</a:t>
                      </a:r>
                      <a:endParaRPr sz="1500"/>
                    </a:p>
                    <a:p>
                      <a:pPr marL="127000" marR="0" lvl="0" indent="-127000" algn="l" rtl="0">
                        <a:lnSpc>
                          <a:spcPct val="100000"/>
                        </a:lnSpc>
                        <a:spcBef>
                          <a:spcPts val="0"/>
                        </a:spcBef>
                        <a:spcAft>
                          <a:spcPts val="0"/>
                        </a:spcAft>
                        <a:buClr>
                          <a:srgbClr val="000000"/>
                        </a:buClr>
                        <a:buSzPts val="800"/>
                        <a:buFont typeface="Arial"/>
                        <a:buChar char="•"/>
                      </a:pPr>
                      <a:r>
                        <a:rPr lang="en" sz="1100" u="none" strike="noStrike" cap="none"/>
                        <a:t>Adds new parameter backscattering coefficients.</a:t>
                      </a:r>
                      <a:endParaRPr sz="1500"/>
                    </a:p>
                    <a:p>
                      <a:pPr marL="127000" marR="0" lvl="0" indent="-127000" algn="l" rtl="0">
                        <a:lnSpc>
                          <a:spcPct val="100000"/>
                        </a:lnSpc>
                        <a:spcBef>
                          <a:spcPts val="0"/>
                        </a:spcBef>
                        <a:spcAft>
                          <a:spcPts val="0"/>
                        </a:spcAft>
                        <a:buClr>
                          <a:srgbClr val="000000"/>
                        </a:buClr>
                        <a:buSzPts val="800"/>
                        <a:buFont typeface="Arial"/>
                        <a:buChar char="•"/>
                      </a:pPr>
                      <a:r>
                        <a:rPr lang="en" sz="1100" b="0" i="0" u="none" strike="noStrike" cap="none">
                          <a:solidFill>
                            <a:schemeClr val="dk1"/>
                          </a:solidFill>
                          <a:latin typeface="Arial"/>
                          <a:ea typeface="Arial"/>
                          <a:cs typeface="Arial"/>
                          <a:sym typeface="Arial"/>
                        </a:rPr>
                        <a:t>Higher resolution for temperature, water content and frequency.</a:t>
                      </a:r>
                      <a:endParaRPr sz="1500"/>
                    </a:p>
                  </a:txBody>
                  <a:tcPr marL="91433" marR="91433" marT="91433" marB="91433"/>
                </a:tc>
                <a:extLst>
                  <a:ext uri="{0D108BD9-81ED-4DB2-BD59-A6C34878D82A}">
                    <a16:rowId xmlns:a16="http://schemas.microsoft.com/office/drawing/2014/main" val="10003"/>
                  </a:ext>
                </a:extLst>
              </a:tr>
              <a:tr h="1320787">
                <a:tc>
                  <a:txBody>
                    <a:bodyPr/>
                    <a:lstStyle/>
                    <a:p>
                      <a:pPr marL="0" marR="0" lvl="0" indent="0" algn="ctr" rtl="0">
                        <a:lnSpc>
                          <a:spcPct val="100000"/>
                        </a:lnSpc>
                        <a:spcBef>
                          <a:spcPts val="0"/>
                        </a:spcBef>
                        <a:spcAft>
                          <a:spcPts val="0"/>
                        </a:spcAft>
                        <a:buClr>
                          <a:srgbClr val="000000"/>
                        </a:buClr>
                        <a:buSzPts val="800"/>
                        <a:buFont typeface="Arial"/>
                        <a:buNone/>
                      </a:pPr>
                      <a:r>
                        <a:rPr lang="en" sz="1100" u="none" strike="noStrike" cap="none"/>
                        <a:t>v3.2</a:t>
                      </a:r>
                      <a:endParaRPr sz="1500"/>
                    </a:p>
                    <a:p>
                      <a:pPr marL="0" marR="0" lvl="0" indent="0" algn="ctr" rtl="0">
                        <a:lnSpc>
                          <a:spcPct val="100000"/>
                        </a:lnSpc>
                        <a:spcBef>
                          <a:spcPts val="0"/>
                        </a:spcBef>
                        <a:spcAft>
                          <a:spcPts val="0"/>
                        </a:spcAft>
                        <a:buClr>
                          <a:srgbClr val="000000"/>
                        </a:buClr>
                        <a:buSzPts val="800"/>
                        <a:buFont typeface="Arial"/>
                        <a:buNone/>
                      </a:pPr>
                      <a:r>
                        <a:rPr lang="en" sz="1100" u="none" strike="noStrike" cap="none"/>
                        <a:t>(incoming)</a:t>
                      </a:r>
                      <a:endParaRPr sz="1100" u="none" strike="noStrike" cap="none"/>
                    </a:p>
                    <a:p>
                      <a:pPr marL="0" marR="0" lvl="0" indent="0" algn="ctr" rtl="0">
                        <a:lnSpc>
                          <a:spcPct val="100000"/>
                        </a:lnSpc>
                        <a:spcBef>
                          <a:spcPts val="0"/>
                        </a:spcBef>
                        <a:spcAft>
                          <a:spcPts val="0"/>
                        </a:spcAft>
                        <a:buClr>
                          <a:srgbClr val="000000"/>
                        </a:buClr>
                        <a:buSzPts val="800"/>
                        <a:buFont typeface="Arial"/>
                        <a:buNone/>
                      </a:pPr>
                      <a:endParaRPr sz="1100" u="none" strike="noStrike" cap="none">
                        <a:solidFill>
                          <a:schemeClr val="dk1"/>
                        </a:solidFill>
                      </a:endParaRPr>
                    </a:p>
                  </a:txBody>
                  <a:tcPr marL="91433" marR="91433" marT="91433" marB="91433"/>
                </a:tc>
                <a:tc>
                  <a:txBody>
                    <a:bodyPr/>
                    <a:lstStyle/>
                    <a:p>
                      <a:pPr marL="0" marR="0" lvl="0" indent="0" algn="ctr" rtl="0">
                        <a:lnSpc>
                          <a:spcPct val="100000"/>
                        </a:lnSpc>
                        <a:spcBef>
                          <a:spcPts val="0"/>
                        </a:spcBef>
                        <a:spcAft>
                          <a:spcPts val="0"/>
                        </a:spcAft>
                        <a:buClr>
                          <a:srgbClr val="000000"/>
                        </a:buClr>
                        <a:buSzPts val="800"/>
                        <a:buFont typeface="Arial"/>
                        <a:buNone/>
                      </a:pPr>
                      <a:r>
                        <a:rPr lang="en" sz="1100" b="1" u="none" strike="noStrike" cap="none">
                          <a:solidFill>
                            <a:schemeClr val="dk1"/>
                          </a:solidFill>
                        </a:rPr>
                        <a:t>TAMU</a:t>
                      </a:r>
                      <a:endParaRPr sz="1500"/>
                    </a:p>
                    <a:p>
                      <a:pPr marL="0" marR="0" lvl="0" indent="0" algn="ctr" rtl="0">
                        <a:lnSpc>
                          <a:spcPct val="100000"/>
                        </a:lnSpc>
                        <a:spcBef>
                          <a:spcPts val="0"/>
                        </a:spcBef>
                        <a:spcAft>
                          <a:spcPts val="0"/>
                        </a:spcAft>
                        <a:buClr>
                          <a:srgbClr val="000000"/>
                        </a:buClr>
                        <a:buSzPts val="800"/>
                        <a:buFont typeface="Arial"/>
                        <a:buNone/>
                      </a:pPr>
                      <a:r>
                        <a:rPr lang="en" sz="1100" i="1" u="none" strike="noStrike" cap="none">
                          <a:solidFill>
                            <a:schemeClr val="dk1"/>
                          </a:solidFill>
                        </a:rPr>
                        <a:t>Tong et al., 2023</a:t>
                      </a:r>
                      <a:endParaRPr sz="1500"/>
                    </a:p>
                    <a:p>
                      <a:pPr marL="0" marR="0" lvl="0" indent="0" algn="ctr" rtl="0">
                        <a:lnSpc>
                          <a:spcPct val="100000"/>
                        </a:lnSpc>
                        <a:spcBef>
                          <a:spcPts val="0"/>
                        </a:spcBef>
                        <a:spcAft>
                          <a:spcPts val="0"/>
                        </a:spcAft>
                        <a:buClr>
                          <a:srgbClr val="000000"/>
                        </a:buClr>
                        <a:buSzPts val="800"/>
                        <a:buFont typeface="Arial"/>
                        <a:buNone/>
                      </a:pPr>
                      <a:endParaRPr sz="1100" u="none" strike="noStrike" cap="none">
                        <a:solidFill>
                          <a:schemeClr val="dk1"/>
                        </a:solidFill>
                      </a:endParaRPr>
                    </a:p>
                  </a:txBody>
                  <a:tcPr marL="91433" marR="91433" marT="91433" marB="91433"/>
                </a:tc>
                <a:tc>
                  <a:txBody>
                    <a:bodyPr/>
                    <a:lstStyle/>
                    <a:p>
                      <a:pPr marL="127000" marR="0" lvl="0" indent="-127000" algn="l" rtl="0">
                        <a:lnSpc>
                          <a:spcPct val="100000"/>
                        </a:lnSpc>
                        <a:spcBef>
                          <a:spcPts val="0"/>
                        </a:spcBef>
                        <a:spcAft>
                          <a:spcPts val="0"/>
                        </a:spcAft>
                        <a:buClr>
                          <a:srgbClr val="000000"/>
                        </a:buClr>
                        <a:buSzPts val="800"/>
                        <a:buFont typeface="Arial"/>
                        <a:buChar char="•"/>
                      </a:pPr>
                      <a:r>
                        <a:rPr lang="en" sz="1100" u="none" strike="noStrike" cap="none">
                          <a:solidFill>
                            <a:schemeClr val="accent4"/>
                          </a:solidFill>
                        </a:rPr>
                        <a:t>Non-spherical particle shape for graupel/snow over UV/VIS/IR/MW spectral ranges</a:t>
                      </a:r>
                      <a:r>
                        <a:rPr lang="en" sz="1100" u="none" strike="noStrike" cap="none"/>
                        <a:t>.</a:t>
                      </a:r>
                      <a:endParaRPr sz="1500"/>
                    </a:p>
                    <a:p>
                      <a:pPr marL="127000" marR="0" lvl="0" indent="-127000" algn="l" rtl="0">
                        <a:lnSpc>
                          <a:spcPct val="100000"/>
                        </a:lnSpc>
                        <a:spcBef>
                          <a:spcPts val="0"/>
                        </a:spcBef>
                        <a:spcAft>
                          <a:spcPts val="0"/>
                        </a:spcAft>
                        <a:buClr>
                          <a:srgbClr val="000000"/>
                        </a:buClr>
                        <a:buSzPts val="800"/>
                        <a:buFont typeface="Arial"/>
                        <a:buChar char="•"/>
                      </a:pPr>
                      <a:r>
                        <a:rPr lang="en" sz="1100" u="none" strike="noStrike" cap="none"/>
                        <a:t>Temperature-dependent ice refractive index for MW frequencies.</a:t>
                      </a:r>
                      <a:endParaRPr sz="1500"/>
                    </a:p>
                    <a:p>
                      <a:pPr marL="127000" marR="0" lvl="0" indent="-127000" algn="l" rtl="0">
                        <a:lnSpc>
                          <a:spcPct val="100000"/>
                        </a:lnSpc>
                        <a:spcBef>
                          <a:spcPts val="0"/>
                        </a:spcBef>
                        <a:spcAft>
                          <a:spcPts val="0"/>
                        </a:spcAft>
                        <a:buClr>
                          <a:srgbClr val="000000"/>
                        </a:buClr>
                        <a:buSzPts val="800"/>
                        <a:buFont typeface="Arial"/>
                        <a:buChar char="•"/>
                      </a:pPr>
                      <a:r>
                        <a:rPr lang="en" sz="1100" u="none" strike="noStrike" cap="none"/>
                        <a:t>Extended spectral range and particle size range.</a:t>
                      </a:r>
                      <a:endParaRPr sz="1500"/>
                    </a:p>
                    <a:p>
                      <a:pPr marL="127000" marR="0" lvl="0" indent="-127000" algn="l" rtl="0">
                        <a:lnSpc>
                          <a:spcPct val="100000"/>
                        </a:lnSpc>
                        <a:spcBef>
                          <a:spcPts val="0"/>
                        </a:spcBef>
                        <a:spcAft>
                          <a:spcPts val="0"/>
                        </a:spcAft>
                        <a:buClr>
                          <a:srgbClr val="000000"/>
                        </a:buClr>
                        <a:buSzPts val="800"/>
                        <a:buFont typeface="Arial"/>
                        <a:buChar char="•"/>
                      </a:pPr>
                      <a:r>
                        <a:rPr lang="en" sz="1100" u="none" strike="noStrike" cap="none">
                          <a:solidFill>
                            <a:schemeClr val="accent4"/>
                          </a:solidFill>
                        </a:rPr>
                        <a:t>Polarized phase matrix.</a:t>
                      </a:r>
                      <a:endParaRPr sz="1500"/>
                    </a:p>
                    <a:p>
                      <a:pPr marL="0" marR="0" lvl="0" indent="0" algn="l" rtl="0">
                        <a:lnSpc>
                          <a:spcPct val="100000"/>
                        </a:lnSpc>
                        <a:spcBef>
                          <a:spcPts val="0"/>
                        </a:spcBef>
                        <a:spcAft>
                          <a:spcPts val="0"/>
                        </a:spcAft>
                        <a:buClr>
                          <a:srgbClr val="000000"/>
                        </a:buClr>
                        <a:buSzPts val="800"/>
                        <a:buFont typeface="Arial"/>
                        <a:buNone/>
                      </a:pPr>
                      <a:endParaRPr sz="1100" u="none" strike="noStrike" cap="none"/>
                    </a:p>
                  </a:txBody>
                  <a:tcPr marL="91433" marR="91433" marT="91433" marB="91433"/>
                </a:tc>
                <a:extLst>
                  <a:ext uri="{0D108BD9-81ED-4DB2-BD59-A6C34878D82A}">
                    <a16:rowId xmlns:a16="http://schemas.microsoft.com/office/drawing/2014/main" val="10004"/>
                  </a:ext>
                </a:extLst>
              </a:tr>
            </a:tbl>
          </a:graphicData>
        </a:graphic>
      </p:graphicFrame>
      <p:pic>
        <p:nvPicPr>
          <p:cNvPr id="139" name="Google Shape;139;p25"/>
          <p:cNvPicPr preferRelativeResize="0"/>
          <p:nvPr/>
        </p:nvPicPr>
        <p:blipFill rotWithShape="1">
          <a:blip r:embed="rId3">
            <a:alphaModFix/>
          </a:blip>
          <a:srcRect/>
          <a:stretch/>
        </p:blipFill>
        <p:spPr>
          <a:xfrm>
            <a:off x="6560565" y="3076815"/>
            <a:ext cx="5467736" cy="875927"/>
          </a:xfrm>
          <a:prstGeom prst="rect">
            <a:avLst/>
          </a:prstGeom>
          <a:noFill/>
          <a:ln>
            <a:noFill/>
          </a:ln>
        </p:spPr>
      </p:pic>
      <p:pic>
        <p:nvPicPr>
          <p:cNvPr id="140" name="Google Shape;140;p25"/>
          <p:cNvPicPr preferRelativeResize="0"/>
          <p:nvPr/>
        </p:nvPicPr>
        <p:blipFill rotWithShape="1">
          <a:blip r:embed="rId4">
            <a:alphaModFix/>
          </a:blip>
          <a:srcRect/>
          <a:stretch/>
        </p:blipFill>
        <p:spPr>
          <a:xfrm>
            <a:off x="6560566" y="3946885"/>
            <a:ext cx="5452585" cy="1710723"/>
          </a:xfrm>
          <a:prstGeom prst="rect">
            <a:avLst/>
          </a:prstGeom>
          <a:noFill/>
          <a:ln>
            <a:noFill/>
          </a:ln>
        </p:spPr>
      </p:pic>
      <p:sp>
        <p:nvSpPr>
          <p:cNvPr id="141" name="Google Shape;141;p25"/>
          <p:cNvSpPr txBox="1"/>
          <p:nvPr/>
        </p:nvSpPr>
        <p:spPr>
          <a:xfrm>
            <a:off x="6624735" y="5735267"/>
            <a:ext cx="5289200" cy="830956"/>
          </a:xfrm>
          <a:prstGeom prst="rect">
            <a:avLst/>
          </a:prstGeom>
          <a:noFill/>
          <a:ln>
            <a:noFill/>
          </a:ln>
        </p:spPr>
        <p:txBody>
          <a:bodyPr spcFirstLastPara="1" wrap="square" lIns="91433" tIns="45700" rIns="91433" bIns="45700" anchor="t" anchorCtr="0">
            <a:spAutoFit/>
          </a:bodyPr>
          <a:lstStyle/>
          <a:p>
            <a:r>
              <a:rPr lang="en" sz="1200">
                <a:latin typeface="Candara"/>
                <a:ea typeface="Candara"/>
                <a:cs typeface="Candara"/>
                <a:sym typeface="Candara"/>
              </a:rPr>
              <a:t>Figures: ATMS observed versus CRTM simulated Tbs for Hurricane Irma using IFS as input and different CRTM lookup tables. The first row in top panel shows ATMS observations and all other rows show simulations performed using CRTM with either ARTS or Mie lookup tables. [</a:t>
            </a:r>
            <a:r>
              <a:rPr lang="en" sz="1200" i="1">
                <a:latin typeface="Candara"/>
                <a:ea typeface="Candara"/>
                <a:cs typeface="Candara"/>
                <a:sym typeface="Candara"/>
              </a:rPr>
              <a:t>Moradi et al., 2022]</a:t>
            </a:r>
            <a:endParaRPr sz="1467"/>
          </a:p>
        </p:txBody>
      </p:sp>
      <p:pic>
        <p:nvPicPr>
          <p:cNvPr id="142" name="Google Shape;142;p25"/>
          <p:cNvPicPr preferRelativeResize="0"/>
          <p:nvPr/>
        </p:nvPicPr>
        <p:blipFill rotWithShape="1">
          <a:blip r:embed="rId5">
            <a:alphaModFix/>
          </a:blip>
          <a:srcRect l="3912" t="4256" r="4671" b="33329"/>
          <a:stretch/>
        </p:blipFill>
        <p:spPr>
          <a:xfrm>
            <a:off x="6848060" y="1200391"/>
            <a:ext cx="2575859" cy="1710035"/>
          </a:xfrm>
          <a:prstGeom prst="rect">
            <a:avLst/>
          </a:prstGeom>
          <a:noFill/>
          <a:ln>
            <a:noFill/>
          </a:ln>
        </p:spPr>
      </p:pic>
      <p:sp>
        <p:nvSpPr>
          <p:cNvPr id="143" name="Google Shape;143;p25"/>
          <p:cNvSpPr txBox="1"/>
          <p:nvPr/>
        </p:nvSpPr>
        <p:spPr>
          <a:xfrm>
            <a:off x="9698563" y="1935277"/>
            <a:ext cx="2291600" cy="830956"/>
          </a:xfrm>
          <a:prstGeom prst="rect">
            <a:avLst/>
          </a:prstGeom>
          <a:noFill/>
          <a:ln>
            <a:noFill/>
          </a:ln>
        </p:spPr>
        <p:txBody>
          <a:bodyPr spcFirstLastPara="1" wrap="square" lIns="91433" tIns="45700" rIns="91433" bIns="45700" anchor="t" anchorCtr="0">
            <a:spAutoFit/>
          </a:bodyPr>
          <a:lstStyle/>
          <a:p>
            <a:r>
              <a:rPr lang="en" sz="1200">
                <a:latin typeface="Candara"/>
                <a:ea typeface="Candara"/>
                <a:cs typeface="Candara"/>
                <a:sym typeface="Candara"/>
              </a:rPr>
              <a:t>Example of aggregates from the ARTS database included in the CRTM cloud lookup tables. [</a:t>
            </a:r>
            <a:r>
              <a:rPr lang="en" sz="1200" i="1">
                <a:latin typeface="Candara"/>
                <a:ea typeface="Candara"/>
                <a:cs typeface="Candara"/>
                <a:sym typeface="Candara"/>
              </a:rPr>
              <a:t>Moradi et al., 2022]</a:t>
            </a:r>
            <a:endParaRPr sz="1200">
              <a:latin typeface="Candara"/>
              <a:ea typeface="Candara"/>
              <a:cs typeface="Candara"/>
              <a:sym typeface="Candar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6"/>
          <p:cNvSpPr txBox="1">
            <a:spLocks noGrp="1"/>
          </p:cNvSpPr>
          <p:nvPr>
            <p:ph type="sldNum" idx="12"/>
          </p:nvPr>
        </p:nvSpPr>
        <p:spPr>
          <a:xfrm>
            <a:off x="6553200" y="4767263"/>
            <a:ext cx="2133600" cy="274000"/>
          </a:xfrm>
          <a:prstGeom prst="rect">
            <a:avLst/>
          </a:prstGeom>
          <a:noFill/>
          <a:ln>
            <a:noFill/>
          </a:ln>
        </p:spPr>
        <p:txBody>
          <a:bodyPr spcFirstLastPara="1" wrap="square" lIns="91433" tIns="45700" rIns="91433" bIns="45700" anchor="ctr" anchorCtr="0">
            <a:noAutofit/>
          </a:bodyPr>
          <a:lstStyle/>
          <a:p>
            <a:pPr>
              <a:buClr>
                <a:srgbClr val="888888"/>
              </a:buClr>
            </a:pPr>
            <a:fld id="{00000000-1234-1234-1234-123412341234}" type="slidenum">
              <a:rPr lang="en"/>
              <a:pPr>
                <a:buClr>
                  <a:srgbClr val="888888"/>
                </a:buClr>
              </a:pPr>
              <a:t>14</a:t>
            </a:fld>
            <a:endParaRPr/>
          </a:p>
        </p:txBody>
      </p:sp>
      <p:sp>
        <p:nvSpPr>
          <p:cNvPr id="150" name="Google Shape;150;p26"/>
          <p:cNvSpPr txBox="1"/>
          <p:nvPr/>
        </p:nvSpPr>
        <p:spPr>
          <a:xfrm>
            <a:off x="442016" y="62523"/>
            <a:ext cx="10132400" cy="935200"/>
          </a:xfrm>
          <a:prstGeom prst="rect">
            <a:avLst/>
          </a:prstGeom>
          <a:noFill/>
          <a:ln>
            <a:noFill/>
          </a:ln>
        </p:spPr>
        <p:txBody>
          <a:bodyPr spcFirstLastPara="1" wrap="square" lIns="121900" tIns="60933" rIns="121900" bIns="60933" anchor="ctr" anchorCtr="0">
            <a:noAutofit/>
          </a:bodyPr>
          <a:lstStyle/>
          <a:p>
            <a:pPr>
              <a:buClr>
                <a:schemeClr val="lt1"/>
              </a:buClr>
              <a:buSzPts val="1400"/>
            </a:pPr>
            <a:r>
              <a:rPr lang="en" sz="3600" b="1">
                <a:solidFill>
                  <a:schemeClr val="lt1"/>
                </a:solidFill>
                <a:latin typeface="Candara"/>
                <a:ea typeface="Candara"/>
                <a:cs typeface="Candara"/>
                <a:sym typeface="Candara"/>
              </a:rPr>
              <a:t>Surface</a:t>
            </a:r>
            <a:endParaRPr sz="1467">
              <a:latin typeface="Candara"/>
              <a:ea typeface="Candara"/>
              <a:cs typeface="Candara"/>
              <a:sym typeface="Candara"/>
            </a:endParaRPr>
          </a:p>
        </p:txBody>
      </p:sp>
      <p:pic>
        <p:nvPicPr>
          <p:cNvPr id="151" name="Google Shape;151;p26"/>
          <p:cNvPicPr preferRelativeResize="0"/>
          <p:nvPr/>
        </p:nvPicPr>
        <p:blipFill rotWithShape="1">
          <a:blip r:embed="rId3">
            <a:alphaModFix/>
          </a:blip>
          <a:srcRect/>
          <a:stretch/>
        </p:blipFill>
        <p:spPr>
          <a:xfrm>
            <a:off x="6012707" y="1207416"/>
            <a:ext cx="4147292" cy="3231921"/>
          </a:xfrm>
          <a:prstGeom prst="rect">
            <a:avLst/>
          </a:prstGeom>
          <a:noFill/>
          <a:ln>
            <a:noFill/>
          </a:ln>
        </p:spPr>
      </p:pic>
      <p:sp>
        <p:nvSpPr>
          <p:cNvPr id="152" name="Google Shape;152;p26"/>
          <p:cNvSpPr txBox="1"/>
          <p:nvPr/>
        </p:nvSpPr>
        <p:spPr>
          <a:xfrm>
            <a:off x="10058672" y="3123031"/>
            <a:ext cx="2076800" cy="1077562"/>
          </a:xfrm>
          <a:prstGeom prst="rect">
            <a:avLst/>
          </a:prstGeom>
          <a:noFill/>
          <a:ln>
            <a:noFill/>
          </a:ln>
        </p:spPr>
        <p:txBody>
          <a:bodyPr spcFirstLastPara="1" wrap="square" lIns="91433" tIns="45700" rIns="91433" bIns="45700" anchor="t" anchorCtr="0">
            <a:spAutoFit/>
          </a:bodyPr>
          <a:lstStyle/>
          <a:p>
            <a:pPr lvl="3"/>
            <a:r>
              <a:rPr lang="en" sz="1067">
                <a:latin typeface="Candara"/>
                <a:ea typeface="Candara"/>
                <a:cs typeface="Candara"/>
                <a:sym typeface="Candara"/>
              </a:rPr>
              <a:t>Figures: TIR snow/ice model spectral emissivity calculations versus ECOSTRESS laboratory measurements for an observer zenith angle of 10. [</a:t>
            </a:r>
            <a:r>
              <a:rPr lang="en" sz="1067" i="1">
                <a:latin typeface="Candara"/>
                <a:ea typeface="Candara"/>
                <a:cs typeface="Candara"/>
                <a:sym typeface="Candara"/>
              </a:rPr>
              <a:t>Nalli et al., 2023b]</a:t>
            </a:r>
            <a:endParaRPr sz="1467"/>
          </a:p>
        </p:txBody>
      </p:sp>
      <p:graphicFrame>
        <p:nvGraphicFramePr>
          <p:cNvPr id="153" name="Google Shape;153;p26"/>
          <p:cNvGraphicFramePr/>
          <p:nvPr/>
        </p:nvGraphicFramePr>
        <p:xfrm>
          <a:off x="283060" y="1329592"/>
          <a:ext cx="5362000" cy="5164501"/>
        </p:xfrm>
        <a:graphic>
          <a:graphicData uri="http://schemas.openxmlformats.org/drawingml/2006/table">
            <a:tbl>
              <a:tblPr>
                <a:noFill/>
              </a:tblPr>
              <a:tblGrid>
                <a:gridCol w="1003967">
                  <a:extLst>
                    <a:ext uri="{9D8B030D-6E8A-4147-A177-3AD203B41FA5}">
                      <a16:colId xmlns:a16="http://schemas.microsoft.com/office/drawing/2014/main" val="20000"/>
                    </a:ext>
                  </a:extLst>
                </a:gridCol>
                <a:gridCol w="1684900">
                  <a:extLst>
                    <a:ext uri="{9D8B030D-6E8A-4147-A177-3AD203B41FA5}">
                      <a16:colId xmlns:a16="http://schemas.microsoft.com/office/drawing/2014/main" val="20001"/>
                    </a:ext>
                  </a:extLst>
                </a:gridCol>
                <a:gridCol w="2673133">
                  <a:extLst>
                    <a:ext uri="{9D8B030D-6E8A-4147-A177-3AD203B41FA5}">
                      <a16:colId xmlns:a16="http://schemas.microsoft.com/office/drawing/2014/main" val="20002"/>
                    </a:ext>
                  </a:extLst>
                </a:gridCol>
              </a:tblGrid>
              <a:tr h="544467">
                <a:tc>
                  <a:txBody>
                    <a:bodyPr/>
                    <a:lstStyle/>
                    <a:p>
                      <a:pPr marL="0" marR="0" lvl="0" indent="0" algn="ctr" rtl="0">
                        <a:lnSpc>
                          <a:spcPct val="100000"/>
                        </a:lnSpc>
                        <a:spcBef>
                          <a:spcPts val="0"/>
                        </a:spcBef>
                        <a:spcAft>
                          <a:spcPts val="0"/>
                        </a:spcAft>
                        <a:buClr>
                          <a:srgbClr val="000000"/>
                        </a:buClr>
                        <a:buSzPts val="800"/>
                        <a:buFont typeface="Arial"/>
                        <a:buNone/>
                      </a:pPr>
                      <a:r>
                        <a:rPr lang="en" sz="1100" b="1" u="none" strike="noStrike" cap="none"/>
                        <a:t>CRTM Version</a:t>
                      </a:r>
                      <a:endParaRPr sz="1100" b="1" u="none" strike="noStrike" cap="none"/>
                    </a:p>
                  </a:txBody>
                  <a:tcPr marL="91433" marR="91433" marT="91433" marB="91433">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800"/>
                        <a:buFont typeface="Arial"/>
                        <a:buNone/>
                      </a:pPr>
                      <a:r>
                        <a:rPr lang="en" sz="1100" b="1" u="none" strike="noStrike" cap="none">
                          <a:solidFill>
                            <a:schemeClr val="dk1"/>
                          </a:solidFill>
                        </a:rPr>
                        <a:t>Surface</a:t>
                      </a:r>
                      <a:endParaRPr sz="1100" b="1" u="none" strike="noStrike" cap="none"/>
                    </a:p>
                  </a:txBody>
                  <a:tcPr marL="91433" marR="91433" marT="91433" marB="91433">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 sz="1100" b="1" u="none" strike="noStrike" cap="none"/>
                        <a:t>Table Content/Highlight</a:t>
                      </a:r>
                      <a:endParaRPr sz="1100" b="1" u="none" strike="noStrike" cap="none"/>
                    </a:p>
                  </a:txBody>
                  <a:tcPr marL="91433" marR="91433" marT="91433" marB="91433">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241067">
                <a:tc>
                  <a:txBody>
                    <a:bodyPr/>
                    <a:lstStyle/>
                    <a:p>
                      <a:pPr marL="0" marR="0" lvl="0" indent="0" algn="ctr" rtl="0">
                        <a:lnSpc>
                          <a:spcPct val="100000"/>
                        </a:lnSpc>
                        <a:spcBef>
                          <a:spcPts val="0"/>
                        </a:spcBef>
                        <a:spcAft>
                          <a:spcPts val="0"/>
                        </a:spcAft>
                        <a:buClr>
                          <a:srgbClr val="000000"/>
                        </a:buClr>
                        <a:buSzPts val="800"/>
                        <a:buFont typeface="Arial"/>
                        <a:buNone/>
                      </a:pPr>
                      <a:r>
                        <a:rPr lang="en" sz="1100" u="none" strike="noStrike" cap="none"/>
                        <a:t>All versions</a:t>
                      </a:r>
                      <a:endParaRPr sz="1500"/>
                    </a:p>
                    <a:p>
                      <a:pPr marL="0" marR="0" lvl="0" indent="0" algn="ctr" rtl="0">
                        <a:lnSpc>
                          <a:spcPct val="100000"/>
                        </a:lnSpc>
                        <a:spcBef>
                          <a:spcPts val="0"/>
                        </a:spcBef>
                        <a:spcAft>
                          <a:spcPts val="0"/>
                        </a:spcAft>
                        <a:buClr>
                          <a:srgbClr val="000000"/>
                        </a:buClr>
                        <a:buSzPts val="800"/>
                        <a:buFont typeface="Arial"/>
                        <a:buNone/>
                      </a:pPr>
                      <a:r>
                        <a:rPr lang="en" sz="1100" b="1" i="0" u="none" strike="noStrike" cap="none">
                          <a:solidFill>
                            <a:srgbClr val="E36C09"/>
                          </a:solidFill>
                          <a:latin typeface="Arial"/>
                          <a:ea typeface="Arial"/>
                          <a:cs typeface="Arial"/>
                          <a:sym typeface="Arial"/>
                        </a:rPr>
                        <a:t>Binary</a:t>
                      </a:r>
                      <a:endParaRPr sz="1100" b="1" u="none" strike="noStrike" cap="none"/>
                    </a:p>
                  </a:txBody>
                  <a:tcPr marL="91433" marR="91433" marT="91433" marB="91433">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800"/>
                        <a:buFont typeface="Arial"/>
                        <a:buNone/>
                      </a:pPr>
                      <a:r>
                        <a:rPr lang="en" sz="1100" b="1" i="0" u="none" strike="noStrike" cap="none">
                          <a:solidFill>
                            <a:schemeClr val="dk1"/>
                          </a:solidFill>
                          <a:latin typeface="Arial"/>
                          <a:ea typeface="Arial"/>
                          <a:cs typeface="Arial"/>
                          <a:sym typeface="Arial"/>
                        </a:rPr>
                        <a:t>Water</a:t>
                      </a:r>
                      <a:endParaRPr sz="1500"/>
                    </a:p>
                    <a:p>
                      <a:pPr marL="0" marR="0" lvl="0" indent="0" algn="ctr" rtl="0">
                        <a:lnSpc>
                          <a:spcPct val="100000"/>
                        </a:lnSpc>
                        <a:spcBef>
                          <a:spcPts val="0"/>
                        </a:spcBef>
                        <a:spcAft>
                          <a:spcPts val="0"/>
                        </a:spcAft>
                        <a:buClr>
                          <a:srgbClr val="000000"/>
                        </a:buClr>
                        <a:buSzPts val="800"/>
                        <a:buFont typeface="Arial"/>
                        <a:buNone/>
                      </a:pPr>
                      <a:r>
                        <a:rPr lang="en" sz="1100" b="1" i="0" u="none" strike="noStrike" cap="none">
                          <a:solidFill>
                            <a:schemeClr val="dk1"/>
                          </a:solidFill>
                          <a:latin typeface="Arial"/>
                          <a:ea typeface="Arial"/>
                          <a:cs typeface="Arial"/>
                          <a:sym typeface="Arial"/>
                        </a:rPr>
                        <a:t>Land</a:t>
                      </a:r>
                      <a:endParaRPr sz="1500"/>
                    </a:p>
                    <a:p>
                      <a:pPr marL="0" marR="0" lvl="0" indent="0" algn="ctr" rtl="0">
                        <a:lnSpc>
                          <a:spcPct val="100000"/>
                        </a:lnSpc>
                        <a:spcBef>
                          <a:spcPts val="0"/>
                        </a:spcBef>
                        <a:spcAft>
                          <a:spcPts val="0"/>
                        </a:spcAft>
                        <a:buClr>
                          <a:srgbClr val="000000"/>
                        </a:buClr>
                        <a:buSzPts val="800"/>
                        <a:buFont typeface="Arial"/>
                        <a:buNone/>
                      </a:pPr>
                      <a:r>
                        <a:rPr lang="en" sz="1100" b="1" i="0" u="none" strike="noStrike" cap="none">
                          <a:solidFill>
                            <a:schemeClr val="dk1"/>
                          </a:solidFill>
                          <a:latin typeface="Arial"/>
                          <a:ea typeface="Arial"/>
                          <a:cs typeface="Arial"/>
                          <a:sym typeface="Arial"/>
                        </a:rPr>
                        <a:t>Ice</a:t>
                      </a:r>
                      <a:endParaRPr sz="1500"/>
                    </a:p>
                    <a:p>
                      <a:pPr marL="0" marR="0" lvl="0" indent="0" algn="ctr" rtl="0">
                        <a:lnSpc>
                          <a:spcPct val="100000"/>
                        </a:lnSpc>
                        <a:spcBef>
                          <a:spcPts val="0"/>
                        </a:spcBef>
                        <a:spcAft>
                          <a:spcPts val="0"/>
                        </a:spcAft>
                        <a:buClr>
                          <a:srgbClr val="000000"/>
                        </a:buClr>
                        <a:buSzPts val="800"/>
                        <a:buFont typeface="Arial"/>
                        <a:buNone/>
                      </a:pPr>
                      <a:r>
                        <a:rPr lang="en" sz="1100" b="1" i="0" u="none" strike="noStrike" cap="none">
                          <a:solidFill>
                            <a:schemeClr val="dk1"/>
                          </a:solidFill>
                          <a:latin typeface="Arial"/>
                          <a:ea typeface="Arial"/>
                          <a:cs typeface="Arial"/>
                          <a:sym typeface="Arial"/>
                        </a:rPr>
                        <a:t>Snow</a:t>
                      </a:r>
                      <a:endParaRPr sz="1500"/>
                    </a:p>
                    <a:p>
                      <a:pPr marL="0" marR="0" lvl="0" indent="0" algn="ctr" rtl="0">
                        <a:lnSpc>
                          <a:spcPct val="100000"/>
                        </a:lnSpc>
                        <a:spcBef>
                          <a:spcPts val="0"/>
                        </a:spcBef>
                        <a:spcAft>
                          <a:spcPts val="0"/>
                        </a:spcAft>
                        <a:buClr>
                          <a:srgbClr val="000000"/>
                        </a:buClr>
                        <a:buSzPts val="800"/>
                        <a:buFont typeface="Arial"/>
                        <a:buNone/>
                      </a:pPr>
                      <a:r>
                        <a:rPr lang="en" sz="1100" b="0" i="1" u="none" strike="noStrike" cap="none">
                          <a:solidFill>
                            <a:schemeClr val="dk1"/>
                          </a:solidFill>
                          <a:latin typeface="Arial"/>
                          <a:ea typeface="Arial"/>
                          <a:cs typeface="Arial"/>
                          <a:sym typeface="Arial"/>
                        </a:rPr>
                        <a:t>Liu and Lu, 2016</a:t>
                      </a:r>
                      <a:endParaRPr sz="1500"/>
                    </a:p>
                    <a:p>
                      <a:pPr marL="0" marR="0" lvl="0" indent="0" algn="ctr" rtl="0">
                        <a:lnSpc>
                          <a:spcPct val="100000"/>
                        </a:lnSpc>
                        <a:spcBef>
                          <a:spcPts val="0"/>
                        </a:spcBef>
                        <a:spcAft>
                          <a:spcPts val="0"/>
                        </a:spcAft>
                        <a:buClr>
                          <a:srgbClr val="000000"/>
                        </a:buClr>
                        <a:buSzPts val="800"/>
                        <a:buFont typeface="Arial"/>
                        <a:buNone/>
                      </a:pPr>
                      <a:endParaRPr sz="1100" b="0" i="0" u="none" strike="noStrike" cap="none">
                        <a:solidFill>
                          <a:schemeClr val="dk1"/>
                        </a:solidFill>
                        <a:latin typeface="Arial"/>
                        <a:ea typeface="Arial"/>
                        <a:cs typeface="Arial"/>
                        <a:sym typeface="Arial"/>
                      </a:endParaRPr>
                    </a:p>
                  </a:txBody>
                  <a:tcPr marL="91433" marR="91433" marT="91433" marB="91433">
                    <a:lnT w="12700" cap="flat" cmpd="sng">
                      <a:solidFill>
                        <a:schemeClr val="dk1"/>
                      </a:solidFill>
                      <a:prstDash val="solid"/>
                      <a:round/>
                      <a:headEnd type="none" w="sm" len="sm"/>
                      <a:tailEnd type="none" w="sm" len="sm"/>
                    </a:lnT>
                  </a:tcPr>
                </a:tc>
                <a:tc>
                  <a:txBody>
                    <a:bodyPr/>
                    <a:lstStyle/>
                    <a:p>
                      <a:pPr marL="127000" marR="0" lvl="0" indent="-127000" algn="l" rtl="0">
                        <a:lnSpc>
                          <a:spcPct val="100000"/>
                        </a:lnSpc>
                        <a:spcBef>
                          <a:spcPts val="0"/>
                        </a:spcBef>
                        <a:spcAft>
                          <a:spcPts val="0"/>
                        </a:spcAft>
                        <a:buClr>
                          <a:srgbClr val="000000"/>
                        </a:buClr>
                        <a:buSzPts val="800"/>
                        <a:buFont typeface="Arial"/>
                        <a:buChar char="•"/>
                      </a:pPr>
                      <a:r>
                        <a:rPr lang="en" sz="1100" b="0" i="0" u="none" strike="noStrike" cap="none">
                          <a:solidFill>
                            <a:schemeClr val="accent2"/>
                          </a:solidFill>
                          <a:latin typeface="Arial"/>
                          <a:ea typeface="Arial"/>
                          <a:cs typeface="Arial"/>
                          <a:sym typeface="Arial"/>
                        </a:rPr>
                        <a:t>Visible, IR, MW</a:t>
                      </a:r>
                      <a:endParaRPr sz="1500"/>
                    </a:p>
                    <a:p>
                      <a:pPr marL="127000" marR="0" lvl="0" indent="-127000" algn="l" rtl="0">
                        <a:lnSpc>
                          <a:spcPct val="100000"/>
                        </a:lnSpc>
                        <a:spcBef>
                          <a:spcPts val="0"/>
                        </a:spcBef>
                        <a:spcAft>
                          <a:spcPts val="0"/>
                        </a:spcAft>
                        <a:buClr>
                          <a:srgbClr val="000000"/>
                        </a:buClr>
                        <a:buSzPts val="800"/>
                        <a:buFont typeface="Arial"/>
                        <a:buChar char="•"/>
                      </a:pPr>
                      <a:r>
                        <a:rPr lang="en" sz="1100" b="0" i="0" u="none" strike="noStrike" cap="none">
                          <a:solidFill>
                            <a:schemeClr val="dk1"/>
                          </a:solidFill>
                          <a:latin typeface="Arial"/>
                          <a:ea typeface="Arial"/>
                          <a:cs typeface="Arial"/>
                          <a:sym typeface="Arial"/>
                        </a:rPr>
                        <a:t>Land types</a:t>
                      </a:r>
                      <a:endParaRPr sz="1500"/>
                    </a:p>
                    <a:p>
                      <a:pPr marL="127000" marR="0" lvl="0" indent="-127000" algn="l" rtl="0">
                        <a:lnSpc>
                          <a:spcPct val="100000"/>
                        </a:lnSpc>
                        <a:spcBef>
                          <a:spcPts val="0"/>
                        </a:spcBef>
                        <a:spcAft>
                          <a:spcPts val="0"/>
                        </a:spcAft>
                        <a:buClr>
                          <a:srgbClr val="000000"/>
                        </a:buClr>
                        <a:buSzPts val="800"/>
                        <a:buFont typeface="Arial"/>
                        <a:buChar char="•"/>
                      </a:pPr>
                      <a:r>
                        <a:rPr lang="en" sz="1100" b="0" i="0" u="none" strike="noStrike" cap="none">
                          <a:solidFill>
                            <a:schemeClr val="dk1"/>
                          </a:solidFill>
                          <a:latin typeface="Arial"/>
                          <a:ea typeface="Arial"/>
                          <a:cs typeface="Arial"/>
                          <a:sym typeface="Arial"/>
                        </a:rPr>
                        <a:t>Ice/Snow age</a:t>
                      </a:r>
                      <a:endParaRPr sz="1500"/>
                    </a:p>
                    <a:p>
                      <a:pPr marL="127000" marR="0" lvl="0" indent="-127000" algn="l" rtl="0">
                        <a:lnSpc>
                          <a:spcPct val="100000"/>
                        </a:lnSpc>
                        <a:spcBef>
                          <a:spcPts val="0"/>
                        </a:spcBef>
                        <a:spcAft>
                          <a:spcPts val="0"/>
                        </a:spcAft>
                        <a:buClr>
                          <a:srgbClr val="000000"/>
                        </a:buClr>
                        <a:buSzPts val="800"/>
                        <a:buFont typeface="Arial"/>
                        <a:buChar char="•"/>
                      </a:pPr>
                      <a:r>
                        <a:rPr lang="en" sz="1100" b="0" i="0" u="none" strike="noStrike" cap="none">
                          <a:solidFill>
                            <a:schemeClr val="dk1"/>
                          </a:solidFill>
                          <a:latin typeface="Arial"/>
                          <a:ea typeface="Arial"/>
                          <a:cs typeface="Arial"/>
                          <a:sym typeface="Arial"/>
                        </a:rPr>
                        <a:t>Water</a:t>
                      </a:r>
                      <a:endParaRPr sz="1100" b="0" i="0" u="none" strike="noStrike" cap="none">
                        <a:solidFill>
                          <a:schemeClr val="dk1"/>
                        </a:solidFill>
                        <a:latin typeface="Arial"/>
                        <a:ea typeface="Arial"/>
                        <a:cs typeface="Arial"/>
                        <a:sym typeface="Arial"/>
                      </a:endParaRPr>
                    </a:p>
                  </a:txBody>
                  <a:tcPr marL="91433" marR="91433" marT="91433" marB="91433">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1777567">
                <a:tc>
                  <a:txBody>
                    <a:bodyPr/>
                    <a:lstStyle/>
                    <a:p>
                      <a:pPr marL="0" marR="0" lvl="0" indent="0" algn="ctr" rtl="0">
                        <a:lnSpc>
                          <a:spcPct val="100000"/>
                        </a:lnSpc>
                        <a:spcBef>
                          <a:spcPts val="0"/>
                        </a:spcBef>
                        <a:spcAft>
                          <a:spcPts val="0"/>
                        </a:spcAft>
                        <a:buClr>
                          <a:srgbClr val="000000"/>
                        </a:buClr>
                        <a:buSzPts val="800"/>
                        <a:buFont typeface="Arial"/>
                        <a:buNone/>
                      </a:pPr>
                      <a:r>
                        <a:rPr lang="en" sz="1100" u="none" strike="noStrike" cap="none"/>
                        <a:t>v2.4.1 – v3.1</a:t>
                      </a:r>
                      <a:endParaRPr sz="1500"/>
                    </a:p>
                    <a:p>
                      <a:pPr marL="0" marR="0" lvl="0" indent="0" algn="ctr" rtl="0">
                        <a:lnSpc>
                          <a:spcPct val="100000"/>
                        </a:lnSpc>
                        <a:spcBef>
                          <a:spcPts val="0"/>
                        </a:spcBef>
                        <a:spcAft>
                          <a:spcPts val="0"/>
                        </a:spcAft>
                        <a:buClr>
                          <a:srgbClr val="000000"/>
                        </a:buClr>
                        <a:buSzPts val="800"/>
                        <a:buFont typeface="Arial"/>
                        <a:buNone/>
                      </a:pPr>
                      <a:r>
                        <a:rPr lang="en" sz="1100" b="1" u="none" strike="noStrike" cap="none">
                          <a:solidFill>
                            <a:srgbClr val="E36C09"/>
                          </a:solidFill>
                        </a:rPr>
                        <a:t>NetCDF</a:t>
                      </a:r>
                      <a:endParaRPr sz="1100" b="1" u="none" strike="noStrike" cap="none">
                        <a:solidFill>
                          <a:srgbClr val="E36C09"/>
                        </a:solidFill>
                      </a:endParaRPr>
                    </a:p>
                  </a:txBody>
                  <a:tcPr marL="91433" marR="91433" marT="91433" marB="91433"/>
                </a:tc>
                <a:tc>
                  <a:txBody>
                    <a:bodyPr/>
                    <a:lstStyle/>
                    <a:p>
                      <a:pPr marL="0" marR="0" lvl="0" indent="0" algn="ctr" rtl="0">
                        <a:lnSpc>
                          <a:spcPct val="100000"/>
                        </a:lnSpc>
                        <a:spcBef>
                          <a:spcPts val="0"/>
                        </a:spcBef>
                        <a:spcAft>
                          <a:spcPts val="0"/>
                        </a:spcAft>
                        <a:buClr>
                          <a:srgbClr val="000000"/>
                        </a:buClr>
                        <a:buSzPts val="800"/>
                        <a:buFont typeface="Arial"/>
                        <a:buNone/>
                      </a:pPr>
                      <a:r>
                        <a:rPr lang="en" sz="1100" b="1" u="none" strike="noStrike" cap="none">
                          <a:solidFill>
                            <a:schemeClr val="dk1"/>
                          </a:solidFill>
                        </a:rPr>
                        <a:t>TIR Water</a:t>
                      </a:r>
                      <a:endParaRPr sz="1500"/>
                    </a:p>
                    <a:p>
                      <a:pPr marL="0" marR="0" lvl="0" indent="0" algn="ctr" rtl="0">
                        <a:lnSpc>
                          <a:spcPct val="100000"/>
                        </a:lnSpc>
                        <a:spcBef>
                          <a:spcPts val="0"/>
                        </a:spcBef>
                        <a:spcAft>
                          <a:spcPts val="0"/>
                        </a:spcAft>
                        <a:buClr>
                          <a:srgbClr val="000000"/>
                        </a:buClr>
                        <a:buSzPts val="800"/>
                        <a:buFont typeface="Arial"/>
                        <a:buNone/>
                      </a:pPr>
                      <a:r>
                        <a:rPr lang="en" sz="1100" b="0" i="1" u="none" strike="noStrike" cap="none">
                          <a:solidFill>
                            <a:schemeClr val="dk1"/>
                          </a:solidFill>
                          <a:latin typeface="Arial"/>
                          <a:ea typeface="Arial"/>
                          <a:cs typeface="Arial"/>
                          <a:sym typeface="Arial"/>
                        </a:rPr>
                        <a:t>Nalli et al., 2023a</a:t>
                      </a:r>
                      <a:endParaRPr sz="1500"/>
                    </a:p>
                    <a:p>
                      <a:pPr marL="0" marR="0" lvl="0" indent="0" algn="ctr" rtl="0">
                        <a:lnSpc>
                          <a:spcPct val="100000"/>
                        </a:lnSpc>
                        <a:spcBef>
                          <a:spcPts val="0"/>
                        </a:spcBef>
                        <a:spcAft>
                          <a:spcPts val="0"/>
                        </a:spcAft>
                        <a:buClr>
                          <a:srgbClr val="000000"/>
                        </a:buClr>
                        <a:buSzPts val="800"/>
                        <a:buFont typeface="Arial"/>
                        <a:buNone/>
                      </a:pPr>
                      <a:endParaRPr sz="1100" u="none" strike="noStrike" cap="none">
                        <a:solidFill>
                          <a:schemeClr val="dk1"/>
                        </a:solidFill>
                      </a:endParaRPr>
                    </a:p>
                  </a:txBody>
                  <a:tcPr marL="91433" marR="91433" marT="91433" marB="91433"/>
                </a:tc>
                <a:tc>
                  <a:txBody>
                    <a:bodyPr/>
                    <a:lstStyle/>
                    <a:p>
                      <a:pPr marL="127000" marR="0" lvl="0" indent="-127000" algn="l" rtl="0">
                        <a:lnSpc>
                          <a:spcPct val="100000"/>
                        </a:lnSpc>
                        <a:spcBef>
                          <a:spcPts val="0"/>
                        </a:spcBef>
                        <a:spcAft>
                          <a:spcPts val="0"/>
                        </a:spcAft>
                        <a:buClr>
                          <a:srgbClr val="000000"/>
                        </a:buClr>
                        <a:buSzPts val="800"/>
                        <a:buFont typeface="Arial"/>
                        <a:buChar char="•"/>
                      </a:pPr>
                      <a:r>
                        <a:rPr lang="en" sz="1100" u="none" strike="noStrike" cap="none">
                          <a:solidFill>
                            <a:schemeClr val="accent1"/>
                          </a:solidFill>
                        </a:rPr>
                        <a:t>Infrared Sea Surface Effective-Emissivity (IRSSE) Model</a:t>
                      </a:r>
                      <a:endParaRPr sz="1500"/>
                    </a:p>
                    <a:p>
                      <a:pPr marL="127000" marR="0" lvl="0" indent="-127000" algn="l" rtl="0">
                        <a:lnSpc>
                          <a:spcPct val="100000"/>
                        </a:lnSpc>
                        <a:spcBef>
                          <a:spcPts val="0"/>
                        </a:spcBef>
                        <a:spcAft>
                          <a:spcPts val="0"/>
                        </a:spcAft>
                        <a:buClr>
                          <a:srgbClr val="000000"/>
                        </a:buClr>
                        <a:buSzPts val="800"/>
                        <a:buFont typeface="Arial"/>
                        <a:buChar char="•"/>
                      </a:pPr>
                      <a:r>
                        <a:rPr lang="en" sz="1100" b="0" i="0" u="none" strike="noStrike" cap="none">
                          <a:solidFill>
                            <a:schemeClr val="accent1"/>
                          </a:solidFill>
                          <a:latin typeface="Arial"/>
                          <a:ea typeface="Arial"/>
                          <a:cs typeface="Arial"/>
                          <a:sym typeface="Arial"/>
                        </a:rPr>
                        <a:t>Temperature-dependent water </a:t>
                      </a:r>
                      <a:r>
                        <a:rPr lang="en" sz="1100" u="none" strike="noStrike" cap="none">
                          <a:solidFill>
                            <a:schemeClr val="accent1"/>
                          </a:solidFill>
                        </a:rPr>
                        <a:t>optical constants</a:t>
                      </a:r>
                      <a:endParaRPr sz="1500"/>
                    </a:p>
                    <a:p>
                      <a:pPr marL="127000" marR="0" lvl="0" indent="-127000" algn="l" rtl="0">
                        <a:lnSpc>
                          <a:spcPct val="100000"/>
                        </a:lnSpc>
                        <a:spcBef>
                          <a:spcPts val="0"/>
                        </a:spcBef>
                        <a:spcAft>
                          <a:spcPts val="0"/>
                        </a:spcAft>
                        <a:buClr>
                          <a:srgbClr val="000000"/>
                        </a:buClr>
                        <a:buSzPts val="800"/>
                        <a:buFont typeface="Arial"/>
                        <a:buChar char="•"/>
                      </a:pPr>
                      <a:r>
                        <a:rPr lang="en" sz="1100" b="0" i="0" u="none" strike="noStrike" cap="none">
                          <a:solidFill>
                            <a:schemeClr val="dk1"/>
                          </a:solidFill>
                          <a:latin typeface="Arial"/>
                          <a:ea typeface="Arial"/>
                          <a:cs typeface="Arial"/>
                          <a:sym typeface="Arial"/>
                        </a:rPr>
                        <a:t>modeling thermal IR “effective emissivity” in a manner that accounts for both surface emission and quasi-specular reflectance.</a:t>
                      </a:r>
                      <a:endParaRPr sz="1100" u="none" strike="noStrike" cap="none"/>
                    </a:p>
                    <a:p>
                      <a:pPr marL="127000" marR="0" lvl="0" indent="-76200" algn="l" rtl="0">
                        <a:lnSpc>
                          <a:spcPct val="100000"/>
                        </a:lnSpc>
                        <a:spcBef>
                          <a:spcPts val="0"/>
                        </a:spcBef>
                        <a:spcAft>
                          <a:spcPts val="0"/>
                        </a:spcAft>
                        <a:buClr>
                          <a:srgbClr val="000000"/>
                        </a:buClr>
                        <a:buSzPts val="800"/>
                        <a:buFont typeface="Arial"/>
                        <a:buNone/>
                      </a:pPr>
                      <a:endParaRPr sz="1100" u="none" strike="noStrike" cap="none"/>
                    </a:p>
                  </a:txBody>
                  <a:tcPr marL="91433" marR="91433" marT="91433" marB="91433"/>
                </a:tc>
                <a:extLst>
                  <a:ext uri="{0D108BD9-81ED-4DB2-BD59-A6C34878D82A}">
                    <a16:rowId xmlns:a16="http://schemas.microsoft.com/office/drawing/2014/main" val="10002"/>
                  </a:ext>
                </a:extLst>
              </a:tr>
              <a:tr h="1601400">
                <a:tc>
                  <a:txBody>
                    <a:bodyPr/>
                    <a:lstStyle/>
                    <a:p>
                      <a:pPr marL="0" marR="0" lvl="0" indent="0" algn="ctr" rtl="0">
                        <a:lnSpc>
                          <a:spcPct val="100000"/>
                        </a:lnSpc>
                        <a:spcBef>
                          <a:spcPts val="0"/>
                        </a:spcBef>
                        <a:spcAft>
                          <a:spcPts val="0"/>
                        </a:spcAft>
                        <a:buClr>
                          <a:srgbClr val="000000"/>
                        </a:buClr>
                        <a:buSzPts val="800"/>
                        <a:buFont typeface="Arial"/>
                        <a:buNone/>
                      </a:pPr>
                      <a:r>
                        <a:rPr lang="en" sz="1100" u="none" strike="noStrike" cap="none"/>
                        <a:t>v2.4.1 – v3.1</a:t>
                      </a:r>
                      <a:endParaRPr sz="1500"/>
                    </a:p>
                  </a:txBody>
                  <a:tcPr marL="91433" marR="91433" marT="91433" marB="91433"/>
                </a:tc>
                <a:tc>
                  <a:txBody>
                    <a:bodyPr/>
                    <a:lstStyle/>
                    <a:p>
                      <a:pPr marL="0" marR="0" lvl="0" indent="0" algn="ctr" rtl="0">
                        <a:lnSpc>
                          <a:spcPct val="100000"/>
                        </a:lnSpc>
                        <a:spcBef>
                          <a:spcPts val="0"/>
                        </a:spcBef>
                        <a:spcAft>
                          <a:spcPts val="0"/>
                        </a:spcAft>
                        <a:buClr>
                          <a:srgbClr val="000000"/>
                        </a:buClr>
                        <a:buSzPts val="800"/>
                        <a:buFont typeface="Arial"/>
                        <a:buNone/>
                      </a:pPr>
                      <a:r>
                        <a:rPr lang="en" sz="1100" b="1" u="none" strike="noStrike" cap="none">
                          <a:solidFill>
                            <a:schemeClr val="dk1"/>
                          </a:solidFill>
                        </a:rPr>
                        <a:t>TIR Snow</a:t>
                      </a:r>
                      <a:endParaRPr sz="1500"/>
                    </a:p>
                    <a:p>
                      <a:pPr marL="0" marR="0" lvl="0" indent="0" algn="ctr" rtl="0">
                        <a:lnSpc>
                          <a:spcPct val="100000"/>
                        </a:lnSpc>
                        <a:spcBef>
                          <a:spcPts val="0"/>
                        </a:spcBef>
                        <a:spcAft>
                          <a:spcPts val="0"/>
                        </a:spcAft>
                        <a:buClr>
                          <a:srgbClr val="000000"/>
                        </a:buClr>
                        <a:buSzPts val="800"/>
                        <a:buFont typeface="Arial"/>
                        <a:buNone/>
                      </a:pPr>
                      <a:r>
                        <a:rPr lang="en" sz="1100" b="0" i="1" u="none" strike="noStrike" cap="none">
                          <a:solidFill>
                            <a:schemeClr val="dk1"/>
                          </a:solidFill>
                          <a:latin typeface="Arial"/>
                          <a:ea typeface="Arial"/>
                          <a:cs typeface="Arial"/>
                          <a:sym typeface="Arial"/>
                        </a:rPr>
                        <a:t>Nalli et al., 2023b</a:t>
                      </a:r>
                      <a:endParaRPr sz="1500"/>
                    </a:p>
                    <a:p>
                      <a:pPr marL="0" marR="0" lvl="0" indent="0" algn="ctr" rtl="0">
                        <a:lnSpc>
                          <a:spcPct val="100000"/>
                        </a:lnSpc>
                        <a:spcBef>
                          <a:spcPts val="0"/>
                        </a:spcBef>
                        <a:spcAft>
                          <a:spcPts val="0"/>
                        </a:spcAft>
                        <a:buClr>
                          <a:srgbClr val="000000"/>
                        </a:buClr>
                        <a:buSzPts val="800"/>
                        <a:buFont typeface="Arial"/>
                        <a:buNone/>
                      </a:pPr>
                      <a:endParaRPr sz="1100" u="none" strike="noStrike" cap="none">
                        <a:solidFill>
                          <a:schemeClr val="dk1"/>
                        </a:solidFill>
                      </a:endParaRPr>
                    </a:p>
                  </a:txBody>
                  <a:tcPr marL="91433" marR="91433" marT="91433" marB="91433"/>
                </a:tc>
                <a:tc>
                  <a:txBody>
                    <a:bodyPr/>
                    <a:lstStyle/>
                    <a:p>
                      <a:pPr marL="127000" marR="0" lvl="0" indent="-127000" algn="l" rtl="0">
                        <a:lnSpc>
                          <a:spcPct val="100000"/>
                        </a:lnSpc>
                        <a:spcBef>
                          <a:spcPts val="0"/>
                        </a:spcBef>
                        <a:spcAft>
                          <a:spcPts val="0"/>
                        </a:spcAft>
                        <a:buClr>
                          <a:srgbClr val="000000"/>
                        </a:buClr>
                        <a:buSzPts val="800"/>
                        <a:buFont typeface="Arial"/>
                        <a:buChar char="•"/>
                      </a:pPr>
                      <a:r>
                        <a:rPr lang="en" sz="1100" b="0" i="0" u="none" strike="noStrike" cap="none">
                          <a:solidFill>
                            <a:schemeClr val="dk1"/>
                          </a:solidFill>
                          <a:latin typeface="Arial"/>
                          <a:ea typeface="Arial"/>
                          <a:cs typeface="Arial"/>
                          <a:sym typeface="Arial"/>
                        </a:rPr>
                        <a:t>Physically based snow/ice emissivity model</a:t>
                      </a:r>
                      <a:endParaRPr sz="1500"/>
                    </a:p>
                    <a:p>
                      <a:pPr marL="127000" marR="0" lvl="0" indent="-127000" algn="l" rtl="0">
                        <a:lnSpc>
                          <a:spcPct val="100000"/>
                        </a:lnSpc>
                        <a:spcBef>
                          <a:spcPts val="0"/>
                        </a:spcBef>
                        <a:spcAft>
                          <a:spcPts val="0"/>
                        </a:spcAft>
                        <a:buClr>
                          <a:srgbClr val="000000"/>
                        </a:buClr>
                        <a:buSzPts val="800"/>
                        <a:buFont typeface="Arial"/>
                        <a:buChar char="•"/>
                      </a:pPr>
                      <a:r>
                        <a:rPr lang="en" sz="1100" b="0" i="0" u="none" strike="noStrike" cap="none">
                          <a:solidFill>
                            <a:schemeClr val="accent3"/>
                          </a:solidFill>
                          <a:latin typeface="Arial"/>
                          <a:ea typeface="Arial"/>
                          <a:cs typeface="Arial"/>
                          <a:sym typeface="Arial"/>
                        </a:rPr>
                        <a:t>A hybrid of layer-scattering model and specular-facet model.</a:t>
                      </a:r>
                      <a:endParaRPr sz="1500"/>
                    </a:p>
                    <a:p>
                      <a:pPr marL="127000" marR="0" lvl="0" indent="-127000" algn="l" rtl="0">
                        <a:lnSpc>
                          <a:spcPct val="100000"/>
                        </a:lnSpc>
                        <a:spcBef>
                          <a:spcPts val="0"/>
                        </a:spcBef>
                        <a:spcAft>
                          <a:spcPts val="0"/>
                        </a:spcAft>
                        <a:buClr>
                          <a:srgbClr val="000000"/>
                        </a:buClr>
                        <a:buSzPts val="800"/>
                        <a:buFont typeface="Arial"/>
                        <a:buChar char="•"/>
                      </a:pPr>
                      <a:r>
                        <a:rPr lang="en" sz="1100" b="0" i="0" u="none" strike="noStrike" cap="none">
                          <a:solidFill>
                            <a:schemeClr val="accent3"/>
                          </a:solidFill>
                          <a:latin typeface="Arial"/>
                          <a:ea typeface="Arial"/>
                          <a:cs typeface="Arial"/>
                          <a:sym typeface="Arial"/>
                        </a:rPr>
                        <a:t>Temperature-dependent ice optical constants</a:t>
                      </a:r>
                      <a:endParaRPr sz="1500"/>
                    </a:p>
                    <a:p>
                      <a:pPr marL="127000" marR="0" lvl="0" indent="-127000" algn="l" rtl="0">
                        <a:lnSpc>
                          <a:spcPct val="100000"/>
                        </a:lnSpc>
                        <a:spcBef>
                          <a:spcPts val="0"/>
                        </a:spcBef>
                        <a:spcAft>
                          <a:spcPts val="0"/>
                        </a:spcAft>
                        <a:buClr>
                          <a:srgbClr val="000000"/>
                        </a:buClr>
                        <a:buSzPts val="800"/>
                        <a:buFont typeface="Arial"/>
                        <a:buChar char="•"/>
                      </a:pPr>
                      <a:r>
                        <a:rPr lang="en" sz="1100" b="0" i="0" u="none" strike="noStrike" cap="none">
                          <a:solidFill>
                            <a:schemeClr val="dk1"/>
                          </a:solidFill>
                          <a:latin typeface="Arial"/>
                          <a:ea typeface="Arial"/>
                          <a:cs typeface="Arial"/>
                          <a:sym typeface="Arial"/>
                        </a:rPr>
                        <a:t>Zenith-angle/snow grain size dependence.</a:t>
                      </a:r>
                      <a:endParaRPr sz="1500"/>
                    </a:p>
                  </a:txBody>
                  <a:tcPr marL="91433" marR="91433" marT="91433" marB="91433"/>
                </a:tc>
                <a:extLst>
                  <a:ext uri="{0D108BD9-81ED-4DB2-BD59-A6C34878D82A}">
                    <a16:rowId xmlns:a16="http://schemas.microsoft.com/office/drawing/2014/main" val="10003"/>
                  </a:ext>
                </a:extLst>
              </a:tr>
            </a:tbl>
          </a:graphicData>
        </a:graphic>
      </p:graphicFrame>
      <p:pic>
        <p:nvPicPr>
          <p:cNvPr id="154" name="Google Shape;154;p26"/>
          <p:cNvPicPr preferRelativeResize="0"/>
          <p:nvPr/>
        </p:nvPicPr>
        <p:blipFill rotWithShape="1">
          <a:blip r:embed="rId4">
            <a:alphaModFix/>
          </a:blip>
          <a:srcRect b="13726"/>
          <a:stretch/>
        </p:blipFill>
        <p:spPr>
          <a:xfrm>
            <a:off x="6134175" y="4678595"/>
            <a:ext cx="3051053" cy="1815512"/>
          </a:xfrm>
          <a:prstGeom prst="rect">
            <a:avLst/>
          </a:prstGeom>
          <a:noFill/>
          <a:ln>
            <a:noFill/>
          </a:ln>
        </p:spPr>
      </p:pic>
      <p:sp>
        <p:nvSpPr>
          <p:cNvPr id="155" name="Google Shape;155;p26"/>
          <p:cNvSpPr txBox="1"/>
          <p:nvPr/>
        </p:nvSpPr>
        <p:spPr>
          <a:xfrm>
            <a:off x="9290031" y="5277735"/>
            <a:ext cx="2397200" cy="1077562"/>
          </a:xfrm>
          <a:prstGeom prst="rect">
            <a:avLst/>
          </a:prstGeom>
          <a:noFill/>
          <a:ln>
            <a:noFill/>
          </a:ln>
        </p:spPr>
        <p:txBody>
          <a:bodyPr spcFirstLastPara="1" wrap="square" lIns="91433" tIns="45700" rIns="91433" bIns="45700" anchor="t" anchorCtr="0">
            <a:spAutoFit/>
          </a:bodyPr>
          <a:lstStyle/>
          <a:p>
            <a:pPr lvl="3"/>
            <a:r>
              <a:rPr lang="en" sz="1067">
                <a:latin typeface="Candara"/>
                <a:ea typeface="Candara"/>
                <a:cs typeface="Candara"/>
                <a:sym typeface="Candara"/>
              </a:rPr>
              <a:t>Figures: snow spectral emissivity: </a:t>
            </a:r>
            <a:endParaRPr sz="1467"/>
          </a:p>
          <a:p>
            <a:pPr lvl="3"/>
            <a:r>
              <a:rPr lang="en" sz="1067" i="1">
                <a:latin typeface="Candara"/>
                <a:ea typeface="Candara"/>
                <a:cs typeface="Candara"/>
                <a:sym typeface="Candara"/>
              </a:rPr>
              <a:t>1. CRTM (old/fresh snow)</a:t>
            </a:r>
            <a:endParaRPr sz="1467"/>
          </a:p>
          <a:p>
            <a:pPr lvl="3"/>
            <a:r>
              <a:rPr lang="en" sz="1067" i="1">
                <a:latin typeface="Candara"/>
                <a:ea typeface="Candara"/>
                <a:cs typeface="Candara"/>
                <a:sym typeface="Candara"/>
              </a:rPr>
              <a:t>2. Nalli ( r=20 and 100 microns)</a:t>
            </a:r>
            <a:endParaRPr sz="1467"/>
          </a:p>
          <a:p>
            <a:pPr lvl="3"/>
            <a:r>
              <a:rPr lang="en" sz="1067" i="1">
                <a:latin typeface="Times"/>
                <a:ea typeface="Times"/>
                <a:cs typeface="Times"/>
                <a:sym typeface="Times"/>
              </a:rPr>
              <a:t>Orange and blue shades: zenith angle from 0 – 75 degrees </a:t>
            </a:r>
            <a:endParaRPr sz="1467"/>
          </a:p>
          <a:p>
            <a:pPr lvl="3"/>
            <a:r>
              <a:rPr lang="en" sz="1067" i="1">
                <a:latin typeface="Candara"/>
                <a:ea typeface="Candara"/>
                <a:cs typeface="Candara"/>
                <a:sym typeface="Candara"/>
              </a:rPr>
              <a:t>3. U Michigan (fine/coarse snow)</a:t>
            </a:r>
            <a:endParaRPr sz="1467"/>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7"/>
          <p:cNvPicPr preferRelativeResize="0"/>
          <p:nvPr/>
        </p:nvPicPr>
        <p:blipFill rotWithShape="1">
          <a:blip r:embed="rId3">
            <a:alphaModFix/>
          </a:blip>
          <a:srcRect/>
          <a:stretch/>
        </p:blipFill>
        <p:spPr>
          <a:xfrm>
            <a:off x="4437330" y="3092495"/>
            <a:ext cx="5089023" cy="3628959"/>
          </a:xfrm>
          <a:prstGeom prst="rect">
            <a:avLst/>
          </a:prstGeom>
          <a:noFill/>
          <a:ln>
            <a:noFill/>
          </a:ln>
        </p:spPr>
      </p:pic>
      <p:sp>
        <p:nvSpPr>
          <p:cNvPr id="162" name="Google Shape;162;p27"/>
          <p:cNvSpPr txBox="1">
            <a:spLocks noGrp="1"/>
          </p:cNvSpPr>
          <p:nvPr>
            <p:ph type="sldNum" idx="12"/>
          </p:nvPr>
        </p:nvSpPr>
        <p:spPr>
          <a:xfrm>
            <a:off x="8737600" y="6356351"/>
            <a:ext cx="2844800" cy="365200"/>
          </a:xfrm>
          <a:prstGeom prst="rect">
            <a:avLst/>
          </a:prstGeom>
          <a:noFill/>
          <a:ln>
            <a:noFill/>
          </a:ln>
        </p:spPr>
        <p:txBody>
          <a:bodyPr spcFirstLastPara="1" wrap="square" lIns="91433" tIns="45700" rIns="91433" bIns="45700" anchor="ctr" anchorCtr="0">
            <a:noAutofit/>
          </a:bodyPr>
          <a:lstStyle/>
          <a:p>
            <a:fld id="{00000000-1234-1234-1234-123412341234}" type="slidenum">
              <a:rPr lang="en"/>
              <a:pPr/>
              <a:t>15</a:t>
            </a:fld>
            <a:endParaRPr/>
          </a:p>
        </p:txBody>
      </p:sp>
      <p:sp>
        <p:nvSpPr>
          <p:cNvPr id="163" name="Google Shape;163;p27"/>
          <p:cNvSpPr txBox="1"/>
          <p:nvPr/>
        </p:nvSpPr>
        <p:spPr>
          <a:xfrm>
            <a:off x="442016" y="62523"/>
            <a:ext cx="10132400" cy="935200"/>
          </a:xfrm>
          <a:prstGeom prst="rect">
            <a:avLst/>
          </a:prstGeom>
          <a:noFill/>
          <a:ln>
            <a:noFill/>
          </a:ln>
        </p:spPr>
        <p:txBody>
          <a:bodyPr spcFirstLastPara="1" wrap="square" lIns="121900" tIns="60933" rIns="121900" bIns="60933" anchor="ctr" anchorCtr="0">
            <a:noAutofit/>
          </a:bodyPr>
          <a:lstStyle/>
          <a:p>
            <a:pPr>
              <a:buClr>
                <a:schemeClr val="lt1"/>
              </a:buClr>
              <a:buSzPts val="1400"/>
            </a:pPr>
            <a:r>
              <a:rPr lang="en" sz="3600" b="1">
                <a:solidFill>
                  <a:schemeClr val="lt1"/>
                </a:solidFill>
                <a:latin typeface="Candara"/>
                <a:ea typeface="Candara"/>
                <a:cs typeface="Candara"/>
                <a:sym typeface="Candara"/>
              </a:rPr>
              <a:t>Instrument Coefficients</a:t>
            </a:r>
            <a:endParaRPr sz="1467">
              <a:latin typeface="Candara"/>
              <a:ea typeface="Candara"/>
              <a:cs typeface="Candara"/>
              <a:sym typeface="Candara"/>
            </a:endParaRPr>
          </a:p>
        </p:txBody>
      </p:sp>
      <p:sp>
        <p:nvSpPr>
          <p:cNvPr id="164" name="Google Shape;164;p27"/>
          <p:cNvSpPr txBox="1"/>
          <p:nvPr/>
        </p:nvSpPr>
        <p:spPr>
          <a:xfrm>
            <a:off x="268453" y="1375625"/>
            <a:ext cx="5827600" cy="4402127"/>
          </a:xfrm>
          <a:prstGeom prst="rect">
            <a:avLst/>
          </a:prstGeom>
          <a:noFill/>
          <a:ln>
            <a:noFill/>
          </a:ln>
        </p:spPr>
        <p:txBody>
          <a:bodyPr spcFirstLastPara="1" wrap="square" lIns="91433" tIns="45700" rIns="91433" bIns="45700" anchor="t" anchorCtr="0">
            <a:spAutoFit/>
          </a:bodyPr>
          <a:lstStyle/>
          <a:p>
            <a:r>
              <a:rPr lang="en" sz="1867" b="1">
                <a:latin typeface="Candara"/>
                <a:ea typeface="Candara"/>
                <a:cs typeface="Candara"/>
                <a:sym typeface="Candara"/>
              </a:rPr>
              <a:t>CRTM</a:t>
            </a:r>
            <a:r>
              <a:rPr lang="en" sz="1867">
                <a:latin typeface="Candara"/>
                <a:ea typeface="Candara"/>
                <a:cs typeface="Candara"/>
                <a:sym typeface="Candara"/>
              </a:rPr>
              <a:t> </a:t>
            </a:r>
            <a:r>
              <a:rPr lang="en" sz="1867" b="1">
                <a:latin typeface="Candara"/>
                <a:ea typeface="Candara"/>
                <a:cs typeface="Candara"/>
                <a:sym typeface="Candara"/>
              </a:rPr>
              <a:t>transmittance/spectral coefficient generation package</a:t>
            </a:r>
            <a:r>
              <a:rPr lang="en" sz="1867">
                <a:latin typeface="Candara"/>
                <a:ea typeface="Candara"/>
                <a:cs typeface="Candara"/>
                <a:sym typeface="Candara"/>
              </a:rPr>
              <a:t>: </a:t>
            </a:r>
            <a:r>
              <a:rPr lang="en" sz="1867" u="sng">
                <a:latin typeface="Candara"/>
                <a:ea typeface="Candara"/>
                <a:cs typeface="Candara"/>
                <a:sym typeface="Candara"/>
                <a:hlinkClick r:id="rId4">
                  <a:extLst>
                    <a:ext uri="{A12FA001-AC4F-418D-AE19-62706E023703}">
                      <ahyp:hlinkClr xmlns:ahyp="http://schemas.microsoft.com/office/drawing/2018/hyperlinkcolor" val="tx"/>
                    </a:ext>
                  </a:extLst>
                </a:hlinkClick>
              </a:rPr>
              <a:t>https://github.com/JCSDA-internal/CRTM_coef</a:t>
            </a:r>
            <a:r>
              <a:rPr lang="en" sz="1867">
                <a:latin typeface="Candara"/>
                <a:ea typeface="Candara"/>
                <a:cs typeface="Candara"/>
                <a:sym typeface="Candara"/>
              </a:rPr>
              <a:t> </a:t>
            </a:r>
            <a:endParaRPr sz="1867">
              <a:latin typeface="Candara"/>
              <a:ea typeface="Candara"/>
              <a:cs typeface="Candara"/>
              <a:sym typeface="Candara"/>
            </a:endParaRPr>
          </a:p>
          <a:p>
            <a:r>
              <a:rPr lang="en" sz="1867">
                <a:latin typeface="Candara"/>
                <a:ea typeface="Candara"/>
                <a:cs typeface="Candara"/>
                <a:sym typeface="Candara"/>
              </a:rPr>
              <a:t>(please email us for access to this internal repository)</a:t>
            </a:r>
            <a:endParaRPr sz="1867">
              <a:latin typeface="Candara"/>
              <a:ea typeface="Candara"/>
              <a:cs typeface="Candara"/>
              <a:sym typeface="Candara"/>
            </a:endParaRPr>
          </a:p>
          <a:p>
            <a:endParaRPr sz="1867">
              <a:solidFill>
                <a:srgbClr val="222222"/>
              </a:solidFill>
              <a:latin typeface="Candara"/>
              <a:ea typeface="Candara"/>
              <a:cs typeface="Candara"/>
              <a:sym typeface="Candara"/>
            </a:endParaRPr>
          </a:p>
          <a:p>
            <a:r>
              <a:rPr lang="en" sz="1867" b="1">
                <a:solidFill>
                  <a:srgbClr val="222222"/>
                </a:solidFill>
                <a:latin typeface="Candara"/>
                <a:ea typeface="Candara"/>
                <a:cs typeface="Candara"/>
                <a:sym typeface="Candara"/>
              </a:rPr>
              <a:t>Selected list of recently developed instrument coefficients</a:t>
            </a:r>
            <a:endParaRPr sz="1467"/>
          </a:p>
          <a:p>
            <a:r>
              <a:rPr lang="en" sz="1867">
                <a:solidFill>
                  <a:srgbClr val="222222"/>
                </a:solidFill>
                <a:latin typeface="Candara"/>
                <a:ea typeface="Candara"/>
                <a:cs typeface="Candara"/>
                <a:sym typeface="Candara"/>
              </a:rPr>
              <a:t>- TROPICS (the entire constellation)</a:t>
            </a:r>
            <a:endParaRPr sz="1467"/>
          </a:p>
          <a:p>
            <a:r>
              <a:rPr lang="en" sz="1867">
                <a:solidFill>
                  <a:srgbClr val="222222"/>
                </a:solidFill>
                <a:latin typeface="Candara"/>
                <a:ea typeface="Candara"/>
                <a:cs typeface="Candara"/>
                <a:sym typeface="Candara"/>
              </a:rPr>
              <a:t>- GEMS 1&amp;2</a:t>
            </a:r>
            <a:endParaRPr sz="1467"/>
          </a:p>
          <a:p>
            <a:r>
              <a:rPr lang="en" sz="1867">
                <a:solidFill>
                  <a:srgbClr val="222222"/>
                </a:solidFill>
                <a:latin typeface="Candara"/>
                <a:ea typeface="Candara"/>
                <a:cs typeface="Candara"/>
                <a:sym typeface="Candara"/>
              </a:rPr>
              <a:t>- ATMS-NG (hyperspectral MW concept study)</a:t>
            </a:r>
            <a:endParaRPr sz="1467"/>
          </a:p>
          <a:p>
            <a:r>
              <a:rPr lang="en" sz="1867">
                <a:solidFill>
                  <a:srgbClr val="222222"/>
                </a:solidFill>
                <a:latin typeface="Candara"/>
                <a:ea typeface="Candara"/>
                <a:cs typeface="Candara"/>
                <a:sym typeface="Candara"/>
              </a:rPr>
              <a:t>- IASI-NG</a:t>
            </a:r>
            <a:endParaRPr sz="1467"/>
          </a:p>
          <a:p>
            <a:r>
              <a:rPr lang="en" sz="1867">
                <a:solidFill>
                  <a:srgbClr val="222222"/>
                </a:solidFill>
                <a:latin typeface="Candara"/>
                <a:ea typeface="Candara"/>
                <a:cs typeface="Candara"/>
                <a:sym typeface="Candara"/>
              </a:rPr>
              <a:t>- ATMS NOAA-21</a:t>
            </a:r>
            <a:endParaRPr sz="1467"/>
          </a:p>
          <a:p>
            <a:r>
              <a:rPr lang="en" sz="1867">
                <a:solidFill>
                  <a:srgbClr val="222222"/>
                </a:solidFill>
                <a:latin typeface="Candara"/>
                <a:ea typeface="Candara"/>
                <a:cs typeface="Candara"/>
                <a:sym typeface="Candara"/>
              </a:rPr>
              <a:t>- VIIRS NOAA-21</a:t>
            </a:r>
            <a:endParaRPr sz="1867">
              <a:solidFill>
                <a:srgbClr val="222222"/>
              </a:solidFill>
              <a:latin typeface="Candara"/>
              <a:ea typeface="Candara"/>
              <a:cs typeface="Candara"/>
              <a:sym typeface="Candara"/>
            </a:endParaRPr>
          </a:p>
          <a:p>
            <a:endParaRPr sz="1867">
              <a:solidFill>
                <a:srgbClr val="222222"/>
              </a:solidFill>
              <a:latin typeface="Candara"/>
              <a:ea typeface="Candara"/>
              <a:cs typeface="Candara"/>
              <a:sym typeface="Candara"/>
            </a:endParaRPr>
          </a:p>
          <a:p>
            <a:r>
              <a:rPr lang="en" sz="1867">
                <a:solidFill>
                  <a:srgbClr val="222222"/>
                </a:solidFill>
                <a:latin typeface="Candara"/>
                <a:ea typeface="Candara"/>
                <a:cs typeface="Candara"/>
                <a:sym typeface="Candara"/>
              </a:rPr>
              <a:t>- PolSIR</a:t>
            </a:r>
            <a:endParaRPr sz="1867">
              <a:solidFill>
                <a:srgbClr val="222222"/>
              </a:solidFill>
              <a:latin typeface="Candara"/>
              <a:ea typeface="Candara"/>
              <a:cs typeface="Candara"/>
              <a:sym typeface="Candara"/>
            </a:endParaRPr>
          </a:p>
          <a:p>
            <a:r>
              <a:rPr lang="en" sz="1867">
                <a:solidFill>
                  <a:srgbClr val="222222"/>
                </a:solidFill>
                <a:latin typeface="Candara"/>
                <a:ea typeface="Candara"/>
                <a:cs typeface="Candara"/>
                <a:sym typeface="Candara"/>
              </a:rPr>
              <a:t>- Tomorrow.io</a:t>
            </a:r>
            <a:endParaRPr sz="1867">
              <a:solidFill>
                <a:srgbClr val="222222"/>
              </a:solidFill>
              <a:latin typeface="Candara"/>
              <a:ea typeface="Candara"/>
              <a:cs typeface="Candara"/>
              <a:sym typeface="Candara"/>
            </a:endParaRPr>
          </a:p>
        </p:txBody>
      </p:sp>
      <p:pic>
        <p:nvPicPr>
          <p:cNvPr id="165" name="Google Shape;165;p27"/>
          <p:cNvPicPr preferRelativeResize="0"/>
          <p:nvPr/>
        </p:nvPicPr>
        <p:blipFill rotWithShape="1">
          <a:blip r:embed="rId5">
            <a:alphaModFix/>
          </a:blip>
          <a:srcRect r="7910"/>
          <a:stretch/>
        </p:blipFill>
        <p:spPr>
          <a:xfrm>
            <a:off x="8124358" y="1273329"/>
            <a:ext cx="3458044" cy="281639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a:spLocks noGrp="1"/>
          </p:cNvSpPr>
          <p:nvPr>
            <p:ph type="sldNum" idx="12"/>
          </p:nvPr>
        </p:nvSpPr>
        <p:spPr>
          <a:xfrm>
            <a:off x="8737600" y="6356351"/>
            <a:ext cx="2844800" cy="365200"/>
          </a:xfrm>
          <a:prstGeom prst="rect">
            <a:avLst/>
          </a:prstGeom>
          <a:noFill/>
          <a:ln>
            <a:noFill/>
          </a:ln>
        </p:spPr>
        <p:txBody>
          <a:bodyPr spcFirstLastPara="1" wrap="square" lIns="91433" tIns="45700" rIns="91433" bIns="45700" anchor="ctr" anchorCtr="0">
            <a:noAutofit/>
          </a:bodyPr>
          <a:lstStyle/>
          <a:p>
            <a:fld id="{00000000-1234-1234-1234-123412341234}" type="slidenum">
              <a:rPr lang="en"/>
              <a:pPr/>
              <a:t>16</a:t>
            </a:fld>
            <a:endParaRPr/>
          </a:p>
        </p:txBody>
      </p:sp>
      <p:sp>
        <p:nvSpPr>
          <p:cNvPr id="172" name="Google Shape;172;p28"/>
          <p:cNvSpPr txBox="1"/>
          <p:nvPr/>
        </p:nvSpPr>
        <p:spPr>
          <a:xfrm>
            <a:off x="442016" y="62523"/>
            <a:ext cx="10132400" cy="935200"/>
          </a:xfrm>
          <a:prstGeom prst="rect">
            <a:avLst/>
          </a:prstGeom>
          <a:noFill/>
          <a:ln>
            <a:noFill/>
          </a:ln>
        </p:spPr>
        <p:txBody>
          <a:bodyPr spcFirstLastPara="1" wrap="square" lIns="121900" tIns="60933" rIns="121900" bIns="60933" anchor="ctr" anchorCtr="0">
            <a:noAutofit/>
          </a:bodyPr>
          <a:lstStyle/>
          <a:p>
            <a:pPr>
              <a:buClr>
                <a:schemeClr val="lt1"/>
              </a:buClr>
              <a:buSzPts val="1400"/>
            </a:pPr>
            <a:r>
              <a:rPr lang="en" sz="3600" b="1">
                <a:solidFill>
                  <a:schemeClr val="lt1"/>
                </a:solidFill>
                <a:latin typeface="Candara"/>
                <a:ea typeface="Candara"/>
                <a:cs typeface="Candara"/>
                <a:sym typeface="Candara"/>
              </a:rPr>
              <a:t>Solvers</a:t>
            </a:r>
            <a:endParaRPr sz="1467">
              <a:latin typeface="Candara"/>
              <a:ea typeface="Candara"/>
              <a:cs typeface="Candara"/>
              <a:sym typeface="Candara"/>
            </a:endParaRPr>
          </a:p>
        </p:txBody>
      </p:sp>
      <p:sp>
        <p:nvSpPr>
          <p:cNvPr id="173" name="Google Shape;173;p28"/>
          <p:cNvSpPr txBox="1"/>
          <p:nvPr/>
        </p:nvSpPr>
        <p:spPr>
          <a:xfrm>
            <a:off x="268467" y="1375633"/>
            <a:ext cx="11314000" cy="2308284"/>
          </a:xfrm>
          <a:prstGeom prst="rect">
            <a:avLst/>
          </a:prstGeom>
          <a:noFill/>
          <a:ln>
            <a:noFill/>
          </a:ln>
        </p:spPr>
        <p:txBody>
          <a:bodyPr spcFirstLastPara="1" wrap="square" lIns="91433" tIns="45700" rIns="91433" bIns="45700" anchor="t" anchorCtr="0">
            <a:spAutoFit/>
          </a:bodyPr>
          <a:lstStyle/>
          <a:p>
            <a:pPr marL="609585" indent="-457189">
              <a:buSzPts val="1800"/>
              <a:buFont typeface="Candara"/>
              <a:buChar char="●"/>
            </a:pPr>
            <a:r>
              <a:rPr lang="en" sz="2400" dirty="0">
                <a:latin typeface="Candara"/>
                <a:ea typeface="Candara"/>
                <a:cs typeface="Candara"/>
                <a:sym typeface="Candara"/>
              </a:rPr>
              <a:t>Polarized Radiative Transfer Solvers</a:t>
            </a:r>
            <a:endParaRPr sz="2400" dirty="0">
              <a:latin typeface="Candara"/>
              <a:ea typeface="Candara"/>
              <a:cs typeface="Candara"/>
              <a:sym typeface="Candara"/>
            </a:endParaRPr>
          </a:p>
          <a:p>
            <a:pPr marL="609585" indent="-457189">
              <a:buSzPts val="1800"/>
              <a:buFont typeface="Candara"/>
              <a:buChar char="●"/>
            </a:pPr>
            <a:r>
              <a:rPr lang="en" sz="2400" dirty="0">
                <a:latin typeface="Candara"/>
                <a:ea typeface="Candara"/>
                <a:cs typeface="Candara"/>
                <a:sym typeface="Candara"/>
              </a:rPr>
              <a:t>Active sensor solvers.</a:t>
            </a:r>
            <a:endParaRPr sz="2400" dirty="0">
              <a:latin typeface="Candara"/>
              <a:ea typeface="Candara"/>
              <a:cs typeface="Candara"/>
              <a:sym typeface="Candara"/>
            </a:endParaRPr>
          </a:p>
          <a:p>
            <a:pPr marL="609585" indent="-457189">
              <a:buSzPts val="1800"/>
              <a:buFont typeface="Candara"/>
              <a:buChar char="●"/>
            </a:pPr>
            <a:r>
              <a:rPr lang="en" sz="2400" dirty="0">
                <a:latin typeface="Candara"/>
                <a:ea typeface="Candara"/>
                <a:cs typeface="Candara"/>
                <a:sym typeface="Candara"/>
              </a:rPr>
              <a:t>Upgrades to adding-doubling method for upward/downward radiance at user-defined level such as Aircraft level. </a:t>
            </a:r>
            <a:endParaRPr sz="2400" dirty="0">
              <a:latin typeface="Candara"/>
              <a:ea typeface="Candara"/>
              <a:cs typeface="Candara"/>
              <a:sym typeface="Candara"/>
            </a:endParaRPr>
          </a:p>
          <a:p>
            <a:pPr marL="609585" indent="-457189">
              <a:buSzPts val="1800"/>
              <a:buFont typeface="Candara"/>
              <a:buChar char="●"/>
            </a:pPr>
            <a:r>
              <a:rPr lang="en" sz="2400" dirty="0">
                <a:latin typeface="Candara"/>
                <a:ea typeface="Candara"/>
                <a:cs typeface="Candara"/>
                <a:sym typeface="Candara"/>
              </a:rPr>
              <a:t>ML based surrogate model for instrument coefficient generation, forward, and jacobian calculations</a:t>
            </a:r>
            <a:endParaRPr sz="2400" dirty="0">
              <a:latin typeface="Candara"/>
              <a:ea typeface="Candara"/>
              <a:cs typeface="Candara"/>
              <a:sym typeface="Candar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9"/>
          <p:cNvSpPr txBox="1">
            <a:spLocks noGrp="1"/>
          </p:cNvSpPr>
          <p:nvPr>
            <p:ph type="sldNum" idx="12"/>
          </p:nvPr>
        </p:nvSpPr>
        <p:spPr>
          <a:xfrm>
            <a:off x="8737600" y="6356351"/>
            <a:ext cx="2844800" cy="365200"/>
          </a:xfrm>
          <a:prstGeom prst="rect">
            <a:avLst/>
          </a:prstGeom>
          <a:noFill/>
          <a:ln>
            <a:noFill/>
          </a:ln>
        </p:spPr>
        <p:txBody>
          <a:bodyPr spcFirstLastPara="1" wrap="square" lIns="91433" tIns="45700" rIns="91433" bIns="45700" anchor="ctr" anchorCtr="0">
            <a:noAutofit/>
          </a:bodyPr>
          <a:lstStyle/>
          <a:p>
            <a:fld id="{00000000-1234-1234-1234-123412341234}" type="slidenum">
              <a:rPr lang="en"/>
              <a:pPr/>
              <a:t>17</a:t>
            </a:fld>
            <a:endParaRPr/>
          </a:p>
        </p:txBody>
      </p:sp>
      <p:sp>
        <p:nvSpPr>
          <p:cNvPr id="180" name="Google Shape;180;p29"/>
          <p:cNvSpPr txBox="1"/>
          <p:nvPr/>
        </p:nvSpPr>
        <p:spPr>
          <a:xfrm>
            <a:off x="442016" y="62523"/>
            <a:ext cx="10132400" cy="935200"/>
          </a:xfrm>
          <a:prstGeom prst="rect">
            <a:avLst/>
          </a:prstGeom>
          <a:noFill/>
          <a:ln>
            <a:noFill/>
          </a:ln>
        </p:spPr>
        <p:txBody>
          <a:bodyPr spcFirstLastPara="1" wrap="square" lIns="121900" tIns="60933" rIns="121900" bIns="60933" anchor="ctr" anchorCtr="0">
            <a:noAutofit/>
          </a:bodyPr>
          <a:lstStyle/>
          <a:p>
            <a:pPr>
              <a:buClr>
                <a:schemeClr val="lt1"/>
              </a:buClr>
              <a:buSzPts val="1400"/>
            </a:pPr>
            <a:r>
              <a:rPr lang="en" sz="3600" b="1">
                <a:solidFill>
                  <a:schemeClr val="lt1"/>
                </a:solidFill>
                <a:latin typeface="Candara"/>
                <a:ea typeface="Candara"/>
                <a:cs typeface="Candara"/>
                <a:sym typeface="Candara"/>
              </a:rPr>
              <a:t>Model infrastructure and support</a:t>
            </a:r>
            <a:endParaRPr sz="1467">
              <a:latin typeface="Candara"/>
              <a:ea typeface="Candara"/>
              <a:cs typeface="Candara"/>
              <a:sym typeface="Candara"/>
            </a:endParaRPr>
          </a:p>
        </p:txBody>
      </p:sp>
      <p:sp>
        <p:nvSpPr>
          <p:cNvPr id="181" name="Google Shape;181;p29"/>
          <p:cNvSpPr txBox="1"/>
          <p:nvPr/>
        </p:nvSpPr>
        <p:spPr>
          <a:xfrm>
            <a:off x="268467" y="1375634"/>
            <a:ext cx="11314000" cy="2677616"/>
          </a:xfrm>
          <a:prstGeom prst="rect">
            <a:avLst/>
          </a:prstGeom>
          <a:noFill/>
          <a:ln>
            <a:noFill/>
          </a:ln>
        </p:spPr>
        <p:txBody>
          <a:bodyPr spcFirstLastPara="1" wrap="square" lIns="91433" tIns="45700" rIns="91433" bIns="45700" anchor="t" anchorCtr="0">
            <a:spAutoFit/>
          </a:bodyPr>
          <a:lstStyle/>
          <a:p>
            <a:endParaRPr sz="2400">
              <a:latin typeface="Candara"/>
              <a:ea typeface="Candara"/>
              <a:cs typeface="Candara"/>
              <a:sym typeface="Candara"/>
            </a:endParaRPr>
          </a:p>
          <a:p>
            <a:pPr marL="609585" indent="-457189">
              <a:buSzPts val="1800"/>
              <a:buFont typeface="Candara"/>
              <a:buChar char="●"/>
            </a:pPr>
            <a:r>
              <a:rPr lang="en" sz="2400">
                <a:latin typeface="Candara"/>
                <a:ea typeface="Candara"/>
                <a:cs typeface="Candara"/>
                <a:sym typeface="Candara"/>
              </a:rPr>
              <a:t>Cmake building systems</a:t>
            </a:r>
            <a:endParaRPr sz="2400">
              <a:latin typeface="Candara"/>
              <a:ea typeface="Candara"/>
              <a:cs typeface="Candara"/>
              <a:sym typeface="Candara"/>
            </a:endParaRPr>
          </a:p>
          <a:p>
            <a:pPr marL="609585" indent="-457189">
              <a:buSzPts val="1800"/>
              <a:buFont typeface="Candara"/>
              <a:buChar char="●"/>
            </a:pPr>
            <a:r>
              <a:rPr lang="en" sz="2400">
                <a:latin typeface="Candara"/>
                <a:ea typeface="Candara"/>
                <a:cs typeface="Candara"/>
                <a:sym typeface="Candara"/>
              </a:rPr>
              <a:t>Unit tests</a:t>
            </a:r>
            <a:endParaRPr sz="2400">
              <a:latin typeface="Candara"/>
              <a:ea typeface="Candara"/>
              <a:cs typeface="Candara"/>
              <a:sym typeface="Candara"/>
            </a:endParaRPr>
          </a:p>
          <a:p>
            <a:pPr marL="609585" indent="-457189">
              <a:buSzPts val="1800"/>
              <a:buFont typeface="Candara"/>
              <a:buChar char="●"/>
            </a:pPr>
            <a:r>
              <a:rPr lang="en" sz="2400">
                <a:latin typeface="Candara"/>
                <a:ea typeface="Candara"/>
                <a:cs typeface="Candara"/>
                <a:sym typeface="Candara"/>
              </a:rPr>
              <a:t>NetCDF interface</a:t>
            </a:r>
            <a:endParaRPr sz="2400">
              <a:latin typeface="Candara"/>
              <a:ea typeface="Candara"/>
              <a:cs typeface="Candara"/>
              <a:sym typeface="Candara"/>
            </a:endParaRPr>
          </a:p>
          <a:p>
            <a:pPr marL="609585" indent="-457189">
              <a:buSzPts val="1800"/>
              <a:buFont typeface="Candara"/>
              <a:buChar char="●"/>
            </a:pPr>
            <a:r>
              <a:rPr lang="en" sz="2400">
                <a:latin typeface="Candara"/>
                <a:ea typeface="Candara"/>
                <a:cs typeface="Candara"/>
                <a:sym typeface="Candara"/>
              </a:rPr>
              <a:t>CRTM public GitHub repository</a:t>
            </a:r>
            <a:endParaRPr sz="2400">
              <a:latin typeface="Candara"/>
              <a:ea typeface="Candara"/>
              <a:cs typeface="Candara"/>
              <a:sym typeface="Candara"/>
            </a:endParaRPr>
          </a:p>
          <a:p>
            <a:pPr marL="609585" indent="-457189">
              <a:buSzPts val="1800"/>
              <a:buFont typeface="Candara"/>
              <a:buChar char="●"/>
            </a:pPr>
            <a:r>
              <a:rPr lang="en" sz="2400">
                <a:latin typeface="Candara"/>
                <a:ea typeface="Candara"/>
                <a:cs typeface="Candara"/>
                <a:sym typeface="Candara"/>
              </a:rPr>
              <a:t>CRTM user guide (updated to v3.1)</a:t>
            </a:r>
            <a:endParaRPr sz="2400">
              <a:latin typeface="Candara"/>
              <a:ea typeface="Candara"/>
              <a:cs typeface="Candara"/>
              <a:sym typeface="Candara"/>
            </a:endParaRPr>
          </a:p>
          <a:p>
            <a:pPr marL="609585"/>
            <a:endParaRPr sz="2400">
              <a:latin typeface="Candara"/>
              <a:ea typeface="Candara"/>
              <a:cs typeface="Candara"/>
              <a:sym typeface="Candar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6">
          <a:extLst>
            <a:ext uri="{FF2B5EF4-FFF2-40B4-BE49-F238E27FC236}">
              <a16:creationId xmlns:a16="http://schemas.microsoft.com/office/drawing/2014/main" id="{9274FC27-1230-A691-0E7E-179B810E6256}"/>
            </a:ext>
          </a:extLst>
        </p:cNvPr>
        <p:cNvGrpSpPr/>
        <p:nvPr/>
      </p:nvGrpSpPr>
      <p:grpSpPr>
        <a:xfrm>
          <a:off x="0" y="0"/>
          <a:ext cx="0" cy="0"/>
          <a:chOff x="0" y="0"/>
          <a:chExt cx="0" cy="0"/>
        </a:xfrm>
      </p:grpSpPr>
      <p:sp>
        <p:nvSpPr>
          <p:cNvPr id="77" name="Google Shape;77;p17">
            <a:extLst>
              <a:ext uri="{FF2B5EF4-FFF2-40B4-BE49-F238E27FC236}">
                <a16:creationId xmlns:a16="http://schemas.microsoft.com/office/drawing/2014/main" id="{3C22A687-EE24-E820-2471-77DBA16EE612}"/>
              </a:ext>
            </a:extLst>
          </p:cNvPr>
          <p:cNvSpPr txBox="1">
            <a:spLocks noGrp="1"/>
          </p:cNvSpPr>
          <p:nvPr>
            <p:ph type="title"/>
          </p:nvPr>
        </p:nvSpPr>
        <p:spPr>
          <a:xfrm>
            <a:off x="505626" y="-165924"/>
            <a:ext cx="10972800" cy="1143200"/>
          </a:xfrm>
          <a:prstGeom prst="rect">
            <a:avLst/>
          </a:prstGeom>
          <a:effectLst>
            <a:outerShdw blurRad="50800" dist="38100" dir="2700000" algn="tl" rotWithShape="0">
              <a:prstClr val="black">
                <a:alpha val="40000"/>
              </a:prstClr>
            </a:outerShdw>
          </a:effectLst>
        </p:spPr>
        <p:txBody>
          <a:bodyPr spcFirstLastPara="1" wrap="square" lIns="91433" tIns="45700" rIns="91433" bIns="45700" anchor="ctr" anchorCtr="0">
            <a:noAutofit/>
          </a:bodyPr>
          <a:lstStyle/>
          <a:p>
            <a:pPr algn="l">
              <a:buSzPts val="990"/>
            </a:pPr>
            <a:r>
              <a:rPr lang="en" sz="2400" b="1" dirty="0">
                <a:solidFill>
                  <a:schemeClr val="bg1"/>
                </a:solidFill>
              </a:rPr>
              <a:t>Animation of GOES 16/18 ABI &amp; MRMS (</a:t>
            </a:r>
            <a:r>
              <a:rPr lang="en" sz="2400" b="1" dirty="0" err="1">
                <a:solidFill>
                  <a:schemeClr val="bg1"/>
                </a:solidFill>
              </a:rPr>
              <a:t>Sluka</a:t>
            </a:r>
            <a:r>
              <a:rPr lang="en" sz="2400" b="1" dirty="0">
                <a:solidFill>
                  <a:schemeClr val="bg1"/>
                </a:solidFill>
              </a:rPr>
              <a:t>/Thompson, CRTM/UFO)</a:t>
            </a:r>
            <a:endParaRPr sz="2400" b="1" dirty="0">
              <a:solidFill>
                <a:schemeClr val="bg1"/>
              </a:solidFill>
            </a:endParaRPr>
          </a:p>
        </p:txBody>
      </p:sp>
      <p:pic>
        <p:nvPicPr>
          <p:cNvPr id="2" name="abi_mrms.mp4">
            <a:hlinkClick r:id="" action="ppaction://media"/>
            <a:extLst>
              <a:ext uri="{FF2B5EF4-FFF2-40B4-BE49-F238E27FC236}">
                <a16:creationId xmlns:a16="http://schemas.microsoft.com/office/drawing/2014/main" id="{71AEC20F-6D7D-CC3A-CCFF-B304A28BC0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0097" y="651641"/>
            <a:ext cx="11446887" cy="6206359"/>
          </a:xfrm>
          <a:prstGeom prst="rect">
            <a:avLst/>
          </a:prstGeom>
        </p:spPr>
      </p:pic>
      <p:pic>
        <p:nvPicPr>
          <p:cNvPr id="3" name="Google Shape;361;p7" descr="JCSDA_transp.png">
            <a:extLst>
              <a:ext uri="{FF2B5EF4-FFF2-40B4-BE49-F238E27FC236}">
                <a16:creationId xmlns:a16="http://schemas.microsoft.com/office/drawing/2014/main" id="{138A2268-A3F1-0441-032F-6A978F0098F0}"/>
              </a:ext>
            </a:extLst>
          </p:cNvPr>
          <p:cNvPicPr preferRelativeResize="0"/>
          <p:nvPr/>
        </p:nvPicPr>
        <p:blipFill rotWithShape="1">
          <a:blip r:embed="rId6">
            <a:alphaModFix/>
          </a:blip>
          <a:srcRect/>
          <a:stretch/>
        </p:blipFill>
        <p:spPr>
          <a:xfrm>
            <a:off x="11049000" y="0"/>
            <a:ext cx="1143000" cy="1143000"/>
          </a:xfrm>
          <a:prstGeom prst="rect">
            <a:avLst/>
          </a:prstGeom>
          <a:noFill/>
          <a:ln>
            <a:noFill/>
          </a:ln>
          <a:effectLst>
            <a:outerShdw blurRad="50800" dist="203200" dir="8100000" algn="tr" rotWithShape="0">
              <a:srgbClr val="000000">
                <a:alpha val="40000"/>
              </a:srgbClr>
            </a:outerShdw>
          </a:effectLst>
        </p:spPr>
      </p:pic>
    </p:spTree>
    <p:extLst>
      <p:ext uri="{BB962C8B-B14F-4D97-AF65-F5344CB8AC3E}">
        <p14:creationId xmlns:p14="http://schemas.microsoft.com/office/powerpoint/2010/main" val="353167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CRTM-AI</a:t>
            </a:r>
            <a:r>
              <a:rPr lang="en-US"/>
              <a:t> (Lucas Howard, CU / Greg Thompson, JCSDA)</a:t>
            </a:r>
            <a:endParaRPr/>
          </a:p>
        </p:txBody>
      </p:sp>
      <p:sp>
        <p:nvSpPr>
          <p:cNvPr id="294" name="Google Shape;294;p41"/>
          <p:cNvSpPr txBox="1">
            <a:spLocks noGrp="1"/>
          </p:cNvSpPr>
          <p:nvPr>
            <p:ph type="body" idx="1"/>
          </p:nvPr>
        </p:nvSpPr>
        <p:spPr>
          <a:xfrm>
            <a:off x="838200" y="1981742"/>
            <a:ext cx="10515600"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dirty="0"/>
              <a:t>3 hidden layers x 512 nodes per layer</a:t>
            </a:r>
            <a:endParaRPr dirty="0"/>
          </a:p>
          <a:p>
            <a:pPr marL="685800" lvl="1" indent="-228600" algn="l" rtl="0">
              <a:lnSpc>
                <a:spcPct val="90000"/>
              </a:lnSpc>
              <a:spcBef>
                <a:spcPts val="500"/>
              </a:spcBef>
              <a:spcAft>
                <a:spcPts val="0"/>
              </a:spcAft>
              <a:buClr>
                <a:schemeClr val="dk1"/>
              </a:buClr>
              <a:buSzPts val="2400"/>
              <a:buChar char="•"/>
            </a:pPr>
            <a:r>
              <a:rPr lang="en-US" dirty="0"/>
              <a:t>Some tuning to arrive at this architecture using earlier datasets</a:t>
            </a:r>
            <a:endParaRPr dirty="0"/>
          </a:p>
          <a:p>
            <a:pPr marL="685800" lvl="1" indent="-228600" algn="l" rtl="0">
              <a:lnSpc>
                <a:spcPct val="90000"/>
              </a:lnSpc>
              <a:spcBef>
                <a:spcPts val="500"/>
              </a:spcBef>
              <a:spcAft>
                <a:spcPts val="0"/>
              </a:spcAft>
              <a:buClr>
                <a:schemeClr val="dk1"/>
              </a:buClr>
              <a:buSzPts val="2400"/>
              <a:buChar char="•"/>
            </a:pPr>
            <a:r>
              <a:rPr lang="en-US" dirty="0"/>
              <a:t>~1.1 million trainable parameters</a:t>
            </a:r>
            <a:endParaRPr dirty="0"/>
          </a:p>
          <a:p>
            <a:pPr marL="228600" lvl="0" indent="-228600" algn="l" rtl="0">
              <a:lnSpc>
                <a:spcPct val="90000"/>
              </a:lnSpc>
              <a:spcBef>
                <a:spcPts val="1000"/>
              </a:spcBef>
              <a:spcAft>
                <a:spcPts val="0"/>
              </a:spcAft>
              <a:buClr>
                <a:schemeClr val="dk1"/>
              </a:buClr>
              <a:buSzPts val="2800"/>
              <a:buChar char="•"/>
            </a:pPr>
            <a:r>
              <a:rPr lang="en-US" dirty="0"/>
              <a:t>Input:</a:t>
            </a:r>
            <a:endParaRPr dirty="0"/>
          </a:p>
          <a:p>
            <a:pPr marL="685800" lvl="1" indent="-228600" algn="l" rtl="0">
              <a:lnSpc>
                <a:spcPct val="90000"/>
              </a:lnSpc>
              <a:spcBef>
                <a:spcPts val="500"/>
              </a:spcBef>
              <a:spcAft>
                <a:spcPts val="0"/>
              </a:spcAft>
              <a:buClr>
                <a:schemeClr val="dk1"/>
              </a:buClr>
              <a:buSzPts val="2400"/>
              <a:buChar char="•"/>
            </a:pPr>
            <a:r>
              <a:rPr lang="en-US" dirty="0"/>
              <a:t>All CRTM profile, surface, and meta input variables</a:t>
            </a:r>
            <a:endParaRPr dirty="0"/>
          </a:p>
          <a:p>
            <a:pPr marL="228600" lvl="0" indent="-228600" algn="l" rtl="0">
              <a:lnSpc>
                <a:spcPct val="90000"/>
              </a:lnSpc>
              <a:spcBef>
                <a:spcPts val="1000"/>
              </a:spcBef>
              <a:spcAft>
                <a:spcPts val="0"/>
              </a:spcAft>
              <a:buClr>
                <a:schemeClr val="dk1"/>
              </a:buClr>
              <a:buSzPts val="2800"/>
              <a:buChar char="•"/>
            </a:pPr>
            <a:r>
              <a:rPr lang="en-US" dirty="0"/>
              <a:t>Output:</a:t>
            </a:r>
            <a:endParaRPr dirty="0"/>
          </a:p>
          <a:p>
            <a:pPr marL="685800" lvl="1" indent="-228600" algn="l" rtl="0">
              <a:lnSpc>
                <a:spcPct val="90000"/>
              </a:lnSpc>
              <a:spcBef>
                <a:spcPts val="500"/>
              </a:spcBef>
              <a:spcAft>
                <a:spcPts val="0"/>
              </a:spcAft>
              <a:buClr>
                <a:schemeClr val="dk1"/>
              </a:buClr>
              <a:buSzPts val="2400"/>
              <a:buChar char="•"/>
            </a:pPr>
            <a:r>
              <a:rPr lang="en-US" dirty="0"/>
              <a:t>Predicted CRTM ABI brightness temperature for channels 7-16</a:t>
            </a:r>
            <a:endParaRPr dirty="0"/>
          </a:p>
          <a:p>
            <a:pPr marL="685800" lvl="1" indent="-228600" algn="l" rtl="0">
              <a:lnSpc>
                <a:spcPct val="90000"/>
              </a:lnSpc>
              <a:spcBef>
                <a:spcPts val="500"/>
              </a:spcBef>
              <a:spcAft>
                <a:spcPts val="0"/>
              </a:spcAft>
              <a:buClr>
                <a:schemeClr val="dk1"/>
              </a:buClr>
              <a:buSzPts val="2400"/>
              <a:buChar char="•"/>
            </a:pPr>
            <a:r>
              <a:rPr lang="en-US" dirty="0"/>
              <a:t>Predicted error (NN-CRTM) standard deviation by channel</a:t>
            </a:r>
            <a:endParaRPr dirty="0"/>
          </a:p>
          <a:p>
            <a:pPr marL="228600" lvl="0" indent="-228600" algn="l" rtl="0">
              <a:lnSpc>
                <a:spcPct val="90000"/>
              </a:lnSpc>
              <a:spcBef>
                <a:spcPts val="1000"/>
              </a:spcBef>
              <a:spcAft>
                <a:spcPts val="0"/>
              </a:spcAft>
              <a:buClr>
                <a:schemeClr val="dk1"/>
              </a:buClr>
              <a:buSzPts val="2800"/>
              <a:buChar char="•"/>
            </a:pPr>
            <a:r>
              <a:rPr lang="en-US" dirty="0"/>
              <a:t>Cost function (to be minimized):</a:t>
            </a:r>
            <a:endParaRPr dirty="0"/>
          </a:p>
          <a:p>
            <a:pPr marL="685800" lvl="1" indent="-228600" algn="l" rtl="0">
              <a:lnSpc>
                <a:spcPct val="90000"/>
              </a:lnSpc>
              <a:spcBef>
                <a:spcPts val="500"/>
              </a:spcBef>
              <a:spcAft>
                <a:spcPts val="0"/>
              </a:spcAft>
              <a:buClr>
                <a:schemeClr val="dk1"/>
              </a:buClr>
              <a:buSzPts val="2400"/>
              <a:buChar char="•"/>
            </a:pPr>
            <a:r>
              <a:rPr lang="en-US" dirty="0"/>
              <a:t>Continuous rank probability score (CRPS), penalizes inaccuracy and imprecision</a:t>
            </a:r>
            <a:endParaRPr dirty="0"/>
          </a:p>
        </p:txBody>
      </p:sp>
      <p:pic>
        <p:nvPicPr>
          <p:cNvPr id="295" name="Google Shape;295;p41" descr="JCSDA_transp.png"/>
          <p:cNvPicPr preferRelativeResize="0"/>
          <p:nvPr/>
        </p:nvPicPr>
        <p:blipFill rotWithShape="1">
          <a:blip r:embed="rId3">
            <a:alphaModFix/>
          </a:blip>
          <a:srcRect/>
          <a:stretch/>
        </p:blipFill>
        <p:spPr>
          <a:xfrm>
            <a:off x="11049000" y="0"/>
            <a:ext cx="1143000" cy="1143000"/>
          </a:xfrm>
          <a:prstGeom prst="rect">
            <a:avLst/>
          </a:prstGeom>
          <a:noFill/>
          <a:ln>
            <a:noFill/>
          </a:ln>
          <a:effectLst>
            <a:outerShdw blurRad="50800" dist="203200" dir="8100000" algn="tr" rotWithShape="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4"/>
          <p:cNvSpPr txBox="1">
            <a:spLocks noGrp="1"/>
          </p:cNvSpPr>
          <p:nvPr>
            <p:ph type="body" idx="1"/>
          </p:nvPr>
        </p:nvSpPr>
        <p:spPr>
          <a:xfrm>
            <a:off x="273918" y="1076597"/>
            <a:ext cx="11478528" cy="1333755"/>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360"/>
              </a:spcBef>
              <a:spcAft>
                <a:spcPts val="0"/>
              </a:spcAft>
              <a:buClr>
                <a:schemeClr val="dk1"/>
              </a:buClr>
              <a:buSzPct val="85135"/>
              <a:buNone/>
            </a:pPr>
            <a:r>
              <a:rPr lang="en-US" sz="2000" dirty="0">
                <a:solidFill>
                  <a:schemeClr val="tx1"/>
                </a:solidFill>
              </a:rPr>
              <a:t>What’s New Since ~v2.4.0 to now (maybe a few missing items, just to give you an idea)</a:t>
            </a:r>
          </a:p>
        </p:txBody>
      </p:sp>
      <p:sp>
        <p:nvSpPr>
          <p:cNvPr id="200" name="Google Shape;200;p4"/>
          <p:cNvSpPr txBox="1"/>
          <p:nvPr/>
        </p:nvSpPr>
        <p:spPr>
          <a:xfrm>
            <a:off x="273918" y="-92466"/>
            <a:ext cx="9122329" cy="1066801"/>
          </a:xfrm>
          <a:prstGeom prst="rect">
            <a:avLst/>
          </a:prstGeom>
          <a:noFill/>
          <a:ln>
            <a:noFill/>
          </a:ln>
          <a:effectLst>
            <a:outerShdw blurRad="50800" dist="50800" dir="2700000" algn="tl" rotWithShape="0">
              <a:srgbClr val="000000">
                <a:alpha val="8549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D6E3BC"/>
                </a:solidFill>
                <a:latin typeface="Arial"/>
                <a:ea typeface="Arial"/>
                <a:cs typeface="Arial"/>
                <a:sym typeface="Arial"/>
              </a:rPr>
              <a:t>AOP 2024</a:t>
            </a:r>
            <a:r>
              <a:rPr lang="en-US" sz="3200" b="1" i="0" u="none" strike="noStrike" cap="none" dirty="0">
                <a:solidFill>
                  <a:srgbClr val="EAF1DD"/>
                </a:solidFill>
                <a:latin typeface="Arial"/>
                <a:ea typeface="Arial"/>
                <a:cs typeface="Arial"/>
                <a:sym typeface="Arial"/>
              </a:rPr>
              <a:t> </a:t>
            </a:r>
            <a:r>
              <a:rPr lang="en-US" sz="3200" b="1" i="0" u="none" strike="noStrike" cap="none" dirty="0">
                <a:solidFill>
                  <a:srgbClr val="FFFFFF"/>
                </a:solidFill>
                <a:latin typeface="Calibri"/>
                <a:ea typeface="Calibri"/>
                <a:cs typeface="Calibri"/>
                <a:sym typeface="Calibri"/>
              </a:rPr>
              <a:t>CRTM </a:t>
            </a:r>
            <a:r>
              <a:rPr lang="en-US" sz="3200" b="1" dirty="0">
                <a:solidFill>
                  <a:srgbClr val="FFFFFF"/>
                </a:solidFill>
                <a:latin typeface="Calibri"/>
                <a:ea typeface="Calibri"/>
                <a:cs typeface="Calibri"/>
                <a:sym typeface="Calibri"/>
              </a:rPr>
              <a:t>v2.4.0 – v3.2-pre summary</a:t>
            </a:r>
            <a:r>
              <a:rPr lang="en-US" sz="3200" b="1" i="0" u="none" strike="noStrike" cap="none" dirty="0">
                <a:solidFill>
                  <a:srgbClr val="FFFFFF"/>
                </a:solidFill>
                <a:latin typeface="Calibri"/>
                <a:ea typeface="Calibri"/>
                <a:cs typeface="Calibri"/>
                <a:sym typeface="Calibri"/>
              </a:rPr>
              <a:t> </a:t>
            </a:r>
            <a:endParaRPr sz="1200" b="1" i="0" u="none" strike="noStrike" cap="none" dirty="0">
              <a:solidFill>
                <a:srgbClr val="000000"/>
              </a:solidFill>
              <a:latin typeface="Calibri"/>
              <a:ea typeface="Calibri"/>
              <a:cs typeface="Calibri"/>
              <a:sym typeface="Calibri"/>
            </a:endParaRPr>
          </a:p>
        </p:txBody>
      </p:sp>
      <p:sp>
        <p:nvSpPr>
          <p:cNvPr id="201" name="Google Shape;201;p4"/>
          <p:cNvSpPr/>
          <p:nvPr/>
        </p:nvSpPr>
        <p:spPr>
          <a:xfrm>
            <a:off x="439553" y="712725"/>
            <a:ext cx="535755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C5D8F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https://github.com/JCSDA</a:t>
            </a:r>
            <a:r>
              <a:rPr lang="en-US" sz="1400" b="0" i="0" u="sng" strike="noStrike" cap="none">
                <a:solidFill>
                  <a:srgbClr val="C5D8F1"/>
                </a:solidFill>
                <a:latin typeface="Calibri"/>
                <a:ea typeface="Calibri"/>
                <a:cs typeface="Calibri"/>
                <a:sym typeface="Calibri"/>
              </a:rPr>
              <a:t>/CRTMv3</a:t>
            </a:r>
            <a:endParaRPr sz="1400" b="0" i="0" u="none" strike="noStrike" cap="none">
              <a:solidFill>
                <a:srgbClr val="C5D8F1"/>
              </a:solidFill>
              <a:latin typeface="Calibri"/>
              <a:ea typeface="Calibri"/>
              <a:cs typeface="Calibri"/>
              <a:sym typeface="Calibri"/>
            </a:endParaRPr>
          </a:p>
        </p:txBody>
      </p:sp>
      <p:pic>
        <p:nvPicPr>
          <p:cNvPr id="202" name="Google Shape;202;p4" descr="JCSDA_transp.png"/>
          <p:cNvPicPr preferRelativeResize="0"/>
          <p:nvPr/>
        </p:nvPicPr>
        <p:blipFill rotWithShape="1">
          <a:blip r:embed="rId4">
            <a:alphaModFix/>
          </a:blip>
          <a:srcRect/>
          <a:stretch/>
        </p:blipFill>
        <p:spPr>
          <a:xfrm>
            <a:off x="11049000" y="0"/>
            <a:ext cx="1143000" cy="1143000"/>
          </a:xfrm>
          <a:prstGeom prst="rect">
            <a:avLst/>
          </a:prstGeom>
          <a:noFill/>
          <a:ln>
            <a:noFill/>
          </a:ln>
          <a:effectLst>
            <a:outerShdw blurRad="50800" dist="203200" dir="8100000" algn="tr" rotWithShape="0">
              <a:srgbClr val="000000">
                <a:alpha val="40000"/>
              </a:srgbClr>
            </a:outerShdw>
          </a:effectLst>
        </p:spPr>
      </p:pic>
      <p:sp>
        <p:nvSpPr>
          <p:cNvPr id="2" name="Rectangle 1">
            <a:extLst>
              <a:ext uri="{FF2B5EF4-FFF2-40B4-BE49-F238E27FC236}">
                <a16:creationId xmlns:a16="http://schemas.microsoft.com/office/drawing/2014/main" id="{8F151841-A23D-AA07-8837-70AC43B432FD}"/>
              </a:ext>
            </a:extLst>
          </p:cNvPr>
          <p:cNvSpPr>
            <a:spLocks noChangeArrowheads="1"/>
          </p:cNvSpPr>
          <p:nvPr/>
        </p:nvSpPr>
        <p:spPr bwMode="auto">
          <a:xfrm>
            <a:off x="0" y="1878021"/>
            <a:ext cx="5668027" cy="4809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500"/>
              </a:spcAft>
              <a:buClrTx/>
              <a:buSzTx/>
              <a:buFontTx/>
              <a:buAutoNum type="arabicPeriod"/>
              <a:tabLst/>
            </a:pPr>
            <a:r>
              <a:rPr lang="en-US" altLang="en-US" b="1" dirty="0"/>
              <a:t> Quiet Printing and Logging Improvements</a:t>
            </a:r>
            <a:br>
              <a:rPr lang="en-US" altLang="en-US" b="1" dirty="0"/>
            </a:br>
            <a:r>
              <a:rPr lang="en-US" altLang="en-US" dirty="0"/>
              <a:t>Multiple PRs focused on making the model’s output less verbose and more controllable. This includes adding quiet print options, commenting out unnecessary informational outputs, and fixing the quiet option inside </a:t>
            </a:r>
            <a:r>
              <a:rPr lang="en-US" altLang="en-US" dirty="0" err="1"/>
              <a:t>src</a:t>
            </a:r>
            <a:r>
              <a:rPr lang="en-US" altLang="en-US" dirty="0"/>
              <a:t>/CRTM_LifeCycle.f90.</a:t>
            </a:r>
          </a:p>
          <a:p>
            <a:pPr marL="0" marR="0" lvl="0" indent="0" algn="l" defTabSz="914400" rtl="0" eaLnBrk="0" fontAlgn="base" latinLnBrk="0" hangingPunct="0">
              <a:lnSpc>
                <a:spcPct val="100000"/>
              </a:lnSpc>
              <a:spcBef>
                <a:spcPct val="0"/>
              </a:spcBef>
              <a:spcAft>
                <a:spcPts val="500"/>
              </a:spcAft>
              <a:buClrTx/>
              <a:buSzTx/>
              <a:buFontTx/>
              <a:buAutoNum type="arabicPeriod" startAt="2"/>
              <a:tabLst/>
            </a:pPr>
            <a:r>
              <a:rPr lang="en-US" altLang="en-US" b="1" dirty="0"/>
              <a:t> Aerosol, Cloud, and Active Sensor Capabilities</a:t>
            </a:r>
            <a:br>
              <a:rPr lang="en-US" altLang="en-US" dirty="0"/>
            </a:br>
            <a:r>
              <a:rPr lang="en-US" altLang="en-US" dirty="0"/>
              <a:t>Significant enhancements were made to support aerosol and cloud data handling, including a new CRTM AOD module and aerosol bypass functionality. Several PRs merged Active Sensor and DDA cloud coefficients</a:t>
            </a:r>
          </a:p>
          <a:p>
            <a:pPr marL="0" marR="0" lvl="0" indent="0" algn="l" defTabSz="914400" rtl="0" eaLnBrk="0" fontAlgn="base" latinLnBrk="0" hangingPunct="0">
              <a:lnSpc>
                <a:spcPct val="100000"/>
              </a:lnSpc>
              <a:spcBef>
                <a:spcPct val="0"/>
              </a:spcBef>
              <a:spcAft>
                <a:spcPts val="500"/>
              </a:spcAft>
              <a:buClrTx/>
              <a:buSzTx/>
              <a:buFontTx/>
              <a:buAutoNum type="arabicPeriod" startAt="2"/>
              <a:tabLst/>
            </a:pPr>
            <a:r>
              <a:rPr lang="en-US" altLang="en-US" b="1" dirty="0"/>
              <a:t> Transition to </a:t>
            </a:r>
            <a:r>
              <a:rPr lang="en-US" altLang="en-US" b="1" dirty="0" err="1"/>
              <a:t>CMake</a:t>
            </a:r>
            <a:br>
              <a:rPr lang="en-US" altLang="en-US" dirty="0"/>
            </a:br>
            <a:r>
              <a:rPr lang="en-US" altLang="en-US" dirty="0"/>
              <a:t>A major structural update involved moving from </a:t>
            </a:r>
            <a:r>
              <a:rPr lang="en-US" altLang="en-US" dirty="0" err="1"/>
              <a:t>ecbuild</a:t>
            </a:r>
            <a:r>
              <a:rPr lang="en-US" altLang="en-US" dirty="0"/>
              <a:t> to a standalone </a:t>
            </a:r>
            <a:r>
              <a:rPr lang="en-US" altLang="en-US" dirty="0" err="1"/>
              <a:t>CMake</a:t>
            </a:r>
            <a:r>
              <a:rPr lang="en-US" altLang="en-US" dirty="0"/>
              <a:t>-based build system. This included reworking CMakeLists.txt, removing hard-coded installation prefixes, and providing options to build either shared or static libraries. These changes improve portability, maintainability, and flexibility in various build environments.</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lang="en-US" altLang="en-US" b="1" dirty="0"/>
              <a:t> Performance and Stability Fixes</a:t>
            </a:r>
            <a:br>
              <a:rPr lang="en-US" altLang="en-US" dirty="0"/>
            </a:br>
            <a:r>
              <a:rPr lang="en-US" altLang="en-US" dirty="0"/>
              <a:t>OpenMP-related </a:t>
            </a:r>
            <a:r>
              <a:rPr lang="en-US" altLang="en-US" dirty="0" err="1"/>
              <a:t>segfaults</a:t>
            </a:r>
            <a:r>
              <a:rPr lang="en-US" altLang="en-US" dirty="0"/>
              <a:t> were addressed, as well as issues involving thread settings for certain profile cases. Additional memory and initialization fixes (e.g., zeroing allocated arrays in </a:t>
            </a:r>
            <a:r>
              <a:rPr lang="en-US" altLang="en-US" dirty="0" err="1"/>
              <a:t>RTV_Create</a:t>
            </a:r>
            <a:r>
              <a:rPr lang="en-US" altLang="en-US" dirty="0"/>
              <a:t>). </a:t>
            </a:r>
          </a:p>
        </p:txBody>
      </p:sp>
      <p:sp>
        <p:nvSpPr>
          <p:cNvPr id="6" name="TextBox 5">
            <a:extLst>
              <a:ext uri="{FF2B5EF4-FFF2-40B4-BE49-F238E27FC236}">
                <a16:creationId xmlns:a16="http://schemas.microsoft.com/office/drawing/2014/main" id="{4BB342DB-EE13-ABDF-6FD7-D32C6B8325AA}"/>
              </a:ext>
            </a:extLst>
          </p:cNvPr>
          <p:cNvSpPr txBox="1"/>
          <p:nvPr/>
        </p:nvSpPr>
        <p:spPr>
          <a:xfrm>
            <a:off x="5941945" y="1743474"/>
            <a:ext cx="6106438" cy="409855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ts val="500"/>
              </a:spcAft>
              <a:buClrTx/>
              <a:buSzTx/>
              <a:buFontTx/>
              <a:buAutoNum type="arabicPeriod" startAt="5"/>
              <a:tabLst/>
            </a:pPr>
            <a:r>
              <a:rPr lang="en-US" altLang="en-US" b="1" dirty="0"/>
              <a:t> Data I/O and Coefficient Handling</a:t>
            </a:r>
            <a:br>
              <a:rPr lang="en-US" altLang="en-US" dirty="0"/>
            </a:br>
            <a:r>
              <a:rPr lang="en-US" altLang="en-US" dirty="0"/>
              <a:t>Enhancements were made to improve reading/writing of cloud, aerosol, and surface emissivity data. Tools for handling CRTM coefficient files were expanded, enabling binary-to-</a:t>
            </a:r>
            <a:r>
              <a:rPr lang="en-US" altLang="en-US" dirty="0" err="1"/>
              <a:t>netCDF</a:t>
            </a:r>
            <a:r>
              <a:rPr lang="en-US" altLang="en-US" dirty="0"/>
              <a:t> conversions, generating associated </a:t>
            </a:r>
            <a:r>
              <a:rPr lang="en-US" altLang="en-US" dirty="0" err="1"/>
              <a:t>ACCoeff</a:t>
            </a:r>
            <a:r>
              <a:rPr lang="en-US" altLang="en-US" dirty="0"/>
              <a:t> and </a:t>
            </a:r>
            <a:r>
              <a:rPr lang="en-US" altLang="en-US" dirty="0" err="1"/>
              <a:t>NLTECoeff</a:t>
            </a:r>
            <a:r>
              <a:rPr lang="en-US" altLang="en-US" dirty="0"/>
              <a:t> </a:t>
            </a:r>
            <a:r>
              <a:rPr lang="en-US" altLang="en-US" dirty="0" err="1"/>
              <a:t>NetCDF</a:t>
            </a:r>
            <a:r>
              <a:rPr lang="en-US" altLang="en-US" dirty="0"/>
              <a:t> files, and allowing local </a:t>
            </a:r>
            <a:r>
              <a:rPr lang="en-US" altLang="en-US" dirty="0" err="1"/>
              <a:t>tarball</a:t>
            </a:r>
            <a:r>
              <a:rPr lang="en-US" altLang="en-US" dirty="0"/>
              <a:t> specification for coefficient downloads.</a:t>
            </a:r>
          </a:p>
          <a:p>
            <a:pPr marL="0" marR="0" lvl="0" indent="0" algn="l" defTabSz="914400" rtl="0" eaLnBrk="0" fontAlgn="base" latinLnBrk="0" hangingPunct="0">
              <a:lnSpc>
                <a:spcPct val="100000"/>
              </a:lnSpc>
              <a:spcBef>
                <a:spcPct val="0"/>
              </a:spcBef>
              <a:spcAft>
                <a:spcPts val="500"/>
              </a:spcAft>
              <a:buClrTx/>
              <a:buSzTx/>
              <a:buFontTx/>
              <a:buAutoNum type="arabicPeriod" startAt="6"/>
              <a:tabLst/>
            </a:pPr>
            <a:r>
              <a:rPr lang="en-US" altLang="en-US" b="1" dirty="0"/>
              <a:t> Surface Properties and Reflectance Output</a:t>
            </a:r>
            <a:br>
              <a:rPr lang="en-US" altLang="en-US" dirty="0"/>
            </a:br>
            <a:r>
              <a:rPr lang="en-US" altLang="en-US" dirty="0"/>
              <a:t>Changes ensured that surface properties (reflectivity, </a:t>
            </a:r>
            <a:r>
              <a:rPr lang="en-US" altLang="en-US" dirty="0" err="1"/>
              <a:t>direct_reflectivity</a:t>
            </a:r>
            <a:r>
              <a:rPr lang="en-US" altLang="en-US" dirty="0"/>
              <a:t>, emissivity) are bounded correctly, though one bounding PR was later reverted. Reflectance output capabilities were added to enable direct reflectance assimilation.</a:t>
            </a:r>
          </a:p>
          <a:p>
            <a:pPr marL="0" marR="0" lvl="0" indent="0" algn="l" defTabSz="914400" rtl="0" eaLnBrk="0" fontAlgn="base" latinLnBrk="0" hangingPunct="0">
              <a:lnSpc>
                <a:spcPct val="100000"/>
              </a:lnSpc>
              <a:spcBef>
                <a:spcPct val="0"/>
              </a:spcBef>
              <a:spcAft>
                <a:spcPct val="0"/>
              </a:spcAft>
              <a:buClrTx/>
              <a:buSzTx/>
              <a:buFontTx/>
              <a:buAutoNum type="arabicPeriod" startAt="7"/>
              <a:tabLst/>
            </a:pPr>
            <a:r>
              <a:rPr lang="en-US" altLang="en-US" b="1" dirty="0"/>
              <a:t> Miscellaneous Maintenance and Housekeeping</a:t>
            </a:r>
            <a:br>
              <a:rPr lang="en-US" altLang="en-US" dirty="0"/>
            </a:br>
            <a:r>
              <a:rPr lang="en-US" altLang="en-US" dirty="0"/>
              <a:t>Numerous smaller fixes were made, including correcting typos, removing redundant code lines, updating versioning for releases, ensuring make install works properly, and merging tested changes back into the develop branch. These collectively improve the overall cleanliness and reliability of the codebase.</a:t>
            </a:r>
          </a:p>
          <a:p>
            <a:pPr marL="0" marR="0" lvl="0" indent="0" algn="l" defTabSz="914400" rtl="0" eaLnBrk="0" fontAlgn="base" latinLnBrk="0" hangingPunct="0">
              <a:lnSpc>
                <a:spcPct val="100000"/>
              </a:lnSpc>
              <a:spcBef>
                <a:spcPct val="0"/>
              </a:spcBef>
              <a:spcAft>
                <a:spcPct val="0"/>
              </a:spcAft>
              <a:buClrTx/>
              <a:buSzTx/>
              <a:buFontTx/>
              <a:buAutoNum type="arabicPeriod" startAt="7"/>
              <a:tabLst/>
            </a:pPr>
            <a:r>
              <a:rPr lang="en-US" altLang="en-US" b="1" dirty="0"/>
              <a:t> Multiple new sensor coefficients added (detailed later)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02C43-7443-2B41-2DCF-C2C65B353C79}"/>
              </a:ext>
            </a:extLst>
          </p:cNvPr>
          <p:cNvSpPr>
            <a:spLocks noGrp="1"/>
          </p:cNvSpPr>
          <p:nvPr>
            <p:ph type="title"/>
          </p:nvPr>
        </p:nvSpPr>
        <p:spPr>
          <a:xfrm>
            <a:off x="609600" y="-69651"/>
            <a:ext cx="10972800" cy="1143000"/>
          </a:xfrm>
        </p:spPr>
        <p:txBody>
          <a:bodyPr/>
          <a:lstStyle/>
          <a:p>
            <a:r>
              <a:rPr lang="en-US" dirty="0">
                <a:solidFill>
                  <a:schemeClr val="bg1"/>
                </a:solidFill>
              </a:rPr>
              <a:t>Errors Compared to CRTM Radiances</a:t>
            </a:r>
          </a:p>
        </p:txBody>
      </p:sp>
      <p:pic>
        <p:nvPicPr>
          <p:cNvPr id="5" name="Content Placeholder 4">
            <a:extLst>
              <a:ext uri="{FF2B5EF4-FFF2-40B4-BE49-F238E27FC236}">
                <a16:creationId xmlns:a16="http://schemas.microsoft.com/office/drawing/2014/main" id="{97CA1791-7E1A-59A3-3EC9-9B4585DC9EF7}"/>
              </a:ext>
            </a:extLst>
          </p:cNvPr>
          <p:cNvPicPr>
            <a:picLocks noGrp="1" noChangeAspect="1"/>
          </p:cNvPicPr>
          <p:nvPr>
            <p:ph idx="1"/>
          </p:nvPr>
        </p:nvPicPr>
        <p:blipFill>
          <a:blip r:embed="rId2"/>
          <a:stretch>
            <a:fillRect/>
          </a:stretch>
        </p:blipFill>
        <p:spPr>
          <a:xfrm>
            <a:off x="1199751" y="1960562"/>
            <a:ext cx="6091873" cy="4351338"/>
          </a:xfrm>
        </p:spPr>
      </p:pic>
      <p:sp>
        <p:nvSpPr>
          <p:cNvPr id="6" name="Content Placeholder 2">
            <a:extLst>
              <a:ext uri="{FF2B5EF4-FFF2-40B4-BE49-F238E27FC236}">
                <a16:creationId xmlns:a16="http://schemas.microsoft.com/office/drawing/2014/main" id="{2D1DE535-48A6-9D8B-60C0-3CBB606A7072}"/>
              </a:ext>
            </a:extLst>
          </p:cNvPr>
          <p:cNvSpPr txBox="1">
            <a:spLocks/>
          </p:cNvSpPr>
          <p:nvPr/>
        </p:nvSpPr>
        <p:spPr>
          <a:xfrm>
            <a:off x="7903908" y="2269864"/>
            <a:ext cx="3606774" cy="3772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Normalized error :</a:t>
            </a:r>
          </a:p>
          <a:p>
            <a:endParaRPr lang="en-US" dirty="0"/>
          </a:p>
          <a:p>
            <a:endParaRPr lang="en-US" dirty="0"/>
          </a:p>
          <a:p>
            <a:r>
              <a:rPr lang="en-US" dirty="0"/>
              <a:t>Normalized RMSE should be ~1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03CBDAB-856A-3023-B16E-640D5710ED3E}"/>
                  </a:ext>
                </a:extLst>
              </p:cNvPr>
              <p:cNvSpPr txBox="1"/>
              <p:nvPr/>
            </p:nvSpPr>
            <p:spPr>
              <a:xfrm>
                <a:off x="7903908" y="2901291"/>
                <a:ext cx="3186129" cy="527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𝑀𝐿</m:t>
                          </m:r>
                          <m:r>
                            <a:rPr lang="en-US" b="0" i="1" smtClean="0">
                              <a:latin typeface="Cambria Math" panose="02040503050406030204" pitchFamily="18" charset="0"/>
                            </a:rPr>
                            <m:t>−</m:t>
                          </m:r>
                          <m:r>
                            <a:rPr lang="en-US" b="0" i="1" smtClean="0">
                              <a:latin typeface="Cambria Math" panose="02040503050406030204" pitchFamily="18" charset="0"/>
                            </a:rPr>
                            <m:t>𝐶𝑅𝑇𝑀</m:t>
                          </m:r>
                          <m:r>
                            <a:rPr lang="en-US" b="0" i="1" smtClean="0">
                              <a:latin typeface="Cambria Math" panose="02040503050406030204" pitchFamily="18" charset="0"/>
                            </a:rPr>
                            <m:t>)</m:t>
                          </m:r>
                        </m:num>
                        <m:den>
                          <m:r>
                            <a:rPr lang="en-US" b="0" i="1" smtClean="0">
                              <a:latin typeface="Cambria Math" panose="02040503050406030204" pitchFamily="18" charset="0"/>
                            </a:rPr>
                            <m:t>𝑃𝑟𝑒𝑑𝑖𝑐𝑡𝑒𝑑</m:t>
                          </m:r>
                          <m:r>
                            <a:rPr lang="en-US" b="0" i="1" smtClean="0">
                              <a:latin typeface="Cambria Math" panose="02040503050406030204" pitchFamily="18" charset="0"/>
                            </a:rPr>
                            <m:t> </m:t>
                          </m:r>
                          <m:r>
                            <a:rPr lang="en-US" b="0" i="1" smtClean="0">
                              <a:latin typeface="Cambria Math" panose="02040503050406030204" pitchFamily="18" charset="0"/>
                            </a:rPr>
                            <m:t>𝑆𝑡𝑎𝑛𝑑𝑎𝑟𝑑</m:t>
                          </m:r>
                          <m:r>
                            <a:rPr lang="en-US" b="0" i="1" smtClean="0">
                              <a:latin typeface="Cambria Math" panose="02040503050406030204" pitchFamily="18" charset="0"/>
                            </a:rPr>
                            <m:t> </m:t>
                          </m:r>
                          <m:r>
                            <a:rPr lang="en-US" b="0" i="1" smtClean="0">
                              <a:latin typeface="Cambria Math" panose="02040503050406030204" pitchFamily="18" charset="0"/>
                            </a:rPr>
                            <m:t>𝐷𝑒𝑣𝑖𝑎𝑡𝑖𝑜𝑛</m:t>
                          </m:r>
                        </m:den>
                      </m:f>
                    </m:oMath>
                  </m:oMathPara>
                </a14:m>
                <a:endParaRPr lang="en-US" dirty="0"/>
              </a:p>
            </p:txBody>
          </p:sp>
        </mc:Choice>
        <mc:Fallback xmlns="">
          <p:sp>
            <p:nvSpPr>
              <p:cNvPr id="7" name="TextBox 6">
                <a:extLst>
                  <a:ext uri="{FF2B5EF4-FFF2-40B4-BE49-F238E27FC236}">
                    <a16:creationId xmlns:a16="http://schemas.microsoft.com/office/drawing/2014/main" id="{C03CBDAB-856A-3023-B16E-640D5710ED3E}"/>
                  </a:ext>
                </a:extLst>
              </p:cNvPr>
              <p:cNvSpPr txBox="1">
                <a:spLocks noRot="1" noChangeAspect="1" noMove="1" noResize="1" noEditPoints="1" noAdjustHandles="1" noChangeArrowheads="1" noChangeShapeType="1" noTextEdit="1"/>
              </p:cNvSpPr>
              <p:nvPr/>
            </p:nvSpPr>
            <p:spPr>
              <a:xfrm>
                <a:off x="7903908" y="2901291"/>
                <a:ext cx="3186129" cy="527709"/>
              </a:xfrm>
              <a:prstGeom prst="rect">
                <a:avLst/>
              </a:prstGeom>
              <a:blipFill>
                <a:blip r:embed="rId3"/>
                <a:stretch>
                  <a:fillRect l="-1587" t="-4651" r="-1190" b="-27907"/>
                </a:stretch>
              </a:blipFill>
            </p:spPr>
            <p:txBody>
              <a:bodyPr/>
              <a:lstStyle/>
              <a:p>
                <a:r>
                  <a:rPr lang="en-US">
                    <a:noFill/>
                  </a:rPr>
                  <a:t> </a:t>
                </a:r>
              </a:p>
            </p:txBody>
          </p:sp>
        </mc:Fallback>
      </mc:AlternateContent>
      <p:pic>
        <p:nvPicPr>
          <p:cNvPr id="3" name="Google Shape;361;p7" descr="JCSDA_transp.png">
            <a:extLst>
              <a:ext uri="{FF2B5EF4-FFF2-40B4-BE49-F238E27FC236}">
                <a16:creationId xmlns:a16="http://schemas.microsoft.com/office/drawing/2014/main" id="{3E26DBBA-8783-6839-A655-6CBF58B84AD8}"/>
              </a:ext>
            </a:extLst>
          </p:cNvPr>
          <p:cNvPicPr preferRelativeResize="0"/>
          <p:nvPr/>
        </p:nvPicPr>
        <p:blipFill rotWithShape="1">
          <a:blip r:embed="rId4">
            <a:alphaModFix/>
          </a:blip>
          <a:srcRect/>
          <a:stretch/>
        </p:blipFill>
        <p:spPr>
          <a:xfrm>
            <a:off x="11049000" y="0"/>
            <a:ext cx="1143000" cy="1143000"/>
          </a:xfrm>
          <a:prstGeom prst="rect">
            <a:avLst/>
          </a:prstGeom>
          <a:noFill/>
          <a:ln>
            <a:noFill/>
          </a:ln>
          <a:effectLst>
            <a:outerShdw blurRad="50800" dist="203200" dir="8100000" algn="tr" rotWithShape="0">
              <a:srgbClr val="000000">
                <a:alpha val="40000"/>
              </a:srgbClr>
            </a:outerShdw>
          </a:effectLst>
        </p:spPr>
      </p:pic>
      <p:sp>
        <p:nvSpPr>
          <p:cNvPr id="8" name="TextBox 7">
            <a:extLst>
              <a:ext uri="{FF2B5EF4-FFF2-40B4-BE49-F238E27FC236}">
                <a16:creationId xmlns:a16="http://schemas.microsoft.com/office/drawing/2014/main" id="{730C35D8-ADFC-7393-1856-EAC200465543}"/>
              </a:ext>
            </a:extLst>
          </p:cNvPr>
          <p:cNvSpPr txBox="1"/>
          <p:nvPr/>
        </p:nvSpPr>
        <p:spPr>
          <a:xfrm>
            <a:off x="1654404" y="1221898"/>
            <a:ext cx="6099142" cy="738664"/>
          </a:xfrm>
          <a:prstGeom prst="rect">
            <a:avLst/>
          </a:prstGeom>
          <a:noFill/>
        </p:spPr>
        <p:txBody>
          <a:bodyPr wrap="square">
            <a:spAutoFit/>
          </a:bodyPr>
          <a:lstStyle/>
          <a:p>
            <a:r>
              <a:rPr lang="en-US" dirty="0"/>
              <a:t>Trained on 30 days of 6-hour timestep GOES-ABI simulated observations</a:t>
            </a:r>
          </a:p>
          <a:p>
            <a:r>
              <a:rPr lang="en-US" dirty="0"/>
              <a:t>Predicts brightness temperature and uncertainty for channels 7-16 (near IR and IR)</a:t>
            </a:r>
          </a:p>
        </p:txBody>
      </p:sp>
    </p:spTree>
    <p:extLst>
      <p:ext uri="{BB962C8B-B14F-4D97-AF65-F5344CB8AC3E}">
        <p14:creationId xmlns:p14="http://schemas.microsoft.com/office/powerpoint/2010/main" val="3563127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DE20B-AD94-1397-0372-3ACD22F165E8}"/>
              </a:ext>
            </a:extLst>
          </p:cNvPr>
          <p:cNvSpPr>
            <a:spLocks noGrp="1"/>
          </p:cNvSpPr>
          <p:nvPr>
            <p:ph type="title"/>
          </p:nvPr>
        </p:nvSpPr>
        <p:spPr>
          <a:xfrm>
            <a:off x="609600" y="-84843"/>
            <a:ext cx="10972800" cy="1143000"/>
          </a:xfrm>
        </p:spPr>
        <p:txBody>
          <a:bodyPr/>
          <a:lstStyle/>
          <a:p>
            <a:r>
              <a:rPr lang="en-US" dirty="0">
                <a:solidFill>
                  <a:schemeClr val="bg1"/>
                </a:solidFill>
              </a:rPr>
              <a:t>Single Scan Results</a:t>
            </a:r>
          </a:p>
        </p:txBody>
      </p:sp>
      <p:sp>
        <p:nvSpPr>
          <p:cNvPr id="3" name="Content Placeholder 2">
            <a:extLst>
              <a:ext uri="{FF2B5EF4-FFF2-40B4-BE49-F238E27FC236}">
                <a16:creationId xmlns:a16="http://schemas.microsoft.com/office/drawing/2014/main" id="{0E1449CC-B9B6-FF8B-C3FC-C3E9669DE33E}"/>
              </a:ext>
            </a:extLst>
          </p:cNvPr>
          <p:cNvSpPr>
            <a:spLocks noGrp="1"/>
          </p:cNvSpPr>
          <p:nvPr>
            <p:ph idx="1"/>
          </p:nvPr>
        </p:nvSpPr>
        <p:spPr/>
        <p:txBody>
          <a:bodyPr/>
          <a:lstStyle/>
          <a:p>
            <a:r>
              <a:rPr lang="en-US" dirty="0"/>
              <a:t>Norm</a:t>
            </a:r>
          </a:p>
        </p:txBody>
      </p:sp>
      <p:pic>
        <p:nvPicPr>
          <p:cNvPr id="5" name="Picture 4" descr="A group of images of earth&#10;&#10;Description automatically generated">
            <a:extLst>
              <a:ext uri="{FF2B5EF4-FFF2-40B4-BE49-F238E27FC236}">
                <a16:creationId xmlns:a16="http://schemas.microsoft.com/office/drawing/2014/main" id="{46D8AD30-4B7B-0673-5B84-EA504DD2A214}"/>
              </a:ext>
            </a:extLst>
          </p:cNvPr>
          <p:cNvPicPr>
            <a:picLocks noChangeAspect="1"/>
          </p:cNvPicPr>
          <p:nvPr/>
        </p:nvPicPr>
        <p:blipFill>
          <a:blip r:embed="rId2"/>
          <a:stretch>
            <a:fillRect/>
          </a:stretch>
        </p:blipFill>
        <p:spPr>
          <a:xfrm>
            <a:off x="-1" y="1825625"/>
            <a:ext cx="12168299" cy="3183697"/>
          </a:xfrm>
          <a:prstGeom prst="rect">
            <a:avLst/>
          </a:prstGeom>
        </p:spPr>
      </p:pic>
      <p:pic>
        <p:nvPicPr>
          <p:cNvPr id="4" name="Google Shape;361;p7" descr="JCSDA_transp.png">
            <a:extLst>
              <a:ext uri="{FF2B5EF4-FFF2-40B4-BE49-F238E27FC236}">
                <a16:creationId xmlns:a16="http://schemas.microsoft.com/office/drawing/2014/main" id="{1C401F75-9C93-4FB7-AABB-C638BF1A399E}"/>
              </a:ext>
            </a:extLst>
          </p:cNvPr>
          <p:cNvPicPr preferRelativeResize="0"/>
          <p:nvPr/>
        </p:nvPicPr>
        <p:blipFill rotWithShape="1">
          <a:blip r:embed="rId3">
            <a:alphaModFix/>
          </a:blip>
          <a:srcRect/>
          <a:stretch/>
        </p:blipFill>
        <p:spPr>
          <a:xfrm>
            <a:off x="11049000" y="0"/>
            <a:ext cx="1143000" cy="1143000"/>
          </a:xfrm>
          <a:prstGeom prst="rect">
            <a:avLst/>
          </a:prstGeom>
          <a:noFill/>
          <a:ln>
            <a:noFill/>
          </a:ln>
          <a:effectLst>
            <a:outerShdw blurRad="50800" dist="203200" dir="8100000" algn="tr" rotWithShape="0">
              <a:srgbClr val="000000">
                <a:alpha val="40000"/>
              </a:srgbClr>
            </a:outerShdw>
          </a:effectLst>
        </p:spPr>
      </p:pic>
    </p:spTree>
    <p:extLst>
      <p:ext uri="{BB962C8B-B14F-4D97-AF65-F5344CB8AC3E}">
        <p14:creationId xmlns:p14="http://schemas.microsoft.com/office/powerpoint/2010/main" val="549554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8E07-3E16-FDC6-9718-38573D4C47B3}"/>
              </a:ext>
            </a:extLst>
          </p:cNvPr>
          <p:cNvSpPr>
            <a:spLocks noGrp="1"/>
          </p:cNvSpPr>
          <p:nvPr>
            <p:ph type="title"/>
          </p:nvPr>
        </p:nvSpPr>
        <p:spPr>
          <a:xfrm>
            <a:off x="609600" y="-91814"/>
            <a:ext cx="10972800" cy="1143000"/>
          </a:xfrm>
        </p:spPr>
        <p:txBody>
          <a:bodyPr/>
          <a:lstStyle/>
          <a:p>
            <a:r>
              <a:rPr lang="en-US" dirty="0">
                <a:solidFill>
                  <a:schemeClr val="bg1"/>
                </a:solidFill>
              </a:rPr>
              <a:t>Water Vapor Impact on ML Results</a:t>
            </a:r>
          </a:p>
        </p:txBody>
      </p:sp>
      <p:sp>
        <p:nvSpPr>
          <p:cNvPr id="3" name="Content Placeholder 2">
            <a:extLst>
              <a:ext uri="{FF2B5EF4-FFF2-40B4-BE49-F238E27FC236}">
                <a16:creationId xmlns:a16="http://schemas.microsoft.com/office/drawing/2014/main" id="{FB2FA530-CE9F-2EDC-85AD-5D3CBD6FACA2}"/>
              </a:ext>
            </a:extLst>
          </p:cNvPr>
          <p:cNvSpPr>
            <a:spLocks noGrp="1"/>
          </p:cNvSpPr>
          <p:nvPr>
            <p:ph idx="1"/>
          </p:nvPr>
        </p:nvSpPr>
        <p:spPr>
          <a:xfrm>
            <a:off x="838200" y="1825625"/>
            <a:ext cx="3588026" cy="4351338"/>
          </a:xfrm>
        </p:spPr>
        <p:txBody>
          <a:bodyPr>
            <a:normAutofit fontScale="77500" lnSpcReduction="20000"/>
          </a:bodyPr>
          <a:lstStyle/>
          <a:p>
            <a:r>
              <a:rPr lang="en-US" b="1" dirty="0"/>
              <a:t>mean(|SHAP|)</a:t>
            </a:r>
            <a:r>
              <a:rPr lang="en-US" dirty="0"/>
              <a:t> gives you an average measure of how strongly a feature influences the model’s predictions across the dataset. It is commonly used to rank feature importance.</a:t>
            </a:r>
          </a:p>
          <a:p>
            <a:pPr lvl="1"/>
            <a:r>
              <a:rPr lang="en-US" dirty="0"/>
              <a:t>Analogous to a Jacobian</a:t>
            </a:r>
          </a:p>
          <a:p>
            <a:endParaRPr lang="en-US" dirty="0"/>
          </a:p>
        </p:txBody>
      </p:sp>
      <p:pic>
        <p:nvPicPr>
          <p:cNvPr id="7" name="Picture 6">
            <a:extLst>
              <a:ext uri="{FF2B5EF4-FFF2-40B4-BE49-F238E27FC236}">
                <a16:creationId xmlns:a16="http://schemas.microsoft.com/office/drawing/2014/main" id="{53B1DC23-D7EA-E8A9-8012-08C29214E86D}"/>
              </a:ext>
            </a:extLst>
          </p:cNvPr>
          <p:cNvPicPr>
            <a:picLocks noChangeAspect="1"/>
          </p:cNvPicPr>
          <p:nvPr/>
        </p:nvPicPr>
        <p:blipFill>
          <a:blip r:embed="rId2"/>
          <a:stretch>
            <a:fillRect/>
          </a:stretch>
        </p:blipFill>
        <p:spPr>
          <a:xfrm>
            <a:off x="5334000" y="1359384"/>
            <a:ext cx="5559287" cy="4447430"/>
          </a:xfrm>
          <a:prstGeom prst="rect">
            <a:avLst/>
          </a:prstGeom>
        </p:spPr>
      </p:pic>
      <p:pic>
        <p:nvPicPr>
          <p:cNvPr id="4" name="Google Shape;361;p7" descr="JCSDA_transp.png">
            <a:extLst>
              <a:ext uri="{FF2B5EF4-FFF2-40B4-BE49-F238E27FC236}">
                <a16:creationId xmlns:a16="http://schemas.microsoft.com/office/drawing/2014/main" id="{970E610F-A2F2-7B1D-FDAC-2476C5AD96C6}"/>
              </a:ext>
            </a:extLst>
          </p:cNvPr>
          <p:cNvPicPr preferRelativeResize="0"/>
          <p:nvPr/>
        </p:nvPicPr>
        <p:blipFill rotWithShape="1">
          <a:blip r:embed="rId3">
            <a:alphaModFix/>
          </a:blip>
          <a:srcRect/>
          <a:stretch/>
        </p:blipFill>
        <p:spPr>
          <a:xfrm>
            <a:off x="11049000" y="0"/>
            <a:ext cx="1143000" cy="1143000"/>
          </a:xfrm>
          <a:prstGeom prst="rect">
            <a:avLst/>
          </a:prstGeom>
          <a:noFill/>
          <a:ln>
            <a:noFill/>
          </a:ln>
          <a:effectLst>
            <a:outerShdw blurRad="50800" dist="203200" dir="8100000" algn="tr" rotWithShape="0">
              <a:srgbClr val="000000">
                <a:alpha val="40000"/>
              </a:srgbClr>
            </a:outerShdw>
          </a:effectLst>
        </p:spPr>
      </p:pic>
    </p:spTree>
    <p:extLst>
      <p:ext uri="{BB962C8B-B14F-4D97-AF65-F5344CB8AC3E}">
        <p14:creationId xmlns:p14="http://schemas.microsoft.com/office/powerpoint/2010/main" val="3674895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7"/>
          <p:cNvPicPr preferRelativeResize="0">
            <a:picLocks noGrp="1"/>
          </p:cNvPicPr>
          <p:nvPr>
            <p:ph type="body" idx="1"/>
          </p:nvPr>
        </p:nvPicPr>
        <p:blipFill rotWithShape="1">
          <a:blip r:embed="rId3">
            <a:alphaModFix/>
          </a:blip>
          <a:srcRect/>
          <a:stretch/>
        </p:blipFill>
        <p:spPr>
          <a:xfrm>
            <a:off x="3365848" y="1143000"/>
            <a:ext cx="9003683" cy="5627303"/>
          </a:xfrm>
          <a:prstGeom prst="rect">
            <a:avLst/>
          </a:prstGeom>
          <a:noFill/>
          <a:ln>
            <a:noFill/>
          </a:ln>
        </p:spPr>
      </p:pic>
      <p:sp>
        <p:nvSpPr>
          <p:cNvPr id="360" name="Google Shape;360;p7"/>
          <p:cNvSpPr txBox="1"/>
          <p:nvPr/>
        </p:nvSpPr>
        <p:spPr>
          <a:xfrm>
            <a:off x="318436" y="1555749"/>
            <a:ext cx="3772302" cy="4818063"/>
          </a:xfrm>
          <a:prstGeom prst="rect">
            <a:avLst/>
          </a:prstGeom>
          <a:noFill/>
          <a:ln>
            <a:noFill/>
          </a:ln>
        </p:spPr>
        <p:txBody>
          <a:bodyPr spcFirstLastPara="1" wrap="square" lIns="91425" tIns="45700" rIns="91425" bIns="45700" anchor="t" anchorCtr="0">
            <a:normAutofit/>
          </a:bodyPr>
          <a:lstStyle/>
          <a:p>
            <a:pPr marL="228600" marR="0" lvl="0" indent="-228600" algn="l" defTabSz="914400" rtl="0" eaLnBrk="1" fontAlgn="auto" latinLnBrk="0" hangingPunct="1">
              <a:lnSpc>
                <a:spcPct val="9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latin typeface="Arial"/>
                <a:ea typeface="Arial"/>
                <a:cs typeface="Arial"/>
                <a:sym typeface="Arial"/>
              </a:rPr>
              <a:t>Impact of all atmospheric variables on all channels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latin typeface="Arial"/>
                <a:ea typeface="Arial"/>
                <a:cs typeface="Arial"/>
                <a:sym typeface="Arial"/>
              </a:rPr>
              <a:t>Summed vertically and averaged over samples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61" name="Google Shape;361;p7" descr="JCSDA_transp.png"/>
          <p:cNvPicPr preferRelativeResize="0"/>
          <p:nvPr/>
        </p:nvPicPr>
        <p:blipFill rotWithShape="1">
          <a:blip r:embed="rId4">
            <a:alphaModFix/>
          </a:blip>
          <a:srcRect/>
          <a:stretch/>
        </p:blipFill>
        <p:spPr>
          <a:xfrm>
            <a:off x="11049000" y="0"/>
            <a:ext cx="1143000" cy="1143000"/>
          </a:xfrm>
          <a:prstGeom prst="rect">
            <a:avLst/>
          </a:prstGeom>
          <a:noFill/>
          <a:ln>
            <a:noFill/>
          </a:ln>
          <a:effectLst>
            <a:outerShdw blurRad="50800" dist="203200" dir="8100000" algn="tr" rotWithShape="0">
              <a:srgbClr val="000000">
                <a:alpha val="40000"/>
              </a:srgbClr>
            </a:outerShdw>
          </a:effectLst>
        </p:spPr>
      </p:pic>
      <p:sp>
        <p:nvSpPr>
          <p:cNvPr id="362" name="Google Shape;362;p7"/>
          <p:cNvSpPr txBox="1"/>
          <p:nvPr/>
        </p:nvSpPr>
        <p:spPr>
          <a:xfrm>
            <a:off x="558265" y="6631804"/>
            <a:ext cx="4584845"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CRTM AI training data and plots courtesy of Lucas Howard, CU-Boulder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8"/>
          <p:cNvPicPr preferRelativeResize="0">
            <a:picLocks noGrp="1"/>
          </p:cNvPicPr>
          <p:nvPr>
            <p:ph type="body" idx="1"/>
          </p:nvPr>
        </p:nvPicPr>
        <p:blipFill rotWithShape="1">
          <a:blip r:embed="rId3">
            <a:alphaModFix/>
          </a:blip>
          <a:srcRect/>
          <a:stretch/>
        </p:blipFill>
        <p:spPr>
          <a:xfrm>
            <a:off x="2850686" y="842156"/>
            <a:ext cx="9402043" cy="5876277"/>
          </a:xfrm>
          <a:prstGeom prst="rect">
            <a:avLst/>
          </a:prstGeom>
          <a:noFill/>
          <a:ln>
            <a:noFill/>
          </a:ln>
        </p:spPr>
      </p:pic>
      <p:sp>
        <p:nvSpPr>
          <p:cNvPr id="369" name="Google Shape;369;p8"/>
          <p:cNvSpPr txBox="1"/>
          <p:nvPr/>
        </p:nvSpPr>
        <p:spPr>
          <a:xfrm>
            <a:off x="0" y="1296234"/>
            <a:ext cx="3919537" cy="4818063"/>
          </a:xfrm>
          <a:prstGeom prst="rect">
            <a:avLst/>
          </a:prstGeom>
          <a:noFill/>
          <a:ln>
            <a:noFill/>
          </a:ln>
        </p:spPr>
        <p:txBody>
          <a:bodyPr spcFirstLastPara="1" wrap="square" lIns="91425" tIns="45700" rIns="91425" bIns="45700" anchor="t" anchorCtr="0">
            <a:normAutofit/>
          </a:bodyPr>
          <a:lstStyle/>
          <a:p>
            <a:pPr marL="228600" marR="0" lvl="0" indent="-228600" algn="l" defTabSz="914400" rtl="0" eaLnBrk="1" fontAlgn="auto" latinLnBrk="0" hangingPunct="1">
              <a:lnSpc>
                <a:spcPct val="9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latin typeface="Arial"/>
                <a:ea typeface="Arial"/>
                <a:cs typeface="Arial"/>
                <a:sym typeface="Arial"/>
              </a:rPr>
              <a:t>Impact of all meta variables on all channels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70" name="Google Shape;370;p8" descr="JCSDA_transp.png"/>
          <p:cNvPicPr preferRelativeResize="0"/>
          <p:nvPr/>
        </p:nvPicPr>
        <p:blipFill rotWithShape="1">
          <a:blip r:embed="rId4">
            <a:alphaModFix/>
          </a:blip>
          <a:srcRect/>
          <a:stretch/>
        </p:blipFill>
        <p:spPr>
          <a:xfrm>
            <a:off x="11049000" y="0"/>
            <a:ext cx="1143000" cy="1143000"/>
          </a:xfrm>
          <a:prstGeom prst="rect">
            <a:avLst/>
          </a:prstGeom>
          <a:noFill/>
          <a:ln>
            <a:noFill/>
          </a:ln>
          <a:effectLst>
            <a:outerShdw blurRad="50800" dist="203200" dir="8100000" algn="tr" rotWithShape="0">
              <a:srgbClr val="000000">
                <a:alpha val="40000"/>
              </a:srgbClr>
            </a:outerShdw>
          </a:effectLst>
        </p:spPr>
      </p:pic>
      <p:sp>
        <p:nvSpPr>
          <p:cNvPr id="371" name="Google Shape;371;p8"/>
          <p:cNvSpPr txBox="1"/>
          <p:nvPr/>
        </p:nvSpPr>
        <p:spPr>
          <a:xfrm>
            <a:off x="558265" y="6631804"/>
            <a:ext cx="4584845"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CRTM AI training data and plots courtesy of Lucas Howard, CU-Boulder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4"/>
          <p:cNvSpPr txBox="1"/>
          <p:nvPr/>
        </p:nvSpPr>
        <p:spPr>
          <a:xfrm>
            <a:off x="359227" y="235746"/>
            <a:ext cx="1169126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D6E3BC"/>
                </a:solidFill>
                <a:latin typeface="Arial"/>
                <a:ea typeface="Arial"/>
                <a:cs typeface="Arial"/>
                <a:sym typeface="Arial"/>
              </a:rPr>
              <a:t>AOP24+ Future Tasks </a:t>
            </a:r>
            <a:r>
              <a:rPr lang="en-US" sz="2800" b="1" i="0" u="none" strike="noStrike" cap="none">
                <a:solidFill>
                  <a:schemeClr val="lt1"/>
                </a:solidFill>
                <a:latin typeface="Arial"/>
                <a:ea typeface="Arial"/>
                <a:cs typeface="Arial"/>
                <a:sym typeface="Arial"/>
              </a:rPr>
              <a:t>(Team)</a:t>
            </a:r>
            <a:endParaRPr sz="2800" b="0" i="0" u="none" strike="noStrike" cap="none">
              <a:solidFill>
                <a:schemeClr val="lt1"/>
              </a:solidFill>
              <a:latin typeface="Arial"/>
              <a:ea typeface="Arial"/>
              <a:cs typeface="Arial"/>
              <a:sym typeface="Arial"/>
            </a:endParaRPr>
          </a:p>
        </p:txBody>
      </p:sp>
      <p:sp>
        <p:nvSpPr>
          <p:cNvPr id="377" name="Google Shape;377;p44"/>
          <p:cNvSpPr txBox="1">
            <a:spLocks noGrp="1"/>
          </p:cNvSpPr>
          <p:nvPr>
            <p:ph type="body" idx="1"/>
          </p:nvPr>
        </p:nvSpPr>
        <p:spPr>
          <a:xfrm>
            <a:off x="175364" y="1095375"/>
            <a:ext cx="11875125" cy="5762625"/>
          </a:xfrm>
          <a:prstGeom prst="rect">
            <a:avLst/>
          </a:prstGeom>
          <a:noFill/>
          <a:ln>
            <a:noFill/>
          </a:ln>
        </p:spPr>
        <p:txBody>
          <a:bodyPr spcFirstLastPara="1" wrap="square" lIns="91425" tIns="45700" rIns="91425" bIns="45700" anchor="t" anchorCtr="0">
            <a:normAutofit lnSpcReduction="10000"/>
          </a:bodyPr>
          <a:lstStyle/>
          <a:p>
            <a:pPr marL="114300" lvl="0" indent="0" algn="l" rtl="0">
              <a:lnSpc>
                <a:spcPct val="100000"/>
              </a:lnSpc>
              <a:spcBef>
                <a:spcPts val="0"/>
              </a:spcBef>
              <a:spcAft>
                <a:spcPts val="700"/>
              </a:spcAft>
              <a:buSzPct val="102272"/>
              <a:buNone/>
            </a:pPr>
            <a:r>
              <a:rPr lang="en-US" sz="1600" b="1" dirty="0">
                <a:latin typeface="Helvetica Neue"/>
                <a:ea typeface="Helvetica Neue"/>
                <a:cs typeface="Helvetica Neue"/>
                <a:sym typeface="Helvetica Neue"/>
              </a:rPr>
              <a:t>General work plan for CRTM (1-5 years)</a:t>
            </a:r>
            <a:endParaRPr sz="1600" dirty="0"/>
          </a:p>
          <a:p>
            <a:pPr marL="457200" lvl="0" indent="-342900" algn="l" rtl="0">
              <a:lnSpc>
                <a:spcPct val="120000"/>
              </a:lnSpc>
              <a:spcBef>
                <a:spcPts val="0"/>
              </a:spcBef>
              <a:spcAft>
                <a:spcPts val="700"/>
              </a:spcAft>
              <a:buSzPct val="102272"/>
              <a:buChar char="•"/>
            </a:pPr>
            <a:r>
              <a:rPr lang="en-US" sz="1600" dirty="0">
                <a:latin typeface="Helvetica Neue"/>
                <a:ea typeface="Helvetica Neue"/>
                <a:cs typeface="Helvetica Neue"/>
                <a:sym typeface="Helvetica Neue"/>
              </a:rPr>
              <a:t>Standardize and improve the </a:t>
            </a:r>
            <a:r>
              <a:rPr lang="en-US" sz="1600" dirty="0" err="1">
                <a:latin typeface="Helvetica Neue"/>
                <a:ea typeface="Helvetica Neue"/>
                <a:cs typeface="Helvetica Neue"/>
                <a:sym typeface="Helvetica Neue"/>
              </a:rPr>
              <a:t>NetCDF</a:t>
            </a:r>
            <a:r>
              <a:rPr lang="en-US" sz="1600" dirty="0">
                <a:latin typeface="Helvetica Neue"/>
                <a:ea typeface="Helvetica Neue"/>
                <a:cs typeface="Helvetica Neue"/>
                <a:sym typeface="Helvetica Neue"/>
              </a:rPr>
              <a:t> interface for all coefficient LUTs (version #, release #, generic I/O modules</a:t>
            </a:r>
            <a:endParaRPr sz="1600" dirty="0"/>
          </a:p>
          <a:p>
            <a:pPr marL="457200" lvl="0" indent="-342900" algn="l" rtl="0">
              <a:lnSpc>
                <a:spcPct val="120000"/>
              </a:lnSpc>
              <a:spcBef>
                <a:spcPts val="0"/>
              </a:spcBef>
              <a:spcAft>
                <a:spcPts val="700"/>
              </a:spcAft>
              <a:buSzPct val="102272"/>
              <a:buChar char="•"/>
            </a:pPr>
            <a:r>
              <a:rPr lang="en-US" sz="1600" dirty="0">
                <a:latin typeface="Helvetica Neue"/>
                <a:ea typeface="Helvetica Neue"/>
                <a:cs typeface="Helvetica Neue"/>
                <a:sym typeface="Helvetica Neue"/>
              </a:rPr>
              <a:t>Aerosol: TAMU 2020, experimental table for Asian aerosols (for GEMS AOD DA)</a:t>
            </a:r>
            <a:endParaRPr sz="1600" dirty="0"/>
          </a:p>
          <a:p>
            <a:pPr marL="457200" lvl="0" indent="-342900" algn="l" rtl="0">
              <a:lnSpc>
                <a:spcPct val="120000"/>
              </a:lnSpc>
              <a:spcBef>
                <a:spcPts val="0"/>
              </a:spcBef>
              <a:spcAft>
                <a:spcPts val="700"/>
              </a:spcAft>
              <a:buSzPct val="102272"/>
              <a:buChar char="•"/>
            </a:pPr>
            <a:r>
              <a:rPr lang="en-US" sz="1600" dirty="0">
                <a:latin typeface="Helvetica Neue"/>
                <a:ea typeface="Helvetica Neue"/>
                <a:cs typeface="Helvetica Neue"/>
                <a:sym typeface="Helvetica Neue"/>
              </a:rPr>
              <a:t>Surface: UV/Visible/IR reflectance models for snow/ice.   Improved IR/MW thermal emission models</a:t>
            </a:r>
            <a:endParaRPr sz="1600" dirty="0"/>
          </a:p>
          <a:p>
            <a:pPr marL="457200" lvl="0" indent="-342900" algn="l" rtl="0">
              <a:lnSpc>
                <a:spcPct val="120000"/>
              </a:lnSpc>
              <a:spcBef>
                <a:spcPts val="360"/>
              </a:spcBef>
              <a:spcAft>
                <a:spcPts val="0"/>
              </a:spcAft>
              <a:buSzPct val="102272"/>
              <a:buChar char="•"/>
            </a:pPr>
            <a:r>
              <a:rPr lang="en-US" sz="1600" dirty="0">
                <a:latin typeface="Helvetica Neue"/>
                <a:ea typeface="Helvetica Neue"/>
                <a:cs typeface="Helvetica Neue"/>
                <a:sym typeface="Helvetica Neue"/>
              </a:rPr>
              <a:t>Solver: </a:t>
            </a:r>
            <a:endParaRPr sz="1600" dirty="0"/>
          </a:p>
          <a:p>
            <a:pPr marL="914400" lvl="1" indent="-342900" algn="l" rtl="0">
              <a:lnSpc>
                <a:spcPct val="120000"/>
              </a:lnSpc>
              <a:spcBef>
                <a:spcPts val="360"/>
              </a:spcBef>
              <a:spcAft>
                <a:spcPts val="0"/>
              </a:spcAft>
              <a:buSzPct val="116883"/>
              <a:buChar char="–"/>
            </a:pPr>
            <a:r>
              <a:rPr lang="en-US" sz="1400" dirty="0">
                <a:latin typeface="Helvetica Neue"/>
                <a:ea typeface="Helvetica Neue"/>
                <a:cs typeface="Helvetica Neue"/>
                <a:sym typeface="Helvetica Neue"/>
              </a:rPr>
              <a:t>add and test TOA reflectance in support of DA of solar sensors.</a:t>
            </a:r>
            <a:endParaRPr sz="1400" dirty="0"/>
          </a:p>
          <a:p>
            <a:pPr marL="914400" lvl="1" indent="-342900" algn="l" rtl="0">
              <a:lnSpc>
                <a:spcPct val="120000"/>
              </a:lnSpc>
              <a:spcBef>
                <a:spcPts val="0"/>
              </a:spcBef>
              <a:spcAft>
                <a:spcPts val="700"/>
              </a:spcAft>
              <a:buSzPct val="116883"/>
              <a:buChar char="–"/>
            </a:pPr>
            <a:r>
              <a:rPr lang="en-US" sz="1400" dirty="0">
                <a:latin typeface="Helvetica Neue"/>
                <a:ea typeface="Helvetica Neue"/>
                <a:cs typeface="Helvetica Neue"/>
                <a:sym typeface="Helvetica Neue"/>
              </a:rPr>
              <a:t>Full polarization support for MW/IR, work with UFO support for pol. radiance simulation</a:t>
            </a:r>
            <a:endParaRPr sz="1400" dirty="0">
              <a:latin typeface="Helvetica Neue"/>
              <a:ea typeface="Helvetica Neue"/>
              <a:cs typeface="Helvetica Neue"/>
              <a:sym typeface="Helvetica Neue"/>
            </a:endParaRPr>
          </a:p>
          <a:p>
            <a:pPr marL="457200" lvl="0" indent="-342900" algn="l" rtl="0">
              <a:lnSpc>
                <a:spcPct val="120000"/>
              </a:lnSpc>
              <a:spcBef>
                <a:spcPts val="0"/>
              </a:spcBef>
              <a:spcAft>
                <a:spcPts val="700"/>
              </a:spcAft>
              <a:buSzPct val="102272"/>
              <a:buChar char="•"/>
            </a:pPr>
            <a:r>
              <a:rPr lang="en-US" sz="1600" dirty="0">
                <a:latin typeface="Helvetica Neue"/>
                <a:ea typeface="Helvetica Neue"/>
                <a:cs typeface="Helvetica Neue"/>
                <a:sym typeface="Helvetica Neue"/>
              </a:rPr>
              <a:t>Offline packages in support of CRTM development and tests.</a:t>
            </a:r>
            <a:endParaRPr sz="1600" dirty="0"/>
          </a:p>
          <a:p>
            <a:pPr marL="457200" lvl="0" indent="-342900" algn="l" rtl="0">
              <a:lnSpc>
                <a:spcPct val="120000"/>
              </a:lnSpc>
              <a:spcBef>
                <a:spcPts val="0"/>
              </a:spcBef>
              <a:spcAft>
                <a:spcPts val="700"/>
              </a:spcAft>
              <a:buSzPct val="102272"/>
              <a:buChar char="•"/>
            </a:pPr>
            <a:r>
              <a:rPr lang="en-US" sz="1600" dirty="0">
                <a:latin typeface="Helvetica Neue"/>
                <a:ea typeface="Helvetica Neue"/>
                <a:cs typeface="Helvetica Neue"/>
                <a:sym typeface="Helvetica Neue"/>
              </a:rPr>
              <a:t>Cloud / Aerosol coefficient generation package.</a:t>
            </a:r>
            <a:endParaRPr sz="1600" dirty="0"/>
          </a:p>
          <a:p>
            <a:pPr marL="457200" lvl="0" indent="-342900" algn="l" rtl="0">
              <a:lnSpc>
                <a:spcPct val="120000"/>
              </a:lnSpc>
              <a:spcBef>
                <a:spcPts val="0"/>
              </a:spcBef>
              <a:spcAft>
                <a:spcPts val="700"/>
              </a:spcAft>
              <a:buSzPct val="102272"/>
              <a:buChar char="•"/>
            </a:pPr>
            <a:r>
              <a:rPr lang="en-US" sz="1600" dirty="0">
                <a:latin typeface="Helvetica Neue"/>
                <a:ea typeface="Helvetica Neue"/>
                <a:cs typeface="Helvetica Neue"/>
                <a:sym typeface="Helvetica Neue"/>
              </a:rPr>
              <a:t>Exploratory: Genericization of surface and optical property interfaces, separation of concerns</a:t>
            </a:r>
            <a:endParaRPr sz="1600" dirty="0"/>
          </a:p>
          <a:p>
            <a:pPr marL="457200" lvl="0" indent="-342900" algn="l" rtl="0">
              <a:lnSpc>
                <a:spcPct val="120000"/>
              </a:lnSpc>
              <a:spcBef>
                <a:spcPts val="0"/>
              </a:spcBef>
              <a:spcAft>
                <a:spcPts val="700"/>
              </a:spcAft>
              <a:buSzPct val="102272"/>
              <a:buChar char="•"/>
            </a:pPr>
            <a:r>
              <a:rPr lang="en-US" sz="1600" dirty="0">
                <a:latin typeface="Helvetica Neue"/>
                <a:ea typeface="Helvetica Neue"/>
                <a:cs typeface="Helvetica Neue"/>
                <a:sym typeface="Helvetica Neue"/>
              </a:rPr>
              <a:t>Initial pivot toward AI front-end development for CRTM (CRTM v4.x).   Coordinated effort with JCSDA partners, CU-Boulder.</a:t>
            </a:r>
          </a:p>
          <a:p>
            <a:pPr marL="457200" lvl="0" indent="-342900" algn="l" rtl="0">
              <a:lnSpc>
                <a:spcPct val="120000"/>
              </a:lnSpc>
              <a:spcBef>
                <a:spcPts val="0"/>
              </a:spcBef>
              <a:spcAft>
                <a:spcPts val="700"/>
              </a:spcAft>
              <a:buSzPct val="102272"/>
              <a:buChar char="•"/>
            </a:pPr>
            <a:r>
              <a:rPr lang="en-US" sz="1600" dirty="0">
                <a:latin typeface="Helvetica Neue"/>
                <a:ea typeface="Helvetica Neue"/>
                <a:cs typeface="Helvetica Neue"/>
                <a:sym typeface="Helvetica Neue"/>
              </a:rPr>
              <a:t>Melting layer simulation improvements (Moradi / Johnson 2025+)</a:t>
            </a:r>
          </a:p>
          <a:p>
            <a:pPr marL="457200" lvl="0" indent="-342900" algn="l" rtl="0">
              <a:lnSpc>
                <a:spcPct val="120000"/>
              </a:lnSpc>
              <a:spcBef>
                <a:spcPts val="0"/>
              </a:spcBef>
              <a:spcAft>
                <a:spcPts val="700"/>
              </a:spcAft>
              <a:buSzPct val="102272"/>
              <a:buChar char="•"/>
            </a:pPr>
            <a:r>
              <a:rPr lang="en-US" sz="1600" dirty="0">
                <a:latin typeface="Helvetica Neue"/>
                <a:ea typeface="Helvetica Neue"/>
                <a:cs typeface="Helvetica Neue"/>
                <a:sym typeface="Helvetica Neue"/>
              </a:rPr>
              <a:t>(Marine) boundary layer resolution improvements (NASA partners, TBD)</a:t>
            </a:r>
          </a:p>
          <a:p>
            <a:pPr marL="457200" lvl="0" indent="-342900" algn="l" rtl="0">
              <a:lnSpc>
                <a:spcPct val="120000"/>
              </a:lnSpc>
              <a:spcBef>
                <a:spcPts val="0"/>
              </a:spcBef>
              <a:spcAft>
                <a:spcPts val="700"/>
              </a:spcAft>
              <a:buSzPct val="102272"/>
              <a:buChar char="•"/>
            </a:pPr>
            <a:r>
              <a:rPr lang="en-US" sz="1600" dirty="0">
                <a:latin typeface="Helvetica Neue"/>
                <a:sym typeface="Helvetica Neue"/>
              </a:rPr>
              <a:t>Ocean Color integration (OASIM?  VLIDORT w/SOCA team)  </a:t>
            </a:r>
          </a:p>
          <a:p>
            <a:pPr marL="457200" lvl="0" indent="-342900" algn="l" rtl="0">
              <a:lnSpc>
                <a:spcPct val="120000"/>
              </a:lnSpc>
              <a:spcBef>
                <a:spcPts val="0"/>
              </a:spcBef>
              <a:spcAft>
                <a:spcPts val="700"/>
              </a:spcAft>
              <a:buSzPct val="102272"/>
              <a:buChar char="•"/>
            </a:pPr>
            <a:r>
              <a:rPr lang="en-US" sz="1600" dirty="0">
                <a:latin typeface="Helvetica Neue"/>
                <a:sym typeface="Helvetica Neue"/>
              </a:rPr>
              <a:t>And to maximize confusion:  PCRTM integration in CRTM (STAR, Xu Liu/NASA) </a:t>
            </a:r>
            <a:endParaRPr sz="1600" dirty="0"/>
          </a:p>
        </p:txBody>
      </p:sp>
      <p:pic>
        <p:nvPicPr>
          <p:cNvPr id="2" name="Google Shape;361;p7" descr="JCSDA_transp.png">
            <a:extLst>
              <a:ext uri="{FF2B5EF4-FFF2-40B4-BE49-F238E27FC236}">
                <a16:creationId xmlns:a16="http://schemas.microsoft.com/office/drawing/2014/main" id="{B5B4C04F-BD02-077C-EF25-70792C5B8719}"/>
              </a:ext>
            </a:extLst>
          </p:cNvPr>
          <p:cNvPicPr preferRelativeResize="0"/>
          <p:nvPr/>
        </p:nvPicPr>
        <p:blipFill rotWithShape="1">
          <a:blip r:embed="rId3">
            <a:alphaModFix/>
          </a:blip>
          <a:srcRect/>
          <a:stretch/>
        </p:blipFill>
        <p:spPr>
          <a:xfrm>
            <a:off x="11049000" y="0"/>
            <a:ext cx="1143000" cy="1143000"/>
          </a:xfrm>
          <a:prstGeom prst="rect">
            <a:avLst/>
          </a:prstGeom>
          <a:noFill/>
          <a:ln>
            <a:noFill/>
          </a:ln>
          <a:effectLst>
            <a:outerShdw blurRad="50800" dist="203200" dir="8100000" algn="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7">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7">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7">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7">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7">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7">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7">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7">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sp>
        <p:nvSpPr>
          <p:cNvPr id="393" name="Google Shape;393;p3"/>
          <p:cNvSpPr txBox="1"/>
          <p:nvPr/>
        </p:nvSpPr>
        <p:spPr>
          <a:xfrm>
            <a:off x="151369" y="-52012"/>
            <a:ext cx="9122329" cy="1066801"/>
          </a:xfrm>
          <a:prstGeom prst="rect">
            <a:avLst/>
          </a:prstGeom>
          <a:noFill/>
          <a:ln>
            <a:noFill/>
          </a:ln>
          <a:effectLst>
            <a:outerShdw blurRad="50800" dist="50800" dir="2700000" algn="tl" rotWithShape="0">
              <a:srgbClr val="000000">
                <a:alpha val="8549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CRTM Publications</a:t>
            </a:r>
            <a:endParaRPr sz="1400" b="0" i="0" u="none" strike="noStrike" cap="none">
              <a:solidFill>
                <a:srgbClr val="000000"/>
              </a:solidFill>
              <a:latin typeface="Arial"/>
              <a:ea typeface="Arial"/>
              <a:cs typeface="Arial"/>
              <a:sym typeface="Arial"/>
            </a:endParaRPr>
          </a:p>
        </p:txBody>
      </p:sp>
      <p:pic>
        <p:nvPicPr>
          <p:cNvPr id="394" name="Google Shape;394;p3" descr="JCSDA_transp.png"/>
          <p:cNvPicPr preferRelativeResize="0"/>
          <p:nvPr/>
        </p:nvPicPr>
        <p:blipFill rotWithShape="1">
          <a:blip r:embed="rId3">
            <a:alphaModFix/>
          </a:blip>
          <a:srcRect/>
          <a:stretch/>
        </p:blipFill>
        <p:spPr>
          <a:xfrm>
            <a:off x="11049000" y="0"/>
            <a:ext cx="1143000" cy="1143000"/>
          </a:xfrm>
          <a:prstGeom prst="rect">
            <a:avLst/>
          </a:prstGeom>
          <a:noFill/>
          <a:ln>
            <a:noFill/>
          </a:ln>
          <a:effectLst>
            <a:outerShdw blurRad="50800" dist="203200" dir="8100000" algn="tr" rotWithShape="0">
              <a:srgbClr val="000000">
                <a:alpha val="40000"/>
              </a:srgbClr>
            </a:outerShdw>
          </a:effectLst>
        </p:spPr>
      </p:pic>
      <p:sp>
        <p:nvSpPr>
          <p:cNvPr id="395" name="Google Shape;395;p3"/>
          <p:cNvSpPr txBox="1"/>
          <p:nvPr/>
        </p:nvSpPr>
        <p:spPr>
          <a:xfrm>
            <a:off x="65737" y="1059911"/>
            <a:ext cx="4711546"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Unique citations of the CRTM model by year </a:t>
            </a:r>
            <a:r>
              <a:rPr lang="en-US" sz="1200" b="0" i="0" u="none" strike="noStrike" cap="none" dirty="0">
                <a:solidFill>
                  <a:srgbClr val="000000"/>
                </a:solidFill>
                <a:latin typeface="Arial"/>
                <a:ea typeface="Arial"/>
                <a:cs typeface="Arial"/>
                <a:sym typeface="Arial"/>
              </a:rPr>
              <a:t>(citations from previous years take about 3 months to filter in)</a:t>
            </a:r>
            <a:endParaRPr sz="1400" b="0" i="0" u="none" strike="noStrike" cap="none" dirty="0">
              <a:solidFill>
                <a:srgbClr val="000000"/>
              </a:solidFill>
              <a:latin typeface="Arial"/>
              <a:ea typeface="Arial"/>
              <a:cs typeface="Arial"/>
              <a:sym typeface="Arial"/>
            </a:endParaRPr>
          </a:p>
        </p:txBody>
      </p:sp>
      <p:sp>
        <p:nvSpPr>
          <p:cNvPr id="396" name="Google Shape;396;p3"/>
          <p:cNvSpPr txBox="1"/>
          <p:nvPr/>
        </p:nvSpPr>
        <p:spPr>
          <a:xfrm>
            <a:off x="6832794" y="1692440"/>
            <a:ext cx="4978181"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222222"/>
                </a:solidFill>
                <a:latin typeface="Arial"/>
                <a:ea typeface="Arial"/>
                <a:cs typeface="Arial"/>
                <a:sym typeface="Arial"/>
              </a:rPr>
              <a:t>Johnson, Benjamin T., Cheng Dang, Patrick Stegmann, </a:t>
            </a:r>
            <a:r>
              <a:rPr lang="en-US" sz="1200" b="0" i="0" u="none" strike="noStrike" cap="none" dirty="0" err="1">
                <a:solidFill>
                  <a:srgbClr val="222222"/>
                </a:solidFill>
                <a:latin typeface="Arial"/>
                <a:ea typeface="Arial"/>
                <a:cs typeface="Arial"/>
                <a:sym typeface="Arial"/>
              </a:rPr>
              <a:t>Quanhua</a:t>
            </a:r>
            <a:r>
              <a:rPr lang="en-US" sz="1200" b="0" i="0" u="none" strike="noStrike" cap="none" dirty="0">
                <a:solidFill>
                  <a:srgbClr val="222222"/>
                </a:solidFill>
                <a:latin typeface="Arial"/>
                <a:ea typeface="Arial"/>
                <a:cs typeface="Arial"/>
                <a:sym typeface="Arial"/>
              </a:rPr>
              <a:t> Liu, Isaac Moradi, and Thomas </a:t>
            </a:r>
            <a:r>
              <a:rPr lang="en-US" sz="1200" b="0" i="0" u="none" strike="noStrike" cap="none" dirty="0" err="1">
                <a:solidFill>
                  <a:srgbClr val="222222"/>
                </a:solidFill>
                <a:latin typeface="Arial"/>
                <a:ea typeface="Arial"/>
                <a:cs typeface="Arial"/>
                <a:sym typeface="Arial"/>
              </a:rPr>
              <a:t>Auligne</a:t>
            </a:r>
            <a:r>
              <a:rPr lang="en-US" sz="1200" b="0" i="0" u="none" strike="noStrike" cap="none" dirty="0">
                <a:solidFill>
                  <a:srgbClr val="222222"/>
                </a:solidFill>
                <a:latin typeface="Arial"/>
                <a:ea typeface="Arial"/>
                <a:cs typeface="Arial"/>
                <a:sym typeface="Arial"/>
              </a:rPr>
              <a:t>. "The Community Radiative Transfer Model (CRTM): Community-focused collaborative model development accelerating research to operations." Bulletin of the American Meteorological Society 104, no. 10 (2023): E1817-E1830.</a:t>
            </a:r>
            <a:endParaRPr sz="1200" b="0" i="1" u="none" strike="noStrike" cap="none" dirty="0">
              <a:solidFill>
                <a:srgbClr val="000000"/>
              </a:solidFill>
              <a:latin typeface="Arial"/>
              <a:ea typeface="Arial"/>
              <a:cs typeface="Arial"/>
              <a:sym typeface="Arial"/>
            </a:endParaRPr>
          </a:p>
        </p:txBody>
      </p:sp>
      <p:sp>
        <p:nvSpPr>
          <p:cNvPr id="398" name="Google Shape;398;p3"/>
          <p:cNvSpPr txBox="1"/>
          <p:nvPr/>
        </p:nvSpPr>
        <p:spPr>
          <a:xfrm>
            <a:off x="6832794" y="2801744"/>
            <a:ext cx="4978181"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222222"/>
                </a:solidFill>
                <a:latin typeface="Arial"/>
                <a:ea typeface="Arial"/>
                <a:cs typeface="Arial"/>
                <a:sym typeface="Arial"/>
              </a:rPr>
              <a:t>Moradi, I., Johnson, B., Stegmann, P., </a:t>
            </a:r>
            <a:r>
              <a:rPr lang="en-US" sz="1200" b="0" i="0" u="none" strike="noStrike" cap="none" dirty="0" err="1">
                <a:solidFill>
                  <a:srgbClr val="222222"/>
                </a:solidFill>
                <a:latin typeface="Arial"/>
                <a:ea typeface="Arial"/>
                <a:cs typeface="Arial"/>
                <a:sym typeface="Arial"/>
              </a:rPr>
              <a:t>Holdaway</a:t>
            </a:r>
            <a:r>
              <a:rPr lang="en-US" sz="1200" b="0" i="0" u="none" strike="noStrike" cap="none" dirty="0">
                <a:solidFill>
                  <a:srgbClr val="222222"/>
                </a:solidFill>
                <a:latin typeface="Arial"/>
                <a:ea typeface="Arial"/>
                <a:cs typeface="Arial"/>
                <a:sym typeface="Arial"/>
              </a:rPr>
              <a:t>, D., </a:t>
            </a:r>
            <a:r>
              <a:rPr lang="en-US" sz="1200" b="0" i="0" u="none" strike="noStrike" cap="none" dirty="0" err="1">
                <a:solidFill>
                  <a:srgbClr val="222222"/>
                </a:solidFill>
                <a:latin typeface="Arial"/>
                <a:ea typeface="Arial"/>
                <a:cs typeface="Arial"/>
                <a:sym typeface="Arial"/>
              </a:rPr>
              <a:t>Heymsfield</a:t>
            </a:r>
            <a:r>
              <a:rPr lang="en-US" sz="1200" b="0" i="0" u="none" strike="noStrike" cap="none" dirty="0">
                <a:solidFill>
                  <a:srgbClr val="222222"/>
                </a:solidFill>
                <a:latin typeface="Arial"/>
                <a:ea typeface="Arial"/>
                <a:cs typeface="Arial"/>
                <a:sym typeface="Arial"/>
              </a:rPr>
              <a:t>, G., </a:t>
            </a:r>
            <a:r>
              <a:rPr lang="en-US" sz="1200" b="0" i="0" u="none" strike="noStrike" cap="none" dirty="0" err="1">
                <a:solidFill>
                  <a:srgbClr val="222222"/>
                </a:solidFill>
                <a:latin typeface="Arial"/>
                <a:ea typeface="Arial"/>
                <a:cs typeface="Arial"/>
                <a:sym typeface="Arial"/>
              </a:rPr>
              <a:t>Gelaro</a:t>
            </a:r>
            <a:r>
              <a:rPr lang="en-US" sz="1200" b="0" i="0" u="none" strike="noStrike" cap="none" dirty="0">
                <a:solidFill>
                  <a:srgbClr val="222222"/>
                </a:solidFill>
                <a:latin typeface="Arial"/>
                <a:ea typeface="Arial"/>
                <a:cs typeface="Arial"/>
                <a:sym typeface="Arial"/>
              </a:rPr>
              <a:t>, R. and McCarty, W., 2023. Developing a Radar Signal Simulator for the Community Radiative Transfer Model. </a:t>
            </a:r>
            <a:r>
              <a:rPr lang="en-US" sz="1200" b="0" i="1" u="none" strike="noStrike" cap="none" dirty="0">
                <a:solidFill>
                  <a:srgbClr val="222222"/>
                </a:solidFill>
                <a:latin typeface="Arial"/>
                <a:ea typeface="Arial"/>
                <a:cs typeface="Arial"/>
                <a:sym typeface="Arial"/>
              </a:rPr>
              <a:t>IEEE Transactions on Geoscience and Remote Sensing</a:t>
            </a:r>
            <a:r>
              <a:rPr lang="en-US" sz="1200" b="0" i="0" u="none" strike="noStrike" cap="none" dirty="0">
                <a:solidFill>
                  <a:srgbClr val="222222"/>
                </a:solidFill>
                <a:latin typeface="Arial"/>
                <a:ea typeface="Arial"/>
                <a:cs typeface="Arial"/>
                <a:sym typeface="Arial"/>
              </a:rPr>
              <a:t>.</a:t>
            </a:r>
            <a:endParaRPr sz="1200" b="0" i="0" u="none" strike="noStrike" cap="none" dirty="0">
              <a:solidFill>
                <a:srgbClr val="000000"/>
              </a:solidFill>
              <a:latin typeface="Arial"/>
              <a:ea typeface="Arial"/>
              <a:cs typeface="Arial"/>
              <a:sym typeface="Arial"/>
            </a:endParaRPr>
          </a:p>
        </p:txBody>
      </p:sp>
      <p:sp>
        <p:nvSpPr>
          <p:cNvPr id="399" name="Google Shape;399;p3"/>
          <p:cNvSpPr txBox="1"/>
          <p:nvPr/>
        </p:nvSpPr>
        <p:spPr>
          <a:xfrm>
            <a:off x="6832794" y="3726382"/>
            <a:ext cx="4978181"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2222"/>
                </a:solidFill>
                <a:latin typeface="Arial"/>
                <a:ea typeface="Arial"/>
                <a:cs typeface="Arial"/>
                <a:sym typeface="Arial"/>
              </a:rPr>
              <a:t>Nalli, N.R., Dang, C., Jung, J.A., Knuteson, R.O., Borbas, E.E., Johnson, B.T., Pryor, K. and Zhou, L., 2023. Physically Based Thermal Infrared Snow/Ice Surface Emissivity for Fast Radiative Transfer Models. </a:t>
            </a:r>
            <a:r>
              <a:rPr lang="en-US" sz="1200" b="0" i="1" u="none" strike="noStrike" cap="none">
                <a:solidFill>
                  <a:srgbClr val="222222"/>
                </a:solidFill>
                <a:latin typeface="Arial"/>
                <a:ea typeface="Arial"/>
                <a:cs typeface="Arial"/>
                <a:sym typeface="Arial"/>
              </a:rPr>
              <a:t>Remote Sensing</a:t>
            </a:r>
            <a:r>
              <a:rPr lang="en-US" sz="1200" b="0" i="0" u="none" strike="noStrike" cap="none">
                <a:solidFill>
                  <a:srgbClr val="222222"/>
                </a:solidFill>
                <a:latin typeface="Arial"/>
                <a:ea typeface="Arial"/>
                <a:cs typeface="Arial"/>
                <a:sym typeface="Arial"/>
              </a:rPr>
              <a:t>, </a:t>
            </a:r>
            <a:r>
              <a:rPr lang="en-US" sz="1200" b="0" i="1" u="none" strike="noStrike" cap="none">
                <a:solidFill>
                  <a:srgbClr val="222222"/>
                </a:solidFill>
                <a:latin typeface="Arial"/>
                <a:ea typeface="Arial"/>
                <a:cs typeface="Arial"/>
                <a:sym typeface="Arial"/>
              </a:rPr>
              <a:t>15</a:t>
            </a:r>
            <a:r>
              <a:rPr lang="en-US" sz="1200" b="0" i="0" u="none" strike="noStrike" cap="none">
                <a:solidFill>
                  <a:srgbClr val="222222"/>
                </a:solidFill>
                <a:latin typeface="Arial"/>
                <a:ea typeface="Arial"/>
                <a:cs typeface="Arial"/>
                <a:sym typeface="Arial"/>
              </a:rPr>
              <a:t>(23), p.5509.</a:t>
            </a:r>
            <a:endParaRPr sz="1200" b="0" i="0" u="none" strike="noStrike" cap="none">
              <a:solidFill>
                <a:srgbClr val="000000"/>
              </a:solidFill>
              <a:latin typeface="Arial"/>
              <a:ea typeface="Arial"/>
              <a:cs typeface="Arial"/>
              <a:sym typeface="Arial"/>
            </a:endParaRPr>
          </a:p>
        </p:txBody>
      </p:sp>
      <p:sp>
        <p:nvSpPr>
          <p:cNvPr id="400" name="Google Shape;400;p3"/>
          <p:cNvSpPr txBox="1"/>
          <p:nvPr/>
        </p:nvSpPr>
        <p:spPr>
          <a:xfrm>
            <a:off x="6832794" y="4651020"/>
            <a:ext cx="50533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2222"/>
                </a:solidFill>
                <a:latin typeface="Arial"/>
                <a:ea typeface="Arial"/>
                <a:cs typeface="Arial"/>
                <a:sym typeface="Arial"/>
              </a:rPr>
              <a:t>Liu, Q. and Liang, X., 2023. Physics constraint Deep Learning based radiative transfer model. </a:t>
            </a:r>
            <a:r>
              <a:rPr lang="en-US" sz="1200" b="0" i="1" u="none" strike="noStrike" cap="none">
                <a:solidFill>
                  <a:srgbClr val="222222"/>
                </a:solidFill>
                <a:latin typeface="Arial"/>
                <a:ea typeface="Arial"/>
                <a:cs typeface="Arial"/>
                <a:sym typeface="Arial"/>
              </a:rPr>
              <a:t>Optics Express</a:t>
            </a:r>
            <a:r>
              <a:rPr lang="en-US" sz="1200" b="0" i="0" u="none" strike="noStrike" cap="none">
                <a:solidFill>
                  <a:srgbClr val="222222"/>
                </a:solidFill>
                <a:latin typeface="Arial"/>
                <a:ea typeface="Arial"/>
                <a:cs typeface="Arial"/>
                <a:sym typeface="Arial"/>
              </a:rPr>
              <a:t>, </a:t>
            </a:r>
            <a:r>
              <a:rPr lang="en-US" sz="1200" b="0" i="1" u="none" strike="noStrike" cap="none">
                <a:solidFill>
                  <a:srgbClr val="222222"/>
                </a:solidFill>
                <a:latin typeface="Arial"/>
                <a:ea typeface="Arial"/>
                <a:cs typeface="Arial"/>
                <a:sym typeface="Arial"/>
              </a:rPr>
              <a:t>31</a:t>
            </a:r>
            <a:r>
              <a:rPr lang="en-US" sz="1200" b="0" i="0" u="none" strike="noStrike" cap="none">
                <a:solidFill>
                  <a:srgbClr val="222222"/>
                </a:solidFill>
                <a:latin typeface="Arial"/>
                <a:ea typeface="Arial"/>
                <a:cs typeface="Arial"/>
                <a:sym typeface="Arial"/>
              </a:rPr>
              <a:t>(17), pp.28596-28610.</a:t>
            </a:r>
            <a:endParaRPr sz="1200" b="0" i="0" u="none" strike="noStrike" cap="none">
              <a:solidFill>
                <a:srgbClr val="000000"/>
              </a:solidFill>
              <a:latin typeface="Arial"/>
              <a:ea typeface="Arial"/>
              <a:cs typeface="Arial"/>
              <a:sym typeface="Arial"/>
            </a:endParaRPr>
          </a:p>
        </p:txBody>
      </p:sp>
      <p:sp>
        <p:nvSpPr>
          <p:cNvPr id="401" name="Google Shape;401;p3"/>
          <p:cNvSpPr txBox="1"/>
          <p:nvPr/>
        </p:nvSpPr>
        <p:spPr>
          <a:xfrm>
            <a:off x="6832794" y="5206326"/>
            <a:ext cx="514762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2222"/>
                </a:solidFill>
                <a:latin typeface="Arial"/>
                <a:ea typeface="Arial"/>
                <a:cs typeface="Arial"/>
                <a:sym typeface="Arial"/>
              </a:rPr>
              <a:t>Jung, J., Nalli, N.R., Dang, C., Lim, A.H., Liu, E.H., Johnson, B. and Kalluri, S., Reduced Global Sea Surface Temperature Biases from Upgrades to the CRTM Infrared Sea Surface Emissivity Model.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22222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402" name="Google Shape;402;p3"/>
          <p:cNvSpPr txBox="1"/>
          <p:nvPr/>
        </p:nvSpPr>
        <p:spPr>
          <a:xfrm>
            <a:off x="6832794" y="5966840"/>
            <a:ext cx="4978181"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Stegmann, P.G., Johnson, B., Moradi, I., Karpowicz, B. and McCarty, W., 2022. A deep learning approach to fast radiative transfer. Journal of Quantitative Spectroscopy and Radiative Transfer, 280,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p.108088.</a:t>
            </a:r>
            <a:endParaRPr sz="1400" b="0" i="0" u="none" strike="noStrike" cap="none">
              <a:solidFill>
                <a:srgbClr val="000000"/>
              </a:solidFill>
              <a:latin typeface="Arial"/>
              <a:ea typeface="Arial"/>
              <a:cs typeface="Arial"/>
              <a:sym typeface="Arial"/>
            </a:endParaRPr>
          </a:p>
        </p:txBody>
      </p:sp>
      <p:sp>
        <p:nvSpPr>
          <p:cNvPr id="403" name="Google Shape;403;p3"/>
          <p:cNvSpPr txBox="1"/>
          <p:nvPr/>
        </p:nvSpPr>
        <p:spPr>
          <a:xfrm>
            <a:off x="6966408" y="1143000"/>
            <a:ext cx="189346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Recent Publications</a:t>
            </a:r>
            <a:endParaRPr sz="1400" b="0" i="0" u="none" strike="noStrike" cap="none">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5F14E01E-6538-EF8A-2FE0-61EAAC9CFE38}"/>
              </a:ext>
            </a:extLst>
          </p:cNvPr>
          <p:cNvPicPr>
            <a:picLocks noChangeAspect="1"/>
          </p:cNvPicPr>
          <p:nvPr/>
        </p:nvPicPr>
        <p:blipFill>
          <a:blip r:embed="rId4"/>
          <a:stretch>
            <a:fillRect/>
          </a:stretch>
        </p:blipFill>
        <p:spPr>
          <a:xfrm>
            <a:off x="0" y="2316136"/>
            <a:ext cx="6749758" cy="434770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22"/>
          <p:cNvPicPr preferRelativeResize="0"/>
          <p:nvPr/>
        </p:nvPicPr>
        <p:blipFill rotWithShape="1">
          <a:blip r:embed="rId3">
            <a:alphaModFix/>
          </a:blip>
          <a:srcRect/>
          <a:stretch/>
        </p:blipFill>
        <p:spPr>
          <a:xfrm>
            <a:off x="1974605" y="1120034"/>
            <a:ext cx="8115744" cy="2427073"/>
          </a:xfrm>
          <a:prstGeom prst="rect">
            <a:avLst/>
          </a:prstGeom>
          <a:noFill/>
          <a:ln>
            <a:noFill/>
          </a:ln>
        </p:spPr>
      </p:pic>
      <p:sp>
        <p:nvSpPr>
          <p:cNvPr id="409" name="Google Shape;409;p22"/>
          <p:cNvSpPr txBox="1">
            <a:spLocks noGrp="1"/>
          </p:cNvSpPr>
          <p:nvPr>
            <p:ph type="sldNum" idx="12"/>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a:p>
        </p:txBody>
      </p:sp>
      <p:sp>
        <p:nvSpPr>
          <p:cNvPr id="410" name="Google Shape;410;p22"/>
          <p:cNvSpPr txBox="1"/>
          <p:nvPr/>
        </p:nvSpPr>
        <p:spPr>
          <a:xfrm>
            <a:off x="249194" y="0"/>
            <a:ext cx="11566567" cy="1052565"/>
          </a:xfrm>
          <a:prstGeom prst="rect">
            <a:avLst/>
          </a:prstGeom>
          <a:noFill/>
          <a:ln>
            <a:noFill/>
          </a:ln>
          <a:effectLst>
            <a:outerShdw blurRad="50800" dist="50800" dir="2700000" algn="tl" rotWithShape="0">
              <a:srgbClr val="000000">
                <a:alpha val="8313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Support  / Contact</a:t>
            </a:r>
            <a:endParaRPr sz="3600" b="1" i="0" u="none" strike="noStrike" cap="none">
              <a:solidFill>
                <a:schemeClr val="lt1"/>
              </a:solidFill>
              <a:latin typeface="Arial"/>
              <a:ea typeface="Arial"/>
              <a:cs typeface="Arial"/>
              <a:sym typeface="Arial"/>
            </a:endParaRPr>
          </a:p>
        </p:txBody>
      </p:sp>
      <p:sp>
        <p:nvSpPr>
          <p:cNvPr id="411" name="Google Shape;411;p22"/>
          <p:cNvSpPr txBox="1">
            <a:spLocks noGrp="1"/>
          </p:cNvSpPr>
          <p:nvPr>
            <p:ph type="body" idx="1"/>
          </p:nvPr>
        </p:nvSpPr>
        <p:spPr>
          <a:xfrm>
            <a:off x="842961" y="3547104"/>
            <a:ext cx="10972800" cy="29211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00000"/>
              </a:lnSpc>
              <a:spcBef>
                <a:spcPts val="0"/>
              </a:spcBef>
              <a:spcAft>
                <a:spcPts val="0"/>
              </a:spcAft>
              <a:buClr>
                <a:schemeClr val="dk1"/>
              </a:buClr>
              <a:buSzPct val="100000"/>
              <a:buNone/>
            </a:pPr>
            <a:r>
              <a:rPr lang="en-US"/>
              <a:t>Website: </a:t>
            </a:r>
            <a:r>
              <a:rPr lang="en-US" u="sng">
                <a:solidFill>
                  <a:schemeClr val="hlink"/>
                </a:solidFill>
                <a:hlinkClick r:id="rId4"/>
              </a:rPr>
              <a:t>https://www.jcsda.org/jcsda-project-community-radiative-transfer-model</a:t>
            </a:r>
            <a:endParaRPr/>
          </a:p>
          <a:p>
            <a:pPr marL="0" lvl="0" indent="0" algn="l" rtl="0">
              <a:lnSpc>
                <a:spcPct val="100000"/>
              </a:lnSpc>
              <a:spcBef>
                <a:spcPts val="448"/>
              </a:spcBef>
              <a:spcAft>
                <a:spcPts val="0"/>
              </a:spcAft>
              <a:buClr>
                <a:schemeClr val="dk1"/>
              </a:buClr>
              <a:buSzPct val="100000"/>
              <a:buNone/>
            </a:pPr>
            <a:br>
              <a:rPr lang="en-US"/>
            </a:br>
            <a:r>
              <a:rPr lang="en-US"/>
              <a:t>Support:</a:t>
            </a:r>
            <a:endParaRPr/>
          </a:p>
          <a:p>
            <a:pPr marL="0" lvl="0" indent="0" algn="l" rtl="0">
              <a:lnSpc>
                <a:spcPct val="100000"/>
              </a:lnSpc>
              <a:spcBef>
                <a:spcPts val="448"/>
              </a:spcBef>
              <a:spcAft>
                <a:spcPts val="0"/>
              </a:spcAft>
              <a:buClr>
                <a:schemeClr val="dk1"/>
              </a:buClr>
              <a:buSzPct val="100000"/>
              <a:buNone/>
            </a:pPr>
            <a:r>
              <a:rPr lang="en-US" u="sng">
                <a:solidFill>
                  <a:schemeClr val="hlink"/>
                </a:solidFill>
                <a:hlinkClick r:id="rId5"/>
              </a:rPr>
              <a:t>https://groups.google.com/forum/#!forum/crtm-support</a:t>
            </a:r>
            <a:br>
              <a:rPr lang="en-US"/>
            </a:br>
            <a:endParaRPr/>
          </a:p>
          <a:p>
            <a:pPr marL="0" lvl="0" indent="0" algn="l" rtl="0">
              <a:lnSpc>
                <a:spcPct val="100000"/>
              </a:lnSpc>
              <a:spcBef>
                <a:spcPts val="448"/>
              </a:spcBef>
              <a:spcAft>
                <a:spcPts val="0"/>
              </a:spcAft>
              <a:buClr>
                <a:schemeClr val="dk1"/>
              </a:buClr>
              <a:buSzPct val="100000"/>
              <a:buNone/>
            </a:pPr>
            <a:r>
              <a:rPr lang="en-US"/>
              <a:t>Support email:</a:t>
            </a:r>
            <a:endParaRPr/>
          </a:p>
          <a:p>
            <a:pPr marL="0" lvl="0" indent="0" algn="l" rtl="0">
              <a:lnSpc>
                <a:spcPct val="100000"/>
              </a:lnSpc>
              <a:spcBef>
                <a:spcPts val="448"/>
              </a:spcBef>
              <a:spcAft>
                <a:spcPts val="0"/>
              </a:spcAft>
              <a:buClr>
                <a:schemeClr val="dk1"/>
              </a:buClr>
              <a:buSzPct val="100000"/>
              <a:buNone/>
            </a:pPr>
            <a:r>
              <a:rPr lang="en-US" u="sng">
                <a:solidFill>
                  <a:schemeClr val="hlink"/>
                </a:solidFill>
                <a:hlinkClick r:id="rId6"/>
              </a:rPr>
              <a:t>crtm-support@googlegroups.com</a:t>
            </a:r>
            <a:endParaRPr u="sng"/>
          </a:p>
          <a:p>
            <a:pPr marL="0" lvl="0" indent="0" algn="l" rtl="0">
              <a:lnSpc>
                <a:spcPct val="100000"/>
              </a:lnSpc>
              <a:spcBef>
                <a:spcPts val="448"/>
              </a:spcBef>
              <a:spcAft>
                <a:spcPts val="0"/>
              </a:spcAft>
              <a:buClr>
                <a:schemeClr val="dk1"/>
              </a:buClr>
              <a:buSzPct val="100000"/>
              <a:buNone/>
            </a:pPr>
            <a:endParaRPr/>
          </a:p>
          <a:p>
            <a:pPr marL="0" lvl="0" indent="0" algn="l" rtl="0">
              <a:lnSpc>
                <a:spcPct val="100000"/>
              </a:lnSpc>
              <a:spcBef>
                <a:spcPts val="448"/>
              </a:spcBef>
              <a:spcAft>
                <a:spcPts val="0"/>
              </a:spcAft>
              <a:buClr>
                <a:schemeClr val="dk1"/>
              </a:buClr>
              <a:buSzPct val="100000"/>
              <a:buNone/>
            </a:pPr>
            <a:r>
              <a:rPr lang="en-US"/>
              <a:t>Email: </a:t>
            </a:r>
            <a:r>
              <a:rPr lang="en-US" u="sng">
                <a:solidFill>
                  <a:schemeClr val="hlink"/>
                </a:solidFill>
                <a:hlinkClick r:id="rId7"/>
              </a:rPr>
              <a:t>Benjamin.T.Johnson@noaa.gov</a:t>
            </a:r>
            <a:r>
              <a:rPr lang="en-US" u="sng"/>
              <a:t> </a:t>
            </a:r>
            <a:r>
              <a:rPr lang="en-US"/>
              <a:t>for direct support, questions, and comments</a:t>
            </a:r>
            <a:endParaRPr/>
          </a:p>
        </p:txBody>
      </p:sp>
      <p:pic>
        <p:nvPicPr>
          <p:cNvPr id="412" name="Google Shape;412;p22" descr="JCSDA_transp.png"/>
          <p:cNvPicPr preferRelativeResize="0"/>
          <p:nvPr/>
        </p:nvPicPr>
        <p:blipFill rotWithShape="1">
          <a:blip r:embed="rId8">
            <a:alphaModFix/>
          </a:blip>
          <a:srcRect/>
          <a:stretch/>
        </p:blipFill>
        <p:spPr>
          <a:xfrm>
            <a:off x="11049000" y="0"/>
            <a:ext cx="1143000" cy="1143000"/>
          </a:xfrm>
          <a:prstGeom prst="rect">
            <a:avLst/>
          </a:prstGeom>
          <a:noFill/>
          <a:ln>
            <a:noFill/>
          </a:ln>
          <a:effectLst>
            <a:outerShdw blurRad="50800" dist="203200" dir="8100000" algn="tr" rotWithShape="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4"/>
          <p:cNvSpPr txBox="1">
            <a:spLocks noGrp="1"/>
          </p:cNvSpPr>
          <p:nvPr>
            <p:ph type="body" idx="1"/>
          </p:nvPr>
        </p:nvSpPr>
        <p:spPr>
          <a:xfrm>
            <a:off x="273918" y="1076597"/>
            <a:ext cx="11478528" cy="1333755"/>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360"/>
              </a:spcBef>
              <a:spcAft>
                <a:spcPts val="0"/>
              </a:spcAft>
              <a:buClr>
                <a:schemeClr val="dk1"/>
              </a:buClr>
              <a:buSzPct val="85135"/>
              <a:buNone/>
            </a:pPr>
            <a:r>
              <a:rPr lang="en-US" sz="2000" dirty="0"/>
              <a:t>Status: </a:t>
            </a:r>
            <a:r>
              <a:rPr lang="en-US" sz="2000" b="1" dirty="0">
                <a:solidFill>
                  <a:srgbClr val="00B050"/>
                </a:solidFill>
              </a:rPr>
              <a:t>v3.1.1</a:t>
            </a:r>
            <a:r>
              <a:rPr lang="en-US" sz="2000" dirty="0">
                <a:solidFill>
                  <a:srgbClr val="00B050"/>
                </a:solidFill>
              </a:rPr>
              <a:t> released as release/REL-3.1.1 (Aug. 12, 2024; updated Sept. 3, 2024)</a:t>
            </a:r>
          </a:p>
          <a:p>
            <a:pPr marL="114300" lvl="0" indent="0" algn="l" rtl="0">
              <a:lnSpc>
                <a:spcPct val="100000"/>
              </a:lnSpc>
              <a:spcBef>
                <a:spcPts val="360"/>
              </a:spcBef>
              <a:spcAft>
                <a:spcPts val="0"/>
              </a:spcAft>
              <a:buClr>
                <a:schemeClr val="dk1"/>
              </a:buClr>
              <a:buSzPct val="85135"/>
              <a:buNone/>
            </a:pPr>
            <a:r>
              <a:rPr lang="en-US" sz="2000" dirty="0">
                <a:solidFill>
                  <a:schemeClr val="tx1"/>
                </a:solidFill>
              </a:rPr>
              <a:t>What’s New Since v3.1.0:</a:t>
            </a:r>
          </a:p>
        </p:txBody>
      </p:sp>
      <p:sp>
        <p:nvSpPr>
          <p:cNvPr id="200" name="Google Shape;200;p4"/>
          <p:cNvSpPr txBox="1"/>
          <p:nvPr/>
        </p:nvSpPr>
        <p:spPr>
          <a:xfrm>
            <a:off x="273918" y="-92466"/>
            <a:ext cx="9122329" cy="1066801"/>
          </a:xfrm>
          <a:prstGeom prst="rect">
            <a:avLst/>
          </a:prstGeom>
          <a:noFill/>
          <a:ln>
            <a:noFill/>
          </a:ln>
          <a:effectLst>
            <a:outerShdw blurRad="50800" dist="50800" dir="2700000" algn="tl" rotWithShape="0">
              <a:srgbClr val="000000">
                <a:alpha val="8549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D6E3BC"/>
                </a:solidFill>
                <a:latin typeface="Arial"/>
                <a:ea typeface="Arial"/>
                <a:cs typeface="Arial"/>
                <a:sym typeface="Arial"/>
              </a:rPr>
              <a:t>AOP 2024</a:t>
            </a:r>
            <a:r>
              <a:rPr lang="en-US" sz="3200" b="1" i="0" u="none" strike="noStrike" cap="none" dirty="0">
                <a:solidFill>
                  <a:srgbClr val="EAF1DD"/>
                </a:solidFill>
                <a:latin typeface="Arial"/>
                <a:ea typeface="Arial"/>
                <a:cs typeface="Arial"/>
                <a:sym typeface="Arial"/>
              </a:rPr>
              <a:t> </a:t>
            </a:r>
            <a:r>
              <a:rPr lang="en-US" sz="3200" b="1" i="0" u="none" strike="noStrike" cap="none" dirty="0">
                <a:solidFill>
                  <a:srgbClr val="FFFFFF"/>
                </a:solidFill>
                <a:latin typeface="Calibri"/>
                <a:ea typeface="Calibri"/>
                <a:cs typeface="Calibri"/>
                <a:sym typeface="Calibri"/>
              </a:rPr>
              <a:t>CRTM v3.x </a:t>
            </a:r>
            <a:endParaRPr sz="1200" b="1" i="0" u="none" strike="noStrike" cap="none" dirty="0">
              <a:solidFill>
                <a:srgbClr val="000000"/>
              </a:solidFill>
              <a:latin typeface="Calibri"/>
              <a:ea typeface="Calibri"/>
              <a:cs typeface="Calibri"/>
              <a:sym typeface="Calibri"/>
            </a:endParaRPr>
          </a:p>
        </p:txBody>
      </p:sp>
      <p:sp>
        <p:nvSpPr>
          <p:cNvPr id="201" name="Google Shape;201;p4"/>
          <p:cNvSpPr/>
          <p:nvPr/>
        </p:nvSpPr>
        <p:spPr>
          <a:xfrm>
            <a:off x="439553" y="712725"/>
            <a:ext cx="535755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C5D8F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https://github.com/JCSDA</a:t>
            </a:r>
            <a:r>
              <a:rPr lang="en-US" sz="1400" b="0" i="0" u="sng" strike="noStrike" cap="none">
                <a:solidFill>
                  <a:srgbClr val="C5D8F1"/>
                </a:solidFill>
                <a:latin typeface="Calibri"/>
                <a:ea typeface="Calibri"/>
                <a:cs typeface="Calibri"/>
                <a:sym typeface="Calibri"/>
              </a:rPr>
              <a:t>/CRTMv3</a:t>
            </a:r>
            <a:endParaRPr sz="1400" b="0" i="0" u="none" strike="noStrike" cap="none">
              <a:solidFill>
                <a:srgbClr val="C5D8F1"/>
              </a:solidFill>
              <a:latin typeface="Calibri"/>
              <a:ea typeface="Calibri"/>
              <a:cs typeface="Calibri"/>
              <a:sym typeface="Calibri"/>
            </a:endParaRPr>
          </a:p>
        </p:txBody>
      </p:sp>
      <p:pic>
        <p:nvPicPr>
          <p:cNvPr id="202" name="Google Shape;202;p4" descr="JCSDA_transp.png"/>
          <p:cNvPicPr preferRelativeResize="0"/>
          <p:nvPr/>
        </p:nvPicPr>
        <p:blipFill rotWithShape="1">
          <a:blip r:embed="rId4">
            <a:alphaModFix/>
          </a:blip>
          <a:srcRect/>
          <a:stretch/>
        </p:blipFill>
        <p:spPr>
          <a:xfrm>
            <a:off x="11049000" y="0"/>
            <a:ext cx="1143000" cy="1143000"/>
          </a:xfrm>
          <a:prstGeom prst="rect">
            <a:avLst/>
          </a:prstGeom>
          <a:noFill/>
          <a:ln>
            <a:noFill/>
          </a:ln>
          <a:effectLst>
            <a:outerShdw blurRad="50800" dist="203200" dir="8100000" algn="tr" rotWithShape="0">
              <a:srgbClr val="000000">
                <a:alpha val="40000"/>
              </a:srgbClr>
            </a:outerShdw>
          </a:effectLst>
        </p:spPr>
      </p:pic>
      <p:sp>
        <p:nvSpPr>
          <p:cNvPr id="3" name="TextBox 2">
            <a:extLst>
              <a:ext uri="{FF2B5EF4-FFF2-40B4-BE49-F238E27FC236}">
                <a16:creationId xmlns:a16="http://schemas.microsoft.com/office/drawing/2014/main" id="{C3C4CE41-8D6E-3EFB-8E21-17D8CE08D6A0}"/>
              </a:ext>
            </a:extLst>
          </p:cNvPr>
          <p:cNvSpPr txBox="1"/>
          <p:nvPr/>
        </p:nvSpPr>
        <p:spPr>
          <a:xfrm>
            <a:off x="125750" y="1884085"/>
            <a:ext cx="5780314" cy="4324261"/>
          </a:xfrm>
          <a:prstGeom prst="rect">
            <a:avLst/>
          </a:prstGeom>
          <a:noFill/>
        </p:spPr>
        <p:txBody>
          <a:bodyPr wrap="square">
            <a:spAutoFit/>
          </a:bodyPr>
          <a:lstStyle/>
          <a:p>
            <a:pPr marL="0" marR="0">
              <a:spcBef>
                <a:spcPts val="0"/>
              </a:spcBef>
              <a:spcAft>
                <a:spcPts val="0"/>
              </a:spcAft>
            </a:pP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1200"/>
              </a:spcAft>
              <a:buFont typeface="+mj-lt"/>
              <a:buAutoNum type="arabicPeriod"/>
              <a:tabLst>
                <a:tab pos="457200" algn="l"/>
              </a:tabLst>
            </a:pPr>
            <a:r>
              <a:rPr lang="en-US" sz="1500" b="1" kern="100" dirty="0">
                <a:effectLst/>
                <a:latin typeface="Aptos" panose="020B0004020202020204" pitchFamily="34" charset="0"/>
                <a:ea typeface="Aptos" panose="020B0004020202020204" pitchFamily="34" charset="0"/>
                <a:cs typeface="Times New Roman" panose="02020603050405020304" pitchFamily="18" charset="0"/>
              </a:rPr>
              <a:t>Merge of </a:t>
            </a:r>
            <a:r>
              <a:rPr lang="en-US" sz="1500" b="1" kern="100" dirty="0" err="1">
                <a:effectLst/>
                <a:latin typeface="Aptos" panose="020B0004020202020204" pitchFamily="34" charset="0"/>
                <a:ea typeface="Aptos" panose="020B0004020202020204" pitchFamily="34" charset="0"/>
                <a:cs typeface="Times New Roman" panose="02020603050405020304" pitchFamily="18" charset="0"/>
              </a:rPr>
              <a:t>SpcCoeff</a:t>
            </a:r>
            <a:r>
              <a:rPr lang="en-US" sz="15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500" b="1" kern="100" dirty="0" err="1">
                <a:effectLst/>
                <a:latin typeface="Aptos" panose="020B0004020202020204" pitchFamily="34" charset="0"/>
                <a:ea typeface="Aptos" panose="020B0004020202020204" pitchFamily="34" charset="0"/>
                <a:cs typeface="Times New Roman" panose="02020603050405020304" pitchFamily="18" charset="0"/>
              </a:rPr>
              <a:t>TauCoeff</a:t>
            </a:r>
            <a:r>
              <a:rPr lang="en-US" sz="1500" b="1" kern="100" dirty="0">
                <a:effectLst/>
                <a:latin typeface="Aptos" panose="020B0004020202020204" pitchFamily="34" charset="0"/>
                <a:ea typeface="Aptos" panose="020B0004020202020204" pitchFamily="34" charset="0"/>
                <a:cs typeface="Times New Roman" panose="02020603050405020304" pitchFamily="18" charset="0"/>
              </a:rPr>
              <a:t>, and </a:t>
            </a:r>
            <a:r>
              <a:rPr lang="en-US" sz="1500" b="1" kern="100" dirty="0" err="1">
                <a:effectLst/>
                <a:latin typeface="Aptos" panose="020B0004020202020204" pitchFamily="34" charset="0"/>
                <a:ea typeface="Aptos" panose="020B0004020202020204" pitchFamily="34" charset="0"/>
                <a:cs typeface="Times New Roman" panose="02020603050405020304" pitchFamily="18" charset="0"/>
              </a:rPr>
              <a:t>CloudCoeff</a:t>
            </a:r>
            <a:r>
              <a:rPr lang="en-US" sz="1500" b="1" kern="100" dirty="0">
                <a:effectLst/>
                <a:latin typeface="Aptos" panose="020B0004020202020204" pitchFamily="34" charset="0"/>
                <a:ea typeface="Aptos" panose="020B0004020202020204" pitchFamily="34" charset="0"/>
                <a:cs typeface="Times New Roman" panose="02020603050405020304" pitchFamily="18" charset="0"/>
              </a:rPr>
              <a:t> Utilities into Develop (#160) (@</a:t>
            </a:r>
            <a:r>
              <a:rPr lang="en-US" sz="1500" b="1" kern="100" dirty="0" err="1">
                <a:effectLst/>
                <a:latin typeface="Aptos" panose="020B0004020202020204" pitchFamily="34" charset="0"/>
                <a:ea typeface="Aptos" panose="020B0004020202020204" pitchFamily="34" charset="0"/>
                <a:cs typeface="Times New Roman" panose="02020603050405020304" pitchFamily="18" charset="0"/>
              </a:rPr>
              <a:t>BenjaminTJohnson</a:t>
            </a:r>
            <a:r>
              <a:rPr lang="en-US" sz="1500" b="1" kern="100" dirty="0">
                <a:effectLst/>
                <a:latin typeface="Aptos" panose="020B0004020202020204" pitchFamily="34" charset="0"/>
                <a:ea typeface="Aptos" panose="020B0004020202020204" pitchFamily="34" charset="0"/>
                <a:cs typeface="Times New Roman" panose="02020603050405020304" pitchFamily="18" charset="0"/>
              </a:rPr>
              <a:t>)</a:t>
            </a:r>
            <a:br>
              <a:rPr lang="en-US" sz="1500" kern="100" dirty="0">
                <a:effectLst/>
                <a:latin typeface="Aptos" panose="020B0004020202020204" pitchFamily="34" charset="0"/>
                <a:ea typeface="Aptos" panose="020B0004020202020204" pitchFamily="34" charset="0"/>
                <a:cs typeface="Times New Roman" panose="02020603050405020304" pitchFamily="18" charset="0"/>
              </a:rPr>
            </a:br>
            <a:r>
              <a:rPr lang="en-US" sz="1500" kern="100" dirty="0">
                <a:effectLst/>
                <a:latin typeface="Aptos" panose="020B0004020202020204" pitchFamily="34" charset="0"/>
                <a:ea typeface="Aptos" panose="020B0004020202020204" pitchFamily="34" charset="0"/>
                <a:cs typeface="Times New Roman" panose="02020603050405020304" pitchFamily="18" charset="0"/>
              </a:rPr>
              <a:t>This change merges critical binary and </a:t>
            </a:r>
            <a:r>
              <a:rPr lang="en-US" sz="1500" kern="100" dirty="0" err="1">
                <a:effectLst/>
                <a:latin typeface="Aptos" panose="020B0004020202020204" pitchFamily="34" charset="0"/>
                <a:ea typeface="Aptos" panose="020B0004020202020204" pitchFamily="34" charset="0"/>
                <a:cs typeface="Times New Roman" panose="02020603050405020304" pitchFamily="18" charset="0"/>
              </a:rPr>
              <a:t>NetCDF</a:t>
            </a:r>
            <a:r>
              <a:rPr lang="en-US" sz="1500" kern="100" dirty="0">
                <a:effectLst/>
                <a:latin typeface="Aptos" panose="020B0004020202020204" pitchFamily="34" charset="0"/>
                <a:ea typeface="Aptos" panose="020B0004020202020204" pitchFamily="34" charset="0"/>
                <a:cs typeface="Times New Roman" panose="02020603050405020304" pitchFamily="18" charset="0"/>
              </a:rPr>
              <a:t> utilities into the develop branch, streamlining file management and data format compatibility, a major enhancement for users working with CRTM's coefficient files.</a:t>
            </a:r>
          </a:p>
          <a:p>
            <a:pPr marL="342900" marR="0" lvl="0" indent="-342900">
              <a:spcBef>
                <a:spcPts val="0"/>
              </a:spcBef>
              <a:spcAft>
                <a:spcPts val="1200"/>
              </a:spcAft>
              <a:buFont typeface="+mj-lt"/>
              <a:buAutoNum type="arabicPeriod"/>
              <a:tabLst>
                <a:tab pos="457200" algn="l"/>
              </a:tabLst>
            </a:pPr>
            <a:r>
              <a:rPr lang="en-US" sz="1500" b="1" kern="100" dirty="0">
                <a:effectLst/>
                <a:latin typeface="Aptos" panose="020B0004020202020204" pitchFamily="34" charset="0"/>
                <a:ea typeface="Aptos" panose="020B0004020202020204" pitchFamily="34" charset="0"/>
                <a:cs typeface="Times New Roman" panose="02020603050405020304" pitchFamily="18" charset="0"/>
              </a:rPr>
              <a:t>Added Option to Build Shared or Static Libraries (#175) (@</a:t>
            </a:r>
            <a:r>
              <a:rPr lang="en-US" sz="1500" b="1" kern="100" dirty="0" err="1">
                <a:effectLst/>
                <a:latin typeface="Aptos" panose="020B0004020202020204" pitchFamily="34" charset="0"/>
                <a:ea typeface="Aptos" panose="020B0004020202020204" pitchFamily="34" charset="0"/>
                <a:cs typeface="Times New Roman" panose="02020603050405020304" pitchFamily="18" charset="0"/>
              </a:rPr>
              <a:t>BenjaminTJohnson</a:t>
            </a:r>
            <a:r>
              <a:rPr lang="en-US" sz="1500" b="1" kern="100" dirty="0">
                <a:effectLst/>
                <a:latin typeface="Aptos" panose="020B0004020202020204" pitchFamily="34" charset="0"/>
                <a:ea typeface="Aptos" panose="020B0004020202020204" pitchFamily="34" charset="0"/>
                <a:cs typeface="Times New Roman" panose="02020603050405020304" pitchFamily="18" charset="0"/>
              </a:rPr>
              <a:t>)</a:t>
            </a:r>
            <a:br>
              <a:rPr lang="en-US" sz="1500" kern="100" dirty="0">
                <a:effectLst/>
                <a:latin typeface="Aptos" panose="020B0004020202020204" pitchFamily="34" charset="0"/>
                <a:ea typeface="Aptos" panose="020B0004020202020204" pitchFamily="34" charset="0"/>
                <a:cs typeface="Times New Roman" panose="02020603050405020304" pitchFamily="18" charset="0"/>
              </a:rPr>
            </a:br>
            <a:r>
              <a:rPr lang="en-US" sz="1500" kern="100" dirty="0">
                <a:effectLst/>
                <a:latin typeface="Aptos" panose="020B0004020202020204" pitchFamily="34" charset="0"/>
                <a:ea typeface="Aptos" panose="020B0004020202020204" pitchFamily="34" charset="0"/>
                <a:cs typeface="Times New Roman" panose="02020603050405020304" pitchFamily="18" charset="0"/>
              </a:rPr>
              <a:t>Introduces flexibility in choosing between shared and static libraries during the build process, enhancing the overall usability of the build system, especially when resolving linking issues</a:t>
            </a:r>
            <a:r>
              <a:rPr lang="en-US" sz="15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spcAft>
                <a:spcPts val="1200"/>
              </a:spcAft>
              <a:buFont typeface="+mj-lt"/>
              <a:buAutoNum type="arabicPeriod"/>
              <a:tabLst>
                <a:tab pos="457200" algn="l"/>
              </a:tabLst>
            </a:pPr>
            <a:r>
              <a:rPr lang="en-US" sz="1500" b="1" kern="100" dirty="0">
                <a:effectLst/>
                <a:latin typeface="Aptos" panose="020B0004020202020204" pitchFamily="34" charset="0"/>
                <a:ea typeface="Aptos" panose="020B0004020202020204" pitchFamily="34" charset="0"/>
                <a:cs typeface="Times New Roman" panose="02020603050405020304" pitchFamily="18" charset="0"/>
              </a:rPr>
              <a:t>Fix for User Emissivity AD (#155) (@</a:t>
            </a:r>
            <a:r>
              <a:rPr lang="en-US" sz="1500" b="1" kern="100" dirty="0" err="1">
                <a:effectLst/>
                <a:latin typeface="Aptos" panose="020B0004020202020204" pitchFamily="34" charset="0"/>
                <a:ea typeface="Aptos" panose="020B0004020202020204" pitchFamily="34" charset="0"/>
                <a:cs typeface="Times New Roman" panose="02020603050405020304" pitchFamily="18" charset="0"/>
              </a:rPr>
              <a:t>BenjaminTJohnson</a:t>
            </a:r>
            <a:r>
              <a:rPr lang="en-US" sz="1500" b="1" kern="100" dirty="0">
                <a:effectLst/>
                <a:latin typeface="Aptos" panose="020B0004020202020204" pitchFamily="34" charset="0"/>
                <a:ea typeface="Aptos" panose="020B0004020202020204" pitchFamily="34" charset="0"/>
                <a:cs typeface="Times New Roman" panose="02020603050405020304" pitchFamily="18" charset="0"/>
              </a:rPr>
              <a:t>)</a:t>
            </a:r>
            <a:br>
              <a:rPr lang="en-US" sz="1500" kern="100" dirty="0">
                <a:effectLst/>
                <a:latin typeface="Aptos" panose="020B0004020202020204" pitchFamily="34" charset="0"/>
                <a:ea typeface="Aptos" panose="020B0004020202020204" pitchFamily="34" charset="0"/>
                <a:cs typeface="Times New Roman" panose="02020603050405020304" pitchFamily="18" charset="0"/>
              </a:rPr>
            </a:br>
            <a:r>
              <a:rPr lang="en-US" sz="1500" kern="100" dirty="0">
                <a:effectLst/>
                <a:latin typeface="Aptos" panose="020B0004020202020204" pitchFamily="34" charset="0"/>
                <a:ea typeface="Aptos" panose="020B0004020202020204" pitchFamily="34" charset="0"/>
                <a:cs typeface="Times New Roman" panose="02020603050405020304" pitchFamily="18" charset="0"/>
              </a:rPr>
              <a:t>For user specified surface emissivity and scattering cases, the surface emissivity </a:t>
            </a:r>
            <a:r>
              <a:rPr lang="en-US" sz="1500" kern="100" dirty="0" err="1">
                <a:effectLst/>
                <a:latin typeface="Aptos" panose="020B0004020202020204" pitchFamily="34" charset="0"/>
                <a:ea typeface="Aptos" panose="020B0004020202020204" pitchFamily="34" charset="0"/>
                <a:cs typeface="Times New Roman" panose="02020603050405020304" pitchFamily="18" charset="0"/>
              </a:rPr>
              <a:t>jacobian</a:t>
            </a:r>
            <a:r>
              <a:rPr lang="en-US" sz="1500" kern="100" dirty="0">
                <a:effectLst/>
                <a:latin typeface="Aptos" panose="020B0004020202020204" pitchFamily="34" charset="0"/>
                <a:ea typeface="Aptos" panose="020B0004020202020204" pitchFamily="34" charset="0"/>
                <a:cs typeface="Times New Roman" panose="02020603050405020304" pitchFamily="18" charset="0"/>
              </a:rPr>
              <a:t> became </a:t>
            </a:r>
            <a:r>
              <a:rPr lang="en-US" sz="1500" kern="100" dirty="0" err="1">
                <a:effectLst/>
                <a:latin typeface="Aptos" panose="020B0004020202020204" pitchFamily="34" charset="0"/>
                <a:ea typeface="Aptos" panose="020B0004020202020204" pitchFamily="34" charset="0"/>
                <a:cs typeface="Times New Roman" panose="02020603050405020304" pitchFamily="18" charset="0"/>
              </a:rPr>
              <a:t>User_Emissivity_AD</a:t>
            </a:r>
            <a:r>
              <a:rPr lang="en-US" sz="1500" kern="100" dirty="0">
                <a:effectLst/>
                <a:latin typeface="Aptos" panose="020B0004020202020204" pitchFamily="34" charset="0"/>
                <a:ea typeface="Aptos" panose="020B0004020202020204" pitchFamily="34" charset="0"/>
                <a:cs typeface="Times New Roman" panose="02020603050405020304" pitchFamily="18" charset="0"/>
              </a:rPr>
              <a:t> = sum(</a:t>
            </a:r>
            <a:r>
              <a:rPr lang="en-US" sz="1500" kern="100" dirty="0" err="1">
                <a:effectLst/>
                <a:latin typeface="Aptos" panose="020B0004020202020204" pitchFamily="34" charset="0"/>
                <a:ea typeface="Aptos" panose="020B0004020202020204" pitchFamily="34" charset="0"/>
                <a:cs typeface="Times New Roman" panose="02020603050405020304" pitchFamily="18" charset="0"/>
              </a:rPr>
              <a:t>SfcOptics_AD%Emissivity</a:t>
            </a:r>
            <a:r>
              <a:rPr lang="en-US" sz="1500" kern="100" dirty="0">
                <a:effectLst/>
                <a:latin typeface="Aptos" panose="020B0004020202020204" pitchFamily="34" charset="0"/>
                <a:ea typeface="Aptos" panose="020B0004020202020204" pitchFamily="34" charset="0"/>
                <a:cs typeface="Times New Roman" panose="02020603050405020304" pitchFamily="18" charset="0"/>
              </a:rPr>
              <a:t>(1:nZ,1)) (contributed by Mark Liu, STAR)</a:t>
            </a:r>
          </a:p>
        </p:txBody>
      </p:sp>
      <p:sp>
        <p:nvSpPr>
          <p:cNvPr id="5" name="TextBox 4">
            <a:extLst>
              <a:ext uri="{FF2B5EF4-FFF2-40B4-BE49-F238E27FC236}">
                <a16:creationId xmlns:a16="http://schemas.microsoft.com/office/drawing/2014/main" id="{3352DA3B-E122-864B-A195-7C781CB897A9}"/>
              </a:ext>
            </a:extLst>
          </p:cNvPr>
          <p:cNvSpPr txBox="1"/>
          <p:nvPr/>
        </p:nvSpPr>
        <p:spPr>
          <a:xfrm>
            <a:off x="6147116" y="1941928"/>
            <a:ext cx="5846382" cy="5093702"/>
          </a:xfrm>
          <a:prstGeom prst="rect">
            <a:avLst/>
          </a:prstGeom>
          <a:noFill/>
        </p:spPr>
        <p:txBody>
          <a:bodyPr wrap="square">
            <a:spAutoFit/>
          </a:bodyPr>
          <a:lstStyle/>
          <a:p>
            <a:pPr marL="342900" indent="-342900">
              <a:spcAft>
                <a:spcPts val="1200"/>
              </a:spcAft>
              <a:buFont typeface="+mj-lt"/>
              <a:buAutoNum type="arabicPeriod" startAt="4"/>
              <a:tabLst>
                <a:tab pos="457200" algn="l"/>
              </a:tabLst>
            </a:pPr>
            <a:r>
              <a:rPr lang="en-US" sz="1500" b="1" kern="100" dirty="0">
                <a:effectLst/>
                <a:latin typeface="Aptos" panose="020B0004020202020204" pitchFamily="34" charset="0"/>
                <a:ea typeface="Aptos" panose="020B0004020202020204" pitchFamily="34" charset="0"/>
                <a:cs typeface="Times New Roman" panose="02020603050405020304" pitchFamily="18" charset="0"/>
              </a:rPr>
              <a:t>Patch for "Make Install" (#140) (@</a:t>
            </a:r>
            <a:r>
              <a:rPr lang="en-US" sz="1500" b="1" kern="100" dirty="0" err="1">
                <a:effectLst/>
                <a:latin typeface="Aptos" panose="020B0004020202020204" pitchFamily="34" charset="0"/>
                <a:ea typeface="Aptos" panose="020B0004020202020204" pitchFamily="34" charset="0"/>
                <a:cs typeface="Times New Roman" panose="02020603050405020304" pitchFamily="18" charset="0"/>
              </a:rPr>
              <a:t>rhoneyager</a:t>
            </a:r>
            <a:r>
              <a:rPr lang="en-US" sz="1500" b="1" kern="100" dirty="0">
                <a:effectLst/>
                <a:latin typeface="Aptos" panose="020B0004020202020204" pitchFamily="34" charset="0"/>
                <a:ea typeface="Aptos" panose="020B0004020202020204" pitchFamily="34" charset="0"/>
                <a:cs typeface="Times New Roman" panose="02020603050405020304" pitchFamily="18" charset="0"/>
              </a:rPr>
              <a:t>-tomorrow)</a:t>
            </a:r>
            <a:br>
              <a:rPr lang="en-US" sz="1500" kern="100" dirty="0">
                <a:effectLst/>
                <a:latin typeface="Aptos" panose="020B0004020202020204" pitchFamily="34" charset="0"/>
                <a:ea typeface="Aptos" panose="020B0004020202020204" pitchFamily="34" charset="0"/>
                <a:cs typeface="Times New Roman" panose="02020603050405020304" pitchFamily="18" charset="0"/>
              </a:rPr>
            </a:br>
            <a:r>
              <a:rPr lang="en-US" sz="1500" kern="100" dirty="0">
                <a:effectLst/>
                <a:latin typeface="Aptos" panose="020B0004020202020204" pitchFamily="34" charset="0"/>
                <a:ea typeface="Aptos" panose="020B0004020202020204" pitchFamily="34" charset="0"/>
                <a:cs typeface="Times New Roman" panose="02020603050405020304" pitchFamily="18" charset="0"/>
              </a:rPr>
              <a:t>This patch ensures that the make install command functions as expected, fixing an issue noted by </a:t>
            </a:r>
            <a:r>
              <a:rPr lang="en-US" sz="1500" kern="100" dirty="0" err="1">
                <a:effectLst/>
                <a:latin typeface="Aptos" panose="020B0004020202020204" pitchFamily="34" charset="0"/>
                <a:ea typeface="Aptos" panose="020B0004020202020204" pitchFamily="34" charset="0"/>
                <a:cs typeface="Times New Roman" panose="02020603050405020304" pitchFamily="18" charset="0"/>
              </a:rPr>
              <a:t>tomorrow.io</a:t>
            </a:r>
            <a:r>
              <a:rPr lang="en-US" sz="1500" kern="100" dirty="0">
                <a:effectLst/>
                <a:latin typeface="Aptos" panose="020B0004020202020204" pitchFamily="34" charset="0"/>
                <a:ea typeface="Aptos" panose="020B0004020202020204" pitchFamily="34" charset="0"/>
                <a:cs typeface="Times New Roman" panose="02020603050405020304" pitchFamily="18" charset="0"/>
              </a:rPr>
              <a:t> colleagues.  </a:t>
            </a:r>
            <a:endParaRPr lang="en-US" sz="15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1200"/>
              </a:spcAft>
              <a:buFont typeface="+mj-lt"/>
              <a:buAutoNum type="arabicPeriod" startAt="4"/>
              <a:tabLst>
                <a:tab pos="457200" algn="l"/>
              </a:tabLst>
            </a:pPr>
            <a:r>
              <a:rPr lang="en-US" sz="1500" b="1" kern="100" dirty="0" err="1">
                <a:effectLst/>
                <a:latin typeface="Aptos" panose="020B0004020202020204" pitchFamily="34" charset="0"/>
                <a:ea typeface="Aptos" panose="020B0004020202020204" pitchFamily="34" charset="0"/>
                <a:cs typeface="Times New Roman" panose="02020603050405020304" pitchFamily="18" charset="0"/>
              </a:rPr>
              <a:t>CMakeLists</a:t>
            </a:r>
            <a:r>
              <a:rPr lang="en-US" sz="1500" b="1" kern="100" dirty="0">
                <a:effectLst/>
                <a:latin typeface="Aptos" panose="020B0004020202020204" pitchFamily="34" charset="0"/>
                <a:ea typeface="Aptos" panose="020B0004020202020204" pitchFamily="34" charset="0"/>
                <a:cs typeface="Times New Roman" panose="02020603050405020304" pitchFamily="18" charset="0"/>
              </a:rPr>
              <a:t> Update to Remove Hardcoded Paths (#131) (@</a:t>
            </a:r>
            <a:r>
              <a:rPr lang="en-US" sz="1500" b="1" kern="100" dirty="0" err="1">
                <a:effectLst/>
                <a:latin typeface="Aptos" panose="020B0004020202020204" pitchFamily="34" charset="0"/>
                <a:ea typeface="Aptos" panose="020B0004020202020204" pitchFamily="34" charset="0"/>
                <a:cs typeface="Times New Roman" panose="02020603050405020304" pitchFamily="18" charset="0"/>
              </a:rPr>
              <a:t>climbfuji</a:t>
            </a:r>
            <a:r>
              <a:rPr lang="en-US" sz="1500" b="1" kern="100" dirty="0">
                <a:effectLst/>
                <a:latin typeface="Aptos" panose="020B0004020202020204" pitchFamily="34" charset="0"/>
                <a:ea typeface="Aptos" panose="020B0004020202020204" pitchFamily="34" charset="0"/>
                <a:cs typeface="Times New Roman" panose="02020603050405020304" pitchFamily="18" charset="0"/>
              </a:rPr>
              <a:t>)</a:t>
            </a:r>
            <a:br>
              <a:rPr lang="en-US" sz="1500" kern="100" dirty="0">
                <a:effectLst/>
                <a:latin typeface="Aptos" panose="020B0004020202020204" pitchFamily="34" charset="0"/>
                <a:ea typeface="Aptos" panose="020B0004020202020204" pitchFamily="34" charset="0"/>
                <a:cs typeface="Times New Roman" panose="02020603050405020304" pitchFamily="18" charset="0"/>
              </a:rPr>
            </a:br>
            <a:r>
              <a:rPr lang="en-US" sz="1500" kern="100" dirty="0">
                <a:effectLst/>
                <a:latin typeface="Aptos" panose="020B0004020202020204" pitchFamily="34" charset="0"/>
                <a:ea typeface="Aptos" panose="020B0004020202020204" pitchFamily="34" charset="0"/>
                <a:cs typeface="Times New Roman" panose="02020603050405020304" pitchFamily="18" charset="0"/>
              </a:rPr>
              <a:t>A small but useful improvement to the build system, making it more flexible by removing hardcoded install paths</a:t>
            </a:r>
            <a:r>
              <a:rPr lang="en-US" sz="15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1200"/>
              </a:spcAft>
              <a:buFont typeface="+mj-lt"/>
              <a:buAutoNum type="arabicPeriod" startAt="4"/>
              <a:tabLst>
                <a:tab pos="457200" algn="l"/>
              </a:tabLst>
            </a:pPr>
            <a:r>
              <a:rPr lang="en-US" sz="1500" b="1" kern="100" dirty="0">
                <a:effectLst/>
                <a:latin typeface="Aptos" panose="020B0004020202020204" pitchFamily="34" charset="0"/>
                <a:ea typeface="Aptos" panose="020B0004020202020204" pitchFamily="34" charset="0"/>
                <a:cs typeface="Times New Roman" panose="02020603050405020304" pitchFamily="18" charset="0"/>
              </a:rPr>
              <a:t>Fix for Number of Stream Selection in CRTM (#122) (@</a:t>
            </a:r>
            <a:r>
              <a:rPr lang="en-US" sz="1500" b="1" kern="100" dirty="0" err="1">
                <a:effectLst/>
                <a:latin typeface="Aptos" panose="020B0004020202020204" pitchFamily="34" charset="0"/>
                <a:ea typeface="Aptos" panose="020B0004020202020204" pitchFamily="34" charset="0"/>
                <a:cs typeface="Times New Roman" panose="02020603050405020304" pitchFamily="18" charset="0"/>
              </a:rPr>
              <a:t>chengdang</a:t>
            </a:r>
            <a:r>
              <a:rPr lang="en-US" sz="1500" b="1" kern="100" dirty="0">
                <a:effectLst/>
                <a:latin typeface="Aptos" panose="020B0004020202020204" pitchFamily="34" charset="0"/>
                <a:ea typeface="Aptos" panose="020B0004020202020204" pitchFamily="34" charset="0"/>
                <a:cs typeface="Times New Roman" panose="02020603050405020304" pitchFamily="18" charset="0"/>
              </a:rPr>
              <a:t>)</a:t>
            </a:r>
            <a:br>
              <a:rPr lang="en-US" sz="1500" kern="100" dirty="0">
                <a:effectLst/>
                <a:latin typeface="Aptos" panose="020B0004020202020204" pitchFamily="34" charset="0"/>
                <a:ea typeface="Aptos" panose="020B0004020202020204" pitchFamily="34" charset="0"/>
                <a:cs typeface="Times New Roman" panose="02020603050405020304" pitchFamily="18" charset="0"/>
              </a:rPr>
            </a:br>
            <a:r>
              <a:rPr lang="en-US" sz="1500" kern="100" dirty="0">
                <a:effectLst/>
                <a:latin typeface="Aptos" panose="020B0004020202020204" pitchFamily="34" charset="0"/>
                <a:ea typeface="Aptos" panose="020B0004020202020204" pitchFamily="34" charset="0"/>
                <a:cs typeface="Times New Roman" panose="02020603050405020304" pitchFamily="18" charset="0"/>
              </a:rPr>
              <a:t>This fix corrects how the number of streams is selected, improving the model's configurability</a:t>
            </a:r>
            <a:r>
              <a:rPr lang="en-US" sz="1500" kern="100" dirty="0">
                <a:effectLst/>
                <a:latin typeface="Arial" panose="020B0604020202020204" pitchFamily="34" charset="0"/>
                <a:ea typeface="Aptos" panose="020B0004020202020204" pitchFamily="34" charset="0"/>
                <a:cs typeface="Times New Roman" panose="02020603050405020304" pitchFamily="18" charset="0"/>
              </a:rPr>
              <a:t>​ and computational efficiency. </a:t>
            </a:r>
            <a:endParaRPr lang="en-US" sz="1500"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1200"/>
              </a:spcAft>
              <a:buFont typeface="+mj-lt"/>
              <a:buAutoNum type="arabicPeriod" startAt="4"/>
              <a:tabLst>
                <a:tab pos="457200" algn="l"/>
              </a:tabLst>
            </a:pPr>
            <a:r>
              <a:rPr lang="en-US" sz="1500" b="1" kern="100" dirty="0">
                <a:effectLst/>
                <a:latin typeface="Aptos" panose="020B0004020202020204" pitchFamily="34" charset="0"/>
                <a:ea typeface="Aptos" panose="020B0004020202020204" pitchFamily="34" charset="0"/>
                <a:cs typeface="Times New Roman" panose="02020603050405020304" pitchFamily="18" charset="0"/>
              </a:rPr>
              <a:t>Reflection Correction Module Update (#147) (@</a:t>
            </a:r>
            <a:r>
              <a:rPr lang="en-US" sz="1500" b="1" kern="100" dirty="0" err="1">
                <a:effectLst/>
                <a:latin typeface="Aptos" panose="020B0004020202020204" pitchFamily="34" charset="0"/>
                <a:ea typeface="Aptos" panose="020B0004020202020204" pitchFamily="34" charset="0"/>
                <a:cs typeface="Times New Roman" panose="02020603050405020304" pitchFamily="18" charset="0"/>
              </a:rPr>
              <a:t>BenjaminTJohnson</a:t>
            </a:r>
            <a:r>
              <a:rPr lang="en-US" sz="1500" b="1" kern="100" dirty="0">
                <a:effectLst/>
                <a:latin typeface="Aptos" panose="020B0004020202020204" pitchFamily="34" charset="0"/>
                <a:ea typeface="Aptos" panose="020B0004020202020204" pitchFamily="34" charset="0"/>
                <a:cs typeface="Times New Roman" panose="02020603050405020304" pitchFamily="18" charset="0"/>
              </a:rPr>
              <a:t>)</a:t>
            </a:r>
            <a:br>
              <a:rPr lang="en-US" sz="1500" kern="100" dirty="0">
                <a:effectLst/>
                <a:latin typeface="Aptos" panose="020B0004020202020204" pitchFamily="34" charset="0"/>
                <a:ea typeface="Aptos" panose="020B0004020202020204" pitchFamily="34" charset="0"/>
                <a:cs typeface="Times New Roman" panose="02020603050405020304" pitchFamily="18" charset="0"/>
              </a:rPr>
            </a:br>
            <a:r>
              <a:rPr lang="en-US" sz="1500" kern="100" dirty="0">
                <a:effectLst/>
                <a:latin typeface="Aptos" panose="020B0004020202020204" pitchFamily="34" charset="0"/>
                <a:ea typeface="Aptos" panose="020B0004020202020204" pitchFamily="34" charset="0"/>
                <a:cs typeface="Times New Roman" panose="02020603050405020304" pitchFamily="18" charset="0"/>
              </a:rPr>
              <a:t>Incorporates updates from a prior release version (REL-2.4.0_emc), ensuring that the latest reflection correction capabilities are available</a:t>
            </a:r>
            <a:r>
              <a:rPr lang="en-US" sz="1500" kern="100" dirty="0">
                <a:effectLst/>
                <a:latin typeface="Arial" panose="020B0604020202020204" pitchFamily="34" charset="0"/>
                <a:ea typeface="Aptos" panose="020B0004020202020204" pitchFamily="34" charset="0"/>
                <a:cs typeface="Times New Roman" panose="02020603050405020304" pitchFamily="18" charset="0"/>
              </a:rPr>
              <a:t>​</a:t>
            </a:r>
            <a:r>
              <a:rPr lang="en-US" sz="1500" kern="100" dirty="0">
                <a:effectLst/>
                <a:latin typeface="Aptos" panose="020B0004020202020204" pitchFamily="34" charset="0"/>
                <a:ea typeface="Aptos" panose="020B0004020202020204" pitchFamily="34" charset="0"/>
                <a:cs typeface="Times New Roman" panose="02020603050405020304" pitchFamily="18" charset="0"/>
              </a:rPr>
              <a:t>  (Identified by Andrew Collard / Emily Liu, EMC) </a:t>
            </a:r>
          </a:p>
          <a:p>
            <a:pPr marL="0" marR="0">
              <a:spcBef>
                <a:spcPts val="0"/>
              </a:spcBef>
              <a:spcAft>
                <a:spcPts val="0"/>
              </a:spcAft>
            </a:pPr>
            <a:r>
              <a:rPr lang="en-US" sz="15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3726109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2"/>
          <p:cNvSpPr txBox="1">
            <a:spLocks noGrp="1"/>
          </p:cNvSpPr>
          <p:nvPr>
            <p:ph type="body" idx="1"/>
          </p:nvPr>
        </p:nvSpPr>
        <p:spPr>
          <a:xfrm>
            <a:off x="273919" y="1208802"/>
            <a:ext cx="11478528" cy="5559643"/>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360"/>
              </a:spcBef>
              <a:spcAft>
                <a:spcPts val="0"/>
              </a:spcAft>
              <a:buClr>
                <a:schemeClr val="dk1"/>
              </a:buClr>
              <a:buSzPct val="97297"/>
              <a:buNone/>
            </a:pPr>
            <a:r>
              <a:rPr lang="en-US" sz="2200" dirty="0"/>
              <a:t>Status: </a:t>
            </a:r>
            <a:r>
              <a:rPr lang="en-US" sz="2200" b="1" dirty="0">
                <a:solidFill>
                  <a:srgbClr val="00B050"/>
                </a:solidFill>
              </a:rPr>
              <a:t>v3.2.0 under development (expected Q3)</a:t>
            </a:r>
          </a:p>
          <a:p>
            <a:pPr marL="114300" lvl="0" indent="0" algn="l" rtl="0">
              <a:lnSpc>
                <a:spcPct val="100000"/>
              </a:lnSpc>
              <a:spcBef>
                <a:spcPts val="360"/>
              </a:spcBef>
              <a:spcAft>
                <a:spcPts val="0"/>
              </a:spcAft>
              <a:buClr>
                <a:schemeClr val="dk1"/>
              </a:buClr>
              <a:buSzPct val="97297"/>
              <a:buNone/>
            </a:pPr>
            <a:r>
              <a:rPr lang="en-US" sz="2200" b="1" dirty="0">
                <a:solidFill>
                  <a:schemeClr val="tx1"/>
                </a:solidFill>
              </a:rPr>
              <a:t>New Features (completed): </a:t>
            </a:r>
          </a:p>
          <a:p>
            <a:pPr marL="114300" lvl="0" indent="0" algn="l" rtl="0">
              <a:lnSpc>
                <a:spcPct val="100000"/>
              </a:lnSpc>
              <a:spcBef>
                <a:spcPts val="360"/>
              </a:spcBef>
              <a:spcAft>
                <a:spcPts val="0"/>
              </a:spcAft>
              <a:buClr>
                <a:schemeClr val="dk1"/>
              </a:buClr>
              <a:buSzPct val="97297"/>
              <a:buNone/>
            </a:pPr>
            <a:endParaRPr lang="en-US" sz="2200" b="1" dirty="0">
              <a:solidFill>
                <a:schemeClr val="tx1"/>
              </a:solidFill>
            </a:endParaRPr>
          </a:p>
          <a:p>
            <a:pPr marL="342900" marR="0" lvl="0" indent="-342900">
              <a:spcBef>
                <a:spcPts val="0"/>
              </a:spcBef>
              <a:spcAft>
                <a:spcPts val="1200"/>
              </a:spcAft>
              <a:buFont typeface="+mj-lt"/>
              <a:buAutoNum type="arabicPeriod"/>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Enhance SpcCoeff_BIN2NC to Support Generation of Associated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ACCoeff</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and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NLTECoeff</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NetCDF</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Files (#171)</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BenjaminTJohnson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Enhances the SpcCoeff_BIN2NC tool, allowing it to generate associated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ACCoeff</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NLTECoeff</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NetCDF</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files during binary-to-</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NetCDF</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conversions.</a:t>
            </a:r>
          </a:p>
          <a:p>
            <a:pPr marL="342900" marR="0" lvl="0" indent="-342900">
              <a:spcBef>
                <a:spcPts val="0"/>
              </a:spcBef>
              <a:spcAft>
                <a:spcPts val="1200"/>
              </a:spcAft>
              <a:buFont typeface="+mj-lt"/>
              <a:buAutoNum type="arabicPeriod"/>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First Attempt at Not Breaking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CMake</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Paths for Everyone Else (#180)</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BenjaminTJohnson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Improves the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CMake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build system by ensuring paths remain functional for all users, increasing build system flexibility.</a:t>
            </a:r>
          </a:p>
          <a:p>
            <a:pPr marL="342900" marR="0" lvl="0" indent="-342900">
              <a:spcBef>
                <a:spcPts val="0"/>
              </a:spcBef>
              <a:spcAft>
                <a:spcPts val="1200"/>
              </a:spcAft>
              <a:buFont typeface="+mj-lt"/>
              <a:buAutoNum type="arabicPeriod"/>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Add CRTM Coefficient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Tarball</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Download Logic (#181)</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eap</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Adds logic to allow users to specify a local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tarball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for CRTM coefficient downloads, offering more flexibility in obtaining coefficient files (thanks Evan!)</a:t>
            </a:r>
          </a:p>
          <a:p>
            <a:pPr marL="342900" marR="0" lvl="0" indent="-342900">
              <a:spcBef>
                <a:spcPts val="0"/>
              </a:spcBef>
              <a:spcAft>
                <a:spcPts val="1200"/>
              </a:spcAft>
              <a:buFont typeface="+mj-lt"/>
              <a:buAutoNum type="arabicPeriod"/>
              <a:tabLst>
                <a:tab pos="457200" algn="l"/>
              </a:tabLst>
            </a:pPr>
            <a:r>
              <a:rPr lang="en-US" sz="1800" b="1" kern="100" dirty="0">
                <a:latin typeface="Aptos" panose="020B0004020202020204" pitchFamily="34" charset="0"/>
                <a:ea typeface="Aptos" panose="020B0004020202020204" pitchFamily="34" charset="0"/>
                <a:cs typeface="Times New Roman" panose="02020603050405020304" pitchFamily="18" charset="0"/>
              </a:rPr>
              <a:t>All binary coefficients converted to </a:t>
            </a:r>
            <a:r>
              <a:rPr lang="en-US" sz="1800" b="1" kern="100" dirty="0" err="1">
                <a:latin typeface="Aptos" panose="020B0004020202020204" pitchFamily="34" charset="0"/>
                <a:ea typeface="Aptos" panose="020B0004020202020204" pitchFamily="34" charset="0"/>
                <a:cs typeface="Times New Roman" panose="02020603050405020304" pitchFamily="18" charset="0"/>
              </a:rPr>
              <a:t>netCDF</a:t>
            </a:r>
            <a:r>
              <a:rPr lang="en-US" sz="1800" b="1" kern="100" dirty="0">
                <a:latin typeface="Aptos" panose="020B0004020202020204" pitchFamily="34" charset="0"/>
                <a:ea typeface="Aptos" panose="020B0004020202020204" pitchFamily="34" charset="0"/>
                <a:cs typeface="Times New Roman" panose="02020603050405020304" pitchFamily="18" charset="0"/>
              </a:rPr>
              <a:t> format:</a:t>
            </a:r>
            <a:r>
              <a:rPr lang="en-US" sz="1800" kern="100" dirty="0">
                <a:latin typeface="Aptos" panose="020B0004020202020204" pitchFamily="34" charset="0"/>
                <a:ea typeface="Aptos" panose="020B0004020202020204" pitchFamily="34" charset="0"/>
                <a:cs typeface="Times New Roman" panose="02020603050405020304" pitchFamily="18" charset="0"/>
              </a:rPr>
              <a:t> </a:t>
            </a:r>
            <a:r>
              <a:rPr lang="en-US" sz="1800" kern="100" dirty="0" err="1">
                <a:latin typeface="Aptos" panose="020B0004020202020204" pitchFamily="34" charset="0"/>
                <a:ea typeface="Aptos" panose="020B0004020202020204" pitchFamily="34" charset="0"/>
                <a:cs typeface="Times New Roman" panose="02020603050405020304" pitchFamily="18" charset="0"/>
              </a:rPr>
              <a:t>SpcCoeff</a:t>
            </a:r>
            <a:r>
              <a:rPr lang="en-US" sz="1800" kern="100" dirty="0">
                <a:latin typeface="Aptos" panose="020B0004020202020204" pitchFamily="34" charset="0"/>
                <a:ea typeface="Aptos" panose="020B0004020202020204" pitchFamily="34" charset="0"/>
                <a:cs typeface="Times New Roman" panose="02020603050405020304" pitchFamily="18" charset="0"/>
              </a:rPr>
              <a:t>, </a:t>
            </a:r>
            <a:r>
              <a:rPr lang="en-US" sz="1800" kern="100" dirty="0" err="1">
                <a:latin typeface="Aptos" panose="020B0004020202020204" pitchFamily="34" charset="0"/>
                <a:ea typeface="Aptos" panose="020B0004020202020204" pitchFamily="34" charset="0"/>
                <a:cs typeface="Times New Roman" panose="02020603050405020304" pitchFamily="18" charset="0"/>
              </a:rPr>
              <a:t>TauCoeff</a:t>
            </a:r>
            <a:r>
              <a:rPr lang="en-US" sz="1800" kern="100" dirty="0">
                <a:latin typeface="Aptos" panose="020B0004020202020204" pitchFamily="34" charset="0"/>
                <a:ea typeface="Aptos" panose="020B0004020202020204" pitchFamily="34" charset="0"/>
                <a:cs typeface="Times New Roman" panose="02020603050405020304" pitchFamily="18" charset="0"/>
              </a:rPr>
              <a:t>, </a:t>
            </a:r>
            <a:r>
              <a:rPr lang="en-US" sz="1800" kern="100" dirty="0" err="1">
                <a:latin typeface="Aptos" panose="020B0004020202020204" pitchFamily="34" charset="0"/>
                <a:ea typeface="Aptos" panose="020B0004020202020204" pitchFamily="34" charset="0"/>
                <a:cs typeface="Times New Roman" panose="02020603050405020304" pitchFamily="18" charset="0"/>
              </a:rPr>
              <a:t>ACCoeff</a:t>
            </a:r>
            <a:r>
              <a:rPr lang="en-US" sz="1800" kern="100" dirty="0">
                <a:latin typeface="Aptos" panose="020B0004020202020204" pitchFamily="34" charset="0"/>
                <a:ea typeface="Aptos" panose="020B0004020202020204" pitchFamily="34" charset="0"/>
                <a:cs typeface="Times New Roman" panose="02020603050405020304" pitchFamily="18" charset="0"/>
              </a:rPr>
              <a:t>/</a:t>
            </a:r>
            <a:r>
              <a:rPr lang="en-US" sz="1800" kern="100" dirty="0" err="1">
                <a:latin typeface="Aptos" panose="020B0004020202020204" pitchFamily="34" charset="0"/>
                <a:ea typeface="Aptos" panose="020B0004020202020204" pitchFamily="34" charset="0"/>
                <a:cs typeface="Times New Roman" panose="02020603050405020304" pitchFamily="18" charset="0"/>
              </a:rPr>
              <a:t>NLTECoeff</a:t>
            </a:r>
            <a:r>
              <a:rPr lang="en-US" sz="1800" kern="100" dirty="0">
                <a:latin typeface="Aptos" panose="020B0004020202020204" pitchFamily="34" charset="0"/>
                <a:ea typeface="Aptos" panose="020B0004020202020204" pitchFamily="34" charset="0"/>
                <a:cs typeface="Times New Roman" panose="02020603050405020304" pitchFamily="18" charset="0"/>
              </a:rPr>
              <a:t> , cloud coefficients, aerosol coefficients, emissivity coefficients, etc.   All internal version numbers updated/normalized (e.g., HIRS).  (</a:t>
            </a:r>
            <a:r>
              <a:rPr lang="en-US" sz="1800" kern="100" dirty="0">
                <a:latin typeface="Consolas" panose="020B0609020204030204" pitchFamily="49" charset="0"/>
                <a:ea typeface="Aptos" panose="020B0004020202020204" pitchFamily="34" charset="0"/>
                <a:cs typeface="Consolas" panose="020B0609020204030204" pitchFamily="49" charset="0"/>
              </a:rPr>
              <a:t>fix_REL-3.1.1.2.tgz</a:t>
            </a:r>
            <a:r>
              <a:rPr lang="en-US" sz="1800" kern="100" dirty="0">
                <a:latin typeface="Aptos" panose="020B0004020202020204" pitchFamily="34" charset="0"/>
                <a:ea typeface="Aptos" panose="020B0004020202020204" pitchFamily="34" charset="0"/>
                <a:cs typeface="Times New Roman" panose="02020603050405020304" pitchFamily="18" charset="0"/>
              </a:rPr>
              <a:t>) (@</a:t>
            </a:r>
            <a:r>
              <a:rPr lang="en-US" sz="1800" kern="100" dirty="0" err="1">
                <a:latin typeface="Aptos" panose="020B0004020202020204" pitchFamily="34" charset="0"/>
                <a:ea typeface="Aptos" panose="020B0004020202020204" pitchFamily="34" charset="0"/>
                <a:cs typeface="Times New Roman" panose="02020603050405020304" pitchFamily="18" charset="0"/>
              </a:rPr>
              <a:t>BenjaminTJohnson</a:t>
            </a:r>
            <a:r>
              <a:rPr lang="en-US" sz="1800" kern="100" dirty="0">
                <a:latin typeface="Aptos" panose="020B0004020202020204" pitchFamily="34" charset="0"/>
                <a:ea typeface="Aptos" panose="020B0004020202020204" pitchFamily="34" charset="0"/>
                <a:cs typeface="Times New Roman" panose="02020603050405020304" pitchFamily="18" charset="0"/>
              </a:rPr>
              <a:t>)</a:t>
            </a:r>
            <a:endParaRPr lang="en-US" sz="22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12" name="Google Shape;212;p12"/>
          <p:cNvSpPr txBox="1"/>
          <p:nvPr/>
        </p:nvSpPr>
        <p:spPr>
          <a:xfrm>
            <a:off x="273918" y="-92466"/>
            <a:ext cx="9122329" cy="1066801"/>
          </a:xfrm>
          <a:prstGeom prst="rect">
            <a:avLst/>
          </a:prstGeom>
          <a:noFill/>
          <a:ln>
            <a:noFill/>
          </a:ln>
          <a:effectLst>
            <a:outerShdw blurRad="50800" dist="50800" dir="2700000" algn="tl" rotWithShape="0">
              <a:srgbClr val="000000">
                <a:alpha val="8549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D6E3BC"/>
                </a:solidFill>
                <a:latin typeface="Arial"/>
                <a:ea typeface="Arial"/>
                <a:cs typeface="Arial"/>
                <a:sym typeface="Arial"/>
              </a:rPr>
              <a:t>AOP 2024</a:t>
            </a:r>
            <a:r>
              <a:rPr lang="en-US" sz="3200" b="1" i="0" u="none" strike="noStrike" cap="none" dirty="0">
                <a:solidFill>
                  <a:srgbClr val="EAF1DD"/>
                </a:solidFill>
                <a:latin typeface="Arial"/>
                <a:ea typeface="Arial"/>
                <a:cs typeface="Arial"/>
                <a:sym typeface="Arial"/>
              </a:rPr>
              <a:t> </a:t>
            </a:r>
            <a:r>
              <a:rPr lang="en-US" sz="3200" b="1" i="0" u="none" strike="noStrike" cap="none" dirty="0">
                <a:solidFill>
                  <a:srgbClr val="FFFFFF"/>
                </a:solidFill>
                <a:latin typeface="Calibri"/>
                <a:ea typeface="Calibri"/>
                <a:cs typeface="Calibri"/>
                <a:sym typeface="Calibri"/>
              </a:rPr>
              <a:t>CRTM v3.2 (1/3) </a:t>
            </a:r>
            <a:endParaRPr sz="1200" b="1" i="0" u="none" strike="noStrike" cap="none" dirty="0">
              <a:solidFill>
                <a:srgbClr val="000000"/>
              </a:solidFill>
              <a:latin typeface="Calibri"/>
              <a:ea typeface="Calibri"/>
              <a:cs typeface="Calibri"/>
              <a:sym typeface="Calibri"/>
            </a:endParaRPr>
          </a:p>
        </p:txBody>
      </p:sp>
      <p:sp>
        <p:nvSpPr>
          <p:cNvPr id="213" name="Google Shape;213;p12"/>
          <p:cNvSpPr/>
          <p:nvPr/>
        </p:nvSpPr>
        <p:spPr>
          <a:xfrm>
            <a:off x="439553" y="712725"/>
            <a:ext cx="535755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C5D8F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https://github.com/JCSDA</a:t>
            </a:r>
            <a:r>
              <a:rPr lang="en-US" sz="1400" b="0" i="0" u="sng" strike="noStrike" cap="none">
                <a:solidFill>
                  <a:srgbClr val="C5D8F1"/>
                </a:solidFill>
                <a:latin typeface="Calibri"/>
                <a:ea typeface="Calibri"/>
                <a:cs typeface="Calibri"/>
                <a:sym typeface="Calibri"/>
              </a:rPr>
              <a:t>/CRTMv3</a:t>
            </a:r>
            <a:endParaRPr sz="1400" b="0" i="0" u="none" strike="noStrike" cap="none">
              <a:solidFill>
                <a:srgbClr val="C5D8F1"/>
              </a:solidFill>
              <a:latin typeface="Calibri"/>
              <a:ea typeface="Calibri"/>
              <a:cs typeface="Calibri"/>
              <a:sym typeface="Calibri"/>
            </a:endParaRPr>
          </a:p>
        </p:txBody>
      </p:sp>
      <p:pic>
        <p:nvPicPr>
          <p:cNvPr id="214" name="Google Shape;214;p12" descr="JCSDA_transp.png"/>
          <p:cNvPicPr preferRelativeResize="0"/>
          <p:nvPr/>
        </p:nvPicPr>
        <p:blipFill rotWithShape="1">
          <a:blip r:embed="rId4">
            <a:alphaModFix/>
          </a:blip>
          <a:srcRect/>
          <a:stretch/>
        </p:blipFill>
        <p:spPr>
          <a:xfrm>
            <a:off x="11049000" y="0"/>
            <a:ext cx="1143000" cy="1143000"/>
          </a:xfrm>
          <a:prstGeom prst="rect">
            <a:avLst/>
          </a:prstGeom>
          <a:noFill/>
          <a:ln>
            <a:noFill/>
          </a:ln>
          <a:effectLst>
            <a:outerShdw blurRad="50800" dist="203200" dir="8100000" algn="tr" rotWithShape="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3"/>
          <p:cNvSpPr txBox="1">
            <a:spLocks noGrp="1"/>
          </p:cNvSpPr>
          <p:nvPr>
            <p:ph type="body" idx="1"/>
          </p:nvPr>
        </p:nvSpPr>
        <p:spPr>
          <a:xfrm>
            <a:off x="273919" y="1208803"/>
            <a:ext cx="11478528" cy="5649197"/>
          </a:xfrm>
          <a:prstGeom prst="rect">
            <a:avLst/>
          </a:prstGeom>
          <a:noFill/>
          <a:ln>
            <a:noFill/>
          </a:ln>
        </p:spPr>
        <p:txBody>
          <a:bodyPr spcFirstLastPara="1" wrap="square" lIns="91425" tIns="45700" rIns="91425" bIns="45700" anchor="t" anchorCtr="0">
            <a:normAutofit fontScale="70000" lnSpcReduction="20000"/>
          </a:bodyPr>
          <a:lstStyle/>
          <a:p>
            <a:pPr marL="114300" marR="0" lvl="0" indent="0" algn="l" defTabSz="914400" rtl="0" eaLnBrk="1" fontAlgn="auto" latinLnBrk="0" hangingPunct="1">
              <a:lnSpc>
                <a:spcPct val="120000"/>
              </a:lnSpc>
              <a:spcBef>
                <a:spcPts val="360"/>
              </a:spcBef>
              <a:spcAft>
                <a:spcPts val="500"/>
              </a:spcAft>
              <a:buClr>
                <a:srgbClr val="000000"/>
              </a:buClr>
              <a:buSzPct val="97297"/>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Status: </a:t>
            </a:r>
            <a:r>
              <a:rPr kumimoji="0" lang="en-US" sz="2200" b="1" i="0" u="none" strike="noStrike" kern="0" cap="none" spc="0" normalizeH="0" baseline="0" noProof="0" dirty="0">
                <a:ln>
                  <a:noFill/>
                </a:ln>
                <a:solidFill>
                  <a:srgbClr val="00B050"/>
                </a:solidFill>
                <a:effectLst/>
                <a:uLnTx/>
                <a:uFillTx/>
                <a:latin typeface="Arial"/>
                <a:cs typeface="Arial"/>
                <a:sym typeface="Arial"/>
              </a:rPr>
              <a:t>v3.2.0 under development (</a:t>
            </a:r>
            <a:r>
              <a:rPr lang="en-US" sz="2200" b="1" dirty="0">
                <a:solidFill>
                  <a:srgbClr val="00B050"/>
                </a:solidFill>
              </a:rPr>
              <a:t>delayed to Jan. 2025</a:t>
            </a:r>
            <a:r>
              <a:rPr kumimoji="0" lang="en-US" sz="2200" b="1" i="0" u="none" strike="noStrike" kern="0" cap="none" spc="0" normalizeH="0" baseline="0" noProof="0" dirty="0">
                <a:ln>
                  <a:noFill/>
                </a:ln>
                <a:solidFill>
                  <a:srgbClr val="00B050"/>
                </a:solidFill>
                <a:effectLst/>
                <a:uLnTx/>
                <a:uFillTx/>
                <a:latin typeface="Arial"/>
                <a:cs typeface="Arial"/>
                <a:sym typeface="Arial"/>
              </a:rPr>
              <a:t>)</a:t>
            </a:r>
          </a:p>
          <a:p>
            <a:pPr marL="114300" marR="0" lvl="0" indent="0" algn="l" defTabSz="914400" rtl="0" eaLnBrk="1" fontAlgn="auto" latinLnBrk="0" hangingPunct="1">
              <a:lnSpc>
                <a:spcPct val="120000"/>
              </a:lnSpc>
              <a:spcBef>
                <a:spcPts val="360"/>
              </a:spcBef>
              <a:spcAft>
                <a:spcPts val="500"/>
              </a:spcAft>
              <a:buClr>
                <a:srgbClr val="000000"/>
              </a:buClr>
              <a:buSzPct val="97297"/>
              <a:buFont typeface="Arial"/>
              <a:buNone/>
              <a:tabLst/>
              <a:defRPr/>
            </a:pPr>
            <a:r>
              <a:rPr kumimoji="0" lang="en-US" sz="2200" b="1" i="0" u="none" strike="noStrike" kern="0" cap="none" spc="0" normalizeH="0" baseline="0" noProof="0" dirty="0">
                <a:ln>
                  <a:noFill/>
                </a:ln>
                <a:solidFill>
                  <a:srgbClr val="000000"/>
                </a:solidFill>
                <a:effectLst/>
                <a:uLnTx/>
                <a:uFillTx/>
                <a:latin typeface="Arial"/>
                <a:cs typeface="Arial"/>
                <a:sym typeface="Arial"/>
              </a:rPr>
              <a:t>New Features (under development):</a:t>
            </a:r>
          </a:p>
          <a:p>
            <a:pPr marL="114300" marR="0" lvl="0" indent="0" algn="l" defTabSz="914400" rtl="0" eaLnBrk="1" fontAlgn="auto" latinLnBrk="0" hangingPunct="1">
              <a:lnSpc>
                <a:spcPct val="120000"/>
              </a:lnSpc>
              <a:spcBef>
                <a:spcPts val="360"/>
              </a:spcBef>
              <a:spcAft>
                <a:spcPts val="500"/>
              </a:spcAft>
              <a:buClr>
                <a:srgbClr val="000000"/>
              </a:buClr>
              <a:buSzPct val="97297"/>
              <a:buFont typeface="Arial"/>
              <a:buNone/>
              <a:tabLst/>
              <a:defRPr/>
            </a:pPr>
            <a:r>
              <a:rPr kumimoji="0" lang="en-US" sz="2200" b="1" i="0" u="none" strike="noStrike" kern="0" cap="none" spc="0" normalizeH="0" baseline="0" noProof="0" dirty="0">
                <a:ln>
                  <a:noFill/>
                </a:ln>
                <a:solidFill>
                  <a:srgbClr val="000000"/>
                </a:solidFill>
                <a:effectLst/>
                <a:uLnTx/>
                <a:uFillTx/>
                <a:latin typeface="Arial"/>
                <a:cs typeface="Arial"/>
                <a:sym typeface="Arial"/>
              </a:rPr>
              <a:t> </a:t>
            </a:r>
          </a:p>
          <a:p>
            <a:pPr marL="457200" lvl="0" indent="-342900" algn="l" rtl="0">
              <a:lnSpc>
                <a:spcPct val="120000"/>
              </a:lnSpc>
              <a:spcBef>
                <a:spcPts val="360"/>
              </a:spcBef>
              <a:spcAft>
                <a:spcPts val="500"/>
              </a:spcAft>
              <a:buSzPct val="100000"/>
              <a:buChar char="•"/>
            </a:pPr>
            <a:r>
              <a:rPr lang="en-US" sz="2200" b="1" i="0" dirty="0">
                <a:solidFill>
                  <a:srgbClr val="282933"/>
                </a:solidFill>
                <a:highlight>
                  <a:srgbClr val="FAFAFA"/>
                </a:highlight>
                <a:latin typeface="Arial"/>
                <a:ea typeface="Arial"/>
                <a:cs typeface="Arial"/>
                <a:sym typeface="Arial"/>
              </a:rPr>
              <a:t>Land Surface emissivity model </a:t>
            </a:r>
            <a:r>
              <a:rPr lang="en-US" sz="2200" b="0" i="0" dirty="0">
                <a:solidFill>
                  <a:srgbClr val="282933"/>
                </a:solidFill>
                <a:highlight>
                  <a:srgbClr val="FAFAFA"/>
                </a:highlight>
                <a:latin typeface="Arial"/>
                <a:ea typeface="Arial"/>
                <a:cs typeface="Arial"/>
                <a:sym typeface="Arial"/>
              </a:rPr>
              <a:t>updates (e.g., CAMEL v3 land emissivity atlas)  </a:t>
            </a:r>
            <a:r>
              <a:rPr lang="en-US" sz="2200" b="0" i="0" dirty="0">
                <a:solidFill>
                  <a:schemeClr val="accent6">
                    <a:lumMod val="75000"/>
                  </a:schemeClr>
                </a:solidFill>
                <a:highlight>
                  <a:srgbClr val="FAFAFA"/>
                </a:highlight>
                <a:latin typeface="Arial"/>
                <a:ea typeface="Arial"/>
                <a:cs typeface="Arial"/>
                <a:sym typeface="Arial"/>
              </a:rPr>
              <a:t>[discussion of land types]</a:t>
            </a:r>
            <a:endParaRPr lang="en-US" sz="3000" dirty="0">
              <a:solidFill>
                <a:schemeClr val="accent6">
                  <a:lumMod val="75000"/>
                </a:schemeClr>
              </a:solidFill>
            </a:endParaRPr>
          </a:p>
          <a:p>
            <a:pPr marL="457200" lvl="0" indent="-342900" algn="l" rtl="0">
              <a:lnSpc>
                <a:spcPct val="120000"/>
              </a:lnSpc>
              <a:spcBef>
                <a:spcPts val="360"/>
              </a:spcBef>
              <a:spcAft>
                <a:spcPts val="500"/>
              </a:spcAft>
              <a:buSzPct val="100000"/>
              <a:buChar char="•"/>
            </a:pPr>
            <a:r>
              <a:rPr lang="en-US" sz="2200" b="1" dirty="0">
                <a:solidFill>
                  <a:srgbClr val="282933"/>
                </a:solidFill>
                <a:highlight>
                  <a:srgbClr val="FAFAFA"/>
                </a:highlight>
              </a:rPr>
              <a:t>Various </a:t>
            </a:r>
            <a:r>
              <a:rPr lang="en-US" sz="2200" b="1" i="0" dirty="0">
                <a:solidFill>
                  <a:srgbClr val="282933"/>
                </a:solidFill>
                <a:highlight>
                  <a:srgbClr val="FAFAFA"/>
                </a:highlight>
                <a:latin typeface="Arial"/>
                <a:ea typeface="Arial"/>
                <a:cs typeface="Arial"/>
                <a:sym typeface="Arial"/>
              </a:rPr>
              <a:t>Surface emissivity interface </a:t>
            </a:r>
            <a:r>
              <a:rPr lang="en-US" sz="2200" b="0" i="0" dirty="0">
                <a:solidFill>
                  <a:srgbClr val="282933"/>
                </a:solidFill>
                <a:highlight>
                  <a:srgbClr val="FAFAFA"/>
                </a:highlight>
                <a:latin typeface="Arial"/>
                <a:ea typeface="Arial"/>
                <a:cs typeface="Arial"/>
                <a:sym typeface="Arial"/>
              </a:rPr>
              <a:t>updates (replacing NESDIS* routines)  </a:t>
            </a:r>
            <a:r>
              <a:rPr lang="en-US" sz="2200" b="0" i="0" dirty="0">
                <a:solidFill>
                  <a:schemeClr val="accent6">
                    <a:lumMod val="75000"/>
                  </a:schemeClr>
                </a:solidFill>
                <a:highlight>
                  <a:srgbClr val="FAFAFA"/>
                </a:highlight>
                <a:latin typeface="Arial"/>
                <a:ea typeface="Arial"/>
                <a:cs typeface="Arial"/>
                <a:sym typeface="Arial"/>
              </a:rPr>
              <a:t>[continuous updates]</a:t>
            </a:r>
          </a:p>
          <a:p>
            <a:pPr marL="457200" lvl="0" indent="-342900" algn="l" rtl="0">
              <a:lnSpc>
                <a:spcPct val="120000"/>
              </a:lnSpc>
              <a:spcBef>
                <a:spcPts val="360"/>
              </a:spcBef>
              <a:spcAft>
                <a:spcPts val="500"/>
              </a:spcAft>
              <a:buSzPct val="100000"/>
              <a:buChar char="•"/>
            </a:pPr>
            <a:r>
              <a:rPr lang="en-US" sz="2200" b="1" dirty="0"/>
              <a:t>SURFEM</a:t>
            </a:r>
            <a:r>
              <a:rPr lang="en-US" sz="2200" dirty="0"/>
              <a:t> fast </a:t>
            </a:r>
            <a:r>
              <a:rPr lang="en-US" sz="2200" b="1" dirty="0"/>
              <a:t>ocean surface</a:t>
            </a:r>
            <a:r>
              <a:rPr lang="en-US" sz="2200" dirty="0"/>
              <a:t> emissivity model implementation for MW/IR (ala RTTOV, PARMIO</a:t>
            </a:r>
            <a:r>
              <a:rPr lang="en-US" sz="2200" dirty="0">
                <a:solidFill>
                  <a:schemeClr val="tx1"/>
                </a:solidFill>
              </a:rPr>
              <a:t>)</a:t>
            </a:r>
            <a:r>
              <a:rPr lang="en-US" sz="2200" dirty="0">
                <a:solidFill>
                  <a:schemeClr val="accent6">
                    <a:lumMod val="75000"/>
                  </a:schemeClr>
                </a:solidFill>
              </a:rPr>
              <a:t>  [needs FTE support]</a:t>
            </a:r>
          </a:p>
          <a:p>
            <a:pPr marL="457200" lvl="0" indent="-342900" algn="l" rtl="0">
              <a:lnSpc>
                <a:spcPct val="120000"/>
              </a:lnSpc>
              <a:spcBef>
                <a:spcPts val="360"/>
              </a:spcBef>
              <a:spcAft>
                <a:spcPts val="500"/>
              </a:spcAft>
              <a:buSzPct val="100000"/>
              <a:buChar char="•"/>
            </a:pPr>
            <a:r>
              <a:rPr lang="en-US" sz="2200" b="1" i="0" dirty="0">
                <a:solidFill>
                  <a:srgbClr val="282933"/>
                </a:solidFill>
                <a:highlight>
                  <a:srgbClr val="FAFAFA"/>
                </a:highlight>
                <a:latin typeface="Arial"/>
                <a:ea typeface="Arial"/>
                <a:cs typeface="Arial"/>
                <a:sym typeface="Arial"/>
              </a:rPr>
              <a:t>Default </a:t>
            </a:r>
            <a:r>
              <a:rPr lang="en-US" sz="2200" b="1" i="0" dirty="0" err="1">
                <a:solidFill>
                  <a:srgbClr val="282933"/>
                </a:solidFill>
                <a:highlight>
                  <a:srgbClr val="FAFAFA"/>
                </a:highlight>
                <a:latin typeface="Arial"/>
                <a:ea typeface="Arial"/>
                <a:cs typeface="Arial"/>
                <a:sym typeface="Arial"/>
              </a:rPr>
              <a:t>netCDF</a:t>
            </a:r>
            <a:r>
              <a:rPr lang="en-US" sz="2200" b="1" i="0" dirty="0">
                <a:solidFill>
                  <a:srgbClr val="282933"/>
                </a:solidFill>
                <a:highlight>
                  <a:srgbClr val="FAFAFA"/>
                </a:highlight>
                <a:latin typeface="Arial"/>
                <a:ea typeface="Arial"/>
                <a:cs typeface="Arial"/>
                <a:sym typeface="Arial"/>
              </a:rPr>
              <a:t> support</a:t>
            </a:r>
            <a:r>
              <a:rPr lang="en-US" sz="2200" b="0" i="0" dirty="0">
                <a:solidFill>
                  <a:srgbClr val="282933"/>
                </a:solidFill>
                <a:highlight>
                  <a:srgbClr val="FAFAFA"/>
                </a:highlight>
                <a:latin typeface="Arial"/>
                <a:ea typeface="Arial"/>
                <a:cs typeface="Arial"/>
                <a:sym typeface="Arial"/>
              </a:rPr>
              <a:t> for all files </a:t>
            </a:r>
            <a:r>
              <a:rPr lang="en-US" sz="2200" b="0" i="0" dirty="0">
                <a:solidFill>
                  <a:srgbClr val="00B050"/>
                </a:solidFill>
                <a:highlight>
                  <a:srgbClr val="FAFAFA"/>
                </a:highlight>
                <a:latin typeface="Arial"/>
                <a:ea typeface="Arial"/>
                <a:cs typeface="Arial"/>
                <a:sym typeface="Arial"/>
              </a:rPr>
              <a:t>[complete]</a:t>
            </a:r>
          </a:p>
          <a:p>
            <a:pPr lvl="1">
              <a:lnSpc>
                <a:spcPct val="120000"/>
              </a:lnSpc>
              <a:spcAft>
                <a:spcPts val="500"/>
              </a:spcAft>
              <a:buSzPct val="100000"/>
              <a:buChar char="•"/>
            </a:pPr>
            <a:r>
              <a:rPr lang="en-US" sz="1900" b="0" i="0" dirty="0">
                <a:solidFill>
                  <a:srgbClr val="282933"/>
                </a:solidFill>
                <a:highlight>
                  <a:srgbClr val="FAFAFA"/>
                </a:highlight>
                <a:latin typeface="Arial"/>
                <a:ea typeface="Arial"/>
                <a:cs typeface="Arial"/>
                <a:sym typeface="Arial"/>
              </a:rPr>
              <a:t>Requires minor changes to CRTM </a:t>
            </a:r>
            <a:r>
              <a:rPr lang="en-US" sz="1900" dirty="0">
                <a:solidFill>
                  <a:srgbClr val="282933"/>
                </a:solidFill>
                <a:highlight>
                  <a:srgbClr val="FAFAFA"/>
                </a:highlight>
              </a:rPr>
              <a:t>defaults and UFO interface to CRTM</a:t>
            </a:r>
            <a:endParaRPr lang="en-US" sz="1900" b="0" i="0" dirty="0">
              <a:solidFill>
                <a:srgbClr val="282933"/>
              </a:solidFill>
              <a:highlight>
                <a:srgbClr val="FAFAFA"/>
              </a:highlight>
              <a:latin typeface="Arial"/>
              <a:ea typeface="Arial"/>
              <a:cs typeface="Arial"/>
              <a:sym typeface="Arial"/>
            </a:endParaRPr>
          </a:p>
          <a:p>
            <a:pPr marL="457200" lvl="0" indent="-342900" algn="l" rtl="0">
              <a:lnSpc>
                <a:spcPct val="120000"/>
              </a:lnSpc>
              <a:spcBef>
                <a:spcPts val="360"/>
              </a:spcBef>
              <a:spcAft>
                <a:spcPts val="500"/>
              </a:spcAft>
              <a:buSzPct val="100000"/>
              <a:buChar char="•"/>
            </a:pPr>
            <a:r>
              <a:rPr lang="en-US" sz="2200" b="1" i="0" dirty="0">
                <a:solidFill>
                  <a:srgbClr val="282933"/>
                </a:solidFill>
                <a:highlight>
                  <a:srgbClr val="FAFAFA"/>
                </a:highlight>
                <a:latin typeface="Arial"/>
                <a:ea typeface="Arial"/>
                <a:cs typeface="Arial"/>
                <a:sym typeface="Arial"/>
              </a:rPr>
              <a:t>Generic Optical Properties </a:t>
            </a:r>
            <a:r>
              <a:rPr lang="en-US" sz="2200" b="1" dirty="0">
                <a:solidFill>
                  <a:srgbClr val="282933"/>
                </a:solidFill>
                <a:highlight>
                  <a:srgbClr val="FAFAFA"/>
                </a:highlight>
                <a:latin typeface="Arial"/>
                <a:ea typeface="Arial"/>
                <a:cs typeface="Arial"/>
                <a:sym typeface="Arial"/>
              </a:rPr>
              <a:t>Interface</a:t>
            </a:r>
            <a:r>
              <a:rPr lang="en-US" sz="2200" dirty="0">
                <a:solidFill>
                  <a:srgbClr val="282933"/>
                </a:solidFill>
                <a:highlight>
                  <a:srgbClr val="FAFAFA"/>
                </a:highlight>
                <a:latin typeface="Arial"/>
                <a:ea typeface="Arial"/>
                <a:cs typeface="Arial"/>
                <a:sym typeface="Arial"/>
              </a:rPr>
              <a:t> (C. Dang) </a:t>
            </a:r>
            <a:r>
              <a:rPr lang="en-US" sz="2200" u="sng" dirty="0">
                <a:solidFill>
                  <a:srgbClr val="282933"/>
                </a:solidFill>
                <a:highlight>
                  <a:srgbClr val="FAFAFA"/>
                </a:highlight>
                <a:latin typeface="Arial"/>
                <a:ea typeface="Arial"/>
                <a:cs typeface="Arial"/>
                <a:sym typeface="Arial"/>
                <a:hlinkClick r:id="rId3">
                  <a:extLst>
                    <a:ext uri="{A12FA001-AC4F-418D-AE19-62706E023703}">
                      <ahyp:hlinkClr xmlns:ahyp="http://schemas.microsoft.com/office/drawing/2018/hyperlinkcolor" val="tx"/>
                    </a:ext>
                  </a:extLst>
                </a:hlinkClick>
              </a:rPr>
              <a:t>#110</a:t>
            </a:r>
            <a:r>
              <a:rPr lang="en-US" sz="2200" dirty="0">
                <a:solidFill>
                  <a:srgbClr val="282933"/>
                </a:solidFill>
                <a:highlight>
                  <a:srgbClr val="FAFAFA"/>
                </a:highlight>
                <a:latin typeface="Arial"/>
                <a:ea typeface="Arial"/>
                <a:cs typeface="Arial"/>
                <a:sym typeface="Arial"/>
              </a:rPr>
              <a:t>   </a:t>
            </a:r>
            <a:r>
              <a:rPr lang="en-US" sz="2200" dirty="0">
                <a:solidFill>
                  <a:srgbClr val="00B050"/>
                </a:solidFill>
                <a:highlight>
                  <a:srgbClr val="FAFAFA"/>
                </a:highlight>
                <a:latin typeface="Arial"/>
                <a:ea typeface="Arial"/>
                <a:cs typeface="Arial"/>
                <a:sym typeface="Arial"/>
              </a:rPr>
              <a:t>[forward complete]</a:t>
            </a:r>
            <a:endParaRPr lang="en-US" sz="2200" b="0" i="0" dirty="0">
              <a:solidFill>
                <a:srgbClr val="00B050"/>
              </a:solidFill>
              <a:highlight>
                <a:srgbClr val="FAFAFA"/>
              </a:highlight>
              <a:latin typeface="Arial"/>
              <a:ea typeface="Arial"/>
              <a:cs typeface="Arial"/>
              <a:sym typeface="Arial"/>
            </a:endParaRPr>
          </a:p>
          <a:p>
            <a:pPr>
              <a:lnSpc>
                <a:spcPct val="120000"/>
              </a:lnSpc>
              <a:spcBef>
                <a:spcPts val="0"/>
              </a:spcBef>
              <a:spcAft>
                <a:spcPts val="500"/>
              </a:spcAft>
              <a:buSzPct val="100000"/>
              <a:buChar char="–"/>
            </a:pPr>
            <a:r>
              <a:rPr lang="en-US" sz="2200" b="1" dirty="0"/>
              <a:t>New Sensors: </a:t>
            </a:r>
            <a:r>
              <a:rPr lang="en-US" sz="2200" dirty="0"/>
              <a:t>GEOXO-Sounder (GXS, via STAR), tomorrow.io (</a:t>
            </a:r>
            <a:r>
              <a:rPr lang="en-US" sz="2200" dirty="0" err="1"/>
              <a:t>tmos</a:t>
            </a:r>
            <a:r>
              <a:rPr lang="en-US" sz="2200" dirty="0"/>
              <a:t>), Orbital Microsystems (gems-2), </a:t>
            </a:r>
            <a:r>
              <a:rPr lang="en-US" sz="2200" dirty="0" err="1"/>
              <a:t>PolSIR</a:t>
            </a:r>
            <a:r>
              <a:rPr lang="en-US" sz="2200" dirty="0"/>
              <a:t>, AMPR, 3dS-INSAT </a:t>
            </a:r>
            <a:r>
              <a:rPr lang="en-US" sz="2200" dirty="0" err="1"/>
              <a:t>imgr</a:t>
            </a:r>
            <a:r>
              <a:rPr lang="en-US" sz="2200" dirty="0"/>
              <a:t>/</a:t>
            </a:r>
            <a:r>
              <a:rPr lang="en-US" sz="2200" dirty="0" err="1"/>
              <a:t>sndr</a:t>
            </a:r>
            <a:r>
              <a:rPr lang="en-US" sz="2200" dirty="0"/>
              <a:t> (via STAR),  </a:t>
            </a:r>
          </a:p>
          <a:p>
            <a:pPr lvl="1">
              <a:lnSpc>
                <a:spcPct val="120000"/>
              </a:lnSpc>
              <a:spcBef>
                <a:spcPts val="0"/>
              </a:spcBef>
              <a:spcAft>
                <a:spcPts val="500"/>
              </a:spcAft>
              <a:buSzPct val="100000"/>
            </a:pPr>
            <a:r>
              <a:rPr lang="en-US" sz="1800" dirty="0"/>
              <a:t>under development: GOES-19 coefficients (IR only so far, via STAR), PACE coefficients (vis / near-IR), AOS (TBD) </a:t>
            </a:r>
          </a:p>
          <a:p>
            <a:pPr marL="457200" lvl="0" indent="-342900" algn="l" rtl="0">
              <a:lnSpc>
                <a:spcPct val="120000"/>
              </a:lnSpc>
              <a:spcBef>
                <a:spcPts val="0"/>
              </a:spcBef>
              <a:spcAft>
                <a:spcPts val="500"/>
              </a:spcAft>
              <a:buSzPct val="100000"/>
              <a:buChar char="•"/>
            </a:pPr>
            <a:r>
              <a:rPr lang="en-US" sz="2200" b="1" i="0" dirty="0">
                <a:solidFill>
                  <a:srgbClr val="282933"/>
                </a:solidFill>
                <a:highlight>
                  <a:srgbClr val="FAFAFA"/>
                </a:highlight>
                <a:latin typeface="Arial"/>
                <a:ea typeface="Arial"/>
                <a:cs typeface="Arial"/>
                <a:sym typeface="Arial"/>
              </a:rPr>
              <a:t>Surface Object updates </a:t>
            </a:r>
            <a:r>
              <a:rPr lang="en-US" sz="2200" b="0" i="0" dirty="0">
                <a:solidFill>
                  <a:srgbClr val="282933"/>
                </a:solidFill>
                <a:highlight>
                  <a:srgbClr val="FAFAFA"/>
                </a:highlight>
                <a:latin typeface="Arial"/>
                <a:ea typeface="Arial"/>
                <a:cs typeface="Arial"/>
                <a:sym typeface="Arial"/>
              </a:rPr>
              <a:t>(stretch goal)</a:t>
            </a:r>
            <a:endParaRPr lang="en-US" sz="3000" dirty="0"/>
          </a:p>
          <a:p>
            <a:pPr marL="914400" lvl="1" indent="-342900" algn="l" rtl="0">
              <a:lnSpc>
                <a:spcPct val="120000"/>
              </a:lnSpc>
              <a:spcBef>
                <a:spcPts val="0"/>
              </a:spcBef>
              <a:spcAft>
                <a:spcPts val="500"/>
              </a:spcAft>
              <a:buSzPct val="100000"/>
              <a:buChar char="–"/>
            </a:pPr>
            <a:r>
              <a:rPr lang="en-US" sz="1500" dirty="0"/>
              <a:t>Proposed development of a </a:t>
            </a:r>
            <a:r>
              <a:rPr lang="en-US" sz="1500" b="1" dirty="0"/>
              <a:t>generic method for surface objects</a:t>
            </a:r>
            <a:endParaRPr lang="en-US" sz="2600" dirty="0"/>
          </a:p>
          <a:p>
            <a:pPr marL="914400" lvl="1" indent="-342900" algn="l" rtl="0">
              <a:lnSpc>
                <a:spcPct val="120000"/>
              </a:lnSpc>
              <a:spcBef>
                <a:spcPts val="0"/>
              </a:spcBef>
              <a:spcAft>
                <a:spcPts val="500"/>
              </a:spcAft>
              <a:buSzPct val="100000"/>
              <a:buChar char="–"/>
            </a:pPr>
            <a:r>
              <a:rPr lang="en-US" sz="1500" dirty="0"/>
              <a:t>Purpose: enable integration with a wider variety of surface RT objects  (radiance, reflectance, radar surface return, fire, etc.), improve integration with community models like CSEM.</a:t>
            </a:r>
            <a:endParaRPr lang="en-US" sz="2600" dirty="0"/>
          </a:p>
          <a:p>
            <a:pPr marL="914400" lvl="1" indent="-342900" algn="l" rtl="0">
              <a:lnSpc>
                <a:spcPct val="120000"/>
              </a:lnSpc>
              <a:spcBef>
                <a:spcPts val="0"/>
              </a:spcBef>
              <a:spcAft>
                <a:spcPts val="500"/>
              </a:spcAft>
              <a:buSzPct val="100000"/>
              <a:buChar char="–"/>
            </a:pPr>
            <a:r>
              <a:rPr lang="en-US" sz="1500" dirty="0"/>
              <a:t>This will permit users to specify an </a:t>
            </a:r>
            <a:r>
              <a:rPr lang="en-US" sz="1500" i="1" dirty="0"/>
              <a:t>arbitrary number of self-describing surface objects</a:t>
            </a:r>
            <a:endParaRPr lang="en-US" sz="2600" dirty="0"/>
          </a:p>
          <a:p>
            <a:pPr marL="914400" lvl="1" indent="-342900" algn="l" rtl="0">
              <a:lnSpc>
                <a:spcPct val="120000"/>
              </a:lnSpc>
              <a:spcBef>
                <a:spcPts val="0"/>
              </a:spcBef>
              <a:spcAft>
                <a:spcPts val="500"/>
              </a:spcAft>
              <a:buSzPct val="100000"/>
              <a:buChar char="–"/>
            </a:pPr>
            <a:r>
              <a:rPr lang="en-US" sz="1500" dirty="0"/>
              <a:t>Enables flexibility in AI/ML training</a:t>
            </a:r>
            <a:endParaRPr lang="en-US" sz="2600" dirty="0"/>
          </a:p>
          <a:p>
            <a:pPr marL="914400" lvl="1" indent="-342900" algn="l" rtl="0">
              <a:lnSpc>
                <a:spcPct val="120000"/>
              </a:lnSpc>
              <a:spcBef>
                <a:spcPts val="0"/>
              </a:spcBef>
              <a:spcAft>
                <a:spcPts val="500"/>
              </a:spcAft>
              <a:buSzPct val="100000"/>
              <a:buChar char="–"/>
            </a:pPr>
            <a:r>
              <a:rPr lang="en-US" sz="1500" b="1" dirty="0"/>
              <a:t>Similar approach (if successful) will be adopted for optical properties</a:t>
            </a:r>
          </a:p>
        </p:txBody>
      </p:sp>
      <p:sp>
        <p:nvSpPr>
          <p:cNvPr id="221" name="Google Shape;221;p13"/>
          <p:cNvSpPr txBox="1"/>
          <p:nvPr/>
        </p:nvSpPr>
        <p:spPr>
          <a:xfrm>
            <a:off x="273919" y="-76486"/>
            <a:ext cx="9122329" cy="1066801"/>
          </a:xfrm>
          <a:prstGeom prst="rect">
            <a:avLst/>
          </a:prstGeom>
          <a:noFill/>
          <a:ln>
            <a:noFill/>
          </a:ln>
          <a:effectLst>
            <a:outerShdw blurRad="50800" dist="50800" dir="2700000" algn="tl" rotWithShape="0">
              <a:srgbClr val="000000">
                <a:alpha val="8549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D6E3BC"/>
                </a:solidFill>
                <a:latin typeface="Arial"/>
                <a:ea typeface="Arial"/>
                <a:cs typeface="Arial"/>
                <a:sym typeface="Arial"/>
              </a:rPr>
              <a:t>AOP 2024</a:t>
            </a:r>
            <a:r>
              <a:rPr lang="en-US" sz="3200" b="1" i="0" u="none" strike="noStrike" cap="none" dirty="0">
                <a:solidFill>
                  <a:srgbClr val="EAF1DD"/>
                </a:solidFill>
                <a:latin typeface="Arial"/>
                <a:ea typeface="Arial"/>
                <a:cs typeface="Arial"/>
                <a:sym typeface="Arial"/>
              </a:rPr>
              <a:t> </a:t>
            </a:r>
            <a:r>
              <a:rPr lang="en-US" sz="3200" b="1" i="0" u="none" strike="noStrike" cap="none" dirty="0">
                <a:solidFill>
                  <a:srgbClr val="FFFFFF"/>
                </a:solidFill>
                <a:latin typeface="Calibri"/>
                <a:ea typeface="Calibri"/>
                <a:cs typeface="Calibri"/>
                <a:sym typeface="Calibri"/>
              </a:rPr>
              <a:t>CRTM v3.2 (2/3) </a:t>
            </a:r>
            <a:endParaRPr sz="1200" b="1" i="0" u="none" strike="noStrike" cap="none" dirty="0">
              <a:solidFill>
                <a:srgbClr val="000000"/>
              </a:solidFill>
              <a:latin typeface="Calibri"/>
              <a:ea typeface="Calibri"/>
              <a:cs typeface="Calibri"/>
              <a:sym typeface="Calibri"/>
            </a:endParaRPr>
          </a:p>
        </p:txBody>
      </p:sp>
      <p:sp>
        <p:nvSpPr>
          <p:cNvPr id="222" name="Google Shape;222;p13"/>
          <p:cNvSpPr/>
          <p:nvPr/>
        </p:nvSpPr>
        <p:spPr>
          <a:xfrm>
            <a:off x="439553" y="712725"/>
            <a:ext cx="535755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C5D8F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https://github.com/JCSDA</a:t>
            </a:r>
            <a:r>
              <a:rPr lang="en-US" sz="1400" b="0" i="0" u="sng" strike="noStrike" cap="none">
                <a:solidFill>
                  <a:srgbClr val="C5D8F1"/>
                </a:solidFill>
                <a:latin typeface="Calibri"/>
                <a:ea typeface="Calibri"/>
                <a:cs typeface="Calibri"/>
                <a:sym typeface="Calibri"/>
              </a:rPr>
              <a:t>/CRTMv3</a:t>
            </a:r>
            <a:endParaRPr sz="1400" b="0" i="0" u="none" strike="noStrike" cap="none">
              <a:solidFill>
                <a:srgbClr val="C5D8F1"/>
              </a:solidFill>
              <a:latin typeface="Calibri"/>
              <a:ea typeface="Calibri"/>
              <a:cs typeface="Calibri"/>
              <a:sym typeface="Calibri"/>
            </a:endParaRPr>
          </a:p>
        </p:txBody>
      </p:sp>
      <p:pic>
        <p:nvPicPr>
          <p:cNvPr id="223" name="Google Shape;223;p13" descr="JCSDA_transp.png"/>
          <p:cNvPicPr preferRelativeResize="0"/>
          <p:nvPr/>
        </p:nvPicPr>
        <p:blipFill rotWithShape="1">
          <a:blip r:embed="rId5">
            <a:alphaModFix/>
          </a:blip>
          <a:srcRect/>
          <a:stretch/>
        </p:blipFill>
        <p:spPr>
          <a:xfrm>
            <a:off x="11049000" y="0"/>
            <a:ext cx="1143000" cy="1143000"/>
          </a:xfrm>
          <a:prstGeom prst="rect">
            <a:avLst/>
          </a:prstGeom>
          <a:noFill/>
          <a:ln>
            <a:noFill/>
          </a:ln>
          <a:effectLst>
            <a:outerShdw blurRad="50800" dist="203200" dir="8100000" algn="tr" rotWithShape="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p:nvPr/>
        </p:nvSpPr>
        <p:spPr>
          <a:xfrm>
            <a:off x="215600" y="762624"/>
            <a:ext cx="11760800" cy="6014940"/>
          </a:xfrm>
          <a:prstGeom prst="rect">
            <a:avLst/>
          </a:prstGeom>
          <a:noFill/>
          <a:ln>
            <a:noFill/>
          </a:ln>
        </p:spPr>
        <p:txBody>
          <a:bodyPr spcFirstLastPara="1" wrap="square" lIns="121900" tIns="121900" rIns="121900" bIns="121900" anchor="t" anchorCtr="0">
            <a:spAutoFit/>
          </a:bodyPr>
          <a:lstStyle/>
          <a:p>
            <a:endParaRPr sz="2000" b="1" dirty="0">
              <a:solidFill>
                <a:srgbClr val="0E101A"/>
              </a:solidFill>
            </a:endParaRPr>
          </a:p>
          <a:p>
            <a:pPr marL="114300" marR="0" lvl="0" indent="0" algn="l" defTabSz="914400" rtl="0" eaLnBrk="1" fontAlgn="auto" latinLnBrk="0" hangingPunct="1">
              <a:lnSpc>
                <a:spcPct val="100000"/>
              </a:lnSpc>
              <a:spcBef>
                <a:spcPts val="360"/>
              </a:spcBef>
              <a:spcAft>
                <a:spcPts val="0"/>
              </a:spcAft>
              <a:buClr>
                <a:srgbClr val="000000"/>
              </a:buClr>
              <a:buSzPct val="97297"/>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Status: </a:t>
            </a:r>
            <a:r>
              <a:rPr kumimoji="0" lang="en-US" sz="2000" b="1" i="0" u="none" strike="noStrike" kern="0" cap="none" spc="0" normalizeH="0" baseline="0" noProof="0" dirty="0">
                <a:ln>
                  <a:noFill/>
                </a:ln>
                <a:solidFill>
                  <a:srgbClr val="00B050"/>
                </a:solidFill>
                <a:effectLst/>
                <a:uLnTx/>
                <a:uFillTx/>
                <a:latin typeface="Arial"/>
                <a:cs typeface="Arial"/>
                <a:sym typeface="Arial"/>
              </a:rPr>
              <a:t>v3.2.0 under development (expected Q3)</a:t>
            </a:r>
          </a:p>
          <a:p>
            <a:pPr marL="114300" marR="0" lvl="0" indent="0" algn="l" defTabSz="914400" rtl="0" eaLnBrk="1" fontAlgn="auto" latinLnBrk="0" hangingPunct="1">
              <a:lnSpc>
                <a:spcPct val="100000"/>
              </a:lnSpc>
              <a:spcBef>
                <a:spcPts val="360"/>
              </a:spcBef>
              <a:spcAft>
                <a:spcPts val="0"/>
              </a:spcAft>
              <a:buClr>
                <a:srgbClr val="000000"/>
              </a:buClr>
              <a:buSzPct val="97297"/>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New Features (under development) (Cheng Dang’s work):</a:t>
            </a:r>
          </a:p>
          <a:p>
            <a:pPr>
              <a:lnSpc>
                <a:spcPct val="115000"/>
              </a:lnSpc>
            </a:pPr>
            <a:endParaRPr sz="1200" dirty="0">
              <a:solidFill>
                <a:srgbClr val="0E101A"/>
              </a:solidFill>
            </a:endParaRPr>
          </a:p>
          <a:p>
            <a:pPr algn="just">
              <a:lnSpc>
                <a:spcPct val="115000"/>
              </a:lnSpc>
            </a:pPr>
            <a:r>
              <a:rPr lang="en" sz="1600" b="1" u="sng" dirty="0">
                <a:solidFill>
                  <a:srgbClr val="0E101A"/>
                </a:solidFill>
              </a:rPr>
              <a:t>New features</a:t>
            </a:r>
            <a:r>
              <a:rPr lang="en" sz="1600" b="1" dirty="0">
                <a:solidFill>
                  <a:srgbClr val="0E101A"/>
                </a:solidFill>
              </a:rPr>
              <a:t>: </a:t>
            </a:r>
            <a:endParaRPr sz="1600" b="1" dirty="0">
              <a:solidFill>
                <a:srgbClr val="0E101A"/>
              </a:solidFill>
            </a:endParaRPr>
          </a:p>
          <a:p>
            <a:pPr marL="609585" indent="-414856" algn="just">
              <a:lnSpc>
                <a:spcPct val="115000"/>
              </a:lnSpc>
              <a:buClr>
                <a:srgbClr val="0E101A"/>
              </a:buClr>
              <a:buSzPts val="1300"/>
              <a:buChar char="●"/>
            </a:pPr>
            <a:r>
              <a:rPr lang="en" sz="1600" b="1" dirty="0">
                <a:solidFill>
                  <a:srgbClr val="0E101A"/>
                </a:solidFill>
              </a:rPr>
              <a:t>MW water emissivity</a:t>
            </a:r>
            <a:r>
              <a:rPr lang="en" sz="1600" dirty="0">
                <a:solidFill>
                  <a:srgbClr val="0E101A"/>
                </a:solidFill>
              </a:rPr>
              <a:t>: updated MW water emissivity I/O modules to remove the dependent on binary look-up tables (F ASTEM 6).  </a:t>
            </a:r>
            <a:endParaRPr sz="1600" dirty="0">
              <a:solidFill>
                <a:srgbClr val="0E101A"/>
              </a:solidFill>
            </a:endParaRPr>
          </a:p>
          <a:p>
            <a:pPr marL="609585" indent="-414856" algn="just">
              <a:lnSpc>
                <a:spcPct val="115000"/>
              </a:lnSpc>
              <a:buClr>
                <a:srgbClr val="0E101A"/>
              </a:buClr>
              <a:buSzPts val="1300"/>
              <a:buChar char="●"/>
            </a:pPr>
            <a:r>
              <a:rPr lang="en" sz="1600" b="1" dirty="0">
                <a:solidFill>
                  <a:srgbClr val="0E101A"/>
                </a:solidFill>
              </a:rPr>
              <a:t>ADA solver</a:t>
            </a:r>
            <a:r>
              <a:rPr lang="en" sz="1600" dirty="0">
                <a:solidFill>
                  <a:srgbClr val="0E101A"/>
                </a:solidFill>
              </a:rPr>
              <a:t>: downward adding-doubling calculation for solar channels (under code review).</a:t>
            </a:r>
            <a:endParaRPr sz="1600" dirty="0">
              <a:solidFill>
                <a:srgbClr val="0E101A"/>
              </a:solidFill>
            </a:endParaRPr>
          </a:p>
          <a:p>
            <a:pPr marL="609585" indent="-414856" algn="just">
              <a:lnSpc>
                <a:spcPct val="115000"/>
              </a:lnSpc>
              <a:buClr>
                <a:srgbClr val="0E101A"/>
              </a:buClr>
              <a:buSzPts val="1300"/>
              <a:buChar char="●"/>
            </a:pPr>
            <a:r>
              <a:rPr lang="en" sz="1600" b="1" dirty="0">
                <a:solidFill>
                  <a:srgbClr val="0E101A"/>
                </a:solidFill>
              </a:rPr>
              <a:t>Aircraft-level calculation</a:t>
            </a:r>
            <a:r>
              <a:rPr lang="en" sz="1600" dirty="0">
                <a:solidFill>
                  <a:srgbClr val="0E101A"/>
                </a:solidFill>
              </a:rPr>
              <a:t>: forward and tangent linear modules for upward/downward radiance/BT calculations at user-specified pressure level. (under code review, in collaboration with STAR)</a:t>
            </a:r>
            <a:endParaRPr sz="1600" dirty="0">
              <a:solidFill>
                <a:srgbClr val="0E101A"/>
              </a:solidFill>
            </a:endParaRPr>
          </a:p>
          <a:p>
            <a:pPr algn="just">
              <a:lnSpc>
                <a:spcPct val="115000"/>
              </a:lnSpc>
            </a:pPr>
            <a:r>
              <a:rPr lang="en" sz="1600" b="1" u="sng" dirty="0">
                <a:solidFill>
                  <a:srgbClr val="0E101A"/>
                </a:solidFill>
              </a:rPr>
              <a:t>Aerosols:</a:t>
            </a:r>
            <a:endParaRPr sz="1600" b="1" u="sng" dirty="0">
              <a:solidFill>
                <a:srgbClr val="0E101A"/>
              </a:solidFill>
            </a:endParaRPr>
          </a:p>
          <a:p>
            <a:pPr marL="457189" indent="-330192" algn="just">
              <a:lnSpc>
                <a:spcPct val="115000"/>
              </a:lnSpc>
              <a:buClr>
                <a:srgbClr val="0E101A"/>
              </a:buClr>
              <a:buSzPts val="1300"/>
              <a:buChar char="●"/>
            </a:pPr>
            <a:r>
              <a:rPr lang="en" sz="1600" dirty="0">
                <a:solidFill>
                  <a:srgbClr val="0E101A"/>
                </a:solidFill>
              </a:rPr>
              <a:t>GEMS/WRF-Chem/MPAS AOD DA: new modules for offline CRTM/WRF-Chem calculations, including aerosol species mapping and WRF-Chem data I/O. (in collaboration with S. Ha, MMM)</a:t>
            </a:r>
            <a:endParaRPr sz="1600" dirty="0">
              <a:solidFill>
                <a:srgbClr val="0E101A"/>
              </a:solidFill>
            </a:endParaRPr>
          </a:p>
          <a:p>
            <a:pPr marL="457189" indent="-330192" algn="just">
              <a:lnSpc>
                <a:spcPct val="115000"/>
              </a:lnSpc>
              <a:buClr>
                <a:srgbClr val="0E101A"/>
              </a:buClr>
              <a:buSzPts val="1300"/>
              <a:buChar char="●"/>
            </a:pPr>
            <a:r>
              <a:rPr lang="en" sz="1600" dirty="0">
                <a:solidFill>
                  <a:srgbClr val="0E101A"/>
                </a:solidFill>
              </a:rPr>
              <a:t>Sensitivity tests for species mapping.</a:t>
            </a:r>
            <a:endParaRPr sz="1600" dirty="0">
              <a:solidFill>
                <a:srgbClr val="0E101A"/>
              </a:solidFill>
            </a:endParaRPr>
          </a:p>
          <a:p>
            <a:pPr algn="just">
              <a:lnSpc>
                <a:spcPct val="115000"/>
              </a:lnSpc>
            </a:pPr>
            <a:r>
              <a:rPr lang="en" sz="1600" b="1" u="sng" dirty="0">
                <a:solidFill>
                  <a:srgbClr val="0E101A"/>
                </a:solidFill>
              </a:rPr>
              <a:t>Under investigation:</a:t>
            </a:r>
            <a:endParaRPr sz="1600" dirty="0">
              <a:solidFill>
                <a:srgbClr val="0E101A"/>
              </a:solidFill>
            </a:endParaRPr>
          </a:p>
          <a:p>
            <a:pPr marL="609585" indent="-414856" algn="just">
              <a:lnSpc>
                <a:spcPct val="115000"/>
              </a:lnSpc>
              <a:buClr>
                <a:srgbClr val="0E101A"/>
              </a:buClr>
              <a:buSzPts val="1300"/>
              <a:buChar char="●"/>
            </a:pPr>
            <a:r>
              <a:rPr lang="en" sz="1600" dirty="0">
                <a:solidFill>
                  <a:srgbClr val="0E101A"/>
                </a:solidFill>
              </a:rPr>
              <a:t>K-matrix calculations for aircraft level radiance/brightness temperature (in collaboration with STAR)</a:t>
            </a:r>
            <a:endParaRPr sz="1600" dirty="0">
              <a:solidFill>
                <a:srgbClr val="0E101A"/>
              </a:solidFill>
            </a:endParaRPr>
          </a:p>
          <a:p>
            <a:pPr marL="609585" indent="-414856" algn="just">
              <a:lnSpc>
                <a:spcPct val="115000"/>
              </a:lnSpc>
              <a:buClr>
                <a:srgbClr val="0E101A"/>
              </a:buClr>
              <a:buSzPts val="1300"/>
              <a:buChar char="●"/>
            </a:pPr>
            <a:r>
              <a:rPr lang="en" sz="1600" dirty="0">
                <a:solidFill>
                  <a:srgbClr val="0E101A"/>
                </a:solidFill>
              </a:rPr>
              <a:t>UFO forward calculations for </a:t>
            </a:r>
            <a:r>
              <a:rPr lang="en" sz="1600" dirty="0" err="1">
                <a:solidFill>
                  <a:srgbClr val="0E101A"/>
                </a:solidFill>
              </a:rPr>
              <a:t>PolSIR</a:t>
            </a:r>
            <a:r>
              <a:rPr lang="en" sz="1600" dirty="0">
                <a:solidFill>
                  <a:srgbClr val="0E101A"/>
                </a:solidFill>
              </a:rPr>
              <a:t> coefficients. </a:t>
            </a:r>
            <a:endParaRPr sz="1600" dirty="0">
              <a:solidFill>
                <a:srgbClr val="0E101A"/>
              </a:solidFill>
            </a:endParaRPr>
          </a:p>
          <a:p>
            <a:pPr algn="just">
              <a:lnSpc>
                <a:spcPct val="115000"/>
              </a:lnSpc>
            </a:pPr>
            <a:r>
              <a:rPr lang="en" sz="1600" b="1" u="sng" dirty="0">
                <a:solidFill>
                  <a:srgbClr val="0E101A"/>
                </a:solidFill>
              </a:rPr>
              <a:t>General:</a:t>
            </a:r>
            <a:endParaRPr sz="1600" b="1" u="sng" dirty="0">
              <a:solidFill>
                <a:srgbClr val="0E101A"/>
              </a:solidFill>
            </a:endParaRPr>
          </a:p>
          <a:p>
            <a:pPr marL="609585" indent="-414856" algn="just">
              <a:lnSpc>
                <a:spcPct val="115000"/>
              </a:lnSpc>
              <a:buClr>
                <a:srgbClr val="0E101A"/>
              </a:buClr>
              <a:buSzPts val="1300"/>
              <a:buChar char="●"/>
            </a:pPr>
            <a:r>
              <a:rPr lang="en" sz="1600" dirty="0">
                <a:solidFill>
                  <a:srgbClr val="0E101A"/>
                </a:solidFill>
              </a:rPr>
              <a:t>General support for CRTM user guide updates and code branch maintenance.</a:t>
            </a:r>
            <a:endParaRPr sz="1600" dirty="0">
              <a:solidFill>
                <a:srgbClr val="0E101A"/>
              </a:solidFill>
            </a:endParaRPr>
          </a:p>
          <a:p>
            <a:pPr marL="609585" indent="-414856" algn="just">
              <a:lnSpc>
                <a:spcPct val="115000"/>
              </a:lnSpc>
              <a:buClr>
                <a:srgbClr val="0E101A"/>
              </a:buClr>
              <a:buSzPts val="1300"/>
              <a:buChar char="●"/>
            </a:pPr>
            <a:r>
              <a:rPr lang="en" sz="1600" dirty="0">
                <a:solidFill>
                  <a:srgbClr val="0E101A"/>
                </a:solidFill>
              </a:rPr>
              <a:t>Code sprint for CRTM surface emissivity.</a:t>
            </a:r>
            <a:endParaRPr sz="1600" dirty="0">
              <a:solidFill>
                <a:srgbClr val="0E101A"/>
              </a:solidFill>
            </a:endParaRPr>
          </a:p>
        </p:txBody>
      </p:sp>
      <p:sp>
        <p:nvSpPr>
          <p:cNvPr id="3" name="Google Shape;221;p13">
            <a:extLst>
              <a:ext uri="{FF2B5EF4-FFF2-40B4-BE49-F238E27FC236}">
                <a16:creationId xmlns:a16="http://schemas.microsoft.com/office/drawing/2014/main" id="{373AA35A-D66B-922A-2F51-419C58E3F215}"/>
              </a:ext>
            </a:extLst>
          </p:cNvPr>
          <p:cNvSpPr txBox="1"/>
          <p:nvPr/>
        </p:nvSpPr>
        <p:spPr>
          <a:xfrm>
            <a:off x="426319" y="498"/>
            <a:ext cx="9122329" cy="1066801"/>
          </a:xfrm>
          <a:prstGeom prst="rect">
            <a:avLst/>
          </a:prstGeom>
          <a:noFill/>
          <a:ln>
            <a:noFill/>
          </a:ln>
          <a:effectLst>
            <a:outerShdw blurRad="50800" dist="50800" dir="2700000" algn="tl" rotWithShape="0">
              <a:srgbClr val="000000">
                <a:alpha val="8549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D6E3BC"/>
                </a:solidFill>
                <a:latin typeface="Arial"/>
                <a:ea typeface="Arial"/>
                <a:cs typeface="Arial"/>
                <a:sym typeface="Arial"/>
              </a:rPr>
              <a:t>AOP 2024</a:t>
            </a:r>
            <a:r>
              <a:rPr lang="en-US" sz="3200" b="1" i="0" u="none" strike="noStrike" cap="none" dirty="0">
                <a:solidFill>
                  <a:srgbClr val="EAF1DD"/>
                </a:solidFill>
                <a:latin typeface="Arial"/>
                <a:ea typeface="Arial"/>
                <a:cs typeface="Arial"/>
                <a:sym typeface="Arial"/>
              </a:rPr>
              <a:t> </a:t>
            </a:r>
            <a:r>
              <a:rPr lang="en-US" sz="3200" b="1" i="0" u="none" strike="noStrike" cap="none" dirty="0">
                <a:solidFill>
                  <a:srgbClr val="FFFFFF"/>
                </a:solidFill>
                <a:latin typeface="Calibri"/>
                <a:ea typeface="Calibri"/>
                <a:cs typeface="Calibri"/>
                <a:sym typeface="Calibri"/>
              </a:rPr>
              <a:t>CRTM v3.2 (3/3) </a:t>
            </a:r>
            <a:endParaRPr sz="1200" b="1" i="0" u="none" strike="noStrike" cap="none" dirty="0">
              <a:solidFill>
                <a:srgbClr val="000000"/>
              </a:solidFill>
              <a:latin typeface="Calibri"/>
              <a:ea typeface="Calibri"/>
              <a:cs typeface="Calibri"/>
              <a:sym typeface="Calibri"/>
            </a:endParaRPr>
          </a:p>
        </p:txBody>
      </p:sp>
      <p:pic>
        <p:nvPicPr>
          <p:cNvPr id="2" name="Google Shape;361;p7" descr="JCSDA_transp.png">
            <a:extLst>
              <a:ext uri="{FF2B5EF4-FFF2-40B4-BE49-F238E27FC236}">
                <a16:creationId xmlns:a16="http://schemas.microsoft.com/office/drawing/2014/main" id="{173F7CF4-1DCC-3286-796E-9A6E170E8589}"/>
              </a:ext>
            </a:extLst>
          </p:cNvPr>
          <p:cNvPicPr preferRelativeResize="0"/>
          <p:nvPr/>
        </p:nvPicPr>
        <p:blipFill rotWithShape="1">
          <a:blip r:embed="rId3">
            <a:alphaModFix/>
          </a:blip>
          <a:srcRect/>
          <a:stretch/>
        </p:blipFill>
        <p:spPr>
          <a:xfrm>
            <a:off x="11049000" y="0"/>
            <a:ext cx="1143000" cy="1143000"/>
          </a:xfrm>
          <a:prstGeom prst="rect">
            <a:avLst/>
          </a:prstGeom>
          <a:noFill/>
          <a:ln>
            <a:noFill/>
          </a:ln>
          <a:effectLst>
            <a:outerShdw blurRad="50800" dist="203200" dir="8100000" algn="tr" rotWithShape="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
          <a:extLst>
            <a:ext uri="{FF2B5EF4-FFF2-40B4-BE49-F238E27FC236}">
              <a16:creationId xmlns:a16="http://schemas.microsoft.com/office/drawing/2014/main" id="{84C11780-B8C5-9FF5-8792-DB97E274B07C}"/>
            </a:ext>
          </a:extLst>
        </p:cNvPr>
        <p:cNvGrpSpPr/>
        <p:nvPr/>
      </p:nvGrpSpPr>
      <p:grpSpPr>
        <a:xfrm>
          <a:off x="0" y="0"/>
          <a:ext cx="0" cy="0"/>
          <a:chOff x="0" y="0"/>
          <a:chExt cx="0" cy="0"/>
        </a:xfrm>
      </p:grpSpPr>
      <p:sp>
        <p:nvSpPr>
          <p:cNvPr id="220" name="Google Shape;220;p13">
            <a:extLst>
              <a:ext uri="{FF2B5EF4-FFF2-40B4-BE49-F238E27FC236}">
                <a16:creationId xmlns:a16="http://schemas.microsoft.com/office/drawing/2014/main" id="{5A009F9D-C4A0-B6EC-0193-108383CFFDB8}"/>
              </a:ext>
            </a:extLst>
          </p:cNvPr>
          <p:cNvSpPr txBox="1">
            <a:spLocks noGrp="1"/>
          </p:cNvSpPr>
          <p:nvPr>
            <p:ph type="body" idx="1"/>
          </p:nvPr>
        </p:nvSpPr>
        <p:spPr>
          <a:xfrm>
            <a:off x="273919" y="1208803"/>
            <a:ext cx="11478528" cy="5493655"/>
          </a:xfrm>
          <a:prstGeom prst="rect">
            <a:avLst/>
          </a:prstGeom>
          <a:noFill/>
          <a:ln>
            <a:noFill/>
          </a:ln>
        </p:spPr>
        <p:txBody>
          <a:bodyPr spcFirstLastPara="1" wrap="square" lIns="91425" tIns="45700" rIns="91425" bIns="45700" anchor="t" anchorCtr="0">
            <a:normAutofit fontScale="62500" lnSpcReduction="20000"/>
          </a:bodyPr>
          <a:lstStyle/>
          <a:p>
            <a:pPr marL="114300" marR="0" lvl="0" indent="0" algn="l" defTabSz="914400" rtl="0" eaLnBrk="1" fontAlgn="auto" latinLnBrk="0" hangingPunct="1">
              <a:lnSpc>
                <a:spcPct val="100000"/>
              </a:lnSpc>
              <a:spcBef>
                <a:spcPts val="360"/>
              </a:spcBef>
              <a:spcAft>
                <a:spcPts val="0"/>
              </a:spcAft>
              <a:buClr>
                <a:srgbClr val="000000"/>
              </a:buClr>
              <a:buSzPct val="97297"/>
              <a:buFont typeface="Arial"/>
              <a:buNone/>
              <a:tabLst/>
              <a:defRPr/>
            </a:pPr>
            <a:r>
              <a:rPr kumimoji="0" lang="en-US" sz="2200" b="1" i="0" u="none" strike="noStrike" kern="0" cap="none" spc="0" normalizeH="0" baseline="0" noProof="0" dirty="0">
                <a:ln>
                  <a:noFill/>
                </a:ln>
                <a:solidFill>
                  <a:srgbClr val="000000"/>
                </a:solidFill>
                <a:effectLst/>
                <a:uLnTx/>
                <a:uFillTx/>
                <a:latin typeface="Arial"/>
                <a:cs typeface="Arial"/>
                <a:sym typeface="Arial"/>
              </a:rPr>
              <a:t>Status:  Under continuous development</a:t>
            </a:r>
          </a:p>
          <a:p>
            <a:pPr marL="114300" marR="0" lvl="0" indent="0" algn="l" defTabSz="914400" rtl="0" eaLnBrk="1" fontAlgn="auto" latinLnBrk="0" hangingPunct="1">
              <a:lnSpc>
                <a:spcPct val="100000"/>
              </a:lnSpc>
              <a:spcBef>
                <a:spcPts val="360"/>
              </a:spcBef>
              <a:spcAft>
                <a:spcPts val="0"/>
              </a:spcAft>
              <a:buClr>
                <a:srgbClr val="000000"/>
              </a:buClr>
              <a:buSzPct val="97297"/>
              <a:buFont typeface="Arial"/>
              <a:buNone/>
              <a:tabLst/>
              <a:defRPr/>
            </a:pPr>
            <a:endParaRPr lang="en-US" sz="2200" dirty="0">
              <a:solidFill>
                <a:srgbClr val="000000"/>
              </a:solidFill>
            </a:endParaRPr>
          </a:p>
          <a:p>
            <a:pPr marL="114300" marR="0" lvl="0" indent="0" algn="l" defTabSz="914400" rtl="0" eaLnBrk="1" fontAlgn="auto" latinLnBrk="0" hangingPunct="1">
              <a:lnSpc>
                <a:spcPct val="100000"/>
              </a:lnSpc>
              <a:spcBef>
                <a:spcPts val="360"/>
              </a:spcBef>
              <a:spcAft>
                <a:spcPts val="500"/>
              </a:spcAft>
              <a:buClr>
                <a:srgbClr val="000000"/>
              </a:buClr>
              <a:buSzPct val="97297"/>
              <a:buFont typeface="Arial"/>
              <a:buNone/>
              <a:tabLst/>
              <a:defRPr/>
            </a:pPr>
            <a:r>
              <a:rPr lang="en-US" sz="2200" b="1" dirty="0"/>
              <a:t>Recent Updates (@</a:t>
            </a:r>
            <a:r>
              <a:rPr lang="en-US" sz="2200" b="1" dirty="0" err="1"/>
              <a:t>BenjaminTJohnson</a:t>
            </a:r>
            <a:r>
              <a:rPr lang="en-US" sz="2200" b="1" dirty="0"/>
              <a:t>):</a:t>
            </a:r>
          </a:p>
          <a:p>
            <a:pPr marL="114300" marR="0" lvl="0" indent="0" algn="l" defTabSz="914400" rtl="0" eaLnBrk="1" fontAlgn="auto" latinLnBrk="0" hangingPunct="1">
              <a:lnSpc>
                <a:spcPct val="100000"/>
              </a:lnSpc>
              <a:spcBef>
                <a:spcPts val="360"/>
              </a:spcBef>
              <a:spcAft>
                <a:spcPts val="500"/>
              </a:spcAft>
              <a:buClr>
                <a:srgbClr val="000000"/>
              </a:buClr>
              <a:buSzPct val="97297"/>
              <a:buFont typeface="Arial"/>
              <a:buNone/>
              <a:tabLst/>
              <a:defRPr/>
            </a:pPr>
            <a:r>
              <a:rPr lang="en-US" sz="2200" dirty="0"/>
              <a:t>Updated all TROPICS coefficients to reflect correct polarization basis, polarization angles, version numbers.   Deliveries on 9/12/24, 8/30/24, and 4/18/24.  </a:t>
            </a:r>
          </a:p>
          <a:p>
            <a:pPr marL="114300" marR="0" lvl="0" indent="0" algn="l" defTabSz="914400" rtl="0" eaLnBrk="1" fontAlgn="auto" latinLnBrk="0" hangingPunct="1">
              <a:lnSpc>
                <a:spcPct val="100000"/>
              </a:lnSpc>
              <a:spcBef>
                <a:spcPts val="360"/>
              </a:spcBef>
              <a:spcAft>
                <a:spcPts val="500"/>
              </a:spcAft>
              <a:buClr>
                <a:srgbClr val="000000"/>
              </a:buClr>
              <a:buSzPct val="97297"/>
              <a:buFont typeface="Arial"/>
              <a:buNone/>
              <a:tabLst/>
              <a:defRPr/>
            </a:pPr>
            <a:r>
              <a:rPr lang="en-US" sz="2200" dirty="0"/>
              <a:t>Added COSMIR / COSMIR-H development support (NASA GSFC)</a:t>
            </a:r>
          </a:p>
          <a:p>
            <a:pPr marL="114300" marR="0" lvl="0" indent="0" algn="l" defTabSz="914400" rtl="0" eaLnBrk="1" fontAlgn="auto" latinLnBrk="0" hangingPunct="1">
              <a:lnSpc>
                <a:spcPct val="100000"/>
              </a:lnSpc>
              <a:spcBef>
                <a:spcPts val="360"/>
              </a:spcBef>
              <a:spcAft>
                <a:spcPts val="500"/>
              </a:spcAft>
              <a:buClr>
                <a:srgbClr val="000000"/>
              </a:buClr>
              <a:buSzPct val="97297"/>
              <a:buFont typeface="Arial"/>
              <a:buNone/>
              <a:tabLst/>
              <a:defRPr/>
            </a:pPr>
            <a:r>
              <a:rPr lang="en-US" sz="2200" dirty="0"/>
              <a:t>Created/delivered </a:t>
            </a:r>
            <a:r>
              <a:rPr lang="en-US" sz="2200" dirty="0" err="1"/>
              <a:t>PolSIR</a:t>
            </a:r>
            <a:r>
              <a:rPr lang="en-US" sz="2200" dirty="0"/>
              <a:t> coefficients (to Vanderbilt) (6 </a:t>
            </a:r>
            <a:r>
              <a:rPr lang="en-US" sz="2200" dirty="0" err="1"/>
              <a:t>ch</a:t>
            </a:r>
            <a:r>
              <a:rPr lang="en-US" sz="2200" dirty="0"/>
              <a:t> and 12 </a:t>
            </a:r>
            <a:r>
              <a:rPr lang="en-US" sz="2200" dirty="0" err="1"/>
              <a:t>ch</a:t>
            </a:r>
            <a:r>
              <a:rPr lang="en-US" sz="2200" dirty="0"/>
              <a:t>)</a:t>
            </a:r>
          </a:p>
          <a:p>
            <a:pPr marL="114300" marR="0" lvl="0" indent="0" algn="l" defTabSz="914400" rtl="0" eaLnBrk="1" fontAlgn="auto" latinLnBrk="0" hangingPunct="1">
              <a:lnSpc>
                <a:spcPct val="100000"/>
              </a:lnSpc>
              <a:spcBef>
                <a:spcPts val="360"/>
              </a:spcBef>
              <a:spcAft>
                <a:spcPts val="500"/>
              </a:spcAft>
              <a:buClr>
                <a:srgbClr val="000000"/>
              </a:buClr>
              <a:buSzPct val="97297"/>
              <a:buFont typeface="Arial"/>
              <a:buNone/>
              <a:tabLst/>
              <a:defRPr/>
            </a:pPr>
            <a:r>
              <a:rPr lang="en-US" sz="2200" dirty="0"/>
              <a:t>Created/delivered AMPR coefficients (to NASA JPL)</a:t>
            </a:r>
          </a:p>
          <a:p>
            <a:pPr marL="114300" marR="0" lvl="0" indent="0" algn="l" defTabSz="914400" rtl="0" eaLnBrk="1" fontAlgn="auto" latinLnBrk="0" hangingPunct="1">
              <a:lnSpc>
                <a:spcPct val="100000"/>
              </a:lnSpc>
              <a:spcBef>
                <a:spcPts val="360"/>
              </a:spcBef>
              <a:spcAft>
                <a:spcPts val="500"/>
              </a:spcAft>
              <a:buClr>
                <a:srgbClr val="000000"/>
              </a:buClr>
              <a:buSzPct val="97297"/>
              <a:buFont typeface="Arial"/>
              <a:buNone/>
              <a:tabLst/>
              <a:defRPr/>
            </a:pPr>
            <a:r>
              <a:rPr lang="en-US" sz="2200" dirty="0"/>
              <a:t>Created </a:t>
            </a:r>
            <a:r>
              <a:rPr lang="en-US" sz="2200" dirty="0" err="1"/>
              <a:t>Tomorrow.io</a:t>
            </a:r>
            <a:r>
              <a:rPr lang="en-US" sz="2200" dirty="0"/>
              <a:t> sounder coefficients (still validating against theirs)</a:t>
            </a:r>
          </a:p>
          <a:p>
            <a:pPr marL="114300" marR="0" lvl="0" indent="0" algn="l" defTabSz="914400" rtl="0" eaLnBrk="1" fontAlgn="auto" latinLnBrk="0" hangingPunct="1">
              <a:lnSpc>
                <a:spcPct val="100000"/>
              </a:lnSpc>
              <a:spcBef>
                <a:spcPts val="360"/>
              </a:spcBef>
              <a:spcAft>
                <a:spcPts val="500"/>
              </a:spcAft>
              <a:buClr>
                <a:srgbClr val="000000"/>
              </a:buClr>
              <a:buSzPct val="97297"/>
              <a:buFont typeface="Arial"/>
              <a:buNone/>
              <a:tabLst/>
              <a:defRPr/>
            </a:pPr>
            <a:r>
              <a:rPr lang="en-US" sz="2200" dirty="0"/>
              <a:t>Updated GEMS-2 coefficients (Orbital Microsystems) (still validating against theirs).</a:t>
            </a:r>
          </a:p>
          <a:p>
            <a:pPr marL="114300" marR="0" lvl="0" indent="0" algn="l" defTabSz="914400" rtl="0" eaLnBrk="1" fontAlgn="auto" latinLnBrk="0" hangingPunct="1">
              <a:lnSpc>
                <a:spcPct val="100000"/>
              </a:lnSpc>
              <a:spcBef>
                <a:spcPts val="360"/>
              </a:spcBef>
              <a:spcAft>
                <a:spcPts val="0"/>
              </a:spcAft>
              <a:buClr>
                <a:srgbClr val="000000"/>
              </a:buClr>
              <a:buSzPct val="97297"/>
              <a:buFont typeface="Arial"/>
              <a:buNone/>
              <a:tabLst/>
              <a:defRPr/>
            </a:pPr>
            <a:endParaRPr lang="en-US" sz="2200" dirty="0"/>
          </a:p>
          <a:p>
            <a:pPr marL="114300" marR="0" lvl="0" indent="0" algn="l" defTabSz="914400" rtl="0" eaLnBrk="1" fontAlgn="auto" latinLnBrk="0" hangingPunct="1">
              <a:lnSpc>
                <a:spcPct val="100000"/>
              </a:lnSpc>
              <a:spcBef>
                <a:spcPts val="360"/>
              </a:spcBef>
              <a:spcAft>
                <a:spcPts val="500"/>
              </a:spcAft>
              <a:buClr>
                <a:srgbClr val="000000"/>
              </a:buClr>
              <a:buSzPct val="97297"/>
              <a:buFont typeface="Arial"/>
              <a:buNone/>
              <a:tabLst/>
              <a:defRPr/>
            </a:pPr>
            <a:r>
              <a:rPr lang="en-US" sz="2200" b="1" dirty="0"/>
              <a:t>Work Needed (incomplete list) (this is at least 2 FTEs of work):</a:t>
            </a:r>
          </a:p>
          <a:p>
            <a:pPr marL="114300" marR="0" lvl="0" indent="0" algn="l" defTabSz="914400" rtl="0" eaLnBrk="1" fontAlgn="auto" latinLnBrk="0" hangingPunct="1">
              <a:lnSpc>
                <a:spcPct val="100000"/>
              </a:lnSpc>
              <a:spcBef>
                <a:spcPts val="360"/>
              </a:spcBef>
              <a:spcAft>
                <a:spcPts val="500"/>
              </a:spcAft>
              <a:buClr>
                <a:srgbClr val="000000"/>
              </a:buClr>
              <a:buSzPct val="97297"/>
              <a:buFont typeface="Arial"/>
              <a:buNone/>
              <a:tabLst/>
              <a:defRPr/>
            </a:pPr>
            <a:r>
              <a:rPr lang="en-US" sz="2200" dirty="0"/>
              <a:t>Ozone contribution(s) at submillimeter frequencies (114 GHz, 240 GHz, and higher) – </a:t>
            </a:r>
            <a:r>
              <a:rPr lang="en-US" sz="2200" dirty="0" err="1"/>
              <a:t>monoRTM</a:t>
            </a:r>
            <a:r>
              <a:rPr lang="en-US" sz="2200" dirty="0"/>
              <a:t> integration into coefficient generation package (or use STAR package).  </a:t>
            </a:r>
          </a:p>
          <a:p>
            <a:pPr marL="114300" marR="0" lvl="0" indent="0" algn="l" defTabSz="914400" rtl="0" eaLnBrk="1" fontAlgn="auto" latinLnBrk="0" hangingPunct="1">
              <a:lnSpc>
                <a:spcPct val="100000"/>
              </a:lnSpc>
              <a:spcBef>
                <a:spcPts val="360"/>
              </a:spcBef>
              <a:spcAft>
                <a:spcPts val="500"/>
              </a:spcAft>
              <a:buClr>
                <a:srgbClr val="000000"/>
              </a:buClr>
              <a:buSzPct val="97297"/>
              <a:buFont typeface="Arial"/>
              <a:buNone/>
              <a:tabLst/>
              <a:defRPr/>
            </a:pPr>
            <a:r>
              <a:rPr lang="en-US" sz="2200" dirty="0"/>
              <a:t>Visible coefficients for reflectance calculations</a:t>
            </a:r>
          </a:p>
          <a:p>
            <a:pPr marL="114300" marR="0" lvl="0" indent="0" algn="l" defTabSz="914400" rtl="0" eaLnBrk="1" fontAlgn="auto" latinLnBrk="0" hangingPunct="1">
              <a:lnSpc>
                <a:spcPct val="100000"/>
              </a:lnSpc>
              <a:spcBef>
                <a:spcPts val="360"/>
              </a:spcBef>
              <a:spcAft>
                <a:spcPts val="500"/>
              </a:spcAft>
              <a:buClr>
                <a:srgbClr val="000000"/>
              </a:buClr>
              <a:buSzPct val="97297"/>
              <a:buFont typeface="Arial"/>
              <a:buNone/>
              <a:tabLst/>
              <a:defRPr/>
            </a:pPr>
            <a:r>
              <a:rPr lang="en-US" sz="2200" dirty="0"/>
              <a:t>Proper treatment of polarization basis across scans for various instruments </a:t>
            </a:r>
          </a:p>
          <a:p>
            <a:pPr marL="114300" marR="0" lvl="0" indent="0" algn="l" defTabSz="914400" rtl="0" eaLnBrk="1" fontAlgn="auto" latinLnBrk="0" hangingPunct="1">
              <a:lnSpc>
                <a:spcPct val="100000"/>
              </a:lnSpc>
              <a:spcBef>
                <a:spcPts val="360"/>
              </a:spcBef>
              <a:spcAft>
                <a:spcPts val="500"/>
              </a:spcAft>
              <a:buClr>
                <a:srgbClr val="000000"/>
              </a:buClr>
              <a:buSzPct val="97297"/>
              <a:buFont typeface="Arial"/>
              <a:buNone/>
              <a:tabLst/>
              <a:defRPr/>
            </a:pPr>
            <a:r>
              <a:rPr lang="en-US" sz="2200" dirty="0"/>
              <a:t>Updates to CO2 profiles used in training (severely outdated)</a:t>
            </a:r>
          </a:p>
          <a:p>
            <a:pPr marL="114300" marR="0" lvl="0" indent="0" algn="l" defTabSz="914400" rtl="0" eaLnBrk="1" fontAlgn="auto" latinLnBrk="0" hangingPunct="1">
              <a:lnSpc>
                <a:spcPct val="100000"/>
              </a:lnSpc>
              <a:spcBef>
                <a:spcPts val="360"/>
              </a:spcBef>
              <a:spcAft>
                <a:spcPts val="500"/>
              </a:spcAft>
              <a:buClr>
                <a:srgbClr val="000000"/>
              </a:buClr>
              <a:buSzPct val="97297"/>
              <a:buFont typeface="Arial"/>
              <a:buNone/>
              <a:tabLst/>
              <a:defRPr/>
            </a:pPr>
            <a:r>
              <a:rPr lang="en-US" sz="2200" dirty="0"/>
              <a:t>Improved constituent training / profiles</a:t>
            </a:r>
          </a:p>
          <a:p>
            <a:pPr marL="114300" marR="0" lvl="0" indent="0" algn="l" defTabSz="914400" rtl="0" eaLnBrk="1" fontAlgn="auto" latinLnBrk="0" hangingPunct="1">
              <a:lnSpc>
                <a:spcPct val="100000"/>
              </a:lnSpc>
              <a:spcBef>
                <a:spcPts val="360"/>
              </a:spcBef>
              <a:spcAft>
                <a:spcPts val="500"/>
              </a:spcAft>
              <a:buClr>
                <a:srgbClr val="000000"/>
              </a:buClr>
              <a:buSzPct val="97297"/>
              <a:buFont typeface="Arial"/>
              <a:buNone/>
              <a:tabLst/>
              <a:defRPr/>
            </a:pPr>
            <a:r>
              <a:rPr lang="en-US" sz="2200" dirty="0"/>
              <a:t>Hyperspectral Microwave support in CRTM / UFO (coefficient, testing, evaluation)</a:t>
            </a:r>
          </a:p>
          <a:p>
            <a:pPr marL="114300" indent="0">
              <a:spcAft>
                <a:spcPts val="500"/>
              </a:spcAft>
              <a:buClr>
                <a:srgbClr val="000000"/>
              </a:buClr>
              <a:buSzPct val="97297"/>
              <a:buNone/>
              <a:defRPr/>
            </a:pPr>
            <a:r>
              <a:rPr lang="en-US" sz="2200" dirty="0"/>
              <a:t>Hyperspectral Infrared support in CRTM / UFO (coefficient, testing, evaluation)</a:t>
            </a:r>
          </a:p>
          <a:p>
            <a:pPr marL="114300" marR="0" lvl="0" indent="0" algn="l" defTabSz="914400" rtl="0" eaLnBrk="1" fontAlgn="auto" latinLnBrk="0" hangingPunct="1">
              <a:lnSpc>
                <a:spcPct val="100000"/>
              </a:lnSpc>
              <a:spcBef>
                <a:spcPts val="360"/>
              </a:spcBef>
              <a:spcAft>
                <a:spcPts val="500"/>
              </a:spcAft>
              <a:buClr>
                <a:srgbClr val="000000"/>
              </a:buClr>
              <a:buSzPct val="97297"/>
              <a:buFont typeface="Arial"/>
              <a:buNone/>
              <a:tabLst/>
              <a:defRPr/>
            </a:pPr>
            <a:endParaRPr lang="en-US" sz="2200" dirty="0"/>
          </a:p>
        </p:txBody>
      </p:sp>
      <p:sp>
        <p:nvSpPr>
          <p:cNvPr id="221" name="Google Shape;221;p13">
            <a:extLst>
              <a:ext uri="{FF2B5EF4-FFF2-40B4-BE49-F238E27FC236}">
                <a16:creationId xmlns:a16="http://schemas.microsoft.com/office/drawing/2014/main" id="{E4DDF66A-86DF-3CF3-04CE-32B1EADDD3C0}"/>
              </a:ext>
            </a:extLst>
          </p:cNvPr>
          <p:cNvSpPr txBox="1"/>
          <p:nvPr/>
        </p:nvSpPr>
        <p:spPr>
          <a:xfrm>
            <a:off x="273919" y="-76486"/>
            <a:ext cx="9122329" cy="1066801"/>
          </a:xfrm>
          <a:prstGeom prst="rect">
            <a:avLst/>
          </a:prstGeom>
          <a:noFill/>
          <a:ln>
            <a:noFill/>
          </a:ln>
          <a:effectLst>
            <a:outerShdw blurRad="50800" dist="50800" dir="2700000" algn="tl" rotWithShape="0">
              <a:srgbClr val="000000">
                <a:alpha val="8549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D6E3BC"/>
                </a:solidFill>
                <a:latin typeface="Arial"/>
                <a:ea typeface="Arial"/>
                <a:cs typeface="Arial"/>
                <a:sym typeface="Arial"/>
              </a:rPr>
              <a:t>AOP 2024</a:t>
            </a:r>
            <a:r>
              <a:rPr lang="en-US" sz="3200" b="1" i="0" u="none" strike="noStrike" cap="none" dirty="0">
                <a:solidFill>
                  <a:srgbClr val="EAF1DD"/>
                </a:solidFill>
                <a:latin typeface="Arial"/>
                <a:ea typeface="Arial"/>
                <a:cs typeface="Arial"/>
                <a:sym typeface="Arial"/>
              </a:rPr>
              <a:t> </a:t>
            </a:r>
            <a:r>
              <a:rPr lang="en-US" sz="3200" b="1" i="0" u="none" strike="noStrike" cap="none" dirty="0">
                <a:solidFill>
                  <a:srgbClr val="FFFFFF"/>
                </a:solidFill>
                <a:latin typeface="Calibri"/>
                <a:ea typeface="Calibri"/>
                <a:cs typeface="Calibri"/>
                <a:sym typeface="Calibri"/>
              </a:rPr>
              <a:t>CRTM Coefficient Generation Package</a:t>
            </a:r>
            <a:endParaRPr sz="1200" b="1" i="0" u="none" strike="noStrike" cap="none" dirty="0">
              <a:solidFill>
                <a:srgbClr val="000000"/>
              </a:solidFill>
              <a:latin typeface="Calibri"/>
              <a:ea typeface="Calibri"/>
              <a:cs typeface="Calibri"/>
              <a:sym typeface="Calibri"/>
            </a:endParaRPr>
          </a:p>
        </p:txBody>
      </p:sp>
      <p:sp>
        <p:nvSpPr>
          <p:cNvPr id="222" name="Google Shape;222;p13">
            <a:extLst>
              <a:ext uri="{FF2B5EF4-FFF2-40B4-BE49-F238E27FC236}">
                <a16:creationId xmlns:a16="http://schemas.microsoft.com/office/drawing/2014/main" id="{5A785DD6-77E8-10DB-3D7F-46F516451629}"/>
              </a:ext>
            </a:extLst>
          </p:cNvPr>
          <p:cNvSpPr/>
          <p:nvPr/>
        </p:nvSpPr>
        <p:spPr>
          <a:xfrm>
            <a:off x="439553" y="712725"/>
            <a:ext cx="535755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dirty="0">
                <a:solidFill>
                  <a:srgbClr val="C5D8F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https://github.com/JCSDA</a:t>
            </a:r>
            <a:r>
              <a:rPr lang="en-US" sz="1400" b="0" i="0" u="sng" strike="noStrike" cap="none" dirty="0">
                <a:solidFill>
                  <a:srgbClr val="C5D8F1"/>
                </a:solidFill>
                <a:latin typeface="Calibri"/>
                <a:ea typeface="Calibri"/>
                <a:cs typeface="Calibri"/>
                <a:sym typeface="Calibri"/>
              </a:rPr>
              <a:t>/</a:t>
            </a:r>
            <a:r>
              <a:rPr lang="en-US" sz="1400" b="0" i="0" u="sng" strike="noStrike" cap="none" dirty="0" err="1">
                <a:solidFill>
                  <a:srgbClr val="C5D8F1"/>
                </a:solidFill>
                <a:latin typeface="Calibri"/>
                <a:ea typeface="Calibri"/>
                <a:cs typeface="Calibri"/>
                <a:sym typeface="Calibri"/>
              </a:rPr>
              <a:t>CRTM_Coef</a:t>
            </a:r>
            <a:endParaRPr sz="1400" b="0" i="0" u="none" strike="noStrike" cap="none" dirty="0">
              <a:solidFill>
                <a:srgbClr val="C5D8F1"/>
              </a:solidFill>
              <a:latin typeface="Calibri"/>
              <a:ea typeface="Calibri"/>
              <a:cs typeface="Calibri"/>
              <a:sym typeface="Calibri"/>
            </a:endParaRPr>
          </a:p>
        </p:txBody>
      </p:sp>
      <p:pic>
        <p:nvPicPr>
          <p:cNvPr id="223" name="Google Shape;223;p13" descr="JCSDA_transp.png">
            <a:extLst>
              <a:ext uri="{FF2B5EF4-FFF2-40B4-BE49-F238E27FC236}">
                <a16:creationId xmlns:a16="http://schemas.microsoft.com/office/drawing/2014/main" id="{03BA4DF0-6B90-90F1-EC16-1168497ABC1E}"/>
              </a:ext>
            </a:extLst>
          </p:cNvPr>
          <p:cNvPicPr preferRelativeResize="0"/>
          <p:nvPr/>
        </p:nvPicPr>
        <p:blipFill rotWithShape="1">
          <a:blip r:embed="rId4">
            <a:alphaModFix/>
          </a:blip>
          <a:srcRect/>
          <a:stretch/>
        </p:blipFill>
        <p:spPr>
          <a:xfrm>
            <a:off x="11049000" y="0"/>
            <a:ext cx="1143000" cy="1143000"/>
          </a:xfrm>
          <a:prstGeom prst="rect">
            <a:avLst/>
          </a:prstGeom>
          <a:noFill/>
          <a:ln>
            <a:noFill/>
          </a:ln>
          <a:effectLst>
            <a:outerShdw blurRad="50800" dist="203200" dir="8100000" algn="tr" rotWithShape="0">
              <a:srgbClr val="000000">
                <a:alpha val="40000"/>
              </a:srgbClr>
            </a:outerShdw>
          </a:effectLst>
        </p:spPr>
      </p:pic>
    </p:spTree>
    <p:extLst>
      <p:ext uri="{BB962C8B-B14F-4D97-AF65-F5344CB8AC3E}">
        <p14:creationId xmlns:p14="http://schemas.microsoft.com/office/powerpoint/2010/main" val="2079586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16A4-1134-DD0F-094A-C6DE4020B818}"/>
              </a:ext>
            </a:extLst>
          </p:cNvPr>
          <p:cNvSpPr>
            <a:spLocks noGrp="1"/>
          </p:cNvSpPr>
          <p:nvPr>
            <p:ph type="title"/>
          </p:nvPr>
        </p:nvSpPr>
        <p:spPr>
          <a:xfrm>
            <a:off x="487052" y="0"/>
            <a:ext cx="10972800" cy="1143000"/>
          </a:xfrm>
        </p:spPr>
        <p:txBody>
          <a:bodyPr>
            <a:normAutofit/>
          </a:bodyPr>
          <a:lstStyle/>
          <a:p>
            <a:r>
              <a:rPr lang="en-US" sz="4800" b="1" dirty="0">
                <a:solidFill>
                  <a:schemeClr val="bg1"/>
                </a:solidFill>
              </a:rPr>
              <a:t>CRTM Coefficient generation (STAR) </a:t>
            </a:r>
            <a:endParaRPr lang="en-US" sz="4800" dirty="0">
              <a:solidFill>
                <a:schemeClr val="bg1"/>
              </a:solidFill>
            </a:endParaRPr>
          </a:p>
        </p:txBody>
      </p:sp>
      <p:sp>
        <p:nvSpPr>
          <p:cNvPr id="3" name="Content Placeholder 2">
            <a:extLst>
              <a:ext uri="{FF2B5EF4-FFF2-40B4-BE49-F238E27FC236}">
                <a16:creationId xmlns:a16="http://schemas.microsoft.com/office/drawing/2014/main" id="{B2CDB788-8092-8B7D-9A6F-26928D99E37A}"/>
              </a:ext>
            </a:extLst>
          </p:cNvPr>
          <p:cNvSpPr>
            <a:spLocks noGrp="1"/>
          </p:cNvSpPr>
          <p:nvPr>
            <p:ph idx="1"/>
          </p:nvPr>
        </p:nvSpPr>
        <p:spPr/>
        <p:txBody>
          <a:bodyPr>
            <a:normAutofit/>
          </a:bodyPr>
          <a:lstStyle/>
          <a:p>
            <a:pPr>
              <a:lnSpc>
                <a:spcPct val="107000"/>
              </a:lnSpc>
              <a:spcBef>
                <a:spcPts val="0"/>
              </a:spcBef>
              <a:buFont typeface="Wingdings" panose="05000000000000000000" pitchFamily="2" charset="2"/>
              <a:buChar char="q"/>
            </a:pPr>
            <a:r>
              <a:rPr lang="en-US" sz="2000" kern="100" dirty="0">
                <a:latin typeface="Arial" panose="020B0604020202020204" pitchFamily="34" charset="0"/>
                <a:ea typeface="DengXian" panose="02010600030101010101" pitchFamily="2" charset="-122"/>
                <a:cs typeface="Arial" panose="020B0604020202020204" pitchFamily="34" charset="0"/>
              </a:rPr>
              <a:t>Worked on coefficient generation for GXS-</a:t>
            </a:r>
            <a:r>
              <a:rPr lang="en-US" sz="2000" kern="100" dirty="0" err="1">
                <a:latin typeface="Arial" panose="020B0604020202020204" pitchFamily="34" charset="0"/>
                <a:ea typeface="DengXian" panose="02010600030101010101" pitchFamily="2" charset="-122"/>
                <a:cs typeface="Arial" panose="020B0604020202020204" pitchFamily="34" charset="0"/>
              </a:rPr>
              <a:t>GeoXO</a:t>
            </a:r>
            <a:r>
              <a:rPr lang="en-US" sz="2000" kern="100" dirty="0">
                <a:latin typeface="Arial" panose="020B0604020202020204" pitchFamily="34" charset="0"/>
                <a:ea typeface="DengXian" panose="02010600030101010101" pitchFamily="2" charset="-122"/>
                <a:cs typeface="Arial" panose="020B0604020202020204" pitchFamily="34" charset="0"/>
              </a:rPr>
              <a:t> (the </a:t>
            </a:r>
            <a:r>
              <a:rPr lang="en-US" sz="2000" kern="100" dirty="0" err="1">
                <a:latin typeface="Arial" panose="020B0604020202020204" pitchFamily="34" charset="0"/>
                <a:ea typeface="DengXian" panose="02010600030101010101" pitchFamily="2" charset="-122"/>
                <a:cs typeface="Arial" panose="020B0604020202020204" pitchFamily="34" charset="0"/>
              </a:rPr>
              <a:t>GeoXO</a:t>
            </a:r>
            <a:r>
              <a:rPr lang="en-US" sz="2000" kern="100" dirty="0">
                <a:latin typeface="Arial" panose="020B0604020202020204" pitchFamily="34" charset="0"/>
                <a:ea typeface="DengXian" panose="02010600030101010101" pitchFamily="2" charset="-122"/>
                <a:cs typeface="Arial" panose="020B0604020202020204" pitchFamily="34" charset="0"/>
              </a:rPr>
              <a:t> Sounder). GXS is a grating type hyperspectral infrared sounder proposed for the next generation geostationary satellites. It can provide nearly constant information about the vertical distribution of atmospheric moisture, winds, and temperature.</a:t>
            </a:r>
          </a:p>
          <a:p>
            <a:pPr>
              <a:lnSpc>
                <a:spcPct val="107000"/>
              </a:lnSpc>
              <a:spcBef>
                <a:spcPts val="0"/>
              </a:spcBef>
              <a:buFont typeface="Wingdings" panose="05000000000000000000" pitchFamily="2" charset="2"/>
              <a:buChar char="q"/>
            </a:pPr>
            <a:r>
              <a:rPr lang="en-US" sz="2000" kern="100" dirty="0">
                <a:latin typeface="Arial" panose="020B0604020202020204" pitchFamily="34" charset="0"/>
                <a:ea typeface="DengXian" panose="02010600030101010101" pitchFamily="2" charset="-122"/>
                <a:cs typeface="Arial" panose="020B0604020202020204" pitchFamily="34" charset="0"/>
              </a:rPr>
              <a:t>Collaborating with the DRSA-PRECIP4 project to assess the performance of the new cloud scattering dataset in the regional/CAM model. </a:t>
            </a:r>
            <a:r>
              <a:rPr lang="en-US" sz="2000" kern="100" dirty="0">
                <a:effectLst/>
                <a:latin typeface="Arial" panose="020B0604020202020204" pitchFamily="34" charset="0"/>
                <a:ea typeface="DengXian" panose="02010600030101010101" pitchFamily="2" charset="-122"/>
                <a:cs typeface="Arial" panose="020B0604020202020204" pitchFamily="34" charset="0"/>
              </a:rPr>
              <a:t>The updated cloud coefficients depends on: </a:t>
            </a:r>
            <a:r>
              <a:rPr lang="en-US" sz="2000" kern="100" dirty="0">
                <a:latin typeface="Arial" panose="020B0604020202020204" pitchFamily="34" charset="0"/>
                <a:ea typeface="DengXian" panose="02010600030101010101" pitchFamily="2" charset="-122"/>
                <a:cs typeface="Arial" panose="020B0604020202020204" pitchFamily="34" charset="0"/>
              </a:rPr>
              <a:t>Microphysical scheme, mass-dimension (m-D) ratio and temperature. Cloud LUTs were created for </a:t>
            </a:r>
            <a:r>
              <a:rPr lang="en-US" sz="2000" kern="100" dirty="0">
                <a:effectLst/>
                <a:latin typeface="Arial" panose="020B0604020202020204" pitchFamily="34" charset="0"/>
                <a:ea typeface="DengXian" panose="02010600030101010101" pitchFamily="2" charset="-122"/>
                <a:cs typeface="Arial" panose="020B0604020202020204" pitchFamily="34" charset="0"/>
              </a:rPr>
              <a:t>4 snow schemes * 5 graupel mass-D relations * 5 microwave temperatures.</a:t>
            </a:r>
          </a:p>
          <a:p>
            <a:pPr>
              <a:lnSpc>
                <a:spcPct val="107000"/>
              </a:lnSpc>
              <a:spcBef>
                <a:spcPts val="0"/>
              </a:spcBef>
              <a:buFont typeface="Wingdings" panose="05000000000000000000" pitchFamily="2" charset="2"/>
              <a:buChar char="q"/>
            </a:pPr>
            <a:r>
              <a:rPr lang="en-US" sz="2000" kern="100" dirty="0">
                <a:effectLst/>
                <a:latin typeface="Arial" panose="020B0604020202020204" pitchFamily="34" charset="0"/>
                <a:ea typeface="DengXian" panose="02010600030101010101" pitchFamily="2" charset="-122"/>
                <a:cs typeface="Arial" panose="020B0604020202020204" pitchFamily="34" charset="0"/>
              </a:rPr>
              <a:t>Coefficients were created for MWR-AWS (the </a:t>
            </a:r>
            <a:r>
              <a:rPr lang="en-US" sz="2000" kern="100" dirty="0" err="1">
                <a:effectLst/>
                <a:latin typeface="Arial" panose="020B0604020202020204" pitchFamily="34" charset="0"/>
                <a:ea typeface="DengXian" panose="02010600030101010101" pitchFamily="2" charset="-122"/>
                <a:cs typeface="Arial" panose="020B0604020202020204" pitchFamily="34" charset="0"/>
              </a:rPr>
              <a:t>MicroWave</a:t>
            </a:r>
            <a:r>
              <a:rPr lang="en-US" sz="2000" kern="100" dirty="0">
                <a:effectLst/>
                <a:latin typeface="Arial" panose="020B0604020202020204" pitchFamily="34" charset="0"/>
                <a:ea typeface="DengXian" panose="02010600030101010101" pitchFamily="2" charset="-122"/>
                <a:cs typeface="Arial" panose="020B0604020202020204" pitchFamily="34" charset="0"/>
              </a:rPr>
              <a:t> Radiometer on the Arctic Weather Satellite). The AWS is a planned European Space Agency (ESA) constellation of meteorological microsatellites.</a:t>
            </a:r>
          </a:p>
          <a:p>
            <a:pPr>
              <a:lnSpc>
                <a:spcPct val="107000"/>
              </a:lnSpc>
              <a:spcBef>
                <a:spcPts val="0"/>
              </a:spcBef>
              <a:buFont typeface="Wingdings" panose="05000000000000000000" pitchFamily="2" charset="2"/>
              <a:buChar char="q"/>
            </a:pPr>
            <a:r>
              <a:rPr lang="en-US" sz="2000" kern="100" dirty="0">
                <a:latin typeface="Arial" panose="020B0604020202020204" pitchFamily="34" charset="0"/>
                <a:ea typeface="DengXian" panose="02010600030101010101" pitchFamily="2" charset="-122"/>
                <a:cs typeface="Arial" panose="020B0604020202020204" pitchFamily="34" charset="0"/>
              </a:rPr>
              <a:t>Delivered CRTM coefficients for ABI-GOES19.</a:t>
            </a:r>
            <a:endParaRPr lang="en-US" sz="2000" kern="100" dirty="0">
              <a:effectLst/>
              <a:latin typeface="Arial" panose="020B0604020202020204" pitchFamily="34" charset="0"/>
              <a:ea typeface="DengXian" panose="02010600030101010101" pitchFamily="2" charset="-122"/>
              <a:cs typeface="Arial" panose="020B0604020202020204" pitchFamily="34" charset="0"/>
            </a:endParaRPr>
          </a:p>
          <a:p>
            <a:pPr>
              <a:lnSpc>
                <a:spcPct val="107000"/>
              </a:lnSpc>
              <a:spcBef>
                <a:spcPts val="0"/>
              </a:spcBef>
            </a:pPr>
            <a:endParaRPr lang="en-US" dirty="0"/>
          </a:p>
        </p:txBody>
      </p:sp>
    </p:spTree>
    <p:extLst>
      <p:ext uri="{BB962C8B-B14F-4D97-AF65-F5344CB8AC3E}">
        <p14:creationId xmlns:p14="http://schemas.microsoft.com/office/powerpoint/2010/main" val="4230304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E2A278-9EEB-59D8-DA73-0A9E059EA56A}"/>
              </a:ext>
            </a:extLst>
          </p:cNvPr>
          <p:cNvPicPr>
            <a:picLocks noChangeAspect="1"/>
          </p:cNvPicPr>
          <p:nvPr/>
        </p:nvPicPr>
        <p:blipFill>
          <a:blip r:embed="rId3"/>
          <a:stretch>
            <a:fillRect/>
          </a:stretch>
        </p:blipFill>
        <p:spPr>
          <a:xfrm>
            <a:off x="105576" y="3790250"/>
            <a:ext cx="5929601" cy="2613818"/>
          </a:xfrm>
          <a:prstGeom prst="rect">
            <a:avLst/>
          </a:prstGeom>
        </p:spPr>
      </p:pic>
      <p:pic>
        <p:nvPicPr>
          <p:cNvPr id="10" name="Picture 9">
            <a:extLst>
              <a:ext uri="{FF2B5EF4-FFF2-40B4-BE49-F238E27FC236}">
                <a16:creationId xmlns:a16="http://schemas.microsoft.com/office/drawing/2014/main" id="{A0471E8E-E22E-BB4C-3673-461A5F8D9F6E}"/>
              </a:ext>
            </a:extLst>
          </p:cNvPr>
          <p:cNvPicPr>
            <a:picLocks noChangeAspect="1"/>
          </p:cNvPicPr>
          <p:nvPr/>
        </p:nvPicPr>
        <p:blipFill>
          <a:blip r:embed="rId4"/>
          <a:stretch>
            <a:fillRect/>
          </a:stretch>
        </p:blipFill>
        <p:spPr>
          <a:xfrm>
            <a:off x="93207" y="1218950"/>
            <a:ext cx="5969549" cy="2613818"/>
          </a:xfrm>
          <a:prstGeom prst="rect">
            <a:avLst/>
          </a:prstGeom>
        </p:spPr>
      </p:pic>
      <p:pic>
        <p:nvPicPr>
          <p:cNvPr id="8" name="Picture 7">
            <a:extLst>
              <a:ext uri="{FF2B5EF4-FFF2-40B4-BE49-F238E27FC236}">
                <a16:creationId xmlns:a16="http://schemas.microsoft.com/office/drawing/2014/main" id="{45299560-7746-D4B2-691D-18472BF0E3C7}"/>
              </a:ext>
            </a:extLst>
          </p:cNvPr>
          <p:cNvPicPr>
            <a:picLocks noChangeAspect="1"/>
          </p:cNvPicPr>
          <p:nvPr/>
        </p:nvPicPr>
        <p:blipFill>
          <a:blip r:embed="rId5"/>
          <a:stretch>
            <a:fillRect/>
          </a:stretch>
        </p:blipFill>
        <p:spPr>
          <a:xfrm>
            <a:off x="6088482" y="1227541"/>
            <a:ext cx="5930311" cy="2596637"/>
          </a:xfrm>
          <a:prstGeom prst="rect">
            <a:avLst/>
          </a:prstGeom>
        </p:spPr>
      </p:pic>
      <p:sp>
        <p:nvSpPr>
          <p:cNvPr id="2" name="Title 1">
            <a:extLst>
              <a:ext uri="{FF2B5EF4-FFF2-40B4-BE49-F238E27FC236}">
                <a16:creationId xmlns:a16="http://schemas.microsoft.com/office/drawing/2014/main" id="{02CA72A1-4581-828E-F780-04B5CC43AE1A}"/>
              </a:ext>
            </a:extLst>
          </p:cNvPr>
          <p:cNvSpPr>
            <a:spLocks noGrp="1"/>
          </p:cNvSpPr>
          <p:nvPr>
            <p:ph type="title"/>
          </p:nvPr>
        </p:nvSpPr>
        <p:spPr>
          <a:xfrm>
            <a:off x="39302" y="-206515"/>
            <a:ext cx="11360149" cy="1093560"/>
          </a:xfrm>
        </p:spPr>
        <p:txBody>
          <a:bodyPr>
            <a:noAutofit/>
          </a:bodyPr>
          <a:lstStyle/>
          <a:p>
            <a:r>
              <a:rPr lang="en-US" sz="3200" dirty="0">
                <a:solidFill>
                  <a:schemeClr val="bg1"/>
                </a:solidFill>
              </a:rPr>
              <a:t>CRTM simulation of GXS and IRS (STAR, Y. Ma.) </a:t>
            </a:r>
          </a:p>
        </p:txBody>
      </p:sp>
      <p:sp>
        <p:nvSpPr>
          <p:cNvPr id="11" name="TextBox 10">
            <a:extLst>
              <a:ext uri="{FF2B5EF4-FFF2-40B4-BE49-F238E27FC236}">
                <a16:creationId xmlns:a16="http://schemas.microsoft.com/office/drawing/2014/main" id="{C39F32D5-B3C4-B93C-C9D1-42C56531E47F}"/>
              </a:ext>
            </a:extLst>
          </p:cNvPr>
          <p:cNvSpPr txBox="1"/>
          <p:nvPr/>
        </p:nvSpPr>
        <p:spPr>
          <a:xfrm>
            <a:off x="6408057" y="4232403"/>
            <a:ext cx="5783943" cy="830997"/>
          </a:xfrm>
          <a:prstGeom prst="rect">
            <a:avLst/>
          </a:prstGeom>
          <a:noFill/>
        </p:spPr>
        <p:txBody>
          <a:bodyPr wrap="square" rtlCol="0">
            <a:spAutoFit/>
          </a:bodyPr>
          <a:lstStyle/>
          <a:p>
            <a:r>
              <a:rPr lang="en-US" sz="2400" dirty="0">
                <a:solidFill>
                  <a:schemeClr val="tx1"/>
                </a:solidFill>
              </a:rPr>
              <a:t>CRTM simulation of longwave bands from GXS and IRS</a:t>
            </a:r>
            <a:endParaRPr lang="en-US" dirty="0">
              <a:solidFill>
                <a:schemeClr val="tx1"/>
              </a:solidFill>
            </a:endParaRPr>
          </a:p>
        </p:txBody>
      </p:sp>
      <p:cxnSp>
        <p:nvCxnSpPr>
          <p:cNvPr id="16" name="Straight Arrow Connector 15">
            <a:extLst>
              <a:ext uri="{FF2B5EF4-FFF2-40B4-BE49-F238E27FC236}">
                <a16:creationId xmlns:a16="http://schemas.microsoft.com/office/drawing/2014/main" id="{F36A89E5-5598-400C-741A-86D6C606F47A}"/>
              </a:ext>
            </a:extLst>
          </p:cNvPr>
          <p:cNvCxnSpPr>
            <a:cxnSpLocks/>
          </p:cNvCxnSpPr>
          <p:nvPr/>
        </p:nvCxnSpPr>
        <p:spPr>
          <a:xfrm flipH="1" flipV="1">
            <a:off x="4804975" y="2072182"/>
            <a:ext cx="2644658" cy="42571"/>
          </a:xfrm>
          <a:prstGeom prst="straightConnector1">
            <a:avLst/>
          </a:prstGeom>
          <a:ln w="63500">
            <a:solidFill>
              <a:schemeClr val="accent3">
                <a:lumMod val="75000"/>
              </a:schemeClr>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D6B8751-2B92-EC04-FC0A-3639C971C8EF}"/>
              </a:ext>
            </a:extLst>
          </p:cNvPr>
          <p:cNvCxnSpPr>
            <a:cxnSpLocks/>
          </p:cNvCxnSpPr>
          <p:nvPr/>
        </p:nvCxnSpPr>
        <p:spPr>
          <a:xfrm flipH="1" flipV="1">
            <a:off x="1516744" y="2575397"/>
            <a:ext cx="718456" cy="1793403"/>
          </a:xfrm>
          <a:prstGeom prst="straightConnector1">
            <a:avLst/>
          </a:prstGeom>
          <a:ln w="63500">
            <a:solidFill>
              <a:schemeClr val="accent3">
                <a:lumMod val="75000"/>
              </a:schemeClr>
            </a:solidFill>
            <a:headEnd type="none" w="lg" len="med"/>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2DDBFBA-E9D2-A8F6-8FCF-378E4BACB603}"/>
              </a:ext>
            </a:extLst>
          </p:cNvPr>
          <p:cNvSpPr txBox="1"/>
          <p:nvPr/>
        </p:nvSpPr>
        <p:spPr>
          <a:xfrm>
            <a:off x="4106797" y="1340293"/>
            <a:ext cx="698178" cy="369332"/>
          </a:xfrm>
          <a:prstGeom prst="rect">
            <a:avLst/>
          </a:prstGeom>
          <a:noFill/>
        </p:spPr>
        <p:txBody>
          <a:bodyPr wrap="square" rtlCol="0">
            <a:spAutoFit/>
          </a:bodyPr>
          <a:lstStyle/>
          <a:p>
            <a:r>
              <a:rPr lang="en-US" sz="1800" b="1" dirty="0">
                <a:solidFill>
                  <a:srgbClr val="0070C0"/>
                </a:solidFill>
                <a:latin typeface="Calibri" panose="020F0502020204030204" pitchFamily="34" charset="0"/>
                <a:cs typeface="Calibri" panose="020F0502020204030204" pitchFamily="34" charset="0"/>
              </a:rPr>
              <a:t>O</a:t>
            </a:r>
            <a:r>
              <a:rPr lang="en-US" sz="1800" b="1" baseline="-25000" dirty="0">
                <a:solidFill>
                  <a:srgbClr val="0070C0"/>
                </a:solidFill>
                <a:latin typeface="Calibri" panose="020F0502020204030204" pitchFamily="34" charset="0"/>
                <a:cs typeface="Calibri" panose="020F0502020204030204" pitchFamily="34" charset="0"/>
              </a:rPr>
              <a:t>3</a:t>
            </a:r>
          </a:p>
        </p:txBody>
      </p:sp>
      <p:sp>
        <p:nvSpPr>
          <p:cNvPr id="22" name="TextBox 21">
            <a:extLst>
              <a:ext uri="{FF2B5EF4-FFF2-40B4-BE49-F238E27FC236}">
                <a16:creationId xmlns:a16="http://schemas.microsoft.com/office/drawing/2014/main" id="{5314DC7D-F036-45F6-1D09-5029308B00AF}"/>
              </a:ext>
            </a:extLst>
          </p:cNvPr>
          <p:cNvSpPr txBox="1"/>
          <p:nvPr/>
        </p:nvSpPr>
        <p:spPr>
          <a:xfrm>
            <a:off x="877265" y="1542254"/>
            <a:ext cx="999347" cy="369332"/>
          </a:xfrm>
          <a:prstGeom prst="rect">
            <a:avLst/>
          </a:prstGeom>
          <a:noFill/>
        </p:spPr>
        <p:txBody>
          <a:bodyPr wrap="square" rtlCol="0">
            <a:spAutoFit/>
          </a:bodyPr>
          <a:lstStyle/>
          <a:p>
            <a:r>
              <a:rPr lang="en-US" sz="1800" b="1" dirty="0">
                <a:solidFill>
                  <a:srgbClr val="0070C0"/>
                </a:solidFill>
                <a:latin typeface="Calibri" panose="020F0502020204030204" pitchFamily="34" charset="0"/>
                <a:cs typeface="Calibri" panose="020F0502020204030204" pitchFamily="34" charset="0"/>
              </a:rPr>
              <a:t>CO</a:t>
            </a:r>
            <a:r>
              <a:rPr lang="en-US" sz="1800" b="1" baseline="-25000" dirty="0">
                <a:solidFill>
                  <a:srgbClr val="0070C0"/>
                </a:solidFill>
                <a:latin typeface="Calibri" panose="020F0502020204030204" pitchFamily="34" charset="0"/>
                <a:cs typeface="Calibri" panose="020F0502020204030204" pitchFamily="34" charset="0"/>
              </a:rPr>
              <a:t>2</a:t>
            </a:r>
          </a:p>
        </p:txBody>
      </p:sp>
      <p:sp>
        <p:nvSpPr>
          <p:cNvPr id="3" name="TextBox 2">
            <a:extLst>
              <a:ext uri="{FF2B5EF4-FFF2-40B4-BE49-F238E27FC236}">
                <a16:creationId xmlns:a16="http://schemas.microsoft.com/office/drawing/2014/main" id="{2AA3EC86-81F3-656A-CC84-EDB31F7ABF2F}"/>
              </a:ext>
            </a:extLst>
          </p:cNvPr>
          <p:cNvSpPr txBox="1"/>
          <p:nvPr/>
        </p:nvSpPr>
        <p:spPr>
          <a:xfrm>
            <a:off x="6826685" y="6093912"/>
            <a:ext cx="3671198" cy="307777"/>
          </a:xfrm>
          <a:prstGeom prst="rect">
            <a:avLst/>
          </a:prstGeom>
          <a:noFill/>
        </p:spPr>
        <p:txBody>
          <a:bodyPr wrap="none" rtlCol="0">
            <a:spAutoFit/>
          </a:bodyPr>
          <a:lstStyle/>
          <a:p>
            <a:r>
              <a:rPr lang="en-US" dirty="0"/>
              <a:t>Slide courtesy of </a:t>
            </a:r>
            <a:r>
              <a:rPr lang="en-US" dirty="0" err="1"/>
              <a:t>Yingtao</a:t>
            </a:r>
            <a:r>
              <a:rPr lang="en-US" dirty="0"/>
              <a:t> Ma (NOAA STAR)</a:t>
            </a:r>
          </a:p>
        </p:txBody>
      </p:sp>
    </p:spTree>
    <p:extLst>
      <p:ext uri="{BB962C8B-B14F-4D97-AF65-F5344CB8AC3E}">
        <p14:creationId xmlns:p14="http://schemas.microsoft.com/office/powerpoint/2010/main" val="135414500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11476</TotalTime>
  <Words>3763</Words>
  <Application>Microsoft Office PowerPoint</Application>
  <PresentationFormat>Widescreen</PresentationFormat>
  <Paragraphs>372</Paragraphs>
  <Slides>27</Slides>
  <Notes>23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Helvetica Neue</vt:lpstr>
      <vt:lpstr>Calibri</vt:lpstr>
      <vt:lpstr>Aptos</vt:lpstr>
      <vt:lpstr>Times</vt:lpstr>
      <vt:lpstr>Wingdings</vt:lpstr>
      <vt:lpstr>Candara</vt:lpstr>
      <vt:lpstr>Arial</vt:lpstr>
      <vt:lpstr>Cambria Math</vt:lpstr>
      <vt:lpstr>Consolas</vt:lpstr>
      <vt:lpstr>Office Theme</vt:lpstr>
      <vt:lpstr>2_Office Theme</vt:lpstr>
      <vt:lpstr>The Community Radiative Transfer Model </vt:lpstr>
      <vt:lpstr>PowerPoint Presentation</vt:lpstr>
      <vt:lpstr>PowerPoint Presentation</vt:lpstr>
      <vt:lpstr>PowerPoint Presentation</vt:lpstr>
      <vt:lpstr>PowerPoint Presentation</vt:lpstr>
      <vt:lpstr>PowerPoint Presentation</vt:lpstr>
      <vt:lpstr>PowerPoint Presentation</vt:lpstr>
      <vt:lpstr>CRTM Coefficient generation (STAR) </vt:lpstr>
      <vt:lpstr>CRTM simulation of GXS and IRS (STAR, Y. Ma.) </vt:lpstr>
      <vt:lpstr>Current status: Default IR emissivity (NPOESS)  No angular dependence no temperature dependence no polarization information no spatial dependence  </vt:lpstr>
      <vt:lpstr>WRF-Chem/CRTM offline AOD Sensitivity test</vt:lpstr>
      <vt:lpstr>PowerPoint Presentation</vt:lpstr>
      <vt:lpstr>PowerPoint Presentation</vt:lpstr>
      <vt:lpstr>PowerPoint Presentation</vt:lpstr>
      <vt:lpstr>PowerPoint Presentation</vt:lpstr>
      <vt:lpstr>PowerPoint Presentation</vt:lpstr>
      <vt:lpstr>PowerPoint Presentation</vt:lpstr>
      <vt:lpstr>Animation of GOES 16/18 ABI &amp; MRMS (Sluka/Thompson, CRTM/UFO)</vt:lpstr>
      <vt:lpstr>CRTM-AI (Lucas Howard, CU / Greg Thompson, JCSDA)</vt:lpstr>
      <vt:lpstr>Errors Compared to CRTM Radiances</vt:lpstr>
      <vt:lpstr>Single Scan Results</vt:lpstr>
      <vt:lpstr>Water Vapor Impact on ML Results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Community Radiative Transfer Model Q2 AOP2024 Report </dc:title>
  <dc:creator>Thomas Auligné</dc:creator>
  <cp:lastModifiedBy>Benjamin Johnson</cp:lastModifiedBy>
  <cp:revision>8</cp:revision>
  <dcterms:created xsi:type="dcterms:W3CDTF">2017-07-01T00:06:20Z</dcterms:created>
  <dcterms:modified xsi:type="dcterms:W3CDTF">2024-12-17T19:53:38Z</dcterms:modified>
</cp:coreProperties>
</file>