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7" r:id="rId2"/>
    <p:sldId id="256" r:id="rId3"/>
    <p:sldId id="288" r:id="rId4"/>
    <p:sldId id="259" r:id="rId5"/>
    <p:sldId id="257" r:id="rId6"/>
    <p:sldId id="260" r:id="rId7"/>
    <p:sldId id="261" r:id="rId8"/>
    <p:sldId id="263" r:id="rId9"/>
    <p:sldId id="264" r:id="rId10"/>
    <p:sldId id="265" r:id="rId11"/>
    <p:sldId id="266" r:id="rId12"/>
    <p:sldId id="267" r:id="rId13"/>
    <p:sldId id="286" r:id="rId14"/>
    <p:sldId id="292" r:id="rId15"/>
    <p:sldId id="268" r:id="rId16"/>
    <p:sldId id="289" r:id="rId17"/>
    <p:sldId id="270" r:id="rId18"/>
    <p:sldId id="271" r:id="rId19"/>
    <p:sldId id="285" r:id="rId20"/>
    <p:sldId id="272" r:id="rId21"/>
    <p:sldId id="273" r:id="rId22"/>
    <p:sldId id="274" r:id="rId23"/>
    <p:sldId id="280" r:id="rId24"/>
    <p:sldId id="276" r:id="rId25"/>
    <p:sldId id="277" r:id="rId26"/>
    <p:sldId id="293" r:id="rId27"/>
    <p:sldId id="291" r:id="rId28"/>
    <p:sldId id="258"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3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7CAB9A-DE98-41B0-896D-0C8847BB447A}" type="datetimeFigureOut">
              <a:rPr lang="en-US" smtClean="0"/>
              <a:t>5/12/2015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596EE3-89DF-4659-9239-84ACAA1676E0}" type="slidenum">
              <a:rPr lang="en-US" smtClean="0"/>
              <a:t>‹#›</a:t>
            </a:fld>
            <a:endParaRPr lang="en-US"/>
          </a:p>
        </p:txBody>
      </p:sp>
    </p:spTree>
    <p:extLst>
      <p:ext uri="{BB962C8B-B14F-4D97-AF65-F5344CB8AC3E}">
        <p14:creationId xmlns:p14="http://schemas.microsoft.com/office/powerpoint/2010/main" val="561325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miter lim="800000"/>
            <a:headEnd/>
            <a:tailEnd/>
          </a:ln>
        </p:spPr>
        <p:txBody>
          <a:bodyPr/>
          <a:lstStyle/>
          <a:p>
            <a:fld id="{91B36D53-8EFD-442E-B998-1AC9BBA8CB2F}" type="slidenum">
              <a:rPr lang="en-US"/>
              <a:pPr/>
              <a:t>7</a:t>
            </a:fld>
            <a:endParaRPr lang="en-US"/>
          </a:p>
        </p:txBody>
      </p:sp>
      <p:sp>
        <p:nvSpPr>
          <p:cNvPr id="491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smtClean="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hyperlink" Target="mailto:steven.peckham@noaa.gov" TargetMode="External"/><Relationship Id="rId4" Type="http://schemas.openxmlformats.org/officeDocument/2006/relationships/hyperlink" Target="mailto:georg.a.grell@noaa.go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5982" y="990600"/>
            <a:ext cx="7391400" cy="3970318"/>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Real-time depiction of stratospheric intrusions in </a:t>
            </a:r>
            <a:r>
              <a:rPr lang="en-US" sz="2800" b="1" dirty="0" smtClean="0">
                <a:latin typeface="Times New Roman" panose="02020603050405020304" pitchFamily="18" charset="0"/>
                <a:cs typeface="Times New Roman" panose="02020603050405020304" pitchFamily="18" charset="0"/>
              </a:rPr>
              <a:t>RAQMS/WRF-</a:t>
            </a:r>
            <a:r>
              <a:rPr lang="en-US" sz="2800" b="1" dirty="0" err="1" smtClean="0">
                <a:latin typeface="Times New Roman" panose="02020603050405020304" pitchFamily="18" charset="0"/>
                <a:cs typeface="Times New Roman" panose="02020603050405020304" pitchFamily="18" charset="0"/>
              </a:rPr>
              <a:t>Chem</a:t>
            </a:r>
            <a:endParaRPr lang="en-US" sz="2800" b="1" dirty="0" smtClean="0">
              <a:latin typeface="Times New Roman" panose="02020603050405020304" pitchFamily="18" charset="0"/>
              <a:cs typeface="Times New Roman" panose="02020603050405020304" pitchFamily="18" charset="0"/>
            </a:endParaRPr>
          </a:p>
          <a:p>
            <a:pPr algn="ctr"/>
            <a:endParaRPr lang="en-US" sz="2800" b="1" dirty="0">
              <a:latin typeface="Times New Roman" panose="02020603050405020304" pitchFamily="18" charset="0"/>
              <a:cs typeface="Times New Roman" panose="02020603050405020304" pitchFamily="18" charset="0"/>
            </a:endParaRPr>
          </a:p>
          <a:p>
            <a:pPr algn="ctr"/>
            <a:r>
              <a:rPr lang="en-US" sz="2000" b="1" dirty="0" smtClean="0">
                <a:latin typeface="Times New Roman" panose="02020603050405020304" pitchFamily="18" charset="0"/>
                <a:cs typeface="Times New Roman" panose="02020603050405020304" pitchFamily="18" charset="0"/>
              </a:rPr>
              <a:t>R. Bradley Pierce</a:t>
            </a:r>
          </a:p>
          <a:p>
            <a:pPr algn="ctr"/>
            <a:r>
              <a:rPr lang="en-US" sz="2000" b="1" dirty="0" smtClean="0">
                <a:latin typeface="Times New Roman" panose="02020603050405020304" pitchFamily="18" charset="0"/>
                <a:cs typeface="Times New Roman" panose="02020603050405020304" pitchFamily="18" charset="0"/>
              </a:rPr>
              <a:t>NOAA/NESDIS</a:t>
            </a:r>
          </a:p>
          <a:p>
            <a:pPr algn="ctr"/>
            <a:endParaRPr lang="en-US" sz="2000" b="1" dirty="0" smtClean="0">
              <a:latin typeface="Times New Roman" panose="02020603050405020304" pitchFamily="18" charset="0"/>
              <a:cs typeface="Times New Roman" panose="02020603050405020304" pitchFamily="18" charset="0"/>
            </a:endParaRPr>
          </a:p>
          <a:p>
            <a:pPr algn="ctr"/>
            <a:r>
              <a:rPr lang="en-US" b="1" dirty="0" smtClean="0">
                <a:latin typeface="Times New Roman" panose="02020603050405020304" pitchFamily="18" charset="0"/>
                <a:cs typeface="Times New Roman" panose="02020603050405020304" pitchFamily="18" charset="0"/>
              </a:rPr>
              <a:t>Collaborators: </a:t>
            </a:r>
          </a:p>
          <a:p>
            <a:pPr algn="ctr"/>
            <a:r>
              <a:rPr lang="en-US" b="1" dirty="0" smtClean="0">
                <a:latin typeface="Times New Roman" panose="02020603050405020304" pitchFamily="18" charset="0"/>
                <a:cs typeface="Times New Roman" panose="02020603050405020304" pitchFamily="18" charset="0"/>
              </a:rPr>
              <a:t>RAQMS (Todd </a:t>
            </a:r>
            <a:r>
              <a:rPr lang="en-US" b="1" dirty="0" err="1" smtClean="0">
                <a:latin typeface="Times New Roman" panose="02020603050405020304" pitchFamily="18" charset="0"/>
                <a:cs typeface="Times New Roman" panose="02020603050405020304" pitchFamily="18" charset="0"/>
              </a:rPr>
              <a:t>Schaack</a:t>
            </a:r>
            <a:r>
              <a:rPr lang="en-US" b="1" dirty="0" smtClean="0">
                <a:latin typeface="Times New Roman" panose="02020603050405020304" pitchFamily="18" charset="0"/>
                <a:cs typeface="Times New Roman" panose="02020603050405020304" pitchFamily="18" charset="0"/>
              </a:rPr>
              <a:t> and Allen </a:t>
            </a:r>
            <a:r>
              <a:rPr lang="en-US" b="1" dirty="0" err="1" smtClean="0">
                <a:latin typeface="Times New Roman" panose="02020603050405020304" pitchFamily="18" charset="0"/>
                <a:cs typeface="Times New Roman" panose="02020603050405020304" pitchFamily="18" charset="0"/>
              </a:rPr>
              <a:t>Lenzen</a:t>
            </a:r>
            <a:r>
              <a:rPr lang="en-US" b="1" dirty="0" smtClean="0">
                <a:latin typeface="Times New Roman" panose="02020603050405020304" pitchFamily="18" charset="0"/>
                <a:cs typeface="Times New Roman" panose="02020603050405020304" pitchFamily="18" charset="0"/>
              </a:rPr>
              <a:t>, UW-</a:t>
            </a:r>
            <a:r>
              <a:rPr lang="en-US" b="1" dirty="0" smtClean="0">
                <a:latin typeface="Times New Roman" panose="02020603050405020304" pitchFamily="18" charset="0"/>
                <a:cs typeface="Times New Roman" panose="02020603050405020304" pitchFamily="18" charset="0"/>
              </a:rPr>
              <a:t>Madison/SSEC) </a:t>
            </a:r>
          </a:p>
          <a:p>
            <a:pPr algn="ctr"/>
            <a:r>
              <a:rPr lang="en-US" b="1" dirty="0" smtClean="0">
                <a:latin typeface="Times New Roman" panose="02020603050405020304" pitchFamily="18" charset="0"/>
                <a:cs typeface="Times New Roman" panose="02020603050405020304" pitchFamily="18" charset="0"/>
              </a:rPr>
              <a:t>RR-</a:t>
            </a:r>
            <a:r>
              <a:rPr lang="en-US" b="1" dirty="0" err="1" smtClean="0">
                <a:latin typeface="Times New Roman" panose="02020603050405020304" pitchFamily="18" charset="0"/>
                <a:cs typeface="Times New Roman" panose="02020603050405020304" pitchFamily="18" charset="0"/>
              </a:rPr>
              <a:t>Chem</a:t>
            </a:r>
            <a:r>
              <a:rPr lang="en-US" b="1" dirty="0" smtClean="0">
                <a:latin typeface="Times New Roman" panose="02020603050405020304" pitchFamily="18" charset="0"/>
                <a:cs typeface="Times New Roman" panose="02020603050405020304" pitchFamily="18" charset="0"/>
              </a:rPr>
              <a:t> (Georg </a:t>
            </a:r>
            <a:r>
              <a:rPr lang="en-US" b="1" dirty="0" err="1" smtClean="0">
                <a:latin typeface="Times New Roman" panose="02020603050405020304" pitchFamily="18" charset="0"/>
                <a:cs typeface="Times New Roman" panose="02020603050405020304" pitchFamily="18" charset="0"/>
              </a:rPr>
              <a:t>Grell</a:t>
            </a:r>
            <a:r>
              <a:rPr lang="en-US" b="1" dirty="0" smtClean="0">
                <a:latin typeface="Times New Roman" panose="02020603050405020304" pitchFamily="18" charset="0"/>
                <a:cs typeface="Times New Roman" panose="02020603050405020304" pitchFamily="18" charset="0"/>
              </a:rPr>
              <a:t> and Steve </a:t>
            </a:r>
            <a:r>
              <a:rPr lang="en-US" b="1" dirty="0" err="1" smtClean="0">
                <a:latin typeface="Times New Roman" panose="02020603050405020304" pitchFamily="18" charset="0"/>
                <a:cs typeface="Times New Roman" panose="02020603050405020304" pitchFamily="18" charset="0"/>
              </a:rPr>
              <a:t>Peckham</a:t>
            </a:r>
            <a:r>
              <a:rPr lang="en-US"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NOAA/ESRL</a:t>
            </a:r>
            <a:r>
              <a:rPr lang="en-US" b="1" dirty="0" smtClean="0">
                <a:latin typeface="Times New Roman" panose="02020603050405020304" pitchFamily="18" charset="0"/>
                <a:cs typeface="Times New Roman" panose="02020603050405020304" pitchFamily="18" charset="0"/>
              </a:rPr>
              <a:t>),</a:t>
            </a:r>
          </a:p>
          <a:p>
            <a:pPr algn="ctr"/>
            <a:r>
              <a:rPr lang="en-US" b="1" dirty="0" smtClean="0">
                <a:latin typeface="Times New Roman" panose="02020603050405020304" pitchFamily="18" charset="0"/>
                <a:cs typeface="Times New Roman" panose="02020603050405020304" pitchFamily="18" charset="0"/>
              </a:rPr>
              <a:t>AJAX measurements (Emma </a:t>
            </a:r>
            <a:r>
              <a:rPr lang="en-US" b="1" dirty="0">
                <a:latin typeface="Times New Roman" panose="02020603050405020304" pitchFamily="18" charset="0"/>
                <a:cs typeface="Times New Roman" panose="02020603050405020304" pitchFamily="18" charset="0"/>
              </a:rPr>
              <a:t>Yates and Laura </a:t>
            </a:r>
            <a:r>
              <a:rPr lang="en-US" b="1" dirty="0" err="1">
                <a:latin typeface="Times New Roman" panose="02020603050405020304" pitchFamily="18" charset="0"/>
                <a:cs typeface="Times New Roman" panose="02020603050405020304" pitchFamily="18" charset="0"/>
              </a:rPr>
              <a:t>Iraci</a:t>
            </a:r>
            <a:r>
              <a:rPr lang="en-US" b="1" dirty="0">
                <a:latin typeface="Times New Roman" panose="02020603050405020304" pitchFamily="18" charset="0"/>
                <a:cs typeface="Times New Roman" panose="02020603050405020304" pitchFamily="18" charset="0"/>
              </a:rPr>
              <a:t>, NASA </a:t>
            </a:r>
            <a:r>
              <a:rPr lang="en-US" b="1" dirty="0" smtClean="0">
                <a:latin typeface="Times New Roman" panose="02020603050405020304" pitchFamily="18" charset="0"/>
                <a:cs typeface="Times New Roman" panose="02020603050405020304" pitchFamily="18" charset="0"/>
              </a:rPr>
              <a:t>Ames)</a:t>
            </a:r>
          </a:p>
          <a:p>
            <a:pPr algn="ctr"/>
            <a:r>
              <a:rPr lang="en-US" b="1" dirty="0" smtClean="0">
                <a:latin typeface="Times New Roman" panose="02020603050405020304" pitchFamily="18" charset="0"/>
                <a:cs typeface="Times New Roman" panose="02020603050405020304" pitchFamily="18" charset="0"/>
              </a:rPr>
              <a:t>EPA SI Working Group (</a:t>
            </a:r>
            <a:r>
              <a:rPr lang="en-US" b="1" dirty="0">
                <a:latin typeface="Times New Roman" panose="02020603050405020304" pitchFamily="18" charset="0"/>
                <a:cs typeface="Times New Roman" panose="02020603050405020304" pitchFamily="18" charset="0"/>
              </a:rPr>
              <a:t>Gail </a:t>
            </a:r>
            <a:r>
              <a:rPr lang="en-US" b="1" dirty="0" err="1" smtClean="0">
                <a:latin typeface="Times New Roman" panose="02020603050405020304" pitchFamily="18" charset="0"/>
                <a:cs typeface="Times New Roman" panose="02020603050405020304" pitchFamily="18" charset="0"/>
              </a:rPr>
              <a:t>Tonnesen</a:t>
            </a:r>
            <a:r>
              <a:rPr lang="en-US" b="1" dirty="0">
                <a:latin typeface="Times New Roman" panose="02020603050405020304" pitchFamily="18" charset="0"/>
                <a:cs typeface="Times New Roman" panose="02020603050405020304" pitchFamily="18" charset="0"/>
              </a:rPr>
              <a:t>, US EPA, and Patrick </a:t>
            </a:r>
            <a:r>
              <a:rPr lang="en-US" b="1" dirty="0" smtClean="0">
                <a:latin typeface="Times New Roman" panose="02020603050405020304" pitchFamily="18" charset="0"/>
                <a:cs typeface="Times New Roman" panose="02020603050405020304" pitchFamily="18" charset="0"/>
              </a:rPr>
              <a:t>Reddy, CDPHE)</a:t>
            </a:r>
            <a:endParaRPr lang="en-US" b="1"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09"/>
            <a:ext cx="280035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053" y="-4619"/>
            <a:ext cx="2552183" cy="768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www2.epa.gov/sites/production/files/styles/large/public/seallogo_0.jpg?itok=RGkk_gau"/>
          <p:cNvPicPr>
            <a:picLocks noChangeAspect="1" noChangeArrowheads="1"/>
          </p:cNvPicPr>
          <p:nvPr/>
        </p:nvPicPr>
        <p:blipFill rotWithShape="1">
          <a:blip r:embed="rId4">
            <a:extLst>
              <a:ext uri="{28A0092B-C50C-407E-A947-70E740481C1C}">
                <a14:useLocalDpi xmlns:a14="http://schemas.microsoft.com/office/drawing/2010/main" val="0"/>
              </a:ext>
            </a:extLst>
          </a:blip>
          <a:srcRect l="31867" t="16030" b="19635"/>
          <a:stretch/>
        </p:blipFill>
        <p:spPr bwMode="auto">
          <a:xfrm>
            <a:off x="3276600" y="62345"/>
            <a:ext cx="2438400" cy="7019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618" y="6211669"/>
            <a:ext cx="9144000" cy="646331"/>
          </a:xfrm>
          <a:prstGeom prst="rect">
            <a:avLst/>
          </a:prstGeom>
        </p:spPr>
        <p:txBody>
          <a:bodyPr wrap="square">
            <a:spAutoFit/>
          </a:bodyPr>
          <a:lstStyle/>
          <a:p>
            <a:endParaRPr lang="en-US" dirty="0"/>
          </a:p>
          <a:p>
            <a:pPr algn="ctr"/>
            <a:r>
              <a:rPr lang="en-US" dirty="0"/>
              <a:t> </a:t>
            </a:r>
            <a:r>
              <a:rPr lang="en-US" b="1" dirty="0"/>
              <a:t>Modeling Air Quality from the Global to Local Scale </a:t>
            </a:r>
            <a:r>
              <a:rPr lang="en-US" b="1" dirty="0" smtClean="0"/>
              <a:t>May </a:t>
            </a:r>
            <a:r>
              <a:rPr lang="en-US" b="1" dirty="0"/>
              <a:t>11-15 2015 </a:t>
            </a:r>
            <a:r>
              <a:rPr lang="en-US" b="1" dirty="0" smtClean="0"/>
              <a:t>Boulder</a:t>
            </a:r>
            <a:r>
              <a:rPr lang="en-US" b="1" dirty="0"/>
              <a:t>, Colorado </a:t>
            </a:r>
            <a:endParaRPr lang="en-US" dirty="0"/>
          </a:p>
        </p:txBody>
      </p:sp>
      <p:pic>
        <p:nvPicPr>
          <p:cNvPr id="7" name="Picture 12" descr="National Aeronautics and Space Administr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41542"/>
            <a:ext cx="137160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National Oceanic and Atmospheric Administr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5119" y="4641541"/>
            <a:ext cx="118110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https://pbs.twimg.com/profile_images/2965573389/28f2ffe7e927f13f615f9d2796528e40_400x4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46502" y="5022263"/>
            <a:ext cx="1581705" cy="1581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6578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28599"/>
            <a:ext cx="9144000" cy="461665"/>
          </a:xfrm>
          <a:prstGeom prst="rect">
            <a:avLst/>
          </a:prstGeom>
        </p:spPr>
        <p:txBody>
          <a:bodyPr wrap="square">
            <a:spAutoFit/>
          </a:bodyPr>
          <a:lstStyle/>
          <a:p>
            <a:pPr lvl="1" algn="ctr"/>
            <a:r>
              <a:rPr lang="en-US" sz="2400" b="1" dirty="0">
                <a:latin typeface="Times New Roman" pitchFamily="18" charset="0"/>
                <a:cs typeface="Times New Roman" pitchFamily="18" charset="0"/>
              </a:rPr>
              <a:t>310K O3 from RAQMS/WRF-CHEM </a:t>
            </a:r>
            <a:r>
              <a:rPr lang="en-US" sz="2400" b="1" dirty="0" smtClean="0">
                <a:latin typeface="Times New Roman" pitchFamily="18" charset="0"/>
                <a:cs typeface="Times New Roman" pitchFamily="18" charset="0"/>
              </a:rPr>
              <a:t>Simulation</a:t>
            </a:r>
          </a:p>
        </p:txBody>
      </p:sp>
      <p:pic>
        <p:nvPicPr>
          <p:cNvPr id="5" name="Picture 2" descr="\\beans\users$\bpierce\Data\Documents\FY14_Travel\AGU\Talk\2012-06-05-18Z.310K_O3.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9957" y="1109249"/>
            <a:ext cx="5674043" cy="56740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813" y="2551837"/>
            <a:ext cx="3633787" cy="1477328"/>
          </a:xfrm>
          <a:prstGeom prst="rect">
            <a:avLst/>
          </a:prstGeom>
          <a:solidFill>
            <a:schemeClr val="accent1"/>
          </a:solidFill>
        </p:spPr>
        <p:txBody>
          <a:bodyPr wrap="square">
            <a:spAutoFit/>
          </a:bodyPr>
          <a:lstStyle/>
          <a:p>
            <a:r>
              <a:rPr lang="en-US" dirty="0" smtClean="0">
                <a:solidFill>
                  <a:srgbClr val="FFFF00"/>
                </a:solidFill>
                <a:latin typeface="Times New Roman" pitchFamily="18" charset="0"/>
                <a:cs typeface="Times New Roman" pitchFamily="18" charset="0"/>
              </a:rPr>
              <a:t>Southeasterly transport of stratospheric air along the 310K isentropic surface leads to the SI event sampled by the AJAX flight over CA on June 5, 2012 </a:t>
            </a:r>
            <a:endParaRPr lang="en-US"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644564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762000"/>
            <a:ext cx="9144000" cy="4724400"/>
            <a:chOff x="0" y="228600"/>
            <a:chExt cx="9144000" cy="4724400"/>
          </a:xfrm>
        </p:grpSpPr>
        <p:sp>
          <p:nvSpPr>
            <p:cNvPr id="2" name="Rectangle 1"/>
            <p:cNvSpPr/>
            <p:nvPr/>
          </p:nvSpPr>
          <p:spPr>
            <a:xfrm>
              <a:off x="972844" y="1339790"/>
              <a:ext cx="372122"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3" descr="\\beans\users$\bpierce\Data\Documents\FY14_Travel\AGU\Talk\WRFCHEM_obs_AJAX_F47_20120605_ra_curtain_ozone_nasa_12km_large_domain.10sec.png"/>
            <p:cNvPicPr>
              <a:picLocks noChangeAspect="1" noChangeArrowheads="1"/>
            </p:cNvPicPr>
            <p:nvPr/>
          </p:nvPicPr>
          <p:blipFill rotWithShape="1">
            <a:blip r:embed="rId2">
              <a:extLst>
                <a:ext uri="{28A0092B-C50C-407E-A947-70E740481C1C}">
                  <a14:useLocalDpi xmlns:a14="http://schemas.microsoft.com/office/drawing/2010/main" val="0"/>
                </a:ext>
              </a:extLst>
            </a:blip>
            <a:srcRect r="7521"/>
            <a:stretch/>
          </p:blipFill>
          <p:spPr bwMode="auto">
            <a:xfrm>
              <a:off x="4800600" y="2590800"/>
              <a:ext cx="4343400" cy="22535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beans\users$\bpierce\Data\Documents\FY14_Travel\AGU\Talk\RAQMS_obs_AJAX_F47_20120605_ra_curtain_ozone_nasa_mission.no.rdf.10sec.png"/>
            <p:cNvPicPr>
              <a:picLocks noChangeAspect="1" noChangeArrowheads="1"/>
            </p:cNvPicPr>
            <p:nvPr/>
          </p:nvPicPr>
          <p:blipFill rotWithShape="1">
            <a:blip r:embed="rId3">
              <a:extLst>
                <a:ext uri="{28A0092B-C50C-407E-A947-70E740481C1C}">
                  <a14:useLocalDpi xmlns:a14="http://schemas.microsoft.com/office/drawing/2010/main" val="0"/>
                </a:ext>
              </a:extLst>
            </a:blip>
            <a:srcRect r="9202"/>
            <a:stretch/>
          </p:blipFill>
          <p:spPr bwMode="auto">
            <a:xfrm>
              <a:off x="0" y="2634541"/>
              <a:ext cx="4191000" cy="21467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beans\users$\bpierce\Data\Documents\Attachments\jul_15\model.wrfchem_12km.201206051800.122W_O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2899" y="444057"/>
              <a:ext cx="4056301" cy="21612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48950" y="228600"/>
              <a:ext cx="1101584"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RAQMS </a:t>
              </a:r>
              <a:endParaRPr lang="en-US" b="1" dirty="0">
                <a:latin typeface="Times New Roman" pitchFamily="18" charset="0"/>
                <a:cs typeface="Times New Roman" pitchFamily="18" charset="0"/>
              </a:endParaRPr>
            </a:p>
          </p:txBody>
        </p:sp>
        <p:sp>
          <p:nvSpPr>
            <p:cNvPr id="10" name="TextBox 9"/>
            <p:cNvSpPr txBox="1"/>
            <p:nvPr/>
          </p:nvSpPr>
          <p:spPr>
            <a:xfrm>
              <a:off x="5334000" y="259391"/>
              <a:ext cx="3147015"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Nested RAQMS/WRFCHEM </a:t>
              </a:r>
              <a:endParaRPr lang="en-US" b="1" dirty="0">
                <a:latin typeface="Times New Roman" pitchFamily="18" charset="0"/>
                <a:cs typeface="Times New Roman" pitchFamily="18" charset="0"/>
              </a:endParaRPr>
            </a:p>
          </p:txBody>
        </p:sp>
        <p:pic>
          <p:nvPicPr>
            <p:cNvPr id="1026" name="Picture 2" descr="\\beans\users$\bpierce\Data\Documents\FY14_Travel\AGU\Talk\model.raqms_1x1.201206051800.122W_O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9" y="457200"/>
              <a:ext cx="4070509" cy="21688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1000" y="4800600"/>
              <a:ext cx="304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05400" y="4751034"/>
              <a:ext cx="304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97150" y="1386584"/>
              <a:ext cx="3355759" cy="386141"/>
            </a:xfrm>
            <a:custGeom>
              <a:avLst/>
              <a:gdLst>
                <a:gd name="connsiteX0" fmla="*/ 3355759 w 3355759"/>
                <a:gd name="connsiteY0" fmla="*/ 986 h 386141"/>
                <a:gd name="connsiteX1" fmla="*/ 3027285 w 3355759"/>
                <a:gd name="connsiteY1" fmla="*/ 9863 h 386141"/>
                <a:gd name="connsiteX2" fmla="*/ 2592279 w 3355759"/>
                <a:gd name="connsiteY2" fmla="*/ 72007 h 386141"/>
                <a:gd name="connsiteX3" fmla="*/ 2325949 w 3355759"/>
                <a:gd name="connsiteY3" fmla="*/ 89762 h 386141"/>
                <a:gd name="connsiteX4" fmla="*/ 1997475 w 3355759"/>
                <a:gd name="connsiteY4" fmla="*/ 151906 h 386141"/>
                <a:gd name="connsiteX5" fmla="*/ 1660124 w 3355759"/>
                <a:gd name="connsiteY5" fmla="*/ 196294 h 386141"/>
                <a:gd name="connsiteX6" fmla="*/ 1278384 w 3355759"/>
                <a:gd name="connsiteY6" fmla="*/ 258438 h 386141"/>
                <a:gd name="connsiteX7" fmla="*/ 887767 w 3355759"/>
                <a:gd name="connsiteY7" fmla="*/ 302826 h 386141"/>
                <a:gd name="connsiteX8" fmla="*/ 559293 w 3355759"/>
                <a:gd name="connsiteY8" fmla="*/ 347215 h 386141"/>
                <a:gd name="connsiteX9" fmla="*/ 106532 w 3355759"/>
                <a:gd name="connsiteY9" fmla="*/ 382725 h 386141"/>
                <a:gd name="connsiteX10" fmla="*/ 0 w 3355759"/>
                <a:gd name="connsiteY10" fmla="*/ 382725 h 38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5759" h="386141">
                  <a:moveTo>
                    <a:pt x="3355759" y="986"/>
                  </a:moveTo>
                  <a:cubicBezTo>
                    <a:pt x="3255145" y="-494"/>
                    <a:pt x="3154532" y="-1974"/>
                    <a:pt x="3027285" y="9863"/>
                  </a:cubicBezTo>
                  <a:cubicBezTo>
                    <a:pt x="2900038" y="21700"/>
                    <a:pt x="2709168" y="58691"/>
                    <a:pt x="2592279" y="72007"/>
                  </a:cubicBezTo>
                  <a:cubicBezTo>
                    <a:pt x="2475390" y="85324"/>
                    <a:pt x="2425083" y="76446"/>
                    <a:pt x="2325949" y="89762"/>
                  </a:cubicBezTo>
                  <a:cubicBezTo>
                    <a:pt x="2226815" y="103079"/>
                    <a:pt x="2108446" y="134151"/>
                    <a:pt x="1997475" y="151906"/>
                  </a:cubicBezTo>
                  <a:cubicBezTo>
                    <a:pt x="1886504" y="169661"/>
                    <a:pt x="1779972" y="178539"/>
                    <a:pt x="1660124" y="196294"/>
                  </a:cubicBezTo>
                  <a:cubicBezTo>
                    <a:pt x="1540276" y="214049"/>
                    <a:pt x="1407110" y="240683"/>
                    <a:pt x="1278384" y="258438"/>
                  </a:cubicBezTo>
                  <a:cubicBezTo>
                    <a:pt x="1149658" y="276193"/>
                    <a:pt x="1007615" y="288030"/>
                    <a:pt x="887767" y="302826"/>
                  </a:cubicBezTo>
                  <a:cubicBezTo>
                    <a:pt x="767919" y="317622"/>
                    <a:pt x="689499" y="333899"/>
                    <a:pt x="559293" y="347215"/>
                  </a:cubicBezTo>
                  <a:cubicBezTo>
                    <a:pt x="429087" y="360531"/>
                    <a:pt x="199747" y="376807"/>
                    <a:pt x="106532" y="382725"/>
                  </a:cubicBezTo>
                  <a:cubicBezTo>
                    <a:pt x="13317" y="388643"/>
                    <a:pt x="6658" y="385684"/>
                    <a:pt x="0" y="382725"/>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685627" y="1210322"/>
              <a:ext cx="1343573" cy="307777"/>
            </a:xfrm>
            <a:prstGeom prst="rect">
              <a:avLst/>
            </a:prstGeom>
            <a:noFill/>
          </p:spPr>
          <p:txBody>
            <a:bodyPr wrap="none" rtlCol="0">
              <a:spAutoFit/>
            </a:bodyPr>
            <a:lstStyle/>
            <a:p>
              <a:r>
                <a:rPr lang="en-US" sz="1400" b="1" dirty="0" smtClean="0">
                  <a:latin typeface="Times New Roman" pitchFamily="18" charset="0"/>
                  <a:cs typeface="Times New Roman" pitchFamily="18" charset="0"/>
                </a:rPr>
                <a:t>310K </a:t>
              </a:r>
              <a:r>
                <a:rPr lang="en-US" sz="1400" b="1" dirty="0" err="1" smtClean="0">
                  <a:latin typeface="Times New Roman" pitchFamily="18" charset="0"/>
                  <a:cs typeface="Times New Roman" pitchFamily="18" charset="0"/>
                </a:rPr>
                <a:t>isentrope</a:t>
              </a:r>
              <a:endParaRPr lang="en-US" sz="1400" b="1" dirty="0">
                <a:latin typeface="Times New Roman" pitchFamily="18" charset="0"/>
                <a:cs typeface="Times New Roman" pitchFamily="18" charset="0"/>
              </a:endParaRPr>
            </a:p>
          </p:txBody>
        </p:sp>
        <p:sp>
          <p:nvSpPr>
            <p:cNvPr id="17" name="Freeform 16"/>
            <p:cNvSpPr/>
            <p:nvPr/>
          </p:nvSpPr>
          <p:spPr>
            <a:xfrm>
              <a:off x="5331041" y="1366459"/>
              <a:ext cx="3355759" cy="386141"/>
            </a:xfrm>
            <a:custGeom>
              <a:avLst/>
              <a:gdLst>
                <a:gd name="connsiteX0" fmla="*/ 3355759 w 3355759"/>
                <a:gd name="connsiteY0" fmla="*/ 986 h 386141"/>
                <a:gd name="connsiteX1" fmla="*/ 3027285 w 3355759"/>
                <a:gd name="connsiteY1" fmla="*/ 9863 h 386141"/>
                <a:gd name="connsiteX2" fmla="*/ 2592279 w 3355759"/>
                <a:gd name="connsiteY2" fmla="*/ 72007 h 386141"/>
                <a:gd name="connsiteX3" fmla="*/ 2325949 w 3355759"/>
                <a:gd name="connsiteY3" fmla="*/ 89762 h 386141"/>
                <a:gd name="connsiteX4" fmla="*/ 1997475 w 3355759"/>
                <a:gd name="connsiteY4" fmla="*/ 151906 h 386141"/>
                <a:gd name="connsiteX5" fmla="*/ 1660124 w 3355759"/>
                <a:gd name="connsiteY5" fmla="*/ 196294 h 386141"/>
                <a:gd name="connsiteX6" fmla="*/ 1278384 w 3355759"/>
                <a:gd name="connsiteY6" fmla="*/ 258438 h 386141"/>
                <a:gd name="connsiteX7" fmla="*/ 887767 w 3355759"/>
                <a:gd name="connsiteY7" fmla="*/ 302826 h 386141"/>
                <a:gd name="connsiteX8" fmla="*/ 559293 w 3355759"/>
                <a:gd name="connsiteY8" fmla="*/ 347215 h 386141"/>
                <a:gd name="connsiteX9" fmla="*/ 106532 w 3355759"/>
                <a:gd name="connsiteY9" fmla="*/ 382725 h 386141"/>
                <a:gd name="connsiteX10" fmla="*/ 0 w 3355759"/>
                <a:gd name="connsiteY10" fmla="*/ 382725 h 38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5759" h="386141">
                  <a:moveTo>
                    <a:pt x="3355759" y="986"/>
                  </a:moveTo>
                  <a:cubicBezTo>
                    <a:pt x="3255145" y="-494"/>
                    <a:pt x="3154532" y="-1974"/>
                    <a:pt x="3027285" y="9863"/>
                  </a:cubicBezTo>
                  <a:cubicBezTo>
                    <a:pt x="2900038" y="21700"/>
                    <a:pt x="2709168" y="58691"/>
                    <a:pt x="2592279" y="72007"/>
                  </a:cubicBezTo>
                  <a:cubicBezTo>
                    <a:pt x="2475390" y="85324"/>
                    <a:pt x="2425083" y="76446"/>
                    <a:pt x="2325949" y="89762"/>
                  </a:cubicBezTo>
                  <a:cubicBezTo>
                    <a:pt x="2226815" y="103079"/>
                    <a:pt x="2108446" y="134151"/>
                    <a:pt x="1997475" y="151906"/>
                  </a:cubicBezTo>
                  <a:cubicBezTo>
                    <a:pt x="1886504" y="169661"/>
                    <a:pt x="1779972" y="178539"/>
                    <a:pt x="1660124" y="196294"/>
                  </a:cubicBezTo>
                  <a:cubicBezTo>
                    <a:pt x="1540276" y="214049"/>
                    <a:pt x="1407110" y="240683"/>
                    <a:pt x="1278384" y="258438"/>
                  </a:cubicBezTo>
                  <a:cubicBezTo>
                    <a:pt x="1149658" y="276193"/>
                    <a:pt x="1007615" y="288030"/>
                    <a:pt x="887767" y="302826"/>
                  </a:cubicBezTo>
                  <a:cubicBezTo>
                    <a:pt x="767919" y="317622"/>
                    <a:pt x="689499" y="333899"/>
                    <a:pt x="559293" y="347215"/>
                  </a:cubicBezTo>
                  <a:cubicBezTo>
                    <a:pt x="429087" y="360531"/>
                    <a:pt x="199747" y="376807"/>
                    <a:pt x="106532" y="382725"/>
                  </a:cubicBezTo>
                  <a:cubicBezTo>
                    <a:pt x="13317" y="388643"/>
                    <a:pt x="6658" y="385684"/>
                    <a:pt x="0" y="382725"/>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2286000" y="76200"/>
            <a:ext cx="5001369" cy="461665"/>
          </a:xfrm>
          <a:prstGeom prst="rect">
            <a:avLst/>
          </a:prstGeom>
        </p:spPr>
        <p:txBody>
          <a:bodyPr wrap="none">
            <a:spAutoFit/>
          </a:bodyPr>
          <a:lstStyle/>
          <a:p>
            <a:r>
              <a:rPr lang="en-US" sz="2400" b="1" dirty="0">
                <a:latin typeface="Times New Roman" pitchFamily="18" charset="0"/>
                <a:cs typeface="Times New Roman" pitchFamily="18" charset="0"/>
              </a:rPr>
              <a:t>NASA </a:t>
            </a:r>
            <a:r>
              <a:rPr lang="en-US" sz="2400" b="1" dirty="0" smtClean="0">
                <a:latin typeface="Times New Roman" pitchFamily="18" charset="0"/>
                <a:cs typeface="Times New Roman" pitchFamily="18" charset="0"/>
              </a:rPr>
              <a:t>AJAX </a:t>
            </a:r>
            <a:r>
              <a:rPr lang="en-US" sz="2400" b="1" dirty="0">
                <a:latin typeface="Times New Roman" pitchFamily="18" charset="0"/>
                <a:cs typeface="Times New Roman" pitchFamily="18" charset="0"/>
              </a:rPr>
              <a:t>Flight 47, June 5, 2012 </a:t>
            </a:r>
          </a:p>
        </p:txBody>
      </p:sp>
      <p:sp>
        <p:nvSpPr>
          <p:cNvPr id="19" name="TextBox 18"/>
          <p:cNvSpPr txBox="1"/>
          <p:nvPr/>
        </p:nvSpPr>
        <p:spPr>
          <a:xfrm>
            <a:off x="381000" y="5457549"/>
            <a:ext cx="8229600" cy="830997"/>
          </a:xfrm>
          <a:prstGeom prst="rect">
            <a:avLst/>
          </a:prstGeom>
          <a:solidFill>
            <a:schemeClr val="accent1"/>
          </a:solidFill>
        </p:spPr>
        <p:txBody>
          <a:bodyPr wrap="square" rtlCol="0">
            <a:spAutoFit/>
          </a:bodyPr>
          <a:lstStyle/>
          <a:p>
            <a:r>
              <a:rPr lang="en-US" sz="1600" b="1" dirty="0" smtClean="0">
                <a:solidFill>
                  <a:srgbClr val="FFFF00"/>
                </a:solidFill>
                <a:latin typeface="Times New Roman" pitchFamily="18" charset="0"/>
                <a:cs typeface="Times New Roman" pitchFamily="18" charset="0"/>
              </a:rPr>
              <a:t>Nested RAQMS/WRFCHEM simulations significantly improve the agreement with AJAX measurements during the off-shore spiral (B) but still underestimate ozone within the narrow filament sampled during the spiral over the </a:t>
            </a:r>
            <a:r>
              <a:rPr lang="es-ES" sz="1600" b="1" dirty="0">
                <a:solidFill>
                  <a:srgbClr val="FFFF00"/>
                </a:solidFill>
                <a:latin typeface="Times New Roman" pitchFamily="18" charset="0"/>
                <a:cs typeface="Times New Roman" pitchFamily="18" charset="0"/>
              </a:rPr>
              <a:t>San </a:t>
            </a:r>
            <a:r>
              <a:rPr lang="es-ES" sz="1600" b="1" dirty="0" err="1">
                <a:solidFill>
                  <a:srgbClr val="FFFF00"/>
                </a:solidFill>
                <a:latin typeface="Times New Roman" pitchFamily="18" charset="0"/>
                <a:cs typeface="Times New Roman" pitchFamily="18" charset="0"/>
              </a:rPr>
              <a:t>Joaquin</a:t>
            </a:r>
            <a:r>
              <a:rPr lang="es-ES" sz="1600" b="1" dirty="0">
                <a:solidFill>
                  <a:srgbClr val="FFFF00"/>
                </a:solidFill>
                <a:latin typeface="Times New Roman" pitchFamily="18" charset="0"/>
                <a:cs typeface="Times New Roman" pitchFamily="18" charset="0"/>
              </a:rPr>
              <a:t> Valley, CA (A) </a:t>
            </a:r>
            <a:endParaRPr lang="en-US" sz="1600" b="1" dirty="0">
              <a:solidFill>
                <a:srgbClr val="FFFF00"/>
              </a:solidFill>
              <a:latin typeface="Times New Roman" pitchFamily="18" charset="0"/>
              <a:cs typeface="Times New Roman" pitchFamily="18" charset="0"/>
            </a:endParaRPr>
          </a:p>
        </p:txBody>
      </p:sp>
      <p:sp>
        <p:nvSpPr>
          <p:cNvPr id="20" name="TextBox 19"/>
          <p:cNvSpPr txBox="1"/>
          <p:nvPr/>
        </p:nvSpPr>
        <p:spPr>
          <a:xfrm>
            <a:off x="6104016" y="3821668"/>
            <a:ext cx="458780" cy="369332"/>
          </a:xfrm>
          <a:prstGeom prst="rect">
            <a:avLst/>
          </a:prstGeom>
          <a:noFill/>
        </p:spPr>
        <p:txBody>
          <a:bodyPr wrap="none" rtlCol="0">
            <a:spAutoFit/>
          </a:bodyPr>
          <a:lstStyle/>
          <a:p>
            <a:r>
              <a:rPr lang="en-US" dirty="0" smtClean="0"/>
              <a:t>(A)</a:t>
            </a:r>
            <a:endParaRPr lang="en-US" dirty="0"/>
          </a:p>
        </p:txBody>
      </p:sp>
      <p:sp>
        <p:nvSpPr>
          <p:cNvPr id="21" name="TextBox 20"/>
          <p:cNvSpPr txBox="1"/>
          <p:nvPr/>
        </p:nvSpPr>
        <p:spPr>
          <a:xfrm>
            <a:off x="7543800" y="3821668"/>
            <a:ext cx="450764" cy="369332"/>
          </a:xfrm>
          <a:prstGeom prst="rect">
            <a:avLst/>
          </a:prstGeom>
          <a:noFill/>
        </p:spPr>
        <p:txBody>
          <a:bodyPr wrap="none" rtlCol="0">
            <a:spAutoFit/>
          </a:bodyPr>
          <a:lstStyle/>
          <a:p>
            <a:r>
              <a:rPr lang="en-US" dirty="0" smtClean="0"/>
              <a:t>(B)</a:t>
            </a:r>
            <a:endParaRPr lang="en-US" dirty="0"/>
          </a:p>
        </p:txBody>
      </p:sp>
      <p:sp>
        <p:nvSpPr>
          <p:cNvPr id="22" name="TextBox 21"/>
          <p:cNvSpPr txBox="1"/>
          <p:nvPr/>
        </p:nvSpPr>
        <p:spPr>
          <a:xfrm>
            <a:off x="1233652" y="3810000"/>
            <a:ext cx="458780" cy="369332"/>
          </a:xfrm>
          <a:prstGeom prst="rect">
            <a:avLst/>
          </a:prstGeom>
          <a:noFill/>
        </p:spPr>
        <p:txBody>
          <a:bodyPr wrap="none" rtlCol="0">
            <a:spAutoFit/>
          </a:bodyPr>
          <a:lstStyle/>
          <a:p>
            <a:r>
              <a:rPr lang="en-US" dirty="0" smtClean="0"/>
              <a:t>(A)</a:t>
            </a:r>
            <a:endParaRPr lang="en-US" dirty="0"/>
          </a:p>
        </p:txBody>
      </p:sp>
      <p:sp>
        <p:nvSpPr>
          <p:cNvPr id="23" name="TextBox 22"/>
          <p:cNvSpPr txBox="1"/>
          <p:nvPr/>
        </p:nvSpPr>
        <p:spPr>
          <a:xfrm>
            <a:off x="2673436" y="3810000"/>
            <a:ext cx="450764" cy="369332"/>
          </a:xfrm>
          <a:prstGeom prst="rect">
            <a:avLst/>
          </a:prstGeom>
          <a:noFill/>
        </p:spPr>
        <p:txBody>
          <a:bodyPr wrap="none" rtlCol="0">
            <a:spAutoFit/>
          </a:bodyPr>
          <a:lstStyle/>
          <a:p>
            <a:r>
              <a:rPr lang="en-US" dirty="0" smtClean="0"/>
              <a:t>(B)</a:t>
            </a:r>
            <a:endParaRPr lang="en-US" dirty="0"/>
          </a:p>
        </p:txBody>
      </p:sp>
      <p:sp>
        <p:nvSpPr>
          <p:cNvPr id="8" name="Rectangle 7"/>
          <p:cNvSpPr/>
          <p:nvPr/>
        </p:nvSpPr>
        <p:spPr>
          <a:xfrm>
            <a:off x="497150" y="3276600"/>
            <a:ext cx="18865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204532" y="3276600"/>
            <a:ext cx="18865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527553" y="3480298"/>
            <a:ext cx="881973" cy="400110"/>
          </a:xfrm>
          <a:prstGeom prst="rect">
            <a:avLst/>
          </a:prstGeom>
          <a:noFill/>
        </p:spPr>
        <p:txBody>
          <a:bodyPr wrap="none" rtlCol="0">
            <a:spAutoFit/>
          </a:bodyPr>
          <a:lstStyle/>
          <a:p>
            <a:r>
              <a:rPr lang="en-US" sz="1000" b="1" dirty="0" smtClean="0">
                <a:solidFill>
                  <a:srgbClr val="FF0000"/>
                </a:solidFill>
              </a:rPr>
              <a:t>RAQMS (red)</a:t>
            </a:r>
          </a:p>
          <a:p>
            <a:r>
              <a:rPr lang="en-US" sz="1000" b="1" dirty="0" smtClean="0"/>
              <a:t>AJAX (black)</a:t>
            </a:r>
            <a:endParaRPr lang="en-US" sz="1000" b="1" dirty="0"/>
          </a:p>
        </p:txBody>
      </p:sp>
      <p:sp>
        <p:nvSpPr>
          <p:cNvPr id="26" name="TextBox 25"/>
          <p:cNvSpPr txBox="1"/>
          <p:nvPr/>
        </p:nvSpPr>
        <p:spPr>
          <a:xfrm>
            <a:off x="7391400" y="3487444"/>
            <a:ext cx="1042273" cy="400110"/>
          </a:xfrm>
          <a:prstGeom prst="rect">
            <a:avLst/>
          </a:prstGeom>
          <a:noFill/>
        </p:spPr>
        <p:txBody>
          <a:bodyPr wrap="none" rtlCol="0">
            <a:spAutoFit/>
          </a:bodyPr>
          <a:lstStyle/>
          <a:p>
            <a:r>
              <a:rPr lang="en-US" sz="1000" b="1" dirty="0" smtClean="0">
                <a:solidFill>
                  <a:srgbClr val="FF0000"/>
                </a:solidFill>
              </a:rPr>
              <a:t>WRFCHEM (red)</a:t>
            </a:r>
          </a:p>
          <a:p>
            <a:r>
              <a:rPr lang="en-US" sz="1000" b="1" dirty="0" smtClean="0"/>
              <a:t>AJAX (black)</a:t>
            </a:r>
            <a:endParaRPr lang="en-US" sz="1000" b="1" dirty="0"/>
          </a:p>
        </p:txBody>
      </p:sp>
    </p:spTree>
    <p:extLst>
      <p:ext uri="{BB962C8B-B14F-4D97-AF65-F5344CB8AC3E}">
        <p14:creationId xmlns:p14="http://schemas.microsoft.com/office/powerpoint/2010/main" val="11649313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eans\users$\bpierce\Data\Documents\FY14_Travel\AGU\Talk\ts_20120606-20120607_560050123_0000_WY.jpg"/>
          <p:cNvPicPr>
            <a:picLocks noChangeAspect="1" noChangeArrowheads="1"/>
          </p:cNvPicPr>
          <p:nvPr/>
        </p:nvPicPr>
        <p:blipFill rotWithShape="1">
          <a:blip r:embed="rId2">
            <a:extLst>
              <a:ext uri="{28A0092B-C50C-407E-A947-70E740481C1C}">
                <a14:useLocalDpi xmlns:a14="http://schemas.microsoft.com/office/drawing/2010/main" val="0"/>
              </a:ext>
            </a:extLst>
          </a:blip>
          <a:srcRect b="10297"/>
          <a:stretch/>
        </p:blipFill>
        <p:spPr bwMode="auto">
          <a:xfrm>
            <a:off x="4572000" y="1219200"/>
            <a:ext cx="4572000" cy="28708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3539" y="4800600"/>
            <a:ext cx="8296922" cy="1477328"/>
          </a:xfrm>
          <a:prstGeom prst="rect">
            <a:avLst/>
          </a:prstGeom>
          <a:solidFill>
            <a:schemeClr val="accent1"/>
          </a:solidFill>
        </p:spPr>
        <p:txBody>
          <a:bodyPr wrap="square">
            <a:spAutoFit/>
          </a:bodyPr>
          <a:lstStyle/>
          <a:p>
            <a:r>
              <a:rPr lang="en-US" b="1" dirty="0" smtClean="0">
                <a:solidFill>
                  <a:srgbClr val="FFFF00"/>
                </a:solidFill>
                <a:latin typeface="Times New Roman" pitchFamily="18" charset="0"/>
                <a:cs typeface="Times New Roman" pitchFamily="18" charset="0"/>
              </a:rPr>
              <a:t>Improved estimates of ozone </a:t>
            </a:r>
            <a:r>
              <a:rPr lang="en-US" b="1" dirty="0">
                <a:solidFill>
                  <a:srgbClr val="FFFF00"/>
                </a:solidFill>
                <a:latin typeface="Times New Roman" pitchFamily="18" charset="0"/>
                <a:cs typeface="Times New Roman" pitchFamily="18" charset="0"/>
              </a:rPr>
              <a:t>within the SI event lead to significant </a:t>
            </a:r>
            <a:r>
              <a:rPr lang="en-US" b="1" dirty="0" smtClean="0">
                <a:solidFill>
                  <a:srgbClr val="FFFF00"/>
                </a:solidFill>
                <a:latin typeface="Times New Roman" pitchFamily="18" charset="0"/>
                <a:cs typeface="Times New Roman" pitchFamily="18" charset="0"/>
              </a:rPr>
              <a:t>improvements (19.3 </a:t>
            </a:r>
            <a:r>
              <a:rPr lang="en-US" b="1" dirty="0" err="1" smtClean="0">
                <a:solidFill>
                  <a:srgbClr val="FFFF00"/>
                </a:solidFill>
                <a:latin typeface="Times New Roman" pitchFamily="18" charset="0"/>
                <a:cs typeface="Times New Roman" pitchFamily="18" charset="0"/>
              </a:rPr>
              <a:t>vs</a:t>
            </a:r>
            <a:r>
              <a:rPr lang="en-US" b="1" dirty="0" smtClean="0">
                <a:solidFill>
                  <a:srgbClr val="FFFF00"/>
                </a:solidFill>
                <a:latin typeface="Times New Roman" pitchFamily="18" charset="0"/>
                <a:cs typeface="Times New Roman" pitchFamily="18" charset="0"/>
              </a:rPr>
              <a:t> 31.8ppbv </a:t>
            </a:r>
            <a:r>
              <a:rPr lang="en-US" b="1" dirty="0">
                <a:solidFill>
                  <a:srgbClr val="FFFF00"/>
                </a:solidFill>
                <a:latin typeface="Times New Roman" pitchFamily="18" charset="0"/>
                <a:cs typeface="Times New Roman" pitchFamily="18" charset="0"/>
              </a:rPr>
              <a:t>daytime bias) </a:t>
            </a:r>
            <a:r>
              <a:rPr lang="en-US" b="1" dirty="0" smtClean="0">
                <a:solidFill>
                  <a:srgbClr val="FFFF00"/>
                </a:solidFill>
                <a:latin typeface="Times New Roman" pitchFamily="18" charset="0"/>
                <a:cs typeface="Times New Roman" pitchFamily="18" charset="0"/>
              </a:rPr>
              <a:t>in predictions </a:t>
            </a:r>
            <a:r>
              <a:rPr lang="en-US" b="1" dirty="0">
                <a:solidFill>
                  <a:srgbClr val="FFFF00"/>
                </a:solidFill>
                <a:latin typeface="Times New Roman" pitchFamily="18" charset="0"/>
                <a:cs typeface="Times New Roman" pitchFamily="18" charset="0"/>
              </a:rPr>
              <a:t>of </a:t>
            </a:r>
            <a:r>
              <a:rPr lang="en-US" b="1" dirty="0" smtClean="0">
                <a:solidFill>
                  <a:srgbClr val="FFFF00"/>
                </a:solidFill>
                <a:latin typeface="Times New Roman" pitchFamily="18" charset="0"/>
                <a:cs typeface="Times New Roman" pitchFamily="18" charset="0"/>
              </a:rPr>
              <a:t>ozone at </a:t>
            </a:r>
            <a:r>
              <a:rPr lang="en-US" b="1" dirty="0">
                <a:solidFill>
                  <a:srgbClr val="FFFF00"/>
                </a:solidFill>
                <a:latin typeface="Times New Roman" pitchFamily="18" charset="0"/>
                <a:cs typeface="Times New Roman" pitchFamily="18" charset="0"/>
              </a:rPr>
              <a:t>the Thunder Basin, WY surface site </a:t>
            </a:r>
            <a:r>
              <a:rPr lang="en-US" b="1" dirty="0" smtClean="0">
                <a:solidFill>
                  <a:srgbClr val="FFFF00"/>
                </a:solidFill>
                <a:latin typeface="Times New Roman" pitchFamily="18" charset="0"/>
                <a:cs typeface="Times New Roman" pitchFamily="18" charset="0"/>
              </a:rPr>
              <a:t>in the nested RAQMS/WRF-CHEM simulation. </a:t>
            </a:r>
          </a:p>
          <a:p>
            <a:endParaRPr lang="en-US" b="1" dirty="0">
              <a:solidFill>
                <a:srgbClr val="FFFF00"/>
              </a:solidFill>
              <a:latin typeface="Times New Roman" pitchFamily="18" charset="0"/>
              <a:cs typeface="Times New Roman" pitchFamily="18" charset="0"/>
            </a:endParaRPr>
          </a:p>
          <a:p>
            <a:r>
              <a:rPr lang="en-US" b="1" dirty="0" smtClean="0">
                <a:solidFill>
                  <a:srgbClr val="FFFF00"/>
                </a:solidFill>
                <a:latin typeface="Times New Roman" pitchFamily="18" charset="0"/>
                <a:cs typeface="Times New Roman" pitchFamily="18" charset="0"/>
              </a:rPr>
              <a:t>However, peak ozone mixing ratios are still underestimated by nearly 30ppbv</a:t>
            </a:r>
            <a:endParaRPr lang="en-US" dirty="0">
              <a:solidFill>
                <a:srgbClr val="FFFF00"/>
              </a:solidFill>
            </a:endParaRPr>
          </a:p>
        </p:txBody>
      </p:sp>
      <p:sp>
        <p:nvSpPr>
          <p:cNvPr id="4" name="Rectangle 3"/>
          <p:cNvSpPr/>
          <p:nvPr/>
        </p:nvSpPr>
        <p:spPr>
          <a:xfrm>
            <a:off x="152400" y="76200"/>
            <a:ext cx="8991600" cy="461665"/>
          </a:xfrm>
          <a:prstGeom prst="rect">
            <a:avLst/>
          </a:prstGeom>
        </p:spPr>
        <p:txBody>
          <a:bodyPr wrap="square">
            <a:spAutoFit/>
          </a:bodyPr>
          <a:lstStyle/>
          <a:p>
            <a:pPr algn="ctr"/>
            <a:r>
              <a:rPr lang="en-US" sz="2400" b="1" dirty="0" smtClean="0">
                <a:latin typeface="Times New Roman" pitchFamily="18" charset="0"/>
                <a:cs typeface="Times New Roman" pitchFamily="18" charset="0"/>
              </a:rPr>
              <a:t>June 6-7, 2012 Surface ozone comparison: Thunder Basin, WY</a:t>
            </a:r>
          </a:p>
        </p:txBody>
      </p:sp>
      <p:sp>
        <p:nvSpPr>
          <p:cNvPr id="2" name="TextBox 1"/>
          <p:cNvSpPr txBox="1"/>
          <p:nvPr/>
        </p:nvSpPr>
        <p:spPr>
          <a:xfrm>
            <a:off x="5325122" y="1286523"/>
            <a:ext cx="3429000" cy="246221"/>
          </a:xfrm>
          <a:prstGeom prst="rect">
            <a:avLst/>
          </a:prstGeom>
          <a:solidFill>
            <a:schemeClr val="bg1"/>
          </a:solidFill>
        </p:spPr>
        <p:txBody>
          <a:bodyPr wrap="square" rtlCol="0">
            <a:spAutoFit/>
          </a:bodyPr>
          <a:lstStyle/>
          <a:p>
            <a:r>
              <a:rPr lang="en-US" sz="1000" b="1" dirty="0" smtClean="0"/>
              <a:t>Surface O3 from </a:t>
            </a:r>
            <a:r>
              <a:rPr lang="en-US" sz="1000" b="1" dirty="0" err="1" smtClean="0"/>
              <a:t>AIRNow</a:t>
            </a:r>
            <a:r>
              <a:rPr lang="en-US" sz="1000" b="1" dirty="0" smtClean="0"/>
              <a:t> and Nested RAQMS/WRF-CHEM</a:t>
            </a:r>
            <a:endParaRPr lang="en-US" sz="1000" b="1" dirty="0"/>
          </a:p>
        </p:txBody>
      </p:sp>
      <p:pic>
        <p:nvPicPr>
          <p:cNvPr id="6" name="Picture 5" descr="\\bean\home\bpierce\My Documents\FY13_Travel\ESRL_CSD_seminar\Talk\RAQMS_AIRNOW\ts_20120606-20120607_560050123_0000_WY.jpg"/>
          <p:cNvPicPr>
            <a:picLocks noChangeAspect="1" noChangeArrowheads="1"/>
          </p:cNvPicPr>
          <p:nvPr/>
        </p:nvPicPr>
        <p:blipFill rotWithShape="1">
          <a:blip r:embed="rId3">
            <a:extLst>
              <a:ext uri="{28A0092B-C50C-407E-A947-70E740481C1C}">
                <a14:useLocalDpi xmlns:a14="http://schemas.microsoft.com/office/drawing/2010/main" val="0"/>
              </a:ext>
            </a:extLst>
          </a:blip>
          <a:srcRect b="10387"/>
          <a:stretch/>
        </p:blipFill>
        <p:spPr bwMode="auto">
          <a:xfrm>
            <a:off x="0" y="1223640"/>
            <a:ext cx="4572000" cy="28679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2000" y="1286523"/>
            <a:ext cx="3429000" cy="246221"/>
          </a:xfrm>
          <a:prstGeom prst="rect">
            <a:avLst/>
          </a:prstGeom>
          <a:solidFill>
            <a:schemeClr val="bg1"/>
          </a:solidFill>
        </p:spPr>
        <p:txBody>
          <a:bodyPr wrap="square" rtlCol="0">
            <a:spAutoFit/>
          </a:bodyPr>
          <a:lstStyle/>
          <a:p>
            <a:pPr algn="ctr"/>
            <a:r>
              <a:rPr lang="en-US" sz="1000" b="1" dirty="0" smtClean="0"/>
              <a:t>Surface O3 from </a:t>
            </a:r>
            <a:r>
              <a:rPr lang="en-US" sz="1000" b="1" dirty="0" err="1" smtClean="0"/>
              <a:t>AIRNow</a:t>
            </a:r>
            <a:r>
              <a:rPr lang="en-US" sz="1000" b="1" dirty="0" smtClean="0"/>
              <a:t> and RAQMS</a:t>
            </a:r>
            <a:endParaRPr lang="en-US" sz="1000" b="1" dirty="0"/>
          </a:p>
        </p:txBody>
      </p:sp>
      <p:sp>
        <p:nvSpPr>
          <p:cNvPr id="8" name="TextBox 7"/>
          <p:cNvSpPr txBox="1"/>
          <p:nvPr/>
        </p:nvSpPr>
        <p:spPr>
          <a:xfrm>
            <a:off x="1648950" y="762000"/>
            <a:ext cx="1101584"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RAQMS </a:t>
            </a:r>
            <a:endParaRPr lang="en-US" b="1" dirty="0">
              <a:latin typeface="Times New Roman" pitchFamily="18" charset="0"/>
              <a:cs typeface="Times New Roman" pitchFamily="18" charset="0"/>
            </a:endParaRPr>
          </a:p>
        </p:txBody>
      </p:sp>
      <p:sp>
        <p:nvSpPr>
          <p:cNvPr id="9" name="TextBox 8"/>
          <p:cNvSpPr txBox="1"/>
          <p:nvPr/>
        </p:nvSpPr>
        <p:spPr>
          <a:xfrm>
            <a:off x="5334000" y="792791"/>
            <a:ext cx="3147015"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Nested RAQMS/WRFCHEM </a:t>
            </a:r>
            <a:endParaRPr lang="en-US" b="1" dirty="0">
              <a:latin typeface="Times New Roman" pitchFamily="18" charset="0"/>
              <a:cs typeface="Times New Roman" pitchFamily="18" charset="0"/>
            </a:endParaRPr>
          </a:p>
        </p:txBody>
      </p:sp>
      <p:sp>
        <p:nvSpPr>
          <p:cNvPr id="10" name="TextBox 9"/>
          <p:cNvSpPr txBox="1"/>
          <p:nvPr/>
        </p:nvSpPr>
        <p:spPr>
          <a:xfrm>
            <a:off x="1876204" y="3379434"/>
            <a:ext cx="1171796" cy="461665"/>
          </a:xfrm>
          <a:prstGeom prst="rect">
            <a:avLst/>
          </a:prstGeom>
          <a:noFill/>
        </p:spPr>
        <p:txBody>
          <a:bodyPr wrap="none" rtlCol="0">
            <a:spAutoFit/>
          </a:bodyPr>
          <a:lstStyle/>
          <a:p>
            <a:r>
              <a:rPr lang="en-US" sz="1200" b="1" dirty="0" smtClean="0">
                <a:solidFill>
                  <a:srgbClr val="FF0000"/>
                </a:solidFill>
              </a:rPr>
              <a:t>RAQMS (red)</a:t>
            </a:r>
          </a:p>
          <a:p>
            <a:r>
              <a:rPr lang="en-US" sz="1200" b="1" dirty="0" err="1" smtClean="0"/>
              <a:t>AIRNow</a:t>
            </a:r>
            <a:r>
              <a:rPr lang="en-US" sz="1200" b="1" dirty="0" smtClean="0"/>
              <a:t> (black)</a:t>
            </a:r>
            <a:endParaRPr lang="en-US" sz="1200" b="1" dirty="0"/>
          </a:p>
        </p:txBody>
      </p:sp>
      <p:sp>
        <p:nvSpPr>
          <p:cNvPr id="11" name="TextBox 10"/>
          <p:cNvSpPr txBox="1"/>
          <p:nvPr/>
        </p:nvSpPr>
        <p:spPr>
          <a:xfrm>
            <a:off x="6295804" y="3379434"/>
            <a:ext cx="1214115" cy="461665"/>
          </a:xfrm>
          <a:prstGeom prst="rect">
            <a:avLst/>
          </a:prstGeom>
          <a:noFill/>
        </p:spPr>
        <p:txBody>
          <a:bodyPr wrap="none" rtlCol="0">
            <a:spAutoFit/>
          </a:bodyPr>
          <a:lstStyle/>
          <a:p>
            <a:r>
              <a:rPr lang="en-US" sz="1200" b="1" dirty="0" smtClean="0">
                <a:solidFill>
                  <a:srgbClr val="FF0000"/>
                </a:solidFill>
              </a:rPr>
              <a:t>WRFCHEM (red)</a:t>
            </a:r>
          </a:p>
          <a:p>
            <a:r>
              <a:rPr lang="en-US" sz="1200" b="1" dirty="0" err="1" smtClean="0"/>
              <a:t>AIRNow</a:t>
            </a:r>
            <a:r>
              <a:rPr lang="en-US" sz="1200" b="1" dirty="0" smtClean="0"/>
              <a:t> (black)</a:t>
            </a:r>
            <a:endParaRPr lang="en-US" sz="1200" b="1" dirty="0"/>
          </a:p>
        </p:txBody>
      </p:sp>
    </p:spTree>
    <p:extLst>
      <p:ext uri="{BB962C8B-B14F-4D97-AF65-F5344CB8AC3E}">
        <p14:creationId xmlns:p14="http://schemas.microsoft.com/office/powerpoint/2010/main" val="29135708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200"/>
            <a:ext cx="9144000" cy="1107996"/>
          </a:xfrm>
          <a:prstGeom prst="rect">
            <a:avLst/>
          </a:prstGeom>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Real-time Nested RAQMS/Rapid </a:t>
            </a:r>
            <a:r>
              <a:rPr lang="en-US" sz="2400" b="1" dirty="0">
                <a:latin typeface="Times New Roman" panose="02020603050405020304" pitchFamily="18" charset="0"/>
                <a:cs typeface="Times New Roman" panose="02020603050405020304" pitchFamily="18" charset="0"/>
              </a:rPr>
              <a:t>Refresh with Chemistry </a:t>
            </a:r>
            <a:endParaRPr lang="en-US" sz="2400" b="1" dirty="0" smtClean="0">
              <a:latin typeface="Times New Roman" panose="02020603050405020304" pitchFamily="18" charset="0"/>
              <a:cs typeface="Times New Roman" panose="02020603050405020304" pitchFamily="18" charset="0"/>
            </a:endParaRPr>
          </a:p>
          <a:p>
            <a:pPr algn="ctr"/>
            <a:r>
              <a:rPr lang="en-US" sz="2400" b="1" dirty="0" smtClean="0">
                <a:latin typeface="Times New Roman" panose="02020603050405020304" pitchFamily="18" charset="0"/>
                <a:cs typeface="Times New Roman" panose="02020603050405020304" pitchFamily="18" charset="0"/>
              </a:rPr>
              <a:t>(RR-</a:t>
            </a:r>
            <a:r>
              <a:rPr lang="en-US" sz="2400" b="1" dirty="0" err="1" smtClean="0">
                <a:latin typeface="Times New Roman" panose="02020603050405020304" pitchFamily="18" charset="0"/>
                <a:cs typeface="Times New Roman" panose="02020603050405020304" pitchFamily="18" charset="0"/>
              </a:rPr>
              <a:t>Chem</a:t>
            </a:r>
            <a:r>
              <a:rPr lang="en-US" sz="2400" b="1" dirty="0" smtClean="0">
                <a:latin typeface="Times New Roman" panose="02020603050405020304" pitchFamily="18" charset="0"/>
                <a:cs typeface="Times New Roman" panose="02020603050405020304" pitchFamily="18" charset="0"/>
              </a:rPr>
              <a:t>) predictions</a:t>
            </a:r>
          </a:p>
          <a:p>
            <a:pPr algn="ctr"/>
            <a:endParaRPr lang="en-US" b="1" dirty="0"/>
          </a:p>
        </p:txBody>
      </p:sp>
      <p:pic>
        <p:nvPicPr>
          <p:cNvPr id="1026" name="Picture 2" descr="http://ruc.noaa.gov/wrf/WG11_scripts/radmsorg_27km/2015_05_12_12/ozone_500_3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514600"/>
            <a:ext cx="2876307" cy="38978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657" y="1066800"/>
            <a:ext cx="9144000" cy="923330"/>
          </a:xfrm>
          <a:prstGeom prst="rect">
            <a:avLst/>
          </a:prstGeom>
          <a:solidFill>
            <a:schemeClr val="accent1"/>
          </a:solidFill>
        </p:spPr>
        <p:txBody>
          <a:bodyPr wrap="square">
            <a:spAutoFit/>
          </a:bodyPr>
          <a:lstStyle/>
          <a:p>
            <a:r>
              <a:rPr lang="en-US" b="1" dirty="0" smtClean="0">
                <a:solidFill>
                  <a:srgbClr val="FFFF00"/>
                </a:solidFill>
                <a:latin typeface="Times New Roman" pitchFamily="18" charset="0"/>
                <a:cs typeface="Times New Roman" pitchFamily="18" charset="0"/>
              </a:rPr>
              <a:t>The </a:t>
            </a:r>
            <a:r>
              <a:rPr lang="en-US" b="1" dirty="0">
                <a:solidFill>
                  <a:srgbClr val="FFFF00"/>
                </a:solidFill>
                <a:latin typeface="Times New Roman" pitchFamily="18" charset="0"/>
                <a:cs typeface="Times New Roman" pitchFamily="18" charset="0"/>
              </a:rPr>
              <a:t>RR-</a:t>
            </a:r>
            <a:r>
              <a:rPr lang="en-US" b="1" dirty="0" err="1">
                <a:solidFill>
                  <a:srgbClr val="FFFF00"/>
                </a:solidFill>
                <a:latin typeface="Times New Roman" pitchFamily="18" charset="0"/>
                <a:cs typeface="Times New Roman" pitchFamily="18" charset="0"/>
              </a:rPr>
              <a:t>Chem</a:t>
            </a:r>
            <a:r>
              <a:rPr lang="en-US" b="1" dirty="0">
                <a:solidFill>
                  <a:srgbClr val="FFFF00"/>
                </a:solidFill>
                <a:latin typeface="Times New Roman" pitchFamily="18" charset="0"/>
                <a:cs typeface="Times New Roman" pitchFamily="18" charset="0"/>
              </a:rPr>
              <a:t> model </a:t>
            </a:r>
            <a:r>
              <a:rPr lang="en-US" b="1" dirty="0" smtClean="0">
                <a:solidFill>
                  <a:srgbClr val="FFFF00"/>
                </a:solidFill>
                <a:latin typeface="Times New Roman" pitchFamily="18" charset="0"/>
                <a:cs typeface="Times New Roman" pitchFamily="18" charset="0"/>
              </a:rPr>
              <a:t>is </a:t>
            </a:r>
            <a:r>
              <a:rPr lang="en-US" b="1" dirty="0">
                <a:solidFill>
                  <a:srgbClr val="FFFF00"/>
                </a:solidFill>
                <a:latin typeface="Times New Roman" pitchFamily="18" charset="0"/>
                <a:cs typeface="Times New Roman" pitchFamily="18" charset="0"/>
              </a:rPr>
              <a:t>a </a:t>
            </a:r>
            <a:r>
              <a:rPr lang="en-US" b="1" dirty="0" smtClean="0">
                <a:solidFill>
                  <a:srgbClr val="FFFF00"/>
                </a:solidFill>
                <a:latin typeface="Times New Roman" pitchFamily="18" charset="0"/>
                <a:cs typeface="Times New Roman" pitchFamily="18" charset="0"/>
              </a:rPr>
              <a:t>research version of the NOAA Rapid Refresh </a:t>
            </a:r>
            <a:r>
              <a:rPr lang="en-US" b="1" dirty="0">
                <a:solidFill>
                  <a:srgbClr val="FFFF00"/>
                </a:solidFill>
                <a:latin typeface="Times New Roman" pitchFamily="18" charset="0"/>
                <a:cs typeface="Times New Roman" pitchFamily="18" charset="0"/>
              </a:rPr>
              <a:t>configuration of the Weather Research and Forecasting model </a:t>
            </a:r>
            <a:r>
              <a:rPr lang="en-US" b="1" dirty="0" smtClean="0">
                <a:solidFill>
                  <a:srgbClr val="FFFF00"/>
                </a:solidFill>
                <a:latin typeface="Times New Roman" pitchFamily="18" charset="0"/>
                <a:cs typeface="Times New Roman" pitchFamily="18" charset="0"/>
              </a:rPr>
              <a:t>with </a:t>
            </a:r>
            <a:r>
              <a:rPr lang="en-US" b="1" dirty="0">
                <a:solidFill>
                  <a:srgbClr val="FFFF00"/>
                </a:solidFill>
                <a:latin typeface="Times New Roman" pitchFamily="18" charset="0"/>
                <a:cs typeface="Times New Roman" pitchFamily="18" charset="0"/>
              </a:rPr>
              <a:t>chemistry (WRF-</a:t>
            </a:r>
            <a:r>
              <a:rPr lang="en-US" b="1" dirty="0" err="1">
                <a:solidFill>
                  <a:srgbClr val="FFFF00"/>
                </a:solidFill>
                <a:latin typeface="Times New Roman" pitchFamily="18" charset="0"/>
                <a:cs typeface="Times New Roman" pitchFamily="18" charset="0"/>
              </a:rPr>
              <a:t>Chem</a:t>
            </a:r>
            <a:r>
              <a:rPr lang="en-US" b="1" dirty="0">
                <a:solidFill>
                  <a:srgbClr val="FFFF00"/>
                </a:solidFill>
                <a:latin typeface="Times New Roman" pitchFamily="18" charset="0"/>
                <a:cs typeface="Times New Roman" pitchFamily="18" charset="0"/>
              </a:rPr>
              <a:t>) run in real-time at NOAA/ESRL </a:t>
            </a:r>
            <a:r>
              <a:rPr lang="en-US" b="1" dirty="0" smtClean="0">
                <a:solidFill>
                  <a:srgbClr val="FFFF00"/>
                </a:solidFill>
                <a:latin typeface="Times New Roman" pitchFamily="18" charset="0"/>
                <a:cs typeface="Times New Roman" pitchFamily="18" charset="0"/>
              </a:rPr>
              <a:t>using GFS meteorological and RAQMS chemical boundary conditions.</a:t>
            </a:r>
            <a:endParaRPr lang="en-US" b="1" dirty="0" smtClean="0">
              <a:solidFill>
                <a:srgbClr val="FFFF00"/>
              </a:solidFill>
              <a:latin typeface="Times New Roman" pitchFamily="18" charset="0"/>
              <a:cs typeface="Times New Roman" pitchFamily="18" charset="0"/>
            </a:endParaRPr>
          </a:p>
        </p:txBody>
      </p:sp>
      <p:sp>
        <p:nvSpPr>
          <p:cNvPr id="5" name="Rectangle 4"/>
          <p:cNvSpPr/>
          <p:nvPr/>
        </p:nvSpPr>
        <p:spPr>
          <a:xfrm>
            <a:off x="0" y="6488668"/>
            <a:ext cx="3471463" cy="338554"/>
          </a:xfrm>
          <a:prstGeom prst="rect">
            <a:avLst/>
          </a:prstGeom>
        </p:spPr>
        <p:txBody>
          <a:bodyPr wrap="none">
            <a:spAutoFit/>
          </a:bodyPr>
          <a:lstStyle/>
          <a:p>
            <a:r>
              <a:rPr lang="en-US" sz="1600" b="1" dirty="0">
                <a:latin typeface="Times New Roman" panose="02020603050405020304" pitchFamily="18" charset="0"/>
                <a:cs typeface="Times New Roman" panose="02020603050405020304" pitchFamily="18" charset="0"/>
              </a:rPr>
              <a:t>(http://ruc.noaa.gov/wrf/WG11_RT/) </a:t>
            </a:r>
          </a:p>
        </p:txBody>
      </p:sp>
      <p:pic>
        <p:nvPicPr>
          <p:cNvPr id="1028" name="Picture 4" descr="http://ruc.noaa.gov/wrf/WG11_scripts/radmsorg_27km/2015_05_12_12/500mb_hgt_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514600"/>
            <a:ext cx="2934268" cy="38978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28600" y="3200400"/>
            <a:ext cx="2319661" cy="1754326"/>
          </a:xfrm>
          <a:prstGeom prst="rect">
            <a:avLst/>
          </a:prstGeom>
          <a:solidFill>
            <a:schemeClr val="accent1"/>
          </a:solidFill>
        </p:spPr>
        <p:txBody>
          <a:bodyPr wrap="square">
            <a:spAutoFit/>
          </a:bodyPr>
          <a:lstStyle/>
          <a:p>
            <a:r>
              <a:rPr lang="en-US" dirty="0" smtClean="0">
                <a:solidFill>
                  <a:srgbClr val="FFFF00"/>
                </a:solidFill>
              </a:rPr>
              <a:t>RR-</a:t>
            </a:r>
            <a:r>
              <a:rPr lang="en-US" dirty="0" err="1" smtClean="0">
                <a:solidFill>
                  <a:srgbClr val="FFFF00"/>
                </a:solidFill>
              </a:rPr>
              <a:t>Chem</a:t>
            </a:r>
            <a:r>
              <a:rPr lang="en-US" dirty="0" smtClean="0">
                <a:solidFill>
                  <a:srgbClr val="FFFF00"/>
                </a:solidFill>
              </a:rPr>
              <a:t> 33hr 500mb Met/O3 forecast valid at 21Z May 13, 2015 (3:00pm Mountain) initialized at 12Z May 12, 2015</a:t>
            </a:r>
            <a:endParaRPr lang="en-US" dirty="0">
              <a:solidFill>
                <a:srgbClr val="FFFF00"/>
              </a:solidFill>
            </a:endParaRPr>
          </a:p>
        </p:txBody>
      </p:sp>
      <p:sp>
        <p:nvSpPr>
          <p:cNvPr id="8" name="Rectangle 7"/>
          <p:cNvSpPr/>
          <p:nvPr/>
        </p:nvSpPr>
        <p:spPr>
          <a:xfrm>
            <a:off x="141514" y="5105400"/>
            <a:ext cx="2721429" cy="1200329"/>
          </a:xfrm>
          <a:prstGeom prst="rect">
            <a:avLst/>
          </a:prstGeom>
        </p:spPr>
        <p:txBody>
          <a:bodyPr wrap="square">
            <a:spAutoFit/>
          </a:bodyPr>
          <a:lstStyle/>
          <a:p>
            <a:r>
              <a:rPr lang="en-US" i="1" dirty="0" smtClean="0"/>
              <a:t>RR-</a:t>
            </a:r>
            <a:r>
              <a:rPr lang="en-US" i="1" dirty="0" err="1" smtClean="0"/>
              <a:t>Chem</a:t>
            </a:r>
            <a:r>
              <a:rPr lang="en-US" i="1" dirty="0" smtClean="0"/>
              <a:t> is configured and run </a:t>
            </a:r>
            <a:r>
              <a:rPr lang="en-US" i="1" dirty="0"/>
              <a:t>by </a:t>
            </a:r>
            <a:r>
              <a:rPr lang="en-US" i="1" dirty="0">
                <a:hlinkClick r:id="rId4"/>
              </a:rPr>
              <a:t>Georg </a:t>
            </a:r>
            <a:r>
              <a:rPr lang="en-US" i="1" dirty="0" err="1">
                <a:hlinkClick r:id="rId4"/>
              </a:rPr>
              <a:t>Grell</a:t>
            </a:r>
            <a:r>
              <a:rPr lang="en-US" i="1" dirty="0"/>
              <a:t> and </a:t>
            </a:r>
            <a:r>
              <a:rPr lang="en-US" i="1" dirty="0">
                <a:hlinkClick r:id="rId5"/>
              </a:rPr>
              <a:t>Steven </a:t>
            </a:r>
            <a:r>
              <a:rPr lang="en-US" i="1" dirty="0" err="1" smtClean="0">
                <a:hlinkClick r:id="rId5"/>
              </a:rPr>
              <a:t>Peckham</a:t>
            </a:r>
            <a:r>
              <a:rPr lang="en-US" i="1" dirty="0" smtClean="0"/>
              <a:t> at NOAA/ESRL. </a:t>
            </a:r>
            <a:endParaRPr lang="en-US" dirty="0"/>
          </a:p>
        </p:txBody>
      </p:sp>
    </p:spTree>
    <p:extLst>
      <p:ext uri="{BB962C8B-B14F-4D97-AF65-F5344CB8AC3E}">
        <p14:creationId xmlns:p14="http://schemas.microsoft.com/office/powerpoint/2010/main" val="18462256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p:cNvSpPr txBox="1"/>
          <p:nvPr/>
        </p:nvSpPr>
        <p:spPr>
          <a:xfrm>
            <a:off x="0" y="0"/>
            <a:ext cx="5943600" cy="1200329"/>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Verification of RAQMS/RR-</a:t>
            </a:r>
            <a:r>
              <a:rPr lang="en-US" sz="2400" b="1" dirty="0" err="1" smtClean="0">
                <a:latin typeface="Times New Roman" panose="02020603050405020304" pitchFamily="18" charset="0"/>
                <a:cs typeface="Times New Roman" panose="02020603050405020304" pitchFamily="18" charset="0"/>
              </a:rPr>
              <a:t>Chem</a:t>
            </a:r>
            <a:r>
              <a:rPr lang="en-US" sz="2400" b="1" dirty="0" smtClean="0">
                <a:latin typeface="Times New Roman" panose="02020603050405020304" pitchFamily="18" charset="0"/>
                <a:cs typeface="Times New Roman" panose="02020603050405020304" pitchFamily="18" charset="0"/>
              </a:rPr>
              <a:t> </a:t>
            </a:r>
          </a:p>
          <a:p>
            <a:r>
              <a:rPr lang="en-US" sz="2400" b="1" dirty="0" smtClean="0">
                <a:latin typeface="Times New Roman" panose="02020603050405020304" pitchFamily="18" charset="0"/>
                <a:cs typeface="Times New Roman" panose="02020603050405020304" pitchFamily="18" charset="0"/>
              </a:rPr>
              <a:t>Real-time forecasts during the 2014 FRAPPE/DISCOVER-AQ mission</a:t>
            </a:r>
            <a:endParaRPr lang="en-US" sz="2400" b="1" dirty="0">
              <a:latin typeface="Times New Roman" panose="02020603050405020304" pitchFamily="18" charset="0"/>
              <a:cs typeface="Times New Roman" panose="02020603050405020304" pitchFamily="18" charset="0"/>
            </a:endParaRPr>
          </a:p>
        </p:txBody>
      </p:sp>
      <p:pic>
        <p:nvPicPr>
          <p:cNvPr id="6147" name="Picture 3" descr="Figure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620216"/>
            <a:ext cx="6400800" cy="423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http://www.nasa.gov/sites/default/files/daq_colorado_map_v4-02-920w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1" y="0"/>
            <a:ext cx="3581399" cy="263544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8599" y="1524000"/>
            <a:ext cx="2438401" cy="3970318"/>
          </a:xfrm>
          <a:prstGeom prst="rect">
            <a:avLst/>
          </a:prstGeom>
          <a:solidFill>
            <a:schemeClr val="accent1"/>
          </a:solidFill>
        </p:spPr>
        <p:txBody>
          <a:bodyPr wrap="square">
            <a:spAutoFit/>
          </a:bodyPr>
          <a:lstStyle/>
          <a:p>
            <a:r>
              <a:rPr lang="en-US" dirty="0" smtClean="0">
                <a:solidFill>
                  <a:srgbClr val="FFFF00"/>
                </a:solidFill>
              </a:rPr>
              <a:t>Nested RAQMS/RR-</a:t>
            </a:r>
            <a:r>
              <a:rPr lang="en-US" dirty="0" err="1" smtClean="0">
                <a:solidFill>
                  <a:srgbClr val="FFFF00"/>
                </a:solidFill>
              </a:rPr>
              <a:t>Chem</a:t>
            </a:r>
            <a:r>
              <a:rPr lang="en-US" dirty="0" smtClean="0">
                <a:solidFill>
                  <a:srgbClr val="FFFF00"/>
                </a:solidFill>
              </a:rPr>
              <a:t> forecasts show reduced biases and improved variability compared to airborne </a:t>
            </a:r>
            <a:r>
              <a:rPr lang="en-US" dirty="0" err="1" smtClean="0">
                <a:solidFill>
                  <a:srgbClr val="FFFF00"/>
                </a:solidFill>
              </a:rPr>
              <a:t>insitu</a:t>
            </a:r>
            <a:r>
              <a:rPr lang="en-US" dirty="0" smtClean="0">
                <a:solidFill>
                  <a:srgbClr val="FFFF00"/>
                </a:solidFill>
              </a:rPr>
              <a:t> measurements  between 700-500mb.</a:t>
            </a:r>
          </a:p>
          <a:p>
            <a:endParaRPr lang="en-US" dirty="0">
              <a:solidFill>
                <a:srgbClr val="FFFF00"/>
              </a:solidFill>
            </a:endParaRPr>
          </a:p>
          <a:p>
            <a:r>
              <a:rPr lang="en-US" dirty="0" smtClean="0">
                <a:solidFill>
                  <a:srgbClr val="FFFF00"/>
                </a:solidFill>
              </a:rPr>
              <a:t>However, biases are similar (15-20 </a:t>
            </a:r>
            <a:r>
              <a:rPr lang="en-US" dirty="0" err="1" smtClean="0">
                <a:solidFill>
                  <a:srgbClr val="FFFF00"/>
                </a:solidFill>
              </a:rPr>
              <a:t>ppbv</a:t>
            </a:r>
            <a:r>
              <a:rPr lang="en-US" dirty="0" smtClean="0">
                <a:solidFill>
                  <a:srgbClr val="FFFF00"/>
                </a:solidFill>
              </a:rPr>
              <a:t>) below 700mb and neither model captures the upper 90% of the observed ozone </a:t>
            </a:r>
            <a:endParaRPr lang="en-US" dirty="0">
              <a:solidFill>
                <a:srgbClr val="FFFF00"/>
              </a:solidFill>
            </a:endParaRPr>
          </a:p>
        </p:txBody>
      </p:sp>
      <p:sp>
        <p:nvSpPr>
          <p:cNvPr id="10" name="Right Brace 9"/>
          <p:cNvSpPr/>
          <p:nvPr/>
        </p:nvSpPr>
        <p:spPr>
          <a:xfrm>
            <a:off x="7620000" y="4343400"/>
            <a:ext cx="304800" cy="9906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7848600" y="4495800"/>
            <a:ext cx="1066800" cy="646331"/>
          </a:xfrm>
          <a:prstGeom prst="rect">
            <a:avLst/>
          </a:prstGeom>
          <a:noFill/>
        </p:spPr>
        <p:txBody>
          <a:bodyPr wrap="square" rtlCol="0">
            <a:spAutoFit/>
          </a:bodyPr>
          <a:lstStyle/>
          <a:p>
            <a:r>
              <a:rPr lang="en-US" dirty="0" smtClean="0"/>
              <a:t>Reduced bias</a:t>
            </a:r>
            <a:endParaRPr lang="en-US" dirty="0"/>
          </a:p>
        </p:txBody>
      </p:sp>
    </p:spTree>
    <p:extLst>
      <p:ext uri="{BB962C8B-B14F-4D97-AF65-F5344CB8AC3E}">
        <p14:creationId xmlns:p14="http://schemas.microsoft.com/office/powerpoint/2010/main" val="1165342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6361544" y="1752600"/>
            <a:ext cx="76200" cy="3418114"/>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 y="18473"/>
            <a:ext cx="9143999" cy="1569660"/>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Real-time RAQMS/RR-</a:t>
            </a:r>
            <a:r>
              <a:rPr lang="en-US" sz="2400" b="1" dirty="0" err="1" smtClean="0">
                <a:latin typeface="Times New Roman" panose="02020603050405020304" pitchFamily="18" charset="0"/>
                <a:cs typeface="Times New Roman" panose="02020603050405020304" pitchFamily="18" charset="0"/>
              </a:rPr>
              <a:t>Chem</a:t>
            </a:r>
            <a:r>
              <a:rPr lang="en-US" sz="2400" b="1" dirty="0" smtClean="0">
                <a:latin typeface="Times New Roman" panose="02020603050405020304" pitchFamily="18" charset="0"/>
                <a:cs typeface="Times New Roman" panose="02020603050405020304" pitchFamily="18" charset="0"/>
              </a:rPr>
              <a:t> SI </a:t>
            </a:r>
            <a:r>
              <a:rPr lang="en-US" sz="2400" b="1" dirty="0" smtClean="0">
                <a:latin typeface="Times New Roman" panose="02020603050405020304" pitchFamily="18" charset="0"/>
                <a:cs typeface="Times New Roman" panose="02020603050405020304" pitchFamily="18" charset="0"/>
              </a:rPr>
              <a:t>Forecasting Case Study</a:t>
            </a:r>
            <a:endParaRPr lang="en-US" sz="2400" b="1" dirty="0" smtClean="0">
              <a:latin typeface="Times New Roman" panose="02020603050405020304" pitchFamily="18" charset="0"/>
              <a:cs typeface="Times New Roman" panose="02020603050405020304" pitchFamily="18" charset="0"/>
            </a:endParaRPr>
          </a:p>
          <a:p>
            <a:pPr algn="ctr"/>
            <a:endParaRPr lang="en-US" sz="2400" b="1" dirty="0" smtClean="0">
              <a:latin typeface="Times New Roman" panose="02020603050405020304" pitchFamily="18" charset="0"/>
              <a:cs typeface="Times New Roman" panose="02020603050405020304" pitchFamily="18" charset="0"/>
            </a:endParaRPr>
          </a:p>
          <a:p>
            <a:pPr algn="ctr"/>
            <a:r>
              <a:rPr lang="en-US" sz="2400" b="1" dirty="0" smtClean="0">
                <a:latin typeface="Times New Roman" panose="02020603050405020304" pitchFamily="18" charset="0"/>
                <a:cs typeface="Times New Roman" panose="02020603050405020304" pitchFamily="18" charset="0"/>
              </a:rPr>
              <a:t>310K </a:t>
            </a:r>
            <a:r>
              <a:rPr lang="en-US" sz="2400" b="1" dirty="0">
                <a:latin typeface="Times New Roman" panose="02020603050405020304" pitchFamily="18" charset="0"/>
                <a:cs typeface="Times New Roman" panose="02020603050405020304" pitchFamily="18" charset="0"/>
              </a:rPr>
              <a:t>O3 from </a:t>
            </a:r>
            <a:r>
              <a:rPr lang="en-US" sz="2400" b="1" dirty="0" smtClean="0">
                <a:latin typeface="Times New Roman" panose="02020603050405020304" pitchFamily="18" charset="0"/>
                <a:cs typeface="Times New Roman" panose="02020603050405020304" pitchFamily="18" charset="0"/>
              </a:rPr>
              <a:t>RAQMS Forecast 12Z 04/13 </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12Z 04/18, 2015</a:t>
            </a:r>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 y="6488668"/>
            <a:ext cx="3216201" cy="369332"/>
          </a:xfrm>
          <a:prstGeom prst="rect">
            <a:avLst/>
          </a:prstGeom>
        </p:spPr>
        <p:txBody>
          <a:bodyPr wrap="none">
            <a:spAutoFit/>
          </a:bodyPr>
          <a:lstStyle/>
          <a:p>
            <a:r>
              <a:rPr lang="en-US" dirty="0">
                <a:solidFill>
                  <a:schemeClr val="bg1"/>
                </a:solidFill>
              </a:rPr>
              <a:t>http://raqms-ops.ssec.wisc.edu/</a:t>
            </a:r>
          </a:p>
        </p:txBody>
      </p:sp>
      <p:pic>
        <p:nvPicPr>
          <p:cNvPr id="3074" name="Picture 2" descr="C:\Users\Brad\Documents\Work\Western_Regional_Modeling_Workshop\Images\O3_calnex_310K_15041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886" y="1143000"/>
            <a:ext cx="9143999"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2026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6361544" y="1752600"/>
            <a:ext cx="76200" cy="3418114"/>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 y="18473"/>
            <a:ext cx="9143999" cy="1200329"/>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Real-time RAQMS/RR-</a:t>
            </a:r>
            <a:r>
              <a:rPr lang="en-US" sz="2400" b="1" dirty="0" err="1" smtClean="0">
                <a:latin typeface="Times New Roman" panose="02020603050405020304" pitchFamily="18" charset="0"/>
                <a:cs typeface="Times New Roman" panose="02020603050405020304" pitchFamily="18" charset="0"/>
              </a:rPr>
              <a:t>Chem</a:t>
            </a:r>
            <a:r>
              <a:rPr lang="en-US" sz="2400" b="1" dirty="0" smtClean="0">
                <a:latin typeface="Times New Roman" panose="02020603050405020304" pitchFamily="18" charset="0"/>
                <a:cs typeface="Times New Roman" panose="02020603050405020304" pitchFamily="18" charset="0"/>
              </a:rPr>
              <a:t> SI </a:t>
            </a:r>
            <a:r>
              <a:rPr lang="en-US" sz="2400" b="1" dirty="0" smtClean="0">
                <a:latin typeface="Times New Roman" panose="02020603050405020304" pitchFamily="18" charset="0"/>
                <a:cs typeface="Times New Roman" panose="02020603050405020304" pitchFamily="18" charset="0"/>
              </a:rPr>
              <a:t>Forecasting Case Study</a:t>
            </a:r>
            <a:endParaRPr lang="en-US" sz="2400" b="1" dirty="0" smtClean="0">
              <a:latin typeface="Times New Roman" panose="02020603050405020304" pitchFamily="18" charset="0"/>
              <a:cs typeface="Times New Roman" panose="02020603050405020304" pitchFamily="18" charset="0"/>
            </a:endParaRPr>
          </a:p>
          <a:p>
            <a:pPr algn="ctr"/>
            <a:endParaRPr lang="en-US" sz="2400" b="1" dirty="0" smtClean="0">
              <a:latin typeface="Times New Roman" panose="02020603050405020304" pitchFamily="18" charset="0"/>
              <a:cs typeface="Times New Roman" panose="02020603050405020304" pitchFamily="18" charset="0"/>
            </a:endParaRPr>
          </a:p>
          <a:p>
            <a:pPr algn="ctr"/>
            <a:r>
              <a:rPr lang="en-US" sz="2400" b="1" dirty="0" smtClean="0">
                <a:latin typeface="Times New Roman" panose="02020603050405020304" pitchFamily="18" charset="0"/>
                <a:cs typeface="Times New Roman" panose="02020603050405020304" pitchFamily="18" charset="0"/>
              </a:rPr>
              <a:t>310K </a:t>
            </a:r>
            <a:r>
              <a:rPr lang="en-US" sz="2400" b="1" dirty="0">
                <a:latin typeface="Times New Roman" panose="02020603050405020304" pitchFamily="18" charset="0"/>
                <a:cs typeface="Times New Roman" panose="02020603050405020304" pitchFamily="18" charset="0"/>
              </a:rPr>
              <a:t>O3 from </a:t>
            </a:r>
            <a:r>
              <a:rPr lang="en-US" sz="2400" b="1" dirty="0" smtClean="0">
                <a:latin typeface="Times New Roman" panose="02020603050405020304" pitchFamily="18" charset="0"/>
                <a:cs typeface="Times New Roman" panose="02020603050405020304" pitchFamily="18" charset="0"/>
              </a:rPr>
              <a:t>RAQMS Forecast </a:t>
            </a:r>
            <a:r>
              <a:rPr lang="en-US" sz="2400" b="1" dirty="0" smtClean="0">
                <a:latin typeface="Times New Roman" panose="02020603050405020304" pitchFamily="18" charset="0"/>
                <a:cs typeface="Times New Roman" panose="02020603050405020304" pitchFamily="18" charset="0"/>
              </a:rPr>
              <a:t>@ 18Z 04/14, 2015</a:t>
            </a:r>
            <a:endParaRPr lang="en-US" sz="2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 y="6488668"/>
            <a:ext cx="3216201" cy="369332"/>
          </a:xfrm>
          <a:prstGeom prst="rect">
            <a:avLst/>
          </a:prstGeom>
        </p:spPr>
        <p:txBody>
          <a:bodyPr wrap="none">
            <a:spAutoFit/>
          </a:bodyPr>
          <a:lstStyle/>
          <a:p>
            <a:r>
              <a:rPr lang="en-US" dirty="0">
                <a:solidFill>
                  <a:schemeClr val="bg1"/>
                </a:solidFill>
              </a:rPr>
              <a:t>http://raqms-ops.ssec.wisc.edu/</a:t>
            </a:r>
          </a:p>
        </p:txBody>
      </p:sp>
      <p:pic>
        <p:nvPicPr>
          <p:cNvPr id="2052" name="Picture 4" descr="C:\Users\Brad\Documents\Work\Western_Regional_Modeling_Workshop\Images\uwhyb_04_14_2015_18Z_O3______calnex___310K__06hr_F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43001"/>
            <a:ext cx="9143999"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397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rad\Documents\Work\Western_Regional_Modeling_Workshop\AJAX_F155_O3_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1" y="0"/>
            <a:ext cx="5943599" cy="294494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Brad\Documents\Work\Western_Regional_Modeling_Workshop\AJAX_F155_O3_timeseri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352800"/>
            <a:ext cx="6401243" cy="3201066"/>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4419600" y="1167674"/>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4724400" y="1777274"/>
            <a:ext cx="228600" cy="218512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ctangle 2"/>
          <p:cNvSpPr txBox="1">
            <a:spLocks noChangeArrowheads="1"/>
          </p:cNvSpPr>
          <p:nvPr/>
        </p:nvSpPr>
        <p:spPr>
          <a:xfrm>
            <a:off x="-11546" y="1475191"/>
            <a:ext cx="3200402" cy="1335532"/>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latin typeface="Times New Roman" pitchFamily="18" charset="0"/>
                <a:cs typeface="Times New Roman" pitchFamily="18" charset="0"/>
              </a:rPr>
              <a:t>Alpha Jet Atmospheric </a:t>
            </a:r>
            <a:r>
              <a:rPr lang="en-US" sz="3200" dirty="0" err="1" smtClean="0">
                <a:latin typeface="Times New Roman" pitchFamily="18" charset="0"/>
                <a:cs typeface="Times New Roman" pitchFamily="18" charset="0"/>
              </a:rPr>
              <a:t>eXperiment</a:t>
            </a:r>
            <a:r>
              <a:rPr lang="en-US" sz="3200" dirty="0" smtClean="0">
                <a:latin typeface="Times New Roman" pitchFamily="18" charset="0"/>
                <a:cs typeface="Times New Roman" pitchFamily="18" charset="0"/>
              </a:rPr>
              <a:t> (AJAX)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(Emma Yates and Laura </a:t>
            </a:r>
            <a:r>
              <a:rPr lang="en-US" sz="3200" dirty="0" err="1" smtClean="0">
                <a:latin typeface="Times New Roman" pitchFamily="18" charset="0"/>
                <a:cs typeface="Times New Roman" pitchFamily="18" charset="0"/>
              </a:rPr>
              <a:t>Iraci</a:t>
            </a:r>
            <a:r>
              <a:rPr lang="en-US" sz="3200" dirty="0" smtClean="0">
                <a:latin typeface="Times New Roman" pitchFamily="18" charset="0"/>
                <a:cs typeface="Times New Roman" pitchFamily="18" charset="0"/>
              </a:rPr>
              <a:t>, NASA Ames)</a:t>
            </a:r>
          </a:p>
        </p:txBody>
      </p:sp>
      <p:pic>
        <p:nvPicPr>
          <p:cNvPr id="8" name="Picture 2" descr="AJAX Projec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12938" cy="13355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2810723"/>
            <a:ext cx="2039341"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April 14, 2015</a:t>
            </a:r>
            <a:endParaRPr lang="en-US" sz="24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629400" y="3610909"/>
            <a:ext cx="2438400" cy="1323439"/>
          </a:xfrm>
          <a:prstGeom prst="rect">
            <a:avLst/>
          </a:prstGeom>
          <a:solidFill>
            <a:schemeClr val="accent1"/>
          </a:solidFill>
        </p:spPr>
        <p:txBody>
          <a:bodyPr wrap="square" rtlCol="0">
            <a:spAutoFit/>
          </a:bodyPr>
          <a:lstStyle/>
          <a:p>
            <a:r>
              <a:rPr lang="en-US" sz="1600" b="1" dirty="0" smtClean="0">
                <a:solidFill>
                  <a:srgbClr val="FFFF00"/>
                </a:solidFill>
                <a:latin typeface="Times New Roman" pitchFamily="18" charset="0"/>
                <a:cs typeface="Times New Roman" pitchFamily="18" charset="0"/>
              </a:rPr>
              <a:t>AJAX flight 155 observes a narrow O3 lamina near 3km to the SW of San Francisco, CA at 19:40Z on April 14, 2015 </a:t>
            </a:r>
            <a:endParaRPr lang="en-US" sz="1600" b="1" dirty="0">
              <a:solidFill>
                <a:srgbClr val="FFFF00"/>
              </a:solidFill>
              <a:latin typeface="Times New Roman" pitchFamily="18" charset="0"/>
              <a:cs typeface="Times New Roman" pitchFamily="18" charset="0"/>
            </a:endParaRPr>
          </a:p>
        </p:txBody>
      </p:sp>
      <p:sp>
        <p:nvSpPr>
          <p:cNvPr id="10" name="Rectangle 9"/>
          <p:cNvSpPr/>
          <p:nvPr/>
        </p:nvSpPr>
        <p:spPr>
          <a:xfrm>
            <a:off x="0" y="6519446"/>
            <a:ext cx="4572000" cy="338554"/>
          </a:xfrm>
          <a:prstGeom prst="rect">
            <a:avLst/>
          </a:prstGeom>
        </p:spPr>
        <p:txBody>
          <a:bodyPr>
            <a:spAutoFit/>
          </a:bodyPr>
          <a:lstStyle/>
          <a:p>
            <a:r>
              <a:rPr lang="en-US" sz="1600" b="1" dirty="0"/>
              <a:t>https://espo.nasa.gov/missions/ajax/content/AJAX</a:t>
            </a:r>
          </a:p>
        </p:txBody>
      </p:sp>
    </p:spTree>
    <p:extLst>
      <p:ext uri="{BB962C8B-B14F-4D97-AF65-F5344CB8AC3E}">
        <p14:creationId xmlns:p14="http://schemas.microsoft.com/office/powerpoint/2010/main" val="25721112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rad\Documents\Work\Western_Regional_Modeling_Workshop\AJAX_F155_20150414_ra_curtain.analyzed.o3.ajax.curtain.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00925" cy="394335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Brad\Documents\Work\Western_Regional_Modeling_Workshop\RAQMS_obs_AJAX_F155_20150414_ra_curtain_ozone_nasa_mission.png"/>
          <p:cNvPicPr>
            <a:picLocks noChangeAspect="1" noChangeArrowheads="1"/>
          </p:cNvPicPr>
          <p:nvPr/>
        </p:nvPicPr>
        <p:blipFill rotWithShape="1">
          <a:blip r:embed="rId3">
            <a:extLst>
              <a:ext uri="{28A0092B-C50C-407E-A947-70E740481C1C}">
                <a14:useLocalDpi xmlns:a14="http://schemas.microsoft.com/office/drawing/2010/main" val="0"/>
              </a:ext>
            </a:extLst>
          </a:blip>
          <a:srcRect l="3228" t="6825" r="5344" b="12751"/>
          <a:stretch/>
        </p:blipFill>
        <p:spPr bwMode="auto">
          <a:xfrm>
            <a:off x="4441370" y="3581400"/>
            <a:ext cx="4702630" cy="32766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5638800" y="1994988"/>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5943600" y="2604588"/>
            <a:ext cx="2362200" cy="219601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Right Brace 4"/>
          <p:cNvSpPr/>
          <p:nvPr/>
        </p:nvSpPr>
        <p:spPr>
          <a:xfrm>
            <a:off x="8382000" y="3810000"/>
            <a:ext cx="304800" cy="9906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7724384" y="3212068"/>
            <a:ext cx="1315232" cy="369332"/>
          </a:xfrm>
          <a:prstGeom prst="rect">
            <a:avLst/>
          </a:prstGeom>
          <a:noFill/>
          <a:ln>
            <a:solidFill>
              <a:schemeClr val="tx1"/>
            </a:solidFill>
          </a:ln>
        </p:spPr>
        <p:txBody>
          <a:bodyPr wrap="none" rtlCol="0">
            <a:spAutoFit/>
          </a:bodyPr>
          <a:lstStyle/>
          <a:p>
            <a:r>
              <a:rPr lang="en-US" dirty="0" smtClean="0"/>
              <a:t>35ppbv bias</a:t>
            </a:r>
            <a:endParaRPr lang="en-US" dirty="0"/>
          </a:p>
        </p:txBody>
      </p:sp>
      <p:cxnSp>
        <p:nvCxnSpPr>
          <p:cNvPr id="10" name="Straight Connector 9"/>
          <p:cNvCxnSpPr>
            <a:stCxn id="5" idx="1"/>
          </p:cNvCxnSpPr>
          <p:nvPr/>
        </p:nvCxnSpPr>
        <p:spPr>
          <a:xfrm flipV="1">
            <a:off x="8686800" y="3581400"/>
            <a:ext cx="0" cy="723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50982" y="4114800"/>
            <a:ext cx="3200400" cy="1077218"/>
          </a:xfrm>
          <a:prstGeom prst="rect">
            <a:avLst/>
          </a:prstGeom>
          <a:solidFill>
            <a:schemeClr val="accent1"/>
          </a:solidFill>
        </p:spPr>
        <p:txBody>
          <a:bodyPr wrap="square" rtlCol="0">
            <a:spAutoFit/>
          </a:bodyPr>
          <a:lstStyle/>
          <a:p>
            <a:r>
              <a:rPr lang="en-US" sz="1600" b="1" dirty="0" smtClean="0">
                <a:solidFill>
                  <a:srgbClr val="FFFF00"/>
                </a:solidFill>
                <a:latin typeface="Times New Roman" pitchFamily="18" charset="0"/>
                <a:cs typeface="Times New Roman" pitchFamily="18" charset="0"/>
              </a:rPr>
              <a:t>RAQMS O3 analysis captures location of narrow O3 lamina but significantly underestimates the amplitude </a:t>
            </a:r>
            <a:r>
              <a:rPr lang="en-US" sz="1600" b="1" dirty="0" smtClean="0">
                <a:solidFill>
                  <a:srgbClr val="FFFF00"/>
                </a:solidFill>
                <a:latin typeface="Times New Roman" pitchFamily="18" charset="0"/>
                <a:cs typeface="Times New Roman" pitchFamily="18" charset="0"/>
              </a:rPr>
              <a:t>of </a:t>
            </a:r>
            <a:r>
              <a:rPr lang="en-US" sz="1600" b="1" dirty="0" smtClean="0">
                <a:solidFill>
                  <a:srgbClr val="FFFF00"/>
                </a:solidFill>
                <a:latin typeface="Times New Roman" pitchFamily="18" charset="0"/>
                <a:cs typeface="Times New Roman" pitchFamily="18" charset="0"/>
              </a:rPr>
              <a:t>the SI event.   </a:t>
            </a:r>
            <a:endParaRPr lang="en-US" sz="16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9123591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rchived Surface Analysi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descr="\\beans\users$\bpierce\Data\Documents\Attachments\may_12\satsfcnps20150416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14313"/>
            <a:ext cx="8572500" cy="6429375"/>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2895600" y="2743200"/>
            <a:ext cx="1905000" cy="2057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800600" y="1676400"/>
            <a:ext cx="3124200" cy="923330"/>
          </a:xfrm>
          <a:prstGeom prst="rect">
            <a:avLst/>
          </a:prstGeom>
          <a:solidFill>
            <a:schemeClr val="bg1"/>
          </a:solidFill>
          <a:ln>
            <a:solidFill>
              <a:srgbClr val="FF0000"/>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Low pressure system North of Four Corners Region at 00Z on 04/16, 2015</a:t>
            </a:r>
            <a:endParaRPr lang="en-US" b="1" dirty="0">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flipH="1">
            <a:off x="4724400" y="2599730"/>
            <a:ext cx="1485900" cy="75307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6969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5982" y="990600"/>
            <a:ext cx="7391400" cy="3970318"/>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Real-time depiction of stratospheric intrusions in </a:t>
            </a:r>
            <a:r>
              <a:rPr lang="en-US" sz="2800" b="1" dirty="0" smtClean="0">
                <a:latin typeface="Times New Roman" panose="02020603050405020304" pitchFamily="18" charset="0"/>
                <a:cs typeface="Times New Roman" panose="02020603050405020304" pitchFamily="18" charset="0"/>
              </a:rPr>
              <a:t>RAQMS/WRF-</a:t>
            </a:r>
            <a:r>
              <a:rPr lang="en-US" sz="2800" b="1" dirty="0" err="1" smtClean="0">
                <a:latin typeface="Times New Roman" panose="02020603050405020304" pitchFamily="18" charset="0"/>
                <a:cs typeface="Times New Roman" panose="02020603050405020304" pitchFamily="18" charset="0"/>
              </a:rPr>
              <a:t>Chem</a:t>
            </a:r>
            <a:endParaRPr lang="en-US" sz="2800" b="1" dirty="0" smtClean="0">
              <a:latin typeface="Times New Roman" panose="02020603050405020304" pitchFamily="18" charset="0"/>
              <a:cs typeface="Times New Roman" panose="02020603050405020304" pitchFamily="18" charset="0"/>
            </a:endParaRPr>
          </a:p>
          <a:p>
            <a:pPr algn="ctr"/>
            <a:endParaRPr lang="en-US" sz="2800" b="1" dirty="0">
              <a:latin typeface="Times New Roman" panose="02020603050405020304" pitchFamily="18" charset="0"/>
              <a:cs typeface="Times New Roman" panose="02020603050405020304" pitchFamily="18" charset="0"/>
            </a:endParaRPr>
          </a:p>
          <a:p>
            <a:pPr algn="ctr"/>
            <a:r>
              <a:rPr lang="en-US" sz="2000" b="1" dirty="0" smtClean="0">
                <a:latin typeface="Times New Roman" panose="02020603050405020304" pitchFamily="18" charset="0"/>
                <a:cs typeface="Times New Roman" panose="02020603050405020304" pitchFamily="18" charset="0"/>
              </a:rPr>
              <a:t>R. Bradley Pierce</a:t>
            </a:r>
          </a:p>
          <a:p>
            <a:pPr algn="ctr"/>
            <a:r>
              <a:rPr lang="en-US" sz="2000" b="1" dirty="0" smtClean="0">
                <a:latin typeface="Times New Roman" panose="02020603050405020304" pitchFamily="18" charset="0"/>
                <a:cs typeface="Times New Roman" panose="02020603050405020304" pitchFamily="18" charset="0"/>
              </a:rPr>
              <a:t>NOAA/NESDIS</a:t>
            </a:r>
          </a:p>
          <a:p>
            <a:pPr algn="ctr"/>
            <a:endParaRPr lang="en-US" sz="2000" b="1" dirty="0" smtClean="0">
              <a:latin typeface="Times New Roman" panose="02020603050405020304" pitchFamily="18" charset="0"/>
              <a:cs typeface="Times New Roman" panose="02020603050405020304" pitchFamily="18" charset="0"/>
            </a:endParaRPr>
          </a:p>
          <a:p>
            <a:pPr algn="ctr"/>
            <a:r>
              <a:rPr lang="en-US" b="1" dirty="0" smtClean="0">
                <a:latin typeface="Times New Roman" panose="02020603050405020304" pitchFamily="18" charset="0"/>
                <a:cs typeface="Times New Roman" panose="02020603050405020304" pitchFamily="18" charset="0"/>
              </a:rPr>
              <a:t>Collaborators: </a:t>
            </a:r>
          </a:p>
          <a:p>
            <a:pPr algn="ctr"/>
            <a:r>
              <a:rPr lang="en-US" b="1" dirty="0" smtClean="0">
                <a:latin typeface="Times New Roman" panose="02020603050405020304" pitchFamily="18" charset="0"/>
                <a:cs typeface="Times New Roman" panose="02020603050405020304" pitchFamily="18" charset="0"/>
              </a:rPr>
              <a:t>RAQMS (Todd </a:t>
            </a:r>
            <a:r>
              <a:rPr lang="en-US" b="1" dirty="0" err="1" smtClean="0">
                <a:latin typeface="Times New Roman" panose="02020603050405020304" pitchFamily="18" charset="0"/>
                <a:cs typeface="Times New Roman" panose="02020603050405020304" pitchFamily="18" charset="0"/>
              </a:rPr>
              <a:t>Schaack</a:t>
            </a:r>
            <a:r>
              <a:rPr lang="en-US" b="1" dirty="0" smtClean="0">
                <a:latin typeface="Times New Roman" panose="02020603050405020304" pitchFamily="18" charset="0"/>
                <a:cs typeface="Times New Roman" panose="02020603050405020304" pitchFamily="18" charset="0"/>
              </a:rPr>
              <a:t> and Allen </a:t>
            </a:r>
            <a:r>
              <a:rPr lang="en-US" b="1" dirty="0" err="1" smtClean="0">
                <a:latin typeface="Times New Roman" panose="02020603050405020304" pitchFamily="18" charset="0"/>
                <a:cs typeface="Times New Roman" panose="02020603050405020304" pitchFamily="18" charset="0"/>
              </a:rPr>
              <a:t>Lenzen</a:t>
            </a:r>
            <a:r>
              <a:rPr lang="en-US" b="1" dirty="0" smtClean="0">
                <a:latin typeface="Times New Roman" panose="02020603050405020304" pitchFamily="18" charset="0"/>
                <a:cs typeface="Times New Roman" panose="02020603050405020304" pitchFamily="18" charset="0"/>
              </a:rPr>
              <a:t>, UW-</a:t>
            </a:r>
            <a:r>
              <a:rPr lang="en-US" b="1" dirty="0" smtClean="0">
                <a:latin typeface="Times New Roman" panose="02020603050405020304" pitchFamily="18" charset="0"/>
                <a:cs typeface="Times New Roman" panose="02020603050405020304" pitchFamily="18" charset="0"/>
              </a:rPr>
              <a:t>Madison/SSEC) </a:t>
            </a:r>
          </a:p>
          <a:p>
            <a:pPr algn="ctr"/>
            <a:r>
              <a:rPr lang="en-US" b="1" dirty="0" smtClean="0">
                <a:latin typeface="Times New Roman" panose="02020603050405020304" pitchFamily="18" charset="0"/>
                <a:cs typeface="Times New Roman" panose="02020603050405020304" pitchFamily="18" charset="0"/>
              </a:rPr>
              <a:t>RR-</a:t>
            </a:r>
            <a:r>
              <a:rPr lang="en-US" b="1" dirty="0" err="1" smtClean="0">
                <a:latin typeface="Times New Roman" panose="02020603050405020304" pitchFamily="18" charset="0"/>
                <a:cs typeface="Times New Roman" panose="02020603050405020304" pitchFamily="18" charset="0"/>
              </a:rPr>
              <a:t>Chem</a:t>
            </a:r>
            <a:r>
              <a:rPr lang="en-US" b="1" dirty="0" smtClean="0">
                <a:latin typeface="Times New Roman" panose="02020603050405020304" pitchFamily="18" charset="0"/>
                <a:cs typeface="Times New Roman" panose="02020603050405020304" pitchFamily="18" charset="0"/>
              </a:rPr>
              <a:t> (Georg </a:t>
            </a:r>
            <a:r>
              <a:rPr lang="en-US" b="1" dirty="0" err="1" smtClean="0">
                <a:latin typeface="Times New Roman" panose="02020603050405020304" pitchFamily="18" charset="0"/>
                <a:cs typeface="Times New Roman" panose="02020603050405020304" pitchFamily="18" charset="0"/>
              </a:rPr>
              <a:t>Grell</a:t>
            </a:r>
            <a:r>
              <a:rPr lang="en-US" b="1" dirty="0" smtClean="0">
                <a:latin typeface="Times New Roman" panose="02020603050405020304" pitchFamily="18" charset="0"/>
                <a:cs typeface="Times New Roman" panose="02020603050405020304" pitchFamily="18" charset="0"/>
              </a:rPr>
              <a:t> and Steve </a:t>
            </a:r>
            <a:r>
              <a:rPr lang="en-US" b="1" dirty="0" err="1" smtClean="0">
                <a:latin typeface="Times New Roman" panose="02020603050405020304" pitchFamily="18" charset="0"/>
                <a:cs typeface="Times New Roman" panose="02020603050405020304" pitchFamily="18" charset="0"/>
              </a:rPr>
              <a:t>Peckham</a:t>
            </a:r>
            <a:r>
              <a:rPr lang="en-US"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NOAA/ESRL</a:t>
            </a:r>
            <a:r>
              <a:rPr lang="en-US" b="1" dirty="0" smtClean="0">
                <a:latin typeface="Times New Roman" panose="02020603050405020304" pitchFamily="18" charset="0"/>
                <a:cs typeface="Times New Roman" panose="02020603050405020304" pitchFamily="18" charset="0"/>
              </a:rPr>
              <a:t>),</a:t>
            </a:r>
          </a:p>
          <a:p>
            <a:pPr algn="ctr"/>
            <a:r>
              <a:rPr lang="en-US" b="1" dirty="0" smtClean="0">
                <a:latin typeface="Times New Roman" panose="02020603050405020304" pitchFamily="18" charset="0"/>
                <a:cs typeface="Times New Roman" panose="02020603050405020304" pitchFamily="18" charset="0"/>
              </a:rPr>
              <a:t>AJAX measurements (Emma </a:t>
            </a:r>
            <a:r>
              <a:rPr lang="en-US" b="1" dirty="0">
                <a:latin typeface="Times New Roman" panose="02020603050405020304" pitchFamily="18" charset="0"/>
                <a:cs typeface="Times New Roman" panose="02020603050405020304" pitchFamily="18" charset="0"/>
              </a:rPr>
              <a:t>Yates and Laura </a:t>
            </a:r>
            <a:r>
              <a:rPr lang="en-US" b="1" dirty="0" err="1">
                <a:latin typeface="Times New Roman" panose="02020603050405020304" pitchFamily="18" charset="0"/>
                <a:cs typeface="Times New Roman" panose="02020603050405020304" pitchFamily="18" charset="0"/>
              </a:rPr>
              <a:t>Iraci</a:t>
            </a:r>
            <a:r>
              <a:rPr lang="en-US" b="1" dirty="0">
                <a:latin typeface="Times New Roman" panose="02020603050405020304" pitchFamily="18" charset="0"/>
                <a:cs typeface="Times New Roman" panose="02020603050405020304" pitchFamily="18" charset="0"/>
              </a:rPr>
              <a:t>, NASA </a:t>
            </a:r>
            <a:r>
              <a:rPr lang="en-US" b="1" dirty="0" smtClean="0">
                <a:latin typeface="Times New Roman" panose="02020603050405020304" pitchFamily="18" charset="0"/>
                <a:cs typeface="Times New Roman" panose="02020603050405020304" pitchFamily="18" charset="0"/>
              </a:rPr>
              <a:t>Ames)</a:t>
            </a:r>
          </a:p>
          <a:p>
            <a:pPr algn="ctr"/>
            <a:r>
              <a:rPr lang="en-US" b="1" dirty="0" smtClean="0">
                <a:latin typeface="Times New Roman" panose="02020603050405020304" pitchFamily="18" charset="0"/>
                <a:cs typeface="Times New Roman" panose="02020603050405020304" pitchFamily="18" charset="0"/>
              </a:rPr>
              <a:t>EPA SI Working Group (</a:t>
            </a:r>
            <a:r>
              <a:rPr lang="en-US" b="1" dirty="0">
                <a:latin typeface="Times New Roman" panose="02020603050405020304" pitchFamily="18" charset="0"/>
                <a:cs typeface="Times New Roman" panose="02020603050405020304" pitchFamily="18" charset="0"/>
              </a:rPr>
              <a:t>Gail </a:t>
            </a:r>
            <a:r>
              <a:rPr lang="en-US" b="1" dirty="0" err="1" smtClean="0">
                <a:latin typeface="Times New Roman" panose="02020603050405020304" pitchFamily="18" charset="0"/>
                <a:cs typeface="Times New Roman" panose="02020603050405020304" pitchFamily="18" charset="0"/>
              </a:rPr>
              <a:t>Tonnesen</a:t>
            </a:r>
            <a:r>
              <a:rPr lang="en-US" b="1" dirty="0">
                <a:latin typeface="Times New Roman" panose="02020603050405020304" pitchFamily="18" charset="0"/>
                <a:cs typeface="Times New Roman" panose="02020603050405020304" pitchFamily="18" charset="0"/>
              </a:rPr>
              <a:t>, US EPA, and Patrick </a:t>
            </a:r>
            <a:r>
              <a:rPr lang="en-US" b="1" dirty="0" smtClean="0">
                <a:latin typeface="Times New Roman" panose="02020603050405020304" pitchFamily="18" charset="0"/>
                <a:cs typeface="Times New Roman" panose="02020603050405020304" pitchFamily="18" charset="0"/>
              </a:rPr>
              <a:t>Reddy, CDPHE)</a:t>
            </a:r>
            <a:endParaRPr lang="en-US" b="1"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09"/>
            <a:ext cx="280035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053" y="-4619"/>
            <a:ext cx="2552183" cy="768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www2.epa.gov/sites/production/files/styles/large/public/seallogo_0.jpg?itok=RGkk_gau"/>
          <p:cNvPicPr>
            <a:picLocks noChangeAspect="1" noChangeArrowheads="1"/>
          </p:cNvPicPr>
          <p:nvPr/>
        </p:nvPicPr>
        <p:blipFill rotWithShape="1">
          <a:blip r:embed="rId4">
            <a:extLst>
              <a:ext uri="{28A0092B-C50C-407E-A947-70E740481C1C}">
                <a14:useLocalDpi xmlns:a14="http://schemas.microsoft.com/office/drawing/2010/main" val="0"/>
              </a:ext>
            </a:extLst>
          </a:blip>
          <a:srcRect l="31867" t="16030" b="19635"/>
          <a:stretch/>
        </p:blipFill>
        <p:spPr bwMode="auto">
          <a:xfrm>
            <a:off x="3276600" y="62345"/>
            <a:ext cx="2438400" cy="7019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618" y="6211669"/>
            <a:ext cx="9144000" cy="646331"/>
          </a:xfrm>
          <a:prstGeom prst="rect">
            <a:avLst/>
          </a:prstGeom>
        </p:spPr>
        <p:txBody>
          <a:bodyPr wrap="square">
            <a:spAutoFit/>
          </a:bodyPr>
          <a:lstStyle/>
          <a:p>
            <a:endParaRPr lang="en-US" dirty="0"/>
          </a:p>
          <a:p>
            <a:pPr algn="ctr"/>
            <a:r>
              <a:rPr lang="en-US" dirty="0"/>
              <a:t> </a:t>
            </a:r>
            <a:r>
              <a:rPr lang="en-US" b="1" dirty="0"/>
              <a:t>Modeling Air Quality from the Global to Local Scale </a:t>
            </a:r>
            <a:r>
              <a:rPr lang="en-US" b="1" dirty="0" smtClean="0"/>
              <a:t>May </a:t>
            </a:r>
            <a:r>
              <a:rPr lang="en-US" b="1" dirty="0"/>
              <a:t>11-15 2015 </a:t>
            </a:r>
            <a:r>
              <a:rPr lang="en-US" b="1" dirty="0" smtClean="0"/>
              <a:t>Boulder</a:t>
            </a:r>
            <a:r>
              <a:rPr lang="en-US" b="1" dirty="0"/>
              <a:t>, Colorado </a:t>
            </a:r>
            <a:endParaRPr lang="en-US" dirty="0"/>
          </a:p>
        </p:txBody>
      </p:sp>
      <p:pic>
        <p:nvPicPr>
          <p:cNvPr id="7" name="Picture 12" descr="National Aeronautics and Space Administr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41542"/>
            <a:ext cx="137160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National Oceanic and Atmospheric Administr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5119" y="4641541"/>
            <a:ext cx="118110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https://pbs.twimg.com/profile_images/2965573389/28f2ffe7e927f13f615f9d2796528e40_400x4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46502" y="5022263"/>
            <a:ext cx="1581705" cy="158170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flipH="1">
            <a:off x="1143000" y="1162840"/>
            <a:ext cx="1447800" cy="28496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69112" y="639620"/>
            <a:ext cx="2359877"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Retrospective </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96034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Users\Brad\Documents\Work\model.raqms_1x1.201504151200.012_03km-AGL_O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4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868424" y="1371600"/>
            <a:ext cx="2514600" cy="2667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562475" y="4038600"/>
            <a:ext cx="3721608" cy="923330"/>
          </a:xfrm>
          <a:prstGeom prst="rect">
            <a:avLst/>
          </a:prstGeom>
          <a:solidFill>
            <a:schemeClr val="bg1"/>
          </a:solidFill>
          <a:ln>
            <a:solidFill>
              <a:srgbClr val="FF0000"/>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RAQMS predicts high O3 wrapping around Low pressure system at 3km AGL at 00Z on 04/16, 2015</a:t>
            </a:r>
            <a:endParaRPr lang="en-US" b="1" dirty="0">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flipH="1" flipV="1">
            <a:off x="4230624" y="2286000"/>
            <a:ext cx="2192655" cy="1752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0267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Users\Brad\Documents\Work\Western_Regional_Modeling_Workshop\wrfchem.O3.2015-04-16_00%3A00%3A00.3km_AGL.rr-che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34" y="72762"/>
            <a:ext cx="9100466" cy="6023238"/>
          </a:xfrm>
          <a:prstGeom prst="rect">
            <a:avLst/>
          </a:prstGeom>
          <a:noFill/>
          <a:extLst>
            <a:ext uri="{909E8E84-426E-40DD-AFC4-6F175D3DCCD1}">
              <a14:hiddenFill xmlns:a14="http://schemas.microsoft.com/office/drawing/2010/main">
                <a:solidFill>
                  <a:srgbClr val="FFFFFF"/>
                </a:solidFill>
              </a14:hiddenFill>
            </a:ext>
          </a:extLst>
        </p:spPr>
      </p:pic>
      <p:sp>
        <p:nvSpPr>
          <p:cNvPr id="4" name="Isosceles Triangle 3"/>
          <p:cNvSpPr/>
          <p:nvPr/>
        </p:nvSpPr>
        <p:spPr>
          <a:xfrm>
            <a:off x="3679372" y="2808514"/>
            <a:ext cx="91440" cy="7620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57600" y="2667000"/>
            <a:ext cx="1146468" cy="261610"/>
          </a:xfrm>
          <a:prstGeom prst="rect">
            <a:avLst/>
          </a:prstGeom>
          <a:noFill/>
        </p:spPr>
        <p:txBody>
          <a:bodyPr wrap="none" rtlCol="0">
            <a:spAutoFit/>
          </a:bodyPr>
          <a:lstStyle/>
          <a:p>
            <a:r>
              <a:rPr lang="en-US" sz="1100" b="1" dirty="0" smtClean="0"/>
              <a:t>Manitou Springs</a:t>
            </a:r>
            <a:endParaRPr lang="en-US" sz="1100" b="1" dirty="0"/>
          </a:p>
        </p:txBody>
      </p:sp>
      <p:sp>
        <p:nvSpPr>
          <p:cNvPr id="7" name="Oval 6"/>
          <p:cNvSpPr/>
          <p:nvPr/>
        </p:nvSpPr>
        <p:spPr>
          <a:xfrm>
            <a:off x="1868424" y="1371600"/>
            <a:ext cx="2514600" cy="2667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562475" y="4038600"/>
            <a:ext cx="3721608" cy="1754326"/>
          </a:xfrm>
          <a:prstGeom prst="rect">
            <a:avLst/>
          </a:prstGeom>
          <a:solidFill>
            <a:schemeClr val="bg1"/>
          </a:solidFill>
          <a:ln>
            <a:solidFill>
              <a:srgbClr val="FF0000"/>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Nested RAQMS/RR-CHEM shows much sharper band of high O3 wrapping around Low pressure system at 3km AGL at 00Z on 04/16, 2015 </a:t>
            </a:r>
            <a:r>
              <a:rPr lang="en-US" b="1" i="1" dirty="0" smtClean="0">
                <a:solidFill>
                  <a:srgbClr val="FF0000"/>
                </a:solidFill>
                <a:latin typeface="Times New Roman" panose="02020603050405020304" pitchFamily="18" charset="0"/>
                <a:cs typeface="Times New Roman" panose="02020603050405020304" pitchFamily="18" charset="0"/>
              </a:rPr>
              <a:t>– also strong signatures </a:t>
            </a:r>
            <a:r>
              <a:rPr lang="en-US" b="1" i="1" dirty="0" smtClean="0">
                <a:solidFill>
                  <a:srgbClr val="FF0000"/>
                </a:solidFill>
                <a:latin typeface="Times New Roman" panose="02020603050405020304" pitchFamily="18" charset="0"/>
                <a:cs typeface="Times New Roman" panose="02020603050405020304" pitchFamily="18" charset="0"/>
              </a:rPr>
              <a:t>of precipitation scavenging</a:t>
            </a:r>
            <a:endParaRPr lang="en-US" b="1" i="1" dirty="0">
              <a:solidFill>
                <a:srgbClr val="FF0000"/>
              </a:solidFill>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flipH="1" flipV="1">
            <a:off x="4230624" y="2286000"/>
            <a:ext cx="2192655" cy="1752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7856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raqms.ssec.wisc.edu/includes/data/forecasts/20150415/raqms_1x1/model.raqms_1x1.201504151200.012_104W_O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V="1">
            <a:off x="5334000" y="2514600"/>
            <a:ext cx="0" cy="236220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24400" y="5105400"/>
            <a:ext cx="1146468" cy="261610"/>
          </a:xfrm>
          <a:prstGeom prst="rect">
            <a:avLst/>
          </a:prstGeom>
          <a:noFill/>
        </p:spPr>
        <p:txBody>
          <a:bodyPr wrap="none" rtlCol="0">
            <a:spAutoFit/>
          </a:bodyPr>
          <a:lstStyle/>
          <a:p>
            <a:r>
              <a:rPr lang="en-US" sz="1100" b="1" dirty="0" smtClean="0">
                <a:solidFill>
                  <a:schemeClr val="bg1"/>
                </a:solidFill>
              </a:rPr>
              <a:t>Manitou Springs</a:t>
            </a:r>
            <a:endParaRPr lang="en-US" sz="1100" b="1" dirty="0">
              <a:solidFill>
                <a:schemeClr val="bg1"/>
              </a:solidFill>
            </a:endParaRPr>
          </a:p>
        </p:txBody>
      </p:sp>
      <p:sp>
        <p:nvSpPr>
          <p:cNvPr id="9" name="Oval 8"/>
          <p:cNvSpPr/>
          <p:nvPr/>
        </p:nvSpPr>
        <p:spPr>
          <a:xfrm>
            <a:off x="4561114" y="2514601"/>
            <a:ext cx="1458686" cy="2590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81200" y="925286"/>
            <a:ext cx="4191000" cy="923330"/>
          </a:xfrm>
          <a:prstGeom prst="rect">
            <a:avLst/>
          </a:prstGeom>
          <a:solidFill>
            <a:schemeClr val="bg1"/>
          </a:solidFill>
          <a:ln>
            <a:solidFill>
              <a:srgbClr val="FF0000"/>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RAQMS predicts </a:t>
            </a:r>
            <a:r>
              <a:rPr lang="en-US" b="1" u="sng" dirty="0" smtClean="0">
                <a:latin typeface="Times New Roman" panose="02020603050405020304" pitchFamily="18" charset="0"/>
                <a:cs typeface="Times New Roman" panose="02020603050405020304" pitchFamily="18" charset="0"/>
              </a:rPr>
              <a:t>significant</a:t>
            </a:r>
            <a:r>
              <a:rPr lang="en-US" b="1" dirty="0" smtClean="0">
                <a:latin typeface="Times New Roman" panose="02020603050405020304" pitchFamily="18" charset="0"/>
                <a:cs typeface="Times New Roman" panose="02020603050405020304" pitchFamily="18" charset="0"/>
              </a:rPr>
              <a:t> (65-70ppbv) O3 extending to surface over Manitou Springs, CO </a:t>
            </a:r>
            <a:r>
              <a:rPr lang="en-US" b="1" dirty="0" smtClean="0">
                <a:latin typeface="Times New Roman" panose="02020603050405020304" pitchFamily="18" charset="0"/>
                <a:cs typeface="Times New Roman" panose="02020603050405020304" pitchFamily="18" charset="0"/>
              </a:rPr>
              <a:t>at </a:t>
            </a:r>
            <a:r>
              <a:rPr lang="en-US" b="1" dirty="0" smtClean="0">
                <a:latin typeface="Times New Roman" panose="02020603050405020304" pitchFamily="18" charset="0"/>
                <a:cs typeface="Times New Roman" panose="02020603050405020304" pitchFamily="18" charset="0"/>
              </a:rPr>
              <a:t>00Z on 04/16, 2015</a:t>
            </a:r>
            <a:endParaRPr lang="en-US" b="1" dirty="0">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a:off x="3657600" y="1848616"/>
            <a:ext cx="903515" cy="196138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3186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Brad\Documents\Work\Western_Regional_Modeling_Workshop\Images\model.rr-chem_13km.20150416.00Z.104W_O3.png"/>
          <p:cNvPicPr>
            <a:picLocks noChangeAspect="1" noChangeArrowheads="1"/>
          </p:cNvPicPr>
          <p:nvPr/>
        </p:nvPicPr>
        <p:blipFill rotWithShape="1">
          <a:blip r:embed="rId2">
            <a:extLst>
              <a:ext uri="{28A0092B-C50C-407E-A947-70E740481C1C}">
                <a14:useLocalDpi xmlns:a14="http://schemas.microsoft.com/office/drawing/2010/main" val="0"/>
              </a:ext>
            </a:extLst>
          </a:blip>
          <a:srcRect r="1666"/>
          <a:stretch/>
        </p:blipFill>
        <p:spPr bwMode="auto">
          <a:xfrm>
            <a:off x="152400" y="0"/>
            <a:ext cx="89916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V="1">
            <a:off x="5334000" y="2514600"/>
            <a:ext cx="0" cy="236220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24400" y="5105400"/>
            <a:ext cx="1146468" cy="261610"/>
          </a:xfrm>
          <a:prstGeom prst="rect">
            <a:avLst/>
          </a:prstGeom>
          <a:noFill/>
        </p:spPr>
        <p:txBody>
          <a:bodyPr wrap="none" rtlCol="0">
            <a:spAutoFit/>
          </a:bodyPr>
          <a:lstStyle/>
          <a:p>
            <a:r>
              <a:rPr lang="en-US" sz="1100" b="1" dirty="0" smtClean="0">
                <a:solidFill>
                  <a:schemeClr val="bg1"/>
                </a:solidFill>
              </a:rPr>
              <a:t>Manitou Springs</a:t>
            </a:r>
            <a:endParaRPr lang="en-US" sz="1100" b="1" dirty="0">
              <a:solidFill>
                <a:schemeClr val="bg1"/>
              </a:solidFill>
            </a:endParaRPr>
          </a:p>
        </p:txBody>
      </p:sp>
      <p:sp>
        <p:nvSpPr>
          <p:cNvPr id="2" name="Rectangle 1"/>
          <p:cNvSpPr/>
          <p:nvPr/>
        </p:nvSpPr>
        <p:spPr>
          <a:xfrm>
            <a:off x="0" y="0"/>
            <a:ext cx="3048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561114" y="2514601"/>
            <a:ext cx="1458686" cy="2590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981200" y="925286"/>
            <a:ext cx="4572000" cy="923330"/>
          </a:xfrm>
          <a:prstGeom prst="rect">
            <a:avLst/>
          </a:prstGeom>
          <a:solidFill>
            <a:schemeClr val="bg1"/>
          </a:solidFill>
          <a:ln>
            <a:solidFill>
              <a:srgbClr val="FF0000"/>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Nested </a:t>
            </a:r>
            <a:r>
              <a:rPr lang="en-US" b="1" dirty="0" smtClean="0">
                <a:latin typeface="Times New Roman" panose="02020603050405020304" pitchFamily="18" charset="0"/>
                <a:cs typeface="Times New Roman" panose="02020603050405020304" pitchFamily="18" charset="0"/>
              </a:rPr>
              <a:t>RAQMS/RR-CHEM </a:t>
            </a:r>
            <a:r>
              <a:rPr lang="en-US" b="1" dirty="0" smtClean="0">
                <a:latin typeface="Times New Roman" panose="02020603050405020304" pitchFamily="18" charset="0"/>
                <a:cs typeface="Times New Roman" panose="02020603050405020304" pitchFamily="18" charset="0"/>
              </a:rPr>
              <a:t>predicts </a:t>
            </a:r>
            <a:r>
              <a:rPr lang="en-US" b="1" u="sng" dirty="0" smtClean="0">
                <a:latin typeface="Times New Roman" panose="02020603050405020304" pitchFamily="18" charset="0"/>
                <a:cs typeface="Times New Roman" panose="02020603050405020304" pitchFamily="18" charset="0"/>
              </a:rPr>
              <a:t>no </a:t>
            </a:r>
            <a:r>
              <a:rPr lang="en-US" b="1" dirty="0" smtClean="0">
                <a:latin typeface="Times New Roman" panose="02020603050405020304" pitchFamily="18" charset="0"/>
                <a:cs typeface="Times New Roman" panose="02020603050405020304" pitchFamily="18" charset="0"/>
              </a:rPr>
              <a:t>O3 enhancement extending to surface over Manitou Springs, CO </a:t>
            </a:r>
            <a:r>
              <a:rPr lang="en-US" b="1" dirty="0" smtClean="0">
                <a:latin typeface="Times New Roman" panose="02020603050405020304" pitchFamily="18" charset="0"/>
                <a:cs typeface="Times New Roman" panose="02020603050405020304" pitchFamily="18" charset="0"/>
              </a:rPr>
              <a:t>at </a:t>
            </a:r>
            <a:r>
              <a:rPr lang="en-US" b="1" dirty="0" smtClean="0">
                <a:latin typeface="Times New Roman" panose="02020603050405020304" pitchFamily="18" charset="0"/>
                <a:cs typeface="Times New Roman" panose="02020603050405020304" pitchFamily="18" charset="0"/>
              </a:rPr>
              <a:t>00Z on 04/16, 2015</a:t>
            </a:r>
            <a:endParaRPr lang="en-US" b="1" dirty="0">
              <a:latin typeface="Times New Roman" panose="02020603050405020304" pitchFamily="18" charset="0"/>
              <a:cs typeface="Times New Roman" panose="02020603050405020304" pitchFamily="18" charset="0"/>
            </a:endParaRPr>
          </a:p>
        </p:txBody>
      </p:sp>
      <p:cxnSp>
        <p:nvCxnSpPr>
          <p:cNvPr id="14" name="Straight Arrow Connector 13"/>
          <p:cNvCxnSpPr/>
          <p:nvPr/>
        </p:nvCxnSpPr>
        <p:spPr>
          <a:xfrm>
            <a:off x="3657600" y="1848616"/>
            <a:ext cx="903515" cy="196138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7741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rad\Documents\Work\Western_Regional_Modeling_Workshop\ts_20150405-20150425_080410016_1720_CO.jpg"/>
          <p:cNvPicPr>
            <a:picLocks noChangeAspect="1" noChangeArrowheads="1"/>
          </p:cNvPicPr>
          <p:nvPr/>
        </p:nvPicPr>
        <p:blipFill rotWithShape="1">
          <a:blip r:embed="rId2">
            <a:extLst>
              <a:ext uri="{28A0092B-C50C-407E-A947-70E740481C1C}">
                <a14:useLocalDpi xmlns:a14="http://schemas.microsoft.com/office/drawing/2010/main" val="0"/>
              </a:ext>
            </a:extLst>
          </a:blip>
          <a:srcRect b="10317"/>
          <a:stretch/>
        </p:blipFill>
        <p:spPr bwMode="auto">
          <a:xfrm>
            <a:off x="1295400" y="1181100"/>
            <a:ext cx="6858000" cy="43053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800600" y="3048000"/>
            <a:ext cx="533400" cy="533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85800" y="152400"/>
            <a:ext cx="4191000" cy="923330"/>
          </a:xfrm>
          <a:prstGeom prst="rect">
            <a:avLst/>
          </a:prstGeom>
          <a:solidFill>
            <a:schemeClr val="bg1"/>
          </a:solidFill>
          <a:ln>
            <a:solidFill>
              <a:srgbClr val="FF0000"/>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RAQMS </a:t>
            </a:r>
            <a:r>
              <a:rPr lang="en-US" b="1" dirty="0" smtClean="0">
                <a:latin typeface="Times New Roman" panose="02020603050405020304" pitchFamily="18" charset="0"/>
                <a:cs typeface="Times New Roman" panose="02020603050405020304" pitchFamily="18" charset="0"/>
              </a:rPr>
              <a:t>accurately predicts maximum surface ozone concentration of 65ppbv at Manitou Springs, CO </a:t>
            </a:r>
            <a:r>
              <a:rPr lang="en-US" b="1" dirty="0" smtClean="0">
                <a:latin typeface="Times New Roman" panose="02020603050405020304" pitchFamily="18" charset="0"/>
                <a:cs typeface="Times New Roman" panose="02020603050405020304" pitchFamily="18" charset="0"/>
              </a:rPr>
              <a:t>04/16</a:t>
            </a:r>
            <a:r>
              <a:rPr lang="en-US" b="1" dirty="0" smtClean="0">
                <a:latin typeface="Times New Roman" panose="02020603050405020304" pitchFamily="18" charset="0"/>
                <a:cs typeface="Times New Roman" panose="02020603050405020304" pitchFamily="18" charset="0"/>
              </a:rPr>
              <a:t>, 2015</a:t>
            </a:r>
            <a:endParaRPr lang="en-US" b="1" dirty="0">
              <a:latin typeface="Times New Roman" panose="02020603050405020304" pitchFamily="18" charset="0"/>
              <a:cs typeface="Times New Roman" panose="02020603050405020304" pitchFamily="18" charset="0"/>
            </a:endParaRPr>
          </a:p>
        </p:txBody>
      </p:sp>
      <p:cxnSp>
        <p:nvCxnSpPr>
          <p:cNvPr id="5" name="Straight Arrow Connector 4"/>
          <p:cNvCxnSpPr>
            <a:endCxn id="2" idx="1"/>
          </p:cNvCxnSpPr>
          <p:nvPr/>
        </p:nvCxnSpPr>
        <p:spPr>
          <a:xfrm>
            <a:off x="2715985" y="1086615"/>
            <a:ext cx="2162730" cy="20395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9651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Brad\Documents\Work\Western_Regional_Modeling_Workshop\wrfchem.Tdew.2015-04-16_00%3A00%3A00.SFC.rr-che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0" y="21769"/>
            <a:ext cx="9067802" cy="6074231"/>
          </a:xfrm>
          <a:prstGeom prst="rect">
            <a:avLst/>
          </a:prstGeom>
          <a:noFill/>
          <a:extLst>
            <a:ext uri="{909E8E84-426E-40DD-AFC4-6F175D3DCCD1}">
              <a14:hiddenFill xmlns:a14="http://schemas.microsoft.com/office/drawing/2010/main">
                <a:solidFill>
                  <a:srgbClr val="FFFFFF"/>
                </a:solidFill>
              </a14:hiddenFill>
            </a:ext>
          </a:extLst>
        </p:spPr>
      </p:pic>
      <p:sp>
        <p:nvSpPr>
          <p:cNvPr id="6" name="Isosceles Triangle 5"/>
          <p:cNvSpPr/>
          <p:nvPr/>
        </p:nvSpPr>
        <p:spPr>
          <a:xfrm>
            <a:off x="3679372" y="2808514"/>
            <a:ext cx="91440" cy="7620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657600" y="2667000"/>
            <a:ext cx="1146468" cy="261610"/>
          </a:xfrm>
          <a:prstGeom prst="rect">
            <a:avLst/>
          </a:prstGeom>
          <a:noFill/>
        </p:spPr>
        <p:txBody>
          <a:bodyPr wrap="none" rtlCol="0">
            <a:spAutoFit/>
          </a:bodyPr>
          <a:lstStyle/>
          <a:p>
            <a:r>
              <a:rPr lang="en-US" sz="1100" b="1" dirty="0" smtClean="0"/>
              <a:t>Manitou Springs</a:t>
            </a:r>
            <a:endParaRPr lang="en-US" sz="1100" b="1" dirty="0"/>
          </a:p>
        </p:txBody>
      </p:sp>
      <p:sp>
        <p:nvSpPr>
          <p:cNvPr id="7" name="TextBox 6"/>
          <p:cNvSpPr txBox="1"/>
          <p:nvPr/>
        </p:nvSpPr>
        <p:spPr>
          <a:xfrm>
            <a:off x="3657600" y="4191000"/>
            <a:ext cx="4572000" cy="1200329"/>
          </a:xfrm>
          <a:prstGeom prst="rect">
            <a:avLst/>
          </a:prstGeom>
          <a:solidFill>
            <a:schemeClr val="bg1"/>
          </a:solidFill>
          <a:ln>
            <a:solidFill>
              <a:srgbClr val="FF0000"/>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Nested </a:t>
            </a:r>
            <a:r>
              <a:rPr lang="en-US" b="1" dirty="0" smtClean="0">
                <a:latin typeface="Times New Roman" panose="02020603050405020304" pitchFamily="18" charset="0"/>
                <a:cs typeface="Times New Roman" panose="02020603050405020304" pitchFamily="18" charset="0"/>
              </a:rPr>
              <a:t>RAQMS/RR-CHEM </a:t>
            </a:r>
            <a:r>
              <a:rPr lang="en-US" b="1" dirty="0" smtClean="0">
                <a:latin typeface="Times New Roman" panose="02020603050405020304" pitchFamily="18" charset="0"/>
                <a:cs typeface="Times New Roman" panose="02020603050405020304" pitchFamily="18" charset="0"/>
              </a:rPr>
              <a:t>predicts </a:t>
            </a:r>
            <a:r>
              <a:rPr lang="en-US" b="1" u="sng" dirty="0" smtClean="0">
                <a:latin typeface="Times New Roman" panose="02020603050405020304" pitchFamily="18" charset="0"/>
                <a:cs typeface="Times New Roman" panose="02020603050405020304" pitchFamily="18" charset="0"/>
              </a:rPr>
              <a:t>significant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Tdew</a:t>
            </a:r>
            <a:r>
              <a:rPr lang="en-US" b="1" dirty="0" smtClean="0">
                <a:latin typeface="Times New Roman" panose="02020603050405020304" pitchFamily="18" charset="0"/>
                <a:cs typeface="Times New Roman" panose="02020603050405020304" pitchFamily="18" charset="0"/>
              </a:rPr>
              <a:t>=-30</a:t>
            </a:r>
            <a:r>
              <a:rPr lang="en-US" b="1" baseline="30000" dirty="0" smtClean="0">
                <a:latin typeface="Times New Roman" panose="02020603050405020304" pitchFamily="18" charset="0"/>
                <a:cs typeface="Times New Roman" panose="02020603050405020304" pitchFamily="18" charset="0"/>
              </a:rPr>
              <a:t>o</a:t>
            </a:r>
            <a:r>
              <a:rPr lang="en-US" b="1" dirty="0" smtClean="0">
                <a:latin typeface="Times New Roman" panose="02020603050405020304" pitchFamily="18" charset="0"/>
                <a:cs typeface="Times New Roman" panose="02020603050405020304" pitchFamily="18" charset="0"/>
              </a:rPr>
              <a:t>C) </a:t>
            </a:r>
            <a:r>
              <a:rPr lang="en-US" b="1" dirty="0" smtClean="0">
                <a:latin typeface="Times New Roman" panose="02020603050405020304" pitchFamily="18" charset="0"/>
                <a:cs typeface="Times New Roman" panose="02020603050405020304" pitchFamily="18" charset="0"/>
              </a:rPr>
              <a:t>dry air extending to surface over Manitou Springs CO </a:t>
            </a:r>
            <a:r>
              <a:rPr lang="en-US" b="1" dirty="0" smtClean="0">
                <a:latin typeface="Times New Roman" panose="02020603050405020304" pitchFamily="18" charset="0"/>
                <a:cs typeface="Times New Roman" panose="02020603050405020304" pitchFamily="18" charset="0"/>
              </a:rPr>
              <a:t>at </a:t>
            </a:r>
            <a:r>
              <a:rPr lang="en-US" b="1" dirty="0" smtClean="0">
                <a:latin typeface="Times New Roman" panose="02020603050405020304" pitchFamily="18" charset="0"/>
                <a:cs typeface="Times New Roman" panose="02020603050405020304" pitchFamily="18" charset="0"/>
              </a:rPr>
              <a:t>00Z on 04/16, 2015</a:t>
            </a:r>
            <a:endParaRPr lang="en-US" b="1" dirty="0">
              <a:latin typeface="Times New Roman" panose="02020603050405020304" pitchFamily="18" charset="0"/>
              <a:cs typeface="Times New Roman" panose="02020603050405020304" pitchFamily="18" charset="0"/>
            </a:endParaRPr>
          </a:p>
        </p:txBody>
      </p:sp>
      <p:cxnSp>
        <p:nvCxnSpPr>
          <p:cNvPr id="8" name="Straight Arrow Connector 7"/>
          <p:cNvCxnSpPr>
            <a:stCxn id="7" idx="0"/>
          </p:cNvCxnSpPr>
          <p:nvPr/>
        </p:nvCxnSpPr>
        <p:spPr>
          <a:xfrm flipH="1" flipV="1">
            <a:off x="3770812" y="2884714"/>
            <a:ext cx="2172788" cy="130628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7274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Brad\Documents\Work\Western_Regional_Modeling_Workshop\Images\wrfchem.O3.2015-04-16_00%3A00%3A00.SFC.rr-chem.png"/>
          <p:cNvPicPr>
            <a:picLocks noChangeAspect="1" noChangeArrowheads="1"/>
          </p:cNvPicPr>
          <p:nvPr/>
        </p:nvPicPr>
        <p:blipFill rotWithShape="1">
          <a:blip r:embed="rId2">
            <a:extLst>
              <a:ext uri="{28A0092B-C50C-407E-A947-70E740481C1C}">
                <a14:useLocalDpi xmlns:a14="http://schemas.microsoft.com/office/drawing/2010/main" val="0"/>
              </a:ext>
            </a:extLst>
          </a:blip>
          <a:srcRect t="3106" r="6265"/>
          <a:stretch/>
        </p:blipFill>
        <p:spPr bwMode="auto">
          <a:xfrm>
            <a:off x="206828" y="195942"/>
            <a:ext cx="8469086" cy="5921829"/>
          </a:xfrm>
          <a:prstGeom prst="rect">
            <a:avLst/>
          </a:prstGeom>
          <a:noFill/>
          <a:extLst>
            <a:ext uri="{909E8E84-426E-40DD-AFC4-6F175D3DCCD1}">
              <a14:hiddenFill xmlns:a14="http://schemas.microsoft.com/office/drawing/2010/main">
                <a:solidFill>
                  <a:srgbClr val="FFFFFF"/>
                </a:solidFill>
              </a14:hiddenFill>
            </a:ext>
          </a:extLst>
        </p:spPr>
      </p:pic>
      <p:sp>
        <p:nvSpPr>
          <p:cNvPr id="6" name="Isosceles Triangle 5"/>
          <p:cNvSpPr/>
          <p:nvPr/>
        </p:nvSpPr>
        <p:spPr>
          <a:xfrm>
            <a:off x="3679372" y="2808514"/>
            <a:ext cx="91440" cy="7620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657600" y="2667000"/>
            <a:ext cx="1146468" cy="261610"/>
          </a:xfrm>
          <a:prstGeom prst="rect">
            <a:avLst/>
          </a:prstGeom>
          <a:noFill/>
        </p:spPr>
        <p:txBody>
          <a:bodyPr wrap="none" rtlCol="0">
            <a:spAutoFit/>
          </a:bodyPr>
          <a:lstStyle/>
          <a:p>
            <a:r>
              <a:rPr lang="en-US" sz="1100" b="1" dirty="0" smtClean="0"/>
              <a:t>Manitou Springs</a:t>
            </a:r>
            <a:endParaRPr lang="en-US" sz="1100" b="1" dirty="0"/>
          </a:p>
        </p:txBody>
      </p:sp>
      <p:sp>
        <p:nvSpPr>
          <p:cNvPr id="7" name="TextBox 6"/>
          <p:cNvSpPr txBox="1"/>
          <p:nvPr/>
        </p:nvSpPr>
        <p:spPr>
          <a:xfrm>
            <a:off x="3657600" y="4191000"/>
            <a:ext cx="4572000" cy="923330"/>
          </a:xfrm>
          <a:prstGeom prst="rect">
            <a:avLst/>
          </a:prstGeom>
          <a:solidFill>
            <a:schemeClr val="bg1"/>
          </a:solidFill>
          <a:ln>
            <a:solidFill>
              <a:srgbClr val="FF0000"/>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Nested </a:t>
            </a:r>
            <a:r>
              <a:rPr lang="en-US" b="1" dirty="0" smtClean="0">
                <a:latin typeface="Times New Roman" panose="02020603050405020304" pitchFamily="18" charset="0"/>
                <a:cs typeface="Times New Roman" panose="02020603050405020304" pitchFamily="18" charset="0"/>
              </a:rPr>
              <a:t>RAQMS/RR-CHEM </a:t>
            </a:r>
            <a:r>
              <a:rPr lang="en-US" b="1" dirty="0" smtClean="0">
                <a:latin typeface="Times New Roman" panose="02020603050405020304" pitchFamily="18" charset="0"/>
                <a:cs typeface="Times New Roman" panose="02020603050405020304" pitchFamily="18" charset="0"/>
              </a:rPr>
              <a:t>predicts </a:t>
            </a:r>
            <a:r>
              <a:rPr lang="en-US" b="1" dirty="0" smtClean="0">
                <a:latin typeface="Times New Roman" panose="02020603050405020304" pitchFamily="18" charset="0"/>
                <a:cs typeface="Times New Roman" panose="02020603050405020304" pitchFamily="18" charset="0"/>
              </a:rPr>
              <a:t>&lt;60ppbv </a:t>
            </a:r>
            <a:r>
              <a:rPr lang="en-US" b="1" dirty="0" smtClean="0">
                <a:latin typeface="Times New Roman" panose="02020603050405020304" pitchFamily="18" charset="0"/>
                <a:cs typeface="Times New Roman" panose="02020603050405020304" pitchFamily="18" charset="0"/>
              </a:rPr>
              <a:t>surface ozone at Manitou Springs CO </a:t>
            </a:r>
            <a:r>
              <a:rPr lang="en-US" b="1" dirty="0" smtClean="0">
                <a:latin typeface="Times New Roman" panose="02020603050405020304" pitchFamily="18" charset="0"/>
                <a:cs typeface="Times New Roman" panose="02020603050405020304" pitchFamily="18" charset="0"/>
              </a:rPr>
              <a:t>at </a:t>
            </a:r>
            <a:r>
              <a:rPr lang="en-US" b="1" dirty="0" smtClean="0">
                <a:latin typeface="Times New Roman" panose="02020603050405020304" pitchFamily="18" charset="0"/>
                <a:cs typeface="Times New Roman" panose="02020603050405020304" pitchFamily="18" charset="0"/>
              </a:rPr>
              <a:t>00Z on 04/16, 2015</a:t>
            </a:r>
            <a:endParaRPr lang="en-US" b="1" dirty="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H="1" flipV="1">
            <a:off x="3770812" y="2884714"/>
            <a:ext cx="2172788" cy="130628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9936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8382000" cy="6278642"/>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Conclusions</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Case studies using retrospective and real-time nested global and regional models show mixed results regarding the advantages of high resolution regional </a:t>
            </a:r>
            <a:r>
              <a:rPr lang="en-US" dirty="0">
                <a:latin typeface="Times New Roman" panose="02020603050405020304" pitchFamily="18" charset="0"/>
                <a:cs typeface="Times New Roman" panose="02020603050405020304" pitchFamily="18" charset="0"/>
              </a:rPr>
              <a:t>modeling of specific stratospheric intrusion </a:t>
            </a:r>
            <a:r>
              <a:rPr lang="en-US" dirty="0" smtClean="0">
                <a:latin typeface="Times New Roman" panose="02020603050405020304" pitchFamily="18" charset="0"/>
                <a:cs typeface="Times New Roman" panose="02020603050405020304" pitchFamily="18" charset="0"/>
              </a:rPr>
              <a:t>events: </a:t>
            </a:r>
          </a:p>
          <a:p>
            <a:endParaRPr lang="en-US"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R</a:t>
            </a:r>
            <a:r>
              <a:rPr lang="en-US" dirty="0" smtClean="0">
                <a:latin typeface="Times New Roman" panose="02020603050405020304" pitchFamily="18" charset="0"/>
                <a:cs typeface="Times New Roman" panose="02020603050405020304" pitchFamily="18" charset="0"/>
              </a:rPr>
              <a:t>etrospective nested RAQMS/WRF-CHEM forecasts show that high resolution regional model predictions are needed to accurately capture the high ozone mixing ratios associated with a stratospheric intrusion observed off-shore of California by the NASA AJAX aircraft on June 5, 2012. </a:t>
            </a:r>
          </a:p>
          <a:p>
            <a:pPr marL="742950" lvl="1" indent="-285750">
              <a:buFont typeface="Wingdings" panose="05000000000000000000" pitchFamily="2" charset="2"/>
              <a:buChar char="§"/>
            </a:pPr>
            <a:endParaRPr lang="en-US" dirty="0" smtClean="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The retrospective nested forecasts show significant improvement relative to the coarser global prediction in the prediction of surface ozone exceedances associated with this stratospheric intrusion at Thunder Bay, WY on June 6, 2012.</a:t>
            </a:r>
          </a:p>
          <a:p>
            <a:pPr marL="742950" lvl="1" indent="-285750">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On the other hand, real-time nested RAQMS/RR-CHEM forecasts of a stratospheric intrusion observed by the NASA AJAX aircraft on April 14, 2015 that led to moderate enhancements in surface ozone over Manitou Springs, CO on April 16, 2015 demonstrate that errors on regional scale representation of precipitation processes can lead to degradation of the predictions of the impacts of stratospheric intrusions on surface ozone. </a:t>
            </a:r>
            <a:endParaRPr lang="en-US" dirty="0"/>
          </a:p>
          <a:p>
            <a:endParaRPr lang="en-US" dirty="0"/>
          </a:p>
        </p:txBody>
      </p:sp>
    </p:spTree>
    <p:extLst>
      <p:ext uri="{BB962C8B-B14F-4D97-AF65-F5344CB8AC3E}">
        <p14:creationId xmlns:p14="http://schemas.microsoft.com/office/powerpoint/2010/main" val="1365704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210234"/>
            <a:ext cx="74676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EPA Work </a:t>
            </a:r>
            <a:r>
              <a:rPr lang="en-US" sz="2400" b="1" dirty="0">
                <a:latin typeface="Times New Roman" pitchFamily="18" charset="0"/>
                <a:cs typeface="Times New Roman" pitchFamily="18" charset="0"/>
              </a:rPr>
              <a:t>Group for Analysis of </a:t>
            </a:r>
            <a:r>
              <a:rPr lang="en-US" sz="2400" b="1" dirty="0" smtClean="0">
                <a:latin typeface="Times New Roman" pitchFamily="18" charset="0"/>
                <a:cs typeface="Times New Roman" pitchFamily="18" charset="0"/>
              </a:rPr>
              <a:t>Ozone Stratospheric </a:t>
            </a:r>
            <a:r>
              <a:rPr lang="en-US" sz="2400" b="1" dirty="0">
                <a:latin typeface="Times New Roman" pitchFamily="18" charset="0"/>
                <a:cs typeface="Times New Roman" pitchFamily="18" charset="0"/>
              </a:rPr>
              <a:t>Intrusion </a:t>
            </a:r>
            <a:r>
              <a:rPr lang="en-US" sz="2400" b="1" dirty="0" smtClean="0">
                <a:latin typeface="Times New Roman" pitchFamily="18" charset="0"/>
                <a:cs typeface="Times New Roman" pitchFamily="18" charset="0"/>
              </a:rPr>
              <a:t>Events </a:t>
            </a:r>
          </a:p>
          <a:p>
            <a:pPr algn="ctr"/>
            <a:r>
              <a:rPr lang="en-US" sz="2400" b="1" dirty="0" smtClean="0">
                <a:latin typeface="Times New Roman" pitchFamily="18" charset="0"/>
                <a:cs typeface="Times New Roman" pitchFamily="18" charset="0"/>
              </a:rPr>
              <a:t>(Lead, Gail </a:t>
            </a:r>
            <a:r>
              <a:rPr lang="en-US" sz="2400" b="1" dirty="0" err="1" smtClean="0">
                <a:latin typeface="Times New Roman" pitchFamily="18" charset="0"/>
                <a:cs typeface="Times New Roman" pitchFamily="18" charset="0"/>
              </a:rPr>
              <a:t>Tonnesen</a:t>
            </a:r>
            <a:r>
              <a:rPr lang="en-US" sz="2400" b="1" dirty="0" smtClean="0">
                <a:latin typeface="Times New Roman" pitchFamily="18" charset="0"/>
                <a:cs typeface="Times New Roman" pitchFamily="18" charset="0"/>
              </a:rPr>
              <a:t>, EPA </a:t>
            </a:r>
            <a:r>
              <a:rPr lang="en-US" sz="2400" b="1" dirty="0">
                <a:latin typeface="Times New Roman" pitchFamily="18" charset="0"/>
                <a:cs typeface="Times New Roman" pitchFamily="18" charset="0"/>
              </a:rPr>
              <a:t>Region </a:t>
            </a:r>
            <a:r>
              <a:rPr lang="en-US" sz="2400" b="1" dirty="0" smtClean="0">
                <a:latin typeface="Times New Roman" pitchFamily="18" charset="0"/>
                <a:cs typeface="Times New Roman" pitchFamily="18" charset="0"/>
              </a:rPr>
              <a:t>8)</a:t>
            </a:r>
            <a:endParaRPr lang="en-US" sz="2400" dirty="0">
              <a:latin typeface="Times New Roman" pitchFamily="18" charset="0"/>
              <a:cs typeface="Times New Roman" pitchFamily="18" charset="0"/>
            </a:endParaRPr>
          </a:p>
        </p:txBody>
      </p:sp>
      <p:sp>
        <p:nvSpPr>
          <p:cNvPr id="5" name="Rectangle 4"/>
          <p:cNvSpPr/>
          <p:nvPr/>
        </p:nvSpPr>
        <p:spPr>
          <a:xfrm>
            <a:off x="1522151" y="1828800"/>
            <a:ext cx="5943600" cy="3139321"/>
          </a:xfrm>
          <a:prstGeom prst="rect">
            <a:avLst/>
          </a:prstGeom>
          <a:solidFill>
            <a:schemeClr val="accent1"/>
          </a:solidFill>
        </p:spPr>
        <p:txBody>
          <a:bodyPr wrap="square">
            <a:spAutoFit/>
          </a:bodyPr>
          <a:lstStyle/>
          <a:p>
            <a:pPr algn="ctr"/>
            <a:r>
              <a:rPr lang="en-US" b="1" dirty="0">
                <a:solidFill>
                  <a:srgbClr val="FFFF00"/>
                </a:solidFill>
                <a:latin typeface="Times New Roman" pitchFamily="18" charset="0"/>
                <a:cs typeface="Times New Roman" pitchFamily="18" charset="0"/>
              </a:rPr>
              <a:t>Goals of the Ozone SI </a:t>
            </a:r>
            <a:r>
              <a:rPr lang="en-US" b="1" dirty="0" smtClean="0">
                <a:solidFill>
                  <a:srgbClr val="FFFF00"/>
                </a:solidFill>
                <a:latin typeface="Times New Roman" pitchFamily="18" charset="0"/>
                <a:cs typeface="Times New Roman" pitchFamily="18" charset="0"/>
              </a:rPr>
              <a:t>Workgroup</a:t>
            </a:r>
          </a:p>
          <a:p>
            <a:pPr algn="ctr"/>
            <a:endParaRPr lang="en-US" b="1" dirty="0">
              <a:solidFill>
                <a:srgbClr val="FFFF00"/>
              </a:solidFill>
              <a:latin typeface="Times New Roman" pitchFamily="18" charset="0"/>
              <a:cs typeface="Times New Roman" pitchFamily="18" charset="0"/>
            </a:endParaRPr>
          </a:p>
          <a:p>
            <a:pPr marL="285750" indent="-285750">
              <a:buFont typeface="Arial" pitchFamily="34" charset="0"/>
              <a:buChar char="•"/>
            </a:pPr>
            <a:r>
              <a:rPr lang="en-US" dirty="0" smtClean="0">
                <a:solidFill>
                  <a:srgbClr val="FFFF00"/>
                </a:solidFill>
                <a:latin typeface="Times New Roman" pitchFamily="18" charset="0"/>
                <a:cs typeface="Times New Roman" pitchFamily="18" charset="0"/>
              </a:rPr>
              <a:t>Develop </a:t>
            </a:r>
            <a:r>
              <a:rPr lang="en-US" dirty="0">
                <a:solidFill>
                  <a:srgbClr val="FFFF00"/>
                </a:solidFill>
                <a:latin typeface="Times New Roman" pitchFamily="18" charset="0"/>
                <a:cs typeface="Times New Roman" pitchFamily="18" charset="0"/>
              </a:rPr>
              <a:t>standardized technical methods for analysis of </a:t>
            </a:r>
            <a:r>
              <a:rPr lang="en-US" dirty="0" smtClean="0">
                <a:solidFill>
                  <a:srgbClr val="FFFF00"/>
                </a:solidFill>
                <a:latin typeface="Times New Roman" pitchFamily="18" charset="0"/>
                <a:cs typeface="Times New Roman" pitchFamily="18" charset="0"/>
              </a:rPr>
              <a:t>SI</a:t>
            </a:r>
          </a:p>
          <a:p>
            <a:pPr marL="285750" indent="-285750">
              <a:buFont typeface="Arial" pitchFamily="34" charset="0"/>
              <a:buChar char="•"/>
            </a:pPr>
            <a:endParaRPr lang="en-US" dirty="0">
              <a:solidFill>
                <a:srgbClr val="FFFF00"/>
              </a:solidFill>
              <a:latin typeface="Times New Roman" pitchFamily="18" charset="0"/>
              <a:cs typeface="Times New Roman" pitchFamily="18" charset="0"/>
            </a:endParaRPr>
          </a:p>
          <a:p>
            <a:pPr marL="285750" indent="-285750">
              <a:buFont typeface="Arial" pitchFamily="34" charset="0"/>
              <a:buChar char="•"/>
            </a:pPr>
            <a:r>
              <a:rPr lang="en-US" dirty="0" smtClean="0">
                <a:solidFill>
                  <a:srgbClr val="FFFF00"/>
                </a:solidFill>
                <a:latin typeface="Times New Roman" pitchFamily="18" charset="0"/>
                <a:cs typeface="Times New Roman" pitchFamily="18" charset="0"/>
              </a:rPr>
              <a:t>Promote collaboration </a:t>
            </a:r>
            <a:r>
              <a:rPr lang="en-US" dirty="0">
                <a:solidFill>
                  <a:srgbClr val="FFFF00"/>
                </a:solidFill>
                <a:latin typeface="Times New Roman" pitchFamily="18" charset="0"/>
                <a:cs typeface="Times New Roman" pitchFamily="18" charset="0"/>
              </a:rPr>
              <a:t>and data sharing between the </a:t>
            </a:r>
            <a:r>
              <a:rPr lang="en-US" dirty="0" smtClean="0">
                <a:solidFill>
                  <a:srgbClr val="FFFF00"/>
                </a:solidFill>
                <a:latin typeface="Times New Roman" pitchFamily="18" charset="0"/>
                <a:cs typeface="Times New Roman" pitchFamily="18" charset="0"/>
              </a:rPr>
              <a:t>states, academics </a:t>
            </a:r>
            <a:r>
              <a:rPr lang="en-US" dirty="0">
                <a:solidFill>
                  <a:srgbClr val="FFFF00"/>
                </a:solidFill>
                <a:latin typeface="Times New Roman" pitchFamily="18" charset="0"/>
                <a:cs typeface="Times New Roman" pitchFamily="18" charset="0"/>
              </a:rPr>
              <a:t>and federal </a:t>
            </a:r>
            <a:r>
              <a:rPr lang="en-US" dirty="0" smtClean="0">
                <a:solidFill>
                  <a:srgbClr val="FFFF00"/>
                </a:solidFill>
                <a:latin typeface="Times New Roman" pitchFamily="18" charset="0"/>
                <a:cs typeface="Times New Roman" pitchFamily="18" charset="0"/>
              </a:rPr>
              <a:t>researchers</a:t>
            </a:r>
          </a:p>
          <a:p>
            <a:r>
              <a:rPr lang="en-US" dirty="0" smtClean="0">
                <a:solidFill>
                  <a:srgbClr val="FFFF00"/>
                </a:solidFill>
                <a:latin typeface="Times New Roman" pitchFamily="18" charset="0"/>
                <a:cs typeface="Times New Roman" pitchFamily="18" charset="0"/>
              </a:rPr>
              <a:t> </a:t>
            </a:r>
          </a:p>
          <a:p>
            <a:pPr marL="285750" indent="-285750">
              <a:buFont typeface="Arial" pitchFamily="34" charset="0"/>
              <a:buChar char="•"/>
            </a:pPr>
            <a:r>
              <a:rPr lang="en-US" dirty="0" smtClean="0">
                <a:solidFill>
                  <a:srgbClr val="FFFF00"/>
                </a:solidFill>
                <a:latin typeface="Times New Roman" pitchFamily="18" charset="0"/>
                <a:cs typeface="Times New Roman" pitchFamily="18" charset="0"/>
              </a:rPr>
              <a:t>Develop </a:t>
            </a:r>
            <a:r>
              <a:rPr lang="en-US" dirty="0">
                <a:solidFill>
                  <a:srgbClr val="FFFF00"/>
                </a:solidFill>
                <a:latin typeface="Times New Roman" pitchFamily="18" charset="0"/>
                <a:cs typeface="Times New Roman" pitchFamily="18" charset="0"/>
              </a:rPr>
              <a:t>analyses of selected </a:t>
            </a:r>
            <a:r>
              <a:rPr lang="en-US" dirty="0" smtClean="0">
                <a:solidFill>
                  <a:srgbClr val="FFFF00"/>
                </a:solidFill>
                <a:latin typeface="Times New Roman" pitchFamily="18" charset="0"/>
                <a:cs typeface="Times New Roman" pitchFamily="18" charset="0"/>
              </a:rPr>
              <a:t>events</a:t>
            </a:r>
          </a:p>
          <a:p>
            <a:pPr marL="285750" indent="-285750">
              <a:buFont typeface="Arial" pitchFamily="34" charset="0"/>
              <a:buChar char="•"/>
            </a:pPr>
            <a:endParaRPr lang="en-US" dirty="0">
              <a:solidFill>
                <a:srgbClr val="FFFF00"/>
              </a:solidFill>
              <a:latin typeface="Times New Roman" pitchFamily="18" charset="0"/>
              <a:cs typeface="Times New Roman" pitchFamily="18" charset="0"/>
            </a:endParaRPr>
          </a:p>
          <a:p>
            <a:pPr marL="285750" indent="-285750">
              <a:buFont typeface="Arial" pitchFamily="34" charset="0"/>
              <a:buChar char="•"/>
            </a:pPr>
            <a:r>
              <a:rPr lang="en-US" dirty="0" smtClean="0">
                <a:solidFill>
                  <a:srgbClr val="FFFF00"/>
                </a:solidFill>
                <a:latin typeface="Times New Roman" pitchFamily="18" charset="0"/>
                <a:cs typeface="Times New Roman" pitchFamily="18" charset="0"/>
              </a:rPr>
              <a:t>Promote </a:t>
            </a:r>
            <a:r>
              <a:rPr lang="en-US" dirty="0">
                <a:solidFill>
                  <a:srgbClr val="FFFF00"/>
                </a:solidFill>
                <a:latin typeface="Times New Roman" pitchFamily="18" charset="0"/>
                <a:cs typeface="Times New Roman" pitchFamily="18" charset="0"/>
              </a:rPr>
              <a:t>archiving of key data </a:t>
            </a:r>
            <a:r>
              <a:rPr lang="en-US" dirty="0" smtClean="0">
                <a:solidFill>
                  <a:srgbClr val="FFFF00"/>
                </a:solidFill>
                <a:latin typeface="Times New Roman" pitchFamily="18" charset="0"/>
                <a:cs typeface="Times New Roman" pitchFamily="18" charset="0"/>
              </a:rPr>
              <a:t>sets</a:t>
            </a:r>
          </a:p>
          <a:p>
            <a:pPr marL="285750" indent="-285750">
              <a:buFont typeface="Arial" pitchFamily="34" charset="0"/>
              <a:buChar char="•"/>
            </a:pPr>
            <a:endParaRPr lang="en-US" dirty="0">
              <a:solidFill>
                <a:srgbClr val="FFFF00"/>
              </a:solidFill>
              <a:latin typeface="Times New Roman" pitchFamily="18" charset="0"/>
              <a:cs typeface="Times New Roman" pitchFamily="18" charset="0"/>
            </a:endParaRPr>
          </a:p>
        </p:txBody>
      </p:sp>
      <p:sp>
        <p:nvSpPr>
          <p:cNvPr id="6" name="Rectangle 5"/>
          <p:cNvSpPr/>
          <p:nvPr/>
        </p:nvSpPr>
        <p:spPr>
          <a:xfrm>
            <a:off x="457200" y="6019800"/>
            <a:ext cx="8305800" cy="369332"/>
          </a:xfrm>
          <a:prstGeom prst="rect">
            <a:avLst/>
          </a:prstGeom>
          <a:solidFill>
            <a:schemeClr val="accent1"/>
          </a:solidFill>
        </p:spPr>
        <p:txBody>
          <a:bodyPr wrap="square">
            <a:spAutoFit/>
          </a:bodyPr>
          <a:lstStyle/>
          <a:p>
            <a:r>
              <a:rPr lang="en-US" dirty="0" smtClean="0">
                <a:solidFill>
                  <a:srgbClr val="FFFF00"/>
                </a:solidFill>
                <a:latin typeface="Times New Roman" pitchFamily="18" charset="0"/>
                <a:cs typeface="Times New Roman" pitchFamily="18" charset="0"/>
              </a:rPr>
              <a:t>Participants </a:t>
            </a:r>
            <a:r>
              <a:rPr lang="en-US" dirty="0">
                <a:solidFill>
                  <a:srgbClr val="FFFF00"/>
                </a:solidFill>
                <a:latin typeface="Times New Roman" pitchFamily="18" charset="0"/>
                <a:cs typeface="Times New Roman" pitchFamily="18" charset="0"/>
              </a:rPr>
              <a:t>include state agencies, EPA, NOAA, NCAR </a:t>
            </a:r>
            <a:r>
              <a:rPr lang="en-US" dirty="0" smtClean="0">
                <a:solidFill>
                  <a:srgbClr val="FFFF00"/>
                </a:solidFill>
                <a:latin typeface="Times New Roman" pitchFamily="18" charset="0"/>
                <a:cs typeface="Times New Roman" pitchFamily="18" charset="0"/>
              </a:rPr>
              <a:t>and NASA </a:t>
            </a:r>
            <a:r>
              <a:rPr lang="en-US" dirty="0">
                <a:solidFill>
                  <a:srgbClr val="FFFF00"/>
                </a:solidFill>
                <a:latin typeface="Times New Roman" pitchFamily="18" charset="0"/>
                <a:cs typeface="Times New Roman" pitchFamily="18" charset="0"/>
              </a:rPr>
              <a:t>researchers</a:t>
            </a:r>
            <a:r>
              <a:rPr lang="en-US" dirty="0" smtClean="0">
                <a:solidFill>
                  <a:srgbClr val="FFFF00"/>
                </a:solidFill>
                <a:latin typeface="Times New Roman" pitchFamily="18" charset="0"/>
                <a:cs typeface="Times New Roman" pitchFamily="18" charset="0"/>
              </a:rPr>
              <a:t>.</a:t>
            </a:r>
            <a:endParaRPr lang="en-US"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117072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5982" y="990600"/>
            <a:ext cx="7391400" cy="3970318"/>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Real-time depiction of stratospheric intrusions in </a:t>
            </a:r>
            <a:r>
              <a:rPr lang="en-US" sz="2800" b="1" dirty="0" smtClean="0">
                <a:latin typeface="Times New Roman" panose="02020603050405020304" pitchFamily="18" charset="0"/>
                <a:cs typeface="Times New Roman" panose="02020603050405020304" pitchFamily="18" charset="0"/>
              </a:rPr>
              <a:t>RAQMS/WRF-</a:t>
            </a:r>
            <a:r>
              <a:rPr lang="en-US" sz="2800" b="1" dirty="0" err="1" smtClean="0">
                <a:latin typeface="Times New Roman" panose="02020603050405020304" pitchFamily="18" charset="0"/>
                <a:cs typeface="Times New Roman" panose="02020603050405020304" pitchFamily="18" charset="0"/>
              </a:rPr>
              <a:t>Chem</a:t>
            </a:r>
            <a:endParaRPr lang="en-US" sz="2800" b="1" dirty="0" smtClean="0">
              <a:latin typeface="Times New Roman" panose="02020603050405020304" pitchFamily="18" charset="0"/>
              <a:cs typeface="Times New Roman" panose="02020603050405020304" pitchFamily="18" charset="0"/>
            </a:endParaRPr>
          </a:p>
          <a:p>
            <a:pPr algn="ctr"/>
            <a:endParaRPr lang="en-US" sz="2800" b="1" dirty="0">
              <a:latin typeface="Times New Roman" panose="02020603050405020304" pitchFamily="18" charset="0"/>
              <a:cs typeface="Times New Roman" panose="02020603050405020304" pitchFamily="18" charset="0"/>
            </a:endParaRPr>
          </a:p>
          <a:p>
            <a:pPr algn="ctr"/>
            <a:r>
              <a:rPr lang="en-US" sz="2000" b="1" dirty="0" smtClean="0">
                <a:latin typeface="Times New Roman" panose="02020603050405020304" pitchFamily="18" charset="0"/>
                <a:cs typeface="Times New Roman" panose="02020603050405020304" pitchFamily="18" charset="0"/>
              </a:rPr>
              <a:t>R. Bradley Pierce</a:t>
            </a:r>
          </a:p>
          <a:p>
            <a:pPr algn="ctr"/>
            <a:r>
              <a:rPr lang="en-US" sz="2000" b="1" dirty="0" smtClean="0">
                <a:latin typeface="Times New Roman" panose="02020603050405020304" pitchFamily="18" charset="0"/>
                <a:cs typeface="Times New Roman" panose="02020603050405020304" pitchFamily="18" charset="0"/>
              </a:rPr>
              <a:t>NOAA/NESDIS</a:t>
            </a:r>
          </a:p>
          <a:p>
            <a:pPr algn="ctr"/>
            <a:endParaRPr lang="en-US" sz="2000" b="1" dirty="0" smtClean="0">
              <a:latin typeface="Times New Roman" panose="02020603050405020304" pitchFamily="18" charset="0"/>
              <a:cs typeface="Times New Roman" panose="02020603050405020304" pitchFamily="18" charset="0"/>
            </a:endParaRPr>
          </a:p>
          <a:p>
            <a:pPr algn="ctr"/>
            <a:r>
              <a:rPr lang="en-US" b="1" dirty="0" smtClean="0">
                <a:latin typeface="Times New Roman" panose="02020603050405020304" pitchFamily="18" charset="0"/>
                <a:cs typeface="Times New Roman" panose="02020603050405020304" pitchFamily="18" charset="0"/>
              </a:rPr>
              <a:t>Collaborators: </a:t>
            </a:r>
          </a:p>
          <a:p>
            <a:pPr algn="ctr"/>
            <a:r>
              <a:rPr lang="en-US" b="1" dirty="0" smtClean="0">
                <a:latin typeface="Times New Roman" panose="02020603050405020304" pitchFamily="18" charset="0"/>
                <a:cs typeface="Times New Roman" panose="02020603050405020304" pitchFamily="18" charset="0"/>
              </a:rPr>
              <a:t>RAQMS (Todd </a:t>
            </a:r>
            <a:r>
              <a:rPr lang="en-US" b="1" dirty="0" err="1" smtClean="0">
                <a:latin typeface="Times New Roman" panose="02020603050405020304" pitchFamily="18" charset="0"/>
                <a:cs typeface="Times New Roman" panose="02020603050405020304" pitchFamily="18" charset="0"/>
              </a:rPr>
              <a:t>Schaack</a:t>
            </a:r>
            <a:r>
              <a:rPr lang="en-US" b="1" dirty="0" smtClean="0">
                <a:latin typeface="Times New Roman" panose="02020603050405020304" pitchFamily="18" charset="0"/>
                <a:cs typeface="Times New Roman" panose="02020603050405020304" pitchFamily="18" charset="0"/>
              </a:rPr>
              <a:t> and Allen </a:t>
            </a:r>
            <a:r>
              <a:rPr lang="en-US" b="1" dirty="0" err="1" smtClean="0">
                <a:latin typeface="Times New Roman" panose="02020603050405020304" pitchFamily="18" charset="0"/>
                <a:cs typeface="Times New Roman" panose="02020603050405020304" pitchFamily="18" charset="0"/>
              </a:rPr>
              <a:t>Lenzen</a:t>
            </a:r>
            <a:r>
              <a:rPr lang="en-US" b="1" dirty="0" smtClean="0">
                <a:latin typeface="Times New Roman" panose="02020603050405020304" pitchFamily="18" charset="0"/>
                <a:cs typeface="Times New Roman" panose="02020603050405020304" pitchFamily="18" charset="0"/>
              </a:rPr>
              <a:t>, UW-</a:t>
            </a:r>
            <a:r>
              <a:rPr lang="en-US" b="1" dirty="0" smtClean="0">
                <a:latin typeface="Times New Roman" panose="02020603050405020304" pitchFamily="18" charset="0"/>
                <a:cs typeface="Times New Roman" panose="02020603050405020304" pitchFamily="18" charset="0"/>
              </a:rPr>
              <a:t>Madison/SSEC) </a:t>
            </a:r>
          </a:p>
          <a:p>
            <a:pPr algn="ctr"/>
            <a:r>
              <a:rPr lang="en-US" b="1" dirty="0" smtClean="0">
                <a:latin typeface="Times New Roman" panose="02020603050405020304" pitchFamily="18" charset="0"/>
                <a:cs typeface="Times New Roman" panose="02020603050405020304" pitchFamily="18" charset="0"/>
              </a:rPr>
              <a:t>RR-</a:t>
            </a:r>
            <a:r>
              <a:rPr lang="en-US" b="1" dirty="0" err="1" smtClean="0">
                <a:latin typeface="Times New Roman" panose="02020603050405020304" pitchFamily="18" charset="0"/>
                <a:cs typeface="Times New Roman" panose="02020603050405020304" pitchFamily="18" charset="0"/>
              </a:rPr>
              <a:t>Chem</a:t>
            </a:r>
            <a:r>
              <a:rPr lang="en-US" b="1" dirty="0" smtClean="0">
                <a:latin typeface="Times New Roman" panose="02020603050405020304" pitchFamily="18" charset="0"/>
                <a:cs typeface="Times New Roman" panose="02020603050405020304" pitchFamily="18" charset="0"/>
              </a:rPr>
              <a:t> (Georg </a:t>
            </a:r>
            <a:r>
              <a:rPr lang="en-US" b="1" dirty="0" err="1" smtClean="0">
                <a:latin typeface="Times New Roman" panose="02020603050405020304" pitchFamily="18" charset="0"/>
                <a:cs typeface="Times New Roman" panose="02020603050405020304" pitchFamily="18" charset="0"/>
              </a:rPr>
              <a:t>Grell</a:t>
            </a:r>
            <a:r>
              <a:rPr lang="en-US" b="1" dirty="0" smtClean="0">
                <a:latin typeface="Times New Roman" panose="02020603050405020304" pitchFamily="18" charset="0"/>
                <a:cs typeface="Times New Roman" panose="02020603050405020304" pitchFamily="18" charset="0"/>
              </a:rPr>
              <a:t> and Steve </a:t>
            </a:r>
            <a:r>
              <a:rPr lang="en-US" b="1" dirty="0" err="1" smtClean="0">
                <a:latin typeface="Times New Roman" panose="02020603050405020304" pitchFamily="18" charset="0"/>
                <a:cs typeface="Times New Roman" panose="02020603050405020304" pitchFamily="18" charset="0"/>
              </a:rPr>
              <a:t>Peckham</a:t>
            </a:r>
            <a:r>
              <a:rPr lang="en-US"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NOAA/ESRL</a:t>
            </a:r>
            <a:r>
              <a:rPr lang="en-US" b="1" dirty="0" smtClean="0">
                <a:latin typeface="Times New Roman" panose="02020603050405020304" pitchFamily="18" charset="0"/>
                <a:cs typeface="Times New Roman" panose="02020603050405020304" pitchFamily="18" charset="0"/>
              </a:rPr>
              <a:t>),</a:t>
            </a:r>
          </a:p>
          <a:p>
            <a:pPr algn="ctr"/>
            <a:r>
              <a:rPr lang="en-US" b="1" dirty="0" smtClean="0">
                <a:latin typeface="Times New Roman" panose="02020603050405020304" pitchFamily="18" charset="0"/>
                <a:cs typeface="Times New Roman" panose="02020603050405020304" pitchFamily="18" charset="0"/>
              </a:rPr>
              <a:t>AJAX measurements (Emma </a:t>
            </a:r>
            <a:r>
              <a:rPr lang="en-US" b="1" dirty="0">
                <a:latin typeface="Times New Roman" panose="02020603050405020304" pitchFamily="18" charset="0"/>
                <a:cs typeface="Times New Roman" panose="02020603050405020304" pitchFamily="18" charset="0"/>
              </a:rPr>
              <a:t>Yates and Laura </a:t>
            </a:r>
            <a:r>
              <a:rPr lang="en-US" b="1" dirty="0" err="1">
                <a:latin typeface="Times New Roman" panose="02020603050405020304" pitchFamily="18" charset="0"/>
                <a:cs typeface="Times New Roman" panose="02020603050405020304" pitchFamily="18" charset="0"/>
              </a:rPr>
              <a:t>Iraci</a:t>
            </a:r>
            <a:r>
              <a:rPr lang="en-US" b="1" dirty="0">
                <a:latin typeface="Times New Roman" panose="02020603050405020304" pitchFamily="18" charset="0"/>
                <a:cs typeface="Times New Roman" panose="02020603050405020304" pitchFamily="18" charset="0"/>
              </a:rPr>
              <a:t>, NASA </a:t>
            </a:r>
            <a:r>
              <a:rPr lang="en-US" b="1" dirty="0" smtClean="0">
                <a:latin typeface="Times New Roman" panose="02020603050405020304" pitchFamily="18" charset="0"/>
                <a:cs typeface="Times New Roman" panose="02020603050405020304" pitchFamily="18" charset="0"/>
              </a:rPr>
              <a:t>Ames)</a:t>
            </a:r>
          </a:p>
          <a:p>
            <a:pPr algn="ctr"/>
            <a:r>
              <a:rPr lang="en-US" b="1" dirty="0" smtClean="0">
                <a:latin typeface="Times New Roman" panose="02020603050405020304" pitchFamily="18" charset="0"/>
                <a:cs typeface="Times New Roman" panose="02020603050405020304" pitchFamily="18" charset="0"/>
              </a:rPr>
              <a:t>EPA SI Working Group (</a:t>
            </a:r>
            <a:r>
              <a:rPr lang="en-US" b="1" dirty="0">
                <a:latin typeface="Times New Roman" panose="02020603050405020304" pitchFamily="18" charset="0"/>
                <a:cs typeface="Times New Roman" panose="02020603050405020304" pitchFamily="18" charset="0"/>
              </a:rPr>
              <a:t>Gail </a:t>
            </a:r>
            <a:r>
              <a:rPr lang="en-US" b="1" dirty="0" err="1" smtClean="0">
                <a:latin typeface="Times New Roman" panose="02020603050405020304" pitchFamily="18" charset="0"/>
                <a:cs typeface="Times New Roman" panose="02020603050405020304" pitchFamily="18" charset="0"/>
              </a:rPr>
              <a:t>Tonnesen</a:t>
            </a:r>
            <a:r>
              <a:rPr lang="en-US" b="1" dirty="0">
                <a:latin typeface="Times New Roman" panose="02020603050405020304" pitchFamily="18" charset="0"/>
                <a:cs typeface="Times New Roman" panose="02020603050405020304" pitchFamily="18" charset="0"/>
              </a:rPr>
              <a:t>, US EPA, and Patrick </a:t>
            </a:r>
            <a:r>
              <a:rPr lang="en-US" b="1" dirty="0" smtClean="0">
                <a:latin typeface="Times New Roman" panose="02020603050405020304" pitchFamily="18" charset="0"/>
                <a:cs typeface="Times New Roman" panose="02020603050405020304" pitchFamily="18" charset="0"/>
              </a:rPr>
              <a:t>Reddy, CDPHE)</a:t>
            </a:r>
            <a:endParaRPr lang="en-US" b="1"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09"/>
            <a:ext cx="280035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053" y="-4619"/>
            <a:ext cx="2552183" cy="768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www2.epa.gov/sites/production/files/styles/large/public/seallogo_0.jpg?itok=RGkk_gau"/>
          <p:cNvPicPr>
            <a:picLocks noChangeAspect="1" noChangeArrowheads="1"/>
          </p:cNvPicPr>
          <p:nvPr/>
        </p:nvPicPr>
        <p:blipFill rotWithShape="1">
          <a:blip r:embed="rId4">
            <a:extLst>
              <a:ext uri="{28A0092B-C50C-407E-A947-70E740481C1C}">
                <a14:useLocalDpi xmlns:a14="http://schemas.microsoft.com/office/drawing/2010/main" val="0"/>
              </a:ext>
            </a:extLst>
          </a:blip>
          <a:srcRect l="31867" t="16030" b="19635"/>
          <a:stretch/>
        </p:blipFill>
        <p:spPr bwMode="auto">
          <a:xfrm>
            <a:off x="3276600" y="62345"/>
            <a:ext cx="2438400" cy="7019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618" y="6211669"/>
            <a:ext cx="9144000" cy="646331"/>
          </a:xfrm>
          <a:prstGeom prst="rect">
            <a:avLst/>
          </a:prstGeom>
        </p:spPr>
        <p:txBody>
          <a:bodyPr wrap="square">
            <a:spAutoFit/>
          </a:bodyPr>
          <a:lstStyle/>
          <a:p>
            <a:endParaRPr lang="en-US" dirty="0"/>
          </a:p>
          <a:p>
            <a:pPr algn="ctr"/>
            <a:r>
              <a:rPr lang="en-US" dirty="0"/>
              <a:t> </a:t>
            </a:r>
            <a:r>
              <a:rPr lang="en-US" b="1" dirty="0"/>
              <a:t>Modeling Air Quality from the Global to Local Scale </a:t>
            </a:r>
            <a:r>
              <a:rPr lang="en-US" b="1" dirty="0" smtClean="0"/>
              <a:t>May </a:t>
            </a:r>
            <a:r>
              <a:rPr lang="en-US" b="1" dirty="0"/>
              <a:t>11-15 2015 </a:t>
            </a:r>
            <a:r>
              <a:rPr lang="en-US" b="1" dirty="0" smtClean="0"/>
              <a:t>Boulder</a:t>
            </a:r>
            <a:r>
              <a:rPr lang="en-US" b="1" dirty="0"/>
              <a:t>, Colorado </a:t>
            </a:r>
            <a:endParaRPr lang="en-US" dirty="0"/>
          </a:p>
        </p:txBody>
      </p:sp>
      <p:pic>
        <p:nvPicPr>
          <p:cNvPr id="7" name="Picture 12" descr="National Aeronautics and Space Administr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41542"/>
            <a:ext cx="137160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National Oceanic and Atmospheric Administr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5119" y="4641541"/>
            <a:ext cx="118110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https://pbs.twimg.com/profile_images/2965573389/28f2ffe7e927f13f615f9d2796528e40_400x4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46502" y="5022263"/>
            <a:ext cx="1581705" cy="158170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flipH="1">
            <a:off x="4681682" y="1535850"/>
            <a:ext cx="1642918" cy="3147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681682" y="1732760"/>
            <a:ext cx="1832553"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RR-</a:t>
            </a:r>
            <a:r>
              <a:rPr lang="en-US" sz="2800" b="1" dirty="0" err="1" smtClean="0">
                <a:solidFill>
                  <a:srgbClr val="FF0000"/>
                </a:solidFill>
                <a:latin typeface="Times New Roman" panose="02020603050405020304" pitchFamily="18" charset="0"/>
                <a:cs typeface="Times New Roman" panose="02020603050405020304" pitchFamily="18" charset="0"/>
              </a:rPr>
              <a:t>Chem</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93508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838200"/>
            <a:ext cx="8934262" cy="5816977"/>
          </a:xfrm>
          <a:prstGeom prst="rect">
            <a:avLst/>
          </a:prstGeom>
          <a:noFill/>
        </p:spPr>
        <p:txBody>
          <a:bodyPr wrap="square" rtlCol="0">
            <a:spAutoFit/>
          </a:bodyPr>
          <a:lstStyle/>
          <a:p>
            <a:pPr algn="ctr"/>
            <a:r>
              <a:rPr lang="en-US" sz="2400" b="1" i="1" dirty="0" smtClean="0">
                <a:latin typeface="Times New Roman" pitchFamily="18" charset="0"/>
                <a:cs typeface="Times New Roman" pitchFamily="18" charset="0"/>
              </a:rPr>
              <a:t>Can coupled global/regional ozone predictions help inform Stratospheric Intrusion (SI) Exceptional Event monitoring?</a:t>
            </a:r>
          </a:p>
          <a:p>
            <a:endParaRPr lang="en-US" sz="2400" dirty="0">
              <a:latin typeface="Times New Roman" pitchFamily="18" charset="0"/>
              <a:cs typeface="Times New Roman" pitchFamily="18" charset="0"/>
            </a:endParaRPr>
          </a:p>
          <a:p>
            <a:r>
              <a:rPr lang="en-US" sz="2000" dirty="0">
                <a:latin typeface="Times New Roman" pitchFamily="18" charset="0"/>
                <a:cs typeface="Times New Roman" pitchFamily="18" charset="0"/>
              </a:rPr>
              <a:t>N</a:t>
            </a:r>
            <a:r>
              <a:rPr lang="en-US" sz="2000" dirty="0" smtClean="0">
                <a:latin typeface="Times New Roman" pitchFamily="18" charset="0"/>
                <a:cs typeface="Times New Roman" pitchFamily="18" charset="0"/>
              </a:rPr>
              <a:t>ested RAQMS</a:t>
            </a:r>
            <a:r>
              <a:rPr lang="en-US" sz="2000" baseline="30000" dirty="0" smtClean="0">
                <a:latin typeface="Times New Roman" pitchFamily="18" charset="0"/>
                <a:cs typeface="Times New Roman" pitchFamily="18" charset="0"/>
              </a:rPr>
              <a:t>1</a:t>
            </a:r>
            <a:r>
              <a:rPr lang="en-US" sz="2000" dirty="0" smtClean="0">
                <a:latin typeface="Times New Roman" pitchFamily="18" charset="0"/>
                <a:cs typeface="Times New Roman" pitchFamily="18" charset="0"/>
              </a:rPr>
              <a:t>/WRF-CHEM</a:t>
            </a:r>
            <a:r>
              <a:rPr lang="en-US" sz="2000" baseline="30000" dirty="0" smtClean="0">
                <a:latin typeface="Times New Roman" pitchFamily="18" charset="0"/>
                <a:cs typeface="Times New Roman" pitchFamily="18" charset="0"/>
              </a:rPr>
              <a:t>2 </a:t>
            </a:r>
            <a:r>
              <a:rPr lang="en-US" sz="2000" dirty="0" smtClean="0">
                <a:latin typeface="Times New Roman" pitchFamily="18" charset="0"/>
                <a:cs typeface="Times New Roman" pitchFamily="18" charset="0"/>
              </a:rPr>
              <a:t>Configurations</a:t>
            </a:r>
            <a:endParaRPr lang="en-US" sz="2000" baseline="30000" dirty="0" smtClean="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pPr marL="800100" lvl="1" indent="-342900">
              <a:buFont typeface="Wingdings" pitchFamily="2" charset="2"/>
              <a:buChar char="§"/>
            </a:pPr>
            <a:r>
              <a:rPr lang="en-US" sz="2000" dirty="0" smtClean="0">
                <a:latin typeface="Times New Roman" pitchFamily="18" charset="0"/>
                <a:cs typeface="Times New Roman" pitchFamily="18" charset="0"/>
              </a:rPr>
              <a:t>1x1 degree RAQMS global ozone analysis</a:t>
            </a:r>
          </a:p>
          <a:p>
            <a:pPr marL="1257300" lvl="2" indent="-342900">
              <a:buFont typeface="Arial" pitchFamily="34" charset="0"/>
              <a:buChar char="•"/>
            </a:pPr>
            <a:r>
              <a:rPr lang="en-US" sz="2000" dirty="0" smtClean="0">
                <a:latin typeface="Times New Roman" pitchFamily="18" charset="0"/>
                <a:cs typeface="Times New Roman" pitchFamily="18" charset="0"/>
              </a:rPr>
              <a:t>Constrained </a:t>
            </a:r>
            <a:r>
              <a:rPr lang="en-US" sz="2000" dirty="0">
                <a:latin typeface="Times New Roman" pitchFamily="18" charset="0"/>
                <a:cs typeface="Times New Roman" pitchFamily="18" charset="0"/>
              </a:rPr>
              <a:t>with Microwave Limb Sounder (MLS) stratospheric ozone profiles and Ozone Monitoring Instrument (OMI) cloud cleared Total Column Ozone</a:t>
            </a:r>
          </a:p>
          <a:p>
            <a:pPr marL="800100" lvl="1" indent="-342900">
              <a:buFont typeface="Wingdings" pitchFamily="2" charset="2"/>
              <a:buChar char="§"/>
            </a:pPr>
            <a:endParaRPr lang="en-US" sz="2000" dirty="0" smtClean="0">
              <a:latin typeface="Times New Roman" pitchFamily="18" charset="0"/>
              <a:cs typeface="Times New Roman" pitchFamily="18" charset="0"/>
            </a:endParaRPr>
          </a:p>
          <a:p>
            <a:pPr marL="800100" lvl="1" indent="-342900">
              <a:buFont typeface="Wingdings" pitchFamily="2" charset="2"/>
              <a:buChar char="§"/>
            </a:pPr>
            <a:r>
              <a:rPr lang="en-US" sz="2000" dirty="0" smtClean="0">
                <a:latin typeface="Times New Roman" pitchFamily="18" charset="0"/>
                <a:cs typeface="Times New Roman" pitchFamily="18" charset="0"/>
              </a:rPr>
              <a:t>12km WRF-CHEM </a:t>
            </a:r>
            <a:r>
              <a:rPr lang="en-US" sz="2000" dirty="0">
                <a:latin typeface="Times New Roman" pitchFamily="18" charset="0"/>
                <a:cs typeface="Times New Roman" pitchFamily="18" charset="0"/>
              </a:rPr>
              <a:t>v</a:t>
            </a:r>
            <a:r>
              <a:rPr lang="en-US" sz="2000" dirty="0" smtClean="0">
                <a:latin typeface="Times New Roman" pitchFamily="18" charset="0"/>
                <a:cs typeface="Times New Roman" pitchFamily="18" charset="0"/>
              </a:rPr>
              <a:t>3.4.1</a:t>
            </a:r>
          </a:p>
          <a:p>
            <a:pPr marL="1257300" lvl="2" indent="-342900">
              <a:buFont typeface="Arial" pitchFamily="34" charset="0"/>
              <a:buChar char="•"/>
            </a:pPr>
            <a:r>
              <a:rPr lang="en-US" sz="2000" dirty="0" smtClean="0">
                <a:latin typeface="Times New Roman" pitchFamily="18" charset="0"/>
                <a:cs typeface="Times New Roman" pitchFamily="18" charset="0"/>
              </a:rPr>
              <a:t>GOCART RACM-KPP mechanism</a:t>
            </a:r>
          </a:p>
          <a:p>
            <a:pPr marL="1257300" lvl="2" indent="-342900">
              <a:buFont typeface="Arial" pitchFamily="34" charset="0"/>
              <a:buChar char="•"/>
            </a:pPr>
            <a:r>
              <a:rPr lang="en-US" sz="2000" dirty="0" smtClean="0">
                <a:latin typeface="Times New Roman" pitchFamily="18" charset="0"/>
                <a:cs typeface="Times New Roman" pitchFamily="18" charset="0"/>
              </a:rPr>
              <a:t>YSU PBL scheme (</a:t>
            </a:r>
            <a:r>
              <a:rPr lang="en-US" sz="2000" dirty="0" err="1">
                <a:latin typeface="Times New Roman" pitchFamily="18" charset="0"/>
                <a:cs typeface="Times New Roman" pitchFamily="18" charset="0"/>
              </a:rPr>
              <a:t>Yonsei</a:t>
            </a: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University, Non-local-K scheme)</a:t>
            </a:r>
          </a:p>
          <a:p>
            <a:pPr marL="1257300" lvl="2" indent="-342900">
              <a:buFont typeface="Arial" pitchFamily="34" charset="0"/>
              <a:buChar char="•"/>
            </a:pPr>
            <a:endParaRPr lang="en-US" sz="2000" dirty="0" smtClean="0">
              <a:latin typeface="Times New Roman" pitchFamily="18" charset="0"/>
              <a:cs typeface="Times New Roman" pitchFamily="18" charset="0"/>
            </a:endParaRPr>
          </a:p>
          <a:p>
            <a:pPr marL="800100" lvl="1" indent="-342900">
              <a:buFont typeface="Wingdings" panose="05000000000000000000" pitchFamily="2" charset="2"/>
              <a:buChar char="§"/>
            </a:pPr>
            <a:r>
              <a:rPr lang="en-US" sz="2000" dirty="0" smtClean="0">
                <a:latin typeface="Times New Roman" pitchFamily="18" charset="0"/>
                <a:cs typeface="Times New Roman" pitchFamily="18" charset="0"/>
              </a:rPr>
              <a:t>13km NOAA/ESRL RR-CHEM (North American Domain)</a:t>
            </a:r>
          </a:p>
          <a:p>
            <a:pPr marL="1257300" lvl="2" indent="-342900">
              <a:buFont typeface="Arial" panose="020B0604020202020204" pitchFamily="34" charset="0"/>
              <a:buChar char="•"/>
            </a:pPr>
            <a:r>
              <a:rPr lang="en-US" sz="2000" dirty="0" smtClean="0">
                <a:latin typeface="Times New Roman" pitchFamily="18" charset="0"/>
                <a:cs typeface="Times New Roman" pitchFamily="18" charset="0"/>
              </a:rPr>
              <a:t>RADM2 chemical mechanism/MADE  Aerosol parameterization</a:t>
            </a:r>
            <a:endParaRPr lang="en-US" sz="2000" dirty="0">
              <a:latin typeface="Times New Roman" pitchFamily="18" charset="0"/>
              <a:cs typeface="Times New Roman" pitchFamily="18" charset="0"/>
            </a:endParaRPr>
          </a:p>
          <a:p>
            <a:pPr marL="1257300" lvl="2" indent="-342900">
              <a:buFont typeface="Arial" panose="020B0604020202020204" pitchFamily="34" charset="0"/>
              <a:buChar char="•"/>
            </a:pPr>
            <a:r>
              <a:rPr lang="en-US" sz="2000" dirty="0">
                <a:latin typeface="Times New Roman" pitchFamily="18" charset="0"/>
                <a:cs typeface="Times New Roman" pitchFamily="18" charset="0"/>
              </a:rPr>
              <a:t>YSU PBL scheme (</a:t>
            </a:r>
            <a:r>
              <a:rPr lang="en-US" sz="2000" dirty="0" err="1">
                <a:latin typeface="Times New Roman" pitchFamily="18" charset="0"/>
                <a:cs typeface="Times New Roman" pitchFamily="18" charset="0"/>
              </a:rPr>
              <a:t>Yonsei</a:t>
            </a:r>
            <a:r>
              <a:rPr lang="en-US" sz="2000" dirty="0">
                <a:latin typeface="Times New Roman" pitchFamily="18" charset="0"/>
                <a:cs typeface="Times New Roman" pitchFamily="18" charset="0"/>
              </a:rPr>
              <a:t> University, Non-local-K scheme)</a:t>
            </a:r>
          </a:p>
          <a:p>
            <a:pPr marL="1257300" lvl="2" indent="-342900">
              <a:buFont typeface="Arial" panose="020B0604020202020204" pitchFamily="34" charset="0"/>
              <a:buChar char="•"/>
            </a:pPr>
            <a:endParaRPr lang="en-US" sz="2000" dirty="0" smtClean="0">
              <a:latin typeface="Times New Roman" pitchFamily="18" charset="0"/>
              <a:cs typeface="Times New Roman" pitchFamily="18" charset="0"/>
            </a:endParaRPr>
          </a:p>
        </p:txBody>
      </p:sp>
      <p:sp>
        <p:nvSpPr>
          <p:cNvPr id="3" name="TextBox 2"/>
          <p:cNvSpPr txBox="1"/>
          <p:nvPr/>
        </p:nvSpPr>
        <p:spPr>
          <a:xfrm>
            <a:off x="0" y="6334780"/>
            <a:ext cx="9162862" cy="523220"/>
          </a:xfrm>
          <a:prstGeom prst="rect">
            <a:avLst/>
          </a:prstGeom>
          <a:noFill/>
        </p:spPr>
        <p:txBody>
          <a:bodyPr wrap="square" rtlCol="0">
            <a:spAutoFit/>
          </a:bodyPr>
          <a:lstStyle/>
          <a:p>
            <a:r>
              <a:rPr lang="en-US" sz="1400" b="1" baseline="30000" dirty="0">
                <a:latin typeface="Times New Roman" pitchFamily="18" charset="0"/>
                <a:cs typeface="Times New Roman" pitchFamily="18" charset="0"/>
              </a:rPr>
              <a:t>1</a:t>
            </a:r>
            <a:r>
              <a:rPr lang="en-US" sz="1400" b="1" dirty="0" smtClean="0">
                <a:latin typeface="Times New Roman" pitchFamily="18" charset="0"/>
                <a:cs typeface="Times New Roman" pitchFamily="18" charset="0"/>
              </a:rPr>
              <a:t>Realtime Air Quality </a:t>
            </a:r>
            <a:r>
              <a:rPr lang="en-US" sz="1400" b="1" dirty="0">
                <a:latin typeface="Times New Roman" pitchFamily="18" charset="0"/>
                <a:cs typeface="Times New Roman" pitchFamily="18" charset="0"/>
              </a:rPr>
              <a:t>Modeling System (RAQMS, http://</a:t>
            </a:r>
            <a:r>
              <a:rPr lang="en-US" sz="1400" b="1" dirty="0" smtClean="0">
                <a:latin typeface="Times New Roman" pitchFamily="18" charset="0"/>
                <a:cs typeface="Times New Roman" pitchFamily="18" charset="0"/>
              </a:rPr>
              <a:t>raqms.ssec.wisc.edu/)</a:t>
            </a:r>
          </a:p>
          <a:p>
            <a:r>
              <a:rPr lang="en-US" sz="1400" b="1" baseline="30000" dirty="0" smtClean="0">
                <a:latin typeface="Times New Roman" pitchFamily="18" charset="0"/>
                <a:cs typeface="Times New Roman" pitchFamily="18" charset="0"/>
              </a:rPr>
              <a:t>2</a:t>
            </a:r>
            <a:r>
              <a:rPr lang="en-US" sz="1400" b="1" dirty="0" smtClean="0">
                <a:latin typeface="Times New Roman" pitchFamily="18" charset="0"/>
                <a:cs typeface="Times New Roman" pitchFamily="18" charset="0"/>
              </a:rPr>
              <a:t>Weather Research and Forecasting (WRF) model </a:t>
            </a:r>
            <a:r>
              <a:rPr lang="en-US" sz="1400" b="1" dirty="0">
                <a:latin typeface="Times New Roman" pitchFamily="18" charset="0"/>
                <a:cs typeface="Times New Roman" pitchFamily="18" charset="0"/>
              </a:rPr>
              <a:t>with chemistry </a:t>
            </a:r>
            <a:r>
              <a:rPr lang="en-US" sz="1400" b="1" dirty="0" smtClean="0">
                <a:latin typeface="Times New Roman" pitchFamily="18" charset="0"/>
                <a:cs typeface="Times New Roman" pitchFamily="18" charset="0"/>
              </a:rPr>
              <a:t>(WRF-CHEM, http</a:t>
            </a:r>
            <a:r>
              <a:rPr lang="en-US" sz="1400" b="1" dirty="0">
                <a:latin typeface="Times New Roman" pitchFamily="18" charset="0"/>
                <a:cs typeface="Times New Roman" pitchFamily="18" charset="0"/>
              </a:rPr>
              <a:t>://ruc.noaa.gov/wrf/WG11</a:t>
            </a:r>
            <a:r>
              <a:rPr lang="en-US" sz="1400" b="1" dirty="0" smtClean="0">
                <a:latin typeface="Times New Roman" pitchFamily="18" charset="0"/>
                <a:cs typeface="Times New Roman" pitchFamily="18" charset="0"/>
              </a:rPr>
              <a:t>/)</a:t>
            </a:r>
          </a:p>
        </p:txBody>
      </p:sp>
      <p:pic>
        <p:nvPicPr>
          <p:cNvPr id="4" name="Picture 4" descr="raqms realtime air quality modeling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16"/>
            <a:ext cx="3684835" cy="82858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ruc.noaa.gov/wrf/WG11/wrf.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89546"/>
            <a:ext cx="4076700" cy="53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3399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579" t="12221" r="13947" b="12645"/>
          <a:stretch/>
        </p:blipFill>
        <p:spPr bwMode="auto">
          <a:xfrm>
            <a:off x="5334000" y="4107476"/>
            <a:ext cx="3699927" cy="23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382" t="11588" r="28882" b="4136"/>
          <a:stretch/>
        </p:blipFill>
        <p:spPr bwMode="auto">
          <a:xfrm>
            <a:off x="6197957" y="70631"/>
            <a:ext cx="2798980" cy="36192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28600" y="4492093"/>
            <a:ext cx="4173264" cy="2062103"/>
          </a:xfrm>
          <a:prstGeom prst="rect">
            <a:avLst/>
          </a:prstGeom>
          <a:solidFill>
            <a:srgbClr val="C00000"/>
          </a:solidFill>
        </p:spPr>
        <p:txBody>
          <a:bodyPr wrap="square">
            <a:spAutoFit/>
          </a:bodyPr>
          <a:lstStyle/>
          <a:p>
            <a:r>
              <a:rPr lang="en-US" sz="1600" dirty="0" smtClean="0">
                <a:solidFill>
                  <a:schemeClr val="bg1"/>
                </a:solidFill>
                <a:latin typeface="Times New Roman" pitchFamily="18" charset="0"/>
                <a:cs typeface="Times New Roman" pitchFamily="18" charset="0"/>
              </a:rPr>
              <a:t>“The </a:t>
            </a:r>
            <a:r>
              <a:rPr lang="en-US" sz="1600" dirty="0">
                <a:solidFill>
                  <a:schemeClr val="bg1"/>
                </a:solidFill>
                <a:latin typeface="Times New Roman" pitchFamily="18" charset="0"/>
                <a:cs typeface="Times New Roman" pitchFamily="18" charset="0"/>
              </a:rPr>
              <a:t>Wyoming Department of Environmental Quality/Air Quality Division (WDEQ/AQD) has determined that a stratospheric intrusion </a:t>
            </a:r>
            <a:r>
              <a:rPr lang="en-US" sz="1600" dirty="0" smtClean="0">
                <a:solidFill>
                  <a:schemeClr val="bg1"/>
                </a:solidFill>
                <a:latin typeface="Times New Roman" pitchFamily="18" charset="0"/>
                <a:cs typeface="Times New Roman" pitchFamily="18" charset="0"/>
              </a:rPr>
              <a:t>created </a:t>
            </a:r>
            <a:r>
              <a:rPr lang="en-US" sz="1600" dirty="0">
                <a:solidFill>
                  <a:schemeClr val="bg1"/>
                </a:solidFill>
                <a:latin typeface="Times New Roman" pitchFamily="18" charset="0"/>
                <a:cs typeface="Times New Roman" pitchFamily="18" charset="0"/>
              </a:rPr>
              <a:t>elevated ozone readings resulting in an 8-hour ozone standard </a:t>
            </a:r>
            <a:r>
              <a:rPr lang="en-US" sz="1600" dirty="0" err="1">
                <a:solidFill>
                  <a:schemeClr val="bg1"/>
                </a:solidFill>
                <a:latin typeface="Times New Roman" pitchFamily="18" charset="0"/>
                <a:cs typeface="Times New Roman" pitchFamily="18" charset="0"/>
              </a:rPr>
              <a:t>exceedance</a:t>
            </a:r>
            <a:r>
              <a:rPr lang="en-US" sz="1600" dirty="0">
                <a:solidFill>
                  <a:schemeClr val="bg1"/>
                </a:solidFill>
                <a:latin typeface="Times New Roman" pitchFamily="18" charset="0"/>
                <a:cs typeface="Times New Roman" pitchFamily="18" charset="0"/>
              </a:rPr>
              <a:t> at the Thunder Basin, Wyoming ozone monitor located in northeastern Wyoming on June 6, </a:t>
            </a:r>
            <a:r>
              <a:rPr lang="en-US" sz="1600" dirty="0" smtClean="0">
                <a:solidFill>
                  <a:schemeClr val="bg1"/>
                </a:solidFill>
                <a:latin typeface="Times New Roman" pitchFamily="18" charset="0"/>
                <a:cs typeface="Times New Roman" pitchFamily="18" charset="0"/>
              </a:rPr>
              <a:t>2012” (Executive Summary) </a:t>
            </a:r>
            <a:endParaRPr lang="en-US" sz="1600" dirty="0">
              <a:solidFill>
                <a:schemeClr val="bg1"/>
              </a:solidFill>
              <a:latin typeface="Times New Roman" pitchFamily="18" charset="0"/>
              <a:cs typeface="Times New Roman" pitchFamily="18" charset="0"/>
            </a:endParaRPr>
          </a:p>
        </p:txBody>
      </p:sp>
      <p:sp>
        <p:nvSpPr>
          <p:cNvPr id="9" name="Rectangle 8"/>
          <p:cNvSpPr/>
          <p:nvPr/>
        </p:nvSpPr>
        <p:spPr>
          <a:xfrm>
            <a:off x="0" y="0"/>
            <a:ext cx="6062709" cy="4062651"/>
          </a:xfrm>
          <a:prstGeom prst="rect">
            <a:avLst/>
          </a:prstGeom>
          <a:solidFill>
            <a:schemeClr val="accent1"/>
          </a:solidFill>
        </p:spPr>
        <p:txBody>
          <a:bodyPr wrap="square">
            <a:spAutoFit/>
          </a:bodyPr>
          <a:lstStyle/>
          <a:p>
            <a:pPr algn="ctr"/>
            <a:r>
              <a:rPr lang="en-US" b="1" u="sng" dirty="0" smtClean="0">
                <a:solidFill>
                  <a:srgbClr val="FFFF00"/>
                </a:solidFill>
                <a:latin typeface="Times New Roman" pitchFamily="18" charset="0"/>
                <a:cs typeface="Times New Roman" pitchFamily="18" charset="0"/>
              </a:rPr>
              <a:t>Background</a:t>
            </a:r>
          </a:p>
          <a:p>
            <a:pPr algn="ctr"/>
            <a:r>
              <a:rPr lang="en-US" b="1" u="sng" dirty="0" smtClean="0">
                <a:solidFill>
                  <a:srgbClr val="FFFF00"/>
                </a:solidFill>
                <a:latin typeface="Times New Roman" pitchFamily="18" charset="0"/>
                <a:cs typeface="Times New Roman" pitchFamily="18" charset="0"/>
              </a:rPr>
              <a:t> </a:t>
            </a:r>
          </a:p>
          <a:p>
            <a:r>
              <a:rPr lang="en-US" dirty="0" smtClean="0">
                <a:solidFill>
                  <a:srgbClr val="FFFF00"/>
                </a:solidFill>
                <a:latin typeface="Times New Roman" pitchFamily="18" charset="0"/>
                <a:cs typeface="Times New Roman" pitchFamily="18" charset="0"/>
              </a:rPr>
              <a:t>The </a:t>
            </a:r>
            <a:r>
              <a:rPr lang="en-US" dirty="0">
                <a:solidFill>
                  <a:srgbClr val="FFFF00"/>
                </a:solidFill>
                <a:latin typeface="Times New Roman" pitchFamily="18" charset="0"/>
                <a:cs typeface="Times New Roman" pitchFamily="18" charset="0"/>
              </a:rPr>
              <a:t>Clean Air Act requires that states and tribes attain the National Ambient Air Quality Standard (NAAQS) for </a:t>
            </a:r>
            <a:r>
              <a:rPr lang="en-US" dirty="0" smtClean="0">
                <a:solidFill>
                  <a:srgbClr val="FFFF00"/>
                </a:solidFill>
                <a:latin typeface="Times New Roman" pitchFamily="18" charset="0"/>
                <a:cs typeface="Times New Roman" pitchFamily="18" charset="0"/>
              </a:rPr>
              <a:t>ozone</a:t>
            </a:r>
            <a:r>
              <a:rPr lang="en-US" baseline="30000" dirty="0" smtClean="0">
                <a:solidFill>
                  <a:srgbClr val="FFFF00"/>
                </a:solidFill>
                <a:latin typeface="Times New Roman" pitchFamily="18" charset="0"/>
                <a:cs typeface="Times New Roman" pitchFamily="18" charset="0"/>
              </a:rPr>
              <a:t>1</a:t>
            </a:r>
            <a:r>
              <a:rPr lang="en-US" dirty="0" smtClean="0">
                <a:solidFill>
                  <a:srgbClr val="FFFF00"/>
                </a:solidFill>
                <a:latin typeface="Times New Roman" pitchFamily="18" charset="0"/>
                <a:cs typeface="Times New Roman" pitchFamily="18" charset="0"/>
              </a:rPr>
              <a:t>. </a:t>
            </a:r>
          </a:p>
          <a:p>
            <a:endParaRPr lang="en-US" dirty="0" smtClean="0">
              <a:solidFill>
                <a:srgbClr val="FFFF00"/>
              </a:solidFill>
              <a:latin typeface="Times New Roman" pitchFamily="18" charset="0"/>
              <a:cs typeface="Times New Roman" pitchFamily="18" charset="0"/>
            </a:endParaRPr>
          </a:p>
          <a:p>
            <a:r>
              <a:rPr lang="en-US" dirty="0" smtClean="0">
                <a:solidFill>
                  <a:srgbClr val="FFFF00"/>
                </a:solidFill>
                <a:latin typeface="Times New Roman" pitchFamily="18" charset="0"/>
                <a:cs typeface="Times New Roman" pitchFamily="18" charset="0"/>
              </a:rPr>
              <a:t>If </a:t>
            </a:r>
            <a:r>
              <a:rPr lang="en-US" dirty="0">
                <a:solidFill>
                  <a:srgbClr val="FFFF00"/>
                </a:solidFill>
                <a:latin typeface="Times New Roman" pitchFamily="18" charset="0"/>
                <a:cs typeface="Times New Roman" pitchFamily="18" charset="0"/>
              </a:rPr>
              <a:t>the NAAQS is violated, EPA may designate areas nonattainment for the ozone standard, necessitating the development of plans for improvement in air quality. </a:t>
            </a:r>
            <a:endParaRPr lang="en-US" dirty="0" smtClean="0">
              <a:solidFill>
                <a:srgbClr val="FFFF00"/>
              </a:solidFill>
              <a:latin typeface="Times New Roman" pitchFamily="18" charset="0"/>
              <a:cs typeface="Times New Roman" pitchFamily="18" charset="0"/>
            </a:endParaRPr>
          </a:p>
          <a:p>
            <a:endParaRPr lang="en-US" dirty="0" smtClean="0">
              <a:solidFill>
                <a:srgbClr val="FFFF00"/>
              </a:solidFill>
              <a:latin typeface="Times New Roman" pitchFamily="18" charset="0"/>
              <a:cs typeface="Times New Roman" pitchFamily="18" charset="0"/>
            </a:endParaRPr>
          </a:p>
          <a:p>
            <a:r>
              <a:rPr lang="en-US" dirty="0" smtClean="0">
                <a:solidFill>
                  <a:srgbClr val="FFFF00"/>
                </a:solidFill>
                <a:latin typeface="Times New Roman" pitchFamily="18" charset="0"/>
                <a:cs typeface="Times New Roman" pitchFamily="18" charset="0"/>
              </a:rPr>
              <a:t>Ozone </a:t>
            </a:r>
            <a:r>
              <a:rPr lang="en-US" dirty="0">
                <a:solidFill>
                  <a:srgbClr val="FFFF00"/>
                </a:solidFill>
                <a:latin typeface="Times New Roman" pitchFamily="18" charset="0"/>
                <a:cs typeface="Times New Roman" pitchFamily="18" charset="0"/>
              </a:rPr>
              <a:t>caused by exceptional events </a:t>
            </a:r>
            <a:r>
              <a:rPr lang="en-US" dirty="0" smtClean="0">
                <a:solidFill>
                  <a:srgbClr val="FFFF00"/>
                </a:solidFill>
                <a:latin typeface="Times New Roman" pitchFamily="18" charset="0"/>
                <a:cs typeface="Times New Roman" pitchFamily="18" charset="0"/>
              </a:rPr>
              <a:t>can </a:t>
            </a:r>
            <a:r>
              <a:rPr lang="en-US" dirty="0">
                <a:solidFill>
                  <a:srgbClr val="FFFF00"/>
                </a:solidFill>
                <a:latin typeface="Times New Roman" pitchFamily="18" charset="0"/>
                <a:cs typeface="Times New Roman" pitchFamily="18" charset="0"/>
              </a:rPr>
              <a:t>be excluded from determinations of nonattainment with appropriate documentation</a:t>
            </a:r>
            <a:r>
              <a:rPr lang="en-US" dirty="0" smtClean="0">
                <a:solidFill>
                  <a:srgbClr val="FFFF00"/>
                </a:solidFill>
                <a:latin typeface="Times New Roman" pitchFamily="18" charset="0"/>
                <a:cs typeface="Times New Roman" pitchFamily="18" charset="0"/>
              </a:rPr>
              <a:t>.</a:t>
            </a:r>
          </a:p>
          <a:p>
            <a:endParaRPr lang="en-US" dirty="0">
              <a:solidFill>
                <a:srgbClr val="FFFF00"/>
              </a:solidFill>
              <a:latin typeface="Times New Roman" pitchFamily="18" charset="0"/>
              <a:cs typeface="Times New Roman" pitchFamily="18" charset="0"/>
            </a:endParaRPr>
          </a:p>
          <a:p>
            <a:r>
              <a:rPr lang="en-US" sz="1200" b="1" baseline="30000" dirty="0">
                <a:solidFill>
                  <a:srgbClr val="FFFF00"/>
                </a:solidFill>
                <a:latin typeface="Times New Roman" pitchFamily="18" charset="0"/>
                <a:cs typeface="Times New Roman" pitchFamily="18" charset="0"/>
              </a:rPr>
              <a:t>1</a:t>
            </a:r>
            <a:r>
              <a:rPr lang="en-US" sz="1200" b="1" dirty="0">
                <a:solidFill>
                  <a:srgbClr val="FFFF00"/>
                </a:solidFill>
                <a:latin typeface="Times New Roman" pitchFamily="18" charset="0"/>
                <a:cs typeface="Times New Roman" pitchFamily="18" charset="0"/>
              </a:rPr>
              <a:t>Currently defined as a 3-year average of the 4th highest daily 8-hour average ozone greater than 75 ppb</a:t>
            </a:r>
            <a:r>
              <a:rPr lang="en-US" sz="1200" b="1" dirty="0" smtClean="0">
                <a:solidFill>
                  <a:srgbClr val="FFFF00"/>
                </a:solidFill>
                <a:latin typeface="Times New Roman" pitchFamily="18" charset="0"/>
                <a:cs typeface="Times New Roman" pitchFamily="18" charset="0"/>
              </a:rPr>
              <a:t>.</a:t>
            </a:r>
            <a:endParaRPr lang="en-US" sz="12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8587697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50223"/>
            <a:ext cx="9144000" cy="307777"/>
          </a:xfrm>
          <a:prstGeom prst="rect">
            <a:avLst/>
          </a:prstGeom>
        </p:spPr>
        <p:txBody>
          <a:bodyPr wrap="square">
            <a:spAutoFit/>
          </a:bodyPr>
          <a:lstStyle/>
          <a:p>
            <a:pPr algn="ctr"/>
            <a:r>
              <a:rPr lang="en-US" sz="1400" b="1" dirty="0" smtClean="0">
                <a:latin typeface="Times New Roman" pitchFamily="18" charset="0"/>
                <a:cs typeface="Times New Roman" pitchFamily="18" charset="0"/>
              </a:rPr>
              <a:t>Figures </a:t>
            </a:r>
            <a:r>
              <a:rPr lang="en-US" sz="1400" b="1" dirty="0">
                <a:latin typeface="Times New Roman" pitchFamily="18" charset="0"/>
                <a:cs typeface="Times New Roman" pitchFamily="18" charset="0"/>
              </a:rPr>
              <a:t>courtesy Patrick Reddy (Colorado Department of Public Health and Environment</a:t>
            </a:r>
            <a:r>
              <a:rPr lang="en-US" sz="1400" b="1" dirty="0" smtClean="0">
                <a:latin typeface="Times New Roman" pitchFamily="18" charset="0"/>
                <a:cs typeface="Times New Roman" pitchFamily="18" charset="0"/>
              </a:rPr>
              <a:t>) </a:t>
            </a:r>
            <a:endParaRPr lang="en-US" sz="1400" b="1" dirty="0">
              <a:latin typeface="Times New Roman" pitchFamily="18" charset="0"/>
              <a:cs typeface="Times New Roman" pitchFamily="18" charset="0"/>
            </a:endParaRPr>
          </a:p>
        </p:txBody>
      </p:sp>
      <p:sp>
        <p:nvSpPr>
          <p:cNvPr id="3" name="TextBox 2"/>
          <p:cNvSpPr txBox="1"/>
          <p:nvPr/>
        </p:nvSpPr>
        <p:spPr>
          <a:xfrm>
            <a:off x="152400" y="0"/>
            <a:ext cx="8930586" cy="461665"/>
          </a:xfrm>
          <a:prstGeom prst="rect">
            <a:avLst/>
          </a:prstGeom>
          <a:noFill/>
        </p:spPr>
        <p:txBody>
          <a:bodyPr wrap="none" rtlCol="0">
            <a:spAutoFit/>
          </a:bodyPr>
          <a:lstStyle/>
          <a:p>
            <a:r>
              <a:rPr lang="en-US" sz="2400" b="1" dirty="0" smtClean="0">
                <a:latin typeface="Times New Roman" pitchFamily="18" charset="0"/>
                <a:cs typeface="Times New Roman" pitchFamily="18" charset="0"/>
              </a:rPr>
              <a:t>Synoptic conditions prior to Thunder Basin, WY ozone </a:t>
            </a:r>
            <a:r>
              <a:rPr lang="en-US" sz="2400" b="1" dirty="0" err="1" smtClean="0">
                <a:latin typeface="Times New Roman" pitchFamily="18" charset="0"/>
                <a:cs typeface="Times New Roman" pitchFamily="18" charset="0"/>
              </a:rPr>
              <a:t>exceedance</a:t>
            </a:r>
            <a:endParaRPr lang="en-US" sz="2400" b="1" dirty="0">
              <a:latin typeface="Times New Roman" pitchFamily="18" charset="0"/>
              <a:cs typeface="Times New Roman" pitchFamily="18" charset="0"/>
            </a:endParaRPr>
          </a:p>
        </p:txBody>
      </p:sp>
      <p:grpSp>
        <p:nvGrpSpPr>
          <p:cNvPr id="14" name="Group 13"/>
          <p:cNvGrpSpPr/>
          <p:nvPr/>
        </p:nvGrpSpPr>
        <p:grpSpPr>
          <a:xfrm>
            <a:off x="25893" y="914400"/>
            <a:ext cx="9118107" cy="3510379"/>
            <a:chOff x="25893" y="1752600"/>
            <a:chExt cx="9118107" cy="3510379"/>
          </a:xfrm>
        </p:grpSpPr>
        <p:sp>
          <p:nvSpPr>
            <p:cNvPr id="4" name="Rectangle 3"/>
            <p:cNvSpPr/>
            <p:nvPr/>
          </p:nvSpPr>
          <p:spPr>
            <a:xfrm>
              <a:off x="76200" y="1768758"/>
              <a:ext cx="4495800" cy="369332"/>
            </a:xfrm>
            <a:prstGeom prst="rect">
              <a:avLst/>
            </a:prstGeom>
          </p:spPr>
          <p:txBody>
            <a:bodyPr wrap="square">
              <a:spAutoFit/>
            </a:bodyPr>
            <a:lstStyle/>
            <a:p>
              <a:r>
                <a:rPr lang="en-US" b="1" dirty="0" smtClean="0">
                  <a:latin typeface="Times New Roman" pitchFamily="18" charset="0"/>
                  <a:cs typeface="Times New Roman" pitchFamily="18" charset="0"/>
                </a:rPr>
                <a:t>June </a:t>
              </a:r>
              <a:r>
                <a:rPr lang="en-US" b="1" dirty="0">
                  <a:latin typeface="Times New Roman" pitchFamily="18" charset="0"/>
                  <a:cs typeface="Times New Roman" pitchFamily="18" charset="0"/>
                </a:rPr>
                <a:t>5, 2012 NAM-12 analysis, 11 am </a:t>
              </a:r>
              <a:r>
                <a:rPr lang="en-US" b="1" dirty="0" smtClean="0">
                  <a:latin typeface="Times New Roman" pitchFamily="18" charset="0"/>
                  <a:cs typeface="Times New Roman" pitchFamily="18" charset="0"/>
                </a:rPr>
                <a:t>MST </a:t>
              </a:r>
              <a:endParaRPr lang="en-US" dirty="0">
                <a:latin typeface="Times New Roman" pitchFamily="18" charset="0"/>
                <a:cs typeface="Times New Roman" pitchFamily="18" charset="0"/>
              </a:endParaRPr>
            </a:p>
          </p:txBody>
        </p:sp>
        <p:sp>
          <p:nvSpPr>
            <p:cNvPr id="7" name="Rectangle 6"/>
            <p:cNvSpPr/>
            <p:nvPr/>
          </p:nvSpPr>
          <p:spPr>
            <a:xfrm>
              <a:off x="4690472" y="1752600"/>
              <a:ext cx="4453528" cy="369332"/>
            </a:xfrm>
            <a:prstGeom prst="rect">
              <a:avLst/>
            </a:prstGeom>
          </p:spPr>
          <p:txBody>
            <a:bodyPr wrap="square">
              <a:spAutoFit/>
            </a:bodyPr>
            <a:lstStyle/>
            <a:p>
              <a:r>
                <a:rPr lang="en-US" b="1" dirty="0" smtClean="0">
                  <a:latin typeface="Times New Roman" pitchFamily="18" charset="0"/>
                  <a:cs typeface="Times New Roman" pitchFamily="18" charset="0"/>
                </a:rPr>
                <a:t>June </a:t>
              </a:r>
              <a:r>
                <a:rPr lang="en-US" b="1" dirty="0">
                  <a:latin typeface="Times New Roman" pitchFamily="18" charset="0"/>
                  <a:cs typeface="Times New Roman" pitchFamily="18" charset="0"/>
                </a:rPr>
                <a:t>6, 2012 NAM-12 </a:t>
              </a:r>
              <a:r>
                <a:rPr lang="en-US" b="1" dirty="0" smtClean="0">
                  <a:latin typeface="Times New Roman" pitchFamily="18" charset="0"/>
                  <a:cs typeface="Times New Roman" pitchFamily="18" charset="0"/>
                </a:rPr>
                <a:t>analysis, 11am MST </a:t>
              </a:r>
              <a:endParaRPr lang="en-US" dirty="0">
                <a:latin typeface="Times New Roman" pitchFamily="18" charset="0"/>
                <a:cs typeface="Times New Roman" pitchFamily="18" charset="0"/>
              </a:endParaRPr>
            </a:p>
          </p:txBody>
        </p:sp>
        <p:grpSp>
          <p:nvGrpSpPr>
            <p:cNvPr id="13" name="Group 12"/>
            <p:cNvGrpSpPr/>
            <p:nvPr/>
          </p:nvGrpSpPr>
          <p:grpSpPr>
            <a:xfrm>
              <a:off x="25893" y="2133600"/>
              <a:ext cx="9086501" cy="3129379"/>
              <a:chOff x="25893" y="3352800"/>
              <a:chExt cx="9086501" cy="3129379"/>
            </a:xfrm>
          </p:grpSpPr>
          <p:pic>
            <p:nvPicPr>
              <p:cNvPr id="6146" name="Picture 2" descr="http://deq.state.wy.us/aqd/Exceptional%20Events/June_6_2012ThunderBasin/Figures/11amMST_06052012_SICompos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3" y="3355389"/>
                <a:ext cx="4538533" cy="3124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deq.state.wy.us/aqd/Exceptional%20Events/June_6_2012ThunderBasin/Figures/11amMST_06062012_SICompos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52800"/>
                <a:ext cx="4540394" cy="3129379"/>
              </a:xfrm>
              <a:prstGeom prst="rect">
                <a:avLst/>
              </a:prstGeom>
              <a:noFill/>
              <a:extLst>
                <a:ext uri="{909E8E84-426E-40DD-AFC4-6F175D3DCCD1}">
                  <a14:hiddenFill xmlns:a14="http://schemas.microsoft.com/office/drawing/2010/main">
                    <a:solidFill>
                      <a:srgbClr val="FFFFFF"/>
                    </a:solidFill>
                  </a14:hiddenFill>
                </a:ext>
              </a:extLst>
            </p:spPr>
          </p:pic>
          <p:sp>
            <p:nvSpPr>
              <p:cNvPr id="9" name="5-Point Star 8"/>
              <p:cNvSpPr>
                <a:spLocks noChangeAspect="1"/>
              </p:cNvSpPr>
              <p:nvPr/>
            </p:nvSpPr>
            <p:spPr>
              <a:xfrm>
                <a:off x="2819400" y="4029722"/>
                <a:ext cx="182880" cy="182880"/>
              </a:xfrm>
              <a:prstGeom prst="star5">
                <a:avLst/>
              </a:prstGeom>
              <a:solidFill>
                <a:srgbClr val="FF00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a:spLocks noChangeAspect="1"/>
              </p:cNvSpPr>
              <p:nvPr/>
            </p:nvSpPr>
            <p:spPr>
              <a:xfrm>
                <a:off x="7391400" y="4029722"/>
                <a:ext cx="182880" cy="182880"/>
              </a:xfrm>
              <a:prstGeom prst="star5">
                <a:avLst/>
              </a:prstGeom>
              <a:solidFill>
                <a:srgbClr val="FF00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45658" y="4218801"/>
                <a:ext cx="1401346" cy="276999"/>
              </a:xfrm>
              <a:prstGeom prst="rect">
                <a:avLst/>
              </a:prstGeom>
              <a:solidFill>
                <a:schemeClr val="bg1"/>
              </a:solidFill>
              <a:ln>
                <a:solidFill>
                  <a:srgbClr val="FF0000"/>
                </a:solidFill>
              </a:ln>
            </p:spPr>
            <p:txBody>
              <a:bodyPr wrap="none" rtlCol="0">
                <a:spAutoFit/>
              </a:bodyPr>
              <a:lstStyle/>
              <a:p>
                <a:r>
                  <a:rPr lang="en-US" sz="1200" b="1" dirty="0" smtClean="0"/>
                  <a:t>Thunder Basin, WY</a:t>
                </a:r>
                <a:endParaRPr lang="en-US" sz="1200" b="1" dirty="0"/>
              </a:p>
            </p:txBody>
          </p:sp>
          <p:sp>
            <p:nvSpPr>
              <p:cNvPr id="12" name="TextBox 11"/>
              <p:cNvSpPr txBox="1"/>
              <p:nvPr/>
            </p:nvSpPr>
            <p:spPr>
              <a:xfrm>
                <a:off x="7693088" y="4212602"/>
                <a:ext cx="1401346" cy="276999"/>
              </a:xfrm>
              <a:prstGeom prst="rect">
                <a:avLst/>
              </a:prstGeom>
              <a:solidFill>
                <a:schemeClr val="bg1"/>
              </a:solidFill>
              <a:ln>
                <a:solidFill>
                  <a:srgbClr val="FF0000"/>
                </a:solidFill>
              </a:ln>
            </p:spPr>
            <p:txBody>
              <a:bodyPr wrap="none" rtlCol="0">
                <a:spAutoFit/>
              </a:bodyPr>
              <a:lstStyle/>
              <a:p>
                <a:r>
                  <a:rPr lang="en-US" sz="1200" b="1" dirty="0" smtClean="0"/>
                  <a:t>Thunder Basin, WY</a:t>
                </a:r>
                <a:endParaRPr lang="en-US" sz="1200" b="1" dirty="0"/>
              </a:p>
            </p:txBody>
          </p:sp>
        </p:grpSp>
      </p:grpSp>
      <p:sp>
        <p:nvSpPr>
          <p:cNvPr id="5" name="Rectangle 4"/>
          <p:cNvSpPr/>
          <p:nvPr/>
        </p:nvSpPr>
        <p:spPr>
          <a:xfrm>
            <a:off x="4800600" y="4508377"/>
            <a:ext cx="4282786" cy="1384995"/>
          </a:xfrm>
          <a:prstGeom prst="rect">
            <a:avLst/>
          </a:prstGeom>
          <a:noFill/>
          <a:ln>
            <a:solidFill>
              <a:schemeClr val="tx1"/>
            </a:solidFill>
          </a:ln>
        </p:spPr>
        <p:txBody>
          <a:bodyPr wrap="square">
            <a:spAutoFit/>
          </a:bodyPr>
          <a:lstStyle/>
          <a:p>
            <a:pPr algn="ctr"/>
            <a:r>
              <a:rPr lang="en-US" sz="1400" b="1" u="sng" dirty="0" smtClean="0">
                <a:latin typeface="Times New Roman" pitchFamily="18" charset="0"/>
                <a:cs typeface="Times New Roman" pitchFamily="18" charset="0"/>
              </a:rPr>
              <a:t>Legend: </a:t>
            </a:r>
          </a:p>
          <a:p>
            <a:pPr marL="285750" indent="-285750">
              <a:buFont typeface="Wingdings" pitchFamily="2" charset="2"/>
              <a:buChar char="§"/>
            </a:pPr>
            <a:r>
              <a:rPr lang="en-US" sz="1400" b="1" dirty="0" smtClean="0">
                <a:latin typeface="Times New Roman" pitchFamily="18" charset="0"/>
                <a:cs typeface="Times New Roman" pitchFamily="18" charset="0"/>
              </a:rPr>
              <a:t>500 </a:t>
            </a:r>
            <a:r>
              <a:rPr lang="en-US" sz="1400" b="1" dirty="0" err="1">
                <a:latin typeface="Times New Roman" pitchFamily="18" charset="0"/>
                <a:cs typeface="Times New Roman" pitchFamily="18" charset="0"/>
              </a:rPr>
              <a:t>mb</a:t>
            </a:r>
            <a:r>
              <a:rPr lang="en-US" sz="1400" b="1" dirty="0">
                <a:latin typeface="Times New Roman" pitchFamily="18" charset="0"/>
                <a:cs typeface="Times New Roman" pitchFamily="18" charset="0"/>
              </a:rPr>
              <a:t> heights in </a:t>
            </a:r>
            <a:r>
              <a:rPr lang="en-US" sz="1400" b="1" dirty="0" smtClean="0">
                <a:latin typeface="Times New Roman" pitchFamily="18" charset="0"/>
                <a:cs typeface="Times New Roman" pitchFamily="18" charset="0"/>
              </a:rPr>
              <a:t>meters (contours)</a:t>
            </a:r>
          </a:p>
          <a:p>
            <a:pPr marL="285750" indent="-285750">
              <a:buFont typeface="Wingdings" pitchFamily="2" charset="2"/>
              <a:buChar char="§"/>
            </a:pPr>
            <a:r>
              <a:rPr lang="en-US" sz="1400" b="1" dirty="0" smtClean="0">
                <a:latin typeface="Times New Roman" pitchFamily="18" charset="0"/>
                <a:cs typeface="Times New Roman" pitchFamily="18" charset="0"/>
              </a:rPr>
              <a:t>600 </a:t>
            </a:r>
            <a:r>
              <a:rPr lang="en-US" sz="1400" b="1" dirty="0" err="1">
                <a:latin typeface="Times New Roman" pitchFamily="18" charset="0"/>
                <a:cs typeface="Times New Roman" pitchFamily="18" charset="0"/>
              </a:rPr>
              <a:t>mb</a:t>
            </a:r>
            <a:r>
              <a:rPr lang="en-US" sz="1400" b="1" dirty="0">
                <a:latin typeface="Times New Roman" pitchFamily="18" charset="0"/>
                <a:cs typeface="Times New Roman" pitchFamily="18" charset="0"/>
              </a:rPr>
              <a:t> IPV &gt;= 1.5 PVUs (</a:t>
            </a:r>
            <a:r>
              <a:rPr lang="en-US" sz="1400" b="1" dirty="0" smtClean="0">
                <a:latin typeface="Times New Roman" pitchFamily="18" charset="0"/>
                <a:cs typeface="Times New Roman" pitchFamily="18" charset="0"/>
              </a:rPr>
              <a:t>blue)</a:t>
            </a:r>
          </a:p>
          <a:p>
            <a:pPr marL="285750" indent="-285750">
              <a:buFont typeface="Wingdings" pitchFamily="2" charset="2"/>
              <a:buChar char="§"/>
            </a:pPr>
            <a:r>
              <a:rPr lang="en-US" sz="1400" b="1" dirty="0" smtClean="0">
                <a:latin typeface="Times New Roman" pitchFamily="18" charset="0"/>
                <a:cs typeface="Times New Roman" pitchFamily="18" charset="0"/>
              </a:rPr>
              <a:t>600 </a:t>
            </a:r>
            <a:r>
              <a:rPr lang="en-US" sz="1400" b="1" dirty="0" err="1">
                <a:latin typeface="Times New Roman" pitchFamily="18" charset="0"/>
                <a:cs typeface="Times New Roman" pitchFamily="18" charset="0"/>
              </a:rPr>
              <a:t>mb</a:t>
            </a:r>
            <a:r>
              <a:rPr lang="en-US" sz="1400" b="1" dirty="0">
                <a:latin typeface="Times New Roman" pitchFamily="18" charset="0"/>
                <a:cs typeface="Times New Roman" pitchFamily="18" charset="0"/>
              </a:rPr>
              <a:t> RH &lt;= 10% (</a:t>
            </a:r>
            <a:r>
              <a:rPr lang="en-US" sz="1400" b="1" dirty="0" smtClean="0">
                <a:latin typeface="Times New Roman" pitchFamily="18" charset="0"/>
                <a:cs typeface="Times New Roman" pitchFamily="18" charset="0"/>
              </a:rPr>
              <a:t>grey)</a:t>
            </a:r>
          </a:p>
          <a:p>
            <a:pPr marL="285750" indent="-285750">
              <a:buFont typeface="Wingdings" pitchFamily="2" charset="2"/>
              <a:buChar char="§"/>
            </a:pPr>
            <a:r>
              <a:rPr lang="en-US" sz="1400" b="1" dirty="0" smtClean="0">
                <a:latin typeface="Times New Roman" pitchFamily="18" charset="0"/>
                <a:cs typeface="Times New Roman" pitchFamily="18" charset="0"/>
              </a:rPr>
              <a:t>EPA </a:t>
            </a:r>
            <a:r>
              <a:rPr lang="en-US" sz="1400" b="1" dirty="0">
                <a:latin typeface="Times New Roman" pitchFamily="18" charset="0"/>
                <a:cs typeface="Times New Roman" pitchFamily="18" charset="0"/>
              </a:rPr>
              <a:t>AQS Daily Max 8-hour O3 in ppb &gt;= 65 ppb </a:t>
            </a:r>
            <a:r>
              <a:rPr lang="en-US" sz="1400" b="1" dirty="0" smtClean="0">
                <a:latin typeface="Times New Roman" pitchFamily="18" charset="0"/>
                <a:cs typeface="Times New Roman" pitchFamily="18" charset="0"/>
              </a:rPr>
              <a:t>(</a:t>
            </a:r>
            <a:r>
              <a:rPr lang="en-US" sz="1400" b="1" dirty="0">
                <a:latin typeface="Times New Roman" pitchFamily="18" charset="0"/>
                <a:cs typeface="Times New Roman" pitchFamily="18" charset="0"/>
              </a:rPr>
              <a:t>rainbow contours and shading) </a:t>
            </a:r>
          </a:p>
        </p:txBody>
      </p:sp>
      <p:sp>
        <p:nvSpPr>
          <p:cNvPr id="16" name="TextBox 15"/>
          <p:cNvSpPr txBox="1"/>
          <p:nvPr/>
        </p:nvSpPr>
        <p:spPr>
          <a:xfrm>
            <a:off x="76200" y="4572000"/>
            <a:ext cx="4461872" cy="1477328"/>
          </a:xfrm>
          <a:prstGeom prst="rect">
            <a:avLst/>
          </a:prstGeom>
          <a:solidFill>
            <a:schemeClr val="accent1"/>
          </a:solidFill>
        </p:spPr>
        <p:txBody>
          <a:bodyPr wrap="square" rtlCol="0">
            <a:spAutoFit/>
          </a:bodyPr>
          <a:lstStyle/>
          <a:p>
            <a:r>
              <a:rPr lang="en-US" dirty="0">
                <a:solidFill>
                  <a:srgbClr val="FFFF00"/>
                </a:solidFill>
                <a:latin typeface="Times New Roman" pitchFamily="18" charset="0"/>
                <a:cs typeface="Times New Roman" pitchFamily="18" charset="0"/>
              </a:rPr>
              <a:t>H</a:t>
            </a:r>
            <a:r>
              <a:rPr lang="en-US" dirty="0" smtClean="0">
                <a:solidFill>
                  <a:srgbClr val="FFFF00"/>
                </a:solidFill>
                <a:latin typeface="Times New Roman" pitchFamily="18" charset="0"/>
                <a:cs typeface="Times New Roman" pitchFamily="18" charset="0"/>
              </a:rPr>
              <a:t>igh Isentropic Potential </a:t>
            </a:r>
            <a:r>
              <a:rPr lang="en-US" dirty="0" err="1" smtClean="0">
                <a:solidFill>
                  <a:srgbClr val="FFFF00"/>
                </a:solidFill>
                <a:latin typeface="Times New Roman" pitchFamily="18" charset="0"/>
                <a:cs typeface="Times New Roman" pitchFamily="18" charset="0"/>
              </a:rPr>
              <a:t>Vorticity</a:t>
            </a:r>
            <a:r>
              <a:rPr lang="en-US" dirty="0" smtClean="0">
                <a:solidFill>
                  <a:srgbClr val="FFFF00"/>
                </a:solidFill>
                <a:latin typeface="Times New Roman" pitchFamily="18" charset="0"/>
                <a:cs typeface="Times New Roman" pitchFamily="18" charset="0"/>
              </a:rPr>
              <a:t> (IPV) and low relative humidity (RH</a:t>
            </a:r>
            <a:r>
              <a:rPr lang="en-US" dirty="0">
                <a:solidFill>
                  <a:srgbClr val="FFFF00"/>
                </a:solidFill>
                <a:latin typeface="Times New Roman" pitchFamily="18" charset="0"/>
                <a:cs typeface="Times New Roman" pitchFamily="18" charset="0"/>
              </a:rPr>
              <a:t>) </a:t>
            </a:r>
            <a:r>
              <a:rPr lang="en-US" dirty="0" smtClean="0">
                <a:solidFill>
                  <a:srgbClr val="FFFF00"/>
                </a:solidFill>
                <a:latin typeface="Times New Roman" pitchFamily="18" charset="0"/>
                <a:cs typeface="Times New Roman" pitchFamily="18" charset="0"/>
              </a:rPr>
              <a:t>at base of large </a:t>
            </a:r>
            <a:r>
              <a:rPr lang="en-US" dirty="0">
                <a:solidFill>
                  <a:srgbClr val="FFFF00"/>
                </a:solidFill>
                <a:latin typeface="Times New Roman" pitchFamily="18" charset="0"/>
                <a:cs typeface="Times New Roman" pitchFamily="18" charset="0"/>
              </a:rPr>
              <a:t>amplitude trough over CA/NV </a:t>
            </a:r>
            <a:r>
              <a:rPr lang="en-US" dirty="0" smtClean="0">
                <a:solidFill>
                  <a:srgbClr val="FFFF00"/>
                </a:solidFill>
                <a:latin typeface="Times New Roman" pitchFamily="18" charset="0"/>
                <a:cs typeface="Times New Roman" pitchFamily="18" charset="0"/>
              </a:rPr>
              <a:t>on June 5 is associated with high surface ozone over SW Utah on June 5 and NE WY on June 6, 2012</a:t>
            </a:r>
            <a:endParaRPr lang="en-US"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2069106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13317" y="0"/>
            <a:ext cx="7772400" cy="1143000"/>
          </a:xfrm>
        </p:spPr>
        <p:txBody>
          <a:bodyPr>
            <a:normAutofit/>
          </a:bodyPr>
          <a:lstStyle/>
          <a:p>
            <a:pPr algn="l"/>
            <a:r>
              <a:rPr lang="en-US" sz="3200" dirty="0">
                <a:latin typeface="Times New Roman" pitchFamily="18" charset="0"/>
                <a:cs typeface="Times New Roman" pitchFamily="18" charset="0"/>
              </a:rPr>
              <a:t>Alpha Jet Atmospheric </a:t>
            </a:r>
            <a:r>
              <a:rPr lang="en-US" sz="3200" dirty="0" err="1" smtClean="0">
                <a:latin typeface="Times New Roman" pitchFamily="18" charset="0"/>
                <a:cs typeface="Times New Roman" pitchFamily="18" charset="0"/>
              </a:rPr>
              <a:t>eXperiment</a:t>
            </a:r>
            <a:r>
              <a:rPr lang="en-US" sz="3200" dirty="0" smtClean="0">
                <a:latin typeface="Times New Roman" pitchFamily="18" charset="0"/>
                <a:cs typeface="Times New Roman" pitchFamily="18" charset="0"/>
              </a:rPr>
              <a:t> (AJAX) </a:t>
            </a:r>
            <a:br>
              <a:rPr lang="en-US" sz="3200" dirty="0" smtClean="0">
                <a:latin typeface="Times New Roman" pitchFamily="18" charset="0"/>
                <a:cs typeface="Times New Roman" pitchFamily="18" charset="0"/>
              </a:rPr>
            </a:br>
            <a:r>
              <a:rPr lang="en-US" sz="3200" dirty="0">
                <a:latin typeface="Times New Roman" pitchFamily="18" charset="0"/>
                <a:cs typeface="Times New Roman" pitchFamily="18" charset="0"/>
              </a:rPr>
              <a:t>(Emma Yates and Laura </a:t>
            </a:r>
            <a:r>
              <a:rPr lang="en-US" sz="3200" dirty="0" err="1">
                <a:latin typeface="Times New Roman" pitchFamily="18" charset="0"/>
                <a:cs typeface="Times New Roman" pitchFamily="18" charset="0"/>
              </a:rPr>
              <a:t>Iraci</a:t>
            </a:r>
            <a:r>
              <a:rPr lang="en-US" sz="3200" dirty="0">
                <a:latin typeface="Times New Roman" pitchFamily="18" charset="0"/>
                <a:cs typeface="Times New Roman" pitchFamily="18" charset="0"/>
              </a:rPr>
              <a:t>, NASA Ames</a:t>
            </a:r>
            <a:r>
              <a:rPr lang="en-US" sz="3200" dirty="0" smtClean="0">
                <a:latin typeface="Times New Roman" pitchFamily="18" charset="0"/>
                <a:cs typeface="Times New Roman" pitchFamily="18" charset="0"/>
              </a:rPr>
              <a:t>)</a:t>
            </a:r>
          </a:p>
        </p:txBody>
      </p:sp>
      <p:sp>
        <p:nvSpPr>
          <p:cNvPr id="3" name="Rectangle 2"/>
          <p:cNvSpPr/>
          <p:nvPr/>
        </p:nvSpPr>
        <p:spPr>
          <a:xfrm>
            <a:off x="76200" y="1219200"/>
            <a:ext cx="4800600" cy="1926681"/>
          </a:xfrm>
          <a:prstGeom prst="rect">
            <a:avLst/>
          </a:prstGeom>
          <a:solidFill>
            <a:schemeClr val="accent1"/>
          </a:solidFill>
        </p:spPr>
        <p:txBody>
          <a:bodyPr wrap="square">
            <a:spAutoFit/>
          </a:bodyPr>
          <a:lstStyle/>
          <a:p>
            <a:pPr marL="190500" lvl="0" indent="-190500" fontAlgn="base">
              <a:lnSpc>
                <a:spcPct val="90000"/>
              </a:lnSpc>
              <a:spcBef>
                <a:spcPct val="20000"/>
              </a:spcBef>
              <a:spcAft>
                <a:spcPct val="0"/>
              </a:spcAft>
              <a:defRPr/>
            </a:pPr>
            <a:r>
              <a:rPr lang="en-US" sz="2000" b="1" kern="0" dirty="0">
                <a:solidFill>
                  <a:srgbClr val="FFFF00"/>
                </a:solidFill>
                <a:latin typeface="Times New Roman" pitchFamily="18" charset="0"/>
                <a:cs typeface="Times New Roman" pitchFamily="18" charset="0"/>
              </a:rPr>
              <a:t>Description:</a:t>
            </a:r>
          </a:p>
          <a:p>
            <a:pPr marL="190500" lvl="0" indent="-190500" fontAlgn="base">
              <a:lnSpc>
                <a:spcPct val="90000"/>
              </a:lnSpc>
              <a:spcBef>
                <a:spcPct val="20000"/>
              </a:spcBef>
              <a:spcAft>
                <a:spcPct val="0"/>
              </a:spcAft>
              <a:buFont typeface="Arial" charset="0"/>
              <a:buChar char="•"/>
              <a:defRPr/>
            </a:pPr>
            <a:r>
              <a:rPr lang="en-US" kern="0" dirty="0" smtClean="0">
                <a:solidFill>
                  <a:srgbClr val="FFFF00"/>
                </a:solidFill>
                <a:latin typeface="Times New Roman" pitchFamily="18" charset="0"/>
                <a:cs typeface="Times New Roman" pitchFamily="18" charset="0"/>
              </a:rPr>
              <a:t>Based </a:t>
            </a:r>
            <a:r>
              <a:rPr lang="en-US" kern="0" dirty="0">
                <a:solidFill>
                  <a:srgbClr val="FFFF00"/>
                </a:solidFill>
                <a:latin typeface="Times New Roman" pitchFamily="18" charset="0"/>
                <a:cs typeface="Times New Roman" pitchFamily="18" charset="0"/>
              </a:rPr>
              <a:t>at and operated from Moffett Field, CA</a:t>
            </a:r>
          </a:p>
          <a:p>
            <a:pPr marL="190500" lvl="0" indent="-190500" fontAlgn="base">
              <a:lnSpc>
                <a:spcPct val="90000"/>
              </a:lnSpc>
              <a:spcBef>
                <a:spcPct val="20000"/>
              </a:spcBef>
              <a:spcAft>
                <a:spcPct val="0"/>
              </a:spcAft>
              <a:defRPr/>
            </a:pPr>
            <a:r>
              <a:rPr lang="en-US" sz="2000" b="1" kern="0" dirty="0" smtClean="0">
                <a:solidFill>
                  <a:srgbClr val="FFFF00"/>
                </a:solidFill>
                <a:latin typeface="Times New Roman" pitchFamily="18" charset="0"/>
                <a:cs typeface="Times New Roman" pitchFamily="18" charset="0"/>
              </a:rPr>
              <a:t>Flight </a:t>
            </a:r>
            <a:r>
              <a:rPr lang="en-US" sz="2000" b="1" kern="0" dirty="0">
                <a:solidFill>
                  <a:srgbClr val="FFFF00"/>
                </a:solidFill>
                <a:latin typeface="Times New Roman" pitchFamily="18" charset="0"/>
                <a:cs typeface="Times New Roman" pitchFamily="18" charset="0"/>
              </a:rPr>
              <a:t>duration:</a:t>
            </a:r>
            <a:r>
              <a:rPr lang="en-US" sz="2000" kern="0" dirty="0">
                <a:solidFill>
                  <a:srgbClr val="FFFF00"/>
                </a:solidFill>
                <a:latin typeface="Times New Roman" pitchFamily="18" charset="0"/>
                <a:cs typeface="Times New Roman" pitchFamily="18" charset="0"/>
              </a:rPr>
              <a:t> </a:t>
            </a:r>
          </a:p>
          <a:p>
            <a:pPr marL="190500" lvl="0" indent="-190500" fontAlgn="base">
              <a:lnSpc>
                <a:spcPct val="90000"/>
              </a:lnSpc>
              <a:spcBef>
                <a:spcPct val="20000"/>
              </a:spcBef>
              <a:spcAft>
                <a:spcPct val="0"/>
              </a:spcAft>
              <a:buFont typeface="Times" charset="0"/>
              <a:buChar char="•"/>
              <a:defRPr/>
            </a:pPr>
            <a:r>
              <a:rPr lang="en-US" kern="0" dirty="0">
                <a:solidFill>
                  <a:srgbClr val="FFFF00"/>
                </a:solidFill>
                <a:latin typeface="Times New Roman" pitchFamily="18" charset="0"/>
                <a:cs typeface="Times New Roman" pitchFamily="18" charset="0"/>
              </a:rPr>
              <a:t>Approximately 2.5 </a:t>
            </a:r>
            <a:r>
              <a:rPr lang="en-US" kern="0" dirty="0" err="1" smtClean="0">
                <a:solidFill>
                  <a:srgbClr val="FFFF00"/>
                </a:solidFill>
                <a:latin typeface="Times New Roman" pitchFamily="18" charset="0"/>
                <a:cs typeface="Times New Roman" pitchFamily="18" charset="0"/>
              </a:rPr>
              <a:t>hrs</a:t>
            </a:r>
            <a:endParaRPr lang="en-US" kern="0" dirty="0" smtClean="0">
              <a:solidFill>
                <a:srgbClr val="FFFF00"/>
              </a:solidFill>
              <a:latin typeface="Times New Roman" pitchFamily="18" charset="0"/>
              <a:cs typeface="Times New Roman" pitchFamily="18" charset="0"/>
            </a:endParaRPr>
          </a:p>
          <a:p>
            <a:pPr lvl="0" fontAlgn="base">
              <a:lnSpc>
                <a:spcPct val="90000"/>
              </a:lnSpc>
              <a:spcBef>
                <a:spcPct val="20000"/>
              </a:spcBef>
              <a:spcAft>
                <a:spcPct val="0"/>
              </a:spcAft>
              <a:defRPr/>
            </a:pPr>
            <a:r>
              <a:rPr lang="en-US" b="1" kern="0" dirty="0" smtClean="0">
                <a:solidFill>
                  <a:srgbClr val="FFFF00"/>
                </a:solidFill>
                <a:latin typeface="Times New Roman" pitchFamily="18" charset="0"/>
                <a:cs typeface="Times New Roman" pitchFamily="18" charset="0"/>
              </a:rPr>
              <a:t>Measurements:</a:t>
            </a:r>
          </a:p>
          <a:p>
            <a:pPr marL="190500" lvl="0" indent="-190500" fontAlgn="base">
              <a:lnSpc>
                <a:spcPct val="90000"/>
              </a:lnSpc>
              <a:spcBef>
                <a:spcPct val="20000"/>
              </a:spcBef>
              <a:spcAft>
                <a:spcPct val="0"/>
              </a:spcAft>
              <a:buFont typeface="Times" charset="0"/>
              <a:buChar char="•"/>
              <a:defRPr/>
            </a:pPr>
            <a:r>
              <a:rPr lang="en-US" kern="0" dirty="0" smtClean="0">
                <a:solidFill>
                  <a:srgbClr val="FFFF00"/>
                </a:solidFill>
                <a:latin typeface="Times New Roman" pitchFamily="18" charset="0"/>
                <a:cs typeface="Times New Roman" pitchFamily="18" charset="0"/>
              </a:rPr>
              <a:t>O3, CH4, CO2, water vapor</a:t>
            </a:r>
            <a:endParaRPr lang="en-US" kern="0" dirty="0">
              <a:solidFill>
                <a:srgbClr val="FFFF00"/>
              </a:solidFill>
              <a:latin typeface="Times New Roman" pitchFamily="18" charset="0"/>
              <a:cs typeface="Times New Roman" pitchFamily="18" charset="0"/>
            </a:endParaRPr>
          </a:p>
        </p:txBody>
      </p:sp>
      <p:sp>
        <p:nvSpPr>
          <p:cNvPr id="7" name="Rectangle 2"/>
          <p:cNvSpPr txBox="1">
            <a:spLocks noChangeArrowheads="1"/>
          </p:cNvSpPr>
          <p:nvPr/>
        </p:nvSpPr>
        <p:spPr>
          <a:xfrm>
            <a:off x="4876800" y="2604117"/>
            <a:ext cx="42672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Mission</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San Joaquin Valley/Off Shore</a:t>
            </a:r>
          </a:p>
        </p:txBody>
      </p:sp>
      <p:pic>
        <p:nvPicPr>
          <p:cNvPr id="9" name="Picture 8" descr="Flt035_2012Mar05_O3FltTrk.jpg"/>
          <p:cNvPicPr>
            <a:picLocks noChangeAspect="1"/>
          </p:cNvPicPr>
          <p:nvPr/>
        </p:nvPicPr>
        <p:blipFill>
          <a:blip r:embed="rId3" cstate="print"/>
          <a:srcRect/>
          <a:stretch>
            <a:fillRect/>
          </a:stretch>
        </p:blipFill>
        <p:spPr bwMode="auto">
          <a:xfrm>
            <a:off x="4876800" y="3429000"/>
            <a:ext cx="4191000" cy="3244850"/>
          </a:xfrm>
          <a:prstGeom prst="rect">
            <a:avLst/>
          </a:prstGeom>
          <a:noFill/>
          <a:ln w="9525">
            <a:noFill/>
            <a:miter lim="800000"/>
            <a:headEnd/>
            <a:tailEnd/>
          </a:ln>
          <a:effectLst/>
        </p:spPr>
      </p:pic>
      <p:pic>
        <p:nvPicPr>
          <p:cNvPr id="13" name="Picture 2" descr="AJAX Projec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1062" y="0"/>
            <a:ext cx="1812938" cy="133553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76200" y="3715765"/>
            <a:ext cx="2895600" cy="2895600"/>
            <a:chOff x="3009900" y="2057400"/>
            <a:chExt cx="2895600" cy="2895600"/>
          </a:xfrm>
        </p:grpSpPr>
        <p:pic>
          <p:nvPicPr>
            <p:cNvPr id="15" name="Picture 2"/>
            <p:cNvPicPr>
              <a:picLocks noChangeAspect="1" noChangeArrowheads="1"/>
            </p:cNvPicPr>
            <p:nvPr/>
          </p:nvPicPr>
          <p:blipFill>
            <a:blip r:embed="rId5" cstate="print"/>
            <a:srcRect/>
            <a:stretch>
              <a:fillRect/>
            </a:stretch>
          </p:blipFill>
          <p:spPr bwMode="auto">
            <a:xfrm>
              <a:off x="3086100" y="2209800"/>
              <a:ext cx="2743200" cy="2743200"/>
            </a:xfrm>
            <a:prstGeom prst="rect">
              <a:avLst/>
            </a:prstGeom>
            <a:noFill/>
            <a:ln w="9525">
              <a:noFill/>
              <a:miter lim="800000"/>
              <a:headEnd/>
              <a:tailEnd/>
            </a:ln>
          </p:spPr>
        </p:pic>
        <p:sp>
          <p:nvSpPr>
            <p:cNvPr id="16" name="Text Box 7"/>
            <p:cNvSpPr txBox="1">
              <a:spLocks noChangeArrowheads="1"/>
            </p:cNvSpPr>
            <p:nvPr/>
          </p:nvSpPr>
          <p:spPr bwMode="auto">
            <a:xfrm>
              <a:off x="3009900" y="2057400"/>
              <a:ext cx="2895600" cy="276999"/>
            </a:xfrm>
            <a:prstGeom prst="rect">
              <a:avLst/>
            </a:prstGeom>
            <a:noFill/>
            <a:ln w="9525">
              <a:noFill/>
              <a:miter lim="800000"/>
              <a:headEnd/>
              <a:tailEnd/>
            </a:ln>
            <a:effectLst/>
          </p:spPr>
          <p:txBody>
            <a:bodyPr>
              <a:spAutoFit/>
            </a:bodyPr>
            <a:lstStyle/>
            <a:p>
              <a:pPr algn="ctr">
                <a:spcBef>
                  <a:spcPct val="50000"/>
                </a:spcBef>
              </a:pPr>
              <a:r>
                <a:rPr lang="en-US" sz="1200" b="1" dirty="0" smtClean="0">
                  <a:latin typeface="Times New Roman" pitchFamily="18" charset="0"/>
                  <a:cs typeface="Times New Roman" pitchFamily="18" charset="0"/>
                </a:rPr>
                <a:t>5 June 2012</a:t>
              </a:r>
              <a:endParaRPr lang="en-US" sz="1200" b="1" dirty="0">
                <a:latin typeface="Times New Roman" pitchFamily="18" charset="0"/>
                <a:cs typeface="Times New Roman" pitchFamily="18" charset="0"/>
              </a:endParaRPr>
            </a:p>
          </p:txBody>
        </p:sp>
      </p:grpSp>
      <p:sp>
        <p:nvSpPr>
          <p:cNvPr id="2" name="Rectangle 1"/>
          <p:cNvSpPr/>
          <p:nvPr/>
        </p:nvSpPr>
        <p:spPr>
          <a:xfrm>
            <a:off x="0" y="6519446"/>
            <a:ext cx="4572000" cy="338554"/>
          </a:xfrm>
          <a:prstGeom prst="rect">
            <a:avLst/>
          </a:prstGeom>
        </p:spPr>
        <p:txBody>
          <a:bodyPr>
            <a:spAutoFit/>
          </a:bodyPr>
          <a:lstStyle/>
          <a:p>
            <a:r>
              <a:rPr lang="en-US" sz="1600" b="1" dirty="0"/>
              <a:t>https://espo.nasa.gov/missions/ajax/content/AJAX</a:t>
            </a:r>
          </a:p>
        </p:txBody>
      </p:sp>
      <p:sp>
        <p:nvSpPr>
          <p:cNvPr id="4" name="Oval 3"/>
          <p:cNvSpPr/>
          <p:nvPr/>
        </p:nvSpPr>
        <p:spPr>
          <a:xfrm>
            <a:off x="1828800" y="4876800"/>
            <a:ext cx="381000" cy="3629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19400" y="4085097"/>
            <a:ext cx="1894115" cy="1323439"/>
          </a:xfrm>
          <a:prstGeom prst="rect">
            <a:avLst/>
          </a:prstGeom>
          <a:solidFill>
            <a:schemeClr val="accent1"/>
          </a:solidFill>
        </p:spPr>
        <p:txBody>
          <a:bodyPr wrap="square">
            <a:spAutoFit/>
          </a:bodyPr>
          <a:lstStyle/>
          <a:p>
            <a:pPr marL="0" lvl="1"/>
            <a:r>
              <a:rPr lang="en-US" sz="2000" dirty="0" smtClean="0">
                <a:solidFill>
                  <a:srgbClr val="FFFF00"/>
                </a:solidFill>
                <a:latin typeface="Times New Roman" pitchFamily="18" charset="0"/>
                <a:cs typeface="Times New Roman" pitchFamily="18" charset="0"/>
              </a:rPr>
              <a:t>Filament </a:t>
            </a:r>
            <a:r>
              <a:rPr lang="en-US" sz="2000" dirty="0">
                <a:solidFill>
                  <a:srgbClr val="FFFF00"/>
                </a:solidFill>
                <a:latin typeface="Times New Roman" pitchFamily="18" charset="0"/>
                <a:cs typeface="Times New Roman" pitchFamily="18" charset="0"/>
              </a:rPr>
              <a:t>of high </a:t>
            </a:r>
            <a:r>
              <a:rPr lang="en-US" sz="2000" dirty="0" smtClean="0">
                <a:solidFill>
                  <a:srgbClr val="FFFF00"/>
                </a:solidFill>
                <a:latin typeface="Times New Roman" pitchFamily="18" charset="0"/>
                <a:cs typeface="Times New Roman" pitchFamily="18" charset="0"/>
              </a:rPr>
              <a:t>(&gt;190ppbv</a:t>
            </a:r>
            <a:r>
              <a:rPr lang="en-US" sz="2000" dirty="0">
                <a:solidFill>
                  <a:srgbClr val="FFFF00"/>
                </a:solidFill>
                <a:latin typeface="Times New Roman" pitchFamily="18" charset="0"/>
                <a:cs typeface="Times New Roman" pitchFamily="18" charset="0"/>
              </a:rPr>
              <a:t>) O3 sampled during onshore </a:t>
            </a:r>
            <a:r>
              <a:rPr lang="en-US" sz="2000" dirty="0" smtClean="0">
                <a:solidFill>
                  <a:srgbClr val="FFFF00"/>
                </a:solidFill>
                <a:latin typeface="Times New Roman" pitchFamily="18" charset="0"/>
                <a:cs typeface="Times New Roman" pitchFamily="18" charset="0"/>
              </a:rPr>
              <a:t>profile</a:t>
            </a:r>
            <a:endParaRPr lang="en-US" sz="2000" dirty="0">
              <a:solidFill>
                <a:srgbClr val="FFFF00"/>
              </a:solidFill>
              <a:latin typeface="Times New Roman" pitchFamily="18" charset="0"/>
              <a:cs typeface="Times New Roman" pitchFamily="18" charset="0"/>
            </a:endParaRPr>
          </a:p>
        </p:txBody>
      </p:sp>
      <p:cxnSp>
        <p:nvCxnSpPr>
          <p:cNvPr id="8" name="Straight Arrow Connector 7"/>
          <p:cNvCxnSpPr>
            <a:endCxn id="4" idx="6"/>
          </p:cNvCxnSpPr>
          <p:nvPr/>
        </p:nvCxnSpPr>
        <p:spPr>
          <a:xfrm flipH="1">
            <a:off x="2209800" y="4746816"/>
            <a:ext cx="609600" cy="31146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3337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6223575"/>
            <a:ext cx="8305800" cy="584775"/>
          </a:xfrm>
          <a:prstGeom prst="rect">
            <a:avLst/>
          </a:prstGeom>
          <a:solidFill>
            <a:schemeClr val="accent1"/>
          </a:solidFill>
        </p:spPr>
        <p:txBody>
          <a:bodyPr wrap="square">
            <a:spAutoFit/>
          </a:bodyPr>
          <a:lstStyle/>
          <a:p>
            <a:r>
              <a:rPr lang="en-US" sz="1600" b="1" dirty="0" smtClean="0">
                <a:solidFill>
                  <a:srgbClr val="FFFF00"/>
                </a:solidFill>
                <a:latin typeface="Times New Roman" pitchFamily="18" charset="0"/>
                <a:cs typeface="Times New Roman" pitchFamily="18" charset="0"/>
              </a:rPr>
              <a:t>Back-trajectory analysis shows that the origin of </a:t>
            </a:r>
            <a:r>
              <a:rPr lang="en-US" sz="1600" b="1" dirty="0">
                <a:solidFill>
                  <a:srgbClr val="FFFF00"/>
                </a:solidFill>
                <a:latin typeface="Times New Roman" pitchFamily="18" charset="0"/>
                <a:cs typeface="Times New Roman" pitchFamily="18" charset="0"/>
              </a:rPr>
              <a:t>the </a:t>
            </a:r>
            <a:r>
              <a:rPr lang="en-US" sz="1600" b="1" dirty="0" smtClean="0">
                <a:solidFill>
                  <a:srgbClr val="FFFF00"/>
                </a:solidFill>
                <a:latin typeface="Times New Roman" pitchFamily="18" charset="0"/>
                <a:cs typeface="Times New Roman" pitchFamily="18" charset="0"/>
              </a:rPr>
              <a:t>SI event </a:t>
            </a:r>
            <a:r>
              <a:rPr lang="en-US" sz="1600" b="1" dirty="0">
                <a:solidFill>
                  <a:srgbClr val="FFFF00"/>
                </a:solidFill>
                <a:latin typeface="Times New Roman" pitchFamily="18" charset="0"/>
                <a:cs typeface="Times New Roman" pitchFamily="18" charset="0"/>
              </a:rPr>
              <a:t>was </a:t>
            </a:r>
            <a:r>
              <a:rPr lang="en-US" sz="1600" b="1" dirty="0" smtClean="0">
                <a:solidFill>
                  <a:srgbClr val="FFFF00"/>
                </a:solidFill>
                <a:latin typeface="Times New Roman" pitchFamily="18" charset="0"/>
                <a:cs typeface="Times New Roman" pitchFamily="18" charset="0"/>
              </a:rPr>
              <a:t>within a region of high total column ozone over </a:t>
            </a:r>
            <a:r>
              <a:rPr lang="en-US" sz="1600" b="1" dirty="0">
                <a:solidFill>
                  <a:srgbClr val="FFFF00"/>
                </a:solidFill>
                <a:latin typeface="Times New Roman" pitchFamily="18" charset="0"/>
                <a:cs typeface="Times New Roman" pitchFamily="18" charset="0"/>
              </a:rPr>
              <a:t>the Gulf of </a:t>
            </a:r>
            <a:r>
              <a:rPr lang="en-US" sz="1600" b="1" dirty="0" smtClean="0">
                <a:solidFill>
                  <a:srgbClr val="FFFF00"/>
                </a:solidFill>
                <a:latin typeface="Times New Roman" pitchFamily="18" charset="0"/>
                <a:cs typeface="Times New Roman" pitchFamily="18" charset="0"/>
              </a:rPr>
              <a:t>Alaska</a:t>
            </a:r>
          </a:p>
        </p:txBody>
      </p:sp>
      <p:sp>
        <p:nvSpPr>
          <p:cNvPr id="2" name="Rectangle 1"/>
          <p:cNvSpPr/>
          <p:nvPr/>
        </p:nvSpPr>
        <p:spPr>
          <a:xfrm>
            <a:off x="762000" y="-1349"/>
            <a:ext cx="81534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Origin </a:t>
            </a:r>
            <a:r>
              <a:rPr lang="en-US" sz="2400" b="1" dirty="0">
                <a:latin typeface="Times New Roman" pitchFamily="18" charset="0"/>
                <a:cs typeface="Times New Roman" pitchFamily="18" charset="0"/>
              </a:rPr>
              <a:t>of the tropospheric fold and subsequent </a:t>
            </a:r>
            <a:r>
              <a:rPr lang="en-US" sz="2400" b="1" dirty="0" smtClean="0">
                <a:latin typeface="Times New Roman" pitchFamily="18" charset="0"/>
                <a:cs typeface="Times New Roman" pitchFamily="18" charset="0"/>
              </a:rPr>
              <a:t>Stratospheric Intrusion (SI) </a:t>
            </a:r>
            <a:endParaRPr lang="en-US" sz="2400" b="1" dirty="0">
              <a:latin typeface="Times New Roman" pitchFamily="18" charset="0"/>
              <a:cs typeface="Times New Roman" pitchFamily="18" charset="0"/>
            </a:endParaRPr>
          </a:p>
        </p:txBody>
      </p:sp>
      <p:pic>
        <p:nvPicPr>
          <p:cNvPr id="4" name="Picture 4" descr="http://deq.state.wy.us/aqd/Exceptional%20Events/June_6_2012ThunderBasin/Figures/Fi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624" y="914400"/>
            <a:ext cx="5043421" cy="49291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752600"/>
            <a:ext cx="4191000" cy="3693319"/>
          </a:xfrm>
          <a:prstGeom prst="rect">
            <a:avLst/>
          </a:prstGeom>
        </p:spPr>
        <p:txBody>
          <a:bodyPr wrap="square">
            <a:spAutoFit/>
          </a:bodyPr>
          <a:lstStyle/>
          <a:p>
            <a:r>
              <a:rPr lang="en-US" b="1" dirty="0">
                <a:latin typeface="Times New Roman" pitchFamily="18" charset="0"/>
                <a:cs typeface="Times New Roman" pitchFamily="18" charset="0"/>
              </a:rPr>
              <a:t>B</a:t>
            </a:r>
            <a:r>
              <a:rPr lang="en-US" b="1" dirty="0" smtClean="0">
                <a:latin typeface="Times New Roman" pitchFamily="18" charset="0"/>
                <a:cs typeface="Times New Roman" pitchFamily="18" charset="0"/>
              </a:rPr>
              <a:t>ackward </a:t>
            </a:r>
            <a:r>
              <a:rPr lang="en-US" b="1" dirty="0">
                <a:latin typeface="Times New Roman" pitchFamily="18" charset="0"/>
                <a:cs typeface="Times New Roman" pitchFamily="18" charset="0"/>
              </a:rPr>
              <a:t>trajectories  (white) beginning </a:t>
            </a:r>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at </a:t>
            </a:r>
            <a:r>
              <a:rPr lang="en-US" b="1" dirty="0">
                <a:latin typeface="Times New Roman" pitchFamily="18" charset="0"/>
                <a:cs typeface="Times New Roman" pitchFamily="18" charset="0"/>
              </a:rPr>
              <a:t>the AJAX Flight 47 path, and ending on </a:t>
            </a:r>
            <a:r>
              <a:rPr lang="en-US" b="1" dirty="0" smtClean="0">
                <a:latin typeface="Times New Roman" pitchFamily="18" charset="0"/>
                <a:cs typeface="Times New Roman" pitchFamily="18" charset="0"/>
              </a:rPr>
              <a:t>May </a:t>
            </a:r>
            <a:r>
              <a:rPr lang="en-US" b="1" dirty="0">
                <a:latin typeface="Times New Roman" pitchFamily="18" charset="0"/>
                <a:cs typeface="Times New Roman" pitchFamily="18" charset="0"/>
              </a:rPr>
              <a:t>30, 2012 (blue)</a:t>
            </a:r>
          </a:p>
          <a:p>
            <a:endParaRPr lang="en-US" b="1" dirty="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r>
              <a:rPr lang="en-US" b="1" dirty="0" smtClean="0">
                <a:latin typeface="Times New Roman" pitchFamily="18" charset="0"/>
                <a:cs typeface="Times New Roman" pitchFamily="18" charset="0"/>
              </a:rPr>
              <a:t>RAQMS </a:t>
            </a:r>
            <a:r>
              <a:rPr lang="en-US" b="1" dirty="0">
                <a:latin typeface="Times New Roman" pitchFamily="18" charset="0"/>
                <a:cs typeface="Times New Roman" pitchFamily="18" charset="0"/>
              </a:rPr>
              <a:t>ozone analysis at 150º W at 18Z on May 30, 2012 combined with the </a:t>
            </a:r>
            <a:r>
              <a:rPr lang="en-US" b="1" dirty="0" smtClean="0">
                <a:latin typeface="Times New Roman" pitchFamily="18" charset="0"/>
                <a:cs typeface="Times New Roman" pitchFamily="18" charset="0"/>
              </a:rPr>
              <a:t>location of </a:t>
            </a:r>
            <a:r>
              <a:rPr lang="en-US" b="1" dirty="0">
                <a:latin typeface="Times New Roman" pitchFamily="18" charset="0"/>
                <a:cs typeface="Times New Roman" pitchFamily="18" charset="0"/>
              </a:rPr>
              <a:t>the SI trajectories on May 30, </a:t>
            </a:r>
            <a:r>
              <a:rPr lang="en-US" b="1" dirty="0" smtClean="0">
                <a:latin typeface="Times New Roman" pitchFamily="18" charset="0"/>
                <a:cs typeface="Times New Roman" pitchFamily="18" charset="0"/>
              </a:rPr>
              <a:t>2012 (blue)</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7735138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28599"/>
            <a:ext cx="9144000" cy="830997"/>
          </a:xfrm>
          <a:prstGeom prst="rect">
            <a:avLst/>
          </a:prstGeom>
        </p:spPr>
        <p:txBody>
          <a:bodyPr wrap="square">
            <a:spAutoFit/>
          </a:bodyPr>
          <a:lstStyle/>
          <a:p>
            <a:pPr lvl="1" algn="ctr"/>
            <a:r>
              <a:rPr lang="en-US" sz="2400" b="1" dirty="0" smtClean="0">
                <a:latin typeface="Times New Roman" pitchFamily="18" charset="0"/>
                <a:cs typeface="Times New Roman" pitchFamily="18" charset="0"/>
              </a:rPr>
              <a:t>310K O3 from RAQMS/WRF-CHEM Simulation</a:t>
            </a:r>
          </a:p>
          <a:p>
            <a:pPr lvl="1" algn="ctr"/>
            <a:r>
              <a:rPr lang="en-US" sz="2400" b="1" dirty="0" smtClean="0">
                <a:latin typeface="Times New Roman" pitchFamily="18" charset="0"/>
                <a:cs typeface="Times New Roman" pitchFamily="18" charset="0"/>
              </a:rPr>
              <a:t>00Z 05/30 – 00Z 06/07, 2012</a:t>
            </a:r>
            <a:endParaRPr lang="en-US" sz="2400" b="1" dirty="0">
              <a:latin typeface="Times New Roman" pitchFamily="18" charset="0"/>
              <a:cs typeface="Times New Roman" pitchFamily="18" charset="0"/>
            </a:endParaRPr>
          </a:p>
        </p:txBody>
      </p:sp>
      <p:pic>
        <p:nvPicPr>
          <p:cNvPr id="4099" name="Picture 3" descr="\\beans\users$\bpierce\Data\Documents\FY14_Travel\AGU\Talk\wrfchem.si.even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57574" y="1095374"/>
            <a:ext cx="5686426" cy="56864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813" y="2551837"/>
            <a:ext cx="3633787" cy="2215991"/>
          </a:xfrm>
          <a:prstGeom prst="rect">
            <a:avLst/>
          </a:prstGeom>
          <a:solidFill>
            <a:schemeClr val="accent1"/>
          </a:solidFill>
        </p:spPr>
        <p:txBody>
          <a:bodyPr wrap="square">
            <a:spAutoFit/>
          </a:bodyPr>
          <a:lstStyle/>
          <a:p>
            <a:pPr lvl="1"/>
            <a:r>
              <a:rPr lang="en-US" sz="2000" dirty="0">
                <a:solidFill>
                  <a:srgbClr val="FFFF00"/>
                </a:solidFill>
                <a:latin typeface="Times New Roman" pitchFamily="18" charset="0"/>
                <a:cs typeface="Times New Roman" pitchFamily="18" charset="0"/>
              </a:rPr>
              <a:t>Stratosphere/tropospheric exchange processes within a quasi-stationary low pressure system over the Gulf of Alaska played a critical role in the SI event</a:t>
            </a:r>
          </a:p>
          <a:p>
            <a:endParaRPr lang="en-US" dirty="0">
              <a:solidFill>
                <a:srgbClr val="FFFF00"/>
              </a:solidFill>
            </a:endParaRPr>
          </a:p>
        </p:txBody>
      </p:sp>
    </p:spTree>
    <p:extLst>
      <p:ext uri="{BB962C8B-B14F-4D97-AF65-F5344CB8AC3E}">
        <p14:creationId xmlns:p14="http://schemas.microsoft.com/office/powerpoint/2010/main" val="6426959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TotalTime>
  <Words>1678</Words>
  <Application>Microsoft Office PowerPoint</Application>
  <PresentationFormat>On-screen Show (4:3)</PresentationFormat>
  <Paragraphs>189</Paragraphs>
  <Slides>28</Slides>
  <Notes>1</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Alpha Jet Atmospheric eXperiment (AJAX)  (Emma Yates and Laura Iraci, NASA Ames)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35</cp:revision>
  <dcterms:created xsi:type="dcterms:W3CDTF">2006-08-16T00:00:00Z</dcterms:created>
  <dcterms:modified xsi:type="dcterms:W3CDTF">2015-05-13T05:44:25Z</dcterms:modified>
</cp:coreProperties>
</file>