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5" r:id="rId3"/>
    <p:sldId id="308" r:id="rId4"/>
    <p:sldId id="262" r:id="rId5"/>
    <p:sldId id="276" r:id="rId6"/>
    <p:sldId id="275" r:id="rId7"/>
    <p:sldId id="287" r:id="rId8"/>
    <p:sldId id="278" r:id="rId9"/>
    <p:sldId id="279" r:id="rId10"/>
    <p:sldId id="289" r:id="rId11"/>
    <p:sldId id="296" r:id="rId12"/>
    <p:sldId id="298" r:id="rId13"/>
    <p:sldId id="307" r:id="rId14"/>
    <p:sldId id="301" r:id="rId15"/>
    <p:sldId id="305" r:id="rId16"/>
    <p:sldId id="265" r:id="rId17"/>
    <p:sldId id="303" r:id="rId18"/>
    <p:sldId id="30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0BB0D-F499-4DA9-B1B2-BA2C8E50797D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E7B9-60D4-4667-865F-9D4B0E51C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9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30419AA-A8CD-4374-9FE8-27EC1CAA9B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4902200"/>
            <a:ext cx="9144000" cy="889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Advances in Real-time Assimilation of Satellite Trace Gas and Aerosol Retrievals for Air Quality Forecasting</a:t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R. Bradley Pierce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NOAA/NESDIS/STAR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4800600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08Z 4/17 2010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 AOD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57200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Virtual Institute for Satellite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Integration Training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(VISIT) 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Satellite Chat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Wed 16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April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2014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1530&amp;1930 UTC</a:t>
            </a:r>
          </a:p>
        </p:txBody>
      </p:sp>
    </p:spTree>
    <p:extLst>
      <p:ext uri="{BB962C8B-B14F-4D97-AF65-F5344CB8AC3E}">
        <p14:creationId xmlns:p14="http://schemas.microsoft.com/office/powerpoint/2010/main" val="24484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FY13_Travel\AQAST4\Talk\WRF-CHEM_4km_vs_IONS_O3_rms_var_may-june_raqmsbc_2pan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5621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s\users$\bpierce\Data\Documents\FY13_Travel\AQAST4\Talk\wrfchem.4km.o3.may27.may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" y="685800"/>
            <a:ext cx="54483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90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Retrospective 4km WRF-CHEM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forecasts 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RAQMS 1x1 MLS+OMI ozone analyses)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65812" y="5410200"/>
            <a:ext cx="3663888" cy="1200329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WRF-CHEM does resolve sharp gradient in ozone at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resulting in very small (&lt;10%) biases in free tropospheric ozone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864" y="6233890"/>
            <a:ext cx="43524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= EPA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AIRNow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Surface ozone measurements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636899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70976"/>
            <a:ext cx="7012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MODIS True Color Image April 14,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793" r="83215" b="82228"/>
          <a:stretch/>
        </p:blipFill>
        <p:spPr bwMode="auto">
          <a:xfrm>
            <a:off x="3276600" y="5715000"/>
            <a:ext cx="2480649" cy="4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t="23716" r="11513" b="14690"/>
          <a:stretch/>
        </p:blipFill>
        <p:spPr bwMode="auto">
          <a:xfrm>
            <a:off x="0" y="760190"/>
            <a:ext cx="9144000" cy="460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4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976"/>
            <a:ext cx="917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AIRS Carbon Monoxide (CO) Column  April 14,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793" r="83215" b="82228"/>
          <a:stretch/>
        </p:blipFill>
        <p:spPr bwMode="auto">
          <a:xfrm>
            <a:off x="3276600" y="5715000"/>
            <a:ext cx="2480649" cy="4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23898" r="11457" b="14546"/>
          <a:stretch/>
        </p:blipFill>
        <p:spPr bwMode="auto">
          <a:xfrm>
            <a:off x="-12827" y="722555"/>
            <a:ext cx="9173347" cy="461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apr_15\CO_calnex_310K_1404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122"/>
            <a:ext cx="9107424" cy="56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849868"/>
            <a:ext cx="290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310K Carbon Monoxide (CO)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</p:spTree>
    <p:extLst>
      <p:ext uri="{BB962C8B-B14F-4D97-AF65-F5344CB8AC3E}">
        <p14:creationId xmlns:p14="http://schemas.microsoft.com/office/powerpoint/2010/main" val="13811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apr_15\O3_calnex_310K_1404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07424" cy="56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849868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310K Ozone (O3)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094389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13km Rapid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Refresh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(RAP) model with chemistry 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used to predict air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pollution over CONUS twice daily (00Z and 12Z) using RAQMS forecasts for lateral boundary conditions.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 collaboration with Georg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Grell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Steve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Peckham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(NOAA/ESRL).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07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RAQMS/Rapid Refresh (RAP) with Chemistry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Real time weather and air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quality forecasts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</a:t>
            </a:r>
            <a:r>
              <a:rPr lang="en-US" sz="1400" b="1" dirty="0"/>
              <a:t>://rapidrefresh.noaa.gov/</a:t>
            </a:r>
          </a:p>
        </p:txBody>
      </p:sp>
      <p:pic>
        <p:nvPicPr>
          <p:cNvPr id="9220" name="Picture 4" descr="http://ruc.noaa.gov/wrf/WG11_scripts/radmsorg_27km/2014_04_15_00/500mb_hgt_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17583" r="4554" b="14763"/>
          <a:stretch/>
        </p:blipFill>
        <p:spPr bwMode="auto">
          <a:xfrm>
            <a:off x="4648200" y="2592278"/>
            <a:ext cx="3195961" cy="31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ruc.noaa.gov/wrf/WG11_scripts/radmsorg_27km/2014_04_15_00/ozone_500_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8987" r="3768" b="20976"/>
          <a:stretch/>
        </p:blipFill>
        <p:spPr bwMode="auto">
          <a:xfrm>
            <a:off x="1027590" y="2595258"/>
            <a:ext cx="2956264" cy="30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ruc.noaa.gov/wrf/WG11_scripts/radmsorg_27km/2014_04_15_00/ozone_500_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82904" r="3768" b="1940"/>
          <a:stretch/>
        </p:blipFill>
        <p:spPr bwMode="auto">
          <a:xfrm>
            <a:off x="1005147" y="5587772"/>
            <a:ext cx="2956264" cy="6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ruc.noaa.gov/wrf/WG11_scripts/radmsorg_27km/2014_04_15_00/500mb_hgt_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89027" r="4554" b="2946"/>
          <a:stretch/>
        </p:blipFill>
        <p:spPr bwMode="auto">
          <a:xfrm>
            <a:off x="4660034" y="5773444"/>
            <a:ext cx="3195961" cy="3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7595" y="2092190"/>
            <a:ext cx="2191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RAP 500mb Ozone (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ppbv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00Z April 17, 2014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5214" y="2075156"/>
            <a:ext cx="173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RAP 500mb Heights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00Z April 17, 2014 </a:t>
            </a:r>
          </a:p>
        </p:txBody>
      </p:sp>
    </p:spTree>
    <p:extLst>
      <p:ext uri="{BB962C8B-B14F-4D97-AF65-F5344CB8AC3E}">
        <p14:creationId xmlns:p14="http://schemas.microsoft.com/office/powerpoint/2010/main" val="18459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beans\users$\bpierce\Data\Documents\Attachments\apr_15\500mb_ozo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7" y="11097"/>
            <a:ext cx="8474253" cy="68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576"/>
            <a:ext cx="2438400" cy="6825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973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http://ruc.noaa.gov/wrf/WG11_RT/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800" y="350327"/>
            <a:ext cx="653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ppbv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1761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RAQMS/RAP-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500mb O3 Forecast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15 –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17, 2014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eans\users$\bpierce\Data\Documents\Attachments\apr_15\ozone_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" y="13038"/>
            <a:ext cx="8443913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576"/>
            <a:ext cx="2438400" cy="6825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973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http://ruc.noaa.gov/wrf/WG11_RT/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1922" y="348278"/>
            <a:ext cx="653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ppbv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1761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RAQMS/RAP-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Surface O3 Forecast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15 –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17, 2014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62000"/>
            <a:ext cx="7315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Intercontinental pollution transport and stratosphere/troposphere exchange processes can contribute to increased surface ozone and potentially lead to violations of the ozone standard.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proposing to strengthen the 8-hour “primary” ozone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standard 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level within the range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60-70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parts per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billion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ppb), which will likely lead to more violations in the western US.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Assimilation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trace gas and aerosol retrievals within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global chemical and aerosol data analysis system 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provide improved constraints 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impacts of intercontinental pollution transport and stratosphere/tropospheric exchange processes on regional scale air quality predictions.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apr_15\naqfc_ozone_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0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7160" y="609600"/>
            <a:ext cx="9171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NWS National Air Quality Forecasting Capability (NAQFC)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operational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predictions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ozone and wildfire smoke nationwide and operational predictions of airborne dust over the contiguous 48 states.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146" y="0"/>
            <a:ext cx="234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112"/>
            <a:ext cx="9144000" cy="3698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http://airquality.weather.gov/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2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eans\users$\bpierce\Data\Documents\Attachments\apr_15\Air Quality8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428"/>
            <a:ext cx="9142239" cy="50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7160" y="609600"/>
            <a:ext cx="9171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State and local Air Quality forecasters use the NWS forecast guidance to determine whether the surface ozone will exceed the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National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Ambient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Air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Standards (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NAAQS) of maximum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8hr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ozone &gt;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75ppbv.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146" y="0"/>
            <a:ext cx="234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112"/>
            <a:ext cx="9144000" cy="3698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http://airquality.weather.gov/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76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2819400"/>
            <a:ext cx="647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Advances in real-time trace gas and aerosol assimilation within the Real-time Air Quality Modeling System (RAQMS)</a:t>
            </a:r>
          </a:p>
          <a:p>
            <a:pPr lvl="2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Collaborative NESDIS/NWS/ESRL real-time nested global/regional air quality forecasting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5812"/>
            <a:ext cx="65532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Focus of this presentation</a:t>
            </a: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Impacts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of intercontinental pollution transport and stratosphere/tropospheric exchange processes on regional scale air quality predictions</a:t>
            </a:r>
          </a:p>
        </p:txBody>
      </p:sp>
    </p:spTree>
    <p:extLst>
      <p:ext uri="{BB962C8B-B14F-4D97-AF65-F5344CB8AC3E}">
        <p14:creationId xmlns:p14="http://schemas.microsoft.com/office/powerpoint/2010/main" val="1152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9200" y="1447800"/>
            <a:ext cx="632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66800" y="2438400"/>
            <a:ext cx="7239000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assimilation: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Microwave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Limb Sounder (MLS) stratospheric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profiles (above 50mb)</a:t>
            </a:r>
          </a:p>
          <a:p>
            <a:pPr lvl="1">
              <a:buFont typeface="Arial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Ozone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Monitoring Instrument (OMI) total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column (cloud cleared)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(MODIS) Aerosol Optical Depth (AOD)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fire detection: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(MODIS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200px-NASA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112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193px-NOAA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0"/>
            <a:ext cx="6248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300" y="5715000"/>
            <a:ext cx="7315200" cy="646331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RAQMS has been used to develop capabilities to assimilate global satellite composition measurements and support airborne field missions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QMS_2x2_vs_ryerson_O3_mission_nos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RAQMS_2x2_vs_ryerson_O3_mis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838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 l="31429" t="38705" r="34763" b="16190"/>
          <a:stretch>
            <a:fillRect/>
          </a:stretch>
        </p:blipFill>
        <p:spPr bwMode="auto">
          <a:xfrm>
            <a:off x="6172200" y="3886200"/>
            <a:ext cx="29718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07505" y="0"/>
            <a:ext cx="83401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</a:rPr>
              <a:t>Comparison with NOAA P3 </a:t>
            </a:r>
            <a:r>
              <a:rPr lang="en-US" sz="2800" b="1" dirty="0" err="1">
                <a:latin typeface="Times New Roman" pitchFamily="18" charset="0"/>
              </a:rPr>
              <a:t>Insitu</a:t>
            </a:r>
            <a:r>
              <a:rPr lang="en-US" sz="2800" b="1" dirty="0">
                <a:latin typeface="Times New Roman" pitchFamily="18" charset="0"/>
              </a:rPr>
              <a:t> O3 Measurements</a:t>
            </a:r>
          </a:p>
          <a:p>
            <a:pPr algn="ctr"/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</a:rPr>
              <a:t>CalNex</a:t>
            </a:r>
            <a:r>
              <a:rPr lang="en-US" sz="2800" b="1" dirty="0" smtClean="0">
                <a:latin typeface="Times New Roman" pitchFamily="18" charset="0"/>
              </a:rPr>
              <a:t> primarily </a:t>
            </a:r>
            <a:r>
              <a:rPr lang="en-US" sz="2800" b="1" dirty="0">
                <a:latin typeface="Times New Roman" pitchFamily="18" charset="0"/>
              </a:rPr>
              <a:t>LA Basin/Central Valley)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5181600" cy="120015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Assimilation of MLS+OMI O3 retrievals results in increased lower-tropospheric O3 (and improved agreement with airborne insitu O3) over Southern California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17525" y="1828800"/>
            <a:ext cx="111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No Assim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81400" y="1828800"/>
            <a:ext cx="1946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MLS+OMI Assim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O3 from Tom Ryerson, NOAA ESRL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81750" y="3581400"/>
            <a:ext cx="2279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NOAA P3 Flight Tracks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 l="40953" t="34717" r="25238" b="17523"/>
          <a:stretch>
            <a:fillRect/>
          </a:stretch>
        </p:blipFill>
        <p:spPr bwMode="auto">
          <a:xfrm>
            <a:off x="7267483" y="1212056"/>
            <a:ext cx="181222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62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r="8176" b="16618"/>
          <a:stretch/>
        </p:blipFill>
        <p:spPr bwMode="auto">
          <a:xfrm>
            <a:off x="228599" y="792812"/>
            <a:ext cx="8686800" cy="542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134311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b="1" dirty="0">
                <a:latin typeface="Times New Roman" charset="0"/>
              </a:rPr>
              <a:t>Evaluation of Real-time AQ Model Forecasts </a:t>
            </a:r>
            <a:r>
              <a:rPr lang="en-US" b="1" dirty="0" smtClean="0">
                <a:latin typeface="Times New Roman" charset="0"/>
              </a:rPr>
              <a:t>during </a:t>
            </a:r>
            <a:r>
              <a:rPr lang="en-US" b="1" dirty="0" err="1" smtClean="0">
                <a:latin typeface="Times New Roman" charset="0"/>
              </a:rPr>
              <a:t>CalNex</a:t>
            </a:r>
            <a:endParaRPr lang="en-US" b="1" dirty="0" smtClean="0">
              <a:latin typeface="Times New Roman" charset="0"/>
            </a:endParaRPr>
          </a:p>
          <a:p>
            <a:pPr algn="ctr"/>
            <a:r>
              <a:rPr lang="en-US" b="1" dirty="0" smtClean="0">
                <a:latin typeface="Times New Roman" charset="0"/>
              </a:rPr>
              <a:t>Lead by Stu </a:t>
            </a:r>
            <a:r>
              <a:rPr lang="en-US" b="1" dirty="0" err="1" smtClean="0">
                <a:latin typeface="Times New Roman" charset="0"/>
              </a:rPr>
              <a:t>McKeen</a:t>
            </a:r>
            <a:r>
              <a:rPr lang="en-US" b="1" dirty="0" smtClean="0">
                <a:latin typeface="Times New Roman" charset="0"/>
              </a:rPr>
              <a:t> (NOAA/ESRL)</a:t>
            </a:r>
            <a:endParaRPr lang="en-US" b="1" dirty="0"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10200" y="3433807"/>
            <a:ext cx="2667000" cy="223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0200" y="5257800"/>
            <a:ext cx="3276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JTORQts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73914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0" y="0"/>
            <a:ext cx="9129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CMAQ/RAQM-LBCs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at Joshua Tree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7239000" y="2309763"/>
            <a:ext cx="1905000" cy="2308324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NAM-CMAQ does not resolve sharp gradient in ozone at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tropopause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resulting in higher ozone in free troposphere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611188" y="838200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/>
              <a:t>Model</a:t>
            </a:r>
          </a:p>
        </p:txBody>
      </p:sp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609600" y="3576638"/>
            <a:ext cx="75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/>
              <a:t>Obs.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9262"/>
            <a:ext cx="39941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9262"/>
            <a:ext cx="39957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0" y="2982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Median Model to Observed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Ratio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8-hr average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5/19/10 - 7/15/10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371600" y="1349375"/>
            <a:ext cx="2743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800" b="1" dirty="0"/>
              <a:t>CMAQ, no RAQMS-LBC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5387975" y="1349375"/>
            <a:ext cx="2935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sz="1800" b="1" dirty="0"/>
              <a:t>CMAQ, with RAQMS-LBC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From Stu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McKeen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(NOAA/ESRL) AGU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Annual Meeting,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San Francisco CA, December, 2010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503862"/>
            <a:ext cx="6823663" cy="646331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Increased free tropospheric ozone leads to increased surface ozone,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which results in model high bias along CA/NV boarder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740</Words>
  <Application>Microsoft Office PowerPoint</Application>
  <PresentationFormat>On-screen Show (4:3)</PresentationFormat>
  <Paragraphs>118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Advances in Real-time Assimilation of Satellite Trace Gas and Aerosol Retrievals for Air Quality Forecasting    R. Bradley Pierce NOAA/NESDIS/STAR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 Data Assimilation and Forecasting  – Volcanic Ash Prediction, Severe Storm Intensification,  and Future TEMPO/GOES-R Synergies  R. Bradley Pierce NOAA/NESDIS/STAR  With Contributions from Greg Carmichael and Pablo Sadie (University of Iowa)   Georg Grell (NOAA/ESRL) Martin Stuefer (University of Alaska-Fairbanks) Mike Pavolonis (NOAA/NESDIS) Kelly Chance  (SAO)</dc:title>
  <dc:creator>Brad Pierce</dc:creator>
  <cp:lastModifiedBy>Brad Pierce</cp:lastModifiedBy>
  <cp:revision>81</cp:revision>
  <dcterms:created xsi:type="dcterms:W3CDTF">2006-08-16T00:00:00Z</dcterms:created>
  <dcterms:modified xsi:type="dcterms:W3CDTF">2014-04-15T21:30:10Z</dcterms:modified>
</cp:coreProperties>
</file>