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26"/>
  </p:notesMasterIdLst>
  <p:sldIdLst>
    <p:sldId id="256" r:id="rId5"/>
    <p:sldId id="257" r:id="rId6"/>
    <p:sldId id="284" r:id="rId7"/>
    <p:sldId id="285" r:id="rId8"/>
    <p:sldId id="286" r:id="rId9"/>
    <p:sldId id="290" r:id="rId10"/>
    <p:sldId id="291" r:id="rId11"/>
    <p:sldId id="268" r:id="rId12"/>
    <p:sldId id="287" r:id="rId13"/>
    <p:sldId id="288" r:id="rId14"/>
    <p:sldId id="289" r:id="rId15"/>
    <p:sldId id="270" r:id="rId16"/>
    <p:sldId id="292" r:id="rId17"/>
    <p:sldId id="293" r:id="rId18"/>
    <p:sldId id="295" r:id="rId19"/>
    <p:sldId id="294" r:id="rId20"/>
    <p:sldId id="297" r:id="rId21"/>
    <p:sldId id="298" r:id="rId22"/>
    <p:sldId id="299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A052-1B2D-4E40-9081-5396A1A5E5F5}" type="datetimeFigureOut">
              <a:rPr lang="en-US" smtClean="0"/>
              <a:t>9/20/2012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265F-547E-4288-8DEB-475CFB6EE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EB575-A60B-42AA-A53E-06DD743EE17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8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A0B18-6852-4324-AE0F-919FB51325E2}" type="slidenum">
              <a:rPr lang="en-US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8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673" tIns="45337" rIns="90673" bIns="4533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7C832-5456-4FDE-AEF9-DE594BAD1880}" type="slidenum">
              <a:rPr lang="en-US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9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673" tIns="45337" rIns="90673" bIns="4533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9FF37-E0D7-4018-A6E0-44222F78B633}" type="slidenum">
              <a:rPr lang="en-US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9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673" tIns="45337" rIns="90673" bIns="4533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 txBox="1">
            <a:spLocks noGrp="1" noChangeArrowheads="1"/>
          </p:cNvSpPr>
          <p:nvPr/>
        </p:nvSpPr>
        <p:spPr bwMode="auto">
          <a:xfrm>
            <a:off x="3887133" y="8685071"/>
            <a:ext cx="2970868" cy="4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54" tIns="0" rIns="18854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8F5A9-1964-4F08-823B-32FDD152025D}" type="slidenum">
              <a:rPr lang="en-US" sz="1000" i="1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000" i="1">
              <a:solidFill>
                <a:prstClr val="black"/>
              </a:solidFill>
            </a:endParaRPr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731" indent="-28143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5741" indent="-2251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037" indent="-2251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6333" indent="-2251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0E243F-163B-4A38-89E0-FD0F8BF3519A}" type="slidenum">
              <a:rPr lang="en-US" sz="1000">
                <a:solidFill>
                  <a:prstClr val="black"/>
                </a:solidFill>
              </a:rPr>
              <a:pPr/>
              <a:t>16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69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683C4-5497-4178-BB47-F1CE46B970D3}" type="slidenum">
              <a:rPr lang="en-US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B951-9C2C-42AE-8505-C3667AB99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5F04-B8B2-4AA3-8496-B29B8DE21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50D5-86F8-4ED5-8A43-B7DB2580C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6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6B17-12E7-48BD-9159-102EF81E4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7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D49C-ED7F-44F4-97A2-D2C977CD8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6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7F1B-E5AC-4AE0-9CEC-4F18F9D43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04EA-FDFB-444B-9D9E-7EF8DD26F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4651-FF1B-49CC-914D-B7064610E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A181-8869-445A-9777-9E808A272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2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D240-DA65-4658-8171-FA80BF1C98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0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201C-2231-4C3E-8758-7F82B0C7A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0A4E-927C-4D39-BB6D-D4E8ED044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05AE-5252-45E2-824B-48CB8ACF8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51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2356-576E-4207-A0AD-B67187DF7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6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BD88-C320-4CD8-85A7-901FC755F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00D0-F56E-4954-A46B-46F157A68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8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C752-F99F-446F-964F-BCC94FC9D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5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55A8E-1487-4812-A054-5F9361776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0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228A-ACE9-4592-91D4-F971E2822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8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8583-E5D0-4E02-80DC-4865B4351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47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207-896E-47DD-8CB8-9E504A810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03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A043-8A4D-4889-86B3-38BEFEB42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9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1047-3B68-40FD-8E9E-E0B22B7B7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74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E549-1288-4191-86B7-9EDA366CA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91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5D1E-25DF-4ED1-9884-D375ABCF1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60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F821-92F5-4286-A8C7-19E2A7610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10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D8A7-560B-4AFB-8718-8FA852EFF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0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2112-DE72-48FC-8F3C-D42420907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5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D803-3CE6-47A5-ADB3-FADAFE7B5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72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2209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3434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B845-5A19-4C7A-87EF-AAB0E4596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6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FCB2-D1D4-4624-BD96-9CACE4A68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62A4-3A5C-4B52-88E3-123F01500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1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B730-9213-4CD5-8F20-FBA2FAD2B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83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1EBC-0DC0-4981-8376-36705BC0B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49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1702-30B5-4826-911B-236CE2203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55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59B-EA79-4434-BE69-F13ED825D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1FCD-889F-491D-9CC1-3A5F6DF8A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22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8311-203D-4BD4-9E64-91E1EEC61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5564-64DC-4EBA-A819-7B41BC71A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2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F409-CD95-4B44-AAE2-B44C7C371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42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4CFD4-C222-4D6A-BCD2-BC1B45286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96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&lt;Review Date&gt;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&lt;Project&gt; Critical Design Review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957D-3E48-470D-A903-AD5CF5D7A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3" descr="goesr_iosspdt_template1"/>
          <p:cNvPicPr>
            <a:picLocks noChangeAspect="1" noChangeArrowheads="1"/>
          </p:cNvPicPr>
          <p:nvPr/>
        </p:nvPicPr>
        <p:blipFill>
          <a:blip r:embed="rId17" cstate="print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&lt;Review Date&gt;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&lt;Project&gt; Critical Design Review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5C893-5AD7-4DFA-853A-6EF679127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22" name="Picture 39" descr="NOAA-NESDI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5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3" descr="goesr_iosspdt_template1"/>
          <p:cNvPicPr>
            <a:picLocks noChangeAspect="1" noChangeArrowheads="1"/>
          </p:cNvPicPr>
          <p:nvPr/>
        </p:nvPicPr>
        <p:blipFill>
          <a:blip r:embed="rId17">
            <a:lum bright="-30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&lt;Review Date&gt;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&lt;Project&gt; Critical Design Review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9D59A6-C00C-4460-BC37-EFE3E8C3EBF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5077EF"/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274" name="Picture 39" descr="NOAA-NESDI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2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goesr_iosspdt_template1"/>
          <p:cNvPicPr>
            <a:picLocks noChangeAspect="1" noChangeArrowheads="1"/>
          </p:cNvPicPr>
          <p:nvPr userDrawn="1"/>
        </p:nvPicPr>
        <p:blipFill>
          <a:blip r:embed="rId14">
            <a:lum bright="-30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&lt;Review Date&gt;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&lt;Project&gt; Critical Design Review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D9B478-0A4E-40EA-806A-5F897D3E27A1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39" descr="NOAA-NESDI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7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C3B6A-A681-4B06-9625-EFD638BC943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696200" cy="3352800"/>
          </a:xfrm>
          <a:noFill/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Book Antiqua" pitchFamily="18" charset="0"/>
              </a:rPr>
              <a:t>Visibility Algorithm Validation for 100% Delivery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sz="3200" b="1" dirty="0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  <a:t>Presented by</a:t>
            </a:r>
            <a:b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  <a:t>R. Bradley Pierce</a:t>
            </a:r>
            <a:endParaRPr lang="en-US" b="1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848600" cy="685800"/>
          </a:xfrm>
        </p:spPr>
        <p:txBody>
          <a:bodyPr/>
          <a:lstStyle/>
          <a:p>
            <a:r>
              <a:rPr lang="en-US" sz="4000" smtClean="0"/>
              <a:t>Visibility Validation: Details (1)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763000" cy="3581400"/>
          </a:xfrm>
        </p:spPr>
        <p:txBody>
          <a:bodyPr/>
          <a:lstStyle/>
          <a:p>
            <a:r>
              <a:rPr lang="en-US" u="sng" dirty="0" smtClean="0"/>
              <a:t>Method</a:t>
            </a:r>
            <a:r>
              <a:rPr lang="en-US" dirty="0" smtClean="0"/>
              <a:t>: Co-locate ABI visibility retrievals with ASOS visibility measurements obtained from harmonically averaged 1-minute ASOS extinction measurements and compare the categorical accuracy and precision with specifications </a:t>
            </a:r>
          </a:p>
          <a:p>
            <a:pPr lvl="1"/>
            <a:r>
              <a:rPr lang="en-US" dirty="0" smtClean="0"/>
              <a:t>Visibility accuracy specification: 80% correct classification</a:t>
            </a:r>
          </a:p>
          <a:p>
            <a:r>
              <a:rPr lang="en-US" u="sng" dirty="0" smtClean="0"/>
              <a:t>Approach</a:t>
            </a:r>
            <a:r>
              <a:rPr lang="en-US" dirty="0" smtClean="0"/>
              <a:t>: Compute categorical histograms for ASOS and ABI visibility retrievals</a:t>
            </a:r>
          </a:p>
        </p:txBody>
      </p:sp>
    </p:spTree>
    <p:extLst>
      <p:ext uri="{BB962C8B-B14F-4D97-AF65-F5344CB8AC3E}">
        <p14:creationId xmlns:p14="http://schemas.microsoft.com/office/powerpoint/2010/main" val="2744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848600" cy="685800"/>
          </a:xfrm>
        </p:spPr>
        <p:txBody>
          <a:bodyPr/>
          <a:lstStyle/>
          <a:p>
            <a:r>
              <a:rPr lang="en-US" sz="4000" smtClean="0"/>
              <a:t>Visibility Validation: Details (2)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8839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Quantitative measures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/>
              <a:t>	- Percent correct classification, precision, Heike Skill Score, and false alarm rate</a:t>
            </a:r>
            <a:endParaRPr lang="en-US" sz="2400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dirty="0" smtClean="0"/>
              <a:t>    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Validity criteria: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dirty="0" smtClean="0"/>
              <a:t>    - 80% correct classification for co-located ASOS measurements</a:t>
            </a:r>
          </a:p>
        </p:txBody>
      </p:sp>
    </p:spTree>
    <p:extLst>
      <p:ext uri="{BB962C8B-B14F-4D97-AF65-F5344CB8AC3E}">
        <p14:creationId xmlns:p14="http://schemas.microsoft.com/office/powerpoint/2010/main" val="14793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8A254517-7907-499C-84C2-476C9A462AAE}" type="slidenum">
              <a:rPr lang="en-US" b="0" smtClean="0">
                <a:ea typeface="MS PGothic" pitchFamily="34" charset="-128"/>
              </a:rPr>
              <a:pPr algn="ctr"/>
              <a:t>12</a:t>
            </a:fld>
            <a:endParaRPr lang="en-US" b="0" smtClean="0">
              <a:ea typeface="MS PGothic" pitchFamily="34" charset="-128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324600" cy="4114800"/>
          </a:xfrm>
          <a:noFill/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sz="4000" b="1" smtClean="0">
                <a:solidFill>
                  <a:srgbClr val="FFFF00"/>
                </a:solidFill>
                <a:latin typeface="Book Antiqua" pitchFamily="18" charset="0"/>
              </a:rPr>
              <a:t>Validation Results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smtClean="0">
                <a:solidFill>
                  <a:srgbClr val="FAFD00"/>
                </a:solidFill>
                <a:latin typeface="Book Antiqua" pitchFamily="18" charset="0"/>
              </a:rPr>
            </a:br>
            <a:endParaRPr lang="en-US" b="1" smtClean="0">
              <a:solidFill>
                <a:srgbClr val="FAFD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ean\home\bpierce\My Documents\GOES-R\GOES-R_AWG\VISABILITY\ARR\May.June.2010.V5.10km.mean.histogram.validation.multiple.regression.50pro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7" y="2200356"/>
            <a:ext cx="5238750" cy="38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1225" name="Rectangle 9"/>
          <p:cNvSpPr>
            <a:spLocks noChangeArrowheads="1"/>
          </p:cNvSpPr>
          <p:nvPr/>
        </p:nvSpPr>
        <p:spPr bwMode="auto">
          <a:xfrm>
            <a:off x="12954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Visibility </a:t>
            </a:r>
            <a:r>
              <a:rPr lang="en-US" sz="40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Validation Results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7763" name="Slide Number Placeholder 9"/>
          <p:cNvSpPr txBox="1">
            <a:spLocks noGrp="1"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7A699E9-5777-4D1C-9847-1B0777F95900}" type="slidenum">
              <a:rPr lang="en-US" sz="1400" b="1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91200" y="2133600"/>
            <a:ext cx="3276600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Histogram of ASOS &amp; ABI Merged Aerosol and Fog categorical visibility classifications for 4165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coincident ASOS/MODIS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measurement pairs during May-June 2010.</a:t>
            </a:r>
          </a:p>
        </p:txBody>
      </p:sp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838200" y="1671638"/>
            <a:ext cx="730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Merged ABI V5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vs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 ASOS visibility May-June 2010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2582863"/>
            <a:ext cx="1600200" cy="1263650"/>
          </a:xfrm>
          <a:prstGeom prst="rect">
            <a:avLst/>
          </a:prstGeom>
          <a:gradFill>
            <a:gsLst>
              <a:gs pos="200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63DE8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8600" y="6019800"/>
            <a:ext cx="8382000" cy="830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8F8F8"/>
                </a:solidFill>
              </a:rPr>
              <a:t>The merged visibility retrieval results in a </a:t>
            </a:r>
            <a:r>
              <a:rPr lang="en-US" sz="2400" dirty="0" smtClean="0">
                <a:solidFill>
                  <a:srgbClr val="F8F8F8"/>
                </a:solidFill>
              </a:rPr>
              <a:t>66.6% </a:t>
            </a:r>
            <a:r>
              <a:rPr lang="en-US" sz="2400" dirty="0">
                <a:solidFill>
                  <a:srgbClr val="F8F8F8"/>
                </a:solidFill>
              </a:rPr>
              <a:t>categorical success rate and an estimated precision of </a:t>
            </a:r>
            <a:r>
              <a:rPr lang="en-US" sz="2400" dirty="0" smtClean="0">
                <a:solidFill>
                  <a:srgbClr val="F8F8F8"/>
                </a:solidFill>
              </a:rPr>
              <a:t>0.57. </a:t>
            </a:r>
            <a:endParaRPr lang="en-US" sz="2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4785DD-8E95-4EFE-AA1E-BDAD33EDE634}" type="slidenum">
              <a:rPr lang="en-US" sz="1400" smtClean="0">
                <a:solidFill>
                  <a:srgbClr val="FFFF00"/>
                </a:solidFill>
              </a:rPr>
              <a:pPr/>
              <a:t>14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Visibility Validation Results</a:t>
            </a:r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1143000" y="2181225"/>
            <a:ext cx="2852738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rgbClr val="FFFFFF"/>
                </a:solidFill>
                <a:ea typeface="宋体" charset="-122"/>
                <a:cs typeface="Times New Roman" charset="0"/>
              </a:rPr>
              <a:t>V5 </a:t>
            </a:r>
            <a:r>
              <a:rPr lang="en-US" altLang="zh-CN" sz="1400" b="1" dirty="0" err="1">
                <a:solidFill>
                  <a:srgbClr val="FFFFFF"/>
                </a:solidFill>
                <a:ea typeface="宋体" charset="-122"/>
                <a:cs typeface="Times New Roman" charset="0"/>
              </a:rPr>
              <a:t>Heidke</a:t>
            </a:r>
            <a:r>
              <a:rPr lang="en-US" altLang="zh-CN" sz="1400" b="1" dirty="0">
                <a:solidFill>
                  <a:srgbClr val="FFFFFF"/>
                </a:solidFill>
                <a:ea typeface="宋体" charset="-122"/>
                <a:cs typeface="Times New Roman" charset="0"/>
              </a:rPr>
              <a:t> Skill Score (Hit Rate)</a:t>
            </a:r>
          </a:p>
        </p:txBody>
      </p:sp>
      <p:sp>
        <p:nvSpPr>
          <p:cNvPr id="10" name="Rectangle 215"/>
          <p:cNvSpPr>
            <a:spLocks noChangeArrowheads="1"/>
          </p:cNvSpPr>
          <p:nvPr/>
        </p:nvSpPr>
        <p:spPr bwMode="auto">
          <a:xfrm>
            <a:off x="914400" y="1584325"/>
            <a:ext cx="718502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ea typeface="宋体" charset="-122"/>
              </a:rPr>
              <a:t>Skill Score and False Alarm Rate (May-June, 2010)</a:t>
            </a:r>
          </a:p>
        </p:txBody>
      </p:sp>
      <p:sp>
        <p:nvSpPr>
          <p:cNvPr id="11" name="Rectangle 236"/>
          <p:cNvSpPr>
            <a:spLocks noChangeArrowheads="1"/>
          </p:cNvSpPr>
          <p:nvPr/>
        </p:nvSpPr>
        <p:spPr bwMode="auto">
          <a:xfrm>
            <a:off x="5638800" y="2195612"/>
            <a:ext cx="190122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rgbClr val="FFFFFF"/>
                </a:solidFill>
                <a:ea typeface="宋体" charset="-122"/>
              </a:rPr>
              <a:t>V5 </a:t>
            </a:r>
            <a:r>
              <a:rPr lang="en-US" altLang="zh-CN" sz="1400" b="1" dirty="0">
                <a:solidFill>
                  <a:srgbClr val="FFFFFF"/>
                </a:solidFill>
                <a:ea typeface="宋体" charset="-122"/>
              </a:rPr>
              <a:t>False Alarm Rate</a:t>
            </a:r>
          </a:p>
        </p:txBody>
      </p:sp>
      <p:graphicFrame>
        <p:nvGraphicFramePr>
          <p:cNvPr id="12" name="Group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63309"/>
              </p:ext>
            </p:extLst>
          </p:nvPr>
        </p:nvGraphicFramePr>
        <p:xfrm>
          <a:off x="4648200" y="2651125"/>
          <a:ext cx="3749675" cy="1373190"/>
        </p:xfrm>
        <a:graphic>
          <a:graphicData uri="http://schemas.openxmlformats.org/drawingml/2006/table">
            <a:tbl>
              <a:tblPr/>
              <a:tblGrid>
                <a:gridCol w="1874838"/>
                <a:gridCol w="18748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Visibility Category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Merged retrieval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1 (Clear)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0.324468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2 (Moderate)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0.364389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3 (Low)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0.666667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4 (Poor)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04974"/>
              </p:ext>
            </p:extLst>
          </p:nvPr>
        </p:nvGraphicFramePr>
        <p:xfrm>
          <a:off x="609600" y="2651125"/>
          <a:ext cx="3749675" cy="1373190"/>
        </p:xfrm>
        <a:graphic>
          <a:graphicData uri="http://schemas.openxmlformats.org/drawingml/2006/table">
            <a:tbl>
              <a:tblPr/>
              <a:tblGrid>
                <a:gridCol w="1874838"/>
                <a:gridCol w="18748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Visibility Category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Merged retrieval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1 (Clear)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0.261098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2 (Moderate)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0.257462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3 (Low)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0.0452322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4 (Poor)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8831" name="Text Box 7"/>
          <p:cNvSpPr txBox="1">
            <a:spLocks noChangeArrowheads="1"/>
          </p:cNvSpPr>
          <p:nvPr/>
        </p:nvSpPr>
        <p:spPr bwMode="auto">
          <a:xfrm>
            <a:off x="685800" y="4233208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8F8F8"/>
                </a:solidFill>
                <a:latin typeface="Arial" pitchFamily="34" charset="0"/>
                <a:ea typeface="MS PGothic" pitchFamily="34" charset="-128"/>
              </a:rPr>
              <a:t>The V5 Visibility retrieval shows equivalent </a:t>
            </a:r>
            <a:r>
              <a:rPr lang="en-US" b="1" dirty="0">
                <a:solidFill>
                  <a:srgbClr val="F8F8F8"/>
                </a:solidFill>
                <a:latin typeface="Arial" pitchFamily="34" charset="0"/>
                <a:ea typeface="MS PGothic" pitchFamily="34" charset="-128"/>
              </a:rPr>
              <a:t>s</a:t>
            </a:r>
            <a:r>
              <a:rPr lang="en-US" b="1" dirty="0" smtClean="0">
                <a:solidFill>
                  <a:srgbClr val="F8F8F8"/>
                </a:solidFill>
                <a:latin typeface="Arial" pitchFamily="34" charset="0"/>
                <a:ea typeface="MS PGothic" pitchFamily="34" charset="-128"/>
              </a:rPr>
              <a:t>kill  and false alarm rates for Clear and Moderate visibility classes and degrades for low visibility. No coincident poor visibility cases were found during the May-June 2010 validation period. </a:t>
            </a:r>
            <a:endParaRPr lang="en-US" b="1" i="1" dirty="0" smtClean="0">
              <a:solidFill>
                <a:srgbClr val="F8F8F8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8832" name="Text Box 4"/>
          <p:cNvSpPr txBox="1">
            <a:spLocks noChangeArrowheads="1"/>
          </p:cNvSpPr>
          <p:nvPr/>
        </p:nvSpPr>
        <p:spPr bwMode="auto">
          <a:xfrm>
            <a:off x="188913" y="6248400"/>
            <a:ext cx="747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8F8F8"/>
                </a:solidFill>
                <a:latin typeface="Arial" pitchFamily="34" charset="0"/>
                <a:ea typeface="MS PGothic" pitchFamily="34" charset="-128"/>
              </a:rPr>
              <a:t>*Heidke Skill Score measures the fractional improvement relative to chance</a:t>
            </a:r>
          </a:p>
        </p:txBody>
      </p:sp>
    </p:spTree>
    <p:extLst>
      <p:ext uri="{BB962C8B-B14F-4D97-AF65-F5344CB8AC3E}">
        <p14:creationId xmlns:p14="http://schemas.microsoft.com/office/powerpoint/2010/main" val="3280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Validation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C2112-DE72-48FC-8F3C-D424209077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H:\My Documents\Attachments\aug_27\vis_conus_heid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179"/>
            <a:ext cx="5715000" cy="39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84618"/>
            <a:ext cx="772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http://www.nws.noaa.gov/tdl/synop/wrfeval/vis_conus_heidke.gif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953000" y="3636179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410201" y="3483779"/>
            <a:ext cx="24384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ABI Retrieval Score for Clear (&gt;30km) and Moderate (10-30km) visibilities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676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Eta, WRF, GFS Model Output Statistics (MOS) validation for 5 visibility classes: &lt;0.5 (0.8), 0.5-1.0 (0.8-1.6), 1.0-3.0 (1.6-4.8), 3-5 (4.8-8.0), &gt;5 (8.0) miles (km)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5791200"/>
            <a:ext cx="642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MOS validation period: March </a:t>
            </a:r>
            <a:r>
              <a:rPr lang="en-US" dirty="0">
                <a:solidFill>
                  <a:srgbClr val="FFFFFF"/>
                </a:solidFill>
              </a:rPr>
              <a:t>1, 2006, through May 31, 2006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09600" y="3636179"/>
            <a:ext cx="434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9266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1928FB-8065-4066-BEC8-ED39C46C1799}" type="slidenum">
              <a:rPr lang="en-US" sz="1400" smtClean="0">
                <a:solidFill>
                  <a:srgbClr val="FFFF00"/>
                </a:solidFill>
              </a:rPr>
              <a:pPr/>
              <a:t>16</a:t>
            </a:fld>
            <a:endParaRPr lang="en-US" sz="1400" smtClean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51679"/>
              </p:ext>
            </p:extLst>
          </p:nvPr>
        </p:nvGraphicFramePr>
        <p:xfrm>
          <a:off x="1295400" y="2667000"/>
          <a:ext cx="6096000" cy="127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82800"/>
                <a:gridCol w="20320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F&amp;PS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Visibility Algorithm</a:t>
                      </a:r>
                      <a:endParaRPr lang="en-US" sz="1800" dirty="0"/>
                    </a:p>
                  </a:txBody>
                  <a:tcPr marT="45664" marB="45664"/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Percent correct classification</a:t>
                      </a:r>
                      <a:endParaRPr lang="en-US" sz="1800" dirty="0" smtClean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66.6%</a:t>
                      </a:r>
                      <a:endParaRPr lang="en-US" sz="1800" dirty="0"/>
                    </a:p>
                  </a:txBody>
                  <a:tcPr marT="45664" marB="45664"/>
                </a:tc>
              </a:tr>
            </a:tbl>
          </a:graphicData>
        </a:graphic>
      </p:graphicFrame>
      <p:sp>
        <p:nvSpPr>
          <p:cNvPr id="119825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rgbClr val="FFFFFF"/>
                </a:solidFill>
                <a:cs typeface="Arial" pitchFamily="34" charset="0"/>
              </a:rPr>
              <a:t>    Statistics (Visibility categorical accuracy and precision). MODIS clear sky  down to feature of interest data (May-June 2010)</a:t>
            </a:r>
          </a:p>
        </p:txBody>
      </p:sp>
      <p:sp>
        <p:nvSpPr>
          <p:cNvPr id="119826" name="Text Box 5"/>
          <p:cNvSpPr txBox="1">
            <a:spLocks noChangeArrowheads="1"/>
          </p:cNvSpPr>
          <p:nvPr/>
        </p:nvSpPr>
        <p:spPr bwMode="auto">
          <a:xfrm>
            <a:off x="635000" y="5781675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341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8F8F8"/>
                </a:solidFill>
              </a:rPr>
              <a:t>Preliminary estimates show that the algorithm meets precision requirements but does not meet the accuracy requirements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304800"/>
            <a:ext cx="7848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Visibility </a:t>
            </a: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Validation</a:t>
            </a:r>
            <a:r>
              <a:rPr lang="en-US" sz="3600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 </a:t>
            </a: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Results: Summary</a:t>
            </a:r>
            <a:endParaRPr lang="en-US" sz="3600" b="1" kern="0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55486"/>
              </p:ext>
            </p:extLst>
          </p:nvPr>
        </p:nvGraphicFramePr>
        <p:xfrm>
          <a:off x="1295400" y="4343400"/>
          <a:ext cx="6096000" cy="127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Precision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F&amp;PS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Visibility Algorithm</a:t>
                      </a:r>
                      <a:endParaRPr lang="en-US" sz="1800" dirty="0"/>
                    </a:p>
                  </a:txBody>
                  <a:tcPr marT="45664" marB="45664"/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RMS</a:t>
                      </a:r>
                      <a:r>
                        <a:rPr lang="en-US" sz="1800" baseline="0" dirty="0" smtClean="0"/>
                        <a:t> categorical error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</a:t>
                      </a:r>
                      <a:endParaRPr lang="en-US" sz="1800" dirty="0"/>
                    </a:p>
                  </a:txBody>
                  <a:tcPr marT="45664" marB="45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0.57</a:t>
                      </a:r>
                      <a:endParaRPr lang="en-US" sz="1800" dirty="0"/>
                    </a:p>
                  </a:txBody>
                  <a:tcPr marT="45664" marB="456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3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A043-8A4D-4889-86B3-38BEFEB423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7848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Visibility </a:t>
            </a: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Error Budget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286000"/>
            <a:ext cx="876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Symbol" pitchFamily="18" charset="2"/>
              <a:buChar char="·"/>
              <a:defRPr sz="28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D7FF"/>
              </a:buClr>
              <a:buSzPct val="100000"/>
              <a:buChar char="»"/>
              <a:defRPr sz="2400">
                <a:solidFill>
                  <a:srgbClr val="F8F8F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F8F8F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/>
              <a:buChar char="l"/>
              <a:defRPr sz="2000">
                <a:solidFill>
                  <a:srgbClr val="F8F8F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9pPr>
          </a:lstStyle>
          <a:p>
            <a:r>
              <a:rPr lang="en-US" dirty="0" smtClean="0"/>
              <a:t>Consider May-June 2010 Co-located ABI visibility retrievals at ASOS stations as “truth”</a:t>
            </a:r>
          </a:p>
          <a:p>
            <a:r>
              <a:rPr lang="en-US" dirty="0" smtClean="0"/>
              <a:t>Introduce range of errors to each predictor</a:t>
            </a:r>
          </a:p>
          <a:p>
            <a:r>
              <a:rPr lang="en-US" dirty="0" smtClean="0"/>
              <a:t>Compute average percentage error in visibility classification as a function of (+/-) percentage error for individual predictors</a:t>
            </a:r>
          </a:p>
        </p:txBody>
      </p:sp>
    </p:spTree>
    <p:extLst>
      <p:ext uri="{BB962C8B-B14F-4D97-AF65-F5344CB8AC3E}">
        <p14:creationId xmlns:p14="http://schemas.microsoft.com/office/powerpoint/2010/main" val="10895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A043-8A4D-4889-86B3-38BEFEB4231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7848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Visibility </a:t>
            </a: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Error Budget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Results</a:t>
            </a:r>
            <a:endParaRPr lang="en-US" sz="3600" b="1" kern="0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486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The ABI visibility retrieval is most sensitive to errors in 2m Temperature (t2m) and Temperature at the top of the PBL (</a:t>
            </a:r>
            <a:r>
              <a:rPr lang="en-US" sz="1600" dirty="0" err="1" smtClean="0">
                <a:solidFill>
                  <a:srgbClr val="FFFFFF"/>
                </a:solidFill>
              </a:rPr>
              <a:t>tpbltop</a:t>
            </a:r>
            <a:r>
              <a:rPr lang="en-US" sz="1600" dirty="0" smtClean="0">
                <a:solidFill>
                  <a:srgbClr val="FFFFFF"/>
                </a:solidFill>
              </a:rPr>
              <a:t>) during May-June 2010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 A </a:t>
            </a:r>
            <a:r>
              <a:rPr lang="en-US" sz="1600" dirty="0" smtClean="0">
                <a:solidFill>
                  <a:srgbClr val="FFFFFF"/>
                </a:solidFill>
              </a:rPr>
              <a:t>+/- </a:t>
            </a:r>
            <a:r>
              <a:rPr lang="en-US" sz="1600" dirty="0" smtClean="0">
                <a:solidFill>
                  <a:srgbClr val="FFFFFF"/>
                </a:solidFill>
              </a:rPr>
              <a:t>2</a:t>
            </a:r>
            <a:r>
              <a:rPr lang="en-US" sz="1600" dirty="0">
                <a:solidFill>
                  <a:srgbClr val="FFFFFF"/>
                </a:solidFill>
              </a:rPr>
              <a:t>% (4 %) error in </a:t>
            </a:r>
            <a:r>
              <a:rPr lang="en-US" sz="1600" dirty="0" smtClean="0">
                <a:solidFill>
                  <a:srgbClr val="FFFFFF"/>
                </a:solidFill>
              </a:rPr>
              <a:t>2m Temperature alone </a:t>
            </a:r>
            <a:r>
              <a:rPr lang="en-US" sz="1600" dirty="0">
                <a:solidFill>
                  <a:srgbClr val="FFFFFF"/>
                </a:solidFill>
              </a:rPr>
              <a:t>would result in a categorical accuracy 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    of </a:t>
            </a:r>
            <a:r>
              <a:rPr lang="en-US" sz="1600" dirty="0">
                <a:solidFill>
                  <a:srgbClr val="FFFFFF"/>
                </a:solidFill>
              </a:rPr>
              <a:t>89% (78%) for the May-June 2010 coincident ASOS/MODIS </a:t>
            </a:r>
            <a:r>
              <a:rPr lang="en-US" sz="1600" dirty="0" smtClean="0">
                <a:solidFill>
                  <a:srgbClr val="FFFFFF"/>
                </a:solidFill>
              </a:rPr>
              <a:t>pairs. 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\\bean\home\bpierce\My Documents\GOES-R\GOES-R_AWG\VISABILITY\Monthly_reports\Aug_2012\May.June.2010.V4.10km.mean.error.budget.multiple.regression.50pro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95" y="1752600"/>
            <a:ext cx="5323205" cy="3726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209800" y="2928668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2928668"/>
            <a:ext cx="0" cy="217673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2209800" y="2514600"/>
            <a:ext cx="1859256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>
            <a:off x="4069056" y="2514600"/>
            <a:ext cx="0" cy="2590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912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A043-8A4D-4889-86B3-38BEFEB423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04800"/>
            <a:ext cx="7848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Visibility </a:t>
            </a: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Error Budget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Results</a:t>
            </a:r>
            <a:endParaRPr lang="en-US" sz="3600" b="1" kern="0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</a:endParaRPr>
          </a:p>
        </p:txBody>
      </p:sp>
      <p:pic>
        <p:nvPicPr>
          <p:cNvPr id="4" name="Picture 3" descr="\\bean\home\bpierce\My Documents\GOES-R\GOES-R_AWG\VISABILITY\Monthly_reports\Aug_2012\May.June.2010.V4.t2m.erro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402" y="1741932"/>
            <a:ext cx="5342382" cy="37444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5573268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Comparison of GFS 2m Temperature and ASOS Dry Bulb Temperature (K) for coincident ASOS/MODIS pairs during May-June </a:t>
            </a:r>
            <a:r>
              <a:rPr lang="en-US" dirty="0" smtClean="0">
                <a:solidFill>
                  <a:srgbClr val="FFFFFF"/>
                </a:solidFill>
              </a:rPr>
              <a:t>2010 shows that actual </a:t>
            </a:r>
            <a:r>
              <a:rPr lang="en-US" dirty="0">
                <a:solidFill>
                  <a:srgbClr val="FFFFFF"/>
                </a:solidFill>
              </a:rPr>
              <a:t>biases are ~2K (less than 1%) with </a:t>
            </a:r>
            <a:r>
              <a:rPr lang="en-US" dirty="0" err="1">
                <a:solidFill>
                  <a:srgbClr val="FFFFFF"/>
                </a:solidFill>
              </a:rPr>
              <a:t>rms</a:t>
            </a:r>
            <a:r>
              <a:rPr lang="en-US" dirty="0">
                <a:solidFill>
                  <a:srgbClr val="FFFFFF"/>
                </a:solidFill>
              </a:rPr>
              <a:t> errors on the order of 4K (1.3</a:t>
            </a:r>
            <a:r>
              <a:rPr lang="en-US" dirty="0" smtClean="0">
                <a:solidFill>
                  <a:srgbClr val="FFFFFF"/>
                </a:solidFill>
              </a:rPr>
              <a:t>%)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7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Symbol" pitchFamily="18" charset="2"/>
              <a:buChar char="·"/>
              <a:defRPr sz="28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D7FF"/>
              </a:buClr>
              <a:buSzPct val="100000"/>
              <a:buChar char="»"/>
              <a:defRPr sz="2400">
                <a:solidFill>
                  <a:srgbClr val="F8F8F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F8F8F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/>
              <a:buChar char="l"/>
              <a:defRPr sz="2000">
                <a:solidFill>
                  <a:srgbClr val="F8F8F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rgbClr val="F8F8F8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 smtClean="0"/>
              <a:t>ABI Visibility retrieval is average visibility over the depth of the planetary boundary layer (PBL)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Primary validation dataset is NWS Automated Surface Observing Systems (ASOS) raw (1 minute) extinction measurements Archived at NCDC Class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Secondary validation data sets include High Spectral Resolution </a:t>
            </a:r>
            <a:r>
              <a:rPr lang="en-US" sz="2400" dirty="0" err="1" smtClean="0"/>
              <a:t>Lidar</a:t>
            </a:r>
            <a:r>
              <a:rPr lang="en-US" sz="2400" dirty="0" smtClean="0"/>
              <a:t> (HSRL</a:t>
            </a:r>
            <a:r>
              <a:rPr lang="en-US" sz="2400" dirty="0"/>
              <a:t>) and Cloud-Aerosol </a:t>
            </a:r>
            <a:r>
              <a:rPr lang="en-US" sz="2400" dirty="0" err="1"/>
              <a:t>Lidar</a:t>
            </a:r>
            <a:r>
              <a:rPr lang="en-US" sz="2400" dirty="0"/>
              <a:t> and Infrared Pathfinder Satellite Observations (CALIPSO</a:t>
            </a:r>
            <a:r>
              <a:rPr lang="en-US" sz="2400" dirty="0" smtClean="0"/>
              <a:t>) 550 nanometer extinction coefficients.</a:t>
            </a:r>
          </a:p>
          <a:p>
            <a:pPr eaLnBrk="1" hangingPunct="1">
              <a:buFont typeface="Symbol" pitchFamily="18" charset="2"/>
              <a:buNone/>
            </a:pPr>
            <a:endParaRPr lang="en-US" sz="2400" dirty="0" smtClean="0"/>
          </a:p>
        </p:txBody>
      </p:sp>
      <p:sp>
        <p:nvSpPr>
          <p:cNvPr id="15360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05FD7A1-8A07-4C14-A312-301E422CD670}" type="slidenum">
              <a:rPr lang="en-US" b="0" smtClean="0">
                <a:ea typeface="MS PGothic" pitchFamily="34" charset="-128"/>
              </a:rPr>
              <a:pPr algn="ctr"/>
              <a:t>2</a:t>
            </a:fld>
            <a:endParaRPr lang="en-US" b="0" smtClean="0">
              <a:ea typeface="MS PGothic" pitchFamily="34" charset="-128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0"/>
            <a:ext cx="6629400" cy="4114800"/>
          </a:xfrm>
          <a:noFill/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Product Overview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(Visibility)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FAFD00"/>
                </a:solidFill>
                <a:latin typeface="Book Antiqua" pitchFamily="18" charset="0"/>
              </a:rPr>
            </a:br>
            <a:endParaRPr lang="en-US" b="1" dirty="0" smtClean="0">
              <a:solidFill>
                <a:srgbClr val="FAFD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10688B6-3625-4977-8CBE-FB1DD036E73A}" type="slidenum">
              <a:rPr lang="en-US" b="0" smtClean="0">
                <a:ea typeface="MS PGothic" pitchFamily="34" charset="-128"/>
              </a:rPr>
              <a:pPr algn="ctr"/>
              <a:t>20</a:t>
            </a:fld>
            <a:endParaRPr lang="en-US" b="0" smtClean="0">
              <a:ea typeface="MS PGothic" pitchFamily="34" charset="-128"/>
            </a:endParaRP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543800" cy="1143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Summary</a:t>
            </a: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GOES-R ABI visibility algorithm provides a new capability for estimating boundary layer visibility from space that complements current surface measurements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Heidke Skill Scores for Clear and Moderate visibility are comparable to MOS estimates for Low and Poor visibility categories and provide information about aerosol driven visibility reductions 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GOES-R AWG visibility algorithm is very sensitive to errors in the 2m Temperature and Temperature at the top of the PBL – a </a:t>
            </a:r>
            <a:r>
              <a:rPr lang="en-US" sz="2400" dirty="0" smtClean="0"/>
              <a:t>&gt;4% </a:t>
            </a:r>
            <a:r>
              <a:rPr lang="en-US" sz="2400" dirty="0" smtClean="0"/>
              <a:t>error in 2m Temperature alone would result in the ABI visibility retrieval not meeting performance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8910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F04-B8B2-4AA3-8496-B29B8DE21D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\home\bpierce\My Documents\GOES-R\GOES-R_AWG\VISABILITY\ATDB\100percent_delivery\V5_Figures\Terra_Visibility_2007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58" y="15240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Example Product Output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1DEF3B8-A73B-4906-901D-C68D251E6B0A}" type="slidenum">
              <a:rPr lang="en-US" b="0" smtClean="0">
                <a:ea typeface="MS PGothic" pitchFamily="34" charset="-128"/>
              </a:rPr>
              <a:pPr algn="ctr"/>
              <a:t>3</a:t>
            </a:fld>
            <a:endParaRPr lang="en-US" b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4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Example ASOS Visibility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1DEF3B8-A73B-4906-901D-C68D251E6B0A}" type="slidenum">
              <a:rPr lang="en-US" b="0" smtClean="0">
                <a:ea typeface="MS PGothic" pitchFamily="34" charset="-128"/>
              </a:rPr>
              <a:pPr algn="ctr"/>
              <a:t>4</a:t>
            </a:fld>
            <a:endParaRPr lang="en-US" b="0" smtClean="0">
              <a:ea typeface="MS PGothic" pitchFamily="34" charset="-128"/>
            </a:endParaRPr>
          </a:p>
        </p:txBody>
      </p:sp>
      <p:pic>
        <p:nvPicPr>
          <p:cNvPr id="2050" name="Picture 2" descr="\\bean\home\bpierce\My Documents\GOES-R\GOES-R_AWG\VISABILITY\ATDB\100percent_delivery\V5_Figures\vis.harmonic.mean.august.04.2007.KM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ean\home\bpierce\My Documents\GOES-R\GOES-R_AWG\VISABILITY\ATDB\100percent_delivery\V5_Figures\vis.august.04.18Z.2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Example ASOS Visibility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1DEF3B8-A73B-4906-901D-C68D251E6B0A}" type="slidenum">
              <a:rPr lang="en-US" b="0" smtClean="0">
                <a:ea typeface="MS PGothic" pitchFamily="34" charset="-128"/>
              </a:rPr>
              <a:pPr algn="ctr"/>
              <a:t>5</a:t>
            </a:fld>
            <a:endParaRPr lang="en-US" b="0" smtClean="0">
              <a:ea typeface="MS PGothic" pitchFamily="34" charset="-128"/>
            </a:endParaRPr>
          </a:p>
        </p:txBody>
      </p:sp>
      <p:pic>
        <p:nvPicPr>
          <p:cNvPr id="2050" name="Picture 2" descr="\\bean\home\bpierce\My Documents\GOES-R\GOES-R_AWG\VISABILITY\ATDB\100percent_delivery\V5_Figures\vis.harmonic.mean.august.04.2007.KM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15FD44-6422-4419-A947-FF56D2485B5E}" type="slidenum">
              <a:rPr lang="en-US" sz="1400" smtClean="0">
                <a:solidFill>
                  <a:srgbClr val="FFFF00"/>
                </a:solidFill>
              </a:rPr>
              <a:pPr/>
              <a:t>6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848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Visibility</a:t>
            </a:r>
            <a:br>
              <a:rPr lang="en-US" sz="4000" dirty="0" smtClean="0"/>
            </a:br>
            <a:r>
              <a:rPr lang="en-US" sz="3200" dirty="0" smtClean="0"/>
              <a:t>Requirements</a:t>
            </a:r>
            <a:endParaRPr lang="en-US" sz="4000" dirty="0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651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656906" name="Group 7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20376387"/>
              </p:ext>
            </p:extLst>
          </p:nvPr>
        </p:nvGraphicFramePr>
        <p:xfrm>
          <a:off x="-76200" y="2514600"/>
          <a:ext cx="9220200" cy="4836160"/>
        </p:xfrm>
        <a:graphic>
          <a:graphicData uri="http://schemas.openxmlformats.org/drawingml/2006/table">
            <a:tbl>
              <a:tblPr/>
              <a:tblGrid>
                <a:gridCol w="1219200"/>
                <a:gridCol w="838200"/>
                <a:gridCol w="762000"/>
                <a:gridCol w="609600"/>
                <a:gridCol w="609600"/>
                <a:gridCol w="609600"/>
                <a:gridCol w="838200"/>
                <a:gridCol w="762000"/>
                <a:gridCol w="914400"/>
                <a:gridCol w="609600"/>
                <a:gridCol w="685800"/>
                <a:gridCol w="762000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572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 format for each coverage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Geographic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(G, H, C, M)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Horizontal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Accuracy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Range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Accuracy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Refresh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Rate/Coverage Time Option (Mode 3)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Refresh Rate Option (Mode 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Latency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 Measurement Precision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Visibility</a:t>
                      </a:r>
                    </a:p>
                  </a:txBody>
                  <a:tcPr marL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McIDAS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10km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km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Clear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≥ 30 km)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Moderate (10 km ≤ Vis &lt; 30 km)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km ≤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&lt; 10 km);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Poor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&lt; 2 km)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(under the conditions of clear up through clouds of only layer)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 correct classification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min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 sec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categories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</a:tr>
            </a:tbl>
          </a:graphicData>
        </a:graphic>
      </p:graphicFrame>
      <p:sp>
        <p:nvSpPr>
          <p:cNvPr id="26670" name="Line 61"/>
          <p:cNvSpPr>
            <a:spLocks noChangeShapeType="1"/>
          </p:cNvSpPr>
          <p:nvPr/>
        </p:nvSpPr>
        <p:spPr bwMode="auto">
          <a:xfrm>
            <a:off x="2286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71" name="Text Box 62"/>
          <p:cNvSpPr txBox="1">
            <a:spLocks noChangeArrowheads="1"/>
          </p:cNvSpPr>
          <p:nvPr/>
        </p:nvSpPr>
        <p:spPr bwMode="auto">
          <a:xfrm>
            <a:off x="974725" y="62325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672" name="Text Box 63"/>
          <p:cNvSpPr txBox="1">
            <a:spLocks noChangeArrowheads="1"/>
          </p:cNvSpPr>
          <p:nvPr/>
        </p:nvSpPr>
        <p:spPr bwMode="auto">
          <a:xfrm>
            <a:off x="-990600" y="6369050"/>
            <a:ext cx="725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B"/>
                </a:solidFill>
                <a:latin typeface="Arial" pitchFamily="34" charset="0"/>
              </a:rPr>
              <a:t>	FD – Full Disk</a:t>
            </a:r>
            <a:r>
              <a:rPr lang="en-US" sz="1600" smtClean="0">
                <a:solidFill>
                  <a:srgbClr val="FFFFFB"/>
                </a:solidFill>
                <a:latin typeface="Arial" pitchFamily="34" charset="0"/>
              </a:rPr>
              <a:t>	 </a:t>
            </a: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673" name="Text Box 64"/>
          <p:cNvSpPr txBox="1">
            <a:spLocks noChangeArrowheads="1"/>
          </p:cNvSpPr>
          <p:nvPr/>
        </p:nvSpPr>
        <p:spPr bwMode="auto">
          <a:xfrm>
            <a:off x="1508125" y="63087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674" name="Line 67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75" name="Line 68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76" name="Line 69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77" name="Line 70"/>
          <p:cNvSpPr>
            <a:spLocks noChangeShapeType="1"/>
          </p:cNvSpPr>
          <p:nvPr/>
        </p:nvSpPr>
        <p:spPr bwMode="auto">
          <a:xfrm>
            <a:off x="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78" name="Line 71"/>
          <p:cNvSpPr>
            <a:spLocks noChangeShapeType="1"/>
          </p:cNvSpPr>
          <p:nvPr/>
        </p:nvSpPr>
        <p:spPr bwMode="auto">
          <a:xfrm>
            <a:off x="0" y="518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410200" y="3810000"/>
            <a:ext cx="762000" cy="8382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51EEE9-4E8B-424D-B9FF-A1DBB1997E9B}" type="slidenum">
              <a:rPr lang="en-US" sz="1400" smtClean="0">
                <a:solidFill>
                  <a:srgbClr val="FFFF00"/>
                </a:solidFill>
              </a:rPr>
              <a:pPr/>
              <a:t>7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848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Visibility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Product Qualifiers</a:t>
            </a:r>
            <a:r>
              <a:rPr lang="en-US" sz="4000" dirty="0" smtClean="0"/>
              <a:t> 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651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657914" name="Group 58"/>
          <p:cNvGraphicFramePr>
            <a:graphicFrameLocks noGrp="1"/>
          </p:cNvGraphicFramePr>
          <p:nvPr>
            <p:ph type="tbl" idx="1"/>
          </p:nvPr>
        </p:nvGraphicFramePr>
        <p:xfrm>
          <a:off x="512763" y="2628900"/>
          <a:ext cx="8174038" cy="2019300"/>
        </p:xfrm>
        <a:graphic>
          <a:graphicData uri="http://schemas.openxmlformats.org/drawingml/2006/table">
            <a:tbl>
              <a:tblPr/>
              <a:tblGrid>
                <a:gridCol w="1363663"/>
                <a:gridCol w="1363663"/>
                <a:gridCol w="1166812"/>
                <a:gridCol w="1363663"/>
                <a:gridCol w="1552575"/>
                <a:gridCol w="1363662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4572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Geographic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(G, H, C, M)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Temporal Coverage Qualifiers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Product Extent Qualifier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Cover Conditions Qualifier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Product Statistics Qualifier</a:t>
                      </a:r>
                    </a:p>
                  </a:txBody>
                  <a:tcPr marL="4572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FD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Day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Quantitative out to at least 70 degrees LZA and qualitative at larger LZA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Clear conditions down to feature of interest associated with threshold accuracy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 specified geographic area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4CF"/>
                    </a:solidFill>
                  </a:tcPr>
                </a:tc>
              </a:tr>
            </a:tbl>
          </a:graphicData>
        </a:graphic>
      </p:graphicFrame>
      <p:sp>
        <p:nvSpPr>
          <p:cNvPr id="27676" name="Line 41"/>
          <p:cNvSpPr>
            <a:spLocks noChangeShapeType="1"/>
          </p:cNvSpPr>
          <p:nvPr/>
        </p:nvSpPr>
        <p:spPr bwMode="auto">
          <a:xfrm>
            <a:off x="2286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77" name="Text Box 42"/>
          <p:cNvSpPr txBox="1">
            <a:spLocks noChangeArrowheads="1"/>
          </p:cNvSpPr>
          <p:nvPr/>
        </p:nvSpPr>
        <p:spPr bwMode="auto">
          <a:xfrm>
            <a:off x="974725" y="62325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678" name="Text Box 43"/>
          <p:cNvSpPr txBox="1">
            <a:spLocks noChangeArrowheads="1"/>
          </p:cNvSpPr>
          <p:nvPr/>
        </p:nvSpPr>
        <p:spPr bwMode="auto">
          <a:xfrm>
            <a:off x="2955925" y="5715000"/>
            <a:ext cx="725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B"/>
                </a:solidFill>
                <a:latin typeface="Arial" pitchFamily="34" charset="0"/>
              </a:rPr>
              <a:t>	FD – Full Disk</a:t>
            </a:r>
            <a:r>
              <a:rPr lang="en-US" sz="1600" smtClean="0">
                <a:solidFill>
                  <a:srgbClr val="FFFFFB"/>
                </a:solidFill>
                <a:latin typeface="Arial" pitchFamily="34" charset="0"/>
              </a:rPr>
              <a:t>	 </a:t>
            </a: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679" name="Text Box 44"/>
          <p:cNvSpPr txBox="1">
            <a:spLocks noChangeArrowheads="1"/>
          </p:cNvSpPr>
          <p:nvPr/>
        </p:nvSpPr>
        <p:spPr bwMode="auto">
          <a:xfrm>
            <a:off x="1508125" y="63087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680" name="Line 47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81" name="Line 48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82" name="Line 49"/>
          <p:cNvSpPr>
            <a:spLocks noChangeShapeType="1"/>
          </p:cNvSpPr>
          <p:nvPr/>
        </p:nvSpPr>
        <p:spPr bwMode="auto">
          <a:xfrm>
            <a:off x="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83" name="Line 50"/>
          <p:cNvSpPr>
            <a:spLocks noChangeShapeType="1"/>
          </p:cNvSpPr>
          <p:nvPr/>
        </p:nvSpPr>
        <p:spPr bwMode="auto">
          <a:xfrm>
            <a:off x="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84" name="Line 51"/>
          <p:cNvSpPr>
            <a:spLocks noChangeShapeType="1"/>
          </p:cNvSpPr>
          <p:nvPr/>
        </p:nvSpPr>
        <p:spPr bwMode="auto">
          <a:xfrm>
            <a:off x="0" y="518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788D67F-D602-40D2-85B4-BBE08372C658}" type="slidenum">
              <a:rPr lang="en-US" b="0" smtClean="0">
                <a:ea typeface="MS PGothic" pitchFamily="34" charset="-128"/>
              </a:rPr>
              <a:pPr algn="ctr"/>
              <a:t>8</a:t>
            </a:fld>
            <a:endParaRPr lang="en-US" b="0" smtClean="0">
              <a:ea typeface="MS PGothic" pitchFamily="34" charset="-128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324600" cy="4114800"/>
          </a:xfrm>
          <a:noFill/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sz="4000" b="1" smtClean="0">
                <a:solidFill>
                  <a:srgbClr val="FFFF00"/>
                </a:solidFill>
                <a:latin typeface="Book Antiqua" pitchFamily="18" charset="0"/>
              </a:rPr>
              <a:t>Validation Approach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smtClean="0">
                <a:solidFill>
                  <a:srgbClr val="FAFD00"/>
                </a:solidFill>
                <a:latin typeface="Book Antiqua" pitchFamily="18" charset="0"/>
              </a:rPr>
            </a:br>
            <a:r>
              <a:rPr lang="en-US" b="1" smtClean="0">
                <a:solidFill>
                  <a:srgbClr val="FAFD00"/>
                </a:solidFill>
                <a:latin typeface="Book Antiqua" pitchFamily="18" charset="0"/>
              </a:rPr>
              <a:t/>
            </a:r>
            <a:br>
              <a:rPr lang="en-US" b="1" smtClean="0">
                <a:solidFill>
                  <a:srgbClr val="FAFD00"/>
                </a:solidFill>
                <a:latin typeface="Book Antiqua" pitchFamily="18" charset="0"/>
              </a:rPr>
            </a:br>
            <a:endParaRPr lang="en-US" b="1" smtClean="0">
              <a:solidFill>
                <a:srgbClr val="FAFD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62271D-3D85-42B7-868A-8C8F84D5EE07}" type="slidenum">
              <a:rPr lang="en-US" sz="1400" smtClean="0">
                <a:solidFill>
                  <a:srgbClr val="FFFF00"/>
                </a:solidFill>
              </a:rPr>
              <a:pPr/>
              <a:t>9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Visibility Validation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Visibility product validation is performed with the following test data </a:t>
            </a:r>
          </a:p>
          <a:p>
            <a:pPr lvl="1" eaLnBrk="1" hangingPunct="1"/>
            <a:r>
              <a:rPr lang="en-US" dirty="0" smtClean="0"/>
              <a:t>MODIS L1B 1KM calibrated and geo-located radiances</a:t>
            </a:r>
          </a:p>
          <a:p>
            <a:pPr lvl="1" eaLnBrk="1" hangingPunct="1"/>
            <a:r>
              <a:rPr lang="en-US" dirty="0" smtClean="0"/>
              <a:t>MODIS L2 V5.1 Cloud Optical Thickness retrievals</a:t>
            </a:r>
          </a:p>
          <a:p>
            <a:pPr lvl="1" eaLnBrk="1" hangingPunct="1"/>
            <a:r>
              <a:rPr lang="en-US" dirty="0" smtClean="0"/>
              <a:t>MODIS L2 V5.1 Aerosol Optical Depth retrievals </a:t>
            </a:r>
          </a:p>
          <a:p>
            <a:pPr lvl="1" eaLnBrk="1" hangingPunct="1"/>
            <a:r>
              <a:rPr lang="en-US" dirty="0" smtClean="0"/>
              <a:t>Collocated ASOS harmonic mean 1-minute visibility measurements</a:t>
            </a:r>
          </a:p>
        </p:txBody>
      </p:sp>
    </p:spTree>
    <p:extLst>
      <p:ext uri="{BB962C8B-B14F-4D97-AF65-F5344CB8AC3E}">
        <p14:creationId xmlns:p14="http://schemas.microsoft.com/office/powerpoint/2010/main" val="2374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956</Words>
  <Application>Microsoft Office PowerPoint</Application>
  <PresentationFormat>On-screen Show (4:3)</PresentationFormat>
  <Paragraphs>189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2_NOAA</vt:lpstr>
      <vt:lpstr>3_NOAA</vt:lpstr>
      <vt:lpstr>4_NOAA</vt:lpstr>
      <vt:lpstr>PowerPoint Presentation</vt:lpstr>
      <vt:lpstr>PowerPoint Presentation</vt:lpstr>
      <vt:lpstr>Example Product Output</vt:lpstr>
      <vt:lpstr>Example ASOS Visibility</vt:lpstr>
      <vt:lpstr>Example ASOS Visibility</vt:lpstr>
      <vt:lpstr>Visibility Requirements</vt:lpstr>
      <vt:lpstr>Visibility  Product Qualifiers </vt:lpstr>
      <vt:lpstr>PowerPoint Presentation</vt:lpstr>
      <vt:lpstr>Visibility Validation</vt:lpstr>
      <vt:lpstr>Visibility Validation: Details (1)</vt:lpstr>
      <vt:lpstr>Visibility Validation: Details (2)</vt:lpstr>
      <vt:lpstr>PowerPoint Presentation</vt:lpstr>
      <vt:lpstr>PowerPoint Presentation</vt:lpstr>
      <vt:lpstr>Visibility Validation Results</vt:lpstr>
      <vt:lpstr>Visibility Validation Results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19</cp:revision>
  <dcterms:created xsi:type="dcterms:W3CDTF">2006-08-16T00:00:00Z</dcterms:created>
  <dcterms:modified xsi:type="dcterms:W3CDTF">2012-09-20T23:11:22Z</dcterms:modified>
</cp:coreProperties>
</file>