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7" r:id="rId2"/>
    <p:sldId id="261" r:id="rId3"/>
    <p:sldId id="275" r:id="rId4"/>
    <p:sldId id="263" r:id="rId5"/>
    <p:sldId id="264" r:id="rId6"/>
    <p:sldId id="282" r:id="rId7"/>
    <p:sldId id="266" r:id="rId8"/>
    <p:sldId id="277" r:id="rId9"/>
    <p:sldId id="283" r:id="rId10"/>
    <p:sldId id="278" r:id="rId11"/>
    <p:sldId id="6320" r:id="rId12"/>
    <p:sldId id="6318" r:id="rId13"/>
    <p:sldId id="267" r:id="rId14"/>
    <p:sldId id="268" r:id="rId15"/>
    <p:sldId id="281" r:id="rId16"/>
    <p:sldId id="632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9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41"/>
    <p:restoredTop sz="96327"/>
  </p:normalViewPr>
  <p:slideViewPr>
    <p:cSldViewPr snapToGrid="0" snapToObjects="1">
      <p:cViewPr varScale="1">
        <p:scale>
          <a:sx n="167" d="100"/>
          <a:sy n="167" d="100"/>
        </p:scale>
        <p:origin x="272" y="88"/>
      </p:cViewPr>
      <p:guideLst/>
    </p:cSldViewPr>
  </p:slideViewPr>
  <p:notesTextViewPr>
    <p:cViewPr>
      <p:scale>
        <a:sx n="1" d="1"/>
        <a:sy n="1" d="1"/>
      </p:scale>
      <p:origin x="0" y="0"/>
    </p:cViewPr>
  </p:notesTextViewPr>
  <p:notesViewPr>
    <p:cSldViewPr snapToGrid="0" snapToObjects="1">
      <p:cViewPr varScale="1">
        <p:scale>
          <a:sx n="126" d="100"/>
          <a:sy n="126" d="100"/>
        </p:scale>
        <p:origin x="4060"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E586F-03EC-4ADF-8050-995CB8CD4599}"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7C20F-09C0-4EA3-9B47-5D72E524C4FB}" type="slidenum">
              <a:rPr lang="en-US" smtClean="0"/>
              <a:t>‹#›</a:t>
            </a:fld>
            <a:endParaRPr lang="en-US"/>
          </a:p>
        </p:txBody>
      </p:sp>
    </p:spTree>
    <p:extLst>
      <p:ext uri="{BB962C8B-B14F-4D97-AF65-F5344CB8AC3E}">
        <p14:creationId xmlns:p14="http://schemas.microsoft.com/office/powerpoint/2010/main" val="206388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31B425-093C-0149-952F-11573DF09F2E}"/>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tx1">
                    <a:lumMod val="90000"/>
                    <a:lumOff val="10000"/>
                  </a:schemeClr>
                </a:solidFill>
                <a:latin typeface="Arial" panose="020B0604020202020204" pitchFamily="34" charset="0"/>
                <a:cs typeface="Arial" panose="020B0604020202020204" pitchFamily="34" charset="0"/>
              </a:defRPr>
            </a:lvl1pPr>
          </a:lstStyle>
          <a:p>
            <a:pPr lvl="0"/>
            <a:r>
              <a:rPr lang="en-US" dirty="0"/>
              <a:t>Insert Presentation Title in title or sentence case</a:t>
            </a:r>
          </a:p>
        </p:txBody>
      </p:sp>
      <p:sp>
        <p:nvSpPr>
          <p:cNvPr id="11" name="Rectangle 10">
            <a:extLst>
              <a:ext uri="{FF2B5EF4-FFF2-40B4-BE49-F238E27FC236}">
                <a16:creationId xmlns:a16="http://schemas.microsoft.com/office/drawing/2014/main" id="{A91AB265-C0D2-A543-B156-B0221787BF01}"/>
              </a:ext>
            </a:extLst>
          </p:cNvPr>
          <p:cNvSpPr/>
          <p:nvPr userDrawn="1"/>
        </p:nvSpPr>
        <p:spPr>
          <a:xfrm>
            <a:off x="0" y="5733906"/>
            <a:ext cx="12192000" cy="1124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 unit/faculty</a:t>
            </a:r>
          </a:p>
        </p:txBody>
      </p:sp>
    </p:spTree>
    <p:extLst>
      <p:ext uri="{BB962C8B-B14F-4D97-AF65-F5344CB8AC3E}">
        <p14:creationId xmlns:p14="http://schemas.microsoft.com/office/powerpoint/2010/main" val="412645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Lst>
          </p:cNvPr>
          <p:cNvSpPr/>
          <p:nvPr userDrawn="1"/>
        </p:nvSpPr>
        <p:spPr>
          <a:xfrm>
            <a:off x="0" y="-9939"/>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442AFA6-CAED-D743-9BD0-FB7276EC21DE}"/>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231482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Lst>
          </p:cNvPr>
          <p:cNvSpPr/>
          <p:nvPr userDrawn="1"/>
        </p:nvSpPr>
        <p:spPr>
          <a:xfrm>
            <a:off x="0" y="0"/>
            <a:ext cx="12192000" cy="5733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31B425-093C-0149-952F-11573DF09F2E}"/>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bg1"/>
                </a:solidFill>
                <a:latin typeface="Arial" panose="020B0604020202020204" pitchFamily="34" charset="0"/>
                <a:cs typeface="Arial" panose="020B0604020202020204" pitchFamily="34" charset="0"/>
              </a:defRPr>
            </a:lvl1pPr>
          </a:lstStyle>
          <a:p>
            <a:pPr lvl="0"/>
            <a:r>
              <a:rPr lang="en-US" dirty="0"/>
              <a:t>Insert Presentation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 unit/faculty</a:t>
            </a:r>
          </a:p>
        </p:txBody>
      </p:sp>
      <p:sp>
        <p:nvSpPr>
          <p:cNvPr id="8" name="Rectangle 7">
            <a:extLst>
              <a:ext uri="{FF2B5EF4-FFF2-40B4-BE49-F238E27FC236}">
                <a16:creationId xmlns:a16="http://schemas.microsoft.com/office/drawing/2014/main" id="{DBD50E08-9389-704F-B967-8B33E01F63EE}"/>
              </a:ext>
            </a:extLst>
          </p:cNvPr>
          <p:cNvSpPr/>
          <p:nvPr userDrawn="1"/>
        </p:nvSpPr>
        <p:spPr>
          <a:xfrm>
            <a:off x="11506200" y="9797"/>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DA47717F-59FB-F445-B50C-D4B473F1A79E}"/>
              </a:ext>
            </a:extLst>
          </p:cNvPr>
          <p:cNvPicPr>
            <a:picLocks noChangeAspect="1"/>
          </p:cNvPicPr>
          <p:nvPr userDrawn="1"/>
        </p:nvPicPr>
        <p:blipFill>
          <a:blip r:embed="rId2"/>
          <a:stretch>
            <a:fillRect/>
          </a:stretch>
        </p:blipFill>
        <p:spPr>
          <a:xfrm>
            <a:off x="11563459" y="232022"/>
            <a:ext cx="456122" cy="716763"/>
          </a:xfrm>
          <a:prstGeom prst="rect">
            <a:avLst/>
          </a:prstGeom>
        </p:spPr>
      </p:pic>
    </p:spTree>
    <p:extLst>
      <p:ext uri="{BB962C8B-B14F-4D97-AF65-F5344CB8AC3E}">
        <p14:creationId xmlns:p14="http://schemas.microsoft.com/office/powerpoint/2010/main" val="343792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1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solidFill>
                  <a:schemeClr val="tx1">
                    <a:lumMod val="90000"/>
                    <a:lumOff val="10000"/>
                  </a:schemeClr>
                </a:solidFill>
              </a:defRPr>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lumMod val="90000"/>
                    <a:lumOff val="10000"/>
                  </a:schemeClr>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362628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2 colum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74076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re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907A194C-A4B8-2148-8BE0-5451BAAC5344}"/>
              </a:ext>
            </a:extLst>
          </p:cNvPr>
          <p:cNvPicPr>
            <a:picLocks noChangeAspect="1"/>
          </p:cNvPicPr>
          <p:nvPr userDrawn="1"/>
        </p:nvPicPr>
        <p:blipFill>
          <a:blip r:embed="rId2"/>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Lst>
          </p:cNvPr>
          <p:cNvSpPr/>
          <p:nvPr userDrawn="1"/>
        </p:nvSpPr>
        <p:spPr>
          <a:xfrm>
            <a:off x="0" y="1024128"/>
            <a:ext cx="11163300" cy="5825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13" name="Freeform 12">
            <a:extLst>
              <a:ext uri="{FF2B5EF4-FFF2-40B4-BE49-F238E27FC236}">
                <a16:creationId xmlns:a16="http://schemas.microsoft.com/office/drawing/2014/main" id="{A2A8E911-3157-1444-8D3E-B3404B047192}"/>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B6B6D0D8-B441-B94F-81C3-D858DB039304}"/>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54FEC2B-37AF-0F44-BE06-966950F82A61}"/>
              </a:ext>
            </a:extLst>
          </p:cNvPr>
          <p:cNvPicPr>
            <a:picLocks noChangeAspect="1"/>
          </p:cNvPicPr>
          <p:nvPr userDrawn="1"/>
        </p:nvPicPr>
        <p:blipFill>
          <a:blip r:embed="rId3"/>
          <a:stretch>
            <a:fillRect/>
          </a:stretch>
        </p:blipFill>
        <p:spPr>
          <a:xfrm>
            <a:off x="11564318" y="222225"/>
            <a:ext cx="456122" cy="716763"/>
          </a:xfrm>
          <a:prstGeom prst="rect">
            <a:avLst/>
          </a:prstGeom>
        </p:spPr>
      </p:pic>
      <p:sp>
        <p:nvSpPr>
          <p:cNvPr id="14" name="Rectangle 13">
            <a:extLst>
              <a:ext uri="{FF2B5EF4-FFF2-40B4-BE49-F238E27FC236}">
                <a16:creationId xmlns:a16="http://schemas.microsoft.com/office/drawing/2014/main" id="{8EB6C9F2-5465-8D47-8351-B6B681C458B1}"/>
              </a:ext>
            </a:extLst>
          </p:cNvPr>
          <p:cNvSpPr/>
          <p:nvPr userDrawn="1"/>
        </p:nvSpPr>
        <p:spPr>
          <a:xfrm>
            <a:off x="1485900" y="4007404"/>
            <a:ext cx="471523" cy="94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CEECEB0E-880C-6049-9B69-BA2FEE345667}"/>
              </a:ext>
            </a:extLst>
          </p:cNvPr>
          <p:cNvPicPr>
            <a:picLocks noChangeAspect="1"/>
          </p:cNvPicPr>
          <p:nvPr userDrawn="1"/>
        </p:nvPicPr>
        <p:blipFill>
          <a:blip r:embed="rId2"/>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Lst>
          </p:cNvPr>
          <p:cNvSpPr/>
          <p:nvPr userDrawn="1"/>
        </p:nvSpPr>
        <p:spPr>
          <a:xfrm>
            <a:off x="0" y="1024128"/>
            <a:ext cx="11163300" cy="5833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6" name="Rectangle 5">
            <a:extLst>
              <a:ext uri="{FF2B5EF4-FFF2-40B4-BE49-F238E27FC236}">
                <a16:creationId xmlns:a16="http://schemas.microsoft.com/office/drawing/2014/main" id="{2783DD59-F90E-824A-BBB1-FEED68A85CFA}"/>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B906E23-D9AF-EB4E-BF01-60C6ADFFAA28}"/>
              </a:ext>
            </a:extLst>
          </p:cNvPr>
          <p:cNvPicPr>
            <a:picLocks noChangeAspect="1"/>
          </p:cNvPicPr>
          <p:nvPr userDrawn="1"/>
        </p:nvPicPr>
        <p:blipFill>
          <a:blip r:embed="rId3"/>
          <a:stretch>
            <a:fillRect/>
          </a:stretch>
        </p:blipFill>
        <p:spPr>
          <a:xfrm>
            <a:off x="11564318" y="222225"/>
            <a:ext cx="456122" cy="716763"/>
          </a:xfrm>
          <a:prstGeom prst="rect">
            <a:avLst/>
          </a:prstGeom>
        </p:spPr>
      </p:pic>
      <p:sp>
        <p:nvSpPr>
          <p:cNvPr id="8" name="Rectangle 7">
            <a:extLst>
              <a:ext uri="{FF2B5EF4-FFF2-40B4-BE49-F238E27FC236}">
                <a16:creationId xmlns:a16="http://schemas.microsoft.com/office/drawing/2014/main" id="{211E94CE-F71B-1944-B826-00353C8726F4}"/>
              </a:ext>
            </a:extLst>
          </p:cNvPr>
          <p:cNvSpPr/>
          <p:nvPr userDrawn="1"/>
        </p:nvSpPr>
        <p:spPr>
          <a:xfrm>
            <a:off x="1485900" y="40074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FF968CE-35E2-E543-8D71-1D8778441684}"/>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tx1">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7571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10668000" cy="1066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036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950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Lst>
          </p:cNvPr>
          <p:cNvSpPr/>
          <p:nvPr userDrawn="1"/>
        </p:nvSpPr>
        <p:spPr>
          <a:xfrm>
            <a:off x="0" y="-993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9442AFA6-CAED-D743-9BD0-FB7276EC21DE}"/>
              </a:ext>
            </a:extLst>
          </p:cNvPr>
          <p:cNvPicPr>
            <a:picLocks noChangeAspect="1"/>
          </p:cNvPicPr>
          <p:nvPr userDrawn="1"/>
        </p:nvPicPr>
        <p:blipFill>
          <a:blip r:embed="rId2"/>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258312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05057"/>
            <a:ext cx="1060586" cy="344710"/>
          </a:xfrm>
          <a:prstGeom prst="rect">
            <a:avLst/>
          </a:prstGeom>
          <a:solidFill>
            <a:schemeClr val="accent1"/>
          </a:solidFill>
          <a:ln>
            <a:noFill/>
          </a:ln>
        </p:spPr>
        <p:txBody>
          <a:bodyPr vert="horz" wrap="square" lIns="91440" tIns="64008" rIns="91440" bIns="64008" rtlCol="0" anchor="ctr">
            <a:spAutoFit/>
          </a:bodyPr>
          <a:lstStyle>
            <a:lvl1pPr algn="ctr">
              <a:defRPr sz="14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Rectangle 6">
            <a:extLst>
              <a:ext uri="{FF2B5EF4-FFF2-40B4-BE49-F238E27FC236}">
                <a16:creationId xmlns:a16="http://schemas.microsoft.com/office/drawing/2014/main" id="{EF1B1986-83A7-3542-BAD9-60B6AA5AD8E5}"/>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0E552B7F-AB27-DB49-8004-05CB28567967}"/>
              </a:ext>
            </a:extLst>
          </p:cNvPr>
          <p:cNvPicPr>
            <a:picLocks noChangeAspect="1"/>
          </p:cNvPicPr>
          <p:nvPr userDrawn="1"/>
        </p:nvPicPr>
        <p:blipFill>
          <a:blip r:embed="rId12"/>
          <a:stretch>
            <a:fillRect/>
          </a:stretch>
        </p:blipFill>
        <p:spPr>
          <a:xfrm>
            <a:off x="11564318" y="222225"/>
            <a:ext cx="456122" cy="716763"/>
          </a:xfrm>
          <a:prstGeom prst="rect">
            <a:avLst/>
          </a:prstGeom>
        </p:spPr>
      </p:pic>
    </p:spTree>
    <p:extLst>
      <p:ext uri="{BB962C8B-B14F-4D97-AF65-F5344CB8AC3E}">
        <p14:creationId xmlns:p14="http://schemas.microsoft.com/office/powerpoint/2010/main" val="25254791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4" r:id="rId4"/>
    <p:sldLayoutId id="2147483663" r:id="rId5"/>
    <p:sldLayoutId id="2147483673" r:id="rId6"/>
    <p:sldLayoutId id="2147483666"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Arial" panose="020B0604020202020204" pitchFamily="34" charset="0"/>
          <a:ea typeface="+mn-ea"/>
          <a:cs typeface="Arial" panose="020B0604020202020204" pitchFamily="34"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Arial" panose="020B0604020202020204" pitchFamily="34" charset="0"/>
          <a:ea typeface="+mn-ea"/>
          <a:cs typeface="Arial" panose="020B0604020202020204" pitchFamily="34"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72" userDrawn="1">
          <p15:clr>
            <a:srgbClr val="F26B43"/>
          </p15:clr>
        </p15:guide>
        <p15:guide id="3" pos="7608" userDrawn="1">
          <p15:clr>
            <a:srgbClr val="F26B43"/>
          </p15:clr>
        </p15:guide>
        <p15:guide id="4" pos="312" userDrawn="1">
          <p15:clr>
            <a:srgbClr val="F26B43"/>
          </p15:clr>
        </p15:guide>
        <p15:guide id="5" pos="7248" userDrawn="1">
          <p15:clr>
            <a:srgbClr val="F26B43"/>
          </p15:clr>
        </p15:guide>
        <p15:guide id="6" orient="horz" pos="4248" userDrawn="1">
          <p15:clr>
            <a:srgbClr val="F26B43"/>
          </p15:clr>
        </p15:guide>
        <p15:guide id="7" orient="horz" pos="288" userDrawn="1">
          <p15:clr>
            <a:srgbClr val="F26B43"/>
          </p15:clr>
        </p15:guide>
        <p15:guide id="8" orient="horz" pos="960" userDrawn="1">
          <p15:clr>
            <a:srgbClr val="F26B43"/>
          </p15:clr>
        </p15:guide>
        <p15:guide id="9" pos="7032" userDrawn="1">
          <p15:clr>
            <a:srgbClr val="F26B43"/>
          </p15:clr>
        </p15:guide>
        <p15:guide id="10" pos="936" userDrawn="1">
          <p15:clr>
            <a:srgbClr val="F26B43"/>
          </p15:clr>
        </p15:guide>
        <p15:guide id="11" orient="horz" pos="1152" userDrawn="1">
          <p15:clr>
            <a:srgbClr val="F26B43"/>
          </p15:clr>
        </p15:guide>
        <p15:guide id="12"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hyperlink" Target="https://doi.org/10.25923/1s4s-t4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gi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aura.gsfc.nasa.gov/" TargetMode="External"/><Relationship Id="rId7" Type="http://schemas.openxmlformats.org/officeDocument/2006/relationships/image" Target="../media/image5.png"/><Relationship Id="rId2" Type="http://schemas.openxmlformats.org/officeDocument/2006/relationships/hyperlink" Target="https://terra.nasa.gov/" TargetMode="Externa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hyperlink" Target="https://www.nesdis.noaa.gov/our-satellites/currently-flying/joint-polar-satellite-syste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slideLayout" Target="../slideLayouts/slideLayout3.xml"/><Relationship Id="rId16" Type="http://schemas.openxmlformats.org/officeDocument/2006/relationships/image" Target="../media/image17.png"/><Relationship Id="rId1" Type="http://schemas.openxmlformats.org/officeDocument/2006/relationships/vmlDrawing" Target="../drawings/vmlDrawing1.vml"/><Relationship Id="rId6" Type="http://schemas.openxmlformats.org/officeDocument/2006/relationships/image" Target="../media/image8.wmf"/><Relationship Id="rId11" Type="http://schemas.microsoft.com/office/2007/relationships/hdphoto" Target="../media/hdphoto1.wdp"/><Relationship Id="rId5" Type="http://schemas.openxmlformats.org/officeDocument/2006/relationships/oleObject" Target="../embeddings/oleObject1.bin"/><Relationship Id="rId15" Type="http://schemas.openxmlformats.org/officeDocument/2006/relationships/image" Target="../media/image16.gif"/><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0B494-CAB4-294E-B4BE-391E22C4888A}"/>
              </a:ext>
            </a:extLst>
          </p:cNvPr>
          <p:cNvSpPr>
            <a:spLocks noGrp="1"/>
          </p:cNvSpPr>
          <p:nvPr>
            <p:ph type="body" sz="quarter" idx="11"/>
          </p:nvPr>
        </p:nvSpPr>
        <p:spPr>
          <a:xfrm>
            <a:off x="1532276" y="34290"/>
            <a:ext cx="8334246" cy="2106570"/>
          </a:xfrm>
        </p:spPr>
        <p:txBody>
          <a:bodyPr/>
          <a:lstStyle/>
          <a:p>
            <a:pPr algn="ctr"/>
            <a:r>
              <a:rPr lang="en-US" dirty="0"/>
              <a:t>Overview of </a:t>
            </a:r>
            <a:r>
              <a:rPr lang="en-US" dirty="0" smtClean="0"/>
              <a:t>UW-Madison </a:t>
            </a:r>
          </a:p>
          <a:p>
            <a:pPr algn="ctr"/>
            <a:r>
              <a:rPr lang="en-US" dirty="0" smtClean="0"/>
              <a:t>SSEC </a:t>
            </a:r>
            <a:r>
              <a:rPr lang="en-US" dirty="0"/>
              <a:t>and CIMSS:</a:t>
            </a:r>
          </a:p>
          <a:p>
            <a:pPr algn="ctr"/>
            <a:r>
              <a:rPr lang="en-US" dirty="0"/>
              <a:t>Strengths, Aspirations, Concerns</a:t>
            </a:r>
          </a:p>
        </p:txBody>
      </p:sp>
      <p:sp>
        <p:nvSpPr>
          <p:cNvPr id="3" name="Text Placeholder 2">
            <a:extLst>
              <a:ext uri="{FF2B5EF4-FFF2-40B4-BE49-F238E27FC236}">
                <a16:creationId xmlns:a16="http://schemas.microsoft.com/office/drawing/2014/main" id="{23BB25CB-47FD-2F48-8D7B-1488AA5330BB}"/>
              </a:ext>
            </a:extLst>
          </p:cNvPr>
          <p:cNvSpPr>
            <a:spLocks noGrp="1"/>
          </p:cNvSpPr>
          <p:nvPr>
            <p:ph type="body" sz="quarter" idx="12"/>
          </p:nvPr>
        </p:nvSpPr>
        <p:spPr/>
        <p:txBody>
          <a:bodyPr/>
          <a:lstStyle/>
          <a:p>
            <a:pPr algn="ctr"/>
            <a:r>
              <a:rPr lang="en-US" dirty="0"/>
              <a:t>UNIVERSITIES SPACE RESEARCH ASSOCIATION</a:t>
            </a:r>
          </a:p>
          <a:p>
            <a:pPr algn="ctr"/>
            <a:r>
              <a:rPr lang="en-US" dirty="0"/>
              <a:t>Council of Institutions Region VI Meeting</a:t>
            </a:r>
          </a:p>
          <a:p>
            <a:pPr algn="ctr"/>
            <a:r>
              <a:rPr lang="en-US" dirty="0"/>
              <a:t>Iowa State University</a:t>
            </a:r>
          </a:p>
          <a:p>
            <a:pPr algn="ctr"/>
            <a:r>
              <a:rPr lang="en-US" dirty="0"/>
              <a:t>September 28, 2023</a:t>
            </a:r>
          </a:p>
        </p:txBody>
      </p:sp>
      <p:sp>
        <p:nvSpPr>
          <p:cNvPr id="4" name="Text Placeholder 3">
            <a:extLst>
              <a:ext uri="{FF2B5EF4-FFF2-40B4-BE49-F238E27FC236}">
                <a16:creationId xmlns:a16="http://schemas.microsoft.com/office/drawing/2014/main" id="{3E18F467-84C9-7D44-9D6A-42DD1A40C3BA}"/>
              </a:ext>
            </a:extLst>
          </p:cNvPr>
          <p:cNvSpPr>
            <a:spLocks noGrp="1"/>
          </p:cNvSpPr>
          <p:nvPr>
            <p:ph type="body" sz="quarter" idx="13"/>
          </p:nvPr>
        </p:nvSpPr>
        <p:spPr>
          <a:xfrm>
            <a:off x="277731" y="5952308"/>
            <a:ext cx="8908404" cy="554817"/>
          </a:xfrm>
        </p:spPr>
        <p:txBody>
          <a:bodyPr>
            <a:normAutofit lnSpcReduction="10000"/>
          </a:bodyPr>
          <a:lstStyle/>
          <a:p>
            <a:r>
              <a:rPr lang="en-US" dirty="0"/>
              <a:t>Brad Pierce, Director UW-Madison Space Science and Engineering Center, Professor UW-Madison Atmospheric and Oceanic Sciences Department</a:t>
            </a:r>
          </a:p>
        </p:txBody>
      </p:sp>
      <p:pic>
        <p:nvPicPr>
          <p:cNvPr id="6" name="Picture 5">
            <a:extLst>
              <a:ext uri="{FF2B5EF4-FFF2-40B4-BE49-F238E27FC236}">
                <a16:creationId xmlns:a16="http://schemas.microsoft.com/office/drawing/2014/main" id="{1F006F79-41B9-F3CF-AD43-F6D6E6D1E434}"/>
              </a:ext>
            </a:extLst>
          </p:cNvPr>
          <p:cNvPicPr>
            <a:picLocks noChangeAspect="1"/>
          </p:cNvPicPr>
          <p:nvPr/>
        </p:nvPicPr>
        <p:blipFill>
          <a:blip r:embed="rId2"/>
          <a:stretch>
            <a:fillRect/>
          </a:stretch>
        </p:blipFill>
        <p:spPr>
          <a:xfrm>
            <a:off x="10834247" y="5849227"/>
            <a:ext cx="1165375" cy="847546"/>
          </a:xfrm>
          <a:prstGeom prst="rect">
            <a:avLst/>
          </a:prstGeom>
        </p:spPr>
      </p:pic>
      <p:pic>
        <p:nvPicPr>
          <p:cNvPr id="7" name="Picture 6">
            <a:extLst>
              <a:ext uri="{FF2B5EF4-FFF2-40B4-BE49-F238E27FC236}">
                <a16:creationId xmlns:a16="http://schemas.microsoft.com/office/drawing/2014/main" id="{2A4E9D64-DDD5-644F-9A9D-D1BDC73334C0}"/>
              </a:ext>
            </a:extLst>
          </p:cNvPr>
          <p:cNvPicPr>
            <a:picLocks noChangeAspect="1"/>
          </p:cNvPicPr>
          <p:nvPr/>
        </p:nvPicPr>
        <p:blipFill>
          <a:blip r:embed="rId3"/>
          <a:stretch>
            <a:fillRect/>
          </a:stretch>
        </p:blipFill>
        <p:spPr>
          <a:xfrm>
            <a:off x="9727841" y="5934391"/>
            <a:ext cx="975135" cy="685605"/>
          </a:xfrm>
          <a:prstGeom prst="rect">
            <a:avLst/>
          </a:prstGeom>
        </p:spPr>
      </p:pic>
    </p:spTree>
    <p:extLst>
      <p:ext uri="{BB962C8B-B14F-4D97-AF65-F5344CB8AC3E}">
        <p14:creationId xmlns:p14="http://schemas.microsoft.com/office/powerpoint/2010/main" val="178058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sz="1800" dirty="0"/>
              <a:t>SSEC is </a:t>
            </a:r>
            <a:r>
              <a:rPr lang="en-US" sz="1800" dirty="0" smtClean="0"/>
              <a:t>responsible for the </a:t>
            </a:r>
            <a:r>
              <a:rPr lang="en-US" sz="1800" dirty="0" smtClean="0"/>
              <a:t> </a:t>
            </a:r>
            <a:r>
              <a:rPr lang="en-US" sz="1800" dirty="0"/>
              <a:t>NASA TROPICS Ground System (Cube Sats Deployed May, 2023)</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normAutofit fontScale="92500" lnSpcReduction="20000"/>
          </a:bodyPr>
          <a:lstStyle/>
          <a:p>
            <a:r>
              <a:rPr lang="en-US" dirty="0"/>
              <a:t>NASA Earth Venture Program: Time-Resolved Observations of Precipitation structure and storm Intensity with a Constellation of </a:t>
            </a:r>
            <a:r>
              <a:rPr lang="en-US" dirty="0" err="1"/>
              <a:t>Smallsats</a:t>
            </a:r>
            <a:r>
              <a:rPr lang="en-US" dirty="0"/>
              <a:t> (TROPICS)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3" name="Rectangle 2">
            <a:extLst>
              <a:ext uri="{FF2B5EF4-FFF2-40B4-BE49-F238E27FC236}">
                <a16:creationId xmlns:a16="http://schemas.microsoft.com/office/drawing/2014/main" id="{A8B589CE-5388-C8E9-C00B-40C3BA7916F8}"/>
              </a:ext>
            </a:extLst>
          </p:cNvPr>
          <p:cNvSpPr/>
          <p:nvPr/>
        </p:nvSpPr>
        <p:spPr>
          <a:xfrm>
            <a:off x="255270" y="1788170"/>
            <a:ext cx="3794760" cy="4247317"/>
          </a:xfrm>
          <a:prstGeom prst="rect">
            <a:avLst/>
          </a:prstGeom>
        </p:spPr>
        <p:txBody>
          <a:bodyPr wrap="square">
            <a:spAutoFit/>
          </a:bodyPr>
          <a:lstStyle/>
          <a:p>
            <a:r>
              <a:rPr lang="en-US" b="1" dirty="0">
                <a:latin typeface="AdvPSTIM10-R"/>
              </a:rPr>
              <a:t>Lead by MIT Lincoln Laboratory</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TROPICS is comprised of four 3U </a:t>
            </a:r>
            <a:r>
              <a:rPr lang="en-US" dirty="0" err="1">
                <a:latin typeface="AdvPSTIM10-R"/>
              </a:rPr>
              <a:t>cubesats</a:t>
            </a:r>
            <a:r>
              <a:rPr lang="en-US" dirty="0">
                <a:latin typeface="AdvPSTIM10-R"/>
              </a:rPr>
              <a:t>, each hosting a 12-channel passive microwave radiometer. </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Measures temperature and humidity soundings and precipitation with spatial resolution comparable to current operational passive microwave sounders but with unprecedented temporal resolution (median revisit time of 60 minutes) </a:t>
            </a:r>
          </a:p>
        </p:txBody>
      </p:sp>
      <p:pic>
        <p:nvPicPr>
          <p:cNvPr id="9" name="Picture 8" descr="A satellite on the earth&#10;&#10;Description automatically generated with medium confidence">
            <a:extLst>
              <a:ext uri="{FF2B5EF4-FFF2-40B4-BE49-F238E27FC236}">
                <a16:creationId xmlns:a16="http://schemas.microsoft.com/office/drawing/2014/main" id="{35A26D1B-41AF-A976-0103-9E80EC14D09B}"/>
              </a:ext>
            </a:extLst>
          </p:cNvPr>
          <p:cNvPicPr>
            <a:picLocks noChangeAspect="1"/>
          </p:cNvPicPr>
          <p:nvPr/>
        </p:nvPicPr>
        <p:blipFill>
          <a:blip r:embed="rId4"/>
          <a:stretch>
            <a:fillRect/>
          </a:stretch>
        </p:blipFill>
        <p:spPr>
          <a:xfrm>
            <a:off x="4230897" y="1185573"/>
            <a:ext cx="6794487" cy="4934279"/>
          </a:xfrm>
          <a:prstGeom prst="rect">
            <a:avLst/>
          </a:prstGeom>
        </p:spPr>
      </p:pic>
    </p:spTree>
    <p:extLst>
      <p:ext uri="{BB962C8B-B14F-4D97-AF65-F5344CB8AC3E}">
        <p14:creationId xmlns:p14="http://schemas.microsoft.com/office/powerpoint/2010/main" val="271202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5"/>
          </a:xfrm>
        </p:spPr>
        <p:txBody>
          <a:bodyPr/>
          <a:lstStyle/>
          <a:p>
            <a:r>
              <a:rPr lang="en-US" sz="1800" dirty="0"/>
              <a:t>SSEC is participating in NASA TEMPO validation and data assimilation (First Light August 02, 2023)</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lstStyle/>
          <a:p>
            <a:r>
              <a:rPr lang="en-US" dirty="0"/>
              <a:t>NASA Earth Venture Program: Tropospheric Emissions: Monitoring Pollution (TEMPO)</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10" name="Rectangle 9"/>
          <p:cNvSpPr/>
          <p:nvPr/>
        </p:nvSpPr>
        <p:spPr>
          <a:xfrm>
            <a:off x="511492" y="1788170"/>
            <a:ext cx="3538538" cy="4247317"/>
          </a:xfrm>
          <a:prstGeom prst="rect">
            <a:avLst/>
          </a:prstGeom>
        </p:spPr>
        <p:txBody>
          <a:bodyPr wrap="square">
            <a:spAutoFit/>
          </a:bodyPr>
          <a:lstStyle/>
          <a:p>
            <a:r>
              <a:rPr lang="en-US" b="1" dirty="0">
                <a:latin typeface="AdvPSTIM10-R"/>
              </a:rPr>
              <a:t>Lead by Smithsonian Astrophysical Observatory</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Measuring O3, aerosol, and ozone precursors (e.g., NO2, CH2O), which have strong diurnal cycles in emissions and photochemical production.</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Detailed information about spatial gradients and the evolution of plumes </a:t>
            </a:r>
          </a:p>
          <a:p>
            <a:pPr marL="171450" indent="-171450">
              <a:buClr>
                <a:srgbClr val="FF0000"/>
              </a:buClr>
              <a:buSzPct val="20000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Tracking accidental release of hazardous chemicals.</a:t>
            </a:r>
          </a:p>
        </p:txBody>
      </p:sp>
      <p:sp>
        <p:nvSpPr>
          <p:cNvPr id="11" name="Rectangle 10"/>
          <p:cNvSpPr/>
          <p:nvPr/>
        </p:nvSpPr>
        <p:spPr>
          <a:xfrm>
            <a:off x="4377690" y="5149820"/>
            <a:ext cx="7517130" cy="923330"/>
          </a:xfrm>
          <a:prstGeom prst="rect">
            <a:avLst/>
          </a:prstGeom>
        </p:spPr>
        <p:txBody>
          <a:bodyPr wrap="square">
            <a:spAutoFit/>
          </a:bodyPr>
          <a:lstStyle/>
          <a:p>
            <a:r>
              <a:rPr lang="en-US" b="1" dirty="0"/>
              <a:t>Frost et al, 2020, A Value Assessment of an Atmospheric Composition Capability on the NOAA Next-Generation Geostationary and Extended Orbits (GEO-XO) Missions (</a:t>
            </a:r>
            <a:r>
              <a:rPr lang="en-US" b="1" dirty="0">
                <a:hlinkClick r:id="rId4"/>
              </a:rPr>
              <a:t>https://doi.org/10.25923/1s4s-t405</a:t>
            </a:r>
            <a:r>
              <a:rPr lang="en-US" b="1" dirty="0"/>
              <a:t>) </a:t>
            </a:r>
          </a:p>
        </p:txBody>
      </p:sp>
      <p:pic>
        <p:nvPicPr>
          <p:cNvPr id="4" name="Picture 3" descr="A satellite image of the earth&#10;&#10;Description automatically generated">
            <a:extLst>
              <a:ext uri="{FF2B5EF4-FFF2-40B4-BE49-F238E27FC236}">
                <a16:creationId xmlns:a16="http://schemas.microsoft.com/office/drawing/2014/main" id="{E9BAFCD0-744A-4E5F-AEB5-D60A62E43149}"/>
              </a:ext>
            </a:extLst>
          </p:cNvPr>
          <p:cNvPicPr>
            <a:picLocks noChangeAspect="1"/>
          </p:cNvPicPr>
          <p:nvPr/>
        </p:nvPicPr>
        <p:blipFill>
          <a:blip r:embed="rId5"/>
          <a:stretch>
            <a:fillRect/>
          </a:stretch>
        </p:blipFill>
        <p:spPr>
          <a:xfrm>
            <a:off x="4122723" y="1150369"/>
            <a:ext cx="7110135" cy="3999451"/>
          </a:xfrm>
          <a:prstGeom prst="rect">
            <a:avLst/>
          </a:prstGeom>
        </p:spPr>
      </p:pic>
    </p:spTree>
    <p:extLst>
      <p:ext uri="{BB962C8B-B14F-4D97-AF65-F5344CB8AC3E}">
        <p14:creationId xmlns:p14="http://schemas.microsoft.com/office/powerpoint/2010/main" val="124631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sz="1800" dirty="0"/>
              <a:t>SSEC is Leading PREFIRE (Tristan L’Ecuyer, PREFIRE PI)</a:t>
            </a:r>
          </a:p>
        </p:txBody>
      </p:sp>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4820" y="0"/>
            <a:ext cx="10668000" cy="1066800"/>
          </a:xfrm>
        </p:spPr>
        <p:txBody>
          <a:bodyPr/>
          <a:lstStyle/>
          <a:p>
            <a:r>
              <a:rPr lang="en-US" dirty="0"/>
              <a:t>NASA Earth Venture Program: Polar Radiant Energy in the Far-InfraRed Experiment (PREFIRE)</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1143" name="Picture 1142" descr="A close-up of a poster&#10;&#10;Description automatically generated">
            <a:extLst>
              <a:ext uri="{FF2B5EF4-FFF2-40B4-BE49-F238E27FC236}">
                <a16:creationId xmlns:a16="http://schemas.microsoft.com/office/drawing/2014/main" id="{4A4E4B3A-05C3-5392-2539-90C86A608C4F}"/>
              </a:ext>
            </a:extLst>
          </p:cNvPr>
          <p:cNvPicPr>
            <a:picLocks noChangeAspect="1"/>
          </p:cNvPicPr>
          <p:nvPr/>
        </p:nvPicPr>
        <p:blipFill>
          <a:blip r:embed="rId4"/>
          <a:stretch>
            <a:fillRect/>
          </a:stretch>
        </p:blipFill>
        <p:spPr>
          <a:xfrm>
            <a:off x="4163273" y="1224793"/>
            <a:ext cx="7264006" cy="4704944"/>
          </a:xfrm>
          <a:prstGeom prst="rect">
            <a:avLst/>
          </a:prstGeom>
        </p:spPr>
      </p:pic>
      <p:sp>
        <p:nvSpPr>
          <p:cNvPr id="1144" name="Rectangle 1143">
            <a:extLst>
              <a:ext uri="{FF2B5EF4-FFF2-40B4-BE49-F238E27FC236}">
                <a16:creationId xmlns:a16="http://schemas.microsoft.com/office/drawing/2014/main" id="{C1161301-DBC5-4430-6D86-CE20711FD196}"/>
              </a:ext>
            </a:extLst>
          </p:cNvPr>
          <p:cNvSpPr/>
          <p:nvPr/>
        </p:nvSpPr>
        <p:spPr>
          <a:xfrm>
            <a:off x="377269" y="2031451"/>
            <a:ext cx="3538538" cy="3693319"/>
          </a:xfrm>
          <a:prstGeom prst="rect">
            <a:avLst/>
          </a:prstGeom>
        </p:spPr>
        <p:txBody>
          <a:bodyPr wrap="square">
            <a:spAutoFit/>
          </a:bodyPr>
          <a:lstStyle/>
          <a:p>
            <a:r>
              <a:rPr lang="en-US" b="1" dirty="0">
                <a:latin typeface="AdvPSTIM10-R"/>
              </a:rPr>
              <a:t>Lead by UW-Madison SSEC</a:t>
            </a:r>
          </a:p>
          <a:p>
            <a:pPr marL="171450" indent="-171450">
              <a:buFont typeface="Arial" panose="020B0604020202020204" pitchFamily="34" charset="0"/>
              <a:buChar char="•"/>
            </a:pPr>
            <a:endParaRPr lang="en-US" dirty="0">
              <a:latin typeface="AdvPSTIM10-R"/>
            </a:endParaRPr>
          </a:p>
          <a:p>
            <a:pPr marL="171450" indent="-171450">
              <a:buClr>
                <a:srgbClr val="FF0000"/>
              </a:buClr>
              <a:buSzPct val="200000"/>
              <a:buFont typeface="Arial" panose="020B0604020202020204" pitchFamily="34" charset="0"/>
              <a:buChar char="•"/>
            </a:pPr>
            <a:r>
              <a:rPr lang="en-US" dirty="0">
                <a:latin typeface="AdvPSTIM10-R"/>
              </a:rPr>
              <a:t>PREFIRE maps Earth’s far-infrared emission spectrum for the first time</a:t>
            </a:r>
          </a:p>
          <a:p>
            <a:pPr marL="171450" indent="-171450">
              <a:buClr>
                <a:srgbClr val="FF0000"/>
              </a:buClr>
              <a:buSzPct val="200000"/>
              <a:buFont typeface="Arial" panose="020B0604020202020204" pitchFamily="34" charset="0"/>
              <a:buChar char="•"/>
            </a:pPr>
            <a:r>
              <a:rPr lang="en-US" dirty="0">
                <a:latin typeface="AdvPSTIM10-R"/>
              </a:rPr>
              <a:t>PREFIRE measures the spectral fingerprints of polar processes with two satellites</a:t>
            </a:r>
          </a:p>
          <a:p>
            <a:pPr marL="171450" indent="-171450">
              <a:buClr>
                <a:srgbClr val="FF0000"/>
              </a:buClr>
              <a:buSzPct val="200000"/>
              <a:buFont typeface="Arial" panose="020B0604020202020204" pitchFamily="34" charset="0"/>
              <a:buChar char="•"/>
            </a:pPr>
            <a:r>
              <a:rPr lang="en-US" dirty="0">
                <a:latin typeface="AdvPSTIM10-R"/>
              </a:rPr>
              <a:t>PREFIRE science data is collected entirely by two 6U CubeSats</a:t>
            </a:r>
          </a:p>
          <a:p>
            <a:pPr marL="171450" indent="-171450">
              <a:buClr>
                <a:srgbClr val="FF0000"/>
              </a:buClr>
              <a:buSzPct val="200000"/>
              <a:buFont typeface="Arial" panose="020B0604020202020204" pitchFamily="34" charset="0"/>
              <a:buChar char="•"/>
            </a:pPr>
            <a:r>
              <a:rPr lang="en-US" dirty="0">
                <a:latin typeface="AdvPSTIM10-R"/>
              </a:rPr>
              <a:t>PREFIRE improves polar climate prediction by interfacing with ice sheet and climate models</a:t>
            </a:r>
          </a:p>
        </p:txBody>
      </p:sp>
    </p:spTree>
    <p:extLst>
      <p:ext uri="{BB962C8B-B14F-4D97-AF65-F5344CB8AC3E}">
        <p14:creationId xmlns:p14="http://schemas.microsoft.com/office/powerpoint/2010/main" val="177225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3"/>
            <a:ext cx="10668000" cy="1066800"/>
          </a:xfrm>
        </p:spPr>
        <p:txBody>
          <a:bodyPr/>
          <a:lstStyle/>
          <a:p>
            <a:r>
              <a:rPr lang="en-US" dirty="0"/>
              <a:t>Future Opportunities: Geostationary Extended Observations (</a:t>
            </a:r>
            <a:r>
              <a:rPr lang="en-US" dirty="0" err="1"/>
              <a:t>GeoXO</a:t>
            </a:r>
            <a:r>
              <a:rPr lang="en-US" dirty="0"/>
              <a:t>)</a:t>
            </a:r>
          </a:p>
        </p:txBody>
      </p:sp>
      <p:pic>
        <p:nvPicPr>
          <p:cNvPr id="11" name="Content Placeholder 10"/>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37129" y="1637459"/>
            <a:ext cx="7913913" cy="4457420"/>
          </a:xfrm>
        </p:spPr>
      </p:pic>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5"/>
            <a:ext cx="12192000" cy="559806"/>
          </a:xfrm>
        </p:spPr>
        <p:txBody>
          <a:bodyPr/>
          <a:lstStyle/>
          <a:p>
            <a:r>
              <a:rPr lang="en-US" sz="1800" dirty="0"/>
              <a:t>Geostationary Extended Observations (GeoXO)</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3"/>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4"/>
          <a:stretch>
            <a:fillRect/>
          </a:stretch>
        </p:blipFill>
        <p:spPr>
          <a:xfrm>
            <a:off x="10722578" y="6357252"/>
            <a:ext cx="605612" cy="425798"/>
          </a:xfrm>
          <a:prstGeom prst="rect">
            <a:avLst/>
          </a:prstGeom>
        </p:spPr>
      </p:pic>
      <p:sp>
        <p:nvSpPr>
          <p:cNvPr id="8" name="AutoShape 2" descr="Image of Earth with 3 satellites abo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Google Shape;109;p14"/>
          <p:cNvSpPr txBox="1"/>
          <p:nvPr/>
        </p:nvSpPr>
        <p:spPr>
          <a:xfrm>
            <a:off x="184975" y="1828800"/>
            <a:ext cx="4168911" cy="4278054"/>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2000" b="1" dirty="0">
                <a:solidFill>
                  <a:schemeClr val="dk1"/>
                </a:solidFill>
                <a:ea typeface="Calibri"/>
                <a:cs typeface="Calibri"/>
                <a:sym typeface="Calibri"/>
              </a:rPr>
              <a:t>Recommended Capabilities</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Lightning Mapping: </a:t>
            </a:r>
            <a:r>
              <a:rPr lang="en-US" dirty="0">
                <a:solidFill>
                  <a:schemeClr val="dk1"/>
                </a:solidFill>
                <a:ea typeface="Calibri"/>
                <a:cs typeface="Calibri"/>
                <a:sym typeface="Calibri"/>
              </a:rPr>
              <a:t>Data continuity; spatial resolution improvements</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Infrared Sounding: </a:t>
            </a:r>
            <a:r>
              <a:rPr lang="en-US" dirty="0">
                <a:solidFill>
                  <a:schemeClr val="dk1"/>
                </a:solidFill>
                <a:ea typeface="Calibri"/>
                <a:cs typeface="Calibri"/>
                <a:sym typeface="Calibri"/>
              </a:rPr>
              <a:t>New capability for numerical weather prediction and </a:t>
            </a:r>
            <a:r>
              <a:rPr lang="en-US" dirty="0" err="1">
                <a:solidFill>
                  <a:schemeClr val="dk1"/>
                </a:solidFill>
                <a:ea typeface="Calibri"/>
                <a:cs typeface="Calibri"/>
                <a:sym typeface="Calibri"/>
              </a:rPr>
              <a:t>nowcasting</a:t>
            </a:r>
            <a:endParaRPr lang="en-US" dirty="0">
              <a:solidFill>
                <a:schemeClr val="dk1"/>
              </a:solidFill>
              <a:ea typeface="Calibri"/>
              <a:cs typeface="Calibri"/>
              <a:sym typeface="Calibri"/>
            </a:endParaRP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Day/Night Imagery: </a:t>
            </a:r>
            <a:r>
              <a:rPr lang="en-US" dirty="0">
                <a:solidFill>
                  <a:schemeClr val="dk1"/>
                </a:solidFill>
                <a:ea typeface="Calibri"/>
                <a:cs typeface="Calibri"/>
                <a:sym typeface="Calibri"/>
              </a:rPr>
              <a:t>New capability for nighttime cloud, fog, and smoke tracking</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Ocean Color Imagery: </a:t>
            </a:r>
            <a:r>
              <a:rPr lang="en-US" dirty="0">
                <a:solidFill>
                  <a:schemeClr val="dk1"/>
                </a:solidFill>
                <a:ea typeface="Calibri"/>
                <a:cs typeface="Calibri"/>
                <a:sym typeface="Calibri"/>
              </a:rPr>
              <a:t>New capability for ocean health and productivity monitoring</a:t>
            </a:r>
          </a:p>
          <a:p>
            <a:pPr marL="285750" lvl="0" indent="-285750">
              <a:buClr>
                <a:srgbClr val="FF0000"/>
              </a:buClr>
              <a:buSzPct val="200000"/>
              <a:buFont typeface="Arial" panose="020B0604020202020204" pitchFamily="34" charset="0"/>
              <a:buChar char="•"/>
            </a:pPr>
            <a:r>
              <a:rPr lang="en-US" b="1" dirty="0">
                <a:solidFill>
                  <a:schemeClr val="dk1"/>
                </a:solidFill>
                <a:ea typeface="Calibri"/>
                <a:cs typeface="Calibri"/>
                <a:sym typeface="Calibri"/>
              </a:rPr>
              <a:t>Atmospheric Composition Measurement: </a:t>
            </a:r>
            <a:r>
              <a:rPr lang="en-US" dirty="0">
                <a:solidFill>
                  <a:schemeClr val="dk1"/>
                </a:solidFill>
                <a:ea typeface="Calibri"/>
                <a:cs typeface="Calibri"/>
                <a:sym typeface="Calibri"/>
              </a:rPr>
              <a:t>New capability for detection of air quality threats</a:t>
            </a:r>
            <a:endParaRPr dirty="0">
              <a:solidFill>
                <a:schemeClr val="dk1"/>
              </a:solidFill>
              <a:latin typeface="Calibri"/>
              <a:ea typeface="Calibri"/>
              <a:cs typeface="Calibri"/>
              <a:sym typeface="Calibri"/>
            </a:endParaRPr>
          </a:p>
        </p:txBody>
      </p:sp>
      <p:sp>
        <p:nvSpPr>
          <p:cNvPr id="3" name="Rectangle 2"/>
          <p:cNvSpPr/>
          <p:nvPr/>
        </p:nvSpPr>
        <p:spPr>
          <a:xfrm>
            <a:off x="7284306" y="2354580"/>
            <a:ext cx="1809750" cy="198882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880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486" y="2397096"/>
            <a:ext cx="10182491" cy="3637944"/>
          </a:xfrm>
          <a:prstGeom prst="rect">
            <a:avLst/>
          </a:prstGeom>
        </p:spPr>
      </p:pic>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14184"/>
            <a:ext cx="12192000" cy="543815"/>
          </a:xfrm>
        </p:spPr>
        <p:txBody>
          <a:bodyPr/>
          <a:lstStyle/>
          <a:p>
            <a:r>
              <a:rPr lang="en-US" dirty="0"/>
              <a:t>2022 HWT GeoXO Hyperspectral Sounder demonstration: William Smith and Scott Lindstrom (SSEC) and Qi Zhang (Hampton, U)</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3"/>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4"/>
          <a:stretch>
            <a:fillRect/>
          </a:stretch>
        </p:blipFill>
        <p:spPr>
          <a:xfrm>
            <a:off x="10722578" y="6357252"/>
            <a:ext cx="605612" cy="425798"/>
          </a:xfrm>
          <a:prstGeom prst="rect">
            <a:avLst/>
          </a:prstGeom>
        </p:spPr>
      </p:pic>
      <p:sp>
        <p:nvSpPr>
          <p:cNvPr id="7" name="Text Placeholder 15"/>
          <p:cNvSpPr>
            <a:spLocks noGrp="1"/>
          </p:cNvSpPr>
          <p:nvPr>
            <p:ph type="body" sz="quarter" idx="12"/>
          </p:nvPr>
        </p:nvSpPr>
        <p:spPr>
          <a:xfrm>
            <a:off x="495300" y="4195"/>
            <a:ext cx="10668000" cy="1066800"/>
          </a:xfrm>
        </p:spPr>
        <p:txBody>
          <a:bodyPr/>
          <a:lstStyle/>
          <a:p>
            <a:r>
              <a:rPr lang="en-US" dirty="0"/>
              <a:t>GeoXO Hyperspectral Sounder Demonstration</a:t>
            </a:r>
          </a:p>
        </p:txBody>
      </p:sp>
      <p:sp>
        <p:nvSpPr>
          <p:cNvPr id="9" name="Rectangle 8"/>
          <p:cNvSpPr/>
          <p:nvPr/>
        </p:nvSpPr>
        <p:spPr>
          <a:xfrm>
            <a:off x="1915486" y="1180777"/>
            <a:ext cx="9736822" cy="1200329"/>
          </a:xfrm>
          <a:prstGeom prst="rect">
            <a:avLst/>
          </a:prstGeom>
        </p:spPr>
        <p:txBody>
          <a:bodyPr wrap="square">
            <a:spAutoFit/>
          </a:bodyPr>
          <a:lstStyle/>
          <a:p>
            <a:pPr marL="285750" indent="-285750">
              <a:buClr>
                <a:srgbClr val="FF0000"/>
              </a:buClr>
              <a:buSzPct val="200000"/>
              <a:buFont typeface="Arial" panose="020B0604020202020204" pitchFamily="34" charset="0"/>
              <a:buChar char="•"/>
            </a:pPr>
            <a:r>
              <a:rPr lang="en-US" dirty="0">
                <a:latin typeface="AdvPSTIM10-R"/>
              </a:rPr>
              <a:t>Combine infrared radiance spectra from polar satellite hyperspectral sounding (PHS) with high temporal and horizontal resolution infrared radiances from the GOES Advanced Baseline Imager (ABI)</a:t>
            </a:r>
          </a:p>
          <a:p>
            <a:pPr marL="285750" indent="-285750">
              <a:buClr>
                <a:srgbClr val="FF0000"/>
              </a:buClr>
              <a:buSzPct val="200000"/>
              <a:buFont typeface="Arial" panose="020B0604020202020204" pitchFamily="34" charset="0"/>
              <a:buChar char="•"/>
            </a:pPr>
            <a:r>
              <a:rPr lang="en-US" dirty="0">
                <a:latin typeface="AdvPSTIM10-R"/>
              </a:rPr>
              <a:t>Assimilate this blended product (</a:t>
            </a:r>
            <a:r>
              <a:rPr lang="en-US" dirty="0" err="1">
                <a:latin typeface="AdvPSTIM10-R"/>
              </a:rPr>
              <a:t>PHSnABI</a:t>
            </a:r>
            <a:r>
              <a:rPr lang="en-US" dirty="0">
                <a:latin typeface="AdvPSTIM10-R"/>
              </a:rPr>
              <a:t>) within high resolution regional forecast system</a:t>
            </a:r>
            <a:endParaRPr lang="en-US" dirty="0"/>
          </a:p>
        </p:txBody>
      </p:sp>
      <p:sp>
        <p:nvSpPr>
          <p:cNvPr id="10" name="TextBox 9"/>
          <p:cNvSpPr txBox="1"/>
          <p:nvPr/>
        </p:nvSpPr>
        <p:spPr>
          <a:xfrm>
            <a:off x="6955984" y="2591982"/>
            <a:ext cx="1848926" cy="1200329"/>
          </a:xfrm>
          <a:prstGeom prst="rect">
            <a:avLst/>
          </a:prstGeom>
          <a:noFill/>
        </p:spPr>
        <p:txBody>
          <a:bodyPr wrap="square" rtlCol="0">
            <a:spAutoFit/>
          </a:bodyPr>
          <a:lstStyle/>
          <a:p>
            <a:r>
              <a:rPr lang="en-US" dirty="0">
                <a:solidFill>
                  <a:schemeClr val="bg1"/>
                </a:solidFill>
              </a:rPr>
              <a:t>Analyzed </a:t>
            </a:r>
            <a:r>
              <a:rPr lang="en-US" dirty="0" err="1">
                <a:solidFill>
                  <a:schemeClr val="bg1"/>
                </a:solidFill>
              </a:rPr>
              <a:t>PHSnABI</a:t>
            </a:r>
            <a:r>
              <a:rPr lang="en-US" dirty="0">
                <a:solidFill>
                  <a:schemeClr val="bg1"/>
                </a:solidFill>
              </a:rPr>
              <a:t> CAPE 16Z April 12</a:t>
            </a:r>
            <a:r>
              <a:rPr lang="en-US" baseline="30000" dirty="0">
                <a:solidFill>
                  <a:schemeClr val="bg1"/>
                </a:solidFill>
              </a:rPr>
              <a:t>th</a:t>
            </a:r>
            <a:r>
              <a:rPr lang="en-US" dirty="0">
                <a:solidFill>
                  <a:schemeClr val="bg1"/>
                </a:solidFill>
              </a:rPr>
              <a:t> to 00Z April 13</a:t>
            </a:r>
            <a:r>
              <a:rPr lang="en-US" baseline="30000" dirty="0">
                <a:solidFill>
                  <a:schemeClr val="bg1"/>
                </a:solidFill>
              </a:rPr>
              <a:t>th</a:t>
            </a:r>
            <a:r>
              <a:rPr lang="en-US" dirty="0">
                <a:solidFill>
                  <a:schemeClr val="bg1"/>
                </a:solidFill>
              </a:rPr>
              <a:t> </a:t>
            </a:r>
          </a:p>
        </p:txBody>
      </p:sp>
      <p:sp>
        <p:nvSpPr>
          <p:cNvPr id="2" name="Rectangle 1"/>
          <p:cNvSpPr/>
          <p:nvPr/>
        </p:nvSpPr>
        <p:spPr>
          <a:xfrm>
            <a:off x="53340" y="2780934"/>
            <a:ext cx="1708348" cy="313932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dirty="0">
                <a:latin typeface="AdvPSTIM10-R"/>
                <a:ea typeface="Times New Roman" panose="02020603050405020304" pitchFamily="18" charset="0"/>
              </a:rPr>
              <a:t>GeoXO high temporal resolution hyperspectral retrievals determine timing and location of convection (</a:t>
            </a:r>
            <a:r>
              <a:rPr lang="en-US" b="1" i="1" u="sng" dirty="0">
                <a:latin typeface="AdvPSTIM10-R"/>
                <a:ea typeface="Times New Roman" panose="02020603050405020304" pitchFamily="18" charset="0"/>
              </a:rPr>
              <a:t>situational awareness</a:t>
            </a:r>
            <a:r>
              <a:rPr lang="en-US" dirty="0">
                <a:latin typeface="AdvPSTIM10-R"/>
                <a:ea typeface="Times New Roman" panose="02020603050405020304" pitchFamily="18" charset="0"/>
              </a:rPr>
              <a:t>).  </a:t>
            </a:r>
            <a:endParaRPr lang="en-US" dirty="0">
              <a:latin typeface="AdvPSTIM10-R"/>
            </a:endParaRPr>
          </a:p>
        </p:txBody>
      </p:sp>
      <p:sp>
        <p:nvSpPr>
          <p:cNvPr id="15" name="TextBox 14"/>
          <p:cNvSpPr txBox="1"/>
          <p:nvPr/>
        </p:nvSpPr>
        <p:spPr>
          <a:xfrm>
            <a:off x="2481396" y="2500784"/>
            <a:ext cx="3347904" cy="369332"/>
          </a:xfrm>
          <a:prstGeom prst="rect">
            <a:avLst/>
          </a:prstGeom>
          <a:noFill/>
        </p:spPr>
        <p:txBody>
          <a:bodyPr wrap="none" rtlCol="0">
            <a:spAutoFit/>
          </a:bodyPr>
          <a:lstStyle/>
          <a:p>
            <a:r>
              <a:rPr lang="en-US" dirty="0">
                <a:solidFill>
                  <a:schemeClr val="bg1"/>
                </a:solidFill>
              </a:rPr>
              <a:t>April 12</a:t>
            </a:r>
            <a:r>
              <a:rPr lang="en-US" baseline="30000" dirty="0">
                <a:solidFill>
                  <a:schemeClr val="bg1"/>
                </a:solidFill>
              </a:rPr>
              <a:t>th</a:t>
            </a:r>
            <a:r>
              <a:rPr lang="en-US" dirty="0">
                <a:solidFill>
                  <a:schemeClr val="bg1"/>
                </a:solidFill>
              </a:rPr>
              <a:t>, 2022 Tornado outbreak</a:t>
            </a:r>
          </a:p>
        </p:txBody>
      </p:sp>
    </p:spTree>
    <p:extLst>
      <p:ext uri="{BB962C8B-B14F-4D97-AF65-F5344CB8AC3E}">
        <p14:creationId xmlns:p14="http://schemas.microsoft.com/office/powerpoint/2010/main" val="400001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4208"/>
            <a:ext cx="10668000" cy="1066800"/>
          </a:xfrm>
        </p:spPr>
        <p:txBody>
          <a:bodyPr/>
          <a:lstStyle/>
          <a:p>
            <a:r>
              <a:rPr lang="en-US" dirty="0"/>
              <a:t>GeoXO Hyperspectral Sounder Summary</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5"/>
            <a:ext cx="12192000" cy="559806"/>
          </a:xfrm>
        </p:spPr>
        <p:txBody>
          <a:bodyPr/>
          <a:lstStyle/>
          <a:p>
            <a:r>
              <a:rPr lang="en-US" sz="1600" dirty="0"/>
              <a:t>GeoXO Hyperspectral Sounder is a key component  of the WMO vision for an Integrated Global Observing System</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66" y="1761689"/>
            <a:ext cx="8045041" cy="430774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963" y="1272018"/>
            <a:ext cx="3484227" cy="4920572"/>
          </a:xfrm>
          <a:prstGeom prst="rect">
            <a:avLst/>
          </a:prstGeom>
        </p:spPr>
      </p:pic>
      <p:sp>
        <p:nvSpPr>
          <p:cNvPr id="11" name="Rectangle 10"/>
          <p:cNvSpPr/>
          <p:nvPr/>
        </p:nvSpPr>
        <p:spPr>
          <a:xfrm>
            <a:off x="512076" y="4546833"/>
            <a:ext cx="7759469" cy="696285"/>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2075" y="3329468"/>
            <a:ext cx="7759469" cy="281993"/>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FA63E05-3571-87E9-D0ED-138A74A51D7D}"/>
              </a:ext>
            </a:extLst>
          </p:cNvPr>
          <p:cNvSpPr/>
          <p:nvPr/>
        </p:nvSpPr>
        <p:spPr>
          <a:xfrm>
            <a:off x="512074" y="5766093"/>
            <a:ext cx="7759469" cy="281994"/>
          </a:xfrm>
          <a:prstGeom prst="rect">
            <a:avLst/>
          </a:prstGeom>
          <a:solidFill>
            <a:srgbClr val="00B05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72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Concerns</a:t>
            </a:r>
            <a:endParaRPr lang="en-US" dirty="0"/>
          </a:p>
        </p:txBody>
      </p:sp>
      <p:sp>
        <p:nvSpPr>
          <p:cNvPr id="3" name="Content Placeholder 2"/>
          <p:cNvSpPr>
            <a:spLocks noGrp="1"/>
          </p:cNvSpPr>
          <p:nvPr>
            <p:ph sz="quarter" idx="13"/>
          </p:nvPr>
        </p:nvSpPr>
        <p:spPr>
          <a:xfrm>
            <a:off x="419100" y="1886167"/>
            <a:ext cx="4232910" cy="4446053"/>
          </a:xfrm>
        </p:spPr>
        <p:txBody>
          <a:bodyPr>
            <a:normAutofit fontScale="70000" lnSpcReduction="20000"/>
          </a:bodyPr>
          <a:lstStyle/>
          <a:p>
            <a:r>
              <a:rPr lang="en-US" dirty="0" smtClean="0"/>
              <a:t>NASA Earth Observing System (EOS</a:t>
            </a:r>
            <a:r>
              <a:rPr lang="en-US" dirty="0"/>
              <a:t>) </a:t>
            </a:r>
            <a:r>
              <a:rPr lang="en-US" dirty="0" smtClean="0"/>
              <a:t>and NOAA Joint Polar Satellite System (JPSS) continuity </a:t>
            </a:r>
            <a:r>
              <a:rPr lang="en-US" dirty="0"/>
              <a:t>for satellite climate data records </a:t>
            </a:r>
          </a:p>
          <a:p>
            <a:pPr lvl="1"/>
            <a:r>
              <a:rPr lang="en-US" dirty="0" smtClean="0"/>
              <a:t>NASA EOS</a:t>
            </a:r>
          </a:p>
          <a:p>
            <a:pPr lvl="2"/>
            <a:r>
              <a:rPr lang="en-US" dirty="0" smtClean="0"/>
              <a:t>Terra </a:t>
            </a:r>
            <a:r>
              <a:rPr lang="en-US" dirty="0"/>
              <a:t>(</a:t>
            </a:r>
            <a:r>
              <a:rPr lang="en-US" dirty="0">
                <a:hlinkClick r:id="rId2"/>
              </a:rPr>
              <a:t>https://terra.nasa.gov</a:t>
            </a:r>
            <a:r>
              <a:rPr lang="en-US" dirty="0" smtClean="0">
                <a:hlinkClick r:id="rId2"/>
              </a:rPr>
              <a:t>/</a:t>
            </a:r>
            <a:r>
              <a:rPr lang="en-US" dirty="0" smtClean="0"/>
              <a:t>)</a:t>
            </a:r>
          </a:p>
          <a:p>
            <a:pPr lvl="2"/>
            <a:r>
              <a:rPr lang="en-US" dirty="0"/>
              <a:t>Aqua (</a:t>
            </a:r>
            <a:r>
              <a:rPr lang="en-US" dirty="0">
                <a:hlinkClick r:id="rId3"/>
              </a:rPr>
              <a:t>https://aura.gsfc.nasa.gov</a:t>
            </a:r>
            <a:r>
              <a:rPr lang="en-US" dirty="0" smtClean="0">
                <a:hlinkClick r:id="rId3"/>
              </a:rPr>
              <a:t>/</a:t>
            </a:r>
            <a:r>
              <a:rPr lang="en-US" dirty="0" smtClean="0"/>
              <a:t>) </a:t>
            </a:r>
          </a:p>
          <a:p>
            <a:pPr lvl="2"/>
            <a:r>
              <a:rPr lang="en-US" dirty="0" smtClean="0"/>
              <a:t>Aura </a:t>
            </a:r>
            <a:r>
              <a:rPr lang="en-US" dirty="0"/>
              <a:t>(</a:t>
            </a:r>
            <a:r>
              <a:rPr lang="en-US" dirty="0">
                <a:hlinkClick r:id="rId3"/>
              </a:rPr>
              <a:t>https://</a:t>
            </a:r>
            <a:r>
              <a:rPr lang="en-US" dirty="0" smtClean="0">
                <a:hlinkClick r:id="rId3"/>
              </a:rPr>
              <a:t>aura.gsfc.nasa.gov/</a:t>
            </a:r>
            <a:r>
              <a:rPr lang="en-US" dirty="0" smtClean="0"/>
              <a:t>)</a:t>
            </a:r>
          </a:p>
          <a:p>
            <a:pPr lvl="1"/>
            <a:r>
              <a:rPr lang="en-US" dirty="0" smtClean="0"/>
              <a:t>NOAA JPSS</a:t>
            </a:r>
          </a:p>
          <a:p>
            <a:pPr lvl="2"/>
            <a:r>
              <a:rPr lang="en-US" dirty="0" smtClean="0">
                <a:hlinkClick r:id="rId4"/>
              </a:rPr>
              <a:t>https</a:t>
            </a:r>
            <a:r>
              <a:rPr lang="en-US" dirty="0">
                <a:hlinkClick r:id="rId4"/>
              </a:rPr>
              <a:t>://</a:t>
            </a:r>
            <a:r>
              <a:rPr lang="en-US" dirty="0" smtClean="0">
                <a:hlinkClick r:id="rId4"/>
              </a:rPr>
              <a:t>www.nesdis.noaa.gov/our-satellites/currently-flying/joint-polar-satellite-system</a:t>
            </a:r>
            <a:r>
              <a:rPr lang="en-US" dirty="0" smtClean="0"/>
              <a:t> </a:t>
            </a:r>
          </a:p>
          <a:p>
            <a:r>
              <a:rPr lang="en-US" dirty="0" smtClean="0"/>
              <a:t>It is critical that NASA continues to provide funding to support JPSS science as we transition from EOS to JPSS</a:t>
            </a:r>
          </a:p>
          <a:p>
            <a:r>
              <a:rPr lang="en-US" dirty="0" err="1" smtClean="0"/>
              <a:t>Libera</a:t>
            </a:r>
            <a:r>
              <a:rPr lang="en-US" dirty="0" smtClean="0"/>
              <a:t> (CERES continuity mission) launch delay will impact satellite climate data records. </a:t>
            </a:r>
            <a:endParaRPr lang="en-US" dirty="0"/>
          </a:p>
        </p:txBody>
      </p:sp>
      <p:sp>
        <p:nvSpPr>
          <p:cNvPr id="4" name="Text Placeholder 3"/>
          <p:cNvSpPr>
            <a:spLocks noGrp="1"/>
          </p:cNvSpPr>
          <p:nvPr>
            <p:ph type="body" sz="quarter" idx="14"/>
          </p:nvPr>
        </p:nvSpPr>
        <p:spPr>
          <a:xfrm>
            <a:off x="0" y="6298194"/>
            <a:ext cx="12192000" cy="559806"/>
          </a:xfrm>
        </p:spPr>
        <p:txBody>
          <a:bodyPr/>
          <a:lstStyle/>
          <a:p>
            <a:r>
              <a:rPr lang="en-US" sz="1600" dirty="0" smtClean="0"/>
              <a:t>Concerns: NASA EOS and NOAA JPSS continuity for satellite climate data records</a:t>
            </a:r>
            <a:endParaRPr lang="en-US" sz="1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796" y="952500"/>
            <a:ext cx="5665382" cy="5227320"/>
          </a:xfrm>
          <a:prstGeom prst="rect">
            <a:avLst/>
          </a:prstGeom>
        </p:spPr>
      </p:pic>
      <p:sp>
        <p:nvSpPr>
          <p:cNvPr id="6" name="TextBox 5"/>
          <p:cNvSpPr txBox="1"/>
          <p:nvPr/>
        </p:nvSpPr>
        <p:spPr>
          <a:xfrm>
            <a:off x="6088380" y="412463"/>
            <a:ext cx="4309193"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JPSS Instrument Suite</a:t>
            </a:r>
            <a:endParaRPr lang="en-US"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44D426-BE50-8C4F-97DF-B4BD77A203AE}"/>
              </a:ext>
            </a:extLst>
          </p:cNvPr>
          <p:cNvPicPr>
            <a:picLocks noChangeAspect="1"/>
          </p:cNvPicPr>
          <p:nvPr/>
        </p:nvPicPr>
        <p:blipFill>
          <a:blip r:embed="rId6"/>
          <a:stretch>
            <a:fillRect/>
          </a:stretch>
        </p:blipFill>
        <p:spPr>
          <a:xfrm>
            <a:off x="11427279" y="6298194"/>
            <a:ext cx="723763" cy="526373"/>
          </a:xfrm>
          <a:prstGeom prst="rect">
            <a:avLst/>
          </a:prstGeom>
        </p:spPr>
      </p:pic>
      <p:pic>
        <p:nvPicPr>
          <p:cNvPr id="8" name="Picture 7">
            <a:extLst>
              <a:ext uri="{FF2B5EF4-FFF2-40B4-BE49-F238E27FC236}">
                <a16:creationId xmlns:a16="http://schemas.microsoft.com/office/drawing/2014/main" id="{8C83C92A-2310-AC4E-9CDE-574BB8E37BA5}"/>
              </a:ext>
            </a:extLst>
          </p:cNvPr>
          <p:cNvPicPr>
            <a:picLocks noChangeAspect="1"/>
          </p:cNvPicPr>
          <p:nvPr/>
        </p:nvPicPr>
        <p:blipFill>
          <a:blip r:embed="rId7"/>
          <a:stretch>
            <a:fillRect/>
          </a:stretch>
        </p:blipFill>
        <p:spPr>
          <a:xfrm>
            <a:off x="10722578" y="6357252"/>
            <a:ext cx="605612" cy="425798"/>
          </a:xfrm>
          <a:prstGeom prst="rect">
            <a:avLst/>
          </a:prstGeom>
        </p:spPr>
      </p:pic>
    </p:spTree>
    <p:extLst>
      <p:ext uri="{BB962C8B-B14F-4D97-AF65-F5344CB8AC3E}">
        <p14:creationId xmlns:p14="http://schemas.microsoft.com/office/powerpoint/2010/main" val="85022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25105"/>
            <a:ext cx="12192000" cy="532895"/>
          </a:xfrm>
        </p:spPr>
        <p:txBody>
          <a:bodyPr/>
          <a:lstStyle/>
          <a:p>
            <a:r>
              <a:rPr lang="en-US" sz="1800" dirty="0"/>
              <a:t>University of Wisconsin – Madison Space Science and Engineering Center (SSEC)</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59" name="Rectangle 58"/>
          <p:cNvSpPr/>
          <p:nvPr/>
        </p:nvSpPr>
        <p:spPr>
          <a:xfrm>
            <a:off x="191247" y="1468762"/>
            <a:ext cx="5733994" cy="5539978"/>
          </a:xfrm>
          <a:prstGeom prst="rect">
            <a:avLst/>
          </a:prstGeom>
        </p:spPr>
        <p:txBody>
          <a:bodyPr wrap="square">
            <a:spAutoFit/>
          </a:bodyPr>
          <a:lstStyle/>
          <a:p>
            <a:pPr fontAlgn="base"/>
            <a:r>
              <a:rPr lang="en-US" b="1" dirty="0" smtClean="0">
                <a:solidFill>
                  <a:srgbClr val="424242"/>
                </a:solidFill>
                <a:latin typeface="inherit"/>
              </a:rPr>
              <a:t>		</a:t>
            </a:r>
            <a:r>
              <a:rPr lang="en-US" b="1" u="sng" dirty="0" smtClean="0">
                <a:solidFill>
                  <a:srgbClr val="424242"/>
                </a:solidFill>
                <a:latin typeface="inherit"/>
              </a:rPr>
              <a:t>SSEC </a:t>
            </a:r>
            <a:r>
              <a:rPr lang="en-US" b="1" u="sng" dirty="0">
                <a:solidFill>
                  <a:srgbClr val="424242"/>
                </a:solidFill>
                <a:latin typeface="inherit"/>
              </a:rPr>
              <a:t>Director</a:t>
            </a:r>
            <a:r>
              <a:rPr lang="en-US" b="1" dirty="0">
                <a:solidFill>
                  <a:srgbClr val="424242"/>
                </a:solidFill>
                <a:latin typeface="inherit"/>
              </a:rPr>
              <a:t>: </a:t>
            </a:r>
            <a:r>
              <a:rPr lang="en-US" dirty="0">
                <a:solidFill>
                  <a:srgbClr val="424242"/>
                </a:solidFill>
                <a:latin typeface="Tahoma" panose="020B0604030504040204" pitchFamily="34" charset="0"/>
              </a:rPr>
              <a:t>Dr. R. Bradley Pierce</a:t>
            </a:r>
          </a:p>
          <a:p>
            <a:pPr fontAlgn="base"/>
            <a:r>
              <a:rPr lang="en-US" sz="1200" dirty="0"/>
              <a:t/>
            </a:r>
            <a:br>
              <a:rPr lang="en-US" sz="1200" dirty="0"/>
            </a:br>
            <a:r>
              <a:rPr lang="en-US" sz="1200" dirty="0">
                <a:solidFill>
                  <a:srgbClr val="424242"/>
                </a:solidFill>
                <a:latin typeface="inherit"/>
              </a:rPr>
              <a:t>SSEC an interdisciplinary research center within the UW-Madison Office of the Vice Chancellor for Research and Graduate Education (OVCRGE) that develops and </a:t>
            </a:r>
            <a:r>
              <a:rPr lang="en-US" sz="1200" dirty="0" err="1">
                <a:solidFill>
                  <a:srgbClr val="424242"/>
                </a:solidFill>
                <a:latin typeface="inherit"/>
              </a:rPr>
              <a:t>utilizies</a:t>
            </a:r>
            <a:r>
              <a:rPr lang="en-US" sz="1200" dirty="0">
                <a:solidFill>
                  <a:srgbClr val="424242"/>
                </a:solidFill>
                <a:latin typeface="inherit"/>
              </a:rPr>
              <a:t> space-, aircraft- and ground-based instrumentation to collect and analyze observations of the Earth’s atmosphere, oceans, land surface, and other planetary atmospheres to improve our understanding of weather, climate, and atmospheric processes. </a:t>
            </a:r>
          </a:p>
          <a:p>
            <a:pPr fontAlgn="base"/>
            <a:endParaRPr lang="en-US" sz="1200" dirty="0">
              <a:solidFill>
                <a:srgbClr val="424242"/>
              </a:solidFill>
              <a:latin typeface="inherit"/>
            </a:endParaRPr>
          </a:p>
          <a:p>
            <a:pPr fontAlgn="base"/>
            <a:r>
              <a:rPr lang="en-US" sz="1100" b="1" dirty="0">
                <a:solidFill>
                  <a:srgbClr val="424242"/>
                </a:solidFill>
                <a:latin typeface="inherit"/>
              </a:rPr>
              <a:t>NOAA: </a:t>
            </a:r>
            <a:r>
              <a:rPr lang="en-US" sz="1100" dirty="0">
                <a:solidFill>
                  <a:srgbClr val="424242"/>
                </a:solidFill>
                <a:latin typeface="inherit"/>
              </a:rPr>
              <a:t>GOES-R Advance Baseline Imager (ABI), Joint Polar Satellite System (JPSS) Proving Ground Risk Reduction (PGRR), JPSS Sensor Data Records (SDR) Calibration, Next Generation Global Prediction System (NGGPS), Community Satellite Processing Package (CSPP), Geostationary Extended Observations (</a:t>
            </a:r>
            <a:r>
              <a:rPr lang="en-US" sz="1100" dirty="0" err="1">
                <a:solidFill>
                  <a:srgbClr val="424242"/>
                </a:solidFill>
                <a:latin typeface="inherit"/>
              </a:rPr>
              <a:t>GeoXO</a:t>
            </a:r>
            <a:r>
              <a:rPr lang="en-US" sz="1100" dirty="0">
                <a:solidFill>
                  <a:srgbClr val="424242"/>
                </a:solidFill>
                <a:latin typeface="inherit"/>
              </a:rPr>
              <a:t>) satellite system</a:t>
            </a:r>
          </a:p>
          <a:p>
            <a:pPr fontAlgn="base"/>
            <a:endParaRPr lang="en-US" sz="1100" dirty="0">
              <a:solidFill>
                <a:srgbClr val="424242"/>
              </a:solidFill>
              <a:latin typeface="inherit"/>
            </a:endParaRPr>
          </a:p>
          <a:p>
            <a:pPr fontAlgn="base"/>
            <a:r>
              <a:rPr lang="en-US" sz="1100" b="1" dirty="0">
                <a:solidFill>
                  <a:srgbClr val="424242"/>
                </a:solidFill>
                <a:latin typeface="inherit"/>
              </a:rPr>
              <a:t>NASA: </a:t>
            </a:r>
            <a:r>
              <a:rPr lang="en-US" sz="1100" dirty="0">
                <a:solidFill>
                  <a:srgbClr val="424242"/>
                </a:solidFill>
                <a:latin typeface="inherit"/>
              </a:rPr>
              <a:t>Time-Resolved Observations of Precipitation structure and storm Intensity with a Constellation of </a:t>
            </a:r>
            <a:r>
              <a:rPr lang="en-US" sz="1100" dirty="0" err="1">
                <a:solidFill>
                  <a:srgbClr val="424242"/>
                </a:solidFill>
                <a:latin typeface="inherit"/>
              </a:rPr>
              <a:t>Smallsats</a:t>
            </a:r>
            <a:r>
              <a:rPr lang="en-US" sz="1100" dirty="0">
                <a:solidFill>
                  <a:srgbClr val="424242"/>
                </a:solidFill>
                <a:latin typeface="inherit"/>
              </a:rPr>
              <a:t> (TROPICS) mission, Polar Radiant Energy in the Far-InfraRed Experiment (PREFIRE) mission, Tropospheric Emissions: Monitoring Pollution (TEMPO) mission, Suomi-NPP Sensor Data Records (SDR) Calibration, Suomi-NPP Atmosphere Science Investigator-led Processing System (SIPS), Atmosphere Observing System (AOS) Lidar Working Group</a:t>
            </a:r>
          </a:p>
          <a:p>
            <a:pPr fontAlgn="base"/>
            <a:endParaRPr lang="en-US" sz="1100" dirty="0">
              <a:solidFill>
                <a:srgbClr val="424242"/>
              </a:solidFill>
              <a:latin typeface="inherit"/>
            </a:endParaRPr>
          </a:p>
          <a:p>
            <a:pPr fontAlgn="base"/>
            <a:r>
              <a:rPr lang="en-US" sz="1100" b="1" dirty="0">
                <a:solidFill>
                  <a:srgbClr val="424242"/>
                </a:solidFill>
                <a:latin typeface="inherit"/>
              </a:rPr>
              <a:t>NSF: </a:t>
            </a:r>
            <a:r>
              <a:rPr lang="en-US" sz="1100" dirty="0">
                <a:solidFill>
                  <a:srgbClr val="424242"/>
                </a:solidFill>
                <a:latin typeface="inherit"/>
              </a:rPr>
              <a:t>U.S. Ice Drilling Program (IDP), Antarctic Meteorological Research Center (AMRC), Community Instruments and Facilities (CIF), SSEC Portable Atmospheric Research Center (SPARC) </a:t>
            </a:r>
          </a:p>
          <a:p>
            <a:pPr fontAlgn="base"/>
            <a:endParaRPr lang="en-US" sz="1100" dirty="0">
              <a:solidFill>
                <a:srgbClr val="424242"/>
              </a:solidFill>
              <a:latin typeface="inherit"/>
            </a:endParaRPr>
          </a:p>
          <a:p>
            <a:pPr fontAlgn="base"/>
            <a:r>
              <a:rPr lang="en-US" sz="1100" b="1" dirty="0">
                <a:solidFill>
                  <a:srgbClr val="424242"/>
                </a:solidFill>
                <a:latin typeface="inherit"/>
              </a:rPr>
              <a:t>DOD/DOE: </a:t>
            </a:r>
            <a:r>
              <a:rPr lang="en-US" sz="1100" dirty="0">
                <a:solidFill>
                  <a:srgbClr val="424242"/>
                </a:solidFill>
                <a:latin typeface="inherit"/>
              </a:rPr>
              <a:t>High Spectral Resolution LIDAR, Atmospheric Emitted Radiance Interferometer (AERI) instrument development, field campaigns, instrument mentorship</a:t>
            </a:r>
          </a:p>
          <a:p>
            <a:pPr fontAlgn="base"/>
            <a:endParaRPr lang="en-US" sz="1400" dirty="0">
              <a:solidFill>
                <a:srgbClr val="424242"/>
              </a:solidFill>
              <a:latin typeface="inherit"/>
            </a:endParaRPr>
          </a:p>
          <a:p>
            <a:pPr fontAlgn="base"/>
            <a:endParaRPr lang="en-US" sz="1400" dirty="0">
              <a:solidFill>
                <a:srgbClr val="424242"/>
              </a:solidFill>
              <a:latin typeface="inherit"/>
            </a:endParaRPr>
          </a:p>
          <a:p>
            <a:pPr fontAlgn="base"/>
            <a:endParaRPr lang="en-US" sz="1400" dirty="0"/>
          </a:p>
        </p:txBody>
      </p:sp>
      <p:sp>
        <p:nvSpPr>
          <p:cNvPr id="62" name="Title 2">
            <a:extLst>
              <a:ext uri="{FF2B5EF4-FFF2-40B4-BE49-F238E27FC236}">
                <a16:creationId xmlns:a16="http://schemas.microsoft.com/office/drawing/2014/main" id="{1F9B226E-B68F-0746-860D-2373F977641B}"/>
              </a:ext>
            </a:extLst>
          </p:cNvPr>
          <p:cNvSpPr>
            <a:spLocks noGrp="1"/>
          </p:cNvSpPr>
          <p:nvPr>
            <p:ph type="body" sz="quarter" idx="12"/>
          </p:nvPr>
        </p:nvSpPr>
        <p:spPr>
          <a:xfrm>
            <a:off x="289420" y="-8605"/>
            <a:ext cx="10668000" cy="1066800"/>
          </a:xfrm>
        </p:spPr>
        <p:txBody>
          <a:bodyPr>
            <a:normAutofit fontScale="97500"/>
          </a:bodyPr>
          <a:lstStyle/>
          <a:p>
            <a:pPr algn="ctr"/>
            <a:r>
              <a:rPr lang="en-US" sz="3200" dirty="0"/>
              <a:t>UW Madison </a:t>
            </a:r>
          </a:p>
          <a:p>
            <a:pPr algn="ctr"/>
            <a:r>
              <a:rPr lang="en-US" sz="3200" dirty="0"/>
              <a:t>Space Science and Engineering Center (SSEC)</a:t>
            </a:r>
          </a:p>
        </p:txBody>
      </p:sp>
      <p:pic>
        <p:nvPicPr>
          <p:cNvPr id="61" name="Picture 2" descr="Image result for SSEC UW-Madison">
            <a:extLst>
              <a:ext uri="{FF2B5EF4-FFF2-40B4-BE49-F238E27FC236}">
                <a16:creationId xmlns:a16="http://schemas.microsoft.com/office/drawing/2014/main" id="{ED914E0C-B4F5-D94C-824D-6341BD8D46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42"/>
          <a:stretch/>
        </p:blipFill>
        <p:spPr bwMode="auto">
          <a:xfrm>
            <a:off x="5884827" y="1320471"/>
            <a:ext cx="6196791" cy="490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5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0"/>
            <a:ext cx="10668000" cy="1066800"/>
          </a:xfrm>
        </p:spPr>
        <p:txBody>
          <a:bodyPr/>
          <a:lstStyle/>
          <a:p>
            <a:r>
              <a:rPr lang="en-US" sz="3600" dirty="0"/>
              <a:t>Space Science and Engineering Center (SSEC)</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5"/>
          </a:xfrm>
        </p:spPr>
        <p:txBody>
          <a:bodyPr/>
          <a:lstStyle/>
          <a:p>
            <a:r>
              <a:rPr lang="en-US" sz="1800" dirty="0"/>
              <a:t>SSEC FY22 Spending by Source</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9" name="Content Placeholder 8">
            <a:extLst>
              <a:ext uri="{FF2B5EF4-FFF2-40B4-BE49-F238E27FC236}">
                <a16:creationId xmlns:a16="http://schemas.microsoft.com/office/drawing/2014/main" id="{DEA054E4-B284-4F3D-7EC9-FEEAE6632765}"/>
              </a:ext>
            </a:extLst>
          </p:cNvPr>
          <p:cNvPicPr>
            <a:picLocks noGrp="1" noChangeAspect="1"/>
          </p:cNvPicPr>
          <p:nvPr>
            <p:ph sz="quarter" idx="13"/>
          </p:nvPr>
        </p:nvPicPr>
        <p:blipFill>
          <a:blip r:embed="rId4"/>
          <a:stretch>
            <a:fillRect/>
          </a:stretch>
        </p:blipFill>
        <p:spPr>
          <a:xfrm>
            <a:off x="1057013" y="1802992"/>
            <a:ext cx="10106287" cy="4336404"/>
          </a:xfrm>
          <a:prstGeom prst="rect">
            <a:avLst/>
          </a:prstGeom>
        </p:spPr>
      </p:pic>
    </p:spTree>
    <p:extLst>
      <p:ext uri="{BB962C8B-B14F-4D97-AF65-F5344CB8AC3E}">
        <p14:creationId xmlns:p14="http://schemas.microsoft.com/office/powerpoint/2010/main" val="135935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1" y="6294103"/>
            <a:ext cx="12192000" cy="563897"/>
          </a:xfrm>
        </p:spPr>
        <p:txBody>
          <a:bodyPr/>
          <a:lstStyle/>
          <a:p>
            <a:r>
              <a:rPr lang="en-US" sz="1800" dirty="0"/>
              <a:t>Connecting Academia to Agencies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3"/>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4"/>
          <a:stretch>
            <a:fillRect/>
          </a:stretch>
        </p:blipFill>
        <p:spPr>
          <a:xfrm>
            <a:off x="10722578" y="6357252"/>
            <a:ext cx="605612" cy="425798"/>
          </a:xfrm>
          <a:prstGeom prst="rect">
            <a:avLst/>
          </a:prstGeom>
        </p:spPr>
      </p:pic>
      <p:sp>
        <p:nvSpPr>
          <p:cNvPr id="7" name="Title 2">
            <a:extLst>
              <a:ext uri="{FF2B5EF4-FFF2-40B4-BE49-F238E27FC236}">
                <a16:creationId xmlns:a16="http://schemas.microsoft.com/office/drawing/2014/main" id="{1F9B226E-B68F-0746-860D-2373F977641B}"/>
              </a:ext>
            </a:extLst>
          </p:cNvPr>
          <p:cNvSpPr>
            <a:spLocks noGrp="1"/>
          </p:cNvSpPr>
          <p:nvPr>
            <p:ph type="body" sz="quarter" idx="12"/>
          </p:nvPr>
        </p:nvSpPr>
        <p:spPr>
          <a:xfrm>
            <a:off x="0" y="-8605"/>
            <a:ext cx="11475794" cy="1066800"/>
          </a:xfrm>
        </p:spPr>
        <p:txBody>
          <a:bodyPr>
            <a:normAutofit fontScale="97500"/>
          </a:bodyPr>
          <a:lstStyle/>
          <a:p>
            <a:pPr algn="ctr"/>
            <a:r>
              <a:rPr lang="en-US" sz="3200" dirty="0"/>
              <a:t>Cooperative Institute for Meteorological Satellite Studies (CIMSS)</a:t>
            </a:r>
          </a:p>
        </p:txBody>
      </p:sp>
      <p:grpSp>
        <p:nvGrpSpPr>
          <p:cNvPr id="60" name="Group 59"/>
          <p:cNvGrpSpPr/>
          <p:nvPr/>
        </p:nvGrpSpPr>
        <p:grpSpPr>
          <a:xfrm>
            <a:off x="5999979" y="1782266"/>
            <a:ext cx="6036842" cy="4363309"/>
            <a:chOff x="4158757" y="1782266"/>
            <a:chExt cx="6036842" cy="4363309"/>
          </a:xfrm>
        </p:grpSpPr>
        <p:sp>
          <p:nvSpPr>
            <p:cNvPr id="15" name="Text Box 8">
              <a:extLst>
                <a:ext uri="{FF2B5EF4-FFF2-40B4-BE49-F238E27FC236}">
                  <a16:creationId xmlns:a16="http://schemas.microsoft.com/office/drawing/2014/main" id="{4C552C20-4AC7-4E4D-BC95-27969763CA98}"/>
                </a:ext>
              </a:extLst>
            </p:cNvPr>
            <p:cNvSpPr txBox="1">
              <a:spLocks noChangeArrowheads="1"/>
            </p:cNvSpPr>
            <p:nvPr/>
          </p:nvSpPr>
          <p:spPr bwMode="auto">
            <a:xfrm>
              <a:off x="4281719" y="5622466"/>
              <a:ext cx="5913880" cy="52310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wrap="square" lIns="91330" tIns="45665" rIns="91330" bIns="45665">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Arial" charset="0"/>
                  <a:ea typeface="MS PGothic" pitchFamily="34" charset="-128"/>
                  <a:cs typeface="+mn-cs"/>
                </a:rPr>
                <a:t>Through its position in SSEC, CIMSS bridges to AOS and across campus and reaps the benefits of cross-agency research collaborations</a:t>
              </a:r>
            </a:p>
          </p:txBody>
        </p:sp>
        <p:grpSp>
          <p:nvGrpSpPr>
            <p:cNvPr id="16" name="Group 15">
              <a:extLst>
                <a:ext uri="{FF2B5EF4-FFF2-40B4-BE49-F238E27FC236}">
                  <a16:creationId xmlns:a16="http://schemas.microsoft.com/office/drawing/2014/main" id="{1A8677B8-35F6-5A46-9B53-2B40CA2AE1F9}"/>
                </a:ext>
              </a:extLst>
            </p:cNvPr>
            <p:cNvGrpSpPr/>
            <p:nvPr/>
          </p:nvGrpSpPr>
          <p:grpSpPr>
            <a:xfrm>
              <a:off x="4744289" y="1782266"/>
              <a:ext cx="4508602" cy="3337536"/>
              <a:chOff x="767866" y="877732"/>
              <a:chExt cx="4059941" cy="2308535"/>
            </a:xfrm>
            <a:scene3d>
              <a:camera prst="orthographicFront"/>
              <a:lightRig rig="threePt" dir="t">
                <a:rot lat="0" lon="0" rev="7500000"/>
              </a:lightRig>
            </a:scene3d>
          </p:grpSpPr>
          <p:sp>
            <p:nvSpPr>
              <p:cNvPr id="57" name="Oval 56">
                <a:extLst>
                  <a:ext uri="{FF2B5EF4-FFF2-40B4-BE49-F238E27FC236}">
                    <a16:creationId xmlns:a16="http://schemas.microsoft.com/office/drawing/2014/main" id="{E3C3F8D3-6410-9D44-AF1F-6C01313BFAFA}"/>
                  </a:ext>
                </a:extLst>
              </p:cNvPr>
              <p:cNvSpPr/>
              <p:nvPr/>
            </p:nvSpPr>
            <p:spPr>
              <a:xfrm>
                <a:off x="767866" y="877732"/>
                <a:ext cx="4059941" cy="2308535"/>
              </a:xfrm>
              <a:prstGeom prst="ellipse">
                <a:avLst/>
              </a:prstGeom>
              <a:solidFill>
                <a:schemeClr val="accent6">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58" name="Oval 4">
                <a:extLst>
                  <a:ext uri="{FF2B5EF4-FFF2-40B4-BE49-F238E27FC236}">
                    <a16:creationId xmlns:a16="http://schemas.microsoft.com/office/drawing/2014/main" id="{97EA8A39-E7CD-EC43-9103-3FAD54BD89C8}"/>
                  </a:ext>
                </a:extLst>
              </p:cNvPr>
              <p:cNvSpPr txBox="1"/>
              <p:nvPr/>
            </p:nvSpPr>
            <p:spPr>
              <a:xfrm>
                <a:off x="1362431" y="1215809"/>
                <a:ext cx="2870811" cy="163238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17" name="Object 4"/>
            <p:cNvGraphicFramePr>
              <a:graphicFrameLocks noChangeAspect="1"/>
            </p:cNvGraphicFramePr>
            <p:nvPr>
              <p:extLst>
                <p:ext uri="{D42A27DB-BD31-4B8C-83A1-F6EECF244321}">
                  <p14:modId xmlns:p14="http://schemas.microsoft.com/office/powerpoint/2010/main" val="3393822665"/>
                </p:ext>
              </p:extLst>
            </p:nvPr>
          </p:nvGraphicFramePr>
          <p:xfrm>
            <a:off x="6666800" y="3070438"/>
            <a:ext cx="1306470" cy="468425"/>
          </p:xfrm>
          <a:graphic>
            <a:graphicData uri="http://schemas.openxmlformats.org/presentationml/2006/ole">
              <mc:AlternateContent xmlns:mc="http://schemas.openxmlformats.org/markup-compatibility/2006">
                <mc:Choice xmlns:v="urn:schemas-microsoft-com:vml" Requires="v">
                  <p:oleObj spid="_x0000_s1029" name="Drawplus Drawing" r:id="rId5" imgW="1700530" imgH="609600" progId="Serif.DrawPlus">
                    <p:embed/>
                  </p:oleObj>
                </mc:Choice>
                <mc:Fallback>
                  <p:oleObj name="Drawplus Drawing" r:id="rId5" imgW="1700530" imgH="609600" progId="Serif.DrawPlus">
                    <p:embed/>
                    <p:pic>
                      <p:nvPicPr>
                        <p:cNvPr id="1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800" y="3070438"/>
                          <a:ext cx="1306470" cy="4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7">
              <a:extLst>
                <a:ext uri="{FF2B5EF4-FFF2-40B4-BE49-F238E27FC236}">
                  <a16:creationId xmlns:a16="http://schemas.microsoft.com/office/drawing/2014/main" id="{81954C9C-A7F4-4449-9392-815E4116D057}"/>
                </a:ext>
              </a:extLst>
            </p:cNvPr>
            <p:cNvSpPr/>
            <p:nvPr/>
          </p:nvSpPr>
          <p:spPr>
            <a:xfrm>
              <a:off x="6325229" y="2426351"/>
              <a:ext cx="2693449" cy="2294395"/>
            </a:xfrm>
            <a:prstGeom prst="ellipse">
              <a:avLst/>
            </a:prstGeom>
            <a:solidFill>
              <a:schemeClr val="accent6">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alpha val="50000"/>
                <a:hueOff val="0"/>
                <a:satOff val="0"/>
                <a:lumOff val="0"/>
                <a:alphaOff val="0"/>
              </a:schemeClr>
            </a:fillRef>
            <a:effectRef idx="2">
              <a:schemeClr val="accent1">
                <a:alpha val="50000"/>
                <a:hueOff val="0"/>
                <a:satOff val="0"/>
                <a:lumOff val="0"/>
                <a:alphaOff val="0"/>
              </a:schemeClr>
            </a:effectRef>
            <a:fontRef idx="minor">
              <a:schemeClr val="tx1"/>
            </a:fontRef>
          </p:style>
          <p:txBody>
            <a:bodyPr/>
            <a:lstStyle/>
            <a:p>
              <a:endParaRPr lang="en-US"/>
            </a:p>
          </p:txBody>
        </p:sp>
        <p:grpSp>
          <p:nvGrpSpPr>
            <p:cNvPr id="19" name="Group 18">
              <a:extLst>
                <a:ext uri="{FF2B5EF4-FFF2-40B4-BE49-F238E27FC236}">
                  <a16:creationId xmlns:a16="http://schemas.microsoft.com/office/drawing/2014/main" id="{6582B99D-26AE-0A40-9330-CA5A4F2B39A1}"/>
                </a:ext>
              </a:extLst>
            </p:cNvPr>
            <p:cNvGrpSpPr>
              <a:grpSpLocks noChangeAspect="1"/>
            </p:cNvGrpSpPr>
            <p:nvPr/>
          </p:nvGrpSpPr>
          <p:grpSpPr>
            <a:xfrm>
              <a:off x="7437740" y="3597418"/>
              <a:ext cx="2283577" cy="1616070"/>
              <a:chOff x="4615956" y="2528330"/>
              <a:chExt cx="846459" cy="846459"/>
            </a:xfrm>
            <a:solidFill>
              <a:schemeClr val="accent3">
                <a:lumMod val="60000"/>
                <a:lumOff val="40000"/>
              </a:schemeClr>
            </a:solidFill>
            <a:scene3d>
              <a:camera prst="orthographicFront"/>
              <a:lightRig rig="threePt" dir="t">
                <a:rot lat="0" lon="0" rev="7500000"/>
              </a:lightRig>
            </a:scene3d>
          </p:grpSpPr>
          <p:sp>
            <p:nvSpPr>
              <p:cNvPr id="55" name="Oval 54">
                <a:extLst>
                  <a:ext uri="{FF2B5EF4-FFF2-40B4-BE49-F238E27FC236}">
                    <a16:creationId xmlns:a16="http://schemas.microsoft.com/office/drawing/2014/main" id="{8E2F9B21-8D88-474E-AD4E-353E2FF982D8}"/>
                  </a:ext>
                </a:extLst>
              </p:cNvPr>
              <p:cNvSpPr/>
              <p:nvPr/>
            </p:nvSpPr>
            <p:spPr>
              <a:xfrm>
                <a:off x="4615956" y="2528330"/>
                <a:ext cx="846459" cy="846459"/>
              </a:xfrm>
              <a:prstGeom prst="ellipse">
                <a:avLst/>
              </a:prstGeom>
              <a:grp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56" name="Oval 4">
                <a:extLst>
                  <a:ext uri="{FF2B5EF4-FFF2-40B4-BE49-F238E27FC236}">
                    <a16:creationId xmlns:a16="http://schemas.microsoft.com/office/drawing/2014/main" id="{39A460D4-8037-D047-AB72-286C6A5DF820}"/>
                  </a:ext>
                </a:extLst>
              </p:cNvPr>
              <p:cNvSpPr txBox="1"/>
              <p:nvPr/>
            </p:nvSpPr>
            <p:spPr>
              <a:xfrm>
                <a:off x="4739917" y="2652291"/>
                <a:ext cx="598537" cy="598537"/>
              </a:xfrm>
              <a:prstGeom prst="rect">
                <a:avLst/>
              </a:prstGeom>
              <a:noFill/>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E236B7AE-0B6C-174F-95E8-96E092C8483B}"/>
                </a:ext>
              </a:extLst>
            </p:cNvPr>
            <p:cNvSpPr txBox="1"/>
            <p:nvPr/>
          </p:nvSpPr>
          <p:spPr>
            <a:xfrm>
              <a:off x="8608805" y="3948737"/>
              <a:ext cx="721868" cy="3547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NOAA</a:t>
              </a:r>
            </a:p>
          </p:txBody>
        </p:sp>
        <p:grpSp>
          <p:nvGrpSpPr>
            <p:cNvPr id="21" name="Group 20">
              <a:extLst>
                <a:ext uri="{FF2B5EF4-FFF2-40B4-BE49-F238E27FC236}">
                  <a16:creationId xmlns:a16="http://schemas.microsoft.com/office/drawing/2014/main" id="{B59BE2F7-0926-1648-BADE-B1484C3591C6}"/>
                </a:ext>
              </a:extLst>
            </p:cNvPr>
            <p:cNvGrpSpPr>
              <a:grpSpLocks noChangeAspect="1"/>
            </p:cNvGrpSpPr>
            <p:nvPr/>
          </p:nvGrpSpPr>
          <p:grpSpPr>
            <a:xfrm>
              <a:off x="7912021" y="1851636"/>
              <a:ext cx="1335014" cy="1335014"/>
              <a:chOff x="2891470" y="51351"/>
              <a:chExt cx="846459" cy="846459"/>
            </a:xfrm>
            <a:scene3d>
              <a:camera prst="orthographicFront"/>
              <a:lightRig rig="threePt" dir="t">
                <a:rot lat="0" lon="0" rev="7500000"/>
              </a:lightRig>
            </a:scene3d>
          </p:grpSpPr>
          <p:sp>
            <p:nvSpPr>
              <p:cNvPr id="53" name="Oval 52">
                <a:extLst>
                  <a:ext uri="{FF2B5EF4-FFF2-40B4-BE49-F238E27FC236}">
                    <a16:creationId xmlns:a16="http://schemas.microsoft.com/office/drawing/2014/main" id="{478A6E12-5CC3-CC42-875F-3D69F5E983A5}"/>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54" name="Oval 4">
                <a:extLst>
                  <a:ext uri="{FF2B5EF4-FFF2-40B4-BE49-F238E27FC236}">
                    <a16:creationId xmlns:a16="http://schemas.microsoft.com/office/drawing/2014/main" id="{0F267685-1083-BA46-8E9E-B504BBE7474B}"/>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AOS</a:t>
                </a:r>
              </a:p>
            </p:txBody>
          </p:sp>
        </p:grpSp>
        <p:sp>
          <p:nvSpPr>
            <p:cNvPr id="22" name="Right Arrow 21"/>
            <p:cNvSpPr/>
            <p:nvPr/>
          </p:nvSpPr>
          <p:spPr>
            <a:xfrm rot="1320000">
              <a:off x="5356404" y="2574510"/>
              <a:ext cx="1053959" cy="372398"/>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24DCE7F7-303E-7E46-9BA2-1968EECE2D3C}"/>
                </a:ext>
              </a:extLst>
            </p:cNvPr>
            <p:cNvGrpSpPr>
              <a:grpSpLocks noChangeAspect="1"/>
            </p:cNvGrpSpPr>
            <p:nvPr/>
          </p:nvGrpSpPr>
          <p:grpSpPr>
            <a:xfrm>
              <a:off x="4510076" y="1840820"/>
              <a:ext cx="1053959" cy="1053959"/>
              <a:chOff x="1150199" y="1248417"/>
              <a:chExt cx="846459" cy="846459"/>
            </a:xfrm>
            <a:scene3d>
              <a:camera prst="orthographicFront"/>
              <a:lightRig rig="threePt" dir="t">
                <a:rot lat="0" lon="0" rev="7500000"/>
              </a:lightRig>
            </a:scene3d>
          </p:grpSpPr>
          <p:sp>
            <p:nvSpPr>
              <p:cNvPr id="51" name="Oval 50">
                <a:extLst>
                  <a:ext uri="{FF2B5EF4-FFF2-40B4-BE49-F238E27FC236}">
                    <a16:creationId xmlns:a16="http://schemas.microsoft.com/office/drawing/2014/main" id="{A061DBBE-40D9-F648-B4A6-CDB4C248D7F8}"/>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52" name="Oval 4">
                <a:extLst>
                  <a:ext uri="{FF2B5EF4-FFF2-40B4-BE49-F238E27FC236}">
                    <a16:creationId xmlns:a16="http://schemas.microsoft.com/office/drawing/2014/main" id="{BDFBF467-5779-0449-969E-07FA04B59610}"/>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DOD</a:t>
                </a:r>
              </a:p>
            </p:txBody>
          </p:sp>
        </p:grpSp>
        <p:sp>
          <p:nvSpPr>
            <p:cNvPr id="24" name="Right Arrow 23">
              <a:extLst>
                <a:ext uri="{FF2B5EF4-FFF2-40B4-BE49-F238E27FC236}">
                  <a16:creationId xmlns:a16="http://schemas.microsoft.com/office/drawing/2014/main" id="{6756991A-6814-5A48-8B23-0E898168F268}"/>
                </a:ext>
              </a:extLst>
            </p:cNvPr>
            <p:cNvSpPr/>
            <p:nvPr/>
          </p:nvSpPr>
          <p:spPr>
            <a:xfrm>
              <a:off x="5154164" y="3295621"/>
              <a:ext cx="1053959" cy="372398"/>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3A87E45B-97EB-6D45-9027-614103036E6D}"/>
                </a:ext>
              </a:extLst>
            </p:cNvPr>
            <p:cNvGrpSpPr>
              <a:grpSpLocks noChangeAspect="1"/>
            </p:cNvGrpSpPr>
            <p:nvPr/>
          </p:nvGrpSpPr>
          <p:grpSpPr>
            <a:xfrm>
              <a:off x="4158757" y="2944301"/>
              <a:ext cx="1053959" cy="1053959"/>
              <a:chOff x="1150199" y="1147113"/>
              <a:chExt cx="846459" cy="846459"/>
            </a:xfrm>
            <a:scene3d>
              <a:camera prst="orthographicFront"/>
              <a:lightRig rig="threePt" dir="t">
                <a:rot lat="0" lon="0" rev="7500000"/>
              </a:lightRig>
            </a:scene3d>
          </p:grpSpPr>
          <p:sp>
            <p:nvSpPr>
              <p:cNvPr id="49" name="Oval 48">
                <a:extLst>
                  <a:ext uri="{FF2B5EF4-FFF2-40B4-BE49-F238E27FC236}">
                    <a16:creationId xmlns:a16="http://schemas.microsoft.com/office/drawing/2014/main" id="{8DBD1681-8B17-2D40-9073-A37701762281}"/>
                  </a:ext>
                </a:extLst>
              </p:cNvPr>
              <p:cNvSpPr/>
              <p:nvPr/>
            </p:nvSpPr>
            <p:spPr>
              <a:xfrm>
                <a:off x="1150199" y="1147113"/>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50" name="Oval 4">
                <a:extLst>
                  <a:ext uri="{FF2B5EF4-FFF2-40B4-BE49-F238E27FC236}">
                    <a16:creationId xmlns:a16="http://schemas.microsoft.com/office/drawing/2014/main" id="{882B6D7B-1093-0E4B-B21C-3EF24E7D2E92}"/>
                  </a:ext>
                </a:extLst>
              </p:cNvPr>
              <p:cNvSpPr txBox="1"/>
              <p:nvPr/>
            </p:nvSpPr>
            <p:spPr>
              <a:xfrm>
                <a:off x="1274160" y="1241164"/>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DOE</a:t>
                </a:r>
              </a:p>
            </p:txBody>
          </p:sp>
        </p:grpSp>
        <p:sp>
          <p:nvSpPr>
            <p:cNvPr id="26" name="Right Arrow 25">
              <a:extLst>
                <a:ext uri="{FF2B5EF4-FFF2-40B4-BE49-F238E27FC236}">
                  <a16:creationId xmlns:a16="http://schemas.microsoft.com/office/drawing/2014/main" id="{99AF604A-F655-CE49-9731-60BE4BBAD118}"/>
                </a:ext>
              </a:extLst>
            </p:cNvPr>
            <p:cNvSpPr/>
            <p:nvPr/>
          </p:nvSpPr>
          <p:spPr>
            <a:xfrm rot="20460000">
              <a:off x="5724798" y="3981295"/>
              <a:ext cx="632375" cy="372398"/>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ight Arrow 26">
              <a:extLst>
                <a:ext uri="{FF2B5EF4-FFF2-40B4-BE49-F238E27FC236}">
                  <a16:creationId xmlns:a16="http://schemas.microsoft.com/office/drawing/2014/main" id="{EC94AA30-9C49-FC42-A59D-224EE7018880}"/>
                </a:ext>
              </a:extLst>
            </p:cNvPr>
            <p:cNvSpPr/>
            <p:nvPr/>
          </p:nvSpPr>
          <p:spPr>
            <a:xfrm rot="18840000">
              <a:off x="6469302" y="4437587"/>
              <a:ext cx="351320" cy="372399"/>
            </a:xfrm>
            <a:prstGeom prst="rightArrow">
              <a:avLst/>
            </a:prstGeom>
            <a:solidFill>
              <a:schemeClr val="accent1">
                <a:lumMod val="60000"/>
                <a:lumOff val="40000"/>
              </a:schemeClr>
            </a:solidFill>
            <a:ln>
              <a:noFill/>
            </a:ln>
            <a:scene3d>
              <a:camera prst="orthographicFront"/>
              <a:lightRig rig="soft" dir="t"/>
            </a:scene3d>
            <a:sp3d contourW="12700" prstMaterial="plastic">
              <a:bevelT w="88900" h="31750" prst="relaxedInset"/>
              <a:contourClr>
                <a:schemeClr val="accent1">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C2E93E45-6788-4541-864E-C8FD6E0B2FB1}"/>
                </a:ext>
              </a:extLst>
            </p:cNvPr>
            <p:cNvGrpSpPr>
              <a:grpSpLocks noChangeAspect="1"/>
            </p:cNvGrpSpPr>
            <p:nvPr/>
          </p:nvGrpSpPr>
          <p:grpSpPr>
            <a:xfrm>
              <a:off x="5681142" y="4534269"/>
              <a:ext cx="1053959" cy="1053959"/>
              <a:chOff x="1150199" y="1248417"/>
              <a:chExt cx="846459" cy="846459"/>
            </a:xfrm>
            <a:scene3d>
              <a:camera prst="orthographicFront"/>
              <a:lightRig rig="threePt" dir="t">
                <a:rot lat="0" lon="0" rev="7500000"/>
              </a:lightRig>
            </a:scene3d>
          </p:grpSpPr>
          <p:sp>
            <p:nvSpPr>
              <p:cNvPr id="47" name="Oval 46">
                <a:extLst>
                  <a:ext uri="{FF2B5EF4-FFF2-40B4-BE49-F238E27FC236}">
                    <a16:creationId xmlns:a16="http://schemas.microsoft.com/office/drawing/2014/main" id="{249F1253-525B-504E-A94F-8D0C7D6A2BC4}"/>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48" name="Oval 4">
                <a:extLst>
                  <a:ext uri="{FF2B5EF4-FFF2-40B4-BE49-F238E27FC236}">
                    <a16:creationId xmlns:a16="http://schemas.microsoft.com/office/drawing/2014/main" id="{431E8695-2FA8-1546-8F6C-9C73B5DA9678}"/>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NASA</a:t>
                </a:r>
              </a:p>
            </p:txBody>
          </p:sp>
        </p:grpSp>
        <p:grpSp>
          <p:nvGrpSpPr>
            <p:cNvPr id="29" name="Group 28">
              <a:extLst>
                <a:ext uri="{FF2B5EF4-FFF2-40B4-BE49-F238E27FC236}">
                  <a16:creationId xmlns:a16="http://schemas.microsoft.com/office/drawing/2014/main" id="{BAFD29CA-4507-4041-8777-7B3CDC3E0ED0}"/>
                </a:ext>
              </a:extLst>
            </p:cNvPr>
            <p:cNvGrpSpPr>
              <a:grpSpLocks noChangeAspect="1"/>
            </p:cNvGrpSpPr>
            <p:nvPr/>
          </p:nvGrpSpPr>
          <p:grpSpPr>
            <a:xfrm>
              <a:off x="4744289" y="3939706"/>
              <a:ext cx="1053959" cy="1053959"/>
              <a:chOff x="1150199" y="1248417"/>
              <a:chExt cx="846459" cy="846459"/>
            </a:xfrm>
            <a:scene3d>
              <a:camera prst="orthographicFront"/>
              <a:lightRig rig="threePt" dir="t">
                <a:rot lat="0" lon="0" rev="7500000"/>
              </a:lightRig>
            </a:scene3d>
          </p:grpSpPr>
          <p:sp>
            <p:nvSpPr>
              <p:cNvPr id="45" name="Oval 44">
                <a:extLst>
                  <a:ext uri="{FF2B5EF4-FFF2-40B4-BE49-F238E27FC236}">
                    <a16:creationId xmlns:a16="http://schemas.microsoft.com/office/drawing/2014/main" id="{3CDEF0B3-AB85-674C-9E76-C2C71C3F256E}"/>
                  </a:ext>
                </a:extLst>
              </p:cNvPr>
              <p:cNvSpPr/>
              <p:nvPr/>
            </p:nvSpPr>
            <p:spPr>
              <a:xfrm>
                <a:off x="1150199" y="1248417"/>
                <a:ext cx="846459" cy="846459"/>
              </a:xfrm>
              <a:prstGeom prst="ellipse">
                <a:avLst/>
              </a:prstGeom>
              <a:solidFill>
                <a:schemeClr val="accent1">
                  <a:lumMod val="60000"/>
                  <a:lumOff val="4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46" name="Oval 4">
                <a:extLst>
                  <a:ext uri="{FF2B5EF4-FFF2-40B4-BE49-F238E27FC236}">
                    <a16:creationId xmlns:a16="http://schemas.microsoft.com/office/drawing/2014/main" id="{4ACB40C4-FC6E-EB4E-861C-9E1646FB9C06}"/>
                  </a:ext>
                </a:extLst>
              </p:cNvPr>
              <p:cNvSpPr txBox="1"/>
              <p:nvPr/>
            </p:nvSpPr>
            <p:spPr>
              <a:xfrm>
                <a:off x="1274160" y="1372378"/>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NSF</a:t>
                </a:r>
              </a:p>
            </p:txBody>
          </p:sp>
        </p:grpSp>
        <p:pic>
          <p:nvPicPr>
            <p:cNvPr id="31" name="Picture 8" descr="SSEC_logo-tra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0906" y="1906432"/>
              <a:ext cx="870141" cy="61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PaulMenzel\acronyms &amp; logos &amp; addresses\new_cimss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62" y="3139808"/>
              <a:ext cx="936622" cy="7026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C35168F5-3E14-4D41-AA2D-175E861E92CB}"/>
                </a:ext>
              </a:extLst>
            </p:cNvPr>
            <p:cNvPicPr>
              <a:picLocks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832209" y="4720746"/>
              <a:ext cx="843167" cy="702639"/>
            </a:xfrm>
            <a:prstGeom prst="rect">
              <a:avLst/>
            </a:prstGeom>
            <a:noFill/>
            <a:ln>
              <a:noFill/>
            </a:ln>
            <a:effectLst>
              <a:glow rad="12700">
                <a:schemeClr val="tx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a:extLst>
                <a:ext uri="{FF2B5EF4-FFF2-40B4-BE49-F238E27FC236}">
                  <a16:creationId xmlns:a16="http://schemas.microsoft.com/office/drawing/2014/main" id="{48441C51-EA30-A646-8AEA-892E99D8946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73" b="97927" l="4569" r="97970"/>
                      </a14:imgEffect>
                    </a14:imgLayer>
                  </a14:imgProps>
                </a:ext>
                <a:ext uri="{28A0092B-C50C-407E-A947-70E740481C1C}">
                  <a14:useLocalDpi xmlns:a14="http://schemas.microsoft.com/office/drawing/2010/main" val="0"/>
                </a:ext>
              </a:extLst>
            </a:blip>
            <a:srcRect/>
            <a:stretch>
              <a:fillRect/>
            </a:stretch>
          </p:blipFill>
          <p:spPr bwMode="auto">
            <a:xfrm>
              <a:off x="8087681" y="2027296"/>
              <a:ext cx="995406" cy="99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A7A75046-D93B-304F-B835-68F1066966F7}"/>
                </a:ext>
              </a:extLst>
            </p:cNvPr>
            <p:cNvGrpSpPr>
              <a:grpSpLocks noChangeAspect="1"/>
            </p:cNvGrpSpPr>
            <p:nvPr/>
          </p:nvGrpSpPr>
          <p:grpSpPr>
            <a:xfrm>
              <a:off x="8769108" y="2602011"/>
              <a:ext cx="1053959" cy="1053959"/>
              <a:chOff x="2891470" y="51351"/>
              <a:chExt cx="846459" cy="846459"/>
            </a:xfrm>
            <a:scene3d>
              <a:camera prst="orthographicFront"/>
              <a:lightRig rig="threePt" dir="t">
                <a:rot lat="0" lon="0" rev="7500000"/>
              </a:lightRig>
            </a:scene3d>
          </p:grpSpPr>
          <p:sp>
            <p:nvSpPr>
              <p:cNvPr id="43" name="Oval 42">
                <a:extLst>
                  <a:ext uri="{FF2B5EF4-FFF2-40B4-BE49-F238E27FC236}">
                    <a16:creationId xmlns:a16="http://schemas.microsoft.com/office/drawing/2014/main" id="{CF400722-2872-BE41-BC48-B5E234BA3257}"/>
                  </a:ext>
                </a:extLst>
              </p:cNvPr>
              <p:cNvSpPr/>
              <p:nvPr/>
            </p:nvSpPr>
            <p:spPr>
              <a:xfrm>
                <a:off x="2891470" y="51351"/>
                <a:ext cx="846459" cy="846459"/>
              </a:xfrm>
              <a:prstGeom prst="ellipse">
                <a:avLst/>
              </a:prstGeom>
              <a:solidFill>
                <a:schemeClr val="accent2">
                  <a:lumMod val="40000"/>
                  <a:lumOff val="60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txBody>
              <a:bodyPr/>
              <a:lstStyle/>
              <a:p>
                <a:endParaRPr lang="en-US"/>
              </a:p>
            </p:txBody>
          </p:sp>
          <p:sp>
            <p:nvSpPr>
              <p:cNvPr id="44" name="Oval 4">
                <a:extLst>
                  <a:ext uri="{FF2B5EF4-FFF2-40B4-BE49-F238E27FC236}">
                    <a16:creationId xmlns:a16="http://schemas.microsoft.com/office/drawing/2014/main" id="{2A54C818-28D3-ED45-A001-BEFD02D0AFF3}"/>
                  </a:ext>
                </a:extLst>
              </p:cNvPr>
              <p:cNvSpPr txBox="1"/>
              <p:nvPr/>
            </p:nvSpPr>
            <p:spPr>
              <a:xfrm>
                <a:off x="3015431" y="175312"/>
                <a:ext cx="598537" cy="59853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6" name="Picture 35">
              <a:extLst>
                <a:ext uri="{FF2B5EF4-FFF2-40B4-BE49-F238E27FC236}">
                  <a16:creationId xmlns:a16="http://schemas.microsoft.com/office/drawing/2014/main" id="{D1C5D9AE-CB4E-D940-8EE9-F1F1D21713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204" r="19883"/>
            <a:stretch/>
          </p:blipFill>
          <p:spPr>
            <a:xfrm>
              <a:off x="4164612" y="2964148"/>
              <a:ext cx="1026224" cy="1053959"/>
            </a:xfrm>
            <a:prstGeom prst="rect">
              <a:avLst/>
            </a:prstGeom>
          </p:spPr>
        </p:pic>
        <p:pic>
          <p:nvPicPr>
            <p:cNvPr id="37" name="Picture 36">
              <a:extLst>
                <a:ext uri="{FF2B5EF4-FFF2-40B4-BE49-F238E27FC236}">
                  <a16:creationId xmlns:a16="http://schemas.microsoft.com/office/drawing/2014/main" id="{E1472217-322D-B84C-A4FC-F50CB5C0A3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08698" y="4018107"/>
              <a:ext cx="901720" cy="901720"/>
            </a:xfrm>
            <a:prstGeom prst="rect">
              <a:avLst/>
            </a:prstGeom>
          </p:spPr>
        </p:pic>
        <p:pic>
          <p:nvPicPr>
            <p:cNvPr id="38" name="Picture 37">
              <a:extLst>
                <a:ext uri="{FF2B5EF4-FFF2-40B4-BE49-F238E27FC236}">
                  <a16:creationId xmlns:a16="http://schemas.microsoft.com/office/drawing/2014/main" id="{4CC58A50-C844-934D-9196-61396B8FE6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3038" y="1968743"/>
              <a:ext cx="809384" cy="808035"/>
            </a:xfrm>
            <a:prstGeom prst="rect">
              <a:avLst/>
            </a:prstGeom>
          </p:spPr>
        </p:pic>
        <p:pic>
          <p:nvPicPr>
            <p:cNvPr id="39" name="Picture 38">
              <a:extLst>
                <a:ext uri="{FF2B5EF4-FFF2-40B4-BE49-F238E27FC236}">
                  <a16:creationId xmlns:a16="http://schemas.microsoft.com/office/drawing/2014/main" id="{03590E92-EE36-C342-BD2F-DC28244B11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4349" y="2741646"/>
              <a:ext cx="495041" cy="790469"/>
            </a:xfrm>
            <a:prstGeom prst="rect">
              <a:avLst/>
            </a:prstGeom>
          </p:spPr>
        </p:pic>
        <p:sp>
          <p:nvSpPr>
            <p:cNvPr id="40" name="Up-Down Arrow 39">
              <a:extLst>
                <a:ext uri="{FF2B5EF4-FFF2-40B4-BE49-F238E27FC236}">
                  <a16:creationId xmlns:a16="http://schemas.microsoft.com/office/drawing/2014/main" id="{CC0D0C69-F162-5D43-B3E9-E84CE86F7E62}"/>
                </a:ext>
              </a:extLst>
            </p:cNvPr>
            <p:cNvSpPr/>
            <p:nvPr/>
          </p:nvSpPr>
          <p:spPr>
            <a:xfrm rot="3202284">
              <a:off x="7753659" y="2744625"/>
              <a:ext cx="372399" cy="668058"/>
            </a:xfrm>
            <a:prstGeom prst="upDownArrow">
              <a:avLst/>
            </a:prstGeom>
            <a:solidFill>
              <a:schemeClr val="accent1">
                <a:lumMod val="60000"/>
                <a:lumOff val="40000"/>
              </a:schemeClr>
            </a:solidFill>
            <a:ln>
              <a:noFill/>
            </a:ln>
            <a:scene3d>
              <a:camera prst="orthographicFront"/>
              <a:lightRig rig="threePt" dir="t"/>
            </a:scene3d>
            <a:sp3d>
              <a:bevelT w="88900" h="31750" prst="relaxedIns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87844" y="3583891"/>
              <a:ext cx="1546728" cy="1546727"/>
            </a:xfrm>
            <a:prstGeom prst="rect">
              <a:avLst/>
            </a:prstGeom>
          </p:spPr>
        </p:pic>
        <p:pic>
          <p:nvPicPr>
            <p:cNvPr id="42" name="Picture 41">
              <a:extLst>
                <a:ext uri="{FF2B5EF4-FFF2-40B4-BE49-F238E27FC236}">
                  <a16:creationId xmlns:a16="http://schemas.microsoft.com/office/drawing/2014/main" id="{7D8164E3-234E-FEBC-2B7C-EEF4F6F8F8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94915" y="4369426"/>
              <a:ext cx="705156" cy="702639"/>
            </a:xfrm>
            <a:prstGeom prst="rect">
              <a:avLst/>
            </a:prstGeom>
          </p:spPr>
        </p:pic>
      </p:grpSp>
      <p:sp>
        <p:nvSpPr>
          <p:cNvPr id="59" name="Rectangle 58"/>
          <p:cNvSpPr/>
          <p:nvPr/>
        </p:nvSpPr>
        <p:spPr>
          <a:xfrm>
            <a:off x="28755" y="1723550"/>
            <a:ext cx="6006355" cy="4832092"/>
          </a:xfrm>
          <a:prstGeom prst="rect">
            <a:avLst/>
          </a:prstGeom>
        </p:spPr>
        <p:txBody>
          <a:bodyPr wrap="square">
            <a:spAutoFit/>
          </a:bodyPr>
          <a:lstStyle/>
          <a:p>
            <a:pPr fontAlgn="base"/>
            <a:r>
              <a:rPr lang="en-US" b="1" u="sng" dirty="0">
                <a:solidFill>
                  <a:srgbClr val="424242"/>
                </a:solidFill>
                <a:latin typeface="inherit"/>
              </a:rPr>
              <a:t>CIMSS Director</a:t>
            </a:r>
            <a:r>
              <a:rPr lang="en-US" b="1" dirty="0">
                <a:solidFill>
                  <a:srgbClr val="424242"/>
                </a:solidFill>
                <a:latin typeface="inherit"/>
              </a:rPr>
              <a:t>: </a:t>
            </a:r>
            <a:r>
              <a:rPr lang="en-US" dirty="0">
                <a:solidFill>
                  <a:srgbClr val="424242"/>
                </a:solidFill>
                <a:latin typeface="Tahoma" panose="020B0604030504040204" pitchFamily="34" charset="0"/>
              </a:rPr>
              <a:t>Dr. Tristan L’Ecuyer</a:t>
            </a:r>
          </a:p>
          <a:p>
            <a:pPr fontAlgn="base"/>
            <a:r>
              <a:rPr lang="en-US" dirty="0"/>
              <a:t/>
            </a:r>
            <a:br>
              <a:rPr lang="en-US" dirty="0"/>
            </a:br>
            <a:r>
              <a:rPr lang="en-US" sz="1400" b="1" u="sng" dirty="0">
                <a:solidFill>
                  <a:srgbClr val="424242"/>
                </a:solidFill>
                <a:latin typeface="inherit"/>
              </a:rPr>
              <a:t>Research Themes</a:t>
            </a:r>
          </a:p>
          <a:p>
            <a:pPr fontAlgn="base"/>
            <a:endParaRPr lang="en-US" sz="1400" dirty="0">
              <a:solidFill>
                <a:srgbClr val="424242"/>
              </a:solidFill>
              <a:latin typeface="Tahoma" panose="020B0604030504040204" pitchFamily="34" charset="0"/>
            </a:endParaRP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Satellite Meteorology Research and Applications </a:t>
            </a:r>
            <a:r>
              <a:rPr lang="en-US" sz="1400" i="1" dirty="0">
                <a:solidFill>
                  <a:srgbClr val="424242"/>
                </a:solidFill>
                <a:latin typeface="inherit"/>
              </a:rPr>
              <a:t>-</a:t>
            </a:r>
            <a:r>
              <a:rPr lang="en-US" sz="1400" dirty="0">
                <a:solidFill>
                  <a:srgbClr val="424242"/>
                </a:solidFill>
                <a:latin typeface="Tahoma" panose="020B0604030504040204" pitchFamily="34" charset="0"/>
              </a:rPr>
              <a:t> to support weather analysis and forecasting through participation in NESDIS product assurance and risk reduction programs and the associated transitioning of research progress into NOAA operations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Satellite Sensors and Measurement Techniques </a:t>
            </a:r>
            <a:r>
              <a:rPr lang="en-US" sz="1400" i="1" dirty="0">
                <a:solidFill>
                  <a:srgbClr val="424242"/>
                </a:solidFill>
                <a:latin typeface="inherit"/>
              </a:rPr>
              <a:t>- </a:t>
            </a:r>
            <a:r>
              <a:rPr lang="en-US" sz="1400" dirty="0">
                <a:solidFill>
                  <a:srgbClr val="424242"/>
                </a:solidFill>
                <a:latin typeface="Tahoma" panose="020B0604030504040204" pitchFamily="34" charset="0"/>
              </a:rPr>
              <a:t>to conduct instrument trade studies and sensor performance analysis supporting NOAA’s future satellite needs as well as assisting in the long term calibration and validation of remote sensing data and derived products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Environmental Models and Data Assimilation </a:t>
            </a:r>
            <a:r>
              <a:rPr lang="en-US" sz="1400" i="1" dirty="0">
                <a:solidFill>
                  <a:srgbClr val="424242"/>
                </a:solidFill>
                <a:latin typeface="inherit"/>
              </a:rPr>
              <a:t>-</a:t>
            </a:r>
            <a:r>
              <a:rPr lang="en-US" sz="1400" dirty="0">
                <a:solidFill>
                  <a:srgbClr val="424242"/>
                </a:solidFill>
                <a:latin typeface="Tahoma" panose="020B0604030504040204" pitchFamily="34" charset="0"/>
              </a:rPr>
              <a:t> to work with the Joint Center for Satellite Data Assimilation (JCSDA) on improving satellite data assimilation techniques in operational weather forecast models</a:t>
            </a:r>
          </a:p>
          <a:p>
            <a:pPr marL="285750" indent="-285750" fontAlgn="base">
              <a:spcAft>
                <a:spcPts val="800"/>
              </a:spcAft>
              <a:buClr>
                <a:srgbClr val="FF0000"/>
              </a:buClr>
              <a:buSzPct val="200000"/>
              <a:buFont typeface="Arial" panose="020B0604020202020204" pitchFamily="34" charset="0"/>
              <a:buChar char="•"/>
            </a:pPr>
            <a:r>
              <a:rPr lang="en-US" sz="1400" b="1" i="1" dirty="0">
                <a:solidFill>
                  <a:srgbClr val="424242"/>
                </a:solidFill>
                <a:latin typeface="inherit"/>
              </a:rPr>
              <a:t>Outreach and Education </a:t>
            </a:r>
            <a:r>
              <a:rPr lang="en-US" sz="1400" i="1" dirty="0">
                <a:solidFill>
                  <a:srgbClr val="424242"/>
                </a:solidFill>
                <a:latin typeface="inherit"/>
              </a:rPr>
              <a:t>-</a:t>
            </a:r>
            <a:r>
              <a:rPr lang="en-US" sz="1400" dirty="0">
                <a:solidFill>
                  <a:srgbClr val="424242"/>
                </a:solidFill>
                <a:latin typeface="Tahoma" panose="020B0604030504040204" pitchFamily="34" charset="0"/>
              </a:rPr>
              <a:t> to engage the workforce of the future in understanding and using environmental satellite observations for the benefit of an informed society</a:t>
            </a:r>
            <a:r>
              <a:rPr lang="en-US" sz="1400" dirty="0"/>
              <a:t/>
            </a:r>
            <a:br>
              <a:rPr lang="en-US" sz="1400" dirty="0"/>
            </a:br>
            <a:endParaRPr lang="en-US" sz="1400" dirty="0"/>
          </a:p>
        </p:txBody>
      </p:sp>
    </p:spTree>
    <p:extLst>
      <p:ext uri="{BB962C8B-B14F-4D97-AF65-F5344CB8AC3E}">
        <p14:creationId xmlns:p14="http://schemas.microsoft.com/office/powerpoint/2010/main" val="383261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6"/>
            <a:ext cx="10668000" cy="1066800"/>
          </a:xfrm>
        </p:spPr>
        <p:txBody>
          <a:bodyPr/>
          <a:lstStyle/>
          <a:p>
            <a:r>
              <a:rPr lang="en-US" dirty="0"/>
              <a:t>Satellite Meteorology Research and Applications </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13378"/>
            <a:ext cx="12192000" cy="544622"/>
          </a:xfrm>
        </p:spPr>
        <p:txBody>
          <a:bodyPr/>
          <a:lstStyle/>
          <a:p>
            <a:r>
              <a:rPr lang="en-US" sz="1800" dirty="0"/>
              <a:t>Community Satellite Processing Package (CSPP): Allen Huang and Kathy </a:t>
            </a:r>
            <a:r>
              <a:rPr lang="en-US" sz="1800" dirty="0" err="1"/>
              <a:t>Strabala</a:t>
            </a:r>
            <a:r>
              <a:rPr lang="en-US" sz="1800" dirty="0"/>
              <a:t> (CIMSS) </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Picture 6" descr="A map of the world&#10;&#10;Description automatically generated with medium confidence">
            <a:extLst>
              <a:ext uri="{FF2B5EF4-FFF2-40B4-BE49-F238E27FC236}">
                <a16:creationId xmlns:a16="http://schemas.microsoft.com/office/drawing/2014/main" id="{FA6127B1-2925-16DE-3500-9F716F8DCAE6}"/>
              </a:ext>
            </a:extLst>
          </p:cNvPr>
          <p:cNvPicPr>
            <a:picLocks noChangeAspect="1"/>
          </p:cNvPicPr>
          <p:nvPr/>
        </p:nvPicPr>
        <p:blipFill rotWithShape="1">
          <a:blip r:embed="rId4"/>
          <a:srcRect b="2977"/>
          <a:stretch/>
        </p:blipFill>
        <p:spPr>
          <a:xfrm>
            <a:off x="3149655" y="1654746"/>
            <a:ext cx="9001387" cy="4366692"/>
          </a:xfrm>
          <a:prstGeom prst="rect">
            <a:avLst/>
          </a:prstGeom>
        </p:spPr>
      </p:pic>
      <p:pic>
        <p:nvPicPr>
          <p:cNvPr id="9" name="Picture 8">
            <a:extLst>
              <a:ext uri="{FF2B5EF4-FFF2-40B4-BE49-F238E27FC236}">
                <a16:creationId xmlns:a16="http://schemas.microsoft.com/office/drawing/2014/main" id="{BE2028A5-D4B8-B27B-DA6F-DBF3728086D0}"/>
              </a:ext>
            </a:extLst>
          </p:cNvPr>
          <p:cNvPicPr>
            <a:picLocks noChangeAspect="1"/>
          </p:cNvPicPr>
          <p:nvPr/>
        </p:nvPicPr>
        <p:blipFill>
          <a:blip r:embed="rId5"/>
          <a:stretch>
            <a:fillRect/>
          </a:stretch>
        </p:blipFill>
        <p:spPr>
          <a:xfrm>
            <a:off x="6790888" y="4450360"/>
            <a:ext cx="1198199" cy="1200696"/>
          </a:xfrm>
          <a:prstGeom prst="rect">
            <a:avLst/>
          </a:prstGeom>
        </p:spPr>
      </p:pic>
      <p:sp>
        <p:nvSpPr>
          <p:cNvPr id="10" name="Rectangle 9"/>
          <p:cNvSpPr/>
          <p:nvPr/>
        </p:nvSpPr>
        <p:spPr>
          <a:xfrm>
            <a:off x="155196" y="1729288"/>
            <a:ext cx="2895370" cy="3970318"/>
          </a:xfrm>
          <a:prstGeom prst="rect">
            <a:avLst/>
          </a:prstGeom>
        </p:spPr>
        <p:txBody>
          <a:bodyPr wrap="square">
            <a:spAutoFit/>
          </a:bodyPr>
          <a:lstStyle/>
          <a:p>
            <a:pPr marL="285750" indent="-285750">
              <a:buClr>
                <a:srgbClr val="FF0000"/>
              </a:buClr>
              <a:buSzPct val="200000"/>
              <a:buFont typeface="Arial" panose="020B0604020202020204" pitchFamily="34" charset="0"/>
              <a:buChar char="•"/>
              <a:defRPr/>
            </a:pPr>
            <a:r>
              <a:rPr lang="en-US" sz="1400" dirty="0"/>
              <a:t>The Community Satellite Processing Package (CSPP) supports the Direct Broadcast (DB) meteorological and environmental satellite community through the packaging and distribution of open source science software and through training in local product applications.</a:t>
            </a:r>
          </a:p>
          <a:p>
            <a:pPr marL="285750" indent="-285750">
              <a:buClr>
                <a:srgbClr val="FF0000"/>
              </a:buClr>
              <a:buSzPct val="200000"/>
              <a:buFont typeface="Arial" panose="020B0604020202020204" pitchFamily="34" charset="0"/>
              <a:buChar char="•"/>
              <a:defRPr/>
            </a:pPr>
            <a:endParaRPr lang="en-US" sz="1400" dirty="0"/>
          </a:p>
          <a:p>
            <a:pPr marL="285750" indent="-285750">
              <a:buClr>
                <a:srgbClr val="FF0000"/>
              </a:buClr>
              <a:buSzPct val="200000"/>
              <a:buFont typeface="Arial" panose="020B0604020202020204" pitchFamily="34" charset="0"/>
              <a:buChar char="•"/>
              <a:defRPr/>
            </a:pPr>
            <a:r>
              <a:rPr lang="en-US" sz="1400" dirty="0"/>
              <a:t>Users include NOAA, NASA, international meteorological agencies, receiving station vendors, data and weather service providers, and the university and research community</a:t>
            </a:r>
          </a:p>
        </p:txBody>
      </p:sp>
      <p:sp>
        <p:nvSpPr>
          <p:cNvPr id="11" name="Rectangle 10"/>
          <p:cNvSpPr/>
          <p:nvPr/>
        </p:nvSpPr>
        <p:spPr>
          <a:xfrm>
            <a:off x="8060317" y="4825580"/>
            <a:ext cx="3738799" cy="738664"/>
          </a:xfrm>
          <a:prstGeom prst="rect">
            <a:avLst/>
          </a:prstGeom>
        </p:spPr>
        <p:txBody>
          <a:bodyPr wrap="square">
            <a:spAutoFit/>
          </a:bodyPr>
          <a:lstStyle/>
          <a:p>
            <a:r>
              <a:rPr lang="en-US" sz="1400" dirty="0">
                <a:solidFill>
                  <a:schemeClr val="bg1"/>
                </a:solidFill>
                <a:latin typeface="MercurySSm-Bold-Pro_Web"/>
              </a:rPr>
              <a:t>Quad nations June 2022 Summit announce inclusion of CSPP in cooperative civil Earth observation programs</a:t>
            </a:r>
            <a:endParaRPr lang="en-US" sz="1400" dirty="0">
              <a:solidFill>
                <a:schemeClr val="bg1"/>
              </a:solidFill>
            </a:endParaRPr>
          </a:p>
        </p:txBody>
      </p:sp>
    </p:spTree>
    <p:extLst>
      <p:ext uri="{BB962C8B-B14F-4D97-AF65-F5344CB8AC3E}">
        <p14:creationId xmlns:p14="http://schemas.microsoft.com/office/powerpoint/2010/main" val="3889318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299" y="7620"/>
            <a:ext cx="10931979" cy="1066800"/>
          </a:xfrm>
        </p:spPr>
        <p:txBody>
          <a:bodyPr>
            <a:noAutofit/>
          </a:bodyPr>
          <a:lstStyle/>
          <a:p>
            <a:r>
              <a:rPr lang="en-US" sz="3600" i="1" dirty="0">
                <a:solidFill>
                  <a:srgbClr val="424242"/>
                </a:solidFill>
                <a:latin typeface="inherit"/>
              </a:rPr>
              <a:t>Satellite Sensors and Measurement Techniques</a:t>
            </a:r>
            <a:endParaRPr lang="en-US" dirty="0"/>
          </a:p>
        </p:txBody>
      </p:sp>
      <p:sp>
        <p:nvSpPr>
          <p:cNvPr id="3" name="Content Placeholder 2">
            <a:extLst>
              <a:ext uri="{FF2B5EF4-FFF2-40B4-BE49-F238E27FC236}">
                <a16:creationId xmlns:a16="http://schemas.microsoft.com/office/drawing/2014/main" id="{F756CC8D-7786-364A-9D31-6F83D079164C}"/>
              </a:ext>
            </a:extLst>
          </p:cNvPr>
          <p:cNvSpPr>
            <a:spLocks noGrp="1"/>
          </p:cNvSpPr>
          <p:nvPr>
            <p:ph sz="quarter" idx="13"/>
          </p:nvPr>
        </p:nvSpPr>
        <p:spPr>
          <a:xfrm>
            <a:off x="495299" y="1758337"/>
            <a:ext cx="4898822" cy="4305520"/>
          </a:xfrm>
        </p:spPr>
        <p:txBody>
          <a:bodyPr>
            <a:noAutofit/>
          </a:bodyPr>
          <a:lstStyle/>
          <a:p>
            <a:pPr>
              <a:buClr>
                <a:srgbClr val="FF0000"/>
              </a:buClr>
              <a:buSzPct val="200000"/>
            </a:pPr>
            <a:r>
              <a:rPr lang="en-US" sz="1800" b="1" dirty="0"/>
              <a:t>Sensor Calibration:</a:t>
            </a:r>
          </a:p>
          <a:p>
            <a:pPr marL="692150" lvl="1" indent="-285750">
              <a:buClr>
                <a:srgbClr val="FF0000"/>
              </a:buClr>
              <a:buSzPct val="100000"/>
              <a:buFont typeface="Courier New" panose="02070309020205020404" pitchFamily="49" charset="0"/>
              <a:buChar char="o"/>
            </a:pPr>
            <a:r>
              <a:rPr lang="en-US" sz="1600" dirty="0"/>
              <a:t>VAS, HIRS, ITS, HIS, S-HIS, NAST-I, IMG, AIRS, IASI, GIFTS, </a:t>
            </a:r>
            <a:r>
              <a:rPr lang="en-US" sz="1600" dirty="0" err="1"/>
              <a:t>CrIS</a:t>
            </a:r>
            <a:r>
              <a:rPr lang="en-US" sz="1600" dirty="0"/>
              <a:t>, HIRAS, CLARREO, ABI, MODIS, VIIRS, ARI</a:t>
            </a:r>
          </a:p>
          <a:p>
            <a:pPr>
              <a:buClr>
                <a:srgbClr val="FF0000"/>
              </a:buClr>
              <a:buSzPct val="200000"/>
            </a:pPr>
            <a:r>
              <a:rPr lang="en-US" sz="1800" b="1" dirty="0"/>
              <a:t>Current projects:</a:t>
            </a:r>
          </a:p>
          <a:p>
            <a:pPr lvl="1">
              <a:buClr>
                <a:srgbClr val="FF0000"/>
              </a:buClr>
              <a:buSzPct val="100000"/>
              <a:buFont typeface="Courier New" panose="02070309020205020404" pitchFamily="49" charset="0"/>
              <a:buChar char="o"/>
            </a:pPr>
            <a:r>
              <a:rPr lang="en-US" sz="1600" dirty="0"/>
              <a:t>Responsible for Cross-track Infrared Sounder (</a:t>
            </a:r>
            <a:r>
              <a:rPr lang="en-US" sz="1600" dirty="0" err="1"/>
              <a:t>CrIS</a:t>
            </a:r>
            <a:r>
              <a:rPr lang="en-US" sz="1600" dirty="0"/>
              <a:t>) NASA L1B product and long-standing major contributor to the NOAA </a:t>
            </a:r>
            <a:r>
              <a:rPr lang="en-US" sz="1600" dirty="0" err="1"/>
              <a:t>CrIS</a:t>
            </a:r>
            <a:r>
              <a:rPr lang="en-US" sz="1600" dirty="0"/>
              <a:t> SDR calibration team, for SNPP through JPSS-4</a:t>
            </a:r>
          </a:p>
          <a:p>
            <a:pPr lvl="1">
              <a:buClr>
                <a:srgbClr val="FF0000"/>
              </a:buClr>
              <a:buSzPct val="100000"/>
              <a:buFont typeface="Courier New" panose="02070309020205020404" pitchFamily="49" charset="0"/>
              <a:buChar char="o"/>
            </a:pPr>
            <a:r>
              <a:rPr lang="en-US" sz="1600" dirty="0" err="1"/>
              <a:t>CrIS</a:t>
            </a:r>
            <a:r>
              <a:rPr lang="en-US" sz="1600" dirty="0"/>
              <a:t> and Visible Infrared Imaging Radiometer Suite (VIIRS) pre-launch Thermal Vacuum Testing and calibration characterization,      SNPP through JPSS-4</a:t>
            </a:r>
          </a:p>
          <a:p>
            <a:pPr lvl="1">
              <a:buClr>
                <a:srgbClr val="FF0000"/>
              </a:buClr>
              <a:buSzPct val="100000"/>
              <a:buFont typeface="Courier New" panose="02070309020205020404" pitchFamily="49" charset="0"/>
              <a:buChar char="o"/>
            </a:pPr>
            <a:r>
              <a:rPr lang="en-US" sz="1600" dirty="0"/>
              <a:t>Absolute Radiance Interferometer (ARI): IR CLARREO pathfinder – unprecedented accuracy demonstration in Thermal Vacuum at SSEC</a:t>
            </a:r>
          </a:p>
          <a:p>
            <a:endParaRPr lang="en-US" dirty="0"/>
          </a:p>
          <a:p>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3"/>
            <a:ext cx="12192000" cy="559807"/>
          </a:xfrm>
        </p:spPr>
        <p:txBody>
          <a:bodyPr/>
          <a:lstStyle/>
          <a:p>
            <a:r>
              <a:rPr lang="en-US" dirty="0"/>
              <a:t>IR Hyperspectral and Imager sensor design, calibration, and </a:t>
            </a:r>
            <a:r>
              <a:rPr lang="en-US" dirty="0" err="1"/>
              <a:t>cal</a:t>
            </a:r>
            <a:r>
              <a:rPr lang="en-US" dirty="0"/>
              <a:t>/</a:t>
            </a:r>
            <a:r>
              <a:rPr lang="en-US" dirty="0" err="1"/>
              <a:t>val</a:t>
            </a:r>
            <a:r>
              <a:rPr lang="en-US" dirty="0"/>
              <a:t>, for both LEO and GEO: Dave Tobin (SSEC)</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Picture 6">
            <a:extLst>
              <a:ext uri="{FF2B5EF4-FFF2-40B4-BE49-F238E27FC236}">
                <a16:creationId xmlns:a16="http://schemas.microsoft.com/office/drawing/2014/main" id="{9759C1C7-BA78-FE39-71AC-B13AC3264086}"/>
              </a:ext>
            </a:extLst>
          </p:cNvPr>
          <p:cNvPicPr>
            <a:picLocks noChangeAspect="1"/>
          </p:cNvPicPr>
          <p:nvPr/>
        </p:nvPicPr>
        <p:blipFill rotWithShape="1">
          <a:blip r:embed="rId4"/>
          <a:srcRect l="4273" t="6100" r="20184" b="39857"/>
          <a:stretch/>
        </p:blipFill>
        <p:spPr>
          <a:xfrm>
            <a:off x="5611758" y="1542772"/>
            <a:ext cx="6256392" cy="3356888"/>
          </a:xfrm>
          <a:prstGeom prst="rect">
            <a:avLst/>
          </a:prstGeom>
        </p:spPr>
      </p:pic>
      <p:pic>
        <p:nvPicPr>
          <p:cNvPr id="8" name="Picture 7">
            <a:extLst>
              <a:ext uri="{FF2B5EF4-FFF2-40B4-BE49-F238E27FC236}">
                <a16:creationId xmlns:a16="http://schemas.microsoft.com/office/drawing/2014/main" id="{D375F42B-8F63-1FE0-2DB6-386F405E7F25}"/>
              </a:ext>
            </a:extLst>
          </p:cNvPr>
          <p:cNvPicPr>
            <a:picLocks noChangeAspect="1"/>
          </p:cNvPicPr>
          <p:nvPr/>
        </p:nvPicPr>
        <p:blipFill rotWithShape="1">
          <a:blip r:embed="rId4"/>
          <a:srcRect l="83936" t="36624" r="2441" b="45797"/>
          <a:stretch/>
        </p:blipFill>
        <p:spPr>
          <a:xfrm>
            <a:off x="10458171" y="5040924"/>
            <a:ext cx="969107" cy="937846"/>
          </a:xfrm>
          <a:prstGeom prst="rect">
            <a:avLst/>
          </a:prstGeom>
        </p:spPr>
      </p:pic>
      <p:sp>
        <p:nvSpPr>
          <p:cNvPr id="10" name="TextBox 9">
            <a:extLst>
              <a:ext uri="{FF2B5EF4-FFF2-40B4-BE49-F238E27FC236}">
                <a16:creationId xmlns:a16="http://schemas.microsoft.com/office/drawing/2014/main" id="{01DCEEDC-1AC4-DB3F-DA6C-ACFC57CBBD89}"/>
              </a:ext>
            </a:extLst>
          </p:cNvPr>
          <p:cNvSpPr txBox="1"/>
          <p:nvPr/>
        </p:nvSpPr>
        <p:spPr>
          <a:xfrm>
            <a:off x="6737348" y="1245662"/>
            <a:ext cx="5025293" cy="338554"/>
          </a:xfrm>
          <a:prstGeom prst="rect">
            <a:avLst/>
          </a:prstGeom>
          <a:noFill/>
        </p:spPr>
        <p:txBody>
          <a:bodyPr wrap="square">
            <a:spAutoFit/>
          </a:bodyPr>
          <a:lstStyle/>
          <a:p>
            <a:pPr algn="ctr"/>
            <a:r>
              <a:rPr lang="en-US" sz="1600" b="1" dirty="0"/>
              <a:t>Example </a:t>
            </a:r>
            <a:r>
              <a:rPr lang="en-US" sz="1600" b="1" dirty="0" err="1"/>
              <a:t>CrIS</a:t>
            </a:r>
            <a:r>
              <a:rPr lang="en-US" sz="1600" b="1" dirty="0"/>
              <a:t> spectra and Calibration Uncertainties</a:t>
            </a:r>
          </a:p>
        </p:txBody>
      </p:sp>
      <p:sp>
        <p:nvSpPr>
          <p:cNvPr id="12" name="TextBox 11">
            <a:extLst>
              <a:ext uri="{FF2B5EF4-FFF2-40B4-BE49-F238E27FC236}">
                <a16:creationId xmlns:a16="http://schemas.microsoft.com/office/drawing/2014/main" id="{A60E322D-02EC-120C-2FC8-E517B6CF3401}"/>
              </a:ext>
            </a:extLst>
          </p:cNvPr>
          <p:cNvSpPr txBox="1"/>
          <p:nvPr/>
        </p:nvSpPr>
        <p:spPr>
          <a:xfrm>
            <a:off x="6082018" y="5074405"/>
            <a:ext cx="4330948"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a:spAutoFit/>
          </a:bodyPr>
          <a:lstStyle/>
          <a:p>
            <a:r>
              <a:rPr lang="en-US" dirty="0"/>
              <a:t>High Information content observations with low and well characterized uncertainties for climate, sounding, and composition applications</a:t>
            </a:r>
          </a:p>
        </p:txBody>
      </p:sp>
    </p:spTree>
    <p:extLst>
      <p:ext uri="{BB962C8B-B14F-4D97-AF65-F5344CB8AC3E}">
        <p14:creationId xmlns:p14="http://schemas.microsoft.com/office/powerpoint/2010/main" val="226965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299" y="-4194"/>
            <a:ext cx="10668000" cy="1066800"/>
          </a:xfrm>
        </p:spPr>
        <p:txBody>
          <a:bodyPr/>
          <a:lstStyle/>
          <a:p>
            <a:r>
              <a:rPr lang="en-US" sz="3600" i="1" dirty="0">
                <a:solidFill>
                  <a:srgbClr val="424242"/>
                </a:solidFill>
                <a:latin typeface="inherit"/>
              </a:rPr>
              <a:t>Environmental Models and Satellite Data Assimilation</a:t>
            </a:r>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9806"/>
          </a:xfrm>
        </p:spPr>
        <p:txBody>
          <a:bodyPr/>
          <a:lstStyle/>
          <a:p>
            <a:r>
              <a:rPr lang="en-US" dirty="0"/>
              <a:t>Hurricane WRF Tropical Cyclone Forecasting: Agnes Lim, Jim Jung, and Sharon </a:t>
            </a:r>
            <a:r>
              <a:rPr lang="en-US" dirty="0" err="1"/>
              <a:t>Newbula</a:t>
            </a:r>
            <a:r>
              <a:rPr lang="en-US" dirty="0"/>
              <a:t> (CIMSS)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7" name="Content Placeholder 6"/>
          <p:cNvSpPr>
            <a:spLocks noGrp="1"/>
          </p:cNvSpPr>
          <p:nvPr>
            <p:ph sz="quarter" idx="13"/>
          </p:nvPr>
        </p:nvSpPr>
        <p:spPr>
          <a:xfrm>
            <a:off x="495299" y="1839511"/>
            <a:ext cx="4236092" cy="4446053"/>
          </a:xfrm>
        </p:spPr>
        <p:txBody>
          <a:bodyPr>
            <a:normAutofit/>
          </a:bodyPr>
          <a:lstStyle/>
          <a:p>
            <a:pPr>
              <a:buSzPct val="200000"/>
            </a:pPr>
            <a:r>
              <a:rPr lang="en-US" sz="1800" dirty="0">
                <a:latin typeface="AdvPSTIM10-R"/>
              </a:rPr>
              <a:t>Three new atmospheric motion vectors (AMVs) types, shortwave infrared (SWIR), clear-air water vapor (CAWV), and visible (VIS), are assimilated in the  operational Hurricane WRF NWP system.</a:t>
            </a:r>
          </a:p>
          <a:p>
            <a:pPr>
              <a:buSzPct val="200000"/>
            </a:pPr>
            <a:r>
              <a:rPr lang="en-US" sz="1800" dirty="0">
                <a:latin typeface="AdvPSTIM10-R"/>
              </a:rPr>
              <a:t>The impact of the three new AMV types on tropical cyclone forecasts is assessed by conducting assimilation experiments for 25 Atlantic tropical cyclones from the 2015 and 2016 hurricane seasons.</a:t>
            </a:r>
          </a:p>
          <a:p>
            <a:pPr>
              <a:buSzPct val="200000"/>
            </a:pPr>
            <a:r>
              <a:rPr lang="en-US" sz="1800" dirty="0">
                <a:latin typeface="AdvPSTIM10-R"/>
              </a:rPr>
              <a:t>Assimilation of more hourly AMVs improves tropical cyclone intensity forecasts</a:t>
            </a:r>
          </a:p>
        </p:txBody>
      </p:sp>
      <p:pic>
        <p:nvPicPr>
          <p:cNvPr id="3" name="Picture 2"/>
          <p:cNvPicPr>
            <a:picLocks noChangeAspect="1"/>
          </p:cNvPicPr>
          <p:nvPr/>
        </p:nvPicPr>
        <p:blipFill>
          <a:blip r:embed="rId4"/>
          <a:stretch>
            <a:fillRect/>
          </a:stretch>
        </p:blipFill>
        <p:spPr>
          <a:xfrm>
            <a:off x="6262382" y="1187996"/>
            <a:ext cx="3751037" cy="2162222"/>
          </a:xfrm>
          <a:prstGeom prst="rect">
            <a:avLst/>
          </a:prstGeom>
        </p:spPr>
      </p:pic>
      <p:sp>
        <p:nvSpPr>
          <p:cNvPr id="12" name="Rectangle 11"/>
          <p:cNvSpPr/>
          <p:nvPr/>
        </p:nvSpPr>
        <p:spPr>
          <a:xfrm>
            <a:off x="6520614" y="3440672"/>
            <a:ext cx="4993675" cy="369332"/>
          </a:xfrm>
          <a:prstGeom prst="rect">
            <a:avLst/>
          </a:prstGeom>
        </p:spPr>
        <p:txBody>
          <a:bodyPr wrap="none">
            <a:spAutoFit/>
          </a:bodyPr>
          <a:lstStyle/>
          <a:p>
            <a:r>
              <a:rPr lang="en-US" dirty="0">
                <a:latin typeface="AdvPSTIM10-R"/>
              </a:rPr>
              <a:t>HWRF data assimilation and forecast domains.</a:t>
            </a:r>
            <a:endParaRPr lang="en-US" dirty="0"/>
          </a:p>
        </p:txBody>
      </p:sp>
      <p:pic>
        <p:nvPicPr>
          <p:cNvPr id="14" name="Picture 13"/>
          <p:cNvPicPr>
            <a:picLocks noChangeAspect="1"/>
          </p:cNvPicPr>
          <p:nvPr/>
        </p:nvPicPr>
        <p:blipFill rotWithShape="1">
          <a:blip r:embed="rId5"/>
          <a:srcRect l="5969" t="67131"/>
          <a:stretch/>
        </p:blipFill>
        <p:spPr>
          <a:xfrm>
            <a:off x="8678411" y="3751871"/>
            <a:ext cx="3021674" cy="2402277"/>
          </a:xfrm>
          <a:prstGeom prst="rect">
            <a:avLst/>
          </a:prstGeom>
        </p:spPr>
      </p:pic>
      <p:pic>
        <p:nvPicPr>
          <p:cNvPr id="15" name="Picture 14"/>
          <p:cNvPicPr>
            <a:picLocks noChangeAspect="1"/>
          </p:cNvPicPr>
          <p:nvPr/>
        </p:nvPicPr>
        <p:blipFill rotWithShape="1">
          <a:blip r:embed="rId5"/>
          <a:srcRect l="7883" b="67093"/>
          <a:stretch/>
        </p:blipFill>
        <p:spPr>
          <a:xfrm>
            <a:off x="5409110" y="3810004"/>
            <a:ext cx="2960155" cy="2405074"/>
          </a:xfrm>
          <a:prstGeom prst="rect">
            <a:avLst/>
          </a:prstGeom>
        </p:spPr>
      </p:pic>
    </p:spTree>
    <p:extLst>
      <p:ext uri="{BB962C8B-B14F-4D97-AF65-F5344CB8AC3E}">
        <p14:creationId xmlns:p14="http://schemas.microsoft.com/office/powerpoint/2010/main" val="1515553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61010" y="-4234"/>
            <a:ext cx="10668000" cy="1066800"/>
          </a:xfrm>
        </p:spPr>
        <p:txBody>
          <a:bodyPr/>
          <a:lstStyle/>
          <a:p>
            <a:r>
              <a:rPr lang="en-US" sz="3600" i="1" dirty="0">
                <a:solidFill>
                  <a:srgbClr val="424242"/>
                </a:solidFill>
                <a:latin typeface="inherit"/>
              </a:rPr>
              <a:t>Environmental Models and Satellite Data Assimilation</a:t>
            </a:r>
            <a:endParaRPr lang="en-US" dirty="0"/>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303711"/>
            <a:ext cx="12192000" cy="554290"/>
          </a:xfrm>
        </p:spPr>
        <p:txBody>
          <a:bodyPr/>
          <a:lstStyle/>
          <a:p>
            <a:r>
              <a:rPr lang="en-US" dirty="0"/>
              <a:t>Unified Forecast System (UFS) Composition Forecasting: Brad Pierce, Allen </a:t>
            </a:r>
            <a:r>
              <a:rPr lang="en-US" dirty="0" err="1"/>
              <a:t>Lenzen</a:t>
            </a:r>
            <a:r>
              <a:rPr lang="en-US" dirty="0"/>
              <a:t>, </a:t>
            </a:r>
            <a:r>
              <a:rPr lang="en-US" dirty="0" err="1"/>
              <a:t>Adtiya</a:t>
            </a:r>
            <a:r>
              <a:rPr lang="en-US" dirty="0"/>
              <a:t> Kumar (SSEC), Maggie Bruckner (AOS)</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sp>
        <p:nvSpPr>
          <p:cNvPr id="7" name="Content Placeholder 6"/>
          <p:cNvSpPr>
            <a:spLocks noGrp="1"/>
          </p:cNvSpPr>
          <p:nvPr>
            <p:ph sz="quarter" idx="13"/>
          </p:nvPr>
        </p:nvSpPr>
        <p:spPr>
          <a:xfrm>
            <a:off x="495299" y="1839511"/>
            <a:ext cx="4236092" cy="4446053"/>
          </a:xfrm>
        </p:spPr>
        <p:txBody>
          <a:bodyPr>
            <a:normAutofit lnSpcReduction="10000"/>
          </a:bodyPr>
          <a:lstStyle/>
          <a:p>
            <a:pPr>
              <a:buClr>
                <a:srgbClr val="FF0000"/>
              </a:buClr>
              <a:buSzPct val="200000"/>
            </a:pPr>
            <a:r>
              <a:rPr lang="en-US" sz="1900" dirty="0">
                <a:latin typeface="+mn-lt"/>
              </a:rPr>
              <a:t>Real-time Air Quality Modeling System (RAQMS) unified stratosphere/ troposphere chemical module has been incorporated into the Unified Forecasting System (UFS)</a:t>
            </a:r>
          </a:p>
          <a:p>
            <a:pPr>
              <a:buClr>
                <a:srgbClr val="FF0000"/>
              </a:buClr>
              <a:buSzPct val="200000"/>
            </a:pPr>
            <a:r>
              <a:rPr lang="en-US" sz="1900" dirty="0">
                <a:latin typeface="+mn-lt"/>
              </a:rPr>
              <a:t>JPSS Proving Ground/Risk Reduction Project is developing capabilities for assimilation of atmospheric composition and aerosol retrievals</a:t>
            </a:r>
          </a:p>
          <a:p>
            <a:pPr>
              <a:buClr>
                <a:srgbClr val="FF0000"/>
              </a:buClr>
              <a:buSzPct val="200000"/>
            </a:pPr>
            <a:r>
              <a:rPr lang="en-US" sz="1900" dirty="0">
                <a:latin typeface="+mn-lt"/>
              </a:rPr>
              <a:t>Collaborating with the Global Systems Lab to transition to NOAA/ESRL for pre-operational testing</a:t>
            </a:r>
          </a:p>
          <a:p>
            <a:pPr>
              <a:buClr>
                <a:srgbClr val="FF0000"/>
              </a:buClr>
              <a:buSzPct val="200000"/>
            </a:pPr>
            <a:r>
              <a:rPr lang="en-US" sz="1900" dirty="0">
                <a:latin typeface="+mn-lt"/>
              </a:rPr>
              <a:t>Member of the Next Generation Global Prediction System (NGGPS) Atmospheric Composition Working Group </a:t>
            </a:r>
          </a:p>
          <a:p>
            <a:endParaRPr lang="en-US" dirty="0"/>
          </a:p>
        </p:txBody>
      </p:sp>
      <p:pic>
        <p:nvPicPr>
          <p:cNvPr id="8" name="Picture 7" descr="Diagram, circle&#10;&#10;Description automatically generated">
            <a:extLst>
              <a:ext uri="{FF2B5EF4-FFF2-40B4-BE49-F238E27FC236}">
                <a16:creationId xmlns:a16="http://schemas.microsoft.com/office/drawing/2014/main" id="{64716CA7-6664-4635-8146-A0CA33B6EB07}"/>
              </a:ext>
            </a:extLst>
          </p:cNvPr>
          <p:cNvPicPr>
            <a:picLocks noChangeAspect="1"/>
          </p:cNvPicPr>
          <p:nvPr/>
        </p:nvPicPr>
        <p:blipFill rotWithShape="1">
          <a:blip r:embed="rId4">
            <a:extLst>
              <a:ext uri="{28A0092B-C50C-407E-A947-70E740481C1C}">
                <a14:useLocalDpi xmlns:a14="http://schemas.microsoft.com/office/drawing/2010/main" val="0"/>
              </a:ext>
            </a:extLst>
          </a:blip>
          <a:srcRect l="9023" r="9225" b="19268"/>
          <a:stretch/>
        </p:blipFill>
        <p:spPr>
          <a:xfrm>
            <a:off x="5208928" y="1589242"/>
            <a:ext cx="3464911" cy="3813111"/>
          </a:xfrm>
          <a:prstGeom prst="rect">
            <a:avLst/>
          </a:prstGeom>
        </p:spPr>
      </p:pic>
      <p:sp>
        <p:nvSpPr>
          <p:cNvPr id="9" name="TextBox 8">
            <a:extLst>
              <a:ext uri="{FF2B5EF4-FFF2-40B4-BE49-F238E27FC236}">
                <a16:creationId xmlns:a16="http://schemas.microsoft.com/office/drawing/2014/main" id="{8EF8ABB3-90C8-4699-B4B4-440BE0E81511}"/>
              </a:ext>
            </a:extLst>
          </p:cNvPr>
          <p:cNvSpPr txBox="1"/>
          <p:nvPr/>
        </p:nvSpPr>
        <p:spPr>
          <a:xfrm>
            <a:off x="5627226" y="5836745"/>
            <a:ext cx="6353919" cy="276999"/>
          </a:xfrm>
          <a:prstGeom prst="rect">
            <a:avLst/>
          </a:prstGeom>
          <a:noFill/>
        </p:spPr>
        <p:txBody>
          <a:bodyPr wrap="none" rtlCol="0">
            <a:spAutoFit/>
          </a:bodyPr>
          <a:lstStyle/>
          <a:p>
            <a:r>
              <a:rPr lang="en-US" sz="1200" b="1" dirty="0"/>
              <a:t>UFS-RAQMS (left) and TROPOMI (right) column carbon monoxide (1e</a:t>
            </a:r>
            <a:r>
              <a:rPr lang="en-US" sz="1200" b="1" baseline="30000" dirty="0"/>
              <a:t>18</a:t>
            </a:r>
            <a:r>
              <a:rPr lang="en-US" sz="1200" b="1" dirty="0"/>
              <a:t>mol/cm</a:t>
            </a:r>
            <a:r>
              <a:rPr lang="en-US" sz="1200" b="1" baseline="30000" dirty="0"/>
              <a:t>2</a:t>
            </a:r>
            <a:r>
              <a:rPr lang="en-US" sz="1200" b="1" dirty="0"/>
              <a:t>) on July 28, 2019</a:t>
            </a:r>
          </a:p>
        </p:txBody>
      </p:sp>
      <p:pic>
        <p:nvPicPr>
          <p:cNvPr id="10" name="Picture 9" descr="Chart, diagram&#10;&#10;Description automatically generated">
            <a:extLst>
              <a:ext uri="{FF2B5EF4-FFF2-40B4-BE49-F238E27FC236}">
                <a16:creationId xmlns:a16="http://schemas.microsoft.com/office/drawing/2014/main" id="{BBD5A811-E191-4942-8C41-806E857EEFD5}"/>
              </a:ext>
            </a:extLst>
          </p:cNvPr>
          <p:cNvPicPr>
            <a:picLocks noChangeAspect="1"/>
          </p:cNvPicPr>
          <p:nvPr/>
        </p:nvPicPr>
        <p:blipFill rotWithShape="1">
          <a:blip r:embed="rId5">
            <a:extLst>
              <a:ext uri="{28A0092B-C50C-407E-A947-70E740481C1C}">
                <a14:useLocalDpi xmlns:a14="http://schemas.microsoft.com/office/drawing/2010/main" val="0"/>
              </a:ext>
            </a:extLst>
          </a:blip>
          <a:srcRect l="46852" t="88184" r="8158"/>
          <a:stretch/>
        </p:blipFill>
        <p:spPr>
          <a:xfrm>
            <a:off x="7938276" y="5414135"/>
            <a:ext cx="1731820" cy="520438"/>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09E17FD0-0601-49EC-9FA5-EF7BA260F89E}"/>
              </a:ext>
            </a:extLst>
          </p:cNvPr>
          <p:cNvPicPr>
            <a:picLocks noChangeAspect="1"/>
          </p:cNvPicPr>
          <p:nvPr/>
        </p:nvPicPr>
        <p:blipFill rotWithShape="1">
          <a:blip r:embed="rId6">
            <a:extLst>
              <a:ext uri="{28A0092B-C50C-407E-A947-70E740481C1C}">
                <a14:useLocalDpi xmlns:a14="http://schemas.microsoft.com/office/drawing/2010/main" val="0"/>
              </a:ext>
            </a:extLst>
          </a:blip>
          <a:srcRect l="9226" r="9023" b="19441"/>
          <a:stretch/>
        </p:blipFill>
        <p:spPr>
          <a:xfrm>
            <a:off x="8663323" y="1591034"/>
            <a:ext cx="3464911" cy="3804955"/>
          </a:xfrm>
          <a:prstGeom prst="rect">
            <a:avLst/>
          </a:prstGeom>
        </p:spPr>
      </p:pic>
    </p:spTree>
    <p:extLst>
      <p:ext uri="{BB962C8B-B14F-4D97-AF65-F5344CB8AC3E}">
        <p14:creationId xmlns:p14="http://schemas.microsoft.com/office/powerpoint/2010/main" val="303181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50233-2E40-8A4E-9AFC-1A0B8C3729F1}"/>
              </a:ext>
            </a:extLst>
          </p:cNvPr>
          <p:cNvSpPr>
            <a:spLocks noGrp="1"/>
          </p:cNvSpPr>
          <p:nvPr>
            <p:ph type="body" sz="quarter" idx="12"/>
          </p:nvPr>
        </p:nvSpPr>
        <p:spPr>
          <a:xfrm>
            <a:off x="495300" y="3810"/>
            <a:ext cx="10668000" cy="1066800"/>
          </a:xfrm>
        </p:spPr>
        <p:txBody>
          <a:bodyPr/>
          <a:lstStyle/>
          <a:p>
            <a:r>
              <a:rPr lang="en-US" dirty="0"/>
              <a:t>Education and Outreach</a:t>
            </a:r>
          </a:p>
        </p:txBody>
      </p:sp>
      <p:sp>
        <p:nvSpPr>
          <p:cNvPr id="4" name="Text Placeholder 3">
            <a:extLst>
              <a:ext uri="{FF2B5EF4-FFF2-40B4-BE49-F238E27FC236}">
                <a16:creationId xmlns:a16="http://schemas.microsoft.com/office/drawing/2014/main" id="{3505519D-6EB7-744E-A622-C40E6CBC45F2}"/>
              </a:ext>
            </a:extLst>
          </p:cNvPr>
          <p:cNvSpPr>
            <a:spLocks noGrp="1"/>
          </p:cNvSpPr>
          <p:nvPr>
            <p:ph type="body" sz="quarter" idx="14"/>
          </p:nvPr>
        </p:nvSpPr>
        <p:spPr>
          <a:xfrm>
            <a:off x="0" y="6298194"/>
            <a:ext cx="12192000" cy="555995"/>
          </a:xfrm>
        </p:spPr>
        <p:txBody>
          <a:bodyPr/>
          <a:lstStyle/>
          <a:p>
            <a:r>
              <a:rPr lang="en-US" dirty="0"/>
              <a:t>CIMSS Education and Outreach (Margaret Mooney) and close ties with AOS REU efforts (Brad Pierce, Mike Foster) </a:t>
            </a:r>
          </a:p>
        </p:txBody>
      </p:sp>
      <p:pic>
        <p:nvPicPr>
          <p:cNvPr id="5" name="Picture 4">
            <a:extLst>
              <a:ext uri="{FF2B5EF4-FFF2-40B4-BE49-F238E27FC236}">
                <a16:creationId xmlns:a16="http://schemas.microsoft.com/office/drawing/2014/main" id="{0944D426-BE50-8C4F-97DF-B4BD77A203AE}"/>
              </a:ext>
            </a:extLst>
          </p:cNvPr>
          <p:cNvPicPr>
            <a:picLocks noChangeAspect="1"/>
          </p:cNvPicPr>
          <p:nvPr/>
        </p:nvPicPr>
        <p:blipFill>
          <a:blip r:embed="rId2"/>
          <a:stretch>
            <a:fillRect/>
          </a:stretch>
        </p:blipFill>
        <p:spPr>
          <a:xfrm>
            <a:off x="11427279" y="6298194"/>
            <a:ext cx="723763" cy="526373"/>
          </a:xfrm>
          <a:prstGeom prst="rect">
            <a:avLst/>
          </a:prstGeom>
        </p:spPr>
      </p:pic>
      <p:pic>
        <p:nvPicPr>
          <p:cNvPr id="6" name="Picture 5">
            <a:extLst>
              <a:ext uri="{FF2B5EF4-FFF2-40B4-BE49-F238E27FC236}">
                <a16:creationId xmlns:a16="http://schemas.microsoft.com/office/drawing/2014/main" id="{8C83C92A-2310-AC4E-9CDE-574BB8E37BA5}"/>
              </a:ext>
            </a:extLst>
          </p:cNvPr>
          <p:cNvPicPr>
            <a:picLocks noChangeAspect="1"/>
          </p:cNvPicPr>
          <p:nvPr/>
        </p:nvPicPr>
        <p:blipFill>
          <a:blip r:embed="rId3"/>
          <a:stretch>
            <a:fillRect/>
          </a:stretch>
        </p:blipFill>
        <p:spPr>
          <a:xfrm>
            <a:off x="10722578" y="6357252"/>
            <a:ext cx="605612" cy="425798"/>
          </a:xfrm>
          <a:prstGeom prst="rect">
            <a:avLst/>
          </a:prstGeom>
        </p:spPr>
      </p:pic>
      <p:pic>
        <p:nvPicPr>
          <p:cNvPr id="7" name="Content Placeholder 5">
            <a:extLst>
              <a:ext uri="{FF2B5EF4-FFF2-40B4-BE49-F238E27FC236}">
                <a16:creationId xmlns:a16="http://schemas.microsoft.com/office/drawing/2014/main" id="{7C913FB2-791D-034A-9696-D16F327FE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034" y="1163185"/>
            <a:ext cx="6888126" cy="4680393"/>
          </a:xfrm>
          <a:prstGeom prst="rect">
            <a:avLst/>
          </a:prstGeom>
        </p:spPr>
      </p:pic>
      <p:sp>
        <p:nvSpPr>
          <p:cNvPr id="8" name="Content Placeholder 7">
            <a:extLst>
              <a:ext uri="{FF2B5EF4-FFF2-40B4-BE49-F238E27FC236}">
                <a16:creationId xmlns:a16="http://schemas.microsoft.com/office/drawing/2014/main" id="{0C6ECE6F-300A-EF4E-AFDB-6C82202135E1}"/>
              </a:ext>
            </a:extLst>
          </p:cNvPr>
          <p:cNvSpPr txBox="1">
            <a:spLocks noGrp="1"/>
          </p:cNvSpPr>
          <p:nvPr>
            <p:ph sz="quarter" idx="13"/>
          </p:nvPr>
        </p:nvSpPr>
        <p:spPr>
          <a:xfrm>
            <a:off x="244475" y="1839913"/>
            <a:ext cx="4548505" cy="4354012"/>
          </a:xfrm>
          <a:prstGeom prst="rect">
            <a:avLst/>
          </a:prstGeom>
          <a:noFill/>
        </p:spPr>
        <p:txBody>
          <a:bodyPr wrap="square" rtlCol="0">
            <a:spAutoFit/>
          </a:bodyPr>
          <a:lstStyle/>
          <a:p>
            <a:pPr marL="0" indent="0">
              <a:spcAft>
                <a:spcPts val="400"/>
              </a:spcAft>
              <a:buNone/>
            </a:pPr>
            <a:r>
              <a:rPr lang="en-US" sz="1800" b="1" dirty="0"/>
              <a:t>Education, outreach, and community training are priorities at CIMSS:</a:t>
            </a:r>
          </a:p>
          <a:p>
            <a:pPr>
              <a:spcAft>
                <a:spcPts val="400"/>
              </a:spcAft>
              <a:buSzPct val="200000"/>
            </a:pPr>
            <a:r>
              <a:rPr lang="en-US" sz="1400" dirty="0"/>
              <a:t>Leadership in professional training for users (e.g. </a:t>
            </a:r>
            <a:r>
              <a:rPr lang="en-US" sz="1400" dirty="0" err="1"/>
              <a:t>SHyMet</a:t>
            </a:r>
            <a:r>
              <a:rPr lang="en-US" sz="1400" dirty="0"/>
              <a:t>, </a:t>
            </a:r>
            <a:r>
              <a:rPr lang="en-US" sz="1400" dirty="0" err="1"/>
              <a:t>VISITView</a:t>
            </a:r>
            <a:r>
              <a:rPr lang="en-US" sz="1400" dirty="0"/>
              <a:t>, </a:t>
            </a:r>
          </a:p>
          <a:p>
            <a:pPr>
              <a:spcAft>
                <a:spcPts val="400"/>
              </a:spcAft>
              <a:buSzPct val="200000"/>
            </a:pPr>
            <a:r>
              <a:rPr lang="en-US" sz="1400" dirty="0"/>
              <a:t>Online instruction (education modules and </a:t>
            </a:r>
            <a:r>
              <a:rPr lang="en-US" sz="1400" b="0" i="0" dirty="0">
                <a:solidFill>
                  <a:srgbClr val="333333"/>
                </a:solidFill>
                <a:effectLst/>
                <a:latin typeface="Arial" panose="020B0604020202020204" pitchFamily="34" charset="0"/>
              </a:rPr>
              <a:t>Massive Open On-Line Course, </a:t>
            </a:r>
            <a:r>
              <a:rPr lang="en-US" sz="1400" dirty="0"/>
              <a:t>MOOC)</a:t>
            </a:r>
          </a:p>
          <a:p>
            <a:pPr>
              <a:spcAft>
                <a:spcPts val="400"/>
              </a:spcAft>
              <a:buSzPct val="200000"/>
            </a:pPr>
            <a:r>
              <a:rPr lang="en-US" sz="1400" dirty="0"/>
              <a:t>Satellite summer school</a:t>
            </a:r>
          </a:p>
          <a:p>
            <a:pPr>
              <a:spcAft>
                <a:spcPts val="400"/>
              </a:spcAft>
              <a:buSzPct val="200000"/>
            </a:pPr>
            <a:r>
              <a:rPr lang="en-US" sz="1400" dirty="0"/>
              <a:t>k-12 education (Science on a Sphere, workshops, CIMSS summer camp, virtual science fair)</a:t>
            </a:r>
          </a:p>
          <a:p>
            <a:pPr>
              <a:spcAft>
                <a:spcPts val="400"/>
              </a:spcAft>
              <a:buSzPct val="200000"/>
            </a:pPr>
            <a:r>
              <a:rPr lang="en-US" sz="1400" dirty="0"/>
              <a:t>Public engagement (Through the Atmosphere, CIMSS satellite blog, CIMSS website)</a:t>
            </a:r>
          </a:p>
          <a:p>
            <a:pPr>
              <a:spcAft>
                <a:spcPts val="400"/>
              </a:spcAft>
              <a:buSzPct val="200000"/>
            </a:pPr>
            <a:r>
              <a:rPr lang="en-US" sz="1400" dirty="0"/>
              <a:t>Undergrad summer programming internships</a:t>
            </a:r>
          </a:p>
          <a:p>
            <a:pPr>
              <a:spcAft>
                <a:spcPts val="400"/>
              </a:spcAft>
              <a:buSzPct val="200000"/>
            </a:pPr>
            <a:r>
              <a:rPr lang="en-US" sz="1400" dirty="0"/>
              <a:t>15 graduate students in last 5 years</a:t>
            </a:r>
          </a:p>
          <a:p>
            <a:pPr>
              <a:spcAft>
                <a:spcPts val="400"/>
              </a:spcAft>
            </a:pPr>
            <a:endParaRPr lang="en-US" sz="1400" dirty="0"/>
          </a:p>
        </p:txBody>
      </p:sp>
    </p:spTree>
    <p:extLst>
      <p:ext uri="{BB962C8B-B14F-4D97-AF65-F5344CB8AC3E}">
        <p14:creationId xmlns:p14="http://schemas.microsoft.com/office/powerpoint/2010/main" val="301258075"/>
      </p:ext>
    </p:extLst>
  </p:cSld>
  <p:clrMapOvr>
    <a:masterClrMapping/>
  </p:clrMapOvr>
</p:sld>
</file>

<file path=ppt/theme/theme1.xml><?xml version="1.0" encoding="utf-8"?>
<a:theme xmlns:a="http://schemas.openxmlformats.org/drawingml/2006/main" name="Office Theme">
  <a:themeElements>
    <a:clrScheme name="UW-Madison theme1">
      <a:dk1>
        <a:srgbClr val="202020"/>
      </a:dk1>
      <a:lt1>
        <a:srgbClr val="FFFFFF"/>
      </a:lt1>
      <a:dk2>
        <a:srgbClr val="101010"/>
      </a:dk2>
      <a:lt2>
        <a:srgbClr val="DADFE1"/>
      </a:lt2>
      <a:accent1>
        <a:srgbClr val="C5050C"/>
      </a:accent1>
      <a:accent2>
        <a:srgbClr val="C5050C"/>
      </a:accent2>
      <a:accent3>
        <a:srgbClr val="9B0000"/>
      </a:accent3>
      <a:accent4>
        <a:srgbClr val="FCCB51"/>
      </a:accent4>
      <a:accent5>
        <a:srgbClr val="80B3AE"/>
      </a:accent5>
      <a:accent6>
        <a:srgbClr val="ADADAD"/>
      </a:accent6>
      <a:hlink>
        <a:srgbClr val="0479A8"/>
      </a:hlink>
      <a:folHlink>
        <a:srgbClr val="0479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E53F8E8-97B4-BB43-8F26-61F472A23581}" vid="{BE60D276-41EE-B644-9469-BC10D8872B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2391</TotalTime>
  <Words>1678</Words>
  <Application>Microsoft Office PowerPoint</Application>
  <PresentationFormat>Widescreen</PresentationFormat>
  <Paragraphs>133</Paragraphs>
  <Slides>16</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MS PGothic</vt:lpstr>
      <vt:lpstr>AdvPSTIM10-R</vt:lpstr>
      <vt:lpstr>Arial</vt:lpstr>
      <vt:lpstr>Calibri</vt:lpstr>
      <vt:lpstr>Courier New</vt:lpstr>
      <vt:lpstr>inherit</vt:lpstr>
      <vt:lpstr>MercurySSm-Bold-Pro_Web</vt:lpstr>
      <vt:lpstr>Tahoma</vt:lpstr>
      <vt:lpstr>Times New Roman</vt:lpstr>
      <vt:lpstr>Office Theme</vt:lpstr>
      <vt:lpstr>Drawplus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M Phillips</dc:creator>
  <cp:lastModifiedBy>Brad Pierce</cp:lastModifiedBy>
  <cp:revision>96</cp:revision>
  <dcterms:created xsi:type="dcterms:W3CDTF">2022-06-03T19:41:35Z</dcterms:created>
  <dcterms:modified xsi:type="dcterms:W3CDTF">2023-09-27T15:55:10Z</dcterms:modified>
</cp:coreProperties>
</file>