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336" r:id="rId2"/>
    <p:sldId id="352" r:id="rId3"/>
    <p:sldId id="309" r:id="rId4"/>
    <p:sldId id="334" r:id="rId5"/>
    <p:sldId id="318" r:id="rId6"/>
    <p:sldId id="338" r:id="rId7"/>
    <p:sldId id="351" r:id="rId8"/>
    <p:sldId id="332" r:id="rId9"/>
    <p:sldId id="268" r:id="rId10"/>
    <p:sldId id="333" r:id="rId11"/>
    <p:sldId id="307" r:id="rId12"/>
    <p:sldId id="349" r:id="rId13"/>
    <p:sldId id="348" r:id="rId14"/>
    <p:sldId id="340" r:id="rId15"/>
    <p:sldId id="350" r:id="rId16"/>
    <p:sldId id="339" r:id="rId17"/>
    <p:sldId id="342" r:id="rId18"/>
    <p:sldId id="341" r:id="rId19"/>
    <p:sldId id="343" r:id="rId20"/>
    <p:sldId id="344" r:id="rId21"/>
    <p:sldId id="368" r:id="rId22"/>
    <p:sldId id="345" r:id="rId23"/>
    <p:sldId id="346" r:id="rId24"/>
    <p:sldId id="347" r:id="rId25"/>
    <p:sldId id="369" r:id="rId26"/>
    <p:sldId id="355" r:id="rId27"/>
    <p:sldId id="356" r:id="rId28"/>
    <p:sldId id="360" r:id="rId29"/>
    <p:sldId id="357" r:id="rId30"/>
    <p:sldId id="358" r:id="rId31"/>
    <p:sldId id="365" r:id="rId32"/>
    <p:sldId id="361" r:id="rId33"/>
    <p:sldId id="366" r:id="rId34"/>
    <p:sldId id="362" r:id="rId35"/>
    <p:sldId id="364"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0BC"/>
    <a:srgbClr val="16D1DA"/>
    <a:srgbClr val="007A37"/>
    <a:srgbClr val="1F1A82"/>
    <a:srgbClr val="1C2F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434"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412345-3D2B-43EA-9044-5F6EE26C5B51}" type="datetimeFigureOut">
              <a:rPr lang="en-US" smtClean="0"/>
              <a:t>6/15/2015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A67006-63D9-4803-B419-354AE846542D}" type="slidenum">
              <a:rPr lang="en-US" smtClean="0"/>
              <a:t>‹#›</a:t>
            </a:fld>
            <a:endParaRPr lang="en-US"/>
          </a:p>
        </p:txBody>
      </p:sp>
    </p:spTree>
    <p:extLst>
      <p:ext uri="{BB962C8B-B14F-4D97-AF65-F5344CB8AC3E}">
        <p14:creationId xmlns:p14="http://schemas.microsoft.com/office/powerpoint/2010/main" val="1581146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018">
              <a:defRPr>
                <a:solidFill>
                  <a:schemeClr val="tx1"/>
                </a:solidFill>
                <a:latin typeface="Arial" charset="0"/>
              </a:defRPr>
            </a:lvl1pPr>
            <a:lvl2pPr marL="730766" indent="-281064" defTabSz="915018">
              <a:defRPr>
                <a:solidFill>
                  <a:schemeClr val="tx1"/>
                </a:solidFill>
                <a:latin typeface="Arial" charset="0"/>
              </a:defRPr>
            </a:lvl2pPr>
            <a:lvl3pPr marL="1124255" indent="-224851" defTabSz="915018">
              <a:defRPr>
                <a:solidFill>
                  <a:schemeClr val="tx1"/>
                </a:solidFill>
                <a:latin typeface="Arial" charset="0"/>
              </a:defRPr>
            </a:lvl3pPr>
            <a:lvl4pPr marL="1573957" indent="-224851" defTabSz="915018">
              <a:defRPr>
                <a:solidFill>
                  <a:schemeClr val="tx1"/>
                </a:solidFill>
                <a:latin typeface="Arial" charset="0"/>
              </a:defRPr>
            </a:lvl4pPr>
            <a:lvl5pPr marL="2023659" indent="-224851" defTabSz="915018">
              <a:defRPr>
                <a:solidFill>
                  <a:schemeClr val="tx1"/>
                </a:solidFill>
                <a:latin typeface="Arial" charset="0"/>
              </a:defRPr>
            </a:lvl5pPr>
            <a:lvl6pPr marL="2473361" indent="-224851" defTabSz="915018" eaLnBrk="0" fontAlgn="base" hangingPunct="0">
              <a:spcBef>
                <a:spcPct val="0"/>
              </a:spcBef>
              <a:spcAft>
                <a:spcPct val="0"/>
              </a:spcAft>
              <a:defRPr>
                <a:solidFill>
                  <a:schemeClr val="tx1"/>
                </a:solidFill>
                <a:latin typeface="Arial" charset="0"/>
              </a:defRPr>
            </a:lvl6pPr>
            <a:lvl7pPr marL="2923062" indent="-224851" defTabSz="915018" eaLnBrk="0" fontAlgn="base" hangingPunct="0">
              <a:spcBef>
                <a:spcPct val="0"/>
              </a:spcBef>
              <a:spcAft>
                <a:spcPct val="0"/>
              </a:spcAft>
              <a:defRPr>
                <a:solidFill>
                  <a:schemeClr val="tx1"/>
                </a:solidFill>
                <a:latin typeface="Arial" charset="0"/>
              </a:defRPr>
            </a:lvl7pPr>
            <a:lvl8pPr marL="3372764" indent="-224851" defTabSz="915018" eaLnBrk="0" fontAlgn="base" hangingPunct="0">
              <a:spcBef>
                <a:spcPct val="0"/>
              </a:spcBef>
              <a:spcAft>
                <a:spcPct val="0"/>
              </a:spcAft>
              <a:defRPr>
                <a:solidFill>
                  <a:schemeClr val="tx1"/>
                </a:solidFill>
                <a:latin typeface="Arial" charset="0"/>
              </a:defRPr>
            </a:lvl8pPr>
            <a:lvl9pPr marL="3822466" indent="-224851" defTabSz="915018" eaLnBrk="0" fontAlgn="base" hangingPunct="0">
              <a:spcBef>
                <a:spcPct val="0"/>
              </a:spcBef>
              <a:spcAft>
                <a:spcPct val="0"/>
              </a:spcAft>
              <a:defRPr>
                <a:solidFill>
                  <a:schemeClr val="tx1"/>
                </a:solidFill>
                <a:latin typeface="Arial" charset="0"/>
              </a:defRPr>
            </a:lvl9pPr>
          </a:lstStyle>
          <a:p>
            <a:fld id="{242FC4CB-7526-4ABA-9983-C3AE07AC5BA7}" type="slidenum">
              <a:rPr lang="en-US" altLang="en-US" smtClean="0"/>
              <a:pPr/>
              <a:t>3</a:t>
            </a:fld>
            <a:endParaRPr lang="en-US" altLang="en-US" smtClean="0"/>
          </a:p>
        </p:txBody>
      </p:sp>
      <p:sp>
        <p:nvSpPr>
          <p:cNvPr id="21507" name="Slide Image Placeholder 1"/>
          <p:cNvSpPr>
            <a:spLocks noGrp="1" noRot="1" noChangeAspect="1" noTextEdit="1"/>
          </p:cNvSpPr>
          <p:nvPr>
            <p:ph type="sldImg"/>
          </p:nvPr>
        </p:nvSpPr>
        <p:spPr>
          <a:ln/>
        </p:spPr>
      </p:sp>
      <p:sp>
        <p:nvSpPr>
          <p:cNvPr id="2150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21509" name="Slide Number Placeholder 3"/>
          <p:cNvSpPr txBox="1">
            <a:spLocks noGrp="1"/>
          </p:cNvSpPr>
          <p:nvPr/>
        </p:nvSpPr>
        <p:spPr bwMode="auto">
          <a:xfrm>
            <a:off x="3884852" y="8685235"/>
            <a:ext cx="297159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defTabSz="930275">
              <a:defRPr>
                <a:solidFill>
                  <a:schemeClr val="tx1"/>
                </a:solidFill>
                <a:latin typeface="Arial" charset="0"/>
              </a:defRPr>
            </a:lvl1pPr>
            <a:lvl2pPr marL="742950" indent="-285750" defTabSz="930275">
              <a:defRPr>
                <a:solidFill>
                  <a:schemeClr val="tx1"/>
                </a:solidFill>
                <a:latin typeface="Arial" charset="0"/>
              </a:defRPr>
            </a:lvl2pPr>
            <a:lvl3pPr marL="1143000" indent="-228600" defTabSz="930275">
              <a:defRPr>
                <a:solidFill>
                  <a:schemeClr val="tx1"/>
                </a:solidFill>
                <a:latin typeface="Arial" charset="0"/>
              </a:defRPr>
            </a:lvl3pPr>
            <a:lvl4pPr marL="1600200" indent="-228600" defTabSz="930275">
              <a:defRPr>
                <a:solidFill>
                  <a:schemeClr val="tx1"/>
                </a:solidFill>
                <a:latin typeface="Arial" charset="0"/>
              </a:defRPr>
            </a:lvl4pPr>
            <a:lvl5pPr marL="2057400" indent="-228600" defTabSz="930275">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algn="r" eaLnBrk="1" hangingPunct="1"/>
            <a:fld id="{2FCAA753-F669-4714-AA90-F515C5641419}" type="slidenum">
              <a:rPr lang="en-US" altLang="en-US" sz="1200"/>
              <a:pPr algn="r" eaLnBrk="1" hangingPunct="1"/>
              <a:t>3</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97284" name="Slide Number Placeholder 3"/>
          <p:cNvSpPr txBox="1">
            <a:spLocks noGrp="1"/>
          </p:cNvSpPr>
          <p:nvPr/>
        </p:nvSpPr>
        <p:spPr bwMode="auto">
          <a:xfrm>
            <a:off x="3884852" y="8685235"/>
            <a:ext cx="297159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defTabSz="930275">
              <a:defRPr>
                <a:solidFill>
                  <a:schemeClr val="tx1"/>
                </a:solidFill>
                <a:latin typeface="Arial" charset="0"/>
              </a:defRPr>
            </a:lvl1pPr>
            <a:lvl2pPr marL="742950" indent="-285750" defTabSz="930275">
              <a:defRPr>
                <a:solidFill>
                  <a:schemeClr val="tx1"/>
                </a:solidFill>
                <a:latin typeface="Arial" charset="0"/>
              </a:defRPr>
            </a:lvl2pPr>
            <a:lvl3pPr marL="1143000" indent="-228600" defTabSz="930275">
              <a:defRPr>
                <a:solidFill>
                  <a:schemeClr val="tx1"/>
                </a:solidFill>
                <a:latin typeface="Arial" charset="0"/>
              </a:defRPr>
            </a:lvl3pPr>
            <a:lvl4pPr marL="1600200" indent="-228600" defTabSz="930275">
              <a:defRPr>
                <a:solidFill>
                  <a:schemeClr val="tx1"/>
                </a:solidFill>
                <a:latin typeface="Arial" charset="0"/>
              </a:defRPr>
            </a:lvl4pPr>
            <a:lvl5pPr marL="2057400" indent="-228600" defTabSz="930275">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algn="r" eaLnBrk="1" hangingPunct="1"/>
            <a:fld id="{EC4DBFB9-2A23-40FC-A005-4EEEDBC3D501}" type="slidenum">
              <a:rPr lang="en-US" altLang="en-US" sz="1200"/>
              <a:pPr algn="r" eaLnBrk="1" hangingPunct="1"/>
              <a:t>9</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97284" name="Slide Number Placeholder 3"/>
          <p:cNvSpPr txBox="1">
            <a:spLocks noGrp="1"/>
          </p:cNvSpPr>
          <p:nvPr/>
        </p:nvSpPr>
        <p:spPr bwMode="auto">
          <a:xfrm>
            <a:off x="3884852" y="8685235"/>
            <a:ext cx="297159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defTabSz="930275">
              <a:defRPr>
                <a:solidFill>
                  <a:schemeClr val="tx1"/>
                </a:solidFill>
                <a:latin typeface="Arial" charset="0"/>
              </a:defRPr>
            </a:lvl1pPr>
            <a:lvl2pPr marL="742950" indent="-285750" defTabSz="930275">
              <a:defRPr>
                <a:solidFill>
                  <a:schemeClr val="tx1"/>
                </a:solidFill>
                <a:latin typeface="Arial" charset="0"/>
              </a:defRPr>
            </a:lvl2pPr>
            <a:lvl3pPr marL="1143000" indent="-228600" defTabSz="930275">
              <a:defRPr>
                <a:solidFill>
                  <a:schemeClr val="tx1"/>
                </a:solidFill>
                <a:latin typeface="Arial" charset="0"/>
              </a:defRPr>
            </a:lvl3pPr>
            <a:lvl4pPr marL="1600200" indent="-228600" defTabSz="930275">
              <a:defRPr>
                <a:solidFill>
                  <a:schemeClr val="tx1"/>
                </a:solidFill>
                <a:latin typeface="Arial" charset="0"/>
              </a:defRPr>
            </a:lvl4pPr>
            <a:lvl5pPr marL="2057400" indent="-228600" defTabSz="930275">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algn="r" eaLnBrk="1" hangingPunct="1"/>
            <a:fld id="{EC4DBFB9-2A23-40FC-A005-4EEEDBC3D501}" type="slidenum">
              <a:rPr lang="en-US" altLang="en-US" sz="1200"/>
              <a:pPr algn="r" eaLnBrk="1" hangingPunct="1"/>
              <a:t>11</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em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mailto:steven.peckham@noaa.gov" TargetMode="External"/><Relationship Id="rId2" Type="http://schemas.openxmlformats.org/officeDocument/2006/relationships/hyperlink" Target="mailto:georg.a.grell@noaa.gov" TargetMode="Externa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4.emf"/><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9" name="Picture 11" descr="TOLNet Log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19" y="5105400"/>
            <a:ext cx="9143999" cy="14224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 y="1143000"/>
            <a:ext cx="9143999" cy="1815882"/>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Understanding Background Ozone </a:t>
            </a:r>
            <a:endParaRPr lang="en-US" sz="2800" b="1" dirty="0" smtClean="0">
              <a:latin typeface="Times New Roman" panose="02020603050405020304" pitchFamily="18" charset="0"/>
              <a:cs typeface="Times New Roman" panose="02020603050405020304" pitchFamily="18" charset="0"/>
            </a:endParaRPr>
          </a:p>
          <a:p>
            <a:pPr algn="ctr"/>
            <a:r>
              <a:rPr lang="en-US" sz="2800" b="1" dirty="0" smtClean="0">
                <a:latin typeface="Times New Roman" panose="02020603050405020304" pitchFamily="18" charset="0"/>
                <a:cs typeface="Times New Roman" panose="02020603050405020304" pitchFamily="18" charset="0"/>
              </a:rPr>
              <a:t>over </a:t>
            </a:r>
            <a:r>
              <a:rPr lang="en-US" sz="2800" b="1" dirty="0">
                <a:latin typeface="Times New Roman" panose="02020603050405020304" pitchFamily="18" charset="0"/>
                <a:cs typeface="Times New Roman" panose="02020603050405020304" pitchFamily="18" charset="0"/>
              </a:rPr>
              <a:t>the Continental US: </a:t>
            </a:r>
            <a:endParaRPr lang="en-US" sz="2800" b="1" dirty="0" smtClean="0">
              <a:latin typeface="Times New Roman" panose="02020603050405020304" pitchFamily="18" charset="0"/>
              <a:cs typeface="Times New Roman" panose="02020603050405020304" pitchFamily="18" charset="0"/>
            </a:endParaRPr>
          </a:p>
          <a:p>
            <a:pPr algn="ctr"/>
            <a:r>
              <a:rPr lang="en-US" sz="2800" b="1" dirty="0" smtClean="0">
                <a:latin typeface="Times New Roman" panose="02020603050405020304" pitchFamily="18" charset="0"/>
                <a:cs typeface="Times New Roman" panose="02020603050405020304" pitchFamily="18" charset="0"/>
              </a:rPr>
              <a:t>A </a:t>
            </a:r>
            <a:r>
              <a:rPr lang="en-US" sz="2800" b="1" dirty="0">
                <a:latin typeface="Times New Roman" panose="02020603050405020304" pitchFamily="18" charset="0"/>
                <a:cs typeface="Times New Roman" panose="02020603050405020304" pitchFamily="18" charset="0"/>
              </a:rPr>
              <a:t>Global Ozone Assimilation </a:t>
            </a:r>
            <a:r>
              <a:rPr lang="en-US" sz="2800" b="1" dirty="0" smtClean="0">
                <a:latin typeface="Times New Roman" panose="02020603050405020304" pitchFamily="18" charset="0"/>
                <a:cs typeface="Times New Roman" panose="02020603050405020304" pitchFamily="18" charset="0"/>
              </a:rPr>
              <a:t>Perspective</a:t>
            </a:r>
          </a:p>
          <a:p>
            <a:pPr algn="ct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54101" y="2514600"/>
            <a:ext cx="8184998" cy="2862322"/>
          </a:xfrm>
          <a:prstGeom prst="rect">
            <a:avLst/>
          </a:prstGeom>
          <a:noFill/>
        </p:spPr>
        <p:txBody>
          <a:bodyPr wrap="none" rtlCol="0">
            <a:spAutoFit/>
          </a:bodyPr>
          <a:lstStyle/>
          <a:p>
            <a:pPr algn="ctr"/>
            <a:r>
              <a:rPr lang="en-US" b="1" dirty="0" smtClean="0">
                <a:latin typeface="Times New Roman" panose="02020603050405020304" pitchFamily="18" charset="0"/>
                <a:cs typeface="Times New Roman" panose="02020603050405020304" pitchFamily="18" charset="0"/>
              </a:rPr>
              <a:t>Brad Pierce</a:t>
            </a:r>
          </a:p>
          <a:p>
            <a:pPr algn="ctr"/>
            <a:r>
              <a:rPr lang="en-US" b="1" dirty="0" smtClean="0">
                <a:latin typeface="Times New Roman" panose="02020603050405020304" pitchFamily="18" charset="0"/>
                <a:cs typeface="Times New Roman" panose="02020603050405020304" pitchFamily="18" charset="0"/>
              </a:rPr>
              <a:t>NOAA/NESDIS</a:t>
            </a:r>
          </a:p>
          <a:p>
            <a:pPr algn="ctr"/>
            <a:endParaRPr lang="en-US" b="1" dirty="0" smtClean="0">
              <a:latin typeface="Times New Roman" panose="02020603050405020304" pitchFamily="18" charset="0"/>
              <a:cs typeface="Times New Roman" panose="02020603050405020304" pitchFamily="18" charset="0"/>
            </a:endParaRPr>
          </a:p>
          <a:p>
            <a:pPr algn="ctr"/>
            <a:r>
              <a:rPr lang="en-US" b="1" dirty="0">
                <a:latin typeface="Times New Roman" panose="02020603050405020304" pitchFamily="18" charset="0"/>
                <a:cs typeface="Times New Roman" panose="02020603050405020304" pitchFamily="18" charset="0"/>
              </a:rPr>
              <a:t>Collaborators: </a:t>
            </a:r>
          </a:p>
          <a:p>
            <a:pPr algn="ctr"/>
            <a:r>
              <a:rPr lang="en-US" b="1" dirty="0">
                <a:latin typeface="Times New Roman" panose="02020603050405020304" pitchFamily="18" charset="0"/>
                <a:cs typeface="Times New Roman" panose="02020603050405020304" pitchFamily="18" charset="0"/>
              </a:rPr>
              <a:t>RAQMS (Todd </a:t>
            </a:r>
            <a:r>
              <a:rPr lang="en-US" b="1" dirty="0" err="1">
                <a:latin typeface="Times New Roman" panose="02020603050405020304" pitchFamily="18" charset="0"/>
                <a:cs typeface="Times New Roman" panose="02020603050405020304" pitchFamily="18" charset="0"/>
              </a:rPr>
              <a:t>Schaack</a:t>
            </a:r>
            <a:r>
              <a:rPr lang="en-US" b="1" dirty="0">
                <a:latin typeface="Times New Roman" panose="02020603050405020304" pitchFamily="18" charset="0"/>
                <a:cs typeface="Times New Roman" panose="02020603050405020304" pitchFamily="18" charset="0"/>
              </a:rPr>
              <a:t> and Allen </a:t>
            </a:r>
            <a:r>
              <a:rPr lang="en-US" b="1" dirty="0" err="1">
                <a:latin typeface="Times New Roman" panose="02020603050405020304" pitchFamily="18" charset="0"/>
                <a:cs typeface="Times New Roman" panose="02020603050405020304" pitchFamily="18" charset="0"/>
              </a:rPr>
              <a:t>Lenzen</a:t>
            </a:r>
            <a:r>
              <a:rPr lang="en-US" b="1" dirty="0">
                <a:latin typeface="Times New Roman" panose="02020603050405020304" pitchFamily="18" charset="0"/>
                <a:cs typeface="Times New Roman" panose="02020603050405020304" pitchFamily="18" charset="0"/>
              </a:rPr>
              <a:t>, UW-Madison/SSEC) </a:t>
            </a:r>
          </a:p>
          <a:p>
            <a:pPr algn="ctr"/>
            <a:r>
              <a:rPr lang="en-US" b="1" dirty="0">
                <a:latin typeface="Times New Roman" panose="02020603050405020304" pitchFamily="18" charset="0"/>
                <a:cs typeface="Times New Roman" panose="02020603050405020304" pitchFamily="18" charset="0"/>
              </a:rPr>
              <a:t>RR-</a:t>
            </a:r>
            <a:r>
              <a:rPr lang="en-US" b="1" dirty="0" err="1">
                <a:latin typeface="Times New Roman" panose="02020603050405020304" pitchFamily="18" charset="0"/>
                <a:cs typeface="Times New Roman" panose="02020603050405020304" pitchFamily="18" charset="0"/>
              </a:rPr>
              <a:t>Chem</a:t>
            </a:r>
            <a:r>
              <a:rPr lang="en-US" b="1" dirty="0">
                <a:latin typeface="Times New Roman" panose="02020603050405020304" pitchFamily="18" charset="0"/>
                <a:cs typeface="Times New Roman" panose="02020603050405020304" pitchFamily="18" charset="0"/>
              </a:rPr>
              <a:t> (Georg </a:t>
            </a:r>
            <a:r>
              <a:rPr lang="en-US" b="1" dirty="0" err="1">
                <a:latin typeface="Times New Roman" panose="02020603050405020304" pitchFamily="18" charset="0"/>
                <a:cs typeface="Times New Roman" panose="02020603050405020304" pitchFamily="18" charset="0"/>
              </a:rPr>
              <a:t>Grell</a:t>
            </a:r>
            <a:r>
              <a:rPr lang="en-US" b="1" dirty="0">
                <a:latin typeface="Times New Roman" panose="02020603050405020304" pitchFamily="18" charset="0"/>
                <a:cs typeface="Times New Roman" panose="02020603050405020304" pitchFamily="18" charset="0"/>
              </a:rPr>
              <a:t> and Steve </a:t>
            </a:r>
            <a:r>
              <a:rPr lang="en-US" b="1" dirty="0" err="1">
                <a:latin typeface="Times New Roman" panose="02020603050405020304" pitchFamily="18" charset="0"/>
                <a:cs typeface="Times New Roman" panose="02020603050405020304" pitchFamily="18" charset="0"/>
              </a:rPr>
              <a:t>Peckham</a:t>
            </a:r>
            <a:r>
              <a:rPr lang="en-US" b="1" dirty="0">
                <a:latin typeface="Times New Roman" panose="02020603050405020304" pitchFamily="18" charset="0"/>
                <a:cs typeface="Times New Roman" panose="02020603050405020304" pitchFamily="18" charset="0"/>
              </a:rPr>
              <a:t>, NOAA/ESRL),</a:t>
            </a:r>
          </a:p>
          <a:p>
            <a:pPr algn="ctr"/>
            <a:r>
              <a:rPr lang="en-US" b="1" dirty="0">
                <a:latin typeface="Times New Roman" panose="02020603050405020304" pitchFamily="18" charset="0"/>
                <a:cs typeface="Times New Roman" panose="02020603050405020304" pitchFamily="18" charset="0"/>
              </a:rPr>
              <a:t>AJAX measurements (Emma Yates and Laura </a:t>
            </a:r>
            <a:r>
              <a:rPr lang="en-US" b="1" dirty="0" err="1">
                <a:latin typeface="Times New Roman" panose="02020603050405020304" pitchFamily="18" charset="0"/>
                <a:cs typeface="Times New Roman" panose="02020603050405020304" pitchFamily="18" charset="0"/>
              </a:rPr>
              <a:t>Iraci</a:t>
            </a:r>
            <a:r>
              <a:rPr lang="en-US" b="1" dirty="0">
                <a:latin typeface="Times New Roman" panose="02020603050405020304" pitchFamily="18" charset="0"/>
                <a:cs typeface="Times New Roman" panose="02020603050405020304" pitchFamily="18" charset="0"/>
              </a:rPr>
              <a:t>, NASA Ames)</a:t>
            </a:r>
          </a:p>
          <a:p>
            <a:pPr algn="ctr"/>
            <a:r>
              <a:rPr lang="en-US" b="1" dirty="0">
                <a:latin typeface="Times New Roman" panose="02020603050405020304" pitchFamily="18" charset="0"/>
                <a:cs typeface="Times New Roman" panose="02020603050405020304" pitchFamily="18" charset="0"/>
              </a:rPr>
              <a:t>EPA SI Working Group (Gail </a:t>
            </a:r>
            <a:r>
              <a:rPr lang="en-US" b="1" dirty="0" err="1">
                <a:latin typeface="Times New Roman" panose="02020603050405020304" pitchFamily="18" charset="0"/>
                <a:cs typeface="Times New Roman" panose="02020603050405020304" pitchFamily="18" charset="0"/>
              </a:rPr>
              <a:t>Tonnesen</a:t>
            </a:r>
            <a:r>
              <a:rPr lang="en-US" b="1" dirty="0">
                <a:latin typeface="Times New Roman" panose="02020603050405020304" pitchFamily="18" charset="0"/>
                <a:cs typeface="Times New Roman" panose="02020603050405020304" pitchFamily="18" charset="0"/>
              </a:rPr>
              <a:t>, US EPA, and Patrick Reddy, CDPHE</a:t>
            </a:r>
            <a:r>
              <a:rPr lang="en-US" b="1" dirty="0" smtClean="0">
                <a:latin typeface="Times New Roman" panose="02020603050405020304" pitchFamily="18" charset="0"/>
                <a:cs typeface="Times New Roman" panose="02020603050405020304" pitchFamily="18" charset="0"/>
              </a:rPr>
              <a:t>)</a:t>
            </a:r>
          </a:p>
          <a:p>
            <a:pPr algn="ctr"/>
            <a:r>
              <a:rPr lang="en-US" b="1" dirty="0" smtClean="0">
                <a:latin typeface="Times New Roman" panose="02020603050405020304" pitchFamily="18" charset="0"/>
                <a:cs typeface="Times New Roman" panose="02020603050405020304" pitchFamily="18" charset="0"/>
              </a:rPr>
              <a:t>Mount Bachelor Observatory (Dan Jaffe</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Pao</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Baylon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Univerisity</a:t>
            </a:r>
            <a:r>
              <a:rPr lang="en-US" b="1" dirty="0" smtClean="0">
                <a:latin typeface="Times New Roman" panose="02020603050405020304" pitchFamily="18" charset="0"/>
                <a:cs typeface="Times New Roman" panose="02020603050405020304" pitchFamily="18" charset="0"/>
              </a:rPr>
              <a:t> of Washington)</a:t>
            </a: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p:txBody>
      </p:sp>
      <p:pic>
        <p:nvPicPr>
          <p:cNvPr id="5" name="Picture 7"/>
          <p:cNvPicPr>
            <a:picLocks noChangeAspect="1" noChangeArrowheads="1"/>
          </p:cNvPicPr>
          <p:nvPr/>
        </p:nvPicPr>
        <p:blipFill>
          <a:blip r:embed="rId4">
            <a:extLst>
              <a:ext uri="{28A0092B-C50C-407E-A947-70E740481C1C}">
                <a14:useLocalDpi xmlns:a14="http://schemas.microsoft.com/office/drawing/2010/main" val="0"/>
              </a:ext>
            </a:extLst>
          </a:blip>
          <a:srcRect l="95000" b="20000"/>
          <a:stretch>
            <a:fillRect/>
          </a:stretch>
        </p:blipFill>
        <p:spPr bwMode="auto">
          <a:xfrm>
            <a:off x="0" y="-3762"/>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a:extLst>
              <a:ext uri="{28A0092B-C50C-407E-A947-70E740481C1C}">
                <a14:useLocalDpi xmlns:a14="http://schemas.microsoft.com/office/drawing/2010/main" val="0"/>
              </a:ext>
            </a:extLst>
          </a:blip>
          <a:srcRect r="8276" b="11685"/>
          <a:stretch>
            <a:fillRect/>
          </a:stretch>
        </p:blipFill>
        <p:spPr bwMode="auto">
          <a:xfrm>
            <a:off x="1038718" y="-44450"/>
            <a:ext cx="14255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2"/>
          <p:cNvGraphicFramePr>
            <a:graphicFrameLocks noChangeAspect="1"/>
          </p:cNvGraphicFramePr>
          <p:nvPr>
            <p:extLst>
              <p:ext uri="{D42A27DB-BD31-4B8C-83A1-F6EECF244321}">
                <p14:modId xmlns:p14="http://schemas.microsoft.com/office/powerpoint/2010/main" val="1145732110"/>
              </p:ext>
            </p:extLst>
          </p:nvPr>
        </p:nvGraphicFramePr>
        <p:xfrm>
          <a:off x="6960093" y="0"/>
          <a:ext cx="1143000" cy="1143000"/>
        </p:xfrm>
        <a:graphic>
          <a:graphicData uri="http://schemas.openxmlformats.org/presentationml/2006/ole">
            <mc:AlternateContent xmlns:mc="http://schemas.openxmlformats.org/markup-compatibility/2006">
              <mc:Choice xmlns:v="urn:schemas-microsoft-com:vml" Requires="v">
                <p:oleObj spid="_x0000_s2092" name="Photo Editor Photo" r:id="rId6" imgW="1371429" imgH="1371429" progId="">
                  <p:embed/>
                </p:oleObj>
              </mc:Choice>
              <mc:Fallback>
                <p:oleObj name="Photo Editor Photo" r:id="rId6" imgW="1371429" imgH="1371429"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60093" y="0"/>
                        <a:ext cx="114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8093" y="0"/>
            <a:ext cx="457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618" y="6552777"/>
            <a:ext cx="9148618" cy="307777"/>
          </a:xfrm>
          <a:prstGeom prst="rect">
            <a:avLst/>
          </a:prstGeom>
        </p:spPr>
        <p:txBody>
          <a:bodyPr wrap="square">
            <a:spAutoFit/>
          </a:bodyPr>
          <a:lstStyle/>
          <a:p>
            <a:pPr algn="ctr"/>
            <a:r>
              <a:rPr lang="en-US" sz="1400" b="1" dirty="0"/>
              <a:t>Second </a:t>
            </a:r>
            <a:r>
              <a:rPr lang="en-US" sz="1400" b="1" dirty="0" smtClean="0"/>
              <a:t>Annual</a:t>
            </a:r>
            <a:r>
              <a:rPr lang="en-US" sz="1400" dirty="0"/>
              <a:t> </a:t>
            </a:r>
            <a:r>
              <a:rPr lang="en-US" sz="1400" b="1" dirty="0" smtClean="0"/>
              <a:t>Tropospheric </a:t>
            </a:r>
            <a:r>
              <a:rPr lang="en-US" sz="1400" b="1" dirty="0"/>
              <a:t>Ozone Lidar Network (</a:t>
            </a:r>
            <a:r>
              <a:rPr lang="en-US" sz="1400" b="1" dirty="0" smtClean="0"/>
              <a:t>TOLNet)</a:t>
            </a:r>
            <a:r>
              <a:rPr lang="en-US" sz="1400" dirty="0"/>
              <a:t> </a:t>
            </a:r>
            <a:r>
              <a:rPr lang="en-US" sz="1400" b="1" dirty="0" smtClean="0"/>
              <a:t>Working </a:t>
            </a:r>
            <a:r>
              <a:rPr lang="en-US" sz="1400" b="1" dirty="0"/>
              <a:t>Group Meeting, June </a:t>
            </a:r>
            <a:r>
              <a:rPr lang="en-US" sz="1400" b="1" dirty="0" smtClean="0"/>
              <a:t>16-18, 2015</a:t>
            </a:r>
            <a:r>
              <a:rPr lang="en-US" sz="1400" dirty="0"/>
              <a:t> </a:t>
            </a:r>
            <a:r>
              <a:rPr lang="en-US" sz="1400" b="1" dirty="0" smtClean="0"/>
              <a:t>Boulder, CO</a:t>
            </a:r>
            <a:endParaRPr lang="en-US" sz="1400" dirty="0"/>
          </a:p>
        </p:txBody>
      </p:sp>
    </p:spTree>
    <p:extLst>
      <p:ext uri="{BB962C8B-B14F-4D97-AF65-F5344CB8AC3E}">
        <p14:creationId xmlns:p14="http://schemas.microsoft.com/office/powerpoint/2010/main" val="28196279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667000"/>
            <a:ext cx="8305800" cy="1815882"/>
          </a:xfrm>
          <a:prstGeom prst="rect">
            <a:avLst/>
          </a:prstGeom>
          <a:noFill/>
        </p:spPr>
        <p:txBody>
          <a:bodyPr wrap="square" rtlCol="0">
            <a:spAutoFit/>
          </a:bodyPr>
          <a:lstStyle/>
          <a:p>
            <a:pPr algn="ctr"/>
            <a:r>
              <a:rPr lang="en-US" sz="2800" b="1" i="1" dirty="0" smtClean="0">
                <a:latin typeface="Times New Roman" panose="02020603050405020304" pitchFamily="18" charset="0"/>
                <a:cs typeface="Times New Roman" panose="02020603050405020304" pitchFamily="18" charset="0"/>
              </a:rPr>
              <a:t>Contribution from East Asian Emissions </a:t>
            </a:r>
          </a:p>
          <a:p>
            <a:pPr algn="ctr"/>
            <a:r>
              <a:rPr lang="en-US" sz="2800" b="1" i="1" dirty="0" smtClean="0">
                <a:latin typeface="Times New Roman" panose="02020603050405020304" pitchFamily="18" charset="0"/>
                <a:cs typeface="Times New Roman" panose="02020603050405020304" pitchFamily="18" charset="0"/>
              </a:rPr>
              <a:t>to </a:t>
            </a:r>
          </a:p>
          <a:p>
            <a:pPr algn="ctr"/>
            <a:r>
              <a:rPr lang="en-US" sz="2800" b="1" i="1" dirty="0" smtClean="0">
                <a:latin typeface="Times New Roman" panose="02020603050405020304" pitchFamily="18" charset="0"/>
                <a:cs typeface="Times New Roman" panose="02020603050405020304" pitchFamily="18" charset="0"/>
              </a:rPr>
              <a:t>Background Ozone</a:t>
            </a:r>
          </a:p>
          <a:p>
            <a:pPr algn="ctr"/>
            <a:r>
              <a:rPr lang="en-US" sz="2800" b="1" i="1" dirty="0" smtClean="0">
                <a:latin typeface="Times New Roman" panose="02020603050405020304" pitchFamily="18" charset="0"/>
                <a:cs typeface="Times New Roman" panose="02020603050405020304" pitchFamily="18" charset="0"/>
              </a:rPr>
              <a:t>(May-June 2010 </a:t>
            </a:r>
            <a:r>
              <a:rPr lang="en-US" sz="2800" b="1" i="1" dirty="0" err="1" smtClean="0">
                <a:latin typeface="Times New Roman" panose="02020603050405020304" pitchFamily="18" charset="0"/>
                <a:cs typeface="Times New Roman" panose="02020603050405020304" pitchFamily="18" charset="0"/>
              </a:rPr>
              <a:t>CalNex</a:t>
            </a:r>
            <a:r>
              <a:rPr lang="en-US" sz="2800" b="1" i="1" dirty="0" smtClean="0">
                <a:latin typeface="Times New Roman" panose="02020603050405020304" pitchFamily="18" charset="0"/>
                <a:cs typeface="Times New Roman" panose="02020603050405020304" pitchFamily="18" charset="0"/>
              </a:rPr>
              <a:t> Campaign)</a:t>
            </a:r>
            <a:endParaRPr lang="en-US" sz="2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07442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7" descr="\\beans\users$\bpierce\Data\Documents\FY15_Travel\Transboundary_ozone_Yosemite\Talk\may_2010_easian_do3.png"/>
          <p:cNvPicPr>
            <a:picLocks noChangeAspect="1" noChangeArrowheads="1"/>
          </p:cNvPicPr>
          <p:nvPr/>
        </p:nvPicPr>
        <p:blipFill rotWithShape="1">
          <a:blip r:embed="rId3">
            <a:extLst>
              <a:ext uri="{28A0092B-C50C-407E-A947-70E740481C1C}">
                <a14:useLocalDpi xmlns:a14="http://schemas.microsoft.com/office/drawing/2010/main" val="0"/>
              </a:ext>
            </a:extLst>
          </a:blip>
          <a:srcRect l="17971" t="15466" r="17539" b="2141"/>
          <a:stretch/>
        </p:blipFill>
        <p:spPr bwMode="auto">
          <a:xfrm>
            <a:off x="17822" y="3352800"/>
            <a:ext cx="4020778" cy="285432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eans\users$\bpierce\Data\Documents\FY15_Travel\Transboundary_ozone_Yosemite\Talk\may_2010_o3.png"/>
          <p:cNvPicPr>
            <a:picLocks noChangeAspect="1" noChangeArrowheads="1"/>
          </p:cNvPicPr>
          <p:nvPr/>
        </p:nvPicPr>
        <p:blipFill rotWithShape="1">
          <a:blip r:embed="rId4">
            <a:extLst>
              <a:ext uri="{28A0092B-C50C-407E-A947-70E740481C1C}">
                <a14:useLocalDpi xmlns:a14="http://schemas.microsoft.com/office/drawing/2010/main" val="0"/>
              </a:ext>
            </a:extLst>
          </a:blip>
          <a:srcRect l="17971" t="15466" r="17539" b="2141"/>
          <a:stretch/>
        </p:blipFill>
        <p:spPr bwMode="auto">
          <a:xfrm>
            <a:off x="0" y="528524"/>
            <a:ext cx="3962399" cy="2868343"/>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beans\users$\bpierce\Data\Documents\FY15_Travel\Transboundary_ozone_Yosemite\Talk\may_2010_dO3_120W_all.png"/>
          <p:cNvPicPr>
            <a:picLocks noChangeAspect="1" noChangeArrowheads="1"/>
          </p:cNvPicPr>
          <p:nvPr/>
        </p:nvPicPr>
        <p:blipFill rotWithShape="1">
          <a:blip r:embed="rId5">
            <a:extLst>
              <a:ext uri="{28A0092B-C50C-407E-A947-70E740481C1C}">
                <a14:useLocalDpi xmlns:a14="http://schemas.microsoft.com/office/drawing/2010/main" val="0"/>
              </a:ext>
            </a:extLst>
          </a:blip>
          <a:srcRect l="16084" t="14199" r="17120"/>
          <a:stretch/>
        </p:blipFill>
        <p:spPr bwMode="auto">
          <a:xfrm>
            <a:off x="4289081" y="693532"/>
            <a:ext cx="4397717" cy="4321379"/>
          </a:xfrm>
          <a:prstGeom prst="rect">
            <a:avLst/>
          </a:prstGeom>
          <a:noFill/>
          <a:extLst>
            <a:ext uri="{909E8E84-426E-40DD-AFC4-6F175D3DCCD1}">
              <a14:hiddenFill xmlns:a14="http://schemas.microsoft.com/office/drawing/2010/main">
                <a:solidFill>
                  <a:srgbClr val="FFFFFF"/>
                </a:solidFill>
              </a14:hiddenFill>
            </a:ext>
          </a:extLst>
        </p:spPr>
      </p:pic>
      <p:sp>
        <p:nvSpPr>
          <p:cNvPr id="96259" name="TextBox 6"/>
          <p:cNvSpPr txBox="1">
            <a:spLocks noChangeArrowheads="1"/>
          </p:cNvSpPr>
          <p:nvPr/>
        </p:nvSpPr>
        <p:spPr bwMode="auto">
          <a:xfrm>
            <a:off x="19050" y="0"/>
            <a:ext cx="91249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200" b="1" dirty="0">
                <a:latin typeface="Times New Roman" pitchFamily="18" charset="0"/>
                <a:cs typeface="Times New Roman" pitchFamily="18" charset="0"/>
              </a:rPr>
              <a:t>Impacts </a:t>
            </a:r>
            <a:r>
              <a:rPr lang="en-US" altLang="en-US" sz="3200" b="1" dirty="0" smtClean="0">
                <a:latin typeface="Times New Roman" pitchFamily="18" charset="0"/>
                <a:cs typeface="Times New Roman" pitchFamily="18" charset="0"/>
              </a:rPr>
              <a:t>of East Asian Emissions – May 2010</a:t>
            </a:r>
            <a:endParaRPr lang="en-US" altLang="en-US" sz="3200" b="1" dirty="0">
              <a:latin typeface="Times New Roman" pitchFamily="18" charset="0"/>
              <a:cs typeface="Times New Roman" pitchFamily="18" charset="0"/>
            </a:endParaRPr>
          </a:p>
        </p:txBody>
      </p:sp>
      <p:sp>
        <p:nvSpPr>
          <p:cNvPr id="96261" name="Line 5"/>
          <p:cNvSpPr>
            <a:spLocks noChangeShapeType="1"/>
          </p:cNvSpPr>
          <p:nvPr/>
        </p:nvSpPr>
        <p:spPr bwMode="auto">
          <a:xfrm flipH="1">
            <a:off x="2632075" y="3559942"/>
            <a:ext cx="34925" cy="2028825"/>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262" name="Text Box 6"/>
          <p:cNvSpPr txBox="1">
            <a:spLocks noChangeArrowheads="1"/>
          </p:cNvSpPr>
          <p:nvPr/>
        </p:nvSpPr>
        <p:spPr bwMode="auto">
          <a:xfrm>
            <a:off x="2635250" y="4800600"/>
            <a:ext cx="565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dirty="0">
                <a:solidFill>
                  <a:srgbClr val="FF0000"/>
                </a:solidFill>
                <a:latin typeface="Times New Roman" pitchFamily="18" charset="0"/>
              </a:rPr>
              <a:t>120W</a:t>
            </a:r>
          </a:p>
        </p:txBody>
      </p:sp>
      <p:sp>
        <p:nvSpPr>
          <p:cNvPr id="10" name="Text Box 7"/>
          <p:cNvSpPr txBox="1">
            <a:spLocks noChangeArrowheads="1"/>
          </p:cNvSpPr>
          <p:nvPr/>
        </p:nvSpPr>
        <p:spPr bwMode="auto">
          <a:xfrm>
            <a:off x="4191000" y="5094627"/>
            <a:ext cx="4495798" cy="92333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b="1" dirty="0">
                <a:latin typeface="Times New Roman" pitchFamily="18" charset="0"/>
              </a:rPr>
              <a:t>Impact of </a:t>
            </a:r>
            <a:r>
              <a:rPr lang="en-US" altLang="en-US" b="1" dirty="0" smtClean="0">
                <a:latin typeface="Times New Roman" pitchFamily="18" charset="0"/>
              </a:rPr>
              <a:t>East Asian ozone </a:t>
            </a:r>
            <a:r>
              <a:rPr lang="en-US" altLang="en-US" b="1" dirty="0">
                <a:latin typeface="Times New Roman" pitchFamily="18" charset="0"/>
              </a:rPr>
              <a:t>production extends into North America with potential US Air Quality impacts</a:t>
            </a:r>
          </a:p>
        </p:txBody>
      </p:sp>
      <p:sp>
        <p:nvSpPr>
          <p:cNvPr id="11" name="Rectangle 10"/>
          <p:cNvSpPr/>
          <p:nvPr/>
        </p:nvSpPr>
        <p:spPr>
          <a:xfrm>
            <a:off x="0" y="6324601"/>
            <a:ext cx="9144000" cy="523220"/>
          </a:xfrm>
          <a:prstGeom prst="rect">
            <a:avLst/>
          </a:prstGeom>
        </p:spPr>
        <p:txBody>
          <a:bodyPr wrap="square">
            <a:spAutoFit/>
          </a:bodyPr>
          <a:lstStyle/>
          <a:p>
            <a:r>
              <a:rPr lang="en-US" sz="1400" b="1" dirty="0" smtClean="0"/>
              <a:t>The </a:t>
            </a:r>
            <a:r>
              <a:rPr lang="en-US" sz="1400" b="1" dirty="0"/>
              <a:t>Task Force on Hemispheric Transport of Air Pollution (TF HTAP) is an international scientific cooperative effort to improve the understanding of the intercontinental transport of air pollution across the Northern Hemisphere. </a:t>
            </a:r>
          </a:p>
        </p:txBody>
      </p:sp>
    </p:spTree>
    <p:extLst>
      <p:ext uri="{BB962C8B-B14F-4D97-AF65-F5344CB8AC3E}">
        <p14:creationId xmlns:p14="http://schemas.microsoft.com/office/powerpoint/2010/main" val="23185144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286000"/>
            <a:ext cx="8305800" cy="2677656"/>
          </a:xfrm>
          <a:prstGeom prst="rect">
            <a:avLst/>
          </a:prstGeom>
          <a:noFill/>
        </p:spPr>
        <p:txBody>
          <a:bodyPr wrap="square" rtlCol="0">
            <a:spAutoFit/>
          </a:bodyPr>
          <a:lstStyle/>
          <a:p>
            <a:pPr algn="ctr"/>
            <a:r>
              <a:rPr lang="en-US" sz="2800" b="1" i="1" dirty="0" smtClean="0">
                <a:latin typeface="Times New Roman" panose="02020603050405020304" pitchFamily="18" charset="0"/>
                <a:cs typeface="Times New Roman" panose="02020603050405020304" pitchFamily="18" charset="0"/>
              </a:rPr>
              <a:t>Contribution from Stratospheric Intrusions </a:t>
            </a:r>
          </a:p>
          <a:p>
            <a:pPr algn="ctr"/>
            <a:r>
              <a:rPr lang="en-US" sz="2800" b="1" i="1" dirty="0" smtClean="0">
                <a:latin typeface="Times New Roman" panose="02020603050405020304" pitchFamily="18" charset="0"/>
                <a:cs typeface="Times New Roman" panose="02020603050405020304" pitchFamily="18" charset="0"/>
              </a:rPr>
              <a:t>to </a:t>
            </a:r>
          </a:p>
          <a:p>
            <a:pPr algn="ctr"/>
            <a:r>
              <a:rPr lang="en-US" sz="2800" b="1" i="1" dirty="0" smtClean="0">
                <a:latin typeface="Times New Roman" panose="02020603050405020304" pitchFamily="18" charset="0"/>
                <a:cs typeface="Times New Roman" panose="02020603050405020304" pitchFamily="18" charset="0"/>
              </a:rPr>
              <a:t>Background Ozone</a:t>
            </a:r>
          </a:p>
          <a:p>
            <a:pPr algn="ctr"/>
            <a:endParaRPr lang="en-US" sz="2800" b="1" i="1" dirty="0" smtClean="0">
              <a:latin typeface="Times New Roman" panose="02020603050405020304" pitchFamily="18" charset="0"/>
              <a:cs typeface="Times New Roman" panose="02020603050405020304" pitchFamily="18" charset="0"/>
            </a:endParaRPr>
          </a:p>
          <a:p>
            <a:pPr algn="ctr"/>
            <a:r>
              <a:rPr lang="en-US" sz="2800" b="1" i="1" dirty="0" smtClean="0">
                <a:latin typeface="Times New Roman" panose="02020603050405020304" pitchFamily="18" charset="0"/>
                <a:cs typeface="Times New Roman" panose="02020603050405020304" pitchFamily="18" charset="0"/>
              </a:rPr>
              <a:t>(June 2012 Wyoming Exceptional Event Demonstration)</a:t>
            </a:r>
            <a:endParaRPr lang="en-US" sz="2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39473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deq.state.wy.us/aqd/Exceptional%20Events/June_6_2012ThunderBasin/Figures/Fig5.jpg"/>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4926582" y="454223"/>
            <a:ext cx="4200677" cy="20527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6"/>
          <p:cNvSpPr txBox="1">
            <a:spLocks noChangeArrowheads="1"/>
          </p:cNvSpPr>
          <p:nvPr/>
        </p:nvSpPr>
        <p:spPr bwMode="auto">
          <a:xfrm>
            <a:off x="0" y="0"/>
            <a:ext cx="91249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200" b="1" dirty="0">
                <a:latin typeface="Times New Roman" pitchFamily="18" charset="0"/>
                <a:cs typeface="Times New Roman" pitchFamily="18" charset="0"/>
              </a:rPr>
              <a:t>Impacts </a:t>
            </a:r>
            <a:r>
              <a:rPr lang="en-US" altLang="en-US" sz="3200" b="1" dirty="0" smtClean="0">
                <a:latin typeface="Times New Roman" pitchFamily="18" charset="0"/>
                <a:cs typeface="Times New Roman" pitchFamily="18" charset="0"/>
              </a:rPr>
              <a:t>of Stratospheric Intrusions</a:t>
            </a:r>
            <a:endParaRPr lang="en-US" altLang="en-US" sz="3200" b="1" dirty="0">
              <a:latin typeface="Times New Roman" pitchFamily="18" charset="0"/>
              <a:cs typeface="Times New Roman" pitchFamily="18" charset="0"/>
            </a:endParaRPr>
          </a:p>
        </p:txBody>
      </p:sp>
      <p:grpSp>
        <p:nvGrpSpPr>
          <p:cNvPr id="3" name="Group 2"/>
          <p:cNvGrpSpPr/>
          <p:nvPr/>
        </p:nvGrpSpPr>
        <p:grpSpPr>
          <a:xfrm>
            <a:off x="57150" y="1143000"/>
            <a:ext cx="2895600" cy="2895600"/>
            <a:chOff x="3009900" y="2057400"/>
            <a:chExt cx="2895600" cy="2895600"/>
          </a:xfrm>
        </p:grpSpPr>
        <p:pic>
          <p:nvPicPr>
            <p:cNvPr id="4" name="Picture 2"/>
            <p:cNvPicPr>
              <a:picLocks noChangeAspect="1" noChangeArrowheads="1"/>
            </p:cNvPicPr>
            <p:nvPr/>
          </p:nvPicPr>
          <p:blipFill>
            <a:blip r:embed="rId3" cstate="print"/>
            <a:srcRect/>
            <a:stretch>
              <a:fillRect/>
            </a:stretch>
          </p:blipFill>
          <p:spPr bwMode="auto">
            <a:xfrm>
              <a:off x="3086100" y="2209800"/>
              <a:ext cx="2743200" cy="2743200"/>
            </a:xfrm>
            <a:prstGeom prst="rect">
              <a:avLst/>
            </a:prstGeom>
            <a:noFill/>
            <a:ln w="9525">
              <a:noFill/>
              <a:miter lim="800000"/>
              <a:headEnd/>
              <a:tailEnd/>
            </a:ln>
          </p:spPr>
        </p:pic>
        <p:sp>
          <p:nvSpPr>
            <p:cNvPr id="5" name="Text Box 7"/>
            <p:cNvSpPr txBox="1">
              <a:spLocks noChangeArrowheads="1"/>
            </p:cNvSpPr>
            <p:nvPr/>
          </p:nvSpPr>
          <p:spPr bwMode="auto">
            <a:xfrm>
              <a:off x="3009900" y="2057400"/>
              <a:ext cx="2895600" cy="276999"/>
            </a:xfrm>
            <a:prstGeom prst="rect">
              <a:avLst/>
            </a:prstGeom>
            <a:noFill/>
            <a:ln w="9525">
              <a:noFill/>
              <a:miter lim="800000"/>
              <a:headEnd/>
              <a:tailEnd/>
            </a:ln>
            <a:effectLst/>
          </p:spPr>
          <p:txBody>
            <a:bodyPr>
              <a:spAutoFit/>
            </a:bodyPr>
            <a:lstStyle/>
            <a:p>
              <a:pPr algn="ctr">
                <a:spcBef>
                  <a:spcPct val="50000"/>
                </a:spcBef>
              </a:pPr>
              <a:r>
                <a:rPr lang="en-US" sz="1200" b="1" dirty="0" smtClean="0">
                  <a:latin typeface="Times New Roman" pitchFamily="18" charset="0"/>
                  <a:cs typeface="Times New Roman" pitchFamily="18" charset="0"/>
                </a:rPr>
                <a:t>5 June 2012</a:t>
              </a:r>
              <a:endParaRPr lang="en-US" sz="1200" b="1" dirty="0">
                <a:latin typeface="Times New Roman" pitchFamily="18" charset="0"/>
                <a:cs typeface="Times New Roman" pitchFamily="18" charset="0"/>
              </a:endParaRPr>
            </a:p>
          </p:txBody>
        </p:sp>
      </p:grpSp>
      <p:sp>
        <p:nvSpPr>
          <p:cNvPr id="6" name="Rectangle 5"/>
          <p:cNvSpPr/>
          <p:nvPr/>
        </p:nvSpPr>
        <p:spPr>
          <a:xfrm>
            <a:off x="2209800" y="1824182"/>
            <a:ext cx="2981324" cy="307777"/>
          </a:xfrm>
          <a:prstGeom prst="rect">
            <a:avLst/>
          </a:prstGeom>
          <a:noFill/>
        </p:spPr>
        <p:txBody>
          <a:bodyPr wrap="square">
            <a:spAutoFit/>
          </a:bodyPr>
          <a:lstStyle/>
          <a:p>
            <a:pPr marL="0" lvl="1"/>
            <a:r>
              <a:rPr lang="en-US" sz="1400" b="1" i="1" dirty="0" smtClean="0">
                <a:latin typeface="Times New Roman" pitchFamily="18" charset="0"/>
                <a:cs typeface="Times New Roman" pitchFamily="18" charset="0"/>
              </a:rPr>
              <a:t>1) AJAX samples filament </a:t>
            </a:r>
            <a:r>
              <a:rPr lang="en-US" sz="1400" b="1" i="1" dirty="0">
                <a:latin typeface="Times New Roman" pitchFamily="18" charset="0"/>
                <a:cs typeface="Times New Roman" pitchFamily="18" charset="0"/>
              </a:rPr>
              <a:t>of high </a:t>
            </a:r>
            <a:r>
              <a:rPr lang="en-US" sz="1400" b="1" i="1" dirty="0" smtClean="0">
                <a:latin typeface="Times New Roman" pitchFamily="18" charset="0"/>
                <a:cs typeface="Times New Roman" pitchFamily="18" charset="0"/>
              </a:rPr>
              <a:t>O3</a:t>
            </a:r>
            <a:endParaRPr lang="en-US" sz="1400" b="1" i="1" dirty="0">
              <a:latin typeface="Times New Roman" pitchFamily="18" charset="0"/>
              <a:cs typeface="Times New Roman" pitchFamily="18" charset="0"/>
            </a:endParaRPr>
          </a:p>
        </p:txBody>
      </p:sp>
      <p:sp>
        <p:nvSpPr>
          <p:cNvPr id="7" name="Rectangle 2"/>
          <p:cNvSpPr txBox="1">
            <a:spLocks noChangeArrowheads="1"/>
          </p:cNvSpPr>
          <p:nvPr/>
        </p:nvSpPr>
        <p:spPr>
          <a:xfrm>
            <a:off x="0" y="685800"/>
            <a:ext cx="3061317" cy="4572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1" dirty="0" smtClean="0">
                <a:latin typeface="Times New Roman" pitchFamily="18" charset="0"/>
                <a:cs typeface="Times New Roman" pitchFamily="18" charset="0"/>
              </a:rPr>
              <a:t>Alpha Jet Atmospheric </a:t>
            </a:r>
            <a:r>
              <a:rPr lang="en-US" sz="1200" b="1" dirty="0" err="1" smtClean="0">
                <a:latin typeface="Times New Roman" pitchFamily="18" charset="0"/>
                <a:cs typeface="Times New Roman" pitchFamily="18" charset="0"/>
              </a:rPr>
              <a:t>eXperiment</a:t>
            </a:r>
            <a:r>
              <a:rPr lang="en-US" sz="1200" b="1" dirty="0" smtClean="0">
                <a:latin typeface="Times New Roman" pitchFamily="18" charset="0"/>
                <a:cs typeface="Times New Roman" pitchFamily="18" charset="0"/>
              </a:rPr>
              <a:t> (AJAX) </a:t>
            </a:r>
            <a:br>
              <a:rPr lang="en-US" sz="1200" b="1" dirty="0" smtClean="0">
                <a:latin typeface="Times New Roman" pitchFamily="18" charset="0"/>
                <a:cs typeface="Times New Roman" pitchFamily="18" charset="0"/>
              </a:rPr>
            </a:br>
            <a:r>
              <a:rPr lang="en-US" sz="1200" b="1" dirty="0" smtClean="0">
                <a:latin typeface="Times New Roman" pitchFamily="18" charset="0"/>
                <a:cs typeface="Times New Roman" pitchFamily="18" charset="0"/>
              </a:rPr>
              <a:t>(Emma Yates and Laura </a:t>
            </a:r>
            <a:r>
              <a:rPr lang="en-US" sz="1200" b="1" dirty="0" err="1" smtClean="0">
                <a:latin typeface="Times New Roman" pitchFamily="18" charset="0"/>
                <a:cs typeface="Times New Roman" pitchFamily="18" charset="0"/>
              </a:rPr>
              <a:t>Iraci</a:t>
            </a:r>
            <a:r>
              <a:rPr lang="en-US" sz="1200" b="1" dirty="0" smtClean="0">
                <a:latin typeface="Times New Roman" pitchFamily="18" charset="0"/>
                <a:cs typeface="Times New Roman" pitchFamily="18" charset="0"/>
              </a:rPr>
              <a:t>, NASA Ames)</a:t>
            </a:r>
          </a:p>
        </p:txBody>
      </p:sp>
      <p:pic>
        <p:nvPicPr>
          <p:cNvPr id="1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579" t="12221" r="13947" b="12645"/>
          <a:stretch/>
        </p:blipFill>
        <p:spPr bwMode="auto">
          <a:xfrm>
            <a:off x="228601" y="4048780"/>
            <a:ext cx="2940124"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descr="IDEA-I_forecast"/>
          <p:cNvPicPr/>
          <p:nvPr/>
        </p:nvPicPr>
        <p:blipFill>
          <a:blip r:embed="rId5">
            <a:extLst>
              <a:ext uri="{28A0092B-C50C-407E-A947-70E740481C1C}">
                <a14:useLocalDpi xmlns:a14="http://schemas.microsoft.com/office/drawing/2010/main" val="0"/>
              </a:ext>
            </a:extLst>
          </a:blip>
          <a:srcRect l="714"/>
          <a:stretch>
            <a:fillRect/>
          </a:stretch>
        </p:blipFill>
        <p:spPr bwMode="auto">
          <a:xfrm>
            <a:off x="5105400" y="2819400"/>
            <a:ext cx="4038600" cy="3349823"/>
          </a:xfrm>
          <a:prstGeom prst="rect">
            <a:avLst/>
          </a:prstGeom>
          <a:noFill/>
          <a:ln>
            <a:noFill/>
          </a:ln>
        </p:spPr>
      </p:pic>
      <p:sp>
        <p:nvSpPr>
          <p:cNvPr id="9" name="Rectangle 8"/>
          <p:cNvSpPr/>
          <p:nvPr/>
        </p:nvSpPr>
        <p:spPr>
          <a:xfrm>
            <a:off x="4343400" y="6169223"/>
            <a:ext cx="4800599" cy="307777"/>
          </a:xfrm>
          <a:prstGeom prst="rect">
            <a:avLst/>
          </a:prstGeom>
        </p:spPr>
        <p:txBody>
          <a:bodyPr wrap="square">
            <a:spAutoFit/>
          </a:bodyPr>
          <a:lstStyle/>
          <a:p>
            <a:r>
              <a:rPr lang="en-US" sz="1400" b="1" i="1" dirty="0" smtClean="0">
                <a:latin typeface="Times New Roman" panose="02020603050405020304" pitchFamily="18" charset="0"/>
                <a:cs typeface="Times New Roman" panose="02020603050405020304" pitchFamily="18" charset="0"/>
              </a:rPr>
              <a:t>3) IDEA-I </a:t>
            </a:r>
            <a:r>
              <a:rPr lang="en-US" sz="1400" b="1" i="1" dirty="0">
                <a:latin typeface="Times New Roman" panose="02020603050405020304" pitchFamily="18" charset="0"/>
                <a:cs typeface="Times New Roman" panose="02020603050405020304" pitchFamily="18" charset="0"/>
              </a:rPr>
              <a:t>SI </a:t>
            </a:r>
            <a:r>
              <a:rPr lang="en-US" sz="1400" b="1" i="1" dirty="0" smtClean="0">
                <a:latin typeface="Times New Roman" panose="02020603050405020304" pitchFamily="18" charset="0"/>
                <a:cs typeface="Times New Roman" panose="02020603050405020304" pitchFamily="18" charset="0"/>
              </a:rPr>
              <a:t>forecast shows descent to surface over Wyoming</a:t>
            </a:r>
            <a:endParaRPr lang="en-US" sz="1400" b="1" i="1" dirty="0">
              <a:latin typeface="Times New Roman" panose="02020603050405020304" pitchFamily="18" charset="0"/>
              <a:cs typeface="Times New Roman" panose="02020603050405020304" pitchFamily="18" charset="0"/>
            </a:endParaRPr>
          </a:p>
        </p:txBody>
      </p:sp>
      <p:sp>
        <p:nvSpPr>
          <p:cNvPr id="14" name="Rectangle 13"/>
          <p:cNvSpPr/>
          <p:nvPr/>
        </p:nvSpPr>
        <p:spPr>
          <a:xfrm>
            <a:off x="4585855" y="2435423"/>
            <a:ext cx="4572000" cy="307777"/>
          </a:xfrm>
          <a:prstGeom prst="rect">
            <a:avLst/>
          </a:prstGeom>
          <a:noFill/>
        </p:spPr>
        <p:txBody>
          <a:bodyPr wrap="square">
            <a:spAutoFit/>
          </a:bodyPr>
          <a:lstStyle/>
          <a:p>
            <a:pPr marL="0" lvl="1"/>
            <a:r>
              <a:rPr lang="en-US" sz="1400" b="1" i="1" dirty="0" smtClean="0">
                <a:latin typeface="Times New Roman" pitchFamily="18" charset="0"/>
                <a:cs typeface="Times New Roman" pitchFamily="18" charset="0"/>
              </a:rPr>
              <a:t>2) Back trajectories show origin within high Column Ozone</a:t>
            </a:r>
            <a:endParaRPr lang="en-US" sz="1400" b="1" i="1" dirty="0">
              <a:latin typeface="Times New Roman" pitchFamily="18" charset="0"/>
              <a:cs typeface="Times New Roman" pitchFamily="18" charset="0"/>
            </a:endParaRPr>
          </a:p>
        </p:txBody>
      </p:sp>
      <p:sp>
        <p:nvSpPr>
          <p:cNvPr id="15" name="Rectangle 14"/>
          <p:cNvSpPr/>
          <p:nvPr/>
        </p:nvSpPr>
        <p:spPr>
          <a:xfrm>
            <a:off x="133350" y="6029980"/>
            <a:ext cx="3143250" cy="523220"/>
          </a:xfrm>
          <a:prstGeom prst="rect">
            <a:avLst/>
          </a:prstGeom>
        </p:spPr>
        <p:txBody>
          <a:bodyPr wrap="square">
            <a:spAutoFit/>
          </a:bodyPr>
          <a:lstStyle/>
          <a:p>
            <a:r>
              <a:rPr lang="en-US" sz="1400" b="1" i="1" dirty="0" smtClean="0">
                <a:latin typeface="Times New Roman" panose="02020603050405020304" pitchFamily="18" charset="0"/>
                <a:cs typeface="Times New Roman" panose="02020603050405020304" pitchFamily="18" charset="0"/>
              </a:rPr>
              <a:t>4) Possible </a:t>
            </a:r>
            <a:r>
              <a:rPr lang="en-US" sz="1400" b="1" i="1" dirty="0">
                <a:latin typeface="Times New Roman" panose="02020603050405020304" pitchFamily="18" charset="0"/>
                <a:cs typeface="Times New Roman" panose="02020603050405020304" pitchFamily="18" charset="0"/>
              </a:rPr>
              <a:t>Exceptional Event Designation </a:t>
            </a:r>
            <a:r>
              <a:rPr lang="en-US" sz="1400" b="1" i="1" dirty="0" smtClean="0">
                <a:latin typeface="Times New Roman" panose="02020603050405020304" pitchFamily="18" charset="0"/>
                <a:cs typeface="Times New Roman" panose="02020603050405020304" pitchFamily="18" charset="0"/>
              </a:rPr>
              <a:t>at Thunder Basin, WY</a:t>
            </a:r>
            <a:endParaRPr lang="en-US" sz="1400" b="1" i="1" dirty="0">
              <a:latin typeface="Times New Roman" panose="02020603050405020304" pitchFamily="18" charset="0"/>
              <a:cs typeface="Times New Roman" panose="02020603050405020304" pitchFamily="18" charset="0"/>
            </a:endParaRPr>
          </a:p>
        </p:txBody>
      </p:sp>
      <p:sp>
        <p:nvSpPr>
          <p:cNvPr id="18" name="Curved Left Arrow 17"/>
          <p:cNvSpPr/>
          <p:nvPr/>
        </p:nvSpPr>
        <p:spPr>
          <a:xfrm>
            <a:off x="3429000" y="2514600"/>
            <a:ext cx="1762124" cy="335428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ectangle 20"/>
          <p:cNvSpPr/>
          <p:nvPr/>
        </p:nvSpPr>
        <p:spPr>
          <a:xfrm>
            <a:off x="0" y="6581001"/>
            <a:ext cx="9067800" cy="27699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1200" b="1" dirty="0">
                <a:latin typeface="Times New Roman" panose="02020603050405020304" pitchFamily="18" charset="0"/>
                <a:cs typeface="Times New Roman" panose="02020603050405020304" pitchFamily="18" charset="0"/>
              </a:rPr>
              <a:t>Fiore, A. M</a:t>
            </a:r>
            <a:r>
              <a:rPr lang="en-US" sz="1200" b="1" dirty="0" smtClean="0">
                <a:latin typeface="Times New Roman" panose="02020603050405020304" pitchFamily="18" charset="0"/>
                <a:cs typeface="Times New Roman" panose="02020603050405020304" pitchFamily="18" charset="0"/>
              </a:rPr>
              <a:t>., et al.</a:t>
            </a:r>
            <a:r>
              <a:rPr lang="en-US" sz="1200" dirty="0" smtClean="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Detecting and Attributing Episodic High Background Ozone Events</a:t>
            </a:r>
            <a:r>
              <a:rPr lang="en-US" sz="1200" dirty="0">
                <a:latin typeface="Times New Roman" panose="02020603050405020304" pitchFamily="18" charset="0"/>
                <a:cs typeface="Times New Roman" panose="02020603050405020304" pitchFamily="18" charset="0"/>
              </a:rPr>
              <a:t>, </a:t>
            </a:r>
            <a:r>
              <a:rPr lang="en-US" sz="1200" u="sng" dirty="0">
                <a:latin typeface="Times New Roman" panose="02020603050405020304" pitchFamily="18" charset="0"/>
                <a:cs typeface="Times New Roman" panose="02020603050405020304" pitchFamily="18" charset="0"/>
              </a:rPr>
              <a:t>Environ. Manager</a:t>
            </a:r>
            <a:r>
              <a:rPr lang="en-US" sz="1200" dirty="0">
                <a:latin typeface="Times New Roman" panose="02020603050405020304" pitchFamily="18" charset="0"/>
                <a:cs typeface="Times New Roman" panose="02020603050405020304" pitchFamily="18" charset="0"/>
              </a:rPr>
              <a:t>, Feb 2014, p. 22. </a:t>
            </a:r>
          </a:p>
        </p:txBody>
      </p:sp>
    </p:spTree>
    <p:extLst>
      <p:ext uri="{BB962C8B-B14F-4D97-AF65-F5344CB8AC3E}">
        <p14:creationId xmlns:p14="http://schemas.microsoft.com/office/powerpoint/2010/main" val="34448562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2667000"/>
            <a:ext cx="8305800" cy="1384995"/>
          </a:xfrm>
          <a:prstGeom prst="rect">
            <a:avLst/>
          </a:prstGeom>
        </p:spPr>
        <p:txBody>
          <a:bodyPr wrap="square">
            <a:spAutoFit/>
          </a:bodyPr>
          <a:lstStyle/>
          <a:p>
            <a:pPr algn="ctr"/>
            <a:r>
              <a:rPr lang="en-US" sz="2800" b="1" i="1" dirty="0" smtClean="0">
                <a:latin typeface="Times New Roman" panose="02020603050405020304" pitchFamily="18" charset="0"/>
                <a:cs typeface="Times New Roman" panose="02020603050405020304" pitchFamily="18" charset="0"/>
              </a:rPr>
              <a:t>Inter-annual </a:t>
            </a:r>
            <a:r>
              <a:rPr lang="en-US" sz="2800" b="1" i="1" dirty="0">
                <a:latin typeface="Times New Roman" panose="02020603050405020304" pitchFamily="18" charset="0"/>
                <a:cs typeface="Times New Roman" panose="02020603050405020304" pitchFamily="18" charset="0"/>
              </a:rPr>
              <a:t>V</a:t>
            </a:r>
            <a:r>
              <a:rPr lang="en-US" sz="2800" b="1" i="1" dirty="0" smtClean="0">
                <a:latin typeface="Times New Roman" panose="02020603050405020304" pitchFamily="18" charset="0"/>
                <a:cs typeface="Times New Roman" panose="02020603050405020304" pitchFamily="18" charset="0"/>
              </a:rPr>
              <a:t>ariability in Background Ozone</a:t>
            </a:r>
          </a:p>
          <a:p>
            <a:pPr algn="ctr"/>
            <a:endParaRPr lang="en-US" sz="2800" b="1" i="1" dirty="0">
              <a:latin typeface="Times New Roman" panose="02020603050405020304" pitchFamily="18" charset="0"/>
              <a:cs typeface="Times New Roman" panose="02020603050405020304" pitchFamily="18" charset="0"/>
            </a:endParaRPr>
          </a:p>
          <a:p>
            <a:pPr algn="ctr"/>
            <a:r>
              <a:rPr lang="en-US" sz="2800" b="1" i="1" dirty="0">
                <a:latin typeface="Times New Roman" panose="02020603050405020304" pitchFamily="18" charset="0"/>
                <a:cs typeface="Times New Roman" panose="02020603050405020304" pitchFamily="18" charset="0"/>
              </a:rPr>
              <a:t>(</a:t>
            </a:r>
            <a:r>
              <a:rPr lang="en-US" sz="2800" b="1" i="1" dirty="0" smtClean="0">
                <a:latin typeface="Times New Roman" panose="02020603050405020304" pitchFamily="18" charset="0"/>
                <a:cs typeface="Times New Roman" panose="02020603050405020304" pitchFamily="18" charset="0"/>
              </a:rPr>
              <a:t>May 2012-2014 Mount Bachelor Observatory)</a:t>
            </a:r>
            <a:endParaRPr lang="en-US" sz="2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53176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PBaylon\Desktop\Figure2_v4.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85" y="1219200"/>
            <a:ext cx="7002874" cy="2971800"/>
          </a:xfrm>
          <a:prstGeom prst="rect">
            <a:avLst/>
          </a:prstGeom>
          <a:noFill/>
          <a:ln>
            <a:noFill/>
          </a:ln>
        </p:spPr>
      </p:pic>
      <p:sp>
        <p:nvSpPr>
          <p:cNvPr id="6" name="Rectangle 5"/>
          <p:cNvSpPr/>
          <p:nvPr/>
        </p:nvSpPr>
        <p:spPr>
          <a:xfrm>
            <a:off x="-18473" y="6269006"/>
            <a:ext cx="9144000" cy="584775"/>
          </a:xfrm>
          <a:prstGeom prst="rect">
            <a:avLst/>
          </a:prstGeom>
        </p:spPr>
        <p:txBody>
          <a:bodyPr wrap="square">
            <a:spAutoFit/>
          </a:bodyPr>
          <a:lstStyle/>
          <a:p>
            <a:r>
              <a:rPr lang="en-US" sz="1600" b="1" dirty="0" smtClean="0"/>
              <a:t>From “Elevated </a:t>
            </a:r>
            <a:r>
              <a:rPr lang="en-US" sz="1600" b="1" dirty="0"/>
              <a:t>Springtime 2012 Ozone in the Western </a:t>
            </a:r>
            <a:r>
              <a:rPr lang="en-US" sz="1600" b="1" dirty="0" smtClean="0"/>
              <a:t>U.S.” </a:t>
            </a:r>
          </a:p>
          <a:p>
            <a:r>
              <a:rPr lang="en-US" sz="1600" b="1" i="1" dirty="0" err="1" smtClean="0"/>
              <a:t>Pao</a:t>
            </a:r>
            <a:r>
              <a:rPr lang="en-US" sz="1600" b="1" i="1" dirty="0" smtClean="0"/>
              <a:t> </a:t>
            </a:r>
            <a:r>
              <a:rPr lang="en-US" sz="1600" b="1" i="1" dirty="0"/>
              <a:t>M. </a:t>
            </a:r>
            <a:r>
              <a:rPr lang="en-US" sz="1600" b="1" i="1" dirty="0" err="1" smtClean="0"/>
              <a:t>Baylon</a:t>
            </a:r>
            <a:r>
              <a:rPr lang="en-US" sz="1600" b="1" i="1" dirty="0" smtClean="0"/>
              <a:t>, </a:t>
            </a:r>
            <a:r>
              <a:rPr lang="en-US" sz="1600" b="1" i="1" dirty="0"/>
              <a:t>Dan A. </a:t>
            </a:r>
            <a:r>
              <a:rPr lang="en-US" sz="1600" b="1" i="1" dirty="0" smtClean="0"/>
              <a:t>Jaffe, </a:t>
            </a:r>
            <a:r>
              <a:rPr lang="en-US" sz="1600" b="1" i="1" dirty="0"/>
              <a:t>R. Bradley </a:t>
            </a:r>
            <a:r>
              <a:rPr lang="en-US" sz="1600" b="1" i="1" dirty="0" smtClean="0"/>
              <a:t>Pierce</a:t>
            </a:r>
            <a:r>
              <a:rPr lang="en-US" sz="1600" b="1" i="1" dirty="0"/>
              <a:t> </a:t>
            </a:r>
            <a:r>
              <a:rPr lang="en-US" sz="1600" b="1" i="1" dirty="0" smtClean="0"/>
              <a:t>(in preparation)</a:t>
            </a:r>
            <a:endParaRPr lang="en-US" sz="1600" b="1" i="1" dirty="0"/>
          </a:p>
        </p:txBody>
      </p:sp>
      <p:grpSp>
        <p:nvGrpSpPr>
          <p:cNvPr id="2" name="Group 1"/>
          <p:cNvGrpSpPr/>
          <p:nvPr/>
        </p:nvGrpSpPr>
        <p:grpSpPr>
          <a:xfrm>
            <a:off x="6705600" y="3429000"/>
            <a:ext cx="2373579" cy="3352800"/>
            <a:chOff x="6321425" y="0"/>
            <a:chExt cx="2822575" cy="3972560"/>
          </a:xfrm>
        </p:grpSpPr>
        <p:pic>
          <p:nvPicPr>
            <p:cNvPr id="3" name="Picture 2" descr="C:\Users\PBaylon\Desktop\Figure1_v5.png"/>
            <p:cNvPicPr/>
            <p:nvPr/>
          </p:nvPicPr>
          <p:blipFill rotWithShape="1">
            <a:blip r:embed="rId3" cstate="print">
              <a:extLst>
                <a:ext uri="{28A0092B-C50C-407E-A947-70E740481C1C}">
                  <a14:useLocalDpi xmlns:a14="http://schemas.microsoft.com/office/drawing/2010/main" val="0"/>
                </a:ext>
              </a:extLst>
            </a:blip>
            <a:srcRect l="28736" r="27356"/>
            <a:stretch/>
          </p:blipFill>
          <p:spPr bwMode="auto">
            <a:xfrm>
              <a:off x="6321425" y="0"/>
              <a:ext cx="2822575" cy="3972560"/>
            </a:xfrm>
            <a:prstGeom prst="rect">
              <a:avLst/>
            </a:prstGeom>
            <a:noFill/>
            <a:ln>
              <a:noFill/>
            </a:ln>
            <a:extLst>
              <a:ext uri="{53640926-AAD7-44D8-BBD7-CCE9431645EC}">
                <a14:shadowObscured xmlns:a14="http://schemas.microsoft.com/office/drawing/2010/main"/>
              </a:ext>
            </a:extLst>
          </p:spPr>
        </p:pic>
        <p:sp>
          <p:nvSpPr>
            <p:cNvPr id="7" name="Oval 6"/>
            <p:cNvSpPr/>
            <p:nvPr/>
          </p:nvSpPr>
          <p:spPr>
            <a:xfrm>
              <a:off x="8077200" y="2438400"/>
              <a:ext cx="381000" cy="381000"/>
            </a:xfrm>
            <a:prstGeom prst="ellipse">
              <a:avLst/>
            </a:prstGeom>
            <a:noFill/>
            <a:ln>
              <a:solidFill>
                <a:srgbClr val="007A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345056" y="1981200"/>
              <a:ext cx="381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391400" y="2325256"/>
              <a:ext cx="381000" cy="381000"/>
            </a:xfrm>
            <a:prstGeom prst="ellipse">
              <a:avLst/>
            </a:prstGeom>
            <a:noFill/>
            <a:ln>
              <a:solidFill>
                <a:srgbClr val="16D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296295" y="1447800"/>
              <a:ext cx="381000" cy="381000"/>
            </a:xfrm>
            <a:prstGeom prst="ellipse">
              <a:avLst/>
            </a:prstGeom>
            <a:noFill/>
            <a:ln>
              <a:solidFill>
                <a:srgbClr val="0430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p:cNvSpPr/>
          <p:nvPr/>
        </p:nvSpPr>
        <p:spPr>
          <a:xfrm>
            <a:off x="0" y="161835"/>
            <a:ext cx="9143999" cy="461665"/>
          </a:xfrm>
          <a:prstGeom prst="rect">
            <a:avLst/>
          </a:prstGeom>
        </p:spPr>
        <p:txBody>
          <a:bodyPr wrap="square">
            <a:spAutoFit/>
          </a:bodyPr>
          <a:lstStyle/>
          <a:p>
            <a:r>
              <a:rPr lang="en-US" sz="2400" b="1" dirty="0">
                <a:latin typeface="Times New Roman" panose="02020603050405020304" pitchFamily="18" charset="0"/>
                <a:cs typeface="Times New Roman" panose="02020603050405020304" pitchFamily="18" charset="0"/>
              </a:rPr>
              <a:t>Mount Bachelor Observatory (</a:t>
            </a:r>
            <a:r>
              <a:rPr lang="en-US" sz="2400" b="1" dirty="0" smtClean="0">
                <a:latin typeface="Times New Roman" panose="02020603050405020304" pitchFamily="18" charset="0"/>
                <a:cs typeface="Times New Roman" panose="02020603050405020304" pitchFamily="18" charset="0"/>
              </a:rPr>
              <a:t>MBO) MDA8 O3 and downwind sites </a:t>
            </a:r>
            <a:endParaRPr lang="en-US" sz="24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2362200" y="990600"/>
            <a:ext cx="2416046"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May MDA8 2004-2014</a:t>
            </a:r>
            <a:endParaRPr lang="en-US"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762000" y="4650928"/>
            <a:ext cx="4762842"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May 2012 shows highest MDA8 O3 since 2004 </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189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eans\users$\bpierce\Data\Documents\FY15_Travel\TOLNet\Talk\raqms_april-may_2012_O3_vs_WV.with.ob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543300"/>
            <a:ext cx="4498521" cy="33147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0" y="76200"/>
            <a:ext cx="9144000" cy="3744468"/>
            <a:chOff x="0" y="3113532"/>
            <a:chExt cx="9144000" cy="3744468"/>
          </a:xfrm>
        </p:grpSpPr>
        <p:pic>
          <p:nvPicPr>
            <p:cNvPr id="3" name="Picture 2" descr="\\beans\users$\bpierce\Data\Documents\Attachments\jun_08\raqms_april-may_2012_o3_MBO.with.obs.png"/>
            <p:cNvPicPr>
              <a:picLocks noChangeAspect="1" noChangeArrowheads="1"/>
            </p:cNvPicPr>
            <p:nvPr/>
          </p:nvPicPr>
          <p:blipFill rotWithShape="1">
            <a:blip r:embed="rId3">
              <a:extLst>
                <a:ext uri="{28A0092B-C50C-407E-A947-70E740481C1C}">
                  <a14:useLocalDpi xmlns:a14="http://schemas.microsoft.com/office/drawing/2010/main" val="0"/>
                </a:ext>
              </a:extLst>
            </a:blip>
            <a:srcRect r="52068"/>
            <a:stretch/>
          </p:blipFill>
          <p:spPr bwMode="auto">
            <a:xfrm>
              <a:off x="0" y="3124200"/>
              <a:ext cx="3579347" cy="3733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beans\users$\bpierce\Data\Documents\Attachments\jun_08\raqms_april-may_2012_wv_MBO.with.obs.png"/>
            <p:cNvPicPr>
              <a:picLocks noChangeAspect="1" noChangeArrowheads="1"/>
            </p:cNvPicPr>
            <p:nvPr/>
          </p:nvPicPr>
          <p:blipFill rotWithShape="1">
            <a:blip r:embed="rId4">
              <a:extLst>
                <a:ext uri="{28A0092B-C50C-407E-A947-70E740481C1C}">
                  <a14:useLocalDpi xmlns:a14="http://schemas.microsoft.com/office/drawing/2010/main" val="0"/>
                </a:ext>
              </a:extLst>
            </a:blip>
            <a:srcRect r="51187"/>
            <a:stretch/>
          </p:blipFill>
          <p:spPr bwMode="auto">
            <a:xfrm>
              <a:off x="5488453" y="3113532"/>
              <a:ext cx="3655547" cy="37444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19200" y="5867400"/>
              <a:ext cx="938077" cy="400110"/>
            </a:xfrm>
            <a:prstGeom prst="rect">
              <a:avLst/>
            </a:prstGeom>
            <a:noFill/>
          </p:spPr>
          <p:txBody>
            <a:bodyPr wrap="none" rtlCol="0">
              <a:spAutoFit/>
            </a:bodyPr>
            <a:lstStyle/>
            <a:p>
              <a:r>
                <a:rPr lang="en-US" sz="1000" b="1" dirty="0" smtClean="0"/>
                <a:t>r=0.75</a:t>
              </a:r>
            </a:p>
            <a:p>
              <a:r>
                <a:rPr lang="en-US" sz="1000" b="1" dirty="0" smtClean="0"/>
                <a:t>Bias=-1.4ppbv</a:t>
              </a:r>
              <a:endParaRPr lang="en-US" sz="1000" b="1" dirty="0"/>
            </a:p>
          </p:txBody>
        </p:sp>
        <p:sp>
          <p:nvSpPr>
            <p:cNvPr id="6" name="TextBox 5"/>
            <p:cNvSpPr txBox="1"/>
            <p:nvPr/>
          </p:nvSpPr>
          <p:spPr>
            <a:xfrm>
              <a:off x="6364294" y="5257800"/>
              <a:ext cx="934871" cy="400110"/>
            </a:xfrm>
            <a:prstGeom prst="rect">
              <a:avLst/>
            </a:prstGeom>
            <a:noFill/>
          </p:spPr>
          <p:txBody>
            <a:bodyPr wrap="none" rtlCol="0">
              <a:spAutoFit/>
            </a:bodyPr>
            <a:lstStyle/>
            <a:p>
              <a:r>
                <a:rPr lang="en-US" sz="1000" b="1" dirty="0" smtClean="0"/>
                <a:t>r=0.69</a:t>
              </a:r>
            </a:p>
            <a:p>
              <a:r>
                <a:rPr lang="en-US" sz="1000" b="1" dirty="0" smtClean="0"/>
                <a:t>Bias=0.72g/kg</a:t>
              </a:r>
              <a:endParaRPr lang="en-US" sz="1000" b="1" dirty="0"/>
            </a:p>
          </p:txBody>
        </p:sp>
      </p:grpSp>
      <p:sp>
        <p:nvSpPr>
          <p:cNvPr id="8" name="TextBox 7"/>
          <p:cNvSpPr txBox="1"/>
          <p:nvPr/>
        </p:nvSpPr>
        <p:spPr>
          <a:xfrm>
            <a:off x="3886200" y="76200"/>
            <a:ext cx="1505540"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May O3 2012</a:t>
            </a:r>
            <a:endParaRPr lang="en-US"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76200" y="3962400"/>
            <a:ext cx="2438400" cy="2031325"/>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Strong anti-correlation between surface ozone and surface water vapor (WV) suggests upper troposphere/ lower stratosphere influence</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59717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beans\users$\bpierce\Data\Documents\FY15_Travel\TOLNet\Talk\May_2012_TPW__analysis.bi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2" y="3017520"/>
            <a:ext cx="7680960" cy="3840480"/>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beans\users$\bpierce\Data\Documents\FY15_Travel\TOLNet\Talk\May_2012_TCO__analysis.bi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2" y="-152400"/>
            <a:ext cx="7680960" cy="384048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2286000" y="1886528"/>
            <a:ext cx="2853112" cy="645692"/>
            <a:chOff x="2286000" y="1886528"/>
            <a:chExt cx="2853112" cy="645692"/>
          </a:xfrm>
        </p:grpSpPr>
        <p:sp>
          <p:nvSpPr>
            <p:cNvPr id="2" name="5-Point Star 1"/>
            <p:cNvSpPr/>
            <p:nvPr/>
          </p:nvSpPr>
          <p:spPr>
            <a:xfrm>
              <a:off x="5047672" y="1886528"/>
              <a:ext cx="91440" cy="9144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286000" y="2285999"/>
              <a:ext cx="2356735" cy="246221"/>
            </a:xfrm>
            <a:prstGeom prst="rect">
              <a:avLst/>
            </a:prstGeom>
            <a:solidFill>
              <a:schemeClr val="bg1"/>
            </a:solidFill>
            <a:ln>
              <a:solidFill>
                <a:schemeClr val="tx1"/>
              </a:solidFill>
            </a:ln>
          </p:spPr>
          <p:txBody>
            <a:bodyPr wrap="none" rtlCol="0">
              <a:spAutoFit/>
            </a:bodyPr>
            <a:lstStyle/>
            <a:p>
              <a:r>
                <a:rPr lang="en-US" sz="1000" b="1" dirty="0" smtClean="0">
                  <a:latin typeface="Times New Roman" panose="02020603050405020304" pitchFamily="18" charset="0"/>
                  <a:cs typeface="Times New Roman" panose="02020603050405020304" pitchFamily="18" charset="0"/>
                </a:rPr>
                <a:t>TOLNet Table Mountain Facility (JPL)</a:t>
              </a:r>
              <a:endParaRPr lang="en-US" sz="1000" b="1" dirty="0">
                <a:latin typeface="Times New Roman" panose="02020603050405020304" pitchFamily="18" charset="0"/>
                <a:cs typeface="Times New Roman" panose="02020603050405020304" pitchFamily="18" charset="0"/>
              </a:endParaRPr>
            </a:p>
          </p:txBody>
        </p:sp>
        <p:cxnSp>
          <p:nvCxnSpPr>
            <p:cNvPr id="5" name="Straight Arrow Connector 4"/>
            <p:cNvCxnSpPr>
              <a:stCxn id="3" idx="3"/>
            </p:cNvCxnSpPr>
            <p:nvPr/>
          </p:nvCxnSpPr>
          <p:spPr>
            <a:xfrm flipV="1">
              <a:off x="4642735" y="1977968"/>
              <a:ext cx="404937" cy="43114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7086600" y="260084"/>
            <a:ext cx="2057401" cy="3139321"/>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May 2012 </a:t>
            </a:r>
          </a:p>
          <a:p>
            <a:r>
              <a:rPr lang="en-US" b="1" dirty="0" smtClean="0">
                <a:latin typeface="Times New Roman" panose="02020603050405020304" pitchFamily="18" charset="0"/>
                <a:cs typeface="Times New Roman" panose="02020603050405020304" pitchFamily="18" charset="0"/>
              </a:rPr>
              <a:t>Tropospheric </a:t>
            </a:r>
          </a:p>
          <a:p>
            <a:r>
              <a:rPr lang="en-US" b="1" dirty="0" smtClean="0">
                <a:latin typeface="Times New Roman" panose="02020603050405020304" pitchFamily="18" charset="0"/>
                <a:cs typeface="Times New Roman" panose="02020603050405020304" pitchFamily="18" charset="0"/>
              </a:rPr>
              <a:t>Ozone Column (TCO)</a:t>
            </a:r>
          </a:p>
          <a:p>
            <a:r>
              <a:rPr lang="en-US" b="1" dirty="0" smtClean="0">
                <a:latin typeface="Times New Roman" panose="02020603050405020304" pitchFamily="18" charset="0"/>
                <a:cs typeface="Times New Roman" panose="02020603050405020304" pitchFamily="18" charset="0"/>
              </a:rPr>
              <a:t>and </a:t>
            </a:r>
          </a:p>
          <a:p>
            <a:r>
              <a:rPr lang="en-US" b="1" dirty="0">
                <a:latin typeface="Times New Roman" panose="02020603050405020304" pitchFamily="18" charset="0"/>
                <a:cs typeface="Times New Roman" panose="02020603050405020304" pitchFamily="18" charset="0"/>
              </a:rPr>
              <a:t>Total </a:t>
            </a:r>
            <a:r>
              <a:rPr lang="en-US" b="1" dirty="0" err="1" smtClean="0">
                <a:latin typeface="Times New Roman" panose="02020603050405020304" pitchFamily="18" charset="0"/>
                <a:cs typeface="Times New Roman" panose="02020603050405020304" pitchFamily="18" charset="0"/>
              </a:rPr>
              <a:t>Precipitable</a:t>
            </a:r>
            <a:r>
              <a:rPr lang="en-US" b="1" dirty="0" smtClean="0">
                <a:latin typeface="Times New Roman" panose="02020603050405020304" pitchFamily="18" charset="0"/>
                <a:cs typeface="Times New Roman" panose="02020603050405020304" pitchFamily="18" charset="0"/>
              </a:rPr>
              <a:t> Water (TPW) </a:t>
            </a:r>
          </a:p>
          <a:p>
            <a:endParaRPr lang="en-US" b="1" dirty="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(Surface Pressure contoured in white)</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92213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beans\users$\bpierce\Data\Documents\FY15_Travel\TOLNet\Talk\May_2013_TPW__analysis.bi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4" y="3017520"/>
            <a:ext cx="7680960" cy="3840480"/>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beans\users$\bpierce\Data\Documents\FY15_Travel\TOLNet\Talk\May_2013_TCO__analysis.bi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4" y="-152400"/>
            <a:ext cx="7680960" cy="384048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2286000" y="1886528"/>
            <a:ext cx="2853112" cy="645692"/>
            <a:chOff x="2286000" y="1886528"/>
            <a:chExt cx="2853112" cy="645692"/>
          </a:xfrm>
        </p:grpSpPr>
        <p:sp>
          <p:nvSpPr>
            <p:cNvPr id="9" name="5-Point Star 8"/>
            <p:cNvSpPr/>
            <p:nvPr/>
          </p:nvSpPr>
          <p:spPr>
            <a:xfrm>
              <a:off x="5047672" y="1886528"/>
              <a:ext cx="91440" cy="9144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286000" y="2285999"/>
              <a:ext cx="2356735" cy="246221"/>
            </a:xfrm>
            <a:prstGeom prst="rect">
              <a:avLst/>
            </a:prstGeom>
            <a:solidFill>
              <a:schemeClr val="bg1"/>
            </a:solidFill>
            <a:ln>
              <a:solidFill>
                <a:schemeClr val="tx1"/>
              </a:solidFill>
            </a:ln>
          </p:spPr>
          <p:txBody>
            <a:bodyPr wrap="none" rtlCol="0">
              <a:spAutoFit/>
            </a:bodyPr>
            <a:lstStyle/>
            <a:p>
              <a:r>
                <a:rPr lang="en-US" sz="1000" b="1" dirty="0" smtClean="0">
                  <a:latin typeface="Times New Roman" panose="02020603050405020304" pitchFamily="18" charset="0"/>
                  <a:cs typeface="Times New Roman" panose="02020603050405020304" pitchFamily="18" charset="0"/>
                </a:rPr>
                <a:t>TOLNet Table Mountain Facility (JPL)</a:t>
              </a:r>
              <a:endParaRPr lang="en-US" sz="1000" b="1" dirty="0">
                <a:latin typeface="Times New Roman" panose="02020603050405020304" pitchFamily="18" charset="0"/>
                <a:cs typeface="Times New Roman" panose="02020603050405020304" pitchFamily="18" charset="0"/>
              </a:endParaRPr>
            </a:p>
          </p:txBody>
        </p:sp>
        <p:cxnSp>
          <p:nvCxnSpPr>
            <p:cNvPr id="11" name="Straight Arrow Connector 10"/>
            <p:cNvCxnSpPr>
              <a:stCxn id="10" idx="3"/>
            </p:cNvCxnSpPr>
            <p:nvPr/>
          </p:nvCxnSpPr>
          <p:spPr>
            <a:xfrm flipV="1">
              <a:off x="4642735" y="1977968"/>
              <a:ext cx="404937" cy="43114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7086600" y="260084"/>
            <a:ext cx="2057401" cy="3416320"/>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May 2013 </a:t>
            </a:r>
          </a:p>
          <a:p>
            <a:r>
              <a:rPr lang="en-US" b="1" dirty="0" smtClean="0">
                <a:latin typeface="Times New Roman" panose="02020603050405020304" pitchFamily="18" charset="0"/>
                <a:cs typeface="Times New Roman" panose="02020603050405020304" pitchFamily="18" charset="0"/>
              </a:rPr>
              <a:t>Tropospheric </a:t>
            </a:r>
          </a:p>
          <a:p>
            <a:r>
              <a:rPr lang="en-US" b="1" dirty="0" smtClean="0">
                <a:latin typeface="Times New Roman" panose="02020603050405020304" pitchFamily="18" charset="0"/>
                <a:cs typeface="Times New Roman" panose="02020603050405020304" pitchFamily="18" charset="0"/>
              </a:rPr>
              <a:t>Ozone Column (TCO)</a:t>
            </a:r>
          </a:p>
          <a:p>
            <a:r>
              <a:rPr lang="en-US" b="1" dirty="0" smtClean="0">
                <a:latin typeface="Times New Roman" panose="02020603050405020304" pitchFamily="18" charset="0"/>
                <a:cs typeface="Times New Roman" panose="02020603050405020304" pitchFamily="18" charset="0"/>
              </a:rPr>
              <a:t>and </a:t>
            </a:r>
          </a:p>
          <a:p>
            <a:r>
              <a:rPr lang="en-US" b="1" dirty="0">
                <a:latin typeface="Times New Roman" panose="02020603050405020304" pitchFamily="18" charset="0"/>
                <a:cs typeface="Times New Roman" panose="02020603050405020304" pitchFamily="18" charset="0"/>
              </a:rPr>
              <a:t>Total </a:t>
            </a:r>
            <a:r>
              <a:rPr lang="en-US" b="1" dirty="0" err="1" smtClean="0">
                <a:latin typeface="Times New Roman" panose="02020603050405020304" pitchFamily="18" charset="0"/>
                <a:cs typeface="Times New Roman" panose="02020603050405020304" pitchFamily="18" charset="0"/>
              </a:rPr>
              <a:t>Precipitable</a:t>
            </a:r>
            <a:r>
              <a:rPr lang="en-US" b="1" dirty="0" smtClean="0">
                <a:latin typeface="Times New Roman" panose="02020603050405020304" pitchFamily="18" charset="0"/>
                <a:cs typeface="Times New Roman" panose="02020603050405020304" pitchFamily="18" charset="0"/>
              </a:rPr>
              <a:t> Water (TPW)</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(Surface Pressure contoured in white)</a:t>
            </a:r>
          </a:p>
          <a:p>
            <a:r>
              <a:rPr lang="en-US" b="1" dirty="0" smtClean="0">
                <a:latin typeface="Times New Roman" panose="02020603050405020304" pitchFamily="18" charset="0"/>
                <a:cs typeface="Times New Roman" panose="02020603050405020304" pitchFamily="18" charset="0"/>
              </a:rPr>
              <a:t> </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1355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eans\users$\bpierce\Data\Documents\FY15_Travel\TOLNet\Talk\May_2014_TPW__analysis.bi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4" y="3017520"/>
            <a:ext cx="7680960" cy="384048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beans\users$\bpierce\Data\Documents\FY15_Travel\TOLNet\Talk\May_2014_TCO__analysis.bi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4" y="-152400"/>
            <a:ext cx="7680960" cy="384048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2286000" y="1886528"/>
            <a:ext cx="2853112" cy="645692"/>
            <a:chOff x="2286000" y="1886528"/>
            <a:chExt cx="2853112" cy="645692"/>
          </a:xfrm>
        </p:grpSpPr>
        <p:sp>
          <p:nvSpPr>
            <p:cNvPr id="9" name="5-Point Star 8"/>
            <p:cNvSpPr/>
            <p:nvPr/>
          </p:nvSpPr>
          <p:spPr>
            <a:xfrm>
              <a:off x="5047672" y="1886528"/>
              <a:ext cx="91440" cy="9144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286000" y="2285999"/>
              <a:ext cx="2356735" cy="246221"/>
            </a:xfrm>
            <a:prstGeom prst="rect">
              <a:avLst/>
            </a:prstGeom>
            <a:solidFill>
              <a:schemeClr val="bg1"/>
            </a:solidFill>
            <a:ln>
              <a:solidFill>
                <a:schemeClr val="tx1"/>
              </a:solidFill>
            </a:ln>
          </p:spPr>
          <p:txBody>
            <a:bodyPr wrap="none" rtlCol="0">
              <a:spAutoFit/>
            </a:bodyPr>
            <a:lstStyle/>
            <a:p>
              <a:r>
                <a:rPr lang="en-US" sz="1000" b="1" dirty="0" smtClean="0">
                  <a:latin typeface="Times New Roman" panose="02020603050405020304" pitchFamily="18" charset="0"/>
                  <a:cs typeface="Times New Roman" panose="02020603050405020304" pitchFamily="18" charset="0"/>
                </a:rPr>
                <a:t>TOLNet Table Mountain Facility (JPL)</a:t>
              </a:r>
              <a:endParaRPr lang="en-US" sz="1000" b="1" dirty="0">
                <a:latin typeface="Times New Roman" panose="02020603050405020304" pitchFamily="18" charset="0"/>
                <a:cs typeface="Times New Roman" panose="02020603050405020304" pitchFamily="18" charset="0"/>
              </a:endParaRPr>
            </a:p>
          </p:txBody>
        </p:sp>
        <p:cxnSp>
          <p:nvCxnSpPr>
            <p:cNvPr id="11" name="Straight Arrow Connector 10"/>
            <p:cNvCxnSpPr>
              <a:stCxn id="10" idx="3"/>
            </p:cNvCxnSpPr>
            <p:nvPr/>
          </p:nvCxnSpPr>
          <p:spPr>
            <a:xfrm flipV="1">
              <a:off x="4642735" y="1977968"/>
              <a:ext cx="404937" cy="43114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7086600" y="260084"/>
            <a:ext cx="2057401" cy="3416320"/>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May 2014 </a:t>
            </a:r>
          </a:p>
          <a:p>
            <a:r>
              <a:rPr lang="en-US" b="1" dirty="0" smtClean="0">
                <a:latin typeface="Times New Roman" panose="02020603050405020304" pitchFamily="18" charset="0"/>
                <a:cs typeface="Times New Roman" panose="02020603050405020304" pitchFamily="18" charset="0"/>
              </a:rPr>
              <a:t>Tropospheric </a:t>
            </a:r>
          </a:p>
          <a:p>
            <a:r>
              <a:rPr lang="en-US" b="1" dirty="0" smtClean="0">
                <a:latin typeface="Times New Roman" panose="02020603050405020304" pitchFamily="18" charset="0"/>
                <a:cs typeface="Times New Roman" panose="02020603050405020304" pitchFamily="18" charset="0"/>
              </a:rPr>
              <a:t>Ozone Column (TCO)</a:t>
            </a:r>
          </a:p>
          <a:p>
            <a:r>
              <a:rPr lang="en-US" b="1" dirty="0" smtClean="0">
                <a:latin typeface="Times New Roman" panose="02020603050405020304" pitchFamily="18" charset="0"/>
                <a:cs typeface="Times New Roman" panose="02020603050405020304" pitchFamily="18" charset="0"/>
              </a:rPr>
              <a:t>and </a:t>
            </a:r>
          </a:p>
          <a:p>
            <a:r>
              <a:rPr lang="en-US" b="1" dirty="0">
                <a:latin typeface="Times New Roman" panose="02020603050405020304" pitchFamily="18" charset="0"/>
                <a:cs typeface="Times New Roman" panose="02020603050405020304" pitchFamily="18" charset="0"/>
              </a:rPr>
              <a:t>Total </a:t>
            </a:r>
            <a:r>
              <a:rPr lang="en-US" b="1" dirty="0" err="1" smtClean="0">
                <a:latin typeface="Times New Roman" panose="02020603050405020304" pitchFamily="18" charset="0"/>
                <a:cs typeface="Times New Roman" panose="02020603050405020304" pitchFamily="18" charset="0"/>
              </a:rPr>
              <a:t>Precipitable</a:t>
            </a:r>
            <a:r>
              <a:rPr lang="en-US" b="1" dirty="0" smtClean="0">
                <a:latin typeface="Times New Roman" panose="02020603050405020304" pitchFamily="18" charset="0"/>
                <a:cs typeface="Times New Roman" panose="02020603050405020304" pitchFamily="18" charset="0"/>
              </a:rPr>
              <a:t> Water (TPW)</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(Surface Pressure contoured in white)</a:t>
            </a:r>
          </a:p>
          <a:p>
            <a:r>
              <a:rPr lang="en-US" b="1" dirty="0" smtClean="0">
                <a:latin typeface="Times New Roman" panose="02020603050405020304" pitchFamily="18" charset="0"/>
                <a:cs typeface="Times New Roman" panose="02020603050405020304" pitchFamily="18" charset="0"/>
              </a:rPr>
              <a:t> </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31341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1091" y="46672"/>
            <a:ext cx="8305800" cy="1477328"/>
          </a:xfrm>
          <a:prstGeom prst="rect">
            <a:avLst/>
          </a:prstGeom>
        </p:spPr>
        <p:txBody>
          <a:bodyPr wrap="square">
            <a:spAutoFit/>
          </a:bodyPr>
          <a:lstStyle/>
          <a:p>
            <a:r>
              <a:rPr lang="en-GB" b="1" dirty="0">
                <a:latin typeface="Times New Roman" panose="02020603050405020304" pitchFamily="18" charset="0"/>
                <a:cs typeface="Times New Roman" panose="02020603050405020304" pitchFamily="18" charset="0"/>
              </a:rPr>
              <a:t>C</a:t>
            </a:r>
            <a:r>
              <a:rPr lang="en-GB" b="1" dirty="0" smtClean="0">
                <a:latin typeface="Times New Roman" panose="02020603050405020304" pitchFamily="18" charset="0"/>
                <a:cs typeface="Times New Roman" panose="02020603050405020304" pitchFamily="18" charset="0"/>
              </a:rPr>
              <a:t>urrent </a:t>
            </a:r>
            <a:r>
              <a:rPr lang="en-GB" b="1" dirty="0">
                <a:latin typeface="Times New Roman" panose="02020603050405020304" pitchFamily="18" charset="0"/>
                <a:cs typeface="Times New Roman" panose="02020603050405020304" pitchFamily="18" charset="0"/>
              </a:rPr>
              <a:t>ozone National Ambient Air Quality Standard (NAAQS) requires that the three-year average of the fourth-highest annual maximum daily 8-hour ozone concentration (MDA8) be 75 </a:t>
            </a:r>
            <a:r>
              <a:rPr lang="en-GB" b="1" dirty="0" err="1">
                <a:latin typeface="Times New Roman" panose="02020603050405020304" pitchFamily="18" charset="0"/>
                <a:cs typeface="Times New Roman" panose="02020603050405020304" pitchFamily="18" charset="0"/>
              </a:rPr>
              <a:t>ppbv</a:t>
            </a:r>
            <a:r>
              <a:rPr lang="en-GB" b="1" dirty="0">
                <a:latin typeface="Times New Roman" panose="02020603050405020304" pitchFamily="18" charset="0"/>
                <a:cs typeface="Times New Roman" panose="02020603050405020304" pitchFamily="18" charset="0"/>
              </a:rPr>
              <a:t> or below.  </a:t>
            </a:r>
            <a:endParaRPr lang="en-GB" b="1" dirty="0" smtClean="0">
              <a:latin typeface="Times New Roman" panose="02020603050405020304" pitchFamily="18" charset="0"/>
              <a:cs typeface="Times New Roman" panose="02020603050405020304" pitchFamily="18" charset="0"/>
            </a:endParaRPr>
          </a:p>
          <a:p>
            <a:endParaRPr lang="en-GB" b="1" dirty="0">
              <a:latin typeface="Times New Roman" panose="02020603050405020304" pitchFamily="18" charset="0"/>
              <a:cs typeface="Times New Roman" panose="02020603050405020304" pitchFamily="18" charset="0"/>
            </a:endParaRPr>
          </a:p>
          <a:p>
            <a:r>
              <a:rPr lang="en-GB" b="1" dirty="0" smtClean="0">
                <a:latin typeface="Times New Roman" panose="02020603050405020304" pitchFamily="18" charset="0"/>
                <a:cs typeface="Times New Roman" panose="02020603050405020304" pitchFamily="18" charset="0"/>
              </a:rPr>
              <a:t>The </a:t>
            </a:r>
            <a:r>
              <a:rPr lang="en-GB" b="1" dirty="0">
                <a:latin typeface="Times New Roman" panose="02020603050405020304" pitchFamily="18" charset="0"/>
                <a:cs typeface="Times New Roman" panose="02020603050405020304" pitchFamily="18" charset="0"/>
              </a:rPr>
              <a:t>proposed new standard is between 60 and 70 </a:t>
            </a:r>
            <a:r>
              <a:rPr lang="en-GB" b="1" dirty="0" err="1">
                <a:latin typeface="Times New Roman" panose="02020603050405020304" pitchFamily="18" charset="0"/>
                <a:cs typeface="Times New Roman" panose="02020603050405020304" pitchFamily="18" charset="0"/>
              </a:rPr>
              <a:t>ppbv</a:t>
            </a:r>
            <a:r>
              <a:rPr lang="en-GB" b="1" dirty="0">
                <a:latin typeface="Times New Roman" panose="02020603050405020304" pitchFamily="18" charset="0"/>
                <a:cs typeface="Times New Roman" panose="02020603050405020304" pitchFamily="18" charset="0"/>
              </a:rPr>
              <a:t> (U.S. EPA, 2010).</a:t>
            </a:r>
            <a:endParaRPr lang="en-US" b="1"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271" t="11876" r="1266" b="9993"/>
          <a:stretch/>
        </p:blipFill>
        <p:spPr bwMode="auto">
          <a:xfrm>
            <a:off x="1524000" y="1676400"/>
            <a:ext cx="6635728" cy="4664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4"/>
          <p:cNvSpPr>
            <a:spLocks noChangeArrowheads="1"/>
          </p:cNvSpPr>
          <p:nvPr/>
        </p:nvSpPr>
        <p:spPr bwMode="auto">
          <a:xfrm>
            <a:off x="0" y="6400800"/>
            <a:ext cx="9144000"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altLang="en-US" sz="1200" b="1" dirty="0" smtClean="0">
                <a:latin typeface="Times New Roman" panose="02020603050405020304" pitchFamily="18" charset="0"/>
                <a:cs typeface="Times New Roman" panose="02020603050405020304" pitchFamily="18" charset="0"/>
              </a:rPr>
              <a:t>Cooper O. R. et al, (2015) </a:t>
            </a:r>
            <a:r>
              <a:rPr lang="en-US" altLang="en-US" sz="1200" dirty="0" smtClean="0">
                <a:latin typeface="Times New Roman" panose="02020603050405020304" pitchFamily="18" charset="0"/>
                <a:cs typeface="Times New Roman" panose="02020603050405020304" pitchFamily="18" charset="0"/>
              </a:rPr>
              <a:t>Challenges </a:t>
            </a:r>
            <a:r>
              <a:rPr lang="en-US" altLang="en-US" sz="1200" dirty="0">
                <a:latin typeface="Times New Roman" panose="02020603050405020304" pitchFamily="18" charset="0"/>
                <a:cs typeface="Times New Roman" panose="02020603050405020304" pitchFamily="18" charset="0"/>
              </a:rPr>
              <a:t>of a lowered U.S. ozone </a:t>
            </a:r>
            <a:r>
              <a:rPr lang="en-US" altLang="en-US" sz="1200" dirty="0" smtClean="0">
                <a:latin typeface="Times New Roman" panose="02020603050405020304" pitchFamily="18" charset="0"/>
                <a:cs typeface="Times New Roman" panose="02020603050405020304" pitchFamily="18" charset="0"/>
              </a:rPr>
              <a:t>standard, </a:t>
            </a:r>
            <a:r>
              <a:rPr lang="fr-FR" altLang="en-US" sz="1200" dirty="0" smtClean="0">
                <a:latin typeface="Times New Roman" panose="02020603050405020304" pitchFamily="18" charset="0"/>
                <a:cs typeface="Times New Roman" panose="02020603050405020304" pitchFamily="18" charset="0"/>
              </a:rPr>
              <a:t>Science, Vol</a:t>
            </a:r>
            <a:r>
              <a:rPr lang="fr-FR" altLang="en-US" sz="1200" dirty="0">
                <a:latin typeface="Times New Roman" panose="02020603050405020304" pitchFamily="18" charset="0"/>
                <a:cs typeface="Times New Roman" panose="02020603050405020304" pitchFamily="18" charset="0"/>
              </a:rPr>
              <a:t>. 348 no. 6239 pp. </a:t>
            </a:r>
            <a:r>
              <a:rPr lang="fr-FR" altLang="en-US" sz="1200" dirty="0" smtClean="0">
                <a:latin typeface="Times New Roman" panose="02020603050405020304" pitchFamily="18" charset="0"/>
                <a:cs typeface="Times New Roman" panose="02020603050405020304" pitchFamily="18" charset="0"/>
              </a:rPr>
              <a:t>1096-1097, DOI</a:t>
            </a:r>
            <a:r>
              <a:rPr lang="fr-FR" altLang="en-US" sz="1200" dirty="0">
                <a:latin typeface="Times New Roman" panose="02020603050405020304" pitchFamily="18" charset="0"/>
                <a:cs typeface="Times New Roman" panose="02020603050405020304" pitchFamily="18" charset="0"/>
              </a:rPr>
              <a:t>: 10.1126/science.aaa5748 </a:t>
            </a:r>
            <a:endParaRPr lang="en-US"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86274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eans\users$\bpierce\Data\Documents\Attachments\jun_08\May_2012-2014_TCO_vs_TPW_180W-110W_35N-50N_analysis.6hr.tco.tp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705600" y="0"/>
            <a:ext cx="2438400" cy="1200329"/>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Scatter plots of </a:t>
            </a:r>
          </a:p>
          <a:p>
            <a:r>
              <a:rPr lang="en-US" b="1" dirty="0" smtClean="0">
                <a:latin typeface="Times New Roman" panose="02020603050405020304" pitchFamily="18" charset="0"/>
                <a:cs typeface="Times New Roman" panose="02020603050405020304" pitchFamily="18" charset="0"/>
              </a:rPr>
              <a:t>May 2012-2014 </a:t>
            </a:r>
          </a:p>
          <a:p>
            <a:r>
              <a:rPr lang="en-US" b="1" dirty="0" smtClean="0">
                <a:latin typeface="Times New Roman" panose="02020603050405020304" pitchFamily="18" charset="0"/>
                <a:cs typeface="Times New Roman" panose="02020603050405020304" pitchFamily="18" charset="0"/>
              </a:rPr>
              <a:t>TPW vs TCO </a:t>
            </a:r>
          </a:p>
          <a:p>
            <a:r>
              <a:rPr lang="en-US" b="1" dirty="0" smtClean="0">
                <a:latin typeface="Times New Roman" panose="02020603050405020304" pitchFamily="18" charset="0"/>
                <a:cs typeface="Times New Roman" panose="02020603050405020304" pitchFamily="18" charset="0"/>
              </a:rPr>
              <a:t>upstream from MBO</a:t>
            </a:r>
            <a:endParaRPr lang="en-US"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172200" y="3135868"/>
            <a:ext cx="2636299" cy="369332"/>
          </a:xfrm>
          <a:prstGeom prst="rect">
            <a:avLst/>
          </a:prstGeom>
          <a:noFill/>
          <a:ln>
            <a:solidFill>
              <a:schemeClr val="tx1"/>
            </a:solidFill>
          </a:ln>
        </p:spPr>
        <p:txBody>
          <a:bodyPr wrap="none" rtlCol="0">
            <a:spAutoFit/>
          </a:bodyPr>
          <a:lstStyle/>
          <a:p>
            <a:r>
              <a:rPr lang="en-US" b="1" dirty="0" smtClean="0">
                <a:latin typeface="Times New Roman" panose="02020603050405020304" pitchFamily="18" charset="0"/>
                <a:cs typeface="Times New Roman" panose="02020603050405020304" pitchFamily="18" charset="0"/>
              </a:rPr>
              <a:t>2012 driest median TPW</a:t>
            </a:r>
            <a:endParaRPr lang="en-US"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276600" y="6477517"/>
            <a:ext cx="1963038" cy="369332"/>
          </a:xfrm>
          <a:prstGeom prst="rect">
            <a:avLst/>
          </a:prstGeom>
          <a:noFill/>
          <a:ln>
            <a:solidFill>
              <a:schemeClr val="tx1"/>
            </a:solidFill>
          </a:ln>
        </p:spPr>
        <p:txBody>
          <a:bodyPr wrap="none" rtlCol="0">
            <a:spAutoFit/>
          </a:bodyPr>
          <a:lstStyle/>
          <a:p>
            <a:r>
              <a:rPr lang="en-US" b="1" dirty="0" smtClean="0">
                <a:latin typeface="Times New Roman" panose="02020603050405020304" pitchFamily="18" charset="0"/>
                <a:cs typeface="Times New Roman" panose="02020603050405020304" pitchFamily="18" charset="0"/>
              </a:rPr>
              <a:t>2012 highest TCO</a:t>
            </a:r>
            <a:endParaRPr lang="en-US" b="1" dirty="0">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4556013" y="2770149"/>
            <a:ext cx="1082786" cy="1093750"/>
            <a:chOff x="4418856" y="762000"/>
            <a:chExt cx="1353114" cy="4038600"/>
          </a:xfrm>
        </p:grpSpPr>
        <p:sp>
          <p:nvSpPr>
            <p:cNvPr id="10" name="Right Brace 9"/>
            <p:cNvSpPr/>
            <p:nvPr/>
          </p:nvSpPr>
          <p:spPr>
            <a:xfrm>
              <a:off x="4418856" y="762000"/>
              <a:ext cx="274319" cy="4038600"/>
            </a:xfrm>
            <a:prstGeom prst="rightBrace">
              <a:avLst>
                <a:gd name="adj1" fmla="val 89634"/>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Straight Connector 11"/>
            <p:cNvCxnSpPr/>
            <p:nvPr/>
          </p:nvCxnSpPr>
          <p:spPr>
            <a:xfrm>
              <a:off x="4693175" y="2792451"/>
              <a:ext cx="1078795" cy="0"/>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rot="5400000">
            <a:off x="3442046" y="4797215"/>
            <a:ext cx="1547338" cy="792108"/>
            <a:chOff x="4418856" y="762000"/>
            <a:chExt cx="1547338" cy="4038600"/>
          </a:xfrm>
        </p:grpSpPr>
        <p:sp>
          <p:nvSpPr>
            <p:cNvPr id="15" name="Right Brace 14"/>
            <p:cNvSpPr/>
            <p:nvPr/>
          </p:nvSpPr>
          <p:spPr>
            <a:xfrm>
              <a:off x="4418856" y="762000"/>
              <a:ext cx="274319" cy="4038600"/>
            </a:xfrm>
            <a:prstGeom prst="rightBrace">
              <a:avLst>
                <a:gd name="adj1" fmla="val 89634"/>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Connector 15"/>
            <p:cNvCxnSpPr/>
            <p:nvPr/>
          </p:nvCxnSpPr>
          <p:spPr>
            <a:xfrm rot="16200000">
              <a:off x="5324109" y="2150366"/>
              <a:ext cx="11151" cy="1273019"/>
            </a:xfrm>
            <a:prstGeom prst="line">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301654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2667000"/>
            <a:ext cx="8305800" cy="1384995"/>
          </a:xfrm>
          <a:prstGeom prst="rect">
            <a:avLst/>
          </a:prstGeom>
        </p:spPr>
        <p:txBody>
          <a:bodyPr wrap="square">
            <a:spAutoFit/>
          </a:bodyPr>
          <a:lstStyle/>
          <a:p>
            <a:pPr algn="ctr"/>
            <a:r>
              <a:rPr lang="en-US" sz="2800" b="1" i="1" dirty="0" smtClean="0">
                <a:latin typeface="Times New Roman" panose="02020603050405020304" pitchFamily="18" charset="0"/>
                <a:cs typeface="Times New Roman" panose="02020603050405020304" pitchFamily="18" charset="0"/>
              </a:rPr>
              <a:t>Inter-annual </a:t>
            </a:r>
            <a:r>
              <a:rPr lang="en-US" sz="2800" b="1" i="1" dirty="0">
                <a:latin typeface="Times New Roman" panose="02020603050405020304" pitchFamily="18" charset="0"/>
                <a:cs typeface="Times New Roman" panose="02020603050405020304" pitchFamily="18" charset="0"/>
              </a:rPr>
              <a:t>V</a:t>
            </a:r>
            <a:r>
              <a:rPr lang="en-US" sz="2800" b="1" i="1" dirty="0" smtClean="0">
                <a:latin typeface="Times New Roman" panose="02020603050405020304" pitchFamily="18" charset="0"/>
                <a:cs typeface="Times New Roman" panose="02020603050405020304" pitchFamily="18" charset="0"/>
              </a:rPr>
              <a:t>ariability in Background Ozone</a:t>
            </a:r>
          </a:p>
          <a:p>
            <a:pPr algn="ctr"/>
            <a:endParaRPr lang="en-US" sz="2800" b="1" i="1" dirty="0">
              <a:latin typeface="Times New Roman" panose="02020603050405020304" pitchFamily="18" charset="0"/>
              <a:cs typeface="Times New Roman" panose="02020603050405020304" pitchFamily="18" charset="0"/>
            </a:endParaRPr>
          </a:p>
          <a:p>
            <a:pPr algn="ctr"/>
            <a:r>
              <a:rPr lang="en-US" sz="2800" b="1" i="1" dirty="0">
                <a:latin typeface="Times New Roman" panose="02020603050405020304" pitchFamily="18" charset="0"/>
                <a:cs typeface="Times New Roman" panose="02020603050405020304" pitchFamily="18" charset="0"/>
              </a:rPr>
              <a:t>(</a:t>
            </a:r>
            <a:r>
              <a:rPr lang="en-US" sz="2800" b="1" i="1" dirty="0" smtClean="0">
                <a:latin typeface="Times New Roman" panose="02020603050405020304" pitchFamily="18" charset="0"/>
                <a:cs typeface="Times New Roman" panose="02020603050405020304" pitchFamily="18" charset="0"/>
              </a:rPr>
              <a:t>May </a:t>
            </a:r>
            <a:r>
              <a:rPr lang="en-US" sz="2800" b="1" i="1" dirty="0" smtClean="0">
                <a:latin typeface="Times New Roman" panose="02020603050405020304" pitchFamily="18" charset="0"/>
                <a:cs typeface="Times New Roman" panose="02020603050405020304" pitchFamily="18" charset="0"/>
              </a:rPr>
              <a:t>2012-2014</a:t>
            </a:r>
            <a:r>
              <a:rPr lang="en-US" sz="2800" b="1" dirty="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JPL-Table Mountain Facility</a:t>
            </a:r>
            <a:r>
              <a:rPr lang="en-US" sz="2800" b="1" i="1" dirty="0" smtClean="0">
                <a:latin typeface="Times New Roman" panose="02020603050405020304" pitchFamily="18" charset="0"/>
                <a:cs typeface="Times New Roman" panose="02020603050405020304" pitchFamily="18" charset="0"/>
              </a:rPr>
              <a:t>)</a:t>
            </a:r>
            <a:endParaRPr lang="en-US" sz="2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66241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eans\users$\bpierce\Data\Documents\FY15_Travel\TOLNet\Talk\TOLNET_VS_RAQMS_TMF_May_2012-201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85800"/>
            <a:ext cx="6858000"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6488668"/>
            <a:ext cx="9144000"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err="1" smtClean="0">
                <a:latin typeface="Times New Roman" panose="02020603050405020304" pitchFamily="18" charset="0"/>
                <a:cs typeface="Times New Roman" panose="02020603050405020304" pitchFamily="18" charset="0"/>
              </a:rPr>
              <a:t>TOLNet</a:t>
            </a:r>
            <a:r>
              <a:rPr lang="en-US" b="1" dirty="0" smtClean="0">
                <a:latin typeface="Times New Roman" panose="02020603050405020304" pitchFamily="18" charset="0"/>
                <a:cs typeface="Times New Roman" panose="02020603050405020304" pitchFamily="18" charset="0"/>
              </a:rPr>
              <a:t> JPL-Table </a:t>
            </a:r>
            <a:r>
              <a:rPr lang="en-US" b="1" dirty="0">
                <a:latin typeface="Times New Roman" panose="02020603050405020304" pitchFamily="18" charset="0"/>
                <a:cs typeface="Times New Roman" panose="02020603050405020304" pitchFamily="18" charset="0"/>
              </a:rPr>
              <a:t>Mountain Facility Tropospheric Ozone Lidar  </a:t>
            </a:r>
            <a:r>
              <a:rPr lang="en-US" b="1" dirty="0" smtClean="0">
                <a:latin typeface="Times New Roman" panose="02020603050405020304" pitchFamily="18" charset="0"/>
                <a:cs typeface="Times New Roman" panose="02020603050405020304" pitchFamily="18" charset="0"/>
              </a:rPr>
              <a:t>(Thierry </a:t>
            </a:r>
            <a:r>
              <a:rPr lang="en-US" b="1" dirty="0">
                <a:latin typeface="Times New Roman" panose="02020603050405020304" pitchFamily="18" charset="0"/>
                <a:cs typeface="Times New Roman" panose="02020603050405020304" pitchFamily="18" charset="0"/>
              </a:rPr>
              <a:t>Leblanc, </a:t>
            </a:r>
            <a:r>
              <a:rPr lang="en-US" b="1" dirty="0" smtClean="0">
                <a:latin typeface="Times New Roman" panose="02020603050405020304" pitchFamily="18" charset="0"/>
                <a:cs typeface="Times New Roman" panose="02020603050405020304" pitchFamily="18" charset="0"/>
              </a:rPr>
              <a:t>JPL)</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01931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beans\users$\bpierce\Data\Documents\FY15_Travel\TOLNet\Talk\TOLNET_VS_RAQMS_TMF_PDF_May_2012-2014.alt.lt.6km.nomo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838200"/>
            <a:ext cx="6858000"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6488668"/>
            <a:ext cx="9144000"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err="1" smtClean="0">
                <a:latin typeface="Times New Roman" panose="02020603050405020304" pitchFamily="18" charset="0"/>
                <a:cs typeface="Times New Roman" panose="02020603050405020304" pitchFamily="18" charset="0"/>
              </a:rPr>
              <a:t>TOLNet</a:t>
            </a:r>
            <a:r>
              <a:rPr lang="en-US" b="1" dirty="0" smtClean="0">
                <a:latin typeface="Times New Roman" panose="02020603050405020304" pitchFamily="18" charset="0"/>
                <a:cs typeface="Times New Roman" panose="02020603050405020304" pitchFamily="18" charset="0"/>
              </a:rPr>
              <a:t> JPL-Table </a:t>
            </a:r>
            <a:r>
              <a:rPr lang="en-US" b="1" dirty="0">
                <a:latin typeface="Times New Roman" panose="02020603050405020304" pitchFamily="18" charset="0"/>
                <a:cs typeface="Times New Roman" panose="02020603050405020304" pitchFamily="18" charset="0"/>
              </a:rPr>
              <a:t>Mountain Facility Tropospheric Ozone Lidar  </a:t>
            </a:r>
            <a:r>
              <a:rPr lang="en-US" b="1" dirty="0" smtClean="0">
                <a:latin typeface="Times New Roman" panose="02020603050405020304" pitchFamily="18" charset="0"/>
                <a:cs typeface="Times New Roman" panose="02020603050405020304" pitchFamily="18" charset="0"/>
              </a:rPr>
              <a:t>(Thierry </a:t>
            </a:r>
            <a:r>
              <a:rPr lang="en-US" b="1" dirty="0">
                <a:latin typeface="Times New Roman" panose="02020603050405020304" pitchFamily="18" charset="0"/>
                <a:cs typeface="Times New Roman" panose="02020603050405020304" pitchFamily="18" charset="0"/>
              </a:rPr>
              <a:t>Leblanc, </a:t>
            </a:r>
            <a:r>
              <a:rPr lang="en-US" b="1" dirty="0" smtClean="0">
                <a:latin typeface="Times New Roman" panose="02020603050405020304" pitchFamily="18" charset="0"/>
                <a:cs typeface="Times New Roman" panose="02020603050405020304" pitchFamily="18" charset="0"/>
              </a:rPr>
              <a:t>JPL)</a:t>
            </a:r>
            <a:endParaRPr lang="en-US" b="1" dirty="0">
              <a:latin typeface="Times New Roman" panose="02020603050405020304" pitchFamily="18" charset="0"/>
              <a:cs typeface="Times New Roman" panose="02020603050405020304" pitchFamily="18" charset="0"/>
            </a:endParaRPr>
          </a:p>
        </p:txBody>
      </p:sp>
      <p:sp>
        <p:nvSpPr>
          <p:cNvPr id="2" name="Rectangle 1"/>
          <p:cNvSpPr/>
          <p:nvPr/>
        </p:nvSpPr>
        <p:spPr>
          <a:xfrm>
            <a:off x="3810000" y="1654628"/>
            <a:ext cx="1981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70794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eans\users$\bpierce\Data\Documents\FY15_Travel\TOLNet\Talk\TOLNET_VS_RAQMS_TMF_PDF_May_2012-2014.alt.lt.6k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838200"/>
            <a:ext cx="6858000"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6488668"/>
            <a:ext cx="9144000"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err="1" smtClean="0">
                <a:latin typeface="Times New Roman" panose="02020603050405020304" pitchFamily="18" charset="0"/>
                <a:cs typeface="Times New Roman" panose="02020603050405020304" pitchFamily="18" charset="0"/>
              </a:rPr>
              <a:t>TOLNet</a:t>
            </a:r>
            <a:r>
              <a:rPr lang="en-US" b="1" dirty="0" smtClean="0">
                <a:latin typeface="Times New Roman" panose="02020603050405020304" pitchFamily="18" charset="0"/>
                <a:cs typeface="Times New Roman" panose="02020603050405020304" pitchFamily="18" charset="0"/>
              </a:rPr>
              <a:t> JPL-Table </a:t>
            </a:r>
            <a:r>
              <a:rPr lang="en-US" b="1" dirty="0">
                <a:latin typeface="Times New Roman" panose="02020603050405020304" pitchFamily="18" charset="0"/>
                <a:cs typeface="Times New Roman" panose="02020603050405020304" pitchFamily="18" charset="0"/>
              </a:rPr>
              <a:t>Mountain Facility Tropospheric Ozone Lidar  </a:t>
            </a:r>
            <a:r>
              <a:rPr lang="en-US" b="1" dirty="0" smtClean="0">
                <a:latin typeface="Times New Roman" panose="02020603050405020304" pitchFamily="18" charset="0"/>
                <a:cs typeface="Times New Roman" panose="02020603050405020304" pitchFamily="18" charset="0"/>
              </a:rPr>
              <a:t>(Thierry </a:t>
            </a:r>
            <a:r>
              <a:rPr lang="en-US" b="1" dirty="0">
                <a:latin typeface="Times New Roman" panose="02020603050405020304" pitchFamily="18" charset="0"/>
                <a:cs typeface="Times New Roman" panose="02020603050405020304" pitchFamily="18" charset="0"/>
              </a:rPr>
              <a:t>Leblanc, </a:t>
            </a:r>
            <a:r>
              <a:rPr lang="en-US" b="1" dirty="0" smtClean="0">
                <a:latin typeface="Times New Roman" panose="02020603050405020304" pitchFamily="18" charset="0"/>
                <a:cs typeface="Times New Roman" panose="02020603050405020304" pitchFamily="18" charset="0"/>
              </a:rPr>
              <a:t>JPL)</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58923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2667000"/>
            <a:ext cx="8305800" cy="1815882"/>
          </a:xfrm>
          <a:prstGeom prst="rect">
            <a:avLst/>
          </a:prstGeom>
        </p:spPr>
        <p:txBody>
          <a:bodyPr wrap="square">
            <a:spAutoFit/>
          </a:bodyPr>
          <a:lstStyle/>
          <a:p>
            <a:pPr algn="ctr"/>
            <a:r>
              <a:rPr lang="en-US" sz="2800" b="1" i="1" dirty="0" smtClean="0">
                <a:latin typeface="Times New Roman" panose="02020603050405020304" pitchFamily="18" charset="0"/>
                <a:cs typeface="Times New Roman" panose="02020603050405020304" pitchFamily="18" charset="0"/>
              </a:rPr>
              <a:t>Daily Variability </a:t>
            </a:r>
            <a:r>
              <a:rPr lang="en-US" sz="2800" b="1" i="1" dirty="0" smtClean="0">
                <a:latin typeface="Times New Roman" panose="02020603050405020304" pitchFamily="18" charset="0"/>
                <a:cs typeface="Times New Roman" panose="02020603050405020304" pitchFamily="18" charset="0"/>
              </a:rPr>
              <a:t>in Background Ozone</a:t>
            </a:r>
          </a:p>
          <a:p>
            <a:pPr algn="ctr"/>
            <a:endParaRPr lang="en-US" sz="2800" b="1" i="1" dirty="0">
              <a:latin typeface="Times New Roman" panose="02020603050405020304" pitchFamily="18" charset="0"/>
              <a:cs typeface="Times New Roman" panose="02020603050405020304" pitchFamily="18" charset="0"/>
            </a:endParaRPr>
          </a:p>
          <a:p>
            <a:pPr algn="ctr"/>
            <a:r>
              <a:rPr lang="en-US" sz="2800" b="1" i="1" dirty="0" smtClean="0">
                <a:latin typeface="Times New Roman" panose="02020603050405020304" pitchFamily="18" charset="0"/>
                <a:cs typeface="Times New Roman" panose="02020603050405020304" pitchFamily="18" charset="0"/>
              </a:rPr>
              <a:t>(July-August 2014, FRAPPE/DISCOVER-AQ Front Range Experiment)</a:t>
            </a:r>
            <a:endParaRPr lang="en-US" sz="2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6364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6200"/>
            <a:ext cx="9144000" cy="1107996"/>
          </a:xfrm>
          <a:prstGeom prst="rect">
            <a:avLst/>
          </a:prstGeom>
        </p:spPr>
        <p:txBody>
          <a:bodyPr wrap="square">
            <a:spAutoFit/>
          </a:bodyPr>
          <a:lstStyle/>
          <a:p>
            <a:pPr algn="ctr"/>
            <a:r>
              <a:rPr lang="en-US" sz="2400" b="1" dirty="0" smtClean="0">
                <a:latin typeface="Times New Roman" panose="02020603050405020304" pitchFamily="18" charset="0"/>
                <a:cs typeface="Times New Roman" panose="02020603050405020304" pitchFamily="18" charset="0"/>
              </a:rPr>
              <a:t>Real-time Nested RAQMS/Rapid </a:t>
            </a:r>
            <a:r>
              <a:rPr lang="en-US" sz="2400" b="1" dirty="0">
                <a:latin typeface="Times New Roman" panose="02020603050405020304" pitchFamily="18" charset="0"/>
                <a:cs typeface="Times New Roman" panose="02020603050405020304" pitchFamily="18" charset="0"/>
              </a:rPr>
              <a:t>Refresh with Chemistry </a:t>
            </a:r>
            <a:endParaRPr lang="en-US" sz="2400" b="1" dirty="0" smtClean="0">
              <a:latin typeface="Times New Roman" panose="02020603050405020304" pitchFamily="18" charset="0"/>
              <a:cs typeface="Times New Roman" panose="02020603050405020304" pitchFamily="18" charset="0"/>
            </a:endParaRPr>
          </a:p>
          <a:p>
            <a:pPr algn="ctr"/>
            <a:r>
              <a:rPr lang="en-US" sz="2400" b="1" dirty="0" smtClean="0">
                <a:latin typeface="Times New Roman" panose="02020603050405020304" pitchFamily="18" charset="0"/>
                <a:cs typeface="Times New Roman" panose="02020603050405020304" pitchFamily="18" charset="0"/>
              </a:rPr>
              <a:t>(RR-</a:t>
            </a:r>
            <a:r>
              <a:rPr lang="en-US" sz="2400" b="1" dirty="0" err="1" smtClean="0">
                <a:latin typeface="Times New Roman" panose="02020603050405020304" pitchFamily="18" charset="0"/>
                <a:cs typeface="Times New Roman" panose="02020603050405020304" pitchFamily="18" charset="0"/>
              </a:rPr>
              <a:t>Chem</a:t>
            </a:r>
            <a:r>
              <a:rPr lang="en-US" sz="2400" b="1" dirty="0" smtClean="0">
                <a:latin typeface="Times New Roman" panose="02020603050405020304" pitchFamily="18" charset="0"/>
                <a:cs typeface="Times New Roman" panose="02020603050405020304" pitchFamily="18" charset="0"/>
              </a:rPr>
              <a:t>) predictions</a:t>
            </a:r>
          </a:p>
          <a:p>
            <a:pPr algn="ctr"/>
            <a:endParaRPr lang="en-US" b="1" dirty="0"/>
          </a:p>
        </p:txBody>
      </p:sp>
      <p:sp>
        <p:nvSpPr>
          <p:cNvPr id="6" name="Rectangle 5"/>
          <p:cNvSpPr/>
          <p:nvPr/>
        </p:nvSpPr>
        <p:spPr>
          <a:xfrm>
            <a:off x="32657" y="1066800"/>
            <a:ext cx="914400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smtClean="0">
                <a:latin typeface="Times New Roman" pitchFamily="18" charset="0"/>
                <a:cs typeface="Times New Roman" pitchFamily="18" charset="0"/>
              </a:rPr>
              <a:t>The </a:t>
            </a:r>
            <a:r>
              <a:rPr lang="en-US" b="1" dirty="0">
                <a:latin typeface="Times New Roman" pitchFamily="18" charset="0"/>
                <a:cs typeface="Times New Roman" pitchFamily="18" charset="0"/>
              </a:rPr>
              <a:t>RR-</a:t>
            </a:r>
            <a:r>
              <a:rPr lang="en-US" b="1" dirty="0" err="1">
                <a:latin typeface="Times New Roman" pitchFamily="18" charset="0"/>
                <a:cs typeface="Times New Roman" pitchFamily="18" charset="0"/>
              </a:rPr>
              <a:t>Chem</a:t>
            </a:r>
            <a:r>
              <a:rPr lang="en-US" b="1" dirty="0">
                <a:latin typeface="Times New Roman" pitchFamily="18" charset="0"/>
                <a:cs typeface="Times New Roman" pitchFamily="18" charset="0"/>
              </a:rPr>
              <a:t> model </a:t>
            </a:r>
            <a:r>
              <a:rPr lang="en-US" b="1" dirty="0" smtClean="0">
                <a:latin typeface="Times New Roman" pitchFamily="18" charset="0"/>
                <a:cs typeface="Times New Roman" pitchFamily="18" charset="0"/>
              </a:rPr>
              <a:t>is </a:t>
            </a:r>
            <a:r>
              <a:rPr lang="en-US" b="1" dirty="0">
                <a:latin typeface="Times New Roman" pitchFamily="18" charset="0"/>
                <a:cs typeface="Times New Roman" pitchFamily="18" charset="0"/>
              </a:rPr>
              <a:t>a </a:t>
            </a:r>
            <a:r>
              <a:rPr lang="en-US" b="1" dirty="0" smtClean="0">
                <a:latin typeface="Times New Roman" pitchFamily="18" charset="0"/>
                <a:cs typeface="Times New Roman" pitchFamily="18" charset="0"/>
              </a:rPr>
              <a:t>research version of the NOAA Rapid Refresh </a:t>
            </a:r>
            <a:r>
              <a:rPr lang="en-US" b="1" dirty="0">
                <a:latin typeface="Times New Roman" pitchFamily="18" charset="0"/>
                <a:cs typeface="Times New Roman" pitchFamily="18" charset="0"/>
              </a:rPr>
              <a:t>configuration of the Weather Research and Forecasting model </a:t>
            </a:r>
            <a:r>
              <a:rPr lang="en-US" b="1" dirty="0" smtClean="0">
                <a:latin typeface="Times New Roman" pitchFamily="18" charset="0"/>
                <a:cs typeface="Times New Roman" pitchFamily="18" charset="0"/>
              </a:rPr>
              <a:t>with </a:t>
            </a:r>
            <a:r>
              <a:rPr lang="en-US" b="1" dirty="0">
                <a:latin typeface="Times New Roman" pitchFamily="18" charset="0"/>
                <a:cs typeface="Times New Roman" pitchFamily="18" charset="0"/>
              </a:rPr>
              <a:t>chemistry (WRF-</a:t>
            </a:r>
            <a:r>
              <a:rPr lang="en-US" b="1" dirty="0" err="1">
                <a:latin typeface="Times New Roman" pitchFamily="18" charset="0"/>
                <a:cs typeface="Times New Roman" pitchFamily="18" charset="0"/>
              </a:rPr>
              <a:t>Chem</a:t>
            </a:r>
            <a:r>
              <a:rPr lang="en-US" b="1" dirty="0">
                <a:latin typeface="Times New Roman" pitchFamily="18" charset="0"/>
                <a:cs typeface="Times New Roman" pitchFamily="18" charset="0"/>
              </a:rPr>
              <a:t>) run in real-time at NOAA/ESRL </a:t>
            </a:r>
            <a:r>
              <a:rPr lang="en-US" b="1" dirty="0" smtClean="0">
                <a:latin typeface="Times New Roman" pitchFamily="18" charset="0"/>
                <a:cs typeface="Times New Roman" pitchFamily="18" charset="0"/>
              </a:rPr>
              <a:t>using GFS meteorological and RAQMS chemical boundary conditions.</a:t>
            </a:r>
          </a:p>
        </p:txBody>
      </p:sp>
      <p:sp>
        <p:nvSpPr>
          <p:cNvPr id="5" name="Rectangle 4"/>
          <p:cNvSpPr/>
          <p:nvPr/>
        </p:nvSpPr>
        <p:spPr>
          <a:xfrm>
            <a:off x="0" y="6488668"/>
            <a:ext cx="3471463" cy="338554"/>
          </a:xfrm>
          <a:prstGeom prst="rect">
            <a:avLst/>
          </a:prstGeom>
        </p:spPr>
        <p:txBody>
          <a:bodyPr wrap="none">
            <a:spAutoFit/>
          </a:bodyPr>
          <a:lstStyle/>
          <a:p>
            <a:r>
              <a:rPr lang="en-US" sz="1600" b="1" dirty="0">
                <a:latin typeface="Times New Roman" panose="02020603050405020304" pitchFamily="18" charset="0"/>
                <a:cs typeface="Times New Roman" panose="02020603050405020304" pitchFamily="18" charset="0"/>
              </a:rPr>
              <a:t>(http://ruc.noaa.gov/wrf/WG11_RT/) </a:t>
            </a:r>
          </a:p>
        </p:txBody>
      </p:sp>
      <p:sp>
        <p:nvSpPr>
          <p:cNvPr id="10" name="Rectangle 9"/>
          <p:cNvSpPr/>
          <p:nvPr/>
        </p:nvSpPr>
        <p:spPr>
          <a:xfrm>
            <a:off x="141514" y="3200400"/>
            <a:ext cx="2406747" cy="175432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smtClean="0">
                <a:latin typeface="Times New Roman" panose="02020603050405020304" pitchFamily="18" charset="0"/>
                <a:cs typeface="Times New Roman" panose="02020603050405020304" pitchFamily="18" charset="0"/>
              </a:rPr>
              <a:t>RR-</a:t>
            </a:r>
            <a:r>
              <a:rPr lang="en-US" b="1" dirty="0" err="1" smtClean="0">
                <a:latin typeface="Times New Roman" panose="02020603050405020304" pitchFamily="18" charset="0"/>
                <a:cs typeface="Times New Roman" panose="02020603050405020304" pitchFamily="18" charset="0"/>
              </a:rPr>
              <a:t>Chem</a:t>
            </a:r>
            <a:r>
              <a:rPr lang="en-US" b="1" dirty="0" smtClean="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42</a:t>
            </a:r>
            <a:r>
              <a:rPr lang="en-US" b="1" dirty="0" smtClean="0">
                <a:latin typeface="Times New Roman" panose="02020603050405020304" pitchFamily="18" charset="0"/>
                <a:cs typeface="Times New Roman" panose="02020603050405020304" pitchFamily="18" charset="0"/>
              </a:rPr>
              <a:t>hr </a:t>
            </a:r>
            <a:r>
              <a:rPr lang="en-US" b="1" dirty="0" smtClean="0">
                <a:latin typeface="Times New Roman" panose="02020603050405020304" pitchFamily="18" charset="0"/>
                <a:cs typeface="Times New Roman" panose="02020603050405020304" pitchFamily="18" charset="0"/>
              </a:rPr>
              <a:t>500mb Met/O3 forecast valid at </a:t>
            </a:r>
            <a:r>
              <a:rPr lang="en-US" b="1" dirty="0" smtClean="0">
                <a:latin typeface="Times New Roman" panose="02020603050405020304" pitchFamily="18" charset="0"/>
                <a:cs typeface="Times New Roman" panose="02020603050405020304" pitchFamily="18" charset="0"/>
              </a:rPr>
              <a:t>18</a:t>
            </a:r>
            <a:r>
              <a:rPr lang="en-US" b="1" dirty="0" smtClean="0">
                <a:latin typeface="Times New Roman" panose="02020603050405020304" pitchFamily="18" charset="0"/>
                <a:cs typeface="Times New Roman" panose="02020603050405020304" pitchFamily="18" charset="0"/>
              </a:rPr>
              <a:t>Z June 16, </a:t>
            </a:r>
            <a:r>
              <a:rPr lang="en-US" b="1" dirty="0" smtClean="0">
                <a:latin typeface="Times New Roman" panose="02020603050405020304" pitchFamily="18" charset="0"/>
                <a:cs typeface="Times New Roman" panose="02020603050405020304" pitchFamily="18" charset="0"/>
              </a:rPr>
              <a:t>2015 </a:t>
            </a:r>
            <a:r>
              <a:rPr lang="en-US" b="1" dirty="0" smtClean="0">
                <a:latin typeface="Times New Roman" panose="02020603050405020304" pitchFamily="18" charset="0"/>
                <a:cs typeface="Times New Roman" panose="02020603050405020304" pitchFamily="18" charset="0"/>
              </a:rPr>
              <a:t>(12:00pm </a:t>
            </a:r>
            <a:r>
              <a:rPr lang="en-US" b="1" dirty="0" smtClean="0">
                <a:latin typeface="Times New Roman" panose="02020603050405020304" pitchFamily="18" charset="0"/>
                <a:cs typeface="Times New Roman" panose="02020603050405020304" pitchFamily="18" charset="0"/>
              </a:rPr>
              <a:t>Mountain) initialized at </a:t>
            </a:r>
            <a:r>
              <a:rPr lang="en-US" b="1" dirty="0" smtClean="0">
                <a:latin typeface="Times New Roman" panose="02020603050405020304" pitchFamily="18" charset="0"/>
                <a:cs typeface="Times New Roman" panose="02020603050405020304" pitchFamily="18" charset="0"/>
              </a:rPr>
              <a:t>00</a:t>
            </a:r>
            <a:r>
              <a:rPr lang="en-US" b="1" dirty="0" smtClean="0">
                <a:latin typeface="Times New Roman" panose="02020603050405020304" pitchFamily="18" charset="0"/>
                <a:cs typeface="Times New Roman" panose="02020603050405020304" pitchFamily="18" charset="0"/>
              </a:rPr>
              <a:t>Z June 15, </a:t>
            </a:r>
            <a:r>
              <a:rPr lang="en-US" b="1" dirty="0" smtClean="0">
                <a:latin typeface="Times New Roman" panose="02020603050405020304" pitchFamily="18" charset="0"/>
                <a:cs typeface="Times New Roman" panose="02020603050405020304" pitchFamily="18" charset="0"/>
              </a:rPr>
              <a:t>2015</a:t>
            </a:r>
            <a:endParaRPr lang="en-US" b="1" dirty="0">
              <a:latin typeface="Times New Roman" panose="02020603050405020304" pitchFamily="18" charset="0"/>
              <a:cs typeface="Times New Roman" panose="02020603050405020304" pitchFamily="18" charset="0"/>
            </a:endParaRPr>
          </a:p>
        </p:txBody>
      </p:sp>
      <p:sp>
        <p:nvSpPr>
          <p:cNvPr id="8" name="Rectangle 7"/>
          <p:cNvSpPr/>
          <p:nvPr/>
        </p:nvSpPr>
        <p:spPr>
          <a:xfrm>
            <a:off x="141514" y="5105400"/>
            <a:ext cx="2721429" cy="1200329"/>
          </a:xfrm>
          <a:prstGeom prst="rect">
            <a:avLst/>
          </a:prstGeom>
        </p:spPr>
        <p:txBody>
          <a:bodyPr wrap="square">
            <a:spAutoFit/>
          </a:bodyPr>
          <a:lstStyle/>
          <a:p>
            <a:r>
              <a:rPr lang="en-US" b="1" i="1" dirty="0" smtClean="0">
                <a:latin typeface="Times New Roman" panose="02020603050405020304" pitchFamily="18" charset="0"/>
                <a:cs typeface="Times New Roman" panose="02020603050405020304" pitchFamily="18" charset="0"/>
              </a:rPr>
              <a:t>RR-</a:t>
            </a:r>
            <a:r>
              <a:rPr lang="en-US" b="1" i="1" dirty="0" err="1" smtClean="0">
                <a:latin typeface="Times New Roman" panose="02020603050405020304" pitchFamily="18" charset="0"/>
                <a:cs typeface="Times New Roman" panose="02020603050405020304" pitchFamily="18" charset="0"/>
              </a:rPr>
              <a:t>Chem</a:t>
            </a:r>
            <a:r>
              <a:rPr lang="en-US" b="1" i="1" dirty="0" smtClean="0">
                <a:latin typeface="Times New Roman" panose="02020603050405020304" pitchFamily="18" charset="0"/>
                <a:cs typeface="Times New Roman" panose="02020603050405020304" pitchFamily="18" charset="0"/>
              </a:rPr>
              <a:t> is configured and run </a:t>
            </a:r>
            <a:r>
              <a:rPr lang="en-US" b="1" i="1" dirty="0">
                <a:latin typeface="Times New Roman" panose="02020603050405020304" pitchFamily="18" charset="0"/>
                <a:cs typeface="Times New Roman" panose="02020603050405020304" pitchFamily="18" charset="0"/>
              </a:rPr>
              <a:t>by </a:t>
            </a:r>
            <a:r>
              <a:rPr lang="en-US" b="1" i="1" dirty="0">
                <a:latin typeface="Times New Roman" panose="02020603050405020304" pitchFamily="18" charset="0"/>
                <a:cs typeface="Times New Roman" panose="02020603050405020304" pitchFamily="18" charset="0"/>
                <a:hlinkClick r:id="rId2"/>
              </a:rPr>
              <a:t>Georg </a:t>
            </a:r>
            <a:r>
              <a:rPr lang="en-US" b="1" i="1" dirty="0" err="1">
                <a:latin typeface="Times New Roman" panose="02020603050405020304" pitchFamily="18" charset="0"/>
                <a:cs typeface="Times New Roman" panose="02020603050405020304" pitchFamily="18" charset="0"/>
                <a:hlinkClick r:id="rId2"/>
              </a:rPr>
              <a:t>Grell</a:t>
            </a:r>
            <a:r>
              <a:rPr lang="en-US" b="1" i="1" dirty="0">
                <a:latin typeface="Times New Roman" panose="02020603050405020304" pitchFamily="18" charset="0"/>
                <a:cs typeface="Times New Roman" panose="02020603050405020304" pitchFamily="18" charset="0"/>
              </a:rPr>
              <a:t> and </a:t>
            </a:r>
            <a:r>
              <a:rPr lang="en-US" b="1" i="1" dirty="0">
                <a:latin typeface="Times New Roman" panose="02020603050405020304" pitchFamily="18" charset="0"/>
                <a:cs typeface="Times New Roman" panose="02020603050405020304" pitchFamily="18" charset="0"/>
                <a:hlinkClick r:id="rId3"/>
              </a:rPr>
              <a:t>Steven </a:t>
            </a:r>
            <a:r>
              <a:rPr lang="en-US" b="1" i="1" dirty="0" err="1" smtClean="0">
                <a:latin typeface="Times New Roman" panose="02020603050405020304" pitchFamily="18" charset="0"/>
                <a:cs typeface="Times New Roman" panose="02020603050405020304" pitchFamily="18" charset="0"/>
                <a:hlinkClick r:id="rId3"/>
              </a:rPr>
              <a:t>Peckham</a:t>
            </a:r>
            <a:r>
              <a:rPr lang="en-US" b="1" i="1" dirty="0" smtClean="0">
                <a:latin typeface="Times New Roman" panose="02020603050405020304" pitchFamily="18" charset="0"/>
                <a:cs typeface="Times New Roman" panose="02020603050405020304" pitchFamily="18" charset="0"/>
              </a:rPr>
              <a:t> at NOAA/ESRL. </a:t>
            </a:r>
            <a:endParaRPr lang="en-US" b="1" dirty="0">
              <a:latin typeface="Times New Roman" panose="02020603050405020304" pitchFamily="18" charset="0"/>
              <a:cs typeface="Times New Roman" panose="02020603050405020304" pitchFamily="18" charset="0"/>
            </a:endParaRPr>
          </a:p>
        </p:txBody>
      </p:sp>
      <p:pic>
        <p:nvPicPr>
          <p:cNvPr id="4098" name="Picture 2" descr="http://ruc.noaa.gov/wrf/WG11_scripts/radmsorg_27km/2015_06_15_00/ozone_500_4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5856" y="2275544"/>
            <a:ext cx="3052710" cy="413692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ruc.noaa.gov/wrf/WG11_scripts/radmsorg_27km/2015_06_15_00/500mb_hgt_4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2275544"/>
            <a:ext cx="3095481" cy="4112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0236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TextBox 4"/>
          <p:cNvSpPr txBox="1"/>
          <p:nvPr/>
        </p:nvSpPr>
        <p:spPr>
          <a:xfrm>
            <a:off x="0" y="0"/>
            <a:ext cx="5943600" cy="1200329"/>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Verification of RAQMS/RR-</a:t>
            </a:r>
            <a:r>
              <a:rPr lang="en-US" sz="2400" b="1" dirty="0" err="1" smtClean="0">
                <a:latin typeface="Times New Roman" panose="02020603050405020304" pitchFamily="18" charset="0"/>
                <a:cs typeface="Times New Roman" panose="02020603050405020304" pitchFamily="18" charset="0"/>
              </a:rPr>
              <a:t>Chem</a:t>
            </a:r>
            <a:r>
              <a:rPr lang="en-US" sz="2400" b="1" dirty="0" smtClean="0">
                <a:latin typeface="Times New Roman" panose="02020603050405020304" pitchFamily="18" charset="0"/>
                <a:cs typeface="Times New Roman" panose="02020603050405020304" pitchFamily="18" charset="0"/>
              </a:rPr>
              <a:t> </a:t>
            </a:r>
          </a:p>
          <a:p>
            <a:r>
              <a:rPr lang="en-US" sz="2400" b="1" dirty="0" smtClean="0">
                <a:latin typeface="Times New Roman" panose="02020603050405020304" pitchFamily="18" charset="0"/>
                <a:cs typeface="Times New Roman" panose="02020603050405020304" pitchFamily="18" charset="0"/>
              </a:rPr>
              <a:t>Real-time forecasts during the 2014 FRAPPE/DISCOVER-AQ mission</a:t>
            </a:r>
            <a:endParaRPr lang="en-US" sz="2400" b="1" dirty="0">
              <a:latin typeface="Times New Roman" panose="02020603050405020304" pitchFamily="18" charset="0"/>
              <a:cs typeface="Times New Roman" panose="02020603050405020304" pitchFamily="18" charset="0"/>
            </a:endParaRPr>
          </a:p>
        </p:txBody>
      </p:sp>
      <p:pic>
        <p:nvPicPr>
          <p:cNvPr id="6147" name="Picture 3" descr="Figure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620216"/>
            <a:ext cx="6400800" cy="4237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descr="http://www.nasa.gov/sites/default/files/daq_colorado_map_v4-02-920w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1" y="0"/>
            <a:ext cx="3581399" cy="263544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28599" y="1524000"/>
            <a:ext cx="2438401" cy="203132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smtClean="0">
                <a:latin typeface="Times New Roman" panose="02020603050405020304" pitchFamily="18" charset="0"/>
                <a:cs typeface="Times New Roman" panose="02020603050405020304" pitchFamily="18" charset="0"/>
              </a:rPr>
              <a:t>Nested RAQMS/RR-</a:t>
            </a:r>
            <a:r>
              <a:rPr lang="en-US" b="1" dirty="0" err="1" smtClean="0">
                <a:latin typeface="Times New Roman" panose="02020603050405020304" pitchFamily="18" charset="0"/>
                <a:cs typeface="Times New Roman" panose="02020603050405020304" pitchFamily="18" charset="0"/>
              </a:rPr>
              <a:t>Chem</a:t>
            </a:r>
            <a:r>
              <a:rPr lang="en-US" b="1" dirty="0" smtClean="0">
                <a:latin typeface="Times New Roman" panose="02020603050405020304" pitchFamily="18" charset="0"/>
                <a:cs typeface="Times New Roman" panose="02020603050405020304" pitchFamily="18" charset="0"/>
              </a:rPr>
              <a:t> forecasts show reduced biases and improved variability compared to airborne </a:t>
            </a:r>
            <a:r>
              <a:rPr lang="en-US" b="1" dirty="0" err="1" smtClean="0">
                <a:latin typeface="Times New Roman" panose="02020603050405020304" pitchFamily="18" charset="0"/>
                <a:cs typeface="Times New Roman" panose="02020603050405020304" pitchFamily="18" charset="0"/>
              </a:rPr>
              <a:t>insitu</a:t>
            </a:r>
            <a:r>
              <a:rPr lang="en-US" b="1" dirty="0" smtClean="0">
                <a:latin typeface="Times New Roman" panose="02020603050405020304" pitchFamily="18" charset="0"/>
                <a:cs typeface="Times New Roman" panose="02020603050405020304" pitchFamily="18" charset="0"/>
              </a:rPr>
              <a:t> measurements  between 700-500mb</a:t>
            </a:r>
            <a:r>
              <a:rPr lang="en-US" b="1" dirty="0" smtClean="0">
                <a:latin typeface="Times New Roman" panose="02020603050405020304" pitchFamily="18" charset="0"/>
                <a:cs typeface="Times New Roman" panose="02020603050405020304" pitchFamily="18" charset="0"/>
              </a:rPr>
              <a:t>.</a:t>
            </a:r>
            <a:endParaRPr lang="en-US" b="1" dirty="0" smtClean="0">
              <a:latin typeface="Times New Roman" panose="02020603050405020304" pitchFamily="18" charset="0"/>
              <a:cs typeface="Times New Roman" panose="02020603050405020304" pitchFamily="18" charset="0"/>
            </a:endParaRPr>
          </a:p>
        </p:txBody>
      </p:sp>
      <p:sp>
        <p:nvSpPr>
          <p:cNvPr id="10" name="Right Brace 9"/>
          <p:cNvSpPr/>
          <p:nvPr/>
        </p:nvSpPr>
        <p:spPr>
          <a:xfrm>
            <a:off x="7620000" y="4343400"/>
            <a:ext cx="304800" cy="990600"/>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7848600" y="4495800"/>
            <a:ext cx="1066800" cy="646331"/>
          </a:xfrm>
          <a:prstGeom prst="rect">
            <a:avLst/>
          </a:prstGeom>
          <a:noFill/>
        </p:spPr>
        <p:txBody>
          <a:bodyPr wrap="square" rtlCol="0">
            <a:spAutoFit/>
          </a:bodyPr>
          <a:lstStyle/>
          <a:p>
            <a:r>
              <a:rPr lang="en-US" dirty="0" smtClean="0"/>
              <a:t>Reduced bias</a:t>
            </a:r>
            <a:endParaRPr lang="en-US" dirty="0"/>
          </a:p>
        </p:txBody>
      </p:sp>
      <p:grpSp>
        <p:nvGrpSpPr>
          <p:cNvPr id="11" name="Group 10"/>
          <p:cNvGrpSpPr/>
          <p:nvPr/>
        </p:nvGrpSpPr>
        <p:grpSpPr>
          <a:xfrm>
            <a:off x="4637891" y="152400"/>
            <a:ext cx="3210710" cy="396240"/>
            <a:chOff x="2406914" y="1581728"/>
            <a:chExt cx="2732198" cy="396240"/>
          </a:xfrm>
        </p:grpSpPr>
        <p:sp>
          <p:nvSpPr>
            <p:cNvPr id="12" name="5-Point Star 11"/>
            <p:cNvSpPr/>
            <p:nvPr/>
          </p:nvSpPr>
          <p:spPr>
            <a:xfrm>
              <a:off x="5047672" y="1886528"/>
              <a:ext cx="91440" cy="9144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406914" y="1581728"/>
              <a:ext cx="2269521" cy="246221"/>
            </a:xfrm>
            <a:prstGeom prst="rect">
              <a:avLst/>
            </a:prstGeom>
            <a:solidFill>
              <a:schemeClr val="bg1"/>
            </a:solidFill>
            <a:ln>
              <a:solidFill>
                <a:srgbClr val="FF0000"/>
              </a:solidFill>
            </a:ln>
          </p:spPr>
          <p:txBody>
            <a:bodyPr wrap="square" rtlCol="0">
              <a:spAutoFit/>
            </a:bodyPr>
            <a:lstStyle/>
            <a:p>
              <a:r>
                <a:rPr lang="en-US" sz="1000" b="1" dirty="0" smtClean="0">
                  <a:latin typeface="Times New Roman" panose="02020603050405020304" pitchFamily="18" charset="0"/>
                  <a:cs typeface="Times New Roman" panose="02020603050405020304" pitchFamily="18" charset="0"/>
                </a:rPr>
                <a:t>TOLNet Ft Collins DISCOVER-AQ (GSFC)</a:t>
              </a:r>
              <a:endParaRPr lang="en-US" sz="1000" b="1" dirty="0">
                <a:latin typeface="Times New Roman" panose="02020603050405020304" pitchFamily="18" charset="0"/>
                <a:cs typeface="Times New Roman" panose="02020603050405020304" pitchFamily="18" charset="0"/>
              </a:endParaRPr>
            </a:p>
          </p:txBody>
        </p:sp>
        <p:cxnSp>
          <p:nvCxnSpPr>
            <p:cNvPr id="14" name="Straight Arrow Connector 13"/>
            <p:cNvCxnSpPr>
              <a:stCxn id="13" idx="3"/>
            </p:cNvCxnSpPr>
            <p:nvPr/>
          </p:nvCxnSpPr>
          <p:spPr>
            <a:xfrm>
              <a:off x="4676435" y="1704839"/>
              <a:ext cx="397832" cy="27312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225758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IRNOW_vs_RR-Chem_July_16-August-17_2014.ozone.co.by.counts.fixed.scale.mod.gt.30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828800" y="0"/>
            <a:ext cx="5486400" cy="6858000"/>
          </a:xfrm>
          <a:prstGeom prst="rect">
            <a:avLst/>
          </a:prstGeom>
        </p:spPr>
      </p:pic>
      <p:sp>
        <p:nvSpPr>
          <p:cNvPr id="2" name="TextBox 1"/>
          <p:cNvSpPr txBox="1"/>
          <p:nvPr/>
        </p:nvSpPr>
        <p:spPr>
          <a:xfrm>
            <a:off x="1752600" y="208746"/>
            <a:ext cx="5332935" cy="954107"/>
          </a:xfrm>
          <a:prstGeom prst="rect">
            <a:avLst/>
          </a:prstGeom>
          <a:noFill/>
        </p:spPr>
        <p:txBody>
          <a:bodyPr wrap="none" rtlCol="0">
            <a:spAutoFit/>
          </a:bodyPr>
          <a:lstStyle/>
          <a:p>
            <a:pPr algn="ctr"/>
            <a:r>
              <a:rPr lang="en-US" sz="2800" b="1" dirty="0" smtClean="0">
                <a:latin typeface="Times New Roman" panose="02020603050405020304" pitchFamily="18" charset="0"/>
                <a:cs typeface="Times New Roman" panose="02020603050405020304" pitchFamily="18" charset="0"/>
              </a:rPr>
              <a:t>RR-</a:t>
            </a:r>
            <a:r>
              <a:rPr lang="en-US" sz="2800" b="1" dirty="0" err="1" smtClean="0">
                <a:latin typeface="Times New Roman" panose="02020603050405020304" pitchFamily="18" charset="0"/>
                <a:cs typeface="Times New Roman" panose="02020603050405020304" pitchFamily="18" charset="0"/>
              </a:rPr>
              <a:t>Chem</a:t>
            </a:r>
            <a:r>
              <a:rPr lang="en-US" sz="2800" b="1" dirty="0" smtClean="0">
                <a:latin typeface="Times New Roman" panose="02020603050405020304" pitchFamily="18" charset="0"/>
                <a:cs typeface="Times New Roman" panose="02020603050405020304" pitchFamily="18" charset="0"/>
              </a:rPr>
              <a:t> vs </a:t>
            </a:r>
            <a:r>
              <a:rPr lang="en-US" sz="2800" b="1" dirty="0" err="1" smtClean="0">
                <a:latin typeface="Times New Roman" panose="02020603050405020304" pitchFamily="18" charset="0"/>
                <a:cs typeface="Times New Roman" panose="02020603050405020304" pitchFamily="18" charset="0"/>
              </a:rPr>
              <a:t>AIRNow</a:t>
            </a:r>
            <a:r>
              <a:rPr lang="en-US" sz="2800" b="1" dirty="0" smtClean="0">
                <a:latin typeface="Times New Roman" panose="02020603050405020304" pitchFamily="18" charset="0"/>
                <a:cs typeface="Times New Roman" panose="02020603050405020304" pitchFamily="18" charset="0"/>
              </a:rPr>
              <a:t> surface O3</a:t>
            </a:r>
          </a:p>
          <a:p>
            <a:pPr algn="ctr"/>
            <a:r>
              <a:rPr lang="en-US" sz="2800" b="1" dirty="0" smtClean="0">
                <a:latin typeface="Times New Roman" panose="02020603050405020304" pitchFamily="18" charset="0"/>
                <a:cs typeface="Times New Roman" panose="02020603050405020304" pitchFamily="18" charset="0"/>
              </a:rPr>
              <a:t>(July 16-August 178, 2014)</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70543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eans\users$\bpierce\Data\Documents\FY15_Travel\TOLNet\Talk\TOLNET_VS_RRCHEM_Fort_Collins_Jul-Aug_2014.scatt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2042160"/>
            <a:ext cx="5257800" cy="420624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beans\users$\bpierce\Data\Documents\FY15_Travel\TOLNet\Talk\TOLNET_VS_RRCHEM_Fort_Collins_Jul-Aug_201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32020" cy="37856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6248400"/>
            <a:ext cx="9144000"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err="1" smtClean="0">
                <a:latin typeface="Times New Roman" panose="02020603050405020304" pitchFamily="18" charset="0"/>
                <a:cs typeface="Times New Roman" panose="02020603050405020304" pitchFamily="18" charset="0"/>
              </a:rPr>
              <a:t>TOLNet</a:t>
            </a:r>
            <a:r>
              <a:rPr lang="en-US" b="1" dirty="0" smtClean="0">
                <a:latin typeface="Times New Roman" panose="02020603050405020304" pitchFamily="18" charset="0"/>
                <a:cs typeface="Times New Roman" panose="02020603050405020304" pitchFamily="18" charset="0"/>
              </a:rPr>
              <a:t> GSFC Tropospheric Ozone Lidar (TROPOZ) (Thomas </a:t>
            </a:r>
            <a:r>
              <a:rPr lang="en-US" b="1" dirty="0">
                <a:latin typeface="Times New Roman" panose="02020603050405020304" pitchFamily="18" charset="0"/>
                <a:cs typeface="Times New Roman" panose="02020603050405020304" pitchFamily="18" charset="0"/>
              </a:rPr>
              <a:t>J. </a:t>
            </a:r>
            <a:r>
              <a:rPr lang="en-US" b="1" dirty="0" smtClean="0">
                <a:latin typeface="Times New Roman" panose="02020603050405020304" pitchFamily="18" charset="0"/>
                <a:cs typeface="Times New Roman" panose="02020603050405020304" pitchFamily="18" charset="0"/>
              </a:rPr>
              <a:t>McGee, NASA/GSFC, John </a:t>
            </a:r>
            <a:r>
              <a:rPr lang="en-US" b="1" dirty="0">
                <a:latin typeface="Times New Roman" panose="02020603050405020304" pitchFamily="18" charset="0"/>
                <a:cs typeface="Times New Roman" panose="02020603050405020304" pitchFamily="18" charset="0"/>
              </a:rPr>
              <a:t>Sullivan, </a:t>
            </a:r>
            <a:r>
              <a:rPr lang="en-US" b="1" dirty="0" smtClean="0">
                <a:latin typeface="Times New Roman" panose="02020603050405020304" pitchFamily="18" charset="0"/>
                <a:cs typeface="Times New Roman" panose="02020603050405020304" pitchFamily="18" charset="0"/>
              </a:rPr>
              <a:t>UMBC/JCET</a:t>
            </a:r>
            <a:r>
              <a:rPr lang="en-US"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960043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7"/>
          <p:cNvPicPr>
            <a:picLocks noChangeAspect="1" noChangeArrowheads="1"/>
          </p:cNvPicPr>
          <p:nvPr/>
        </p:nvPicPr>
        <p:blipFill>
          <a:blip r:embed="rId4">
            <a:extLst>
              <a:ext uri="{28A0092B-C50C-407E-A947-70E740481C1C}">
                <a14:useLocalDpi xmlns:a14="http://schemas.microsoft.com/office/drawing/2010/main" val="0"/>
              </a:ext>
            </a:extLst>
          </a:blip>
          <a:srcRect l="95000" b="20000"/>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8"/>
          <p:cNvPicPr>
            <a:picLocks noChangeAspect="1" noChangeArrowheads="1"/>
          </p:cNvPicPr>
          <p:nvPr/>
        </p:nvPicPr>
        <p:blipFill>
          <a:blip r:embed="rId5">
            <a:extLst>
              <a:ext uri="{28A0092B-C50C-407E-A947-70E740481C1C}">
                <a14:useLocalDpi xmlns:a14="http://schemas.microsoft.com/office/drawing/2010/main" val="0"/>
              </a:ext>
            </a:extLst>
          </a:blip>
          <a:srcRect r="8276" b="11685"/>
          <a:stretch>
            <a:fillRect/>
          </a:stretch>
        </p:blipFill>
        <p:spPr bwMode="auto">
          <a:xfrm>
            <a:off x="1012825" y="-44450"/>
            <a:ext cx="14255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50" name="Object 2"/>
          <p:cNvGraphicFramePr>
            <a:graphicFrameLocks noChangeAspect="1"/>
          </p:cNvGraphicFramePr>
          <p:nvPr/>
        </p:nvGraphicFramePr>
        <p:xfrm>
          <a:off x="6934200" y="0"/>
          <a:ext cx="1143000" cy="1143000"/>
        </p:xfrm>
        <a:graphic>
          <a:graphicData uri="http://schemas.openxmlformats.org/presentationml/2006/ole">
            <mc:AlternateContent xmlns:mc="http://schemas.openxmlformats.org/markup-compatibility/2006">
              <mc:Choice xmlns:v="urn:schemas-microsoft-com:vml" Requires="v">
                <p:oleObj spid="_x0000_s1078" name="Photo Editor Photo" r:id="rId6" imgW="1371429" imgH="1371429" progId="">
                  <p:embed/>
                </p:oleObj>
              </mc:Choice>
              <mc:Fallback>
                <p:oleObj name="Photo Editor Photo" r:id="rId6" imgW="1371429" imgH="1371429"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0"/>
                        <a:ext cx="114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53"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0"/>
            <a:ext cx="457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Text Box 11"/>
          <p:cNvSpPr txBox="1">
            <a:spLocks noChangeArrowheads="1"/>
          </p:cNvSpPr>
          <p:nvPr/>
        </p:nvSpPr>
        <p:spPr bwMode="auto">
          <a:xfrm>
            <a:off x="76200" y="2209800"/>
            <a:ext cx="906780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FontTx/>
              <a:buAutoNum type="arabicPeriod"/>
            </a:pPr>
            <a:r>
              <a:rPr lang="en-US" altLang="en-US" b="1" dirty="0">
                <a:latin typeface="Times New Roman" pitchFamily="18" charset="0"/>
              </a:rPr>
              <a:t>Online global chemical and aerosol assimilation/ forecasting system</a:t>
            </a:r>
          </a:p>
          <a:p>
            <a:pPr>
              <a:buFontTx/>
              <a:buAutoNum type="arabicPeriod"/>
            </a:pPr>
            <a:endParaRPr lang="en-US" altLang="en-US" b="1" dirty="0">
              <a:latin typeface="Times New Roman" pitchFamily="18" charset="0"/>
            </a:endParaRPr>
          </a:p>
          <a:p>
            <a:pPr>
              <a:buFontTx/>
              <a:buAutoNum type="arabicPeriod"/>
            </a:pPr>
            <a:r>
              <a:rPr lang="en-US" altLang="en-US" b="1" dirty="0">
                <a:latin typeface="Times New Roman" pitchFamily="18" charset="0"/>
              </a:rPr>
              <a:t>UW-Madison hybrid </a:t>
            </a:r>
            <a:r>
              <a:rPr lang="en-US" altLang="en-US" b="1" dirty="0">
                <a:sym typeface="Symbol" pitchFamily="18" charset="2"/>
              </a:rPr>
              <a:t></a:t>
            </a:r>
            <a:r>
              <a:rPr lang="en-US" altLang="en-US" dirty="0"/>
              <a:t> </a:t>
            </a:r>
            <a:r>
              <a:rPr lang="en-US" altLang="en-US" b="1" dirty="0">
                <a:latin typeface="Times New Roman" pitchFamily="18" charset="0"/>
              </a:rPr>
              <a:t>coordinate model (UW-Hybrid) dynamical core</a:t>
            </a:r>
          </a:p>
          <a:p>
            <a:pPr>
              <a:buFontTx/>
              <a:buAutoNum type="arabicPeriod"/>
            </a:pPr>
            <a:endParaRPr lang="en-US" altLang="en-US" b="1" dirty="0">
              <a:latin typeface="Times New Roman" pitchFamily="18" charset="0"/>
            </a:endParaRPr>
          </a:p>
          <a:p>
            <a:pPr>
              <a:buFontTx/>
              <a:buAutoNum type="arabicPeriod"/>
            </a:pPr>
            <a:r>
              <a:rPr lang="en-US" altLang="en-US" b="1" dirty="0">
                <a:latin typeface="Times New Roman" pitchFamily="18" charset="0"/>
              </a:rPr>
              <a:t>Unified stratosphere/troposphere chemical prediction scheme (</a:t>
            </a:r>
            <a:r>
              <a:rPr lang="en-US" altLang="en-US" b="1" dirty="0" err="1">
                <a:latin typeface="Times New Roman" pitchFamily="18" charset="0"/>
              </a:rPr>
              <a:t>LaRC</a:t>
            </a:r>
            <a:r>
              <a:rPr lang="en-US" altLang="en-US" b="1" dirty="0">
                <a:latin typeface="Times New Roman" pitchFamily="18" charset="0"/>
              </a:rPr>
              <a:t>-Combo) developed at NASA </a:t>
            </a:r>
            <a:r>
              <a:rPr lang="en-US" altLang="en-US" b="1" dirty="0" err="1">
                <a:latin typeface="Times New Roman" pitchFamily="18" charset="0"/>
              </a:rPr>
              <a:t>LaRC</a:t>
            </a:r>
            <a:endParaRPr lang="en-US" altLang="en-US" b="1" dirty="0">
              <a:latin typeface="Times New Roman" pitchFamily="18" charset="0"/>
            </a:endParaRPr>
          </a:p>
          <a:p>
            <a:pPr>
              <a:buFontTx/>
              <a:buAutoNum type="arabicPeriod"/>
            </a:pPr>
            <a:endParaRPr lang="en-US" altLang="en-US" b="1" dirty="0">
              <a:latin typeface="Times New Roman" pitchFamily="18" charset="0"/>
            </a:endParaRPr>
          </a:p>
          <a:p>
            <a:pPr>
              <a:buFontTx/>
              <a:buAutoNum type="arabicPeriod"/>
            </a:pPr>
            <a:r>
              <a:rPr lang="en-US" altLang="en-US" b="1" dirty="0">
                <a:latin typeface="Times New Roman" pitchFamily="18" charset="0"/>
              </a:rPr>
              <a:t>Aerosol prediction scheme (GOCART) developed by </a:t>
            </a:r>
            <a:r>
              <a:rPr lang="en-US" altLang="en-US" b="1" dirty="0" err="1">
                <a:latin typeface="Times New Roman" pitchFamily="18" charset="0"/>
              </a:rPr>
              <a:t>Mian</a:t>
            </a:r>
            <a:r>
              <a:rPr lang="en-US" altLang="en-US" b="1" dirty="0">
                <a:latin typeface="Times New Roman" pitchFamily="18" charset="0"/>
              </a:rPr>
              <a:t> Chin (NASA GSFC). </a:t>
            </a:r>
          </a:p>
          <a:p>
            <a:pPr>
              <a:buFontTx/>
              <a:buAutoNum type="arabicPeriod"/>
            </a:pPr>
            <a:endParaRPr lang="en-US" altLang="en-US" b="1" dirty="0">
              <a:latin typeface="Times New Roman" pitchFamily="18" charset="0"/>
            </a:endParaRPr>
          </a:p>
          <a:p>
            <a:pPr>
              <a:buFontTx/>
              <a:buAutoNum type="arabicPeriod"/>
            </a:pPr>
            <a:r>
              <a:rPr lang="en-US" altLang="en-US" b="1" dirty="0">
                <a:latin typeface="Times New Roman" pitchFamily="18" charset="0"/>
              </a:rPr>
              <a:t>Statistical Digital Filter (OI) assimilation system developed by James </a:t>
            </a:r>
            <a:r>
              <a:rPr lang="en-US" altLang="en-US" b="1" dirty="0" err="1">
                <a:latin typeface="Times New Roman" pitchFamily="18" charset="0"/>
              </a:rPr>
              <a:t>Stobie</a:t>
            </a:r>
            <a:r>
              <a:rPr lang="en-US" altLang="en-US" b="1" dirty="0">
                <a:latin typeface="Times New Roman" pitchFamily="18" charset="0"/>
              </a:rPr>
              <a:t> (NASA/GFSC)</a:t>
            </a:r>
          </a:p>
        </p:txBody>
      </p:sp>
      <p:sp>
        <p:nvSpPr>
          <p:cNvPr id="2056" name="Text Box 12"/>
          <p:cNvSpPr txBox="1">
            <a:spLocks noChangeArrowheads="1"/>
          </p:cNvSpPr>
          <p:nvPr/>
        </p:nvSpPr>
        <p:spPr bwMode="auto">
          <a:xfrm>
            <a:off x="2667000" y="1371600"/>
            <a:ext cx="34020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3200" b="1">
                <a:latin typeface="Times New Roman" pitchFamily="18" charset="0"/>
              </a:rPr>
              <a:t>Model Description</a:t>
            </a:r>
          </a:p>
        </p:txBody>
      </p:sp>
      <p:sp>
        <p:nvSpPr>
          <p:cNvPr id="9" name="TextBox 14"/>
          <p:cNvSpPr txBox="1">
            <a:spLocks noChangeArrowheads="1"/>
          </p:cNvSpPr>
          <p:nvPr/>
        </p:nvSpPr>
        <p:spPr bwMode="auto">
          <a:xfrm>
            <a:off x="0" y="5534561"/>
            <a:ext cx="9144000" cy="132343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solidFill>
              <a:schemeClr val="tx1"/>
            </a:solidFill>
            <a:miter lim="800000"/>
            <a:headEnd/>
            <a:tailEnd/>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Char char="•"/>
            </a:pPr>
            <a:r>
              <a:rPr lang="en-US" altLang="en-US" sz="1600" b="1" dirty="0" smtClean="0">
                <a:latin typeface="Times New Roman" pitchFamily="18" charset="0"/>
                <a:cs typeface="Times New Roman" pitchFamily="18" charset="0"/>
              </a:rPr>
              <a:t>Real-time </a:t>
            </a:r>
            <a:r>
              <a:rPr lang="en-US" altLang="en-US" sz="1600" b="1" dirty="0">
                <a:latin typeface="Times New Roman" pitchFamily="18" charset="0"/>
                <a:cs typeface="Times New Roman" pitchFamily="18" charset="0"/>
              </a:rPr>
              <a:t>assimilation of Microwave Limb Sounder (MLS) stratospheric ozone profiles</a:t>
            </a:r>
          </a:p>
          <a:p>
            <a:pPr eaLnBrk="1" hangingPunct="1">
              <a:buFont typeface="Arial" charset="0"/>
              <a:buChar char="•"/>
            </a:pPr>
            <a:r>
              <a:rPr lang="en-US" altLang="en-US" sz="1600" b="1" dirty="0">
                <a:latin typeface="Times New Roman" pitchFamily="18" charset="0"/>
                <a:cs typeface="Times New Roman" pitchFamily="18" charset="0"/>
              </a:rPr>
              <a:t>Real-time assimilation of Ozone Monitoring Instrument (OMI) total ozone </a:t>
            </a:r>
            <a:r>
              <a:rPr lang="en-US" altLang="en-US" sz="1600" b="1" dirty="0" smtClean="0">
                <a:latin typeface="Times New Roman" pitchFamily="18" charset="0"/>
                <a:cs typeface="Times New Roman" pitchFamily="18" charset="0"/>
              </a:rPr>
              <a:t>column</a:t>
            </a:r>
          </a:p>
          <a:p>
            <a:pPr>
              <a:buFont typeface="Arial" charset="0"/>
              <a:buChar char="•"/>
            </a:pPr>
            <a:r>
              <a:rPr lang="en-US" altLang="en-US" sz="1600" b="1" dirty="0" smtClean="0">
                <a:latin typeface="Times New Roman" pitchFamily="18" charset="0"/>
                <a:cs typeface="Times New Roman" pitchFamily="18" charset="0"/>
              </a:rPr>
              <a:t>Real-time assimilation of </a:t>
            </a:r>
            <a:r>
              <a:rPr lang="en-US" altLang="en-US" sz="1600" b="1" dirty="0">
                <a:latin typeface="Times New Roman" pitchFamily="18" charset="0"/>
                <a:cs typeface="Times New Roman" pitchFamily="18" charset="0"/>
              </a:rPr>
              <a:t>Moderate Resolution Imaging </a:t>
            </a:r>
            <a:r>
              <a:rPr lang="en-US" altLang="en-US" sz="1600" b="1" dirty="0" err="1">
                <a:latin typeface="Times New Roman" pitchFamily="18" charset="0"/>
                <a:cs typeface="Times New Roman" pitchFamily="18" charset="0"/>
              </a:rPr>
              <a:t>Spectroradiometer</a:t>
            </a:r>
            <a:r>
              <a:rPr lang="en-US" altLang="en-US" sz="1600" b="1" dirty="0">
                <a:latin typeface="Times New Roman" pitchFamily="18" charset="0"/>
                <a:cs typeface="Times New Roman" pitchFamily="18" charset="0"/>
              </a:rPr>
              <a:t> (MODIS) </a:t>
            </a:r>
            <a:r>
              <a:rPr lang="en-US" altLang="en-US" sz="1600" b="1" dirty="0" smtClean="0">
                <a:latin typeface="Times New Roman" pitchFamily="18" charset="0"/>
                <a:cs typeface="Times New Roman" pitchFamily="18" charset="0"/>
              </a:rPr>
              <a:t>Terra and Aqua Aerosol Optical Depth (AOD) </a:t>
            </a:r>
            <a:endParaRPr lang="en-US" altLang="en-US" sz="1600" b="1" dirty="0">
              <a:latin typeface="Times New Roman" pitchFamily="18" charset="0"/>
              <a:cs typeface="Times New Roman" pitchFamily="18" charset="0"/>
            </a:endParaRPr>
          </a:p>
          <a:p>
            <a:pPr eaLnBrk="1" hangingPunct="1">
              <a:buFont typeface="Arial" charset="0"/>
              <a:buChar char="•"/>
            </a:pPr>
            <a:r>
              <a:rPr lang="en-US" altLang="en-US" sz="1600" b="1" dirty="0">
                <a:latin typeface="Times New Roman" pitchFamily="18" charset="0"/>
                <a:cs typeface="Times New Roman" pitchFamily="18" charset="0"/>
              </a:rPr>
              <a:t>Real-time incorporation of </a:t>
            </a:r>
            <a:r>
              <a:rPr lang="en-US" altLang="en-US" sz="1600" b="1" dirty="0" smtClean="0">
                <a:latin typeface="Times New Roman" pitchFamily="18" charset="0"/>
                <a:cs typeface="Times New Roman" pitchFamily="18" charset="0"/>
              </a:rPr>
              <a:t>MODIS</a:t>
            </a:r>
            <a:r>
              <a:rPr lang="en-US" altLang="en-US" sz="1600" b="1" dirty="0">
                <a:latin typeface="Times New Roman" pitchFamily="18" charset="0"/>
                <a:cs typeface="Times New Roman" pitchFamily="18" charset="0"/>
              </a:rPr>
              <a:t> </a:t>
            </a:r>
            <a:r>
              <a:rPr lang="en-US" altLang="en-US" sz="1600" b="1" dirty="0" smtClean="0">
                <a:latin typeface="Times New Roman" pitchFamily="18" charset="0"/>
                <a:cs typeface="Times New Roman" pitchFamily="18" charset="0"/>
              </a:rPr>
              <a:t>Terra and Aqua </a:t>
            </a:r>
            <a:r>
              <a:rPr lang="en-US" altLang="en-US" sz="1600" b="1" dirty="0">
                <a:latin typeface="Times New Roman" pitchFamily="18" charset="0"/>
                <a:cs typeface="Times New Roman" pitchFamily="18" charset="0"/>
              </a:rPr>
              <a:t>fire </a:t>
            </a:r>
            <a:r>
              <a:rPr lang="en-US" altLang="en-US" sz="1600" b="1" dirty="0" smtClean="0">
                <a:latin typeface="Times New Roman" pitchFamily="18" charset="0"/>
                <a:cs typeface="Times New Roman" pitchFamily="18" charset="0"/>
              </a:rPr>
              <a:t>detection</a:t>
            </a:r>
            <a:endParaRPr lang="en-US" altLang="en-US" sz="1600" b="1" dirty="0">
              <a:latin typeface="Times New Roman" pitchFamily="18" charset="0"/>
              <a:cs typeface="Times New Roman" pitchFamily="18" charset="0"/>
            </a:endParaRPr>
          </a:p>
        </p:txBody>
      </p:sp>
    </p:spTree>
    <p:extLst>
      <p:ext uri="{BB962C8B-B14F-4D97-AF65-F5344CB8AC3E}">
        <p14:creationId xmlns:p14="http://schemas.microsoft.com/office/powerpoint/2010/main" val="26865064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eans\users$\bpierce\Data\Documents\FY15_Travel\TOLNet\Talk\discoveraq-fortcollins-gsfcdial_GROUND-FORT-COLLINS_201407221500_R1_thru201407230400_OZONE_DIAL.RR-CHE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838200"/>
            <a:ext cx="6858000"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6248400"/>
            <a:ext cx="9144000"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err="1" smtClean="0">
                <a:latin typeface="Times New Roman" panose="02020603050405020304" pitchFamily="18" charset="0"/>
                <a:cs typeface="Times New Roman" panose="02020603050405020304" pitchFamily="18" charset="0"/>
              </a:rPr>
              <a:t>TOLNet</a:t>
            </a:r>
            <a:r>
              <a:rPr lang="en-US" b="1" dirty="0" smtClean="0">
                <a:latin typeface="Times New Roman" panose="02020603050405020304" pitchFamily="18" charset="0"/>
                <a:cs typeface="Times New Roman" panose="02020603050405020304" pitchFamily="18" charset="0"/>
              </a:rPr>
              <a:t> GSFC Tropospheric Ozone Lidar (TROPOZ) (Thomas </a:t>
            </a:r>
            <a:r>
              <a:rPr lang="en-US" b="1" dirty="0">
                <a:latin typeface="Times New Roman" panose="02020603050405020304" pitchFamily="18" charset="0"/>
                <a:cs typeface="Times New Roman" panose="02020603050405020304" pitchFamily="18" charset="0"/>
              </a:rPr>
              <a:t>J. </a:t>
            </a:r>
            <a:r>
              <a:rPr lang="en-US" b="1" dirty="0" smtClean="0">
                <a:latin typeface="Times New Roman" panose="02020603050405020304" pitchFamily="18" charset="0"/>
                <a:cs typeface="Times New Roman" panose="02020603050405020304" pitchFamily="18" charset="0"/>
              </a:rPr>
              <a:t>McGee, NASA/GSFC, John </a:t>
            </a:r>
            <a:r>
              <a:rPr lang="en-US" b="1" dirty="0">
                <a:latin typeface="Times New Roman" panose="02020603050405020304" pitchFamily="18" charset="0"/>
                <a:cs typeface="Times New Roman" panose="02020603050405020304" pitchFamily="18" charset="0"/>
              </a:rPr>
              <a:t>Sullivan, </a:t>
            </a:r>
            <a:r>
              <a:rPr lang="en-US" b="1" dirty="0" smtClean="0">
                <a:latin typeface="Times New Roman" panose="02020603050405020304" pitchFamily="18" charset="0"/>
                <a:cs typeface="Times New Roman" panose="02020603050405020304" pitchFamily="18" charset="0"/>
              </a:rPr>
              <a:t>UMBC/JCET</a:t>
            </a:r>
            <a:r>
              <a:rPr lang="en-US" b="1" dirty="0">
                <a:latin typeface="Times New Roman" panose="02020603050405020304" pitchFamily="18" charset="0"/>
                <a:cs typeface="Times New Roman" panose="02020603050405020304" pitchFamily="18" charset="0"/>
              </a:rPr>
              <a:t>)</a:t>
            </a:r>
          </a:p>
        </p:txBody>
      </p:sp>
      <p:sp>
        <p:nvSpPr>
          <p:cNvPr id="2" name="TextBox 1"/>
          <p:cNvSpPr txBox="1"/>
          <p:nvPr/>
        </p:nvSpPr>
        <p:spPr>
          <a:xfrm>
            <a:off x="991597" y="162933"/>
            <a:ext cx="7502247"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RR-CHEM vs </a:t>
            </a:r>
            <a:r>
              <a:rPr lang="en-US" sz="2800" b="1" dirty="0" err="1" smtClean="0">
                <a:latin typeface="Times New Roman" panose="02020603050405020304" pitchFamily="18" charset="0"/>
                <a:cs typeface="Times New Roman" panose="02020603050405020304" pitchFamily="18" charset="0"/>
              </a:rPr>
              <a:t>TOLNet</a:t>
            </a:r>
            <a:r>
              <a:rPr lang="en-US" sz="2800" b="1" dirty="0" smtClean="0">
                <a:latin typeface="Times New Roman" panose="02020603050405020304" pitchFamily="18" charset="0"/>
                <a:cs typeface="Times New Roman" panose="02020603050405020304" pitchFamily="18" charset="0"/>
              </a:rPr>
              <a:t> Ft. Collins July 22, 2014</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91597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eans\users$\bpierce\Data\Documents\FY15_Travel\TOLNet\Talk\AIRNOW_RR-Chem_13km_surface_ozone_raqms_lbc_2014-07-23_00%3A00%3A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0"/>
            <a:ext cx="5029200" cy="50292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beans\users$\bpierce\Data\Documents\FY15_Travel\TOLNet\Talk\RR-Chem_13km_500mb_ozone_raqms_lbc_2014-07-23_00%3A00%3A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5029200" cy="5029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91597" y="162933"/>
            <a:ext cx="7178568"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RR-CHEM 500mb/SFC O3 00Z July 23, 2014</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79365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beans\users$\bpierce\Data\Documents\FY15_Travel\TOLNet\Talk\discoveraq-fortcollins-gsfcdial_GROUND-FORT-COLLINS_201408061320_R1_thru201408062230_OZONE_DIAL.RR-CHE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838200"/>
            <a:ext cx="6858000"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6248400"/>
            <a:ext cx="9144000"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err="1" smtClean="0">
                <a:latin typeface="Times New Roman" panose="02020603050405020304" pitchFamily="18" charset="0"/>
                <a:cs typeface="Times New Roman" panose="02020603050405020304" pitchFamily="18" charset="0"/>
              </a:rPr>
              <a:t>TOLNet</a:t>
            </a:r>
            <a:r>
              <a:rPr lang="en-US" b="1" dirty="0" smtClean="0">
                <a:latin typeface="Times New Roman" panose="02020603050405020304" pitchFamily="18" charset="0"/>
                <a:cs typeface="Times New Roman" panose="02020603050405020304" pitchFamily="18" charset="0"/>
              </a:rPr>
              <a:t> GSFC Tropospheric Ozone Lidar (TROPOZ) (Thomas </a:t>
            </a:r>
            <a:r>
              <a:rPr lang="en-US" b="1" dirty="0">
                <a:latin typeface="Times New Roman" panose="02020603050405020304" pitchFamily="18" charset="0"/>
                <a:cs typeface="Times New Roman" panose="02020603050405020304" pitchFamily="18" charset="0"/>
              </a:rPr>
              <a:t>J. </a:t>
            </a:r>
            <a:r>
              <a:rPr lang="en-US" b="1" dirty="0" smtClean="0">
                <a:latin typeface="Times New Roman" panose="02020603050405020304" pitchFamily="18" charset="0"/>
                <a:cs typeface="Times New Roman" panose="02020603050405020304" pitchFamily="18" charset="0"/>
              </a:rPr>
              <a:t>McGee, NASA/GSFC, John </a:t>
            </a:r>
            <a:r>
              <a:rPr lang="en-US" b="1" dirty="0">
                <a:latin typeface="Times New Roman" panose="02020603050405020304" pitchFamily="18" charset="0"/>
                <a:cs typeface="Times New Roman" panose="02020603050405020304" pitchFamily="18" charset="0"/>
              </a:rPr>
              <a:t>Sullivan, </a:t>
            </a:r>
            <a:r>
              <a:rPr lang="en-US" b="1" dirty="0" smtClean="0">
                <a:latin typeface="Times New Roman" panose="02020603050405020304" pitchFamily="18" charset="0"/>
                <a:cs typeface="Times New Roman" panose="02020603050405020304" pitchFamily="18" charset="0"/>
              </a:rPr>
              <a:t>UMBC/JCET</a:t>
            </a:r>
            <a:r>
              <a:rPr lang="en-US" b="1" dirty="0">
                <a:latin typeface="Times New Roman" panose="02020603050405020304" pitchFamily="18" charset="0"/>
                <a:cs typeface="Times New Roman" panose="02020603050405020304" pitchFamily="18" charset="0"/>
              </a:rPr>
              <a:t>)</a:t>
            </a:r>
          </a:p>
        </p:txBody>
      </p:sp>
      <p:sp>
        <p:nvSpPr>
          <p:cNvPr id="4" name="TextBox 3"/>
          <p:cNvSpPr txBox="1"/>
          <p:nvPr/>
        </p:nvSpPr>
        <p:spPr>
          <a:xfrm>
            <a:off x="991597" y="162933"/>
            <a:ext cx="7743723"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RR-CHEM vs </a:t>
            </a:r>
            <a:r>
              <a:rPr lang="en-US" sz="2800" b="1" dirty="0" err="1" smtClean="0">
                <a:latin typeface="Times New Roman" panose="02020603050405020304" pitchFamily="18" charset="0"/>
                <a:cs typeface="Times New Roman" panose="02020603050405020304" pitchFamily="18" charset="0"/>
              </a:rPr>
              <a:t>TOLNet</a:t>
            </a:r>
            <a:r>
              <a:rPr lang="en-US" sz="2800" b="1" dirty="0" smtClean="0">
                <a:latin typeface="Times New Roman" panose="02020603050405020304" pitchFamily="18" charset="0"/>
                <a:cs typeface="Times New Roman" panose="02020603050405020304" pitchFamily="18" charset="0"/>
              </a:rPr>
              <a:t> Ft. Collins August 6, 2014</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47384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rad\Documents\Work\TOLNET\Talk\RR-Chem_13km_300mb_ozon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328" y="914400"/>
            <a:ext cx="5048250" cy="50482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Brad\Documents\Work\TOLNET\Talk\RR-Chem_13km_300mb_tdew.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95750" y="914400"/>
            <a:ext cx="5048250" cy="50482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91597" y="162933"/>
            <a:ext cx="6910290"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RR-CHEM 300mb O3/</a:t>
            </a:r>
            <a:r>
              <a:rPr lang="en-US" sz="2800" b="1" dirty="0" err="1" smtClean="0">
                <a:latin typeface="Times New Roman" panose="02020603050405020304" pitchFamily="18" charset="0"/>
                <a:cs typeface="Times New Roman" panose="02020603050405020304" pitchFamily="18" charset="0"/>
              </a:rPr>
              <a:t>Tdew</a:t>
            </a:r>
            <a:r>
              <a:rPr lang="en-US" sz="2800" b="1" dirty="0" smtClean="0">
                <a:latin typeface="Times New Roman" panose="02020603050405020304" pitchFamily="18" charset="0"/>
                <a:cs typeface="Times New Roman" panose="02020603050405020304" pitchFamily="18" charset="0"/>
              </a:rPr>
              <a:t> August 0, 2014</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84741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beans\users$\bpierce\Data\Documents\Attachments\jul_10\RAQMS_Huntsville_June_2-6_2013_O3.png"/>
          <p:cNvPicPr>
            <a:picLocks noChangeAspect="1" noChangeArrowheads="1"/>
          </p:cNvPicPr>
          <p:nvPr/>
        </p:nvPicPr>
        <p:blipFill rotWithShape="1">
          <a:blip r:embed="rId2">
            <a:extLst>
              <a:ext uri="{28A0092B-C50C-407E-A947-70E740481C1C}">
                <a14:useLocalDpi xmlns:a14="http://schemas.microsoft.com/office/drawing/2010/main" val="0"/>
              </a:ext>
            </a:extLst>
          </a:blip>
          <a:srcRect l="4075" t="25246" r="19118"/>
          <a:stretch/>
        </p:blipFill>
        <p:spPr bwMode="auto">
          <a:xfrm>
            <a:off x="1663470" y="3733800"/>
            <a:ext cx="5498393" cy="273457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beans\users$\bpierce\Data\Documents\Attachments\jul_10\HSV_DIAL20130603-0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7023001" cy="31562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905000" y="228600"/>
            <a:ext cx="4876800" cy="2209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17275" y="3886200"/>
            <a:ext cx="811925" cy="2209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1905000" y="2438400"/>
            <a:ext cx="2312275"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029200" y="2438400"/>
            <a:ext cx="1752602"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743200" y="6477000"/>
            <a:ext cx="4564391"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Clouds contoured (note different color scale)</a:t>
            </a:r>
            <a:endParaRPr lang="en-US" b="1" dirty="0">
              <a:latin typeface="Times New Roman" panose="02020603050405020304" pitchFamily="18" charset="0"/>
              <a:cs typeface="Times New Roman" panose="02020603050405020304" pitchFamily="18" charset="0"/>
            </a:endParaRPr>
          </a:p>
        </p:txBody>
      </p:sp>
      <p:cxnSp>
        <p:nvCxnSpPr>
          <p:cNvPr id="16" name="Straight Arrow Connector 15"/>
          <p:cNvCxnSpPr/>
          <p:nvPr/>
        </p:nvCxnSpPr>
        <p:spPr>
          <a:xfrm flipH="1">
            <a:off x="5334000" y="4114800"/>
            <a:ext cx="1676400" cy="1981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010400" y="3921712"/>
            <a:ext cx="2153154" cy="369332"/>
          </a:xfrm>
          <a:prstGeom prst="rect">
            <a:avLst/>
          </a:prstGeom>
          <a:solidFill>
            <a:schemeClr val="bg1"/>
          </a:solidFill>
          <a:ln>
            <a:solidFill>
              <a:schemeClr val="tx1"/>
            </a:solidFill>
          </a:ln>
        </p:spPr>
        <p:txBody>
          <a:bodyPr wrap="none" rtlCol="0">
            <a:spAutoFit/>
          </a:bodyPr>
          <a:lstStyle/>
          <a:p>
            <a:r>
              <a:rPr lang="en-US" b="1" dirty="0" smtClean="0">
                <a:latin typeface="Times New Roman" panose="02020603050405020304" pitchFamily="18" charset="0"/>
                <a:cs typeface="Times New Roman" panose="02020603050405020304" pitchFamily="18" charset="0"/>
              </a:rPr>
              <a:t>00Z on June 5, 2013</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51726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eans\users$\bpierce\Data\Documents\Attachments\jul_10\ts_20130527-20130616_010890014_3440_AL.jpg"/>
          <p:cNvPicPr>
            <a:picLocks noChangeAspect="1" noChangeArrowheads="1"/>
          </p:cNvPicPr>
          <p:nvPr/>
        </p:nvPicPr>
        <p:blipFill rotWithShape="1">
          <a:blip r:embed="rId2">
            <a:extLst>
              <a:ext uri="{28A0092B-C50C-407E-A947-70E740481C1C}">
                <a14:useLocalDpi xmlns:a14="http://schemas.microsoft.com/office/drawing/2010/main" val="0"/>
              </a:ext>
            </a:extLst>
          </a:blip>
          <a:srcRect b="10096"/>
          <a:stretch/>
        </p:blipFill>
        <p:spPr bwMode="auto">
          <a:xfrm>
            <a:off x="762000" y="421688"/>
            <a:ext cx="7239000" cy="455572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114800" y="2098088"/>
            <a:ext cx="381000" cy="2514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a:off x="4305300" y="421688"/>
            <a:ext cx="1181100" cy="1981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504156" y="228600"/>
            <a:ext cx="2056973" cy="369332"/>
          </a:xfrm>
          <a:prstGeom prst="rect">
            <a:avLst/>
          </a:prstGeom>
          <a:noFill/>
          <a:ln>
            <a:solidFill>
              <a:schemeClr val="tx1"/>
            </a:solidFill>
          </a:ln>
        </p:spPr>
        <p:txBody>
          <a:bodyPr wrap="none" rtlCol="0">
            <a:spAutoFit/>
          </a:bodyPr>
          <a:lstStyle/>
          <a:p>
            <a:r>
              <a:rPr lang="en-US" dirty="0" smtClean="0"/>
              <a:t>00Z on June 5, 2013</a:t>
            </a:r>
            <a:endParaRPr lang="en-US" dirty="0"/>
          </a:p>
        </p:txBody>
      </p:sp>
      <p:sp>
        <p:nvSpPr>
          <p:cNvPr id="10" name="TextBox 9"/>
          <p:cNvSpPr txBox="1"/>
          <p:nvPr/>
        </p:nvSpPr>
        <p:spPr>
          <a:xfrm>
            <a:off x="0" y="5181600"/>
            <a:ext cx="9144000" cy="1477328"/>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RAQMS generally overestimates daytime O3 at Huntsville </a:t>
            </a:r>
            <a:r>
              <a:rPr lang="en-US" b="1" dirty="0" smtClean="0">
                <a:latin typeface="Times New Roman" panose="02020603050405020304" pitchFamily="18" charset="0"/>
                <a:cs typeface="Times New Roman" panose="02020603050405020304" pitchFamily="18" charset="0"/>
              </a:rPr>
              <a:t>during June, 2013.</a:t>
            </a:r>
            <a:endParaRPr lang="en-US" b="1" dirty="0" smtClean="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Significant overestimate at 00Z on June 4, 8, 9, 11. Good agreement at 00Z on June 5.</a:t>
            </a:r>
          </a:p>
          <a:p>
            <a:endParaRPr lang="en-US" b="1" dirty="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Strong diurnal variation in both observed and RAQMS surface O3 on June 5, 2013 suggests </a:t>
            </a:r>
            <a:r>
              <a:rPr lang="en-US" b="1" dirty="0" smtClean="0">
                <a:latin typeface="Times New Roman" panose="02020603050405020304" pitchFamily="18" charset="0"/>
                <a:cs typeface="Times New Roman" panose="02020603050405020304" pitchFamily="18" charset="0"/>
              </a:rPr>
              <a:t>significant </a:t>
            </a:r>
            <a:r>
              <a:rPr lang="en-US" b="1" dirty="0" smtClean="0">
                <a:latin typeface="Times New Roman" panose="02020603050405020304" pitchFamily="18" charset="0"/>
                <a:cs typeface="Times New Roman" panose="02020603050405020304" pitchFamily="18" charset="0"/>
              </a:rPr>
              <a:t>photochemical contributions</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72263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beans\users$\bpierce\Data\Documents\FY15_Travel\TOLNet\Talk\March-July_2012-2014_OMI-MLS_TC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240" y="2590800"/>
            <a:ext cx="7680960" cy="40478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782" y="152400"/>
            <a:ext cx="9144000" cy="2246769"/>
          </a:xfrm>
          <a:prstGeom prst="rect">
            <a:avLst/>
          </a:prstGeom>
          <a:noFill/>
        </p:spPr>
        <p:txBody>
          <a:bodyPr wrap="square" rtlCol="0">
            <a:spAutoFit/>
          </a:bodyPr>
          <a:lstStyle/>
          <a:p>
            <a:pPr algn="ctr"/>
            <a:r>
              <a:rPr lang="en-US" sz="2800" b="1" i="1" dirty="0" smtClean="0">
                <a:latin typeface="Times New Roman" panose="02020603050405020304" pitchFamily="18" charset="0"/>
                <a:cs typeface="Times New Roman" panose="02020603050405020304" pitchFamily="18" charset="0"/>
              </a:rPr>
              <a:t>2012-2014 distribution of O3/CO </a:t>
            </a:r>
          </a:p>
          <a:p>
            <a:pPr algn="ctr"/>
            <a:r>
              <a:rPr lang="en-US" sz="2800" b="1" i="1" dirty="0" smtClean="0">
                <a:latin typeface="Times New Roman" panose="02020603050405020304" pitchFamily="18" charset="0"/>
                <a:cs typeface="Times New Roman" panose="02020603050405020304" pitchFamily="18" charset="0"/>
              </a:rPr>
              <a:t>(135W-125W)</a:t>
            </a:r>
          </a:p>
          <a:p>
            <a:pPr algn="ctr"/>
            <a:endParaRPr lang="en-US" sz="2800" b="1" i="1" dirty="0">
              <a:latin typeface="Times New Roman" panose="02020603050405020304" pitchFamily="18" charset="0"/>
              <a:cs typeface="Times New Roman" panose="02020603050405020304" pitchFamily="18" charset="0"/>
            </a:endParaRPr>
          </a:p>
          <a:p>
            <a:pPr algn="ctr"/>
            <a:r>
              <a:rPr lang="en-US" sz="2800" b="1" i="1" dirty="0" smtClean="0">
                <a:latin typeface="Times New Roman" panose="02020603050405020304" pitchFamily="18" charset="0"/>
                <a:cs typeface="Times New Roman" panose="02020603050405020304" pitchFamily="18" charset="0"/>
              </a:rPr>
              <a:t>Total, “Pollution” (O3&gt;60ppbv, CO&gt;150ppbv) , and “Stratospheric” (O3&gt;60ppbv, CO&lt;75ppbv) contributions</a:t>
            </a:r>
          </a:p>
        </p:txBody>
      </p:sp>
      <p:sp>
        <p:nvSpPr>
          <p:cNvPr id="5" name="Rectangle 4"/>
          <p:cNvSpPr/>
          <p:nvPr/>
        </p:nvSpPr>
        <p:spPr>
          <a:xfrm>
            <a:off x="5107712" y="3057236"/>
            <a:ext cx="341744" cy="3200400"/>
          </a:xfrm>
          <a:prstGeom prst="rect">
            <a:avLst/>
          </a:prstGeom>
          <a:solidFill>
            <a:schemeClr val="accent1">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79216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eans\users$\bpierce\Data\Documents\FY15_Travel\Transboundary_ozone_Yosemite\Talk\March-July.2012-2014_CO____xsec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01568"/>
            <a:ext cx="6480810" cy="345643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beans\users$\bpierce\Data\Documents\FY15_Travel\Transboundary_ozone_Yosemite\Talk\March-July.2012-2014_O3____xsec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480810" cy="34564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248400" y="990600"/>
            <a:ext cx="2663190" cy="646331"/>
          </a:xfrm>
          <a:prstGeom prst="rect">
            <a:avLst/>
          </a:prstGeom>
          <a:solidFill>
            <a:schemeClr val="bg1"/>
          </a:solidFill>
          <a:ln>
            <a:solidFill>
              <a:schemeClr val="tx1"/>
            </a:solidFill>
          </a:ln>
        </p:spPr>
        <p:txBody>
          <a:bodyPr wrap="square" rtlCol="0">
            <a:spAutoFit/>
          </a:bodyPr>
          <a:lstStyle/>
          <a:p>
            <a:r>
              <a:rPr lang="en-US" dirty="0" smtClean="0"/>
              <a:t>Mean O3 &gt;60ppbv </a:t>
            </a:r>
          </a:p>
          <a:p>
            <a:r>
              <a:rPr lang="en-US" dirty="0"/>
              <a:t>e</a:t>
            </a:r>
            <a:r>
              <a:rPr lang="en-US" dirty="0" smtClean="0"/>
              <a:t>xtends below 3km at 25N</a:t>
            </a:r>
          </a:p>
        </p:txBody>
      </p:sp>
      <p:sp>
        <p:nvSpPr>
          <p:cNvPr id="3" name="Freeform 2"/>
          <p:cNvSpPr/>
          <p:nvPr/>
        </p:nvSpPr>
        <p:spPr>
          <a:xfrm>
            <a:off x="798990" y="1100831"/>
            <a:ext cx="5154605" cy="1387143"/>
          </a:xfrm>
          <a:custGeom>
            <a:avLst/>
            <a:gdLst>
              <a:gd name="connsiteX0" fmla="*/ 0 w 5154605"/>
              <a:gd name="connsiteY0" fmla="*/ 0 h 1387143"/>
              <a:gd name="connsiteX1" fmla="*/ 292963 w 5154605"/>
              <a:gd name="connsiteY1" fmla="*/ 8878 h 1387143"/>
              <a:gd name="connsiteX2" fmla="*/ 541538 w 5154605"/>
              <a:gd name="connsiteY2" fmla="*/ 17755 h 1387143"/>
              <a:gd name="connsiteX3" fmla="*/ 710214 w 5154605"/>
              <a:gd name="connsiteY3" fmla="*/ 53266 h 1387143"/>
              <a:gd name="connsiteX4" fmla="*/ 896645 w 5154605"/>
              <a:gd name="connsiteY4" fmla="*/ 239697 h 1387143"/>
              <a:gd name="connsiteX5" fmla="*/ 976544 w 5154605"/>
              <a:gd name="connsiteY5" fmla="*/ 514905 h 1387143"/>
              <a:gd name="connsiteX6" fmla="*/ 941033 w 5154605"/>
              <a:gd name="connsiteY6" fmla="*/ 798990 h 1387143"/>
              <a:gd name="connsiteX7" fmla="*/ 914400 w 5154605"/>
              <a:gd name="connsiteY7" fmla="*/ 1118586 h 1387143"/>
              <a:gd name="connsiteX8" fmla="*/ 1305018 w 5154605"/>
              <a:gd name="connsiteY8" fmla="*/ 1376039 h 1387143"/>
              <a:gd name="connsiteX9" fmla="*/ 1997476 w 5154605"/>
              <a:gd name="connsiteY9" fmla="*/ 1322773 h 1387143"/>
              <a:gd name="connsiteX10" fmla="*/ 2627791 w 5154605"/>
              <a:gd name="connsiteY10" fmla="*/ 1162975 h 1387143"/>
              <a:gd name="connsiteX11" fmla="*/ 3018408 w 5154605"/>
              <a:gd name="connsiteY11" fmla="*/ 1091953 h 1387143"/>
              <a:gd name="connsiteX12" fmla="*/ 3595457 w 5154605"/>
              <a:gd name="connsiteY12" fmla="*/ 1047565 h 1387143"/>
              <a:gd name="connsiteX13" fmla="*/ 4039340 w 5154605"/>
              <a:gd name="connsiteY13" fmla="*/ 1207363 h 1387143"/>
              <a:gd name="connsiteX14" fmla="*/ 4314548 w 5154605"/>
              <a:gd name="connsiteY14" fmla="*/ 1251752 h 1387143"/>
              <a:gd name="connsiteX15" fmla="*/ 4687410 w 5154605"/>
              <a:gd name="connsiteY15" fmla="*/ 1189608 h 1387143"/>
              <a:gd name="connsiteX16" fmla="*/ 5104660 w 5154605"/>
              <a:gd name="connsiteY16" fmla="*/ 1154097 h 1387143"/>
              <a:gd name="connsiteX17" fmla="*/ 5131293 w 5154605"/>
              <a:gd name="connsiteY17" fmla="*/ 1127464 h 138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54605" h="1387143">
                <a:moveTo>
                  <a:pt x="0" y="0"/>
                </a:moveTo>
                <a:lnTo>
                  <a:pt x="292963" y="8878"/>
                </a:lnTo>
                <a:cubicBezTo>
                  <a:pt x="383219" y="11837"/>
                  <a:pt x="471996" y="10357"/>
                  <a:pt x="541538" y="17755"/>
                </a:cubicBezTo>
                <a:cubicBezTo>
                  <a:pt x="611080" y="25153"/>
                  <a:pt x="651030" y="16276"/>
                  <a:pt x="710214" y="53266"/>
                </a:cubicBezTo>
                <a:cubicBezTo>
                  <a:pt x="769398" y="90256"/>
                  <a:pt x="852257" y="162757"/>
                  <a:pt x="896645" y="239697"/>
                </a:cubicBezTo>
                <a:cubicBezTo>
                  <a:pt x="941033" y="316637"/>
                  <a:pt x="969146" y="421690"/>
                  <a:pt x="976544" y="514905"/>
                </a:cubicBezTo>
                <a:cubicBezTo>
                  <a:pt x="983942" y="608120"/>
                  <a:pt x="951390" y="698376"/>
                  <a:pt x="941033" y="798990"/>
                </a:cubicBezTo>
                <a:cubicBezTo>
                  <a:pt x="930676" y="899604"/>
                  <a:pt x="853736" y="1022411"/>
                  <a:pt x="914400" y="1118586"/>
                </a:cubicBezTo>
                <a:cubicBezTo>
                  <a:pt x="975064" y="1214761"/>
                  <a:pt x="1124505" y="1342008"/>
                  <a:pt x="1305018" y="1376039"/>
                </a:cubicBezTo>
                <a:cubicBezTo>
                  <a:pt x="1485531" y="1410070"/>
                  <a:pt x="1777014" y="1358284"/>
                  <a:pt x="1997476" y="1322773"/>
                </a:cubicBezTo>
                <a:cubicBezTo>
                  <a:pt x="2217938" y="1287262"/>
                  <a:pt x="2457636" y="1201445"/>
                  <a:pt x="2627791" y="1162975"/>
                </a:cubicBezTo>
                <a:cubicBezTo>
                  <a:pt x="2797946" y="1124505"/>
                  <a:pt x="2857130" y="1111188"/>
                  <a:pt x="3018408" y="1091953"/>
                </a:cubicBezTo>
                <a:cubicBezTo>
                  <a:pt x="3179686" y="1072718"/>
                  <a:pt x="3425302" y="1028330"/>
                  <a:pt x="3595457" y="1047565"/>
                </a:cubicBezTo>
                <a:cubicBezTo>
                  <a:pt x="3765612" y="1066800"/>
                  <a:pt x="3919492" y="1173332"/>
                  <a:pt x="4039340" y="1207363"/>
                </a:cubicBezTo>
                <a:cubicBezTo>
                  <a:pt x="4159188" y="1241394"/>
                  <a:pt x="4206536" y="1254711"/>
                  <a:pt x="4314548" y="1251752"/>
                </a:cubicBezTo>
                <a:cubicBezTo>
                  <a:pt x="4422560" y="1248793"/>
                  <a:pt x="4555725" y="1205884"/>
                  <a:pt x="4687410" y="1189608"/>
                </a:cubicBezTo>
                <a:cubicBezTo>
                  <a:pt x="4819095" y="1173332"/>
                  <a:pt x="5030680" y="1164454"/>
                  <a:pt x="5104660" y="1154097"/>
                </a:cubicBezTo>
                <a:cubicBezTo>
                  <a:pt x="5178641" y="1143740"/>
                  <a:pt x="5154967" y="1135602"/>
                  <a:pt x="5131293" y="1127464"/>
                </a:cubicBez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788995" y="4489135"/>
            <a:ext cx="5154605" cy="1387143"/>
          </a:xfrm>
          <a:custGeom>
            <a:avLst/>
            <a:gdLst>
              <a:gd name="connsiteX0" fmla="*/ 0 w 5154605"/>
              <a:gd name="connsiteY0" fmla="*/ 0 h 1387143"/>
              <a:gd name="connsiteX1" fmla="*/ 292963 w 5154605"/>
              <a:gd name="connsiteY1" fmla="*/ 8878 h 1387143"/>
              <a:gd name="connsiteX2" fmla="*/ 541538 w 5154605"/>
              <a:gd name="connsiteY2" fmla="*/ 17755 h 1387143"/>
              <a:gd name="connsiteX3" fmla="*/ 710214 w 5154605"/>
              <a:gd name="connsiteY3" fmla="*/ 53266 h 1387143"/>
              <a:gd name="connsiteX4" fmla="*/ 896645 w 5154605"/>
              <a:gd name="connsiteY4" fmla="*/ 239697 h 1387143"/>
              <a:gd name="connsiteX5" fmla="*/ 976544 w 5154605"/>
              <a:gd name="connsiteY5" fmla="*/ 514905 h 1387143"/>
              <a:gd name="connsiteX6" fmla="*/ 941033 w 5154605"/>
              <a:gd name="connsiteY6" fmla="*/ 798990 h 1387143"/>
              <a:gd name="connsiteX7" fmla="*/ 914400 w 5154605"/>
              <a:gd name="connsiteY7" fmla="*/ 1118586 h 1387143"/>
              <a:gd name="connsiteX8" fmla="*/ 1305018 w 5154605"/>
              <a:gd name="connsiteY8" fmla="*/ 1376039 h 1387143"/>
              <a:gd name="connsiteX9" fmla="*/ 1997476 w 5154605"/>
              <a:gd name="connsiteY9" fmla="*/ 1322773 h 1387143"/>
              <a:gd name="connsiteX10" fmla="*/ 2627791 w 5154605"/>
              <a:gd name="connsiteY10" fmla="*/ 1162975 h 1387143"/>
              <a:gd name="connsiteX11" fmla="*/ 3018408 w 5154605"/>
              <a:gd name="connsiteY11" fmla="*/ 1091953 h 1387143"/>
              <a:gd name="connsiteX12" fmla="*/ 3595457 w 5154605"/>
              <a:gd name="connsiteY12" fmla="*/ 1047565 h 1387143"/>
              <a:gd name="connsiteX13" fmla="*/ 4039340 w 5154605"/>
              <a:gd name="connsiteY13" fmla="*/ 1207363 h 1387143"/>
              <a:gd name="connsiteX14" fmla="*/ 4314548 w 5154605"/>
              <a:gd name="connsiteY14" fmla="*/ 1251752 h 1387143"/>
              <a:gd name="connsiteX15" fmla="*/ 4687410 w 5154605"/>
              <a:gd name="connsiteY15" fmla="*/ 1189608 h 1387143"/>
              <a:gd name="connsiteX16" fmla="*/ 5104660 w 5154605"/>
              <a:gd name="connsiteY16" fmla="*/ 1154097 h 1387143"/>
              <a:gd name="connsiteX17" fmla="*/ 5131293 w 5154605"/>
              <a:gd name="connsiteY17" fmla="*/ 1127464 h 138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54605" h="1387143">
                <a:moveTo>
                  <a:pt x="0" y="0"/>
                </a:moveTo>
                <a:lnTo>
                  <a:pt x="292963" y="8878"/>
                </a:lnTo>
                <a:cubicBezTo>
                  <a:pt x="383219" y="11837"/>
                  <a:pt x="471996" y="10357"/>
                  <a:pt x="541538" y="17755"/>
                </a:cubicBezTo>
                <a:cubicBezTo>
                  <a:pt x="611080" y="25153"/>
                  <a:pt x="651030" y="16276"/>
                  <a:pt x="710214" y="53266"/>
                </a:cubicBezTo>
                <a:cubicBezTo>
                  <a:pt x="769398" y="90256"/>
                  <a:pt x="852257" y="162757"/>
                  <a:pt x="896645" y="239697"/>
                </a:cubicBezTo>
                <a:cubicBezTo>
                  <a:pt x="941033" y="316637"/>
                  <a:pt x="969146" y="421690"/>
                  <a:pt x="976544" y="514905"/>
                </a:cubicBezTo>
                <a:cubicBezTo>
                  <a:pt x="983942" y="608120"/>
                  <a:pt x="951390" y="698376"/>
                  <a:pt x="941033" y="798990"/>
                </a:cubicBezTo>
                <a:cubicBezTo>
                  <a:pt x="930676" y="899604"/>
                  <a:pt x="853736" y="1022411"/>
                  <a:pt x="914400" y="1118586"/>
                </a:cubicBezTo>
                <a:cubicBezTo>
                  <a:pt x="975064" y="1214761"/>
                  <a:pt x="1124505" y="1342008"/>
                  <a:pt x="1305018" y="1376039"/>
                </a:cubicBezTo>
                <a:cubicBezTo>
                  <a:pt x="1485531" y="1410070"/>
                  <a:pt x="1777014" y="1358284"/>
                  <a:pt x="1997476" y="1322773"/>
                </a:cubicBezTo>
                <a:cubicBezTo>
                  <a:pt x="2217938" y="1287262"/>
                  <a:pt x="2457636" y="1201445"/>
                  <a:pt x="2627791" y="1162975"/>
                </a:cubicBezTo>
                <a:cubicBezTo>
                  <a:pt x="2797946" y="1124505"/>
                  <a:pt x="2857130" y="1111188"/>
                  <a:pt x="3018408" y="1091953"/>
                </a:cubicBezTo>
                <a:cubicBezTo>
                  <a:pt x="3179686" y="1072718"/>
                  <a:pt x="3425302" y="1028330"/>
                  <a:pt x="3595457" y="1047565"/>
                </a:cubicBezTo>
                <a:cubicBezTo>
                  <a:pt x="3765612" y="1066800"/>
                  <a:pt x="3919492" y="1173332"/>
                  <a:pt x="4039340" y="1207363"/>
                </a:cubicBezTo>
                <a:cubicBezTo>
                  <a:pt x="4159188" y="1241394"/>
                  <a:pt x="4206536" y="1254711"/>
                  <a:pt x="4314548" y="1251752"/>
                </a:cubicBezTo>
                <a:cubicBezTo>
                  <a:pt x="4422560" y="1248793"/>
                  <a:pt x="4555725" y="1205884"/>
                  <a:pt x="4687410" y="1189608"/>
                </a:cubicBezTo>
                <a:cubicBezTo>
                  <a:pt x="4819095" y="1173332"/>
                  <a:pt x="5030680" y="1164454"/>
                  <a:pt x="5104660" y="1154097"/>
                </a:cubicBezTo>
                <a:cubicBezTo>
                  <a:pt x="5178641" y="1143740"/>
                  <a:pt x="5154967" y="1135602"/>
                  <a:pt x="5131293" y="1127464"/>
                </a:cubicBez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248400" y="3733800"/>
            <a:ext cx="2663190" cy="2031325"/>
          </a:xfrm>
          <a:prstGeom prst="rect">
            <a:avLst/>
          </a:prstGeom>
          <a:solidFill>
            <a:schemeClr val="bg1"/>
          </a:solidFill>
          <a:ln>
            <a:solidFill>
              <a:schemeClr val="tx1"/>
            </a:solidFill>
          </a:ln>
        </p:spPr>
        <p:txBody>
          <a:bodyPr wrap="square">
            <a:spAutoFit/>
          </a:bodyPr>
          <a:lstStyle/>
          <a:p>
            <a:r>
              <a:rPr lang="en-US" dirty="0"/>
              <a:t>Mean CO shows significant  NS gradient above O3&gt;60ppbv </a:t>
            </a:r>
            <a:r>
              <a:rPr lang="en-US" dirty="0" err="1" smtClean="0"/>
              <a:t>isopeth</a:t>
            </a:r>
            <a:r>
              <a:rPr lang="en-US" dirty="0" smtClean="0"/>
              <a:t> – mixing of stratospheric (high O3/low CO) air with polluted (high O3/high CO) air </a:t>
            </a:r>
            <a:endParaRPr lang="en-US" dirty="0"/>
          </a:p>
        </p:txBody>
      </p:sp>
      <p:cxnSp>
        <p:nvCxnSpPr>
          <p:cNvPr id="6" name="Straight Arrow Connector 5"/>
          <p:cNvCxnSpPr>
            <a:stCxn id="2" idx="1"/>
          </p:cNvCxnSpPr>
          <p:nvPr/>
        </p:nvCxnSpPr>
        <p:spPr>
          <a:xfrm flipH="1">
            <a:off x="2209800" y="1313766"/>
            <a:ext cx="4038600" cy="117420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Left Brace 6"/>
          <p:cNvSpPr/>
          <p:nvPr/>
        </p:nvSpPr>
        <p:spPr>
          <a:xfrm rot="5400000">
            <a:off x="2286000" y="4648200"/>
            <a:ext cx="457200" cy="1219200"/>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 name="Straight Connector 9"/>
          <p:cNvCxnSpPr>
            <a:stCxn id="7" idx="1"/>
            <a:endCxn id="4" idx="1"/>
          </p:cNvCxnSpPr>
          <p:nvPr/>
        </p:nvCxnSpPr>
        <p:spPr>
          <a:xfrm flipV="1">
            <a:off x="2514600" y="4749463"/>
            <a:ext cx="3733800" cy="27973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88995" y="10357"/>
            <a:ext cx="5154605" cy="338554"/>
          </a:xfrm>
          <a:prstGeom prst="rect">
            <a:avLst/>
          </a:prstGeom>
          <a:solidFill>
            <a:srgbClr val="1F1A82"/>
          </a:solidFill>
        </p:spPr>
        <p:txBody>
          <a:bodyPr wrap="square" rtlCol="0">
            <a:spAutoFit/>
          </a:bodyPr>
          <a:lstStyle/>
          <a:p>
            <a:r>
              <a:rPr lang="en-US" sz="1600" dirty="0" smtClean="0">
                <a:solidFill>
                  <a:schemeClr val="bg1"/>
                </a:solidFill>
              </a:rPr>
              <a:t>RAQMS Zonal Mean O3 March-July </a:t>
            </a:r>
            <a:r>
              <a:rPr lang="en-US" sz="1600" dirty="0">
                <a:solidFill>
                  <a:schemeClr val="bg1"/>
                </a:solidFill>
              </a:rPr>
              <a:t>2012-14 (</a:t>
            </a:r>
            <a:r>
              <a:rPr lang="en-US" sz="1600" dirty="0" smtClean="0">
                <a:solidFill>
                  <a:schemeClr val="bg1"/>
                </a:solidFill>
              </a:rPr>
              <a:t>135W-125W)</a:t>
            </a:r>
            <a:endParaRPr lang="en-US" sz="1600" dirty="0">
              <a:solidFill>
                <a:schemeClr val="bg1"/>
              </a:solidFill>
            </a:endParaRPr>
          </a:p>
        </p:txBody>
      </p:sp>
      <p:sp>
        <p:nvSpPr>
          <p:cNvPr id="13" name="TextBox 12"/>
          <p:cNvSpPr txBox="1"/>
          <p:nvPr/>
        </p:nvSpPr>
        <p:spPr>
          <a:xfrm>
            <a:off x="798237" y="3395246"/>
            <a:ext cx="5154605" cy="338554"/>
          </a:xfrm>
          <a:prstGeom prst="rect">
            <a:avLst/>
          </a:prstGeom>
          <a:solidFill>
            <a:srgbClr val="1F1A82"/>
          </a:solidFill>
        </p:spPr>
        <p:txBody>
          <a:bodyPr wrap="square" rtlCol="0">
            <a:spAutoFit/>
          </a:bodyPr>
          <a:lstStyle/>
          <a:p>
            <a:r>
              <a:rPr lang="en-US" sz="1600" dirty="0" smtClean="0">
                <a:solidFill>
                  <a:schemeClr val="bg1"/>
                </a:solidFill>
              </a:rPr>
              <a:t>RAQMS Zonal Mean CO March-July </a:t>
            </a:r>
            <a:r>
              <a:rPr lang="en-US" sz="1600" dirty="0">
                <a:solidFill>
                  <a:schemeClr val="bg1"/>
                </a:solidFill>
              </a:rPr>
              <a:t>2012-14 (</a:t>
            </a:r>
            <a:r>
              <a:rPr lang="en-US" sz="1600" dirty="0" smtClean="0">
                <a:solidFill>
                  <a:schemeClr val="bg1"/>
                </a:solidFill>
              </a:rPr>
              <a:t>135W-125W)</a:t>
            </a:r>
            <a:endParaRPr lang="en-US" sz="1600" dirty="0">
              <a:solidFill>
                <a:schemeClr val="bg1"/>
              </a:solidFill>
            </a:endParaRPr>
          </a:p>
        </p:txBody>
      </p:sp>
    </p:spTree>
    <p:extLst>
      <p:ext uri="{BB962C8B-B14F-4D97-AF65-F5344CB8AC3E}">
        <p14:creationId xmlns:p14="http://schemas.microsoft.com/office/powerpoint/2010/main" val="5293656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eans\users$\bpierce\Data\Documents\FY15_Travel\Transboundary_ozone_Yosemite\Talk\March-July.2012-2014_PO3___xsec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80810" cy="3456432"/>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beans\users$\bpierce\Data\Documents\FY15_Travel\Transboundary_ozone_Yosemite\Talk\March-July.2012-2014_PCO___xsec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01568"/>
            <a:ext cx="6480810" cy="34564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248400" y="990600"/>
            <a:ext cx="2895600" cy="369332"/>
          </a:xfrm>
          <a:prstGeom prst="rect">
            <a:avLst/>
          </a:prstGeom>
          <a:solidFill>
            <a:schemeClr val="bg1"/>
          </a:solidFill>
          <a:ln>
            <a:solidFill>
              <a:schemeClr val="tx1"/>
            </a:solidFill>
          </a:ln>
        </p:spPr>
        <p:txBody>
          <a:bodyPr wrap="square" rtlCol="0">
            <a:spAutoFit/>
          </a:bodyPr>
          <a:lstStyle/>
          <a:p>
            <a:r>
              <a:rPr lang="en-US" dirty="0" smtClean="0"/>
              <a:t>Mean Pollution O3 &gt;15ppbv </a:t>
            </a:r>
          </a:p>
        </p:txBody>
      </p:sp>
      <p:sp>
        <p:nvSpPr>
          <p:cNvPr id="3" name="Freeform 2"/>
          <p:cNvSpPr/>
          <p:nvPr/>
        </p:nvSpPr>
        <p:spPr>
          <a:xfrm>
            <a:off x="798990" y="1100831"/>
            <a:ext cx="5154605" cy="1387143"/>
          </a:xfrm>
          <a:custGeom>
            <a:avLst/>
            <a:gdLst>
              <a:gd name="connsiteX0" fmla="*/ 0 w 5154605"/>
              <a:gd name="connsiteY0" fmla="*/ 0 h 1387143"/>
              <a:gd name="connsiteX1" fmla="*/ 292963 w 5154605"/>
              <a:gd name="connsiteY1" fmla="*/ 8878 h 1387143"/>
              <a:gd name="connsiteX2" fmla="*/ 541538 w 5154605"/>
              <a:gd name="connsiteY2" fmla="*/ 17755 h 1387143"/>
              <a:gd name="connsiteX3" fmla="*/ 710214 w 5154605"/>
              <a:gd name="connsiteY3" fmla="*/ 53266 h 1387143"/>
              <a:gd name="connsiteX4" fmla="*/ 896645 w 5154605"/>
              <a:gd name="connsiteY4" fmla="*/ 239697 h 1387143"/>
              <a:gd name="connsiteX5" fmla="*/ 976544 w 5154605"/>
              <a:gd name="connsiteY5" fmla="*/ 514905 h 1387143"/>
              <a:gd name="connsiteX6" fmla="*/ 941033 w 5154605"/>
              <a:gd name="connsiteY6" fmla="*/ 798990 h 1387143"/>
              <a:gd name="connsiteX7" fmla="*/ 914400 w 5154605"/>
              <a:gd name="connsiteY7" fmla="*/ 1118586 h 1387143"/>
              <a:gd name="connsiteX8" fmla="*/ 1305018 w 5154605"/>
              <a:gd name="connsiteY8" fmla="*/ 1376039 h 1387143"/>
              <a:gd name="connsiteX9" fmla="*/ 1997476 w 5154605"/>
              <a:gd name="connsiteY9" fmla="*/ 1322773 h 1387143"/>
              <a:gd name="connsiteX10" fmla="*/ 2627791 w 5154605"/>
              <a:gd name="connsiteY10" fmla="*/ 1162975 h 1387143"/>
              <a:gd name="connsiteX11" fmla="*/ 3018408 w 5154605"/>
              <a:gd name="connsiteY11" fmla="*/ 1091953 h 1387143"/>
              <a:gd name="connsiteX12" fmla="*/ 3595457 w 5154605"/>
              <a:gd name="connsiteY12" fmla="*/ 1047565 h 1387143"/>
              <a:gd name="connsiteX13" fmla="*/ 4039340 w 5154605"/>
              <a:gd name="connsiteY13" fmla="*/ 1207363 h 1387143"/>
              <a:gd name="connsiteX14" fmla="*/ 4314548 w 5154605"/>
              <a:gd name="connsiteY14" fmla="*/ 1251752 h 1387143"/>
              <a:gd name="connsiteX15" fmla="*/ 4687410 w 5154605"/>
              <a:gd name="connsiteY15" fmla="*/ 1189608 h 1387143"/>
              <a:gd name="connsiteX16" fmla="*/ 5104660 w 5154605"/>
              <a:gd name="connsiteY16" fmla="*/ 1154097 h 1387143"/>
              <a:gd name="connsiteX17" fmla="*/ 5131293 w 5154605"/>
              <a:gd name="connsiteY17" fmla="*/ 1127464 h 138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54605" h="1387143">
                <a:moveTo>
                  <a:pt x="0" y="0"/>
                </a:moveTo>
                <a:lnTo>
                  <a:pt x="292963" y="8878"/>
                </a:lnTo>
                <a:cubicBezTo>
                  <a:pt x="383219" y="11837"/>
                  <a:pt x="471996" y="10357"/>
                  <a:pt x="541538" y="17755"/>
                </a:cubicBezTo>
                <a:cubicBezTo>
                  <a:pt x="611080" y="25153"/>
                  <a:pt x="651030" y="16276"/>
                  <a:pt x="710214" y="53266"/>
                </a:cubicBezTo>
                <a:cubicBezTo>
                  <a:pt x="769398" y="90256"/>
                  <a:pt x="852257" y="162757"/>
                  <a:pt x="896645" y="239697"/>
                </a:cubicBezTo>
                <a:cubicBezTo>
                  <a:pt x="941033" y="316637"/>
                  <a:pt x="969146" y="421690"/>
                  <a:pt x="976544" y="514905"/>
                </a:cubicBezTo>
                <a:cubicBezTo>
                  <a:pt x="983942" y="608120"/>
                  <a:pt x="951390" y="698376"/>
                  <a:pt x="941033" y="798990"/>
                </a:cubicBezTo>
                <a:cubicBezTo>
                  <a:pt x="930676" y="899604"/>
                  <a:pt x="853736" y="1022411"/>
                  <a:pt x="914400" y="1118586"/>
                </a:cubicBezTo>
                <a:cubicBezTo>
                  <a:pt x="975064" y="1214761"/>
                  <a:pt x="1124505" y="1342008"/>
                  <a:pt x="1305018" y="1376039"/>
                </a:cubicBezTo>
                <a:cubicBezTo>
                  <a:pt x="1485531" y="1410070"/>
                  <a:pt x="1777014" y="1358284"/>
                  <a:pt x="1997476" y="1322773"/>
                </a:cubicBezTo>
                <a:cubicBezTo>
                  <a:pt x="2217938" y="1287262"/>
                  <a:pt x="2457636" y="1201445"/>
                  <a:pt x="2627791" y="1162975"/>
                </a:cubicBezTo>
                <a:cubicBezTo>
                  <a:pt x="2797946" y="1124505"/>
                  <a:pt x="2857130" y="1111188"/>
                  <a:pt x="3018408" y="1091953"/>
                </a:cubicBezTo>
                <a:cubicBezTo>
                  <a:pt x="3179686" y="1072718"/>
                  <a:pt x="3425302" y="1028330"/>
                  <a:pt x="3595457" y="1047565"/>
                </a:cubicBezTo>
                <a:cubicBezTo>
                  <a:pt x="3765612" y="1066800"/>
                  <a:pt x="3919492" y="1173332"/>
                  <a:pt x="4039340" y="1207363"/>
                </a:cubicBezTo>
                <a:cubicBezTo>
                  <a:pt x="4159188" y="1241394"/>
                  <a:pt x="4206536" y="1254711"/>
                  <a:pt x="4314548" y="1251752"/>
                </a:cubicBezTo>
                <a:cubicBezTo>
                  <a:pt x="4422560" y="1248793"/>
                  <a:pt x="4555725" y="1205884"/>
                  <a:pt x="4687410" y="1189608"/>
                </a:cubicBezTo>
                <a:cubicBezTo>
                  <a:pt x="4819095" y="1173332"/>
                  <a:pt x="5030680" y="1164454"/>
                  <a:pt x="5104660" y="1154097"/>
                </a:cubicBezTo>
                <a:cubicBezTo>
                  <a:pt x="5178641" y="1143740"/>
                  <a:pt x="5154967" y="1135602"/>
                  <a:pt x="5131293" y="1127464"/>
                </a:cubicBez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788995" y="4489135"/>
            <a:ext cx="5154605" cy="1387143"/>
          </a:xfrm>
          <a:custGeom>
            <a:avLst/>
            <a:gdLst>
              <a:gd name="connsiteX0" fmla="*/ 0 w 5154605"/>
              <a:gd name="connsiteY0" fmla="*/ 0 h 1387143"/>
              <a:gd name="connsiteX1" fmla="*/ 292963 w 5154605"/>
              <a:gd name="connsiteY1" fmla="*/ 8878 h 1387143"/>
              <a:gd name="connsiteX2" fmla="*/ 541538 w 5154605"/>
              <a:gd name="connsiteY2" fmla="*/ 17755 h 1387143"/>
              <a:gd name="connsiteX3" fmla="*/ 710214 w 5154605"/>
              <a:gd name="connsiteY3" fmla="*/ 53266 h 1387143"/>
              <a:gd name="connsiteX4" fmla="*/ 896645 w 5154605"/>
              <a:gd name="connsiteY4" fmla="*/ 239697 h 1387143"/>
              <a:gd name="connsiteX5" fmla="*/ 976544 w 5154605"/>
              <a:gd name="connsiteY5" fmla="*/ 514905 h 1387143"/>
              <a:gd name="connsiteX6" fmla="*/ 941033 w 5154605"/>
              <a:gd name="connsiteY6" fmla="*/ 798990 h 1387143"/>
              <a:gd name="connsiteX7" fmla="*/ 914400 w 5154605"/>
              <a:gd name="connsiteY7" fmla="*/ 1118586 h 1387143"/>
              <a:gd name="connsiteX8" fmla="*/ 1305018 w 5154605"/>
              <a:gd name="connsiteY8" fmla="*/ 1376039 h 1387143"/>
              <a:gd name="connsiteX9" fmla="*/ 1997476 w 5154605"/>
              <a:gd name="connsiteY9" fmla="*/ 1322773 h 1387143"/>
              <a:gd name="connsiteX10" fmla="*/ 2627791 w 5154605"/>
              <a:gd name="connsiteY10" fmla="*/ 1162975 h 1387143"/>
              <a:gd name="connsiteX11" fmla="*/ 3018408 w 5154605"/>
              <a:gd name="connsiteY11" fmla="*/ 1091953 h 1387143"/>
              <a:gd name="connsiteX12" fmla="*/ 3595457 w 5154605"/>
              <a:gd name="connsiteY12" fmla="*/ 1047565 h 1387143"/>
              <a:gd name="connsiteX13" fmla="*/ 4039340 w 5154605"/>
              <a:gd name="connsiteY13" fmla="*/ 1207363 h 1387143"/>
              <a:gd name="connsiteX14" fmla="*/ 4314548 w 5154605"/>
              <a:gd name="connsiteY14" fmla="*/ 1251752 h 1387143"/>
              <a:gd name="connsiteX15" fmla="*/ 4687410 w 5154605"/>
              <a:gd name="connsiteY15" fmla="*/ 1189608 h 1387143"/>
              <a:gd name="connsiteX16" fmla="*/ 5104660 w 5154605"/>
              <a:gd name="connsiteY16" fmla="*/ 1154097 h 1387143"/>
              <a:gd name="connsiteX17" fmla="*/ 5131293 w 5154605"/>
              <a:gd name="connsiteY17" fmla="*/ 1127464 h 138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54605" h="1387143">
                <a:moveTo>
                  <a:pt x="0" y="0"/>
                </a:moveTo>
                <a:lnTo>
                  <a:pt x="292963" y="8878"/>
                </a:lnTo>
                <a:cubicBezTo>
                  <a:pt x="383219" y="11837"/>
                  <a:pt x="471996" y="10357"/>
                  <a:pt x="541538" y="17755"/>
                </a:cubicBezTo>
                <a:cubicBezTo>
                  <a:pt x="611080" y="25153"/>
                  <a:pt x="651030" y="16276"/>
                  <a:pt x="710214" y="53266"/>
                </a:cubicBezTo>
                <a:cubicBezTo>
                  <a:pt x="769398" y="90256"/>
                  <a:pt x="852257" y="162757"/>
                  <a:pt x="896645" y="239697"/>
                </a:cubicBezTo>
                <a:cubicBezTo>
                  <a:pt x="941033" y="316637"/>
                  <a:pt x="969146" y="421690"/>
                  <a:pt x="976544" y="514905"/>
                </a:cubicBezTo>
                <a:cubicBezTo>
                  <a:pt x="983942" y="608120"/>
                  <a:pt x="951390" y="698376"/>
                  <a:pt x="941033" y="798990"/>
                </a:cubicBezTo>
                <a:cubicBezTo>
                  <a:pt x="930676" y="899604"/>
                  <a:pt x="853736" y="1022411"/>
                  <a:pt x="914400" y="1118586"/>
                </a:cubicBezTo>
                <a:cubicBezTo>
                  <a:pt x="975064" y="1214761"/>
                  <a:pt x="1124505" y="1342008"/>
                  <a:pt x="1305018" y="1376039"/>
                </a:cubicBezTo>
                <a:cubicBezTo>
                  <a:pt x="1485531" y="1410070"/>
                  <a:pt x="1777014" y="1358284"/>
                  <a:pt x="1997476" y="1322773"/>
                </a:cubicBezTo>
                <a:cubicBezTo>
                  <a:pt x="2217938" y="1287262"/>
                  <a:pt x="2457636" y="1201445"/>
                  <a:pt x="2627791" y="1162975"/>
                </a:cubicBezTo>
                <a:cubicBezTo>
                  <a:pt x="2797946" y="1124505"/>
                  <a:pt x="2857130" y="1111188"/>
                  <a:pt x="3018408" y="1091953"/>
                </a:cubicBezTo>
                <a:cubicBezTo>
                  <a:pt x="3179686" y="1072718"/>
                  <a:pt x="3425302" y="1028330"/>
                  <a:pt x="3595457" y="1047565"/>
                </a:cubicBezTo>
                <a:cubicBezTo>
                  <a:pt x="3765612" y="1066800"/>
                  <a:pt x="3919492" y="1173332"/>
                  <a:pt x="4039340" y="1207363"/>
                </a:cubicBezTo>
                <a:cubicBezTo>
                  <a:pt x="4159188" y="1241394"/>
                  <a:pt x="4206536" y="1254711"/>
                  <a:pt x="4314548" y="1251752"/>
                </a:cubicBezTo>
                <a:cubicBezTo>
                  <a:pt x="4422560" y="1248793"/>
                  <a:pt x="4555725" y="1205884"/>
                  <a:pt x="4687410" y="1189608"/>
                </a:cubicBezTo>
                <a:cubicBezTo>
                  <a:pt x="4819095" y="1173332"/>
                  <a:pt x="5030680" y="1164454"/>
                  <a:pt x="5104660" y="1154097"/>
                </a:cubicBezTo>
                <a:cubicBezTo>
                  <a:pt x="5178641" y="1143740"/>
                  <a:pt x="5154967" y="1135602"/>
                  <a:pt x="5131293" y="1127464"/>
                </a:cubicBez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248400" y="3733800"/>
            <a:ext cx="2895600" cy="369332"/>
          </a:xfrm>
          <a:prstGeom prst="rect">
            <a:avLst/>
          </a:prstGeom>
          <a:solidFill>
            <a:schemeClr val="bg1"/>
          </a:solidFill>
          <a:ln>
            <a:solidFill>
              <a:schemeClr val="tx1"/>
            </a:solidFill>
          </a:ln>
        </p:spPr>
        <p:txBody>
          <a:bodyPr wrap="square">
            <a:spAutoFit/>
          </a:bodyPr>
          <a:lstStyle/>
          <a:p>
            <a:r>
              <a:rPr lang="en-US" dirty="0"/>
              <a:t>Mean </a:t>
            </a:r>
            <a:r>
              <a:rPr lang="en-US" dirty="0" smtClean="0"/>
              <a:t>Pollution CO &gt;40ppbv</a:t>
            </a:r>
            <a:endParaRPr lang="en-US" dirty="0"/>
          </a:p>
        </p:txBody>
      </p:sp>
      <p:cxnSp>
        <p:nvCxnSpPr>
          <p:cNvPr id="6" name="Straight Arrow Connector 5"/>
          <p:cNvCxnSpPr>
            <a:stCxn id="2" idx="1"/>
          </p:cNvCxnSpPr>
          <p:nvPr/>
        </p:nvCxnSpPr>
        <p:spPr>
          <a:xfrm flipH="1">
            <a:off x="2971800" y="1175266"/>
            <a:ext cx="3276600" cy="61913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4" idx="1"/>
          </p:cNvCxnSpPr>
          <p:nvPr/>
        </p:nvCxnSpPr>
        <p:spPr>
          <a:xfrm flipH="1">
            <a:off x="2971800" y="3918466"/>
            <a:ext cx="3276600" cy="12631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0" y="10357"/>
            <a:ext cx="6480809" cy="338554"/>
          </a:xfrm>
          <a:prstGeom prst="rect">
            <a:avLst/>
          </a:prstGeom>
          <a:solidFill>
            <a:srgbClr val="1F1A82"/>
          </a:solidFill>
        </p:spPr>
        <p:txBody>
          <a:bodyPr wrap="square" rtlCol="0">
            <a:spAutoFit/>
          </a:bodyPr>
          <a:lstStyle/>
          <a:p>
            <a:pPr algn="ctr"/>
            <a:r>
              <a:rPr lang="en-US" sz="1600" dirty="0" smtClean="0">
                <a:solidFill>
                  <a:schemeClr val="bg1"/>
                </a:solidFill>
              </a:rPr>
              <a:t>RAQMS Zonal Mean “Pollution” O3 March-July 2012-14 (135W-125W)</a:t>
            </a:r>
            <a:endParaRPr lang="en-US" sz="1600" dirty="0">
              <a:solidFill>
                <a:schemeClr val="bg1"/>
              </a:solidFill>
            </a:endParaRPr>
          </a:p>
        </p:txBody>
      </p:sp>
      <p:sp>
        <p:nvSpPr>
          <p:cNvPr id="14" name="Rectangle 13"/>
          <p:cNvSpPr/>
          <p:nvPr/>
        </p:nvSpPr>
        <p:spPr>
          <a:xfrm>
            <a:off x="6480810" y="2148530"/>
            <a:ext cx="2663190" cy="584775"/>
          </a:xfrm>
          <a:prstGeom prst="rect">
            <a:avLst/>
          </a:prstGeom>
        </p:spPr>
        <p:txBody>
          <a:bodyPr wrap="square">
            <a:spAutoFit/>
          </a:bodyPr>
          <a:lstStyle/>
          <a:p>
            <a:pPr algn="ctr"/>
            <a:r>
              <a:rPr lang="en-US" sz="1600" b="1" dirty="0" smtClean="0">
                <a:latin typeface="Times New Roman" panose="02020603050405020304" pitchFamily="18" charset="0"/>
                <a:cs typeface="Times New Roman" panose="02020603050405020304" pitchFamily="18" charset="0"/>
              </a:rPr>
              <a:t>Pollution</a:t>
            </a:r>
          </a:p>
          <a:p>
            <a:pPr algn="ctr"/>
            <a:r>
              <a:rPr lang="en-US" sz="1600" b="1" dirty="0" smtClean="0">
                <a:latin typeface="Times New Roman" panose="02020603050405020304" pitchFamily="18" charset="0"/>
                <a:cs typeface="Times New Roman" panose="02020603050405020304" pitchFamily="18" charset="0"/>
              </a:rPr>
              <a:t>(O3&gt;60ppbv,CO&gt;150ppbv)</a:t>
            </a:r>
            <a:r>
              <a:rPr lang="en-US" sz="1600" b="1" dirty="0" smtClean="0">
                <a:solidFill>
                  <a:schemeClr val="bg1"/>
                </a:solidFill>
                <a:latin typeface="Times New Roman" panose="02020603050405020304" pitchFamily="18" charset="0"/>
                <a:cs typeface="Times New Roman" panose="02020603050405020304" pitchFamily="18" charset="0"/>
              </a:rPr>
              <a:t>) </a:t>
            </a:r>
            <a:endParaRPr lang="en-US" sz="1600" b="1" dirty="0">
              <a:solidFill>
                <a:schemeClr val="bg1"/>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9236" y="3395246"/>
            <a:ext cx="6480809" cy="338554"/>
          </a:xfrm>
          <a:prstGeom prst="rect">
            <a:avLst/>
          </a:prstGeom>
          <a:solidFill>
            <a:srgbClr val="1F1A82"/>
          </a:solidFill>
        </p:spPr>
        <p:txBody>
          <a:bodyPr wrap="square" rtlCol="0">
            <a:spAutoFit/>
          </a:bodyPr>
          <a:lstStyle/>
          <a:p>
            <a:pPr algn="ctr"/>
            <a:r>
              <a:rPr lang="en-US" sz="1600" dirty="0" smtClean="0">
                <a:solidFill>
                  <a:schemeClr val="bg1"/>
                </a:solidFill>
              </a:rPr>
              <a:t>RAQMS Zonal Mean “Pollution” CO March-July 2012-14 (135W-125W)</a:t>
            </a:r>
            <a:endParaRPr lang="en-US" sz="1600" dirty="0">
              <a:solidFill>
                <a:schemeClr val="bg1"/>
              </a:solidFill>
            </a:endParaRPr>
          </a:p>
        </p:txBody>
      </p:sp>
    </p:spTree>
    <p:extLst>
      <p:ext uri="{BB962C8B-B14F-4D97-AF65-F5344CB8AC3E}">
        <p14:creationId xmlns:p14="http://schemas.microsoft.com/office/powerpoint/2010/main" val="19787630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beans\users$\bpierce\Data\Documents\FY15_Travel\TOLNet\Talk\March-July.2012-2014_SCO___xsec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05729"/>
            <a:ext cx="6480810" cy="3456432"/>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beans\users$\bpierce\Data\Documents\FY15_Travel\TOLNet\Talk\March-July.2012-2014_SO3___xsec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357"/>
            <a:ext cx="6480810" cy="34564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953595" y="990600"/>
            <a:ext cx="3190405" cy="369332"/>
          </a:xfrm>
          <a:prstGeom prst="rect">
            <a:avLst/>
          </a:prstGeom>
          <a:solidFill>
            <a:schemeClr val="bg1"/>
          </a:solidFill>
          <a:ln>
            <a:solidFill>
              <a:schemeClr val="tx1"/>
            </a:solidFill>
          </a:ln>
        </p:spPr>
        <p:txBody>
          <a:bodyPr wrap="square" rtlCol="0">
            <a:spAutoFit/>
          </a:bodyPr>
          <a:lstStyle/>
          <a:p>
            <a:r>
              <a:rPr lang="en-US" dirty="0" smtClean="0"/>
              <a:t>Mean Stratospheric O3 &gt;15ppbv </a:t>
            </a:r>
          </a:p>
        </p:txBody>
      </p:sp>
      <p:sp>
        <p:nvSpPr>
          <p:cNvPr id="3" name="Freeform 2"/>
          <p:cNvSpPr/>
          <p:nvPr/>
        </p:nvSpPr>
        <p:spPr>
          <a:xfrm>
            <a:off x="798990" y="1100831"/>
            <a:ext cx="5154605" cy="1387143"/>
          </a:xfrm>
          <a:custGeom>
            <a:avLst/>
            <a:gdLst>
              <a:gd name="connsiteX0" fmla="*/ 0 w 5154605"/>
              <a:gd name="connsiteY0" fmla="*/ 0 h 1387143"/>
              <a:gd name="connsiteX1" fmla="*/ 292963 w 5154605"/>
              <a:gd name="connsiteY1" fmla="*/ 8878 h 1387143"/>
              <a:gd name="connsiteX2" fmla="*/ 541538 w 5154605"/>
              <a:gd name="connsiteY2" fmla="*/ 17755 h 1387143"/>
              <a:gd name="connsiteX3" fmla="*/ 710214 w 5154605"/>
              <a:gd name="connsiteY3" fmla="*/ 53266 h 1387143"/>
              <a:gd name="connsiteX4" fmla="*/ 896645 w 5154605"/>
              <a:gd name="connsiteY4" fmla="*/ 239697 h 1387143"/>
              <a:gd name="connsiteX5" fmla="*/ 976544 w 5154605"/>
              <a:gd name="connsiteY5" fmla="*/ 514905 h 1387143"/>
              <a:gd name="connsiteX6" fmla="*/ 941033 w 5154605"/>
              <a:gd name="connsiteY6" fmla="*/ 798990 h 1387143"/>
              <a:gd name="connsiteX7" fmla="*/ 914400 w 5154605"/>
              <a:gd name="connsiteY7" fmla="*/ 1118586 h 1387143"/>
              <a:gd name="connsiteX8" fmla="*/ 1305018 w 5154605"/>
              <a:gd name="connsiteY8" fmla="*/ 1376039 h 1387143"/>
              <a:gd name="connsiteX9" fmla="*/ 1997476 w 5154605"/>
              <a:gd name="connsiteY9" fmla="*/ 1322773 h 1387143"/>
              <a:gd name="connsiteX10" fmla="*/ 2627791 w 5154605"/>
              <a:gd name="connsiteY10" fmla="*/ 1162975 h 1387143"/>
              <a:gd name="connsiteX11" fmla="*/ 3018408 w 5154605"/>
              <a:gd name="connsiteY11" fmla="*/ 1091953 h 1387143"/>
              <a:gd name="connsiteX12" fmla="*/ 3595457 w 5154605"/>
              <a:gd name="connsiteY12" fmla="*/ 1047565 h 1387143"/>
              <a:gd name="connsiteX13" fmla="*/ 4039340 w 5154605"/>
              <a:gd name="connsiteY13" fmla="*/ 1207363 h 1387143"/>
              <a:gd name="connsiteX14" fmla="*/ 4314548 w 5154605"/>
              <a:gd name="connsiteY14" fmla="*/ 1251752 h 1387143"/>
              <a:gd name="connsiteX15" fmla="*/ 4687410 w 5154605"/>
              <a:gd name="connsiteY15" fmla="*/ 1189608 h 1387143"/>
              <a:gd name="connsiteX16" fmla="*/ 5104660 w 5154605"/>
              <a:gd name="connsiteY16" fmla="*/ 1154097 h 1387143"/>
              <a:gd name="connsiteX17" fmla="*/ 5131293 w 5154605"/>
              <a:gd name="connsiteY17" fmla="*/ 1127464 h 138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54605" h="1387143">
                <a:moveTo>
                  <a:pt x="0" y="0"/>
                </a:moveTo>
                <a:lnTo>
                  <a:pt x="292963" y="8878"/>
                </a:lnTo>
                <a:cubicBezTo>
                  <a:pt x="383219" y="11837"/>
                  <a:pt x="471996" y="10357"/>
                  <a:pt x="541538" y="17755"/>
                </a:cubicBezTo>
                <a:cubicBezTo>
                  <a:pt x="611080" y="25153"/>
                  <a:pt x="651030" y="16276"/>
                  <a:pt x="710214" y="53266"/>
                </a:cubicBezTo>
                <a:cubicBezTo>
                  <a:pt x="769398" y="90256"/>
                  <a:pt x="852257" y="162757"/>
                  <a:pt x="896645" y="239697"/>
                </a:cubicBezTo>
                <a:cubicBezTo>
                  <a:pt x="941033" y="316637"/>
                  <a:pt x="969146" y="421690"/>
                  <a:pt x="976544" y="514905"/>
                </a:cubicBezTo>
                <a:cubicBezTo>
                  <a:pt x="983942" y="608120"/>
                  <a:pt x="951390" y="698376"/>
                  <a:pt x="941033" y="798990"/>
                </a:cubicBezTo>
                <a:cubicBezTo>
                  <a:pt x="930676" y="899604"/>
                  <a:pt x="853736" y="1022411"/>
                  <a:pt x="914400" y="1118586"/>
                </a:cubicBezTo>
                <a:cubicBezTo>
                  <a:pt x="975064" y="1214761"/>
                  <a:pt x="1124505" y="1342008"/>
                  <a:pt x="1305018" y="1376039"/>
                </a:cubicBezTo>
                <a:cubicBezTo>
                  <a:pt x="1485531" y="1410070"/>
                  <a:pt x="1777014" y="1358284"/>
                  <a:pt x="1997476" y="1322773"/>
                </a:cubicBezTo>
                <a:cubicBezTo>
                  <a:pt x="2217938" y="1287262"/>
                  <a:pt x="2457636" y="1201445"/>
                  <a:pt x="2627791" y="1162975"/>
                </a:cubicBezTo>
                <a:cubicBezTo>
                  <a:pt x="2797946" y="1124505"/>
                  <a:pt x="2857130" y="1111188"/>
                  <a:pt x="3018408" y="1091953"/>
                </a:cubicBezTo>
                <a:cubicBezTo>
                  <a:pt x="3179686" y="1072718"/>
                  <a:pt x="3425302" y="1028330"/>
                  <a:pt x="3595457" y="1047565"/>
                </a:cubicBezTo>
                <a:cubicBezTo>
                  <a:pt x="3765612" y="1066800"/>
                  <a:pt x="3919492" y="1173332"/>
                  <a:pt x="4039340" y="1207363"/>
                </a:cubicBezTo>
                <a:cubicBezTo>
                  <a:pt x="4159188" y="1241394"/>
                  <a:pt x="4206536" y="1254711"/>
                  <a:pt x="4314548" y="1251752"/>
                </a:cubicBezTo>
                <a:cubicBezTo>
                  <a:pt x="4422560" y="1248793"/>
                  <a:pt x="4555725" y="1205884"/>
                  <a:pt x="4687410" y="1189608"/>
                </a:cubicBezTo>
                <a:cubicBezTo>
                  <a:pt x="4819095" y="1173332"/>
                  <a:pt x="5030680" y="1164454"/>
                  <a:pt x="5104660" y="1154097"/>
                </a:cubicBezTo>
                <a:cubicBezTo>
                  <a:pt x="5178641" y="1143740"/>
                  <a:pt x="5154967" y="1135602"/>
                  <a:pt x="5131293" y="1127464"/>
                </a:cubicBez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788995" y="4489135"/>
            <a:ext cx="5154605" cy="1387143"/>
          </a:xfrm>
          <a:custGeom>
            <a:avLst/>
            <a:gdLst>
              <a:gd name="connsiteX0" fmla="*/ 0 w 5154605"/>
              <a:gd name="connsiteY0" fmla="*/ 0 h 1387143"/>
              <a:gd name="connsiteX1" fmla="*/ 292963 w 5154605"/>
              <a:gd name="connsiteY1" fmla="*/ 8878 h 1387143"/>
              <a:gd name="connsiteX2" fmla="*/ 541538 w 5154605"/>
              <a:gd name="connsiteY2" fmla="*/ 17755 h 1387143"/>
              <a:gd name="connsiteX3" fmla="*/ 710214 w 5154605"/>
              <a:gd name="connsiteY3" fmla="*/ 53266 h 1387143"/>
              <a:gd name="connsiteX4" fmla="*/ 896645 w 5154605"/>
              <a:gd name="connsiteY4" fmla="*/ 239697 h 1387143"/>
              <a:gd name="connsiteX5" fmla="*/ 976544 w 5154605"/>
              <a:gd name="connsiteY5" fmla="*/ 514905 h 1387143"/>
              <a:gd name="connsiteX6" fmla="*/ 941033 w 5154605"/>
              <a:gd name="connsiteY6" fmla="*/ 798990 h 1387143"/>
              <a:gd name="connsiteX7" fmla="*/ 914400 w 5154605"/>
              <a:gd name="connsiteY7" fmla="*/ 1118586 h 1387143"/>
              <a:gd name="connsiteX8" fmla="*/ 1305018 w 5154605"/>
              <a:gd name="connsiteY8" fmla="*/ 1376039 h 1387143"/>
              <a:gd name="connsiteX9" fmla="*/ 1997476 w 5154605"/>
              <a:gd name="connsiteY9" fmla="*/ 1322773 h 1387143"/>
              <a:gd name="connsiteX10" fmla="*/ 2627791 w 5154605"/>
              <a:gd name="connsiteY10" fmla="*/ 1162975 h 1387143"/>
              <a:gd name="connsiteX11" fmla="*/ 3018408 w 5154605"/>
              <a:gd name="connsiteY11" fmla="*/ 1091953 h 1387143"/>
              <a:gd name="connsiteX12" fmla="*/ 3595457 w 5154605"/>
              <a:gd name="connsiteY12" fmla="*/ 1047565 h 1387143"/>
              <a:gd name="connsiteX13" fmla="*/ 4039340 w 5154605"/>
              <a:gd name="connsiteY13" fmla="*/ 1207363 h 1387143"/>
              <a:gd name="connsiteX14" fmla="*/ 4314548 w 5154605"/>
              <a:gd name="connsiteY14" fmla="*/ 1251752 h 1387143"/>
              <a:gd name="connsiteX15" fmla="*/ 4687410 w 5154605"/>
              <a:gd name="connsiteY15" fmla="*/ 1189608 h 1387143"/>
              <a:gd name="connsiteX16" fmla="*/ 5104660 w 5154605"/>
              <a:gd name="connsiteY16" fmla="*/ 1154097 h 1387143"/>
              <a:gd name="connsiteX17" fmla="*/ 5131293 w 5154605"/>
              <a:gd name="connsiteY17" fmla="*/ 1127464 h 138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54605" h="1387143">
                <a:moveTo>
                  <a:pt x="0" y="0"/>
                </a:moveTo>
                <a:lnTo>
                  <a:pt x="292963" y="8878"/>
                </a:lnTo>
                <a:cubicBezTo>
                  <a:pt x="383219" y="11837"/>
                  <a:pt x="471996" y="10357"/>
                  <a:pt x="541538" y="17755"/>
                </a:cubicBezTo>
                <a:cubicBezTo>
                  <a:pt x="611080" y="25153"/>
                  <a:pt x="651030" y="16276"/>
                  <a:pt x="710214" y="53266"/>
                </a:cubicBezTo>
                <a:cubicBezTo>
                  <a:pt x="769398" y="90256"/>
                  <a:pt x="852257" y="162757"/>
                  <a:pt x="896645" y="239697"/>
                </a:cubicBezTo>
                <a:cubicBezTo>
                  <a:pt x="941033" y="316637"/>
                  <a:pt x="969146" y="421690"/>
                  <a:pt x="976544" y="514905"/>
                </a:cubicBezTo>
                <a:cubicBezTo>
                  <a:pt x="983942" y="608120"/>
                  <a:pt x="951390" y="698376"/>
                  <a:pt x="941033" y="798990"/>
                </a:cubicBezTo>
                <a:cubicBezTo>
                  <a:pt x="930676" y="899604"/>
                  <a:pt x="853736" y="1022411"/>
                  <a:pt x="914400" y="1118586"/>
                </a:cubicBezTo>
                <a:cubicBezTo>
                  <a:pt x="975064" y="1214761"/>
                  <a:pt x="1124505" y="1342008"/>
                  <a:pt x="1305018" y="1376039"/>
                </a:cubicBezTo>
                <a:cubicBezTo>
                  <a:pt x="1485531" y="1410070"/>
                  <a:pt x="1777014" y="1358284"/>
                  <a:pt x="1997476" y="1322773"/>
                </a:cubicBezTo>
                <a:cubicBezTo>
                  <a:pt x="2217938" y="1287262"/>
                  <a:pt x="2457636" y="1201445"/>
                  <a:pt x="2627791" y="1162975"/>
                </a:cubicBezTo>
                <a:cubicBezTo>
                  <a:pt x="2797946" y="1124505"/>
                  <a:pt x="2857130" y="1111188"/>
                  <a:pt x="3018408" y="1091953"/>
                </a:cubicBezTo>
                <a:cubicBezTo>
                  <a:pt x="3179686" y="1072718"/>
                  <a:pt x="3425302" y="1028330"/>
                  <a:pt x="3595457" y="1047565"/>
                </a:cubicBezTo>
                <a:cubicBezTo>
                  <a:pt x="3765612" y="1066800"/>
                  <a:pt x="3919492" y="1173332"/>
                  <a:pt x="4039340" y="1207363"/>
                </a:cubicBezTo>
                <a:cubicBezTo>
                  <a:pt x="4159188" y="1241394"/>
                  <a:pt x="4206536" y="1254711"/>
                  <a:pt x="4314548" y="1251752"/>
                </a:cubicBezTo>
                <a:cubicBezTo>
                  <a:pt x="4422560" y="1248793"/>
                  <a:pt x="4555725" y="1205884"/>
                  <a:pt x="4687410" y="1189608"/>
                </a:cubicBezTo>
                <a:cubicBezTo>
                  <a:pt x="4819095" y="1173332"/>
                  <a:pt x="5030680" y="1164454"/>
                  <a:pt x="5104660" y="1154097"/>
                </a:cubicBezTo>
                <a:cubicBezTo>
                  <a:pt x="5178641" y="1143740"/>
                  <a:pt x="5154967" y="1135602"/>
                  <a:pt x="5131293" y="1127464"/>
                </a:cubicBez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943600" y="3733800"/>
            <a:ext cx="3200400" cy="369332"/>
          </a:xfrm>
          <a:prstGeom prst="rect">
            <a:avLst/>
          </a:prstGeom>
          <a:solidFill>
            <a:schemeClr val="bg1"/>
          </a:solidFill>
          <a:ln>
            <a:solidFill>
              <a:schemeClr val="tx1"/>
            </a:solidFill>
          </a:ln>
        </p:spPr>
        <p:txBody>
          <a:bodyPr wrap="square">
            <a:spAutoFit/>
          </a:bodyPr>
          <a:lstStyle/>
          <a:p>
            <a:r>
              <a:rPr lang="en-US" dirty="0"/>
              <a:t>Mean </a:t>
            </a:r>
            <a:r>
              <a:rPr lang="en-US" dirty="0" smtClean="0"/>
              <a:t>Stratospheric CO &lt;</a:t>
            </a:r>
            <a:r>
              <a:rPr lang="en-US" dirty="0"/>
              <a:t>2</a:t>
            </a:r>
            <a:r>
              <a:rPr lang="en-US" dirty="0" smtClean="0"/>
              <a:t>0ppbv</a:t>
            </a:r>
            <a:endParaRPr lang="en-US" dirty="0"/>
          </a:p>
        </p:txBody>
      </p:sp>
      <p:cxnSp>
        <p:nvCxnSpPr>
          <p:cNvPr id="6" name="Straight Arrow Connector 5"/>
          <p:cNvCxnSpPr>
            <a:stCxn id="2" idx="1"/>
          </p:cNvCxnSpPr>
          <p:nvPr/>
        </p:nvCxnSpPr>
        <p:spPr>
          <a:xfrm flipH="1">
            <a:off x="2438401" y="1175266"/>
            <a:ext cx="3515194" cy="8059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4" idx="1"/>
          </p:cNvCxnSpPr>
          <p:nvPr/>
        </p:nvCxnSpPr>
        <p:spPr>
          <a:xfrm flipH="1">
            <a:off x="2362200" y="3918466"/>
            <a:ext cx="3581400" cy="14917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480810" y="2148530"/>
            <a:ext cx="2663190" cy="584775"/>
          </a:xfrm>
          <a:prstGeom prst="rect">
            <a:avLst/>
          </a:prstGeom>
        </p:spPr>
        <p:txBody>
          <a:bodyPr wrap="square">
            <a:spAutoFit/>
          </a:bodyPr>
          <a:lstStyle/>
          <a:p>
            <a:pPr algn="ctr"/>
            <a:r>
              <a:rPr lang="en-US" sz="1600" b="1" dirty="0" smtClean="0">
                <a:latin typeface="Times New Roman" panose="02020603050405020304" pitchFamily="18" charset="0"/>
                <a:cs typeface="Times New Roman" panose="02020603050405020304" pitchFamily="18" charset="0"/>
              </a:rPr>
              <a:t>Stratospheric</a:t>
            </a:r>
          </a:p>
          <a:p>
            <a:pPr algn="ctr"/>
            <a:r>
              <a:rPr lang="en-US" sz="1600" b="1" dirty="0" smtClean="0">
                <a:latin typeface="Times New Roman" panose="02020603050405020304" pitchFamily="18" charset="0"/>
                <a:cs typeface="Times New Roman" panose="02020603050405020304" pitchFamily="18" charset="0"/>
              </a:rPr>
              <a:t>(O3&gt;60ppbv,CO&lt;75ppbv)</a:t>
            </a:r>
            <a:r>
              <a:rPr lang="en-US" sz="1600" b="1" dirty="0" smtClean="0">
                <a:solidFill>
                  <a:schemeClr val="bg1"/>
                </a:solidFill>
                <a:latin typeface="Times New Roman" panose="02020603050405020304" pitchFamily="18" charset="0"/>
                <a:cs typeface="Times New Roman" panose="02020603050405020304" pitchFamily="18" charset="0"/>
              </a:rPr>
              <a:t>) </a:t>
            </a:r>
            <a:endParaRPr lang="en-US" sz="1600" b="1" dirty="0">
              <a:solidFill>
                <a:schemeClr val="bg1"/>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0" y="10357"/>
            <a:ext cx="6480809" cy="338554"/>
          </a:xfrm>
          <a:prstGeom prst="rect">
            <a:avLst/>
          </a:prstGeom>
          <a:solidFill>
            <a:srgbClr val="1F1A82"/>
          </a:solidFill>
        </p:spPr>
        <p:txBody>
          <a:bodyPr wrap="square" rtlCol="0">
            <a:spAutoFit/>
          </a:bodyPr>
          <a:lstStyle/>
          <a:p>
            <a:pPr algn="ctr"/>
            <a:r>
              <a:rPr lang="en-US" sz="1600" dirty="0" smtClean="0">
                <a:solidFill>
                  <a:schemeClr val="bg1"/>
                </a:solidFill>
              </a:rPr>
              <a:t>RAQMS Zonal Mean “Strat” O3 March-July 2012-14 (135W-125W)</a:t>
            </a:r>
            <a:endParaRPr lang="en-US" sz="1600" dirty="0">
              <a:solidFill>
                <a:schemeClr val="bg1"/>
              </a:solidFill>
            </a:endParaRPr>
          </a:p>
        </p:txBody>
      </p:sp>
      <p:sp>
        <p:nvSpPr>
          <p:cNvPr id="16" name="TextBox 15"/>
          <p:cNvSpPr txBox="1"/>
          <p:nvPr/>
        </p:nvSpPr>
        <p:spPr>
          <a:xfrm>
            <a:off x="-9236" y="3395246"/>
            <a:ext cx="6480809" cy="338554"/>
          </a:xfrm>
          <a:prstGeom prst="rect">
            <a:avLst/>
          </a:prstGeom>
          <a:solidFill>
            <a:srgbClr val="1F1A82"/>
          </a:solidFill>
        </p:spPr>
        <p:txBody>
          <a:bodyPr wrap="square" rtlCol="0">
            <a:spAutoFit/>
          </a:bodyPr>
          <a:lstStyle/>
          <a:p>
            <a:pPr algn="ctr"/>
            <a:r>
              <a:rPr lang="en-US" sz="1600" dirty="0" smtClean="0">
                <a:solidFill>
                  <a:schemeClr val="bg1"/>
                </a:solidFill>
              </a:rPr>
              <a:t>RAQMS Zonal Mean “Strat” CO March-July 2012-14 (135W-125W)</a:t>
            </a:r>
            <a:endParaRPr lang="en-US" sz="1600" dirty="0">
              <a:solidFill>
                <a:schemeClr val="bg1"/>
              </a:solidFill>
            </a:endParaRPr>
          </a:p>
        </p:txBody>
      </p:sp>
    </p:spTree>
    <p:extLst>
      <p:ext uri="{BB962C8B-B14F-4D97-AF65-F5344CB8AC3E}">
        <p14:creationId xmlns:p14="http://schemas.microsoft.com/office/powerpoint/2010/main" val="847993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819400"/>
            <a:ext cx="8763000" cy="954107"/>
          </a:xfrm>
          <a:prstGeom prst="rect">
            <a:avLst/>
          </a:prstGeom>
          <a:noFill/>
        </p:spPr>
        <p:txBody>
          <a:bodyPr wrap="square" rtlCol="0">
            <a:spAutoFit/>
          </a:bodyPr>
          <a:lstStyle/>
          <a:p>
            <a:pPr algn="ctr"/>
            <a:r>
              <a:rPr lang="en-US" sz="2800" b="1" i="1" dirty="0" smtClean="0">
                <a:latin typeface="Times New Roman" panose="02020603050405020304" pitchFamily="18" charset="0"/>
                <a:cs typeface="Times New Roman" panose="02020603050405020304" pitchFamily="18" charset="0"/>
              </a:rPr>
              <a:t>Contribution of Asian Wildfires to Background Ozone</a:t>
            </a:r>
            <a:endParaRPr lang="en-US" sz="2800" b="1" i="1" dirty="0">
              <a:latin typeface="Times New Roman" panose="02020603050405020304" pitchFamily="18" charset="0"/>
              <a:cs typeface="Times New Roman" panose="02020603050405020304" pitchFamily="18" charset="0"/>
            </a:endParaRPr>
          </a:p>
          <a:p>
            <a:pPr algn="ctr"/>
            <a:r>
              <a:rPr lang="en-US" sz="2800" b="1" i="1" dirty="0" smtClean="0">
                <a:latin typeface="Times New Roman" panose="02020603050405020304" pitchFamily="18" charset="0"/>
                <a:cs typeface="Times New Roman" panose="02020603050405020304" pitchFamily="18" charset="0"/>
              </a:rPr>
              <a:t>(April 2008 ARCPAC/ARCTAS Campaigns)</a:t>
            </a:r>
            <a:endParaRPr lang="en-US" sz="2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90589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4" descr="C:\Documents and Settings\Brad Pierce\My Documents\Attachments\oct_20\TES\RAQMS\maps\april_2008_all_do3.png"/>
          <p:cNvPicPr>
            <a:picLocks noChangeAspect="1" noChangeArrowheads="1"/>
          </p:cNvPicPr>
          <p:nvPr/>
        </p:nvPicPr>
        <p:blipFill>
          <a:blip r:embed="rId3">
            <a:extLst>
              <a:ext uri="{28A0092B-C50C-407E-A947-70E740481C1C}">
                <a14:useLocalDpi xmlns:a14="http://schemas.microsoft.com/office/drawing/2010/main" val="0"/>
              </a:ext>
            </a:extLst>
          </a:blip>
          <a:srcRect l="18889" t="13889" r="18050"/>
          <a:stretch>
            <a:fillRect/>
          </a:stretch>
        </p:blipFill>
        <p:spPr bwMode="auto">
          <a:xfrm>
            <a:off x="0" y="3438525"/>
            <a:ext cx="39624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TextBox 6"/>
          <p:cNvSpPr txBox="1">
            <a:spLocks noChangeArrowheads="1"/>
          </p:cNvSpPr>
          <p:nvPr/>
        </p:nvSpPr>
        <p:spPr bwMode="auto">
          <a:xfrm>
            <a:off x="19050" y="0"/>
            <a:ext cx="91249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200" b="1" dirty="0">
                <a:latin typeface="Times New Roman" pitchFamily="18" charset="0"/>
                <a:cs typeface="Times New Roman" pitchFamily="18" charset="0"/>
              </a:rPr>
              <a:t>Impacts of Kazakhstan/Baykal/Thailand wildfires</a:t>
            </a:r>
          </a:p>
        </p:txBody>
      </p:sp>
      <p:pic>
        <p:nvPicPr>
          <p:cNvPr id="96260" name="Picture 4" descr="april_2008_o3"/>
          <p:cNvPicPr>
            <a:picLocks noChangeAspect="1" noChangeArrowheads="1"/>
          </p:cNvPicPr>
          <p:nvPr/>
        </p:nvPicPr>
        <p:blipFill>
          <a:blip r:embed="rId4">
            <a:extLst>
              <a:ext uri="{28A0092B-C50C-407E-A947-70E740481C1C}">
                <a14:useLocalDpi xmlns:a14="http://schemas.microsoft.com/office/drawing/2010/main" val="0"/>
              </a:ext>
            </a:extLst>
          </a:blip>
          <a:srcRect l="17526" t="13008" r="17526"/>
          <a:stretch>
            <a:fillRect/>
          </a:stretch>
        </p:blipFill>
        <p:spPr bwMode="auto">
          <a:xfrm>
            <a:off x="0" y="609600"/>
            <a:ext cx="3962400" cy="2830513"/>
          </a:xfrm>
          <a:prstGeom prst="rect">
            <a:avLst/>
          </a:prstGeom>
          <a:noFill/>
          <a:extLst>
            <a:ext uri="{909E8E84-426E-40DD-AFC4-6F175D3DCCD1}">
              <a14:hiddenFill xmlns:a14="http://schemas.microsoft.com/office/drawing/2010/main">
                <a:solidFill>
                  <a:srgbClr val="FFFFFF"/>
                </a:solidFill>
              </a14:hiddenFill>
            </a:ext>
          </a:extLst>
        </p:spPr>
      </p:pic>
      <p:sp>
        <p:nvSpPr>
          <p:cNvPr id="96261" name="Line 5"/>
          <p:cNvSpPr>
            <a:spLocks noChangeShapeType="1"/>
          </p:cNvSpPr>
          <p:nvPr/>
        </p:nvSpPr>
        <p:spPr bwMode="auto">
          <a:xfrm flipH="1">
            <a:off x="2543175" y="3657600"/>
            <a:ext cx="34925" cy="2028825"/>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262" name="Text Box 6"/>
          <p:cNvSpPr txBox="1">
            <a:spLocks noChangeArrowheads="1"/>
          </p:cNvSpPr>
          <p:nvPr/>
        </p:nvSpPr>
        <p:spPr bwMode="auto">
          <a:xfrm>
            <a:off x="2514600" y="4800600"/>
            <a:ext cx="565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solidFill>
                  <a:srgbClr val="FF0000"/>
                </a:solidFill>
                <a:latin typeface="Times New Roman" pitchFamily="18" charset="0"/>
              </a:rPr>
              <a:t>120W</a:t>
            </a:r>
          </a:p>
        </p:txBody>
      </p:sp>
      <p:pic>
        <p:nvPicPr>
          <p:cNvPr id="96264" name="Picture 2" descr="C:\Documents and Settings\Brad Pierce\My Documents\Attachments\oct_20\TES\RAQMS\xsection\april_2008_dO3_120W_all.png"/>
          <p:cNvPicPr>
            <a:picLocks noChangeAspect="1" noChangeArrowheads="1"/>
          </p:cNvPicPr>
          <p:nvPr/>
        </p:nvPicPr>
        <p:blipFill>
          <a:blip r:embed="rId5">
            <a:extLst>
              <a:ext uri="{28A0092B-C50C-407E-A947-70E740481C1C}">
                <a14:useLocalDpi xmlns:a14="http://schemas.microsoft.com/office/drawing/2010/main" val="0"/>
              </a:ext>
            </a:extLst>
          </a:blip>
          <a:srcRect l="15926" t="13889" r="18147"/>
          <a:stretch>
            <a:fillRect/>
          </a:stretch>
        </p:blipFill>
        <p:spPr bwMode="auto">
          <a:xfrm>
            <a:off x="4267200" y="609600"/>
            <a:ext cx="441960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p:cNvSpPr txBox="1">
            <a:spLocks noChangeArrowheads="1"/>
          </p:cNvSpPr>
          <p:nvPr/>
        </p:nvSpPr>
        <p:spPr bwMode="auto">
          <a:xfrm>
            <a:off x="4264937" y="4953000"/>
            <a:ext cx="4421863" cy="1200329"/>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b="1" dirty="0">
                <a:latin typeface="Times New Roman" pitchFamily="18" charset="0"/>
              </a:rPr>
              <a:t>Impact of Kazakhstan/Baykal/Thailand wildfires on tropospheric </a:t>
            </a:r>
            <a:r>
              <a:rPr lang="en-US" altLang="en-US" b="1" dirty="0" smtClean="0">
                <a:latin typeface="Times New Roman" pitchFamily="18" charset="0"/>
              </a:rPr>
              <a:t>ozone production extends </a:t>
            </a:r>
            <a:r>
              <a:rPr lang="en-US" altLang="en-US" b="1" dirty="0">
                <a:latin typeface="Times New Roman" pitchFamily="18" charset="0"/>
              </a:rPr>
              <a:t>into North America with potential US Air Quality impacts</a:t>
            </a:r>
          </a:p>
        </p:txBody>
      </p:sp>
      <p:sp>
        <p:nvSpPr>
          <p:cNvPr id="10" name="Rectangle 9"/>
          <p:cNvSpPr/>
          <p:nvPr/>
        </p:nvSpPr>
        <p:spPr>
          <a:xfrm>
            <a:off x="0" y="6396335"/>
            <a:ext cx="9144000"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lvl="0"/>
            <a:r>
              <a:rPr lang="en-US" sz="1200" b="1" dirty="0">
                <a:latin typeface="Times New Roman" panose="02020603050405020304" pitchFamily="18" charset="0"/>
                <a:cs typeface="Times New Roman" panose="02020603050405020304" pitchFamily="18" charset="0"/>
              </a:rPr>
              <a:t>Natarajan, M., </a:t>
            </a:r>
            <a:r>
              <a:rPr lang="en-US" sz="1200" b="1" dirty="0" smtClean="0">
                <a:latin typeface="Times New Roman" panose="02020603050405020304" pitchFamily="18" charset="0"/>
                <a:cs typeface="Times New Roman" panose="02020603050405020304" pitchFamily="18" charset="0"/>
              </a:rPr>
              <a:t> et al. (2012</a:t>
            </a:r>
            <a:r>
              <a:rPr lang="en-US" sz="1200" b="1"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Radiative forcing due to enhancements in tropospheric ozone and carbonaceous aerosols caused by Asian fires during spring 2008, J. </a:t>
            </a:r>
            <a:r>
              <a:rPr lang="en-US" sz="1200" dirty="0" err="1">
                <a:latin typeface="Times New Roman" panose="02020603050405020304" pitchFamily="18" charset="0"/>
                <a:cs typeface="Times New Roman" panose="02020603050405020304" pitchFamily="18" charset="0"/>
              </a:rPr>
              <a:t>Geophys</a:t>
            </a:r>
            <a:r>
              <a:rPr lang="en-US" sz="1200" dirty="0">
                <a:latin typeface="Times New Roman" panose="02020603050405020304" pitchFamily="18" charset="0"/>
                <a:cs typeface="Times New Roman" panose="02020603050405020304" pitchFamily="18" charset="0"/>
              </a:rPr>
              <a:t>. Res., 117, D06307, doi:10.1029/2011JD016584. </a:t>
            </a:r>
          </a:p>
        </p:txBody>
      </p:sp>
    </p:spTree>
    <p:extLst>
      <p:ext uri="{BB962C8B-B14F-4D97-AF65-F5344CB8AC3E}">
        <p14:creationId xmlns:p14="http://schemas.microsoft.com/office/powerpoint/2010/main" val="1751971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2219</TotalTime>
  <Words>1284</Words>
  <Application>Microsoft Office PowerPoint</Application>
  <PresentationFormat>On-screen Show (4:3)</PresentationFormat>
  <Paragraphs>165</Paragraphs>
  <Slides>35</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37" baseType="lpstr">
      <vt:lpstr>Office Theme</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Pierce</dc:creator>
  <cp:lastModifiedBy>Brad Pierce</cp:lastModifiedBy>
  <cp:revision>98</cp:revision>
  <dcterms:created xsi:type="dcterms:W3CDTF">2006-08-16T00:00:00Z</dcterms:created>
  <dcterms:modified xsi:type="dcterms:W3CDTF">2015-06-15T14:12:09Z</dcterms:modified>
</cp:coreProperties>
</file>