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3" r:id="rId2"/>
    <p:sldId id="314" r:id="rId3"/>
    <p:sldId id="335" r:id="rId4"/>
    <p:sldId id="315" r:id="rId5"/>
    <p:sldId id="316" r:id="rId6"/>
    <p:sldId id="318" r:id="rId7"/>
    <p:sldId id="336" r:id="rId8"/>
    <p:sldId id="333" r:id="rId9"/>
    <p:sldId id="332" r:id="rId10"/>
    <p:sldId id="334" r:id="rId11"/>
    <p:sldId id="319" r:id="rId12"/>
    <p:sldId id="320" r:id="rId13"/>
    <p:sldId id="321" r:id="rId14"/>
    <p:sldId id="324" r:id="rId15"/>
    <p:sldId id="325" r:id="rId16"/>
    <p:sldId id="327" r:id="rId17"/>
    <p:sldId id="328" r:id="rId18"/>
    <p:sldId id="317" r:id="rId19"/>
    <p:sldId id="329" r:id="rId20"/>
    <p:sldId id="337" r:id="rId21"/>
    <p:sldId id="339" r:id="rId22"/>
    <p:sldId id="340" r:id="rId23"/>
    <p:sldId id="338" r:id="rId24"/>
  </p:sldIdLst>
  <p:sldSz cx="14630400" cy="8229600"/>
  <p:notesSz cx="6858000" cy="9144000"/>
  <p:defaultTextStyle>
    <a:defPPr>
      <a:defRPr lang="en-US"/>
    </a:defPPr>
    <a:lvl1pPr marL="0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4746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49492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4238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298984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3731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48477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23223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597969" algn="l" defTabSz="114949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94643"/>
  </p:normalViewPr>
  <p:slideViewPr>
    <p:cSldViewPr>
      <p:cViewPr varScale="1">
        <p:scale>
          <a:sx n="132" d="100"/>
          <a:sy n="132" d="100"/>
        </p:scale>
        <p:origin x="472" y="7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4E47E-51EF-43FB-8993-F5CACCD80EC2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2024-F8AD-4A4F-B712-169E5FE4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4746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49492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24238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98984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73731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48477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23223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97969" algn="l" defTabSz="114949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4D459B16-441B-2248-9A6D-B0427AE2B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B4179428-41D7-8848-A648-21A4C8B46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C13E3D64-53C1-6F46-93F7-419B4AFBF6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5231CE-6D75-D04A-BCEA-2ADE4EA25EF0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63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4D459B16-441B-2248-9A6D-B0427AE2B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B4179428-41D7-8848-A648-21A4C8B46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C13E3D64-53C1-6F46-93F7-419B4AFBF6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5231CE-6D75-D04A-BCEA-2ADE4EA25EF0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06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B2024-F8AD-4A4F-B712-169E5FE45A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7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B2024-F8AD-4A4F-B712-169E5FE45A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1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9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4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3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7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94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42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89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37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84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23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79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0" cy="76771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46" indent="0">
              <a:buNone/>
              <a:defRPr sz="2500" b="1"/>
            </a:lvl2pPr>
            <a:lvl3pPr marL="1149492" indent="0">
              <a:buNone/>
              <a:defRPr sz="2300" b="1"/>
            </a:lvl3pPr>
            <a:lvl4pPr marL="1724238" indent="0">
              <a:buNone/>
              <a:defRPr sz="2000" b="1"/>
            </a:lvl4pPr>
            <a:lvl5pPr marL="2298984" indent="0">
              <a:buNone/>
              <a:defRPr sz="2000" b="1"/>
            </a:lvl5pPr>
            <a:lvl6pPr marL="2873731" indent="0">
              <a:buNone/>
              <a:defRPr sz="2000" b="1"/>
            </a:lvl6pPr>
            <a:lvl7pPr marL="3448477" indent="0">
              <a:buNone/>
              <a:defRPr sz="2000" b="1"/>
            </a:lvl7pPr>
            <a:lvl8pPr marL="4023223" indent="0">
              <a:buNone/>
              <a:defRPr sz="2000" b="1"/>
            </a:lvl8pPr>
            <a:lvl9pPr marL="459796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0" cy="474154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1842136"/>
            <a:ext cx="6466841" cy="76771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746" indent="0">
              <a:buNone/>
              <a:defRPr sz="2500" b="1"/>
            </a:lvl2pPr>
            <a:lvl3pPr marL="1149492" indent="0">
              <a:buNone/>
              <a:defRPr sz="2300" b="1"/>
            </a:lvl3pPr>
            <a:lvl4pPr marL="1724238" indent="0">
              <a:buNone/>
              <a:defRPr sz="2000" b="1"/>
            </a:lvl4pPr>
            <a:lvl5pPr marL="2298984" indent="0">
              <a:buNone/>
              <a:defRPr sz="2000" b="1"/>
            </a:lvl5pPr>
            <a:lvl6pPr marL="2873731" indent="0">
              <a:buNone/>
              <a:defRPr sz="2000" b="1"/>
            </a:lvl6pPr>
            <a:lvl7pPr marL="3448477" indent="0">
              <a:buNone/>
              <a:defRPr sz="2000" b="1"/>
            </a:lvl7pPr>
            <a:lvl8pPr marL="4023223" indent="0">
              <a:buNone/>
              <a:defRPr sz="2000" b="1"/>
            </a:lvl8pPr>
            <a:lvl9pPr marL="459796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2609850"/>
            <a:ext cx="6466841" cy="474154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60"/>
            <a:ext cx="4813301" cy="139446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327660"/>
            <a:ext cx="8178800" cy="702373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0"/>
            <a:ext cx="4813301" cy="5629276"/>
          </a:xfrm>
        </p:spPr>
        <p:txBody>
          <a:bodyPr/>
          <a:lstStyle>
            <a:lvl1pPr marL="0" indent="0">
              <a:buNone/>
              <a:defRPr sz="1800"/>
            </a:lvl1pPr>
            <a:lvl2pPr marL="574746" indent="0">
              <a:buNone/>
              <a:defRPr sz="1500"/>
            </a:lvl2pPr>
            <a:lvl3pPr marL="1149492" indent="0">
              <a:buNone/>
              <a:defRPr sz="1300"/>
            </a:lvl3pPr>
            <a:lvl4pPr marL="1724238" indent="0">
              <a:buNone/>
              <a:defRPr sz="1100"/>
            </a:lvl4pPr>
            <a:lvl5pPr marL="2298984" indent="0">
              <a:buNone/>
              <a:defRPr sz="1100"/>
            </a:lvl5pPr>
            <a:lvl6pPr marL="2873731" indent="0">
              <a:buNone/>
              <a:defRPr sz="1100"/>
            </a:lvl6pPr>
            <a:lvl7pPr marL="3448477" indent="0">
              <a:buNone/>
              <a:defRPr sz="1100"/>
            </a:lvl7pPr>
            <a:lvl8pPr marL="4023223" indent="0">
              <a:buNone/>
              <a:defRPr sz="1100"/>
            </a:lvl8pPr>
            <a:lvl9pPr marL="45979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5760720"/>
            <a:ext cx="8778240" cy="680086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735330"/>
            <a:ext cx="8778240" cy="4937760"/>
          </a:xfrm>
        </p:spPr>
        <p:txBody>
          <a:bodyPr/>
          <a:lstStyle>
            <a:lvl1pPr marL="0" indent="0">
              <a:buNone/>
              <a:defRPr sz="4000"/>
            </a:lvl1pPr>
            <a:lvl2pPr marL="574746" indent="0">
              <a:buNone/>
              <a:defRPr sz="3500"/>
            </a:lvl2pPr>
            <a:lvl3pPr marL="1149492" indent="0">
              <a:buNone/>
              <a:defRPr sz="3000"/>
            </a:lvl3pPr>
            <a:lvl4pPr marL="1724238" indent="0">
              <a:buNone/>
              <a:defRPr sz="2500"/>
            </a:lvl4pPr>
            <a:lvl5pPr marL="2298984" indent="0">
              <a:buNone/>
              <a:defRPr sz="2500"/>
            </a:lvl5pPr>
            <a:lvl6pPr marL="2873731" indent="0">
              <a:buNone/>
              <a:defRPr sz="2500"/>
            </a:lvl6pPr>
            <a:lvl7pPr marL="3448477" indent="0">
              <a:buNone/>
              <a:defRPr sz="2500"/>
            </a:lvl7pPr>
            <a:lvl8pPr marL="4023223" indent="0">
              <a:buNone/>
              <a:defRPr sz="2500"/>
            </a:lvl8pPr>
            <a:lvl9pPr marL="4597969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6440806"/>
            <a:ext cx="8778240" cy="965834"/>
          </a:xfrm>
        </p:spPr>
        <p:txBody>
          <a:bodyPr/>
          <a:lstStyle>
            <a:lvl1pPr marL="0" indent="0">
              <a:buNone/>
              <a:defRPr sz="1800"/>
            </a:lvl1pPr>
            <a:lvl2pPr marL="574746" indent="0">
              <a:buNone/>
              <a:defRPr sz="1500"/>
            </a:lvl2pPr>
            <a:lvl3pPr marL="1149492" indent="0">
              <a:buNone/>
              <a:defRPr sz="1300"/>
            </a:lvl3pPr>
            <a:lvl4pPr marL="1724238" indent="0">
              <a:buNone/>
              <a:defRPr sz="1100"/>
            </a:lvl4pPr>
            <a:lvl5pPr marL="2298984" indent="0">
              <a:buNone/>
              <a:defRPr sz="1100"/>
            </a:lvl5pPr>
            <a:lvl6pPr marL="2873731" indent="0">
              <a:buNone/>
              <a:defRPr sz="1100"/>
            </a:lvl6pPr>
            <a:lvl7pPr marL="3448477" indent="0">
              <a:buNone/>
              <a:defRPr sz="1100"/>
            </a:lvl7pPr>
            <a:lvl8pPr marL="4023223" indent="0">
              <a:buNone/>
              <a:defRPr sz="1100"/>
            </a:lvl8pPr>
            <a:lvl9pPr marL="459796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14949" tIns="57475" rIns="114949" bIns="5747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14949" tIns="57475" rIns="114949" bIns="574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14949" tIns="57475" rIns="114949" bIns="5747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49492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060" indent="-431060" algn="l" defTabSz="114949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3962" indent="-359216" algn="l" defTabSz="1149492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65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1611" indent="-287373" algn="l" defTabSz="114949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6358" indent="-287373" algn="l" defTabSz="1149492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1104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5850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0596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85342" indent="-287373" algn="l" defTabSz="114949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746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492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4238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8984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3731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8477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23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7969" algn="l" defTabSz="114949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9179" y="192808"/>
            <a:ext cx="11887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CMAQ modeling during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 Pierce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(UW-Madison, SSEC)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Jason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Otkin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(UW-Madison,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CIMSS), Monica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Harkey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(UW-Madison,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SAGE), Allen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Lenzen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(UW-Madison, SSEC)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Cronce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(UW-Madison, CIMSS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Henderson (UW-Madison, CIMSS),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 Hain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(NASA/MSFC),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 Case (NASA/MSFC), Zac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Adelman (LADCO), Gail Good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WDNR)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01" y="4069200"/>
            <a:ext cx="330041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Image result for NOAA Logo"/>
          <p:cNvSpPr>
            <a:spLocks noChangeAspect="1" noChangeArrowheads="1"/>
          </p:cNvSpPr>
          <p:nvPr/>
        </p:nvSpPr>
        <p:spPr bwMode="auto">
          <a:xfrm>
            <a:off x="1527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NOAA Logo"/>
          <p:cNvSpPr>
            <a:spLocks noChangeAspect="1" noChangeArrowheads="1"/>
          </p:cNvSpPr>
          <p:nvPr/>
        </p:nvSpPr>
        <p:spPr bwMode="auto">
          <a:xfrm>
            <a:off x="16795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Image result for NOAA Logo"/>
          <p:cNvSpPr>
            <a:spLocks noChangeAspect="1" noChangeArrowheads="1"/>
          </p:cNvSpPr>
          <p:nvPr/>
        </p:nvSpPr>
        <p:spPr bwMode="auto">
          <a:xfrm>
            <a:off x="18319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Image result for NAS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4" y="4137400"/>
            <a:ext cx="1827201" cy="17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71600" y="7741474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 STM June 2-3,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www.ladco.org/wp-content/uploads/logo_header_al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68"/>
          <a:stretch/>
        </p:blipFill>
        <p:spPr bwMode="auto">
          <a:xfrm>
            <a:off x="7321027" y="4446347"/>
            <a:ext cx="37338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62400" y="6237080"/>
            <a:ext cx="7315200" cy="11541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supported by NASA Applied Science Program project “A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constrained meteorological modeling platform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LADCO States SIP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development” (Jason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Otkin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PI)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Seedlings of various trees still available from Wisconsin State Nurseri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3909017"/>
            <a:ext cx="2963333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40" y="852727"/>
            <a:ext cx="3184072" cy="4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82296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867400"/>
            <a:ext cx="6965368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Temperature and Wind (left)</a:t>
            </a:r>
          </a:p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Verses </a:t>
            </a:r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1.3km YNT-GVFSOIL-SST-nudge2km</a:t>
            </a:r>
          </a:p>
          <a:p>
            <a:endParaRPr lang="en-US" sz="27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2, 2017 (Lake Breeze/Ozone Exceedance)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76634" y="20852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96400" y="4267200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276634" y="68096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6" name="Rectangle 15"/>
          <p:cNvSpPr/>
          <p:nvPr/>
        </p:nvSpPr>
        <p:spPr>
          <a:xfrm>
            <a:off x="1066800" y="6364841"/>
            <a:ext cx="914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7772400"/>
            <a:ext cx="6814686" cy="4462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Emitted Radiance Interferometer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" y="-2131"/>
            <a:ext cx="1082040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Spaceport Sheboygan: 1.3km Optimized WRF</a:t>
            </a:r>
            <a:endParaRPr lang="en-US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73000" y="2085201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573000" y="4572000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76434" y="2085201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96200" y="4267200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76434" y="6809601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685868" y="1815505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2685868" y="42950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2685868" y="6705348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27" name="Rectangle 26"/>
          <p:cNvSpPr/>
          <p:nvPr/>
        </p:nvSpPr>
        <p:spPr>
          <a:xfrm>
            <a:off x="12573000" y="7027977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3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4E8FCC-CBC9-4DD2-A64E-9593183B4F03}"/>
              </a:ext>
            </a:extLst>
          </p:cNvPr>
          <p:cNvSpPr txBox="1"/>
          <p:nvPr/>
        </p:nvSpPr>
        <p:spPr>
          <a:xfrm>
            <a:off x="119686" y="2663301"/>
            <a:ext cx="14282115" cy="2702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4320" dirty="0"/>
          </a:p>
          <a:p>
            <a:pPr algn="ctr"/>
            <a:r>
              <a:rPr lang="en-US" sz="432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CMAQ 12km EPA Baseline vs </a:t>
            </a:r>
            <a:r>
              <a:rPr lang="en-US" sz="432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1.3km </a:t>
            </a:r>
            <a:r>
              <a:rPr lang="en-US" sz="432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Optimized WRF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(with 2016fi* 12km and interpolated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4km area source emissions)</a:t>
            </a:r>
          </a:p>
          <a:p>
            <a:pPr algn="ctr"/>
            <a:endParaRPr lang="en-US" sz="432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891046"/>
            <a:ext cx="1463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https://www.epa.gov/sites/production/files/2021-03/documents/preparation_of_emissions_inventories_for_2016v1_north_american_emissions_modeling_platform_tsd.pdf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5943600"/>
            <a:ext cx="11277600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21F1F"/>
                </a:solidFill>
                <a:latin typeface="Times New Roman" panose="02020603050405020304" pitchFamily="18" charset="0"/>
              </a:rPr>
              <a:t>*National </a:t>
            </a:r>
            <a:r>
              <a:rPr lang="en-US" sz="2400" dirty="0">
                <a:solidFill>
                  <a:srgbClr val="221F1F"/>
                </a:solidFill>
                <a:latin typeface="Times New Roman" panose="02020603050405020304" pitchFamily="18" charset="0"/>
              </a:rPr>
              <a:t>Emissions Inventory </a:t>
            </a:r>
            <a:r>
              <a:rPr lang="en-US" sz="2400" dirty="0" smtClean="0">
                <a:solidFill>
                  <a:srgbClr val="221F1F"/>
                </a:solidFill>
                <a:latin typeface="Times New Roman" panose="02020603050405020304" pitchFamily="18" charset="0"/>
              </a:rPr>
              <a:t>Collaborative version V1 with resolution of airport </a:t>
            </a:r>
            <a:r>
              <a:rPr lang="en-US" sz="2400" dirty="0">
                <a:solidFill>
                  <a:srgbClr val="221F1F"/>
                </a:solidFill>
                <a:latin typeface="Times New Roman" panose="02020603050405020304" pitchFamily="18" charset="0"/>
              </a:rPr>
              <a:t>emissions </a:t>
            </a:r>
            <a:r>
              <a:rPr lang="en-US" sz="2400" dirty="0" smtClean="0">
                <a:solidFill>
                  <a:srgbClr val="221F1F"/>
                </a:solidFill>
                <a:latin typeface="Times New Roman" panose="02020603050405020304" pitchFamily="18" charset="0"/>
              </a:rPr>
              <a:t>and Emissions Modeling System (CEMS) multi-unit EGU emissions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DC1F2FD-AB00-48F2-BBD1-452727354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39" y="1728579"/>
            <a:ext cx="6350000" cy="4772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EAF34-8BA7-4858-963C-1E0751854F02}"/>
              </a:ext>
            </a:extLst>
          </p:cNvPr>
          <p:cNvSpPr txBox="1"/>
          <p:nvPr/>
        </p:nvSpPr>
        <p:spPr>
          <a:xfrm>
            <a:off x="2438098" y="1083766"/>
            <a:ext cx="3123612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12km EPA Baseline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A15A9-257D-4CD5-AA16-90A466E06444}"/>
              </a:ext>
            </a:extLst>
          </p:cNvPr>
          <p:cNvSpPr txBox="1"/>
          <p:nvPr/>
        </p:nvSpPr>
        <p:spPr>
          <a:xfrm>
            <a:off x="10505836" y="1097281"/>
            <a:ext cx="2799164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1.3km Optimized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3EEEFD-F8E9-4E63-9518-5EF6F1E6FF50}"/>
              </a:ext>
            </a:extLst>
          </p:cNvPr>
          <p:cNvSpPr txBox="1"/>
          <p:nvPr/>
        </p:nvSpPr>
        <p:spPr>
          <a:xfrm>
            <a:off x="6245250" y="532014"/>
            <a:ext cx="2234907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O3</a:t>
            </a:r>
          </a:p>
          <a:p>
            <a:pPr algn="ctr"/>
            <a:r>
              <a:rPr lang="en-US" sz="27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02,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27853"/>
            <a:ext cx="6350966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17496"/>
            <a:ext cx="6350965" cy="4773168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E1FE6A4-BC42-42A5-930E-FB95DAAEA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38" y="1717924"/>
            <a:ext cx="6364176" cy="4783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B8809C-5EF7-497E-ADC7-97F519B3DA3A}"/>
              </a:ext>
            </a:extLst>
          </p:cNvPr>
          <p:cNvSpPr txBox="1"/>
          <p:nvPr/>
        </p:nvSpPr>
        <p:spPr>
          <a:xfrm>
            <a:off x="638279" y="6967750"/>
            <a:ext cx="12696722" cy="9417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1.3km </a:t>
            </a:r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Optimized configuration shows </a:t>
            </a:r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inland penetration of high </a:t>
            </a:r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ozone (particularly </a:t>
            </a:r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the WI/IL </a:t>
            </a:r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boarder)</a:t>
            </a:r>
            <a:endParaRPr lang="en-US" sz="27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2EEC12-4050-4B65-AED5-0C05D4CB7119}"/>
              </a:ext>
            </a:extLst>
          </p:cNvPr>
          <p:cNvSpPr/>
          <p:nvPr/>
        </p:nvSpPr>
        <p:spPr>
          <a:xfrm>
            <a:off x="3568931" y="3735186"/>
            <a:ext cx="277091" cy="24384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6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A14D2-A972-43DB-A267-67AAAD20A977}"/>
              </a:ext>
            </a:extLst>
          </p:cNvPr>
          <p:cNvSpPr/>
          <p:nvPr/>
        </p:nvSpPr>
        <p:spPr>
          <a:xfrm>
            <a:off x="10335515" y="3751814"/>
            <a:ext cx="277091" cy="24384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6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8EAF34-8BA7-4858-963C-1E0751854F02}"/>
              </a:ext>
            </a:extLst>
          </p:cNvPr>
          <p:cNvSpPr txBox="1"/>
          <p:nvPr/>
        </p:nvSpPr>
        <p:spPr>
          <a:xfrm>
            <a:off x="2438098" y="1083766"/>
            <a:ext cx="3123612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12km EPA Baseline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1A15A9-257D-4CD5-AA16-90A466E06444}"/>
              </a:ext>
            </a:extLst>
          </p:cNvPr>
          <p:cNvSpPr txBox="1"/>
          <p:nvPr/>
        </p:nvSpPr>
        <p:spPr>
          <a:xfrm>
            <a:off x="10505836" y="1097281"/>
            <a:ext cx="2799164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1.3km Optimized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3EEEFD-F8E9-4E63-9518-5EF6F1E6FF50}"/>
              </a:ext>
            </a:extLst>
          </p:cNvPr>
          <p:cNvSpPr txBox="1"/>
          <p:nvPr/>
        </p:nvSpPr>
        <p:spPr>
          <a:xfrm>
            <a:off x="5561710" y="441194"/>
            <a:ext cx="4738798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O3</a:t>
            </a:r>
          </a:p>
          <a:p>
            <a:pPr algn="ctr"/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23Z (6pm CDT) June </a:t>
            </a:r>
            <a:r>
              <a:rPr lang="en-US" sz="27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02, 2017</a:t>
            </a:r>
          </a:p>
        </p:txBody>
      </p:sp>
    </p:spTree>
    <p:extLst>
      <p:ext uri="{BB962C8B-B14F-4D97-AF65-F5344CB8AC3E}">
        <p14:creationId xmlns:p14="http://schemas.microsoft.com/office/powerpoint/2010/main" val="8025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0"/>
            <a:ext cx="10744200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E41703-07B0-4DE3-9307-F20B890E5235}"/>
              </a:ext>
            </a:extLst>
          </p:cNvPr>
          <p:cNvSpPr/>
          <p:nvPr/>
        </p:nvSpPr>
        <p:spPr>
          <a:xfrm>
            <a:off x="7304117" y="1651462"/>
            <a:ext cx="144088" cy="492113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6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0B1F7-DC1B-481C-85D2-D2FD22C35CF7}"/>
              </a:ext>
            </a:extLst>
          </p:cNvPr>
          <p:cNvSpPr txBox="1"/>
          <p:nvPr/>
        </p:nvSpPr>
        <p:spPr>
          <a:xfrm>
            <a:off x="11471564" y="676102"/>
            <a:ext cx="3123612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12km EPA Baseline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8205" y="1646433"/>
            <a:ext cx="16914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5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53B3E49-361C-4CF6-84A0-E18B1C156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0"/>
            <a:ext cx="10744200" cy="822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6558E3-9A09-4611-AE6F-687B767B8757}"/>
              </a:ext>
            </a:extLst>
          </p:cNvPr>
          <p:cNvSpPr/>
          <p:nvPr/>
        </p:nvSpPr>
        <p:spPr>
          <a:xfrm>
            <a:off x="7304117" y="1651462"/>
            <a:ext cx="144088" cy="492113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6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1C6E4-91D2-4AE6-A27D-2E6E17AD4895}"/>
              </a:ext>
            </a:extLst>
          </p:cNvPr>
          <p:cNvSpPr txBox="1"/>
          <p:nvPr/>
        </p:nvSpPr>
        <p:spPr>
          <a:xfrm>
            <a:off x="11471563" y="676102"/>
            <a:ext cx="2799164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1.3km Optimized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782E0-3CCF-480B-AA8D-5119FC7395DC}"/>
              </a:ext>
            </a:extLst>
          </p:cNvPr>
          <p:cNvSpPr txBox="1"/>
          <p:nvPr/>
        </p:nvSpPr>
        <p:spPr>
          <a:xfrm>
            <a:off x="10744200" y="2582488"/>
            <a:ext cx="3453939" cy="13665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correlation, reduced bias, reduced rms error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8205" y="1646433"/>
            <a:ext cx="16914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2D7B28-6F7A-48B4-A985-12CF9B578F70}"/>
              </a:ext>
            </a:extLst>
          </p:cNvPr>
          <p:cNvSpPr txBox="1"/>
          <p:nvPr/>
        </p:nvSpPr>
        <p:spPr>
          <a:xfrm>
            <a:off x="11471564" y="0"/>
            <a:ext cx="3158836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12km EPA Baseline</a:t>
            </a:r>
          </a:p>
          <a:p>
            <a:endParaRPr lang="en-US" sz="276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Sheboygan Ground Site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1143488" cy="4178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5655"/>
            <a:ext cx="11143488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D16454-76A0-46C1-BC2E-F2A2942B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220"/>
            <a:ext cx="11148365" cy="418063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434D1B4-1F0B-46DD-A80A-066329DD5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"/>
            <a:ext cx="11148365" cy="4180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2BA87-1F7F-4EB2-B822-53ED46439A39}"/>
              </a:ext>
            </a:extLst>
          </p:cNvPr>
          <p:cNvSpPr txBox="1"/>
          <p:nvPr/>
        </p:nvSpPr>
        <p:spPr>
          <a:xfrm>
            <a:off x="10265950" y="1970123"/>
            <a:ext cx="4288250" cy="13665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Reduced </a:t>
            </a:r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NO2 </a:t>
            </a:r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correlation, increased low bias and increased RMS</a:t>
            </a:r>
            <a:endParaRPr lang="en-US" sz="27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65950" y="6187379"/>
            <a:ext cx="4267200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Reduced HCHO correlation, reduced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HCHO low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bias and reduced RMS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D7B28-6F7A-48B4-A985-12CF9B578F70}"/>
              </a:ext>
            </a:extLst>
          </p:cNvPr>
          <p:cNvSpPr txBox="1"/>
          <p:nvPr/>
        </p:nvSpPr>
        <p:spPr>
          <a:xfrm>
            <a:off x="11471564" y="0"/>
            <a:ext cx="3158836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1.3km Optimized</a:t>
            </a:r>
          </a:p>
          <a:p>
            <a:endParaRPr lang="en-US" sz="276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6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LMOS Sheboygan Ground Site</a:t>
            </a:r>
            <a:endParaRPr lang="en-US" sz="27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b="33051"/>
          <a:stretch/>
        </p:blipFill>
        <p:spPr>
          <a:xfrm>
            <a:off x="838200" y="685800"/>
            <a:ext cx="12268199" cy="624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52400"/>
            <a:ext cx="14630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CMAQ vertical profiles of 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HCHO and NO</a:t>
            </a:r>
            <a:r>
              <a:rPr lang="en-US" sz="3000" b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at Spaceport 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Sheboygan EPA ground 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site 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6858000"/>
            <a:ext cx="8041047" cy="8002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HCHO enhancements extend higher than NO2 and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NO2 shows lofted features that are decoupled from the surface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2134" y="5562600"/>
            <a:ext cx="191590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June 2</a:t>
            </a:r>
            <a:r>
              <a:rPr lang="en-US" b="1" baseline="30000" dirty="0" smtClean="0">
                <a:solidFill>
                  <a:srgbClr val="00B050"/>
                </a:solidFill>
              </a:rPr>
              <a:t>nd</a:t>
            </a:r>
            <a:r>
              <a:rPr lang="en-US" b="1" dirty="0" smtClean="0">
                <a:solidFill>
                  <a:srgbClr val="00B050"/>
                </a:solidFill>
              </a:rPr>
              <a:t>, 2017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2800" y="7772400"/>
            <a:ext cx="66904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provided by Jerrold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Acdan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(UW-Madison AOS)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7783" r="29378" b="3340"/>
          <a:stretch/>
        </p:blipFill>
        <p:spPr>
          <a:xfrm>
            <a:off x="350522" y="2234319"/>
            <a:ext cx="5410200" cy="4083168"/>
          </a:xfrm>
          <a:prstGeom prst="rect">
            <a:avLst/>
          </a:prstGeom>
        </p:spPr>
      </p:pic>
      <p:pic>
        <p:nvPicPr>
          <p:cNvPr id="9" name="Picture 8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A7054487-3B2B-4EEE-8948-2BD978D2F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981200"/>
            <a:ext cx="6350000" cy="4772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742767-FCD3-45AA-A90B-B446B57C4DEB}"/>
              </a:ext>
            </a:extLst>
          </p:cNvPr>
          <p:cNvSpPr txBox="1"/>
          <p:nvPr/>
        </p:nvSpPr>
        <p:spPr>
          <a:xfrm>
            <a:off x="8696394" y="1464135"/>
            <a:ext cx="3892412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1.3km Optimized CMAQ </a:t>
            </a:r>
            <a:endParaRPr lang="en-US" sz="27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3179F-1C98-463D-AD8D-3B4C45988588}"/>
              </a:ext>
            </a:extLst>
          </p:cNvPr>
          <p:cNvSpPr txBox="1"/>
          <p:nvPr/>
        </p:nvSpPr>
        <p:spPr>
          <a:xfrm>
            <a:off x="914400" y="7146700"/>
            <a:ext cx="10435870" cy="5170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1.3km Optimized CMAQ simulation captures lofted power plant plumes</a:t>
            </a:r>
            <a:endParaRPr lang="en-US" sz="27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8C248D-E9B8-4E73-A7B9-F76E6943DE9F}"/>
              </a:ext>
            </a:extLst>
          </p:cNvPr>
          <p:cNvSpPr txBox="1"/>
          <p:nvPr/>
        </p:nvSpPr>
        <p:spPr>
          <a:xfrm>
            <a:off x="0" y="272165"/>
            <a:ext cx="1463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 vs 1.3km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Edgewater Power Plant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plume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(June 2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2017)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B5856-DE8C-48B1-A784-05B69E817EF4}"/>
              </a:ext>
            </a:extLst>
          </p:cNvPr>
          <p:cNvSpPr txBox="1"/>
          <p:nvPr/>
        </p:nvSpPr>
        <p:spPr>
          <a:xfrm>
            <a:off x="4038600" y="2590800"/>
            <a:ext cx="1546257" cy="517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dirty="0">
                <a:solidFill>
                  <a:schemeClr val="bg1"/>
                </a:solidFill>
              </a:rPr>
              <a:t>GEOTASO</a:t>
            </a:r>
          </a:p>
        </p:txBody>
      </p:sp>
    </p:spTree>
    <p:extLst>
      <p:ext uri="{BB962C8B-B14F-4D97-AF65-F5344CB8AC3E}">
        <p14:creationId xmlns:p14="http://schemas.microsoft.com/office/powerpoint/2010/main" val="23525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5943600" cy="4572000"/>
          </a:xfrm>
          <a:prstGeom prst="rect">
            <a:avLst/>
          </a:prstGeom>
        </p:spPr>
      </p:pic>
      <p:pic>
        <p:nvPicPr>
          <p:cNvPr id="5" name="Picture 4" descr="Diagram, map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971550"/>
            <a:ext cx="5314315" cy="6724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800" y="7543800"/>
            <a:ext cx="11431976" cy="614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From </a:t>
            </a:r>
            <a:r>
              <a:rPr lang="en-US" sz="2000" b="1" kern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Stanier</a:t>
            </a:r>
            <a:r>
              <a:rPr lang="en-US" sz="2000" b="1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et al.,  </a:t>
            </a:r>
            <a:r>
              <a:rPr lang="en-US" sz="2000" b="1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000" b="1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Overview </a:t>
            </a:r>
            <a:r>
              <a:rPr lang="en-US" sz="2000" b="1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the Lake Michigan Ozone Study </a:t>
            </a:r>
            <a:r>
              <a:rPr lang="en-US" sz="2000" b="1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2017” (Accepted May, 2021 BAMS)</a:t>
            </a:r>
            <a:endParaRPr lang="en-US" sz="2000" b="1" kern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12050"/>
            <a:ext cx="7315200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Lake Michigan Ozone Study (LMOS 2017) was an enhanced observational study aimed at better understanding ozone formation and transport over Lake Michigan and surrounding coastal communities.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77400" y="94372"/>
            <a:ext cx="3505200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LMOS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observations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/>
          <a:srcRect r="64103"/>
          <a:stretch/>
        </p:blipFill>
        <p:spPr>
          <a:xfrm>
            <a:off x="10744200" y="76200"/>
            <a:ext cx="3733800" cy="5791200"/>
          </a:xfrm>
          <a:prstGeom prst="rect">
            <a:avLst/>
          </a:prstGeom>
        </p:spPr>
      </p:pic>
      <p:pic>
        <p:nvPicPr>
          <p:cNvPr id="4" name="Picture 3" descr="Chart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8534400" cy="525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93412"/>
            <a:ext cx="940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Scientific Aviation (SA)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771633" y="713627"/>
            <a:ext cx="304800" cy="2923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591800" y="6324600"/>
            <a:ext cx="3733801" cy="15081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confirm that lofted NO2 in 1.3km Optimized CMAQ is realistic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7772400"/>
            <a:ext cx="66904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provided by Jerrold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Acdan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(UW-Madison AOS)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3"/>
          </p:cNvCxnSpPr>
          <p:nvPr/>
        </p:nvCxnSpPr>
        <p:spPr>
          <a:xfrm flipH="1">
            <a:off x="9753600" y="963195"/>
            <a:ext cx="3062670" cy="17800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410200" y="956778"/>
            <a:ext cx="7440317" cy="17864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mt.copernicus.org/articles/12/6091/2019/amt-12-6091-2019-f08-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638227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63000" y="1758530"/>
            <a:ext cx="5257800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TropVC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log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 averaged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labeled pixel sizes to demonstrate the spatial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 that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be observed from the midday raster in the Chicago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May 2017.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6" y="7767935"/>
            <a:ext cx="1463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Judd, L. M</a:t>
            </a:r>
            <a:r>
              <a:rPr lang="en-US" sz="1200" b="1" dirty="0" smtClean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et al.: </a:t>
            </a:r>
            <a:r>
              <a:rPr lang="en-US" sz="1200" b="1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impact of spatial resolution on tropospheric NO</a:t>
            </a:r>
            <a:r>
              <a:rPr lang="en-US" sz="1200" b="1" baseline="-25000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column comparisons within urban areas using high-resolution airborne data, Atmos. Meas. Tech., 12, 6091–6111, https://doi.org/10.5194/amt-12-6091-2019, 2019.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9200" y="152400"/>
            <a:ext cx="13117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 evaluation of spatial resolution on Tropospheric NO2 columns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73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8/81/Indiana_Harb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141328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mt.copernicus.org/articles/12/6091/2019/amt-12-6091-2019-f08-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638227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mt.copernicus.org/articles/12/6091/2019/amt-12-6091-2019-f08-we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9" t="30953" r="21030" b="66666"/>
          <a:stretch/>
        </p:blipFill>
        <p:spPr bwMode="auto">
          <a:xfrm>
            <a:off x="5562600" y="1066800"/>
            <a:ext cx="152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mt.copernicus.org/articles/12/6091/2019/amt-12-6091-2019-f08-we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t="30953" r="71346" b="66666"/>
          <a:stretch/>
        </p:blipFill>
        <p:spPr bwMode="auto">
          <a:xfrm>
            <a:off x="2286000" y="1066800"/>
            <a:ext cx="1600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1066800"/>
            <a:ext cx="16002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44620" y="1066800"/>
            <a:ext cx="16002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 flipH="1">
            <a:off x="2514600" y="2133600"/>
            <a:ext cx="571500" cy="7620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15000" y="2133600"/>
            <a:ext cx="571500" cy="7620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763000" y="1758530"/>
            <a:ext cx="5257800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GeoTASO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TropVC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 log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 averaged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labeled pixel sizes to demonstrate the spatial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 that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be observed from the midday raster in the Chicago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May 2017.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36" y="7767935"/>
            <a:ext cx="1463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Judd, L. M</a:t>
            </a:r>
            <a:r>
              <a:rPr lang="en-US" sz="1200" b="1" dirty="0" smtClean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et al.: </a:t>
            </a:r>
            <a:r>
              <a:rPr lang="en-US" sz="1200" b="1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impact of spatial resolution on tropospheric NO</a:t>
            </a:r>
            <a:r>
              <a:rPr lang="en-US" sz="1200" b="1" baseline="-25000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464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column comparisons within urban areas using high-resolution airborne data, Atmos. Meas. Tech., 12, 6091–6111, https://doi.org/10.5194/amt-12-6091-2019, 2019.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71800" y="1143000"/>
            <a:ext cx="7620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00750" y="1107133"/>
            <a:ext cx="7620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982200" y="4191000"/>
            <a:ext cx="2514600" cy="2514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2"/>
            <a:endCxn id="13" idx="5"/>
          </p:cNvCxnSpPr>
          <p:nvPr/>
        </p:nvCxnSpPr>
        <p:spPr>
          <a:xfrm flipH="1" flipV="1">
            <a:off x="6651158" y="1757541"/>
            <a:ext cx="3331042" cy="369075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2"/>
          </p:cNvCxnSpPr>
          <p:nvPr/>
        </p:nvCxnSpPr>
        <p:spPr>
          <a:xfrm flipH="1" flipV="1">
            <a:off x="3536146" y="1862946"/>
            <a:ext cx="6446054" cy="35853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19200" y="152400"/>
            <a:ext cx="13117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GEOTASO evaluation of spatial resolution on Tropospheric NO2 columns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4898" y="7305109"/>
            <a:ext cx="49854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Steel Mill currently owned by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ArcelorMittal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S.A.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4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524000"/>
            <a:ext cx="104394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dirty="0" smtClean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Quality assessment modeling within the Lake Michigan region requires high resolution (1.3km) meteorology and chemistry modeling to capture diurnal lake breeze circulations and associated coastal gradients in ozone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7646" lvl="1" indent="-3429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diurnal NO2 and HCHO observations from TEMPO will help verify these assessment model simulations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7646" lvl="1" indent="-34290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7646" lvl="1" indent="-3429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Decoupling between lofted and surface NO2 enhancements can make interpretation of TEMPO ratios of column HCHO and column NO2 measurements as indicators of ozone production regimes difficult to interpret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air quality simulations will push the spatial resolution of TEMPO to their limit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0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5791200" cy="4648200"/>
          </a:xfrm>
          <a:prstGeom prst="rect">
            <a:avLst/>
          </a:prstGeom>
        </p:spPr>
      </p:pic>
      <p:pic>
        <p:nvPicPr>
          <p:cNvPr id="5" name="Picture 4" descr="Diagram, map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971550"/>
            <a:ext cx="5314315" cy="67246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934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VIIRS true color image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1.3-km resolution planetary boundary layer height forecasts (m) for the EPA Baseline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Pleim-Xiu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LSM (left) and WRF Noah LSM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19Z on May 27, 2017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77400" y="94372"/>
            <a:ext cx="3505200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LMOS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 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observations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1" y="371385"/>
            <a:ext cx="7620000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Meteorological modeling for this region is challenging due to the influence of mesoscale lake breeze circulations on the transport and chemistry along the Lake Michigan shoreline.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90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10149840" cy="5962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168015"/>
            <a:ext cx="10395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Ozone pollution roses at Sheboygan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Kohler-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Andrae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(KA)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7736103"/>
            <a:ext cx="111252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is the NOAA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Weather Service Operational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Quality forecast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44200" y="2819400"/>
            <a:ext cx="3597667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NAM-CMAQ forecasts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underestimate 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of lake breeze circulations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(SSW winds) at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Sheboygan KA,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ozone concentrations. </a:t>
            </a:r>
          </a:p>
        </p:txBody>
      </p:sp>
    </p:spTree>
    <p:extLst>
      <p:ext uri="{BB962C8B-B14F-4D97-AF65-F5344CB8AC3E}">
        <p14:creationId xmlns:p14="http://schemas.microsoft.com/office/powerpoint/2010/main" val="20230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8507"/>
            <a:ext cx="4914900" cy="34322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525000" y="66071"/>
            <a:ext cx="511995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resolution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(1.8km) Great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Lakes Environmental Research Laboratory (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GLERL) daily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analyses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1765389"/>
            <a:ext cx="3657600" cy="3035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777" y="5332374"/>
            <a:ext cx="4031751" cy="283118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334000"/>
            <a:ext cx="4191000" cy="28295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4800600"/>
            <a:ext cx="10033571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-LIS Soil Moisture, Soil Temperature, and VIIRS GVF/LAI Analyses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49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LADCO Modeling Platform (12km, 4km, and 1.3km)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Brad\Documents\Work\HAQ\Sept_27_2019\d02_YNTvYNTSOIL_snapshotTSLB-L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9" y="5130554"/>
            <a:ext cx="5845387" cy="309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05400" y="1785477"/>
            <a:ext cx="5435886" cy="2677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ddresses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the needs of the Lake Michigan Air Directors Consortium (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LADCO) State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Implementation Plan (SIP)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modeling through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development, verification, and delivery of a satellite-constrained meteorological modeling platform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for the Lake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Michigan region.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4">
            <a:extLst>
              <a:ext uri="{FF2B5EF4-FFF2-40B4-BE49-F238E27FC236}">
                <a16:creationId xmlns:a16="http://schemas.microsoft.com/office/drawing/2014/main" id="{2797E39A-7D2B-714A-B9C9-02806146D14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124076" y="6945"/>
            <a:ext cx="10058400" cy="773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760"/>
          </a:p>
        </p:txBody>
      </p:sp>
      <p:sp>
        <p:nvSpPr>
          <p:cNvPr id="828" name="Title 1">
            <a:extLst>
              <a:ext uri="{FF2B5EF4-FFF2-40B4-BE49-F238E27FC236}">
                <a16:creationId xmlns:a16="http://schemas.microsoft.com/office/drawing/2014/main" id="{B8EC625E-21F0-42F2-A883-DF30E30F8F74}"/>
              </a:ext>
            </a:extLst>
          </p:cNvPr>
          <p:cNvSpPr txBox="1">
            <a:spLocks/>
          </p:cNvSpPr>
          <p:nvPr/>
        </p:nvSpPr>
        <p:spPr bwMode="auto">
          <a:xfrm>
            <a:off x="2476082" y="304800"/>
            <a:ext cx="9655451" cy="6877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8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WRF Model </a:t>
            </a:r>
            <a:r>
              <a:rPr lang="en-US" sz="288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en-US" sz="2880" b="1" kern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BABE26-575E-4B8C-893B-363D3B20CF4E}"/>
              </a:ext>
            </a:extLst>
          </p:cNvPr>
          <p:cNvSpPr txBox="1">
            <a:spLocks/>
          </p:cNvSpPr>
          <p:nvPr/>
        </p:nvSpPr>
        <p:spPr>
          <a:xfrm>
            <a:off x="2025016" y="1"/>
            <a:ext cx="10119360" cy="142113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endParaRPr lang="en-US" sz="3840" ker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498636" y="5514030"/>
            <a:ext cx="9550440" cy="475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>
            <a:extLst>
              <a:ext uri="{FF2B5EF4-FFF2-40B4-BE49-F238E27FC236}">
                <a16:creationId xmlns:a16="http://schemas.microsoft.com/office/drawing/2014/main" id="{897C1DD1-754A-CD4E-8ADF-44AC89894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20" y="5664795"/>
            <a:ext cx="10162573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“EPA” simulations follow the EPA operational forecasting model configuration, including the </a:t>
            </a:r>
            <a:r>
              <a:rPr lang="en-US" sz="1800" dirty="0" err="1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Pleim</a:t>
            </a: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-Xu land surface model (LSM), Morrison 2-moment cloud microphysics, and ACM2 PBL parameterization schemes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“YNT” simulations use the YSU PBL, Noah LSM, and Thompson microphysics, respectively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“SST” refers to the high-resolution, real-time GLSEA SST dataset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”SOIL” refers to high-resolution soil moisture/temperature analyses provided by NASA </a:t>
            </a:r>
            <a:r>
              <a:rPr lang="en-US" sz="1800" dirty="0" err="1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SPoRT</a:t>
            </a:r>
            <a:endParaRPr lang="en-US" sz="1800" dirty="0">
              <a:latin typeface="Times New Roman" panose="02020603050405020304" pitchFamily="18" charset="0"/>
              <a:ea typeface="Arial Hebrew" charset="-79"/>
              <a:cs typeface="Times New Roman" panose="02020603050405020304" pitchFamily="18" charset="0"/>
            </a:endParaRP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“GVF” refers to the high-resolution VIIRS green vegetation fraction dataset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“nudge2km” refers to nudging temperature, moisture, and horizontal winds above 2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390FA-5FC8-8C4D-98DD-61B9D86AEFED}"/>
              </a:ext>
            </a:extLst>
          </p:cNvPr>
          <p:cNvSpPr txBox="1"/>
          <p:nvPr/>
        </p:nvSpPr>
        <p:spPr>
          <a:xfrm>
            <a:off x="2505485" y="1396558"/>
            <a:ext cx="98607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u="sng" dirty="0"/>
              <a:t>EXPERIMENT		SST	GVF      	SOIL	Nudging	status   </a:t>
            </a:r>
            <a:r>
              <a:rPr lang="en-US" sz="1920" dirty="0"/>
              <a:t/>
            </a:r>
            <a:br>
              <a:rPr lang="en-US" sz="1920" dirty="0"/>
            </a:br>
            <a:r>
              <a:rPr lang="en-US" sz="840" dirty="0"/>
              <a:t> </a:t>
            </a:r>
          </a:p>
          <a:p>
            <a:r>
              <a:rPr lang="en-US" sz="1680" dirty="0"/>
              <a:t>EPA		         	--	--            	--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r>
              <a:rPr lang="en-US" sz="1680" dirty="0"/>
              <a:t/>
            </a:r>
            <a:br>
              <a:rPr lang="en-US" sz="1680" dirty="0"/>
            </a:br>
            <a:r>
              <a:rPr lang="en-US" sz="1680" dirty="0"/>
              <a:t>YNT 		         	--	--                	--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</a:p>
          <a:p>
            <a:r>
              <a:rPr lang="en-US" sz="1680" dirty="0"/>
              <a:t>YNT-SST 	               	            	</a:t>
            </a:r>
            <a:r>
              <a:rPr lang="en-US" sz="1680" dirty="0">
                <a:solidFill>
                  <a:srgbClr val="00B050"/>
                </a:solidFill>
              </a:rPr>
              <a:t>✔</a:t>
            </a:r>
            <a:r>
              <a:rPr lang="en-US" sz="1680" dirty="0"/>
              <a:t>         	--	--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YNT-GVF</a:t>
            </a:r>
            <a:r>
              <a:rPr lang="en-US" sz="1680" i="1" dirty="0"/>
              <a:t> </a:t>
            </a:r>
            <a:r>
              <a:rPr lang="en-US" sz="1680" dirty="0"/>
              <a:t>	            		--</a:t>
            </a:r>
            <a:r>
              <a:rPr lang="en-US" sz="1680" dirty="0">
                <a:solidFill>
                  <a:srgbClr val="00B050"/>
                </a:solidFill>
              </a:rPr>
              <a:t> 	✔	</a:t>
            </a:r>
            <a:r>
              <a:rPr lang="en-US" sz="1680" dirty="0"/>
              <a:t>--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b="1" i="1" dirty="0">
              <a:solidFill>
                <a:srgbClr val="FFC000"/>
              </a:solidFill>
            </a:endParaRPr>
          </a:p>
          <a:p>
            <a:r>
              <a:rPr lang="en-US" sz="1680" dirty="0"/>
              <a:t>YNT-SOIL			--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YNT-nudge2km		--	--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YNT-SST-SOIL	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YNT-GVF-SST		</a:t>
            </a:r>
            <a:r>
              <a:rPr lang="en-US" sz="1680" dirty="0" smtClean="0"/>
              <a:t>	</a:t>
            </a:r>
            <a:r>
              <a:rPr lang="en-US" sz="1680" dirty="0" smtClean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dirty="0">
              <a:solidFill>
                <a:srgbClr val="FFC000"/>
              </a:solidFill>
            </a:endParaRPr>
          </a:p>
          <a:p>
            <a:r>
              <a:rPr lang="en-US" sz="1680" dirty="0"/>
              <a:t>YNT-GVF-SOIL	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dirty="0">
              <a:solidFill>
                <a:srgbClr val="FFC000"/>
              </a:solidFill>
            </a:endParaRPr>
          </a:p>
          <a:p>
            <a:r>
              <a:rPr lang="en-US" sz="1680" dirty="0"/>
              <a:t>YNT-GVF-SOIL-SST	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dirty="0">
              <a:solidFill>
                <a:srgbClr val="FFC000"/>
              </a:solidFill>
            </a:endParaRPr>
          </a:p>
          <a:p>
            <a:r>
              <a:rPr lang="en-US" sz="1680" dirty="0"/>
              <a:t>YNT-GVFSOIL-SST-nudge2km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</a:p>
          <a:p>
            <a:r>
              <a:rPr lang="en-US" sz="1680" dirty="0"/>
              <a:t>YNT-SOIL-SST-nudge2km            	</a:t>
            </a:r>
            <a:r>
              <a:rPr lang="en-US" sz="1680" dirty="0">
                <a:solidFill>
                  <a:srgbClr val="00B050"/>
                </a:solidFill>
              </a:rPr>
              <a:t>✔</a:t>
            </a:r>
            <a:r>
              <a:rPr lang="en-US" sz="1680" dirty="0"/>
              <a:t>         	-- 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>
              <a:solidFill>
                <a:srgbClr val="FFC000"/>
              </a:solidFill>
            </a:endParaRPr>
          </a:p>
          <a:p>
            <a:endParaRPr lang="en-US" sz="48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4">
            <a:extLst>
              <a:ext uri="{FF2B5EF4-FFF2-40B4-BE49-F238E27FC236}">
                <a16:creationId xmlns:a16="http://schemas.microsoft.com/office/drawing/2014/main" id="{2797E39A-7D2B-714A-B9C9-02806146D14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124076" y="6945"/>
            <a:ext cx="10058400" cy="773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760"/>
          </a:p>
        </p:txBody>
      </p:sp>
      <p:sp>
        <p:nvSpPr>
          <p:cNvPr id="828" name="Title 1">
            <a:extLst>
              <a:ext uri="{FF2B5EF4-FFF2-40B4-BE49-F238E27FC236}">
                <a16:creationId xmlns:a16="http://schemas.microsoft.com/office/drawing/2014/main" id="{B8EC625E-21F0-42F2-A883-DF30E30F8F74}"/>
              </a:ext>
            </a:extLst>
          </p:cNvPr>
          <p:cNvSpPr txBox="1">
            <a:spLocks/>
          </p:cNvSpPr>
          <p:nvPr/>
        </p:nvSpPr>
        <p:spPr bwMode="auto">
          <a:xfrm>
            <a:off x="2476082" y="304800"/>
            <a:ext cx="9655451" cy="6877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8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WRF Model </a:t>
            </a:r>
            <a:r>
              <a:rPr lang="en-US" sz="288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endParaRPr lang="en-US" sz="2880" b="1" kern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BABE26-575E-4B8C-893B-363D3B20CF4E}"/>
              </a:ext>
            </a:extLst>
          </p:cNvPr>
          <p:cNvSpPr txBox="1">
            <a:spLocks/>
          </p:cNvSpPr>
          <p:nvPr/>
        </p:nvSpPr>
        <p:spPr>
          <a:xfrm>
            <a:off x="2025016" y="1"/>
            <a:ext cx="10119360" cy="142113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85000"/>
              </a:lnSpc>
              <a:defRPr/>
            </a:pPr>
            <a:endParaRPr lang="en-US" sz="3840" ker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498636" y="5514030"/>
            <a:ext cx="9550440" cy="475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>
            <a:extLst>
              <a:ext uri="{FF2B5EF4-FFF2-40B4-BE49-F238E27FC236}">
                <a16:creationId xmlns:a16="http://schemas.microsoft.com/office/drawing/2014/main" id="{897C1DD1-754A-CD4E-8ADF-44AC89894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20" y="5664795"/>
            <a:ext cx="10162573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“EPA” simulations follow the EPA operational forecasting model configuration, including the </a:t>
            </a:r>
            <a:r>
              <a:rPr lang="en-US" sz="1800" dirty="0" err="1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Pleim</a:t>
            </a: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-Xu land surface model (LSM), Morrison 2-moment cloud microphysics, and ACM2 PBL parameterization schemes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“YNT” simulations use the YSU PBL, Noah LSM, and Thompson microphysics, respectively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“SST” refers to the high-resolution, real-time GLSEA SST dataset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”SOIL” refers to high-resolution soil moisture/temperature analyses provided by NASA </a:t>
            </a:r>
            <a:r>
              <a:rPr lang="en-US" sz="1800" dirty="0" err="1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SPoRT</a:t>
            </a:r>
            <a:endParaRPr lang="en-US" sz="1800" dirty="0">
              <a:latin typeface="Times New Roman" panose="02020603050405020304" pitchFamily="18" charset="0"/>
              <a:ea typeface="Arial Hebrew" charset="-79"/>
              <a:cs typeface="Times New Roman" panose="02020603050405020304" pitchFamily="18" charset="0"/>
            </a:endParaRP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“GVF” refers to the high-resolution VIIRS green vegetation fraction dataset</a:t>
            </a:r>
          </a:p>
          <a:p>
            <a:pPr>
              <a:spcAft>
                <a:spcPts val="360"/>
              </a:spcAft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ea typeface="Arial Hebrew" charset="-79"/>
                <a:cs typeface="Times New Roman" panose="02020603050405020304" pitchFamily="18" charset="0"/>
              </a:rPr>
              <a:t> “nudge2km” refers to nudging temperature, moisture, and horizontal winds above 2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390FA-5FC8-8C4D-98DD-61B9D86AEFED}"/>
              </a:ext>
            </a:extLst>
          </p:cNvPr>
          <p:cNvSpPr txBox="1"/>
          <p:nvPr/>
        </p:nvSpPr>
        <p:spPr>
          <a:xfrm>
            <a:off x="2505485" y="1396558"/>
            <a:ext cx="98607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u="sng" dirty="0"/>
              <a:t>EXPERIMENT		SST	GVF      	SOIL	Nudging	status   </a:t>
            </a:r>
            <a:r>
              <a:rPr lang="en-US" sz="1920" dirty="0"/>
              <a:t/>
            </a:r>
            <a:br>
              <a:rPr lang="en-US" sz="1920" dirty="0"/>
            </a:br>
            <a:r>
              <a:rPr lang="en-US" sz="840" dirty="0"/>
              <a:t> </a:t>
            </a:r>
          </a:p>
          <a:p>
            <a:r>
              <a:rPr lang="en-US" sz="1680" dirty="0"/>
              <a:t>EPA		         	--	--            	--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r>
              <a:rPr lang="en-US" sz="1680" dirty="0"/>
              <a:t/>
            </a:r>
            <a:br>
              <a:rPr lang="en-US" sz="1680" dirty="0"/>
            </a:br>
            <a:r>
              <a:rPr lang="en-US" sz="1680" dirty="0"/>
              <a:t>YNT 		         	--	--                	--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</a:p>
          <a:p>
            <a:r>
              <a:rPr lang="en-US" sz="1680" dirty="0"/>
              <a:t>YNT-SST 	               	            	</a:t>
            </a:r>
            <a:r>
              <a:rPr lang="en-US" sz="1680" dirty="0">
                <a:solidFill>
                  <a:srgbClr val="00B050"/>
                </a:solidFill>
              </a:rPr>
              <a:t>✔</a:t>
            </a:r>
            <a:r>
              <a:rPr lang="en-US" sz="1680" dirty="0"/>
              <a:t>         	--	--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YNT-GVF</a:t>
            </a:r>
            <a:r>
              <a:rPr lang="en-US" sz="1680" i="1" dirty="0"/>
              <a:t> </a:t>
            </a:r>
            <a:r>
              <a:rPr lang="en-US" sz="1680" dirty="0"/>
              <a:t>	            		--</a:t>
            </a:r>
            <a:r>
              <a:rPr lang="en-US" sz="1680" dirty="0">
                <a:solidFill>
                  <a:srgbClr val="00B050"/>
                </a:solidFill>
              </a:rPr>
              <a:t> 	✔	</a:t>
            </a:r>
            <a:r>
              <a:rPr lang="en-US" sz="1680" dirty="0"/>
              <a:t>--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b="1" i="1" dirty="0">
              <a:solidFill>
                <a:srgbClr val="FFC000"/>
              </a:solidFill>
            </a:endParaRPr>
          </a:p>
          <a:p>
            <a:r>
              <a:rPr lang="en-US" sz="1680" dirty="0"/>
              <a:t>YNT-SOIL			--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YNT-nudge2km		--	--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YNT-SST-SOIL	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/>
          </a:p>
          <a:p>
            <a:r>
              <a:rPr lang="en-US" sz="1680" dirty="0"/>
              <a:t>YNT-GVF-SST		</a:t>
            </a:r>
            <a:r>
              <a:rPr lang="en-US" sz="1680" dirty="0" smtClean="0"/>
              <a:t>	</a:t>
            </a:r>
            <a:r>
              <a:rPr lang="en-US" sz="1680" dirty="0" smtClean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dirty="0">
              <a:solidFill>
                <a:srgbClr val="FFC000"/>
              </a:solidFill>
            </a:endParaRPr>
          </a:p>
          <a:p>
            <a:r>
              <a:rPr lang="en-US" sz="1680" dirty="0"/>
              <a:t>YNT-GVF-SOIL		--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dirty="0">
              <a:solidFill>
                <a:srgbClr val="FFC000"/>
              </a:solidFill>
            </a:endParaRPr>
          </a:p>
          <a:p>
            <a:r>
              <a:rPr lang="en-US" sz="1680" dirty="0"/>
              <a:t>YNT-GVF-SOIL-SST	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--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  <a:endParaRPr lang="en-US" sz="1680" dirty="0">
              <a:solidFill>
                <a:srgbClr val="FFC000"/>
              </a:solidFill>
            </a:endParaRPr>
          </a:p>
          <a:p>
            <a:r>
              <a:rPr lang="en-US" sz="1680" dirty="0"/>
              <a:t>YNT-GVFSOIL-SST-nudge2km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b="1" dirty="0">
                <a:solidFill>
                  <a:srgbClr val="FFC000"/>
                </a:solidFill>
              </a:rPr>
              <a:t>complete/rerun</a:t>
            </a:r>
          </a:p>
          <a:p>
            <a:r>
              <a:rPr lang="en-US" sz="1680" dirty="0"/>
              <a:t>YNT-SOIL-SST-nudge2km            	</a:t>
            </a:r>
            <a:r>
              <a:rPr lang="en-US" sz="1680" dirty="0">
                <a:solidFill>
                  <a:srgbClr val="00B050"/>
                </a:solidFill>
              </a:rPr>
              <a:t>✔</a:t>
            </a:r>
            <a:r>
              <a:rPr lang="en-US" sz="1680" dirty="0"/>
              <a:t>         	-- 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dirty="0">
                <a:solidFill>
                  <a:srgbClr val="00B050"/>
                </a:solidFill>
              </a:rPr>
              <a:t>✔ </a:t>
            </a:r>
            <a:r>
              <a:rPr lang="en-US" sz="1680" dirty="0"/>
              <a:t>	</a:t>
            </a:r>
            <a:r>
              <a:rPr lang="en-US" sz="1680" b="1" dirty="0">
                <a:solidFill>
                  <a:srgbClr val="00B050"/>
                </a:solidFill>
              </a:rPr>
              <a:t>complete</a:t>
            </a:r>
            <a:endParaRPr lang="en-US" sz="1680" dirty="0">
              <a:solidFill>
                <a:srgbClr val="FFC000"/>
              </a:solidFill>
            </a:endParaRPr>
          </a:p>
          <a:p>
            <a:endParaRPr lang="en-US" sz="480" b="1" i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6082" y="4383641"/>
            <a:ext cx="970639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268200" y="4354324"/>
            <a:ext cx="15103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Optimized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5606" y="1828800"/>
            <a:ext cx="970639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317237" y="1758062"/>
            <a:ext cx="12346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40" y="852727"/>
            <a:ext cx="3184072" cy="4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-2131"/>
            <a:ext cx="1082040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Spaceport Sheboygan: 12km Optimized WRF</a:t>
            </a:r>
            <a:endParaRPr lang="en-US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67400"/>
            <a:ext cx="6965368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Temperature and Wind (left)</a:t>
            </a:r>
          </a:p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Verses 12km YNT-GVFSOIL-SST-nudge2km</a:t>
            </a:r>
          </a:p>
          <a:p>
            <a:endParaRPr lang="en-US" sz="27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2, 2017 (Lake Breeze/Ozone Exceedance)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8229600" cy="822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76434" y="2085201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276634" y="20852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96200" y="4267200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96400" y="4267200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76434" y="6809601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76634" y="68096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990600" y="6364841"/>
            <a:ext cx="914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7772400"/>
            <a:ext cx="6814686" cy="4462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Emitted Radiance Interferometer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573000" y="2085201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573000" y="4572000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685868" y="1815505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685868" y="42950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2685868" y="6705348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20" name="Rectangle 19"/>
          <p:cNvSpPr/>
          <p:nvPr/>
        </p:nvSpPr>
        <p:spPr>
          <a:xfrm>
            <a:off x="12573000" y="7058799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40" y="852727"/>
            <a:ext cx="3184072" cy="4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-5137"/>
            <a:ext cx="82296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867400"/>
            <a:ext cx="6965368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Temperature and Wind (left)</a:t>
            </a:r>
          </a:p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Verses </a:t>
            </a:r>
            <a:r>
              <a:rPr lang="en-US" sz="27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4km YNT-GVFSOIL-SST-nudge2km</a:t>
            </a:r>
          </a:p>
          <a:p>
            <a:endParaRPr lang="en-US" sz="27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2, 2017 (Lake Breeze/Ozone Exceedance)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76634" y="20852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96400" y="4267200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276634" y="68096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772400"/>
            <a:ext cx="6814686" cy="44627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Emitted Radiance Interferometer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600" y="6364841"/>
            <a:ext cx="762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-1" y="-2131"/>
            <a:ext cx="1082040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Spaceport Sheboygan: 4km Optimized WRF</a:t>
            </a:r>
            <a:endParaRPr lang="en-US" sz="288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73000" y="2085201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76434" y="2085201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96200" y="4267200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76434" y="6809601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Nocturnal BL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685868" y="1815505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685868" y="4295001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2685868" y="6705348"/>
            <a:ext cx="934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Lake Breeze</a:t>
            </a:r>
            <a:endParaRPr lang="en-US" sz="1200" b="1" dirty="0"/>
          </a:p>
        </p:txBody>
      </p:sp>
      <p:sp>
        <p:nvSpPr>
          <p:cNvPr id="26" name="Rectangle 25"/>
          <p:cNvSpPr/>
          <p:nvPr/>
        </p:nvSpPr>
        <p:spPr>
          <a:xfrm>
            <a:off x="12573000" y="7027977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573000" y="4572000"/>
            <a:ext cx="1219200" cy="353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1596</Words>
  <Application>Microsoft Office PowerPoint</Application>
  <PresentationFormat>Custom</PresentationFormat>
  <Paragraphs>171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ＭＳ Ｐゴシック</vt:lpstr>
      <vt:lpstr>Arial</vt:lpstr>
      <vt:lpstr>Arial Hebrew</vt:lpstr>
      <vt:lpstr>Calibri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126</cp:revision>
  <dcterms:created xsi:type="dcterms:W3CDTF">2006-08-16T00:00:00Z</dcterms:created>
  <dcterms:modified xsi:type="dcterms:W3CDTF">2021-06-02T18:50:22Z</dcterms:modified>
</cp:coreProperties>
</file>