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689" r:id="rId3"/>
    <p:sldId id="890" r:id="rId4"/>
    <p:sldId id="688" r:id="rId5"/>
    <p:sldId id="863" r:id="rId6"/>
    <p:sldId id="900" r:id="rId7"/>
    <p:sldId id="904" r:id="rId8"/>
    <p:sldId id="867" r:id="rId9"/>
    <p:sldId id="868" r:id="rId10"/>
    <p:sldId id="877" r:id="rId11"/>
    <p:sldId id="903" r:id="rId12"/>
    <p:sldId id="855" r:id="rId13"/>
    <p:sldId id="860" r:id="rId14"/>
    <p:sldId id="886" r:id="rId15"/>
    <p:sldId id="86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6122" autoAdjust="0"/>
  </p:normalViewPr>
  <p:slideViewPr>
    <p:cSldViewPr snapToGrid="0">
      <p:cViewPr varScale="1">
        <p:scale>
          <a:sx n="78" d="100"/>
          <a:sy n="78" d="100"/>
        </p:scale>
        <p:origin x="198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rres-Vazquez, Ana" userId="94e48f76-46e5-48d5-96d2-c4407b30fe73" providerId="ADAL" clId="{5BC466D0-1C6F-4AD9-BB2A-695FC14CDF98}"/>
    <pc:docChg chg="undo custSel addSld delSld modSld sldOrd">
      <pc:chgData name="Torres-Vazquez, Ana" userId="94e48f76-46e5-48d5-96d2-c4407b30fe73" providerId="ADAL" clId="{5BC466D0-1C6F-4AD9-BB2A-695FC14CDF98}" dt="2021-06-01T14:16:39.677" v="231" actId="478"/>
      <pc:docMkLst>
        <pc:docMk/>
      </pc:docMkLst>
      <pc:sldChg chg="del">
        <pc:chgData name="Torres-Vazquez, Ana" userId="94e48f76-46e5-48d5-96d2-c4407b30fe73" providerId="ADAL" clId="{5BC466D0-1C6F-4AD9-BB2A-695FC14CDF98}" dt="2021-06-01T12:52:41.981" v="180" actId="2696"/>
        <pc:sldMkLst>
          <pc:docMk/>
          <pc:sldMk cId="927037262" sldId="404"/>
        </pc:sldMkLst>
      </pc:sldChg>
      <pc:sldChg chg="modSp mod">
        <pc:chgData name="Torres-Vazquez, Ana" userId="94e48f76-46e5-48d5-96d2-c4407b30fe73" providerId="ADAL" clId="{5BC466D0-1C6F-4AD9-BB2A-695FC14CDF98}" dt="2021-06-01T12:52:36.999" v="179" actId="6549"/>
        <pc:sldMkLst>
          <pc:docMk/>
          <pc:sldMk cId="866760864" sldId="861"/>
        </pc:sldMkLst>
        <pc:spChg chg="mod">
          <ac:chgData name="Torres-Vazquez, Ana" userId="94e48f76-46e5-48d5-96d2-c4407b30fe73" providerId="ADAL" clId="{5BC466D0-1C6F-4AD9-BB2A-695FC14CDF98}" dt="2021-06-01T12:52:36.999" v="179" actId="6549"/>
          <ac:spMkLst>
            <pc:docMk/>
            <pc:sldMk cId="866760864" sldId="861"/>
            <ac:spMk id="3" creationId="{3727FF0C-6DED-44D6-A76D-B723453EC70D}"/>
          </ac:spMkLst>
        </pc:spChg>
      </pc:sldChg>
      <pc:sldChg chg="del ord">
        <pc:chgData name="Torres-Vazquez, Ana" userId="94e48f76-46e5-48d5-96d2-c4407b30fe73" providerId="ADAL" clId="{5BC466D0-1C6F-4AD9-BB2A-695FC14CDF98}" dt="2021-06-01T12:52:41.981" v="180" actId="2696"/>
        <pc:sldMkLst>
          <pc:docMk/>
          <pc:sldMk cId="425662273" sldId="898"/>
        </pc:sldMkLst>
      </pc:sldChg>
      <pc:sldChg chg="del ord">
        <pc:chgData name="Torres-Vazquez, Ana" userId="94e48f76-46e5-48d5-96d2-c4407b30fe73" providerId="ADAL" clId="{5BC466D0-1C6F-4AD9-BB2A-695FC14CDF98}" dt="2021-06-01T12:52:41.981" v="180" actId="2696"/>
        <pc:sldMkLst>
          <pc:docMk/>
          <pc:sldMk cId="4101929495" sldId="899"/>
        </pc:sldMkLst>
      </pc:sldChg>
      <pc:sldChg chg="addSp delSp modSp mod ord">
        <pc:chgData name="Torres-Vazquez, Ana" userId="94e48f76-46e5-48d5-96d2-c4407b30fe73" providerId="ADAL" clId="{5BC466D0-1C6F-4AD9-BB2A-695FC14CDF98}" dt="2021-06-01T14:16:39.677" v="231" actId="478"/>
        <pc:sldMkLst>
          <pc:docMk/>
          <pc:sldMk cId="3966913925" sldId="900"/>
        </pc:sldMkLst>
        <pc:spChg chg="mod">
          <ac:chgData name="Torres-Vazquez, Ana" userId="94e48f76-46e5-48d5-96d2-c4407b30fe73" providerId="ADAL" clId="{5BC466D0-1C6F-4AD9-BB2A-695FC14CDF98}" dt="2021-06-01T12:50:51.893" v="48" actId="1076"/>
          <ac:spMkLst>
            <pc:docMk/>
            <pc:sldMk cId="3966913925" sldId="900"/>
            <ac:spMk id="2" creationId="{D492C460-20CA-4C15-9CCE-B7C034E39764}"/>
          </ac:spMkLst>
        </pc:spChg>
        <pc:spChg chg="del mod">
          <ac:chgData name="Torres-Vazquez, Ana" userId="94e48f76-46e5-48d5-96d2-c4407b30fe73" providerId="ADAL" clId="{5BC466D0-1C6F-4AD9-BB2A-695FC14CDF98}" dt="2021-06-01T14:16:38.683" v="229" actId="478"/>
          <ac:spMkLst>
            <pc:docMk/>
            <pc:sldMk cId="3966913925" sldId="900"/>
            <ac:spMk id="3" creationId="{8C5606C1-AFEF-4709-A575-705D5EBF039B}"/>
          </ac:spMkLst>
        </pc:spChg>
        <pc:spChg chg="del">
          <ac:chgData name="Torres-Vazquez, Ana" userId="94e48f76-46e5-48d5-96d2-c4407b30fe73" providerId="ADAL" clId="{5BC466D0-1C6F-4AD9-BB2A-695FC14CDF98}" dt="2021-06-01T14:16:38.683" v="229" actId="478"/>
          <ac:spMkLst>
            <pc:docMk/>
            <pc:sldMk cId="3966913925" sldId="900"/>
            <ac:spMk id="4" creationId="{20CBA3DB-4E9E-47AE-B928-A00F45A03463}"/>
          </ac:spMkLst>
        </pc:spChg>
        <pc:spChg chg="del">
          <ac:chgData name="Torres-Vazquez, Ana" userId="94e48f76-46e5-48d5-96d2-c4407b30fe73" providerId="ADAL" clId="{5BC466D0-1C6F-4AD9-BB2A-695FC14CDF98}" dt="2021-06-01T14:16:38.683" v="229" actId="478"/>
          <ac:spMkLst>
            <pc:docMk/>
            <pc:sldMk cId="3966913925" sldId="900"/>
            <ac:spMk id="11" creationId="{4C4D2B6B-7811-4AFA-90AB-BF3ED0AF030A}"/>
          </ac:spMkLst>
        </pc:spChg>
        <pc:spChg chg="del">
          <ac:chgData name="Torres-Vazquez, Ana" userId="94e48f76-46e5-48d5-96d2-c4407b30fe73" providerId="ADAL" clId="{5BC466D0-1C6F-4AD9-BB2A-695FC14CDF98}" dt="2021-06-01T14:16:38.683" v="229" actId="478"/>
          <ac:spMkLst>
            <pc:docMk/>
            <pc:sldMk cId="3966913925" sldId="900"/>
            <ac:spMk id="14" creationId="{38BABB51-2680-4877-8685-22CF3791C7A3}"/>
          </ac:spMkLst>
        </pc:spChg>
        <pc:spChg chg="del">
          <ac:chgData name="Torres-Vazquez, Ana" userId="94e48f76-46e5-48d5-96d2-c4407b30fe73" providerId="ADAL" clId="{5BC466D0-1C6F-4AD9-BB2A-695FC14CDF98}" dt="2021-06-01T14:16:38.683" v="229" actId="478"/>
          <ac:spMkLst>
            <pc:docMk/>
            <pc:sldMk cId="3966913925" sldId="900"/>
            <ac:spMk id="16" creationId="{7FF67B8E-F6B5-4B0E-A18C-EA409E8408EC}"/>
          </ac:spMkLst>
        </pc:spChg>
        <pc:spChg chg="del">
          <ac:chgData name="Torres-Vazquez, Ana" userId="94e48f76-46e5-48d5-96d2-c4407b30fe73" providerId="ADAL" clId="{5BC466D0-1C6F-4AD9-BB2A-695FC14CDF98}" dt="2021-06-01T14:16:38.683" v="229" actId="478"/>
          <ac:spMkLst>
            <pc:docMk/>
            <pc:sldMk cId="3966913925" sldId="900"/>
            <ac:spMk id="20" creationId="{367B17B0-8822-4263-8365-57A16C95F563}"/>
          </ac:spMkLst>
        </pc:spChg>
        <pc:spChg chg="add mod">
          <ac:chgData name="Torres-Vazquez, Ana" userId="94e48f76-46e5-48d5-96d2-c4407b30fe73" providerId="ADAL" clId="{5BC466D0-1C6F-4AD9-BB2A-695FC14CDF98}" dt="2021-06-01T14:14:30.891" v="193" actId="1035"/>
          <ac:spMkLst>
            <pc:docMk/>
            <pc:sldMk cId="3966913925" sldId="900"/>
            <ac:spMk id="21" creationId="{670ACE03-70A8-44AC-A13D-E7CA23A18DD9}"/>
          </ac:spMkLst>
        </pc:spChg>
        <pc:spChg chg="del">
          <ac:chgData name="Torres-Vazquez, Ana" userId="94e48f76-46e5-48d5-96d2-c4407b30fe73" providerId="ADAL" clId="{5BC466D0-1C6F-4AD9-BB2A-695FC14CDF98}" dt="2021-06-01T14:16:38.683" v="229" actId="478"/>
          <ac:spMkLst>
            <pc:docMk/>
            <pc:sldMk cId="3966913925" sldId="900"/>
            <ac:spMk id="22" creationId="{DFD57EE4-D4D9-4B02-80A3-63B0D8D43D83}"/>
          </ac:spMkLst>
        </pc:spChg>
        <pc:spChg chg="del">
          <ac:chgData name="Torres-Vazquez, Ana" userId="94e48f76-46e5-48d5-96d2-c4407b30fe73" providerId="ADAL" clId="{5BC466D0-1C6F-4AD9-BB2A-695FC14CDF98}" dt="2021-06-01T14:16:38.683" v="229" actId="478"/>
          <ac:spMkLst>
            <pc:docMk/>
            <pc:sldMk cId="3966913925" sldId="900"/>
            <ac:spMk id="23" creationId="{1C81AA49-5918-4B40-9454-54EE2F129EDC}"/>
          </ac:spMkLst>
        </pc:spChg>
        <pc:spChg chg="del">
          <ac:chgData name="Torres-Vazquez, Ana" userId="94e48f76-46e5-48d5-96d2-c4407b30fe73" providerId="ADAL" clId="{5BC466D0-1C6F-4AD9-BB2A-695FC14CDF98}" dt="2021-06-01T14:16:38.683" v="229" actId="478"/>
          <ac:spMkLst>
            <pc:docMk/>
            <pc:sldMk cId="3966913925" sldId="900"/>
            <ac:spMk id="24" creationId="{257B6733-03E0-425C-8CF9-A3696E648BD9}"/>
          </ac:spMkLst>
        </pc:spChg>
        <pc:spChg chg="add mod">
          <ac:chgData name="Torres-Vazquez, Ana" userId="94e48f76-46e5-48d5-96d2-c4407b30fe73" providerId="ADAL" clId="{5BC466D0-1C6F-4AD9-BB2A-695FC14CDF98}" dt="2021-06-01T14:14:45.412" v="201" actId="20577"/>
          <ac:spMkLst>
            <pc:docMk/>
            <pc:sldMk cId="3966913925" sldId="900"/>
            <ac:spMk id="25" creationId="{445E4837-7F16-4B30-9410-19F748A35B21}"/>
          </ac:spMkLst>
        </pc:spChg>
        <pc:picChg chg="del">
          <ac:chgData name="Torres-Vazquez, Ana" userId="94e48f76-46e5-48d5-96d2-c4407b30fe73" providerId="ADAL" clId="{5BC466D0-1C6F-4AD9-BB2A-695FC14CDF98}" dt="2021-06-01T14:16:39.677" v="231" actId="478"/>
          <ac:picMkLst>
            <pc:docMk/>
            <pc:sldMk cId="3966913925" sldId="900"/>
            <ac:picMk id="7" creationId="{6B33A986-FE1B-46B0-B170-6122D513ECE6}"/>
          </ac:picMkLst>
        </pc:picChg>
        <pc:picChg chg="del">
          <ac:chgData name="Torres-Vazquez, Ana" userId="94e48f76-46e5-48d5-96d2-c4407b30fe73" providerId="ADAL" clId="{5BC466D0-1C6F-4AD9-BB2A-695FC14CDF98}" dt="2021-06-01T14:16:39.327" v="230" actId="478"/>
          <ac:picMkLst>
            <pc:docMk/>
            <pc:sldMk cId="3966913925" sldId="900"/>
            <ac:picMk id="8" creationId="{DF18B0D5-4432-413D-AF86-FB53FB7EBCF7}"/>
          </ac:picMkLst>
        </pc:picChg>
        <pc:picChg chg="del">
          <ac:chgData name="Torres-Vazquez, Ana" userId="94e48f76-46e5-48d5-96d2-c4407b30fe73" providerId="ADAL" clId="{5BC466D0-1C6F-4AD9-BB2A-695FC14CDF98}" dt="2021-06-01T14:16:38.683" v="229" actId="478"/>
          <ac:picMkLst>
            <pc:docMk/>
            <pc:sldMk cId="3966913925" sldId="900"/>
            <ac:picMk id="18" creationId="{41FA2AB3-EAB7-49BD-9D07-D3DEC0E58964}"/>
          </ac:picMkLst>
        </pc:picChg>
        <pc:picChg chg="del">
          <ac:chgData name="Torres-Vazquez, Ana" userId="94e48f76-46e5-48d5-96d2-c4407b30fe73" providerId="ADAL" clId="{5BC466D0-1C6F-4AD9-BB2A-695FC14CDF98}" dt="2021-06-01T14:16:38.683" v="229" actId="478"/>
          <ac:picMkLst>
            <pc:docMk/>
            <pc:sldMk cId="3966913925" sldId="900"/>
            <ac:picMk id="19" creationId="{C400E40D-B7DC-4949-B349-745B2B4423FC}"/>
          </ac:picMkLst>
        </pc:picChg>
      </pc:sldChg>
      <pc:sldChg chg="del">
        <pc:chgData name="Torres-Vazquez, Ana" userId="94e48f76-46e5-48d5-96d2-c4407b30fe73" providerId="ADAL" clId="{5BC466D0-1C6F-4AD9-BB2A-695FC14CDF98}" dt="2021-06-01T12:52:41.981" v="180" actId="2696"/>
        <pc:sldMkLst>
          <pc:docMk/>
          <pc:sldMk cId="318504596" sldId="901"/>
        </pc:sldMkLst>
      </pc:sldChg>
      <pc:sldChg chg="add">
        <pc:chgData name="Torres-Vazquez, Ana" userId="94e48f76-46e5-48d5-96d2-c4407b30fe73" providerId="ADAL" clId="{5BC466D0-1C6F-4AD9-BB2A-695FC14CDF98}" dt="2021-06-01T14:16:34.871" v="228"/>
        <pc:sldMkLst>
          <pc:docMk/>
          <pc:sldMk cId="2774319601" sldId="90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F2B761-CAAE-41DE-935A-69B2E9C2CD5C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C996AF-A85F-4D60-801C-A0A28CCFC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65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NYS MESONET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996AF-A85F-4D60-801C-A0A28CCFC3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84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NYS MESONET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996AF-A85F-4D60-801C-A0A28CCFC3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15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585D4-0486-4626-B38E-1DAA5076D8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03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585D4-0486-4626-B38E-1DAA5076D8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68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585D4-0486-4626-B38E-1DAA5076D8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87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585D4-0486-4626-B38E-1DAA5076D8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90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F500-1A86-432A-AE11-7F3FE053E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BBE23F-A559-42F7-A6A4-F0CECCCBA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06218-F04E-413A-9853-6AED6229B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A041A-F4EE-480B-B102-778DC3F2C84F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3BCC9-2C53-42E1-A9BF-CAA551B78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D9588-B84D-4722-A7EB-BDD92E0E4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6829-B9AB-4F1D-9E48-075191093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81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BFD46-C22A-4C2D-968D-08E89CA4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20848B-1A67-44D6-8111-70D2B8922D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F4C49-6918-4EED-9695-96DD1B7A5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A041A-F4EE-480B-B102-778DC3F2C84F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4A8BB-24EB-4656-BBF6-D35B1D86A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50B81-1230-4035-A3A5-F32271A2E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6829-B9AB-4F1D-9E48-075191093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2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62CDD0-58F5-4EED-8738-8D6BCB80C4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A41689-B81D-433A-9ABB-334719B57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D2549-F9D4-41D9-BA1D-2957E4A00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A041A-F4EE-480B-B102-778DC3F2C84F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EDBCB-3FEC-4B20-AE37-7A7A99BA1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3784B-ACD7-4394-9972-D8426DC9F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6829-B9AB-4F1D-9E48-075191093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240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6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56C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" name="Picture 2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21" y="0"/>
            <a:ext cx="914089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D8837D8-8BA6-4A7C-B4CB-1F01EC962B42}" type="datetime1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C54A5C6-1A67-402B-9D43-A5D8CAE25F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0" y="6418232"/>
            <a:ext cx="762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25" descr="EPA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6764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690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8404" y="6370787"/>
            <a:ext cx="2743200" cy="365125"/>
          </a:xfrm>
        </p:spPr>
        <p:txBody>
          <a:bodyPr/>
          <a:lstStyle/>
          <a:p>
            <a:fld id="{27D5C84F-68FE-4480-8013-AACFABD99AE6}" type="datetime1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5811" y="6327564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2C54A5C6-1A67-402B-9D43-A5D8CAE25F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68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04250" y="6356350"/>
            <a:ext cx="2743200" cy="365125"/>
          </a:xfrm>
        </p:spPr>
        <p:txBody>
          <a:bodyPr/>
          <a:lstStyle/>
          <a:p>
            <a:fld id="{9CA2ADD6-0200-4AE3-ACCF-170F825B4784}" type="datetime1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15DA05-49B2-4569-B61D-3C487D215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5811" y="6327564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2C54A5C6-1A67-402B-9D43-A5D8CAE25F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77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10600" y="6346406"/>
            <a:ext cx="2743200" cy="365125"/>
          </a:xfrm>
        </p:spPr>
        <p:txBody>
          <a:bodyPr/>
          <a:lstStyle/>
          <a:p>
            <a:fld id="{A79D1D1E-89C6-45A0-A562-2B79689CDA4E}" type="datetime1">
              <a:rPr lang="en-US" smtClean="0"/>
              <a:t>5/31/2021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A757297-7520-467F-B9C3-18AE752C8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5811" y="6327564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2C54A5C6-1A67-402B-9D43-A5D8CAE25F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7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99247"/>
            <a:ext cx="10515600" cy="9914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C1FA-3A64-45B0-9B2D-B85D3945AFD2}" type="datetime1">
              <a:rPr lang="en-US" smtClean="0"/>
              <a:t>5/31/2021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-2021732" y="6356349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2C54A5C6-1A67-402B-9D43-A5D8CAE25F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12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D312B-6A05-4BB7-B51D-E31D405E3FEE}" type="datetime1">
              <a:rPr lang="en-US" smtClean="0"/>
              <a:t>5/31/2021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2002276" y="6346285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2C54A5C6-1A67-402B-9D43-A5D8CAE25F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92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593347" y="6356349"/>
            <a:ext cx="2743200" cy="365125"/>
          </a:xfrm>
        </p:spPr>
        <p:txBody>
          <a:bodyPr/>
          <a:lstStyle/>
          <a:p>
            <a:fld id="{B66F5F3D-92F6-4D1F-8805-FCB982B858ED}" type="datetime1">
              <a:rPr lang="en-US" smtClean="0"/>
              <a:t>5/31/2021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56313D1-410C-4F6B-B6E5-8D7EDE596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5811" y="6327564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2C54A5C6-1A67-402B-9D43-A5D8CAE25F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66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13258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26F14-6A43-4E2D-AFEC-F7D73109D946}" type="datetime1">
              <a:rPr lang="en-US" smtClean="0"/>
              <a:t>5/31/2021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A5C6-1A67-402B-9D43-A5D8CAE25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47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3EDCF-33D1-4E15-8090-7C2F92FB7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06A4F-EB33-48B4-BE77-100249734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4735E-8FBF-4CF6-B55B-B43F7864B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A041A-F4EE-480B-B102-778DC3F2C84F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47B01-DB1D-4A57-BA2F-F08E61CB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0F087-FE0B-4578-A6CC-43712EDE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6829-B9AB-4F1D-9E48-075191093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764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10004"/>
            <a:ext cx="3932237" cy="134739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5DF-5813-4467-973B-B394D779E69D}" type="datetime1">
              <a:rPr lang="en-US" smtClean="0"/>
              <a:t>5/31/2021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A5C6-1A67-402B-9D43-A5D8CAE25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22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s/New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pp_ord_blanc4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625600" y="2590800"/>
            <a:ext cx="8940800" cy="2438400"/>
          </a:xfrm>
        </p:spPr>
        <p:txBody>
          <a:bodyPr>
            <a:normAutofit fontScale="92500"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A5B53-1430-42E0-BB82-DD3CDB9858D1}" type="datetime1">
              <a:rPr lang="en-US" smtClean="0"/>
              <a:t>5/31/2021</a:t>
            </a:fld>
            <a:endParaRPr lang="en-US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37600" y="6356351"/>
            <a:ext cx="3251200" cy="365125"/>
          </a:xfrm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5E5786F2-C5E9-407A-8AFB-EC65E0ADA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72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76963-939C-49A4-8E3F-66BB30B77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D3B62-8652-4485-AE9C-743E6D4E7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5F234-82AC-40EB-A862-535D51EA5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A041A-F4EE-480B-B102-778DC3F2C84F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5979D-9DE8-4A13-8B81-C7EC58F0D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1B5A6-970E-412B-8324-73D398A32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6829-B9AB-4F1D-9E48-075191093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18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CBEC4-B772-4588-A35B-CA66C785A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2E8E9-EFA3-4C2E-8B62-25AFDAD28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D8AF7-00D5-4E22-9AFE-4A9D67B526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9D971C-C61F-45C5-9FEF-EA7FF417F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A041A-F4EE-480B-B102-778DC3F2C84F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AA8985-9A58-4653-A4BE-BFA618651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CBC96C-E4C7-47D9-B570-660AC04E4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6829-B9AB-4F1D-9E48-075191093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59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7D17B-CBD9-45AA-AF49-FFF5647F3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F3C65-7F62-484F-91DE-DEAB2D0F5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5F3A57-27D4-44B8-A0D9-68862024E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6212C4-301C-497B-825B-DDE14B47F6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A60E15-6466-4562-BDAE-B440A194C5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7138EE-042A-4A3A-A448-9D2C9C501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A041A-F4EE-480B-B102-778DC3F2C84F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45E3B6-85F8-47B0-B3A7-149B89D7F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944518-057A-4D7F-ABD3-12ED07EB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6829-B9AB-4F1D-9E48-075191093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56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E4EB4-3D5B-4DA9-A98E-D4A09EC27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0D05FB-12C3-4B1F-B6A9-1404D0FAD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A041A-F4EE-480B-B102-778DC3F2C84F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298AD1-9176-4FA9-B126-6581087B4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2A3CDB-351C-4F97-9D8E-D154B561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6829-B9AB-4F1D-9E48-075191093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97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DBF218-D324-4CE5-BC86-E0FB484DF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A041A-F4EE-480B-B102-778DC3F2C84F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E32F51-2F39-4DC3-A3F3-753BEB65D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B18326-355A-4F77-A6DE-3A78C1CE2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6829-B9AB-4F1D-9E48-075191093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22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BD08F-9451-42B0-8443-E7EDDD57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5A362-B7F6-49FF-8055-7C5E52E13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DB09E4-B6D3-419B-BD6F-6213C7CA84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2A884-CE3B-497F-91EB-8BF01D744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A041A-F4EE-480B-B102-778DC3F2C84F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CA37C9-47D4-4378-A071-3A8EF66C8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CAB7C6-68C2-4289-9B60-8D7490BB1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6829-B9AB-4F1D-9E48-075191093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88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AF7B-2E16-43CA-9438-229290810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217110-948C-4E5A-A697-AFC638202E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C0B7C-3896-4A1A-946F-CEC5D573E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C28274-023E-41A6-BA0B-A3E5ACCD5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A041A-F4EE-480B-B102-778DC3F2C84F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ABB201-AF0E-4323-BF73-84A224AD3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D8B30-E11B-480F-A642-47C27E6DA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6829-B9AB-4F1D-9E48-075191093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71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F4905-0827-4DD9-BC00-4560A5E5C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36CE4-B37B-4EBF-BDFD-02E5EBDCC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78B74-013E-47C9-8841-2016BC57C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A041A-F4EE-480B-B102-778DC3F2C84F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A1BC6-3F4A-4AED-AC40-6BB2C42508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4C2F4-02A9-42DF-BBE7-DC105FDBB9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D6829-B9AB-4F1D-9E48-075191093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6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74688"/>
            <a:ext cx="10515600" cy="10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A1C0F-53FD-47E8-9987-08F2EAB3F6FD}" type="datetime1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0" y="6407474"/>
            <a:ext cx="685800" cy="228600"/>
          </a:xfrm>
          <a:prstGeom prst="rect">
            <a:avLst/>
          </a:prstGeom>
          <a:solidFill>
            <a:srgbClr val="026CB6"/>
          </a:solidFill>
          <a:ln>
            <a:noFill/>
          </a:ln>
        </p:spPr>
        <p:txBody>
          <a:bodyPr wrap="none" anchor="ctr"/>
          <a:lstStyle/>
          <a:p>
            <a:endParaRPr lang="en-US">
              <a:solidFill>
                <a:srgbClr val="026CB6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32504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2057400" y="63179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2C54A5C6-1A67-402B-9D43-A5D8CAE25F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32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219200" y="4152900"/>
            <a:ext cx="9753600" cy="29139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 Torres-Vazquez, Jon Pleim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ctrTitle"/>
          </p:nvPr>
        </p:nvSpPr>
        <p:spPr bwMode="auto">
          <a:xfrm>
            <a:off x="1219200" y="2705100"/>
            <a:ext cx="9753600" cy="14478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800" dirty="0">
                <a:ea typeface="Source Sans Pro Semibold" panose="020B0603030403020204" pitchFamily="34" charset="0"/>
              </a:rPr>
              <a:t>High Resolution WRF-CMAQ modeling during LISTOS</a:t>
            </a: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876980" y="6375196"/>
            <a:ext cx="5643562" cy="359089"/>
          </a:xfrm>
          <a:prstGeom prst="rect">
            <a:avLst/>
          </a:prstGeom>
          <a:solidFill>
            <a:srgbClr val="003F69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 of Research and Development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Atmospheric and Environmental Systems Modeling Division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9641543" y="6375196"/>
            <a:ext cx="1905000" cy="228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 smtClean="0">
                <a:solidFill>
                  <a:schemeClr val="bg1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28D324-9066-4088-A339-BD86480AD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4A5C6-1A67-402B-9D43-A5D8CAE25F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66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07CF34-6D96-4BCB-BEF0-51AB8419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A5C6-1A67-402B-9D43-A5D8CAE25FA9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1B98CE0-A225-4311-90E6-2EC464C374D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4" t="51338" r="7299" b="30291"/>
          <a:stretch/>
        </p:blipFill>
        <p:spPr bwMode="auto">
          <a:xfrm>
            <a:off x="3596996" y="1933462"/>
            <a:ext cx="2975810" cy="13752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3298168-7481-4C0A-99D3-4E0841572789}"/>
              </a:ext>
            </a:extLst>
          </p:cNvPr>
          <p:cNvSpPr txBox="1"/>
          <p:nvPr/>
        </p:nvSpPr>
        <p:spPr>
          <a:xfrm>
            <a:off x="4384260" y="1495727"/>
            <a:ext cx="1401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1-min ozone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5A5E7E-C377-44F0-961D-950706395873}"/>
              </a:ext>
            </a:extLst>
          </p:cNvPr>
          <p:cNvSpPr txBox="1"/>
          <p:nvPr/>
        </p:nvSpPr>
        <p:spPr>
          <a:xfrm>
            <a:off x="1387321" y="1482231"/>
            <a:ext cx="1598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 Direction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033DFCC-E29F-478F-AECD-D61E888657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982" b="51984"/>
          <a:stretch/>
        </p:blipFill>
        <p:spPr>
          <a:xfrm>
            <a:off x="615993" y="1774487"/>
            <a:ext cx="2926651" cy="1560264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768D3C14-9AF3-4B79-952D-80A2AB4A853C}"/>
              </a:ext>
            </a:extLst>
          </p:cNvPr>
          <p:cNvSpPr/>
          <p:nvPr/>
        </p:nvSpPr>
        <p:spPr>
          <a:xfrm>
            <a:off x="997748" y="5556343"/>
            <a:ext cx="4787793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Breeze-ozone-NO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 relationships recreated by the model.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E8E202-46A9-4E57-8E1F-673B2FFE20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7062" y="3534100"/>
            <a:ext cx="2952842" cy="15602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BE9CB6-BCE4-49FC-9E54-0CD72427E22E}"/>
              </a:ext>
            </a:extLst>
          </p:cNvPr>
          <p:cNvSpPr txBox="1"/>
          <p:nvPr/>
        </p:nvSpPr>
        <p:spPr>
          <a:xfrm>
            <a:off x="3241119" y="3334751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  <a:r>
              <a:rPr lang="en-US" baseline="-25000" dirty="0"/>
              <a:t>2</a:t>
            </a:r>
          </a:p>
        </p:txBody>
      </p:sp>
      <p:sp>
        <p:nvSpPr>
          <p:cNvPr id="25" name="Title 16">
            <a:extLst>
              <a:ext uri="{FF2B5EF4-FFF2-40B4-BE49-F238E27FC236}">
                <a16:creationId xmlns:a16="http://schemas.microsoft.com/office/drawing/2014/main" id="{C88CB4DE-9F19-4C7D-AC6D-115820DF9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1364" y="379224"/>
            <a:ext cx="4479327" cy="10160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Surface-level wind flow along the CT coast on July 10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C160B8-5D16-4C11-8EC3-9DB017EFC35D}"/>
              </a:ext>
            </a:extLst>
          </p:cNvPr>
          <p:cNvSpPr/>
          <p:nvPr/>
        </p:nvSpPr>
        <p:spPr>
          <a:xfrm>
            <a:off x="6715328" y="1431813"/>
            <a:ext cx="534367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Model does not simulate overnight land breeze processes along coastal CT stations.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Subsequently, residual ozone from the previous day was not fully cleared out. 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At </a:t>
            </a:r>
            <a:r>
              <a:rPr lang="en-US" dirty="0">
                <a:solidFill>
                  <a:schemeClr val="accent5"/>
                </a:solidFill>
              </a:rPr>
              <a:t>Greenwich</a:t>
            </a:r>
            <a:r>
              <a:rPr lang="en-US" dirty="0">
                <a:solidFill>
                  <a:prstClr val="black"/>
                </a:solidFill>
              </a:rPr>
              <a:t>: a delay in onset of on-shore breeze coincides with a delay in ozone production, which suggests importance of flow to adequate simulation of ozone. 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At </a:t>
            </a:r>
            <a:r>
              <a:rPr lang="en-US" dirty="0">
                <a:solidFill>
                  <a:srgbClr val="00C4BF"/>
                </a:solidFill>
              </a:rPr>
              <a:t>Madison</a:t>
            </a:r>
            <a:r>
              <a:rPr lang="en-US" dirty="0">
                <a:solidFill>
                  <a:prstClr val="black"/>
                </a:solidFill>
              </a:rPr>
              <a:t>: onset of ozone production preceded SW flow shift, suggesting localized production. 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Model misses max. ozone concentrations at all stations. 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4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341FD30-437C-427B-8FEB-808D654E8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852" y="56432"/>
            <a:ext cx="10515600" cy="1016000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Ozone LIDAR at Westport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7374A-F029-4939-B253-FBC1A3F21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A5C6-1A67-402B-9D43-A5D8CAE25FA9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8B36BCF-746A-49F4-A00F-6C443F101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894" y="1020390"/>
            <a:ext cx="8564850" cy="433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7AD2A3-2175-49A0-8A9A-FA50AE6C95D7}"/>
              </a:ext>
            </a:extLst>
          </p:cNvPr>
          <p:cNvSpPr txBox="1"/>
          <p:nvPr/>
        </p:nvSpPr>
        <p:spPr>
          <a:xfrm>
            <a:off x="9409635" y="6550223"/>
            <a:ext cx="2782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Data courtesy of Tim Berkoff, NASA.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FB7EC5-9B2C-4A99-8900-442336182333}"/>
              </a:ext>
            </a:extLst>
          </p:cNvPr>
          <p:cNvSpPr txBox="1"/>
          <p:nvPr/>
        </p:nvSpPr>
        <p:spPr>
          <a:xfrm>
            <a:off x="3320159" y="5514444"/>
            <a:ext cx="8762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Ozone LIDAR data at Westport provides us with an encompassing snapshot of processes related to ozone production and ozone exceedances along the CT coast.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C6ECE9-DE29-4053-B85F-F671045E9E67}"/>
              </a:ext>
            </a:extLst>
          </p:cNvPr>
          <p:cNvSpPr/>
          <p:nvPr/>
        </p:nvSpPr>
        <p:spPr>
          <a:xfrm>
            <a:off x="5943041" y="4927621"/>
            <a:ext cx="2290011" cy="1858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3500DFE-2450-49A0-9CAB-888CC5F7C4F5}"/>
              </a:ext>
            </a:extLst>
          </p:cNvPr>
          <p:cNvSpPr/>
          <p:nvPr/>
        </p:nvSpPr>
        <p:spPr>
          <a:xfrm>
            <a:off x="9060161" y="3477126"/>
            <a:ext cx="1905001" cy="84504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DE097D9-206A-4B80-A3B0-7FF27C69190E}"/>
              </a:ext>
            </a:extLst>
          </p:cNvPr>
          <p:cNvSpPr/>
          <p:nvPr/>
        </p:nvSpPr>
        <p:spPr>
          <a:xfrm>
            <a:off x="10663199" y="4813778"/>
            <a:ext cx="1254463" cy="44800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95E0057-DEB5-4159-8899-77A19DF8800B}"/>
              </a:ext>
            </a:extLst>
          </p:cNvPr>
          <p:cNvSpPr/>
          <p:nvPr/>
        </p:nvSpPr>
        <p:spPr>
          <a:xfrm>
            <a:off x="8399789" y="4772394"/>
            <a:ext cx="1254463" cy="44800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685892-BC5E-4AE0-BD45-0C6EBD7628DB}"/>
              </a:ext>
            </a:extLst>
          </p:cNvPr>
          <p:cNvSpPr/>
          <p:nvPr/>
        </p:nvSpPr>
        <p:spPr>
          <a:xfrm>
            <a:off x="3765665" y="4947274"/>
            <a:ext cx="8151997" cy="206224"/>
          </a:xfrm>
          <a:prstGeom prst="rect">
            <a:avLst/>
          </a:prstGeom>
          <a:solidFill>
            <a:srgbClr val="FFFF66">
              <a:alpha val="2902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2FC9B8A-38B1-4F27-9D31-9A1E2F5AE9D6}"/>
              </a:ext>
            </a:extLst>
          </p:cNvPr>
          <p:cNvSpPr/>
          <p:nvPr/>
        </p:nvSpPr>
        <p:spPr>
          <a:xfrm>
            <a:off x="6843652" y="4738310"/>
            <a:ext cx="1254463" cy="44800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F1AB80-E114-4C34-95E3-6E689F1AEE30}"/>
              </a:ext>
            </a:extLst>
          </p:cNvPr>
          <p:cNvSpPr txBox="1"/>
          <p:nvPr/>
        </p:nvSpPr>
        <p:spPr>
          <a:xfrm>
            <a:off x="114255" y="2020487"/>
            <a:ext cx="32059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Potential evidence of: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Rapid growth within shallow surface layer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Localized low-level jets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…and a plume transporting high ozone concentrations over Westport. </a:t>
            </a:r>
          </a:p>
        </p:txBody>
      </p:sp>
    </p:spTree>
    <p:extLst>
      <p:ext uri="{BB962C8B-B14F-4D97-AF65-F5344CB8AC3E}">
        <p14:creationId xmlns:p14="http://schemas.microsoft.com/office/powerpoint/2010/main" val="415133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DE615D-3B7C-4FCC-B63F-65D62E586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A5C6-1A67-402B-9D43-A5D8CAE25FA9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378202-C00E-4ED2-A0ED-C8A8A257C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109" y="3551612"/>
            <a:ext cx="7461911" cy="314714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0FA15EC-9CD4-48A8-9BB0-6585C9AF2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9" y="94593"/>
            <a:ext cx="6327228" cy="3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0A1D67-97C6-4D2D-AADE-DEE5AA23E518}"/>
              </a:ext>
            </a:extLst>
          </p:cNvPr>
          <p:cNvSpPr txBox="1"/>
          <p:nvPr/>
        </p:nvSpPr>
        <p:spPr>
          <a:xfrm>
            <a:off x="9409635" y="6550223"/>
            <a:ext cx="2782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Data courtesy of Tim Berkoff, NASA.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B6E8FF-76EA-496C-A462-FAF1B6AD5D38}"/>
              </a:ext>
            </a:extLst>
          </p:cNvPr>
          <p:cNvSpPr/>
          <p:nvPr/>
        </p:nvSpPr>
        <p:spPr>
          <a:xfrm>
            <a:off x="288488" y="858486"/>
            <a:ext cx="4544257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Rapid growth within shallow surface layer</a:t>
            </a:r>
          </a:p>
          <a:p>
            <a:r>
              <a:rPr lang="en-US" dirty="0">
                <a:solidFill>
                  <a:schemeClr val="accent1"/>
                </a:solidFill>
              </a:rPr>
              <a:t>	Model captures surface level growth, 	but it’s very similar to behavior 	higher along the column. 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 startAt="2"/>
            </a:pPr>
            <a:r>
              <a:rPr lang="en-US" dirty="0"/>
              <a:t> Plume transporting high ozone concentrations over Westport. 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	</a:t>
            </a:r>
            <a:r>
              <a:rPr lang="en-US" sz="1600" dirty="0">
                <a:solidFill>
                  <a:schemeClr val="accent1"/>
                </a:solidFill>
              </a:rPr>
              <a:t>Timing of plume arrival later than 	observed.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1A4B6F-113E-44C7-92F4-7188B9EE3D11}"/>
              </a:ext>
            </a:extLst>
          </p:cNvPr>
          <p:cNvSpPr txBox="1"/>
          <p:nvPr/>
        </p:nvSpPr>
        <p:spPr>
          <a:xfrm>
            <a:off x="645585" y="6612630"/>
            <a:ext cx="8374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** NOTE: there are discrepancies between LIDAR vertical column ozone values and those captured by the ozone sondes.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5AF182-9FA1-4721-81C9-DA2E82170E69}"/>
              </a:ext>
            </a:extLst>
          </p:cNvPr>
          <p:cNvSpPr/>
          <p:nvPr/>
        </p:nvSpPr>
        <p:spPr>
          <a:xfrm>
            <a:off x="10721570" y="3694022"/>
            <a:ext cx="398033" cy="2383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68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DE615D-3B7C-4FCC-B63F-65D62E586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A5C6-1A67-402B-9D43-A5D8CAE25FA9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378202-C00E-4ED2-A0ED-C8A8A257C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109" y="3551612"/>
            <a:ext cx="7461911" cy="314714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0FA15EC-9CD4-48A8-9BB0-6585C9AF2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9" y="94593"/>
            <a:ext cx="6327228" cy="3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0A1D67-97C6-4D2D-AADE-DEE5AA23E518}"/>
              </a:ext>
            </a:extLst>
          </p:cNvPr>
          <p:cNvSpPr txBox="1"/>
          <p:nvPr/>
        </p:nvSpPr>
        <p:spPr>
          <a:xfrm>
            <a:off x="9409635" y="6550223"/>
            <a:ext cx="2782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Data courtesy of Tim Berkoff, NASA.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B6E8FF-76EA-496C-A462-FAF1B6AD5D38}"/>
              </a:ext>
            </a:extLst>
          </p:cNvPr>
          <p:cNvSpPr/>
          <p:nvPr/>
        </p:nvSpPr>
        <p:spPr>
          <a:xfrm>
            <a:off x="288488" y="858486"/>
            <a:ext cx="46628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US" dirty="0"/>
              <a:t>Potential evidence of localized low-level jets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FF9257-E2C9-4B06-9C4D-20190FD20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" y="2171779"/>
            <a:ext cx="1805155" cy="36471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B1A4B6F-113E-44C7-92F4-7188B9EE3D11}"/>
              </a:ext>
            </a:extLst>
          </p:cNvPr>
          <p:cNvSpPr txBox="1"/>
          <p:nvPr/>
        </p:nvSpPr>
        <p:spPr>
          <a:xfrm>
            <a:off x="645585" y="6612630"/>
            <a:ext cx="8374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** NOTE: there are discrepancies between LIDAR vertical column ozone values and those captured by the ozone sondes.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074CAC-13F6-4A6A-9F06-8A69DEE8768E}"/>
              </a:ext>
            </a:extLst>
          </p:cNvPr>
          <p:cNvSpPr/>
          <p:nvPr/>
        </p:nvSpPr>
        <p:spPr>
          <a:xfrm>
            <a:off x="8092966" y="304800"/>
            <a:ext cx="94593" cy="2953407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197832-5D7B-4E0F-8DA1-BF69B8DF1C09}"/>
              </a:ext>
            </a:extLst>
          </p:cNvPr>
          <p:cNvSpPr/>
          <p:nvPr/>
        </p:nvSpPr>
        <p:spPr>
          <a:xfrm>
            <a:off x="8090339" y="3675349"/>
            <a:ext cx="97220" cy="2437691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A774E8-CAB1-4797-AC33-E35FA32E3A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70" r="16439"/>
          <a:stretch/>
        </p:blipFill>
        <p:spPr>
          <a:xfrm>
            <a:off x="3430268" y="2119164"/>
            <a:ext cx="1510183" cy="38157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CB92D90-B3B3-4C80-B5A8-64927BCD51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589" r="17143"/>
          <a:stretch/>
        </p:blipFill>
        <p:spPr>
          <a:xfrm>
            <a:off x="1776249" y="2113176"/>
            <a:ext cx="1620473" cy="38400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13D5FDB-D076-44E8-81AF-097DFCEB27DA}"/>
              </a:ext>
            </a:extLst>
          </p:cNvPr>
          <p:cNvSpPr txBox="1"/>
          <p:nvPr/>
        </p:nvSpPr>
        <p:spPr>
          <a:xfrm>
            <a:off x="695491" y="1939464"/>
            <a:ext cx="590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Ozone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8A299D-E8B1-4E78-BC19-405E527B4C5D}"/>
              </a:ext>
            </a:extLst>
          </p:cNvPr>
          <p:cNvSpPr txBox="1"/>
          <p:nvPr/>
        </p:nvSpPr>
        <p:spPr>
          <a:xfrm>
            <a:off x="2078410" y="1935702"/>
            <a:ext cx="957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Wind Speed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8A73FC-940F-4F8D-A5FD-FA956FA8B7A0}"/>
              </a:ext>
            </a:extLst>
          </p:cNvPr>
          <p:cNvSpPr txBox="1"/>
          <p:nvPr/>
        </p:nvSpPr>
        <p:spPr>
          <a:xfrm>
            <a:off x="3526910" y="1935702"/>
            <a:ext cx="1152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Wind Direction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F8FF85C-0F74-416E-8D4D-5AB06B0EEA4E}"/>
              </a:ext>
            </a:extLst>
          </p:cNvPr>
          <p:cNvSpPr/>
          <p:nvPr/>
        </p:nvSpPr>
        <p:spPr>
          <a:xfrm>
            <a:off x="10714616" y="3674605"/>
            <a:ext cx="398033" cy="24061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20510FB-E65D-4AD5-8099-5E7BB477534D}"/>
              </a:ext>
            </a:extLst>
          </p:cNvPr>
          <p:cNvSpPr/>
          <p:nvPr/>
        </p:nvSpPr>
        <p:spPr>
          <a:xfrm>
            <a:off x="10721570" y="3694022"/>
            <a:ext cx="398033" cy="2383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69B4FC-21C0-4082-92DF-CE551A6B6AA9}"/>
              </a:ext>
            </a:extLst>
          </p:cNvPr>
          <p:cNvSpPr/>
          <p:nvPr/>
        </p:nvSpPr>
        <p:spPr>
          <a:xfrm>
            <a:off x="645585" y="5200073"/>
            <a:ext cx="2670270" cy="2769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05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28120-CC90-46F0-A0B4-B74952460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To summarize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7FF0C-6DED-44D6-A76D-B723453EC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248775" cy="4351338"/>
          </a:xfrm>
        </p:spPr>
        <p:txBody>
          <a:bodyPr>
            <a:normAutofit/>
          </a:bodyPr>
          <a:lstStyle/>
          <a:p>
            <a:r>
              <a:rPr lang="en-US" sz="2400" dirty="0"/>
              <a:t>The model captured prevailing wind flows and general high ozone concentrations over the region but struggled to adequately represent sea and land breezes and low-level jets, even at 1.33km grid lengths. 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r>
              <a:rPr lang="en-US" sz="2400" dirty="0"/>
              <a:t>Evidence that transport issues are both local and regional. </a:t>
            </a:r>
          </a:p>
          <a:p>
            <a:endParaRPr lang="en-US" sz="2400" dirty="0"/>
          </a:p>
          <a:p>
            <a:r>
              <a:rPr lang="en-US" sz="2400" dirty="0"/>
              <a:t>There is evidence of this impacting the representation of NO2 and ozone.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34163-9887-4C2F-A6F6-5C0D0C633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A5C6-1A67-402B-9D43-A5D8CAE25FA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60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7E6F69D-5A29-4D9D-AA5C-1EDF64888005}"/>
              </a:ext>
            </a:extLst>
          </p:cNvPr>
          <p:cNvSpPr/>
          <p:nvPr/>
        </p:nvSpPr>
        <p:spPr>
          <a:xfrm>
            <a:off x="1288473" y="4031679"/>
            <a:ext cx="9379527" cy="2383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EBB1FB8-FF39-43F3-A1CE-A3BB5FD8621C}"/>
              </a:ext>
            </a:extLst>
          </p:cNvPr>
          <p:cNvSpPr txBox="1">
            <a:spLocks/>
          </p:cNvSpPr>
          <p:nvPr/>
        </p:nvSpPr>
        <p:spPr>
          <a:xfrm>
            <a:off x="1676400" y="297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5"/>
                </a:solidFill>
              </a:rPr>
              <a:t>Long Island Sound Tropospheric Ozone Study (LISTOS)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EB391CAA-92A4-4DC6-9339-F65D755EC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485" y="1027455"/>
            <a:ext cx="5364049" cy="26820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D876273-FB9A-4629-A385-0E7FF20190FB}"/>
              </a:ext>
            </a:extLst>
          </p:cNvPr>
          <p:cNvSpPr/>
          <p:nvPr/>
        </p:nvSpPr>
        <p:spPr>
          <a:xfrm>
            <a:off x="926466" y="1588477"/>
            <a:ext cx="466215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LISTOS was a multi-agency collaborative field campaign organized by the Northeast States for Coordinated Air Use Management</a:t>
            </a:r>
          </a:p>
          <a:p>
            <a:r>
              <a:rPr lang="en-US" sz="1600" dirty="0"/>
              <a:t>(NESCAUM) with the goal to improve our understanding of ozone chemistry and transport from New York City to areas downstream, especially the Long Island Sound and adjacent Connecticut coastline.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00DB1F-9A43-4F94-8268-9C5216437B2E}"/>
              </a:ext>
            </a:extLst>
          </p:cNvPr>
          <p:cNvSpPr txBox="1"/>
          <p:nvPr/>
        </p:nvSpPr>
        <p:spPr>
          <a:xfrm>
            <a:off x="8317932" y="3404359"/>
            <a:ext cx="29476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Image credit: NASA Langley Research Center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FDBF87AF-1B43-4398-9EAA-69549E3B7758}"/>
              </a:ext>
            </a:extLst>
          </p:cNvPr>
          <p:cNvSpPr txBox="1">
            <a:spLocks/>
          </p:cNvSpPr>
          <p:nvPr/>
        </p:nvSpPr>
        <p:spPr>
          <a:xfrm>
            <a:off x="1181391" y="4661804"/>
            <a:ext cx="2845277" cy="9233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</a:rPr>
              <a:t>Science Questions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74C9A14-A194-4EA6-B26A-8A01C2F281C3}"/>
              </a:ext>
            </a:extLst>
          </p:cNvPr>
          <p:cNvSpPr txBox="1">
            <a:spLocks/>
          </p:cNvSpPr>
          <p:nvPr/>
        </p:nvSpPr>
        <p:spPr>
          <a:xfrm>
            <a:off x="4698031" y="4175817"/>
            <a:ext cx="6409560" cy="23839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bg1"/>
                </a:solidFill>
              </a:rPr>
              <a:t>How well does WRF-CMAQ model represent transport features like: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the flow regimes that are conducive to high ozone on CT coast?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land/sea breezes along the CT and Long Island coastlines? 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low level jets (LLJs)?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and their impacts to pollutant transport and production?</a:t>
            </a:r>
          </a:p>
          <a:p>
            <a:pPr marL="457200" lvl="1" indent="0"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bg1"/>
                </a:solidFill>
              </a:rPr>
              <a:t>Can we improve model performance with modifications to physics or data assimilation?</a:t>
            </a:r>
          </a:p>
          <a:p>
            <a:pPr lvl="1"/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520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2EB529B-5303-48E6-BB3C-237DA535A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5"/>
                </a:solidFill>
              </a:rPr>
              <a:t>Modeling Approach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D50FF2-5EDC-4CF9-98BE-97F82477F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CD57C2-21BD-4C44-B2C1-63F7D2C51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4970" y="786685"/>
            <a:ext cx="3070072" cy="31926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1E313F-E530-4F13-A24B-4F030B2BBD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1" t="551" r="1794" b="1398"/>
          <a:stretch/>
        </p:blipFill>
        <p:spPr>
          <a:xfrm>
            <a:off x="8717973" y="2053435"/>
            <a:ext cx="2870734" cy="315272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FD2072-36FE-46F8-95E5-F968F1007A81}"/>
              </a:ext>
            </a:extLst>
          </p:cNvPr>
          <p:cNvSpPr txBox="1"/>
          <p:nvPr/>
        </p:nvSpPr>
        <p:spPr>
          <a:xfrm>
            <a:off x="9284816" y="1651842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4km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14C4E8-089B-474B-91C5-B093834E5FA9}"/>
              </a:ext>
            </a:extLst>
          </p:cNvPr>
          <p:cNvSpPr txBox="1"/>
          <p:nvPr/>
        </p:nvSpPr>
        <p:spPr>
          <a:xfrm>
            <a:off x="10571329" y="4836826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1.33 km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4222571-F7F4-4FCF-B6CD-E31B0C2319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236573"/>
              </p:ext>
            </p:extLst>
          </p:nvPr>
        </p:nvGraphicFramePr>
        <p:xfrm>
          <a:off x="943040" y="2170521"/>
          <a:ext cx="4935252" cy="312915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39387">
                  <a:extLst>
                    <a:ext uri="{9D8B030D-6E8A-4147-A177-3AD203B41FA5}">
                      <a16:colId xmlns:a16="http://schemas.microsoft.com/office/drawing/2014/main" val="1389888790"/>
                    </a:ext>
                  </a:extLst>
                </a:gridCol>
                <a:gridCol w="2795865">
                  <a:extLst>
                    <a:ext uri="{9D8B030D-6E8A-4147-A177-3AD203B41FA5}">
                      <a16:colId xmlns:a16="http://schemas.microsoft.com/office/drawing/2014/main" val="2991848038"/>
                    </a:ext>
                  </a:extLst>
                </a:gridCol>
              </a:tblGrid>
              <a:tr h="585270">
                <a:tc>
                  <a:txBody>
                    <a:bodyPr/>
                    <a:lstStyle/>
                    <a:p>
                      <a:r>
                        <a:rPr lang="en-US" sz="1800" b="1"/>
                        <a:t>Model Versions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Coupled WRF-CMAQ; </a:t>
                      </a:r>
                    </a:p>
                    <a:p>
                      <a:r>
                        <a:rPr lang="en-US" sz="1600"/>
                        <a:t>WRFv4.1.1, CMAQv5.3.1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538411"/>
                  </a:ext>
                </a:extLst>
              </a:tr>
              <a:tr h="654125">
                <a:tc>
                  <a:txBody>
                    <a:bodyPr/>
                    <a:lstStyle/>
                    <a:p>
                      <a:r>
                        <a:rPr lang="en-US" sz="1800" b="1"/>
                        <a:t>Initial Conditions for 12km simulation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NAM 12km Analysis</a:t>
                      </a:r>
                    </a:p>
                    <a:p>
                      <a:r>
                        <a:rPr lang="en-US" sz="1600"/>
                        <a:t>108km Hemispheric CMAQ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956471"/>
                  </a:ext>
                </a:extLst>
              </a:tr>
              <a:tr h="585270">
                <a:tc>
                  <a:txBody>
                    <a:bodyPr/>
                    <a:lstStyle/>
                    <a:p>
                      <a:r>
                        <a:rPr lang="en-US" sz="1800" b="1"/>
                        <a:t>Run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12km: 2018</a:t>
                      </a:r>
                    </a:p>
                    <a:p>
                      <a:r>
                        <a:rPr lang="en-US" sz="1600"/>
                        <a:t>4km &amp; 1.33km : May – Sept 2018.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580342"/>
                  </a:ext>
                </a:extLst>
              </a:tr>
              <a:tr h="826263">
                <a:tc>
                  <a:txBody>
                    <a:bodyPr/>
                    <a:lstStyle/>
                    <a:p>
                      <a:r>
                        <a:rPr lang="en-US" sz="1800" b="1"/>
                        <a:t>Emissions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2016ff projected forward to 2018; 1.33km domain had additional county-specific information.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6297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3554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2EB529B-5303-48E6-BB3C-237DA535A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5"/>
                </a:solidFill>
              </a:rPr>
              <a:t>Modeling Approach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D50FF2-5EDC-4CF9-98BE-97F82477F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4EE73D-A7AE-4BB9-B00C-AAA8F6A867F7}"/>
              </a:ext>
            </a:extLst>
          </p:cNvPr>
          <p:cNvSpPr/>
          <p:nvPr/>
        </p:nvSpPr>
        <p:spPr>
          <a:xfrm>
            <a:off x="160701" y="1613118"/>
            <a:ext cx="714526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b="1" dirty="0"/>
              <a:t>Updates to meteorological modeling: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Updated sea surface temperature using high resolution surface data: GHRSST (1 km).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Surface data assimilation using </a:t>
            </a:r>
            <a:r>
              <a:rPr lang="en-US" sz="1600" dirty="0" err="1"/>
              <a:t>UnRestricted</a:t>
            </a:r>
            <a:r>
              <a:rPr lang="en-US" sz="1600" dirty="0"/>
              <a:t> Mesoscale Analysis (URMA) (2 km) through PX LSM soil moisture and temperature nudging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Updated land-use, tree canopy and imperviousness information using 2016 NLCD-MODIS data </a:t>
            </a:r>
          </a:p>
          <a:p>
            <a:pPr lvl="2"/>
            <a:endParaRPr lang="en-US" sz="1600" dirty="0"/>
          </a:p>
          <a:p>
            <a:pPr lvl="1"/>
            <a:r>
              <a:rPr lang="en-US" sz="1600" b="1" dirty="0"/>
              <a:t>Key aspects of emissions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Onroad mobile sources – Run MOVES with county specific updated VMT, age distribution, temporal profile from 2017 (adjust for day of week for 2018 )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Marine – hourly GPS ship data from 2017 (adjust for day of week for 2018)</a:t>
            </a:r>
          </a:p>
          <a:p>
            <a:pPr lvl="2"/>
            <a:endParaRPr lang="en-US" sz="1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3E0636-6A5D-419E-A9F5-53A518157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082" y="3374622"/>
            <a:ext cx="3149600" cy="29529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53BA72-2077-4C52-8B2B-2FBA3CC27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082" y="454896"/>
            <a:ext cx="3149600" cy="29339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EF4916-5187-4D5D-AA66-8F5F9F73EECB}"/>
              </a:ext>
            </a:extLst>
          </p:cNvPr>
          <p:cNvSpPr txBox="1"/>
          <p:nvPr/>
        </p:nvSpPr>
        <p:spPr>
          <a:xfrm>
            <a:off x="8610180" y="5607343"/>
            <a:ext cx="1782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Impervious surface </a:t>
            </a:r>
          </a:p>
          <a:p>
            <a:pPr algn="r"/>
            <a:r>
              <a:rPr lang="en-US" sz="1200" dirty="0"/>
              <a:t>fraction for 1.33-km domain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F2A3D4-59A0-4178-A2EF-49B674349326}"/>
              </a:ext>
            </a:extLst>
          </p:cNvPr>
          <p:cNvSpPr txBox="1"/>
          <p:nvPr/>
        </p:nvSpPr>
        <p:spPr>
          <a:xfrm>
            <a:off x="8743730" y="2837362"/>
            <a:ext cx="1636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Tree canopy fraction for 1.33-km domain</a:t>
            </a:r>
          </a:p>
        </p:txBody>
      </p:sp>
    </p:spTree>
    <p:extLst>
      <p:ext uri="{BB962C8B-B14F-4D97-AF65-F5344CB8AC3E}">
        <p14:creationId xmlns:p14="http://schemas.microsoft.com/office/powerpoint/2010/main" val="909197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Machine generated alternative text:&#10;LISTOS NASA G AS N02 20180806 1200 1358UTC &#10;40N &#10;6 &#10;10 &#10;74W &#10;14 18 22 26 30 34 &#10;N02 molecules/cm2 (1015) &#10;38 &#10;42 &#10;46 &#10;50 ">
            <a:extLst>
              <a:ext uri="{FF2B5EF4-FFF2-40B4-BE49-F238E27FC236}">
                <a16:creationId xmlns:a16="http://schemas.microsoft.com/office/drawing/2014/main" id="{7C81CC63-C6AE-4AE7-9B43-57AF38ED2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95" y="1021030"/>
            <a:ext cx="2920130" cy="282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chine generated alternative text:&#10;LISTOS NASA G AS N02 20180806 1400 1553UTC &#10;40N &#10;o &#10;6 &#10;10 &#10;74W &#10;14 18 22 26 30 34 &#10;N02 molecules/cm2 (1015) &#10;38 &#10;42 &#10;46 &#10;50 ">
            <a:extLst>
              <a:ext uri="{FF2B5EF4-FFF2-40B4-BE49-F238E27FC236}">
                <a16:creationId xmlns:a16="http://schemas.microsoft.com/office/drawing/2014/main" id="{E9F332C0-7A12-4B25-9C27-A4D24F8AE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31" y="3887496"/>
            <a:ext cx="2960780" cy="282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92C460-20CA-4C15-9CCE-B7C034E39764}"/>
              </a:ext>
            </a:extLst>
          </p:cNvPr>
          <p:cNvSpPr txBox="1"/>
          <p:nvPr/>
        </p:nvSpPr>
        <p:spPr>
          <a:xfrm>
            <a:off x="356519" y="183952"/>
            <a:ext cx="3922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GCAS captures NO</a:t>
            </a:r>
            <a:r>
              <a:rPr lang="en-US" baseline="-25000" dirty="0"/>
              <a:t>2</a:t>
            </a:r>
            <a:r>
              <a:rPr lang="en-US" dirty="0"/>
              <a:t> sources and their transport in the early morning of August 6, 2018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0ACE03-70A8-44AC-A13D-E7CA23A18DD9}"/>
              </a:ext>
            </a:extLst>
          </p:cNvPr>
          <p:cNvSpPr txBox="1"/>
          <p:nvPr/>
        </p:nvSpPr>
        <p:spPr>
          <a:xfrm>
            <a:off x="2777294" y="1251858"/>
            <a:ext cx="9332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12-13:58 UTC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5E4837-7F16-4B30-9410-19F748A35B21}"/>
              </a:ext>
            </a:extLst>
          </p:cNvPr>
          <p:cNvSpPr txBox="1"/>
          <p:nvPr/>
        </p:nvSpPr>
        <p:spPr>
          <a:xfrm>
            <a:off x="2781293" y="4064070"/>
            <a:ext cx="9332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14-15:53 UTC</a:t>
            </a:r>
          </a:p>
        </p:txBody>
      </p:sp>
    </p:spTree>
    <p:extLst>
      <p:ext uri="{BB962C8B-B14F-4D97-AF65-F5344CB8AC3E}">
        <p14:creationId xmlns:p14="http://schemas.microsoft.com/office/powerpoint/2010/main" val="3966913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Machine generated alternative text:&#10;LISTOS NASA G AS N02 20180806 1200 1358UTC &#10;40N &#10;6 &#10;10 &#10;74W &#10;14 18 22 26 30 34 &#10;N02 molecules/cm2 (1015) &#10;38 &#10;42 &#10;46 &#10;50 ">
            <a:extLst>
              <a:ext uri="{FF2B5EF4-FFF2-40B4-BE49-F238E27FC236}">
                <a16:creationId xmlns:a16="http://schemas.microsoft.com/office/drawing/2014/main" id="{7C81CC63-C6AE-4AE7-9B43-57AF38ED2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95" y="1021030"/>
            <a:ext cx="2920130" cy="282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chine generated alternative text:&#10;LISTOS NASA G AS N02 20180806 1400 1553UTC &#10;40N &#10;o &#10;6 &#10;10 &#10;74W &#10;14 18 22 26 30 34 &#10;N02 molecules/cm2 (1015) &#10;38 &#10;42 &#10;46 &#10;50 ">
            <a:extLst>
              <a:ext uri="{FF2B5EF4-FFF2-40B4-BE49-F238E27FC236}">
                <a16:creationId xmlns:a16="http://schemas.microsoft.com/office/drawing/2014/main" id="{E9F332C0-7A12-4B25-9C27-A4D24F8AE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31" y="3887496"/>
            <a:ext cx="2960780" cy="282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92C460-20CA-4C15-9CCE-B7C034E39764}"/>
              </a:ext>
            </a:extLst>
          </p:cNvPr>
          <p:cNvSpPr txBox="1"/>
          <p:nvPr/>
        </p:nvSpPr>
        <p:spPr>
          <a:xfrm>
            <a:off x="356519" y="183952"/>
            <a:ext cx="3922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GCAS captures NO</a:t>
            </a:r>
            <a:r>
              <a:rPr lang="en-US" baseline="-25000" dirty="0"/>
              <a:t>2</a:t>
            </a:r>
            <a:r>
              <a:rPr lang="en-US" dirty="0"/>
              <a:t> sources and their transport in the early morning of August 6, 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33A986-FE1B-46B0-B170-6122D513EC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44" b="16002"/>
          <a:stretch/>
        </p:blipFill>
        <p:spPr>
          <a:xfrm>
            <a:off x="4743920" y="1171575"/>
            <a:ext cx="2624317" cy="24910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18B0D5-4432-413D-AF86-FB53FB7EBC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701"/>
          <a:stretch/>
        </p:blipFill>
        <p:spPr>
          <a:xfrm>
            <a:off x="4769966" y="3849644"/>
            <a:ext cx="2598271" cy="30083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5606C1-AFEF-4709-A575-705D5EBF039B}"/>
              </a:ext>
            </a:extLst>
          </p:cNvPr>
          <p:cNvSpPr txBox="1"/>
          <p:nvPr/>
        </p:nvSpPr>
        <p:spPr>
          <a:xfrm>
            <a:off x="5076826" y="223596"/>
            <a:ext cx="6191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Our 1.33km simulations replicates some of these sources </a:t>
            </a:r>
            <a:r>
              <a:rPr lang="en-US" b="1" dirty="0"/>
              <a:t>at the surface </a:t>
            </a:r>
            <a:r>
              <a:rPr lang="en-US" dirty="0"/>
              <a:t>but simulates different transport and timing regimes along the columns.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CBA3DB-4E9E-47AE-B928-A00F45A03463}"/>
              </a:ext>
            </a:extLst>
          </p:cNvPr>
          <p:cNvSpPr txBox="1"/>
          <p:nvPr/>
        </p:nvSpPr>
        <p:spPr>
          <a:xfrm>
            <a:off x="5114926" y="1171575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4D2B6B-7811-4AFA-90AB-BF3ED0AF030A}"/>
              </a:ext>
            </a:extLst>
          </p:cNvPr>
          <p:cNvSpPr txBox="1"/>
          <p:nvPr/>
        </p:nvSpPr>
        <p:spPr>
          <a:xfrm>
            <a:off x="5162297" y="3865380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BABB51-2680-4877-8685-22CF3791C7A3}"/>
              </a:ext>
            </a:extLst>
          </p:cNvPr>
          <p:cNvSpPr txBox="1"/>
          <p:nvPr/>
        </p:nvSpPr>
        <p:spPr>
          <a:xfrm>
            <a:off x="6708111" y="1225436"/>
            <a:ext cx="5982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13 UTC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F67B8E-F6B5-4B0E-A18C-EA409E8408EC}"/>
              </a:ext>
            </a:extLst>
          </p:cNvPr>
          <p:cNvSpPr txBox="1"/>
          <p:nvPr/>
        </p:nvSpPr>
        <p:spPr>
          <a:xfrm>
            <a:off x="6704942" y="3865380"/>
            <a:ext cx="5790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15 UTC</a:t>
            </a:r>
          </a:p>
        </p:txBody>
      </p:sp>
      <p:pic>
        <p:nvPicPr>
          <p:cNvPr id="18" name="Picture 6" descr="Machine generated alternative text:&#10;CMAQ &#10;41 N &#10;02 20180806-13UTC &#10;74W &#10;20 &#10;N02 molecules/cm2 (1015) &#10;40 ">
            <a:extLst>
              <a:ext uri="{FF2B5EF4-FFF2-40B4-BE49-F238E27FC236}">
                <a16:creationId xmlns:a16="http://schemas.microsoft.com/office/drawing/2014/main" id="{41FA2AB3-EAB7-49BD-9D07-D3DEC0E58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4" b="17941"/>
          <a:stretch/>
        </p:blipFill>
        <p:spPr bwMode="auto">
          <a:xfrm>
            <a:off x="8446102" y="1191314"/>
            <a:ext cx="2561627" cy="249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Machine generated alternative text:&#10;CMAQ &#10;41 N &#10;02 20180806-15UTC &#10;74W &#10;20 &#10;N02 molecules/cm2 (1015) &#10;40 ">
            <a:extLst>
              <a:ext uri="{FF2B5EF4-FFF2-40B4-BE49-F238E27FC236}">
                <a16:creationId xmlns:a16="http://schemas.microsoft.com/office/drawing/2014/main" id="{C400E40D-B7DC-4949-B349-745B2B4423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4"/>
          <a:stretch/>
        </p:blipFill>
        <p:spPr bwMode="auto">
          <a:xfrm>
            <a:off x="8508790" y="3863082"/>
            <a:ext cx="2498939" cy="300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67B17B0-8822-4263-8365-57A16C95F563}"/>
              </a:ext>
            </a:extLst>
          </p:cNvPr>
          <p:cNvSpPr txBox="1"/>
          <p:nvPr/>
        </p:nvSpPr>
        <p:spPr>
          <a:xfrm>
            <a:off x="8814823" y="1191314"/>
            <a:ext cx="11650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NO</a:t>
            </a:r>
            <a:r>
              <a:rPr lang="en-US" sz="1100" b="1" baseline="-25000" dirty="0">
                <a:solidFill>
                  <a:schemeClr val="bg1"/>
                </a:solidFill>
              </a:rPr>
              <a:t>2 </a:t>
            </a:r>
            <a:r>
              <a:rPr lang="en-US" sz="1100" b="1" dirty="0">
                <a:solidFill>
                  <a:schemeClr val="bg1"/>
                </a:solidFill>
              </a:rPr>
              <a:t>Vertical Column Density</a:t>
            </a:r>
            <a:endParaRPr lang="en-US" sz="1100" b="1" baseline="-250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D57EE4-D4D9-4B02-80A3-63B0D8D43D83}"/>
              </a:ext>
            </a:extLst>
          </p:cNvPr>
          <p:cNvSpPr txBox="1"/>
          <p:nvPr/>
        </p:nvSpPr>
        <p:spPr>
          <a:xfrm>
            <a:off x="10372193" y="1223138"/>
            <a:ext cx="5982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13 UTC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81AA49-5918-4B40-9454-54EE2F129EDC}"/>
              </a:ext>
            </a:extLst>
          </p:cNvPr>
          <p:cNvSpPr txBox="1"/>
          <p:nvPr/>
        </p:nvSpPr>
        <p:spPr>
          <a:xfrm>
            <a:off x="10369024" y="3863082"/>
            <a:ext cx="5790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15 UTC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7B6733-03E0-425C-8CF9-A3696E648BD9}"/>
              </a:ext>
            </a:extLst>
          </p:cNvPr>
          <p:cNvSpPr txBox="1"/>
          <p:nvPr/>
        </p:nvSpPr>
        <p:spPr>
          <a:xfrm>
            <a:off x="8814823" y="3880198"/>
            <a:ext cx="11650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NO</a:t>
            </a:r>
            <a:r>
              <a:rPr lang="en-US" sz="1100" b="1" baseline="-25000" dirty="0">
                <a:solidFill>
                  <a:schemeClr val="bg1"/>
                </a:solidFill>
              </a:rPr>
              <a:t>2 </a:t>
            </a:r>
            <a:r>
              <a:rPr lang="en-US" sz="1100" b="1" dirty="0">
                <a:solidFill>
                  <a:schemeClr val="bg1"/>
                </a:solidFill>
              </a:rPr>
              <a:t>Vertical Column Density</a:t>
            </a:r>
            <a:endParaRPr lang="en-US" sz="1100" b="1" baseline="-250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0ACE03-70A8-44AC-A13D-E7CA23A18DD9}"/>
              </a:ext>
            </a:extLst>
          </p:cNvPr>
          <p:cNvSpPr txBox="1"/>
          <p:nvPr/>
        </p:nvSpPr>
        <p:spPr>
          <a:xfrm>
            <a:off x="2777294" y="1251858"/>
            <a:ext cx="9332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12-13:58 UTC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5E4837-7F16-4B30-9410-19F748A35B21}"/>
              </a:ext>
            </a:extLst>
          </p:cNvPr>
          <p:cNvSpPr txBox="1"/>
          <p:nvPr/>
        </p:nvSpPr>
        <p:spPr>
          <a:xfrm>
            <a:off x="2781293" y="4064070"/>
            <a:ext cx="9332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14-15:53 UTC</a:t>
            </a:r>
          </a:p>
        </p:txBody>
      </p:sp>
    </p:spTree>
    <p:extLst>
      <p:ext uri="{BB962C8B-B14F-4D97-AF65-F5344CB8AC3E}">
        <p14:creationId xmlns:p14="http://schemas.microsoft.com/office/powerpoint/2010/main" val="2774319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635249-B875-466E-8113-2F3F749DE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" b="4242"/>
          <a:stretch/>
        </p:blipFill>
        <p:spPr>
          <a:xfrm>
            <a:off x="1078523" y="3588331"/>
            <a:ext cx="3423963" cy="3269670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7CC141-C8A1-4F1B-91C2-481B35768F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72"/>
          <a:stretch/>
        </p:blipFill>
        <p:spPr>
          <a:xfrm>
            <a:off x="4273854" y="3599621"/>
            <a:ext cx="3423962" cy="3258379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6C5708-F2C1-4EF0-942E-EAFCEE784F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32" b="6300"/>
          <a:stretch/>
        </p:blipFill>
        <p:spPr>
          <a:xfrm>
            <a:off x="7498093" y="3577816"/>
            <a:ext cx="3473411" cy="3258379"/>
          </a:xfrm>
          <a:prstGeom prst="rect">
            <a:avLst/>
          </a:prstGeom>
          <a:ln>
            <a:noFill/>
          </a:ln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E17AD4CE-EAC8-40A1-B0B7-F610BD63F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>
                <a:solidFill>
                  <a:schemeClr val="accent1"/>
                </a:solidFill>
              </a:rPr>
              <a:t>Surface-level wind flow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1EEA26-4B4F-4563-BB0F-2DE2B998F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A5C6-1A67-402B-9D43-A5D8CAE25FA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F49E396-F212-4053-8FE2-1B63874F113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454150"/>
            <a:ext cx="6546850" cy="4351338"/>
          </a:xfrm>
        </p:spPr>
        <p:txBody>
          <a:bodyPr>
            <a:normAutofit/>
          </a:bodyPr>
          <a:lstStyle/>
          <a:p>
            <a:r>
              <a:rPr lang="en-US" sz="1800"/>
              <a:t>Summer-long flow is predominantly SSW, with NE and SE activity.</a:t>
            </a:r>
          </a:p>
          <a:p>
            <a:r>
              <a:rPr lang="en-US" sz="1800"/>
              <a:t>Measurements during the 21 exceedance events show predominant SSW flow. </a:t>
            </a:r>
          </a:p>
          <a:p>
            <a:r>
              <a:rPr lang="en-US" sz="1800"/>
              <a:t>Model captures general character of observed flow, but overestimates wind speeds and flow variance.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13029C4-F806-44D3-9484-400F704DE531}"/>
              </a:ext>
            </a:extLst>
          </p:cNvPr>
          <p:cNvGrpSpPr/>
          <p:nvPr/>
        </p:nvGrpSpPr>
        <p:grpSpPr>
          <a:xfrm>
            <a:off x="7327403" y="538270"/>
            <a:ext cx="4461826" cy="2707816"/>
            <a:chOff x="8752526" y="1464394"/>
            <a:chExt cx="3113235" cy="190845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021AB0F-024E-420A-9DBB-FAEA19525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-235" b="781"/>
            <a:stretch/>
          </p:blipFill>
          <p:spPr>
            <a:xfrm>
              <a:off x="8752526" y="1464394"/>
              <a:ext cx="3113235" cy="1822547"/>
            </a:xfrm>
            <a:prstGeom prst="rect">
              <a:avLst/>
            </a:prstGeom>
          </p:spPr>
        </p:pic>
        <p:sp>
          <p:nvSpPr>
            <p:cNvPr id="23" name="Content Placeholder 5">
              <a:extLst>
                <a:ext uri="{FF2B5EF4-FFF2-40B4-BE49-F238E27FC236}">
                  <a16:creationId xmlns:a16="http://schemas.microsoft.com/office/drawing/2014/main" id="{37EEEFAF-13B0-477D-91D3-49A27C3A46D5}"/>
                </a:ext>
              </a:extLst>
            </p:cNvPr>
            <p:cNvSpPr txBox="1">
              <a:spLocks/>
            </p:cNvSpPr>
            <p:nvPr/>
          </p:nvSpPr>
          <p:spPr>
            <a:xfrm>
              <a:off x="10062314" y="2980008"/>
              <a:ext cx="1803447" cy="39283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panose="020B0604020202020204" pitchFamily="34" charset="0"/>
                <a:buNone/>
              </a:pPr>
              <a:r>
                <a:rPr lang="en-US" sz="800">
                  <a:solidFill>
                    <a:schemeClr val="bg1"/>
                  </a:solidFill>
                </a:rPr>
                <a:t>1-minute wind observations from ground stations managed by the Connecticut Department of Energy and Environmental Protection (CT DEEP).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3C6D093-9588-4AED-8C0E-9D54AAC46CA4}"/>
              </a:ext>
            </a:extLst>
          </p:cNvPr>
          <p:cNvSpPr txBox="1"/>
          <p:nvPr/>
        </p:nvSpPr>
        <p:spPr>
          <a:xfrm>
            <a:off x="1936371" y="3269314"/>
            <a:ext cx="1828649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Observations from the full summer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BE133C-F8A8-4F08-A891-C7273638ABF5}"/>
              </a:ext>
            </a:extLst>
          </p:cNvPr>
          <p:cNvSpPr txBox="1"/>
          <p:nvPr/>
        </p:nvSpPr>
        <p:spPr>
          <a:xfrm>
            <a:off x="5185826" y="3267890"/>
            <a:ext cx="1828649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Observations from the 21 exceedance events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EBDEDB-A8A9-4A4E-B332-03E67520A74C}"/>
              </a:ext>
            </a:extLst>
          </p:cNvPr>
          <p:cNvSpPr txBox="1"/>
          <p:nvPr/>
        </p:nvSpPr>
        <p:spPr>
          <a:xfrm>
            <a:off x="8354252" y="3267890"/>
            <a:ext cx="1985456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Modeled winds during the 21 exceedance days</a:t>
            </a:r>
          </a:p>
        </p:txBody>
      </p:sp>
    </p:spTree>
    <p:extLst>
      <p:ext uri="{BB962C8B-B14F-4D97-AF65-F5344CB8AC3E}">
        <p14:creationId xmlns:p14="http://schemas.microsoft.com/office/powerpoint/2010/main" val="24937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E17AD4CE-EAC8-40A1-B0B7-F610BD63F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>
                <a:solidFill>
                  <a:schemeClr val="accent1"/>
                </a:solidFill>
              </a:rPr>
              <a:t>Surface-level wind flow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ED531-B564-445F-9E09-1B9847DF0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A5C6-1A67-402B-9D43-A5D8CAE25FA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F49E396-F212-4053-8FE2-1B63874F113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454150"/>
            <a:ext cx="6546850" cy="4351338"/>
          </a:xfrm>
        </p:spPr>
        <p:txBody>
          <a:bodyPr>
            <a:normAutofit/>
          </a:bodyPr>
          <a:lstStyle/>
          <a:p>
            <a:r>
              <a:rPr lang="en-US" sz="1800" dirty="0"/>
              <a:t>Summer-long flow is predominantly SSW, with NE and SE activity.</a:t>
            </a:r>
          </a:p>
          <a:p>
            <a:r>
              <a:rPr lang="en-US" sz="1800" dirty="0"/>
              <a:t>Measurements during the 21 exceedance events show predominant SSW flow. </a:t>
            </a:r>
          </a:p>
          <a:p>
            <a:r>
              <a:rPr lang="en-US" sz="1800" dirty="0"/>
              <a:t>Model captures general character of observed flow, but overestimates wind speeds and flow variance. </a:t>
            </a:r>
          </a:p>
          <a:p>
            <a:r>
              <a:rPr lang="en-US" sz="1800" dirty="0"/>
              <a:t>Model does not capture NNE land-breeze-like wind shift between 12 AM – 5 AM. </a:t>
            </a:r>
          </a:p>
          <a:p>
            <a:endParaRPr lang="en-US" sz="18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13029C4-F806-44D3-9484-400F704DE531}"/>
              </a:ext>
            </a:extLst>
          </p:cNvPr>
          <p:cNvGrpSpPr/>
          <p:nvPr/>
        </p:nvGrpSpPr>
        <p:grpSpPr>
          <a:xfrm>
            <a:off x="7327403" y="538270"/>
            <a:ext cx="4461826" cy="2707816"/>
            <a:chOff x="8752526" y="1464394"/>
            <a:chExt cx="3113235" cy="190845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021AB0F-024E-420A-9DBB-FAEA19525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235" b="781"/>
            <a:stretch/>
          </p:blipFill>
          <p:spPr>
            <a:xfrm>
              <a:off x="8752526" y="1464394"/>
              <a:ext cx="3113235" cy="1822547"/>
            </a:xfrm>
            <a:prstGeom prst="rect">
              <a:avLst/>
            </a:prstGeom>
          </p:spPr>
        </p:pic>
        <p:sp>
          <p:nvSpPr>
            <p:cNvPr id="23" name="Content Placeholder 5">
              <a:extLst>
                <a:ext uri="{FF2B5EF4-FFF2-40B4-BE49-F238E27FC236}">
                  <a16:creationId xmlns:a16="http://schemas.microsoft.com/office/drawing/2014/main" id="{37EEEFAF-13B0-477D-91D3-49A27C3A46D5}"/>
                </a:ext>
              </a:extLst>
            </p:cNvPr>
            <p:cNvSpPr txBox="1">
              <a:spLocks/>
            </p:cNvSpPr>
            <p:nvPr/>
          </p:nvSpPr>
          <p:spPr>
            <a:xfrm>
              <a:off x="10062314" y="2980008"/>
              <a:ext cx="1803447" cy="39283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panose="020B0604020202020204" pitchFamily="34" charset="0"/>
                <a:buNone/>
              </a:pPr>
              <a:r>
                <a:rPr lang="en-US" sz="800">
                  <a:solidFill>
                    <a:schemeClr val="bg1"/>
                  </a:solidFill>
                </a:rPr>
                <a:t>1-minute wind observations from ground stations managed by the Connecticut Department of Energy and Environmental Protection (CT DEEP).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23DD391-722C-4903-ADBE-21AC69523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589" y="3851687"/>
            <a:ext cx="3241486" cy="3250491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967298-00DB-401C-8A54-DC44ACB3C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4514" y="3873835"/>
            <a:ext cx="3241486" cy="3245976"/>
          </a:xfrm>
          <a:prstGeom prst="rect">
            <a:avLst/>
          </a:prstGeom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204BD8-DA72-4DD6-833C-7F162D70FAF9}"/>
              </a:ext>
            </a:extLst>
          </p:cNvPr>
          <p:cNvSpPr txBox="1"/>
          <p:nvPr/>
        </p:nvSpPr>
        <p:spPr>
          <a:xfrm>
            <a:off x="3286355" y="3482199"/>
            <a:ext cx="5575309" cy="3539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>
                <a:lumMod val="9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700"/>
              <a:t>12 AM – 5 AM  Exceedance Event Observations versus Model</a:t>
            </a:r>
          </a:p>
        </p:txBody>
      </p:sp>
    </p:spTree>
    <p:extLst>
      <p:ext uri="{BB962C8B-B14F-4D97-AF65-F5344CB8AC3E}">
        <p14:creationId xmlns:p14="http://schemas.microsoft.com/office/powerpoint/2010/main" val="815290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6">
            <a:extLst>
              <a:ext uri="{FF2B5EF4-FFF2-40B4-BE49-F238E27FC236}">
                <a16:creationId xmlns:a16="http://schemas.microsoft.com/office/drawing/2014/main" id="{1F0AC8B0-8CC4-4436-B4E5-31F45217B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1364" y="379224"/>
            <a:ext cx="4479327" cy="10160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Surface-level wind flow along the CT coast on July 10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07CF34-6D96-4BCB-BEF0-51AB8419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A5C6-1A67-402B-9D43-A5D8CAE25FA9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D827029-FA16-4A3F-A221-7DDAF6BBA86A}"/>
              </a:ext>
            </a:extLst>
          </p:cNvPr>
          <p:cNvGrpSpPr/>
          <p:nvPr/>
        </p:nvGrpSpPr>
        <p:grpSpPr>
          <a:xfrm>
            <a:off x="621185" y="246476"/>
            <a:ext cx="2975811" cy="1528011"/>
            <a:chOff x="9129964" y="1860731"/>
            <a:chExt cx="2975811" cy="152801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A0ADA74-5B25-426B-9215-0530FF8E1A3B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05" r="52160" b="50312"/>
            <a:stretch/>
          </p:blipFill>
          <p:spPr>
            <a:xfrm>
              <a:off x="9129964" y="1860731"/>
              <a:ext cx="2975811" cy="152801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301C1B7-7CDA-465A-9C7F-1C612146F8DA}"/>
                </a:ext>
              </a:extLst>
            </p:cNvPr>
            <p:cNvSpPr/>
            <p:nvPr/>
          </p:nvSpPr>
          <p:spPr>
            <a:xfrm>
              <a:off x="9559989" y="1993479"/>
              <a:ext cx="95340" cy="996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1B98CE0-A225-4311-90E6-2EC464C374D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4" t="51338" r="7299" b="30291"/>
          <a:stretch/>
        </p:blipFill>
        <p:spPr bwMode="auto">
          <a:xfrm>
            <a:off x="3596996" y="1933462"/>
            <a:ext cx="2975810" cy="13752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E4060A8-124D-4864-B368-F3214554594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" t="29202" r="53204" b="51812"/>
          <a:stretch/>
        </p:blipFill>
        <p:spPr bwMode="auto">
          <a:xfrm>
            <a:off x="3596996" y="353085"/>
            <a:ext cx="2975811" cy="14214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9327924-E4EC-4340-805E-20952F0C050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4" t="73335" r="7299" b="8418"/>
          <a:stretch/>
        </p:blipFill>
        <p:spPr bwMode="auto">
          <a:xfrm>
            <a:off x="3561403" y="4975802"/>
            <a:ext cx="3011403" cy="1438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8C6C2FB-F8D2-4AC7-88C7-87DE7C33E06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" t="73389" r="53204" b="7074"/>
          <a:stretch/>
        </p:blipFill>
        <p:spPr bwMode="auto">
          <a:xfrm>
            <a:off x="3421871" y="3441103"/>
            <a:ext cx="3123812" cy="15280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3298168-7481-4C0A-99D3-4E0841572789}"/>
              </a:ext>
            </a:extLst>
          </p:cNvPr>
          <p:cNvSpPr txBox="1"/>
          <p:nvPr/>
        </p:nvSpPr>
        <p:spPr>
          <a:xfrm>
            <a:off x="4384260" y="0"/>
            <a:ext cx="1401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1-min ozone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5A5E7E-C377-44F0-961D-950706395873}"/>
              </a:ext>
            </a:extLst>
          </p:cNvPr>
          <p:cNvSpPr txBox="1"/>
          <p:nvPr/>
        </p:nvSpPr>
        <p:spPr>
          <a:xfrm>
            <a:off x="1355789" y="-4320"/>
            <a:ext cx="1598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Wind Direction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80337B-552D-4DC5-8F6E-3B2DEE4FF6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982" b="51984"/>
          <a:stretch/>
        </p:blipFill>
        <p:spPr>
          <a:xfrm>
            <a:off x="708455" y="3318913"/>
            <a:ext cx="2926651" cy="15602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358B3E6-82A4-4350-B5B7-5B532D108B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9" t="48608" r="53481" b="4690"/>
          <a:stretch/>
        </p:blipFill>
        <p:spPr>
          <a:xfrm>
            <a:off x="767759" y="4906057"/>
            <a:ext cx="2743201" cy="151754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033DFCC-E29F-478F-AECD-D61E888657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982" b="51984"/>
          <a:stretch/>
        </p:blipFill>
        <p:spPr>
          <a:xfrm>
            <a:off x="615993" y="1774487"/>
            <a:ext cx="2926651" cy="1560264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768D3C14-9AF3-4B79-952D-80A2AB4A853C}"/>
              </a:ext>
            </a:extLst>
          </p:cNvPr>
          <p:cNvSpPr/>
          <p:nvPr/>
        </p:nvSpPr>
        <p:spPr>
          <a:xfrm>
            <a:off x="6715328" y="1431813"/>
            <a:ext cx="534367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Model does not simulate overnight land breeze processes along coastal CT stations.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Subsequently, residual ozone from the previous day was not fully cleared out. 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At </a:t>
            </a:r>
            <a:r>
              <a:rPr lang="en-US" dirty="0">
                <a:solidFill>
                  <a:schemeClr val="accent5"/>
                </a:solidFill>
              </a:rPr>
              <a:t>Greenwich</a:t>
            </a:r>
            <a:r>
              <a:rPr lang="en-US" dirty="0">
                <a:solidFill>
                  <a:prstClr val="black"/>
                </a:solidFill>
              </a:rPr>
              <a:t>: a delay in onset of on-shore breeze coincides with a delay in ozone production, which suggests importance of flow to adequate simulation of ozone. 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At </a:t>
            </a:r>
            <a:r>
              <a:rPr lang="en-US" dirty="0">
                <a:solidFill>
                  <a:srgbClr val="00C4BF"/>
                </a:solidFill>
              </a:rPr>
              <a:t>Madison</a:t>
            </a:r>
            <a:r>
              <a:rPr lang="en-US" dirty="0">
                <a:solidFill>
                  <a:prstClr val="black"/>
                </a:solidFill>
              </a:rPr>
              <a:t>: onset of ozone production preceded SW flow shift, suggesting localized production. 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Model misses max. ozone concentrations at all stations. 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285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5010</TotalTime>
  <Words>1024</Words>
  <Application>Microsoft Office PowerPoint</Application>
  <PresentationFormat>Widescreen</PresentationFormat>
  <Paragraphs>146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Gill Sans MT</vt:lpstr>
      <vt:lpstr>Office Theme</vt:lpstr>
      <vt:lpstr>1_Office Theme</vt:lpstr>
      <vt:lpstr>High Resolution WRF-CMAQ modeling during LISTOS</vt:lpstr>
      <vt:lpstr>PowerPoint Presentation</vt:lpstr>
      <vt:lpstr>Modeling Approach </vt:lpstr>
      <vt:lpstr>Modeling Approach </vt:lpstr>
      <vt:lpstr>PowerPoint Presentation</vt:lpstr>
      <vt:lpstr>PowerPoint Presentation</vt:lpstr>
      <vt:lpstr>Surface-level wind flow</vt:lpstr>
      <vt:lpstr>Surface-level wind flow</vt:lpstr>
      <vt:lpstr>Surface-level wind flow along the CT coast on July 10</vt:lpstr>
      <vt:lpstr>Surface-level wind flow along the CT coast on July 10</vt:lpstr>
      <vt:lpstr>Ozone LIDAR at Westport</vt:lpstr>
      <vt:lpstr>PowerPoint Presentation</vt:lpstr>
      <vt:lpstr>PowerPoint Presentation</vt:lpstr>
      <vt:lpstr>To summarize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Torres-Vazquez, Ana</dc:creator>
  <cp:lastModifiedBy>Torres-Vazquez, Ana</cp:lastModifiedBy>
  <cp:revision>31</cp:revision>
  <dcterms:created xsi:type="dcterms:W3CDTF">2021-05-23T21:38:12Z</dcterms:created>
  <dcterms:modified xsi:type="dcterms:W3CDTF">2021-06-01T15:56:32Z</dcterms:modified>
</cp:coreProperties>
</file>