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8" r:id="rId9"/>
    <p:sldId id="265" r:id="rId10"/>
    <p:sldId id="263" r:id="rId11"/>
    <p:sldId id="267" r:id="rId12"/>
    <p:sldId id="264" r:id="rId13"/>
    <p:sldId id="262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4th TEMPO Science Team Meeting, June 1-2, </a:t>
            </a:r>
            <a:r>
              <a:rPr lang="en-US" sz="1600" b="1" dirty="0" smtClean="0"/>
              <a:t>2016 Washington</a:t>
            </a:r>
            <a:r>
              <a:rPr lang="en-US" sz="1600" b="1" dirty="0"/>
              <a:t>, </a:t>
            </a:r>
            <a:r>
              <a:rPr lang="en-US" sz="1600" b="1" dirty="0" smtClean="0"/>
              <a:t>DC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363515" y="381000"/>
            <a:ext cx="454643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O3 OSSEs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 Pierce (NOAA)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GEOCAPE Regional and Urban OSSE WG members </a:t>
            </a:r>
          </a:p>
          <a:p>
            <a:pPr marL="342900" indent="-342900" algn="ctr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Co-Leads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Brad Pierce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NOAA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Vijay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Natraj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JPL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Regional Nature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Brad Pierce and Allen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Lenzen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CIMSS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Forward modeling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Vijay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Natraj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Susan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Kulawit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JPL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Urban Nature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Ken Pickering and Chris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Loughner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NASA/GSFC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Averaging Kernel regression development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Helen Worden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NCAR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Additional contributions from  Jerome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Vidot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Meteo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/France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and Eva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Borbas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UW-Madison/SSEC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who have provided the WG with the High Spectral Resolution (HSR) IR emissivity and VIS reflectivity data bases for the OSSE studies. </a:t>
            </a:r>
          </a:p>
        </p:txBody>
      </p:sp>
    </p:spTree>
    <p:extLst>
      <p:ext uri="{BB962C8B-B14F-4D97-AF65-F5344CB8AC3E}">
        <p14:creationId xmlns:p14="http://schemas.microsoft.com/office/powerpoint/2010/main" xmlns="" val="3665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108960" y="685800"/>
            <a:ext cx="6035040" cy="6032775"/>
            <a:chOff x="3108960" y="685800"/>
            <a:chExt cx="6035040" cy="6032775"/>
          </a:xfrm>
        </p:grpSpPr>
        <p:pic>
          <p:nvPicPr>
            <p:cNvPr id="3077" name="Picture 5" descr="C:\Users\Brad Pierce\Documents\Attachments\may_31\GEOCAPE_Nature_vs_MR_ASSIM_Layer_Stats_Bias_sfc-1kmAG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8960" y="5511567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3074" name="Picture 2" descr="C:\Users\Brad Pierce\Documents\Attachments\may_31\GEOCAPE_Nature_vs_MR_ASSIM_Layer_Stats_Bias_6-12k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960" y="1896611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3075" name="Picture 3" descr="C:\Users\Brad Pierce\Documents\Attachments\may_31\GEOCAPE_Nature_vs_MR_ASSIM_Layer_Stats_Bias_sfc-6kmAG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8960" y="3107422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3076" name="Picture 4" descr="C:\Users\Brad Pierce\Documents\Attachments\may_31\GEOCAPE_Nature_vs_MR_ASSIM_Layer_Stats_Bias_sfc-3kmAG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8960" y="4309844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3078" name="Picture 6" descr="C:\Users\Brad Pierce\Documents\Attachments\may_31\GEOCAPE_Nature_vs_MR_ASSIM_Layer_Stats_Bias_12-18km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08960" y="685800"/>
              <a:ext cx="6035040" cy="1207008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5753696" y="1177064"/>
            <a:ext cx="739305" cy="5147536"/>
            <a:chOff x="5753696" y="1710464"/>
            <a:chExt cx="739305" cy="5147536"/>
          </a:xfrm>
        </p:grpSpPr>
        <p:sp>
          <p:nvSpPr>
            <p:cNvPr id="22" name="TextBox 21"/>
            <p:cNvSpPr txBox="1"/>
            <p:nvPr/>
          </p:nvSpPr>
          <p:spPr>
            <a:xfrm>
              <a:off x="5753696" y="171046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12-18km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2923401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 </a:t>
              </a:r>
              <a:r>
                <a:rPr lang="en-US" sz="1200" b="1" dirty="0" smtClean="0"/>
                <a:t>6-12km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1200" y="41148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fc-6km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91200" y="53340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sfc-3km</a:t>
              </a:r>
              <a:endParaRPr lang="en-US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200" y="6581001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sfc-1km</a:t>
              </a:r>
              <a:endParaRPr lang="en-US" sz="1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52800" y="1752600"/>
            <a:ext cx="5582433" cy="4965860"/>
            <a:chOff x="3352800" y="1752600"/>
            <a:chExt cx="5582433" cy="4965860"/>
          </a:xfrm>
        </p:grpSpPr>
        <p:sp>
          <p:nvSpPr>
            <p:cNvPr id="28" name="Rectangle 27"/>
            <p:cNvSpPr/>
            <p:nvPr/>
          </p:nvSpPr>
          <p:spPr>
            <a:xfrm>
              <a:off x="3352800" y="1752600"/>
              <a:ext cx="5562600" cy="140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2800" y="2920651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2633" y="4147159"/>
              <a:ext cx="5562600" cy="151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69502" y="5340262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71589" y="6553200"/>
              <a:ext cx="5562600" cy="16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12092" y="533400"/>
            <a:ext cx="6035040" cy="152400"/>
            <a:chOff x="3112092" y="533400"/>
            <a:chExt cx="6035040" cy="152400"/>
          </a:xfrm>
        </p:grpSpPr>
        <p:sp>
          <p:nvSpPr>
            <p:cNvPr id="34" name="Rectangle 33"/>
            <p:cNvSpPr/>
            <p:nvPr/>
          </p:nvSpPr>
          <p:spPr>
            <a:xfrm>
              <a:off x="3112092" y="533400"/>
              <a:ext cx="603504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94" t="11586" r="83056" b="83690"/>
            <a:stretch/>
          </p:blipFill>
          <p:spPr bwMode="auto">
            <a:xfrm>
              <a:off x="3603780" y="548325"/>
              <a:ext cx="678873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57" t="11586" r="64807" b="83690"/>
            <a:stretch/>
          </p:blipFill>
          <p:spPr bwMode="auto">
            <a:xfrm>
              <a:off x="4663299" y="553040"/>
              <a:ext cx="731801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817" t="10754" r="49816" b="83689"/>
            <a:stretch/>
          </p:blipFill>
          <p:spPr bwMode="auto">
            <a:xfrm>
              <a:off x="5867400" y="533400"/>
              <a:ext cx="461824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891" t="11814" r="30795" b="83690"/>
            <a:stretch/>
          </p:blipFill>
          <p:spPr bwMode="auto">
            <a:xfrm>
              <a:off x="6890067" y="553039"/>
              <a:ext cx="591650" cy="12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984" t="11586" r="11363" b="83690"/>
            <a:stretch/>
          </p:blipFill>
          <p:spPr bwMode="auto">
            <a:xfrm>
              <a:off x="7932355" y="549300"/>
              <a:ext cx="775322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381000" y="133290"/>
            <a:ext cx="211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 OSSE results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29351" y="82503"/>
            <a:ext cx="265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Diurnal Averaged Bias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837486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reductions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high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introduced by OMI for all MR retrievals except the surface-1km and surface-3km layers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UV and OMI+MR UVVIS show similar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OMI+UVVISTIR shows lower biases between 12-18km but larger biases then UV or UVVIS below 12km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6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108960" y="685800"/>
            <a:ext cx="6035040" cy="6032775"/>
            <a:chOff x="3108960" y="685800"/>
            <a:chExt cx="6035040" cy="6032775"/>
          </a:xfrm>
        </p:grpSpPr>
        <p:pic>
          <p:nvPicPr>
            <p:cNvPr id="2053" name="Picture 5" descr="C:\Users\Brad Pierce\Documents\Attachments\may_31\GEOCAPE_Nature_vs_MR_ASSIM_Layer_Stats_RMS_sfc-1kmAG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8960" y="5511567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2050" name="Picture 2" descr="C:\Users\Brad Pierce\Documents\Attachments\may_31\GEOCAPE_Nature_vs_MR_ASSIM_Layer_Stats_RMS_6-12k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960" y="1896611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2051" name="Picture 3" descr="C:\Users\Brad Pierce\Documents\Attachments\may_31\GEOCAPE_Nature_vs_MR_ASSIM_Layer_Stats_RMS_sfc-6kmAG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8960" y="3094447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2052" name="Picture 4" descr="C:\Users\Brad Pierce\Documents\Attachments\may_31\GEOCAPE_Nature_vs_MR_ASSIM_Layer_Stats_RMS_sfc-3kmAG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8960" y="4301455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48" name="Picture 6" descr="C:\Users\Brad Pierce\Documents\Attachments\may_31\GEOCAPE_Nature_vs_MR_ASSIM_Layer_Stats_RMS_12-18km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08960" y="685800"/>
              <a:ext cx="6035040" cy="120700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81000" y="133290"/>
            <a:ext cx="211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 OSSE results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82503"/>
            <a:ext cx="3460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Diurnal Averaged RMS Error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691277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 improvements in RMS error over OMI for all MR retrievals except the surface-1km layer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UV and OMI+MR UVVIS show similar results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OMI+UVVISTIR shows largest improvements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53696" y="1177064"/>
            <a:ext cx="739305" cy="5147536"/>
            <a:chOff x="5753696" y="1710464"/>
            <a:chExt cx="739305" cy="5147536"/>
          </a:xfrm>
        </p:grpSpPr>
        <p:sp>
          <p:nvSpPr>
            <p:cNvPr id="30" name="TextBox 29"/>
            <p:cNvSpPr txBox="1"/>
            <p:nvPr/>
          </p:nvSpPr>
          <p:spPr>
            <a:xfrm>
              <a:off x="5753696" y="171046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12-18km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2923401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 </a:t>
              </a:r>
              <a:r>
                <a:rPr lang="en-US" sz="1200" b="1" dirty="0" smtClean="0"/>
                <a:t>6-12km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91200" y="41148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fc-6km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91200" y="53340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sfc-3km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1200" y="6581001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sfc-1km</a:t>
              </a:r>
              <a:endParaRPr lang="en-US" sz="12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52800" y="1752600"/>
            <a:ext cx="5582433" cy="4965860"/>
            <a:chOff x="3352800" y="1752600"/>
            <a:chExt cx="5582433" cy="4965860"/>
          </a:xfrm>
        </p:grpSpPr>
        <p:sp>
          <p:nvSpPr>
            <p:cNvPr id="36" name="Rectangle 35"/>
            <p:cNvSpPr/>
            <p:nvPr/>
          </p:nvSpPr>
          <p:spPr>
            <a:xfrm>
              <a:off x="3352800" y="1752600"/>
              <a:ext cx="5562600" cy="140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52800" y="2920651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72633" y="4147159"/>
              <a:ext cx="5562600" cy="151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69502" y="5340262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71589" y="6553200"/>
              <a:ext cx="5562600" cy="16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12092" y="533400"/>
            <a:ext cx="6035040" cy="152400"/>
            <a:chOff x="3112092" y="533400"/>
            <a:chExt cx="6035040" cy="152400"/>
          </a:xfrm>
        </p:grpSpPr>
        <p:sp>
          <p:nvSpPr>
            <p:cNvPr id="42" name="Rectangle 41"/>
            <p:cNvSpPr/>
            <p:nvPr/>
          </p:nvSpPr>
          <p:spPr>
            <a:xfrm>
              <a:off x="3112092" y="533400"/>
              <a:ext cx="603504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94" t="11586" r="83056" b="83690"/>
            <a:stretch/>
          </p:blipFill>
          <p:spPr bwMode="auto">
            <a:xfrm>
              <a:off x="3603780" y="548325"/>
              <a:ext cx="678873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57" t="11586" r="64807" b="83690"/>
            <a:stretch/>
          </p:blipFill>
          <p:spPr bwMode="auto">
            <a:xfrm>
              <a:off x="4663299" y="553040"/>
              <a:ext cx="731801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817" t="10754" r="49816" b="83689"/>
            <a:stretch/>
          </p:blipFill>
          <p:spPr bwMode="auto">
            <a:xfrm>
              <a:off x="5867400" y="533400"/>
              <a:ext cx="461824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891" t="11814" r="30795" b="83690"/>
            <a:stretch/>
          </p:blipFill>
          <p:spPr bwMode="auto">
            <a:xfrm>
              <a:off x="6890067" y="553039"/>
              <a:ext cx="591650" cy="12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984" t="11586" r="11363" b="83690"/>
            <a:stretch/>
          </p:blipFill>
          <p:spPr bwMode="auto">
            <a:xfrm>
              <a:off x="7932355" y="549300"/>
              <a:ext cx="775322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366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33290"/>
            <a:ext cx="280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OSSE results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82503"/>
            <a:ext cx="3460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Diurnal Averaged RMS Error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108960" y="686882"/>
            <a:ext cx="6035040" cy="6031244"/>
            <a:chOff x="3108960" y="686882"/>
            <a:chExt cx="6035040" cy="6031244"/>
          </a:xfrm>
        </p:grpSpPr>
        <p:pic>
          <p:nvPicPr>
            <p:cNvPr id="2053" name="Picture 5" descr="\\beans\users$\bpierce\Data\Documents\Attachments\may_26\GEOCAPE_Nature_vs_MR_ASSIM_with_OMI_Layer_Stats_RMS_sfc-1kmAG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60" y="5511118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\\beans\users$\bpierce\Data\Documents\Attachments\may_26\GEOCAPE_Nature_vs_MR_ASSIM_with_OMI_Layer_Stats_RMS_sfc-6kmAG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60" y="3099562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\\beans\users$\bpierce\Data\Documents\Attachments\may_26\GEOCAPE_Nature_vs_MR_ASSIM_with_OMI_Layer_Stats_RMS_6-12k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60" y="1901945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\\beans\users$\bpierce\Data\Documents\Attachments\may_26\GEOCAPE_Nature_vs_MR_ASSIM_with_OMI_Layer_Stats_RMS_12-18k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60" y="686882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\\beans\users$\bpierce\Data\Documents\Attachments\may_26\GEOCAPE_Nature_vs_MR_ASSIM_with_OMI_Layer_Stats_RMS_sfc-3kmAG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60" y="4306570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76200" y="8382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 improvements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 error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OMI only for all MR retrievals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UV and OMI+MR UVVIS show similar results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OMI+UVVISTIR shows largest improvements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753696" y="1177064"/>
            <a:ext cx="739305" cy="5147536"/>
            <a:chOff x="5753696" y="1710464"/>
            <a:chExt cx="739305" cy="5147536"/>
          </a:xfrm>
        </p:grpSpPr>
        <p:sp>
          <p:nvSpPr>
            <p:cNvPr id="30" name="TextBox 29"/>
            <p:cNvSpPr txBox="1"/>
            <p:nvPr/>
          </p:nvSpPr>
          <p:spPr>
            <a:xfrm>
              <a:off x="5753696" y="171046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12-18km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2923401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 </a:t>
              </a:r>
              <a:r>
                <a:rPr lang="en-US" sz="1200" b="1" dirty="0" smtClean="0"/>
                <a:t>6-12km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91200" y="41148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fc-6km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91200" y="53340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sfc-3km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1200" y="6581001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sfc-1km</a:t>
              </a:r>
              <a:endParaRPr lang="en-US" sz="12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52800" y="1752600"/>
            <a:ext cx="5582433" cy="4965860"/>
            <a:chOff x="3352800" y="1752600"/>
            <a:chExt cx="5582433" cy="4965860"/>
          </a:xfrm>
        </p:grpSpPr>
        <p:sp>
          <p:nvSpPr>
            <p:cNvPr id="36" name="Rectangle 35"/>
            <p:cNvSpPr/>
            <p:nvPr/>
          </p:nvSpPr>
          <p:spPr>
            <a:xfrm>
              <a:off x="3352800" y="1752600"/>
              <a:ext cx="5562600" cy="140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52800" y="2920651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72633" y="4147159"/>
              <a:ext cx="5562600" cy="151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69502" y="5340262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71589" y="6553200"/>
              <a:ext cx="5562600" cy="16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12092" y="533400"/>
            <a:ext cx="6035040" cy="152400"/>
            <a:chOff x="3112092" y="533400"/>
            <a:chExt cx="6035040" cy="152400"/>
          </a:xfrm>
        </p:grpSpPr>
        <p:sp>
          <p:nvSpPr>
            <p:cNvPr id="42" name="Rectangle 41"/>
            <p:cNvSpPr/>
            <p:nvPr/>
          </p:nvSpPr>
          <p:spPr>
            <a:xfrm>
              <a:off x="3112092" y="533400"/>
              <a:ext cx="603504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94" t="11586" r="83056" b="83690"/>
            <a:stretch/>
          </p:blipFill>
          <p:spPr bwMode="auto">
            <a:xfrm>
              <a:off x="3603780" y="548325"/>
              <a:ext cx="678873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57" t="11586" r="64807" b="83690"/>
            <a:stretch/>
          </p:blipFill>
          <p:spPr bwMode="auto">
            <a:xfrm>
              <a:off x="4663299" y="553040"/>
              <a:ext cx="731801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10" t="10754" r="49816" b="83689"/>
            <a:stretch/>
          </p:blipFill>
          <p:spPr bwMode="auto">
            <a:xfrm>
              <a:off x="5731252" y="533400"/>
              <a:ext cx="80569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258" t="11586" r="30795" b="83690"/>
            <a:stretch/>
          </p:blipFill>
          <p:spPr bwMode="auto">
            <a:xfrm>
              <a:off x="6736673" y="546777"/>
              <a:ext cx="952767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440" t="11586" r="11363" b="83690"/>
            <a:stretch/>
          </p:blipFill>
          <p:spPr bwMode="auto">
            <a:xfrm>
              <a:off x="7791051" y="549300"/>
              <a:ext cx="1124349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648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05829" y="685800"/>
            <a:ext cx="6042556" cy="6032660"/>
            <a:chOff x="3105829" y="825340"/>
            <a:chExt cx="6042556" cy="6032660"/>
          </a:xfrm>
        </p:grpSpPr>
        <p:pic>
          <p:nvPicPr>
            <p:cNvPr id="1029" name="Picture 5" descr="\\beans\users$\bpierce\Data\Documents\Attachments\may_26\GEOCAPE_Nature_vs_MR_ASSIM_with_OMI_Layer_Stats_Correlation_sfc-1kmAG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829" y="5650992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\\beans\users$\bpierce\Data\Documents\Attachments\may_26\GEOCAPE_Nature_vs_MR_ASSIM_with_OMI_Layer_Stats_Correlation_sfc-6kmAG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345" y="3231381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beans\users$\bpierce\Data\Documents\Attachments\may_26\GEOCAPE_Nature_vs_MR_ASSIM_with_OMI_Layer_Stats_Correlation_6-12k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345" y="2038277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092" y="825340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\\beans\users$\bpierce\Data\Documents\Attachments\may_26\GEOCAPE_Nature_vs_MR_ASSIM_with_OMI_Layer_Stats_Correlation_sfc-3kmAG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829" y="4442940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81000" y="133290"/>
            <a:ext cx="280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OSSE results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82503"/>
            <a:ext cx="3465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Diurnal Averaged Correlation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8382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 improvements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OMI only for all MR retrievals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UV and OMI+MR UVVIS show similar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OMI+UVVISTIR shows largest improvements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52800" y="1752600"/>
            <a:ext cx="5582433" cy="4965860"/>
            <a:chOff x="3352800" y="1752600"/>
            <a:chExt cx="5582433" cy="4965860"/>
          </a:xfrm>
        </p:grpSpPr>
        <p:sp>
          <p:nvSpPr>
            <p:cNvPr id="5" name="Rectangle 4"/>
            <p:cNvSpPr/>
            <p:nvPr/>
          </p:nvSpPr>
          <p:spPr>
            <a:xfrm>
              <a:off x="3352800" y="1752600"/>
              <a:ext cx="5562600" cy="140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2800" y="2920651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72633" y="4147159"/>
              <a:ext cx="5562600" cy="151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9502" y="5340262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71589" y="6553200"/>
              <a:ext cx="5562600" cy="16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53696" y="1177064"/>
            <a:ext cx="739305" cy="5147536"/>
            <a:chOff x="5753696" y="1710464"/>
            <a:chExt cx="739305" cy="5147536"/>
          </a:xfrm>
        </p:grpSpPr>
        <p:sp>
          <p:nvSpPr>
            <p:cNvPr id="7" name="TextBox 6"/>
            <p:cNvSpPr txBox="1"/>
            <p:nvPr/>
          </p:nvSpPr>
          <p:spPr>
            <a:xfrm>
              <a:off x="5753696" y="171046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12-18km</a:t>
              </a:r>
              <a:endParaRPr lang="en-US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200" y="2923401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 </a:t>
              </a:r>
              <a:r>
                <a:rPr lang="en-US" sz="1200" b="1" dirty="0" smtClean="0"/>
                <a:t>6-12km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200" y="41148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fc-6km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1200" y="53340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sfc-3km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6581001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sfc-1km</a:t>
              </a:r>
              <a:endParaRPr lang="en-US" sz="12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12092" y="533400"/>
            <a:ext cx="6035040" cy="152400"/>
            <a:chOff x="3112092" y="533400"/>
            <a:chExt cx="6035040" cy="152400"/>
          </a:xfrm>
        </p:grpSpPr>
        <p:sp>
          <p:nvSpPr>
            <p:cNvPr id="12" name="Rectangle 11"/>
            <p:cNvSpPr/>
            <p:nvPr/>
          </p:nvSpPr>
          <p:spPr>
            <a:xfrm>
              <a:off x="3112092" y="533400"/>
              <a:ext cx="603504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94" t="11586" r="83056" b="83690"/>
            <a:stretch/>
          </p:blipFill>
          <p:spPr bwMode="auto">
            <a:xfrm>
              <a:off x="3603780" y="548325"/>
              <a:ext cx="678873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57" t="11586" r="64807" b="83690"/>
            <a:stretch/>
          </p:blipFill>
          <p:spPr bwMode="auto">
            <a:xfrm>
              <a:off x="4663299" y="553040"/>
              <a:ext cx="731801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10" t="10754" r="49816" b="83689"/>
            <a:stretch/>
          </p:blipFill>
          <p:spPr bwMode="auto">
            <a:xfrm>
              <a:off x="5731252" y="533400"/>
              <a:ext cx="80569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258" t="11586" r="30795" b="83690"/>
            <a:stretch/>
          </p:blipFill>
          <p:spPr bwMode="auto">
            <a:xfrm>
              <a:off x="6736673" y="546777"/>
              <a:ext cx="952767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440" t="11586" r="11363" b="83690"/>
            <a:stretch/>
          </p:blipFill>
          <p:spPr bwMode="auto">
            <a:xfrm>
              <a:off x="7791051" y="549300"/>
              <a:ext cx="1124349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908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108960" y="685800"/>
            <a:ext cx="6035040" cy="6036578"/>
            <a:chOff x="3108960" y="685800"/>
            <a:chExt cx="6035040" cy="6036578"/>
          </a:xfrm>
        </p:grpSpPr>
        <p:pic>
          <p:nvPicPr>
            <p:cNvPr id="1034" name="Picture 10" descr="C:\Users\Brad Pierce\Documents\Attachments\may_31\GEOCAPE_Nature_vs_MR_ASSIM_Layer_Stats_Correlation_sfc-1kmAG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8960" y="5515370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1031" name="Picture 7" descr="C:\Users\Brad Pierce\Documents\Attachments\may_31\GEOCAPE_Nature_vs_MR_ASSIM_Layer_Stats_Correlation_6-12k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960" y="1895828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1032" name="Picture 8" descr="C:\Users\Brad Pierce\Documents\Attachments\may_31\GEOCAPE_Nature_vs_MR_ASSIM_Layer_Stats_Correlation_sfc-6kmAG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8960" y="3093748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1033" name="Picture 9" descr="C:\Users\Brad Pierce\Documents\Attachments\may_31\GEOCAPE_Nature_vs_MR_ASSIM_Layer_Stats_Correlation_sfc-3kmAG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8960" y="4304559"/>
              <a:ext cx="6035040" cy="1207008"/>
            </a:xfrm>
            <a:prstGeom prst="rect">
              <a:avLst/>
            </a:prstGeom>
            <a:noFill/>
          </p:spPr>
        </p:pic>
        <p:pic>
          <p:nvPicPr>
            <p:cNvPr id="1035" name="Picture 11" descr="C:\Users\Brad Pierce\Documents\Attachments\may_31\GEOCAPE_Nature_vs_MR_ASSIM_Layer_Stats_Correlation_12-18km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08960" y="685800"/>
              <a:ext cx="6035040" cy="1207008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381000" y="133290"/>
            <a:ext cx="211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 OSSE results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82503"/>
            <a:ext cx="3465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Diurnal Averaged Correlation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84074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 improvements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OMI for all MR retrievals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 UV and UVVIS retrievals show similar results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OMI+UVVISTIR shows largest improvements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52800" y="1752600"/>
            <a:ext cx="5582433" cy="4965860"/>
            <a:chOff x="3352800" y="1752600"/>
            <a:chExt cx="5582433" cy="4965860"/>
          </a:xfrm>
        </p:grpSpPr>
        <p:sp>
          <p:nvSpPr>
            <p:cNvPr id="30" name="Rectangle 29"/>
            <p:cNvSpPr/>
            <p:nvPr/>
          </p:nvSpPr>
          <p:spPr>
            <a:xfrm>
              <a:off x="3352800" y="1752600"/>
              <a:ext cx="5562600" cy="140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2800" y="2920651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72633" y="4147159"/>
              <a:ext cx="5562600" cy="151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69502" y="5340262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71589" y="6553200"/>
              <a:ext cx="5562600" cy="16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53696" y="1177064"/>
            <a:ext cx="739305" cy="5147536"/>
            <a:chOff x="5753696" y="1710464"/>
            <a:chExt cx="739305" cy="5147536"/>
          </a:xfrm>
        </p:grpSpPr>
        <p:sp>
          <p:nvSpPr>
            <p:cNvPr id="36" name="TextBox 35"/>
            <p:cNvSpPr txBox="1"/>
            <p:nvPr/>
          </p:nvSpPr>
          <p:spPr>
            <a:xfrm>
              <a:off x="5753696" y="171046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12-18km</a:t>
              </a:r>
              <a:endParaRPr lang="en-US" sz="1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91200" y="2923401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 </a:t>
              </a:r>
              <a:r>
                <a:rPr lang="en-US" sz="1200" b="1" dirty="0" smtClean="0"/>
                <a:t>6-12km</a:t>
              </a:r>
              <a:endParaRPr lang="en-US" sz="1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91200" y="41148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fc-6km</a:t>
              </a:r>
              <a:endParaRPr 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91200" y="53340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sfc-3km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91200" y="6581001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sfc-1km</a:t>
              </a:r>
              <a:endParaRPr lang="en-US" sz="12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12092" y="533400"/>
            <a:ext cx="6035040" cy="152400"/>
            <a:chOff x="3112092" y="533400"/>
            <a:chExt cx="6035040" cy="152400"/>
          </a:xfrm>
        </p:grpSpPr>
        <p:sp>
          <p:nvSpPr>
            <p:cNvPr id="42" name="Rectangle 41"/>
            <p:cNvSpPr/>
            <p:nvPr/>
          </p:nvSpPr>
          <p:spPr>
            <a:xfrm>
              <a:off x="3112092" y="533400"/>
              <a:ext cx="603504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94" t="11586" r="83056" b="83690"/>
            <a:stretch/>
          </p:blipFill>
          <p:spPr bwMode="auto">
            <a:xfrm>
              <a:off x="3603780" y="548325"/>
              <a:ext cx="678873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57" t="11586" r="64807" b="83690"/>
            <a:stretch/>
          </p:blipFill>
          <p:spPr bwMode="auto">
            <a:xfrm>
              <a:off x="4663299" y="553040"/>
              <a:ext cx="731801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817" t="10754" r="49816" b="83689"/>
            <a:stretch/>
          </p:blipFill>
          <p:spPr bwMode="auto">
            <a:xfrm>
              <a:off x="5867400" y="533400"/>
              <a:ext cx="461824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891" t="11814" r="30795" b="83690"/>
            <a:stretch/>
          </p:blipFill>
          <p:spPr bwMode="auto">
            <a:xfrm>
              <a:off x="6890067" y="553039"/>
              <a:ext cx="591650" cy="12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984" t="11586" r="11363" b="83690"/>
            <a:stretch/>
          </p:blipFill>
          <p:spPr bwMode="auto">
            <a:xfrm>
              <a:off x="7932355" y="549300"/>
              <a:ext cx="775322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154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4582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Hourly geostationary UV, UVVIS, and UVVISTIR ozone retrievals show high correlations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nature run (&gt;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0.8) except for sunrise/sunset UV and UVVIS retrievals and below 700mb (3km)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Hourly geostationary UV, UVVIS, and UVVISTIR ozone retrievals show fairly low biases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relative to nature run (&lt;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20%) except for sunrise/sunset UV and UVVIS retrievals and below 900mb (1km)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Assimilation of hourly geostationary UV, UVVIS and UVVISTIR ozone retrievals improves correlation,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error and bias relative to control and OMI polar orbit retrievals in the upper troposphere lower stratosphere (12-18km), middle troposphere (6-12km) and lower troposphere (0-6km)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Surface-1km and surface-3km layers show neutral results for correlation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errors and slight increases in diurnally averaged biases when hourly geostationary UV, UVVIS, and UVVISTIR ozone retrievals are assimilated.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WRF-CHEM/GSI results suggest that it will be difficult to obtain improvements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boundary layer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ozone analyses through 3D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assimilation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geostationary ozone retrievals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alone due to the strong dependence on ozone precursor emissions.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33600" y="0"/>
            <a:ext cx="46400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GEOCAPE O3 OSSE Goals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July 2011 DISCOVER-AQ Period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24000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Utilize independent modeling systems for generation of Nature atmosphere and conducting assimilation impact experiments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ＭＳ Ｐゴシック" pitchFamily="-107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Account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atmospheric variability, which requires evaluation of the nature runs with respect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variability in the synthetic radiances, which requires using realistic albedos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emissivities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sensitivities, which requires generation of averaging kernels (AK) for each retrieval for use in assimilation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268" y="914400"/>
            <a:ext cx="7178805" cy="5384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5710" y="304799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 Flow Chart</a:t>
            </a:r>
          </a:p>
        </p:txBody>
      </p:sp>
    </p:spTree>
    <p:extLst>
      <p:ext uri="{BB962C8B-B14F-4D97-AF65-F5344CB8AC3E}">
        <p14:creationId xmlns:p14="http://schemas.microsoft.com/office/powerpoint/2010/main" xmlns="" val="41405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Nature/Retrieval Correlations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3200400" cy="105057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Regional Multiple Regression AK Retrievals (UV, UV-VIS, UV-VIS-TIR)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3688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retrievals show high correlations (&gt;0.9) in upper troposphere/lower stratosphere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UV-VIS-TIR shows the highest correlations (&gt;0.8) in the mid and lower troposphere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UV-VIS shows improvement over the UV only retrievals below 800mb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\\beans\users$\bpierce\Data\Documents\Attachments\aug_25\GEOCAPE_Nature_vs_Retrieval_Stats_Correlation.hybrid.AK.new.apriori.floating.bottom.no.zero.o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7262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305800" y="3200400"/>
            <a:ext cx="762000" cy="2455178"/>
            <a:chOff x="8305800" y="3200400"/>
            <a:chExt cx="762000" cy="2455178"/>
          </a:xfrm>
        </p:grpSpPr>
        <p:sp>
          <p:nvSpPr>
            <p:cNvPr id="9" name="TextBox 8"/>
            <p:cNvSpPr txBox="1"/>
            <p:nvPr/>
          </p:nvSpPr>
          <p:spPr>
            <a:xfrm>
              <a:off x="8476177" y="5138956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3km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83367" y="4792211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6km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67956" y="4111823"/>
              <a:ext cx="599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12km</a:t>
              </a:r>
              <a:endParaRPr lang="en-US" sz="14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305800" y="4267200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305800" y="4953000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305800" y="5308833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492955" y="5347801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1km</a:t>
              </a:r>
              <a:endParaRPr lang="en-US" sz="14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322578" y="5517678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467956" y="3200400"/>
              <a:ext cx="599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18km</a:t>
              </a:r>
              <a:endParaRPr lang="en-US" sz="14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305800" y="3355777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052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beans\users$\bpierce\Data\Documents\Attachments\aug_25\GEOCAPE_Nature_vs_Retrieval_Stats_Bias.hybrid.AK.new.apriori.floating.bottom.no.zero.o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7498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012281"/>
            <a:ext cx="3594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enerally low biases (&lt;20%) except: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200-400mb at sunrise and sunset (UV and UV-VIS only)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900mb (underestimate daytime and overestimate nighttime O3)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Nature/Retrieval Biases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00" y="1752600"/>
            <a:ext cx="3200400" cy="105057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Regional Multiple Regression AK Retrievals (UV, UV-VIS, UV-VIS-TIR)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05800" y="3200400"/>
            <a:ext cx="762000" cy="2455178"/>
            <a:chOff x="8305800" y="3200400"/>
            <a:chExt cx="762000" cy="2455178"/>
          </a:xfrm>
        </p:grpSpPr>
        <p:sp>
          <p:nvSpPr>
            <p:cNvPr id="9" name="TextBox 8"/>
            <p:cNvSpPr txBox="1"/>
            <p:nvPr/>
          </p:nvSpPr>
          <p:spPr>
            <a:xfrm>
              <a:off x="8476177" y="5138956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3km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83367" y="4792211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6km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7956" y="4111823"/>
              <a:ext cx="599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12km</a:t>
              </a:r>
              <a:endParaRPr lang="en-US" sz="14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305800" y="4267200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305800" y="4953000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305800" y="5308833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492955" y="5347801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1km</a:t>
              </a:r>
              <a:endParaRPr lang="en-US" sz="1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322578" y="5517678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67956" y="3200400"/>
              <a:ext cx="599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18km</a:t>
              </a:r>
              <a:endParaRPr lang="en-US" sz="14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305800" y="3355777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898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2011 WRF-CHEM/GSI OSSE Experiments</a:t>
            </a:r>
          </a:p>
          <a:p>
            <a:pPr algn="ctr"/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ynthetic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 (using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retrieval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factors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apriori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Multiple Regression GEOCAPE UV-VIS-TIR synthetic retrievals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Multiple Regression GEOCAPE UV-VIS synthetic retrievals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Multiple Regression GEOCAPE UV synthetic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retrievals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GEOCAPE UV-VIS-TIR synthetic retrievals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GEOCAPE UV-VIS synthetic retrievals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GEOCAPE UV synthetic retrievals</a:t>
            </a:r>
          </a:p>
          <a:p>
            <a:endParaRPr lang="en-US" sz="1600" dirty="0"/>
          </a:p>
          <a:p>
            <a:endParaRPr lang="en-US" sz="1600" dirty="0"/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OSSE experiments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endParaRPr lang="en-US" sz="1600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hour cycling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of background error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covariances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near surface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operator (AK) in GSI enter loop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 for stability during initial large UTLS adjustments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sz="1600" i="1" dirty="0"/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nature run integrated over atmospheric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(12-18km, 6-12km, 0-6km, 0-3km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0-1km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421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rad Pierce\Documents\Attachments\jun_01\GEOCAPE_Nature_vs_CONTROL_vs_OMI_07_30_2011_21Z_sfc-6kmAGL.1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228600"/>
            <a:ext cx="443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sfc-6km Nature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OMI DA 21Z 07/30/2011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rad Pierce\Documents\Attachments\jun_01\GEOCAPE_Nature_vs_CONTROL_vs_OMI_with_MR_UV290-VIS500_07_30_2011_21Z_sfc-6kmAGL.1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228600"/>
            <a:ext cx="528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sfc-6km Nature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OMI+UVVIS DA 21Z 07/30/2011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33290"/>
            <a:ext cx="280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OSSE results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9351" y="82503"/>
            <a:ext cx="265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Diurnal Averaged Bias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837486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reductions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high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introduced by OMI for all MR retrievals except the surface-1km and surface-3km layers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OMI+MR UV and OMI+MR UVVIS show similar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OMI+UVVISTIR shows lower biases between 12-18km but larger biases then UV or UVVIS below 12km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105828" y="685800"/>
            <a:ext cx="6038172" cy="6037841"/>
            <a:chOff x="3105828" y="685800"/>
            <a:chExt cx="6038172" cy="6037841"/>
          </a:xfrm>
        </p:grpSpPr>
        <p:pic>
          <p:nvPicPr>
            <p:cNvPr id="5" name="Picture 4" descr="\\beans\users$\bpierce\Data\Documents\Attachments\may_26\GEOCAPE_Nature_vs_MR_ASSIM_with_OMI_Layer_Stats_Bias_12-18km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828" y="685800"/>
              <a:ext cx="6035040" cy="120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108960" y="1898737"/>
              <a:ext cx="6035040" cy="4824904"/>
              <a:chOff x="3108960" y="2024707"/>
              <a:chExt cx="6035040" cy="4824904"/>
            </a:xfrm>
          </p:grpSpPr>
          <p:pic>
            <p:nvPicPr>
              <p:cNvPr id="6" name="Picture 5" descr="\\beans\users$\bpierce\Data\Documents\Attachments\may_26\GEOCAPE_Nature_vs_MR_ASSIM_with_OMI_Layer_Stats_Bias_sfc-1kmAGL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960" y="5642603"/>
                <a:ext cx="6035040" cy="1207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2" descr="\\beans\users$\bpierce\Data\Documents\Attachments\may_26\GEOCAPE_Nature_vs_MR_ASSIM_with_OMI_Layer_Stats_Bias_sfc-6kmAGL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960" y="3234721"/>
                <a:ext cx="6035040" cy="1207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3" descr="\\beans\users$\bpierce\Data\Documents\Attachments\may_26\GEOCAPE_Nature_vs_MR_ASSIM_with_OMI_Layer_Stats_Bias_6-12km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960" y="2024707"/>
                <a:ext cx="6035040" cy="1207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\\beans\users$\bpierce\Data\Documents\Attachments\may_26\GEOCAPE_Nature_vs_MR_ASSIM_with_OMI_Layer_Stats_Bias_sfc-3kmAGL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960" y="4441729"/>
                <a:ext cx="6035040" cy="1207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5753696" y="1177064"/>
            <a:ext cx="739305" cy="5147536"/>
            <a:chOff x="5753696" y="1710464"/>
            <a:chExt cx="739305" cy="5147536"/>
          </a:xfrm>
        </p:grpSpPr>
        <p:sp>
          <p:nvSpPr>
            <p:cNvPr id="31" name="TextBox 30"/>
            <p:cNvSpPr txBox="1"/>
            <p:nvPr/>
          </p:nvSpPr>
          <p:spPr>
            <a:xfrm>
              <a:off x="5753696" y="171046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12-18km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91200" y="2923401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 </a:t>
              </a:r>
              <a:r>
                <a:rPr lang="en-US" sz="1200" b="1" dirty="0" smtClean="0"/>
                <a:t>6-12km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91200" y="41148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fc-6km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1200" y="5334000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sfc-3km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1200" y="6581001"/>
              <a:ext cx="677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sfc-1km</a:t>
              </a:r>
              <a:endParaRPr lang="en-US" sz="12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52800" y="1758863"/>
            <a:ext cx="5582433" cy="4965860"/>
            <a:chOff x="3352800" y="1752600"/>
            <a:chExt cx="5582433" cy="4965860"/>
          </a:xfrm>
        </p:grpSpPr>
        <p:sp>
          <p:nvSpPr>
            <p:cNvPr id="37" name="Rectangle 36"/>
            <p:cNvSpPr/>
            <p:nvPr/>
          </p:nvSpPr>
          <p:spPr>
            <a:xfrm>
              <a:off x="3352800" y="1752600"/>
              <a:ext cx="5562600" cy="140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52800" y="2920651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72633" y="4147159"/>
              <a:ext cx="5562600" cy="151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69502" y="5340262"/>
              <a:ext cx="5562600" cy="17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71589" y="6553200"/>
              <a:ext cx="5562600" cy="16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12092" y="533400"/>
            <a:ext cx="6035040" cy="152400"/>
            <a:chOff x="3112092" y="533400"/>
            <a:chExt cx="6035040" cy="152400"/>
          </a:xfrm>
        </p:grpSpPr>
        <p:sp>
          <p:nvSpPr>
            <p:cNvPr id="43" name="Rectangle 42"/>
            <p:cNvSpPr/>
            <p:nvPr/>
          </p:nvSpPr>
          <p:spPr>
            <a:xfrm>
              <a:off x="3112092" y="533400"/>
              <a:ext cx="603504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94" t="11586" r="83056" b="83690"/>
            <a:stretch/>
          </p:blipFill>
          <p:spPr bwMode="auto">
            <a:xfrm>
              <a:off x="3603780" y="548325"/>
              <a:ext cx="678873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57" t="11586" r="64807" b="83690"/>
            <a:stretch/>
          </p:blipFill>
          <p:spPr bwMode="auto">
            <a:xfrm>
              <a:off x="4663299" y="553040"/>
              <a:ext cx="731801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10" t="10754" r="49816" b="83689"/>
            <a:stretch/>
          </p:blipFill>
          <p:spPr bwMode="auto">
            <a:xfrm>
              <a:off x="5731252" y="533400"/>
              <a:ext cx="80569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258" t="11586" r="30795" b="83690"/>
            <a:stretch/>
          </p:blipFill>
          <p:spPr bwMode="auto">
            <a:xfrm>
              <a:off x="6736673" y="546777"/>
              <a:ext cx="952767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\\beans\users$\bpierce\Data\Documents\Attachments\may_26\GEOCAPE_Nature_vs_MR_ASSIM_with_OMI_Layer_Stats_Correlation_12-18k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440" t="11586" r="11363" b="83690"/>
            <a:stretch/>
          </p:blipFill>
          <p:spPr bwMode="auto">
            <a:xfrm>
              <a:off x="7791051" y="549300"/>
              <a:ext cx="1124349" cy="12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221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874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Nature/Retrieval Correlations</vt:lpstr>
      <vt:lpstr>Nature/Retrieval Biases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76</cp:revision>
  <dcterms:created xsi:type="dcterms:W3CDTF">2006-08-16T00:00:00Z</dcterms:created>
  <dcterms:modified xsi:type="dcterms:W3CDTF">2016-06-02T11:41:05Z</dcterms:modified>
</cp:coreProperties>
</file>