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74" r:id="rId2"/>
    <p:sldId id="275" r:id="rId3"/>
    <p:sldId id="310" r:id="rId4"/>
    <p:sldId id="306" r:id="rId5"/>
    <p:sldId id="276" r:id="rId6"/>
    <p:sldId id="362" r:id="rId7"/>
    <p:sldId id="354" r:id="rId8"/>
    <p:sldId id="280" r:id="rId9"/>
    <p:sldId id="281" r:id="rId10"/>
    <p:sldId id="309" r:id="rId11"/>
    <p:sldId id="257" r:id="rId12"/>
    <p:sldId id="327" r:id="rId13"/>
    <p:sldId id="286" r:id="rId14"/>
    <p:sldId id="282" r:id="rId15"/>
    <p:sldId id="320" r:id="rId16"/>
    <p:sldId id="287" r:id="rId17"/>
    <p:sldId id="322" r:id="rId18"/>
    <p:sldId id="323" r:id="rId19"/>
    <p:sldId id="324" r:id="rId20"/>
    <p:sldId id="325" r:id="rId21"/>
    <p:sldId id="303" r:id="rId22"/>
    <p:sldId id="328" r:id="rId23"/>
    <p:sldId id="329" r:id="rId24"/>
    <p:sldId id="319" r:id="rId25"/>
    <p:sldId id="311" r:id="rId26"/>
    <p:sldId id="318" r:id="rId27"/>
    <p:sldId id="313" r:id="rId28"/>
    <p:sldId id="351" r:id="rId29"/>
    <p:sldId id="316" r:id="rId30"/>
    <p:sldId id="288" r:id="rId31"/>
    <p:sldId id="259" r:id="rId32"/>
    <p:sldId id="261" r:id="rId33"/>
    <p:sldId id="326" r:id="rId34"/>
    <p:sldId id="308" r:id="rId35"/>
    <p:sldId id="277" r:id="rId36"/>
    <p:sldId id="332" r:id="rId37"/>
    <p:sldId id="278" r:id="rId38"/>
    <p:sldId id="333" r:id="rId39"/>
    <p:sldId id="334" r:id="rId40"/>
    <p:sldId id="337" r:id="rId41"/>
    <p:sldId id="355" r:id="rId42"/>
    <p:sldId id="338" r:id="rId43"/>
    <p:sldId id="340" r:id="rId44"/>
    <p:sldId id="342" r:id="rId45"/>
    <p:sldId id="345" r:id="rId46"/>
    <p:sldId id="377" r:id="rId47"/>
    <p:sldId id="346" r:id="rId48"/>
    <p:sldId id="348" r:id="rId49"/>
    <p:sldId id="353" r:id="rId50"/>
    <p:sldId id="350" r:id="rId51"/>
    <p:sldId id="363" r:id="rId52"/>
    <p:sldId id="368" r:id="rId53"/>
    <p:sldId id="369" r:id="rId54"/>
    <p:sldId id="370" r:id="rId55"/>
    <p:sldId id="371" r:id="rId56"/>
    <p:sldId id="361" r:id="rId57"/>
    <p:sldId id="374" r:id="rId58"/>
    <p:sldId id="376" r:id="rId59"/>
    <p:sldId id="375" r:id="rId60"/>
    <p:sldId id="372" r:id="rId61"/>
    <p:sldId id="365" r:id="rId62"/>
    <p:sldId id="373" r:id="rId63"/>
    <p:sldId id="266" r:id="rId64"/>
    <p:sldId id="284" r:id="rId65"/>
    <p:sldId id="262" r:id="rId66"/>
    <p:sldId id="352" r:id="rId67"/>
    <p:sldId id="265" r:id="rId68"/>
    <p:sldId id="347" r:id="rId69"/>
    <p:sldId id="366" r:id="rId70"/>
    <p:sldId id="367" r:id="rId71"/>
    <p:sldId id="273" r:id="rId72"/>
    <p:sldId id="285"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23" autoAdjust="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3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494AD9-0D00-49DC-8C94-C8A3D0C4B2D2}" type="datetimeFigureOut">
              <a:rPr lang="en-US" smtClean="0"/>
              <a:t>4/22/2018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8D5DCB-0CDB-46FF-A472-16DC739715E9}" type="slidenum">
              <a:rPr lang="en-US" smtClean="0"/>
              <a:t>‹#›</a:t>
            </a:fld>
            <a:endParaRPr lang="en-US"/>
          </a:p>
        </p:txBody>
      </p:sp>
    </p:spTree>
    <p:extLst>
      <p:ext uri="{BB962C8B-B14F-4D97-AF65-F5344CB8AC3E}">
        <p14:creationId xmlns:p14="http://schemas.microsoft.com/office/powerpoint/2010/main" val="353835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anose="02020603050405020304" pitchFamily="18" charset="0"/>
                <a:ea typeface="ＭＳ Ｐゴシック" pitchFamily="34" charset="-128"/>
                <a:cs typeface="Times New Roman" panose="02020603050405020304" pitchFamily="18" charset="0"/>
              </a:rPr>
              <a:t>Monitoring Atmospheric Composition and Climate - Interim Implementation (MACC-II) project </a:t>
            </a:r>
            <a:endParaRPr lang="en-US" dirty="0"/>
          </a:p>
        </p:txBody>
      </p:sp>
      <p:sp>
        <p:nvSpPr>
          <p:cNvPr id="4" name="Slide Number Placeholder 3"/>
          <p:cNvSpPr>
            <a:spLocks noGrp="1"/>
          </p:cNvSpPr>
          <p:nvPr>
            <p:ph type="sldNum" sz="quarter" idx="10"/>
          </p:nvPr>
        </p:nvSpPr>
        <p:spPr/>
        <p:txBody>
          <a:bodyPr/>
          <a:lstStyle/>
          <a:p>
            <a:fld id="{538D5DCB-0CDB-46FF-A472-16DC739715E9}" type="slidenum">
              <a:rPr lang="en-US" smtClean="0"/>
              <a:t>38</a:t>
            </a:fld>
            <a:endParaRPr lang="en-US"/>
          </a:p>
        </p:txBody>
      </p:sp>
    </p:spTree>
    <p:extLst>
      <p:ext uri="{BB962C8B-B14F-4D97-AF65-F5344CB8AC3E}">
        <p14:creationId xmlns:p14="http://schemas.microsoft.com/office/powerpoint/2010/main" val="313531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Arial" charset="0"/>
              </a:defRPr>
            </a:lvl1pPr>
            <a:lvl2pPr marL="730766" indent="-281064" defTabSz="915018">
              <a:defRPr>
                <a:solidFill>
                  <a:schemeClr val="tx1"/>
                </a:solidFill>
                <a:latin typeface="Arial" charset="0"/>
              </a:defRPr>
            </a:lvl2pPr>
            <a:lvl3pPr marL="1124255" indent="-224851" defTabSz="915018">
              <a:defRPr>
                <a:solidFill>
                  <a:schemeClr val="tx1"/>
                </a:solidFill>
                <a:latin typeface="Arial" charset="0"/>
              </a:defRPr>
            </a:lvl3pPr>
            <a:lvl4pPr marL="1573957" indent="-224851" defTabSz="915018">
              <a:defRPr>
                <a:solidFill>
                  <a:schemeClr val="tx1"/>
                </a:solidFill>
                <a:latin typeface="Arial" charset="0"/>
              </a:defRPr>
            </a:lvl4pPr>
            <a:lvl5pPr marL="2023659" indent="-224851" defTabSz="915018">
              <a:defRPr>
                <a:solidFill>
                  <a:schemeClr val="tx1"/>
                </a:solidFill>
                <a:latin typeface="Arial" charset="0"/>
              </a:defRPr>
            </a:lvl5pPr>
            <a:lvl6pPr marL="2473361" indent="-224851" defTabSz="915018" eaLnBrk="0" fontAlgn="base" hangingPunct="0">
              <a:spcBef>
                <a:spcPct val="0"/>
              </a:spcBef>
              <a:spcAft>
                <a:spcPct val="0"/>
              </a:spcAft>
              <a:defRPr>
                <a:solidFill>
                  <a:schemeClr val="tx1"/>
                </a:solidFill>
                <a:latin typeface="Arial" charset="0"/>
              </a:defRPr>
            </a:lvl6pPr>
            <a:lvl7pPr marL="2923062" indent="-224851" defTabSz="915018" eaLnBrk="0" fontAlgn="base" hangingPunct="0">
              <a:spcBef>
                <a:spcPct val="0"/>
              </a:spcBef>
              <a:spcAft>
                <a:spcPct val="0"/>
              </a:spcAft>
              <a:defRPr>
                <a:solidFill>
                  <a:schemeClr val="tx1"/>
                </a:solidFill>
                <a:latin typeface="Arial" charset="0"/>
              </a:defRPr>
            </a:lvl7pPr>
            <a:lvl8pPr marL="3372764" indent="-224851" defTabSz="915018" eaLnBrk="0" fontAlgn="base" hangingPunct="0">
              <a:spcBef>
                <a:spcPct val="0"/>
              </a:spcBef>
              <a:spcAft>
                <a:spcPct val="0"/>
              </a:spcAft>
              <a:defRPr>
                <a:solidFill>
                  <a:schemeClr val="tx1"/>
                </a:solidFill>
                <a:latin typeface="Arial" charset="0"/>
              </a:defRPr>
            </a:lvl8pPr>
            <a:lvl9pPr marL="3822466" indent="-224851" defTabSz="915018" eaLnBrk="0" fontAlgn="base" hangingPunct="0">
              <a:spcBef>
                <a:spcPct val="0"/>
              </a:spcBef>
              <a:spcAft>
                <a:spcPct val="0"/>
              </a:spcAft>
              <a:defRPr>
                <a:solidFill>
                  <a:schemeClr val="tx1"/>
                </a:solidFill>
                <a:latin typeface="Arial" charset="0"/>
              </a:defRPr>
            </a:lvl9pPr>
          </a:lstStyle>
          <a:p>
            <a:fld id="{242FC4CB-7526-4ABA-9983-C3AE07AC5BA7}" type="slidenum">
              <a:rPr lang="en-US" altLang="en-US" smtClean="0"/>
              <a:pPr/>
              <a:t>39</a:t>
            </a:fld>
            <a:endParaRPr lang="en-US" altLang="en-US" smtClean="0"/>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21509"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2FCAA753-F669-4714-AA90-F515C5641419}" type="slidenum">
              <a:rPr lang="en-US" altLang="en-US" sz="1200"/>
              <a:pPr algn="r" eaLnBrk="1" hangingPunct="1"/>
              <a:t>39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7284"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EC4DBFB9-2A23-40FC-A005-4EEEDBC3D501}" type="slidenum">
              <a:rPr lang="en-US" altLang="en-US" sz="1200"/>
              <a:pPr algn="r" eaLnBrk="1" hangingPunct="1"/>
              <a:t>69</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Collaboration</a:t>
            </a:r>
            <a:r>
              <a:rPr lang="en-US" baseline="0" dirty="0" smtClean="0"/>
              <a:t> with Ben de Foy at Saint Louis University who provided multiple linear regression of OMI NO2 trends for global cities</a:t>
            </a:r>
          </a:p>
          <a:p>
            <a:endParaRPr lang="en-US" baseline="0" dirty="0" smtClean="0"/>
          </a:p>
          <a:p>
            <a:r>
              <a:rPr lang="en-US" baseline="0" dirty="0" smtClean="0"/>
              <a:t>Start in Upper left (OMI NO2 with US city locations identified), then map of trends (%/year), then say same done for each HTAP region (note that there are 4 in the US) </a:t>
            </a:r>
          </a:p>
          <a:p>
            <a:endParaRPr lang="en-US" baseline="0" dirty="0" smtClean="0"/>
          </a:p>
          <a:p>
            <a:r>
              <a:rPr lang="en-US" baseline="0" dirty="0" smtClean="0"/>
              <a:t>Then go to right hand side to discuss results</a:t>
            </a:r>
          </a:p>
          <a:p>
            <a:r>
              <a:rPr lang="en-US" baseline="0" dirty="0" smtClean="0"/>
              <a:t>Trends from multiple cities within each HTAP sub region are used, trend is applied uniformly across each HTAP region </a:t>
            </a:r>
          </a:p>
          <a:p>
            <a:endParaRPr lang="en-US" baseline="0" dirty="0" smtClean="0"/>
          </a:p>
          <a:p>
            <a:r>
              <a:rPr lang="en-US" baseline="0" dirty="0" err="1" smtClean="0"/>
              <a:t>Timeseries</a:t>
            </a:r>
            <a:r>
              <a:rPr lang="en-US" baseline="0" dirty="0" smtClean="0"/>
              <a:t> are all changes in percent relative to 2010</a:t>
            </a:r>
          </a:p>
          <a:p>
            <a:endParaRPr lang="en-US" baseline="0" dirty="0" smtClean="0"/>
          </a:p>
          <a:p>
            <a:r>
              <a:rPr lang="en-US" baseline="0" dirty="0" smtClean="0"/>
              <a:t>US time series shows a minimum during the 2007 recession followed by a slight increase and then decline</a:t>
            </a:r>
          </a:p>
          <a:p>
            <a:endParaRPr lang="en-US" baseline="0" dirty="0" smtClean="0"/>
          </a:p>
          <a:p>
            <a:r>
              <a:rPr lang="en-US" baseline="0" dirty="0" smtClean="0"/>
              <a:t>SE Asian time series shows a maximum in 2011 with sharp decline during 2012 Beijing Olympics and then continuing decline</a:t>
            </a:r>
          </a:p>
        </p:txBody>
      </p:sp>
      <p:sp>
        <p:nvSpPr>
          <p:cNvPr id="4" name="Slide Number Placeholder 3"/>
          <p:cNvSpPr>
            <a:spLocks noGrp="1"/>
          </p:cNvSpPr>
          <p:nvPr>
            <p:ph type="sldNum" sz="quarter" idx="10"/>
          </p:nvPr>
        </p:nvSpPr>
        <p:spPr/>
        <p:txBody>
          <a:bodyPr/>
          <a:lstStyle/>
          <a:p>
            <a:fld id="{77AB5F20-6352-46E6-8C3E-2C37902433E1}" type="slidenum">
              <a:rPr lang="en-US" smtClean="0"/>
              <a:t>70</a:t>
            </a:fld>
            <a:endParaRPr lang="en-US"/>
          </a:p>
        </p:txBody>
      </p:sp>
    </p:spTree>
    <p:extLst>
      <p:ext uri="{BB962C8B-B14F-4D97-AF65-F5344CB8AC3E}">
        <p14:creationId xmlns:p14="http://schemas.microsoft.com/office/powerpoint/2010/main" val="120355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image" Target="../media/image18.png"/><Relationship Id="rId5" Type="http://schemas.openxmlformats.org/officeDocument/2006/relationships/image" Target="../media/image12.gif"/><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image" Target="../media/image18.png"/><Relationship Id="rId5" Type="http://schemas.openxmlformats.org/officeDocument/2006/relationships/image" Target="../media/image12.gif"/><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airquality.weather.gov/"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2.xml.rels><?xml version="1.0" encoding="UTF-8" standalone="yes"?>
<Relationships xmlns="http://schemas.openxmlformats.org/package/2006/relationships"><Relationship Id="rId3" Type="http://schemas.openxmlformats.org/officeDocument/2006/relationships/hyperlink" Target="http://airquality.weather.gov/" TargetMode="External"/><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hyperlink" Target="http://airquality.weather.gov/" TargetMode="External"/><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raqms-ops.ssec.wisc.edu/index.php" TargetMode="External"/><Relationship Id="rId3" Type="http://schemas.openxmlformats.org/officeDocument/2006/relationships/notesSlide" Target="../notesSlides/notesSlide2.xml"/><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8.emf"/><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ofmpub.epa.gov/eims/eimscomm.getfile?p_download_id=511347"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ofmpub.epa.gov/eims/eimscomm.getfile?p_download_id=51134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5.gif"/><Relationship Id="rId5" Type="http://schemas.openxmlformats.org/officeDocument/2006/relationships/image" Target="../media/image94.gif"/><Relationship Id="rId4" Type="http://schemas.openxmlformats.org/officeDocument/2006/relationships/image" Target="../media/image93.gif"/></Relationships>
</file>

<file path=ppt/slides/_rels/slide71.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eans\users$\bpierce\Data\Documents\Attachments\FY2018\apr_16\SSEC_Seminar\eidea_20170904_no_labels.png"/>
          <p:cNvPicPr>
            <a:picLocks noChangeAspect="1" noChangeArrowheads="1"/>
          </p:cNvPicPr>
          <p:nvPr/>
        </p:nvPicPr>
        <p:blipFill rotWithShape="1">
          <a:blip r:embed="rId2">
            <a:extLst>
              <a:ext uri="{28A0092B-C50C-407E-A947-70E740481C1C}">
                <a14:useLocalDpi xmlns:a14="http://schemas.microsoft.com/office/drawing/2010/main" val="0"/>
              </a:ext>
            </a:extLst>
          </a:blip>
          <a:srcRect t="12424"/>
          <a:stretch/>
        </p:blipFill>
        <p:spPr bwMode="auto">
          <a:xfrm>
            <a:off x="0" y="0"/>
            <a:ext cx="915944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76200"/>
            <a:ext cx="7696200" cy="152400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0" y="3962400"/>
            <a:ext cx="4572000" cy="106680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3400" y="0"/>
            <a:ext cx="8001000" cy="5386090"/>
          </a:xfrm>
          <a:prstGeom prst="rect">
            <a:avLst/>
          </a:prstGeom>
          <a:solidFill>
            <a:schemeClr val="bg1">
              <a:alpha val="0"/>
            </a:schemeClr>
          </a:solidFill>
        </p:spPr>
        <p:txBody>
          <a:bodyPr wrap="square">
            <a:spAutoFit/>
          </a:bodyPr>
          <a:lstStyle/>
          <a:p>
            <a:pPr algn="ctr"/>
            <a:r>
              <a:rPr lang="en-US" sz="3200" b="1" dirty="0">
                <a:solidFill>
                  <a:srgbClr val="FFFF00"/>
                </a:solidFill>
                <a:latin typeface="Times New Roman" panose="02020603050405020304" pitchFamily="18" charset="0"/>
                <a:cs typeface="Times New Roman" panose="02020603050405020304" pitchFamily="18" charset="0"/>
              </a:rPr>
              <a:t>A Cross Disciplinary, Multi-Tool Approach to Support Regional and Global Air Quality Assessment and </a:t>
            </a:r>
            <a:r>
              <a:rPr lang="en-US" sz="3200" b="1" dirty="0" smtClean="0">
                <a:solidFill>
                  <a:srgbClr val="FFFF00"/>
                </a:solidFill>
                <a:latin typeface="Times New Roman" panose="02020603050405020304" pitchFamily="18" charset="0"/>
                <a:cs typeface="Times New Roman" panose="02020603050405020304" pitchFamily="18" charset="0"/>
              </a:rPr>
              <a:t>Forecasting</a:t>
            </a:r>
          </a:p>
          <a:p>
            <a:pPr algn="ctr"/>
            <a:endParaRPr lang="en-US" sz="3200" b="1" dirty="0" smtClean="0">
              <a:solidFill>
                <a:srgbClr val="FFFF00"/>
              </a:solidFill>
              <a:latin typeface="Times New Roman" panose="02020603050405020304" pitchFamily="18" charset="0"/>
              <a:cs typeface="Times New Roman" panose="02020603050405020304" pitchFamily="18" charset="0"/>
            </a:endParaRPr>
          </a:p>
          <a:p>
            <a:pPr algn="ctr"/>
            <a:endParaRPr lang="en-US" sz="3200" b="1" dirty="0">
              <a:solidFill>
                <a:srgbClr val="FFFF00"/>
              </a:solidFill>
              <a:latin typeface="Times New Roman" panose="02020603050405020304" pitchFamily="18" charset="0"/>
              <a:cs typeface="Times New Roman" panose="02020603050405020304" pitchFamily="18" charset="0"/>
            </a:endParaRPr>
          </a:p>
          <a:p>
            <a:pPr algn="ctr"/>
            <a:endParaRPr lang="en-US" sz="3200" b="1" dirty="0" smtClean="0">
              <a:solidFill>
                <a:srgbClr val="FFFF00"/>
              </a:solidFill>
              <a:latin typeface="Times New Roman" panose="02020603050405020304" pitchFamily="18" charset="0"/>
              <a:cs typeface="Times New Roman" panose="02020603050405020304" pitchFamily="18" charset="0"/>
            </a:endParaRPr>
          </a:p>
          <a:p>
            <a:pPr algn="ctr"/>
            <a:endParaRPr lang="en-US" sz="3200" b="1" dirty="0">
              <a:solidFill>
                <a:srgbClr val="FFFF00"/>
              </a:solidFill>
              <a:latin typeface="Times New Roman" panose="02020603050405020304" pitchFamily="18" charset="0"/>
              <a:cs typeface="Times New Roman" panose="02020603050405020304" pitchFamily="18" charset="0"/>
            </a:endParaRPr>
          </a:p>
          <a:p>
            <a:pPr algn="ctr"/>
            <a:endParaRPr lang="en-US" sz="3200" b="1" dirty="0" smtClean="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R. Bradley Pierce</a:t>
            </a:r>
          </a:p>
          <a:p>
            <a:pPr algn="ctr"/>
            <a:r>
              <a:rPr lang="en-US" sz="3200" b="1" dirty="0" smtClean="0">
                <a:solidFill>
                  <a:srgbClr val="FFFF00"/>
                </a:solidFill>
                <a:latin typeface="Times New Roman" panose="02020603050405020304" pitchFamily="18" charset="0"/>
                <a:cs typeface="Times New Roman" panose="02020603050405020304" pitchFamily="18" charset="0"/>
              </a:rPr>
              <a:t>NOAA/NESDIS@CIMSS</a:t>
            </a:r>
          </a:p>
          <a:p>
            <a:pPr algn="ctr"/>
            <a:endParaRPr lang="en-US" sz="24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4328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50" y="457200"/>
            <a:ext cx="9135649" cy="4893647"/>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Outline:</a:t>
            </a:r>
          </a:p>
          <a:p>
            <a:endParaRPr lang="en-US" sz="2400" dirty="0" smtClean="0">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Background </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Pollution health &amp; ecosystem effects</a:t>
            </a:r>
          </a:p>
          <a:p>
            <a:pPr marL="914400" lvl="1" indent="-4572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a:t>
            </a:r>
            <a:r>
              <a:rPr lang="en-US" sz="2200" dirty="0" smtClean="0">
                <a:latin typeface="Times New Roman" panose="02020603050405020304" pitchFamily="18" charset="0"/>
                <a:cs typeface="Times New Roman" panose="02020603050405020304" pitchFamily="18" charset="0"/>
              </a:rPr>
              <a:t>egional trends</a:t>
            </a:r>
            <a:endParaRPr lang="en-US" sz="2200" dirty="0">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Regional Air Quality </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2017 Lake Michigan Ozone Study – “The Wisconsin Idea”</a:t>
            </a: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Global Air Quality</a:t>
            </a:r>
          </a:p>
          <a:p>
            <a:pPr marL="914400" lvl="1" indent="-4572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Global Trends</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Aura Chemical Reanalysis</a:t>
            </a: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Vision: </a:t>
            </a:r>
            <a:r>
              <a:rPr lang="en-US" sz="2200" dirty="0" smtClean="0">
                <a:latin typeface="Times New Roman" panose="02020603050405020304" pitchFamily="18" charset="0"/>
                <a:cs typeface="Times New Roman" panose="02020603050405020304" pitchFamily="18" charset="0"/>
              </a:rPr>
              <a:t>SSEC – Opportunities and Challenges </a:t>
            </a:r>
          </a:p>
          <a:p>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arenR"/>
            </a:pPr>
            <a:endParaRPr 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8350" y="2438400"/>
            <a:ext cx="9135650" cy="6858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904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rotWithShape="1">
          <a:blip r:embed="rId2">
            <a:extLst>
              <a:ext uri="{28A0092B-C50C-407E-A947-70E740481C1C}">
                <a14:useLocalDpi xmlns:a14="http://schemas.microsoft.com/office/drawing/2010/main" val="0"/>
              </a:ext>
            </a:extLst>
          </a:blip>
          <a:srcRect l="26854" t="11057" r="27195" b="7252"/>
          <a:stretch/>
        </p:blipFill>
        <p:spPr bwMode="auto">
          <a:xfrm>
            <a:off x="3733800" y="1330452"/>
            <a:ext cx="5410200" cy="5527548"/>
          </a:xfrm>
          <a:prstGeom prst="rect">
            <a:avLst/>
          </a:prstGeom>
          <a:noFill/>
          <a:ln>
            <a:noFill/>
          </a:ln>
          <a:extLst/>
        </p:spPr>
      </p:pic>
      <p:pic>
        <p:nvPicPr>
          <p:cNvPr id="8194" name="Picture 2" descr="\\beans\users$\bpierce\Data\Documents\Attachments\FY2018\apr_16\SSEC_Seminar\LMOS_pie_cha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2" r="6332"/>
          <a:stretch/>
        </p:blipFill>
        <p:spPr bwMode="auto">
          <a:xfrm>
            <a:off x="0" y="3200183"/>
            <a:ext cx="3733800" cy="266721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sp>
        <p:nvSpPr>
          <p:cNvPr id="5" name="Rectangle 4"/>
          <p:cNvSpPr/>
          <p:nvPr/>
        </p:nvSpPr>
        <p:spPr>
          <a:xfrm>
            <a:off x="0" y="0"/>
            <a:ext cx="9144000" cy="707886"/>
          </a:xfrm>
          <a:prstGeom prst="rect">
            <a:avLst/>
          </a:prstGeom>
          <a:solidFill>
            <a:schemeClr val="accent1"/>
          </a:solidFill>
          <a:ln>
            <a:solidFill>
              <a:schemeClr val="tx1"/>
            </a:solidFill>
          </a:ln>
        </p:spPr>
        <p:txBody>
          <a:bodyPr wrap="square">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During May and June 2017, federal and state agencies, universities, and other partners measured air quality over Lake Michigan. </a:t>
            </a:r>
          </a:p>
        </p:txBody>
      </p:sp>
      <p:sp>
        <p:nvSpPr>
          <p:cNvPr id="2" name="Rectangle 1"/>
          <p:cNvSpPr/>
          <p:nvPr/>
        </p:nvSpPr>
        <p:spPr>
          <a:xfrm>
            <a:off x="3962400" y="1448844"/>
            <a:ext cx="4487767" cy="369332"/>
          </a:xfrm>
          <a:prstGeom prst="rect">
            <a:avLst/>
          </a:prstGeom>
        </p:spPr>
        <p:txBody>
          <a:bodyPr wrap="none">
            <a:spAutoFit/>
          </a:bodyPr>
          <a:lstStyle/>
          <a:p>
            <a:pPr algn="ctr"/>
            <a:r>
              <a:rPr lang="en-US" b="1" dirty="0">
                <a:solidFill>
                  <a:schemeClr val="bg1"/>
                </a:solidFill>
              </a:rPr>
              <a:t>The 2017 Lake Michigan Ozone </a:t>
            </a:r>
            <a:r>
              <a:rPr lang="en-US" b="1" dirty="0" smtClean="0">
                <a:solidFill>
                  <a:schemeClr val="bg1"/>
                </a:solidFill>
              </a:rPr>
              <a:t>Study (LMOS)</a:t>
            </a:r>
            <a:endParaRPr lang="en-US" b="1" dirty="0">
              <a:solidFill>
                <a:schemeClr val="bg1"/>
              </a:solidFill>
            </a:endParaRPr>
          </a:p>
        </p:txBody>
      </p:sp>
      <p:pic>
        <p:nvPicPr>
          <p:cNvPr id="6" name="Picture 2" descr="http://1.bp.blogspot.com/-HH7pmPq41bM/UR6QpYO_evI/AAAAAAAAAJk/mcj-fBYDWtI/s1600/epa_log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47" r="17184"/>
          <a:stretch/>
        </p:blipFill>
        <p:spPr bwMode="auto">
          <a:xfrm>
            <a:off x="925326" y="730321"/>
            <a:ext cx="598540" cy="6129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National Aeronautics and Space Administ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21" y="756099"/>
            <a:ext cx="695100" cy="5937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National Oceanic and Atmospheric Admini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743460"/>
            <a:ext cx="598558" cy="5937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wistrans.org/cfire/documents/UW-Madison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7853" y="868793"/>
            <a:ext cx="574547" cy="3859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evbdn.eventbrite.com/s3-s3/eventlogos/71945013/universityofiowa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763946"/>
            <a:ext cx="524360" cy="4950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www.ranklogos.com/wp-content/uploads/2014/08/53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15375" y="909933"/>
            <a:ext cx="577420" cy="3490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http://ptax.com/wp-content/uploads/2012/10/EPRI-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536" y="1417515"/>
            <a:ext cx="1595579" cy="259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geemap.stat.uiowa.edu/sites/geemap.stat.uiowa.edu/files/nsf_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71095" y="730493"/>
            <a:ext cx="663830" cy="662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ladco.org/wwdimages/background_full_r1_c1_s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8921" y="1677240"/>
            <a:ext cx="2327418" cy="29399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5" name="Picture 7" descr="http://images.signaturea.com/sa/assets/logos/page_seals/333_seal_foil.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5200" y="741093"/>
            <a:ext cx="592019" cy="592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https://images.signaturea.com/sa/assets/logos/page_seals/527_seal_foil.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14037" y="753066"/>
            <a:ext cx="584492" cy="5844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descr="http://www.theedulink.com/pds/univ/University_of_Maryland_Baltimore_County_Seal.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47539" y="753066"/>
            <a:ext cx="568074" cy="568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72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beans\users$\bpierce\Data\Documents\Attachments\FY2018\apr_16\SSEC_Seminar\LMOS_pie_char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92" r="6332"/>
          <a:stretch/>
        </p:blipFill>
        <p:spPr bwMode="auto">
          <a:xfrm>
            <a:off x="0" y="3200183"/>
            <a:ext cx="3733800" cy="266721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pic>
        <p:nvPicPr>
          <p:cNvPr id="18" name="Picture 17"/>
          <p:cNvPicPr/>
          <p:nvPr/>
        </p:nvPicPr>
        <p:blipFill rotWithShape="1">
          <a:blip r:embed="rId3">
            <a:extLst>
              <a:ext uri="{28A0092B-C50C-407E-A947-70E740481C1C}">
                <a14:useLocalDpi xmlns:a14="http://schemas.microsoft.com/office/drawing/2010/main" val="0"/>
              </a:ext>
            </a:extLst>
          </a:blip>
          <a:srcRect l="26854" t="11057" r="27195" b="7252"/>
          <a:stretch/>
        </p:blipFill>
        <p:spPr bwMode="auto">
          <a:xfrm>
            <a:off x="3733800" y="1330452"/>
            <a:ext cx="5410200" cy="5527548"/>
          </a:xfrm>
          <a:prstGeom prst="rect">
            <a:avLst/>
          </a:prstGeom>
          <a:noFill/>
          <a:ln>
            <a:noFill/>
          </a:ln>
          <a:extLst/>
        </p:spPr>
      </p:pic>
      <p:sp>
        <p:nvSpPr>
          <p:cNvPr id="5" name="Rectangle 4"/>
          <p:cNvSpPr/>
          <p:nvPr/>
        </p:nvSpPr>
        <p:spPr>
          <a:xfrm>
            <a:off x="0" y="0"/>
            <a:ext cx="9144000" cy="707886"/>
          </a:xfrm>
          <a:prstGeom prst="rect">
            <a:avLst/>
          </a:prstGeom>
          <a:solidFill>
            <a:schemeClr val="accent1"/>
          </a:solidFill>
          <a:ln>
            <a:solidFill>
              <a:schemeClr val="tx1"/>
            </a:solidFill>
          </a:ln>
        </p:spPr>
        <p:txBody>
          <a:bodyPr wrap="square">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During May and June 2017, federal and state agencies, universities, and other partners measured air quality over Lake Michigan. </a:t>
            </a:r>
          </a:p>
        </p:txBody>
      </p:sp>
      <p:sp>
        <p:nvSpPr>
          <p:cNvPr id="2" name="Rectangle 1"/>
          <p:cNvSpPr/>
          <p:nvPr/>
        </p:nvSpPr>
        <p:spPr>
          <a:xfrm>
            <a:off x="3962400" y="1448844"/>
            <a:ext cx="4487767" cy="369332"/>
          </a:xfrm>
          <a:prstGeom prst="rect">
            <a:avLst/>
          </a:prstGeom>
        </p:spPr>
        <p:txBody>
          <a:bodyPr wrap="none">
            <a:spAutoFit/>
          </a:bodyPr>
          <a:lstStyle/>
          <a:p>
            <a:pPr algn="ctr"/>
            <a:r>
              <a:rPr lang="en-US" b="1" dirty="0">
                <a:solidFill>
                  <a:schemeClr val="bg1"/>
                </a:solidFill>
              </a:rPr>
              <a:t>The 2017 Lake Michigan Ozone </a:t>
            </a:r>
            <a:r>
              <a:rPr lang="en-US" b="1" dirty="0" smtClean="0">
                <a:solidFill>
                  <a:schemeClr val="bg1"/>
                </a:solidFill>
              </a:rPr>
              <a:t>Study (LMOS)</a:t>
            </a:r>
            <a:endParaRPr lang="en-US" b="1" dirty="0">
              <a:solidFill>
                <a:schemeClr val="bg1"/>
              </a:solidFill>
            </a:endParaRPr>
          </a:p>
        </p:txBody>
      </p:sp>
      <p:pic>
        <p:nvPicPr>
          <p:cNvPr id="6" name="Picture 2" descr="http://1.bp.blogspot.com/-HH7pmPq41bM/UR6QpYO_evI/AAAAAAAAAJk/mcj-fBYDWtI/s1600/epa_log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47" r="17184"/>
          <a:stretch/>
        </p:blipFill>
        <p:spPr bwMode="auto">
          <a:xfrm>
            <a:off x="925326" y="730321"/>
            <a:ext cx="598540" cy="6129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National Aeronautics and Space Administ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21" y="756099"/>
            <a:ext cx="695100" cy="5937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National Oceanic and Atmospheric Admini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743460"/>
            <a:ext cx="598558" cy="5937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wistrans.org/cfire/documents/UW-Madison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7853" y="868793"/>
            <a:ext cx="574547" cy="3859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evbdn.eventbrite.com/s3-s3/eventlogos/71945013/universityofiowa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763946"/>
            <a:ext cx="524360" cy="4950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www.ranklogos.com/wp-content/uploads/2014/08/53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15375" y="909933"/>
            <a:ext cx="577420" cy="3490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http://ptax.com/wp-content/uploads/2012/10/EPRI-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536" y="1417515"/>
            <a:ext cx="1595579" cy="259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geemap.stat.uiowa.edu/sites/geemap.stat.uiowa.edu/files/nsf_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71095" y="730493"/>
            <a:ext cx="663830" cy="662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ladco.org/wwdimages/background_full_r1_c1_s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8921" y="1677240"/>
            <a:ext cx="2327418" cy="29399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5" name="Picture 7" descr="http://images.signaturea.com/sa/assets/logos/page_seals/333_seal_foil.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5200" y="741093"/>
            <a:ext cx="592019" cy="592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https://images.signaturea.com/sa/assets/logos/page_seals/527_seal_foil.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14037" y="753066"/>
            <a:ext cx="584492" cy="5844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descr="http://www.theedulink.com/pds/univ/University_of_Maryland_Baltimore_County_Seal.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47539" y="753066"/>
            <a:ext cx="568074" cy="56807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0" y="2209800"/>
            <a:ext cx="3733800" cy="4247317"/>
          </a:xfrm>
          <a:prstGeom prst="rect">
            <a:avLst/>
          </a:prstGeom>
          <a:solidFill>
            <a:schemeClr val="accent1"/>
          </a:solidFill>
        </p:spPr>
        <p:txBody>
          <a:bodyPr wrap="square">
            <a:spAutoFit/>
          </a:bodyPr>
          <a:lstStyle/>
          <a:p>
            <a:pPr lvl="0" algn="ctr"/>
            <a:r>
              <a:rPr lang="en-US" b="1" dirty="0" smtClean="0">
                <a:solidFill>
                  <a:schemeClr val="bg1"/>
                </a:solidFill>
                <a:latin typeface="Times New Roman" panose="02020603050405020304" pitchFamily="18" charset="0"/>
                <a:cs typeface="Times New Roman" panose="02020603050405020304" pitchFamily="18" charset="0"/>
              </a:rPr>
              <a:t>Objectives: </a:t>
            </a:r>
          </a:p>
          <a:p>
            <a:pPr marL="285750" lvl="0" indent="-285750">
              <a:buFont typeface="Arial" panose="020B0604020202020204" pitchFamily="34" charset="0"/>
              <a:buChar char="•"/>
            </a:pPr>
            <a:r>
              <a:rPr lang="en-US" b="1" dirty="0" smtClean="0">
                <a:solidFill>
                  <a:schemeClr val="bg1"/>
                </a:solidFill>
                <a:latin typeface="Times New Roman" panose="02020603050405020304" pitchFamily="18" charset="0"/>
                <a:cs typeface="Times New Roman" panose="02020603050405020304" pitchFamily="18" charset="0"/>
              </a:rPr>
              <a:t>Improved ozone </a:t>
            </a:r>
            <a:r>
              <a:rPr lang="en-US" b="1" dirty="0">
                <a:solidFill>
                  <a:schemeClr val="bg1"/>
                </a:solidFill>
                <a:latin typeface="Times New Roman" panose="02020603050405020304" pitchFamily="18" charset="0"/>
                <a:cs typeface="Times New Roman" panose="02020603050405020304" pitchFamily="18" charset="0"/>
              </a:rPr>
              <a:t>forecasts for </a:t>
            </a:r>
            <a:r>
              <a:rPr lang="en-US" b="1" dirty="0" smtClean="0">
                <a:solidFill>
                  <a:schemeClr val="bg1"/>
                </a:solidFill>
                <a:latin typeface="Times New Roman" panose="02020603050405020304" pitchFamily="18" charset="0"/>
                <a:cs typeface="Times New Roman" panose="02020603050405020304" pitchFamily="18" charset="0"/>
              </a:rPr>
              <a:t>the region</a:t>
            </a:r>
            <a:r>
              <a:rPr lang="en-US" b="1" dirty="0">
                <a:solidFill>
                  <a:schemeClr val="bg1"/>
                </a:solidFill>
                <a:latin typeface="Times New Roman" panose="02020603050405020304" pitchFamily="18" charset="0"/>
                <a:cs typeface="Times New Roman" panose="02020603050405020304" pitchFamily="18" charset="0"/>
              </a:rPr>
              <a:t>, which states and EPA use to meet state and federal Clean Air Act requirements</a:t>
            </a:r>
            <a:r>
              <a:rPr lang="en-US" b="1" dirty="0" smtClean="0">
                <a:solidFill>
                  <a:schemeClr val="bg1"/>
                </a:solidFill>
                <a:latin typeface="Times New Roman" panose="02020603050405020304" pitchFamily="18" charset="0"/>
                <a:cs typeface="Times New Roman" panose="02020603050405020304" pitchFamily="18" charset="0"/>
              </a:rPr>
              <a:t>.</a:t>
            </a:r>
          </a:p>
          <a:p>
            <a:pPr marL="285750" lvl="0" indent="-285750">
              <a:buFont typeface="Arial" panose="020B0604020202020204" pitchFamily="34" charset="0"/>
              <a:buChar char="•"/>
            </a:pPr>
            <a:endParaRPr lang="en-US" b="1" dirty="0">
              <a:solidFill>
                <a:schemeClr val="bg1"/>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Better understanding of the lakeshore gradient in ozone concentrations, which could influence how EPA addresses future regional ozone issues</a:t>
            </a:r>
            <a:r>
              <a:rPr lang="en-US" b="1" dirty="0" smtClean="0">
                <a:solidFill>
                  <a:schemeClr val="bg1"/>
                </a:solidFill>
                <a:latin typeface="Times New Roman" panose="02020603050405020304" pitchFamily="18" charset="0"/>
                <a:cs typeface="Times New Roman" panose="02020603050405020304" pitchFamily="18" charset="0"/>
              </a:rPr>
              <a:t>.</a:t>
            </a:r>
          </a:p>
          <a:p>
            <a:pPr marL="285750" lvl="0" indent="-285750">
              <a:buFont typeface="Arial" panose="020B0604020202020204" pitchFamily="34" charset="0"/>
              <a:buChar char="•"/>
            </a:pPr>
            <a:endParaRPr lang="en-US" b="1" dirty="0">
              <a:solidFill>
                <a:schemeClr val="bg1"/>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Improved knowledge of how emissions influence ozone formation in the region.</a:t>
            </a:r>
          </a:p>
        </p:txBody>
      </p:sp>
    </p:spTree>
    <p:extLst>
      <p:ext uri="{BB962C8B-B14F-4D97-AF65-F5344CB8AC3E}">
        <p14:creationId xmlns:p14="http://schemas.microsoft.com/office/powerpoint/2010/main" val="642148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8\Chiwaukee-WT-Zion LMOS 2017 plot-lo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215640"/>
            <a:ext cx="5943600" cy="2377440"/>
          </a:xfrm>
          <a:prstGeom prst="rect">
            <a:avLst/>
          </a:prstGeom>
          <a:noFill/>
          <a:ln>
            <a:noFill/>
          </a:ln>
        </p:spPr>
      </p:pic>
      <p:pic>
        <p:nvPicPr>
          <p:cNvPr id="5" name="Picture 4" descr="\\beans\users$\bpierce\Data\Documents\Great_Lakes_Ozone_Study\LADCO_Report\Draft_08\Sheboygan LMOS 2017 plot-lon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0"/>
            <a:ext cx="5943600" cy="237744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6019800" y="533400"/>
            <a:ext cx="3124200" cy="5791517"/>
          </a:xfrm>
          <a:prstGeom prst="rect">
            <a:avLst/>
          </a:prstGeom>
          <a:noFill/>
        </p:spPr>
      </p:pic>
      <p:sp>
        <p:nvSpPr>
          <p:cNvPr id="7" name="TextBox 6"/>
          <p:cNvSpPr txBox="1"/>
          <p:nvPr/>
        </p:nvSpPr>
        <p:spPr>
          <a:xfrm>
            <a:off x="6520648" y="120134"/>
            <a:ext cx="224933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June 02, 2017 MDA8</a:t>
            </a:r>
            <a:endParaRPr lang="en-US" b="1" dirty="0">
              <a:latin typeface="Times New Roman" panose="02020603050405020304" pitchFamily="18" charset="0"/>
              <a:cs typeface="Times New Roman" panose="02020603050405020304" pitchFamily="18" charset="0"/>
            </a:endParaRPr>
          </a:p>
        </p:txBody>
      </p:sp>
      <p:sp>
        <p:nvSpPr>
          <p:cNvPr id="8" name="Rectangle 7"/>
          <p:cNvSpPr/>
          <p:nvPr/>
        </p:nvSpPr>
        <p:spPr>
          <a:xfrm>
            <a:off x="2428257" y="3456766"/>
            <a:ext cx="177452" cy="18288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8400" y="1005839"/>
            <a:ext cx="177452" cy="181001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15852" y="3456766"/>
            <a:ext cx="1051891" cy="276999"/>
          </a:xfrm>
          <a:prstGeom prst="rect">
            <a:avLst/>
          </a:prstGeom>
          <a:noFill/>
        </p:spPr>
        <p:txBody>
          <a:bodyPr wrap="none" rtlCol="0">
            <a:spAutoFit/>
          </a:bodyPr>
          <a:lstStyle/>
          <a:p>
            <a:r>
              <a:rPr lang="en-US" sz="1200" b="1" dirty="0" smtClean="0"/>
              <a:t>June 02, 2018</a:t>
            </a:r>
            <a:endParaRPr lang="en-US" sz="1200" b="1" dirty="0"/>
          </a:p>
        </p:txBody>
      </p:sp>
      <p:sp>
        <p:nvSpPr>
          <p:cNvPr id="11" name="TextBox 10"/>
          <p:cNvSpPr txBox="1"/>
          <p:nvPr/>
        </p:nvSpPr>
        <p:spPr>
          <a:xfrm>
            <a:off x="2605709" y="989800"/>
            <a:ext cx="1051891" cy="276999"/>
          </a:xfrm>
          <a:prstGeom prst="rect">
            <a:avLst/>
          </a:prstGeom>
          <a:noFill/>
        </p:spPr>
        <p:txBody>
          <a:bodyPr wrap="none" rtlCol="0">
            <a:spAutoFit/>
          </a:bodyPr>
          <a:lstStyle/>
          <a:p>
            <a:r>
              <a:rPr lang="en-US" sz="1200" b="1" dirty="0" smtClean="0"/>
              <a:t>June 02, 2018</a:t>
            </a:r>
            <a:endParaRPr lang="en-US" sz="1200" b="1" dirty="0"/>
          </a:p>
        </p:txBody>
      </p:sp>
      <p:sp>
        <p:nvSpPr>
          <p:cNvPr id="12" name="TextBox 11"/>
          <p:cNvSpPr txBox="1"/>
          <p:nvPr/>
        </p:nvSpPr>
        <p:spPr>
          <a:xfrm>
            <a:off x="-3672" y="6499685"/>
            <a:ext cx="3784113"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Provided by Angie Dickens (WDNR)</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381000" y="152400"/>
            <a:ext cx="503458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Lakeshore ozone during LMOS 2017</a:t>
            </a:r>
          </a:p>
        </p:txBody>
      </p:sp>
      <p:sp>
        <p:nvSpPr>
          <p:cNvPr id="2" name="TextBox 1"/>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MDA8=Maximum Daily 8 hour Average</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818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sz="3600" b="1" dirty="0" smtClean="0">
                <a:latin typeface="Times New Roman" panose="02020603050405020304" pitchFamily="18" charset="0"/>
                <a:cs typeface="Times New Roman" panose="02020603050405020304" pitchFamily="18" charset="0"/>
              </a:rPr>
              <a:t>Lake Michigan and Ozone Formation</a:t>
            </a:r>
            <a:endParaRPr lang="en-US" sz="3600" b="1"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half" idx="1"/>
          </p:nvPr>
        </p:nvSpPr>
        <p:spPr>
          <a:xfrm>
            <a:off x="304800" y="990600"/>
            <a:ext cx="4953000" cy="5364163"/>
          </a:xfrm>
        </p:spPr>
        <p:txBody>
          <a:bodyPr>
            <a:normAutofit lnSpcReduction="10000"/>
          </a:bodyPr>
          <a:lstStyle/>
          <a:p>
            <a:r>
              <a:rPr lang="en-US" b="1" i="1" dirty="0" smtClean="0">
                <a:latin typeface="Times New Roman" panose="02020603050405020304" pitchFamily="18" charset="0"/>
                <a:cs typeface="Times New Roman" panose="02020603050405020304" pitchFamily="18" charset="0"/>
              </a:rPr>
              <a:t>Land breeze </a:t>
            </a:r>
            <a:r>
              <a:rPr lang="en-US" b="0" dirty="0" smtClean="0">
                <a:latin typeface="Times New Roman" panose="02020603050405020304" pitchFamily="18" charset="0"/>
                <a:cs typeface="Times New Roman" panose="02020603050405020304" pitchFamily="18" charset="0"/>
              </a:rPr>
              <a:t>blows ozone precursor compounds from rush hour over lake.</a:t>
            </a:r>
          </a:p>
          <a:p>
            <a:r>
              <a:rPr lang="en-US" b="0" dirty="0" smtClean="0">
                <a:latin typeface="Times New Roman" panose="02020603050405020304" pitchFamily="18" charset="0"/>
                <a:cs typeface="Times New Roman" panose="02020603050405020304" pitchFamily="18" charset="0"/>
              </a:rPr>
              <a:t>The boundary layer height is low due to cold water chilling the air above.</a:t>
            </a:r>
          </a:p>
          <a:p>
            <a:r>
              <a:rPr lang="en-US" b="0" dirty="0" smtClean="0">
                <a:latin typeface="Times New Roman" panose="02020603050405020304" pitchFamily="18" charset="0"/>
                <a:cs typeface="Times New Roman" panose="02020603050405020304" pitchFamily="18" charset="0"/>
              </a:rPr>
              <a:t>The pollutants are concentrated near the surface where ozone forms.</a:t>
            </a:r>
          </a:p>
          <a:p>
            <a:r>
              <a:rPr lang="en-US" b="0" dirty="0" smtClean="0">
                <a:latin typeface="Times New Roman" panose="02020603050405020304" pitchFamily="18" charset="0"/>
                <a:cs typeface="Times New Roman" panose="02020603050405020304" pitchFamily="18" charset="0"/>
              </a:rPr>
              <a:t>An afternoon </a:t>
            </a:r>
            <a:r>
              <a:rPr lang="en-US" b="1" i="1" dirty="0" smtClean="0">
                <a:latin typeface="Times New Roman" panose="02020603050405020304" pitchFamily="18" charset="0"/>
                <a:cs typeface="Times New Roman" panose="02020603050405020304" pitchFamily="18" charset="0"/>
              </a:rPr>
              <a:t>lake breeze </a:t>
            </a:r>
            <a:r>
              <a:rPr lang="en-US" b="0" dirty="0" smtClean="0">
                <a:latin typeface="Times New Roman" panose="02020603050405020304" pitchFamily="18" charset="0"/>
                <a:cs typeface="Times New Roman" panose="02020603050405020304" pitchFamily="18" charset="0"/>
              </a:rPr>
              <a:t>transports the ozone back onto land.</a:t>
            </a:r>
            <a:endParaRPr lang="en-US" b="0" dirty="0">
              <a:latin typeface="Times New Roman" panose="02020603050405020304" pitchFamily="18" charset="0"/>
              <a:cs typeface="Times New Roman" panose="02020603050405020304" pitchFamily="18" charset="0"/>
            </a:endParaRPr>
          </a:p>
        </p:txBody>
      </p:sp>
      <p:pic>
        <p:nvPicPr>
          <p:cNvPr id="5" name="Picture 21" descr="hangar 62202 001"/>
          <p:cNvPicPr preferRelativeResize="0">
            <a:picLocks noChangeArrowheads="1"/>
          </p:cNvPicPr>
          <p:nvPr/>
        </p:nvPicPr>
        <p:blipFill>
          <a:blip r:embed="rId2" cstate="print"/>
          <a:stretch>
            <a:fillRect/>
          </a:stretch>
        </p:blipFill>
        <p:spPr bwMode="auto">
          <a:xfrm>
            <a:off x="5334000" y="838200"/>
            <a:ext cx="3469053" cy="2560320"/>
          </a:xfrm>
          <a:prstGeom prst="rect">
            <a:avLst/>
          </a:prstGeom>
          <a:noFill/>
          <a:ln w="9525">
            <a:solidFill>
              <a:schemeClr val="tx1"/>
            </a:solidFill>
            <a:miter lim="800000"/>
            <a:headEnd/>
            <a:tailEnd/>
          </a:ln>
        </p:spPr>
      </p:pic>
      <p:pic>
        <p:nvPicPr>
          <p:cNvPr id="8" name="Picture 4" descr="8309987-R1-E098"/>
          <p:cNvPicPr preferRelativeResize="0">
            <a:picLocks noChangeArrowheads="1"/>
          </p:cNvPicPr>
          <p:nvPr/>
        </p:nvPicPr>
        <p:blipFill>
          <a:blip r:embed="rId3" cstate="print"/>
          <a:stretch>
            <a:fillRect/>
          </a:stretch>
        </p:blipFill>
        <p:spPr>
          <a:xfrm>
            <a:off x="5335044" y="3572215"/>
            <a:ext cx="3469053" cy="2560320"/>
          </a:xfrm>
          <a:prstGeom prst="rect">
            <a:avLst/>
          </a:prstGeom>
          <a:noFill/>
          <a:ln>
            <a:solidFill>
              <a:schemeClr val="tx1"/>
            </a:solidFill>
          </a:ln>
        </p:spPr>
      </p:pic>
      <p:sp>
        <p:nvSpPr>
          <p:cNvPr id="7" name="TextBox 6"/>
          <p:cNvSpPr txBox="1"/>
          <p:nvPr/>
        </p:nvSpPr>
        <p:spPr>
          <a:xfrm>
            <a:off x="0" y="6499418"/>
            <a:ext cx="9166182"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2017 Lake Michigan Ozone Study White </a:t>
            </a:r>
            <a:r>
              <a:rPr lang="en-US" b="1" dirty="0">
                <a:latin typeface="Times New Roman" panose="02020603050405020304" pitchFamily="18" charset="0"/>
                <a:cs typeface="Times New Roman" panose="02020603050405020304" pitchFamily="18" charset="0"/>
              </a:rPr>
              <a:t>Paper: http://www.ladco.org/</a:t>
            </a:r>
          </a:p>
        </p:txBody>
      </p:sp>
    </p:spTree>
    <p:extLst>
      <p:ext uri="{BB962C8B-B14F-4D97-AF65-F5344CB8AC3E}">
        <p14:creationId xmlns:p14="http://schemas.microsoft.com/office/powerpoint/2010/main" val="3235243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3\NAM-CMAQ\20170602_scaled.png"/>
          <p:cNvPicPr/>
          <p:nvPr/>
        </p:nvPicPr>
        <p:blipFill rotWithShape="1">
          <a:blip r:embed="rId2" cstate="print">
            <a:extLst>
              <a:ext uri="{28A0092B-C50C-407E-A947-70E740481C1C}">
                <a14:useLocalDpi xmlns:a14="http://schemas.microsoft.com/office/drawing/2010/main" val="0"/>
              </a:ext>
            </a:extLst>
          </a:blip>
          <a:srcRect l="5660"/>
          <a:stretch/>
        </p:blipFill>
        <p:spPr bwMode="auto">
          <a:xfrm>
            <a:off x="0" y="304801"/>
            <a:ext cx="7239000" cy="5486400"/>
          </a:xfrm>
          <a:prstGeom prst="rect">
            <a:avLst/>
          </a:prstGeom>
          <a:noFill/>
          <a:ln>
            <a:noFill/>
          </a:ln>
        </p:spPr>
      </p:pic>
      <p:sp>
        <p:nvSpPr>
          <p:cNvPr id="6" name="TextBox 5"/>
          <p:cNvSpPr txBox="1"/>
          <p:nvPr/>
        </p:nvSpPr>
        <p:spPr>
          <a:xfrm>
            <a:off x="0" y="6488668"/>
            <a:ext cx="4900188"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Provided by Tim Wagner (UW-Madison SSEC) </a:t>
            </a:r>
            <a:endParaRPr lang="en-US" b="1" dirty="0">
              <a:latin typeface="Times New Roman" panose="02020603050405020304" pitchFamily="18" charset="0"/>
              <a:cs typeface="Times New Roman" panose="02020603050405020304" pitchFamily="18" charset="0"/>
            </a:endParaRPr>
          </a:p>
        </p:txBody>
      </p:sp>
      <p:sp>
        <p:nvSpPr>
          <p:cNvPr id="2" name="Rectangle 1"/>
          <p:cNvSpPr/>
          <p:nvPr/>
        </p:nvSpPr>
        <p:spPr>
          <a:xfrm>
            <a:off x="-23980" y="0"/>
            <a:ext cx="916798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LMOS 2017 SSEC SPARC Remote Sensing Measurements: June 02, 2017 </a:t>
            </a:r>
            <a:endParaRPr 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11990" y="5553670"/>
            <a:ext cx="915599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Temp and </a:t>
            </a:r>
            <a:r>
              <a:rPr lang="en-US" b="1" dirty="0" err="1" smtClean="0">
                <a:latin typeface="Times New Roman" panose="02020603050405020304" pitchFamily="18" charset="0"/>
                <a:cs typeface="Times New Roman" panose="02020603050405020304" pitchFamily="18" charset="0"/>
              </a:rPr>
              <a:t>watervapor</a:t>
            </a:r>
            <a:r>
              <a:rPr lang="en-US" b="1" dirty="0" smtClean="0">
                <a:latin typeface="Times New Roman" panose="02020603050405020304" pitchFamily="18" charset="0"/>
                <a:cs typeface="Times New Roman" panose="02020603050405020304" pitchFamily="18" charset="0"/>
              </a:rPr>
              <a:t> measurements from Atmospheric </a:t>
            </a:r>
            <a:r>
              <a:rPr lang="en-US" b="1" dirty="0">
                <a:latin typeface="Times New Roman" panose="02020603050405020304" pitchFamily="18" charset="0"/>
                <a:cs typeface="Times New Roman" panose="02020603050405020304" pitchFamily="18" charset="0"/>
              </a:rPr>
              <a:t>Emitted Radiance Interferometer (</a:t>
            </a:r>
            <a:r>
              <a:rPr lang="en-US" b="1" dirty="0" smtClean="0">
                <a:latin typeface="Times New Roman" panose="02020603050405020304" pitchFamily="18" charset="0"/>
                <a:cs typeface="Times New Roman" panose="02020603050405020304" pitchFamily="18" charset="0"/>
              </a:rPr>
              <a:t>AERI),  aerosol </a:t>
            </a:r>
            <a:r>
              <a:rPr lang="en-US" b="1" dirty="0">
                <a:latin typeface="Times New Roman" panose="02020603050405020304" pitchFamily="18" charset="0"/>
                <a:cs typeface="Times New Roman" panose="02020603050405020304" pitchFamily="18" charset="0"/>
              </a:rPr>
              <a:t>backscatter measurements from the </a:t>
            </a:r>
            <a:r>
              <a:rPr lang="en-US" b="1" dirty="0" smtClean="0">
                <a:latin typeface="Times New Roman" panose="02020603050405020304" pitchFamily="18" charset="0"/>
                <a:cs typeface="Times New Roman" panose="02020603050405020304" pitchFamily="18" charset="0"/>
              </a:rPr>
              <a:t>High </a:t>
            </a:r>
            <a:r>
              <a:rPr lang="en-US" b="1" dirty="0">
                <a:latin typeface="Times New Roman" panose="02020603050405020304" pitchFamily="18" charset="0"/>
                <a:cs typeface="Times New Roman" panose="02020603050405020304" pitchFamily="18" charset="0"/>
              </a:rPr>
              <a:t>Spectral Resolution LIDAR (HSRL</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and Doppler Lidar wind measurements.</a:t>
            </a:r>
          </a:p>
        </p:txBody>
      </p:sp>
    </p:spTree>
    <p:extLst>
      <p:ext uri="{BB962C8B-B14F-4D97-AF65-F5344CB8AC3E}">
        <p14:creationId xmlns:p14="http://schemas.microsoft.com/office/powerpoint/2010/main" val="3063679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3\NAM-CMAQ\20170602_scaled.png"/>
          <p:cNvPicPr/>
          <p:nvPr/>
        </p:nvPicPr>
        <p:blipFill rotWithShape="1">
          <a:blip r:embed="rId2" cstate="print">
            <a:extLst>
              <a:ext uri="{28A0092B-C50C-407E-A947-70E740481C1C}">
                <a14:useLocalDpi xmlns:a14="http://schemas.microsoft.com/office/drawing/2010/main" val="0"/>
              </a:ext>
            </a:extLst>
          </a:blip>
          <a:srcRect l="5660"/>
          <a:stretch/>
        </p:blipFill>
        <p:spPr bwMode="auto">
          <a:xfrm>
            <a:off x="0" y="304801"/>
            <a:ext cx="7239000" cy="5486400"/>
          </a:xfrm>
          <a:prstGeom prst="rect">
            <a:avLst/>
          </a:prstGeom>
          <a:noFill/>
          <a:ln>
            <a:noFill/>
          </a:ln>
        </p:spPr>
      </p:pic>
      <p:sp>
        <p:nvSpPr>
          <p:cNvPr id="2" name="Rectangle 1"/>
          <p:cNvSpPr/>
          <p:nvPr/>
        </p:nvSpPr>
        <p:spPr>
          <a:xfrm>
            <a:off x="-23980" y="0"/>
            <a:ext cx="916798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LMOS 2017 SSEC SPARC Remote Sensing Measurements: June 02, 2017 </a:t>
            </a:r>
            <a:endParaRPr 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11990" y="5553670"/>
            <a:ext cx="915599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Temp and </a:t>
            </a:r>
            <a:r>
              <a:rPr lang="en-US" b="1" dirty="0" err="1" smtClean="0">
                <a:latin typeface="Times New Roman" panose="02020603050405020304" pitchFamily="18" charset="0"/>
                <a:cs typeface="Times New Roman" panose="02020603050405020304" pitchFamily="18" charset="0"/>
              </a:rPr>
              <a:t>watervapor</a:t>
            </a:r>
            <a:r>
              <a:rPr lang="en-US" b="1" dirty="0" smtClean="0">
                <a:latin typeface="Times New Roman" panose="02020603050405020304" pitchFamily="18" charset="0"/>
                <a:cs typeface="Times New Roman" panose="02020603050405020304" pitchFamily="18" charset="0"/>
              </a:rPr>
              <a:t> measurements from Atmospheric </a:t>
            </a:r>
            <a:r>
              <a:rPr lang="en-US" b="1" dirty="0">
                <a:latin typeface="Times New Roman" panose="02020603050405020304" pitchFamily="18" charset="0"/>
                <a:cs typeface="Times New Roman" panose="02020603050405020304" pitchFamily="18" charset="0"/>
              </a:rPr>
              <a:t>Emitted Radiance Interferometer (</a:t>
            </a:r>
            <a:r>
              <a:rPr lang="en-US" b="1" dirty="0" smtClean="0">
                <a:latin typeface="Times New Roman" panose="02020603050405020304" pitchFamily="18" charset="0"/>
                <a:cs typeface="Times New Roman" panose="02020603050405020304" pitchFamily="18" charset="0"/>
              </a:rPr>
              <a:t>AERI),  aerosol </a:t>
            </a:r>
            <a:r>
              <a:rPr lang="en-US" b="1" dirty="0">
                <a:latin typeface="Times New Roman" panose="02020603050405020304" pitchFamily="18" charset="0"/>
                <a:cs typeface="Times New Roman" panose="02020603050405020304" pitchFamily="18" charset="0"/>
              </a:rPr>
              <a:t>backscatter measurements from the </a:t>
            </a:r>
            <a:r>
              <a:rPr lang="en-US" b="1" dirty="0" smtClean="0">
                <a:latin typeface="Times New Roman" panose="02020603050405020304" pitchFamily="18" charset="0"/>
                <a:cs typeface="Times New Roman" panose="02020603050405020304" pitchFamily="18" charset="0"/>
              </a:rPr>
              <a:t>High </a:t>
            </a:r>
            <a:r>
              <a:rPr lang="en-US" b="1" dirty="0">
                <a:latin typeface="Times New Roman" panose="02020603050405020304" pitchFamily="18" charset="0"/>
                <a:cs typeface="Times New Roman" panose="02020603050405020304" pitchFamily="18" charset="0"/>
              </a:rPr>
              <a:t>Spectral Resolution LIDAR (HSRL</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and Doppler Lidar wind measurements.</a:t>
            </a:r>
          </a:p>
        </p:txBody>
      </p:sp>
      <p:sp>
        <p:nvSpPr>
          <p:cNvPr id="7" name="Left Brace 6"/>
          <p:cNvSpPr/>
          <p:nvPr/>
        </p:nvSpPr>
        <p:spPr>
          <a:xfrm rot="16200000">
            <a:off x="1227328" y="1989328"/>
            <a:ext cx="345562" cy="1619382"/>
          </a:xfrm>
          <a:prstGeom prst="leftBrace">
            <a:avLst>
              <a:gd name="adj1" fmla="val 8333"/>
              <a:gd name="adj2" fmla="val 5039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2209801" y="1143000"/>
            <a:ext cx="0" cy="14832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90436" y="780358"/>
            <a:ext cx="872355" cy="369332"/>
          </a:xfrm>
          <a:prstGeom prst="rect">
            <a:avLst/>
          </a:prstGeom>
          <a:solidFill>
            <a:schemeClr val="bg1"/>
          </a:solidFill>
          <a:ln>
            <a:solidFill>
              <a:schemeClr val="tx1"/>
            </a:solidFill>
          </a:ln>
        </p:spPr>
        <p:txBody>
          <a:bodyPr wrap="none" rtlCol="0">
            <a:spAutoFit/>
          </a:bodyPr>
          <a:lstStyle/>
          <a:p>
            <a:r>
              <a:rPr lang="en-US" dirty="0" smtClean="0">
                <a:latin typeface="Times New Roman" panose="02020603050405020304" pitchFamily="18" charset="0"/>
                <a:cs typeface="Times New Roman" panose="02020603050405020304" pitchFamily="18" charset="0"/>
              </a:rPr>
              <a:t>Sunrise</a:t>
            </a:r>
            <a:endParaRPr lang="en-US" dirty="0">
              <a:latin typeface="Times New Roman" panose="02020603050405020304" pitchFamily="18" charset="0"/>
              <a:cs typeface="Times New Roman" panose="02020603050405020304" pitchFamily="18" charset="0"/>
            </a:endParaRPr>
          </a:p>
        </p:txBody>
      </p:sp>
      <p:cxnSp>
        <p:nvCxnSpPr>
          <p:cNvPr id="13" name="Straight Connector 12"/>
          <p:cNvCxnSpPr>
            <a:stCxn id="7" idx="1"/>
          </p:cNvCxnSpPr>
          <p:nvPr/>
        </p:nvCxnSpPr>
        <p:spPr>
          <a:xfrm>
            <a:off x="1406506" y="2971800"/>
            <a:ext cx="537529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477000" y="2786838"/>
            <a:ext cx="2667000" cy="369332"/>
          </a:xfrm>
          <a:prstGeom prst="rect">
            <a:avLst/>
          </a:prstGeom>
          <a:solidFill>
            <a:schemeClr val="bg1"/>
          </a:solidFill>
          <a:ln>
            <a:solidFill>
              <a:schemeClr val="tx1"/>
            </a:solidFill>
          </a:ln>
        </p:spPr>
        <p:txBody>
          <a:bodyPr wrap="square">
            <a:spAutoFit/>
          </a:bodyPr>
          <a:lstStyle/>
          <a:p>
            <a:r>
              <a:rPr lang="en-US" dirty="0" smtClean="0">
                <a:latin typeface="Times New Roman" panose="02020603050405020304" pitchFamily="18" charset="0"/>
                <a:cs typeface="Times New Roman" panose="02020603050405020304" pitchFamily="18" charset="0"/>
              </a:rPr>
              <a:t>Nocturnal </a:t>
            </a:r>
            <a:r>
              <a:rPr lang="en-US" dirty="0">
                <a:latin typeface="Times New Roman" panose="02020603050405020304" pitchFamily="18" charset="0"/>
                <a:cs typeface="Times New Roman" panose="02020603050405020304" pitchFamily="18" charset="0"/>
              </a:rPr>
              <a:t>boundary layer</a:t>
            </a:r>
          </a:p>
        </p:txBody>
      </p:sp>
      <p:sp>
        <p:nvSpPr>
          <p:cNvPr id="12" name="TextBox 11"/>
          <p:cNvSpPr txBox="1"/>
          <p:nvPr/>
        </p:nvSpPr>
        <p:spPr>
          <a:xfrm>
            <a:off x="0" y="6488668"/>
            <a:ext cx="4900188"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Provided by Tim Wagner (UW-Madison SSEC)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3850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3\NAM-CMAQ\20170602_scaled.png"/>
          <p:cNvPicPr/>
          <p:nvPr/>
        </p:nvPicPr>
        <p:blipFill rotWithShape="1">
          <a:blip r:embed="rId2" cstate="print">
            <a:extLst>
              <a:ext uri="{28A0092B-C50C-407E-A947-70E740481C1C}">
                <a14:useLocalDpi xmlns:a14="http://schemas.microsoft.com/office/drawing/2010/main" val="0"/>
              </a:ext>
            </a:extLst>
          </a:blip>
          <a:srcRect l="5660"/>
          <a:stretch/>
        </p:blipFill>
        <p:spPr bwMode="auto">
          <a:xfrm>
            <a:off x="0" y="304801"/>
            <a:ext cx="7239000" cy="5486400"/>
          </a:xfrm>
          <a:prstGeom prst="rect">
            <a:avLst/>
          </a:prstGeom>
          <a:noFill/>
          <a:ln>
            <a:noFill/>
          </a:ln>
        </p:spPr>
      </p:pic>
      <p:sp>
        <p:nvSpPr>
          <p:cNvPr id="2" name="Rectangle 1"/>
          <p:cNvSpPr/>
          <p:nvPr/>
        </p:nvSpPr>
        <p:spPr>
          <a:xfrm>
            <a:off x="-23980" y="0"/>
            <a:ext cx="916798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LMOS 2017 SSEC SPARC Remote Sensing Measurements: June 02, 2017 </a:t>
            </a:r>
            <a:endParaRPr 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11990" y="5553670"/>
            <a:ext cx="915599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Temp and </a:t>
            </a:r>
            <a:r>
              <a:rPr lang="en-US" b="1" dirty="0" err="1" smtClean="0">
                <a:latin typeface="Times New Roman" panose="02020603050405020304" pitchFamily="18" charset="0"/>
                <a:cs typeface="Times New Roman" panose="02020603050405020304" pitchFamily="18" charset="0"/>
              </a:rPr>
              <a:t>watervapor</a:t>
            </a:r>
            <a:r>
              <a:rPr lang="en-US" b="1" dirty="0" smtClean="0">
                <a:latin typeface="Times New Roman" panose="02020603050405020304" pitchFamily="18" charset="0"/>
                <a:cs typeface="Times New Roman" panose="02020603050405020304" pitchFamily="18" charset="0"/>
              </a:rPr>
              <a:t> measurements from Atmospheric </a:t>
            </a:r>
            <a:r>
              <a:rPr lang="en-US" b="1" dirty="0">
                <a:latin typeface="Times New Roman" panose="02020603050405020304" pitchFamily="18" charset="0"/>
                <a:cs typeface="Times New Roman" panose="02020603050405020304" pitchFamily="18" charset="0"/>
              </a:rPr>
              <a:t>Emitted Radiance Interferometer (</a:t>
            </a:r>
            <a:r>
              <a:rPr lang="en-US" b="1" dirty="0" smtClean="0">
                <a:latin typeface="Times New Roman" panose="02020603050405020304" pitchFamily="18" charset="0"/>
                <a:cs typeface="Times New Roman" panose="02020603050405020304" pitchFamily="18" charset="0"/>
              </a:rPr>
              <a:t>AERI),  aerosol </a:t>
            </a:r>
            <a:r>
              <a:rPr lang="en-US" b="1" dirty="0">
                <a:latin typeface="Times New Roman" panose="02020603050405020304" pitchFamily="18" charset="0"/>
                <a:cs typeface="Times New Roman" panose="02020603050405020304" pitchFamily="18" charset="0"/>
              </a:rPr>
              <a:t>backscatter measurements from the </a:t>
            </a:r>
            <a:r>
              <a:rPr lang="en-US" b="1" dirty="0" smtClean="0">
                <a:latin typeface="Times New Roman" panose="02020603050405020304" pitchFamily="18" charset="0"/>
                <a:cs typeface="Times New Roman" panose="02020603050405020304" pitchFamily="18" charset="0"/>
              </a:rPr>
              <a:t>High </a:t>
            </a:r>
            <a:r>
              <a:rPr lang="en-US" b="1" dirty="0">
                <a:latin typeface="Times New Roman" panose="02020603050405020304" pitchFamily="18" charset="0"/>
                <a:cs typeface="Times New Roman" panose="02020603050405020304" pitchFamily="18" charset="0"/>
              </a:rPr>
              <a:t>Spectral Resolution LIDAR (HSRL</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and Doppler Lidar wind measurements.</a:t>
            </a:r>
          </a:p>
        </p:txBody>
      </p:sp>
      <p:sp>
        <p:nvSpPr>
          <p:cNvPr id="7" name="Left Brace 6"/>
          <p:cNvSpPr/>
          <p:nvPr/>
        </p:nvSpPr>
        <p:spPr>
          <a:xfrm rot="16200000">
            <a:off x="2522728" y="2294128"/>
            <a:ext cx="345562" cy="1009782"/>
          </a:xfrm>
          <a:prstGeom prst="leftBrace">
            <a:avLst>
              <a:gd name="adj1" fmla="val 8333"/>
              <a:gd name="adj2" fmla="val 5039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2209801" y="1143000"/>
            <a:ext cx="0" cy="14832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90436" y="780358"/>
            <a:ext cx="872355" cy="369332"/>
          </a:xfrm>
          <a:prstGeom prst="rect">
            <a:avLst/>
          </a:prstGeom>
          <a:solidFill>
            <a:schemeClr val="bg1"/>
          </a:solidFill>
          <a:ln>
            <a:solidFill>
              <a:schemeClr val="tx1"/>
            </a:solidFill>
          </a:ln>
        </p:spPr>
        <p:txBody>
          <a:bodyPr wrap="none" rtlCol="0">
            <a:spAutoFit/>
          </a:bodyPr>
          <a:lstStyle/>
          <a:p>
            <a:r>
              <a:rPr lang="en-US" dirty="0" smtClean="0">
                <a:latin typeface="Times New Roman" panose="02020603050405020304" pitchFamily="18" charset="0"/>
                <a:cs typeface="Times New Roman" panose="02020603050405020304" pitchFamily="18" charset="0"/>
              </a:rPr>
              <a:t>Sunrise</a:t>
            </a:r>
            <a:endParaRPr lang="en-US" dirty="0">
              <a:latin typeface="Times New Roman" panose="02020603050405020304" pitchFamily="18" charset="0"/>
              <a:cs typeface="Times New Roman" panose="02020603050405020304" pitchFamily="18" charset="0"/>
            </a:endParaRPr>
          </a:p>
        </p:txBody>
      </p:sp>
      <p:cxnSp>
        <p:nvCxnSpPr>
          <p:cNvPr id="13" name="Straight Connector 12"/>
          <p:cNvCxnSpPr>
            <a:stCxn id="7" idx="1"/>
          </p:cNvCxnSpPr>
          <p:nvPr/>
        </p:nvCxnSpPr>
        <p:spPr>
          <a:xfrm>
            <a:off x="2699498" y="2971800"/>
            <a:ext cx="56825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477000" y="2786838"/>
            <a:ext cx="2667000" cy="646331"/>
          </a:xfrm>
          <a:prstGeom prst="rect">
            <a:avLst/>
          </a:prstGeom>
          <a:solidFill>
            <a:schemeClr val="bg1"/>
          </a:solidFill>
          <a:ln>
            <a:solidFill>
              <a:schemeClr val="tx1"/>
            </a:solidFill>
          </a:ln>
        </p:spPr>
        <p:txBody>
          <a:bodyPr wrap="square">
            <a:spAutoFit/>
          </a:bodyPr>
          <a:lstStyle/>
          <a:p>
            <a:r>
              <a:rPr lang="en-US" dirty="0" smtClean="0">
                <a:latin typeface="Times New Roman" panose="02020603050405020304" pitchFamily="18" charset="0"/>
                <a:cs typeface="Times New Roman" panose="02020603050405020304" pitchFamily="18" charset="0"/>
              </a:rPr>
              <a:t>Growth of daytime convective boundary </a:t>
            </a:r>
            <a:r>
              <a:rPr lang="en-US" dirty="0">
                <a:latin typeface="Times New Roman" panose="02020603050405020304" pitchFamily="18" charset="0"/>
                <a:cs typeface="Times New Roman" panose="02020603050405020304" pitchFamily="18" charset="0"/>
              </a:rPr>
              <a:t>layer</a:t>
            </a:r>
          </a:p>
        </p:txBody>
      </p:sp>
      <p:sp>
        <p:nvSpPr>
          <p:cNvPr id="12" name="TextBox 11"/>
          <p:cNvSpPr txBox="1"/>
          <p:nvPr/>
        </p:nvSpPr>
        <p:spPr>
          <a:xfrm>
            <a:off x="0" y="6488668"/>
            <a:ext cx="4900188"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Provided by Tim Wagner (UW-Madison SSEC)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858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3\NAM-CMAQ\20170602_scaled.png"/>
          <p:cNvPicPr/>
          <p:nvPr/>
        </p:nvPicPr>
        <p:blipFill rotWithShape="1">
          <a:blip r:embed="rId2" cstate="print">
            <a:extLst>
              <a:ext uri="{28A0092B-C50C-407E-A947-70E740481C1C}">
                <a14:useLocalDpi xmlns:a14="http://schemas.microsoft.com/office/drawing/2010/main" val="0"/>
              </a:ext>
            </a:extLst>
          </a:blip>
          <a:srcRect l="5660"/>
          <a:stretch/>
        </p:blipFill>
        <p:spPr bwMode="auto">
          <a:xfrm>
            <a:off x="0" y="304801"/>
            <a:ext cx="7239000" cy="5486400"/>
          </a:xfrm>
          <a:prstGeom prst="rect">
            <a:avLst/>
          </a:prstGeom>
          <a:noFill/>
          <a:ln>
            <a:noFill/>
          </a:ln>
        </p:spPr>
      </p:pic>
      <p:sp>
        <p:nvSpPr>
          <p:cNvPr id="2" name="Rectangle 1"/>
          <p:cNvSpPr/>
          <p:nvPr/>
        </p:nvSpPr>
        <p:spPr>
          <a:xfrm>
            <a:off x="-23980" y="0"/>
            <a:ext cx="916798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LMOS 2017 SSEC SPARC Remote Sensing Measurements: June 02, 2017 </a:t>
            </a:r>
            <a:endParaRPr 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11990" y="5553670"/>
            <a:ext cx="915599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Temp and </a:t>
            </a:r>
            <a:r>
              <a:rPr lang="en-US" b="1" dirty="0" err="1" smtClean="0">
                <a:latin typeface="Times New Roman" panose="02020603050405020304" pitchFamily="18" charset="0"/>
                <a:cs typeface="Times New Roman" panose="02020603050405020304" pitchFamily="18" charset="0"/>
              </a:rPr>
              <a:t>watervapor</a:t>
            </a:r>
            <a:r>
              <a:rPr lang="en-US" b="1" dirty="0" smtClean="0">
                <a:latin typeface="Times New Roman" panose="02020603050405020304" pitchFamily="18" charset="0"/>
                <a:cs typeface="Times New Roman" panose="02020603050405020304" pitchFamily="18" charset="0"/>
              </a:rPr>
              <a:t> measurements from Atmospheric </a:t>
            </a:r>
            <a:r>
              <a:rPr lang="en-US" b="1" dirty="0">
                <a:latin typeface="Times New Roman" panose="02020603050405020304" pitchFamily="18" charset="0"/>
                <a:cs typeface="Times New Roman" panose="02020603050405020304" pitchFamily="18" charset="0"/>
              </a:rPr>
              <a:t>Emitted Radiance Interferometer (</a:t>
            </a:r>
            <a:r>
              <a:rPr lang="en-US" b="1" dirty="0" smtClean="0">
                <a:latin typeface="Times New Roman" panose="02020603050405020304" pitchFamily="18" charset="0"/>
                <a:cs typeface="Times New Roman" panose="02020603050405020304" pitchFamily="18" charset="0"/>
              </a:rPr>
              <a:t>AERI),  aerosol </a:t>
            </a:r>
            <a:r>
              <a:rPr lang="en-US" b="1" dirty="0">
                <a:latin typeface="Times New Roman" panose="02020603050405020304" pitchFamily="18" charset="0"/>
                <a:cs typeface="Times New Roman" panose="02020603050405020304" pitchFamily="18" charset="0"/>
              </a:rPr>
              <a:t>backscatter measurements from the </a:t>
            </a:r>
            <a:r>
              <a:rPr lang="en-US" b="1" dirty="0" smtClean="0">
                <a:latin typeface="Times New Roman" panose="02020603050405020304" pitchFamily="18" charset="0"/>
                <a:cs typeface="Times New Roman" panose="02020603050405020304" pitchFamily="18" charset="0"/>
              </a:rPr>
              <a:t>High </a:t>
            </a:r>
            <a:r>
              <a:rPr lang="en-US" b="1" dirty="0">
                <a:latin typeface="Times New Roman" panose="02020603050405020304" pitchFamily="18" charset="0"/>
                <a:cs typeface="Times New Roman" panose="02020603050405020304" pitchFamily="18" charset="0"/>
              </a:rPr>
              <a:t>Spectral Resolution LIDAR (HSRL</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and Doppler Lidar wind measurements.</a:t>
            </a:r>
          </a:p>
        </p:txBody>
      </p:sp>
      <p:sp>
        <p:nvSpPr>
          <p:cNvPr id="7" name="Left Brace 6"/>
          <p:cNvSpPr/>
          <p:nvPr/>
        </p:nvSpPr>
        <p:spPr>
          <a:xfrm rot="16200000">
            <a:off x="4513520" y="1313120"/>
            <a:ext cx="345562" cy="2971798"/>
          </a:xfrm>
          <a:prstGeom prst="leftBrace">
            <a:avLst>
              <a:gd name="adj1" fmla="val 8333"/>
              <a:gd name="adj2" fmla="val 5039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2209801" y="1143000"/>
            <a:ext cx="0" cy="14832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90436" y="780358"/>
            <a:ext cx="872355" cy="369332"/>
          </a:xfrm>
          <a:prstGeom prst="rect">
            <a:avLst/>
          </a:prstGeom>
          <a:solidFill>
            <a:schemeClr val="bg1"/>
          </a:solidFill>
          <a:ln>
            <a:solidFill>
              <a:schemeClr val="tx1"/>
            </a:solidFill>
          </a:ln>
        </p:spPr>
        <p:txBody>
          <a:bodyPr wrap="none" rtlCol="0">
            <a:spAutoFit/>
          </a:bodyPr>
          <a:lstStyle/>
          <a:p>
            <a:r>
              <a:rPr lang="en-US" dirty="0" smtClean="0">
                <a:latin typeface="Times New Roman" panose="02020603050405020304" pitchFamily="18" charset="0"/>
                <a:cs typeface="Times New Roman" panose="02020603050405020304" pitchFamily="18" charset="0"/>
              </a:rPr>
              <a:t>Sunrise</a:t>
            </a:r>
            <a:endParaRPr lang="en-US" dirty="0">
              <a:latin typeface="Times New Roman" panose="02020603050405020304" pitchFamily="18" charset="0"/>
              <a:cs typeface="Times New Roman" panose="02020603050405020304" pitchFamily="18" charset="0"/>
            </a:endParaRPr>
          </a:p>
        </p:txBody>
      </p:sp>
      <p:cxnSp>
        <p:nvCxnSpPr>
          <p:cNvPr id="13" name="Straight Connector 12"/>
          <p:cNvCxnSpPr>
            <a:stCxn id="7" idx="1"/>
          </p:cNvCxnSpPr>
          <p:nvPr/>
        </p:nvCxnSpPr>
        <p:spPr>
          <a:xfrm>
            <a:off x="4698040" y="2971800"/>
            <a:ext cx="46175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477000" y="2786838"/>
            <a:ext cx="2667000" cy="2031325"/>
          </a:xfrm>
          <a:prstGeom prst="rect">
            <a:avLst/>
          </a:prstGeom>
          <a:solidFill>
            <a:schemeClr val="bg1"/>
          </a:solidFill>
          <a:ln>
            <a:solidFill>
              <a:schemeClr val="tx1"/>
            </a:solidFill>
          </a:ln>
        </p:spPr>
        <p:txBody>
          <a:bodyPr wrap="square">
            <a:spAutoFit/>
          </a:bodyPr>
          <a:lstStyle/>
          <a:p>
            <a:r>
              <a:rPr lang="en-US" dirty="0">
                <a:latin typeface="Times New Roman" panose="02020603050405020304" pitchFamily="18" charset="0"/>
                <a:cs typeface="Times New Roman" panose="02020603050405020304" pitchFamily="18" charset="0"/>
              </a:rPr>
              <a:t>Lake </a:t>
            </a:r>
            <a:r>
              <a:rPr lang="en-US" dirty="0" smtClean="0">
                <a:latin typeface="Times New Roman" panose="02020603050405020304" pitchFamily="18" charset="0"/>
                <a:cs typeface="Times New Roman" panose="02020603050405020304" pitchFamily="18" charset="0"/>
              </a:rPr>
              <a:t>breeze: shift </a:t>
            </a:r>
            <a:r>
              <a:rPr lang="en-US" dirty="0">
                <a:latin typeface="Times New Roman" panose="02020603050405020304" pitchFamily="18" charset="0"/>
                <a:cs typeface="Times New Roman" panose="02020603050405020304" pitchFamily="18" charset="0"/>
              </a:rPr>
              <a:t>in the wind direction from westerly to easterly and </a:t>
            </a:r>
            <a:r>
              <a:rPr lang="en-US" dirty="0" smtClean="0">
                <a:latin typeface="Times New Roman" panose="02020603050405020304" pitchFamily="18" charset="0"/>
                <a:cs typeface="Times New Roman" panose="02020603050405020304" pitchFamily="18" charset="0"/>
              </a:rPr>
              <a:t>then southerly, new </a:t>
            </a:r>
            <a:r>
              <a:rPr lang="en-US" dirty="0">
                <a:latin typeface="Times New Roman" panose="02020603050405020304" pitchFamily="18" charset="0"/>
                <a:cs typeface="Times New Roman" panose="02020603050405020304" pitchFamily="18" charset="0"/>
              </a:rPr>
              <a:t>inversion </a:t>
            </a:r>
            <a:r>
              <a:rPr lang="en-US" dirty="0" smtClean="0">
                <a:latin typeface="Times New Roman" panose="02020603050405020304" pitchFamily="18" charset="0"/>
                <a:cs typeface="Times New Roman" panose="02020603050405020304" pitchFamily="18" charset="0"/>
              </a:rPr>
              <a:t>forms as </a:t>
            </a:r>
            <a:r>
              <a:rPr lang="en-US" dirty="0">
                <a:latin typeface="Times New Roman" panose="02020603050405020304" pitchFamily="18" charset="0"/>
                <a:cs typeface="Times New Roman" panose="02020603050405020304" pitchFamily="18" charset="0"/>
              </a:rPr>
              <a:t>the marine boundary layer air moves onshore</a:t>
            </a:r>
          </a:p>
        </p:txBody>
      </p:sp>
      <p:sp>
        <p:nvSpPr>
          <p:cNvPr id="12" name="TextBox 11"/>
          <p:cNvSpPr txBox="1"/>
          <p:nvPr/>
        </p:nvSpPr>
        <p:spPr>
          <a:xfrm>
            <a:off x="0" y="6488668"/>
            <a:ext cx="4900188"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Provided by Tim Wagner (UW-Madison SSEC)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5676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3\NAM-CMAQ\20170602_scaled.png"/>
          <p:cNvPicPr/>
          <p:nvPr/>
        </p:nvPicPr>
        <p:blipFill rotWithShape="1">
          <a:blip r:embed="rId2" cstate="print">
            <a:extLst>
              <a:ext uri="{28A0092B-C50C-407E-A947-70E740481C1C}">
                <a14:useLocalDpi xmlns:a14="http://schemas.microsoft.com/office/drawing/2010/main" val="0"/>
              </a:ext>
            </a:extLst>
          </a:blip>
          <a:srcRect l="5660"/>
          <a:stretch/>
        </p:blipFill>
        <p:spPr bwMode="auto">
          <a:xfrm>
            <a:off x="0" y="304801"/>
            <a:ext cx="7239000" cy="5486400"/>
          </a:xfrm>
          <a:prstGeom prst="rect">
            <a:avLst/>
          </a:prstGeom>
          <a:noFill/>
          <a:ln>
            <a:noFill/>
          </a:ln>
        </p:spPr>
      </p:pic>
      <p:sp>
        <p:nvSpPr>
          <p:cNvPr id="2" name="Rectangle 1"/>
          <p:cNvSpPr/>
          <p:nvPr/>
        </p:nvSpPr>
        <p:spPr>
          <a:xfrm>
            <a:off x="-23980" y="0"/>
            <a:ext cx="916798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LMOS 2017 SSEC SPARC Remote Sensing Measurements: June 02, 2017 </a:t>
            </a:r>
            <a:endParaRPr 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11990" y="5553670"/>
            <a:ext cx="915599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Temp and </a:t>
            </a:r>
            <a:r>
              <a:rPr lang="en-US" b="1" dirty="0" err="1" smtClean="0">
                <a:latin typeface="Times New Roman" panose="02020603050405020304" pitchFamily="18" charset="0"/>
                <a:cs typeface="Times New Roman" panose="02020603050405020304" pitchFamily="18" charset="0"/>
              </a:rPr>
              <a:t>watervapor</a:t>
            </a:r>
            <a:r>
              <a:rPr lang="en-US" b="1" dirty="0" smtClean="0">
                <a:latin typeface="Times New Roman" panose="02020603050405020304" pitchFamily="18" charset="0"/>
                <a:cs typeface="Times New Roman" panose="02020603050405020304" pitchFamily="18" charset="0"/>
              </a:rPr>
              <a:t> measurements from Atmospheric </a:t>
            </a:r>
            <a:r>
              <a:rPr lang="en-US" b="1" dirty="0">
                <a:latin typeface="Times New Roman" panose="02020603050405020304" pitchFamily="18" charset="0"/>
                <a:cs typeface="Times New Roman" panose="02020603050405020304" pitchFamily="18" charset="0"/>
              </a:rPr>
              <a:t>Emitted Radiance Interferometer (</a:t>
            </a:r>
            <a:r>
              <a:rPr lang="en-US" b="1" dirty="0" smtClean="0">
                <a:latin typeface="Times New Roman" panose="02020603050405020304" pitchFamily="18" charset="0"/>
                <a:cs typeface="Times New Roman" panose="02020603050405020304" pitchFamily="18" charset="0"/>
              </a:rPr>
              <a:t>AERI),  aerosol </a:t>
            </a:r>
            <a:r>
              <a:rPr lang="en-US" b="1" dirty="0">
                <a:latin typeface="Times New Roman" panose="02020603050405020304" pitchFamily="18" charset="0"/>
                <a:cs typeface="Times New Roman" panose="02020603050405020304" pitchFamily="18" charset="0"/>
              </a:rPr>
              <a:t>backscatter measurements from the </a:t>
            </a:r>
            <a:r>
              <a:rPr lang="en-US" b="1" dirty="0" smtClean="0">
                <a:latin typeface="Times New Roman" panose="02020603050405020304" pitchFamily="18" charset="0"/>
                <a:cs typeface="Times New Roman" panose="02020603050405020304" pitchFamily="18" charset="0"/>
              </a:rPr>
              <a:t>High </a:t>
            </a:r>
            <a:r>
              <a:rPr lang="en-US" b="1" dirty="0">
                <a:latin typeface="Times New Roman" panose="02020603050405020304" pitchFamily="18" charset="0"/>
                <a:cs typeface="Times New Roman" panose="02020603050405020304" pitchFamily="18" charset="0"/>
              </a:rPr>
              <a:t>Spectral Resolution LIDAR (HSRL</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and Doppler Lidar wind measurements.</a:t>
            </a:r>
          </a:p>
        </p:txBody>
      </p:sp>
      <p:sp>
        <p:nvSpPr>
          <p:cNvPr id="7" name="Left Brace 6"/>
          <p:cNvSpPr/>
          <p:nvPr/>
        </p:nvSpPr>
        <p:spPr>
          <a:xfrm rot="16200000">
            <a:off x="2330576" y="3453696"/>
            <a:ext cx="345562" cy="3863712"/>
          </a:xfrm>
          <a:prstGeom prst="leftBrace">
            <a:avLst>
              <a:gd name="adj1" fmla="val 8333"/>
              <a:gd name="adj2" fmla="val 5039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2209801" y="1143000"/>
            <a:ext cx="0" cy="14832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90436" y="780358"/>
            <a:ext cx="872355" cy="369332"/>
          </a:xfrm>
          <a:prstGeom prst="rect">
            <a:avLst/>
          </a:prstGeom>
          <a:solidFill>
            <a:schemeClr val="bg1"/>
          </a:solidFill>
          <a:ln>
            <a:solidFill>
              <a:schemeClr val="tx1"/>
            </a:solidFill>
          </a:ln>
        </p:spPr>
        <p:txBody>
          <a:bodyPr wrap="none" rtlCol="0">
            <a:spAutoFit/>
          </a:bodyPr>
          <a:lstStyle/>
          <a:p>
            <a:r>
              <a:rPr lang="en-US" dirty="0" smtClean="0">
                <a:latin typeface="Times New Roman" panose="02020603050405020304" pitchFamily="18" charset="0"/>
                <a:cs typeface="Times New Roman" panose="02020603050405020304" pitchFamily="18" charset="0"/>
              </a:rPr>
              <a:t>Sunrise</a:t>
            </a:r>
            <a:endParaRPr lang="en-US" dirty="0">
              <a:latin typeface="Times New Roman" panose="02020603050405020304" pitchFamily="18" charset="0"/>
              <a:cs typeface="Times New Roman" panose="02020603050405020304" pitchFamily="18" charset="0"/>
            </a:endParaRPr>
          </a:p>
        </p:txBody>
      </p:sp>
      <p:cxnSp>
        <p:nvCxnSpPr>
          <p:cNvPr id="13" name="Straight Connector 12"/>
          <p:cNvCxnSpPr>
            <a:stCxn id="7" idx="1"/>
          </p:cNvCxnSpPr>
          <p:nvPr/>
        </p:nvCxnSpPr>
        <p:spPr>
          <a:xfrm flipV="1">
            <a:off x="2518619" y="5553670"/>
            <a:ext cx="5291881" cy="46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010400" y="3429000"/>
            <a:ext cx="4572000" cy="369332"/>
          </a:xfrm>
          <a:prstGeom prst="rect">
            <a:avLst/>
          </a:prstGeom>
        </p:spPr>
        <p:txBody>
          <a:bodyPr>
            <a:spAutoFit/>
          </a:bodyPr>
          <a:lstStyle/>
          <a:p>
            <a:r>
              <a:rPr lang="en-US" dirty="0" smtClean="0"/>
              <a:t>However</a:t>
            </a:r>
            <a:r>
              <a:rPr lang="en-US" dirty="0"/>
              <a:t>, </a:t>
            </a:r>
          </a:p>
        </p:txBody>
      </p:sp>
      <p:sp>
        <p:nvSpPr>
          <p:cNvPr id="15" name="Rectangle 14"/>
          <p:cNvSpPr/>
          <p:nvPr/>
        </p:nvSpPr>
        <p:spPr>
          <a:xfrm>
            <a:off x="6477000" y="2786838"/>
            <a:ext cx="2667000" cy="923330"/>
          </a:xfrm>
          <a:prstGeom prst="rect">
            <a:avLst/>
          </a:prstGeom>
          <a:solidFill>
            <a:schemeClr val="bg1"/>
          </a:solidFill>
          <a:ln>
            <a:solidFill>
              <a:schemeClr val="tx1"/>
            </a:solidFill>
          </a:ln>
        </p:spPr>
        <p:txBody>
          <a:bodyPr wrap="square">
            <a:spAutoFit/>
          </a:bodyPr>
          <a:lstStyle/>
          <a:p>
            <a:r>
              <a:rPr lang="en-US" dirty="0">
                <a:latin typeface="Times New Roman" panose="02020603050405020304" pitchFamily="18" charset="0"/>
                <a:cs typeface="Times New Roman" panose="02020603050405020304" pitchFamily="18" charset="0"/>
              </a:rPr>
              <a:t>The HSRL </a:t>
            </a:r>
            <a:r>
              <a:rPr lang="en-US" dirty="0" err="1">
                <a:latin typeface="Times New Roman" panose="02020603050405020304" pitchFamily="18" charset="0"/>
                <a:cs typeface="Times New Roman" panose="02020603050405020304" pitchFamily="18" charset="0"/>
              </a:rPr>
              <a:t>lidar</a:t>
            </a:r>
            <a:r>
              <a:rPr lang="en-US" dirty="0">
                <a:latin typeface="Times New Roman" panose="02020603050405020304" pitchFamily="18" charset="0"/>
                <a:cs typeface="Times New Roman" panose="02020603050405020304" pitchFamily="18" charset="0"/>
              </a:rPr>
              <a:t> shows very clean air prior to 21:30 UTC (4:30pm CDT)</a:t>
            </a:r>
          </a:p>
        </p:txBody>
      </p:sp>
      <p:cxnSp>
        <p:nvCxnSpPr>
          <p:cNvPr id="18" name="Straight Connector 17"/>
          <p:cNvCxnSpPr/>
          <p:nvPr/>
        </p:nvCxnSpPr>
        <p:spPr>
          <a:xfrm>
            <a:off x="7810500" y="3710168"/>
            <a:ext cx="0" cy="18435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6488668"/>
            <a:ext cx="4900188"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Provided by Tim Wagner (UW-Madison SSEC)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954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eans\users$\bpierce\Data\Documents\Attachments\FY2018\apr_16\SSEC_Seminar\eidea_20170904_no_labels.png"/>
          <p:cNvPicPr>
            <a:picLocks noChangeAspect="1" noChangeArrowheads="1"/>
          </p:cNvPicPr>
          <p:nvPr/>
        </p:nvPicPr>
        <p:blipFill rotWithShape="1">
          <a:blip r:embed="rId2">
            <a:extLst>
              <a:ext uri="{28A0092B-C50C-407E-A947-70E740481C1C}">
                <a14:useLocalDpi xmlns:a14="http://schemas.microsoft.com/office/drawing/2010/main" val="0"/>
              </a:ext>
            </a:extLst>
          </a:blip>
          <a:srcRect t="12424"/>
          <a:stretch/>
        </p:blipFill>
        <p:spPr bwMode="auto">
          <a:xfrm>
            <a:off x="0" y="0"/>
            <a:ext cx="915944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5800" y="76200"/>
            <a:ext cx="7696200" cy="152400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0" y="3962400"/>
            <a:ext cx="4572000" cy="106680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3400" y="0"/>
            <a:ext cx="8001000" cy="5386090"/>
          </a:xfrm>
          <a:prstGeom prst="rect">
            <a:avLst/>
          </a:prstGeom>
        </p:spPr>
        <p:txBody>
          <a:bodyPr wrap="square">
            <a:spAutoFit/>
          </a:bodyPr>
          <a:lstStyle/>
          <a:p>
            <a:pPr algn="ctr"/>
            <a:r>
              <a:rPr lang="en-US" sz="3200" b="1" dirty="0">
                <a:solidFill>
                  <a:srgbClr val="FFFF00"/>
                </a:solidFill>
                <a:latin typeface="Times New Roman" panose="02020603050405020304" pitchFamily="18" charset="0"/>
                <a:cs typeface="Times New Roman" panose="02020603050405020304" pitchFamily="18" charset="0"/>
              </a:rPr>
              <a:t>A Cross Disciplinary, Multi-Tool Approach to Support Regional and Global Air Quality Assessment and </a:t>
            </a:r>
            <a:r>
              <a:rPr lang="en-US" sz="3200" b="1" dirty="0" smtClean="0">
                <a:solidFill>
                  <a:srgbClr val="FFFF00"/>
                </a:solidFill>
                <a:latin typeface="Times New Roman" panose="02020603050405020304" pitchFamily="18" charset="0"/>
                <a:cs typeface="Times New Roman" panose="02020603050405020304" pitchFamily="18" charset="0"/>
              </a:rPr>
              <a:t>Forecasting</a:t>
            </a:r>
          </a:p>
          <a:p>
            <a:pPr algn="ctr"/>
            <a:endParaRPr lang="en-US" sz="3200" b="1" dirty="0" smtClean="0">
              <a:solidFill>
                <a:srgbClr val="FFFF00"/>
              </a:solidFill>
              <a:latin typeface="Times New Roman" panose="02020603050405020304" pitchFamily="18" charset="0"/>
              <a:cs typeface="Times New Roman" panose="02020603050405020304" pitchFamily="18" charset="0"/>
            </a:endParaRPr>
          </a:p>
          <a:p>
            <a:pPr algn="ctr"/>
            <a:endParaRPr lang="en-US" sz="3200" b="1" dirty="0">
              <a:solidFill>
                <a:srgbClr val="FFFF00"/>
              </a:solidFill>
              <a:latin typeface="Times New Roman" panose="02020603050405020304" pitchFamily="18" charset="0"/>
              <a:cs typeface="Times New Roman" panose="02020603050405020304" pitchFamily="18" charset="0"/>
            </a:endParaRPr>
          </a:p>
          <a:p>
            <a:pPr algn="ctr"/>
            <a:endParaRPr lang="en-US" sz="3200" b="1" dirty="0" smtClean="0">
              <a:solidFill>
                <a:srgbClr val="FFFF00"/>
              </a:solidFill>
              <a:latin typeface="Times New Roman" panose="02020603050405020304" pitchFamily="18" charset="0"/>
              <a:cs typeface="Times New Roman" panose="02020603050405020304" pitchFamily="18" charset="0"/>
            </a:endParaRPr>
          </a:p>
          <a:p>
            <a:pPr algn="ctr"/>
            <a:endParaRPr lang="en-US" sz="3200" b="1" dirty="0">
              <a:solidFill>
                <a:srgbClr val="FFFF00"/>
              </a:solidFill>
              <a:latin typeface="Times New Roman" panose="02020603050405020304" pitchFamily="18" charset="0"/>
              <a:cs typeface="Times New Roman" panose="02020603050405020304" pitchFamily="18" charset="0"/>
            </a:endParaRPr>
          </a:p>
          <a:p>
            <a:pPr algn="ctr"/>
            <a:endParaRPr lang="en-US" sz="3200" b="1" dirty="0" smtClean="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R. Bradley Pierce</a:t>
            </a:r>
          </a:p>
          <a:p>
            <a:pPr algn="ctr"/>
            <a:r>
              <a:rPr lang="en-US" sz="3200" b="1" dirty="0" smtClean="0">
                <a:solidFill>
                  <a:srgbClr val="FFFF00"/>
                </a:solidFill>
                <a:latin typeface="Times New Roman" panose="02020603050405020304" pitchFamily="18" charset="0"/>
                <a:cs typeface="Times New Roman" panose="02020603050405020304" pitchFamily="18" charset="0"/>
              </a:rPr>
              <a:t>NOAA/NESDIS@CIMSS</a:t>
            </a:r>
          </a:p>
          <a:p>
            <a:pPr algn="ctr"/>
            <a:endParaRPr lang="en-US" sz="2400" b="1"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057400" y="2514600"/>
            <a:ext cx="4978415" cy="584775"/>
          </a:xfrm>
          <a:prstGeom prst="rect">
            <a:avLst/>
          </a:prstGeom>
        </p:spPr>
        <p:txBody>
          <a:bodyPr wrap="none">
            <a:spAutoFit/>
          </a:bodyPr>
          <a:lstStyle/>
          <a:p>
            <a:pPr algn="ctr"/>
            <a:r>
              <a:rPr lang="en-US" sz="3200" b="1" i="1" u="sng" dirty="0">
                <a:solidFill>
                  <a:srgbClr val="FFFF00"/>
                </a:solidFill>
                <a:latin typeface="Times New Roman" panose="02020603050405020304" pitchFamily="18" charset="0"/>
                <a:cs typeface="Times New Roman" panose="02020603050405020304" pitchFamily="18" charset="0"/>
              </a:rPr>
              <a:t>“Think globally, act locally”</a:t>
            </a:r>
          </a:p>
        </p:txBody>
      </p:sp>
    </p:spTree>
    <p:extLst>
      <p:ext uri="{BB962C8B-B14F-4D97-AF65-F5344CB8AC3E}">
        <p14:creationId xmlns:p14="http://schemas.microsoft.com/office/powerpoint/2010/main" val="1489749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3\NAM-CMAQ\20170602_scaled.png"/>
          <p:cNvPicPr/>
          <p:nvPr/>
        </p:nvPicPr>
        <p:blipFill rotWithShape="1">
          <a:blip r:embed="rId2" cstate="print">
            <a:extLst>
              <a:ext uri="{28A0092B-C50C-407E-A947-70E740481C1C}">
                <a14:useLocalDpi xmlns:a14="http://schemas.microsoft.com/office/drawing/2010/main" val="0"/>
              </a:ext>
            </a:extLst>
          </a:blip>
          <a:srcRect l="5660"/>
          <a:stretch/>
        </p:blipFill>
        <p:spPr bwMode="auto">
          <a:xfrm>
            <a:off x="0" y="304801"/>
            <a:ext cx="7239000" cy="5486400"/>
          </a:xfrm>
          <a:prstGeom prst="rect">
            <a:avLst/>
          </a:prstGeom>
          <a:noFill/>
          <a:ln>
            <a:noFill/>
          </a:ln>
        </p:spPr>
      </p:pic>
      <p:sp>
        <p:nvSpPr>
          <p:cNvPr id="2" name="Rectangle 1"/>
          <p:cNvSpPr/>
          <p:nvPr/>
        </p:nvSpPr>
        <p:spPr>
          <a:xfrm>
            <a:off x="-23980" y="0"/>
            <a:ext cx="916798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LMOS 2017 SSEC SPARC Remote Sensing Measurements: June 02, 2017 </a:t>
            </a:r>
            <a:endParaRPr 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11990" y="5553670"/>
            <a:ext cx="915599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Temp and </a:t>
            </a:r>
            <a:r>
              <a:rPr lang="en-US" b="1" dirty="0" err="1" smtClean="0">
                <a:latin typeface="Times New Roman" panose="02020603050405020304" pitchFamily="18" charset="0"/>
                <a:cs typeface="Times New Roman" panose="02020603050405020304" pitchFamily="18" charset="0"/>
              </a:rPr>
              <a:t>watervapor</a:t>
            </a:r>
            <a:r>
              <a:rPr lang="en-US" b="1" dirty="0" smtClean="0">
                <a:latin typeface="Times New Roman" panose="02020603050405020304" pitchFamily="18" charset="0"/>
                <a:cs typeface="Times New Roman" panose="02020603050405020304" pitchFamily="18" charset="0"/>
              </a:rPr>
              <a:t> measurements from Atmospheric </a:t>
            </a:r>
            <a:r>
              <a:rPr lang="en-US" b="1" dirty="0">
                <a:latin typeface="Times New Roman" panose="02020603050405020304" pitchFamily="18" charset="0"/>
                <a:cs typeface="Times New Roman" panose="02020603050405020304" pitchFamily="18" charset="0"/>
              </a:rPr>
              <a:t>Emitted Radiance Interferometer (</a:t>
            </a:r>
            <a:r>
              <a:rPr lang="en-US" b="1" dirty="0" smtClean="0">
                <a:latin typeface="Times New Roman" panose="02020603050405020304" pitchFamily="18" charset="0"/>
                <a:cs typeface="Times New Roman" panose="02020603050405020304" pitchFamily="18" charset="0"/>
              </a:rPr>
              <a:t>AERI),  aerosol </a:t>
            </a:r>
            <a:r>
              <a:rPr lang="en-US" b="1" dirty="0">
                <a:latin typeface="Times New Roman" panose="02020603050405020304" pitchFamily="18" charset="0"/>
                <a:cs typeface="Times New Roman" panose="02020603050405020304" pitchFamily="18" charset="0"/>
              </a:rPr>
              <a:t>backscatter measurements from the </a:t>
            </a:r>
            <a:r>
              <a:rPr lang="en-US" b="1" dirty="0" smtClean="0">
                <a:latin typeface="Times New Roman" panose="02020603050405020304" pitchFamily="18" charset="0"/>
                <a:cs typeface="Times New Roman" panose="02020603050405020304" pitchFamily="18" charset="0"/>
              </a:rPr>
              <a:t>High </a:t>
            </a:r>
            <a:r>
              <a:rPr lang="en-US" b="1" dirty="0">
                <a:latin typeface="Times New Roman" panose="02020603050405020304" pitchFamily="18" charset="0"/>
                <a:cs typeface="Times New Roman" panose="02020603050405020304" pitchFamily="18" charset="0"/>
              </a:rPr>
              <a:t>Spectral Resolution LIDAR (HSRL</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and Doppler Lidar wind measurements.</a:t>
            </a:r>
          </a:p>
        </p:txBody>
      </p:sp>
      <p:sp>
        <p:nvSpPr>
          <p:cNvPr id="7" name="Left Brace 6"/>
          <p:cNvSpPr/>
          <p:nvPr/>
        </p:nvSpPr>
        <p:spPr>
          <a:xfrm rot="16200000">
            <a:off x="5089534" y="4417293"/>
            <a:ext cx="340899" cy="1931856"/>
          </a:xfrm>
          <a:prstGeom prst="leftBrace">
            <a:avLst>
              <a:gd name="adj1" fmla="val 8333"/>
              <a:gd name="adj2" fmla="val 5039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2209801" y="1143000"/>
            <a:ext cx="0" cy="14832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90436" y="780358"/>
            <a:ext cx="872355" cy="369332"/>
          </a:xfrm>
          <a:prstGeom prst="rect">
            <a:avLst/>
          </a:prstGeom>
          <a:solidFill>
            <a:schemeClr val="bg1"/>
          </a:solidFill>
          <a:ln>
            <a:solidFill>
              <a:schemeClr val="tx1"/>
            </a:solidFill>
          </a:ln>
        </p:spPr>
        <p:txBody>
          <a:bodyPr wrap="none" rtlCol="0">
            <a:spAutoFit/>
          </a:bodyPr>
          <a:lstStyle/>
          <a:p>
            <a:r>
              <a:rPr lang="en-US" dirty="0" smtClean="0">
                <a:latin typeface="Times New Roman" panose="02020603050405020304" pitchFamily="18" charset="0"/>
                <a:cs typeface="Times New Roman" panose="02020603050405020304" pitchFamily="18" charset="0"/>
              </a:rPr>
              <a:t>Sunrise</a:t>
            </a:r>
            <a:endParaRPr lang="en-US" dirty="0">
              <a:latin typeface="Times New Roman" panose="02020603050405020304" pitchFamily="18" charset="0"/>
              <a:cs typeface="Times New Roman" panose="02020603050405020304" pitchFamily="18" charset="0"/>
            </a:endParaRPr>
          </a:p>
        </p:txBody>
      </p:sp>
      <p:cxnSp>
        <p:nvCxnSpPr>
          <p:cNvPr id="13" name="Straight Connector 12"/>
          <p:cNvCxnSpPr>
            <a:stCxn id="7" idx="1"/>
          </p:cNvCxnSpPr>
          <p:nvPr/>
        </p:nvCxnSpPr>
        <p:spPr>
          <a:xfrm>
            <a:off x="5267615" y="5553671"/>
            <a:ext cx="25428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010400" y="3429000"/>
            <a:ext cx="4572000" cy="369332"/>
          </a:xfrm>
          <a:prstGeom prst="rect">
            <a:avLst/>
          </a:prstGeom>
        </p:spPr>
        <p:txBody>
          <a:bodyPr>
            <a:spAutoFit/>
          </a:bodyPr>
          <a:lstStyle/>
          <a:p>
            <a:r>
              <a:rPr lang="en-US" dirty="0" smtClean="0"/>
              <a:t>However</a:t>
            </a:r>
            <a:r>
              <a:rPr lang="en-US" dirty="0"/>
              <a:t>, </a:t>
            </a:r>
          </a:p>
        </p:txBody>
      </p:sp>
      <p:sp>
        <p:nvSpPr>
          <p:cNvPr id="15" name="Rectangle 14"/>
          <p:cNvSpPr/>
          <p:nvPr/>
        </p:nvSpPr>
        <p:spPr>
          <a:xfrm>
            <a:off x="6477000" y="2786838"/>
            <a:ext cx="2667000" cy="1754326"/>
          </a:xfrm>
          <a:prstGeom prst="rect">
            <a:avLst/>
          </a:prstGeom>
          <a:solidFill>
            <a:schemeClr val="bg1"/>
          </a:solidFill>
          <a:ln>
            <a:solidFill>
              <a:schemeClr val="tx1"/>
            </a:solidFill>
          </a:ln>
        </p:spPr>
        <p:txBody>
          <a:bodyPr wrap="square">
            <a:spAutoFit/>
          </a:bodyPr>
          <a:lstStyle/>
          <a:p>
            <a:r>
              <a:rPr lang="en-US" dirty="0" smtClean="0">
                <a:latin typeface="Times New Roman" panose="02020603050405020304" pitchFamily="18" charset="0"/>
                <a:cs typeface="Times New Roman" panose="02020603050405020304" pitchFamily="18" charset="0"/>
              </a:rPr>
              <a:t>After </a:t>
            </a:r>
            <a:r>
              <a:rPr lang="en-US" dirty="0">
                <a:latin typeface="Times New Roman" panose="02020603050405020304" pitchFamily="18" charset="0"/>
                <a:cs typeface="Times New Roman" panose="02020603050405020304" pitchFamily="18" charset="0"/>
              </a:rPr>
              <a:t>21:30 UTC, air within the lake breeze inversion </a:t>
            </a:r>
            <a:r>
              <a:rPr lang="en-US" dirty="0" smtClean="0">
                <a:latin typeface="Times New Roman" panose="02020603050405020304" pitchFamily="18" charset="0"/>
                <a:cs typeface="Times New Roman" panose="02020603050405020304" pitchFamily="18" charset="0"/>
              </a:rPr>
              <a:t>shows </a:t>
            </a:r>
            <a:r>
              <a:rPr lang="en-US" dirty="0">
                <a:latin typeface="Times New Roman" panose="02020603050405020304" pitchFamily="18" charset="0"/>
                <a:cs typeface="Times New Roman" panose="02020603050405020304" pitchFamily="18" charset="0"/>
              </a:rPr>
              <a:t>higher aerosol backscatter </a:t>
            </a:r>
            <a:r>
              <a:rPr lang="en-US" dirty="0" smtClean="0">
                <a:latin typeface="Times New Roman" panose="02020603050405020304" pitchFamily="18" charset="0"/>
                <a:cs typeface="Times New Roman" panose="02020603050405020304" pitchFamily="18" charset="0"/>
              </a:rPr>
              <a:t>that has </a:t>
            </a:r>
            <a:r>
              <a:rPr lang="en-US" dirty="0">
                <a:latin typeface="Times New Roman" panose="02020603050405020304" pitchFamily="18" charset="0"/>
                <a:cs typeface="Times New Roman" panose="02020603050405020304" pitchFamily="18" charset="0"/>
              </a:rPr>
              <a:t>been </a:t>
            </a:r>
            <a:r>
              <a:rPr lang="en-US" dirty="0" smtClean="0">
                <a:latin typeface="Times New Roman" panose="02020603050405020304" pitchFamily="18" charset="0"/>
                <a:cs typeface="Times New Roman" panose="02020603050405020304" pitchFamily="18" charset="0"/>
              </a:rPr>
              <a:t>transported from </a:t>
            </a:r>
            <a:r>
              <a:rPr lang="en-US" dirty="0">
                <a:latin typeface="Times New Roman" panose="02020603050405020304" pitchFamily="18" charset="0"/>
                <a:cs typeface="Times New Roman" panose="02020603050405020304" pitchFamily="18" charset="0"/>
              </a:rPr>
              <a:t>the south. </a:t>
            </a:r>
          </a:p>
        </p:txBody>
      </p:sp>
      <p:cxnSp>
        <p:nvCxnSpPr>
          <p:cNvPr id="18" name="Straight Connector 17"/>
          <p:cNvCxnSpPr>
            <a:stCxn id="15" idx="2"/>
          </p:cNvCxnSpPr>
          <p:nvPr/>
        </p:nvCxnSpPr>
        <p:spPr>
          <a:xfrm>
            <a:off x="7810500" y="4541164"/>
            <a:ext cx="0" cy="10125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6488668"/>
            <a:ext cx="4900188"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Provided by Tim Wagner (UW-Madison SSEC)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2257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ans\users$\bpierce\Data\Documents\Great_Lakes_Ozone_Study\LADCO_Report\Draft_03\NAM-CMAQ\Figure_3.2.2.png"/>
          <p:cNvPicPr/>
          <p:nvPr/>
        </p:nvPicPr>
        <p:blipFill>
          <a:blip r:embed="rId2">
            <a:extLst>
              <a:ext uri="{28A0092B-C50C-407E-A947-70E740481C1C}">
                <a14:useLocalDpi xmlns:a14="http://schemas.microsoft.com/office/drawing/2010/main" val="0"/>
              </a:ext>
            </a:extLst>
          </a:blip>
          <a:srcRect/>
          <a:stretch>
            <a:fillRect/>
          </a:stretch>
        </p:blipFill>
        <p:spPr bwMode="auto">
          <a:xfrm>
            <a:off x="4648200" y="641130"/>
            <a:ext cx="4495800" cy="5562600"/>
          </a:xfrm>
          <a:prstGeom prst="rect">
            <a:avLst/>
          </a:prstGeom>
          <a:noFill/>
          <a:ln>
            <a:noFill/>
          </a:ln>
        </p:spPr>
      </p:pic>
      <p:sp>
        <p:nvSpPr>
          <p:cNvPr id="2" name="Rectangle 1"/>
          <p:cNvSpPr/>
          <p:nvPr/>
        </p:nvSpPr>
        <p:spPr>
          <a:xfrm>
            <a:off x="0" y="6211669"/>
            <a:ext cx="9144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North American Model (NAM) meteorology </a:t>
            </a:r>
            <a:r>
              <a:rPr lang="en-US" b="1" dirty="0" smtClean="0">
                <a:latin typeface="Times New Roman" panose="02020603050405020304" pitchFamily="18" charset="0"/>
                <a:cs typeface="Times New Roman" panose="02020603050405020304" pitchFamily="18" charset="0"/>
              </a:rPr>
              <a:t>drives </a:t>
            </a:r>
            <a:r>
              <a:rPr lang="en-US" b="1" dirty="0">
                <a:latin typeface="Times New Roman" panose="02020603050405020304" pitchFamily="18" charset="0"/>
                <a:cs typeface="Times New Roman" panose="02020603050405020304" pitchFamily="18" charset="0"/>
              </a:rPr>
              <a:t>the Environmental Protection Agency’s (EPA)  Community  Multiscale  Air  Quality  Model (CMAQ) </a:t>
            </a:r>
          </a:p>
        </p:txBody>
      </p:sp>
      <p:sp>
        <p:nvSpPr>
          <p:cNvPr id="3" name="Rectangle 2"/>
          <p:cNvSpPr/>
          <p:nvPr/>
        </p:nvSpPr>
        <p:spPr>
          <a:xfrm>
            <a:off x="0" y="0"/>
            <a:ext cx="9144000" cy="923330"/>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National Weather Service NAM-CMAQ ozone forecasts during </a:t>
            </a:r>
            <a:r>
              <a:rPr lang="en-US" b="1" dirty="0">
                <a:latin typeface="Times New Roman" panose="02020603050405020304" pitchFamily="18" charset="0"/>
                <a:cs typeface="Times New Roman" panose="02020603050405020304" pitchFamily="18" charset="0"/>
              </a:rPr>
              <a:t>LMOS </a:t>
            </a:r>
            <a:r>
              <a:rPr lang="en-US" b="1" dirty="0" smtClean="0">
                <a:latin typeface="Times New Roman" panose="02020603050405020304" pitchFamily="18" charset="0"/>
                <a:cs typeface="Times New Roman" panose="02020603050405020304" pitchFamily="18" charset="0"/>
              </a:rPr>
              <a:t>2017</a:t>
            </a:r>
          </a:p>
          <a:p>
            <a:pPr algn="ctr"/>
            <a:r>
              <a:rPr lang="en-US" b="1" dirty="0" smtClean="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hlinkClick r:id="rId3"/>
              </a:rPr>
              <a:t>http://airquality.weather.gov</a:t>
            </a:r>
            <a:r>
              <a:rPr lang="en-US" b="1" dirty="0" smtClean="0">
                <a:latin typeface="Times New Roman" panose="02020603050405020304" pitchFamily="18" charset="0"/>
                <a:cs typeface="Times New Roman" panose="02020603050405020304" pitchFamily="18" charset="0"/>
                <a:hlinkClick r:id="rId3"/>
              </a:rPr>
              <a:t>/</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pPr algn="ct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228600" y="1210266"/>
            <a:ext cx="3944356" cy="4495800"/>
          </a:xfrm>
          <a:prstGeom prst="rect">
            <a:avLst/>
          </a:prstGeom>
        </p:spPr>
      </p:pic>
      <p:sp>
        <p:nvSpPr>
          <p:cNvPr id="4" name="TextBox 3"/>
          <p:cNvSpPr txBox="1"/>
          <p:nvPr/>
        </p:nvSpPr>
        <p:spPr>
          <a:xfrm>
            <a:off x="5410200" y="3352800"/>
            <a:ext cx="2837123"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May 22 through June 22, 2017</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2679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8600" y="1210266"/>
            <a:ext cx="3944356" cy="4495800"/>
          </a:xfrm>
          <a:prstGeom prst="rect">
            <a:avLst/>
          </a:prstGeom>
        </p:spPr>
      </p:pic>
      <p:sp>
        <p:nvSpPr>
          <p:cNvPr id="2" name="Rectangle 1"/>
          <p:cNvSpPr/>
          <p:nvPr/>
        </p:nvSpPr>
        <p:spPr>
          <a:xfrm>
            <a:off x="0" y="6211669"/>
            <a:ext cx="9144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North American Model (NAM) meteorology </a:t>
            </a:r>
            <a:r>
              <a:rPr lang="en-US" b="1" dirty="0" smtClean="0">
                <a:latin typeface="Times New Roman" panose="02020603050405020304" pitchFamily="18" charset="0"/>
                <a:cs typeface="Times New Roman" panose="02020603050405020304" pitchFamily="18" charset="0"/>
              </a:rPr>
              <a:t>drives </a:t>
            </a:r>
            <a:r>
              <a:rPr lang="en-US" b="1" dirty="0">
                <a:latin typeface="Times New Roman" panose="02020603050405020304" pitchFamily="18" charset="0"/>
                <a:cs typeface="Times New Roman" panose="02020603050405020304" pitchFamily="18" charset="0"/>
              </a:rPr>
              <a:t>the Environmental Protection Agency’s (EPA)  Community  Multiscale  Air  Quality  Model (CMAQ) </a:t>
            </a:r>
          </a:p>
        </p:txBody>
      </p:sp>
      <p:sp>
        <p:nvSpPr>
          <p:cNvPr id="3" name="Rectangle 2"/>
          <p:cNvSpPr/>
          <p:nvPr/>
        </p:nvSpPr>
        <p:spPr>
          <a:xfrm>
            <a:off x="0" y="0"/>
            <a:ext cx="9144000" cy="923330"/>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National Weather Service NAM-CMAQ ozone forecasts during </a:t>
            </a:r>
            <a:r>
              <a:rPr lang="en-US" b="1" dirty="0">
                <a:latin typeface="Times New Roman" panose="02020603050405020304" pitchFamily="18" charset="0"/>
                <a:cs typeface="Times New Roman" panose="02020603050405020304" pitchFamily="18" charset="0"/>
              </a:rPr>
              <a:t>LMOS </a:t>
            </a:r>
            <a:r>
              <a:rPr lang="en-US" b="1" dirty="0" smtClean="0">
                <a:latin typeface="Times New Roman" panose="02020603050405020304" pitchFamily="18" charset="0"/>
                <a:cs typeface="Times New Roman" panose="02020603050405020304" pitchFamily="18" charset="0"/>
              </a:rPr>
              <a:t>2017</a:t>
            </a:r>
          </a:p>
          <a:p>
            <a:pPr algn="ctr"/>
            <a:r>
              <a:rPr lang="en-US" b="1" dirty="0" smtClean="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hlinkClick r:id="rId3"/>
              </a:rPr>
              <a:t>http://airquality.weather.gov</a:t>
            </a:r>
            <a:r>
              <a:rPr lang="en-US" b="1" dirty="0" smtClean="0">
                <a:latin typeface="Times New Roman" panose="02020603050405020304" pitchFamily="18" charset="0"/>
                <a:cs typeface="Times New Roman" panose="02020603050405020304" pitchFamily="18" charset="0"/>
                <a:hlinkClick r:id="rId3"/>
              </a:rPr>
              <a:t>/</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pPr algn="ct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pic>
        <p:nvPicPr>
          <p:cNvPr id="7" name="Picture 6" descr="\\beans\users$\bpierce\Data\Documents\Great_Lakes_Ozone_Study\LADCO_Report\Draft_03\NAM-CMAQ\Figure_3.2.2.png"/>
          <p:cNvPicPr/>
          <p:nvPr/>
        </p:nvPicPr>
        <p:blipFill>
          <a:blip r:embed="rId4">
            <a:extLst>
              <a:ext uri="{28A0092B-C50C-407E-A947-70E740481C1C}">
                <a14:useLocalDpi xmlns:a14="http://schemas.microsoft.com/office/drawing/2010/main" val="0"/>
              </a:ext>
            </a:extLst>
          </a:blip>
          <a:srcRect/>
          <a:stretch>
            <a:fillRect/>
          </a:stretch>
        </p:blipFill>
        <p:spPr bwMode="auto">
          <a:xfrm>
            <a:off x="4648200" y="641130"/>
            <a:ext cx="4495800" cy="5562600"/>
          </a:xfrm>
          <a:prstGeom prst="rect">
            <a:avLst/>
          </a:prstGeom>
          <a:noFill/>
          <a:ln>
            <a:noFill/>
          </a:ln>
        </p:spPr>
      </p:pic>
      <p:sp>
        <p:nvSpPr>
          <p:cNvPr id="4" name="Rectangle 3"/>
          <p:cNvSpPr/>
          <p:nvPr/>
        </p:nvSpPr>
        <p:spPr>
          <a:xfrm>
            <a:off x="0" y="1219200"/>
            <a:ext cx="4724400" cy="1200329"/>
          </a:xfrm>
          <a:prstGeom prst="rect">
            <a:avLst/>
          </a:prstGeom>
          <a:solidFill>
            <a:schemeClr val="bg1"/>
          </a:solidFill>
          <a:ln>
            <a:solidFill>
              <a:schemeClr val="tx1"/>
            </a:solidFill>
          </a:ln>
        </p:spPr>
        <p:txBody>
          <a:bodyPr wrap="square">
            <a:spAutoFit/>
          </a:bodyPr>
          <a:lstStyle/>
          <a:p>
            <a:r>
              <a:rPr lang="en-US" dirty="0" smtClean="0">
                <a:latin typeface="Times New Roman" panose="02020603050405020304" pitchFamily="18" charset="0"/>
                <a:cs typeface="Times New Roman" panose="02020603050405020304" pitchFamily="18" charset="0"/>
              </a:rPr>
              <a:t>NAM-CMAQ underestimates the </a:t>
            </a:r>
            <a:r>
              <a:rPr lang="en-US" dirty="0">
                <a:latin typeface="Times New Roman" panose="02020603050405020304" pitchFamily="18" charset="0"/>
                <a:cs typeface="Times New Roman" panose="02020603050405020304" pitchFamily="18" charset="0"/>
              </a:rPr>
              <a:t>frequency of the prevailing southerly winds and overestimates the frequency of westerly winds </a:t>
            </a:r>
            <a:r>
              <a:rPr lang="en-US" dirty="0" smtClean="0">
                <a:latin typeface="Times New Roman" panose="02020603050405020304" pitchFamily="18" charset="0"/>
                <a:cs typeface="Times New Roman" panose="02020603050405020304" pitchFamily="18" charset="0"/>
              </a:rPr>
              <a:t>and wind speeds at </a:t>
            </a:r>
            <a:r>
              <a:rPr lang="en-US" dirty="0">
                <a:latin typeface="Times New Roman" panose="02020603050405020304" pitchFamily="18" charset="0"/>
                <a:cs typeface="Times New Roman" panose="02020603050405020304" pitchFamily="18" charset="0"/>
              </a:rPr>
              <a:t>Sheboygan, KA. </a:t>
            </a:r>
            <a:endParaRPr lang="en-US" dirty="0" smtClean="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a:off x="4724400" y="1819364"/>
            <a:ext cx="762000" cy="3904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10200" y="3352800"/>
            <a:ext cx="2837123"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May 22 through June 22, 2017</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464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8600" y="1210266"/>
            <a:ext cx="3944356" cy="4495800"/>
          </a:xfrm>
          <a:prstGeom prst="rect">
            <a:avLst/>
          </a:prstGeom>
        </p:spPr>
      </p:pic>
      <p:sp>
        <p:nvSpPr>
          <p:cNvPr id="2" name="Rectangle 1"/>
          <p:cNvSpPr/>
          <p:nvPr/>
        </p:nvSpPr>
        <p:spPr>
          <a:xfrm>
            <a:off x="0" y="6211669"/>
            <a:ext cx="9144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North American Model (NAM) meteorology </a:t>
            </a:r>
            <a:r>
              <a:rPr lang="en-US" b="1" dirty="0" smtClean="0">
                <a:latin typeface="Times New Roman" panose="02020603050405020304" pitchFamily="18" charset="0"/>
                <a:cs typeface="Times New Roman" panose="02020603050405020304" pitchFamily="18" charset="0"/>
              </a:rPr>
              <a:t>drives </a:t>
            </a:r>
            <a:r>
              <a:rPr lang="en-US" b="1" dirty="0">
                <a:latin typeface="Times New Roman" panose="02020603050405020304" pitchFamily="18" charset="0"/>
                <a:cs typeface="Times New Roman" panose="02020603050405020304" pitchFamily="18" charset="0"/>
              </a:rPr>
              <a:t>the Environmental Protection Agency’s (EPA)  Community  Multiscale  Air  Quality  Model (CMAQ) </a:t>
            </a:r>
          </a:p>
        </p:txBody>
      </p:sp>
      <p:sp>
        <p:nvSpPr>
          <p:cNvPr id="3" name="Rectangle 2"/>
          <p:cNvSpPr/>
          <p:nvPr/>
        </p:nvSpPr>
        <p:spPr>
          <a:xfrm>
            <a:off x="0" y="0"/>
            <a:ext cx="9144000" cy="923330"/>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National Weather Service NAM-CMAQ ozone forecasts during </a:t>
            </a:r>
            <a:r>
              <a:rPr lang="en-US" b="1" dirty="0">
                <a:latin typeface="Times New Roman" panose="02020603050405020304" pitchFamily="18" charset="0"/>
                <a:cs typeface="Times New Roman" panose="02020603050405020304" pitchFamily="18" charset="0"/>
              </a:rPr>
              <a:t>LMOS </a:t>
            </a:r>
            <a:r>
              <a:rPr lang="en-US" b="1" dirty="0" smtClean="0">
                <a:latin typeface="Times New Roman" panose="02020603050405020304" pitchFamily="18" charset="0"/>
                <a:cs typeface="Times New Roman" panose="02020603050405020304" pitchFamily="18" charset="0"/>
              </a:rPr>
              <a:t>2017</a:t>
            </a:r>
          </a:p>
          <a:p>
            <a:pPr algn="ctr"/>
            <a:r>
              <a:rPr lang="en-US" b="1" dirty="0" smtClean="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hlinkClick r:id="rId3"/>
              </a:rPr>
              <a:t>http://airquality.weather.gov</a:t>
            </a:r>
            <a:r>
              <a:rPr lang="en-US" b="1" dirty="0" smtClean="0">
                <a:latin typeface="Times New Roman" panose="02020603050405020304" pitchFamily="18" charset="0"/>
                <a:cs typeface="Times New Roman" panose="02020603050405020304" pitchFamily="18" charset="0"/>
                <a:hlinkClick r:id="rId3"/>
              </a:rPr>
              <a:t>/</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pPr algn="ct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pic>
        <p:nvPicPr>
          <p:cNvPr id="7" name="Picture 6" descr="\\beans\users$\bpierce\Data\Documents\Great_Lakes_Ozone_Study\LADCO_Report\Draft_03\NAM-CMAQ\Figure_3.2.2.png"/>
          <p:cNvPicPr/>
          <p:nvPr/>
        </p:nvPicPr>
        <p:blipFill>
          <a:blip r:embed="rId4">
            <a:extLst>
              <a:ext uri="{28A0092B-C50C-407E-A947-70E740481C1C}">
                <a14:useLocalDpi xmlns:a14="http://schemas.microsoft.com/office/drawing/2010/main" val="0"/>
              </a:ext>
            </a:extLst>
          </a:blip>
          <a:srcRect/>
          <a:stretch>
            <a:fillRect/>
          </a:stretch>
        </p:blipFill>
        <p:spPr bwMode="auto">
          <a:xfrm>
            <a:off x="4648200" y="641130"/>
            <a:ext cx="4495800" cy="5562600"/>
          </a:xfrm>
          <a:prstGeom prst="rect">
            <a:avLst/>
          </a:prstGeom>
          <a:noFill/>
          <a:ln>
            <a:noFill/>
          </a:ln>
        </p:spPr>
      </p:pic>
      <p:sp>
        <p:nvSpPr>
          <p:cNvPr id="9" name="Rectangle 8"/>
          <p:cNvSpPr/>
          <p:nvPr/>
        </p:nvSpPr>
        <p:spPr>
          <a:xfrm>
            <a:off x="0" y="4133671"/>
            <a:ext cx="4724400" cy="923330"/>
          </a:xfrm>
          <a:prstGeom prst="rect">
            <a:avLst/>
          </a:prstGeom>
          <a:solidFill>
            <a:schemeClr val="bg1"/>
          </a:solidFill>
          <a:ln>
            <a:solidFill>
              <a:schemeClr val="tx1"/>
            </a:solidFill>
          </a:ln>
        </p:spPr>
        <p:txBody>
          <a:bodyPr wrap="square">
            <a:spAutoFit/>
          </a:bodyPr>
          <a:lstStyle/>
          <a:p>
            <a:r>
              <a:rPr lang="en-US" dirty="0" smtClean="0">
                <a:latin typeface="Times New Roman" panose="02020603050405020304" pitchFamily="18" charset="0"/>
                <a:cs typeface="Times New Roman" panose="02020603050405020304" pitchFamily="18" charset="0"/>
              </a:rPr>
              <a:t>NAM-CMAQ underestimates the occurrence of high ozone (&gt;60ppbv) during Southerly and Southwesterly flow at </a:t>
            </a:r>
            <a:r>
              <a:rPr lang="en-US" dirty="0">
                <a:latin typeface="Times New Roman" panose="02020603050405020304" pitchFamily="18" charset="0"/>
                <a:cs typeface="Times New Roman" panose="02020603050405020304" pitchFamily="18" charset="0"/>
              </a:rPr>
              <a:t>Sheboygan, KA. </a:t>
            </a:r>
            <a:endParaRPr lang="en-US" dirty="0" smtClean="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a:off x="4724400" y="4714964"/>
            <a:ext cx="762000" cy="3904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10200" y="3352800"/>
            <a:ext cx="2837123"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May 22 through June 22, 2017</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7886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FY2018\apr_18\SSEC_Seminar\LMOS_GeoTASO_Fligh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34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46970"/>
            <a:ext cx="4572000" cy="4572000"/>
          </a:xfrm>
          <a:prstGeom prst="rect">
            <a:avLst/>
          </a:prstGeom>
          <a:noFill/>
        </p:spPr>
      </p:pic>
      <p:sp>
        <p:nvSpPr>
          <p:cNvPr id="6" name="Rectangle 5"/>
          <p:cNvSpPr/>
          <p:nvPr/>
        </p:nvSpPr>
        <p:spPr>
          <a:xfrm>
            <a:off x="190500" y="4953000"/>
            <a:ext cx="87630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(Geostationary Trace gas and Aerosol Sensor Optimization) is an airborne hyperspectral mapping instrument </a:t>
            </a:r>
            <a:r>
              <a:rPr lang="en-US" b="1" dirty="0" smtClean="0">
                <a:latin typeface="Times New Roman" panose="02020603050405020304" pitchFamily="18" charset="0"/>
                <a:cs typeface="Times New Roman" panose="02020603050405020304" pitchFamily="18" charset="0"/>
              </a:rPr>
              <a:t>that is </a:t>
            </a:r>
            <a:r>
              <a:rPr lang="en-US" b="1" dirty="0">
                <a:latin typeface="Times New Roman" panose="02020603050405020304" pitchFamily="18" charset="0"/>
                <a:cs typeface="Times New Roman" panose="02020603050405020304" pitchFamily="18" charset="0"/>
              </a:rPr>
              <a:t>being used as an airborne testbed for future high-resolution trace-gas observations from geostationary sensors such as </a:t>
            </a:r>
            <a:r>
              <a:rPr lang="en-US" b="1" dirty="0" smtClean="0">
                <a:latin typeface="Times New Roman" panose="02020603050405020304" pitchFamily="18" charset="0"/>
                <a:cs typeface="Times New Roman" panose="02020603050405020304" pitchFamily="18" charset="0"/>
              </a:rPr>
              <a:t>TEMPO</a:t>
            </a: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The Electric Power Research Institute (EPRI) provided funding for Scientific Aviation Flights during LMOS</a:t>
            </a:r>
            <a:endParaRPr lang="en-US"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28600" y="609600"/>
            <a:ext cx="4126066"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NASA </a:t>
            </a:r>
            <a:r>
              <a:rPr lang="en-US" b="1" dirty="0" err="1" smtClean="0">
                <a:latin typeface="Times New Roman" panose="02020603050405020304" pitchFamily="18" charset="0"/>
                <a:cs typeface="Times New Roman" panose="02020603050405020304" pitchFamily="18" charset="0"/>
              </a:rPr>
              <a:t>GeoTASO</a:t>
            </a:r>
            <a:r>
              <a:rPr lang="en-US" b="1" dirty="0" smtClean="0">
                <a:latin typeface="Times New Roman" panose="02020603050405020304" pitchFamily="18" charset="0"/>
                <a:cs typeface="Times New Roman" panose="02020603050405020304" pitchFamily="18" charset="0"/>
              </a:rPr>
              <a:t> remote sensing Flights</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76800" y="609600"/>
            <a:ext cx="4271297"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Scientific Aviation </a:t>
            </a:r>
            <a:r>
              <a:rPr lang="en-US" b="1" dirty="0" err="1" smtClean="0">
                <a:latin typeface="Times New Roman" panose="02020603050405020304" pitchFamily="18" charset="0"/>
                <a:cs typeface="Times New Roman" panose="02020603050405020304" pitchFamily="18" charset="0"/>
              </a:rPr>
              <a:t>insitu</a:t>
            </a:r>
            <a:r>
              <a:rPr lang="en-US" b="1" dirty="0" smtClean="0">
                <a:latin typeface="Times New Roman" panose="02020603050405020304" pitchFamily="18" charset="0"/>
                <a:cs typeface="Times New Roman" panose="02020603050405020304" pitchFamily="18" charset="0"/>
              </a:rPr>
              <a:t> sampling Flights</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 y="2088"/>
            <a:ext cx="9144000"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LMOS 2017 Aircraft Measurements</a:t>
            </a:r>
          </a:p>
        </p:txBody>
      </p:sp>
    </p:spTree>
    <p:extLst>
      <p:ext uri="{BB962C8B-B14F-4D97-AF65-F5344CB8AC3E}">
        <p14:creationId xmlns:p14="http://schemas.microsoft.com/office/powerpoint/2010/main" val="2186944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eans\users$\bpierce\Data\Documents\Attachments\FY2018\mar_22\NAM-CMAQ_20170602_R0_ozone_conley_mission.final.3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38800" y="4066065"/>
            <a:ext cx="3381054"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Max NAM-CMAQ O3 </a:t>
            </a:r>
            <a:r>
              <a:rPr lang="en-US" b="1" dirty="0">
                <a:latin typeface="Times New Roman" panose="02020603050405020304" pitchFamily="18" charset="0"/>
                <a:cs typeface="Times New Roman" panose="02020603050405020304" pitchFamily="18" charset="0"/>
              </a:rPr>
              <a:t>&lt;</a:t>
            </a:r>
            <a:r>
              <a:rPr lang="en-US" b="1" dirty="0" smtClean="0">
                <a:latin typeface="Times New Roman" panose="02020603050405020304" pitchFamily="18" charset="0"/>
                <a:cs typeface="Times New Roman" panose="02020603050405020304" pitchFamily="18" charset="0"/>
              </a:rPr>
              <a:t> 80ppbv</a:t>
            </a:r>
          </a:p>
        </p:txBody>
      </p:sp>
      <p:pic>
        <p:nvPicPr>
          <p:cNvPr id="1029" name="Picture 5" descr="\\beans\users$\bpierce\Data\Documents\Attachments\FY2018\mar_22\OBS_20170602_R0_ozone_conley_mission.final.3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95290" y="4066065"/>
            <a:ext cx="3073342"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Max Observed O3 &gt; 110ppbv</a:t>
            </a:r>
          </a:p>
        </p:txBody>
      </p:sp>
      <p:sp>
        <p:nvSpPr>
          <p:cNvPr id="17" name="Oval 16"/>
          <p:cNvSpPr/>
          <p:nvPr/>
        </p:nvSpPr>
        <p:spPr>
          <a:xfrm>
            <a:off x="6477000" y="2590800"/>
            <a:ext cx="1676400" cy="381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beans\users$\bpierce\Data\Documents\Attachments\FY2018\apr_16\SSEC_Seminar\NAM-CMAQ_control_vs_SA_LMOS.Final.ozone.wind.rose.20170602_R0.V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393420"/>
            <a:ext cx="4114800" cy="246666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1604636" y="2552700"/>
            <a:ext cx="1676400" cy="381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90532" y="0"/>
            <a:ext cx="3281668"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Coastal Ozone Exceedance Day</a:t>
            </a:r>
            <a:endParaRPr lang="en-US"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9482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FY2018\apr_18\SSEC_Seminar\lmos-GEOTASO-NO2_UC12_20170619_RC_AM_250mx250m.cloud.cleared.high.res.max.30.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6247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beans\users$\bpierce\Data\Documents\Attachments\FY2018\apr_18\SSEC_Seminar\NAM-CMAQ_vs_GeoTASO_LMOS.june.19.clearsk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ans\users$\bpierce\Data\Documents\Attachments\FY2018\apr_18\SSEC_Seminar\GEOTASO_20170619_RB_AM.nam-cmaq.zoo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4562475"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048" y="-1696"/>
            <a:ext cx="3877600" cy="338554"/>
          </a:xfrm>
          <a:prstGeom prst="rect">
            <a:avLst/>
          </a:prstGeom>
          <a:solidFill>
            <a:schemeClr val="tx1"/>
          </a:solidFill>
        </p:spPr>
        <p:txBody>
          <a:bodyPr wrap="none" rtlCol="0">
            <a:spAutoFit/>
          </a:bodyPr>
          <a:lstStyle/>
          <a:p>
            <a:r>
              <a:rPr lang="en-US" sz="1600" dirty="0" err="1" smtClean="0">
                <a:solidFill>
                  <a:schemeClr val="bg1"/>
                </a:solidFill>
                <a:latin typeface="Times New Roman" panose="02020603050405020304" pitchFamily="18" charset="0"/>
                <a:cs typeface="Times New Roman" panose="02020603050405020304" pitchFamily="18" charset="0"/>
              </a:rPr>
              <a:t>GeoTASO</a:t>
            </a:r>
            <a:r>
              <a:rPr lang="en-US" sz="1600" dirty="0" smtClean="0">
                <a:solidFill>
                  <a:schemeClr val="bg1"/>
                </a:solidFill>
                <a:latin typeface="Times New Roman" panose="02020603050405020304" pitchFamily="18" charset="0"/>
                <a:cs typeface="Times New Roman" panose="02020603050405020304" pitchFamily="18" charset="0"/>
              </a:rPr>
              <a:t> NO2 Slant Column June 19, 2017</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86140" y="3429000"/>
            <a:ext cx="3704860"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NAM-CMAQ NO2 Column June 19, 2017</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029200" y="1524000"/>
            <a:ext cx="38862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NAM-CMAQ significantly overestimates observed NO2 column </a:t>
            </a:r>
            <a:endParaRPr lang="en-US"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626417" y="0"/>
            <a:ext cx="4517583" cy="769441"/>
          </a:xfrm>
          <a:prstGeom prst="rect">
            <a:avLst/>
          </a:prstGeom>
          <a:noFill/>
        </p:spPr>
        <p:txBody>
          <a:bodyPr wrap="none" rtlCol="0">
            <a:spAutoFit/>
          </a:bodyPr>
          <a:lstStyle/>
          <a:p>
            <a:r>
              <a:rPr lang="en-US" sz="2200" b="1" dirty="0" smtClean="0">
                <a:latin typeface="Times New Roman" panose="02020603050405020304" pitchFamily="18" charset="0"/>
                <a:cs typeface="Times New Roman" panose="02020603050405020304" pitchFamily="18" charset="0"/>
              </a:rPr>
              <a:t>LMOS Chicago Emissions Mapping</a:t>
            </a:r>
          </a:p>
          <a:p>
            <a:r>
              <a:rPr lang="en-US" sz="2200" b="1" dirty="0" smtClean="0">
                <a:latin typeface="Times New Roman" panose="02020603050405020304" pitchFamily="18" charset="0"/>
                <a:cs typeface="Times New Roman" panose="02020603050405020304" pitchFamily="18" charset="0"/>
              </a:rPr>
              <a:t>(weekday morning rush hour) </a:t>
            </a:r>
            <a:endParaRPr 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7317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eans\users$\bpierce\Data\Documents\Attachments\FY2018\apr_18\SSEC_Seminar\OMI.NO2.LMOS.2017.zo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36132"/>
            <a:ext cx="5024804" cy="50418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954107"/>
          </a:xfrm>
          <a:prstGeom prst="rect">
            <a:avLst/>
          </a:prstGeom>
        </p:spPr>
        <p:txBody>
          <a:bodyPr wrap="square">
            <a:spAutoFit/>
          </a:bodyPr>
          <a:lstStyle/>
          <a:p>
            <a:pPr algn="ctr"/>
            <a:r>
              <a:rPr lang="en-US" sz="2800" b="1" dirty="0" smtClean="0">
                <a:latin typeface="Times New Roman" panose="02020603050405020304" pitchFamily="18" charset="0"/>
                <a:cs typeface="Times New Roman" panose="02020603050405020304" pitchFamily="18" charset="0"/>
              </a:rPr>
              <a:t>Aura Ozone Monitoring Instrument (OMI) </a:t>
            </a:r>
            <a:r>
              <a:rPr lang="en-US" sz="2800" b="1" dirty="0">
                <a:latin typeface="Times New Roman" panose="02020603050405020304" pitchFamily="18" charset="0"/>
                <a:cs typeface="Times New Roman" panose="02020603050405020304" pitchFamily="18" charset="0"/>
              </a:rPr>
              <a:t>Tropospheric NO2 column Data </a:t>
            </a:r>
            <a:r>
              <a:rPr lang="en-US" sz="2800" b="1" dirty="0" smtClean="0">
                <a:latin typeface="Times New Roman" panose="02020603050405020304" pitchFamily="18" charset="0"/>
                <a:cs typeface="Times New Roman" panose="02020603050405020304" pitchFamily="18" charset="0"/>
              </a:rPr>
              <a:t>Assimilation</a:t>
            </a:r>
          </a:p>
        </p:txBody>
      </p:sp>
      <p:sp>
        <p:nvSpPr>
          <p:cNvPr id="5" name="Rectangle 4"/>
          <p:cNvSpPr/>
          <p:nvPr/>
        </p:nvSpPr>
        <p:spPr>
          <a:xfrm>
            <a:off x="-37578" y="1066800"/>
            <a:ext cx="9181578"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With Monica </a:t>
            </a:r>
            <a:r>
              <a:rPr lang="en-US" b="1" dirty="0" err="1" smtClean="0">
                <a:latin typeface="Times New Roman" panose="02020603050405020304" pitchFamily="18" charset="0"/>
                <a:cs typeface="Times New Roman" panose="02020603050405020304" pitchFamily="18" charset="0"/>
              </a:rPr>
              <a:t>Harkey</a:t>
            </a:r>
            <a:r>
              <a:rPr lang="en-US" b="1" dirty="0" smtClean="0">
                <a:latin typeface="Times New Roman" panose="02020603050405020304" pitchFamily="18" charset="0"/>
                <a:cs typeface="Times New Roman" panose="02020603050405020304" pitchFamily="18" charset="0"/>
              </a:rPr>
              <a:t> (UW-Madison SAGE), Allen </a:t>
            </a:r>
            <a:r>
              <a:rPr lang="en-US" b="1" dirty="0" err="1" smtClean="0">
                <a:latin typeface="Times New Roman" panose="02020603050405020304" pitchFamily="18" charset="0"/>
                <a:cs typeface="Times New Roman" panose="02020603050405020304" pitchFamily="18" charset="0"/>
              </a:rPr>
              <a:t>Lenzen</a:t>
            </a:r>
            <a:r>
              <a:rPr lang="en-US" b="1" dirty="0" smtClean="0">
                <a:latin typeface="Times New Roman" panose="02020603050405020304" pitchFamily="18" charset="0"/>
                <a:cs typeface="Times New Roman" panose="02020603050405020304" pitchFamily="18" charset="0"/>
              </a:rPr>
              <a:t> (UW-Madison SSEC)</a:t>
            </a:r>
            <a:endParaRPr lang="en-US" b="1" dirty="0">
              <a:latin typeface="Times New Roman" panose="02020603050405020304" pitchFamily="18" charset="0"/>
              <a:cs typeface="Times New Roman" panose="02020603050405020304" pitchFamily="18" charset="0"/>
            </a:endParaRPr>
          </a:p>
        </p:txBody>
      </p:sp>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976" t="39281" r="54224" b="54348"/>
          <a:stretch/>
        </p:blipFill>
        <p:spPr bwMode="auto">
          <a:xfrm>
            <a:off x="5791200" y="1752758"/>
            <a:ext cx="2471984" cy="914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0" y="6396336"/>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Lamsal</a:t>
            </a:r>
            <a:r>
              <a:rPr lang="en-US" sz="1200" b="1" dirty="0">
                <a:latin typeface="Times New Roman" panose="02020603050405020304" pitchFamily="18" charset="0"/>
                <a:cs typeface="Times New Roman" panose="02020603050405020304" pitchFamily="18" charset="0"/>
              </a:rPr>
              <a:t>, L. N., </a:t>
            </a:r>
            <a:r>
              <a:rPr lang="en-US" sz="1200" b="1" dirty="0" smtClean="0">
                <a:latin typeface="Times New Roman" panose="02020603050405020304" pitchFamily="18" charset="0"/>
                <a:cs typeface="Times New Roman" panose="02020603050405020304" pitchFamily="18" charset="0"/>
              </a:rPr>
              <a:t>et al. (2011</a:t>
            </a:r>
            <a:r>
              <a:rPr lang="en-US" sz="1200" b="1" dirty="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Application of </a:t>
            </a:r>
            <a:r>
              <a:rPr lang="en-US" sz="1200" b="1" dirty="0">
                <a:latin typeface="Times New Roman" panose="02020603050405020304" pitchFamily="18" charset="0"/>
                <a:cs typeface="Times New Roman" panose="02020603050405020304" pitchFamily="18" charset="0"/>
              </a:rPr>
              <a:t>satellite observations for timely updates to global </a:t>
            </a:r>
            <a:r>
              <a:rPr lang="en-US" sz="1200" b="1" dirty="0" smtClean="0">
                <a:latin typeface="Times New Roman" panose="02020603050405020304" pitchFamily="18" charset="0"/>
                <a:cs typeface="Times New Roman" panose="02020603050405020304" pitchFamily="18" charset="0"/>
              </a:rPr>
              <a:t>anthropogenic </a:t>
            </a:r>
            <a:r>
              <a:rPr lang="fr-FR" sz="1200" b="1" dirty="0" err="1" smtClean="0">
                <a:latin typeface="Times New Roman" panose="02020603050405020304" pitchFamily="18" charset="0"/>
                <a:cs typeface="Times New Roman" panose="02020603050405020304" pitchFamily="18" charset="0"/>
              </a:rPr>
              <a:t>NOx</a:t>
            </a:r>
            <a:r>
              <a:rPr lang="fr-FR" sz="1200" b="1" dirty="0" smtClean="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emission</a:t>
            </a:r>
            <a:r>
              <a:rPr lang="fr-FR" sz="1200" b="1" dirty="0">
                <a:latin typeface="Times New Roman" panose="02020603050405020304" pitchFamily="18" charset="0"/>
                <a:cs typeface="Times New Roman" panose="02020603050405020304" pitchFamily="18" charset="0"/>
              </a:rPr>
              <a:t> inventories, </a:t>
            </a:r>
            <a:r>
              <a:rPr lang="fr-FR" sz="1200" b="1" dirty="0" err="1">
                <a:latin typeface="Times New Roman" panose="02020603050405020304" pitchFamily="18" charset="0"/>
                <a:cs typeface="Times New Roman" panose="02020603050405020304" pitchFamily="18" charset="0"/>
              </a:rPr>
              <a:t>Geophys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Res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Lett</a:t>
            </a:r>
            <a:r>
              <a:rPr lang="fr-FR" sz="1200" b="1" dirty="0">
                <a:latin typeface="Times New Roman" panose="02020603050405020304" pitchFamily="18" charset="0"/>
                <a:cs typeface="Times New Roman" panose="02020603050405020304" pitchFamily="18" charset="0"/>
              </a:rPr>
              <a:t>., </a:t>
            </a:r>
            <a:r>
              <a:rPr lang="fr-FR" sz="1200" b="1" dirty="0" smtClean="0">
                <a:latin typeface="Times New Roman" panose="02020603050405020304" pitchFamily="18" charset="0"/>
                <a:cs typeface="Times New Roman" panose="02020603050405020304" pitchFamily="18" charset="0"/>
              </a:rPr>
              <a:t>38, </a:t>
            </a:r>
            <a:r>
              <a:rPr lang="en-US" sz="1200" b="1" dirty="0" smtClean="0">
                <a:latin typeface="Times New Roman" panose="02020603050405020304" pitchFamily="18" charset="0"/>
                <a:cs typeface="Times New Roman" panose="02020603050405020304" pitchFamily="18" charset="0"/>
              </a:rPr>
              <a:t>L05810</a:t>
            </a:r>
            <a:r>
              <a:rPr lang="en-US" sz="1200" b="1" dirty="0">
                <a:latin typeface="Times New Roman" panose="02020603050405020304" pitchFamily="18" charset="0"/>
                <a:cs typeface="Times New Roman" panose="02020603050405020304" pitchFamily="18" charset="0"/>
              </a:rPr>
              <a:t>, doi:10.1029/2010GL046476.</a:t>
            </a:r>
          </a:p>
        </p:txBody>
      </p:sp>
      <p:sp>
        <p:nvSpPr>
          <p:cNvPr id="2" name="TextBox 1"/>
          <p:cNvSpPr txBox="1"/>
          <p:nvPr/>
        </p:nvSpPr>
        <p:spPr>
          <a:xfrm>
            <a:off x="5334000" y="3352800"/>
            <a:ext cx="3733800" cy="258532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NOx emissions adjustments (</a:t>
            </a:r>
            <a:r>
              <a:rPr lang="en-US" b="1" dirty="0" smtClean="0">
                <a:latin typeface="Symbol" panose="05050102010706020507" pitchFamily="18" charset="2"/>
                <a:cs typeface="Times New Roman" panose="02020603050405020304" pitchFamily="18" charset="0"/>
              </a:rPr>
              <a:t>D</a:t>
            </a:r>
            <a:r>
              <a:rPr lang="en-US" b="1" dirty="0" smtClean="0">
                <a:latin typeface="Times New Roman" panose="02020603050405020304" pitchFamily="18" charset="0"/>
                <a:cs typeface="Times New Roman" panose="02020603050405020304" pitchFamily="18" charset="0"/>
              </a:rPr>
              <a:t>E) are constrained using OMI tropospheric NO2 column analysis increments (</a:t>
            </a:r>
            <a:r>
              <a:rPr lang="en-US" b="1" dirty="0" smtClean="0">
                <a:latin typeface="Symbol" panose="05050102010706020507" pitchFamily="18" charset="2"/>
                <a:cs typeface="Times New Roman" panose="02020603050405020304" pitchFamily="18" charset="0"/>
              </a:rPr>
              <a:t>DW</a:t>
            </a:r>
            <a:r>
              <a:rPr lang="en-US" b="1" dirty="0" smtClean="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a:p>
            <a:r>
              <a:rPr lang="en-US" b="1" dirty="0">
                <a:latin typeface="Symbol" panose="05050102010706020507" pitchFamily="18" charset="2"/>
                <a:cs typeface="Times New Roman" panose="02020603050405020304" pitchFamily="18" charset="0"/>
              </a:rPr>
              <a:t>b</a:t>
            </a:r>
            <a:r>
              <a:rPr lang="en-US" b="1" dirty="0" smtClean="0">
                <a:latin typeface="Times New Roman" panose="02020603050405020304" pitchFamily="18" charset="0"/>
                <a:cs typeface="Times New Roman" panose="02020603050405020304" pitchFamily="18" charset="0"/>
              </a:rPr>
              <a:t> accounts for the sensitivity of the NO2 column to changes in NOx emissions </a:t>
            </a:r>
            <a:r>
              <a:rPr lang="da-DK" b="1" dirty="0">
                <a:latin typeface="Times New Roman" panose="02020603050405020304" pitchFamily="18" charset="0"/>
                <a:cs typeface="Times New Roman" panose="02020603050405020304" pitchFamily="18" charset="0"/>
              </a:rPr>
              <a:t>following Lamsal et al 2011. </a:t>
            </a:r>
            <a:endParaRPr lang="en-US" b="1" dirty="0">
              <a:latin typeface="Times New Roman" panose="02020603050405020304" pitchFamily="18" charset="0"/>
              <a:cs typeface="Times New Roman" panose="02020603050405020304" pitchFamily="18" charset="0"/>
            </a:endParaRPr>
          </a:p>
        </p:txBody>
      </p:sp>
      <p:sp>
        <p:nvSpPr>
          <p:cNvPr id="15" name="Rectangle 14"/>
          <p:cNvSpPr/>
          <p:nvPr/>
        </p:nvSpPr>
        <p:spPr>
          <a:xfrm>
            <a:off x="279048" y="1619118"/>
            <a:ext cx="4419600" cy="307777"/>
          </a:xfrm>
          <a:prstGeom prst="rect">
            <a:avLst/>
          </a:prstGeom>
          <a:solidFill>
            <a:schemeClr val="bg1"/>
          </a:solidFill>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OMI </a:t>
            </a:r>
            <a:r>
              <a:rPr lang="en-US" sz="1400" b="1" dirty="0">
                <a:latin typeface="Times New Roman" panose="02020603050405020304" pitchFamily="18" charset="0"/>
                <a:cs typeface="Times New Roman" panose="02020603050405020304" pitchFamily="18" charset="0"/>
              </a:rPr>
              <a:t>Tropospheric NO2 </a:t>
            </a:r>
            <a:r>
              <a:rPr lang="en-US" sz="1400" b="1" dirty="0" smtClean="0">
                <a:latin typeface="Times New Roman" panose="02020603050405020304" pitchFamily="18" charset="0"/>
                <a:cs typeface="Times New Roman" panose="02020603050405020304" pitchFamily="18" charset="0"/>
              </a:rPr>
              <a:t>column during LMOS 2017</a:t>
            </a:r>
          </a:p>
        </p:txBody>
      </p:sp>
    </p:spTree>
    <p:extLst>
      <p:ext uri="{BB962C8B-B14F-4D97-AF65-F5344CB8AC3E}">
        <p14:creationId xmlns:p14="http://schemas.microsoft.com/office/powerpoint/2010/main" val="2810507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54107"/>
          </a:xfrm>
          <a:prstGeom prst="rect">
            <a:avLst/>
          </a:prstGeom>
        </p:spPr>
        <p:txBody>
          <a:bodyPr wrap="square">
            <a:spAutoFit/>
          </a:bodyPr>
          <a:lstStyle/>
          <a:p>
            <a:pPr algn="ctr"/>
            <a:r>
              <a:rPr lang="en-US" sz="2800" b="1" dirty="0" smtClean="0">
                <a:latin typeface="Times New Roman" panose="02020603050405020304" pitchFamily="18" charset="0"/>
                <a:cs typeface="Times New Roman" panose="02020603050405020304" pitchFamily="18" charset="0"/>
              </a:rPr>
              <a:t>Aura Ozone Monitoring Instrument (OMI) </a:t>
            </a:r>
            <a:r>
              <a:rPr lang="en-US" sz="2800" b="1" dirty="0">
                <a:latin typeface="Times New Roman" panose="02020603050405020304" pitchFamily="18" charset="0"/>
                <a:cs typeface="Times New Roman" panose="02020603050405020304" pitchFamily="18" charset="0"/>
              </a:rPr>
              <a:t>Tropospheric NO2 column Data </a:t>
            </a:r>
            <a:r>
              <a:rPr lang="en-US" sz="2800" b="1" dirty="0" smtClean="0">
                <a:latin typeface="Times New Roman" panose="02020603050405020304" pitchFamily="18" charset="0"/>
                <a:cs typeface="Times New Roman" panose="02020603050405020304" pitchFamily="18" charset="0"/>
              </a:rPr>
              <a:t>Assimilation</a:t>
            </a:r>
          </a:p>
        </p:txBody>
      </p:sp>
      <p:sp>
        <p:nvSpPr>
          <p:cNvPr id="5" name="Rectangle 4"/>
          <p:cNvSpPr/>
          <p:nvPr/>
        </p:nvSpPr>
        <p:spPr>
          <a:xfrm>
            <a:off x="-37578" y="1066800"/>
            <a:ext cx="9181578"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With Monica </a:t>
            </a:r>
            <a:r>
              <a:rPr lang="en-US" b="1" dirty="0" err="1" smtClean="0">
                <a:latin typeface="Times New Roman" panose="02020603050405020304" pitchFamily="18" charset="0"/>
                <a:cs typeface="Times New Roman" panose="02020603050405020304" pitchFamily="18" charset="0"/>
              </a:rPr>
              <a:t>Harkey</a:t>
            </a:r>
            <a:r>
              <a:rPr lang="en-US" b="1" dirty="0" smtClean="0">
                <a:latin typeface="Times New Roman" panose="02020603050405020304" pitchFamily="18" charset="0"/>
                <a:cs typeface="Times New Roman" panose="02020603050405020304" pitchFamily="18" charset="0"/>
              </a:rPr>
              <a:t> (UW-Madison SAGE), Allen </a:t>
            </a:r>
            <a:r>
              <a:rPr lang="en-US" b="1" dirty="0" err="1" smtClean="0">
                <a:latin typeface="Times New Roman" panose="02020603050405020304" pitchFamily="18" charset="0"/>
                <a:cs typeface="Times New Roman" panose="02020603050405020304" pitchFamily="18" charset="0"/>
              </a:rPr>
              <a:t>Lenzen</a:t>
            </a:r>
            <a:r>
              <a:rPr lang="en-US" b="1" dirty="0" smtClean="0">
                <a:latin typeface="Times New Roman" panose="02020603050405020304" pitchFamily="18" charset="0"/>
                <a:cs typeface="Times New Roman" panose="02020603050405020304" pitchFamily="18" charset="0"/>
              </a:rPr>
              <a:t> (UW-Madison SSEC)</a:t>
            </a:r>
            <a:endParaRPr lang="en-US" b="1" dirty="0">
              <a:latin typeface="Times New Roman" panose="02020603050405020304" pitchFamily="18" charset="0"/>
              <a:cs typeface="Times New Roman" panose="02020603050405020304" pitchFamily="18" charset="0"/>
            </a:endParaRPr>
          </a:p>
        </p:txBody>
      </p:sp>
      <p:pic>
        <p:nvPicPr>
          <p:cNvPr id="7"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976" t="39281" r="54224" b="54348"/>
          <a:stretch/>
        </p:blipFill>
        <p:spPr bwMode="auto">
          <a:xfrm>
            <a:off x="5791200" y="1752758"/>
            <a:ext cx="2471984" cy="914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0" y="6396336"/>
            <a:ext cx="9144000" cy="461665"/>
          </a:xfrm>
          <a:prstGeom prst="rect">
            <a:avLst/>
          </a:prstGeom>
          <a:solidFill>
            <a:schemeClr val="bg1"/>
          </a:solidFill>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Lamsal</a:t>
            </a:r>
            <a:r>
              <a:rPr lang="en-US" sz="1200" b="1" dirty="0">
                <a:latin typeface="Times New Roman" panose="02020603050405020304" pitchFamily="18" charset="0"/>
                <a:cs typeface="Times New Roman" panose="02020603050405020304" pitchFamily="18" charset="0"/>
              </a:rPr>
              <a:t>, L. N., </a:t>
            </a:r>
            <a:r>
              <a:rPr lang="en-US" sz="1200" b="1" dirty="0" smtClean="0">
                <a:latin typeface="Times New Roman" panose="02020603050405020304" pitchFamily="18" charset="0"/>
                <a:cs typeface="Times New Roman" panose="02020603050405020304" pitchFamily="18" charset="0"/>
              </a:rPr>
              <a:t>et al. (2011</a:t>
            </a:r>
            <a:r>
              <a:rPr lang="en-US" sz="1200" b="1" dirty="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Application of </a:t>
            </a:r>
            <a:r>
              <a:rPr lang="en-US" sz="1200" b="1" dirty="0">
                <a:latin typeface="Times New Roman" panose="02020603050405020304" pitchFamily="18" charset="0"/>
                <a:cs typeface="Times New Roman" panose="02020603050405020304" pitchFamily="18" charset="0"/>
              </a:rPr>
              <a:t>satellite observations for timely updates to global </a:t>
            </a:r>
            <a:r>
              <a:rPr lang="en-US" sz="1200" b="1" dirty="0" smtClean="0">
                <a:latin typeface="Times New Roman" panose="02020603050405020304" pitchFamily="18" charset="0"/>
                <a:cs typeface="Times New Roman" panose="02020603050405020304" pitchFamily="18" charset="0"/>
              </a:rPr>
              <a:t>anthropogenic </a:t>
            </a:r>
            <a:r>
              <a:rPr lang="fr-FR" sz="1200" b="1" dirty="0" err="1" smtClean="0">
                <a:latin typeface="Times New Roman" panose="02020603050405020304" pitchFamily="18" charset="0"/>
                <a:cs typeface="Times New Roman" panose="02020603050405020304" pitchFamily="18" charset="0"/>
              </a:rPr>
              <a:t>NOx</a:t>
            </a:r>
            <a:r>
              <a:rPr lang="fr-FR" sz="1200" b="1" dirty="0" smtClean="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emission</a:t>
            </a:r>
            <a:r>
              <a:rPr lang="fr-FR" sz="1200" b="1" dirty="0">
                <a:latin typeface="Times New Roman" panose="02020603050405020304" pitchFamily="18" charset="0"/>
                <a:cs typeface="Times New Roman" panose="02020603050405020304" pitchFamily="18" charset="0"/>
              </a:rPr>
              <a:t> inventories, </a:t>
            </a:r>
            <a:r>
              <a:rPr lang="fr-FR" sz="1200" b="1" dirty="0" err="1">
                <a:latin typeface="Times New Roman" panose="02020603050405020304" pitchFamily="18" charset="0"/>
                <a:cs typeface="Times New Roman" panose="02020603050405020304" pitchFamily="18" charset="0"/>
              </a:rPr>
              <a:t>Geophys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Res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Lett</a:t>
            </a:r>
            <a:r>
              <a:rPr lang="fr-FR" sz="1200" b="1" dirty="0">
                <a:latin typeface="Times New Roman" panose="02020603050405020304" pitchFamily="18" charset="0"/>
                <a:cs typeface="Times New Roman" panose="02020603050405020304" pitchFamily="18" charset="0"/>
              </a:rPr>
              <a:t>., </a:t>
            </a:r>
            <a:r>
              <a:rPr lang="fr-FR" sz="1200" b="1" dirty="0" smtClean="0">
                <a:latin typeface="Times New Roman" panose="02020603050405020304" pitchFamily="18" charset="0"/>
                <a:cs typeface="Times New Roman" panose="02020603050405020304" pitchFamily="18" charset="0"/>
              </a:rPr>
              <a:t>38, </a:t>
            </a:r>
            <a:r>
              <a:rPr lang="en-US" sz="1200" b="1" dirty="0" smtClean="0">
                <a:latin typeface="Times New Roman" panose="02020603050405020304" pitchFamily="18" charset="0"/>
                <a:cs typeface="Times New Roman" panose="02020603050405020304" pitchFamily="18" charset="0"/>
              </a:rPr>
              <a:t>L05810</a:t>
            </a:r>
            <a:r>
              <a:rPr lang="en-US" sz="1200" b="1" dirty="0">
                <a:latin typeface="Times New Roman" panose="02020603050405020304" pitchFamily="18" charset="0"/>
                <a:cs typeface="Times New Roman" panose="02020603050405020304" pitchFamily="18" charset="0"/>
              </a:rPr>
              <a:t>, doi:10.1029/2010GL046476.</a:t>
            </a:r>
          </a:p>
        </p:txBody>
      </p:sp>
      <p:sp>
        <p:nvSpPr>
          <p:cNvPr id="2" name="TextBox 1"/>
          <p:cNvSpPr txBox="1"/>
          <p:nvPr/>
        </p:nvSpPr>
        <p:spPr>
          <a:xfrm>
            <a:off x="5334000" y="3352800"/>
            <a:ext cx="37338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Assimilation of OMI NO2 results in small (~4%) reductions in NOx emissions over Chicago</a:t>
            </a:r>
            <a:endParaRPr lang="en-US" b="1" dirty="0">
              <a:latin typeface="Times New Roman" panose="02020603050405020304" pitchFamily="18" charset="0"/>
              <a:cs typeface="Times New Roman" panose="02020603050405020304" pitchFamily="18" charset="0"/>
            </a:endParaRPr>
          </a:p>
        </p:txBody>
      </p:sp>
      <p:sp>
        <p:nvSpPr>
          <p:cNvPr id="15" name="Rectangle 14"/>
          <p:cNvSpPr/>
          <p:nvPr/>
        </p:nvSpPr>
        <p:spPr>
          <a:xfrm>
            <a:off x="279048" y="1619118"/>
            <a:ext cx="4419600" cy="307777"/>
          </a:xfrm>
          <a:prstGeom prst="rect">
            <a:avLst/>
          </a:prstGeom>
          <a:solidFill>
            <a:schemeClr val="bg1"/>
          </a:solidFill>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OMI </a:t>
            </a:r>
            <a:r>
              <a:rPr lang="en-US" sz="1400" b="1" dirty="0">
                <a:latin typeface="Times New Roman" panose="02020603050405020304" pitchFamily="18" charset="0"/>
                <a:cs typeface="Times New Roman" panose="02020603050405020304" pitchFamily="18" charset="0"/>
              </a:rPr>
              <a:t>Tropospheric NO2 </a:t>
            </a:r>
            <a:r>
              <a:rPr lang="en-US" sz="1400" b="1" dirty="0" smtClean="0">
                <a:latin typeface="Times New Roman" panose="02020603050405020304" pitchFamily="18" charset="0"/>
                <a:cs typeface="Times New Roman" panose="02020603050405020304" pitchFamily="18" charset="0"/>
              </a:rPr>
              <a:t>column during LMOS 2017</a:t>
            </a:r>
          </a:p>
        </p:txBody>
      </p:sp>
      <p:pic>
        <p:nvPicPr>
          <p:cNvPr id="9" name="Picture 3" descr="\\beans\users$\bpierce\Data\Documents\Attachments\FY2018\apr_16\SSEC_Seminar\NAM-CMAQ.GSI.Analysis.Increment.emiss.fire.zoom.pn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54106"/>
            <a:ext cx="50292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736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beans\users$\bpierce\Data\Documents\Attachments\FY2018\apr_19\SSEC_Seminar\Material\NAM-CMAQ_gsi.adjusted.no2-Control_20170602_23Z.sfc.o3.12km.zo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 y="3421841"/>
            <a:ext cx="4572000" cy="343615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beans\users$\bpierce\Data\Documents\Attachments\FY2018\apr_19\SSEC_Seminar\Material\AIRNOW.NAM-CMAQ_Control_20170602_23Z.sfc.o3.12km.LM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 y="0"/>
            <a:ext cx="4572000" cy="34361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68738" y="5486400"/>
            <a:ext cx="4572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r>
              <a:rPr lang="en-US" b="1" dirty="0" smtClean="0">
                <a:latin typeface="Times New Roman" panose="02020603050405020304" pitchFamily="18" charset="0"/>
                <a:cs typeface="Times New Roman" panose="02020603050405020304" pitchFamily="18" charset="0"/>
              </a:rPr>
              <a:t>Reductions in NOx emissions on high ozone day leads to slight (~1ppbv) increases in surface ozone</a:t>
            </a:r>
          </a:p>
        </p:txBody>
      </p:sp>
      <p:sp>
        <p:nvSpPr>
          <p:cNvPr id="6" name="Rectangle 5"/>
          <p:cNvSpPr/>
          <p:nvPr/>
        </p:nvSpPr>
        <p:spPr>
          <a:xfrm>
            <a:off x="1905000" y="1524000"/>
            <a:ext cx="1447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5000" y="4958219"/>
            <a:ext cx="1447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beans\users$\bpierce\Data\Documents\Attachments\FY2018\mar_22\OBS_20170602_R0_ozone_conley_mission.final.3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6248400" y="2971800"/>
            <a:ext cx="1676400" cy="381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18067" y="4749395"/>
            <a:ext cx="3073342"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Max Observed O3 &gt; 110ppbv</a:t>
            </a:r>
          </a:p>
        </p:txBody>
      </p:sp>
    </p:spTree>
    <p:extLst>
      <p:ext uri="{BB962C8B-B14F-4D97-AF65-F5344CB8AC3E}">
        <p14:creationId xmlns:p14="http://schemas.microsoft.com/office/powerpoint/2010/main" val="3957299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50" y="457200"/>
            <a:ext cx="9135649" cy="4893647"/>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Outline:</a:t>
            </a:r>
          </a:p>
          <a:p>
            <a:endParaRPr lang="en-US" sz="2400" dirty="0" smtClean="0">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Background </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Pollution health &amp; ecosystem effects</a:t>
            </a:r>
          </a:p>
          <a:p>
            <a:pPr marL="914400" lvl="1" indent="-4572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a:t>
            </a:r>
            <a:r>
              <a:rPr lang="en-US" sz="2200" dirty="0" smtClean="0">
                <a:latin typeface="Times New Roman" panose="02020603050405020304" pitchFamily="18" charset="0"/>
                <a:cs typeface="Times New Roman" panose="02020603050405020304" pitchFamily="18" charset="0"/>
              </a:rPr>
              <a:t>egional trends</a:t>
            </a:r>
            <a:endParaRPr lang="en-US" sz="2200" dirty="0">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Regional Air Quality </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2017 Lake Michigan Ozone Study – “The Wisconsin Idea”</a:t>
            </a: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Global Air Quality</a:t>
            </a:r>
          </a:p>
          <a:p>
            <a:pPr marL="914400" lvl="1" indent="-4572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Global Trends</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Aura Chemical Reanalysis</a:t>
            </a: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Vision: </a:t>
            </a:r>
            <a:r>
              <a:rPr lang="en-US" sz="2200" dirty="0" smtClean="0">
                <a:latin typeface="Times New Roman" panose="02020603050405020304" pitchFamily="18" charset="0"/>
                <a:cs typeface="Times New Roman" panose="02020603050405020304" pitchFamily="18" charset="0"/>
              </a:rPr>
              <a:t>SSEC – Opportunities and Challenges </a:t>
            </a:r>
          </a:p>
          <a:p>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aren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3592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488668"/>
            <a:ext cx="5316520"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Provided by Dylan Millet (University of Minnesota) </a:t>
            </a:r>
            <a:endParaRPr lang="en-US" b="1" dirty="0">
              <a:latin typeface="Times New Roman" panose="02020603050405020304" pitchFamily="18" charset="0"/>
              <a:cs typeface="Times New Roman" panose="02020603050405020304" pitchFamily="18" charset="0"/>
            </a:endParaRPr>
          </a:p>
        </p:txBody>
      </p:sp>
      <p:sp>
        <p:nvSpPr>
          <p:cNvPr id="6" name="Rectangle 5"/>
          <p:cNvSpPr/>
          <p:nvPr/>
        </p:nvSpPr>
        <p:spPr>
          <a:xfrm>
            <a:off x="0" y="0"/>
            <a:ext cx="9144000" cy="646331"/>
          </a:xfrm>
          <a:prstGeom prst="rect">
            <a:avLst/>
          </a:prstGeom>
        </p:spPr>
        <p:txBody>
          <a:bodyPr wrap="square">
            <a:spAutoFit/>
          </a:bodyPr>
          <a:lstStyle/>
          <a:p>
            <a:r>
              <a:rPr lang="en-US" b="1" dirty="0"/>
              <a:t> In-situ measurements of volatile organic compounds at Zion by high-resolution proton-transfer time-of-flight mass spectrometry</a:t>
            </a:r>
            <a:endParaRPr lang="en-US" dirty="0"/>
          </a:p>
        </p:txBody>
      </p:sp>
      <p:cxnSp>
        <p:nvCxnSpPr>
          <p:cNvPr id="8" name="Straight Arrow Connector 7"/>
          <p:cNvCxnSpPr/>
          <p:nvPr/>
        </p:nvCxnSpPr>
        <p:spPr>
          <a:xfrm flipV="1">
            <a:off x="2325087" y="838200"/>
            <a:ext cx="53340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990600" y="838189"/>
            <a:ext cx="750983" cy="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35320" y="646331"/>
            <a:ext cx="592342" cy="369332"/>
          </a:xfrm>
          <a:prstGeom prst="rect">
            <a:avLst/>
          </a:prstGeom>
          <a:noFill/>
          <a:ln>
            <a:solidFill>
              <a:schemeClr val="tx1"/>
            </a:solidFill>
          </a:ln>
        </p:spPr>
        <p:txBody>
          <a:bodyPr wrap="none" rtlCol="0">
            <a:spAutoFit/>
          </a:bodyPr>
          <a:lstStyle/>
          <a:p>
            <a:r>
              <a:rPr lang="en-US" dirty="0" smtClean="0"/>
              <a:t>May</a:t>
            </a:r>
            <a:endParaRPr lang="en-US" dirty="0"/>
          </a:p>
        </p:txBody>
      </p:sp>
      <p:cxnSp>
        <p:nvCxnSpPr>
          <p:cNvPr id="14" name="Straight Arrow Connector 13"/>
          <p:cNvCxnSpPr/>
          <p:nvPr/>
        </p:nvCxnSpPr>
        <p:spPr>
          <a:xfrm>
            <a:off x="4876800" y="838201"/>
            <a:ext cx="324584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6" idx="1"/>
          </p:cNvCxnSpPr>
          <p:nvPr/>
        </p:nvCxnSpPr>
        <p:spPr>
          <a:xfrm flipH="1">
            <a:off x="2858487" y="830986"/>
            <a:ext cx="142597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84458" y="646320"/>
            <a:ext cx="617477" cy="369332"/>
          </a:xfrm>
          <a:prstGeom prst="rect">
            <a:avLst/>
          </a:prstGeom>
          <a:noFill/>
          <a:ln>
            <a:solidFill>
              <a:schemeClr val="tx1"/>
            </a:solidFill>
          </a:ln>
        </p:spPr>
        <p:txBody>
          <a:bodyPr wrap="none" rtlCol="0">
            <a:spAutoFit/>
          </a:bodyPr>
          <a:lstStyle/>
          <a:p>
            <a:r>
              <a:rPr lang="en-US" dirty="0" smtClean="0"/>
              <a:t>June</a:t>
            </a:r>
            <a:endParaRPr lang="en-US" dirty="0"/>
          </a:p>
        </p:txBody>
      </p:sp>
      <p:sp>
        <p:nvSpPr>
          <p:cNvPr id="24" name="Rectangle 23"/>
          <p:cNvSpPr/>
          <p:nvPr/>
        </p:nvSpPr>
        <p:spPr>
          <a:xfrm>
            <a:off x="0" y="5397787"/>
            <a:ext cx="9144000" cy="584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600" b="1" dirty="0" smtClean="0">
                <a:latin typeface="Times New Roman" panose="02020603050405020304" pitchFamily="18" charset="0"/>
                <a:cs typeface="Times New Roman" panose="02020603050405020304" pitchFamily="18" charset="0"/>
              </a:rPr>
              <a:t>Zion VOC measurements show significantly </a:t>
            </a:r>
            <a:r>
              <a:rPr lang="en-US" sz="1600" b="1" dirty="0">
                <a:latin typeface="Times New Roman" panose="02020603050405020304" pitchFamily="18" charset="0"/>
                <a:cs typeface="Times New Roman" panose="02020603050405020304" pitchFamily="18" charset="0"/>
              </a:rPr>
              <a:t>higher </a:t>
            </a:r>
            <a:r>
              <a:rPr lang="en-US" sz="1600" b="1" dirty="0" smtClean="0">
                <a:latin typeface="Times New Roman" panose="02020603050405020304" pitchFamily="18" charset="0"/>
                <a:cs typeface="Times New Roman" panose="02020603050405020304" pitchFamily="18" charset="0"/>
              </a:rPr>
              <a:t>biogenic contributions during </a:t>
            </a:r>
            <a:r>
              <a:rPr lang="en-US" sz="1600" b="1" dirty="0">
                <a:latin typeface="Times New Roman" panose="02020603050405020304" pitchFamily="18" charset="0"/>
                <a:cs typeface="Times New Roman" panose="02020603050405020304" pitchFamily="18" charset="0"/>
              </a:rPr>
              <a:t>the second </a:t>
            </a:r>
            <a:r>
              <a:rPr lang="en-US" sz="1600" b="1" dirty="0" smtClean="0">
                <a:latin typeface="Times New Roman" panose="02020603050405020304" pitchFamily="18" charset="0"/>
                <a:cs typeface="Times New Roman" panose="02020603050405020304" pitchFamily="18" charset="0"/>
              </a:rPr>
              <a:t>half</a:t>
            </a:r>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of LMOS 2017 – spring leaf </a:t>
            </a:r>
            <a:r>
              <a:rPr lang="en-US" sz="1600" b="1" dirty="0">
                <a:latin typeface="Times New Roman" panose="02020603050405020304" pitchFamily="18" charset="0"/>
                <a:cs typeface="Times New Roman" panose="02020603050405020304" pitchFamily="18" charset="0"/>
              </a:rPr>
              <a:t>out </a:t>
            </a:r>
            <a:r>
              <a:rPr lang="en-US" sz="1600" b="1" dirty="0" smtClean="0">
                <a:latin typeface="Times New Roman" panose="02020603050405020304" pitchFamily="18" charset="0"/>
                <a:cs typeface="Times New Roman" panose="02020603050405020304" pitchFamily="18" charset="0"/>
              </a:rPr>
              <a:t>has a strong </a:t>
            </a:r>
            <a:r>
              <a:rPr lang="en-US" sz="1600" b="1" dirty="0">
                <a:latin typeface="Times New Roman" panose="02020603050405020304" pitchFamily="18" charset="0"/>
                <a:cs typeface="Times New Roman" panose="02020603050405020304" pitchFamily="18" charset="0"/>
              </a:rPr>
              <a:t>influence on biogenic VOC emissions </a:t>
            </a:r>
            <a:endParaRPr lang="en-US" sz="1600" b="1" dirty="0" smtClean="0">
              <a:latin typeface="Times New Roman" panose="02020603050405020304" pitchFamily="18" charset="0"/>
              <a:cs typeface="Times New Roman" panose="02020603050405020304" pitchFamily="18" charset="0"/>
            </a:endParaRPr>
          </a:p>
        </p:txBody>
      </p:sp>
      <p:grpSp>
        <p:nvGrpSpPr>
          <p:cNvPr id="2" name="Group 1"/>
          <p:cNvGrpSpPr/>
          <p:nvPr/>
        </p:nvGrpSpPr>
        <p:grpSpPr>
          <a:xfrm>
            <a:off x="304800" y="1066800"/>
            <a:ext cx="8077200" cy="3962400"/>
            <a:chOff x="1524000" y="990600"/>
            <a:chExt cx="5410200" cy="2693624"/>
          </a:xfrm>
        </p:grpSpPr>
        <p:pic>
          <p:nvPicPr>
            <p:cNvPr id="4" name="Picture 3"/>
            <p:cNvPicPr/>
            <p:nvPr/>
          </p:nvPicPr>
          <p:blipFill rotWithShape="1">
            <a:blip r:embed="rId2">
              <a:extLst>
                <a:ext uri="{28A0092B-C50C-407E-A947-70E740481C1C}">
                  <a14:useLocalDpi xmlns:a14="http://schemas.microsoft.com/office/drawing/2010/main" val="0"/>
                </a:ext>
              </a:extLst>
            </a:blip>
            <a:srcRect b="76939"/>
            <a:stretch/>
          </p:blipFill>
          <p:spPr bwMode="auto">
            <a:xfrm>
              <a:off x="1524000" y="990600"/>
              <a:ext cx="5410200" cy="1124639"/>
            </a:xfrm>
            <a:prstGeom prst="rect">
              <a:avLst/>
            </a:prstGeom>
            <a:noFill/>
          </p:spPr>
        </p:pic>
        <p:pic>
          <p:nvPicPr>
            <p:cNvPr id="12" name="Picture 11"/>
            <p:cNvPicPr/>
            <p:nvPr/>
          </p:nvPicPr>
          <p:blipFill rotWithShape="1">
            <a:blip r:embed="rId2">
              <a:extLst>
                <a:ext uri="{28A0092B-C50C-407E-A947-70E740481C1C}">
                  <a14:useLocalDpi xmlns:a14="http://schemas.microsoft.com/office/drawing/2010/main" val="0"/>
                </a:ext>
              </a:extLst>
            </a:blip>
            <a:srcRect t="67828"/>
            <a:stretch/>
          </p:blipFill>
          <p:spPr bwMode="auto">
            <a:xfrm>
              <a:off x="1524000" y="2115239"/>
              <a:ext cx="5410200" cy="1568985"/>
            </a:xfrm>
            <a:prstGeom prst="rect">
              <a:avLst/>
            </a:prstGeom>
            <a:noFill/>
          </p:spPr>
        </p:pic>
      </p:grpSp>
      <p:sp>
        <p:nvSpPr>
          <p:cNvPr id="3" name="TextBox 2"/>
          <p:cNvSpPr txBox="1"/>
          <p:nvPr/>
        </p:nvSpPr>
        <p:spPr>
          <a:xfrm>
            <a:off x="1384043" y="1339334"/>
            <a:ext cx="1592937" cy="369332"/>
          </a:xfrm>
          <a:prstGeom prst="rect">
            <a:avLst/>
          </a:prstGeom>
          <a:solidFill>
            <a:schemeClr val="bg1"/>
          </a:solidFill>
          <a:ln>
            <a:solidFill>
              <a:schemeClr val="tx1"/>
            </a:solidFill>
          </a:ln>
        </p:spPr>
        <p:txBody>
          <a:bodyPr wrap="none" rtlCol="0">
            <a:spAutoFit/>
          </a:bodyPr>
          <a:lstStyle/>
          <a:p>
            <a:r>
              <a:rPr lang="en-US" b="1" dirty="0" smtClean="0">
                <a:latin typeface="Times New Roman" panose="02020603050405020304" pitchFamily="18" charset="0"/>
                <a:cs typeface="Times New Roman" panose="02020603050405020304" pitchFamily="18" charset="0"/>
              </a:rPr>
              <a:t>Biogenic VOC</a:t>
            </a:r>
            <a:endParaRPr lang="en-US"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905500" y="2895600"/>
            <a:ext cx="2217145" cy="369332"/>
          </a:xfrm>
          <a:prstGeom prst="rect">
            <a:avLst/>
          </a:prstGeom>
          <a:solidFill>
            <a:schemeClr val="bg1"/>
          </a:solidFill>
          <a:ln>
            <a:solidFill>
              <a:schemeClr val="tx1"/>
            </a:solidFill>
          </a:ln>
        </p:spPr>
        <p:txBody>
          <a:bodyPr wrap="none" rtlCol="0">
            <a:spAutoFit/>
          </a:bodyPr>
          <a:lstStyle/>
          <a:p>
            <a:r>
              <a:rPr lang="en-US" b="1" dirty="0" smtClean="0">
                <a:latin typeface="Times New Roman" panose="02020603050405020304" pitchFamily="18" charset="0"/>
                <a:cs typeface="Times New Roman" panose="02020603050405020304" pitchFamily="18" charset="0"/>
              </a:rPr>
              <a:t>Anthropogenic VOC</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8811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6143348"/>
            <a:ext cx="4572000" cy="714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eans\users$\bpierce\Data\Documents\Attachments\nov_02\MODIS_LAI_May_09_2017.png"/>
          <p:cNvPicPr>
            <a:picLocks noChangeAspect="1" noChangeArrowheads="1"/>
          </p:cNvPicPr>
          <p:nvPr/>
        </p:nvPicPr>
        <p:blipFill rotWithShape="1">
          <a:blip r:embed="rId2">
            <a:extLst>
              <a:ext uri="{28A0092B-C50C-407E-A947-70E740481C1C}">
                <a14:useLocalDpi xmlns:a14="http://schemas.microsoft.com/office/drawing/2010/main" val="0"/>
              </a:ext>
            </a:extLst>
          </a:blip>
          <a:srcRect b="10420"/>
          <a:stretch/>
        </p:blipFill>
        <p:spPr bwMode="auto">
          <a:xfrm>
            <a:off x="4114800" y="0"/>
            <a:ext cx="5029200" cy="61433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eans\users$\bpierce\Data\Documents\Attachments\nov_02\TRUE.daily.20170507.color.bbox=47.8125,-90,39.375,-84.375.full_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07006" y="76200"/>
            <a:ext cx="2586670" cy="646331"/>
          </a:xfrm>
          <a:prstGeom prst="rect">
            <a:avLst/>
          </a:prstGeom>
          <a:noFill/>
        </p:spPr>
        <p:txBody>
          <a:bodyPr wrap="none" rtlCol="0">
            <a:spAutoFit/>
          </a:bodyPr>
          <a:lstStyle/>
          <a:p>
            <a:pPr algn="ctr"/>
            <a:r>
              <a:rPr lang="en-US" dirty="0" smtClean="0">
                <a:solidFill>
                  <a:schemeClr val="bg1"/>
                </a:solidFill>
              </a:rPr>
              <a:t>Satellite True Color Image</a:t>
            </a:r>
          </a:p>
          <a:p>
            <a:pPr algn="ctr"/>
            <a:r>
              <a:rPr lang="en-US" dirty="0" smtClean="0">
                <a:solidFill>
                  <a:schemeClr val="bg1"/>
                </a:solidFill>
              </a:rPr>
              <a:t>VIIRS May 07, 2017</a:t>
            </a:r>
            <a:endParaRPr lang="en-US" dirty="0">
              <a:solidFill>
                <a:schemeClr val="bg1"/>
              </a:solidFill>
            </a:endParaRPr>
          </a:p>
        </p:txBody>
      </p:sp>
      <p:sp>
        <p:nvSpPr>
          <p:cNvPr id="2" name="TextBox 1"/>
          <p:cNvSpPr txBox="1"/>
          <p:nvPr/>
        </p:nvSpPr>
        <p:spPr>
          <a:xfrm>
            <a:off x="5257800" y="76200"/>
            <a:ext cx="3048000" cy="646331"/>
          </a:xfrm>
          <a:prstGeom prst="rect">
            <a:avLst/>
          </a:prstGeom>
          <a:solidFill>
            <a:schemeClr val="tx1"/>
          </a:solidFill>
        </p:spPr>
        <p:txBody>
          <a:bodyPr wrap="square" rtlCol="0">
            <a:spAutoFit/>
          </a:bodyPr>
          <a:lstStyle/>
          <a:p>
            <a:pPr algn="ctr"/>
            <a:r>
              <a:rPr lang="en-US" dirty="0" smtClean="0">
                <a:solidFill>
                  <a:schemeClr val="bg1"/>
                </a:solidFill>
              </a:rPr>
              <a:t>Satellite Land Surface Retrieval</a:t>
            </a:r>
          </a:p>
          <a:p>
            <a:pPr algn="ctr"/>
            <a:r>
              <a:rPr lang="en-US" dirty="0" smtClean="0">
                <a:solidFill>
                  <a:schemeClr val="bg1"/>
                </a:solidFill>
              </a:rPr>
              <a:t>MODIS 8-day average LAI</a:t>
            </a:r>
            <a:endParaRPr lang="en-US" dirty="0">
              <a:solidFill>
                <a:schemeClr val="bg1"/>
              </a:solidFill>
            </a:endParaRPr>
          </a:p>
        </p:txBody>
      </p:sp>
      <p:pic>
        <p:nvPicPr>
          <p:cNvPr id="6" name="Picture 5" descr="\\beans\users$\bpierce\Data\Documents\Attachments\nov_02\MODIS_LAI_May_09_2017.png"/>
          <p:cNvPicPr>
            <a:picLocks noChangeAspect="1" noChangeArrowheads="1"/>
          </p:cNvPicPr>
          <p:nvPr/>
        </p:nvPicPr>
        <p:blipFill rotWithShape="1">
          <a:blip r:embed="rId2">
            <a:extLst>
              <a:ext uri="{28A0092B-C50C-407E-A947-70E740481C1C}">
                <a14:useLocalDpi xmlns:a14="http://schemas.microsoft.com/office/drawing/2010/main" val="0"/>
              </a:ext>
            </a:extLst>
          </a:blip>
          <a:srcRect l="7473" t="89687" r="51515" b="3452"/>
          <a:stretch/>
        </p:blipFill>
        <p:spPr bwMode="auto">
          <a:xfrm>
            <a:off x="5111046" y="6165265"/>
            <a:ext cx="3036708" cy="692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019800"/>
            <a:ext cx="4600683"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Low Leaf Area Index (LAI) prior to leaf out</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1172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07006" y="76200"/>
            <a:ext cx="2586670" cy="646331"/>
          </a:xfrm>
          <a:prstGeom prst="rect">
            <a:avLst/>
          </a:prstGeom>
          <a:noFill/>
        </p:spPr>
        <p:txBody>
          <a:bodyPr wrap="none" rtlCol="0">
            <a:spAutoFit/>
          </a:bodyPr>
          <a:lstStyle/>
          <a:p>
            <a:pPr algn="ctr"/>
            <a:r>
              <a:rPr lang="en-US" dirty="0" smtClean="0">
                <a:solidFill>
                  <a:schemeClr val="bg1"/>
                </a:solidFill>
              </a:rPr>
              <a:t>Satellite True Color Image</a:t>
            </a:r>
          </a:p>
          <a:p>
            <a:pPr algn="ctr"/>
            <a:r>
              <a:rPr lang="en-US" dirty="0" smtClean="0">
                <a:solidFill>
                  <a:schemeClr val="bg1"/>
                </a:solidFill>
              </a:rPr>
              <a:t>VIIRS </a:t>
            </a:r>
            <a:r>
              <a:rPr lang="en-US" dirty="0" err="1" smtClean="0">
                <a:solidFill>
                  <a:schemeClr val="bg1"/>
                </a:solidFill>
              </a:rPr>
              <a:t>JUne</a:t>
            </a:r>
            <a:r>
              <a:rPr lang="en-US" dirty="0" smtClean="0">
                <a:solidFill>
                  <a:schemeClr val="bg1"/>
                </a:solidFill>
              </a:rPr>
              <a:t> 07, 2017</a:t>
            </a:r>
            <a:endParaRPr lang="en-US" dirty="0">
              <a:solidFill>
                <a:schemeClr val="bg1"/>
              </a:solidFill>
            </a:endParaRPr>
          </a:p>
        </p:txBody>
      </p:sp>
      <p:pic>
        <p:nvPicPr>
          <p:cNvPr id="4" name="Picture 3" descr="\\beans\users$\bpierce\Data\Documents\Attachments\nov_02\MODIS_LAI_June_02_20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0"/>
            <a:ext cx="5029200" cy="68723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67256" y="316468"/>
            <a:ext cx="2010679" cy="369332"/>
          </a:xfrm>
          <a:prstGeom prst="rect">
            <a:avLst/>
          </a:prstGeom>
          <a:noFill/>
        </p:spPr>
        <p:txBody>
          <a:bodyPr wrap="none" rtlCol="0">
            <a:spAutoFit/>
          </a:bodyPr>
          <a:lstStyle/>
          <a:p>
            <a:r>
              <a:rPr lang="en-US" dirty="0" smtClean="0">
                <a:solidFill>
                  <a:schemeClr val="bg1"/>
                </a:solidFill>
              </a:rPr>
              <a:t>VIIRS June 02, 2017</a:t>
            </a:r>
            <a:endParaRPr lang="en-US" dirty="0">
              <a:solidFill>
                <a:schemeClr val="bg1"/>
              </a:solidFill>
            </a:endParaRPr>
          </a:p>
        </p:txBody>
      </p:sp>
      <p:sp>
        <p:nvSpPr>
          <p:cNvPr id="6" name="TextBox 5"/>
          <p:cNvSpPr txBox="1"/>
          <p:nvPr/>
        </p:nvSpPr>
        <p:spPr>
          <a:xfrm>
            <a:off x="5257800" y="316468"/>
            <a:ext cx="3048000" cy="369332"/>
          </a:xfrm>
          <a:prstGeom prst="rect">
            <a:avLst/>
          </a:prstGeom>
          <a:solidFill>
            <a:schemeClr val="tx1"/>
          </a:solidFill>
        </p:spPr>
        <p:txBody>
          <a:bodyPr wrap="square" rtlCol="0">
            <a:spAutoFit/>
          </a:bodyPr>
          <a:lstStyle/>
          <a:p>
            <a:pPr algn="ctr"/>
            <a:r>
              <a:rPr lang="en-US" dirty="0" smtClean="0">
                <a:solidFill>
                  <a:schemeClr val="bg1"/>
                </a:solidFill>
              </a:rPr>
              <a:t>MODIS 8-day average LAI</a:t>
            </a:r>
            <a:endParaRPr lang="en-US" dirty="0">
              <a:solidFill>
                <a:schemeClr val="bg1"/>
              </a:solidFill>
            </a:endParaRPr>
          </a:p>
        </p:txBody>
      </p:sp>
      <p:sp>
        <p:nvSpPr>
          <p:cNvPr id="7" name="Rectangle 6"/>
          <p:cNvSpPr/>
          <p:nvPr/>
        </p:nvSpPr>
        <p:spPr>
          <a:xfrm>
            <a:off x="4572000" y="6143348"/>
            <a:ext cx="4572000" cy="714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eans\users$\bpierce\Data\Documents\Attachments\nov_02\MODIS_LAI_May_09_2017.png"/>
          <p:cNvPicPr>
            <a:picLocks noChangeAspect="1" noChangeArrowheads="1"/>
          </p:cNvPicPr>
          <p:nvPr/>
        </p:nvPicPr>
        <p:blipFill rotWithShape="1">
          <a:blip r:embed="rId3">
            <a:extLst>
              <a:ext uri="{28A0092B-C50C-407E-A947-70E740481C1C}">
                <a14:useLocalDpi xmlns:a14="http://schemas.microsoft.com/office/drawing/2010/main" val="0"/>
              </a:ext>
            </a:extLst>
          </a:blip>
          <a:srcRect l="7473" t="89687" r="51515" b="3452"/>
          <a:stretch/>
        </p:blipFill>
        <p:spPr bwMode="auto">
          <a:xfrm>
            <a:off x="5111046" y="6165265"/>
            <a:ext cx="3036708" cy="6927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beans\users$\bpierce\Data\Documents\Attachments\sep_19\TRUE.daily.20170607.color.bbox=47.8125,-90,39.375,-84.375.full_r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6019800"/>
            <a:ext cx="4572000" cy="646331"/>
          </a:xfrm>
          <a:prstGeom prst="rect">
            <a:avLst/>
          </a:prstGeom>
          <a:solidFill>
            <a:schemeClr val="bg1"/>
          </a:soli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Increased Leaf Area Index (LAI) during </a:t>
            </a:r>
            <a:r>
              <a:rPr lang="en-US" b="1" dirty="0">
                <a:latin typeface="Times New Roman" panose="02020603050405020304" pitchFamily="18" charset="0"/>
                <a:cs typeface="Times New Roman" panose="02020603050405020304" pitchFamily="18" charset="0"/>
              </a:rPr>
              <a:t>l</a:t>
            </a:r>
            <a:r>
              <a:rPr lang="en-US" b="1" dirty="0" smtClean="0">
                <a:latin typeface="Times New Roman" panose="02020603050405020304" pitchFamily="18" charset="0"/>
                <a:cs typeface="Times New Roman" panose="02020603050405020304" pitchFamily="18" charset="0"/>
              </a:rPr>
              <a:t>eaf out</a:t>
            </a:r>
            <a:endParaRPr lang="en-US"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257800" y="76200"/>
            <a:ext cx="3048000" cy="646331"/>
          </a:xfrm>
          <a:prstGeom prst="rect">
            <a:avLst/>
          </a:prstGeom>
          <a:solidFill>
            <a:schemeClr val="tx1"/>
          </a:solidFill>
        </p:spPr>
        <p:txBody>
          <a:bodyPr wrap="square" rtlCol="0">
            <a:spAutoFit/>
          </a:bodyPr>
          <a:lstStyle/>
          <a:p>
            <a:pPr algn="ctr"/>
            <a:r>
              <a:rPr lang="en-US" dirty="0" smtClean="0">
                <a:solidFill>
                  <a:schemeClr val="bg1"/>
                </a:solidFill>
              </a:rPr>
              <a:t>Satellite Land Surface Retrieval</a:t>
            </a:r>
          </a:p>
          <a:p>
            <a:pPr algn="ctr"/>
            <a:r>
              <a:rPr lang="en-US" dirty="0" smtClean="0">
                <a:solidFill>
                  <a:schemeClr val="bg1"/>
                </a:solidFill>
              </a:rPr>
              <a:t>MODIS 8-day average LAI</a:t>
            </a:r>
            <a:endParaRPr lang="en-US" dirty="0">
              <a:solidFill>
                <a:schemeClr val="bg1"/>
              </a:solidFill>
            </a:endParaRPr>
          </a:p>
        </p:txBody>
      </p:sp>
      <p:sp>
        <p:nvSpPr>
          <p:cNvPr id="14" name="TextBox 13"/>
          <p:cNvSpPr txBox="1"/>
          <p:nvPr/>
        </p:nvSpPr>
        <p:spPr>
          <a:xfrm>
            <a:off x="996906" y="76200"/>
            <a:ext cx="2586670" cy="646331"/>
          </a:xfrm>
          <a:prstGeom prst="rect">
            <a:avLst/>
          </a:prstGeom>
          <a:noFill/>
        </p:spPr>
        <p:txBody>
          <a:bodyPr wrap="none" rtlCol="0">
            <a:spAutoFit/>
          </a:bodyPr>
          <a:lstStyle/>
          <a:p>
            <a:pPr algn="ctr"/>
            <a:r>
              <a:rPr lang="en-US" dirty="0" smtClean="0">
                <a:solidFill>
                  <a:schemeClr val="bg1"/>
                </a:solidFill>
              </a:rPr>
              <a:t>Satellite True Color Image</a:t>
            </a:r>
          </a:p>
          <a:p>
            <a:pPr algn="ctr"/>
            <a:r>
              <a:rPr lang="en-US" dirty="0" smtClean="0">
                <a:solidFill>
                  <a:schemeClr val="bg1"/>
                </a:solidFill>
              </a:rPr>
              <a:t>VIIRS June 07, 2017</a:t>
            </a:r>
            <a:endParaRPr lang="en-US" dirty="0">
              <a:solidFill>
                <a:schemeClr val="bg1"/>
              </a:solidFill>
            </a:endParaRPr>
          </a:p>
        </p:txBody>
      </p:sp>
    </p:spTree>
    <p:extLst>
      <p:ext uri="{BB962C8B-B14F-4D97-AF65-F5344CB8AC3E}">
        <p14:creationId xmlns:p14="http://schemas.microsoft.com/office/powerpoint/2010/main" val="39768636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eans\users$\bpierce\Data\Documents\Attachments\FY2018\apr_19\SSEC_Seminar\Material\NAM-CMAQ_2xBiogenic-Control_20170602_23Z.sfc.o3.12km.zo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 y="3436159"/>
            <a:ext cx="4572000" cy="34361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eans\users$\bpierce\Data\Documents\Attachments\FY2018\apr_19\SSEC_Seminar\Material\AIRNOW.NAM-CMAQ_2xBiogenic_20170602_23Z.sfc.o3.12km.LM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361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68738" y="5486400"/>
            <a:ext cx="4572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r>
              <a:rPr lang="en-US" b="1" dirty="0" smtClean="0">
                <a:latin typeface="Times New Roman" panose="02020603050405020304" pitchFamily="18" charset="0"/>
                <a:cs typeface="Times New Roman" panose="02020603050405020304" pitchFamily="18" charset="0"/>
              </a:rPr>
              <a:t>Doubling Biogenic VOC emissions within NAM-CMAQ leads to large (25-30 </a:t>
            </a:r>
            <a:r>
              <a:rPr lang="en-US" b="1" dirty="0" err="1" smtClean="0">
                <a:latin typeface="Times New Roman" panose="02020603050405020304" pitchFamily="18" charset="0"/>
                <a:cs typeface="Times New Roman" panose="02020603050405020304" pitchFamily="18" charset="0"/>
              </a:rPr>
              <a:t>ppbv</a:t>
            </a:r>
            <a:r>
              <a:rPr lang="en-US" b="1" dirty="0" smtClean="0">
                <a:latin typeface="Times New Roman" panose="02020603050405020304" pitchFamily="18" charset="0"/>
                <a:cs typeface="Times New Roman" panose="02020603050405020304" pitchFamily="18" charset="0"/>
              </a:rPr>
              <a:t>) increases in surface ozone</a:t>
            </a:r>
          </a:p>
        </p:txBody>
      </p:sp>
      <p:sp>
        <p:nvSpPr>
          <p:cNvPr id="6" name="Rectangle 5"/>
          <p:cNvSpPr/>
          <p:nvPr/>
        </p:nvSpPr>
        <p:spPr>
          <a:xfrm>
            <a:off x="1905000" y="1524000"/>
            <a:ext cx="1447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5000" y="4958219"/>
            <a:ext cx="1447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beans\users$\bpierce\Data\Documents\Attachments\FY2018\mar_22\OBS_20170602_R0_ozone_conley_mission.final.3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6248400" y="2971800"/>
            <a:ext cx="1676400" cy="381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549929" y="4773553"/>
            <a:ext cx="3073342"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Max Observed O3 &gt; 110ppbv</a:t>
            </a:r>
          </a:p>
        </p:txBody>
      </p:sp>
    </p:spTree>
    <p:extLst>
      <p:ext uri="{BB962C8B-B14F-4D97-AF65-F5344CB8AC3E}">
        <p14:creationId xmlns:p14="http://schemas.microsoft.com/office/powerpoint/2010/main" val="11792547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50" y="457200"/>
            <a:ext cx="9135649" cy="4893647"/>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Outline:</a:t>
            </a:r>
          </a:p>
          <a:p>
            <a:endParaRPr lang="en-US" sz="2400" dirty="0" smtClean="0">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Background </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Pollution health &amp; ecosystem effects</a:t>
            </a:r>
          </a:p>
          <a:p>
            <a:pPr marL="914400" lvl="1" indent="-4572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a:t>
            </a:r>
            <a:r>
              <a:rPr lang="en-US" sz="2200" dirty="0" smtClean="0">
                <a:latin typeface="Times New Roman" panose="02020603050405020304" pitchFamily="18" charset="0"/>
                <a:cs typeface="Times New Roman" panose="02020603050405020304" pitchFamily="18" charset="0"/>
              </a:rPr>
              <a:t>egional trends</a:t>
            </a:r>
            <a:endParaRPr lang="en-US" sz="2200" dirty="0">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Regional Air Quality </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2017 Lake Michigan Ozone Study – “The Wisconsin Idea”</a:t>
            </a: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Global Air Quality</a:t>
            </a:r>
          </a:p>
          <a:p>
            <a:pPr marL="914400" lvl="1" indent="-4572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Global Trends</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Aura Chemical Reanalysis</a:t>
            </a: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Vision: </a:t>
            </a:r>
            <a:r>
              <a:rPr lang="en-US" sz="2200" dirty="0" smtClean="0">
                <a:latin typeface="Times New Roman" panose="02020603050405020304" pitchFamily="18" charset="0"/>
                <a:cs typeface="Times New Roman" panose="02020603050405020304" pitchFamily="18" charset="0"/>
              </a:rPr>
              <a:t>SSEC – Opportunities and Challenges </a:t>
            </a:r>
          </a:p>
          <a:p>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arenR"/>
            </a:pPr>
            <a:endParaRPr 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8350" y="3124200"/>
            <a:ext cx="9135650" cy="10668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996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0800"/>
            <a:ext cx="9144001" cy="461665"/>
          </a:xfrm>
          <a:prstGeom prst="rect">
            <a:avLst/>
          </a:prstGeom>
        </p:spPr>
        <p:txBody>
          <a:bodyPr wrap="square">
            <a:spAutoFit/>
          </a:bodyPr>
          <a:lstStyle/>
          <a:p>
            <a:r>
              <a:rPr lang="en-US" sz="1200" b="1" dirty="0">
                <a:latin typeface="Times New Roman" panose="02020603050405020304" pitchFamily="18" charset="0"/>
                <a:cs typeface="Times New Roman" panose="02020603050405020304" pitchFamily="18" charset="0"/>
              </a:rPr>
              <a:t>Chang, K-L, et al 2017 Regional trend analysis of surface ozone observations from monitoring networks in eastern North America, Europe and East Asia. Elem </a:t>
            </a:r>
            <a:r>
              <a:rPr lang="en-US" sz="1200" b="1" dirty="0" err="1">
                <a:latin typeface="Times New Roman" panose="02020603050405020304" pitchFamily="18" charset="0"/>
                <a:cs typeface="Times New Roman" panose="02020603050405020304" pitchFamily="18" charset="0"/>
              </a:rPr>
              <a:t>Sci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Anth</a:t>
            </a:r>
            <a:r>
              <a:rPr lang="en-US" sz="1200" b="1" dirty="0">
                <a:latin typeface="Times New Roman" panose="02020603050405020304" pitchFamily="18" charset="0"/>
                <a:cs typeface="Times New Roman" panose="02020603050405020304" pitchFamily="18" charset="0"/>
              </a:rPr>
              <a:t>, 5: 50,https://doi.org/10.1525/elementa.243</a:t>
            </a:r>
          </a:p>
        </p:txBody>
      </p:sp>
      <p:pic>
        <p:nvPicPr>
          <p:cNvPr id="1026" name="Picture 2" descr="C:\Users\Brad\Documents\Work\SSEC\SSEC_Seminar\O3_trends_global_daytime_avg_summer_2000_2014_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50"/>
            <a:ext cx="9105900" cy="615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320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0800"/>
            <a:ext cx="9144001" cy="461665"/>
          </a:xfrm>
          <a:prstGeom prst="rect">
            <a:avLst/>
          </a:prstGeom>
        </p:spPr>
        <p:txBody>
          <a:bodyPr wrap="square">
            <a:spAutoFit/>
          </a:bodyPr>
          <a:lstStyle/>
          <a:p>
            <a:r>
              <a:rPr lang="en-US" sz="1200" b="1" dirty="0">
                <a:latin typeface="Times New Roman" panose="02020603050405020304" pitchFamily="18" charset="0"/>
                <a:cs typeface="Times New Roman" panose="02020603050405020304" pitchFamily="18" charset="0"/>
              </a:rPr>
              <a:t>Chang, K-L, et al 2017 Regional trend analysis of surface ozone observations from monitoring networks in eastern North America, Europe and East Asia. Elem </a:t>
            </a:r>
            <a:r>
              <a:rPr lang="en-US" sz="1200" b="1" dirty="0" err="1">
                <a:latin typeface="Times New Roman" panose="02020603050405020304" pitchFamily="18" charset="0"/>
                <a:cs typeface="Times New Roman" panose="02020603050405020304" pitchFamily="18" charset="0"/>
              </a:rPr>
              <a:t>Sci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Anth</a:t>
            </a:r>
            <a:r>
              <a:rPr lang="en-US" sz="1200" b="1" dirty="0">
                <a:latin typeface="Times New Roman" panose="02020603050405020304" pitchFamily="18" charset="0"/>
                <a:cs typeface="Times New Roman" panose="02020603050405020304" pitchFamily="18" charset="0"/>
              </a:rPr>
              <a:t>, 5: 50,https://doi.org/10.1525/elementa.243</a:t>
            </a:r>
          </a:p>
        </p:txBody>
      </p:sp>
      <p:pic>
        <p:nvPicPr>
          <p:cNvPr id="1026" name="Picture 2" descr="C:\Users\Brad\Documents\Work\SSEC\SSEC_Seminar\O3_trends_global_daytime_avg_summer_2000_2014_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50"/>
            <a:ext cx="9105900" cy="61555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elementascience.org/articles/10.1525/elementa.243/elementa-5-243-g1.png"/>
          <p:cNvPicPr>
            <a:picLocks noChangeAspect="1" noChangeArrowheads="1"/>
          </p:cNvPicPr>
          <p:nvPr/>
        </p:nvPicPr>
        <p:blipFill rotWithShape="1">
          <a:blip r:embed="rId3">
            <a:extLst>
              <a:ext uri="{28A0092B-C50C-407E-A947-70E740481C1C}">
                <a14:useLocalDpi xmlns:a14="http://schemas.microsoft.com/office/drawing/2010/main" val="0"/>
              </a:ext>
            </a:extLst>
          </a:blip>
          <a:srcRect l="55663" t="51864"/>
          <a:stretch/>
        </p:blipFill>
        <p:spPr bwMode="auto">
          <a:xfrm>
            <a:off x="2590800" y="1466986"/>
            <a:ext cx="3276600" cy="36407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91400" y="1828800"/>
            <a:ext cx="990600" cy="845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5715000" y="1524000"/>
            <a:ext cx="26670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715000" y="2674129"/>
            <a:ext cx="2667000" cy="22811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7423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0800"/>
            <a:ext cx="9144001" cy="461665"/>
          </a:xfrm>
          <a:prstGeom prst="rect">
            <a:avLst/>
          </a:prstGeom>
        </p:spPr>
        <p:txBody>
          <a:bodyPr wrap="square">
            <a:spAutoFit/>
          </a:bodyPr>
          <a:lstStyle/>
          <a:p>
            <a:r>
              <a:rPr lang="en-US" sz="1200" b="1" dirty="0">
                <a:latin typeface="Times New Roman" panose="02020603050405020304" pitchFamily="18" charset="0"/>
                <a:cs typeface="Times New Roman" panose="02020603050405020304" pitchFamily="18" charset="0"/>
              </a:rPr>
              <a:t>Chang, K-L, et al 2017 Regional trend analysis of surface ozone observations from monitoring networks in eastern North America, Europe and East Asia. Elem </a:t>
            </a:r>
            <a:r>
              <a:rPr lang="en-US" sz="1200" b="1" dirty="0" err="1">
                <a:latin typeface="Times New Roman" panose="02020603050405020304" pitchFamily="18" charset="0"/>
                <a:cs typeface="Times New Roman" panose="02020603050405020304" pitchFamily="18" charset="0"/>
              </a:rPr>
              <a:t>Sci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Anth</a:t>
            </a:r>
            <a:r>
              <a:rPr lang="en-US" sz="1200" b="1" dirty="0">
                <a:latin typeface="Times New Roman" panose="02020603050405020304" pitchFamily="18" charset="0"/>
                <a:cs typeface="Times New Roman" panose="02020603050405020304" pitchFamily="18" charset="0"/>
              </a:rPr>
              <a:t>, 5: 50,https://doi.org/10.1525/elementa.243</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9398" b="57187"/>
          <a:stretch/>
        </p:blipFill>
        <p:spPr bwMode="auto">
          <a:xfrm>
            <a:off x="1119554" y="609600"/>
            <a:ext cx="6413589" cy="5662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28800" y="304800"/>
            <a:ext cx="5863913"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Maximum Daily 8 hour Average (MDA8) Ozone Trends</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44243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52400"/>
            <a:ext cx="6934200" cy="461665"/>
          </a:xfrm>
          <a:prstGeom prst="rect">
            <a:avLst/>
          </a:prstGeom>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RAQMS Aura </a:t>
            </a:r>
            <a:r>
              <a:rPr lang="en-US" sz="2400" b="1" dirty="0">
                <a:latin typeface="Times New Roman" panose="02020603050405020304" pitchFamily="18" charset="0"/>
                <a:cs typeface="Times New Roman" panose="02020603050405020304" pitchFamily="18" charset="0"/>
              </a:rPr>
              <a:t>Chemical </a:t>
            </a:r>
            <a:r>
              <a:rPr lang="en-US" sz="2400" b="1" dirty="0" smtClean="0">
                <a:latin typeface="Times New Roman" panose="02020603050405020304" pitchFamily="18" charset="0"/>
                <a:cs typeface="Times New Roman" panose="02020603050405020304" pitchFamily="18" charset="0"/>
              </a:rPr>
              <a:t>Reanalysis</a:t>
            </a:r>
            <a:endParaRPr lang="en-US" sz="2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52400" y="685800"/>
            <a:ext cx="8610600" cy="36933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defRPr/>
            </a:pPr>
            <a:r>
              <a:rPr lang="en-US" b="1" dirty="0">
                <a:latin typeface="Times New Roman" panose="02020603050405020304" pitchFamily="18" charset="0"/>
                <a:ea typeface="ＭＳ Ｐゴシック" pitchFamily="34" charset="-128"/>
                <a:cs typeface="Times New Roman" panose="02020603050405020304" pitchFamily="18" charset="0"/>
              </a:rPr>
              <a:t>Project Summary </a:t>
            </a:r>
            <a:endParaRPr lang="en-US" b="1" dirty="0" smtClean="0">
              <a:latin typeface="Times New Roman" panose="02020603050405020304" pitchFamily="18" charset="0"/>
              <a:ea typeface="ＭＳ Ｐゴシック" pitchFamily="34" charset="-128"/>
              <a:cs typeface="Times New Roman" panose="02020603050405020304" pitchFamily="18" charset="0"/>
            </a:endParaRPr>
          </a:p>
          <a:p>
            <a:pPr algn="ctr">
              <a:defRPr/>
            </a:pPr>
            <a:endParaRPr lang="en-US" b="1" dirty="0">
              <a:latin typeface="Times New Roman" panose="02020603050405020304" pitchFamily="18" charset="0"/>
              <a:ea typeface="ＭＳ Ｐゴシック" pitchFamily="34" charset="-128"/>
              <a:cs typeface="Times New Roman" panose="02020603050405020304" pitchFamily="18" charset="0"/>
            </a:endParaRPr>
          </a:p>
          <a:p>
            <a:pPr marL="639763" lvl="1" indent="-285750">
              <a:buFont typeface="Arial" panose="020B0604020202020204" pitchFamily="34" charset="0"/>
              <a:buChar char="•"/>
              <a:defRPr/>
            </a:pPr>
            <a:r>
              <a:rPr lang="en-US" b="1" dirty="0">
                <a:latin typeface="Times New Roman" panose="02020603050405020304" pitchFamily="18" charset="0"/>
                <a:ea typeface="ＭＳ Ｐゴシック" pitchFamily="34" charset="-128"/>
                <a:cs typeface="Times New Roman" panose="02020603050405020304" pitchFamily="18" charset="0"/>
              </a:rPr>
              <a:t>Utilize the </a:t>
            </a:r>
            <a:r>
              <a:rPr lang="en-US" b="1" dirty="0" smtClean="0">
                <a:latin typeface="Times New Roman" panose="02020603050405020304" pitchFamily="18" charset="0"/>
                <a:ea typeface="ＭＳ Ｐゴシック" pitchFamily="34" charset="-128"/>
                <a:cs typeface="Times New Roman" panose="02020603050405020304" pitchFamily="18" charset="0"/>
              </a:rPr>
              <a:t>Real-time Air Quality Modeling System (RAQMS) to </a:t>
            </a:r>
            <a:r>
              <a:rPr lang="en-US" b="1" dirty="0">
                <a:latin typeface="Times New Roman" panose="02020603050405020304" pitchFamily="18" charset="0"/>
                <a:ea typeface="ＭＳ Ｐゴシック" pitchFamily="34" charset="-128"/>
                <a:cs typeface="Times New Roman" panose="02020603050405020304" pitchFamily="18" charset="0"/>
              </a:rPr>
              <a:t>conduct a multi-year global chemical and aerosol reanalysis using NASA Aura and A-Train measurements. </a:t>
            </a:r>
            <a:endParaRPr lang="en-US" b="1" dirty="0" smtClean="0">
              <a:latin typeface="Times New Roman" panose="02020603050405020304" pitchFamily="18" charset="0"/>
              <a:ea typeface="ＭＳ Ｐゴシック" pitchFamily="34" charset="-128"/>
              <a:cs typeface="Times New Roman" panose="02020603050405020304" pitchFamily="18" charset="0"/>
            </a:endParaRPr>
          </a:p>
          <a:p>
            <a:pPr marL="639763" lvl="1" indent="-285750">
              <a:buFont typeface="Arial" panose="020B0604020202020204" pitchFamily="34" charset="0"/>
              <a:buChar char="•"/>
              <a:defRPr/>
            </a:pPr>
            <a:endParaRPr lang="en-US" b="1" dirty="0" smtClean="0">
              <a:latin typeface="Times New Roman" panose="02020603050405020304" pitchFamily="18" charset="0"/>
              <a:ea typeface="ＭＳ Ｐゴシック" pitchFamily="34" charset="-128"/>
              <a:cs typeface="Times New Roman" panose="02020603050405020304" pitchFamily="18" charset="0"/>
            </a:endParaRPr>
          </a:p>
          <a:p>
            <a:pPr marL="639763" lvl="1" indent="-285750">
              <a:buFont typeface="Arial" panose="020B0604020202020204" pitchFamily="34" charset="0"/>
              <a:buChar char="•"/>
              <a:defRPr/>
            </a:pPr>
            <a:r>
              <a:rPr lang="en-US" b="1" dirty="0">
                <a:latin typeface="Times New Roman" panose="02020603050405020304" pitchFamily="18" charset="0"/>
                <a:ea typeface="ＭＳ Ｐゴシック" pitchFamily="34" charset="-128"/>
                <a:cs typeface="Times New Roman" panose="02020603050405020304" pitchFamily="18" charset="0"/>
              </a:rPr>
              <a:t>F</a:t>
            </a:r>
            <a:r>
              <a:rPr lang="en-US" b="1" dirty="0" smtClean="0">
                <a:latin typeface="Times New Roman" panose="02020603050405020304" pitchFamily="18" charset="0"/>
                <a:ea typeface="ＭＳ Ｐゴシック" pitchFamily="34" charset="-128"/>
                <a:cs typeface="Times New Roman" panose="02020603050405020304" pitchFamily="18" charset="0"/>
              </a:rPr>
              <a:t>ollows </a:t>
            </a:r>
            <a:r>
              <a:rPr lang="en-US" b="1" dirty="0">
                <a:latin typeface="Times New Roman" panose="02020603050405020304" pitchFamily="18" charset="0"/>
                <a:ea typeface="ＭＳ Ｐゴシック" pitchFamily="34" charset="-128"/>
                <a:cs typeface="Times New Roman" panose="02020603050405020304" pitchFamily="18" charset="0"/>
              </a:rPr>
              <a:t>the path lead by the </a:t>
            </a:r>
            <a:r>
              <a:rPr lang="en-US" b="1" dirty="0" smtClean="0">
                <a:latin typeface="Times New Roman" panose="02020603050405020304" pitchFamily="18" charset="0"/>
                <a:ea typeface="ＭＳ Ｐゴシック" pitchFamily="34" charset="-128"/>
                <a:cs typeface="Times New Roman" panose="02020603050405020304" pitchFamily="18" charset="0"/>
              </a:rPr>
              <a:t>European Center for Medium Range Weather Forecasting (ECMWF) for development of operational air quality forecasting.  </a:t>
            </a:r>
            <a:endParaRPr lang="en-US" b="1" dirty="0">
              <a:latin typeface="Times New Roman" panose="02020603050405020304" pitchFamily="18" charset="0"/>
              <a:ea typeface="ＭＳ Ｐゴシック" pitchFamily="34" charset="-128"/>
              <a:cs typeface="Times New Roman" panose="02020603050405020304" pitchFamily="18" charset="0"/>
            </a:endParaRPr>
          </a:p>
          <a:p>
            <a:pPr marL="639763" lvl="1" indent="-285750">
              <a:buFont typeface="Arial" panose="020B0604020202020204" pitchFamily="34" charset="0"/>
              <a:buChar char="•"/>
              <a:defRPr/>
            </a:pPr>
            <a:endParaRPr lang="en-US" b="1" dirty="0">
              <a:latin typeface="Times New Roman" panose="02020603050405020304" pitchFamily="18" charset="0"/>
              <a:ea typeface="ＭＳ Ｐゴシック" pitchFamily="34" charset="-128"/>
              <a:cs typeface="Times New Roman" panose="02020603050405020304" pitchFamily="18" charset="0"/>
            </a:endParaRPr>
          </a:p>
          <a:p>
            <a:pPr marL="639763" lvl="1" indent="-285750">
              <a:buFont typeface="Arial" panose="020B0604020202020204" pitchFamily="34" charset="0"/>
              <a:buChar char="•"/>
              <a:defRPr/>
            </a:pPr>
            <a:r>
              <a:rPr lang="en-US" b="1" dirty="0">
                <a:latin typeface="Times New Roman" panose="02020603050405020304" pitchFamily="18" charset="0"/>
                <a:ea typeface="ＭＳ Ｐゴシック" pitchFamily="34" charset="-128"/>
                <a:cs typeface="Times New Roman" panose="02020603050405020304" pitchFamily="18" charset="0"/>
              </a:rPr>
              <a:t>P</a:t>
            </a:r>
            <a:r>
              <a:rPr lang="en-US" b="1" dirty="0" smtClean="0">
                <a:latin typeface="Times New Roman" panose="02020603050405020304" pitchFamily="18" charset="0"/>
                <a:ea typeface="ＭＳ Ｐゴシック" pitchFamily="34" charset="-128"/>
                <a:cs typeface="Times New Roman" panose="02020603050405020304" pitchFamily="18" charset="0"/>
              </a:rPr>
              <a:t>rovides </a:t>
            </a:r>
            <a:r>
              <a:rPr lang="en-US" b="1" dirty="0">
                <a:latin typeface="Times New Roman" panose="02020603050405020304" pitchFamily="18" charset="0"/>
                <a:ea typeface="ＭＳ Ｐゴシック" pitchFamily="34" charset="-128"/>
                <a:cs typeface="Times New Roman" panose="02020603050405020304" pitchFamily="18" charset="0"/>
              </a:rPr>
              <a:t>a comprehensive chemical and aerosol analyses for assessing global air quality and for providing lateral boundary conditions for regional air quality management </a:t>
            </a:r>
            <a:r>
              <a:rPr lang="en-US" b="1" dirty="0" smtClean="0">
                <a:latin typeface="Times New Roman" panose="02020603050405020304" pitchFamily="18" charset="0"/>
                <a:ea typeface="ＭＳ Ｐゴシック" pitchFamily="34" charset="-128"/>
                <a:cs typeface="Times New Roman" panose="02020603050405020304" pitchFamily="18" charset="0"/>
              </a:rPr>
              <a:t>activities. </a:t>
            </a:r>
            <a:endParaRPr lang="en-US" b="1" dirty="0">
              <a:latin typeface="Times New Roman" panose="02020603050405020304" pitchFamily="18" charset="0"/>
              <a:ea typeface="ＭＳ Ｐゴシック" pitchFamily="34" charset="-128"/>
              <a:cs typeface="Times New Roman" panose="02020603050405020304" pitchFamily="18" charset="0"/>
            </a:endParaRPr>
          </a:p>
          <a:p>
            <a:pPr marL="354013" lvl="1" indent="0">
              <a:buFont typeface="Times" pitchFamily="18" charset="0"/>
              <a:buNone/>
              <a:defRPr/>
            </a:pPr>
            <a:endParaRPr lang="en-US" dirty="0">
              <a:latin typeface="Times New Roman" panose="02020603050405020304" pitchFamily="18" charset="0"/>
              <a:ea typeface="ＭＳ Ｐゴシック" pitchFamily="34" charset="-128"/>
              <a:cs typeface="Times New Roman" panose="02020603050405020304" pitchFamily="18" charset="0"/>
            </a:endParaRPr>
          </a:p>
        </p:txBody>
      </p:sp>
      <p:sp>
        <p:nvSpPr>
          <p:cNvPr id="6" name="Rectangle 5"/>
          <p:cNvSpPr/>
          <p:nvPr/>
        </p:nvSpPr>
        <p:spPr>
          <a:xfrm>
            <a:off x="-11097" y="6550223"/>
            <a:ext cx="9144000" cy="30777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Funded by the NASA </a:t>
            </a:r>
            <a:r>
              <a:rPr lang="en-US" sz="1400" b="1" dirty="0">
                <a:latin typeface="Times New Roman" panose="02020603050405020304" pitchFamily="18" charset="0"/>
                <a:cs typeface="Times New Roman" panose="02020603050405020304" pitchFamily="18" charset="0"/>
              </a:rPr>
              <a:t>Health and Air Quality Applications </a:t>
            </a:r>
            <a:r>
              <a:rPr lang="en-US" sz="1400" b="1" dirty="0" smtClean="0">
                <a:latin typeface="Times New Roman" panose="02020603050405020304" pitchFamily="18" charset="0"/>
                <a:cs typeface="Times New Roman" panose="02020603050405020304" pitchFamily="18" charset="0"/>
              </a:rPr>
              <a:t>Program</a:t>
            </a:r>
            <a:endParaRPr lang="en-US" sz="1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76081" y="4483340"/>
            <a:ext cx="6605719"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pPr algn="ctr"/>
            <a:r>
              <a:rPr lang="en-US" b="1" dirty="0" smtClean="0">
                <a:latin typeface="Times New Roman" panose="02020603050405020304" pitchFamily="18" charset="0"/>
                <a:cs typeface="Times New Roman" panose="02020603050405020304" pitchFamily="18" charset="0"/>
              </a:rPr>
              <a:t>Assimilated Satellite Data</a:t>
            </a:r>
          </a:p>
          <a:p>
            <a:pPr algn="ctr"/>
            <a:endParaRPr lang="en-US"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Terra/Aqua MODIS Aerosol Optical Depth and Fire Detection</a:t>
            </a: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Aqua AIRS Carbon Monoxide Retrieval</a:t>
            </a: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Aura MLS and OMI ozone Retrievals</a:t>
            </a: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Aura OMI Tropospheric NO2 Retrievals </a:t>
            </a:r>
          </a:p>
        </p:txBody>
      </p:sp>
      <p:pic>
        <p:nvPicPr>
          <p:cNvPr id="7" name="Picture 4" descr="Ten-Year Endeavor: NASA’s Aura and Climate Chan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572000"/>
            <a:ext cx="2247148" cy="145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5651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3123" name="Photo Editor Photo" r:id="rId6" imgW="1371429" imgH="1371429" progId="">
                  <p:embed/>
                </p:oleObj>
              </mc:Choice>
              <mc:Fallback>
                <p:oleObj name="Photo Editor Photo" r:id="rId6" imgW="1371429" imgH="137142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0"/>
          <p:cNvSpPr txBox="1">
            <a:spLocks noChangeArrowheads="1"/>
          </p:cNvSpPr>
          <p:nvPr/>
        </p:nvSpPr>
        <p:spPr bwMode="auto">
          <a:xfrm>
            <a:off x="0" y="6211669"/>
            <a:ext cx="9144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b="1" dirty="0" smtClean="0">
                <a:latin typeface="Times New Roman" pitchFamily="18" charset="0"/>
              </a:rPr>
              <a:t>RAQMS was developed by NASA </a:t>
            </a:r>
            <a:r>
              <a:rPr lang="en-US" altLang="en-US" b="1" dirty="0">
                <a:latin typeface="Times New Roman" pitchFamily="18" charset="0"/>
              </a:rPr>
              <a:t>Langley Research Center and the </a:t>
            </a:r>
            <a:r>
              <a:rPr lang="en-US" altLang="en-US" b="1" dirty="0" smtClean="0">
                <a:latin typeface="Times New Roman" pitchFamily="18" charset="0"/>
              </a:rPr>
              <a:t>UW- Madison SSEC and has provided real-time global air quality forecasts since January, 2010</a:t>
            </a:r>
            <a:endParaRPr lang="en-US" altLang="en-US" b="1" dirty="0">
              <a:latin typeface="Times New Roman" pitchFamily="18" charset="0"/>
            </a:endParaRPr>
          </a:p>
        </p:txBody>
      </p:sp>
      <p:sp>
        <p:nvSpPr>
          <p:cNvPr id="2055" name="Text Box 11"/>
          <p:cNvSpPr txBox="1">
            <a:spLocks noChangeArrowheads="1"/>
          </p:cNvSpPr>
          <p:nvPr/>
        </p:nvSpPr>
        <p:spPr bwMode="auto">
          <a:xfrm>
            <a:off x="76200" y="2209800"/>
            <a:ext cx="9067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AutoNum type="arabicPeriod"/>
            </a:pPr>
            <a:r>
              <a:rPr lang="en-US" altLang="en-US" b="1" dirty="0">
                <a:latin typeface="Times New Roman" pitchFamily="18" charset="0"/>
              </a:rPr>
              <a:t>Online global chemical and aerosol assimilation/ forecasting system</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UW-Madison hybrid </a:t>
            </a:r>
            <a:r>
              <a:rPr lang="en-US" altLang="en-US" b="1" dirty="0">
                <a:sym typeface="Symbol" pitchFamily="18" charset="2"/>
              </a:rPr>
              <a:t></a:t>
            </a:r>
            <a:r>
              <a:rPr lang="en-US" altLang="en-US" dirty="0"/>
              <a:t> </a:t>
            </a:r>
            <a:r>
              <a:rPr lang="en-US" altLang="en-US" b="1" dirty="0">
                <a:latin typeface="Times New Roman" pitchFamily="18" charset="0"/>
              </a:rPr>
              <a:t>coordinate model (UW-Hybrid) dynamical core</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Unified stratosphere/troposphere chemical prediction scheme (</a:t>
            </a:r>
            <a:r>
              <a:rPr lang="en-US" altLang="en-US" b="1" dirty="0" err="1">
                <a:latin typeface="Times New Roman" pitchFamily="18" charset="0"/>
              </a:rPr>
              <a:t>LaRC</a:t>
            </a:r>
            <a:r>
              <a:rPr lang="en-US" altLang="en-US" b="1" dirty="0">
                <a:latin typeface="Times New Roman" pitchFamily="18" charset="0"/>
              </a:rPr>
              <a:t>-Combo) developed at NASA </a:t>
            </a:r>
            <a:r>
              <a:rPr lang="en-US" altLang="en-US" b="1" dirty="0" err="1">
                <a:latin typeface="Times New Roman" pitchFamily="18" charset="0"/>
              </a:rPr>
              <a:t>LaRC</a:t>
            </a:r>
            <a:endParaRPr lang="en-US" altLang="en-US" b="1" dirty="0">
              <a:latin typeface="Times New Roman" pitchFamily="18" charset="0"/>
            </a:endParaRP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Aerosol prediction scheme (GOCART) developed by </a:t>
            </a:r>
            <a:r>
              <a:rPr lang="en-US" altLang="en-US" b="1" dirty="0" err="1">
                <a:latin typeface="Times New Roman" pitchFamily="18" charset="0"/>
              </a:rPr>
              <a:t>Mian</a:t>
            </a:r>
            <a:r>
              <a:rPr lang="en-US" altLang="en-US" b="1" dirty="0">
                <a:latin typeface="Times New Roman" pitchFamily="18" charset="0"/>
              </a:rPr>
              <a:t> Chin (NASA GSFC). </a:t>
            </a:r>
          </a:p>
          <a:p>
            <a:pPr>
              <a:buFontTx/>
              <a:buAutoNum type="arabicPeriod"/>
            </a:pPr>
            <a:endParaRPr lang="en-US" altLang="en-US" b="1" dirty="0">
              <a:latin typeface="Times New Roman" pitchFamily="18" charset="0"/>
            </a:endParaRPr>
          </a:p>
        </p:txBody>
      </p:sp>
      <p:sp>
        <p:nvSpPr>
          <p:cNvPr id="2056" name="Text Box 12"/>
          <p:cNvSpPr txBox="1">
            <a:spLocks noChangeArrowheads="1"/>
          </p:cNvSpPr>
          <p:nvPr/>
        </p:nvSpPr>
        <p:spPr bwMode="auto">
          <a:xfrm>
            <a:off x="2667000" y="1371600"/>
            <a:ext cx="38443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b="1" dirty="0" smtClean="0">
                <a:latin typeface="Times New Roman" pitchFamily="18" charset="0"/>
              </a:rPr>
              <a:t>RAQMS </a:t>
            </a:r>
            <a:r>
              <a:rPr lang="en-US" altLang="en-US" sz="3200" b="1" dirty="0">
                <a:latin typeface="Times New Roman" pitchFamily="18" charset="0"/>
              </a:rPr>
              <a:t>Description</a:t>
            </a:r>
          </a:p>
        </p:txBody>
      </p:sp>
      <p:sp>
        <p:nvSpPr>
          <p:cNvPr id="2" name="Rectangle 1"/>
          <p:cNvSpPr/>
          <p:nvPr/>
        </p:nvSpPr>
        <p:spPr>
          <a:xfrm>
            <a:off x="2364033" y="5181600"/>
            <a:ext cx="4200189" cy="369332"/>
          </a:xfrm>
          <a:prstGeom prst="rect">
            <a:avLst/>
          </a:prstGeom>
        </p:spPr>
        <p:txBody>
          <a:bodyPr wrap="none">
            <a:spAutoFit/>
          </a:bodyPr>
          <a:lstStyle/>
          <a:p>
            <a:r>
              <a:rPr lang="en-US" dirty="0">
                <a:hlinkClick r:id="rId8"/>
              </a:rPr>
              <a:t>http://</a:t>
            </a:r>
            <a:r>
              <a:rPr lang="en-US" dirty="0" smtClean="0">
                <a:hlinkClick r:id="rId8"/>
              </a:rPr>
              <a:t>raqms-ops.ssec.wisc.edu/index.php</a:t>
            </a:r>
            <a:r>
              <a:rPr lang="en-US" dirty="0" smtClean="0"/>
              <a:t> </a:t>
            </a:r>
            <a:endParaRPr lang="en-US" dirty="0"/>
          </a:p>
        </p:txBody>
      </p:sp>
    </p:spTree>
    <p:extLst>
      <p:ext uri="{BB962C8B-B14F-4D97-AF65-F5344CB8AC3E}">
        <p14:creationId xmlns:p14="http://schemas.microsoft.com/office/powerpoint/2010/main" val="2590550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50" y="457200"/>
            <a:ext cx="9135649" cy="4893647"/>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Outline:</a:t>
            </a:r>
          </a:p>
          <a:p>
            <a:endParaRPr lang="en-US" sz="2400" dirty="0" smtClean="0">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Background </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Pollution health &amp; ecosystem effects</a:t>
            </a:r>
          </a:p>
          <a:p>
            <a:pPr marL="914400" lvl="1" indent="-4572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a:t>
            </a:r>
            <a:r>
              <a:rPr lang="en-US" sz="2200" dirty="0" smtClean="0">
                <a:latin typeface="Times New Roman" panose="02020603050405020304" pitchFamily="18" charset="0"/>
                <a:cs typeface="Times New Roman" panose="02020603050405020304" pitchFamily="18" charset="0"/>
              </a:rPr>
              <a:t>egional trends</a:t>
            </a:r>
            <a:endParaRPr lang="en-US" sz="2200" dirty="0">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Regional Air Quality </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2017 Lake Michigan Ozone Study – “The Wisconsin Idea”</a:t>
            </a: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Global Air Quality</a:t>
            </a:r>
          </a:p>
          <a:p>
            <a:pPr marL="914400" lvl="1" indent="-4572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Global Trends</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Aura Chemical Reanalysis</a:t>
            </a: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Vision: </a:t>
            </a:r>
            <a:r>
              <a:rPr lang="en-US" sz="2200" dirty="0" smtClean="0">
                <a:latin typeface="Times New Roman" panose="02020603050405020304" pitchFamily="18" charset="0"/>
                <a:cs typeface="Times New Roman" panose="02020603050405020304" pitchFamily="18" charset="0"/>
              </a:rPr>
              <a:t>SSEC – Opportunities and Challenges </a:t>
            </a:r>
          </a:p>
          <a:p>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arenR"/>
            </a:pPr>
            <a:endParaRPr 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8350" y="1371600"/>
            <a:ext cx="9135650" cy="10668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4408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extLst>
              <a:ext uri="{28A0092B-C50C-407E-A947-70E740481C1C}">
                <a14:useLocalDpi xmlns:a14="http://schemas.microsoft.com/office/drawing/2010/main" val="0"/>
              </a:ext>
            </a:extLst>
          </a:blip>
          <a:srcRect l="8170" t="44444"/>
          <a:stretch/>
        </p:blipFill>
        <p:spPr>
          <a:xfrm>
            <a:off x="46246" y="2859864"/>
            <a:ext cx="5852684" cy="3320218"/>
          </a:xfrm>
          <a:prstGeom prst="rect">
            <a:avLst/>
          </a:prstGeom>
        </p:spPr>
      </p:pic>
      <p:pic>
        <p:nvPicPr>
          <p:cNvPr id="8" name="Picture 7"/>
          <p:cNvPicPr/>
          <p:nvPr/>
        </p:nvPicPr>
        <p:blipFill rotWithShape="1">
          <a:blip r:embed="rId2">
            <a:extLst>
              <a:ext uri="{28A0092B-C50C-407E-A947-70E740481C1C}">
                <a14:useLocalDpi xmlns:a14="http://schemas.microsoft.com/office/drawing/2010/main" val="0"/>
              </a:ext>
            </a:extLst>
          </a:blip>
          <a:srcRect l="8170" b="55470"/>
          <a:stretch/>
        </p:blipFill>
        <p:spPr>
          <a:xfrm>
            <a:off x="25224" y="50976"/>
            <a:ext cx="5873706" cy="2616024"/>
          </a:xfrm>
          <a:prstGeom prst="rect">
            <a:avLst/>
          </a:prstGeom>
        </p:spPr>
      </p:pic>
      <p:sp>
        <p:nvSpPr>
          <p:cNvPr id="2" name="TextBox 1"/>
          <p:cNvSpPr txBox="1"/>
          <p:nvPr/>
        </p:nvSpPr>
        <p:spPr>
          <a:xfrm>
            <a:off x="5334000" y="0"/>
            <a:ext cx="3810000" cy="830997"/>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Analyzed vs OMI </a:t>
            </a:r>
          </a:p>
          <a:p>
            <a:pPr algn="ctr"/>
            <a:r>
              <a:rPr lang="en-US" sz="2400" b="1" dirty="0" smtClean="0">
                <a:latin typeface="Times New Roman" panose="02020603050405020304" pitchFamily="18" charset="0"/>
                <a:cs typeface="Times New Roman" panose="02020603050405020304" pitchFamily="18" charset="0"/>
              </a:rPr>
              <a:t>Total Column O3 </a:t>
            </a:r>
          </a:p>
        </p:txBody>
      </p:sp>
      <p:sp>
        <p:nvSpPr>
          <p:cNvPr id="3" name="TextBox 2"/>
          <p:cNvSpPr txBox="1"/>
          <p:nvPr/>
        </p:nvSpPr>
        <p:spPr>
          <a:xfrm>
            <a:off x="5168360" y="1524000"/>
            <a:ext cx="3975640" cy="224676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Aura Reanalysis captures inter-annual variability of Total Column O3 including: tropical quasi-biennial oscillation </a:t>
            </a:r>
            <a:r>
              <a:rPr lang="en-US" sz="2000" b="1" dirty="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QBO, Camp et al, 2003), Antarctic ozone hole, and unprecedented Arctic ozone loss in 2011 (</a:t>
            </a:r>
            <a:r>
              <a:rPr lang="en-US" sz="2000" b="1" dirty="0" err="1" smtClean="0">
                <a:latin typeface="Times New Roman" panose="02020603050405020304" pitchFamily="18" charset="0"/>
                <a:cs typeface="Times New Roman" panose="02020603050405020304" pitchFamily="18" charset="0"/>
              </a:rPr>
              <a:t>Manney</a:t>
            </a:r>
            <a:r>
              <a:rPr lang="en-US" sz="2000" b="1" dirty="0" smtClean="0">
                <a:latin typeface="Times New Roman" panose="02020603050405020304" pitchFamily="18" charset="0"/>
                <a:cs typeface="Times New Roman" panose="02020603050405020304" pitchFamily="18" charset="0"/>
              </a:rPr>
              <a:t> et al, 2011)</a:t>
            </a:r>
            <a:endParaRPr lang="en-US" sz="20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168361" y="4267200"/>
            <a:ext cx="3594639"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Provided </a:t>
            </a:r>
            <a:r>
              <a:rPr lang="en-US" b="1" dirty="0" smtClean="0">
                <a:latin typeface="Times New Roman" panose="02020603050405020304" pitchFamily="18" charset="0"/>
                <a:cs typeface="Times New Roman" panose="02020603050405020304" pitchFamily="18" charset="0"/>
              </a:rPr>
              <a:t>by Margaret Bruckner (UW-Madison AOS) </a:t>
            </a:r>
            <a:endParaRPr lang="en-US" b="1" dirty="0">
              <a:latin typeface="Times New Roman" panose="02020603050405020304" pitchFamily="18" charset="0"/>
              <a:cs typeface="Times New Roman" panose="02020603050405020304" pitchFamily="18" charset="0"/>
            </a:endParaRPr>
          </a:p>
        </p:txBody>
      </p:sp>
      <p:sp>
        <p:nvSpPr>
          <p:cNvPr id="11" name="Rectangle 10"/>
          <p:cNvSpPr/>
          <p:nvPr/>
        </p:nvSpPr>
        <p:spPr>
          <a:xfrm>
            <a:off x="0" y="5926855"/>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a:latin typeface="Times New Roman" panose="02020603050405020304" pitchFamily="18" charset="0"/>
                <a:cs typeface="Times New Roman" panose="02020603050405020304" pitchFamily="18" charset="0"/>
              </a:rPr>
              <a:t>Camp, C. D., M. S. </a:t>
            </a:r>
            <a:r>
              <a:rPr lang="en-US" sz="1200" b="1" dirty="0" err="1">
                <a:latin typeface="Times New Roman" panose="02020603050405020304" pitchFamily="18" charset="0"/>
                <a:cs typeface="Times New Roman" panose="02020603050405020304" pitchFamily="18" charset="0"/>
              </a:rPr>
              <a:t>Roulston</a:t>
            </a:r>
            <a:r>
              <a:rPr lang="en-US" sz="1200" b="1" dirty="0">
                <a:latin typeface="Times New Roman" panose="02020603050405020304" pitchFamily="18" charset="0"/>
                <a:cs typeface="Times New Roman" panose="02020603050405020304" pitchFamily="18" charset="0"/>
              </a:rPr>
              <a:t>, and Y. L. Yung, Temporal and spatial patterns of the </a:t>
            </a:r>
            <a:r>
              <a:rPr lang="en-US" sz="1200" b="1" dirty="0" err="1">
                <a:latin typeface="Times New Roman" panose="02020603050405020304" pitchFamily="18" charset="0"/>
                <a:cs typeface="Times New Roman" panose="02020603050405020304" pitchFamily="18" charset="0"/>
              </a:rPr>
              <a:t>interannual</a:t>
            </a:r>
            <a:r>
              <a:rPr lang="en-US" sz="1200" b="1" dirty="0">
                <a:latin typeface="Times New Roman" panose="02020603050405020304" pitchFamily="18" charset="0"/>
                <a:cs typeface="Times New Roman" panose="02020603050405020304" pitchFamily="18" charset="0"/>
              </a:rPr>
              <a:t> variability of total ozone </a:t>
            </a:r>
            <a:r>
              <a:rPr lang="en-US" sz="1200" b="1" dirty="0" smtClean="0">
                <a:latin typeface="Times New Roman" panose="02020603050405020304" pitchFamily="18" charset="0"/>
                <a:cs typeface="Times New Roman" panose="02020603050405020304" pitchFamily="18" charset="0"/>
              </a:rPr>
              <a:t>in the </a:t>
            </a:r>
            <a:r>
              <a:rPr lang="en-US" sz="1200" b="1" dirty="0">
                <a:latin typeface="Times New Roman" panose="02020603050405020304" pitchFamily="18" charset="0"/>
                <a:cs typeface="Times New Roman" panose="02020603050405020304" pitchFamily="18" charset="0"/>
              </a:rPr>
              <a:t>tropics, J. </a:t>
            </a:r>
            <a:r>
              <a:rPr lang="en-US" sz="1200" b="1" dirty="0" err="1">
                <a:latin typeface="Times New Roman" panose="02020603050405020304" pitchFamily="18" charset="0"/>
                <a:cs typeface="Times New Roman" panose="02020603050405020304" pitchFamily="18" charset="0"/>
              </a:rPr>
              <a:t>Geophys</a:t>
            </a:r>
            <a:r>
              <a:rPr lang="en-US" sz="1200" b="1" dirty="0">
                <a:latin typeface="Times New Roman" panose="02020603050405020304" pitchFamily="18" charset="0"/>
                <a:cs typeface="Times New Roman" panose="02020603050405020304" pitchFamily="18" charset="0"/>
              </a:rPr>
              <a:t>. Res., 108(D20), 4643, doi:10.1029/2001JD001504, 2003.</a:t>
            </a:r>
          </a:p>
        </p:txBody>
      </p:sp>
      <p:sp>
        <p:nvSpPr>
          <p:cNvPr id="12" name="Rectangle 11"/>
          <p:cNvSpPr/>
          <p:nvPr/>
        </p:nvSpPr>
        <p:spPr>
          <a:xfrm>
            <a:off x="0" y="6404788"/>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a:latin typeface="Times New Roman" panose="02020603050405020304" pitchFamily="18" charset="0"/>
                <a:cs typeface="Times New Roman" panose="02020603050405020304" pitchFamily="18" charset="0"/>
              </a:rPr>
              <a:t>Manney</a:t>
            </a:r>
            <a:r>
              <a:rPr lang="en-US" sz="1200" b="1" dirty="0">
                <a:latin typeface="Times New Roman" panose="02020603050405020304" pitchFamily="18" charset="0"/>
                <a:cs typeface="Times New Roman" panose="02020603050405020304" pitchFamily="18" charset="0"/>
              </a:rPr>
              <a:t>, G. L., Santee, M. L., Rex, M., </a:t>
            </a:r>
            <a:r>
              <a:rPr lang="en-US" sz="1200" b="1" dirty="0" err="1">
                <a:latin typeface="Times New Roman" panose="02020603050405020304" pitchFamily="18" charset="0"/>
                <a:cs typeface="Times New Roman" panose="02020603050405020304" pitchFamily="18" charset="0"/>
              </a:rPr>
              <a:t>Livesey</a:t>
            </a:r>
            <a:r>
              <a:rPr lang="en-US" sz="1200" b="1" dirty="0">
                <a:latin typeface="Times New Roman" panose="02020603050405020304" pitchFamily="18" charset="0"/>
                <a:cs typeface="Times New Roman" panose="02020603050405020304" pitchFamily="18" charset="0"/>
              </a:rPr>
              <a:t>, N. J., Pitts, M. C., </a:t>
            </a:r>
            <a:r>
              <a:rPr lang="en-US" sz="1200" b="1" dirty="0" err="1">
                <a:latin typeface="Times New Roman" panose="02020603050405020304" pitchFamily="18" charset="0"/>
                <a:cs typeface="Times New Roman" panose="02020603050405020304" pitchFamily="18" charset="0"/>
              </a:rPr>
              <a:t>Veefkind</a:t>
            </a:r>
            <a:r>
              <a:rPr lang="en-US" sz="1200" b="1" dirty="0">
                <a:latin typeface="Times New Roman" panose="02020603050405020304" pitchFamily="18" charset="0"/>
                <a:cs typeface="Times New Roman" panose="02020603050405020304" pitchFamily="18" charset="0"/>
              </a:rPr>
              <a:t>, P., et al. (2011).</a:t>
            </a:r>
          </a:p>
          <a:p>
            <a:r>
              <a:rPr lang="en-US" sz="1200" b="1" dirty="0">
                <a:latin typeface="Times New Roman" panose="02020603050405020304" pitchFamily="18" charset="0"/>
                <a:cs typeface="Times New Roman" panose="02020603050405020304" pitchFamily="18" charset="0"/>
              </a:rPr>
              <a:t>Unprecedented Arctic ozone loss in. </a:t>
            </a:r>
            <a:r>
              <a:rPr lang="en-US" sz="1200" b="1" i="1" dirty="0">
                <a:latin typeface="Times New Roman" panose="02020603050405020304" pitchFamily="18" charset="0"/>
                <a:cs typeface="Times New Roman" panose="02020603050405020304" pitchFamily="18" charset="0"/>
              </a:rPr>
              <a:t>Nature, 478</a:t>
            </a:r>
            <a:r>
              <a:rPr lang="en-US" sz="1200" b="1" dirty="0">
                <a:latin typeface="Times New Roman" panose="02020603050405020304" pitchFamily="18" charset="0"/>
                <a:cs typeface="Times New Roman" panose="02020603050405020304" pitchFamily="18" charset="0"/>
              </a:rPr>
              <a:t>(7370), 469–475.</a:t>
            </a:r>
          </a:p>
        </p:txBody>
      </p:sp>
    </p:spTree>
    <p:extLst>
      <p:ext uri="{BB962C8B-B14F-4D97-AF65-F5344CB8AC3E}">
        <p14:creationId xmlns:p14="http://schemas.microsoft.com/office/powerpoint/2010/main" val="38838398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ad\Documents\Work\SSEC\SSEC_Seminar\2006-2016_TCO__TOR_vs_AuraReanalysis.V1.Zonal.png"/>
          <p:cNvPicPr>
            <a:picLocks noChangeAspect="1" noChangeArrowheads="1"/>
          </p:cNvPicPr>
          <p:nvPr/>
        </p:nvPicPr>
        <p:blipFill rotWithShape="1">
          <a:blip r:embed="rId2">
            <a:extLst>
              <a:ext uri="{28A0092B-C50C-407E-A947-70E740481C1C}">
                <a14:useLocalDpi xmlns:a14="http://schemas.microsoft.com/office/drawing/2010/main" val="0"/>
              </a:ext>
            </a:extLst>
          </a:blip>
          <a:srcRect l="7579"/>
          <a:stretch/>
        </p:blipFill>
        <p:spPr bwMode="auto">
          <a:xfrm>
            <a:off x="0" y="0"/>
            <a:ext cx="5911592" cy="63963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396335"/>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a:t>Ziemke</a:t>
            </a:r>
            <a:r>
              <a:rPr lang="en-US" sz="1200" b="1" dirty="0"/>
              <a:t>, </a:t>
            </a:r>
            <a:r>
              <a:rPr lang="en-US" sz="1200" b="1" dirty="0" smtClean="0"/>
              <a:t>et al. (2006</a:t>
            </a:r>
            <a:r>
              <a:rPr lang="en-US" sz="1200" b="1" dirty="0"/>
              <a:t>), </a:t>
            </a:r>
            <a:r>
              <a:rPr lang="en-US" sz="1200" b="1" dirty="0" smtClean="0"/>
              <a:t>Tropospheric ozone </a:t>
            </a:r>
            <a:r>
              <a:rPr lang="en-US" sz="1200" b="1" dirty="0"/>
              <a:t>determined from Aura OMI and MLS: Evaluation of measurements and comparison with the Global Modeling </a:t>
            </a:r>
            <a:r>
              <a:rPr lang="en-US" sz="1200" b="1" dirty="0" smtClean="0"/>
              <a:t>Initiative’s Chemical </a:t>
            </a:r>
            <a:r>
              <a:rPr lang="en-US" sz="1200" b="1" dirty="0"/>
              <a:t>Transport Model, J. </a:t>
            </a:r>
            <a:r>
              <a:rPr lang="en-US" sz="1200" b="1" dirty="0" err="1"/>
              <a:t>Geophys</a:t>
            </a:r>
            <a:r>
              <a:rPr lang="en-US" sz="1200" b="1" dirty="0"/>
              <a:t>. Res., 111, D19303, doi:10.1029/2006JD007089.</a:t>
            </a:r>
          </a:p>
        </p:txBody>
      </p:sp>
      <p:sp>
        <p:nvSpPr>
          <p:cNvPr id="2" name="TextBox 1"/>
          <p:cNvSpPr txBox="1"/>
          <p:nvPr/>
        </p:nvSpPr>
        <p:spPr>
          <a:xfrm>
            <a:off x="5715000" y="0"/>
            <a:ext cx="3429000" cy="1938992"/>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Analyzed Tropospheric Ozone Column (TOC) </a:t>
            </a:r>
          </a:p>
          <a:p>
            <a:pPr algn="ctr"/>
            <a:r>
              <a:rPr lang="en-US" sz="2400" b="1" dirty="0" smtClean="0">
                <a:latin typeface="Times New Roman" panose="02020603050405020304" pitchFamily="18" charset="0"/>
                <a:cs typeface="Times New Roman" panose="02020603050405020304" pitchFamily="18" charset="0"/>
              </a:rPr>
              <a:t>vs </a:t>
            </a:r>
          </a:p>
          <a:p>
            <a:pPr algn="ctr"/>
            <a:r>
              <a:rPr lang="en-US" sz="2400" b="1" dirty="0" smtClean="0">
                <a:latin typeface="Times New Roman" panose="02020603050405020304" pitchFamily="18" charset="0"/>
                <a:cs typeface="Times New Roman" panose="02020603050405020304" pitchFamily="18" charset="0"/>
              </a:rPr>
              <a:t>OMI-MLS Tropospheric Ozone Residuals (TOR)</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136305" y="2438400"/>
            <a:ext cx="3810000" cy="132343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Aura Reanalysis captures seasonal variation but shows a systematic high bias relative to the OMI-MLS TOR</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4278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Brad\Documents\Work\SSEC\SSEC_Seminar\2006-2016_TCO__TOR_vs_AuraReanalysis.V1.Zonal.png"/>
          <p:cNvPicPr>
            <a:picLocks noChangeAspect="1" noChangeArrowheads="1"/>
          </p:cNvPicPr>
          <p:nvPr/>
        </p:nvPicPr>
        <p:blipFill rotWithShape="1">
          <a:blip r:embed="rId2">
            <a:extLst>
              <a:ext uri="{28A0092B-C50C-407E-A947-70E740481C1C}">
                <a14:useLocalDpi xmlns:a14="http://schemas.microsoft.com/office/drawing/2010/main" val="0"/>
              </a:ext>
            </a:extLst>
          </a:blip>
          <a:srcRect l="7579"/>
          <a:stretch/>
        </p:blipFill>
        <p:spPr bwMode="auto">
          <a:xfrm>
            <a:off x="0" y="0"/>
            <a:ext cx="5911592" cy="639633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1745619" y="304800"/>
            <a:ext cx="0" cy="182880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45619" y="3034430"/>
            <a:ext cx="0" cy="176617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431638" y="4794337"/>
            <a:ext cx="591829" cy="276999"/>
          </a:xfrm>
          <a:prstGeom prst="rect">
            <a:avLst/>
          </a:prstGeom>
          <a:solidFill>
            <a:schemeClr val="bg1"/>
          </a:solidFill>
          <a:ln>
            <a:solidFill>
              <a:schemeClr val="tx1"/>
            </a:solidFill>
          </a:ln>
        </p:spPr>
        <p:txBody>
          <a:bodyPr wrap="none" rtlCol="0">
            <a:spAutoFit/>
          </a:bodyPr>
          <a:lstStyle/>
          <a:p>
            <a:r>
              <a:rPr lang="en-US" sz="1200" b="1" dirty="0" smtClean="0"/>
              <a:t>HIPPO</a:t>
            </a:r>
            <a:endParaRPr lang="en-US" sz="1200" b="1" dirty="0"/>
          </a:p>
        </p:txBody>
      </p:sp>
      <p:sp>
        <p:nvSpPr>
          <p:cNvPr id="27" name="TextBox 26"/>
          <p:cNvSpPr txBox="1"/>
          <p:nvPr/>
        </p:nvSpPr>
        <p:spPr>
          <a:xfrm>
            <a:off x="1414749" y="2133600"/>
            <a:ext cx="591829" cy="276999"/>
          </a:xfrm>
          <a:prstGeom prst="rect">
            <a:avLst/>
          </a:prstGeom>
          <a:solidFill>
            <a:schemeClr val="bg1"/>
          </a:solidFill>
          <a:ln>
            <a:solidFill>
              <a:schemeClr val="tx1"/>
            </a:solidFill>
          </a:ln>
        </p:spPr>
        <p:txBody>
          <a:bodyPr wrap="none" rtlCol="0">
            <a:spAutoFit/>
          </a:bodyPr>
          <a:lstStyle/>
          <a:p>
            <a:r>
              <a:rPr lang="en-US" sz="1200" b="1" dirty="0" smtClean="0"/>
              <a:t>HIPPO</a:t>
            </a:r>
            <a:endParaRPr lang="en-US" sz="1200" b="1" dirty="0"/>
          </a:p>
        </p:txBody>
      </p:sp>
      <p:sp>
        <p:nvSpPr>
          <p:cNvPr id="8" name="TextBox 7"/>
          <p:cNvSpPr txBox="1"/>
          <p:nvPr/>
        </p:nvSpPr>
        <p:spPr>
          <a:xfrm>
            <a:off x="5715000" y="3429000"/>
            <a:ext cx="3200401" cy="193899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Airborne measurements from NSF HIPPO-I field campaign are used to verify Aura Reanalysis TOC over the Pacific Ocean during January 2009</a:t>
            </a:r>
            <a:endParaRPr lang="en-US" sz="2000" b="1" dirty="0">
              <a:latin typeface="Times New Roman" panose="02020603050405020304" pitchFamily="18" charset="0"/>
              <a:cs typeface="Times New Roman" panose="02020603050405020304" pitchFamily="18" charset="0"/>
            </a:endParaRPr>
          </a:p>
        </p:txBody>
      </p:sp>
      <p:pic>
        <p:nvPicPr>
          <p:cNvPr id="2050" name="Picture 2" descr="https://www2.ucar.edu/sites/default/files/news/2011/hippo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0"/>
            <a:ext cx="2438401" cy="2618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390693"/>
            <a:ext cx="9143999"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Wofsy</a:t>
            </a:r>
            <a:r>
              <a:rPr lang="en-US" sz="1200" b="1" dirty="0" smtClean="0">
                <a:latin typeface="Times New Roman" panose="02020603050405020304" pitchFamily="18" charset="0"/>
                <a:cs typeface="Times New Roman" panose="02020603050405020304" pitchFamily="18" charset="0"/>
              </a:rPr>
              <a:t> S. et al</a:t>
            </a:r>
            <a:r>
              <a:rPr lang="en-US" sz="1200" b="1" dirty="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2011,HIAPER </a:t>
            </a:r>
            <a:r>
              <a:rPr lang="en-US" sz="1200" b="1" dirty="0">
                <a:latin typeface="Times New Roman" panose="02020603050405020304" pitchFamily="18" charset="0"/>
                <a:cs typeface="Times New Roman" panose="02020603050405020304" pitchFamily="18" charset="0"/>
              </a:rPr>
              <a:t>Pole-to-Pole Observations (HIPPO</a:t>
            </a:r>
            <a:r>
              <a:rPr lang="en-US" sz="1200" b="1" dirty="0" smtClean="0">
                <a:latin typeface="Times New Roman" panose="02020603050405020304" pitchFamily="18" charset="0"/>
                <a:cs typeface="Times New Roman" panose="02020603050405020304" pitchFamily="18" charset="0"/>
              </a:rPr>
              <a:t>): fine-grained</a:t>
            </a:r>
            <a:r>
              <a:rPr lang="en-US" sz="1200" b="1" dirty="0">
                <a:latin typeface="Times New Roman" panose="02020603050405020304" pitchFamily="18" charset="0"/>
                <a:cs typeface="Times New Roman" panose="02020603050405020304" pitchFamily="18" charset="0"/>
              </a:rPr>
              <a:t>, global-scale measurements </a:t>
            </a:r>
            <a:r>
              <a:rPr lang="en-US" sz="1200" b="1" dirty="0" smtClean="0">
                <a:latin typeface="Times New Roman" panose="02020603050405020304" pitchFamily="18" charset="0"/>
                <a:cs typeface="Times New Roman" panose="02020603050405020304" pitchFamily="18" charset="0"/>
              </a:rPr>
              <a:t>of climatically </a:t>
            </a:r>
            <a:r>
              <a:rPr lang="en-US" sz="1200" b="1" dirty="0">
                <a:latin typeface="Times New Roman" panose="02020603050405020304" pitchFamily="18" charset="0"/>
                <a:cs typeface="Times New Roman" panose="02020603050405020304" pitchFamily="18" charset="0"/>
              </a:rPr>
              <a:t>important </a:t>
            </a:r>
            <a:r>
              <a:rPr lang="en-US" sz="1200" b="1" dirty="0" smtClean="0">
                <a:latin typeface="Times New Roman" panose="02020603050405020304" pitchFamily="18" charset="0"/>
                <a:cs typeface="Times New Roman" panose="02020603050405020304" pitchFamily="18" charset="0"/>
              </a:rPr>
              <a:t>atmospheric gases </a:t>
            </a:r>
            <a:r>
              <a:rPr lang="en-US" sz="1200" b="1" dirty="0">
                <a:latin typeface="Times New Roman" panose="02020603050405020304" pitchFamily="18" charset="0"/>
                <a:cs typeface="Times New Roman" panose="02020603050405020304" pitchFamily="18" charset="0"/>
              </a:rPr>
              <a:t>and aerosols, Phil. Trans. R. Soc. A (2011) 369, </a:t>
            </a:r>
            <a:r>
              <a:rPr lang="en-US" sz="1200" b="1" dirty="0" smtClean="0">
                <a:latin typeface="Times New Roman" panose="02020603050405020304" pitchFamily="18" charset="0"/>
                <a:cs typeface="Times New Roman" panose="02020603050405020304" pitchFamily="18" charset="0"/>
              </a:rPr>
              <a:t>2073–2086 doi:10.1098/rsta.2010.0313</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4242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eans\users$\bpierce\Data\Documents\Attachments\sep_06\RAQMS_1x1_vs_spackman_O3_Aura_Reanalysis.V1.Tropic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560" y="914400"/>
            <a:ext cx="3124200" cy="39206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eans\users$\bpierce\Data\Documents\Attachments\sep_06\RAQMS_1x1_vs_spackman_O3_Aura_Reanalysis.V1.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14400"/>
            <a:ext cx="3124200" cy="39206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33400" y="4606418"/>
            <a:ext cx="8196805" cy="1870582"/>
            <a:chOff x="566195" y="948818"/>
            <a:chExt cx="8196805" cy="1870582"/>
          </a:xfrm>
        </p:grpSpPr>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4282" b="52203"/>
            <a:stretch/>
          </p:blipFill>
          <p:spPr bwMode="auto">
            <a:xfrm>
              <a:off x="566195" y="990600"/>
              <a:ext cx="217700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80806" y="1116904"/>
              <a:ext cx="1371599" cy="4608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4282" b="50000"/>
            <a:stretch/>
          </p:blipFill>
          <p:spPr bwMode="auto">
            <a:xfrm>
              <a:off x="3537563" y="985655"/>
              <a:ext cx="2177437" cy="1833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061021" y="1599517"/>
              <a:ext cx="1371600" cy="296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4282" b="51073"/>
            <a:stretch/>
          </p:blipFill>
          <p:spPr bwMode="auto">
            <a:xfrm>
              <a:off x="6585563" y="948818"/>
              <a:ext cx="2177437" cy="179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100043" y="1836989"/>
              <a:ext cx="1390389" cy="532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beans\users$\bpierce\Data\Documents\Attachments\sep_06\RAQMS_1x1_vs_spackman_O3_Aura_Reanalysis.V1.N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3127248" cy="392444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813148" y="1358639"/>
            <a:ext cx="1066800" cy="228600"/>
          </a:xfrm>
          <a:prstGeom prst="rect">
            <a:avLst/>
          </a:prstGeom>
          <a:solidFill>
            <a:srgbClr val="00B05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36948" y="1543398"/>
            <a:ext cx="1250663" cy="246221"/>
          </a:xfrm>
          <a:prstGeom prst="rect">
            <a:avLst/>
          </a:prstGeom>
          <a:noFill/>
        </p:spPr>
        <p:txBody>
          <a:bodyPr wrap="none" rtlCol="0">
            <a:spAutoFit/>
          </a:bodyPr>
          <a:lstStyle/>
          <a:p>
            <a:r>
              <a:rPr lang="en-US" sz="1000" b="1" dirty="0" smtClean="0"/>
              <a:t>&lt;1DU (&lt;2%) NH Bias</a:t>
            </a:r>
            <a:endParaRPr lang="en-US" sz="1000" b="1" dirty="0"/>
          </a:p>
        </p:txBody>
      </p:sp>
      <p:sp>
        <p:nvSpPr>
          <p:cNvPr id="16" name="Rectangle 15"/>
          <p:cNvSpPr/>
          <p:nvPr/>
        </p:nvSpPr>
        <p:spPr>
          <a:xfrm>
            <a:off x="6781800" y="1366070"/>
            <a:ext cx="1066800" cy="228600"/>
          </a:xfrm>
          <a:prstGeom prst="rect">
            <a:avLst/>
          </a:prstGeom>
          <a:solidFill>
            <a:srgbClr val="00B05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705600" y="1550829"/>
            <a:ext cx="1226618" cy="246221"/>
          </a:xfrm>
          <a:prstGeom prst="rect">
            <a:avLst/>
          </a:prstGeom>
          <a:noFill/>
        </p:spPr>
        <p:txBody>
          <a:bodyPr wrap="none" rtlCol="0">
            <a:spAutoFit/>
          </a:bodyPr>
          <a:lstStyle/>
          <a:p>
            <a:r>
              <a:rPr lang="en-US" sz="1000" b="1" dirty="0" smtClean="0"/>
              <a:t>1.3 DU (6%) SH Bias</a:t>
            </a:r>
            <a:endParaRPr lang="en-US" sz="1000" b="1" dirty="0"/>
          </a:p>
        </p:txBody>
      </p:sp>
      <p:sp>
        <p:nvSpPr>
          <p:cNvPr id="18" name="Rectangle 17"/>
          <p:cNvSpPr/>
          <p:nvPr/>
        </p:nvSpPr>
        <p:spPr>
          <a:xfrm>
            <a:off x="3746326" y="1358639"/>
            <a:ext cx="1066800" cy="228600"/>
          </a:xfrm>
          <a:prstGeom prst="rect">
            <a:avLst/>
          </a:prstGeom>
          <a:solidFill>
            <a:srgbClr val="FF000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70126" y="1543398"/>
            <a:ext cx="1449436" cy="246221"/>
          </a:xfrm>
          <a:prstGeom prst="rect">
            <a:avLst/>
          </a:prstGeom>
          <a:noFill/>
        </p:spPr>
        <p:txBody>
          <a:bodyPr wrap="none" rtlCol="0">
            <a:spAutoFit/>
          </a:bodyPr>
          <a:lstStyle/>
          <a:p>
            <a:r>
              <a:rPr lang="en-US" sz="1000" b="1" dirty="0" smtClean="0"/>
              <a:t>5DU (28%) Tropical Bias</a:t>
            </a:r>
            <a:endParaRPr lang="en-US" sz="1000" b="1" dirty="0"/>
          </a:p>
        </p:txBody>
      </p:sp>
      <p:sp>
        <p:nvSpPr>
          <p:cNvPr id="5" name="TextBox 4"/>
          <p:cNvSpPr txBox="1"/>
          <p:nvPr/>
        </p:nvSpPr>
        <p:spPr>
          <a:xfrm>
            <a:off x="566195" y="532368"/>
            <a:ext cx="2411879"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Northern Hemisphere</a:t>
            </a:r>
            <a:endParaRPr lang="en-US" b="1" u="sng"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6579721" y="533400"/>
            <a:ext cx="2399055"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Southern Hemisphere</a:t>
            </a:r>
            <a:endParaRPr lang="en-US" b="1" u="sng"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4109205" y="533400"/>
            <a:ext cx="919995"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Tropics</a:t>
            </a:r>
            <a:endParaRPr lang="en-US" b="1" u="sng"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0" y="6412468"/>
            <a:ext cx="9143999"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Tropical Pacific region (20N-20S) dominates the high bias in tropospheric ozone column </a:t>
            </a:r>
            <a:endParaRPr lang="en-US"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76200" y="74710"/>
            <a:ext cx="536217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HIPPO-1 January 2009 O3 Verification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4251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Brad\Documents\Work\SSEC\SSEC_Seminar\2006-2016_TCO__TOR_vs_AuraReanalysis.V1.Zonal.Anomoly.Seasonal.Cycle.Removed.png"/>
          <p:cNvPicPr>
            <a:picLocks noChangeAspect="1" noChangeArrowheads="1"/>
          </p:cNvPicPr>
          <p:nvPr/>
        </p:nvPicPr>
        <p:blipFill rotWithShape="1">
          <a:blip r:embed="rId2">
            <a:extLst>
              <a:ext uri="{28A0092B-C50C-407E-A947-70E740481C1C}">
                <a14:useLocalDpi xmlns:a14="http://schemas.microsoft.com/office/drawing/2010/main" val="0"/>
              </a:ext>
            </a:extLst>
          </a:blip>
          <a:srcRect l="7702"/>
          <a:stretch/>
        </p:blipFill>
        <p:spPr bwMode="auto">
          <a:xfrm>
            <a:off x="0" y="0"/>
            <a:ext cx="5907795" cy="6400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15000" y="0"/>
            <a:ext cx="3429000" cy="3416320"/>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Analyzed Tropospheric Ozone Column (TOC) </a:t>
            </a:r>
            <a:r>
              <a:rPr lang="en-US" sz="2400" b="1" dirty="0" err="1" smtClean="0">
                <a:latin typeface="Times New Roman" panose="02020603050405020304" pitchFamily="18" charset="0"/>
                <a:cs typeface="Times New Roman" panose="02020603050405020304" pitchFamily="18" charset="0"/>
              </a:rPr>
              <a:t>Anomoly</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a:t>
            </a:r>
          </a:p>
          <a:p>
            <a:pPr algn="ctr"/>
            <a:r>
              <a:rPr lang="en-US" sz="2400" b="1" dirty="0" smtClean="0">
                <a:latin typeface="Times New Roman" panose="02020603050405020304" pitchFamily="18" charset="0"/>
                <a:cs typeface="Times New Roman" panose="02020603050405020304" pitchFamily="18" charset="0"/>
              </a:rPr>
              <a:t>Annual Cycle Removed</a:t>
            </a:r>
          </a:p>
          <a:p>
            <a:pPr algn="ctr"/>
            <a:r>
              <a:rPr lang="en-US" sz="2400" b="1" dirty="0" smtClean="0">
                <a:latin typeface="Times New Roman" panose="02020603050405020304" pitchFamily="18" charset="0"/>
                <a:cs typeface="Times New Roman" panose="02020603050405020304" pitchFamily="18" charset="0"/>
              </a:rPr>
              <a:t>vs </a:t>
            </a:r>
          </a:p>
          <a:p>
            <a:pPr algn="ctr"/>
            <a:r>
              <a:rPr lang="en-US" sz="2400" b="1" dirty="0" smtClean="0">
                <a:latin typeface="Times New Roman" panose="02020603050405020304" pitchFamily="18" charset="0"/>
                <a:cs typeface="Times New Roman" panose="02020603050405020304" pitchFamily="18" charset="0"/>
              </a:rPr>
              <a:t>OMI-MLS Tropospheric Ozone Residuals (TOR)</a:t>
            </a:r>
          </a:p>
          <a:p>
            <a:pPr algn="ctr"/>
            <a:r>
              <a:rPr lang="en-US" sz="2400" b="1" dirty="0" err="1" smtClean="0">
                <a:latin typeface="Times New Roman" panose="02020603050405020304" pitchFamily="18" charset="0"/>
                <a:cs typeface="Times New Roman" panose="02020603050405020304" pitchFamily="18" charset="0"/>
              </a:rPr>
              <a:t>Anomoly</a:t>
            </a:r>
            <a:r>
              <a:rPr lang="en-US" sz="2400" b="1" dirty="0" smtClean="0">
                <a:latin typeface="Times New Roman" panose="02020603050405020304" pitchFamily="18" charset="0"/>
                <a:cs typeface="Times New Roman" panose="02020603050405020304" pitchFamily="18" charset="0"/>
              </a:rPr>
              <a:t> –</a:t>
            </a:r>
          </a:p>
          <a:p>
            <a:pPr algn="ctr"/>
            <a:r>
              <a:rPr lang="en-US" sz="2400" b="1" dirty="0" smtClean="0">
                <a:latin typeface="Times New Roman" panose="02020603050405020304" pitchFamily="18" charset="0"/>
                <a:cs typeface="Times New Roman" panose="02020603050405020304" pitchFamily="18" charset="0"/>
              </a:rPr>
              <a:t>Annual Cycle Removed</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205470" y="5474590"/>
            <a:ext cx="233833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Correlation=0.668</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1299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Brad\Documents\Work\SSEC\SSEC_Seminar\2006-2016_TCO__TOR_vs_AuraReanalysis.V1.Zonal.Anomoly.Seasonal.Cycle.Removed.png"/>
          <p:cNvPicPr>
            <a:picLocks noChangeAspect="1" noChangeArrowheads="1"/>
          </p:cNvPicPr>
          <p:nvPr/>
        </p:nvPicPr>
        <p:blipFill rotWithShape="1">
          <a:blip r:embed="rId2">
            <a:extLst>
              <a:ext uri="{28A0092B-C50C-407E-A947-70E740481C1C}">
                <a14:useLocalDpi xmlns:a14="http://schemas.microsoft.com/office/drawing/2010/main" val="0"/>
              </a:ext>
            </a:extLst>
          </a:blip>
          <a:srcRect l="7702"/>
          <a:stretch/>
        </p:blipFill>
        <p:spPr bwMode="auto">
          <a:xfrm>
            <a:off x="0" y="0"/>
            <a:ext cx="5907795" cy="6400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15000" y="0"/>
            <a:ext cx="3429000" cy="3416320"/>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Analyzed Tropospheric Ozone Column (TOC) </a:t>
            </a:r>
            <a:r>
              <a:rPr lang="en-US" sz="2400" b="1" dirty="0" err="1" smtClean="0">
                <a:latin typeface="Times New Roman" panose="02020603050405020304" pitchFamily="18" charset="0"/>
                <a:cs typeface="Times New Roman" panose="02020603050405020304" pitchFamily="18" charset="0"/>
              </a:rPr>
              <a:t>Anomoly</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a:t>
            </a:r>
          </a:p>
          <a:p>
            <a:pPr algn="ctr"/>
            <a:r>
              <a:rPr lang="en-US" sz="2400" b="1" dirty="0" smtClean="0">
                <a:latin typeface="Times New Roman" panose="02020603050405020304" pitchFamily="18" charset="0"/>
                <a:cs typeface="Times New Roman" panose="02020603050405020304" pitchFamily="18" charset="0"/>
              </a:rPr>
              <a:t>Annual Cycle Removed</a:t>
            </a:r>
          </a:p>
          <a:p>
            <a:pPr algn="ctr"/>
            <a:r>
              <a:rPr lang="en-US" sz="2400" b="1" dirty="0" smtClean="0">
                <a:latin typeface="Times New Roman" panose="02020603050405020304" pitchFamily="18" charset="0"/>
                <a:cs typeface="Times New Roman" panose="02020603050405020304" pitchFamily="18" charset="0"/>
              </a:rPr>
              <a:t>vs </a:t>
            </a:r>
          </a:p>
          <a:p>
            <a:pPr algn="ctr"/>
            <a:r>
              <a:rPr lang="en-US" sz="2400" b="1" dirty="0" smtClean="0">
                <a:latin typeface="Times New Roman" panose="02020603050405020304" pitchFamily="18" charset="0"/>
                <a:cs typeface="Times New Roman" panose="02020603050405020304" pitchFamily="18" charset="0"/>
              </a:rPr>
              <a:t>OMI-MLS Tropospheric Ozone Residuals (TOR)</a:t>
            </a:r>
          </a:p>
          <a:p>
            <a:pPr algn="ctr"/>
            <a:r>
              <a:rPr lang="en-US" sz="2400" b="1" dirty="0" err="1" smtClean="0">
                <a:latin typeface="Times New Roman" panose="02020603050405020304" pitchFamily="18" charset="0"/>
                <a:cs typeface="Times New Roman" panose="02020603050405020304" pitchFamily="18" charset="0"/>
              </a:rPr>
              <a:t>Anomoly</a:t>
            </a:r>
            <a:r>
              <a:rPr lang="en-US" sz="2400" b="1" dirty="0" smtClean="0">
                <a:latin typeface="Times New Roman" panose="02020603050405020304" pitchFamily="18" charset="0"/>
                <a:cs typeface="Times New Roman" panose="02020603050405020304" pitchFamily="18" charset="0"/>
              </a:rPr>
              <a:t> –</a:t>
            </a:r>
          </a:p>
          <a:p>
            <a:pPr algn="ctr"/>
            <a:r>
              <a:rPr lang="en-US" sz="2400" b="1" dirty="0" smtClean="0">
                <a:latin typeface="Times New Roman" panose="02020603050405020304" pitchFamily="18" charset="0"/>
                <a:cs typeface="Times New Roman" panose="02020603050405020304" pitchFamily="18" charset="0"/>
              </a:rPr>
              <a:t>Annual Cycle Removed</a:t>
            </a:r>
            <a:endParaRPr lang="en-US" sz="2400" b="1"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533400" y="5791200"/>
            <a:ext cx="17526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362200" y="5638800"/>
            <a:ext cx="25146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143000" y="6280532"/>
            <a:ext cx="848309" cy="369332"/>
          </a:xfrm>
          <a:prstGeom prst="rect">
            <a:avLst/>
          </a:prstGeom>
          <a:solidFill>
            <a:schemeClr val="bg1"/>
          </a:solidFill>
          <a:ln>
            <a:solidFill>
              <a:schemeClr val="tx1"/>
            </a:solidFill>
          </a:ln>
        </p:spPr>
        <p:txBody>
          <a:bodyPr wrap="none">
            <a:spAutoFit/>
          </a:bodyPr>
          <a:lstStyle/>
          <a:p>
            <a:r>
              <a:rPr lang="en-US" dirty="0"/>
              <a:t>El Niño</a:t>
            </a:r>
          </a:p>
        </p:txBody>
      </p:sp>
      <p:cxnSp>
        <p:nvCxnSpPr>
          <p:cNvPr id="15" name="Straight Arrow Connector 14"/>
          <p:cNvCxnSpPr/>
          <p:nvPr/>
        </p:nvCxnSpPr>
        <p:spPr>
          <a:xfrm flipV="1">
            <a:off x="2176753" y="60960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241926" y="6416160"/>
            <a:ext cx="880369" cy="369332"/>
          </a:xfrm>
          <a:prstGeom prst="rect">
            <a:avLst/>
          </a:prstGeom>
          <a:ln>
            <a:solidFill>
              <a:schemeClr val="tx1"/>
            </a:solidFill>
          </a:ln>
        </p:spPr>
        <p:txBody>
          <a:bodyPr wrap="none">
            <a:spAutoFit/>
          </a:bodyPr>
          <a:lstStyle/>
          <a:p>
            <a:r>
              <a:rPr lang="en-US" dirty="0"/>
              <a:t>La Niña</a:t>
            </a:r>
          </a:p>
        </p:txBody>
      </p:sp>
      <p:cxnSp>
        <p:nvCxnSpPr>
          <p:cNvPr id="20" name="Straight Connector 19"/>
          <p:cNvCxnSpPr>
            <a:stCxn id="13" idx="3"/>
          </p:cNvCxnSpPr>
          <p:nvPr/>
        </p:nvCxnSpPr>
        <p:spPr>
          <a:xfrm flipV="1">
            <a:off x="1991309" y="6462577"/>
            <a:ext cx="185444" cy="2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Left Brace 20"/>
          <p:cNvSpPr/>
          <p:nvPr/>
        </p:nvSpPr>
        <p:spPr>
          <a:xfrm rot="16200000">
            <a:off x="2612642" y="6032959"/>
            <a:ext cx="306214" cy="47636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3151754" y="6411817"/>
            <a:ext cx="886846" cy="369332"/>
          </a:xfrm>
          <a:prstGeom prst="rect">
            <a:avLst/>
          </a:prstGeom>
          <a:ln>
            <a:solidFill>
              <a:schemeClr val="tx1"/>
            </a:solidFill>
          </a:ln>
        </p:spPr>
        <p:txBody>
          <a:bodyPr wrap="none">
            <a:spAutoFit/>
          </a:bodyPr>
          <a:lstStyle/>
          <a:p>
            <a:r>
              <a:rPr lang="en-US" dirty="0"/>
              <a:t>Neutral</a:t>
            </a:r>
          </a:p>
        </p:txBody>
      </p:sp>
      <p:sp>
        <p:nvSpPr>
          <p:cNvPr id="24" name="Left Brace 23"/>
          <p:cNvSpPr/>
          <p:nvPr/>
        </p:nvSpPr>
        <p:spPr>
          <a:xfrm rot="16200000">
            <a:off x="3437876" y="6021942"/>
            <a:ext cx="306214" cy="47636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70" name="5-Point Star 7169"/>
          <p:cNvSpPr/>
          <p:nvPr/>
        </p:nvSpPr>
        <p:spPr>
          <a:xfrm>
            <a:off x="2560255" y="5257800"/>
            <a:ext cx="121855"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2926145" y="5334000"/>
            <a:ext cx="121855"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651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Brad\Documents\Work\SSEC\SSEC_Seminar\2006-2016_TCO__TOR_vs_AuraReanalysis.V1.Zonal.Anomoly.Seasonal.Cycle.Removed.png"/>
          <p:cNvPicPr>
            <a:picLocks noChangeAspect="1" noChangeArrowheads="1"/>
          </p:cNvPicPr>
          <p:nvPr/>
        </p:nvPicPr>
        <p:blipFill rotWithShape="1">
          <a:blip r:embed="rId2">
            <a:extLst>
              <a:ext uri="{28A0092B-C50C-407E-A947-70E740481C1C}">
                <a14:useLocalDpi xmlns:a14="http://schemas.microsoft.com/office/drawing/2010/main" val="0"/>
              </a:ext>
            </a:extLst>
          </a:blip>
          <a:srcRect l="7702"/>
          <a:stretch/>
        </p:blipFill>
        <p:spPr bwMode="auto">
          <a:xfrm>
            <a:off x="0" y="0"/>
            <a:ext cx="5907795" cy="6400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15000" y="0"/>
            <a:ext cx="3429000" cy="3416320"/>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Analyzed Tropospheric Ozone Column (TOC) </a:t>
            </a:r>
            <a:r>
              <a:rPr lang="en-US" sz="2400" b="1" dirty="0" err="1" smtClean="0">
                <a:latin typeface="Times New Roman" panose="02020603050405020304" pitchFamily="18" charset="0"/>
                <a:cs typeface="Times New Roman" panose="02020603050405020304" pitchFamily="18" charset="0"/>
              </a:rPr>
              <a:t>Anomoly</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a:t>
            </a:r>
          </a:p>
          <a:p>
            <a:pPr algn="ctr"/>
            <a:r>
              <a:rPr lang="en-US" sz="2400" b="1" dirty="0" smtClean="0">
                <a:latin typeface="Times New Roman" panose="02020603050405020304" pitchFamily="18" charset="0"/>
                <a:cs typeface="Times New Roman" panose="02020603050405020304" pitchFamily="18" charset="0"/>
              </a:rPr>
              <a:t>Annual Cycle Removed</a:t>
            </a:r>
          </a:p>
          <a:p>
            <a:pPr algn="ctr"/>
            <a:r>
              <a:rPr lang="en-US" sz="2400" b="1" dirty="0" smtClean="0">
                <a:latin typeface="Times New Roman" panose="02020603050405020304" pitchFamily="18" charset="0"/>
                <a:cs typeface="Times New Roman" panose="02020603050405020304" pitchFamily="18" charset="0"/>
              </a:rPr>
              <a:t>vs </a:t>
            </a:r>
          </a:p>
          <a:p>
            <a:pPr algn="ctr"/>
            <a:r>
              <a:rPr lang="en-US" sz="2400" b="1" dirty="0" smtClean="0">
                <a:latin typeface="Times New Roman" panose="02020603050405020304" pitchFamily="18" charset="0"/>
                <a:cs typeface="Times New Roman" panose="02020603050405020304" pitchFamily="18" charset="0"/>
              </a:rPr>
              <a:t>OMI-MLS Tropospheric Ozone Residuals (TOR)</a:t>
            </a:r>
          </a:p>
          <a:p>
            <a:pPr algn="ctr"/>
            <a:r>
              <a:rPr lang="en-US" sz="2400" b="1" dirty="0" err="1" smtClean="0">
                <a:latin typeface="Times New Roman" panose="02020603050405020304" pitchFamily="18" charset="0"/>
                <a:cs typeface="Times New Roman" panose="02020603050405020304" pitchFamily="18" charset="0"/>
              </a:rPr>
              <a:t>Anomoly</a:t>
            </a:r>
            <a:r>
              <a:rPr lang="en-US" sz="2400" b="1" dirty="0" smtClean="0">
                <a:latin typeface="Times New Roman" panose="02020603050405020304" pitchFamily="18" charset="0"/>
                <a:cs typeface="Times New Roman" panose="02020603050405020304" pitchFamily="18" charset="0"/>
              </a:rPr>
              <a:t> –</a:t>
            </a:r>
          </a:p>
          <a:p>
            <a:pPr algn="ctr"/>
            <a:r>
              <a:rPr lang="en-US" sz="2400" b="1" dirty="0" smtClean="0">
                <a:latin typeface="Times New Roman" panose="02020603050405020304" pitchFamily="18" charset="0"/>
                <a:cs typeface="Times New Roman" panose="02020603050405020304" pitchFamily="18" charset="0"/>
              </a:rPr>
              <a:t>Annual Cycle Removed</a:t>
            </a:r>
            <a:endParaRPr lang="en-US" sz="2400" b="1"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533400" y="5791200"/>
            <a:ext cx="17526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362200" y="5638800"/>
            <a:ext cx="25146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143000" y="6280532"/>
            <a:ext cx="848309" cy="369332"/>
          </a:xfrm>
          <a:prstGeom prst="rect">
            <a:avLst/>
          </a:prstGeom>
          <a:solidFill>
            <a:schemeClr val="bg1"/>
          </a:solidFill>
          <a:ln>
            <a:solidFill>
              <a:schemeClr val="tx1"/>
            </a:solidFill>
          </a:ln>
        </p:spPr>
        <p:txBody>
          <a:bodyPr wrap="none">
            <a:spAutoFit/>
          </a:bodyPr>
          <a:lstStyle/>
          <a:p>
            <a:r>
              <a:rPr lang="en-US" dirty="0"/>
              <a:t>El Niño</a:t>
            </a:r>
          </a:p>
        </p:txBody>
      </p:sp>
      <p:cxnSp>
        <p:nvCxnSpPr>
          <p:cNvPr id="15" name="Straight Arrow Connector 14"/>
          <p:cNvCxnSpPr/>
          <p:nvPr/>
        </p:nvCxnSpPr>
        <p:spPr>
          <a:xfrm flipV="1">
            <a:off x="2176753" y="60960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241926" y="6416160"/>
            <a:ext cx="880369" cy="369332"/>
          </a:xfrm>
          <a:prstGeom prst="rect">
            <a:avLst/>
          </a:prstGeom>
          <a:ln>
            <a:solidFill>
              <a:schemeClr val="tx1"/>
            </a:solidFill>
          </a:ln>
        </p:spPr>
        <p:txBody>
          <a:bodyPr wrap="none">
            <a:spAutoFit/>
          </a:bodyPr>
          <a:lstStyle/>
          <a:p>
            <a:r>
              <a:rPr lang="en-US" dirty="0"/>
              <a:t>La Niña</a:t>
            </a:r>
          </a:p>
        </p:txBody>
      </p:sp>
      <p:cxnSp>
        <p:nvCxnSpPr>
          <p:cNvPr id="20" name="Straight Connector 19"/>
          <p:cNvCxnSpPr>
            <a:stCxn id="13" idx="3"/>
          </p:cNvCxnSpPr>
          <p:nvPr/>
        </p:nvCxnSpPr>
        <p:spPr>
          <a:xfrm flipV="1">
            <a:off x="1991309" y="6462577"/>
            <a:ext cx="185444" cy="2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Left Brace 20"/>
          <p:cNvSpPr/>
          <p:nvPr/>
        </p:nvSpPr>
        <p:spPr>
          <a:xfrm rot="16200000">
            <a:off x="2612642" y="6032959"/>
            <a:ext cx="306214" cy="47636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3151754" y="6411817"/>
            <a:ext cx="886846" cy="369332"/>
          </a:xfrm>
          <a:prstGeom prst="rect">
            <a:avLst/>
          </a:prstGeom>
          <a:ln>
            <a:solidFill>
              <a:schemeClr val="tx1"/>
            </a:solidFill>
          </a:ln>
        </p:spPr>
        <p:txBody>
          <a:bodyPr wrap="none">
            <a:spAutoFit/>
          </a:bodyPr>
          <a:lstStyle/>
          <a:p>
            <a:r>
              <a:rPr lang="en-US" dirty="0"/>
              <a:t>Neutral</a:t>
            </a:r>
          </a:p>
        </p:txBody>
      </p:sp>
      <p:sp>
        <p:nvSpPr>
          <p:cNvPr id="24" name="Left Brace 23"/>
          <p:cNvSpPr/>
          <p:nvPr/>
        </p:nvSpPr>
        <p:spPr>
          <a:xfrm rot="16200000">
            <a:off x="3437876" y="6021942"/>
            <a:ext cx="306214" cy="47636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4267200" y="6211669"/>
            <a:ext cx="48768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smtClean="0">
                <a:latin typeface="Times New Roman" panose="02020603050405020304" pitchFamily="18" charset="0"/>
                <a:cs typeface="Times New Roman" panose="02020603050405020304" pitchFamily="18" charset="0"/>
              </a:rPr>
              <a:t>Lin. M et </a:t>
            </a:r>
            <a:r>
              <a:rPr lang="en-US" sz="1200" b="1" dirty="0">
                <a:latin typeface="Times New Roman" panose="02020603050405020304" pitchFamily="18" charset="0"/>
                <a:cs typeface="Times New Roman" panose="02020603050405020304" pitchFamily="18" charset="0"/>
              </a:rPr>
              <a:t>al, 2015, Climate variability modulates western US ozone </a:t>
            </a:r>
            <a:r>
              <a:rPr lang="en-US" sz="1200" b="1" dirty="0" smtClean="0">
                <a:latin typeface="Times New Roman" panose="02020603050405020304" pitchFamily="18" charset="0"/>
                <a:cs typeface="Times New Roman" panose="02020603050405020304" pitchFamily="18" charset="0"/>
              </a:rPr>
              <a:t>air quality </a:t>
            </a:r>
            <a:r>
              <a:rPr lang="en-US" sz="1200" b="1" dirty="0">
                <a:latin typeface="Times New Roman" panose="02020603050405020304" pitchFamily="18" charset="0"/>
                <a:cs typeface="Times New Roman" panose="02020603050405020304" pitchFamily="18" charset="0"/>
              </a:rPr>
              <a:t>in spring via deep stratospheric </a:t>
            </a:r>
            <a:r>
              <a:rPr lang="en-US" sz="1200" b="1" dirty="0" smtClean="0">
                <a:latin typeface="Times New Roman" panose="02020603050405020304" pitchFamily="18" charset="0"/>
                <a:cs typeface="Times New Roman" panose="02020603050405020304" pitchFamily="18" charset="0"/>
              </a:rPr>
              <a:t>intrusions, </a:t>
            </a:r>
            <a:r>
              <a:rPr lang="fr-FR" sz="1200" b="1" dirty="0">
                <a:latin typeface="Times New Roman" panose="02020603050405020304" pitchFamily="18" charset="0"/>
                <a:cs typeface="Times New Roman" panose="02020603050405020304" pitchFamily="18" charset="0"/>
              </a:rPr>
              <a:t>NATURE </a:t>
            </a:r>
            <a:r>
              <a:rPr lang="fr-FR" sz="1200" b="1" dirty="0" smtClean="0">
                <a:latin typeface="Times New Roman" panose="02020603050405020304" pitchFamily="18" charset="0"/>
                <a:cs typeface="Times New Roman" panose="02020603050405020304" pitchFamily="18" charset="0"/>
              </a:rPr>
              <a:t>COMMUNICATIONS DOI</a:t>
            </a:r>
            <a:r>
              <a:rPr lang="fr-FR" sz="1200" b="1" dirty="0">
                <a:latin typeface="Times New Roman" panose="02020603050405020304" pitchFamily="18" charset="0"/>
                <a:cs typeface="Times New Roman" panose="02020603050405020304" pitchFamily="18" charset="0"/>
              </a:rPr>
              <a:t>: 10.1038/ncomms8105 </a:t>
            </a:r>
            <a:endParaRPr lang="en-US" sz="12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5105400" y="3810000"/>
            <a:ext cx="4038600" cy="132343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000" b="1" dirty="0" smtClean="0">
                <a:latin typeface="Times New Roman"/>
              </a:rPr>
              <a:t>More frequent late spring </a:t>
            </a:r>
            <a:r>
              <a:rPr lang="en-US" sz="2000" b="1" dirty="0">
                <a:latin typeface="Times New Roman"/>
              </a:rPr>
              <a:t>stratospheric intrusions </a:t>
            </a:r>
            <a:r>
              <a:rPr lang="en-US" sz="2000" b="1" dirty="0" smtClean="0">
                <a:latin typeface="Times New Roman"/>
              </a:rPr>
              <a:t>occur </a:t>
            </a:r>
            <a:r>
              <a:rPr lang="en-US" sz="2000" b="1" dirty="0">
                <a:latin typeface="Times New Roman"/>
              </a:rPr>
              <a:t>following strong La </a:t>
            </a:r>
            <a:r>
              <a:rPr lang="en-US" sz="2000" b="1" dirty="0" smtClean="0">
                <a:latin typeface="Times New Roman"/>
              </a:rPr>
              <a:t>Niña Winters (Lin et al, 2015)</a:t>
            </a:r>
            <a:endParaRPr lang="en-US" sz="2000" b="1" dirty="0">
              <a:latin typeface="Times New Roman"/>
            </a:endParaRPr>
          </a:p>
        </p:txBody>
      </p:sp>
      <p:sp>
        <p:nvSpPr>
          <p:cNvPr id="7170" name="5-Point Star 7169"/>
          <p:cNvSpPr/>
          <p:nvPr/>
        </p:nvSpPr>
        <p:spPr>
          <a:xfrm>
            <a:off x="2560255" y="5257800"/>
            <a:ext cx="121855"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2926145" y="5334000"/>
            <a:ext cx="121855"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4591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667449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60" y="6396335"/>
            <a:ext cx="914154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Baylon</a:t>
            </a:r>
            <a:r>
              <a:rPr lang="en-US" sz="1200" b="1" dirty="0" smtClean="0">
                <a:latin typeface="Times New Roman" panose="02020603050405020304" pitchFamily="18" charset="0"/>
                <a:cs typeface="Times New Roman" panose="02020603050405020304" pitchFamily="18" charset="0"/>
              </a:rPr>
              <a:t>, P. M., et al, </a:t>
            </a:r>
            <a:r>
              <a:rPr lang="en-US" sz="1200" b="1" dirty="0">
                <a:latin typeface="Times New Roman" panose="02020603050405020304" pitchFamily="18" charset="0"/>
                <a:cs typeface="Times New Roman" panose="02020603050405020304" pitchFamily="18" charset="0"/>
              </a:rPr>
              <a:t>2016, </a:t>
            </a:r>
            <a:r>
              <a:rPr lang="en-US" sz="1200" b="1" dirty="0" err="1" smtClean="0">
                <a:latin typeface="Times New Roman" panose="02020603050405020304" pitchFamily="18" charset="0"/>
                <a:cs typeface="Times New Roman" panose="02020603050405020304" pitchFamily="18" charset="0"/>
              </a:rPr>
              <a:t>Interannual</a:t>
            </a:r>
            <a:r>
              <a:rPr lang="en-US" sz="1200" b="1" dirty="0" smtClean="0">
                <a:latin typeface="Times New Roman" panose="02020603050405020304" pitchFamily="18" charset="0"/>
                <a:cs typeface="Times New Roman" panose="02020603050405020304" pitchFamily="18" charset="0"/>
              </a:rPr>
              <a:t> Variability </a:t>
            </a:r>
            <a:r>
              <a:rPr lang="en-US" sz="1200" b="1" dirty="0">
                <a:latin typeface="Times New Roman" panose="02020603050405020304" pitchFamily="18" charset="0"/>
                <a:cs typeface="Times New Roman" panose="02020603050405020304" pitchFamily="18" charset="0"/>
              </a:rPr>
              <a:t>in Baseline Ozone and Its Relationship </a:t>
            </a:r>
            <a:r>
              <a:rPr lang="en-US" sz="1200" b="1" dirty="0" smtClean="0">
                <a:latin typeface="Times New Roman" panose="02020603050405020304" pitchFamily="18" charset="0"/>
                <a:cs typeface="Times New Roman" panose="02020603050405020304" pitchFamily="18" charset="0"/>
              </a:rPr>
              <a:t>to Surface </a:t>
            </a:r>
            <a:r>
              <a:rPr lang="en-US" sz="1200" b="1" dirty="0">
                <a:latin typeface="Times New Roman" panose="02020603050405020304" pitchFamily="18" charset="0"/>
                <a:cs typeface="Times New Roman" panose="02020603050405020304" pitchFamily="18" charset="0"/>
              </a:rPr>
              <a:t>Ozone in the Western U.S</a:t>
            </a:r>
            <a:r>
              <a:rPr lang="en-US" sz="1200" b="1" dirty="0" smtClean="0">
                <a:latin typeface="Times New Roman" panose="02020603050405020304" pitchFamily="18" charset="0"/>
                <a:cs typeface="Times New Roman" panose="02020603050405020304" pitchFamily="18" charset="0"/>
              </a:rPr>
              <a:t>., </a:t>
            </a:r>
            <a:r>
              <a:rPr lang="fr-FR" sz="1200" b="1" dirty="0" smtClean="0">
                <a:latin typeface="Times New Roman" panose="02020603050405020304" pitchFamily="18" charset="0"/>
                <a:cs typeface="Times New Roman" panose="02020603050405020304" pitchFamily="18" charset="0"/>
              </a:rPr>
              <a:t>Environ</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Sci</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Technol</a:t>
            </a:r>
            <a:r>
              <a:rPr lang="fr-FR" sz="1200" b="1" dirty="0">
                <a:latin typeface="Times New Roman" panose="02020603050405020304" pitchFamily="18" charset="0"/>
                <a:cs typeface="Times New Roman" panose="02020603050405020304" pitchFamily="18" charset="0"/>
              </a:rPr>
              <a:t>. 2016, 50, 2994−3001, DOI: </a:t>
            </a:r>
            <a:r>
              <a:rPr lang="fr-FR" sz="1200" b="1" dirty="0" smtClean="0">
                <a:latin typeface="Times New Roman" panose="02020603050405020304" pitchFamily="18" charset="0"/>
                <a:cs typeface="Times New Roman" panose="02020603050405020304" pitchFamily="18" charset="0"/>
              </a:rPr>
              <a:t>10.1021/acs.est.6b00219</a:t>
            </a:r>
            <a:endParaRPr lang="fr-FR" sz="1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54" y="55351"/>
            <a:ext cx="9146754"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RAQMS Total Column Ozone (TCO) and Total </a:t>
            </a:r>
            <a:r>
              <a:rPr lang="en-US" b="1" dirty="0" err="1" smtClean="0">
                <a:latin typeface="Times New Roman" panose="02020603050405020304" pitchFamily="18" charset="0"/>
                <a:cs typeface="Times New Roman" panose="02020603050405020304" pitchFamily="18" charset="0"/>
              </a:rPr>
              <a:t>Precipitable</a:t>
            </a:r>
            <a:r>
              <a:rPr lang="en-US" b="1" dirty="0" smtClean="0">
                <a:latin typeface="Times New Roman" panose="02020603050405020304" pitchFamily="18" charset="0"/>
                <a:cs typeface="Times New Roman" panose="02020603050405020304" pitchFamily="18" charset="0"/>
              </a:rPr>
              <a:t> Water (TPW) May 2012-2014 </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553200" y="838200"/>
            <a:ext cx="25908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Higher TCO and lower TPW during May 2012</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519567" y="2514600"/>
            <a:ext cx="2624433"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Signatures of Stratospheric intrusions </a:t>
            </a:r>
            <a:r>
              <a:rPr lang="en-US" b="1" dirty="0">
                <a:latin typeface="Times New Roman" panose="02020603050405020304" pitchFamily="18" charset="0"/>
                <a:cs typeface="Times New Roman" panose="02020603050405020304" pitchFamily="18" charset="0"/>
              </a:rPr>
              <a:t>(</a:t>
            </a:r>
            <a:r>
              <a:rPr lang="en-US" b="1" dirty="0" smtClean="0">
                <a:latin typeface="Times New Roman" panose="02020603050405020304" pitchFamily="18" charset="0"/>
                <a:cs typeface="Times New Roman" panose="02020603050405020304" pitchFamily="18" charset="0"/>
              </a:rPr>
              <a:t>high ozone and low water vapor)</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2459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667449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60" y="6396335"/>
            <a:ext cx="914154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Baylon</a:t>
            </a:r>
            <a:r>
              <a:rPr lang="en-US" sz="1200" b="1" dirty="0" smtClean="0">
                <a:latin typeface="Times New Roman" panose="02020603050405020304" pitchFamily="18" charset="0"/>
                <a:cs typeface="Times New Roman" panose="02020603050405020304" pitchFamily="18" charset="0"/>
              </a:rPr>
              <a:t>, P. M., et al, </a:t>
            </a:r>
            <a:r>
              <a:rPr lang="en-US" sz="1200" b="1" dirty="0">
                <a:latin typeface="Times New Roman" panose="02020603050405020304" pitchFamily="18" charset="0"/>
                <a:cs typeface="Times New Roman" panose="02020603050405020304" pitchFamily="18" charset="0"/>
              </a:rPr>
              <a:t>2016, </a:t>
            </a:r>
            <a:r>
              <a:rPr lang="en-US" sz="1200" b="1" dirty="0" err="1" smtClean="0">
                <a:latin typeface="Times New Roman" panose="02020603050405020304" pitchFamily="18" charset="0"/>
                <a:cs typeface="Times New Roman" panose="02020603050405020304" pitchFamily="18" charset="0"/>
              </a:rPr>
              <a:t>Interannual</a:t>
            </a:r>
            <a:r>
              <a:rPr lang="en-US" sz="1200" b="1" dirty="0" smtClean="0">
                <a:latin typeface="Times New Roman" panose="02020603050405020304" pitchFamily="18" charset="0"/>
                <a:cs typeface="Times New Roman" panose="02020603050405020304" pitchFamily="18" charset="0"/>
              </a:rPr>
              <a:t> Variability </a:t>
            </a:r>
            <a:r>
              <a:rPr lang="en-US" sz="1200" b="1" dirty="0">
                <a:latin typeface="Times New Roman" panose="02020603050405020304" pitchFamily="18" charset="0"/>
                <a:cs typeface="Times New Roman" panose="02020603050405020304" pitchFamily="18" charset="0"/>
              </a:rPr>
              <a:t>in Baseline Ozone and Its Relationship </a:t>
            </a:r>
            <a:r>
              <a:rPr lang="en-US" sz="1200" b="1" dirty="0" smtClean="0">
                <a:latin typeface="Times New Roman" panose="02020603050405020304" pitchFamily="18" charset="0"/>
                <a:cs typeface="Times New Roman" panose="02020603050405020304" pitchFamily="18" charset="0"/>
              </a:rPr>
              <a:t>to Surface </a:t>
            </a:r>
            <a:r>
              <a:rPr lang="en-US" sz="1200" b="1" dirty="0">
                <a:latin typeface="Times New Roman" panose="02020603050405020304" pitchFamily="18" charset="0"/>
                <a:cs typeface="Times New Roman" panose="02020603050405020304" pitchFamily="18" charset="0"/>
              </a:rPr>
              <a:t>Ozone in the Western U.S</a:t>
            </a:r>
            <a:r>
              <a:rPr lang="en-US" sz="1200" b="1" dirty="0" smtClean="0">
                <a:latin typeface="Times New Roman" panose="02020603050405020304" pitchFamily="18" charset="0"/>
                <a:cs typeface="Times New Roman" panose="02020603050405020304" pitchFamily="18" charset="0"/>
              </a:rPr>
              <a:t>., </a:t>
            </a:r>
            <a:r>
              <a:rPr lang="fr-FR" sz="1200" b="1" dirty="0" smtClean="0">
                <a:latin typeface="Times New Roman" panose="02020603050405020304" pitchFamily="18" charset="0"/>
                <a:cs typeface="Times New Roman" panose="02020603050405020304" pitchFamily="18" charset="0"/>
              </a:rPr>
              <a:t>Environ</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Sci</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Technol</a:t>
            </a:r>
            <a:r>
              <a:rPr lang="fr-FR" sz="1200" b="1" dirty="0">
                <a:latin typeface="Times New Roman" panose="02020603050405020304" pitchFamily="18" charset="0"/>
                <a:cs typeface="Times New Roman" panose="02020603050405020304" pitchFamily="18" charset="0"/>
              </a:rPr>
              <a:t>. 2016, 50, 2994−3001, DOI: </a:t>
            </a:r>
            <a:r>
              <a:rPr lang="fr-FR" sz="1200" b="1" dirty="0" smtClean="0">
                <a:latin typeface="Times New Roman" panose="02020603050405020304" pitchFamily="18" charset="0"/>
                <a:cs typeface="Times New Roman" panose="02020603050405020304" pitchFamily="18" charset="0"/>
              </a:rPr>
              <a:t>10.1021/acs.est.6b00219</a:t>
            </a:r>
            <a:endParaRPr lang="fr-FR" sz="1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54" y="55351"/>
            <a:ext cx="9146754"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Comparison with Surface Ozone </a:t>
            </a:r>
            <a:r>
              <a:rPr lang="en-US" b="1" dirty="0">
                <a:latin typeface="Times New Roman" panose="02020603050405020304" pitchFamily="18" charset="0"/>
                <a:cs typeface="Times New Roman" panose="02020603050405020304" pitchFamily="18" charset="0"/>
              </a:rPr>
              <a:t>at Mount Bachelor </a:t>
            </a:r>
            <a:r>
              <a:rPr lang="en-US" b="1" dirty="0" smtClean="0">
                <a:latin typeface="Times New Roman" panose="02020603050405020304" pitchFamily="18" charset="0"/>
                <a:cs typeface="Times New Roman" panose="02020603050405020304" pitchFamily="18" charset="0"/>
              </a:rPr>
              <a:t>Observatory (MBO), May 2012</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553200" y="2514600"/>
            <a:ext cx="25908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Higher TCO and further eastward transport  in Western Pacific during May 2012</a:t>
            </a:r>
            <a:endParaRPr lang="en-US" b="1" dirty="0">
              <a:latin typeface="Times New Roman" panose="02020603050405020304" pitchFamily="18" charset="0"/>
              <a:cs typeface="Times New Roman" panose="02020603050405020304" pitchFamily="18" charset="0"/>
            </a:endParaRPr>
          </a:p>
        </p:txBody>
      </p:sp>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59782"/>
          <a:stretch/>
        </p:blipFill>
        <p:spPr bwMode="auto">
          <a:xfrm>
            <a:off x="2460" y="2271152"/>
            <a:ext cx="9141540" cy="412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337247" y="533400"/>
            <a:ext cx="3337247"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2286000" y="1371600"/>
            <a:ext cx="1828800" cy="1143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191000" y="533400"/>
            <a:ext cx="4572000" cy="132343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r>
              <a:rPr lang="en-US" sz="1600" b="1" dirty="0" smtClean="0">
                <a:latin typeface="Times New Roman" panose="02020603050405020304" pitchFamily="18" charset="0"/>
                <a:cs typeface="Times New Roman" panose="02020603050405020304" pitchFamily="18" charset="0"/>
              </a:rPr>
              <a:t>“Enhanced </a:t>
            </a:r>
            <a:r>
              <a:rPr lang="en-US" sz="1600" b="1" dirty="0">
                <a:latin typeface="Times New Roman" panose="02020603050405020304" pitchFamily="18" charset="0"/>
                <a:cs typeface="Times New Roman" panose="02020603050405020304" pitchFamily="18" charset="0"/>
              </a:rPr>
              <a:t>UT/LS events in Spring 2012</a:t>
            </a:r>
          </a:p>
          <a:p>
            <a:r>
              <a:rPr lang="en-US" sz="1600" b="1" dirty="0">
                <a:latin typeface="Times New Roman" panose="02020603050405020304" pitchFamily="18" charset="0"/>
                <a:cs typeface="Times New Roman" panose="02020603050405020304" pitchFamily="18" charset="0"/>
              </a:rPr>
              <a:t>shifted the </a:t>
            </a:r>
            <a:r>
              <a:rPr lang="en-US" sz="1600" b="1" dirty="0" smtClean="0">
                <a:latin typeface="Times New Roman" panose="02020603050405020304" pitchFamily="18" charset="0"/>
                <a:cs typeface="Times New Roman" panose="02020603050405020304" pitchFamily="18" charset="0"/>
              </a:rPr>
              <a:t>MDA8 O3 </a:t>
            </a:r>
            <a:r>
              <a:rPr lang="en-US" sz="1600" b="1" dirty="0">
                <a:latin typeface="Times New Roman" panose="02020603050405020304" pitchFamily="18" charset="0"/>
                <a:cs typeface="Times New Roman" panose="02020603050405020304" pitchFamily="18" charset="0"/>
              </a:rPr>
              <a:t>distribution to higher values, and as a </a:t>
            </a:r>
            <a:r>
              <a:rPr lang="en-US" sz="1600" b="1" dirty="0" smtClean="0">
                <a:latin typeface="Times New Roman" panose="02020603050405020304" pitchFamily="18" charset="0"/>
                <a:cs typeface="Times New Roman" panose="02020603050405020304" pitchFamily="18" charset="0"/>
              </a:rPr>
              <a:t>result increased </a:t>
            </a:r>
            <a:r>
              <a:rPr lang="en-US" sz="1600" b="1" dirty="0">
                <a:latin typeface="Times New Roman" panose="02020603050405020304" pitchFamily="18" charset="0"/>
                <a:cs typeface="Times New Roman" panose="02020603050405020304" pitchFamily="18" charset="0"/>
              </a:rPr>
              <a:t>the number of exceedance days across some sites in the</a:t>
            </a:r>
          </a:p>
          <a:p>
            <a:r>
              <a:rPr lang="en-US" sz="1600" b="1" dirty="0">
                <a:latin typeface="Times New Roman" panose="02020603050405020304" pitchFamily="18" charset="0"/>
                <a:cs typeface="Times New Roman" panose="02020603050405020304" pitchFamily="18" charset="0"/>
              </a:rPr>
              <a:t>western U.S</a:t>
            </a:r>
            <a:r>
              <a:rPr lang="en-US" sz="1600" b="1" dirty="0" smtClean="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94404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beans\users$\bpierce\Data\Documents\FY16_Travel\ITOVS-XX\Poster\NUCAPS_vs_RAQMS_150321.qc.am.large.map.bias.corrected.png"/>
          <p:cNvPicPr>
            <a:picLocks noChangeAspect="1" noChangeArrowheads="1"/>
          </p:cNvPicPr>
          <p:nvPr/>
        </p:nvPicPr>
        <p:blipFill rotWithShape="1">
          <a:blip r:embed="rId2">
            <a:extLst>
              <a:ext uri="{28A0092B-C50C-407E-A947-70E740481C1C}">
                <a14:useLocalDpi xmlns:a14="http://schemas.microsoft.com/office/drawing/2010/main" val="0"/>
              </a:ext>
            </a:extLst>
          </a:blip>
          <a:srcRect r="7007"/>
          <a:stretch/>
        </p:blipFill>
        <p:spPr bwMode="auto">
          <a:xfrm>
            <a:off x="304800" y="2895600"/>
            <a:ext cx="8153400"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69343" y="2999601"/>
            <a:ext cx="2874057" cy="276999"/>
          </a:xfrm>
          <a:prstGeom prst="rect">
            <a:avLst/>
          </a:prstGeom>
          <a:solidFill>
            <a:schemeClr val="bg1"/>
          </a:solid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S-NPP </a:t>
            </a:r>
            <a:r>
              <a:rPr lang="en-US" sz="1200" b="1" dirty="0" err="1" smtClean="0">
                <a:latin typeface="Times New Roman" panose="02020603050405020304" pitchFamily="18" charset="0"/>
                <a:cs typeface="Times New Roman" panose="02020603050405020304" pitchFamily="18" charset="0"/>
              </a:rPr>
              <a:t>CrIS</a:t>
            </a:r>
            <a:r>
              <a:rPr lang="en-US" sz="1200" b="1" dirty="0" smtClean="0">
                <a:latin typeface="Times New Roman" panose="02020603050405020304" pitchFamily="18" charset="0"/>
                <a:cs typeface="Times New Roman" panose="02020603050405020304" pitchFamily="18" charset="0"/>
              </a:rPr>
              <a:t> Full Spectral Resolution CO</a:t>
            </a:r>
            <a:endParaRPr lang="en-US" sz="1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791200" y="2999601"/>
            <a:ext cx="1371600" cy="276999"/>
          </a:xfrm>
          <a:prstGeom prst="rect">
            <a:avLst/>
          </a:prstGeom>
          <a:solidFill>
            <a:schemeClr val="bg1"/>
          </a:solidFill>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RAQMS  CO</a:t>
            </a:r>
            <a:endParaRPr lang="en-US"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42115" y="6568389"/>
            <a:ext cx="7539885" cy="276999"/>
          </a:xfrm>
          <a:prstGeom prst="rect">
            <a:avLst/>
          </a:prstGeom>
          <a:solidFill>
            <a:schemeClr val="bg1"/>
          </a:solid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Mid-tropospheric (200-700mb</a:t>
            </a:r>
            <a:r>
              <a:rPr lang="en-US" sz="1200" b="1" dirty="0">
                <a:latin typeface="Times New Roman" panose="02020603050405020304" pitchFamily="18" charset="0"/>
                <a:cs typeface="Times New Roman" panose="02020603050405020304" pitchFamily="18" charset="0"/>
              </a:rPr>
              <a:t>) Cross-track Infrared Sounder (</a:t>
            </a:r>
            <a:r>
              <a:rPr lang="en-US" sz="1200" b="1" dirty="0" err="1">
                <a:latin typeface="Times New Roman" panose="02020603050405020304" pitchFamily="18" charset="0"/>
                <a:cs typeface="Times New Roman" panose="02020603050405020304" pitchFamily="18" charset="0"/>
              </a:rPr>
              <a:t>CrIS</a:t>
            </a:r>
            <a:r>
              <a:rPr lang="en-US" sz="1200" b="1" dirty="0" smtClean="0">
                <a:latin typeface="Times New Roman" panose="02020603050405020304" pitchFamily="18" charset="0"/>
                <a:cs typeface="Times New Roman" panose="02020603050405020304" pitchFamily="18" charset="0"/>
              </a:rPr>
              <a:t>) CO and RAQMS (</a:t>
            </a:r>
            <a:r>
              <a:rPr lang="en-US" sz="1200" b="1" dirty="0" err="1" smtClean="0">
                <a:latin typeface="Times New Roman" panose="02020603050405020304" pitchFamily="18" charset="0"/>
                <a:cs typeface="Times New Roman" panose="02020603050405020304" pitchFamily="18" charset="0"/>
              </a:rPr>
              <a:t>ppbv</a:t>
            </a:r>
            <a:r>
              <a:rPr lang="en-US" sz="1200" b="1" dirty="0" smtClean="0">
                <a:latin typeface="Times New Roman" panose="02020603050405020304" pitchFamily="18" charset="0"/>
                <a:cs typeface="Times New Roman" panose="02020603050405020304" pitchFamily="18" charset="0"/>
              </a:rPr>
              <a:t>) on March 21, 2015</a:t>
            </a:r>
            <a:endParaRPr lang="en-US" sz="1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57200" y="195549"/>
            <a:ext cx="8305800" cy="267765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Future directions: </a:t>
            </a:r>
          </a:p>
          <a:p>
            <a:endParaRPr lang="en-US" sz="1600" dirty="0">
              <a:latin typeface="Times New Roman" panose="02020603050405020304" pitchFamily="18" charset="0"/>
              <a:cs typeface="Times New Roman" panose="02020603050405020304" pitchFamily="18" charset="0"/>
            </a:endParaRPr>
          </a:p>
          <a:p>
            <a:pPr marL="342900" indent="-342900">
              <a:buAutoNum type="arabicParenR"/>
            </a:pPr>
            <a:r>
              <a:rPr lang="en-US" sz="1600" b="1" dirty="0" smtClean="0">
                <a:latin typeface="Times New Roman" panose="02020603050405020304" pitchFamily="18" charset="0"/>
                <a:cs typeface="Times New Roman" panose="02020603050405020304" pitchFamily="18" charset="0"/>
              </a:rPr>
              <a:t>Currently preparing report for Lake Michigan Air Directors Consortium (LADCO) summarizing LMOS 2017 preliminary findings and recommendations for State Implementation Plan modeling </a:t>
            </a:r>
          </a:p>
          <a:p>
            <a:pPr marL="342900" indent="-342900">
              <a:buAutoNum type="arabicParenR"/>
            </a:pPr>
            <a:r>
              <a:rPr lang="en-US" sz="1600" b="1" dirty="0" smtClean="0">
                <a:latin typeface="Times New Roman" panose="02020603050405020304" pitchFamily="18" charset="0"/>
                <a:cs typeface="Times New Roman" panose="02020603050405020304" pitchFamily="18" charset="0"/>
              </a:rPr>
              <a:t>Supported by the NOAA Research Transition Acceleration Program (RTAP) to implement a reduced version of RAQMS chemistry into the Next Generation Global Prediction System (NGGPS)</a:t>
            </a:r>
          </a:p>
          <a:p>
            <a:pPr marL="342900" indent="-342900">
              <a:buAutoNum type="arabicParenR"/>
            </a:pPr>
            <a:r>
              <a:rPr lang="en-US" sz="1600" b="1" dirty="0" smtClean="0">
                <a:latin typeface="Times New Roman" panose="02020603050405020304" pitchFamily="18" charset="0"/>
                <a:cs typeface="Times New Roman" panose="02020603050405020304" pitchFamily="18" charset="0"/>
              </a:rPr>
              <a:t>Plan to extend the RAQMS Aura Reanalysis beyond 2016 using trace gas and aerosol retrievals from </a:t>
            </a:r>
            <a:r>
              <a:rPr lang="en-US" sz="1600" b="1" dirty="0">
                <a:latin typeface="Times New Roman" panose="02020603050405020304" pitchFamily="18" charset="0"/>
                <a:cs typeface="Times New Roman" panose="02020603050405020304" pitchFamily="18" charset="0"/>
              </a:rPr>
              <a:t>Suomi National Polar-orbiting Partnership (</a:t>
            </a:r>
            <a:r>
              <a:rPr lang="en-US" sz="1600" b="1" dirty="0" smtClean="0">
                <a:latin typeface="Times New Roman" panose="02020603050405020304" pitchFamily="18" charset="0"/>
                <a:cs typeface="Times New Roman" panose="02020603050405020304" pitchFamily="18" charset="0"/>
              </a:rPr>
              <a:t>S-NPP</a:t>
            </a:r>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and NOAA-20 </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9791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088" y="6396335"/>
            <a:ext cx="9141912"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U.S. EPA. Integrated Science Assessment (ISA) of Ozone and Related Photochemical Oxidants (Final Report, Feb 2013). U.S. Environmental Protection Agency, Washington, DC, EPA/600/R-10/076F, 2013.</a:t>
            </a:r>
          </a:p>
        </p:txBody>
      </p:sp>
      <p:pic>
        <p:nvPicPr>
          <p:cNvPr id="2052" name="Picture 4" descr="http://ofmpub.epa.gov/eims/imageupdown.download?p_image_id=100">
            <a:hlinkClick r:id="rId2" tooltip="Integrated Science Assessment (ISA) for Ozone (O3) and Related Photochemical Oxidant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6771938"/>
            <a:ext cx="2076450" cy="26955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3944" y="1219200"/>
            <a:ext cx="8458200" cy="437042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Tropospheric ozone </a:t>
            </a:r>
            <a:r>
              <a:rPr lang="en-US" sz="2000" b="1" dirty="0" smtClean="0">
                <a:latin typeface="Times New Roman" panose="02020603050405020304" pitchFamily="18" charset="0"/>
                <a:cs typeface="Times New Roman" panose="02020603050405020304" pitchFamily="18" charset="0"/>
              </a:rPr>
              <a:t>(O3) is </a:t>
            </a:r>
            <a:r>
              <a:rPr lang="en-US" sz="2000" b="1" dirty="0">
                <a:latin typeface="Times New Roman" panose="02020603050405020304" pitchFamily="18" charset="0"/>
                <a:cs typeface="Times New Roman" panose="02020603050405020304" pitchFamily="18" charset="0"/>
              </a:rPr>
              <a:t>formed </a:t>
            </a:r>
            <a:r>
              <a:rPr lang="en-US" sz="2000" b="1" dirty="0" smtClean="0">
                <a:latin typeface="Times New Roman" panose="02020603050405020304" pitchFamily="18" charset="0"/>
                <a:cs typeface="Times New Roman" panose="02020603050405020304" pitchFamily="18" charset="0"/>
              </a:rPr>
              <a:t>by photochemical </a:t>
            </a:r>
            <a:r>
              <a:rPr lang="en-US" sz="2000" b="1" dirty="0">
                <a:latin typeface="Times New Roman" panose="02020603050405020304" pitchFamily="18" charset="0"/>
                <a:cs typeface="Times New Roman" panose="02020603050405020304" pitchFamily="18" charset="0"/>
              </a:rPr>
              <a:t>reactions involving sunlight and precursor pollutants, </a:t>
            </a:r>
            <a:r>
              <a:rPr lang="en-US" sz="2000" b="1" dirty="0" smtClean="0">
                <a:latin typeface="Times New Roman" panose="02020603050405020304" pitchFamily="18" charset="0"/>
                <a:cs typeface="Times New Roman" panose="02020603050405020304" pitchFamily="18" charset="0"/>
              </a:rPr>
              <a:t>including volatile </a:t>
            </a:r>
            <a:r>
              <a:rPr lang="en-US" sz="2000" b="1" dirty="0">
                <a:latin typeface="Times New Roman" panose="02020603050405020304" pitchFamily="18" charset="0"/>
                <a:cs typeface="Times New Roman" panose="02020603050405020304" pitchFamily="18" charset="0"/>
              </a:rPr>
              <a:t>organic compounds (VOCs), nitrogen oxides (NOX), and carbon </a:t>
            </a:r>
            <a:r>
              <a:rPr lang="en-US" sz="2000" b="1" dirty="0" smtClean="0">
                <a:latin typeface="Times New Roman" panose="02020603050405020304" pitchFamily="18" charset="0"/>
                <a:cs typeface="Times New Roman" panose="02020603050405020304" pitchFamily="18" charset="0"/>
              </a:rPr>
              <a:t>monoxide (CO).</a:t>
            </a:r>
          </a:p>
          <a:p>
            <a:pPr marL="285750" indent="-28575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In the troposphere, O3 acts as a powerful oxidizing agent, which can harm living organisms and materials</a:t>
            </a:r>
            <a:r>
              <a:rPr lang="en-US" sz="2000" b="1"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Short-term exposure to elevated O3 concentrations leads to respiratory and cardiovascular effects and </a:t>
            </a:r>
            <a:r>
              <a:rPr lang="en-US" sz="2000" b="1" dirty="0" smtClean="0">
                <a:latin typeface="Times New Roman" panose="02020603050405020304" pitchFamily="18" charset="0"/>
                <a:cs typeface="Times New Roman" panose="02020603050405020304" pitchFamily="18" charset="0"/>
              </a:rPr>
              <a:t>increased mortality</a:t>
            </a:r>
            <a:endParaRPr lang="en-US" sz="2000" b="1"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sz="2000" b="1"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Long-term exposure to elevated O3 concentrations leads to reduced vegetation growth, productivity, and yield and quality of agricultural crops</a:t>
            </a:r>
          </a:p>
          <a:p>
            <a:endParaRPr lang="en-US" dirty="0"/>
          </a:p>
        </p:txBody>
      </p:sp>
      <p:sp>
        <p:nvSpPr>
          <p:cNvPr id="7" name="Rectangle 6"/>
          <p:cNvSpPr/>
          <p:nvPr/>
        </p:nvSpPr>
        <p:spPr>
          <a:xfrm>
            <a:off x="685800" y="381000"/>
            <a:ext cx="7239000" cy="523220"/>
          </a:xfrm>
          <a:prstGeom prst="rect">
            <a:avLst/>
          </a:prstGeom>
        </p:spPr>
        <p:txBody>
          <a:bodyPr wrap="square">
            <a:spAutoFit/>
          </a:bodyPr>
          <a:lstStyle/>
          <a:p>
            <a:pPr lvl="1"/>
            <a:r>
              <a:rPr lang="en-US" sz="2800" b="1" dirty="0" smtClean="0">
                <a:latin typeface="Times New Roman" panose="02020603050405020304" pitchFamily="18" charset="0"/>
                <a:cs typeface="Times New Roman" panose="02020603050405020304" pitchFamily="18" charset="0"/>
              </a:rPr>
              <a:t>Ozone Pollution </a:t>
            </a:r>
            <a:r>
              <a:rPr lang="en-US" sz="2800" b="1" dirty="0">
                <a:latin typeface="Times New Roman" panose="02020603050405020304" pitchFamily="18" charset="0"/>
                <a:cs typeface="Times New Roman" panose="02020603050405020304" pitchFamily="18" charset="0"/>
              </a:rPr>
              <a:t>health &amp; ecosystem effects</a:t>
            </a:r>
          </a:p>
        </p:txBody>
      </p:sp>
    </p:spTree>
    <p:extLst>
      <p:ext uri="{BB962C8B-B14F-4D97-AF65-F5344CB8AC3E}">
        <p14:creationId xmlns:p14="http://schemas.microsoft.com/office/powerpoint/2010/main" val="38319950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50" y="457200"/>
            <a:ext cx="9135649" cy="4893647"/>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Outline:</a:t>
            </a:r>
          </a:p>
          <a:p>
            <a:endParaRPr lang="en-US" sz="2400" dirty="0" smtClean="0">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Background </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Pollution health &amp; ecosystem effects</a:t>
            </a:r>
          </a:p>
          <a:p>
            <a:pPr marL="914400" lvl="1" indent="-4572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a:t>
            </a:r>
            <a:r>
              <a:rPr lang="en-US" sz="2200" dirty="0" smtClean="0">
                <a:latin typeface="Times New Roman" panose="02020603050405020304" pitchFamily="18" charset="0"/>
                <a:cs typeface="Times New Roman" panose="02020603050405020304" pitchFamily="18" charset="0"/>
              </a:rPr>
              <a:t>egional trends</a:t>
            </a:r>
            <a:endParaRPr lang="en-US" sz="2200" dirty="0">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Regional Air Quality </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2017 Lake Michigan Ozone Study – “The Wisconsin Idea”</a:t>
            </a: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Global Air Quality</a:t>
            </a:r>
          </a:p>
          <a:p>
            <a:pPr marL="914400" lvl="1" indent="-4572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Global Trends</a:t>
            </a:r>
          </a:p>
          <a:p>
            <a:pPr marL="914400" lvl="1" indent="-45720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Aura Chemical Reanalysis</a:t>
            </a:r>
          </a:p>
          <a:p>
            <a:pPr marL="457200" indent="-457200">
              <a:buFont typeface="+mj-lt"/>
              <a:buAutoNum type="arabicParenR"/>
            </a:pPr>
            <a:r>
              <a:rPr lang="en-US" sz="2400" b="1" dirty="0" smtClean="0">
                <a:latin typeface="Times New Roman" panose="02020603050405020304" pitchFamily="18" charset="0"/>
                <a:cs typeface="Times New Roman" panose="02020603050405020304" pitchFamily="18" charset="0"/>
              </a:rPr>
              <a:t>Vision: </a:t>
            </a:r>
            <a:r>
              <a:rPr lang="en-US" sz="2200" dirty="0" smtClean="0">
                <a:latin typeface="Times New Roman" panose="02020603050405020304" pitchFamily="18" charset="0"/>
                <a:cs typeface="Times New Roman" panose="02020603050405020304" pitchFamily="18" charset="0"/>
              </a:rPr>
              <a:t>SSEC – Opportunities and Challenges </a:t>
            </a:r>
          </a:p>
          <a:p>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arenR"/>
            </a:pPr>
            <a:endParaRPr 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8350" y="4191000"/>
            <a:ext cx="9135650" cy="6858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9897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SEC UW-Madis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42"/>
          <a:stretch/>
        </p:blipFill>
        <p:spPr bwMode="auto">
          <a:xfrm>
            <a:off x="0" y="0"/>
            <a:ext cx="9144000" cy="68643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6858000"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Why I’m applying for the SSEC Director </a:t>
            </a:r>
            <a:r>
              <a:rPr lang="en-US" sz="2400" b="1" dirty="0" smtClean="0">
                <a:latin typeface="Times New Roman" panose="02020603050405020304" pitchFamily="18" charset="0"/>
                <a:cs typeface="Times New Roman" panose="02020603050405020304" pitchFamily="18" charset="0"/>
              </a:rPr>
              <a:t>position</a:t>
            </a:r>
          </a:p>
        </p:txBody>
      </p:sp>
      <p:sp>
        <p:nvSpPr>
          <p:cNvPr id="5" name="Rectangle 4"/>
          <p:cNvSpPr/>
          <p:nvPr/>
        </p:nvSpPr>
        <p:spPr>
          <a:xfrm>
            <a:off x="3200400" y="442238"/>
            <a:ext cx="5867400" cy="2072362"/>
          </a:xfrm>
          <a:prstGeom prst="rect">
            <a:avLst/>
          </a:prstGeom>
          <a:solidFill>
            <a:schemeClr val="bg1">
              <a:alpha val="64000"/>
            </a:schemeClr>
          </a:solidFill>
        </p:spPr>
        <p:txBody>
          <a:bodyPr wrap="square">
            <a:spAutoFit/>
          </a:bodyPr>
          <a:lstStyle/>
          <a:p>
            <a:pPr>
              <a:spcAft>
                <a:spcPts val="1000"/>
              </a:spcAft>
            </a:pPr>
            <a:r>
              <a:rPr lang="en-US" sz="1600" b="1" dirty="0">
                <a:latin typeface="Times New Roman" panose="02020603050405020304" pitchFamily="18" charset="0"/>
                <a:cs typeface="Times New Roman" panose="02020603050405020304" pitchFamily="18" charset="0"/>
              </a:rPr>
              <a:t>I have a strong commitment to the continued success of SSEC as an international leader in development and utilization of space based Earth </a:t>
            </a:r>
            <a:r>
              <a:rPr lang="en-US" sz="1600" b="1" dirty="0" smtClean="0">
                <a:latin typeface="Times New Roman" panose="02020603050405020304" pitchFamily="18" charset="0"/>
                <a:cs typeface="Times New Roman" panose="02020603050405020304" pitchFamily="18" charset="0"/>
              </a:rPr>
              <a:t>observations</a:t>
            </a:r>
            <a:endParaRPr lang="en-US" sz="1600" b="1" dirty="0">
              <a:latin typeface="Times New Roman" panose="02020603050405020304" pitchFamily="18" charset="0"/>
              <a:cs typeface="Times New Roman" panose="02020603050405020304" pitchFamily="18" charset="0"/>
            </a:endParaRPr>
          </a:p>
          <a:p>
            <a:pPr marL="742950" lvl="1" indent="-285750">
              <a:spcAft>
                <a:spcPts val="1000"/>
              </a:spcAft>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SSEC has played a critical role in my ability to accomplish my research goals throughout my </a:t>
            </a:r>
            <a:r>
              <a:rPr lang="en-US" sz="1600" b="1" dirty="0" smtClean="0">
                <a:latin typeface="Times New Roman" panose="02020603050405020304" pitchFamily="18" charset="0"/>
                <a:cs typeface="Times New Roman" panose="02020603050405020304" pitchFamily="18" charset="0"/>
              </a:rPr>
              <a:t>career  </a:t>
            </a:r>
            <a:endParaRPr lang="en-US" sz="1600" b="1" dirty="0">
              <a:latin typeface="Times New Roman" panose="02020603050405020304" pitchFamily="18" charset="0"/>
              <a:cs typeface="Times New Roman" panose="02020603050405020304" pitchFamily="18" charset="0"/>
            </a:endParaRPr>
          </a:p>
          <a:p>
            <a:pPr marL="742950" lvl="1" indent="-285750">
              <a:spcAft>
                <a:spcPts val="1000"/>
              </a:spcAft>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I feel a sense of responsibility to contribute to the continued success in a leadership </a:t>
            </a:r>
            <a:r>
              <a:rPr lang="en-US" sz="1600" b="1" dirty="0" smtClean="0">
                <a:latin typeface="Times New Roman" panose="02020603050405020304" pitchFamily="18" charset="0"/>
                <a:cs typeface="Times New Roman" panose="02020603050405020304" pitchFamily="18" charset="0"/>
              </a:rPr>
              <a:t>role  </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6394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p Arrow 20"/>
          <p:cNvSpPr/>
          <p:nvPr/>
        </p:nvSpPr>
        <p:spPr>
          <a:xfrm>
            <a:off x="4297958" y="2190801"/>
            <a:ext cx="540743" cy="24958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rot="19656017">
            <a:off x="6865695" y="1529684"/>
            <a:ext cx="540743" cy="35551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rot="1891786">
            <a:off x="1756424" y="1544345"/>
            <a:ext cx="540743" cy="35551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SSEC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62508"/>
            <a:ext cx="2873047" cy="20282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7512" y="162508"/>
            <a:ext cx="3473259"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SSEC Research </a:t>
            </a:r>
            <a:r>
              <a:rPr lang="en-US" sz="2400" b="1" dirty="0">
                <a:latin typeface="Times New Roman" panose="02020603050405020304" pitchFamily="18" charset="0"/>
                <a:cs typeface="Times New Roman" panose="02020603050405020304" pitchFamily="18" charset="0"/>
              </a:rPr>
              <a:t>Support </a:t>
            </a:r>
          </a:p>
        </p:txBody>
      </p:sp>
      <p:sp>
        <p:nvSpPr>
          <p:cNvPr id="13" name="Rectangle 12"/>
          <p:cNvSpPr/>
          <p:nvPr/>
        </p:nvSpPr>
        <p:spPr>
          <a:xfrm>
            <a:off x="3590771" y="5149468"/>
            <a:ext cx="1790875"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none">
            <a:spAutoFit/>
          </a:bodyPr>
          <a:lstStyle/>
          <a:p>
            <a:r>
              <a:rPr lang="en-US" sz="2400" b="1" dirty="0">
                <a:latin typeface="Times New Roman" panose="02020603050405020304" pitchFamily="18" charset="0"/>
                <a:cs typeface="Times New Roman" panose="02020603050405020304" pitchFamily="18" charset="0"/>
              </a:rPr>
              <a:t>Engineering</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145056" y="5158561"/>
            <a:ext cx="3003323"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none">
            <a:spAutoFit/>
          </a:bodyPr>
          <a:lstStyle/>
          <a:p>
            <a:r>
              <a:rPr lang="en-US" sz="2400" b="1" dirty="0">
                <a:latin typeface="Times New Roman" panose="02020603050405020304" pitchFamily="18" charset="0"/>
                <a:cs typeface="Times New Roman" panose="02020603050405020304" pitchFamily="18" charset="0"/>
              </a:rPr>
              <a:t>Technical Computing</a:t>
            </a:r>
            <a:endParaRPr lang="en-US" sz="2400" dirty="0">
              <a:latin typeface="Times New Roman" panose="02020603050405020304" pitchFamily="18" charset="0"/>
              <a:cs typeface="Times New Roman" panose="02020603050405020304" pitchFamily="18" charset="0"/>
            </a:endParaRPr>
          </a:p>
        </p:txBody>
      </p:sp>
      <p:sp>
        <p:nvSpPr>
          <p:cNvPr id="15" name="Rectangle 14"/>
          <p:cNvSpPr/>
          <p:nvPr/>
        </p:nvSpPr>
        <p:spPr>
          <a:xfrm>
            <a:off x="5885456" y="5135484"/>
            <a:ext cx="3105337"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none">
            <a:spAutoFit/>
          </a:bodyPr>
          <a:lstStyle/>
          <a:p>
            <a:r>
              <a:rPr lang="en-US" sz="2400" b="1" dirty="0">
                <a:latin typeface="Times New Roman" panose="02020603050405020304" pitchFamily="18" charset="0"/>
                <a:cs typeface="Times New Roman" panose="02020603050405020304" pitchFamily="18" charset="0"/>
              </a:rPr>
              <a:t>Satellite Data Services</a:t>
            </a:r>
            <a:endParaRPr lang="en-US" sz="2400" dirty="0">
              <a:latin typeface="Times New Roman" panose="02020603050405020304" pitchFamily="18" charset="0"/>
              <a:cs typeface="Times New Roman" panose="02020603050405020304" pitchFamily="18" charset="0"/>
            </a:endParaRPr>
          </a:p>
        </p:txBody>
      </p:sp>
      <p:sp>
        <p:nvSpPr>
          <p:cNvPr id="19" name="Rectangle 18"/>
          <p:cNvSpPr/>
          <p:nvPr/>
        </p:nvSpPr>
        <p:spPr>
          <a:xfrm>
            <a:off x="131285" y="5791200"/>
            <a:ext cx="887408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a:latin typeface="Times New Roman" panose="02020603050405020304" pitchFamily="18" charset="0"/>
                <a:cs typeface="Times New Roman" panose="02020603050405020304" pitchFamily="18" charset="0"/>
              </a:rPr>
              <a:t>T</a:t>
            </a:r>
            <a:r>
              <a:rPr lang="en-US" b="1" dirty="0" smtClean="0">
                <a:latin typeface="Times New Roman" panose="02020603050405020304" pitchFamily="18" charset="0"/>
                <a:cs typeface="Times New Roman" panose="02020603050405020304" pitchFamily="18" charset="0"/>
              </a:rPr>
              <a:t>hree </a:t>
            </a:r>
            <a:r>
              <a:rPr lang="en-US" b="1" dirty="0">
                <a:latin typeface="Times New Roman" panose="02020603050405020304" pitchFamily="18" charset="0"/>
                <a:cs typeface="Times New Roman" panose="02020603050405020304" pitchFamily="18" charset="0"/>
              </a:rPr>
              <a:t>cornerstones of </a:t>
            </a:r>
            <a:r>
              <a:rPr lang="en-US" b="1" dirty="0" smtClean="0">
                <a:latin typeface="Times New Roman" panose="02020603050405020304" pitchFamily="18" charset="0"/>
                <a:cs typeface="Times New Roman" panose="02020603050405020304" pitchFamily="18" charset="0"/>
              </a:rPr>
              <a:t>SSEC research</a:t>
            </a:r>
            <a:r>
              <a:rPr lang="en-US" b="1" dirty="0">
                <a:latin typeface="Times New Roman" panose="02020603050405020304" pitchFamily="18" charset="0"/>
                <a:cs typeface="Times New Roman" panose="02020603050405020304" pitchFamily="18" charset="0"/>
              </a:rPr>
              <a:t>: advancing </a:t>
            </a:r>
            <a:r>
              <a:rPr lang="en-US" b="1" dirty="0" smtClean="0">
                <a:latin typeface="Times New Roman" panose="02020603050405020304" pitchFamily="18" charset="0"/>
                <a:cs typeface="Times New Roman" panose="02020603050405020304" pitchFamily="18" charset="0"/>
              </a:rPr>
              <a:t>satellite instrument </a:t>
            </a:r>
            <a:r>
              <a:rPr lang="en-US" b="1" dirty="0">
                <a:latin typeface="Times New Roman" panose="02020603050405020304" pitchFamily="18" charset="0"/>
                <a:cs typeface="Times New Roman" panose="02020603050405020304" pitchFamily="18" charset="0"/>
              </a:rPr>
              <a:t>observing capabilities, acquiring and validating the associated measurements, </a:t>
            </a:r>
            <a:r>
              <a:rPr lang="en-US" b="1" dirty="0" smtClean="0">
                <a:latin typeface="Times New Roman" panose="02020603050405020304" pitchFamily="18" charset="0"/>
                <a:cs typeface="Times New Roman" panose="02020603050405020304" pitchFamily="18" charset="0"/>
              </a:rPr>
              <a:t>and deriving </a:t>
            </a:r>
            <a:r>
              <a:rPr lang="en-US" b="1" dirty="0">
                <a:latin typeface="Times New Roman" panose="02020603050405020304" pitchFamily="18" charset="0"/>
                <a:cs typeface="Times New Roman" panose="02020603050405020304" pitchFamily="18" charset="0"/>
              </a:rPr>
              <a:t>useful products and information.</a:t>
            </a:r>
          </a:p>
        </p:txBody>
      </p:sp>
    </p:spTree>
    <p:extLst>
      <p:ext uri="{BB962C8B-B14F-4D97-AF65-F5344CB8AC3E}">
        <p14:creationId xmlns:p14="http://schemas.microsoft.com/office/powerpoint/2010/main" val="10425465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Up-Down Arrow 15"/>
          <p:cNvSpPr/>
          <p:nvPr/>
        </p:nvSpPr>
        <p:spPr>
          <a:xfrm rot="19651488">
            <a:off x="6844747" y="1539710"/>
            <a:ext cx="533400" cy="341737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Down Arrow 16"/>
          <p:cNvSpPr/>
          <p:nvPr/>
        </p:nvSpPr>
        <p:spPr>
          <a:xfrm>
            <a:off x="4305301" y="2190800"/>
            <a:ext cx="533400" cy="249587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p:cNvSpPr/>
          <p:nvPr/>
        </p:nvSpPr>
        <p:spPr>
          <a:xfrm rot="1906082">
            <a:off x="1793253" y="1556603"/>
            <a:ext cx="533400" cy="341737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SSEC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62508"/>
            <a:ext cx="2873047" cy="20282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NOA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3386" y="4772697"/>
            <a:ext cx="2070614" cy="207061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NAS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4" y="4953000"/>
            <a:ext cx="2300593" cy="19040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543" y="3082880"/>
            <a:ext cx="2964457"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a:spAutoFit/>
          </a:bodyPr>
          <a:lstStyle/>
          <a:p>
            <a:r>
              <a:rPr lang="en-US" b="1" dirty="0" smtClean="0">
                <a:latin typeface="Times New Roman" panose="02020603050405020304" pitchFamily="18" charset="0"/>
                <a:cs typeface="Times New Roman" panose="02020603050405020304" pitchFamily="18" charset="0"/>
              </a:rPr>
              <a:t>Atmosphere Science </a:t>
            </a:r>
            <a:r>
              <a:rPr lang="en-US" b="1" dirty="0">
                <a:latin typeface="Times New Roman" panose="02020603050405020304" pitchFamily="18" charset="0"/>
                <a:cs typeface="Times New Roman" panose="02020603050405020304" pitchFamily="18" charset="0"/>
              </a:rPr>
              <a:t>Investigator-led Processing Systems (SIPS)</a:t>
            </a:r>
          </a:p>
        </p:txBody>
      </p:sp>
      <p:sp>
        <p:nvSpPr>
          <p:cNvPr id="5" name="TextBox 4"/>
          <p:cNvSpPr txBox="1"/>
          <p:nvPr/>
        </p:nvSpPr>
        <p:spPr>
          <a:xfrm>
            <a:off x="6073447" y="3082880"/>
            <a:ext cx="2918152"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Cooperative Institute for Meteorological Satellite Studies (CIMSS)</a:t>
            </a:r>
            <a:endParaRPr lang="en-US" b="1" dirty="0">
              <a:latin typeface="Times New Roman" panose="02020603050405020304" pitchFamily="18" charset="0"/>
              <a:cs typeface="Times New Roman" panose="02020603050405020304" pitchFamily="18" charset="0"/>
            </a:endParaRPr>
          </a:p>
        </p:txBody>
      </p:sp>
      <p:pic>
        <p:nvPicPr>
          <p:cNvPr id="4106" name="Picture 10" descr="Image result for NSF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686670"/>
            <a:ext cx="2161908" cy="21713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00401" y="3074519"/>
            <a:ext cx="2743200" cy="94897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a:spAutoFit/>
          </a:bodyPr>
          <a:lstStyle/>
          <a:p>
            <a:pPr>
              <a:spcBef>
                <a:spcPts val="100"/>
              </a:spcBef>
              <a:spcAft>
                <a:spcPts val="100"/>
              </a:spcAft>
            </a:pPr>
            <a:r>
              <a:rPr lang="en-US" b="1" dirty="0" smtClean="0">
                <a:latin typeface="Times New Roman" panose="02020603050405020304" pitchFamily="18" charset="0"/>
                <a:cs typeface="Times New Roman" panose="02020603050405020304" pitchFamily="18" charset="0"/>
              </a:rPr>
              <a:t>Ice </a:t>
            </a:r>
            <a:r>
              <a:rPr lang="en-US" b="1" dirty="0">
                <a:latin typeface="Times New Roman" panose="02020603050405020304" pitchFamily="18" charset="0"/>
                <a:cs typeface="Times New Roman" panose="02020603050405020304" pitchFamily="18" charset="0"/>
              </a:rPr>
              <a:t>Drilling Design and Operations (IDDO</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pPr>
              <a:spcBef>
                <a:spcPts val="100"/>
              </a:spcBef>
              <a:spcAft>
                <a:spcPts val="100"/>
              </a:spcAft>
            </a:pPr>
            <a:endParaRPr lang="en-US" b="1" dirty="0" smtClean="0">
              <a:latin typeface="Times New Roman" panose="02020603050405020304" pitchFamily="18" charset="0"/>
              <a:cs typeface="Times New Roman" panose="02020603050405020304" pitchFamily="18" charset="0"/>
            </a:endParaRPr>
          </a:p>
        </p:txBody>
      </p:sp>
      <p:sp>
        <p:nvSpPr>
          <p:cNvPr id="11" name="TextBox 10"/>
          <p:cNvSpPr txBox="1"/>
          <p:nvPr/>
        </p:nvSpPr>
        <p:spPr>
          <a:xfrm>
            <a:off x="117512" y="162508"/>
            <a:ext cx="3187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SSEC Large Programs</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4346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Up-Down Arrow 15"/>
          <p:cNvSpPr/>
          <p:nvPr/>
        </p:nvSpPr>
        <p:spPr>
          <a:xfrm rot="19651488">
            <a:off x="6844747" y="1539710"/>
            <a:ext cx="533400" cy="341737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Down Arrow 16"/>
          <p:cNvSpPr/>
          <p:nvPr/>
        </p:nvSpPr>
        <p:spPr>
          <a:xfrm>
            <a:off x="4305301" y="2190800"/>
            <a:ext cx="533400" cy="249587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p:cNvSpPr/>
          <p:nvPr/>
        </p:nvSpPr>
        <p:spPr>
          <a:xfrm rot="1906082">
            <a:off x="1793253" y="1556603"/>
            <a:ext cx="533400" cy="341737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SSEC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62508"/>
            <a:ext cx="2873047" cy="20282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NOA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3386" y="4772697"/>
            <a:ext cx="2070614" cy="207061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NAS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4" y="4953000"/>
            <a:ext cx="2300593" cy="190408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NSF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686670"/>
            <a:ext cx="2161908" cy="21713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7512" y="162508"/>
            <a:ext cx="2800575" cy="830997"/>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SSEC Science Team</a:t>
            </a:r>
          </a:p>
          <a:p>
            <a:r>
              <a:rPr lang="en-US" sz="2400" b="1" dirty="0" smtClean="0">
                <a:latin typeface="Times New Roman" panose="02020603050405020304" pitchFamily="18" charset="0"/>
                <a:cs typeface="Times New Roman" panose="02020603050405020304" pitchFamily="18" charset="0"/>
              </a:rPr>
              <a:t>Participation</a:t>
            </a:r>
            <a:endParaRPr lang="en-US"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0" y="2062877"/>
            <a:ext cx="3292771" cy="2585323"/>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S-NPP </a:t>
            </a:r>
          </a:p>
          <a:p>
            <a:r>
              <a:rPr lang="en-US" b="1" dirty="0" smtClean="0">
                <a:latin typeface="Times New Roman" panose="02020603050405020304" pitchFamily="18" charset="0"/>
                <a:cs typeface="Times New Roman" panose="02020603050405020304" pitchFamily="18" charset="0"/>
              </a:rPr>
              <a:t>AIRS</a:t>
            </a:r>
          </a:p>
          <a:p>
            <a:r>
              <a:rPr lang="en-US" b="1" dirty="0" smtClean="0">
                <a:latin typeface="Times New Roman" panose="02020603050405020304" pitchFamily="18" charset="0"/>
                <a:cs typeface="Times New Roman" panose="02020603050405020304" pitchFamily="18" charset="0"/>
              </a:rPr>
              <a:t>MODIS</a:t>
            </a:r>
          </a:p>
          <a:p>
            <a:r>
              <a:rPr lang="en-US" b="1" dirty="0" smtClean="0">
                <a:latin typeface="Times New Roman" panose="02020603050405020304" pitchFamily="18" charset="0"/>
                <a:cs typeface="Times New Roman" panose="02020603050405020304" pitchFamily="18" charset="0"/>
              </a:rPr>
              <a:t>Applied Sciences</a:t>
            </a:r>
          </a:p>
          <a:p>
            <a:r>
              <a:rPr lang="en-US" b="1" dirty="0" smtClean="0">
                <a:latin typeface="Times New Roman" panose="02020603050405020304" pitchFamily="18" charset="0"/>
                <a:cs typeface="Times New Roman" panose="02020603050405020304" pitchFamily="18" charset="0"/>
              </a:rPr>
              <a:t>GPM</a:t>
            </a:r>
          </a:p>
          <a:p>
            <a:r>
              <a:rPr lang="en-US" b="1" dirty="0" err="1" smtClean="0">
                <a:latin typeface="Times New Roman" panose="02020603050405020304" pitchFamily="18" charset="0"/>
                <a:cs typeface="Times New Roman" panose="02020603050405020304" pitchFamily="18" charset="0"/>
              </a:rPr>
              <a:t>CloudSat</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OCO-2</a:t>
            </a:r>
          </a:p>
          <a:p>
            <a:endParaRPr lang="en-US" b="1" dirty="0" smtClean="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p:txBody>
      </p:sp>
      <p:sp>
        <p:nvSpPr>
          <p:cNvPr id="3" name="Rectangle 2"/>
          <p:cNvSpPr/>
          <p:nvPr/>
        </p:nvSpPr>
        <p:spPr>
          <a:xfrm>
            <a:off x="3257426" y="2870030"/>
            <a:ext cx="1180772" cy="923330"/>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FRAPPE</a:t>
            </a:r>
          </a:p>
          <a:p>
            <a:r>
              <a:rPr lang="en-US" b="1" dirty="0" smtClean="0">
                <a:latin typeface="Times New Roman" panose="02020603050405020304" pitchFamily="18" charset="0"/>
                <a:cs typeface="Times New Roman" panose="02020603050405020304" pitchFamily="18" charset="0"/>
              </a:rPr>
              <a:t>PECAN</a:t>
            </a:r>
          </a:p>
          <a:p>
            <a:r>
              <a:rPr lang="en-US" b="1" dirty="0">
                <a:latin typeface="Times New Roman" panose="02020603050405020304" pitchFamily="18" charset="0"/>
                <a:cs typeface="Times New Roman" panose="02020603050405020304" pitchFamily="18" charset="0"/>
              </a:rPr>
              <a:t>TORERO</a:t>
            </a:r>
          </a:p>
        </p:txBody>
      </p:sp>
      <p:sp>
        <p:nvSpPr>
          <p:cNvPr id="7" name="TextBox 6"/>
          <p:cNvSpPr txBox="1"/>
          <p:nvPr/>
        </p:nvSpPr>
        <p:spPr>
          <a:xfrm>
            <a:off x="6667616" y="2133600"/>
            <a:ext cx="2476384" cy="1477328"/>
          </a:xfrm>
          <a:prstGeom prst="rect">
            <a:avLst/>
          </a:prstGeom>
          <a:noFill/>
        </p:spPr>
        <p:txBody>
          <a:bodyPr wrap="none" rtlCol="0">
            <a:spAutoFit/>
          </a:bodyPr>
          <a:lstStyle/>
          <a:p>
            <a:pPr algn="r"/>
            <a:r>
              <a:rPr lang="en-US" b="1" dirty="0">
                <a:latin typeface="Times New Roman" panose="02020603050405020304" pitchFamily="18" charset="0"/>
                <a:cs typeface="Times New Roman" panose="02020603050405020304" pitchFamily="18" charset="0"/>
              </a:rPr>
              <a:t>Hazardous </a:t>
            </a:r>
            <a:r>
              <a:rPr lang="en-US" b="1" dirty="0" err="1">
                <a:latin typeface="Times New Roman" panose="02020603050405020304" pitchFamily="18" charset="0"/>
                <a:cs typeface="Times New Roman" panose="02020603050405020304" pitchFamily="18" charset="0"/>
              </a:rPr>
              <a:t>Wx</a:t>
            </a:r>
            <a:r>
              <a:rPr lang="en-US" b="1" dirty="0">
                <a:latin typeface="Times New Roman" panose="02020603050405020304" pitchFamily="18" charset="0"/>
                <a:cs typeface="Times New Roman" panose="02020603050405020304" pitchFamily="18" charset="0"/>
              </a:rPr>
              <a:t> Testbed</a:t>
            </a:r>
          </a:p>
          <a:p>
            <a:pPr algn="r"/>
            <a:r>
              <a:rPr lang="en-US" b="1" dirty="0">
                <a:latin typeface="Times New Roman" panose="02020603050405020304" pitchFamily="18" charset="0"/>
                <a:cs typeface="Times New Roman" panose="02020603050405020304" pitchFamily="18" charset="0"/>
              </a:rPr>
              <a:t>Proving Ground</a:t>
            </a:r>
          </a:p>
          <a:p>
            <a:pPr algn="r"/>
            <a:r>
              <a:rPr lang="en-US" b="1" dirty="0" smtClean="0">
                <a:latin typeface="Times New Roman" panose="02020603050405020304" pitchFamily="18" charset="0"/>
                <a:cs typeface="Times New Roman" panose="02020603050405020304" pitchFamily="18" charset="0"/>
              </a:rPr>
              <a:t>GOES-R AWG</a:t>
            </a:r>
            <a:endParaRPr lang="en-US" b="1" dirty="0">
              <a:latin typeface="Times New Roman" panose="02020603050405020304" pitchFamily="18" charset="0"/>
              <a:cs typeface="Times New Roman" panose="02020603050405020304" pitchFamily="18" charset="0"/>
            </a:endParaRPr>
          </a:p>
          <a:p>
            <a:pPr algn="r"/>
            <a:r>
              <a:rPr lang="en-US" b="1" dirty="0" smtClean="0">
                <a:latin typeface="Times New Roman" panose="02020603050405020304" pitchFamily="18" charset="0"/>
                <a:cs typeface="Times New Roman" panose="02020603050405020304" pitchFamily="18" charset="0"/>
              </a:rPr>
              <a:t>JPSS</a:t>
            </a:r>
          </a:p>
          <a:p>
            <a:pPr algn="r"/>
            <a:r>
              <a:rPr lang="en-US" b="1" dirty="0" smtClean="0">
                <a:latin typeface="Times New Roman" panose="02020603050405020304" pitchFamily="18" charset="0"/>
                <a:cs typeface="Times New Roman" panose="02020603050405020304" pitchFamily="18" charset="0"/>
              </a:rPr>
              <a:t>RTAP</a:t>
            </a:r>
          </a:p>
        </p:txBody>
      </p:sp>
    </p:spTree>
    <p:extLst>
      <p:ext uri="{BB962C8B-B14F-4D97-AF65-F5344CB8AC3E}">
        <p14:creationId xmlns:p14="http://schemas.microsoft.com/office/powerpoint/2010/main" val="3119154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ns\users$\bpierce\Data\Documents\Attachments\FY2018\apr_19\TROPIC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3048000"/>
            <a:ext cx="1725613" cy="131974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eans\users$\bpierce\Data\Documents\Attachments\FY2018\apr_19\arctic_evi4_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4800600"/>
            <a:ext cx="1725613" cy="13535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eans\users$\bpierce\Data\Documents\Attachments\FY2018\apr_19\TEMP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331010"/>
            <a:ext cx="1725614" cy="14197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 y="327526"/>
            <a:ext cx="7080464" cy="430887"/>
          </a:xfrm>
          <a:prstGeom prst="rect">
            <a:avLst/>
          </a:prstGeom>
        </p:spPr>
        <p:txBody>
          <a:bodyPr wrap="none">
            <a:spAutoFit/>
          </a:bodyPr>
          <a:lstStyle/>
          <a:p>
            <a:r>
              <a:rPr lang="en-US" sz="2200" b="1" dirty="0" smtClean="0">
                <a:latin typeface="Times New Roman" panose="02020603050405020304" pitchFamily="18" charset="0"/>
                <a:cs typeface="Times New Roman" panose="02020603050405020304" pitchFamily="18" charset="0"/>
              </a:rPr>
              <a:t>Opportunities: SSEC NASA Earth </a:t>
            </a:r>
            <a:r>
              <a:rPr lang="en-US" sz="2200" b="1" dirty="0">
                <a:latin typeface="Times New Roman" panose="02020603050405020304" pitchFamily="18" charset="0"/>
                <a:cs typeface="Times New Roman" panose="02020603050405020304" pitchFamily="18" charset="0"/>
              </a:rPr>
              <a:t>Venture </a:t>
            </a:r>
            <a:r>
              <a:rPr lang="en-US" sz="2200" b="1" dirty="0" smtClean="0">
                <a:latin typeface="Times New Roman" panose="02020603050405020304" pitchFamily="18" charset="0"/>
                <a:cs typeface="Times New Roman" panose="02020603050405020304" pitchFamily="18" charset="0"/>
              </a:rPr>
              <a:t>participation </a:t>
            </a:r>
            <a:endParaRPr lang="en-US" sz="2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 y="1335858"/>
            <a:ext cx="6705600" cy="138499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400" b="1" dirty="0">
                <a:latin typeface="Times New Roman" panose="02020603050405020304" pitchFamily="18" charset="0"/>
                <a:cs typeface="Times New Roman" panose="02020603050405020304" pitchFamily="18" charset="0"/>
              </a:rPr>
              <a:t>The Tropospheric Emissions: Monitoring of Pollution (TEMPO) measure air pollution of North America hourly and at high spatial resolution. TEMPO observations are from the geostationary vantage point, flying on a geostationary commercial communications host spacecraft. </a:t>
            </a:r>
            <a:r>
              <a:rPr lang="en-US" sz="1400" b="1" dirty="0" smtClean="0">
                <a:latin typeface="Times New Roman" panose="02020603050405020304" pitchFamily="18" charset="0"/>
                <a:cs typeface="Times New Roman" panose="02020603050405020304" pitchFamily="18" charset="0"/>
              </a:rPr>
              <a:t>(PI: </a:t>
            </a:r>
            <a:r>
              <a:rPr lang="en-US" sz="1400" b="1" dirty="0">
                <a:latin typeface="Times New Roman" panose="02020603050405020304" pitchFamily="18" charset="0"/>
                <a:cs typeface="Times New Roman" panose="02020603050405020304" pitchFamily="18" charset="0"/>
              </a:rPr>
              <a:t>Kelly Chance, Smithsonian Astrophysical </a:t>
            </a:r>
            <a:r>
              <a:rPr lang="en-US" sz="1400" b="1" dirty="0" smtClean="0">
                <a:latin typeface="Times New Roman" panose="02020603050405020304" pitchFamily="18" charset="0"/>
                <a:cs typeface="Times New Roman" panose="02020603050405020304" pitchFamily="18" charset="0"/>
              </a:rPr>
              <a:t>Observatory)</a:t>
            </a:r>
            <a:r>
              <a:rPr lang="en-US" sz="1400" b="1" dirty="0" smtClean="0">
                <a:solidFill>
                  <a:srgbClr val="FF0000"/>
                </a:solidFill>
                <a:latin typeface="Times New Roman" panose="02020603050405020304" pitchFamily="18" charset="0"/>
                <a:cs typeface="Times New Roman" panose="02020603050405020304" pitchFamily="18" charset="0"/>
              </a:rPr>
              <a:t> (Brad Pierce, Co-I, Air Quality forecasting and data assimilation) </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 y="3048000"/>
            <a:ext cx="6705600" cy="116955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400" b="1" dirty="0">
                <a:latin typeface="Times New Roman" panose="02020603050405020304" pitchFamily="18" charset="0"/>
                <a:cs typeface="Times New Roman" panose="02020603050405020304" pitchFamily="18" charset="0"/>
              </a:rPr>
              <a:t>The Time-Resolved Observations of Precipitation structure and storm Intensity with a Constellation of </a:t>
            </a:r>
            <a:r>
              <a:rPr lang="en-US" sz="1400" b="1" dirty="0" err="1">
                <a:latin typeface="Times New Roman" panose="02020603050405020304" pitchFamily="18" charset="0"/>
                <a:cs typeface="Times New Roman" panose="02020603050405020304" pitchFamily="18" charset="0"/>
              </a:rPr>
              <a:t>Smallsats</a:t>
            </a:r>
            <a:r>
              <a:rPr lang="en-US" sz="1400" b="1" dirty="0">
                <a:latin typeface="Times New Roman" panose="02020603050405020304" pitchFamily="18" charset="0"/>
                <a:cs typeface="Times New Roman" panose="02020603050405020304" pitchFamily="18" charset="0"/>
              </a:rPr>
              <a:t> (TROPICS) mission will </a:t>
            </a:r>
            <a:r>
              <a:rPr lang="en-US" sz="1400" b="1" dirty="0" smtClean="0">
                <a:latin typeface="Times New Roman" panose="02020603050405020304" pitchFamily="18" charset="0"/>
                <a:cs typeface="Times New Roman" panose="02020603050405020304" pitchFamily="18" charset="0"/>
              </a:rPr>
              <a:t>measure </a:t>
            </a:r>
            <a:r>
              <a:rPr lang="en-US" sz="1400" b="1" dirty="0">
                <a:latin typeface="Times New Roman" panose="02020603050405020304" pitchFamily="18" charset="0"/>
                <a:cs typeface="Times New Roman" panose="02020603050405020304" pitchFamily="18" charset="0"/>
              </a:rPr>
              <a:t>environmental and inner-core conditions for tropical cyclones (TCs) </a:t>
            </a:r>
            <a:r>
              <a:rPr lang="en-US" sz="1400" b="1" dirty="0" smtClean="0">
                <a:latin typeface="Times New Roman" panose="02020603050405020304" pitchFamily="18" charset="0"/>
                <a:cs typeface="Times New Roman" panose="02020603050405020304" pitchFamily="18" charset="0"/>
              </a:rPr>
              <a:t>at an unprecedented </a:t>
            </a:r>
            <a:r>
              <a:rPr lang="en-US" sz="1400" b="1" dirty="0">
                <a:latin typeface="Times New Roman" panose="02020603050405020304" pitchFamily="18" charset="0"/>
                <a:cs typeface="Times New Roman" panose="02020603050405020304" pitchFamily="18" charset="0"/>
              </a:rPr>
              <a:t>combination of horizontal and temporal resolution </a:t>
            </a:r>
            <a:r>
              <a:rPr lang="en-US" sz="1400" b="1" dirty="0" smtClean="0">
                <a:latin typeface="Times New Roman" panose="02020603050405020304" pitchFamily="18" charset="0"/>
                <a:cs typeface="Times New Roman" panose="02020603050405020304" pitchFamily="18" charset="0"/>
              </a:rPr>
              <a:t>(PI, William </a:t>
            </a:r>
            <a:r>
              <a:rPr lang="en-US" sz="1400" b="1" dirty="0">
                <a:latin typeface="Times New Roman" panose="02020603050405020304" pitchFamily="18" charset="0"/>
                <a:cs typeface="Times New Roman" panose="02020603050405020304" pitchFamily="18" charset="0"/>
              </a:rPr>
              <a:t>Blackwell, </a:t>
            </a:r>
            <a:r>
              <a:rPr lang="en-US" sz="1400" b="1" dirty="0" smtClean="0">
                <a:latin typeface="Times New Roman" panose="02020603050405020304" pitchFamily="18" charset="0"/>
                <a:cs typeface="Times New Roman" panose="02020603050405020304" pitchFamily="18" charset="0"/>
              </a:rPr>
              <a:t>MIT </a:t>
            </a:r>
            <a:r>
              <a:rPr lang="en-US" sz="1400" b="1" dirty="0">
                <a:latin typeface="Times New Roman" panose="02020603050405020304" pitchFamily="18" charset="0"/>
                <a:cs typeface="Times New Roman" panose="02020603050405020304" pitchFamily="18" charset="0"/>
              </a:rPr>
              <a:t>Lincoln Laboratory) </a:t>
            </a:r>
            <a:r>
              <a:rPr lang="en-US" sz="1400" b="1" dirty="0">
                <a:solidFill>
                  <a:srgbClr val="FF0000"/>
                </a:solidFill>
                <a:latin typeface="Times New Roman" panose="02020603050405020304" pitchFamily="18" charset="0"/>
                <a:cs typeface="Times New Roman" panose="02020603050405020304" pitchFamily="18" charset="0"/>
              </a:rPr>
              <a:t>(Chris </a:t>
            </a:r>
            <a:r>
              <a:rPr lang="en-US" sz="1400" b="1" dirty="0" err="1">
                <a:solidFill>
                  <a:srgbClr val="FF0000"/>
                </a:solidFill>
                <a:latin typeface="Times New Roman" panose="02020603050405020304" pitchFamily="18" charset="0"/>
                <a:cs typeface="Times New Roman" panose="02020603050405020304" pitchFamily="18" charset="0"/>
              </a:rPr>
              <a:t>Velden</a:t>
            </a:r>
            <a:r>
              <a:rPr lang="en-US" sz="1400" b="1" dirty="0">
                <a:solidFill>
                  <a:srgbClr val="FF0000"/>
                </a:solidFill>
                <a:latin typeface="Times New Roman" panose="02020603050405020304" pitchFamily="18" charset="0"/>
                <a:cs typeface="Times New Roman" panose="02020603050405020304" pitchFamily="18" charset="0"/>
              </a:rPr>
              <a:t>, Co-I, </a:t>
            </a:r>
            <a:r>
              <a:rPr lang="en-US" sz="1400" b="1" dirty="0" smtClean="0">
                <a:solidFill>
                  <a:srgbClr val="FF0000"/>
                </a:solidFill>
                <a:latin typeface="Times New Roman" panose="02020603050405020304" pitchFamily="18" charset="0"/>
                <a:cs typeface="Times New Roman" panose="02020603050405020304" pitchFamily="18" charset="0"/>
              </a:rPr>
              <a:t>SSEC responsible for ground system) </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 y="4800600"/>
            <a:ext cx="6705600" cy="95410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400" b="1" dirty="0">
                <a:latin typeface="Times New Roman" panose="02020603050405020304" pitchFamily="18" charset="0"/>
                <a:cs typeface="Times New Roman" panose="02020603050405020304" pitchFamily="18" charset="0"/>
              </a:rPr>
              <a:t>The Polar Radiant Energy in the Far Infrared Experiment (PREFIRE) will fly a pair of small CubeSat satellites to probe a little-studied portion of the radiant energy emitted by Earth for clues about Arctic warming, sea ice loss, and ice-sheet melting. </a:t>
            </a:r>
            <a:r>
              <a:rPr lang="en-US" sz="1400" b="1" dirty="0" smtClean="0">
                <a:solidFill>
                  <a:srgbClr val="FF0000"/>
                </a:solidFill>
                <a:latin typeface="Times New Roman" panose="02020603050405020304" pitchFamily="18" charset="0"/>
                <a:cs typeface="Times New Roman" panose="02020603050405020304" pitchFamily="18" charset="0"/>
              </a:rPr>
              <a:t>(PI: </a:t>
            </a:r>
            <a:r>
              <a:rPr lang="en-US" sz="1400" b="1" dirty="0">
                <a:solidFill>
                  <a:srgbClr val="FF0000"/>
                </a:solidFill>
                <a:latin typeface="Times New Roman" panose="02020603050405020304" pitchFamily="18" charset="0"/>
                <a:cs typeface="Times New Roman" panose="02020603050405020304" pitchFamily="18" charset="0"/>
              </a:rPr>
              <a:t>Tristan </a:t>
            </a:r>
            <a:r>
              <a:rPr lang="en-US" sz="1400" b="1" dirty="0" err="1">
                <a:solidFill>
                  <a:srgbClr val="FF0000"/>
                </a:solidFill>
                <a:latin typeface="Times New Roman" panose="02020603050405020304" pitchFamily="18" charset="0"/>
                <a:cs typeface="Times New Roman" panose="02020603050405020304" pitchFamily="18" charset="0"/>
              </a:rPr>
              <a:t>L’Ecuyer</a:t>
            </a:r>
            <a:r>
              <a:rPr lang="en-US" sz="1400" b="1" dirty="0">
                <a:solidFill>
                  <a:srgbClr val="FF0000"/>
                </a:solidFill>
                <a:latin typeface="Times New Roman" panose="02020603050405020304" pitchFamily="18" charset="0"/>
                <a:cs typeface="Times New Roman" panose="02020603050405020304" pitchFamily="18" charset="0"/>
              </a:rPr>
              <a:t> of the University of Wisconsin, </a:t>
            </a:r>
            <a:r>
              <a:rPr lang="en-US" sz="1400" b="1" dirty="0" smtClean="0">
                <a:solidFill>
                  <a:srgbClr val="FF0000"/>
                </a:solidFill>
                <a:latin typeface="Times New Roman" panose="02020603050405020304" pitchFamily="18" charset="0"/>
                <a:cs typeface="Times New Roman" panose="02020603050405020304" pitchFamily="18" charset="0"/>
              </a:rPr>
              <a:t>Madison)</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1019" y="6324600"/>
            <a:ext cx="8859285" cy="430887"/>
          </a:xfrm>
          <a:prstGeom prst="rect">
            <a:avLst/>
          </a:prstGeom>
          <a:noFill/>
        </p:spPr>
        <p:txBody>
          <a:bodyPr wrap="none" rtlCol="0">
            <a:spAutoFit/>
          </a:bodyPr>
          <a:lstStyle/>
          <a:p>
            <a:r>
              <a:rPr lang="en-US" sz="2200" b="1" i="1" dirty="0" smtClean="0">
                <a:latin typeface="Times New Roman" panose="02020603050405020304" pitchFamily="18" charset="0"/>
                <a:cs typeface="Times New Roman" panose="02020603050405020304" pitchFamily="18" charset="0"/>
              </a:rPr>
              <a:t>These Earth Venture </a:t>
            </a:r>
            <a:r>
              <a:rPr lang="en-US" sz="2200" b="1" i="1" dirty="0" smtClean="0">
                <a:latin typeface="Times New Roman" panose="02020603050405020304" pitchFamily="18" charset="0"/>
                <a:cs typeface="Times New Roman" panose="02020603050405020304" pitchFamily="18" charset="0"/>
              </a:rPr>
              <a:t>missions were </a:t>
            </a:r>
            <a:r>
              <a:rPr lang="en-US" sz="2200" b="1" i="1" dirty="0" smtClean="0">
                <a:latin typeface="Times New Roman" panose="02020603050405020304" pitchFamily="18" charset="0"/>
                <a:cs typeface="Times New Roman" panose="02020603050405020304" pitchFamily="18" charset="0"/>
              </a:rPr>
              <a:t>in response to the 2007 Decadal Survey</a:t>
            </a:r>
            <a:endParaRPr lang="en-US" sz="2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5848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78797"/>
            <a:ext cx="9144000" cy="4955203"/>
          </a:xfrm>
          <a:prstGeom prst="rect">
            <a:avLst/>
          </a:prstGeom>
        </p:spPr>
        <p:txBody>
          <a:bodyPr wrap="square">
            <a:spAutoFit/>
          </a:bodyPr>
          <a:lstStyle/>
          <a:p>
            <a:r>
              <a:rPr lang="en-US" sz="2200" b="1" dirty="0" smtClean="0">
                <a:latin typeface="Times New Roman" panose="02020603050405020304" pitchFamily="18" charset="0"/>
                <a:cs typeface="Times New Roman" panose="02020603050405020304" pitchFamily="18" charset="0"/>
              </a:rPr>
              <a:t>Challenges: Supporting SSEC engineering infrastructure to </a:t>
            </a:r>
            <a:r>
              <a:rPr lang="en-US" sz="2200" b="1" dirty="0">
                <a:latin typeface="Times New Roman" panose="02020603050405020304" pitchFamily="18" charset="0"/>
                <a:cs typeface="Times New Roman" panose="02020603050405020304" pitchFamily="18" charset="0"/>
              </a:rPr>
              <a:t>support SSEC and campus research</a:t>
            </a:r>
            <a:r>
              <a:rPr lang="en-US" sz="2200" b="1" dirty="0" smtClean="0">
                <a:latin typeface="Times New Roman" panose="02020603050405020304" pitchFamily="18" charset="0"/>
                <a:cs typeface="Times New Roman" panose="02020603050405020304" pitchFamily="18" charset="0"/>
              </a:rPr>
              <a:t>.</a:t>
            </a:r>
          </a:p>
          <a:p>
            <a:endParaRPr lang="en-US" sz="2200" b="1" dirty="0">
              <a:latin typeface="Times New Roman" panose="02020603050405020304" pitchFamily="18" charset="0"/>
              <a:cs typeface="Times New Roman" panose="02020603050405020304" pitchFamily="18" charset="0"/>
            </a:endParaRPr>
          </a:p>
          <a:p>
            <a:pPr lvl="1"/>
            <a:r>
              <a:rPr lang="en-US" b="1" dirty="0">
                <a:solidFill>
                  <a:schemeClr val="bg1"/>
                </a:solidFill>
                <a:latin typeface="Times New Roman" panose="02020603050405020304" pitchFamily="18" charset="0"/>
                <a:cs typeface="Times New Roman" panose="02020603050405020304" pitchFamily="18" charset="0"/>
              </a:rPr>
              <a:t>S</a:t>
            </a:r>
            <a:r>
              <a:rPr lang="en-US" b="1" dirty="0" smtClean="0">
                <a:solidFill>
                  <a:schemeClr val="bg1"/>
                </a:solidFill>
                <a:latin typeface="Times New Roman" panose="02020603050405020304" pitchFamily="18" charset="0"/>
                <a:cs typeface="Times New Roman" panose="02020603050405020304" pitchFamily="18" charset="0"/>
              </a:rPr>
              <a:t>trengthen </a:t>
            </a:r>
            <a:r>
              <a:rPr lang="en-US" b="1" dirty="0">
                <a:solidFill>
                  <a:schemeClr val="bg1"/>
                </a:solidFill>
                <a:latin typeface="Times New Roman" panose="02020603050405020304" pitchFamily="18" charset="0"/>
                <a:cs typeface="Times New Roman" panose="02020603050405020304" pitchFamily="18" charset="0"/>
              </a:rPr>
              <a:t>SSEC’s collaboration with the UW-Madison Physical Sciences Lab (PSL) to </a:t>
            </a:r>
            <a:r>
              <a:rPr lang="en-US" b="1" dirty="0" smtClean="0">
                <a:solidFill>
                  <a:schemeClr val="bg1"/>
                </a:solidFill>
                <a:latin typeface="Times New Roman" panose="02020603050405020304" pitchFamily="18" charset="0"/>
                <a:cs typeface="Times New Roman" panose="02020603050405020304" pitchFamily="18" charset="0"/>
              </a:rPr>
              <a:t>provide </a:t>
            </a:r>
            <a:r>
              <a:rPr lang="en-US" b="1" dirty="0">
                <a:solidFill>
                  <a:schemeClr val="bg1"/>
                </a:solidFill>
                <a:latin typeface="Times New Roman" panose="02020603050405020304" pitchFamily="18" charset="0"/>
                <a:cs typeface="Times New Roman" panose="02020603050405020304" pitchFamily="18" charset="0"/>
              </a:rPr>
              <a:t>more sustained funding for SSEC </a:t>
            </a:r>
            <a:r>
              <a:rPr lang="en-US" b="1" dirty="0" smtClean="0">
                <a:solidFill>
                  <a:schemeClr val="bg1"/>
                </a:solidFill>
                <a:latin typeface="Times New Roman" panose="02020603050405020304" pitchFamily="18" charset="0"/>
                <a:cs typeface="Times New Roman" panose="02020603050405020304" pitchFamily="18" charset="0"/>
              </a:rPr>
              <a:t>engineering staff. </a:t>
            </a:r>
          </a:p>
          <a:p>
            <a:pPr lvl="1"/>
            <a:endParaRPr lang="en-US" b="1" dirty="0">
              <a:solidFill>
                <a:schemeClr val="bg1"/>
              </a:solidFill>
              <a:latin typeface="Times New Roman" panose="02020603050405020304" pitchFamily="18" charset="0"/>
              <a:cs typeface="Times New Roman" panose="02020603050405020304" pitchFamily="18" charset="0"/>
            </a:endParaRPr>
          </a:p>
          <a:p>
            <a:pPr lvl="1"/>
            <a:r>
              <a:rPr lang="en-US" b="1" dirty="0" smtClean="0">
                <a:solidFill>
                  <a:schemeClr val="bg1"/>
                </a:solidFill>
                <a:latin typeface="Times New Roman" panose="02020603050405020304" pitchFamily="18" charset="0"/>
                <a:cs typeface="Times New Roman" panose="02020603050405020304" pitchFamily="18" charset="0"/>
              </a:rPr>
              <a:t>Pursue </a:t>
            </a:r>
            <a:r>
              <a:rPr lang="en-US" b="1" dirty="0">
                <a:solidFill>
                  <a:schemeClr val="bg1"/>
                </a:solidFill>
                <a:latin typeface="Times New Roman" panose="02020603050405020304" pitchFamily="18" charset="0"/>
                <a:cs typeface="Times New Roman" panose="02020603050405020304" pitchFamily="18" charset="0"/>
              </a:rPr>
              <a:t>NASA and/or NOAA Incubation funding to support the development of expanded capabilities for the S-HIS, including short wave infrared channels for retrieving methane, carbon monoxide, and carbon dioxide </a:t>
            </a:r>
          </a:p>
          <a:p>
            <a:endParaRPr lang="en-US" sz="2200" b="1" dirty="0" smtClean="0">
              <a:solidFill>
                <a:schemeClr val="bg1"/>
              </a:solidFill>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Challenges: </a:t>
            </a:r>
            <a:r>
              <a:rPr lang="en-US" sz="2200" b="1" dirty="0" smtClean="0">
                <a:latin typeface="Times New Roman" panose="02020603050405020304" pitchFamily="18" charset="0"/>
                <a:cs typeface="Times New Roman" panose="02020603050405020304" pitchFamily="18" charset="0"/>
              </a:rPr>
              <a:t>Increasing </a:t>
            </a:r>
            <a:r>
              <a:rPr lang="en-US" sz="2200" b="1" dirty="0">
                <a:latin typeface="Times New Roman" panose="02020603050405020304" pitchFamily="18" charset="0"/>
                <a:cs typeface="Times New Roman" panose="02020603050405020304" pitchFamily="18" charset="0"/>
              </a:rPr>
              <a:t>the number of PI level staff and external UW collaborations at </a:t>
            </a:r>
            <a:r>
              <a:rPr lang="en-US" sz="2200" b="1" dirty="0" smtClean="0">
                <a:latin typeface="Times New Roman" panose="02020603050405020304" pitchFamily="18" charset="0"/>
                <a:cs typeface="Times New Roman" panose="02020603050405020304" pitchFamily="18" charset="0"/>
              </a:rPr>
              <a:t>SSEC. </a:t>
            </a:r>
          </a:p>
          <a:p>
            <a:endParaRPr lang="en-US" sz="2200" b="1" dirty="0">
              <a:latin typeface="Times New Roman" panose="02020603050405020304" pitchFamily="18" charset="0"/>
              <a:cs typeface="Times New Roman" panose="02020603050405020304" pitchFamily="18" charset="0"/>
            </a:endParaRPr>
          </a:p>
          <a:p>
            <a:pPr lvl="1"/>
            <a:r>
              <a:rPr lang="en-US" b="1" dirty="0" smtClean="0">
                <a:solidFill>
                  <a:schemeClr val="bg1"/>
                </a:solidFill>
                <a:latin typeface="Times New Roman" panose="02020603050405020304" pitchFamily="18" charset="0"/>
                <a:cs typeface="Times New Roman" panose="02020603050405020304" pitchFamily="18" charset="0"/>
              </a:rPr>
              <a:t>Continue collaboration with Astronomy and Physics Departments, and strengthen collaboration with other departments through programs such as UW2020,  Data </a:t>
            </a:r>
            <a:r>
              <a:rPr lang="en-US" b="1" dirty="0">
                <a:solidFill>
                  <a:schemeClr val="bg1"/>
                </a:solidFill>
                <a:latin typeface="Times New Roman" panose="02020603050405020304" pitchFamily="18" charset="0"/>
                <a:cs typeface="Times New Roman" panose="02020603050405020304" pitchFamily="18" charset="0"/>
              </a:rPr>
              <a:t>Science </a:t>
            </a:r>
            <a:r>
              <a:rPr lang="en-US" b="1" dirty="0" smtClean="0">
                <a:solidFill>
                  <a:schemeClr val="bg1"/>
                </a:solidFill>
                <a:latin typeface="Times New Roman" panose="02020603050405020304" pitchFamily="18" charset="0"/>
                <a:cs typeface="Times New Roman" panose="02020603050405020304" pitchFamily="18" charset="0"/>
              </a:rPr>
              <a:t>Initiative (Institute </a:t>
            </a:r>
            <a:r>
              <a:rPr lang="en-US" b="1" dirty="0">
                <a:solidFill>
                  <a:schemeClr val="bg1"/>
                </a:solidFill>
                <a:latin typeface="Times New Roman" panose="02020603050405020304" pitchFamily="18" charset="0"/>
                <a:cs typeface="Times New Roman" panose="02020603050405020304" pitchFamily="18" charset="0"/>
              </a:rPr>
              <a:t>for Foundations of Data </a:t>
            </a:r>
            <a:r>
              <a:rPr lang="en-US" b="1" dirty="0" smtClean="0">
                <a:solidFill>
                  <a:schemeClr val="bg1"/>
                </a:solidFill>
                <a:latin typeface="Times New Roman" panose="02020603050405020304" pitchFamily="18" charset="0"/>
                <a:cs typeface="Times New Roman" panose="02020603050405020304" pitchFamily="18" charset="0"/>
              </a:rPr>
              <a:t>Science)</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0909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78797"/>
            <a:ext cx="9144000" cy="4955203"/>
          </a:xfrm>
          <a:prstGeom prst="rect">
            <a:avLst/>
          </a:prstGeom>
        </p:spPr>
        <p:txBody>
          <a:bodyPr wrap="square">
            <a:spAutoFit/>
          </a:bodyPr>
          <a:lstStyle/>
          <a:p>
            <a:r>
              <a:rPr lang="en-US" sz="2200" b="1" dirty="0" smtClean="0">
                <a:latin typeface="Times New Roman" panose="02020603050405020304" pitchFamily="18" charset="0"/>
                <a:cs typeface="Times New Roman" panose="02020603050405020304" pitchFamily="18" charset="0"/>
              </a:rPr>
              <a:t>Challenges: Supporting SSEC engineering infrastructure to </a:t>
            </a:r>
            <a:r>
              <a:rPr lang="en-US" sz="2200" b="1" dirty="0">
                <a:latin typeface="Times New Roman" panose="02020603050405020304" pitchFamily="18" charset="0"/>
                <a:cs typeface="Times New Roman" panose="02020603050405020304" pitchFamily="18" charset="0"/>
              </a:rPr>
              <a:t>support SSEC and campus research</a:t>
            </a:r>
            <a:r>
              <a:rPr lang="en-US" sz="2200" b="1" dirty="0" smtClean="0">
                <a:latin typeface="Times New Roman" panose="02020603050405020304" pitchFamily="18" charset="0"/>
                <a:cs typeface="Times New Roman" panose="02020603050405020304" pitchFamily="18" charset="0"/>
              </a:rPr>
              <a:t>.</a:t>
            </a:r>
          </a:p>
          <a:p>
            <a:endParaRPr lang="en-US" sz="2200" b="1" dirty="0">
              <a:latin typeface="Times New Roman" panose="02020603050405020304" pitchFamily="18" charset="0"/>
              <a:cs typeface="Times New Roman" panose="02020603050405020304" pitchFamily="18" charset="0"/>
            </a:endParaRPr>
          </a:p>
          <a:p>
            <a:pPr lvl="1"/>
            <a:r>
              <a:rPr lang="en-US" b="1" i="1" dirty="0">
                <a:latin typeface="Times New Roman" panose="02020603050405020304" pitchFamily="18" charset="0"/>
                <a:cs typeface="Times New Roman" panose="02020603050405020304" pitchFamily="18" charset="0"/>
              </a:rPr>
              <a:t>S</a:t>
            </a:r>
            <a:r>
              <a:rPr lang="en-US" b="1" i="1" dirty="0" smtClean="0">
                <a:latin typeface="Times New Roman" panose="02020603050405020304" pitchFamily="18" charset="0"/>
                <a:cs typeface="Times New Roman" panose="02020603050405020304" pitchFamily="18" charset="0"/>
              </a:rPr>
              <a:t>trengthen </a:t>
            </a:r>
            <a:r>
              <a:rPr lang="en-US" b="1" i="1" dirty="0">
                <a:latin typeface="Times New Roman" panose="02020603050405020304" pitchFamily="18" charset="0"/>
                <a:cs typeface="Times New Roman" panose="02020603050405020304" pitchFamily="18" charset="0"/>
              </a:rPr>
              <a:t>SSEC’s collaboration with the UW-Madison Physical Sciences Lab (PSL) to </a:t>
            </a:r>
            <a:r>
              <a:rPr lang="en-US" b="1" i="1" dirty="0" smtClean="0">
                <a:latin typeface="Times New Roman" panose="02020603050405020304" pitchFamily="18" charset="0"/>
                <a:cs typeface="Times New Roman" panose="02020603050405020304" pitchFamily="18" charset="0"/>
              </a:rPr>
              <a:t>provide </a:t>
            </a:r>
            <a:r>
              <a:rPr lang="en-US" b="1" i="1" dirty="0">
                <a:latin typeface="Times New Roman" panose="02020603050405020304" pitchFamily="18" charset="0"/>
                <a:cs typeface="Times New Roman" panose="02020603050405020304" pitchFamily="18" charset="0"/>
              </a:rPr>
              <a:t>more sustained funding for SSEC </a:t>
            </a:r>
            <a:r>
              <a:rPr lang="en-US" b="1" i="1" dirty="0" smtClean="0">
                <a:latin typeface="Times New Roman" panose="02020603050405020304" pitchFamily="18" charset="0"/>
                <a:cs typeface="Times New Roman" panose="02020603050405020304" pitchFamily="18" charset="0"/>
              </a:rPr>
              <a:t>engineering staff. </a:t>
            </a:r>
          </a:p>
          <a:p>
            <a:pPr lvl="1"/>
            <a:endParaRPr lang="en-US" b="1" dirty="0">
              <a:latin typeface="Times New Roman" panose="02020603050405020304" pitchFamily="18" charset="0"/>
              <a:cs typeface="Times New Roman" panose="02020603050405020304" pitchFamily="18" charset="0"/>
            </a:endParaRPr>
          </a:p>
          <a:p>
            <a:pPr lvl="1"/>
            <a:r>
              <a:rPr lang="en-US" b="1" dirty="0" smtClean="0">
                <a:solidFill>
                  <a:schemeClr val="bg1"/>
                </a:solidFill>
                <a:latin typeface="Times New Roman" panose="02020603050405020304" pitchFamily="18" charset="0"/>
                <a:cs typeface="Times New Roman" panose="02020603050405020304" pitchFamily="18" charset="0"/>
              </a:rPr>
              <a:t>Pursue </a:t>
            </a:r>
            <a:r>
              <a:rPr lang="en-US" b="1" dirty="0">
                <a:solidFill>
                  <a:schemeClr val="bg1"/>
                </a:solidFill>
                <a:latin typeface="Times New Roman" panose="02020603050405020304" pitchFamily="18" charset="0"/>
                <a:cs typeface="Times New Roman" panose="02020603050405020304" pitchFamily="18" charset="0"/>
              </a:rPr>
              <a:t>NASA and/or NOAA Incubation funding to support the development of expanded capabilities for the S-HIS, including short wave infrared channels for retrieving methane, carbon monoxide, and carbon dioxide </a:t>
            </a:r>
          </a:p>
          <a:p>
            <a:endParaRPr lang="en-US" sz="2200" b="1" dirty="0" smtClean="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Challenges: </a:t>
            </a:r>
            <a:r>
              <a:rPr lang="en-US" sz="2200" b="1" dirty="0" smtClean="0">
                <a:latin typeface="Times New Roman" panose="02020603050405020304" pitchFamily="18" charset="0"/>
                <a:cs typeface="Times New Roman" panose="02020603050405020304" pitchFamily="18" charset="0"/>
              </a:rPr>
              <a:t>Increasing </a:t>
            </a:r>
            <a:r>
              <a:rPr lang="en-US" sz="2200" b="1" dirty="0">
                <a:latin typeface="Times New Roman" panose="02020603050405020304" pitchFamily="18" charset="0"/>
                <a:cs typeface="Times New Roman" panose="02020603050405020304" pitchFamily="18" charset="0"/>
              </a:rPr>
              <a:t>the number of PI level staff and external UW collaborations at </a:t>
            </a:r>
            <a:r>
              <a:rPr lang="en-US" sz="2200" b="1" dirty="0" smtClean="0">
                <a:latin typeface="Times New Roman" panose="02020603050405020304" pitchFamily="18" charset="0"/>
                <a:cs typeface="Times New Roman" panose="02020603050405020304" pitchFamily="18" charset="0"/>
              </a:rPr>
              <a:t>SSEC. </a:t>
            </a:r>
          </a:p>
          <a:p>
            <a:endParaRPr lang="en-US" sz="2200" b="1" dirty="0">
              <a:latin typeface="Times New Roman" panose="02020603050405020304" pitchFamily="18" charset="0"/>
              <a:cs typeface="Times New Roman" panose="02020603050405020304" pitchFamily="18" charset="0"/>
            </a:endParaRPr>
          </a:p>
          <a:p>
            <a:pPr lvl="1"/>
            <a:r>
              <a:rPr lang="en-US" b="1" dirty="0" smtClean="0">
                <a:solidFill>
                  <a:schemeClr val="bg1"/>
                </a:solidFill>
                <a:latin typeface="Times New Roman" panose="02020603050405020304" pitchFamily="18" charset="0"/>
                <a:cs typeface="Times New Roman" panose="02020603050405020304" pitchFamily="18" charset="0"/>
              </a:rPr>
              <a:t>Continue collaboration with Astronomy and Physics Departments, and strengthen collaboration with other departments through programs such as UW2020,  Data </a:t>
            </a:r>
            <a:r>
              <a:rPr lang="en-US" b="1" dirty="0">
                <a:solidFill>
                  <a:schemeClr val="bg1"/>
                </a:solidFill>
                <a:latin typeface="Times New Roman" panose="02020603050405020304" pitchFamily="18" charset="0"/>
                <a:cs typeface="Times New Roman" panose="02020603050405020304" pitchFamily="18" charset="0"/>
              </a:rPr>
              <a:t>Science </a:t>
            </a:r>
            <a:r>
              <a:rPr lang="en-US" b="1" dirty="0" smtClean="0">
                <a:solidFill>
                  <a:schemeClr val="bg1"/>
                </a:solidFill>
                <a:latin typeface="Times New Roman" panose="02020603050405020304" pitchFamily="18" charset="0"/>
                <a:cs typeface="Times New Roman" panose="02020603050405020304" pitchFamily="18" charset="0"/>
              </a:rPr>
              <a:t>Initiative (Institute </a:t>
            </a:r>
            <a:r>
              <a:rPr lang="en-US" b="1" dirty="0">
                <a:solidFill>
                  <a:schemeClr val="bg1"/>
                </a:solidFill>
                <a:latin typeface="Times New Roman" panose="02020603050405020304" pitchFamily="18" charset="0"/>
                <a:cs typeface="Times New Roman" panose="02020603050405020304" pitchFamily="18" charset="0"/>
              </a:rPr>
              <a:t>for Foundations of Data </a:t>
            </a:r>
            <a:r>
              <a:rPr lang="en-US" b="1" dirty="0" smtClean="0">
                <a:solidFill>
                  <a:schemeClr val="bg1"/>
                </a:solidFill>
                <a:latin typeface="Times New Roman" panose="02020603050405020304" pitchFamily="18" charset="0"/>
                <a:cs typeface="Times New Roman" panose="02020603050405020304" pitchFamily="18" charset="0"/>
              </a:rPr>
              <a:t>Science)</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52297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78797"/>
            <a:ext cx="9144000" cy="4955203"/>
          </a:xfrm>
          <a:prstGeom prst="rect">
            <a:avLst/>
          </a:prstGeom>
        </p:spPr>
        <p:txBody>
          <a:bodyPr wrap="square">
            <a:spAutoFit/>
          </a:bodyPr>
          <a:lstStyle/>
          <a:p>
            <a:r>
              <a:rPr lang="en-US" sz="2200" b="1" dirty="0" smtClean="0">
                <a:latin typeface="Times New Roman" panose="02020603050405020304" pitchFamily="18" charset="0"/>
                <a:cs typeface="Times New Roman" panose="02020603050405020304" pitchFamily="18" charset="0"/>
              </a:rPr>
              <a:t>Challenges: Supporting SSEC engineering infrastructure to </a:t>
            </a:r>
            <a:r>
              <a:rPr lang="en-US" sz="2200" b="1" dirty="0">
                <a:latin typeface="Times New Roman" panose="02020603050405020304" pitchFamily="18" charset="0"/>
                <a:cs typeface="Times New Roman" panose="02020603050405020304" pitchFamily="18" charset="0"/>
              </a:rPr>
              <a:t>support SSEC and campus research</a:t>
            </a:r>
            <a:r>
              <a:rPr lang="en-US" sz="2200" b="1" dirty="0" smtClean="0">
                <a:latin typeface="Times New Roman" panose="02020603050405020304" pitchFamily="18" charset="0"/>
                <a:cs typeface="Times New Roman" panose="02020603050405020304" pitchFamily="18" charset="0"/>
              </a:rPr>
              <a:t>.</a:t>
            </a:r>
          </a:p>
          <a:p>
            <a:endParaRPr lang="en-US" sz="2200" b="1" dirty="0">
              <a:latin typeface="Times New Roman" panose="02020603050405020304" pitchFamily="18" charset="0"/>
              <a:cs typeface="Times New Roman" panose="02020603050405020304" pitchFamily="18" charset="0"/>
            </a:endParaRPr>
          </a:p>
          <a:p>
            <a:pPr lvl="1"/>
            <a:r>
              <a:rPr lang="en-US" b="1" i="1" dirty="0">
                <a:latin typeface="Times New Roman" panose="02020603050405020304" pitchFamily="18" charset="0"/>
                <a:cs typeface="Times New Roman" panose="02020603050405020304" pitchFamily="18" charset="0"/>
              </a:rPr>
              <a:t>S</a:t>
            </a:r>
            <a:r>
              <a:rPr lang="en-US" b="1" i="1" dirty="0" smtClean="0">
                <a:latin typeface="Times New Roman" panose="02020603050405020304" pitchFamily="18" charset="0"/>
                <a:cs typeface="Times New Roman" panose="02020603050405020304" pitchFamily="18" charset="0"/>
              </a:rPr>
              <a:t>trengthen </a:t>
            </a:r>
            <a:r>
              <a:rPr lang="en-US" b="1" i="1" dirty="0">
                <a:latin typeface="Times New Roman" panose="02020603050405020304" pitchFamily="18" charset="0"/>
                <a:cs typeface="Times New Roman" panose="02020603050405020304" pitchFamily="18" charset="0"/>
              </a:rPr>
              <a:t>SSEC’s collaboration with the UW-Madison Physical Sciences Lab (PSL) to </a:t>
            </a:r>
            <a:r>
              <a:rPr lang="en-US" b="1" i="1" dirty="0" smtClean="0">
                <a:latin typeface="Times New Roman" panose="02020603050405020304" pitchFamily="18" charset="0"/>
                <a:cs typeface="Times New Roman" panose="02020603050405020304" pitchFamily="18" charset="0"/>
              </a:rPr>
              <a:t>provide </a:t>
            </a:r>
            <a:r>
              <a:rPr lang="en-US" b="1" i="1" dirty="0">
                <a:latin typeface="Times New Roman" panose="02020603050405020304" pitchFamily="18" charset="0"/>
                <a:cs typeface="Times New Roman" panose="02020603050405020304" pitchFamily="18" charset="0"/>
              </a:rPr>
              <a:t>more sustained funding for SSEC </a:t>
            </a:r>
            <a:r>
              <a:rPr lang="en-US" b="1" i="1" dirty="0" smtClean="0">
                <a:latin typeface="Times New Roman" panose="02020603050405020304" pitchFamily="18" charset="0"/>
                <a:cs typeface="Times New Roman" panose="02020603050405020304" pitchFamily="18" charset="0"/>
              </a:rPr>
              <a:t>engineering staff. </a:t>
            </a:r>
          </a:p>
          <a:p>
            <a:pPr lvl="1"/>
            <a:endParaRPr lang="en-US" b="1" i="1" dirty="0">
              <a:latin typeface="Times New Roman" panose="02020603050405020304" pitchFamily="18" charset="0"/>
              <a:cs typeface="Times New Roman" panose="02020603050405020304" pitchFamily="18" charset="0"/>
            </a:endParaRPr>
          </a:p>
          <a:p>
            <a:pPr lvl="1"/>
            <a:r>
              <a:rPr lang="en-US" b="1" i="1" dirty="0" smtClean="0">
                <a:latin typeface="Times New Roman" panose="02020603050405020304" pitchFamily="18" charset="0"/>
                <a:cs typeface="Times New Roman" panose="02020603050405020304" pitchFamily="18" charset="0"/>
              </a:rPr>
              <a:t>Pursue </a:t>
            </a:r>
            <a:r>
              <a:rPr lang="en-US" b="1" i="1" dirty="0">
                <a:latin typeface="Times New Roman" panose="02020603050405020304" pitchFamily="18" charset="0"/>
                <a:cs typeface="Times New Roman" panose="02020603050405020304" pitchFamily="18" charset="0"/>
              </a:rPr>
              <a:t>NASA and/or NOAA Incubation funding to support the development of expanded capabilities for the S-HIS, including short wave infrared channels for retrieving methane, carbon monoxide, and carbon dioxide </a:t>
            </a:r>
          </a:p>
          <a:p>
            <a:endParaRPr lang="en-US" sz="2200" b="1" i="1" dirty="0" smtClean="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Challenges: </a:t>
            </a:r>
            <a:r>
              <a:rPr lang="en-US" sz="2200" b="1" dirty="0" smtClean="0">
                <a:latin typeface="Times New Roman" panose="02020603050405020304" pitchFamily="18" charset="0"/>
                <a:cs typeface="Times New Roman" panose="02020603050405020304" pitchFamily="18" charset="0"/>
              </a:rPr>
              <a:t>Increasing </a:t>
            </a:r>
            <a:r>
              <a:rPr lang="en-US" sz="2200" b="1" dirty="0">
                <a:latin typeface="Times New Roman" panose="02020603050405020304" pitchFamily="18" charset="0"/>
                <a:cs typeface="Times New Roman" panose="02020603050405020304" pitchFamily="18" charset="0"/>
              </a:rPr>
              <a:t>the number of PI level staff and external UW collaborations at </a:t>
            </a:r>
            <a:r>
              <a:rPr lang="en-US" sz="2200" b="1" dirty="0" smtClean="0">
                <a:latin typeface="Times New Roman" panose="02020603050405020304" pitchFamily="18" charset="0"/>
                <a:cs typeface="Times New Roman" panose="02020603050405020304" pitchFamily="18" charset="0"/>
              </a:rPr>
              <a:t>SSEC. </a:t>
            </a:r>
          </a:p>
          <a:p>
            <a:endParaRPr lang="en-US" sz="2200" b="1" dirty="0">
              <a:latin typeface="Times New Roman" panose="02020603050405020304" pitchFamily="18" charset="0"/>
              <a:cs typeface="Times New Roman" panose="02020603050405020304" pitchFamily="18" charset="0"/>
            </a:endParaRPr>
          </a:p>
          <a:p>
            <a:pPr lvl="1"/>
            <a:r>
              <a:rPr lang="en-US" b="1" dirty="0" smtClean="0">
                <a:solidFill>
                  <a:schemeClr val="bg1"/>
                </a:solidFill>
                <a:latin typeface="Times New Roman" panose="02020603050405020304" pitchFamily="18" charset="0"/>
                <a:cs typeface="Times New Roman" panose="02020603050405020304" pitchFamily="18" charset="0"/>
              </a:rPr>
              <a:t>Continue collaboration with Astronomy and Physics Departments, and strengthen collaboration with other departments through programs such as UW2020,  Data </a:t>
            </a:r>
            <a:r>
              <a:rPr lang="en-US" b="1" dirty="0">
                <a:solidFill>
                  <a:schemeClr val="bg1"/>
                </a:solidFill>
                <a:latin typeface="Times New Roman" panose="02020603050405020304" pitchFamily="18" charset="0"/>
                <a:cs typeface="Times New Roman" panose="02020603050405020304" pitchFamily="18" charset="0"/>
              </a:rPr>
              <a:t>Science </a:t>
            </a:r>
            <a:r>
              <a:rPr lang="en-US" b="1" dirty="0" smtClean="0">
                <a:solidFill>
                  <a:schemeClr val="bg1"/>
                </a:solidFill>
                <a:latin typeface="Times New Roman" panose="02020603050405020304" pitchFamily="18" charset="0"/>
                <a:cs typeface="Times New Roman" panose="02020603050405020304" pitchFamily="18" charset="0"/>
              </a:rPr>
              <a:t>Initiative (Institute </a:t>
            </a:r>
            <a:r>
              <a:rPr lang="en-US" b="1" dirty="0">
                <a:solidFill>
                  <a:schemeClr val="bg1"/>
                </a:solidFill>
                <a:latin typeface="Times New Roman" panose="02020603050405020304" pitchFamily="18" charset="0"/>
                <a:cs typeface="Times New Roman" panose="02020603050405020304" pitchFamily="18" charset="0"/>
              </a:rPr>
              <a:t>for Foundations of Data </a:t>
            </a:r>
            <a:r>
              <a:rPr lang="en-US" b="1" dirty="0" smtClean="0">
                <a:solidFill>
                  <a:schemeClr val="bg1"/>
                </a:solidFill>
                <a:latin typeface="Times New Roman" panose="02020603050405020304" pitchFamily="18" charset="0"/>
                <a:cs typeface="Times New Roman" panose="02020603050405020304" pitchFamily="18" charset="0"/>
              </a:rPr>
              <a:t>Science)</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66419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78797"/>
            <a:ext cx="9144000" cy="4955203"/>
          </a:xfrm>
          <a:prstGeom prst="rect">
            <a:avLst/>
          </a:prstGeom>
        </p:spPr>
        <p:txBody>
          <a:bodyPr wrap="square">
            <a:spAutoFit/>
          </a:bodyPr>
          <a:lstStyle/>
          <a:p>
            <a:r>
              <a:rPr lang="en-US" sz="2200" b="1" dirty="0" smtClean="0">
                <a:latin typeface="Times New Roman" panose="02020603050405020304" pitchFamily="18" charset="0"/>
                <a:cs typeface="Times New Roman" panose="02020603050405020304" pitchFamily="18" charset="0"/>
              </a:rPr>
              <a:t>Challenges: Supporting SSEC engineering infrastructure to </a:t>
            </a:r>
            <a:r>
              <a:rPr lang="en-US" sz="2200" b="1" dirty="0">
                <a:latin typeface="Times New Roman" panose="02020603050405020304" pitchFamily="18" charset="0"/>
                <a:cs typeface="Times New Roman" panose="02020603050405020304" pitchFamily="18" charset="0"/>
              </a:rPr>
              <a:t>support SSEC and campus research</a:t>
            </a:r>
            <a:r>
              <a:rPr lang="en-US" sz="2200" b="1" dirty="0" smtClean="0">
                <a:latin typeface="Times New Roman" panose="02020603050405020304" pitchFamily="18" charset="0"/>
                <a:cs typeface="Times New Roman" panose="02020603050405020304" pitchFamily="18" charset="0"/>
              </a:rPr>
              <a:t>.</a:t>
            </a:r>
          </a:p>
          <a:p>
            <a:endParaRPr lang="en-US" sz="2200" b="1" dirty="0">
              <a:latin typeface="Times New Roman" panose="02020603050405020304" pitchFamily="18" charset="0"/>
              <a:cs typeface="Times New Roman" panose="02020603050405020304" pitchFamily="18" charset="0"/>
            </a:endParaRPr>
          </a:p>
          <a:p>
            <a:pPr lvl="1"/>
            <a:r>
              <a:rPr lang="en-US" b="1" i="1" dirty="0">
                <a:latin typeface="Times New Roman" panose="02020603050405020304" pitchFamily="18" charset="0"/>
                <a:cs typeface="Times New Roman" panose="02020603050405020304" pitchFamily="18" charset="0"/>
              </a:rPr>
              <a:t>S</a:t>
            </a:r>
            <a:r>
              <a:rPr lang="en-US" b="1" i="1" dirty="0" smtClean="0">
                <a:latin typeface="Times New Roman" panose="02020603050405020304" pitchFamily="18" charset="0"/>
                <a:cs typeface="Times New Roman" panose="02020603050405020304" pitchFamily="18" charset="0"/>
              </a:rPr>
              <a:t>trengthen </a:t>
            </a:r>
            <a:r>
              <a:rPr lang="en-US" b="1" i="1" dirty="0">
                <a:latin typeface="Times New Roman" panose="02020603050405020304" pitchFamily="18" charset="0"/>
                <a:cs typeface="Times New Roman" panose="02020603050405020304" pitchFamily="18" charset="0"/>
              </a:rPr>
              <a:t>SSEC’s collaboration with the UW-Madison Physical Sciences Lab (PSL) to </a:t>
            </a:r>
            <a:r>
              <a:rPr lang="en-US" b="1" i="1" dirty="0" smtClean="0">
                <a:latin typeface="Times New Roman" panose="02020603050405020304" pitchFamily="18" charset="0"/>
                <a:cs typeface="Times New Roman" panose="02020603050405020304" pitchFamily="18" charset="0"/>
              </a:rPr>
              <a:t>provide </a:t>
            </a:r>
            <a:r>
              <a:rPr lang="en-US" b="1" i="1" dirty="0">
                <a:latin typeface="Times New Roman" panose="02020603050405020304" pitchFamily="18" charset="0"/>
                <a:cs typeface="Times New Roman" panose="02020603050405020304" pitchFamily="18" charset="0"/>
              </a:rPr>
              <a:t>more sustained funding for SSEC </a:t>
            </a:r>
            <a:r>
              <a:rPr lang="en-US" b="1" i="1" dirty="0" smtClean="0">
                <a:latin typeface="Times New Roman" panose="02020603050405020304" pitchFamily="18" charset="0"/>
                <a:cs typeface="Times New Roman" panose="02020603050405020304" pitchFamily="18" charset="0"/>
              </a:rPr>
              <a:t>engineering staff. </a:t>
            </a:r>
          </a:p>
          <a:p>
            <a:pPr lvl="1"/>
            <a:endParaRPr lang="en-US" b="1" i="1" dirty="0">
              <a:latin typeface="Times New Roman" panose="02020603050405020304" pitchFamily="18" charset="0"/>
              <a:cs typeface="Times New Roman" panose="02020603050405020304" pitchFamily="18" charset="0"/>
            </a:endParaRPr>
          </a:p>
          <a:p>
            <a:pPr lvl="1"/>
            <a:r>
              <a:rPr lang="en-US" b="1" i="1" dirty="0" smtClean="0">
                <a:latin typeface="Times New Roman" panose="02020603050405020304" pitchFamily="18" charset="0"/>
                <a:cs typeface="Times New Roman" panose="02020603050405020304" pitchFamily="18" charset="0"/>
              </a:rPr>
              <a:t>Pursue </a:t>
            </a:r>
            <a:r>
              <a:rPr lang="en-US" b="1" i="1" dirty="0">
                <a:latin typeface="Times New Roman" panose="02020603050405020304" pitchFamily="18" charset="0"/>
                <a:cs typeface="Times New Roman" panose="02020603050405020304" pitchFamily="18" charset="0"/>
              </a:rPr>
              <a:t>NASA and/or NOAA Incubation funding to support the development of expanded capabilities for the S-HIS, including short wave infrared channels for retrieving methane, carbon monoxide, and carbon dioxide </a:t>
            </a:r>
          </a:p>
          <a:p>
            <a:endParaRPr lang="en-US" sz="2200" b="1" i="1" dirty="0" smtClean="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Challenges: </a:t>
            </a:r>
            <a:r>
              <a:rPr lang="en-US" sz="2200" b="1" dirty="0" smtClean="0">
                <a:latin typeface="Times New Roman" panose="02020603050405020304" pitchFamily="18" charset="0"/>
                <a:cs typeface="Times New Roman" panose="02020603050405020304" pitchFamily="18" charset="0"/>
              </a:rPr>
              <a:t>Increasing </a:t>
            </a:r>
            <a:r>
              <a:rPr lang="en-US" sz="2200" b="1" dirty="0">
                <a:latin typeface="Times New Roman" panose="02020603050405020304" pitchFamily="18" charset="0"/>
                <a:cs typeface="Times New Roman" panose="02020603050405020304" pitchFamily="18" charset="0"/>
              </a:rPr>
              <a:t>the number of PI level staff and external UW collaborations at </a:t>
            </a:r>
            <a:r>
              <a:rPr lang="en-US" sz="2200" b="1" dirty="0" smtClean="0">
                <a:latin typeface="Times New Roman" panose="02020603050405020304" pitchFamily="18" charset="0"/>
                <a:cs typeface="Times New Roman" panose="02020603050405020304" pitchFamily="18" charset="0"/>
              </a:rPr>
              <a:t>SSEC. </a:t>
            </a:r>
          </a:p>
          <a:p>
            <a:endParaRPr lang="en-US" sz="2200" b="1" dirty="0">
              <a:latin typeface="Times New Roman" panose="02020603050405020304" pitchFamily="18" charset="0"/>
              <a:cs typeface="Times New Roman" panose="02020603050405020304" pitchFamily="18" charset="0"/>
            </a:endParaRPr>
          </a:p>
          <a:p>
            <a:pPr lvl="1"/>
            <a:r>
              <a:rPr lang="en-US" b="1" i="1" dirty="0" smtClean="0">
                <a:latin typeface="Times New Roman" panose="02020603050405020304" pitchFamily="18" charset="0"/>
                <a:cs typeface="Times New Roman" panose="02020603050405020304" pitchFamily="18" charset="0"/>
              </a:rPr>
              <a:t>Continue collaboration with Astronomy and Physics Departments, and strengthen collaboration with other departments through programs such as UW2020,  Data </a:t>
            </a:r>
            <a:r>
              <a:rPr lang="en-US" b="1" i="1" dirty="0">
                <a:latin typeface="Times New Roman" panose="02020603050405020304" pitchFamily="18" charset="0"/>
                <a:cs typeface="Times New Roman" panose="02020603050405020304" pitchFamily="18" charset="0"/>
              </a:rPr>
              <a:t>Science </a:t>
            </a:r>
            <a:r>
              <a:rPr lang="en-US" b="1" i="1" dirty="0" smtClean="0">
                <a:latin typeface="Times New Roman" panose="02020603050405020304" pitchFamily="18" charset="0"/>
                <a:cs typeface="Times New Roman" panose="02020603050405020304" pitchFamily="18" charset="0"/>
              </a:rPr>
              <a:t>Initiative (Institute </a:t>
            </a:r>
            <a:r>
              <a:rPr lang="en-US" b="1" i="1" dirty="0">
                <a:latin typeface="Times New Roman" panose="02020603050405020304" pitchFamily="18" charset="0"/>
                <a:cs typeface="Times New Roman" panose="02020603050405020304" pitchFamily="18" charset="0"/>
              </a:rPr>
              <a:t>for Foundations of Data </a:t>
            </a:r>
            <a:r>
              <a:rPr lang="en-US" b="1" i="1" dirty="0" smtClean="0">
                <a:latin typeface="Times New Roman" panose="02020603050405020304" pitchFamily="18" charset="0"/>
                <a:cs typeface="Times New Roman" panose="02020603050405020304" pitchFamily="18" charset="0"/>
              </a:rPr>
              <a:t>Science)</a:t>
            </a:r>
            <a:endParaRPr 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6961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088" y="6396335"/>
            <a:ext cx="9141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U.S. EPA. Integrated Science Assessment (ISA) of Ozone and Related Photochemical Oxidants (Final Report, Feb 2013). U.S. Environmental Protection Agency, Washington, DC, EPA/600/R-10/076F, 2013.</a:t>
            </a:r>
          </a:p>
        </p:txBody>
      </p:sp>
      <p:pic>
        <p:nvPicPr>
          <p:cNvPr id="2052" name="Picture 4" descr="http://ofmpub.epa.gov/eims/imageupdown.download?p_image_id=100">
            <a:hlinkClick r:id="rId2" tooltip="Integrated Science Assessment (ISA) for Ozone (O3) and Related Photochemical Oxidant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6771938"/>
            <a:ext cx="2076450" cy="26955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3944" y="1219200"/>
            <a:ext cx="8458200" cy="437042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Tropospheric ozone </a:t>
            </a:r>
            <a:r>
              <a:rPr lang="en-US" sz="2000" b="1" dirty="0" smtClean="0">
                <a:latin typeface="Times New Roman" panose="02020603050405020304" pitchFamily="18" charset="0"/>
                <a:cs typeface="Times New Roman" panose="02020603050405020304" pitchFamily="18" charset="0"/>
              </a:rPr>
              <a:t>(O3) is </a:t>
            </a:r>
            <a:r>
              <a:rPr lang="en-US" sz="2000" b="1" dirty="0">
                <a:latin typeface="Times New Roman" panose="02020603050405020304" pitchFamily="18" charset="0"/>
                <a:cs typeface="Times New Roman" panose="02020603050405020304" pitchFamily="18" charset="0"/>
              </a:rPr>
              <a:t>formed </a:t>
            </a:r>
            <a:r>
              <a:rPr lang="en-US" sz="2000" b="1" dirty="0" smtClean="0">
                <a:latin typeface="Times New Roman" panose="02020603050405020304" pitchFamily="18" charset="0"/>
                <a:cs typeface="Times New Roman" panose="02020603050405020304" pitchFamily="18" charset="0"/>
              </a:rPr>
              <a:t>by photochemical </a:t>
            </a:r>
            <a:r>
              <a:rPr lang="en-US" sz="2000" b="1" dirty="0">
                <a:latin typeface="Times New Roman" panose="02020603050405020304" pitchFamily="18" charset="0"/>
                <a:cs typeface="Times New Roman" panose="02020603050405020304" pitchFamily="18" charset="0"/>
              </a:rPr>
              <a:t>reactions involving sunlight and precursor pollutants, </a:t>
            </a:r>
            <a:r>
              <a:rPr lang="en-US" sz="2000" b="1" dirty="0" smtClean="0">
                <a:latin typeface="Times New Roman" panose="02020603050405020304" pitchFamily="18" charset="0"/>
                <a:cs typeface="Times New Roman" panose="02020603050405020304" pitchFamily="18" charset="0"/>
              </a:rPr>
              <a:t>including volatile </a:t>
            </a:r>
            <a:r>
              <a:rPr lang="en-US" sz="2000" b="1" dirty="0">
                <a:latin typeface="Times New Roman" panose="02020603050405020304" pitchFamily="18" charset="0"/>
                <a:cs typeface="Times New Roman" panose="02020603050405020304" pitchFamily="18" charset="0"/>
              </a:rPr>
              <a:t>organic compounds (VOCs), nitrogen oxides (NOX), and carbon </a:t>
            </a:r>
            <a:r>
              <a:rPr lang="en-US" sz="2000" b="1" dirty="0" smtClean="0">
                <a:latin typeface="Times New Roman" panose="02020603050405020304" pitchFamily="18" charset="0"/>
                <a:cs typeface="Times New Roman" panose="02020603050405020304" pitchFamily="18" charset="0"/>
              </a:rPr>
              <a:t>monoxide (CO).</a:t>
            </a:r>
          </a:p>
          <a:p>
            <a:pPr marL="285750" indent="-28575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In the troposphere, O3 acts as a powerful oxidizing agent, which can harm living organisms and materials</a:t>
            </a:r>
            <a:r>
              <a:rPr lang="en-US" sz="2000" b="1"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Short-term exposure to elevated O3 concentrations leads to respiratory and cardiovascular effects and total mortality</a:t>
            </a:r>
          </a:p>
          <a:p>
            <a:pPr marL="742950" lvl="1" indent="-285750">
              <a:buFont typeface="Arial" panose="020B0604020202020204" pitchFamily="34" charset="0"/>
              <a:buChar char="•"/>
            </a:pPr>
            <a:endParaRPr lang="en-US" sz="2000" b="1"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Long-term exposure to elevated O3 concentrations leads to reduced vegetation growth, productivity, and yield and quality of agricultural crops</a:t>
            </a:r>
          </a:p>
          <a:p>
            <a:endParaRPr lang="en-US" dirty="0"/>
          </a:p>
        </p:txBody>
      </p:sp>
      <p:sp>
        <p:nvSpPr>
          <p:cNvPr id="7" name="Rectangle 6"/>
          <p:cNvSpPr/>
          <p:nvPr/>
        </p:nvSpPr>
        <p:spPr>
          <a:xfrm>
            <a:off x="685800" y="381000"/>
            <a:ext cx="7239000" cy="523220"/>
          </a:xfrm>
          <a:prstGeom prst="rect">
            <a:avLst/>
          </a:prstGeom>
        </p:spPr>
        <p:txBody>
          <a:bodyPr wrap="square">
            <a:spAutoFit/>
          </a:bodyPr>
          <a:lstStyle/>
          <a:p>
            <a:pPr lvl="1"/>
            <a:r>
              <a:rPr lang="en-US" sz="2800" b="1" dirty="0" smtClean="0">
                <a:latin typeface="Times New Roman" panose="02020603050405020304" pitchFamily="18" charset="0"/>
                <a:cs typeface="Times New Roman" panose="02020603050405020304" pitchFamily="18" charset="0"/>
              </a:rPr>
              <a:t>Ozone Pollution </a:t>
            </a:r>
            <a:r>
              <a:rPr lang="en-US" sz="2800" b="1" dirty="0">
                <a:latin typeface="Times New Roman" panose="02020603050405020304" pitchFamily="18" charset="0"/>
                <a:cs typeface="Times New Roman" panose="02020603050405020304" pitchFamily="18" charset="0"/>
              </a:rPr>
              <a:t>health &amp; ecosystem effects</a:t>
            </a:r>
          </a:p>
        </p:txBody>
      </p:sp>
      <p:sp>
        <p:nvSpPr>
          <p:cNvPr id="2" name="Oval 1"/>
          <p:cNvSpPr/>
          <p:nvPr/>
        </p:nvSpPr>
        <p:spPr>
          <a:xfrm>
            <a:off x="685800" y="1828800"/>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352800" y="1829851"/>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53200" y="1815137"/>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14400" y="5760128"/>
            <a:ext cx="7086600" cy="646331"/>
          </a:xfrm>
          <a:prstGeom prst="rect">
            <a:avLst/>
          </a:prstGeom>
          <a:solidFill>
            <a:schemeClr val="bg1"/>
          </a:solidFill>
          <a:ln w="25400">
            <a:solidFill>
              <a:srgbClr val="FF0000"/>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Tropospheric Formaldehyde (HCHO, a VOC), Nitrogen Dioxide (NO2, part of NOx), CO and O3 columns can all be observed from Satellites</a:t>
            </a:r>
            <a:endParaRPr lang="en-US" b="1" dirty="0">
              <a:latin typeface="Times New Roman" panose="02020603050405020304" pitchFamily="18" charset="0"/>
              <a:cs typeface="Times New Roman" panose="02020603050405020304" pitchFamily="18" charset="0"/>
            </a:endParaRPr>
          </a:p>
        </p:txBody>
      </p:sp>
      <p:sp>
        <p:nvSpPr>
          <p:cNvPr id="10" name="Oval 9"/>
          <p:cNvSpPr/>
          <p:nvPr/>
        </p:nvSpPr>
        <p:spPr>
          <a:xfrm>
            <a:off x="2590800" y="2362200"/>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3" idx="0"/>
          </p:cNvCxnSpPr>
          <p:nvPr/>
        </p:nvCxnSpPr>
        <p:spPr>
          <a:xfrm flipH="1" flipV="1">
            <a:off x="1371600" y="2287051"/>
            <a:ext cx="3086100" cy="347307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200400" y="2819400"/>
            <a:ext cx="1257300" cy="29396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8" idx="4"/>
          </p:cNvCxnSpPr>
          <p:nvPr/>
        </p:nvCxnSpPr>
        <p:spPr>
          <a:xfrm flipH="1" flipV="1">
            <a:off x="3810000" y="2287051"/>
            <a:ext cx="647700" cy="347202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457700" y="2272337"/>
            <a:ext cx="2400300" cy="348674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5881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SSEC UW-Madis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42"/>
          <a:stretch/>
        </p:blipFill>
        <p:spPr bwMode="auto">
          <a:xfrm>
            <a:off x="0" y="0"/>
            <a:ext cx="9144000" cy="68643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24200" y="0"/>
            <a:ext cx="6019800" cy="2800767"/>
          </a:xfrm>
          <a:prstGeom prst="rect">
            <a:avLst/>
          </a:prstGeom>
          <a:solidFill>
            <a:schemeClr val="bg1">
              <a:alpha val="64000"/>
            </a:schemeClr>
          </a:solidFill>
        </p:spPr>
        <p:txBody>
          <a:bodyPr wrap="square">
            <a:spAutoFit/>
          </a:bodyPr>
          <a:lstStyle/>
          <a:p>
            <a:pPr marL="285750" lvl="0" indent="-285750">
              <a:buFont typeface="Wingdings" panose="05000000000000000000" pitchFamily="2" charset="2"/>
              <a:buChar char="Ø"/>
            </a:pPr>
            <a:r>
              <a:rPr lang="en-US" sz="1600" b="1" dirty="0" smtClean="0">
                <a:latin typeface="Times New Roman" panose="02020603050405020304" pitchFamily="18" charset="0"/>
                <a:cs typeface="Times New Roman" panose="02020603050405020304" pitchFamily="18" charset="0"/>
              </a:rPr>
              <a:t>Develop a coordinated plan to target </a:t>
            </a:r>
            <a:r>
              <a:rPr lang="en-US" sz="1600" b="1" dirty="0">
                <a:latin typeface="Times New Roman" panose="02020603050405020304" pitchFamily="18" charset="0"/>
                <a:cs typeface="Times New Roman" panose="02020603050405020304" pitchFamily="18" charset="0"/>
              </a:rPr>
              <a:t>Small </a:t>
            </a:r>
            <a:r>
              <a:rPr lang="en-US" sz="1600" b="1" dirty="0" smtClean="0">
                <a:latin typeface="Times New Roman" panose="02020603050405020304" pitchFamily="18" charset="0"/>
                <a:cs typeface="Times New Roman" panose="02020603050405020304" pitchFamily="18" charset="0"/>
              </a:rPr>
              <a:t>and </a:t>
            </a:r>
            <a:r>
              <a:rPr lang="en-US" sz="1600" b="1" dirty="0">
                <a:latin typeface="Times New Roman" panose="02020603050405020304" pitchFamily="18" charset="0"/>
                <a:cs typeface="Times New Roman" panose="02020603050405020304" pitchFamily="18" charset="0"/>
              </a:rPr>
              <a:t>Medium </a:t>
            </a:r>
            <a:r>
              <a:rPr lang="en-US" sz="1600" b="1" dirty="0" smtClean="0">
                <a:latin typeface="Times New Roman" panose="02020603050405020304" pitchFamily="18" charset="0"/>
                <a:cs typeface="Times New Roman" panose="02020603050405020304" pitchFamily="18" charset="0"/>
              </a:rPr>
              <a:t>missions </a:t>
            </a:r>
            <a:r>
              <a:rPr lang="en-US" sz="1600" b="1" dirty="0">
                <a:latin typeface="Times New Roman" panose="02020603050405020304" pitchFamily="18" charset="0"/>
                <a:cs typeface="Times New Roman" panose="02020603050405020304" pitchFamily="18" charset="0"/>
              </a:rPr>
              <a:t>recommended under the </a:t>
            </a:r>
            <a:r>
              <a:rPr lang="en-US" sz="1600" b="1" dirty="0" smtClean="0">
                <a:latin typeface="Times New Roman" panose="02020603050405020304" pitchFamily="18" charset="0"/>
                <a:cs typeface="Times New Roman" panose="02020603050405020304" pitchFamily="18" charset="0"/>
              </a:rPr>
              <a:t>2017 </a:t>
            </a:r>
            <a:r>
              <a:rPr lang="en-US" sz="1600" b="1" dirty="0">
                <a:latin typeface="Times New Roman" panose="02020603050405020304" pitchFamily="18" charset="0"/>
                <a:cs typeface="Times New Roman" panose="02020603050405020304" pitchFamily="18" charset="0"/>
              </a:rPr>
              <a:t>Decadal Survey for Earth Observation from </a:t>
            </a:r>
            <a:r>
              <a:rPr lang="en-US" sz="1600" b="1" dirty="0" smtClean="0">
                <a:latin typeface="Times New Roman" panose="02020603050405020304" pitchFamily="18" charset="0"/>
                <a:cs typeface="Times New Roman" panose="02020603050405020304" pitchFamily="18" charset="0"/>
              </a:rPr>
              <a:t>Space</a:t>
            </a:r>
          </a:p>
          <a:p>
            <a:pPr marL="285750" lvl="0" indent="-285750">
              <a:buFont typeface="Wingdings" panose="05000000000000000000" pitchFamily="2" charset="2"/>
              <a:buChar char="Ø"/>
            </a:pPr>
            <a:endParaRPr lang="en-US" sz="1600" b="1"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I</a:t>
            </a:r>
            <a:r>
              <a:rPr lang="en-US" sz="1600" b="1" dirty="0" smtClean="0">
                <a:latin typeface="Times New Roman" panose="02020603050405020304" pitchFamily="18" charset="0"/>
                <a:cs typeface="Times New Roman" panose="02020603050405020304" pitchFamily="18" charset="0"/>
              </a:rPr>
              <a:t>ncrease </a:t>
            </a:r>
            <a:r>
              <a:rPr lang="en-US" sz="1600" b="1" dirty="0">
                <a:latin typeface="Times New Roman" panose="02020603050405020304" pitchFamily="18" charset="0"/>
                <a:cs typeface="Times New Roman" panose="02020603050405020304" pitchFamily="18" charset="0"/>
              </a:rPr>
              <a:t>the focus on data assimilation and NWP </a:t>
            </a:r>
            <a:r>
              <a:rPr lang="en-US" sz="1600" b="1" dirty="0" smtClean="0">
                <a:latin typeface="Times New Roman" panose="02020603050405020304" pitchFamily="18" charset="0"/>
                <a:cs typeface="Times New Roman" panose="02020603050405020304" pitchFamily="18" charset="0"/>
              </a:rPr>
              <a:t>to capture funding </a:t>
            </a:r>
            <a:r>
              <a:rPr lang="en-US" sz="1600" b="1" dirty="0">
                <a:latin typeface="Times New Roman" panose="02020603050405020304" pitchFamily="18" charset="0"/>
                <a:cs typeface="Times New Roman" panose="02020603050405020304" pitchFamily="18" charset="0"/>
              </a:rPr>
              <a:t>opportunities under the Weather Research and Forecasting Innovation Act</a:t>
            </a:r>
          </a:p>
          <a:p>
            <a:pPr marL="285750" lvl="0" indent="-285750">
              <a:buFont typeface="Wingdings" panose="05000000000000000000" pitchFamily="2" charset="2"/>
              <a:buChar char="Ø"/>
            </a:pPr>
            <a:endParaRPr lang="en-US" sz="1600" b="1"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P</a:t>
            </a:r>
            <a:r>
              <a:rPr lang="en-US" sz="1600" b="1" dirty="0" smtClean="0">
                <a:latin typeface="Times New Roman" panose="02020603050405020304" pitchFamily="18" charset="0"/>
                <a:cs typeface="Times New Roman" panose="02020603050405020304" pitchFamily="18" charset="0"/>
              </a:rPr>
              <a:t>rovide stronger </a:t>
            </a:r>
            <a:r>
              <a:rPr lang="en-US" sz="1600" b="1" dirty="0">
                <a:latin typeface="Times New Roman" panose="02020603050405020304" pitchFamily="18" charset="0"/>
                <a:cs typeface="Times New Roman" panose="02020603050405020304" pitchFamily="18" charset="0"/>
              </a:rPr>
              <a:t>support for post-doctoral recruitment efforts </a:t>
            </a:r>
            <a:r>
              <a:rPr lang="en-US" sz="1600" b="1" dirty="0" smtClean="0">
                <a:latin typeface="Times New Roman" panose="02020603050405020304" pitchFamily="18" charset="0"/>
                <a:cs typeface="Times New Roman" panose="02020603050405020304" pitchFamily="18" charset="0"/>
              </a:rPr>
              <a:t>and </a:t>
            </a:r>
            <a:r>
              <a:rPr lang="en-US" sz="1600" b="1" dirty="0" smtClean="0">
                <a:latin typeface="Times New Roman" panose="02020603050405020304" pitchFamily="18" charset="0"/>
                <a:cs typeface="Times New Roman" panose="02020603050405020304" pitchFamily="18" charset="0"/>
              </a:rPr>
              <a:t>pursue </a:t>
            </a:r>
            <a:r>
              <a:rPr lang="en-US" sz="1600" b="1" dirty="0">
                <a:latin typeface="Times New Roman" panose="02020603050405020304" pitchFamily="18" charset="0"/>
                <a:cs typeface="Times New Roman" panose="02020603050405020304" pitchFamily="18" charset="0"/>
              </a:rPr>
              <a:t>more interdisciplinary funding opportunities with UW faculty. </a:t>
            </a:r>
          </a:p>
        </p:txBody>
      </p:sp>
      <p:sp>
        <p:nvSpPr>
          <p:cNvPr id="5" name="TextBox 4"/>
          <p:cNvSpPr txBox="1"/>
          <p:nvPr/>
        </p:nvSpPr>
        <p:spPr>
          <a:xfrm>
            <a:off x="152400" y="0"/>
            <a:ext cx="2218877"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Path Forward: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932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SSEC UW-Madis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42"/>
          <a:stretch/>
        </p:blipFill>
        <p:spPr bwMode="auto">
          <a:xfrm>
            <a:off x="0" y="0"/>
            <a:ext cx="9144000" cy="68643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24200" y="0"/>
            <a:ext cx="6019800" cy="769441"/>
          </a:xfrm>
          <a:prstGeom prst="rect">
            <a:avLst/>
          </a:prstGeom>
          <a:solidFill>
            <a:schemeClr val="bg1">
              <a:alpha val="64000"/>
            </a:schemeClr>
          </a:solidFill>
        </p:spPr>
        <p:txBody>
          <a:bodyPr wrap="square">
            <a:spAutoFit/>
          </a:bodyPr>
          <a:lstStyle/>
          <a:p>
            <a:pPr lvl="0" algn="ctr"/>
            <a:r>
              <a:rPr lang="en-US" sz="4400" b="1" dirty="0" smtClean="0">
                <a:latin typeface="Times New Roman" panose="02020603050405020304" pitchFamily="18" charset="0"/>
                <a:cs typeface="Times New Roman" panose="02020603050405020304" pitchFamily="18" charset="0"/>
              </a:rPr>
              <a:t>Questions?</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85459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2971800"/>
            <a:ext cx="2582758" cy="646331"/>
          </a:xfrm>
          <a:prstGeom prst="rect">
            <a:avLst/>
          </a:prstGeom>
          <a:noFill/>
        </p:spPr>
        <p:txBody>
          <a:bodyPr wrap="none" rtlCol="0">
            <a:spAutoFit/>
          </a:bodyPr>
          <a:lstStyle/>
          <a:p>
            <a:r>
              <a:rPr lang="en-US" sz="3600" b="1" dirty="0" smtClean="0">
                <a:latin typeface="Times New Roman" panose="02020603050405020304" pitchFamily="18" charset="0"/>
                <a:cs typeface="Times New Roman" panose="02020603050405020304" pitchFamily="18" charset="0"/>
              </a:rPr>
              <a:t>Extra Slides</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4677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eans\users$\bpierce\Data\Documents\Attachments\FY2018\mar_19\Geotaso_June_18_19_20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 y="838200"/>
            <a:ext cx="9053915" cy="4610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1882" y="136835"/>
            <a:ext cx="4655057" cy="369332"/>
          </a:xfrm>
          <a:prstGeom prst="rect">
            <a:avLst/>
          </a:prstGeom>
          <a:noFill/>
        </p:spPr>
        <p:txBody>
          <a:bodyPr wrap="none" rtlCol="0">
            <a:spAutoFit/>
          </a:bodyPr>
          <a:lstStyle/>
          <a:p>
            <a:r>
              <a:rPr lang="en-US" b="1" u="sng" dirty="0" smtClean="0"/>
              <a:t>Chicago Emission Mapping Weekend/Weekday</a:t>
            </a:r>
            <a:endParaRPr lang="en-US" b="1" u="sng" dirty="0"/>
          </a:p>
        </p:txBody>
      </p:sp>
      <p:sp>
        <p:nvSpPr>
          <p:cNvPr id="2" name="Rectangle 1"/>
          <p:cNvSpPr/>
          <p:nvPr/>
        </p:nvSpPr>
        <p:spPr>
          <a:xfrm>
            <a:off x="213986" y="5562600"/>
            <a:ext cx="87630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err="1"/>
              <a:t>GeoTASO</a:t>
            </a:r>
            <a:r>
              <a:rPr lang="en-US" dirty="0"/>
              <a:t> (Geostationary Trace gas and Aerosol Sensor Optimization) is an airborne hyperspectral mapping instrument built by Ball Aerospace (Leitch et al., 2014) and is being used as an airborne testbed for future high-resolution trace-gas observations from geostationary sensors such as </a:t>
            </a:r>
            <a:r>
              <a:rPr lang="en-US" dirty="0" smtClean="0"/>
              <a:t>TEMPO</a:t>
            </a:r>
            <a:r>
              <a:rPr lang="en-US" dirty="0"/>
              <a:t> </a:t>
            </a:r>
            <a:r>
              <a:rPr lang="en-US" dirty="0" smtClean="0"/>
              <a:t>(Analysis by Laura Judd, NASA/</a:t>
            </a:r>
            <a:r>
              <a:rPr lang="en-US" dirty="0" err="1" smtClean="0"/>
              <a:t>LaRC</a:t>
            </a:r>
            <a:r>
              <a:rPr lang="en-US" dirty="0" smtClean="0"/>
              <a:t>)</a:t>
            </a:r>
            <a:endParaRPr lang="en-US" dirty="0"/>
          </a:p>
        </p:txBody>
      </p:sp>
    </p:spTree>
    <p:extLst>
      <p:ext uri="{BB962C8B-B14F-4D97-AF65-F5344CB8AC3E}">
        <p14:creationId xmlns:p14="http://schemas.microsoft.com/office/powerpoint/2010/main" val="19954589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5486400"/>
            <a:ext cx="86868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Primary science </a:t>
            </a:r>
            <a:r>
              <a:rPr lang="en-US" dirty="0">
                <a:latin typeface="Times New Roman" panose="02020603050405020304" pitchFamily="18" charset="0"/>
                <a:cs typeface="Times New Roman" panose="02020603050405020304" pitchFamily="18" charset="0"/>
              </a:rPr>
              <a:t>objectives focusing on characterizing the recirculation, aging, and mixing of the Chicago and Milwaukee urban plumes as they </a:t>
            </a:r>
            <a:r>
              <a:rPr lang="en-US" dirty="0" smtClean="0">
                <a:latin typeface="Times New Roman" panose="02020603050405020304" pitchFamily="18" charset="0"/>
                <a:cs typeface="Times New Roman" panose="02020603050405020304" pitchFamily="18" charset="0"/>
              </a:rPr>
              <a:t>move over Lake Michigan and their impact on surface ozone.  </a:t>
            </a:r>
          </a:p>
        </p:txBody>
      </p:sp>
      <p:sp>
        <p:nvSpPr>
          <p:cNvPr id="5" name="TextBox 4"/>
          <p:cNvSpPr txBox="1"/>
          <p:nvPr/>
        </p:nvSpPr>
        <p:spPr>
          <a:xfrm>
            <a:off x="1" y="2088"/>
            <a:ext cx="9144000"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Lake Michigan Ozone Study (LMOS) 2017</a:t>
            </a:r>
          </a:p>
        </p:txBody>
      </p:sp>
      <p:sp>
        <p:nvSpPr>
          <p:cNvPr id="3" name="TextBox 2"/>
          <p:cNvSpPr txBox="1"/>
          <p:nvPr/>
        </p:nvSpPr>
        <p:spPr>
          <a:xfrm>
            <a:off x="1066800" y="6477000"/>
            <a:ext cx="618861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Lake Michigan Ozone Study White Paper: http://www.ladco.org/</a:t>
            </a:r>
          </a:p>
        </p:txBody>
      </p:sp>
      <p:pic>
        <p:nvPicPr>
          <p:cNvPr id="7" name="Picture 6" descr="\\beans\users$\bpierce\Data\Documents\Great_Lakes_Ozone_Study\Updated_20160421\Figure_09.png"/>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92390"/>
            <a:ext cx="8229600" cy="3989210"/>
          </a:xfrm>
          <a:prstGeom prst="rect">
            <a:avLst/>
          </a:prstGeom>
          <a:noFill/>
          <a:ln>
            <a:noFill/>
          </a:ln>
        </p:spPr>
      </p:pic>
      <p:sp>
        <p:nvSpPr>
          <p:cNvPr id="8" name="Rectangle 7"/>
          <p:cNvSpPr/>
          <p:nvPr/>
        </p:nvSpPr>
        <p:spPr>
          <a:xfrm>
            <a:off x="1384269" y="609600"/>
            <a:ext cx="637546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Campaign Study </a:t>
            </a:r>
            <a:r>
              <a:rPr lang="en-US" sz="2400" b="1" dirty="0" smtClean="0">
                <a:latin typeface="Times New Roman" panose="02020603050405020304" pitchFamily="18" charset="0"/>
                <a:cs typeface="Times New Roman" panose="02020603050405020304" pitchFamily="18" charset="0"/>
              </a:rPr>
              <a:t>Period May 22- June 22, 2017</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2229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ans\users$\bpierce\Data\Documents\Attachments\FY2018\mar_19\refere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885152" cy="2286001"/>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beans\users$\bpierce\Data\Documents\Attachments\FY2018\mar_19\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47894"/>
            <a:ext cx="3657600" cy="291010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eans\users$\bpierce\Data\Documents\Attachments\FY2018\mar_19\profi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658" y="0"/>
            <a:ext cx="267403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828800" y="4953000"/>
            <a:ext cx="838200" cy="79284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4" idx="6"/>
          </p:cNvCxnSpPr>
          <p:nvPr/>
        </p:nvCxnSpPr>
        <p:spPr>
          <a:xfrm flipV="1">
            <a:off x="2667000" y="2946748"/>
            <a:ext cx="4458222" cy="240267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162800" y="2870548"/>
            <a:ext cx="4572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12" idx="1"/>
          </p:cNvCxnSpPr>
          <p:nvPr/>
        </p:nvCxnSpPr>
        <p:spPr>
          <a:xfrm flipV="1">
            <a:off x="2667000" y="3771378"/>
            <a:ext cx="4458222" cy="157804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125222" y="3695178"/>
            <a:ext cx="4572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05200" y="5422681"/>
            <a:ext cx="28956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t>LMOS during May-June transition to summer-time drawdown</a:t>
            </a:r>
            <a:endParaRPr lang="en-US" dirty="0"/>
          </a:p>
        </p:txBody>
      </p:sp>
      <p:sp>
        <p:nvSpPr>
          <p:cNvPr id="17" name="Rectangle 16"/>
          <p:cNvSpPr/>
          <p:nvPr/>
        </p:nvSpPr>
        <p:spPr>
          <a:xfrm>
            <a:off x="152400" y="2425005"/>
            <a:ext cx="6096000" cy="1384995"/>
          </a:xfrm>
          <a:prstGeom prst="rect">
            <a:avLst/>
          </a:prstGeom>
        </p:spPr>
        <p:txBody>
          <a:bodyPr wrap="square">
            <a:spAutoFit/>
          </a:bodyPr>
          <a:lstStyle/>
          <a:p>
            <a:r>
              <a:rPr lang="en-US" sz="1400" dirty="0" smtClean="0"/>
              <a:t>“In </a:t>
            </a:r>
            <a:r>
              <a:rPr lang="en-US" sz="1400" dirty="0"/>
              <a:t>wintertime, monotonic decrease of CO2 with </a:t>
            </a:r>
            <a:r>
              <a:rPr lang="en-US" sz="1400" dirty="0" smtClean="0"/>
              <a:t>altitude can </a:t>
            </a:r>
            <a:r>
              <a:rPr lang="en-US" sz="1400" dirty="0"/>
              <a:t>be observed from all regions, in which high PBL </a:t>
            </a:r>
            <a:r>
              <a:rPr lang="en-US" sz="1400" dirty="0" smtClean="0"/>
              <a:t>CO2 is </a:t>
            </a:r>
            <a:r>
              <a:rPr lang="en-US" sz="1400" dirty="0"/>
              <a:t>mainly driven by surface emissions and reduced </a:t>
            </a:r>
            <a:r>
              <a:rPr lang="en-US" sz="1400" dirty="0" smtClean="0"/>
              <a:t>vertical </a:t>
            </a:r>
            <a:r>
              <a:rPr lang="da-DK" sz="1400" dirty="0" smtClean="0"/>
              <a:t>mixing </a:t>
            </a:r>
            <a:r>
              <a:rPr lang="da-DK" sz="1400" dirty="0"/>
              <a:t>(Denning et al., 1999; Stephens et al., 2007</a:t>
            </a:r>
            <a:r>
              <a:rPr lang="da-DK" sz="1400" dirty="0" smtClean="0"/>
              <a:t>)”</a:t>
            </a:r>
          </a:p>
          <a:p>
            <a:endParaRPr lang="da-DK" sz="1400" dirty="0" smtClean="0"/>
          </a:p>
          <a:p>
            <a:r>
              <a:rPr lang="da-DK" sz="1400" dirty="0" smtClean="0"/>
              <a:t>”</a:t>
            </a:r>
            <a:r>
              <a:rPr lang="en-US" sz="1400" dirty="0"/>
              <a:t> </a:t>
            </a:r>
            <a:r>
              <a:rPr lang="en-US" sz="1400" dirty="0" smtClean="0"/>
              <a:t>Surface CO2 </a:t>
            </a:r>
            <a:r>
              <a:rPr lang="en-US" sz="1400" dirty="0"/>
              <a:t>decreases dramatically in the growing season in </a:t>
            </a:r>
            <a:r>
              <a:rPr lang="en-US" sz="1400" dirty="0" smtClean="0"/>
              <a:t>those regions </a:t>
            </a:r>
            <a:r>
              <a:rPr lang="en-US" sz="1400" dirty="0"/>
              <a:t>influenced by high plant activity, such as the NM </a:t>
            </a:r>
            <a:r>
              <a:rPr lang="en-US" sz="1400" dirty="0" smtClean="0"/>
              <a:t>and MW </a:t>
            </a:r>
            <a:r>
              <a:rPr lang="en-US" sz="1400" dirty="0"/>
              <a:t>regions</a:t>
            </a:r>
            <a:r>
              <a:rPr lang="en-US" sz="1400" dirty="0" smtClean="0"/>
              <a:t>.”</a:t>
            </a:r>
            <a:endParaRPr lang="en-US" sz="1400" dirty="0"/>
          </a:p>
        </p:txBody>
      </p:sp>
    </p:spTree>
    <p:extLst>
      <p:ext uri="{BB962C8B-B14F-4D97-AF65-F5344CB8AC3E}">
        <p14:creationId xmlns:p14="http://schemas.microsoft.com/office/powerpoint/2010/main" val="34198065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ns\users$\bpierce\Data\Documents\Attachments\FY2018\mar_19\ccgg.LEF.vp.2017-05-30.11.png"/>
          <p:cNvPicPr>
            <a:picLocks noChangeAspect="1" noChangeArrowheads="1"/>
          </p:cNvPicPr>
          <p:nvPr/>
        </p:nvPicPr>
        <p:blipFill rotWithShape="1">
          <a:blip r:embed="rId2">
            <a:extLst>
              <a:ext uri="{28A0092B-C50C-407E-A947-70E740481C1C}">
                <a14:useLocalDpi xmlns:a14="http://schemas.microsoft.com/office/drawing/2010/main" val="0"/>
              </a:ext>
            </a:extLst>
          </a:blip>
          <a:srcRect b="47463"/>
          <a:stretch/>
        </p:blipFill>
        <p:spPr bwMode="auto">
          <a:xfrm>
            <a:off x="0" y="14699"/>
            <a:ext cx="4595729" cy="27859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eans\users$\bpierce\Data\Documents\Attachments\FY2018\mar_19\ccgg.LEF.vp.2017-06-27.11.png"/>
          <p:cNvPicPr>
            <a:picLocks noChangeAspect="1" noChangeArrowheads="1"/>
          </p:cNvPicPr>
          <p:nvPr/>
        </p:nvPicPr>
        <p:blipFill rotWithShape="1">
          <a:blip r:embed="rId3">
            <a:extLst>
              <a:ext uri="{28A0092B-C50C-407E-A947-70E740481C1C}">
                <a14:useLocalDpi xmlns:a14="http://schemas.microsoft.com/office/drawing/2010/main" val="0"/>
              </a:ext>
            </a:extLst>
          </a:blip>
          <a:srcRect b="47874"/>
          <a:stretch/>
        </p:blipFill>
        <p:spPr bwMode="auto">
          <a:xfrm>
            <a:off x="4548271" y="0"/>
            <a:ext cx="4595729" cy="276412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404729" y="457200"/>
            <a:ext cx="1219200" cy="2057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88855" y="457200"/>
            <a:ext cx="1219200" cy="2057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0809" y="2895600"/>
            <a:ext cx="833164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pPr algn="ctr"/>
            <a:r>
              <a:rPr lang="en-US" b="1" u="sng" dirty="0" smtClean="0">
                <a:latin typeface="Times New Roman" panose="02020603050405020304" pitchFamily="18" charset="0"/>
                <a:cs typeface="Times New Roman" panose="02020603050405020304" pitchFamily="18" charset="0"/>
              </a:rPr>
              <a:t>NOAA/ESRL Park Falls Tall Tower Aircraft measurements during LMOS</a:t>
            </a: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High CH4 within PBL and low CH4 aloft </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High CO2 </a:t>
            </a:r>
            <a:r>
              <a:rPr lang="en-US" b="1" dirty="0" smtClean="0">
                <a:latin typeface="Times New Roman" panose="02020603050405020304" pitchFamily="18" charset="0"/>
                <a:cs typeface="Times New Roman" panose="02020603050405020304" pitchFamily="18" charset="0"/>
              </a:rPr>
              <a:t>within </a:t>
            </a:r>
            <a:r>
              <a:rPr lang="en-US" b="1" dirty="0">
                <a:latin typeface="Times New Roman" panose="02020603050405020304" pitchFamily="18" charset="0"/>
                <a:cs typeface="Times New Roman" panose="02020603050405020304" pitchFamily="18" charset="0"/>
              </a:rPr>
              <a:t>PBL on May 30, 2017 (CO2/CH4 positively correlated) </a:t>
            </a: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CO2 draw down within PBL on June 27, 2017 (</a:t>
            </a:r>
            <a:r>
              <a:rPr lang="en-US" b="1" dirty="0">
                <a:latin typeface="Times New Roman" panose="02020603050405020304" pitchFamily="18" charset="0"/>
                <a:cs typeface="Times New Roman" panose="02020603050405020304" pitchFamily="18" charset="0"/>
              </a:rPr>
              <a:t>CO2/CH4 anti-correlated) </a:t>
            </a:r>
            <a:endParaRPr lang="en-US" b="1" dirty="0" smtClean="0">
              <a:latin typeface="Times New Roman" panose="02020603050405020304" pitchFamily="18" charset="0"/>
              <a:cs typeface="Times New Roman" panose="02020603050405020304" pitchFamily="18" charset="0"/>
            </a:endParaRPr>
          </a:p>
        </p:txBody>
      </p:sp>
      <p:sp>
        <p:nvSpPr>
          <p:cNvPr id="20" name="Oval 19"/>
          <p:cNvSpPr/>
          <p:nvPr/>
        </p:nvSpPr>
        <p:spPr>
          <a:xfrm>
            <a:off x="4940474" y="401920"/>
            <a:ext cx="1219200" cy="2057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324600" y="401920"/>
            <a:ext cx="1219200" cy="2057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62000" y="5105400"/>
            <a:ext cx="7239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LMOS occurred </a:t>
            </a:r>
            <a:r>
              <a:rPr lang="en-US" b="1" dirty="0">
                <a:latin typeface="Times New Roman" panose="02020603050405020304" pitchFamily="18" charset="0"/>
                <a:cs typeface="Times New Roman" panose="02020603050405020304" pitchFamily="18" charset="0"/>
              </a:rPr>
              <a:t>during leaf </a:t>
            </a:r>
            <a:r>
              <a:rPr lang="en-US" b="1" dirty="0" smtClean="0">
                <a:latin typeface="Times New Roman" panose="02020603050405020304" pitchFamily="18" charset="0"/>
                <a:cs typeface="Times New Roman" panose="02020603050405020304" pitchFamily="18" charset="0"/>
              </a:rPr>
              <a:t>out and transition to summer-time CO2 drawdown – also strong influence on biogenic VOC emissions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472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beans\users$\bpierce\Data\Documents\Attachments\FY2018\mar_19\OBS_20170611_R0_ch4_conley_mission.final.3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beans\users$\bpierce\Data\Documents\Attachments\FY2018\mar_19\OBS_20170611_R0_co2_conley_mission.final.3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beans\users$\bpierce\Data\Documents\Attachments\FY2018\mar_19\CH4_vs_CO2_SA_LMOS.20170611_R0.Final.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411" y="3154471"/>
            <a:ext cx="2743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4006334"/>
            <a:ext cx="28194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endParaRPr lang="en-US" dirty="0"/>
          </a:p>
          <a:p>
            <a:pPr marL="285750" indent="-285750">
              <a:buFont typeface="Arial" panose="020B0604020202020204" pitchFamily="34" charset="0"/>
              <a:buChar char="•"/>
            </a:pPr>
            <a:r>
              <a:rPr lang="en-US" dirty="0" smtClean="0"/>
              <a:t>CO2 and CH4 anti-correlated except for offshore of Sheboygan KA (region of higher CO2 below 1km) </a:t>
            </a:r>
          </a:p>
        </p:txBody>
      </p:sp>
      <p:grpSp>
        <p:nvGrpSpPr>
          <p:cNvPr id="7" name="Group 6"/>
          <p:cNvGrpSpPr/>
          <p:nvPr/>
        </p:nvGrpSpPr>
        <p:grpSpPr>
          <a:xfrm>
            <a:off x="3410211" y="3886200"/>
            <a:ext cx="2152389" cy="2590800"/>
            <a:chOff x="3410211" y="3886200"/>
            <a:chExt cx="2152389" cy="2590800"/>
          </a:xfrm>
        </p:grpSpPr>
        <p:cxnSp>
          <p:nvCxnSpPr>
            <p:cNvPr id="8" name="Straight Connector 7"/>
            <p:cNvCxnSpPr/>
            <p:nvPr/>
          </p:nvCxnSpPr>
          <p:spPr>
            <a:xfrm>
              <a:off x="3410211" y="4508326"/>
              <a:ext cx="1390389" cy="189247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657600" y="3886200"/>
              <a:ext cx="1905000" cy="25908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667000" y="76200"/>
            <a:ext cx="3119572" cy="369332"/>
          </a:xfrm>
          <a:prstGeom prst="rect">
            <a:avLst/>
          </a:prstGeom>
          <a:noFill/>
        </p:spPr>
        <p:txBody>
          <a:bodyPr wrap="none" rtlCol="0">
            <a:spAutoFit/>
          </a:bodyPr>
          <a:lstStyle/>
          <a:p>
            <a:r>
              <a:rPr lang="en-US" b="1" u="sng" dirty="0" smtClean="0"/>
              <a:t>Coastal Ozone Exceedance Day</a:t>
            </a:r>
            <a:endParaRPr lang="en-US" b="1" u="sng" dirty="0"/>
          </a:p>
        </p:txBody>
      </p:sp>
      <p:sp>
        <p:nvSpPr>
          <p:cNvPr id="2" name="Oval 1"/>
          <p:cNvSpPr/>
          <p:nvPr/>
        </p:nvSpPr>
        <p:spPr>
          <a:xfrm rot="19704967">
            <a:off x="3139403" y="4006334"/>
            <a:ext cx="914400" cy="3370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2" idx="0"/>
          </p:cNvCxnSpPr>
          <p:nvPr/>
        </p:nvCxnSpPr>
        <p:spPr>
          <a:xfrm flipH="1" flipV="1">
            <a:off x="2438400" y="2438400"/>
            <a:ext cx="1069934" cy="159289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38600" y="3609201"/>
            <a:ext cx="1405000" cy="276999"/>
          </a:xfrm>
          <a:prstGeom prst="rect">
            <a:avLst/>
          </a:prstGeom>
          <a:solidFill>
            <a:schemeClr val="bg1"/>
          </a:solidFill>
          <a:ln>
            <a:solidFill>
              <a:schemeClr val="tx1"/>
            </a:solidFill>
          </a:ln>
        </p:spPr>
        <p:txBody>
          <a:bodyPr wrap="none" rtlCol="0">
            <a:spAutoFit/>
          </a:bodyPr>
          <a:lstStyle/>
          <a:p>
            <a:r>
              <a:rPr lang="en-US" sz="1200" b="1" dirty="0" smtClean="0"/>
              <a:t>Polluted Marine BL</a:t>
            </a:r>
            <a:endParaRPr lang="en-US" sz="1200" b="1" dirty="0"/>
          </a:p>
        </p:txBody>
      </p:sp>
      <p:sp>
        <p:nvSpPr>
          <p:cNvPr id="17" name="Oval 16"/>
          <p:cNvSpPr/>
          <p:nvPr/>
        </p:nvSpPr>
        <p:spPr>
          <a:xfrm rot="19564853">
            <a:off x="3808128" y="4227898"/>
            <a:ext cx="410755" cy="241459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205448" y="4556849"/>
            <a:ext cx="1440972" cy="461665"/>
          </a:xfrm>
          <a:prstGeom prst="rect">
            <a:avLst/>
          </a:prstGeom>
          <a:solidFill>
            <a:schemeClr val="bg1"/>
          </a:solidFill>
          <a:ln>
            <a:solidFill>
              <a:srgbClr val="00B050"/>
            </a:solidFill>
          </a:ln>
        </p:spPr>
        <p:txBody>
          <a:bodyPr wrap="none" rtlCol="0">
            <a:spAutoFit/>
          </a:bodyPr>
          <a:lstStyle/>
          <a:p>
            <a:r>
              <a:rPr lang="en-US" sz="1200" b="1" dirty="0" smtClean="0">
                <a:solidFill>
                  <a:srgbClr val="00B050"/>
                </a:solidFill>
              </a:rPr>
              <a:t>Terrestrial PBL to </a:t>
            </a:r>
          </a:p>
          <a:p>
            <a:r>
              <a:rPr lang="en-US" sz="1200" b="1" dirty="0" smtClean="0">
                <a:solidFill>
                  <a:srgbClr val="00B050"/>
                </a:solidFill>
              </a:rPr>
              <a:t>Free Trop transition</a:t>
            </a:r>
          </a:p>
        </p:txBody>
      </p:sp>
    </p:spTree>
    <p:extLst>
      <p:ext uri="{BB962C8B-B14F-4D97-AF65-F5344CB8AC3E}">
        <p14:creationId xmlns:p14="http://schemas.microsoft.com/office/powerpoint/2010/main" val="20967039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0" y="6396335"/>
            <a:ext cx="914154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Baylon</a:t>
            </a:r>
            <a:r>
              <a:rPr lang="en-US" sz="1200" b="1" dirty="0" smtClean="0">
                <a:latin typeface="Times New Roman" panose="02020603050405020304" pitchFamily="18" charset="0"/>
                <a:cs typeface="Times New Roman" panose="02020603050405020304" pitchFamily="18" charset="0"/>
              </a:rPr>
              <a:t>, P. M., et al, </a:t>
            </a:r>
            <a:r>
              <a:rPr lang="en-US" sz="1200" b="1" dirty="0">
                <a:latin typeface="Times New Roman" panose="02020603050405020304" pitchFamily="18" charset="0"/>
                <a:cs typeface="Times New Roman" panose="02020603050405020304" pitchFamily="18" charset="0"/>
              </a:rPr>
              <a:t>2016, </a:t>
            </a:r>
            <a:r>
              <a:rPr lang="en-US" sz="1200" b="1" dirty="0" err="1" smtClean="0">
                <a:latin typeface="Times New Roman" panose="02020603050405020304" pitchFamily="18" charset="0"/>
                <a:cs typeface="Times New Roman" panose="02020603050405020304" pitchFamily="18" charset="0"/>
              </a:rPr>
              <a:t>Interannual</a:t>
            </a:r>
            <a:r>
              <a:rPr lang="en-US" sz="1200" b="1" dirty="0" smtClean="0">
                <a:latin typeface="Times New Roman" panose="02020603050405020304" pitchFamily="18" charset="0"/>
                <a:cs typeface="Times New Roman" panose="02020603050405020304" pitchFamily="18" charset="0"/>
              </a:rPr>
              <a:t> Variability </a:t>
            </a:r>
            <a:r>
              <a:rPr lang="en-US" sz="1200" b="1" dirty="0">
                <a:latin typeface="Times New Roman" panose="02020603050405020304" pitchFamily="18" charset="0"/>
                <a:cs typeface="Times New Roman" panose="02020603050405020304" pitchFamily="18" charset="0"/>
              </a:rPr>
              <a:t>in Baseline Ozone and Its Relationship </a:t>
            </a:r>
            <a:r>
              <a:rPr lang="en-US" sz="1200" b="1" dirty="0" smtClean="0">
                <a:latin typeface="Times New Roman" panose="02020603050405020304" pitchFamily="18" charset="0"/>
                <a:cs typeface="Times New Roman" panose="02020603050405020304" pitchFamily="18" charset="0"/>
              </a:rPr>
              <a:t>to Surface </a:t>
            </a:r>
            <a:r>
              <a:rPr lang="en-US" sz="1200" b="1" dirty="0">
                <a:latin typeface="Times New Roman" panose="02020603050405020304" pitchFamily="18" charset="0"/>
                <a:cs typeface="Times New Roman" panose="02020603050405020304" pitchFamily="18" charset="0"/>
              </a:rPr>
              <a:t>Ozone in the Western U.S</a:t>
            </a:r>
            <a:r>
              <a:rPr lang="en-US" sz="1200" b="1" dirty="0" smtClean="0">
                <a:latin typeface="Times New Roman" panose="02020603050405020304" pitchFamily="18" charset="0"/>
                <a:cs typeface="Times New Roman" panose="02020603050405020304" pitchFamily="18" charset="0"/>
              </a:rPr>
              <a:t>., </a:t>
            </a:r>
            <a:r>
              <a:rPr lang="fr-FR" sz="1200" b="1" dirty="0" smtClean="0">
                <a:latin typeface="Times New Roman" panose="02020603050405020304" pitchFamily="18" charset="0"/>
                <a:cs typeface="Times New Roman" panose="02020603050405020304" pitchFamily="18" charset="0"/>
              </a:rPr>
              <a:t>Environ</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Sci</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Technol</a:t>
            </a:r>
            <a:r>
              <a:rPr lang="fr-FR" sz="1200" b="1" dirty="0">
                <a:latin typeface="Times New Roman" panose="02020603050405020304" pitchFamily="18" charset="0"/>
                <a:cs typeface="Times New Roman" panose="02020603050405020304" pitchFamily="18" charset="0"/>
              </a:rPr>
              <a:t>. 2016, 50, 2994−3001, DOI: </a:t>
            </a:r>
            <a:r>
              <a:rPr lang="fr-FR" sz="1200" b="1" dirty="0" smtClean="0">
                <a:latin typeface="Times New Roman" panose="02020603050405020304" pitchFamily="18" charset="0"/>
                <a:cs typeface="Times New Roman" panose="02020603050405020304" pitchFamily="18" charset="0"/>
              </a:rPr>
              <a:t>10.1021/acs.est.6b00219</a:t>
            </a:r>
            <a:endParaRPr lang="fr-FR" sz="1200" b="1" dirty="0">
              <a:latin typeface="Times New Roman" panose="02020603050405020304" pitchFamily="18" charset="0"/>
              <a:cs typeface="Times New Roman" panose="02020603050405020304" pitchFamily="18" charset="0"/>
            </a:endParaRPr>
          </a:p>
        </p:txBody>
      </p:sp>
      <p:pic>
        <p:nvPicPr>
          <p:cNvPr id="11267" name="Picture 3" descr="C:\Users\Brad\Documents\Work\SSEC\SSEC_Seminar\RAQMS_TCO_TP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6232123"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43600" y="3195637"/>
            <a:ext cx="3048000" cy="156966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285750" indent="-285750">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May 2012 (black) </a:t>
            </a:r>
            <a:r>
              <a:rPr lang="en-US" sz="1600" b="1" dirty="0">
                <a:latin typeface="Times New Roman" panose="02020603050405020304" pitchFamily="18" charset="0"/>
                <a:cs typeface="Times New Roman" panose="02020603050405020304" pitchFamily="18" charset="0"/>
              </a:rPr>
              <a:t>shows highest TCO and lowest </a:t>
            </a:r>
            <a:r>
              <a:rPr lang="en-US" sz="1600" b="1" dirty="0" smtClean="0">
                <a:latin typeface="Times New Roman" panose="02020603050405020304" pitchFamily="18" charset="0"/>
                <a:cs typeface="Times New Roman" panose="02020603050405020304" pitchFamily="18" charset="0"/>
              </a:rPr>
              <a:t>TPW</a:t>
            </a:r>
          </a:p>
          <a:p>
            <a:pPr marL="285750" indent="-285750">
              <a:buFont typeface="Arial" panose="020B0604020202020204" pitchFamily="34" charset="0"/>
              <a:buChar char="•"/>
            </a:pPr>
            <a:endParaRPr lang="en-US" sz="1600"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May 2014 (red) </a:t>
            </a:r>
            <a:r>
              <a:rPr lang="en-US" sz="1600" b="1" dirty="0">
                <a:latin typeface="Times New Roman" panose="02020603050405020304" pitchFamily="18" charset="0"/>
                <a:cs typeface="Times New Roman" panose="02020603050405020304" pitchFamily="18" charset="0"/>
              </a:rPr>
              <a:t>shows lowest </a:t>
            </a:r>
            <a:r>
              <a:rPr lang="en-US" sz="1600" b="1" dirty="0" smtClean="0">
                <a:latin typeface="Times New Roman" panose="02020603050405020304" pitchFamily="18" charset="0"/>
                <a:cs typeface="Times New Roman" panose="02020603050405020304" pitchFamily="18" charset="0"/>
              </a:rPr>
              <a:t>TCO and highest TPW</a:t>
            </a:r>
            <a:endParaRPr lang="en-US" sz="1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943600" y="1447800"/>
            <a:ext cx="3048000"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Signatures of Stratospheric intrusions include: high ozone and low water vapor</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2479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beans\users$\bpierce\Data\Documents\FY15_Travel\Transboundary_ozone_Yosemite\Talk\may_2010_easian_do3.png"/>
          <p:cNvPicPr>
            <a:picLocks noChangeAspect="1" noChangeArrowheads="1"/>
          </p:cNvPicPr>
          <p:nvPr/>
        </p:nvPicPr>
        <p:blipFill rotWithShape="1">
          <a:blip r:embed="rId3">
            <a:extLst>
              <a:ext uri="{28A0092B-C50C-407E-A947-70E740481C1C}">
                <a14:useLocalDpi xmlns:a14="http://schemas.microsoft.com/office/drawing/2010/main" val="0"/>
              </a:ext>
            </a:extLst>
          </a:blip>
          <a:srcRect l="17971" t="15466" r="17539" b="2141"/>
          <a:stretch/>
        </p:blipFill>
        <p:spPr bwMode="auto">
          <a:xfrm>
            <a:off x="17822" y="3352800"/>
            <a:ext cx="4020778" cy="28543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eans\users$\bpierce\Data\Documents\FY15_Travel\Transboundary_ozone_Yosemite\Talk\may_2010_o3.png"/>
          <p:cNvPicPr>
            <a:picLocks noChangeAspect="1" noChangeArrowheads="1"/>
          </p:cNvPicPr>
          <p:nvPr/>
        </p:nvPicPr>
        <p:blipFill rotWithShape="1">
          <a:blip r:embed="rId4">
            <a:extLst>
              <a:ext uri="{28A0092B-C50C-407E-A947-70E740481C1C}">
                <a14:useLocalDpi xmlns:a14="http://schemas.microsoft.com/office/drawing/2010/main" val="0"/>
              </a:ext>
            </a:extLst>
          </a:blip>
          <a:srcRect l="17971" t="15466" r="17539" b="2141"/>
          <a:stretch/>
        </p:blipFill>
        <p:spPr bwMode="auto">
          <a:xfrm>
            <a:off x="0" y="528524"/>
            <a:ext cx="3962399" cy="286834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beans\users$\bpierce\Data\Documents\FY15_Travel\Transboundary_ozone_Yosemite\Talk\may_2010_dO3_120W_all.png"/>
          <p:cNvPicPr>
            <a:picLocks noChangeAspect="1" noChangeArrowheads="1"/>
          </p:cNvPicPr>
          <p:nvPr/>
        </p:nvPicPr>
        <p:blipFill rotWithShape="1">
          <a:blip r:embed="rId5">
            <a:extLst>
              <a:ext uri="{28A0092B-C50C-407E-A947-70E740481C1C}">
                <a14:useLocalDpi xmlns:a14="http://schemas.microsoft.com/office/drawing/2010/main" val="0"/>
              </a:ext>
            </a:extLst>
          </a:blip>
          <a:srcRect l="16084" t="14199" r="17120"/>
          <a:stretch/>
        </p:blipFill>
        <p:spPr bwMode="auto">
          <a:xfrm>
            <a:off x="4289081" y="693532"/>
            <a:ext cx="4397717" cy="4321379"/>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Box 6"/>
          <p:cNvSpPr txBox="1">
            <a:spLocks noChangeArrowheads="1"/>
          </p:cNvSpPr>
          <p:nvPr/>
        </p:nvSpPr>
        <p:spPr bwMode="auto">
          <a:xfrm>
            <a:off x="1905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latin typeface="Times New Roman" pitchFamily="18" charset="0"/>
                <a:cs typeface="Times New Roman" pitchFamily="18" charset="0"/>
              </a:rPr>
              <a:t>Impacts </a:t>
            </a:r>
            <a:r>
              <a:rPr lang="en-US" altLang="en-US" sz="3200" b="1" dirty="0" smtClean="0">
                <a:latin typeface="Times New Roman" pitchFamily="18" charset="0"/>
                <a:cs typeface="Times New Roman" pitchFamily="18" charset="0"/>
              </a:rPr>
              <a:t>of East Asian Emissions – May 2010</a:t>
            </a:r>
            <a:endParaRPr lang="en-US" altLang="en-US" sz="3200" b="1" dirty="0">
              <a:latin typeface="Times New Roman" pitchFamily="18" charset="0"/>
              <a:cs typeface="Times New Roman" pitchFamily="18" charset="0"/>
            </a:endParaRPr>
          </a:p>
        </p:txBody>
      </p:sp>
      <p:sp>
        <p:nvSpPr>
          <p:cNvPr id="96261" name="Line 5"/>
          <p:cNvSpPr>
            <a:spLocks noChangeShapeType="1"/>
          </p:cNvSpPr>
          <p:nvPr/>
        </p:nvSpPr>
        <p:spPr bwMode="auto">
          <a:xfrm flipH="1">
            <a:off x="2632075" y="3559942"/>
            <a:ext cx="34925" cy="20288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2" name="Text Box 6"/>
          <p:cNvSpPr txBox="1">
            <a:spLocks noChangeArrowheads="1"/>
          </p:cNvSpPr>
          <p:nvPr/>
        </p:nvSpPr>
        <p:spPr bwMode="auto">
          <a:xfrm>
            <a:off x="2635250" y="4800600"/>
            <a:ext cx="565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FF0000"/>
                </a:solidFill>
                <a:latin typeface="Times New Roman" pitchFamily="18" charset="0"/>
              </a:rPr>
              <a:t>120W</a:t>
            </a:r>
          </a:p>
        </p:txBody>
      </p:sp>
      <p:sp>
        <p:nvSpPr>
          <p:cNvPr id="10" name="Text Box 7"/>
          <p:cNvSpPr txBox="1">
            <a:spLocks noChangeArrowheads="1"/>
          </p:cNvSpPr>
          <p:nvPr/>
        </p:nvSpPr>
        <p:spPr bwMode="auto">
          <a:xfrm>
            <a:off x="4191000" y="5094627"/>
            <a:ext cx="449579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a:effectLst/>
          <a:extLst/>
        </p:spPr>
        <p:txBody>
          <a:bodyPr wrap="square">
            <a:spAutoFit/>
          </a:bodyPr>
          <a:lstStyle/>
          <a:p>
            <a:r>
              <a:rPr lang="en-US" altLang="en-US" b="1" dirty="0">
                <a:latin typeface="Times New Roman" pitchFamily="18" charset="0"/>
              </a:rPr>
              <a:t>Impact of </a:t>
            </a:r>
            <a:r>
              <a:rPr lang="en-US" altLang="en-US" b="1" dirty="0" smtClean="0">
                <a:latin typeface="Times New Roman" pitchFamily="18" charset="0"/>
              </a:rPr>
              <a:t>East Asian ozone </a:t>
            </a:r>
            <a:r>
              <a:rPr lang="en-US" altLang="en-US" b="1" dirty="0">
                <a:latin typeface="Times New Roman" pitchFamily="18" charset="0"/>
              </a:rPr>
              <a:t>production extends into North America with potential US Air Quality impacts</a:t>
            </a:r>
          </a:p>
        </p:txBody>
      </p:sp>
      <p:sp>
        <p:nvSpPr>
          <p:cNvPr id="2" name="Rectangle 1"/>
          <p:cNvSpPr/>
          <p:nvPr/>
        </p:nvSpPr>
        <p:spPr>
          <a:xfrm>
            <a:off x="0" y="640080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smtClean="0">
                <a:latin typeface="Times New Roman" panose="02020603050405020304" pitchFamily="18" charset="0"/>
                <a:cs typeface="Times New Roman" panose="02020603050405020304" pitchFamily="18" charset="0"/>
              </a:rPr>
              <a:t>Huang, M et </a:t>
            </a:r>
            <a:r>
              <a:rPr lang="en-US" sz="1200" b="1" dirty="0">
                <a:latin typeface="Times New Roman" panose="02020603050405020304" pitchFamily="18" charset="0"/>
                <a:cs typeface="Times New Roman" panose="02020603050405020304" pitchFamily="18" charset="0"/>
              </a:rPr>
              <a:t>al, 2017 Impact of intercontinental pollution transport on North </a:t>
            </a:r>
            <a:r>
              <a:rPr lang="en-US" sz="1200" b="1" dirty="0" smtClean="0">
                <a:latin typeface="Times New Roman" panose="02020603050405020304" pitchFamily="18" charset="0"/>
                <a:cs typeface="Times New Roman" panose="02020603050405020304" pitchFamily="18" charset="0"/>
              </a:rPr>
              <a:t>American ozone </a:t>
            </a:r>
            <a:r>
              <a:rPr lang="en-US" sz="1200" b="1" dirty="0">
                <a:latin typeface="Times New Roman" panose="02020603050405020304" pitchFamily="18" charset="0"/>
                <a:cs typeface="Times New Roman" panose="02020603050405020304" pitchFamily="18" charset="0"/>
              </a:rPr>
              <a:t>air pollution: an HTAP phase 2 multi-model study, Atmos. Chem. Phys., 17, 5721–5750, </a:t>
            </a:r>
            <a:r>
              <a:rPr lang="en-US" sz="1200" b="1" dirty="0" smtClean="0">
                <a:latin typeface="Times New Roman" panose="02020603050405020304" pitchFamily="18" charset="0"/>
                <a:cs typeface="Times New Roman" panose="02020603050405020304" pitchFamily="18" charset="0"/>
              </a:rPr>
              <a:t>2017, doi:10.5194/acp-17-5721-2017</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358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ehr.cchem.berkeley.edu/portals/2/us_051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136" t="1" b="3506"/>
          <a:stretch/>
        </p:blipFill>
        <p:spPr bwMode="auto">
          <a:xfrm>
            <a:off x="5867400" y="3476424"/>
            <a:ext cx="3276600" cy="2771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behr.cchem.berkeley.edu/portals/2/us_0511.jpg"/>
          <p:cNvPicPr>
            <a:picLocks noChangeAspect="1" noChangeArrowheads="1"/>
          </p:cNvPicPr>
          <p:nvPr/>
        </p:nvPicPr>
        <p:blipFill rotWithShape="1">
          <a:blip r:embed="rId2">
            <a:extLst>
              <a:ext uri="{28A0092B-C50C-407E-A947-70E740481C1C}">
                <a14:useLocalDpi xmlns:a14="http://schemas.microsoft.com/office/drawing/2010/main" val="0"/>
              </a:ext>
            </a:extLst>
          </a:blip>
          <a:srcRect l="82" r="49070" b="268"/>
          <a:stretch/>
        </p:blipFill>
        <p:spPr bwMode="auto">
          <a:xfrm>
            <a:off x="5734352" y="945004"/>
            <a:ext cx="3409647" cy="28649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in Nitrogen Dioxide </a:t>
            </a:r>
            <a:r>
              <a:rPr lang="nl-NL" sz="2400" b="1" dirty="0" smtClean="0">
                <a:latin typeface="Times New Roman" pitchFamily="18" charset="0"/>
                <a:cs typeface="Times New Roman" pitchFamily="18" charset="0"/>
              </a:rPr>
              <a:t>(NO2) Levels</a:t>
            </a:r>
          </a:p>
        </p:txBody>
      </p:sp>
      <p:sp>
        <p:nvSpPr>
          <p:cNvPr id="7" name="Rectangle 6"/>
          <p:cNvSpPr/>
          <p:nvPr/>
        </p:nvSpPr>
        <p:spPr>
          <a:xfrm>
            <a:off x="5562600" y="6334780"/>
            <a:ext cx="3581400"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400" b="1" dirty="0" smtClean="0">
                <a:latin typeface="Times New Roman" pitchFamily="18" charset="0"/>
                <a:cs typeface="Times New Roman" pitchFamily="18" charset="0"/>
              </a:rPr>
              <a:t>Russell et al., ACP 12</a:t>
            </a:r>
            <a:r>
              <a:rPr lang="en-US" sz="1400" b="1" dirty="0">
                <a:latin typeface="Times New Roman" pitchFamily="18" charset="0"/>
                <a:cs typeface="Times New Roman" pitchFamily="18" charset="0"/>
              </a:rPr>
              <a:t>, 12197-12209, doi:10.5194/acp-12-12197-2012, 2012. </a:t>
            </a:r>
            <a:endParaRPr lang="en-US" sz="1400" b="1" dirty="0">
              <a:effectLst/>
              <a:latin typeface="Times New Roman" pitchFamily="18" charset="0"/>
              <a:cs typeface="Times New Roman" pitchFamily="18" charset="0"/>
            </a:endParaRPr>
          </a:p>
        </p:txBody>
      </p:sp>
      <p:sp>
        <p:nvSpPr>
          <p:cNvPr id="2" name="TextBox 1"/>
          <p:cNvSpPr txBox="1"/>
          <p:nvPr/>
        </p:nvSpPr>
        <p:spPr>
          <a:xfrm>
            <a:off x="406401" y="774238"/>
            <a:ext cx="482599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i="1" dirty="0" smtClean="0">
                <a:latin typeface="Times New Roman" pitchFamily="18" charset="0"/>
                <a:cs typeface="Times New Roman" pitchFamily="18" charset="0"/>
              </a:rPr>
              <a:t>Overall, surface and column NO2 amounts are declining over the US due to regulations from the Clean Air Act</a:t>
            </a:r>
            <a:endParaRPr lang="en-US" b="1" i="1" dirty="0">
              <a:latin typeface="Times New Roman" pitchFamily="18" charset="0"/>
              <a:cs typeface="Times New Roman" pitchFamily="18" charset="0"/>
            </a:endParaRPr>
          </a:p>
        </p:txBody>
      </p:sp>
      <p:pic>
        <p:nvPicPr>
          <p:cNvPr id="12292" name="Picture 4" descr="Nitrogen dioxide air quality between 1980 and 2013, based on the annual 98th percentile of daily maximum 1-hour averages.  Chart shows a range of concentrations in 29 monitoring sites nationwide, with the average decreasing 60% from 1980 to 2013.  Most of the sites have had concentrations below the national standard since the early 198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43955"/>
            <a:ext cx="4673598" cy="36575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56555" y="533400"/>
            <a:ext cx="3510376" cy="646331"/>
          </a:xfrm>
          <a:prstGeom prst="rect">
            <a:avLst/>
          </a:prstGeom>
        </p:spPr>
        <p:txBody>
          <a:bodyPr wrap="square">
            <a:spAutoFit/>
          </a:bodyPr>
          <a:lstStyle/>
          <a:p>
            <a:pPr algn="ctr"/>
            <a:r>
              <a:rPr lang="en-US" b="1" dirty="0" smtClean="0">
                <a:latin typeface="Times New Roman" pitchFamily="18" charset="0"/>
                <a:cs typeface="Times New Roman" pitchFamily="18" charset="0"/>
              </a:rPr>
              <a:t>OMI </a:t>
            </a:r>
            <a:r>
              <a:rPr lang="en-US" b="1" dirty="0">
                <a:latin typeface="Times New Roman" pitchFamily="18" charset="0"/>
                <a:cs typeface="Times New Roman" pitchFamily="18" charset="0"/>
              </a:rPr>
              <a:t>Berkeley High-Resolution (BEHR) NO2 Column </a:t>
            </a:r>
            <a:r>
              <a:rPr lang="en-US" b="1" dirty="0" smtClean="0">
                <a:latin typeface="Times New Roman" pitchFamily="18" charset="0"/>
                <a:cs typeface="Times New Roman" pitchFamily="18" charset="0"/>
              </a:rPr>
              <a:t>Retrievals</a:t>
            </a:r>
            <a:endParaRPr lang="en-US" b="1" dirty="0">
              <a:latin typeface="Times New Roman" pitchFamily="18" charset="0"/>
              <a:cs typeface="Times New Roman" pitchFamily="18" charset="0"/>
            </a:endParaRPr>
          </a:p>
        </p:txBody>
      </p:sp>
      <p:sp>
        <p:nvSpPr>
          <p:cNvPr id="10" name="Rectangle 9"/>
          <p:cNvSpPr/>
          <p:nvPr/>
        </p:nvSpPr>
        <p:spPr>
          <a:xfrm>
            <a:off x="152400" y="1848385"/>
            <a:ext cx="5334000" cy="400110"/>
          </a:xfrm>
          <a:prstGeom prst="rect">
            <a:avLst/>
          </a:prstGeom>
        </p:spPr>
        <p:txBody>
          <a:bodyPr wrap="square">
            <a:spAutoFit/>
          </a:bodyPr>
          <a:lstStyle/>
          <a:p>
            <a:r>
              <a:rPr lang="en-US" sz="2000" b="1" dirty="0" smtClean="0">
                <a:latin typeface="Times New Roman" pitchFamily="18" charset="0"/>
                <a:cs typeface="Times New Roman" pitchFamily="18" charset="0"/>
              </a:rPr>
              <a:t>EPA NO2 trends from ground monitoring</a:t>
            </a:r>
            <a:endParaRPr lang="en-US" sz="2000" b="1" dirty="0">
              <a:latin typeface="Times New Roman" pitchFamily="18" charset="0"/>
              <a:cs typeface="Times New Roman" pitchFamily="18" charset="0"/>
            </a:endParaRPr>
          </a:p>
        </p:txBody>
      </p:sp>
      <p:sp>
        <p:nvSpPr>
          <p:cNvPr id="11" name="Rectangle 10"/>
          <p:cNvSpPr/>
          <p:nvPr/>
        </p:nvSpPr>
        <p:spPr>
          <a:xfrm>
            <a:off x="838200" y="6400800"/>
            <a:ext cx="3520131" cy="307777"/>
          </a:xfrm>
          <a:prstGeom prst="rect">
            <a:avLst/>
          </a:prstGeom>
        </p:spPr>
        <p:txBody>
          <a:bodyPr wrap="none">
            <a:spAutoFit/>
          </a:bodyPr>
          <a:lstStyle/>
          <a:p>
            <a:r>
              <a:rPr lang="en-US" sz="1400" b="1" dirty="0">
                <a:latin typeface="Times New Roman" pitchFamily="18" charset="0"/>
                <a:cs typeface="Times New Roman" pitchFamily="18" charset="0"/>
              </a:rPr>
              <a:t>http://www.epa.gov/airtrends/nitrogen.html</a:t>
            </a:r>
          </a:p>
        </p:txBody>
      </p:sp>
      <p:sp>
        <p:nvSpPr>
          <p:cNvPr id="12" name="Rectangle 11"/>
          <p:cNvSpPr/>
          <p:nvPr/>
        </p:nvSpPr>
        <p:spPr>
          <a:xfrm>
            <a:off x="6096000" y="3810000"/>
            <a:ext cx="2836226" cy="369332"/>
          </a:xfrm>
          <a:prstGeom prst="rect">
            <a:avLst/>
          </a:prstGeom>
        </p:spPr>
        <p:txBody>
          <a:bodyPr wrap="none">
            <a:spAutoFit/>
          </a:bodyPr>
          <a:lstStyle/>
          <a:p>
            <a:r>
              <a:rPr lang="en-US" dirty="0"/>
              <a:t>32±7</a:t>
            </a:r>
            <a:r>
              <a:rPr lang="en-US" dirty="0" smtClean="0"/>
              <a:t>% reduction 2005-2011</a:t>
            </a:r>
            <a:endParaRPr lang="en-US" dirty="0"/>
          </a:p>
        </p:txBody>
      </p:sp>
    </p:spTree>
    <p:extLst>
      <p:ext uri="{BB962C8B-B14F-4D97-AF65-F5344CB8AC3E}">
        <p14:creationId xmlns:p14="http://schemas.microsoft.com/office/powerpoint/2010/main" val="36709061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ttachments\jul_19\RAQMS_Aura_Reanalysis_NO2_emissions_study\Slide7.PNG"/>
          <p:cNvPicPr>
            <a:picLocks noChangeAspect="1" noChangeArrowheads="1"/>
          </p:cNvPicPr>
          <p:nvPr/>
        </p:nvPicPr>
        <p:blipFill rotWithShape="1">
          <a:blip r:embed="rId3">
            <a:extLst>
              <a:ext uri="{28A0092B-C50C-407E-A947-70E740481C1C}">
                <a14:useLocalDpi xmlns:a14="http://schemas.microsoft.com/office/drawing/2010/main" val="0"/>
              </a:ext>
            </a:extLst>
          </a:blip>
          <a:srcRect l="10961" r="20260" b="10420"/>
          <a:stretch/>
        </p:blipFill>
        <p:spPr bwMode="auto">
          <a:xfrm>
            <a:off x="304800" y="50627"/>
            <a:ext cx="2795646" cy="27306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396335"/>
            <a:ext cx="9143999"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a:latin typeface="Times New Roman" panose="02020603050405020304" pitchFamily="18" charset="0"/>
                <a:cs typeface="Times New Roman" panose="02020603050405020304" pitchFamily="18" charset="0"/>
              </a:rPr>
              <a:t>Benjamin de </a:t>
            </a:r>
            <a:r>
              <a:rPr lang="en-US" sz="1200" b="1" dirty="0" smtClean="0">
                <a:latin typeface="Times New Roman" panose="02020603050405020304" pitchFamily="18" charset="0"/>
                <a:cs typeface="Times New Roman" panose="02020603050405020304" pitchFamily="18" charset="0"/>
              </a:rPr>
              <a:t>Foy, B. et al. (2016), Impacts </a:t>
            </a:r>
            <a:r>
              <a:rPr lang="en-US" sz="1200" b="1" dirty="0">
                <a:latin typeface="Times New Roman" panose="02020603050405020304" pitchFamily="18" charset="0"/>
                <a:cs typeface="Times New Roman" panose="02020603050405020304" pitchFamily="18" charset="0"/>
              </a:rPr>
              <a:t>of control strategies, the Great Recession and </a:t>
            </a:r>
            <a:r>
              <a:rPr lang="en-US" sz="1200" b="1" dirty="0" smtClean="0">
                <a:latin typeface="Times New Roman" panose="02020603050405020304" pitchFamily="18" charset="0"/>
                <a:cs typeface="Times New Roman" panose="02020603050405020304" pitchFamily="18" charset="0"/>
              </a:rPr>
              <a:t>weekday variations </a:t>
            </a:r>
            <a:r>
              <a:rPr lang="en-US" sz="1200" b="1" dirty="0">
                <a:latin typeface="Times New Roman" panose="02020603050405020304" pitchFamily="18" charset="0"/>
                <a:cs typeface="Times New Roman" panose="02020603050405020304" pitchFamily="18" charset="0"/>
              </a:rPr>
              <a:t>on NO2 columns above North American cities, http://dx.doi.org/10.1016/j.atmosenv.2016.04.038</a:t>
            </a:r>
          </a:p>
        </p:txBody>
      </p:sp>
      <p:sp>
        <p:nvSpPr>
          <p:cNvPr id="10" name="Down Arrow 9"/>
          <p:cNvSpPr/>
          <p:nvPr/>
        </p:nvSpPr>
        <p:spPr>
          <a:xfrm>
            <a:off x="609600" y="2781300"/>
            <a:ext cx="1878777"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M</a:t>
            </a:r>
            <a:r>
              <a:rPr lang="en-US" sz="1200" b="1" dirty="0" smtClean="0"/>
              <a:t>ultiple </a:t>
            </a:r>
            <a:r>
              <a:rPr lang="en-US" sz="1200" b="1" dirty="0"/>
              <a:t>L</a:t>
            </a:r>
            <a:r>
              <a:rPr lang="en-US" sz="1200" b="1" dirty="0" smtClean="0"/>
              <a:t>inear Regression</a:t>
            </a:r>
          </a:p>
          <a:p>
            <a:pPr algn="ctr"/>
            <a:r>
              <a:rPr lang="en-US" sz="1200" b="1" dirty="0" smtClean="0"/>
              <a:t>Of OMI urban NO2 trends</a:t>
            </a:r>
            <a:endParaRPr lang="en-US" sz="1200" b="1" dirty="0"/>
          </a:p>
        </p:txBody>
      </p:sp>
      <p:sp>
        <p:nvSpPr>
          <p:cNvPr id="11" name="TextBox 10"/>
          <p:cNvSpPr txBox="1"/>
          <p:nvPr/>
        </p:nvSpPr>
        <p:spPr>
          <a:xfrm>
            <a:off x="3547872" y="5334000"/>
            <a:ext cx="5215128"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Multiple Linear Regression of OMI urban NO2 trends used to generate 2005-2015 global NO2 emissions (applied uniformly across each region) </a:t>
            </a:r>
            <a:endParaRPr lang="en-US" sz="1600" b="1" dirty="0">
              <a:latin typeface="Times New Roman" panose="02020603050405020304" pitchFamily="18" charset="0"/>
              <a:cs typeface="Times New Roman" panose="02020603050405020304" pitchFamily="18" charset="0"/>
            </a:endParaRPr>
          </a:p>
        </p:txBody>
      </p:sp>
      <p:pic>
        <p:nvPicPr>
          <p:cNvPr id="1029" name="Picture 5" descr="\\beans\users$\bpierce\Data\Documents\Attachments\jul_19\RAQMS_GSIOMINO2_HTAP_Annual_NOX_emissons.linear.ASI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7872" y="2383536"/>
            <a:ext cx="5596128" cy="2798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ans\users$\bpierce\Data\Documents\Attachments\jul_19\RAQMS_GSIOMINO2_HTAP_Annual_NOX_emissons.linear.NA.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5783" y="0"/>
            <a:ext cx="5596128" cy="279806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beans\users$\bpierce\Data\Documents\Attachments\jul_19\RAQMS_GSI_OMI_NO2_HTAP_vs_2010_Annual_NOX_emissons.updated.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345" y="4191000"/>
            <a:ext cx="3173971" cy="20934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47872" y="5661"/>
            <a:ext cx="5596128" cy="369332"/>
          </a:xfrm>
          <a:prstGeom prst="rect">
            <a:avLst/>
          </a:prstGeom>
          <a:solidFill>
            <a:schemeClr val="bg1"/>
          </a:solidFill>
        </p:spPr>
        <p:txBody>
          <a:bodyPr wrap="square">
            <a:spAutoFit/>
          </a:bodyPr>
          <a:lstStyle/>
          <a:p>
            <a:r>
              <a:rPr lang="en-US" altLang="en-US" b="1" dirty="0" smtClean="0">
                <a:latin typeface="Times New Roman" panose="02020603050405020304" pitchFamily="18" charset="0"/>
                <a:ea typeface="ＭＳ Ｐゴシック" pitchFamily="34" charset="-128"/>
                <a:cs typeface="Times New Roman" panose="02020603050405020304" pitchFamily="18" charset="0"/>
              </a:rPr>
              <a:t>2005-2015 NO2 emissions for Aura Reanalysis </a:t>
            </a:r>
            <a:endParaRPr lang="en-US" b="1" dirty="0"/>
          </a:p>
        </p:txBody>
      </p:sp>
    </p:spTree>
    <p:extLst>
      <p:ext uri="{BB962C8B-B14F-4D97-AF65-F5344CB8AC3E}">
        <p14:creationId xmlns:p14="http://schemas.microsoft.com/office/powerpoint/2010/main" val="2797811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ttachments\FY2018\apr_16\SSEC_Seminar\eide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5245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68770114"/>
              </p:ext>
            </p:extLst>
          </p:nvPr>
        </p:nvGraphicFramePr>
        <p:xfrm>
          <a:off x="762000" y="1066800"/>
          <a:ext cx="7564141" cy="4695450"/>
        </p:xfrm>
        <a:graphic>
          <a:graphicData uri="http://schemas.openxmlformats.org/drawingml/2006/table">
            <a:tbl>
              <a:tblPr firstRow="1" firstCol="1" bandRow="1">
                <a:tableStyleId>{5C22544A-7EE6-4342-B048-85BDC9FD1C3A}</a:tableStyleId>
              </a:tblPr>
              <a:tblGrid>
                <a:gridCol w="3005382"/>
                <a:gridCol w="3005382"/>
                <a:gridCol w="1553377"/>
              </a:tblGrid>
              <a:tr h="181039">
                <a:tc>
                  <a:txBody>
                    <a:bodyPr/>
                    <a:lstStyle/>
                    <a:p>
                      <a:pPr marL="0" marR="0" algn="ctr">
                        <a:lnSpc>
                          <a:spcPct val="115000"/>
                        </a:lnSpc>
                        <a:spcBef>
                          <a:spcPts val="0"/>
                        </a:spcBef>
                        <a:spcAft>
                          <a:spcPts val="0"/>
                        </a:spcAft>
                      </a:pPr>
                      <a:r>
                        <a:rPr lang="en-US" sz="1000" dirty="0">
                          <a:effectLst/>
                        </a:rPr>
                        <a:t>Location</a:t>
                      </a:r>
                      <a:endParaRPr lang="en-US" sz="1000" dirty="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Measurement*</a:t>
                      </a:r>
                      <a:endParaRPr lang="en-US" sz="100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Research Institution*</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Ground Sites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rowSpan="2">
                  <a:txBody>
                    <a:bodyPr/>
                    <a:lstStyle/>
                    <a:p>
                      <a:pPr marL="0" marR="0">
                        <a:lnSpc>
                          <a:spcPct val="115000"/>
                        </a:lnSpc>
                        <a:spcBef>
                          <a:spcPts val="0"/>
                        </a:spcBef>
                        <a:spcAft>
                          <a:spcPts val="0"/>
                        </a:spcAft>
                      </a:pPr>
                      <a:r>
                        <a:rPr lang="en-US" sz="1000">
                          <a:effectLst/>
                        </a:rPr>
                        <a:t>Spaceport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a:t>
                      </a:r>
                      <a:r>
                        <a:rPr lang="en-US" sz="1000" dirty="0" smtClean="0">
                          <a:effectLst/>
                        </a:rPr>
                        <a:t>meteorology (SPARC</a:t>
                      </a:r>
                      <a:r>
                        <a:rPr lang="en-US" sz="1000" baseline="0" dirty="0" smtClean="0">
                          <a:effectLst/>
                        </a:rPr>
                        <a:t> Trailer)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smtClean="0">
                          <a:effectLst/>
                        </a:rPr>
                        <a:t>UW-Madison -SSEC</a:t>
                      </a:r>
                      <a:endParaRPr lang="en-US" sz="1000" dirty="0">
                        <a:effectLst/>
                        <a:latin typeface="Calibri"/>
                        <a:ea typeface="Calibri"/>
                        <a:cs typeface="Times New Roman"/>
                      </a:endParaRPr>
                    </a:p>
                  </a:txBody>
                  <a:tcPr marL="64401" marR="64401" marT="0" marB="0"/>
                </a:tc>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In situ measurements of pollutants </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rowSpan="3">
                  <a:txBody>
                    <a:bodyPr/>
                    <a:lstStyle/>
                    <a:p>
                      <a:pPr marL="0" marR="0">
                        <a:lnSpc>
                          <a:spcPct val="115000"/>
                        </a:lnSpc>
                        <a:spcBef>
                          <a:spcPts val="0"/>
                        </a:spcBef>
                        <a:spcAft>
                          <a:spcPts val="0"/>
                        </a:spcAft>
                      </a:pPr>
                      <a:r>
                        <a:rPr lang="en-US" sz="1000">
                          <a:effectLst/>
                        </a:rPr>
                        <a:t>Zion, IL</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a:t>
                      </a:r>
                      <a:r>
                        <a:rPr lang="en-US" sz="1000" dirty="0" smtClean="0">
                          <a:effectLst/>
                        </a:rPr>
                        <a:t>meteorology (</a:t>
                      </a:r>
                      <a:r>
                        <a:rPr lang="en-US" sz="1000" dirty="0" err="1" smtClean="0">
                          <a:effectLst/>
                        </a:rPr>
                        <a:t>Sodar</a:t>
                      </a:r>
                      <a:r>
                        <a:rPr lang="en-US" sz="1000" dirty="0" smtClean="0">
                          <a:effectLst/>
                        </a:rPr>
                        <a:t>/MW</a:t>
                      </a:r>
                      <a:r>
                        <a:rPr lang="en-US" sz="1000" baseline="0" dirty="0" smtClean="0">
                          <a:effectLst/>
                        </a:rPr>
                        <a:t> Radiometer)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Northern Iowa</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dirty="0">
                          <a:effectLst/>
                        </a:rPr>
                        <a:t>Detailed in situ chemical measurements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Iowa, UW-Madison, Univ. Minnesota</a:t>
                      </a:r>
                      <a:endParaRPr lang="en-US" sz="1000">
                        <a:effectLst/>
                        <a:latin typeface="Calibri"/>
                        <a:ea typeface="Calibri"/>
                        <a:cs typeface="Times New Roman"/>
                      </a:endParaRPr>
                    </a:p>
                  </a:txBody>
                  <a:tcPr marL="64401" marR="64401" marT="0" marB="0"/>
                </a:tc>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Routine measurements of ozone</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Illinois EPA</a:t>
                      </a:r>
                      <a:endParaRPr lang="en-US" sz="1000">
                        <a:effectLst/>
                        <a:latin typeface="Calibri"/>
                        <a:ea typeface="Calibri"/>
                        <a:cs typeface="Times New Roman"/>
                      </a:endParaRPr>
                    </a:p>
                  </a:txBody>
                  <a:tcPr marL="64401" marR="64401" marT="0" marB="0"/>
                </a:tc>
              </a:tr>
              <a:tr h="362077">
                <a:tc>
                  <a:txBody>
                    <a:bodyPr/>
                    <a:lstStyle/>
                    <a:p>
                      <a:pPr marL="0" marR="0">
                        <a:lnSpc>
                          <a:spcPct val="115000"/>
                        </a:lnSpc>
                        <a:spcBef>
                          <a:spcPts val="0"/>
                        </a:spcBef>
                        <a:spcAft>
                          <a:spcPts val="0"/>
                        </a:spcAft>
                      </a:pPr>
                      <a:r>
                        <a:rPr lang="en-US" sz="1000">
                          <a:effectLst/>
                        </a:rPr>
                        <a:t>Various</a:t>
                      </a:r>
                      <a:r>
                        <a:rPr lang="en-US" sz="1000" baseline="30000">
                          <a:effectLst/>
                        </a:rPr>
                        <a: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pollutants and boundary layer height</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a:txBody>
                    <a:bodyPr/>
                    <a:lstStyle/>
                    <a:p>
                      <a:pPr marL="0" marR="0">
                        <a:lnSpc>
                          <a:spcPct val="115000"/>
                        </a:lnSpc>
                        <a:spcBef>
                          <a:spcPts val="0"/>
                        </a:spcBef>
                        <a:spcAft>
                          <a:spcPts val="0"/>
                        </a:spcAft>
                      </a:pPr>
                      <a:r>
                        <a:rPr lang="en-US" sz="1000">
                          <a:effectLst/>
                        </a:rPr>
                        <a:t>Sheboygan transect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at four locations</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Airborne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rowSpan="3">
                  <a:txBody>
                    <a:bodyPr/>
                    <a:lstStyle/>
                    <a:p>
                      <a:pPr marL="0" marR="0">
                        <a:lnSpc>
                          <a:spcPct val="115000"/>
                        </a:lnSpc>
                        <a:spcBef>
                          <a:spcPts val="0"/>
                        </a:spcBef>
                        <a:spcAft>
                          <a:spcPts val="0"/>
                        </a:spcAft>
                      </a:pPr>
                      <a:r>
                        <a:rPr lang="en-US" sz="1000">
                          <a:effectLst/>
                        </a:rPr>
                        <a:t>Lakeshore region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Airborne remote sensing of NO</a:t>
                      </a:r>
                      <a:r>
                        <a:rPr lang="en-US" sz="1000" baseline="-25000">
                          <a:effectLst/>
                        </a:rPr>
                        <a:t>2</a:t>
                      </a:r>
                      <a:r>
                        <a:rPr lang="en-US" sz="1000">
                          <a:effectLst/>
                        </a:rPr>
                        <a:t> (GeoTASO)</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NASA</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remote sensing of clouds (AirHARP)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Maryland, Baltimore County</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in situ profiling of pollutants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Scientific Aviation (and NOAA?)</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Shipboard Platform</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362077">
                <a:tc rowSpan="2">
                  <a:txBody>
                    <a:bodyPr/>
                    <a:lstStyle/>
                    <a:p>
                      <a:pPr marL="0" marR="0">
                        <a:lnSpc>
                          <a:spcPct val="115000"/>
                        </a:lnSpc>
                        <a:spcBef>
                          <a:spcPts val="0"/>
                        </a:spcBef>
                        <a:spcAft>
                          <a:spcPts val="0"/>
                        </a:spcAft>
                      </a:pPr>
                      <a:r>
                        <a:rPr lang="en-US" sz="1000">
                          <a:effectLst/>
                        </a:rPr>
                        <a:t>Lake Michigan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a:t>
                      </a:r>
                      <a:r>
                        <a:rPr lang="en-US" sz="1000" dirty="0" smtClean="0">
                          <a:effectLst/>
                        </a:rPr>
                        <a:t>pollutants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Remote sensing of pollutants and boundary later height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Mobile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a:txBody>
                    <a:bodyPr/>
                    <a:lstStyle/>
                    <a:p>
                      <a:pPr marL="0" marR="0">
                        <a:lnSpc>
                          <a:spcPct val="115000"/>
                        </a:lnSpc>
                        <a:spcBef>
                          <a:spcPts val="0"/>
                        </a:spcBef>
                        <a:spcAft>
                          <a:spcPts val="0"/>
                        </a:spcAft>
                      </a:pPr>
                      <a:r>
                        <a:rPr lang="en-US" sz="1000">
                          <a:effectLst/>
                        </a:rPr>
                        <a:t>Northeast IL and Southeast WI</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pollutants (GMAP)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Region 5</a:t>
                      </a:r>
                      <a:endParaRPr lang="en-US" sz="1000">
                        <a:effectLst/>
                        <a:latin typeface="Calibri"/>
                        <a:ea typeface="Calibri"/>
                        <a:cs typeface="Times New Roman"/>
                      </a:endParaRPr>
                    </a:p>
                  </a:txBody>
                  <a:tcPr marL="64401" marR="64401" marT="0" marB="0"/>
                </a:tc>
              </a:tr>
              <a:tr h="181039">
                <a:tc>
                  <a:txBody>
                    <a:bodyPr/>
                    <a:lstStyle/>
                    <a:p>
                      <a:pPr marL="0" marR="0">
                        <a:lnSpc>
                          <a:spcPct val="115000"/>
                        </a:lnSpc>
                        <a:spcBef>
                          <a:spcPts val="0"/>
                        </a:spcBef>
                        <a:spcAft>
                          <a:spcPts val="0"/>
                        </a:spcAft>
                      </a:pPr>
                      <a:r>
                        <a:rPr lang="en-US" sz="1000">
                          <a:effectLst/>
                        </a:rPr>
                        <a:t>Grafton to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UW-Eau Claire</a:t>
                      </a:r>
                      <a:endParaRPr lang="en-US" sz="1000" dirty="0">
                        <a:effectLst/>
                        <a:latin typeface="Calibri"/>
                        <a:ea typeface="Calibri"/>
                        <a:cs typeface="Times New Roman"/>
                      </a:endParaRPr>
                    </a:p>
                  </a:txBody>
                  <a:tcPr marL="64401" marR="64401" marT="0" marB="0"/>
                </a:tc>
              </a:tr>
            </a:tbl>
          </a:graphicData>
        </a:graphic>
      </p:graphicFrame>
      <p:sp>
        <p:nvSpPr>
          <p:cNvPr id="5" name="Rectangle 4"/>
          <p:cNvSpPr/>
          <p:nvPr/>
        </p:nvSpPr>
        <p:spPr>
          <a:xfrm>
            <a:off x="727553" y="76200"/>
            <a:ext cx="7822504"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Summary of measurements made during the LMOS 2017 field campaign</a:t>
            </a:r>
          </a:p>
        </p:txBody>
      </p:sp>
      <p:sp>
        <p:nvSpPr>
          <p:cNvPr id="6" name="Rectangle 5"/>
          <p:cNvSpPr/>
          <p:nvPr/>
        </p:nvSpPr>
        <p:spPr>
          <a:xfrm>
            <a:off x="0" y="5865188"/>
            <a:ext cx="9144000" cy="1015663"/>
          </a:xfrm>
          <a:prstGeom prst="rect">
            <a:avLst/>
          </a:prstGeom>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GeoTASO</a:t>
            </a:r>
            <a:r>
              <a:rPr lang="en-US" sz="1200" b="1" dirty="0" smtClean="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Geostationary Trace gas and Aerosol Sensor Optimization </a:t>
            </a:r>
            <a:r>
              <a:rPr lang="en-US" sz="1200" b="1" dirty="0" smtClean="0">
                <a:latin typeface="Times New Roman" panose="02020603050405020304" pitchFamily="18" charset="0"/>
                <a:cs typeface="Times New Roman" panose="02020603050405020304" pitchFamily="18" charset="0"/>
              </a:rPr>
              <a:t>instrument</a:t>
            </a:r>
          </a:p>
          <a:p>
            <a:r>
              <a:rPr lang="en-US" sz="1200" b="1" dirty="0" err="1" smtClean="0">
                <a:latin typeface="Times New Roman" panose="02020603050405020304" pitchFamily="18" charset="0"/>
                <a:cs typeface="Times New Roman" panose="02020603050405020304" pitchFamily="18" charset="0"/>
              </a:rPr>
              <a:t>AirHARP</a:t>
            </a:r>
            <a:r>
              <a:rPr lang="en-US" sz="1200" b="1" dirty="0" smtClean="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Airborne Hyper Angular Rainbow </a:t>
            </a:r>
            <a:r>
              <a:rPr lang="en-US" sz="1200" b="1" dirty="0" err="1" smtClean="0">
                <a:latin typeface="Times New Roman" panose="02020603050405020304" pitchFamily="18" charset="0"/>
                <a:cs typeface="Times New Roman" panose="02020603050405020304" pitchFamily="18" charset="0"/>
              </a:rPr>
              <a:t>Polarimeter</a:t>
            </a:r>
            <a:endParaRPr lang="en-US" sz="1200" b="1" dirty="0" smtClean="0">
              <a:latin typeface="Times New Roman" panose="02020603050405020304" pitchFamily="18" charset="0"/>
              <a:cs typeface="Times New Roman" panose="02020603050405020304" pitchFamily="18" charset="0"/>
            </a:endParaRPr>
          </a:p>
          <a:p>
            <a:r>
              <a:rPr lang="en-US" sz="1200" b="1" dirty="0" smtClean="0">
                <a:latin typeface="Times New Roman" panose="02020603050405020304" pitchFamily="18" charset="0"/>
                <a:cs typeface="Times New Roman" panose="02020603050405020304" pitchFamily="18" charset="0"/>
              </a:rPr>
              <a:t>GMAP </a:t>
            </a:r>
            <a:r>
              <a:rPr lang="en-US" sz="1200" b="1" dirty="0">
                <a:latin typeface="Times New Roman" panose="02020603050405020304" pitchFamily="18" charset="0"/>
                <a:cs typeface="Times New Roman" panose="02020603050405020304" pitchFamily="18" charset="0"/>
              </a:rPr>
              <a:t>= Geospatial Mapping of </a:t>
            </a:r>
            <a:r>
              <a:rPr lang="en-US" sz="1200" b="1" dirty="0" smtClean="0">
                <a:latin typeface="Times New Roman" panose="02020603050405020304" pitchFamily="18" charset="0"/>
                <a:cs typeface="Times New Roman" panose="02020603050405020304" pitchFamily="18" charset="0"/>
              </a:rPr>
              <a:t>Pollutants</a:t>
            </a:r>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 These measurements were made at Spaceport Sheboygan, Zion, two Wisconsin DNR monitoring locations (Grafton and Milwaukee SER) and one Illinois EPA monitoring location (Schiller Park).</a:t>
            </a:r>
          </a:p>
        </p:txBody>
      </p:sp>
    </p:spTree>
    <p:extLst>
      <p:ext uri="{BB962C8B-B14F-4D97-AF65-F5344CB8AC3E}">
        <p14:creationId xmlns:p14="http://schemas.microsoft.com/office/powerpoint/2010/main" val="1480522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s\users$\bpierce\Data\Documents\Great_Lakes_Ozone_Study\Updated_20160421\image.png"/>
          <p:cNvPicPr>
            <a:picLocks noChangeAspect="1" noChangeArrowheads="1"/>
          </p:cNvPicPr>
          <p:nvPr/>
        </p:nvPicPr>
        <p:blipFill rotWithShape="1">
          <a:blip r:embed="rId2">
            <a:extLst>
              <a:ext uri="{28A0092B-C50C-407E-A947-70E740481C1C}">
                <a14:useLocalDpi xmlns:a14="http://schemas.microsoft.com/office/drawing/2010/main" val="0"/>
              </a:ext>
            </a:extLst>
          </a:blip>
          <a:srcRect r="58050" b="5084"/>
          <a:stretch/>
        </p:blipFill>
        <p:spPr bwMode="auto">
          <a:xfrm>
            <a:off x="1970176" y="3660798"/>
            <a:ext cx="3324400" cy="319720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5" descr="Displaying image00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beans\users$\bpierce\Data\Documents\Great_Lakes_Ozone_Study\Updated_20160421\image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98" y="902504"/>
            <a:ext cx="3697702" cy="222169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beans\users$\bpierce\Data\Documents\Great_Lakes_Ozone_Study\Updated_20160421\image0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877953"/>
            <a:ext cx="3738563" cy="22462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273644"/>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latin typeface="Times New Roman" panose="02020603050405020304" pitchFamily="18" charset="0"/>
                <a:cs typeface="Times New Roman" panose="02020603050405020304" pitchFamily="18" charset="0"/>
              </a:rPr>
              <a:t>NOx= NO+NO2 (nitrogen oxides</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VOC=Volatile Organic Compounds, both are ozone precursors</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0"/>
            <a:ext cx="9166182"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Wisconsin </a:t>
            </a:r>
            <a:r>
              <a:rPr lang="en-US" sz="2800" b="1" dirty="0">
                <a:latin typeface="Times New Roman" panose="02020603050405020304" pitchFamily="18" charset="0"/>
                <a:cs typeface="Times New Roman" panose="02020603050405020304" pitchFamily="18" charset="0"/>
              </a:rPr>
              <a:t>e</a:t>
            </a:r>
            <a:r>
              <a:rPr lang="en-US" sz="2800" b="1" dirty="0" smtClean="0">
                <a:latin typeface="Times New Roman" panose="02020603050405020304" pitchFamily="18" charset="0"/>
                <a:cs typeface="Times New Roman" panose="02020603050405020304" pitchFamily="18" charset="0"/>
              </a:rPr>
              <a:t>missions are declining and ozone is improving</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051" y="5656745"/>
            <a:ext cx="2819400" cy="1200329"/>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Provided by Angie Dickens (WDNR)</a:t>
            </a:r>
          </a:p>
          <a:p>
            <a:r>
              <a:rPr lang="en-US" b="1" dirty="0">
                <a:latin typeface="Times New Roman" panose="02020603050405020304" pitchFamily="18" charset="0"/>
                <a:cs typeface="Times New Roman" panose="02020603050405020304" pitchFamily="18" charset="0"/>
              </a:rPr>
              <a:t>a</a:t>
            </a:r>
            <a:r>
              <a:rPr lang="en-US" b="1" dirty="0" smtClean="0">
                <a:latin typeface="Times New Roman" panose="02020603050405020304" pitchFamily="18" charset="0"/>
                <a:cs typeface="Times New Roman" panose="02020603050405020304" pitchFamily="18" charset="0"/>
              </a:rPr>
              <a:t>nd Donna </a:t>
            </a:r>
            <a:r>
              <a:rPr lang="en-US" b="1" dirty="0" err="1" smtClean="0">
                <a:latin typeface="Times New Roman" panose="02020603050405020304" pitchFamily="18" charset="0"/>
                <a:cs typeface="Times New Roman" panose="02020603050405020304" pitchFamily="18" charset="0"/>
              </a:rPr>
              <a:t>Kenski</a:t>
            </a:r>
            <a:r>
              <a:rPr lang="en-US" b="1" dirty="0" smtClean="0">
                <a:latin typeface="Times New Roman" panose="02020603050405020304" pitchFamily="18" charset="0"/>
                <a:cs typeface="Times New Roman" panose="02020603050405020304" pitchFamily="18" charset="0"/>
              </a:rPr>
              <a:t> (LADCO)</a:t>
            </a:r>
            <a:endParaRPr lang="en-US" b="1" dirty="0">
              <a:latin typeface="Times New Roman" panose="02020603050405020304" pitchFamily="18" charset="0"/>
              <a:cs typeface="Times New Roman" panose="02020603050405020304" pitchFamily="18" charset="0"/>
            </a:endParaRPr>
          </a:p>
        </p:txBody>
      </p:sp>
      <p:pic>
        <p:nvPicPr>
          <p:cNvPr id="9" name="Picture 2" descr="\\beans\users$\bpierce\Data\Documents\Great_Lakes_Ozone_Study\Updated_20160421\image.png"/>
          <p:cNvPicPr>
            <a:picLocks noChangeAspect="1" noChangeArrowheads="1"/>
          </p:cNvPicPr>
          <p:nvPr/>
        </p:nvPicPr>
        <p:blipFill rotWithShape="1">
          <a:blip r:embed="rId2">
            <a:extLst>
              <a:ext uri="{28A0092B-C50C-407E-A947-70E740481C1C}">
                <a14:useLocalDpi xmlns:a14="http://schemas.microsoft.com/office/drawing/2010/main" val="0"/>
              </a:ext>
            </a:extLst>
          </a:blip>
          <a:srcRect l="70583" b="5084"/>
          <a:stretch/>
        </p:blipFill>
        <p:spPr bwMode="auto">
          <a:xfrm>
            <a:off x="5486400" y="3660798"/>
            <a:ext cx="2331215" cy="3197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8701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371600"/>
            <a:ext cx="2819400" cy="424731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Anticipated new </a:t>
            </a:r>
            <a:r>
              <a:rPr lang="en-US" b="1" dirty="0">
                <a:latin typeface="Times New Roman" panose="02020603050405020304" pitchFamily="18" charset="0"/>
                <a:cs typeface="Times New Roman" panose="02020603050405020304" pitchFamily="18" charset="0"/>
              </a:rPr>
              <a:t>non-attainment areas with new, lower ozone standard and persistent </a:t>
            </a:r>
            <a:r>
              <a:rPr lang="en-US" b="1" dirty="0" smtClean="0">
                <a:latin typeface="Times New Roman" panose="02020603050405020304" pitchFamily="18" charset="0"/>
                <a:cs typeface="Times New Roman" panose="02020603050405020304" pitchFamily="18" charset="0"/>
              </a:rPr>
              <a:t>exceedances </a:t>
            </a:r>
            <a:r>
              <a:rPr lang="en-US" b="1" dirty="0">
                <a:latin typeface="Times New Roman" panose="02020603050405020304" pitchFamily="18" charset="0"/>
                <a:cs typeface="Times New Roman" panose="02020603050405020304" pitchFamily="18" charset="0"/>
              </a:rPr>
              <a:t>of the old (2008) ozone standard</a:t>
            </a:r>
            <a:r>
              <a:rPr lang="en-US" b="1"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Impact of high ozone on public health in high density urban areas (Chicago, Milwaukee, Detroit, Windsor).  Also, these areas serve as large emissions sources</a:t>
            </a:r>
            <a:r>
              <a:rPr lang="en-US" b="1" dirty="0" smtClean="0">
                <a:latin typeface="Times New Roman" panose="02020603050405020304" pitchFamily="18" charset="0"/>
                <a:cs typeface="Times New Roman" panose="02020603050405020304" pitchFamily="18" charset="0"/>
              </a:rPr>
              <a: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371600"/>
            <a:ext cx="5516473" cy="440049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0" y="6499418"/>
            <a:ext cx="9166182"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2017 Lake Michigan Ozone Study White </a:t>
            </a:r>
            <a:r>
              <a:rPr lang="en-US" b="1" dirty="0">
                <a:latin typeface="Times New Roman" panose="02020603050405020304" pitchFamily="18" charset="0"/>
                <a:cs typeface="Times New Roman" panose="02020603050405020304" pitchFamily="18" charset="0"/>
              </a:rPr>
              <a:t>Paper: http://www.ladco.org/</a:t>
            </a:r>
          </a:p>
        </p:txBody>
      </p:sp>
      <p:sp>
        <p:nvSpPr>
          <p:cNvPr id="7" name="TextBox 6"/>
          <p:cNvSpPr txBox="1"/>
          <p:nvPr/>
        </p:nvSpPr>
        <p:spPr>
          <a:xfrm>
            <a:off x="0" y="0"/>
            <a:ext cx="9166182" cy="954107"/>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But there are still coastal sites which are still above the new ozone standard (70ppbv)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15029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2259</TotalTime>
  <Words>4800</Words>
  <Application>Microsoft Office PowerPoint</Application>
  <PresentationFormat>On-screen Show (4:3)</PresentationFormat>
  <Paragraphs>505</Paragraphs>
  <Slides>72</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4" baseType="lpstr">
      <vt:lpstr>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Lake Michigan and Ozone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cp:lastModifiedBy>
  <cp:revision>136</cp:revision>
  <dcterms:created xsi:type="dcterms:W3CDTF">2006-08-16T00:00:00Z</dcterms:created>
  <dcterms:modified xsi:type="dcterms:W3CDTF">2018-04-22T19:12:55Z</dcterms:modified>
</cp:coreProperties>
</file>