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9" r:id="rId3"/>
    <p:sldId id="271" r:id="rId4"/>
    <p:sldId id="278" r:id="rId5"/>
    <p:sldId id="281" r:id="rId6"/>
    <p:sldId id="258" r:id="rId7"/>
    <p:sldId id="282" r:id="rId8"/>
    <p:sldId id="273" r:id="rId9"/>
    <p:sldId id="270" r:id="rId10"/>
    <p:sldId id="286" r:id="rId11"/>
    <p:sldId id="288" r:id="rId12"/>
    <p:sldId id="290" r:id="rId13"/>
    <p:sldId id="272" r:id="rId14"/>
    <p:sldId id="294" r:id="rId15"/>
    <p:sldId id="291" r:id="rId16"/>
    <p:sldId id="292" r:id="rId17"/>
    <p:sldId id="293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59E3-2136-4DDF-9B7D-D52105097AD0}" type="datetimeFigureOut">
              <a:rPr lang="en-US" smtClean="0"/>
              <a:t>7/3/2013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1123A-A9C7-417C-9E8F-28E0FBE73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2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CF8D5-136F-6B41-A0E9-858F29CF05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l.noaa.gov/csd/groups/csd3/instruments/topaz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imss.ssec.wisc.edu/imapp/ideai_v1.0.s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sunset.ssec.wisc.edu/idea-test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cspp/uwhsrtv_edr_v1.1.s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eq.state.wy.us/aqd/Exceptional%20Events/June_6_2012ThunderBasin/June_6_2012_SI_Package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355" y="985421"/>
            <a:ext cx="8610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Satellite based support for stratospheric intrusion special event analysis </a:t>
            </a:r>
          </a:p>
          <a:p>
            <a:pPr algn="ctr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Brad Pierce, NOAA/NESDIS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With significant support from the CIMSS IMAPP/CSPP team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James Davies, Kathy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Strabala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Nadia Smith, Elisabeth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Weisz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Rebecca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Cintineo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1" y="5934670"/>
            <a:ext cx="8572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12220" r="25375" b="80510"/>
          <a:stretch/>
        </p:blipFill>
        <p:spPr bwMode="auto">
          <a:xfrm>
            <a:off x="25784" y="0"/>
            <a:ext cx="9118216" cy="99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453" y="6553391"/>
            <a:ext cx="9118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2013 Western Air Quality Modeling Workshop – Technical Methods and Applications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July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9-11, 2013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Boulder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CO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encrypted-tbn1.gstatic.com/images?q=tbn:ANd9GcSANEoTxsoX89-AP9mJ0ZzfuV3y0pRSzBQSCWlsd7fDLp6uy-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" y="5029200"/>
            <a:ext cx="1455253" cy="145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7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0fram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28395" r="53057" b="38275"/>
          <a:stretch/>
        </p:blipFill>
        <p:spPr>
          <a:xfrm>
            <a:off x="3505200" y="2971800"/>
            <a:ext cx="5394960" cy="3657416"/>
          </a:xfrm>
          <a:prstGeom prst="rect">
            <a:avLst/>
          </a:prstGeom>
        </p:spPr>
      </p:pic>
      <p:pic>
        <p:nvPicPr>
          <p:cNvPr id="5" name="Picture 4" descr="05fram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98" r="11294" b="-98"/>
          <a:stretch/>
        </p:blipFill>
        <p:spPr>
          <a:xfrm>
            <a:off x="304800" y="152400"/>
            <a:ext cx="3822192" cy="36212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590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Last frame of web animation @ 2012-06-07 00Z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133600" y="5943600"/>
            <a:ext cx="2362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6019800"/>
            <a:ext cx="197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Initialization points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14600" y="3886200"/>
            <a:ext cx="3124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3886200"/>
            <a:ext cx="2362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Each “worm” is 6 hours of air parcel history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4953000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GFS winds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743200" y="4724400"/>
            <a:ext cx="28956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53000" y="9906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AIRS trajectory forecast showing descent into WY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228600"/>
            <a:ext cx="184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Starting June 4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(two days before)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620000" y="4267200"/>
            <a:ext cx="762000" cy="7620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ASIozon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8648700" cy="5610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955" y="6324600"/>
            <a:ext cx="823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Archived gridded data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netCDF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file includes ozone retrieval swaths and GFS data fields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9163" y="1909157"/>
            <a:ext cx="4885967" cy="3009349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467" y="29851"/>
            <a:ext cx="8868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IASI 516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ozone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ppmv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and 500mb stream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lines, June 4, 2012 </a:t>
            </a:r>
          </a:p>
        </p:txBody>
      </p:sp>
    </p:spTree>
    <p:extLst>
      <p:ext uri="{BB962C8B-B14F-4D97-AF65-F5344CB8AC3E}">
        <p14:creationId xmlns:p14="http://schemas.microsoft.com/office/powerpoint/2010/main" val="286501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may_17\CrIS_xsecPlan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r="3620"/>
          <a:stretch/>
        </p:blipFill>
        <p:spPr bwMode="auto">
          <a:xfrm>
            <a:off x="6172200" y="1219200"/>
            <a:ext cx="282644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beans\users$\bpierce\Data\Documents\Attachments\may_17\CrIS_xse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6"/>
          <a:stretch/>
        </p:blipFill>
        <p:spPr bwMode="auto">
          <a:xfrm>
            <a:off x="5791200" y="4495800"/>
            <a:ext cx="3191256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9400" y="685800"/>
            <a:ext cx="128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CrIS</a:t>
            </a:r>
            <a:r>
              <a:rPr lang="en-US" dirty="0"/>
              <a:t> </a:t>
            </a:r>
            <a:r>
              <a:rPr lang="en-US" dirty="0" smtClean="0"/>
              <a:t>  2150Z</a:t>
            </a:r>
            <a:endParaRPr lang="en-US" dirty="0"/>
          </a:p>
        </p:txBody>
      </p:sp>
      <p:pic>
        <p:nvPicPr>
          <p:cNvPr id="5" name="Picture 2" descr="\\beans\users$\bpierce\Data\Documents\Attachments\may_17\AIRS_xsecPlan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r="7394"/>
          <a:stretch/>
        </p:blipFill>
        <p:spPr bwMode="auto">
          <a:xfrm>
            <a:off x="3429000" y="1219200"/>
            <a:ext cx="260466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beans\users$\bpierce\Data\Documents\Attachments\may_17\AIRS_xse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3"/>
          <a:stretch/>
        </p:blipFill>
        <p:spPr bwMode="auto">
          <a:xfrm>
            <a:off x="2895600" y="4495800"/>
            <a:ext cx="3099816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0" y="685800"/>
            <a:ext cx="139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AIRS    2100Z</a:t>
            </a:r>
            <a:endParaRPr lang="en-US" dirty="0"/>
          </a:p>
        </p:txBody>
      </p:sp>
      <p:pic>
        <p:nvPicPr>
          <p:cNvPr id="9" name="Picture 2" descr="\\beans\users$\bpierce\Data\Documents\Attachments\may_17\IASI_xsecPlan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r="3462"/>
          <a:stretch/>
        </p:blipFill>
        <p:spPr bwMode="auto">
          <a:xfrm>
            <a:off x="457200" y="1219200"/>
            <a:ext cx="271543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beans\users$\bpierce\Data\Documents\Attachments\may_17\IASI_xsec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1" b="284"/>
          <a:stretch/>
        </p:blipFill>
        <p:spPr bwMode="auto">
          <a:xfrm>
            <a:off x="152400" y="4495800"/>
            <a:ext cx="3008376" cy="14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6858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IASI    1840Z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6342757"/>
            <a:ext cx="743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Ozone from IASI, AIRS,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can be viewed and compared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McIDAS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-V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4236" y="152400"/>
            <a:ext cx="7510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516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Ozone and Cross-sections June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4, 2012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079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84512"/>
            <a:ext cx="86868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Future Plans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elease IDEA-I SI forecast package to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CSPP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Beta users for testing in July, 2013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onduct retrospective case studies during 2013 SI events for evaluation by EPA SI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orking Group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Release IDEA-I SI forecast package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publically in October, 2013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Add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MODIS/VIIRS/GOES wildfire detection trajectories (wildfire Exceptional event analysis)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Add AIRS/IASI CO trajectories (wildfire Exceptional event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analysis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identifing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long-range pollution transport)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Maintain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IDEA-I SI forecast capability at CIMSS for use by State and local AQ forecasters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4350" y="1600200"/>
            <a:ext cx="670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Input from State and Local AQ management on future plans appreciated!</a:t>
            </a: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rad.pierce@noaa.gov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16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27660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Extra Slides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7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VO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6501938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http://www.esrl.noaa.gov/csd/projects/lvos.html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Las Vegas Ozone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Study (LVOS)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Where: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Angel Peak, Nevada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When: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May - June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1246" y="838200"/>
            <a:ext cx="7340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NOAA ESRL CSD </a:t>
            </a:r>
            <a:r>
              <a:rPr lang="en-US" dirty="0">
                <a:hlinkClick r:id="rId3"/>
              </a:rPr>
              <a:t>Tunable Optical Profiler for Aerosol and </a:t>
            </a:r>
            <a:r>
              <a:rPr lang="en-US" dirty="0" err="1">
                <a:hlinkClick r:id="rId3"/>
              </a:rPr>
              <a:t>oZone</a:t>
            </a:r>
            <a:r>
              <a:rPr lang="en-US" dirty="0">
                <a:hlinkClick r:id="rId3"/>
              </a:rPr>
              <a:t> (TOPAZ)</a:t>
            </a:r>
            <a:r>
              <a:rPr lang="en-US" dirty="0"/>
              <a:t> </a:t>
            </a:r>
            <a:r>
              <a:rPr lang="en-US" dirty="0" err="1"/>
              <a:t>lidar</a:t>
            </a:r>
            <a:r>
              <a:rPr lang="en-US" dirty="0"/>
              <a:t>.</a:t>
            </a:r>
          </a:p>
        </p:txBody>
      </p:sp>
      <p:pic>
        <p:nvPicPr>
          <p:cNvPr id="9" name="Picture 9" descr="\\beans\users$\bpierce\Data\Documents\Attachments\jun_03\20130524_oz_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27" y="1226598"/>
            <a:ext cx="629919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9479" y="6040273"/>
            <a:ext cx="8125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TOPAZ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data provided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by Andrew Langford (NOAA/ESRL)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jun_03\O3VMR\USA_Night_CrISozone\20130523\CrISozone_traj_48hr_2013052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582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-Point Star 4"/>
          <p:cNvSpPr/>
          <p:nvPr/>
        </p:nvSpPr>
        <p:spPr>
          <a:xfrm>
            <a:off x="3693112" y="3632440"/>
            <a:ext cx="91440" cy="91440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2800" y="981402"/>
            <a:ext cx="2184400" cy="64633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Training Set</a:t>
            </a:r>
          </a:p>
          <a:p>
            <a:pPr algn="ctr"/>
            <a:r>
              <a:rPr lang="en-US" dirty="0" smtClean="0"/>
              <a:t>Simulated Radiances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2465" y="4715202"/>
            <a:ext cx="3403600" cy="36933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Retrieval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72731" y="5084534"/>
            <a:ext cx="0" cy="6466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" y="1006337"/>
            <a:ext cx="18965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Radiances</a:t>
            </a:r>
          </a:p>
          <a:p>
            <a:pPr algn="ctr"/>
            <a:r>
              <a:rPr lang="en-US" i="1" dirty="0" smtClean="0"/>
              <a:t>AIRS L1B, </a:t>
            </a:r>
            <a:r>
              <a:rPr lang="en-US" i="1" dirty="0"/>
              <a:t> </a:t>
            </a:r>
            <a:endParaRPr lang="en-US" i="1" dirty="0" smtClean="0"/>
          </a:p>
          <a:p>
            <a:pPr algn="ctr"/>
            <a:r>
              <a:rPr lang="en-US" i="1" dirty="0" smtClean="0"/>
              <a:t>IASI L1C, </a:t>
            </a:r>
            <a:r>
              <a:rPr lang="en-US" i="1" dirty="0"/>
              <a:t> </a:t>
            </a:r>
            <a:r>
              <a:rPr lang="en-US" i="1" dirty="0" err="1" smtClean="0"/>
              <a:t>CrIS</a:t>
            </a:r>
            <a:r>
              <a:rPr lang="en-US" i="1" dirty="0" smtClean="0"/>
              <a:t> SDR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663624"/>
            <a:ext cx="44229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Temperature, Moisture and Ozone profiles, </a:t>
            </a:r>
          </a:p>
          <a:p>
            <a:r>
              <a:rPr lang="en-US" sz="1600" i="1" dirty="0" smtClean="0"/>
              <a:t>Surface and cloud parameters ….</a:t>
            </a:r>
            <a:endParaRPr lang="en-US" sz="1600" i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40571" y="3507100"/>
            <a:ext cx="12494" cy="12081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255139" y="184736"/>
            <a:ext cx="7136261" cy="492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Dual-Regression Retrieval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r="28029"/>
          <a:stretch/>
        </p:blipFill>
        <p:spPr bwMode="auto">
          <a:xfrm>
            <a:off x="4953000" y="304800"/>
            <a:ext cx="3911097" cy="49417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3124200" y="1627733"/>
            <a:ext cx="0" cy="15437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267200" y="304800"/>
            <a:ext cx="685800" cy="6766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67200" y="1627733"/>
            <a:ext cx="685800" cy="3618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26310" y="3137768"/>
            <a:ext cx="25788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Regression Coefficients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228078" y="1954566"/>
            <a:ext cx="24987" cy="1183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124200" y="3507100"/>
            <a:ext cx="0" cy="1217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59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4060" y="3998481"/>
            <a:ext cx="9144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Objective: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satellite based support to state and local air quality management for stratospheric intrusion (SI) related exceptional event analysis. (Gail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Tonnesen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and Pat Reddy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POCs)</a:t>
            </a:r>
          </a:p>
          <a:p>
            <a:endParaRPr lang="en-US" sz="16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Approach: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Add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capabilities to IDEA-I (</a:t>
            </a:r>
            <a:r>
              <a:rPr lang="en-US" b="1" dirty="0">
                <a:latin typeface="Times New Roman" pitchFamily="18" charset="0"/>
                <a:cs typeface="Times New Roman" pitchFamily="18" charset="0"/>
                <a:hlinkClick r:id="rId2"/>
              </a:rPr>
              <a:t>http://cimss.ssec.wisc.edu/imapp/ideai_v1.0.shtml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 within the International AIRS/MODIS Processing Package (IMAPP)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and the Community Satellite Processing Package (CSPP) to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produce trajectory based SI forecasts initialized with real-time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AIRS, IASI, and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ozone retrievals.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4060" y="3352150"/>
            <a:ext cx="9144754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AQAST Tiger Team Project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FY2013 (Brad Pierce, PI)</a:t>
            </a:r>
          </a:p>
          <a:p>
            <a:pPr algn="ctr" eaLnBrk="0" fontAlgn="base" hangingPunct="0"/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Satellite based support for Stratospheric Intrusion Exceptional Event Analysis </a:t>
            </a: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AQAST mi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11487"/>
            <a:ext cx="3810000" cy="22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QAST banne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988"/>
            <a:ext cx="7547995" cy="99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31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6488668"/>
            <a:ext cx="3653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http://sunset.ssec.wisc.edu/idea-test2/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96176" y="81376"/>
            <a:ext cx="4876800" cy="6706625"/>
            <a:chOff x="380999" y="-3276600"/>
            <a:chExt cx="8021372" cy="9180213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8" t="12220" r="25375" b="3683"/>
            <a:stretch/>
          </p:blipFill>
          <p:spPr bwMode="auto">
            <a:xfrm>
              <a:off x="381000" y="-3276600"/>
              <a:ext cx="8021371" cy="8410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4" t="64687" r="25389" b="27618"/>
            <a:stretch/>
          </p:blipFill>
          <p:spPr bwMode="auto">
            <a:xfrm>
              <a:off x="380999" y="5134069"/>
              <a:ext cx="8021371" cy="769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52400" y="3657600"/>
            <a:ext cx="3682934" cy="28623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IDEA-I AIRS,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and IASI SI forecast capability is currently being beta tested at CIMSS using the UW-Madison Dual Regression retrieval</a:t>
            </a:r>
          </a:p>
          <a:p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Extensive testing for June 6, 2012 Wyoming SI Exceptional Event Analysis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esting for May 2013 SI events underway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41961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Infusing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Satellite Data Into Environmental Applications - International (IDEA-I)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 forecast is being developed under the Community Satellite Processing Package (CSPP)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CSPP supports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Direct Broadcast (DB)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satellite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community through the packaging and distribution of open source science software.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Funded by NOAA Joint Polar Satellite System (JPSS)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5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62000" y="1447800"/>
            <a:ext cx="7446904" cy="14888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University of Wisconsin (UW) Hyper-spectral (HS) retrieval package V1.0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For AIRS, IASI and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L1 to L2 Processing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Released under CSPP on 28 November 2012</a:t>
            </a:r>
          </a:p>
          <a:p>
            <a:endParaRPr lang="en-US" sz="20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43000" y="6400800"/>
            <a:ext cx="7065904" cy="4509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91440" rIns="274320" bIns="9144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Elisabeth Weisz, Bill L. Smith Sr., Nadia Smith, Kathy </a:t>
            </a:r>
            <a:r>
              <a:rPr lang="en-US" sz="1600" dirty="0" err="1" smtClean="0"/>
              <a:t>Strabala</a:t>
            </a:r>
            <a:r>
              <a:rPr lang="en-US" sz="1600" dirty="0" smtClean="0"/>
              <a:t>, et al.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306387" y="76200"/>
            <a:ext cx="8499476" cy="1371600"/>
            <a:chOff x="319087" y="546100"/>
            <a:chExt cx="8499476" cy="1371600"/>
          </a:xfrm>
        </p:grpSpPr>
        <p:sp>
          <p:nvSpPr>
            <p:cNvPr id="7" name="Rectangle 6"/>
            <p:cNvSpPr/>
            <p:nvPr/>
          </p:nvSpPr>
          <p:spPr>
            <a:xfrm>
              <a:off x="319087" y="546100"/>
              <a:ext cx="8499476" cy="1371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5601" y="774700"/>
              <a:ext cx="846296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Atmospheric Profile and Cloud Parameter Retrievals from Hyperspectral Infrared Radiances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7018" y="2789064"/>
            <a:ext cx="7513704" cy="2107583"/>
            <a:chOff x="1143000" y="1898712"/>
            <a:chExt cx="7513704" cy="2107583"/>
          </a:xfrm>
        </p:grpSpPr>
        <p:pic>
          <p:nvPicPr>
            <p:cNvPr id="10" name="Picture 70" descr="spectrum_cri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" r="5058"/>
            <a:stretch>
              <a:fillRect/>
            </a:stretch>
          </p:blipFill>
          <p:spPr bwMode="auto">
            <a:xfrm>
              <a:off x="6059014" y="2075895"/>
              <a:ext cx="2597690" cy="193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9" descr="spectrum_ias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" r="5058"/>
            <a:stretch>
              <a:fillRect/>
            </a:stretch>
          </p:blipFill>
          <p:spPr bwMode="auto">
            <a:xfrm>
              <a:off x="3599156" y="2071456"/>
              <a:ext cx="2597690" cy="193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632447" y="1898713"/>
              <a:ext cx="25781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2">
                      <a:lumMod val="50000"/>
                    </a:schemeClr>
                  </a:solidFill>
                </a:rPr>
                <a:t>IASI 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(</a:t>
              </a:r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nch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=8461) 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on </a:t>
              </a:r>
              <a:r>
                <a:rPr lang="en-US" sz="1000" i="1" dirty="0" err="1" smtClean="0">
                  <a:solidFill>
                    <a:schemeClr val="bg2">
                      <a:lumMod val="50000"/>
                    </a:schemeClr>
                  </a:solidFill>
                </a:rPr>
                <a:t>Metop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-A, </a:t>
              </a:r>
              <a:r>
                <a:rPr lang="en-US" sz="1000" i="1" dirty="0" err="1" smtClean="0">
                  <a:solidFill>
                    <a:schemeClr val="bg2">
                      <a:lumMod val="50000"/>
                    </a:schemeClr>
                  </a:solidFill>
                </a:rPr>
                <a:t>Metop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-B</a:t>
              </a:r>
              <a:endParaRPr lang="en-US" sz="10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50988" y="1924078"/>
              <a:ext cx="21717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chemeClr val="bg2">
                      <a:lumMod val="50000"/>
                    </a:schemeClr>
                  </a:solidFill>
                </a:rPr>
                <a:t>CrIS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 (</a:t>
              </a:r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nch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=1305) 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on </a:t>
              </a:r>
              <a:r>
                <a:rPr lang="en-US" sz="1000" i="1" dirty="0" err="1" smtClean="0">
                  <a:solidFill>
                    <a:schemeClr val="bg2">
                      <a:lumMod val="50000"/>
                    </a:schemeClr>
                  </a:solidFill>
                </a:rPr>
                <a:t>Suomi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-NPP</a:t>
              </a:r>
              <a:endParaRPr lang="en-US" sz="10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4" name="Picture 68" descr="spectrum_ai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" r="5058"/>
            <a:stretch>
              <a:fillRect/>
            </a:stretch>
          </p:blipFill>
          <p:spPr bwMode="auto">
            <a:xfrm>
              <a:off x="1143000" y="2057400"/>
              <a:ext cx="2597690" cy="193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447800" y="1898712"/>
              <a:ext cx="20447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2">
                      <a:lumMod val="50000"/>
                    </a:schemeClr>
                  </a:solidFill>
                </a:rPr>
                <a:t>AIRS</a:t>
              </a:r>
              <a:r>
                <a:rPr lang="en-US" sz="10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(</a:t>
              </a:r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nch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=2378) 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on Aqua</a:t>
              </a:r>
              <a:endParaRPr lang="en-US" sz="10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 Box 66"/>
          <p:cNvSpPr txBox="1">
            <a:spLocks noChangeArrowheads="1"/>
          </p:cNvSpPr>
          <p:nvPr/>
        </p:nvSpPr>
        <p:spPr bwMode="auto">
          <a:xfrm>
            <a:off x="342901" y="5100750"/>
            <a:ext cx="8462961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808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45720">
            <a:spAutoFit/>
          </a:bodyPr>
          <a:lstStyle>
            <a:lvl1pPr marL="63500" indent="-635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779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49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1209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692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49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606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064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521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sz="1800" i="1" dirty="0" smtClean="0"/>
              <a:t>The UW hyper-spectral retrieval package, based on the Dual-Regression (DR) retrieval algorithm, is the only publicly available retrieval software package to convert hyper-spectral radiance measurements (Level 1) to retrieval (Level 2) products.</a:t>
            </a:r>
          </a:p>
        </p:txBody>
      </p:sp>
    </p:spTree>
    <p:extLst>
      <p:ext uri="{BB962C8B-B14F-4D97-AF65-F5344CB8AC3E}">
        <p14:creationId xmlns:p14="http://schemas.microsoft.com/office/powerpoint/2010/main" val="7810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000694" y="184736"/>
            <a:ext cx="7136261" cy="49259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Dual-Regression Retrieval Parameters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47283"/>
            <a:ext cx="9144000" cy="501675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atmospheric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temperature [K] at 101 pressure levels  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atmospheric humidity [g/kg] at 101 pressure levels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atmospheric ozone [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ppmv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] at 101 pressure levels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atmospheric relative humidity [%] at 101 pressure levels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atmospheric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dew point temperature [K] at 101 pressure levels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surface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skin temperature [K]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surface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emissivity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instrument spectral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resolution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precipitable water (vertically integrated from 100 hPa to surface) [cm]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precipitable water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1, 2, 3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(vertically integrated from 900 hPa to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surface, 700 to 900, 300 to 700 hPa)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[cm]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ozone amount (vertically integrated) [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dobson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units]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lifted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index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600" baseline="30000" dirty="0" err="1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convective available potential energy [J/kg]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concentration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ppmv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top pressure [hPa]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top temperature [K]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optical thickness      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effective cloud emissivity 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mask (values: 0 clear, 1 cloud)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Output Format: hdf5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http://cimss.ssec.wisc.edu/cspp/uwhsrtv_edr_v1.1.shtml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857082" y="932156"/>
            <a:ext cx="9144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67400" y="1438922"/>
            <a:ext cx="1447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867400" y="1905000"/>
            <a:ext cx="9144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71482" y="932156"/>
            <a:ext cx="0" cy="9728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15200" y="1102312"/>
            <a:ext cx="1328056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Used in SI </a:t>
            </a:r>
          </a:p>
          <a:p>
            <a:r>
              <a:rPr lang="en-US" dirty="0" smtClean="0"/>
              <a:t>initialization</a:t>
            </a:r>
            <a:endParaRPr lang="en-US" dirty="0"/>
          </a:p>
        </p:txBody>
      </p:sp>
      <p:pic>
        <p:nvPicPr>
          <p:cNvPr id="14" name="Picture 13" descr="IASIprofi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82" y="3122773"/>
            <a:ext cx="3063379" cy="37034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48400" y="3641589"/>
            <a:ext cx="1334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O3VMR (</a:t>
            </a:r>
            <a:r>
              <a:rPr lang="en-US" sz="1400" b="1" dirty="0" err="1" smtClean="0">
                <a:solidFill>
                  <a:srgbClr val="FF0000"/>
                </a:solidFill>
              </a:rPr>
              <a:t>ppmv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79228" y="4903560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DPD (K)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494234" y="3290654"/>
            <a:ext cx="0" cy="2819400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1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2" t="11588" r="28882" b="4136"/>
          <a:stretch/>
        </p:blipFill>
        <p:spPr bwMode="auto">
          <a:xfrm>
            <a:off x="0" y="38365"/>
            <a:ext cx="3733800" cy="4828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0" y="46930"/>
            <a:ext cx="5370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On May 21, 2013, the State of Wyoming Department of Environmental Quality/Air Quality Division released a document entitled “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3"/>
              </a:rPr>
              <a:t>Exceptional Event Demonstration Package for the Environmental Protection Agency Thunder Basin, Wyoming Ozone Standard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  <a:hlinkClick r:id="rId3"/>
              </a:rPr>
              <a:t>Exceedance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3"/>
              </a:rPr>
              <a:t> June 6, 2012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public comment.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Following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public comment period, this document will be submitted to the US Environmental Protection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Agencey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(US EPA) to demonstrate that the surface ozone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exceedances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were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due to an exceptional event associated with a stratospheric intrusion (SI).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965918"/>
            <a:ext cx="5122458" cy="181588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“The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Wyoming Department of Environmental Quality/Air Quality Division (WDEQ/AQD) has determined that a stratospheric intrusion created elevated ozone readings resulting in an 8-hour ozone standard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exceedance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at the Thunder Basin, Wyoming ozone monitor located in northeastern Wyoming on June 6,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2012” (Executive Summary) 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Peak AQI - http://www.epa.gov/airnow/2012/20120606/peak_aqi_u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85634"/>
            <a:ext cx="3835851" cy="295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69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r="8345"/>
          <a:stretch/>
        </p:blipFill>
        <p:spPr bwMode="auto">
          <a:xfrm>
            <a:off x="-22194" y="-8878"/>
            <a:ext cx="9166194" cy="687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8059" y="914400"/>
            <a:ext cx="5085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Two day’s prior to Wyoming SI exceptional Event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(6 initialization opportunities each day!)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jul_03\USA_Day_AIRSozone.20120604.delay.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077075" cy="531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6769" y="71735"/>
            <a:ext cx="607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Basis for initialization point selection criteria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5943600"/>
            <a:ext cx="3071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err="1" smtClean="0">
                <a:latin typeface="Times New Roman" pitchFamily="18" charset="0"/>
                <a:cs typeface="Times New Roman" pitchFamily="18" charset="0"/>
              </a:rPr>
              <a:t>Plevs</a:t>
            </a:r>
            <a:r>
              <a:rPr lang="en-US" sz="1600" kern="1200" dirty="0" smtClean="0">
                <a:latin typeface="Times New Roman" pitchFamily="18" charset="0"/>
                <a:cs typeface="Times New Roman" pitchFamily="18" charset="0"/>
              </a:rPr>
              <a:t> threshold:                &gt;500mb</a:t>
            </a:r>
          </a:p>
          <a:p>
            <a:r>
              <a:rPr lang="en-US" sz="1600" kern="1200" dirty="0" smtClean="0">
                <a:latin typeface="Times New Roman" pitchFamily="18" charset="0"/>
                <a:cs typeface="Times New Roman" pitchFamily="18" charset="0"/>
              </a:rPr>
              <a:t>O3VMR threshold:           &gt;80ppbv</a:t>
            </a:r>
          </a:p>
          <a:p>
            <a:r>
              <a:rPr lang="en-US" sz="1600" kern="1200" dirty="0" err="1" smtClean="0">
                <a:latin typeface="Times New Roman" pitchFamily="18" charset="0"/>
                <a:cs typeface="Times New Roman" pitchFamily="18" charset="0"/>
              </a:rPr>
              <a:t>Dewpnt-Tair</a:t>
            </a:r>
            <a:r>
              <a:rPr lang="en-US" sz="1600" kern="1200" dirty="0" smtClean="0">
                <a:latin typeface="Times New Roman" pitchFamily="18" charset="0"/>
                <a:cs typeface="Times New Roman" pitchFamily="18" charset="0"/>
              </a:rPr>
              <a:t> threshold:   &lt;-15K</a:t>
            </a:r>
            <a:endParaRPr lang="en-US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6172200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 June, 2012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6157" y="990600"/>
            <a:ext cx="15279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stratospheric air;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dry air with high ozone 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June_2013\jun_03\AIRS.IDEA-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0"/>
            <a:ext cx="6448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AIRS trajectory forecast showing descent into WY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762000"/>
            <a:ext cx="184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Starting June 4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(two days before)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029200" y="3581400"/>
            <a:ext cx="304800" cy="3048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ak AQI - http://www.epa.gov/airnow/2012/20120606/peak_aqi_u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" y="609600"/>
            <a:ext cx="3068284" cy="23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18146" r="12532" b="5886"/>
          <a:stretch/>
        </p:blipFill>
        <p:spPr bwMode="auto">
          <a:xfrm>
            <a:off x="15538" y="3200400"/>
            <a:ext cx="3081725" cy="197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7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2976</TotalTime>
  <Words>1052</Words>
  <Application>Microsoft Office PowerPoint</Application>
  <PresentationFormat>On-screen Show (4:3)</PresentationFormat>
  <Paragraphs>123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Dual-Regression Retrieval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49</cp:revision>
  <dcterms:created xsi:type="dcterms:W3CDTF">2006-08-16T00:00:00Z</dcterms:created>
  <dcterms:modified xsi:type="dcterms:W3CDTF">2013-07-03T21:38:57Z</dcterms:modified>
</cp:coreProperties>
</file>