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2" r:id="rId5"/>
    <p:sldId id="279" r:id="rId6"/>
    <p:sldId id="282" r:id="rId7"/>
    <p:sldId id="292" r:id="rId8"/>
    <p:sldId id="294" r:id="rId9"/>
    <p:sldId id="277" r:id="rId10"/>
    <p:sldId id="276" r:id="rId11"/>
    <p:sldId id="284" r:id="rId12"/>
    <p:sldId id="285" r:id="rId13"/>
    <p:sldId id="302" r:id="rId14"/>
    <p:sldId id="283" r:id="rId15"/>
    <p:sldId id="287" r:id="rId16"/>
    <p:sldId id="296" r:id="rId17"/>
    <p:sldId id="301" r:id="rId18"/>
    <p:sldId id="298" r:id="rId19"/>
    <p:sldId id="299" r:id="rId20"/>
    <p:sldId id="300"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6" d="100"/>
          <a:sy n="76" d="100"/>
        </p:scale>
        <p:origin x="-98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87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ean\home\bpierce\My Documents\FY13_Travel\AQAST_AGU\AIRNOW_WRF-CHEM_4km_surface_ozone_raqms_lbc_2010-05-29_22%3A00%3A0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90600"/>
            <a:ext cx="4038600" cy="40386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bean\home\bpierce\My Documents\FY13_Travel\AQAST_AGU\WRF-CHEM_4km_surface_td_2010-05-29_22%3A00%3A0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990600"/>
            <a:ext cx="4038600"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3074" name="Rectangle 2"/>
          <p:cNvSpPr>
            <a:spLocks noChangeArrowheads="1"/>
          </p:cNvSpPr>
          <p:nvPr/>
        </p:nvSpPr>
        <p:spPr bwMode="auto">
          <a:xfrm>
            <a:off x="0" y="0"/>
            <a:ext cx="9144000" cy="6124754"/>
          </a:xfrm>
          <a:prstGeom prst="rect">
            <a:avLst/>
          </a:prstGeom>
          <a:noFill/>
          <a:ln w="9525">
            <a:noFill/>
            <a:miter lim="800000"/>
            <a:headEnd/>
            <a:tailEnd/>
          </a:ln>
        </p:spPr>
        <p:txBody>
          <a:bodyPr wrap="square" anchor="t">
            <a:spAutoFit/>
          </a:bodyPr>
          <a:lstStyle/>
          <a:p>
            <a:pPr algn="ctr"/>
            <a:r>
              <a:rPr lang="en-US" sz="3200" dirty="0" smtClean="0">
                <a:latin typeface="Times New Roman" pitchFamily="18" charset="0"/>
                <a:cs typeface="Times New Roman" pitchFamily="18" charset="0"/>
              </a:rPr>
              <a:t>Nested </a:t>
            </a:r>
            <a:r>
              <a:rPr lang="en-US" sz="3200" dirty="0">
                <a:latin typeface="Times New Roman" pitchFamily="18" charset="0"/>
                <a:cs typeface="Times New Roman" pitchFamily="18" charset="0"/>
              </a:rPr>
              <a:t>RAQMS/WRF-CHEM simulations of stratospheric influence on surface ozone during </a:t>
            </a:r>
            <a:r>
              <a:rPr lang="en-US" sz="3200" dirty="0" err="1" smtClean="0">
                <a:latin typeface="Times New Roman" pitchFamily="18" charset="0"/>
                <a:cs typeface="Times New Roman" pitchFamily="18" charset="0"/>
              </a:rPr>
              <a:t>CalNex</a:t>
            </a:r>
            <a:endParaRPr lang="en-US" sz="3200" dirty="0" smtClean="0">
              <a:latin typeface="Times New Roman" pitchFamily="18" charset="0"/>
              <a:cs typeface="Times New Roman" pitchFamily="18" charset="0"/>
            </a:endParaRPr>
          </a:p>
          <a:p>
            <a:pPr algn="ctr"/>
            <a:endParaRPr lang="en-US" sz="3200" dirty="0">
              <a:latin typeface="Times New Roman" pitchFamily="18" charset="0"/>
              <a:cs typeface="Times New Roman" pitchFamily="18" charset="0"/>
            </a:endParaRPr>
          </a:p>
          <a:p>
            <a:pPr algn="ctr"/>
            <a:endParaRPr lang="en-US" sz="3200" dirty="0" smtClean="0">
              <a:latin typeface="Times New Roman" pitchFamily="18" charset="0"/>
              <a:cs typeface="Times New Roman" pitchFamily="18" charset="0"/>
            </a:endParaRPr>
          </a:p>
          <a:p>
            <a:pPr algn="ctr"/>
            <a:endParaRPr lang="en-US" sz="3200" dirty="0">
              <a:latin typeface="Times New Roman" pitchFamily="18" charset="0"/>
              <a:cs typeface="Times New Roman" pitchFamily="18" charset="0"/>
            </a:endParaRPr>
          </a:p>
          <a:p>
            <a:pPr algn="ctr"/>
            <a:endParaRPr lang="en-US" sz="3200" dirty="0" smtClean="0">
              <a:latin typeface="Times New Roman" pitchFamily="18" charset="0"/>
              <a:cs typeface="Times New Roman" pitchFamily="18" charset="0"/>
            </a:endParaRPr>
          </a:p>
          <a:p>
            <a:pPr algn="ctr"/>
            <a:endParaRPr lang="en-US" sz="3200" dirty="0">
              <a:latin typeface="Times New Roman" pitchFamily="18" charset="0"/>
              <a:cs typeface="Times New Roman" pitchFamily="18" charset="0"/>
            </a:endParaRPr>
          </a:p>
          <a:p>
            <a:pPr algn="ctr"/>
            <a:endParaRPr lang="en-US" sz="3200" dirty="0" smtClean="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 </a:t>
            </a:r>
          </a:p>
          <a:p>
            <a:pPr algn="ctr"/>
            <a:r>
              <a:rPr lang="en-US" sz="2400" dirty="0" smtClean="0">
                <a:latin typeface="Times New Roman" pitchFamily="18" charset="0"/>
                <a:cs typeface="Times New Roman" pitchFamily="18" charset="0"/>
              </a:rPr>
              <a:t>Brad </a:t>
            </a:r>
            <a:r>
              <a:rPr lang="en-US" sz="2400" dirty="0">
                <a:latin typeface="Times New Roman" pitchFamily="18" charset="0"/>
                <a:cs typeface="Times New Roman" pitchFamily="18" charset="0"/>
              </a:rPr>
              <a:t>Pierce, </a:t>
            </a:r>
            <a:r>
              <a:rPr lang="en-US" sz="2400" dirty="0" smtClean="0">
                <a:latin typeface="Times New Roman" pitchFamily="18" charset="0"/>
                <a:cs typeface="Times New Roman" pitchFamily="18" charset="0"/>
              </a:rPr>
              <a:t>NOAA/NESDIS</a:t>
            </a:r>
          </a:p>
          <a:p>
            <a:pPr algn="ctr"/>
            <a:r>
              <a:rPr lang="en-US" sz="2400" dirty="0" smtClean="0">
                <a:latin typeface="Times New Roman" pitchFamily="18" charset="0"/>
                <a:cs typeface="Times New Roman" pitchFamily="18" charset="0"/>
              </a:rPr>
              <a:t>Thanks to Andrew Langford, </a:t>
            </a:r>
            <a:r>
              <a:rPr lang="en-US" sz="2400" dirty="0" err="1" smtClean="0">
                <a:latin typeface="Times New Roman" pitchFamily="18" charset="0"/>
                <a:cs typeface="Times New Roman" pitchFamily="18" charset="0"/>
              </a:rPr>
              <a:t>Christoph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Senff</a:t>
            </a:r>
            <a:r>
              <a:rPr lang="en-US" sz="2400" dirty="0" smtClean="0">
                <a:latin typeface="Times New Roman" pitchFamily="18" charset="0"/>
                <a:cs typeface="Times New Roman" pitchFamily="18" charset="0"/>
              </a:rPr>
              <a:t>, Owen Cooper and Tom Ryerson (NOAA/ESRL) for motivation and </a:t>
            </a:r>
            <a:r>
              <a:rPr lang="en-US" sz="2400" dirty="0" err="1" smtClean="0">
                <a:latin typeface="Times New Roman" pitchFamily="18" charset="0"/>
                <a:cs typeface="Times New Roman" pitchFamily="18" charset="0"/>
              </a:rPr>
              <a:t>CalNex</a:t>
            </a:r>
            <a:r>
              <a:rPr lang="en-US" sz="2400" dirty="0" smtClean="0">
                <a:latin typeface="Times New Roman" pitchFamily="18" charset="0"/>
                <a:cs typeface="Times New Roman" pitchFamily="18" charset="0"/>
              </a:rPr>
              <a:t> Data</a:t>
            </a:r>
          </a:p>
        </p:txBody>
      </p:sp>
      <p:sp>
        <p:nvSpPr>
          <p:cNvPr id="2" name="Rectangle 1"/>
          <p:cNvSpPr/>
          <p:nvPr/>
        </p:nvSpPr>
        <p:spPr>
          <a:xfrm>
            <a:off x="0" y="6519446"/>
            <a:ext cx="9144000" cy="338554"/>
          </a:xfrm>
          <a:prstGeom prst="rect">
            <a:avLst/>
          </a:prstGeom>
        </p:spPr>
        <p:txBody>
          <a:bodyPr wrap="square">
            <a:spAutoFit/>
          </a:bodyPr>
          <a:lstStyle/>
          <a:p>
            <a:r>
              <a:rPr lang="en-US" sz="1600" b="1" dirty="0" smtClean="0">
                <a:latin typeface="Times New Roman" pitchFamily="18" charset="0"/>
                <a:cs typeface="Times New Roman" pitchFamily="18" charset="0"/>
              </a:rPr>
              <a:t>Air </a:t>
            </a:r>
            <a:r>
              <a:rPr lang="en-US" sz="1600" b="1" dirty="0">
                <a:latin typeface="Times New Roman" pitchFamily="18" charset="0"/>
                <a:cs typeface="Times New Roman" pitchFamily="18" charset="0"/>
              </a:rPr>
              <a:t>Quality Applied Sciences Team 4</a:t>
            </a:r>
            <a:r>
              <a:rPr lang="en-US" sz="1600" b="1" baseline="30000" dirty="0">
                <a:latin typeface="Times New Roman" pitchFamily="18" charset="0"/>
                <a:cs typeface="Times New Roman" pitchFamily="18" charset="0"/>
              </a:rPr>
              <a:t>th</a:t>
            </a:r>
            <a:r>
              <a:rPr lang="en-US" sz="1600" b="1" dirty="0">
                <a:latin typeface="Times New Roman" pitchFamily="18" charset="0"/>
                <a:cs typeface="Times New Roman" pitchFamily="18" charset="0"/>
              </a:rPr>
              <a:t> Meeting (AQAST 4) </a:t>
            </a:r>
            <a:r>
              <a:rPr lang="en-US" sz="1600" b="1" dirty="0" smtClean="0">
                <a:latin typeface="Times New Roman" pitchFamily="18" charset="0"/>
                <a:cs typeface="Times New Roman" pitchFamily="18" charset="0"/>
              </a:rPr>
              <a:t>November </a:t>
            </a:r>
            <a:r>
              <a:rPr lang="en-US" sz="1600" b="1" dirty="0">
                <a:latin typeface="Times New Roman" pitchFamily="18" charset="0"/>
                <a:cs typeface="Times New Roman" pitchFamily="18" charset="0"/>
              </a:rPr>
              <a:t>29-30, 2012 </a:t>
            </a:r>
            <a:r>
              <a:rPr lang="en-US" sz="1600" b="1" dirty="0" smtClean="0">
                <a:latin typeface="Times New Roman" pitchFamily="18" charset="0"/>
                <a:cs typeface="Times New Roman" pitchFamily="18" charset="0"/>
              </a:rPr>
              <a:t>, </a:t>
            </a:r>
            <a:r>
              <a:rPr lang="en-US" sz="1600" b="1" dirty="0">
                <a:latin typeface="Times New Roman" pitchFamily="18" charset="0"/>
                <a:cs typeface="Times New Roman" pitchFamily="18" charset="0"/>
              </a:rPr>
              <a:t>Sacramento, CA </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927816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6"/>
          <p:cNvSpPr>
            <a:spLocks noGrp="1"/>
          </p:cNvSpPr>
          <p:nvPr>
            <p:ph type="title"/>
          </p:nvPr>
        </p:nvSpPr>
        <p:spPr>
          <a:xfrm>
            <a:off x="1694656" y="0"/>
            <a:ext cx="6077743" cy="1049338"/>
          </a:xfrm>
          <a:solidFill>
            <a:schemeClr val="bg1"/>
          </a:solidFill>
          <a:ln>
            <a:solidFill>
              <a:srgbClr val="FF0000"/>
            </a:solidFill>
            <a:miter lim="800000"/>
            <a:headEnd/>
            <a:tailEnd/>
          </a:ln>
        </p:spPr>
        <p:txBody>
          <a:bodyPr>
            <a:normAutofit fontScale="90000"/>
          </a:bodyPr>
          <a:lstStyle/>
          <a:p>
            <a:pPr eaLnBrk="1" hangingPunct="1"/>
            <a:r>
              <a:rPr lang="en-US" b="1" dirty="0" smtClean="0">
                <a:solidFill>
                  <a:srgbClr val="0000FF"/>
                </a:solidFill>
              </a:rPr>
              <a:t>Principle Component Analysis (PCA) Results</a:t>
            </a:r>
          </a:p>
        </p:txBody>
      </p:sp>
      <p:sp>
        <p:nvSpPr>
          <p:cNvPr id="10" name="Rectangle 9"/>
          <p:cNvSpPr>
            <a:spLocks noChangeArrowheads="1"/>
          </p:cNvSpPr>
          <p:nvPr/>
        </p:nvSpPr>
        <p:spPr bwMode="auto">
          <a:xfrm>
            <a:off x="558800" y="1039812"/>
            <a:ext cx="8013700" cy="5264150"/>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37891" name="Picture 8"/>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50900" y="1346200"/>
            <a:ext cx="7375525"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7"/>
          <p:cNvSpPr txBox="1">
            <a:spLocks noChangeArrowheads="1"/>
          </p:cNvSpPr>
          <p:nvPr/>
        </p:nvSpPr>
        <p:spPr bwMode="auto">
          <a:xfrm>
            <a:off x="6711950" y="1690688"/>
            <a:ext cx="671513" cy="276225"/>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200" b="1" dirty="0">
                <a:solidFill>
                  <a:schemeClr val="accent1">
                    <a:lumMod val="60000"/>
                    <a:lumOff val="40000"/>
                  </a:schemeClr>
                </a:solidFill>
                <a:latin typeface="+mn-lt"/>
                <a:ea typeface="ＭＳ Ｐゴシック" charset="-128"/>
                <a:cs typeface="ＭＳ Ｐゴシック" charset="-128"/>
              </a:rPr>
              <a:t>5 June</a:t>
            </a:r>
          </a:p>
        </p:txBody>
      </p:sp>
      <p:sp>
        <p:nvSpPr>
          <p:cNvPr id="6" name="TextBox 9"/>
          <p:cNvSpPr txBox="1">
            <a:spLocks noChangeArrowheads="1"/>
          </p:cNvSpPr>
          <p:nvPr/>
        </p:nvSpPr>
        <p:spPr bwMode="auto">
          <a:xfrm>
            <a:off x="5603875" y="1703388"/>
            <a:ext cx="696913" cy="27940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1200" b="1" dirty="0">
                <a:solidFill>
                  <a:schemeClr val="accent1">
                    <a:lumMod val="60000"/>
                    <a:lumOff val="40000"/>
                  </a:schemeClr>
                </a:solidFill>
                <a:latin typeface="+mn-lt"/>
                <a:ea typeface="ＭＳ Ｐゴシック" charset="-128"/>
                <a:cs typeface="ＭＳ Ｐゴシック" charset="-128"/>
              </a:rPr>
              <a:t>30 May</a:t>
            </a:r>
          </a:p>
        </p:txBody>
      </p:sp>
      <p:sp>
        <p:nvSpPr>
          <p:cNvPr id="7" name="Right Arrow 6"/>
          <p:cNvSpPr/>
          <p:nvPr/>
        </p:nvSpPr>
        <p:spPr>
          <a:xfrm>
            <a:off x="6211887" y="1811318"/>
            <a:ext cx="254373" cy="169088"/>
          </a:xfrm>
          <a:prstGeom prst="rightArrow">
            <a:avLst/>
          </a:prstGeom>
          <a:solidFill>
            <a:schemeClr val="accent1">
              <a:lumMod val="40000"/>
              <a:lumOff val="60000"/>
            </a:schemeClr>
          </a:solidFill>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ight Arrow 7"/>
          <p:cNvSpPr/>
          <p:nvPr/>
        </p:nvSpPr>
        <p:spPr>
          <a:xfrm>
            <a:off x="6592887" y="1811318"/>
            <a:ext cx="254373" cy="169088"/>
          </a:xfrm>
          <a:prstGeom prst="rightArrow">
            <a:avLst/>
          </a:prstGeom>
          <a:solidFill>
            <a:schemeClr val="accent1">
              <a:lumMod val="40000"/>
              <a:lumOff val="60000"/>
            </a:schemeClr>
          </a:solidFill>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6" name="TextBox 8"/>
          <p:cNvSpPr txBox="1">
            <a:spLocks noChangeArrowheads="1"/>
          </p:cNvSpPr>
          <p:nvPr/>
        </p:nvSpPr>
        <p:spPr bwMode="auto">
          <a:xfrm>
            <a:off x="1371600" y="2971800"/>
            <a:ext cx="646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b="1" dirty="0">
                <a:latin typeface="Arial" pitchFamily="34" charset="0"/>
              </a:rPr>
              <a:t>59%</a:t>
            </a:r>
          </a:p>
        </p:txBody>
      </p:sp>
      <p:sp>
        <p:nvSpPr>
          <p:cNvPr id="37897" name="TextBox 10"/>
          <p:cNvSpPr txBox="1">
            <a:spLocks noChangeArrowheads="1"/>
          </p:cNvSpPr>
          <p:nvPr/>
        </p:nvSpPr>
        <p:spPr bwMode="auto">
          <a:xfrm>
            <a:off x="1371600" y="5129213"/>
            <a:ext cx="6461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b="1" dirty="0">
                <a:latin typeface="Arial" pitchFamily="34" charset="0"/>
              </a:rPr>
              <a:t>16%</a:t>
            </a:r>
          </a:p>
        </p:txBody>
      </p:sp>
      <p:sp>
        <p:nvSpPr>
          <p:cNvPr id="37898" name="TextBox 11"/>
          <p:cNvSpPr txBox="1">
            <a:spLocks noChangeArrowheads="1"/>
          </p:cNvSpPr>
          <p:nvPr/>
        </p:nvSpPr>
        <p:spPr bwMode="auto">
          <a:xfrm>
            <a:off x="5745163" y="1049338"/>
            <a:ext cx="14414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b="1" dirty="0">
                <a:latin typeface="Arial" pitchFamily="34" charset="0"/>
              </a:rPr>
              <a:t>Amplitudes</a:t>
            </a:r>
          </a:p>
        </p:txBody>
      </p:sp>
      <p:sp>
        <p:nvSpPr>
          <p:cNvPr id="37899" name="TextBox 12"/>
          <p:cNvSpPr txBox="1">
            <a:spLocks noChangeArrowheads="1"/>
          </p:cNvSpPr>
          <p:nvPr/>
        </p:nvSpPr>
        <p:spPr bwMode="auto">
          <a:xfrm>
            <a:off x="2106613" y="990600"/>
            <a:ext cx="12112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b="1" dirty="0">
                <a:latin typeface="Arial" pitchFamily="34" charset="0"/>
              </a:rPr>
              <a:t>Loadings</a:t>
            </a:r>
          </a:p>
        </p:txBody>
      </p:sp>
      <p:sp>
        <p:nvSpPr>
          <p:cNvPr id="14" name="Rectangle 13"/>
          <p:cNvSpPr/>
          <p:nvPr/>
        </p:nvSpPr>
        <p:spPr>
          <a:xfrm>
            <a:off x="-28113" y="6273225"/>
            <a:ext cx="9144000" cy="584775"/>
          </a:xfrm>
          <a:prstGeom prst="rect">
            <a:avLst/>
          </a:prstGeom>
        </p:spPr>
        <p:txBody>
          <a:bodyPr wrap="square">
            <a:spAutoFit/>
          </a:bodyPr>
          <a:lstStyle/>
          <a:p>
            <a:r>
              <a:rPr lang="en-US" sz="1600" dirty="0">
                <a:latin typeface="Times New Roman" pitchFamily="18" charset="0"/>
                <a:cs typeface="Times New Roman" pitchFamily="18" charset="0"/>
              </a:rPr>
              <a:t>Langford, </a:t>
            </a:r>
            <a:r>
              <a:rPr lang="en-US" sz="1600" dirty="0" smtClean="0">
                <a:latin typeface="Times New Roman" pitchFamily="18" charset="0"/>
                <a:cs typeface="Times New Roman" pitchFamily="18" charset="0"/>
              </a:rPr>
              <a:t>A. et al. (</a:t>
            </a:r>
            <a:r>
              <a:rPr lang="en-US" sz="1600" dirty="0">
                <a:latin typeface="Times New Roman" pitchFamily="18" charset="0"/>
                <a:cs typeface="Times New Roman" pitchFamily="18" charset="0"/>
              </a:rPr>
              <a:t>2012), Stratospheric influence on surface ozone in the Los Angeles area during late spring and early summer of </a:t>
            </a:r>
            <a:r>
              <a:rPr lang="en-US" sz="1600" dirty="0" smtClean="0">
                <a:latin typeface="Times New Roman" pitchFamily="18" charset="0"/>
                <a:cs typeface="Times New Roman" pitchFamily="18" charset="0"/>
              </a:rPr>
              <a:t>2010, </a:t>
            </a:r>
            <a:r>
              <a:rPr lang="fr-FR" sz="1600" dirty="0" smtClean="0">
                <a:latin typeface="Times New Roman" pitchFamily="18" charset="0"/>
                <a:cs typeface="Times New Roman" pitchFamily="18" charset="0"/>
              </a:rPr>
              <a:t>J</a:t>
            </a:r>
            <a:r>
              <a:rPr lang="fr-FR" sz="1600" dirty="0">
                <a:latin typeface="Times New Roman" pitchFamily="18" charset="0"/>
                <a:cs typeface="Times New Roman" pitchFamily="18" charset="0"/>
              </a:rPr>
              <a:t>. </a:t>
            </a:r>
            <a:r>
              <a:rPr lang="fr-FR" sz="1600" dirty="0" err="1">
                <a:latin typeface="Times New Roman" pitchFamily="18" charset="0"/>
                <a:cs typeface="Times New Roman" pitchFamily="18" charset="0"/>
              </a:rPr>
              <a:t>Geophys</a:t>
            </a:r>
            <a:r>
              <a:rPr lang="fr-FR" sz="1600" dirty="0">
                <a:latin typeface="Times New Roman" pitchFamily="18" charset="0"/>
                <a:cs typeface="Times New Roman" pitchFamily="18" charset="0"/>
              </a:rPr>
              <a:t>. </a:t>
            </a:r>
            <a:r>
              <a:rPr lang="fr-FR" sz="1600" dirty="0" err="1">
                <a:latin typeface="Times New Roman" pitchFamily="18" charset="0"/>
                <a:cs typeface="Times New Roman" pitchFamily="18" charset="0"/>
              </a:rPr>
              <a:t>Res</a:t>
            </a:r>
            <a:r>
              <a:rPr lang="fr-FR" sz="1600" dirty="0">
                <a:latin typeface="Times New Roman" pitchFamily="18" charset="0"/>
                <a:cs typeface="Times New Roman" pitchFamily="18" charset="0"/>
              </a:rPr>
              <a:t>., 117, D00V06, doi:10.1029/2011JD016766.</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447719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768" t="21001" r="24470" b="28125"/>
          <a:stretch/>
        </p:blipFill>
        <p:spPr bwMode="auto">
          <a:xfrm>
            <a:off x="5758514" y="140564"/>
            <a:ext cx="3385485" cy="1688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3069" t="16837" r="42122" b="40707"/>
          <a:stretch/>
        </p:blipFill>
        <p:spPr bwMode="auto">
          <a:xfrm>
            <a:off x="5289" y="0"/>
            <a:ext cx="6033089" cy="357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3111" t="45540" r="41853" b="16312"/>
          <a:stretch/>
        </p:blipFill>
        <p:spPr bwMode="auto">
          <a:xfrm>
            <a:off x="0" y="3589400"/>
            <a:ext cx="6063559" cy="3210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448080" y="2362200"/>
            <a:ext cx="2467320" cy="3139321"/>
          </a:xfrm>
          <a:prstGeom prst="rect">
            <a:avLst/>
          </a:prstGeom>
          <a:noFill/>
        </p:spPr>
        <p:txBody>
          <a:bodyPr wrap="square" rtlCol="0">
            <a:spAutoFit/>
          </a:bodyPr>
          <a:lstStyle/>
          <a:p>
            <a:r>
              <a:rPr lang="en-US" b="1" dirty="0" smtClean="0">
                <a:latin typeface="Times New Roman" pitchFamily="18" charset="0"/>
                <a:cs typeface="Times New Roman" pitchFamily="18" charset="0"/>
              </a:rPr>
              <a:t>Low surface dew </a:t>
            </a:r>
            <a:r>
              <a:rPr lang="en-US" b="1" dirty="0">
                <a:latin typeface="Times New Roman" pitchFamily="18" charset="0"/>
                <a:cs typeface="Times New Roman" pitchFamily="18" charset="0"/>
              </a:rPr>
              <a:t>p</a:t>
            </a:r>
            <a:r>
              <a:rPr lang="en-US" b="1" dirty="0" smtClean="0">
                <a:latin typeface="Times New Roman" pitchFamily="18" charset="0"/>
                <a:cs typeface="Times New Roman" pitchFamily="18" charset="0"/>
              </a:rPr>
              <a:t>oint temperatures (T</a:t>
            </a:r>
            <a:r>
              <a:rPr lang="en-US" b="1" baseline="-25000" dirty="0" smtClean="0">
                <a:latin typeface="Times New Roman" pitchFamily="18" charset="0"/>
                <a:cs typeface="Times New Roman" pitchFamily="18" charset="0"/>
              </a:rPr>
              <a:t>d</a:t>
            </a:r>
            <a:r>
              <a:rPr lang="en-US" b="1" dirty="0" smtClean="0">
                <a:latin typeface="Times New Roman" pitchFamily="18" charset="0"/>
                <a:cs typeface="Times New Roman" pitchFamily="18" charset="0"/>
              </a:rPr>
              <a:t>) indicate dry air that is potentially of stratospheric origin</a:t>
            </a: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Increases in surface O3 and decreases in T</a:t>
            </a:r>
            <a:r>
              <a:rPr lang="en-US" b="1" baseline="-25000" dirty="0" smtClean="0">
                <a:latin typeface="Times New Roman" pitchFamily="18" charset="0"/>
                <a:cs typeface="Times New Roman" pitchFamily="18" charset="0"/>
              </a:rPr>
              <a:t>d</a:t>
            </a:r>
            <a:r>
              <a:rPr lang="en-US" b="1" dirty="0" smtClean="0">
                <a:latin typeface="Times New Roman" pitchFamily="18" charset="0"/>
                <a:cs typeface="Times New Roman" pitchFamily="18" charset="0"/>
              </a:rPr>
              <a:t> at Joshua Tree, Riverside and Santa Clarita  AIRNOW sites</a:t>
            </a:r>
            <a:endParaRPr lang="en-US" b="1" dirty="0">
              <a:latin typeface="Times New Roman" pitchFamily="18" charset="0"/>
              <a:cs typeface="Times New Roman" pitchFamily="18" charset="0"/>
            </a:endParaRPr>
          </a:p>
        </p:txBody>
      </p:sp>
      <p:sp>
        <p:nvSpPr>
          <p:cNvPr id="6" name="Oval 5"/>
          <p:cNvSpPr/>
          <p:nvPr/>
        </p:nvSpPr>
        <p:spPr>
          <a:xfrm>
            <a:off x="2573044" y="5181600"/>
            <a:ext cx="458735" cy="533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65465" y="1295400"/>
            <a:ext cx="458735" cy="533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86200" y="5638800"/>
            <a:ext cx="458735" cy="533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978621" y="1295400"/>
            <a:ext cx="458735" cy="533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67471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791" t="23174" r="6082" b="16628"/>
          <a:stretch/>
        </p:blipFill>
        <p:spPr bwMode="auto">
          <a:xfrm>
            <a:off x="76200" y="533400"/>
            <a:ext cx="899160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descr="\\bean\home\bpierce\My Documents\FY13_Travel\AQAST_AGU\may_30_mod.rh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1922" y="3657600"/>
            <a:ext cx="2743200" cy="32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bean\home\bpierce\My Documents\FY13_Travel\AQAST_AGU\may_28_mod.rh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2376" y="3642064"/>
            <a:ext cx="2743200" cy="32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bean\home\bpierce\My Documents\FY13_Travel\AQAST_AGU\may_29_mod.rh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29000" y="3642064"/>
            <a:ext cx="2743200" cy="3200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 name="Straight Connector 9"/>
          <p:cNvCxnSpPr/>
          <p:nvPr/>
        </p:nvCxnSpPr>
        <p:spPr>
          <a:xfrm>
            <a:off x="838200" y="4883458"/>
            <a:ext cx="2057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01122" y="4883458"/>
            <a:ext cx="2057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81800" y="4913786"/>
            <a:ext cx="2057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51878" y="4502458"/>
            <a:ext cx="1676400" cy="762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rot="1427452">
            <a:off x="4172413" y="1652309"/>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427452">
            <a:off x="4101885" y="5125285"/>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5013088" y="1387712"/>
            <a:ext cx="794224"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400000">
            <a:off x="4942560" y="4860688"/>
            <a:ext cx="794224"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88970" y="1193138"/>
            <a:ext cx="401072" cy="369332"/>
          </a:xfrm>
          <a:prstGeom prst="rect">
            <a:avLst/>
          </a:prstGeom>
          <a:noFill/>
        </p:spPr>
        <p:txBody>
          <a:bodyPr wrap="none" rtlCol="0">
            <a:spAutoFit/>
          </a:bodyPr>
          <a:lstStyle/>
          <a:p>
            <a:r>
              <a:rPr lang="en-US" dirty="0" smtClean="0"/>
              <a:t> SI</a:t>
            </a:r>
            <a:endParaRPr lang="en-US" dirty="0"/>
          </a:p>
        </p:txBody>
      </p:sp>
      <p:sp>
        <p:nvSpPr>
          <p:cNvPr id="16" name="TextBox 15"/>
          <p:cNvSpPr txBox="1"/>
          <p:nvPr/>
        </p:nvSpPr>
        <p:spPr>
          <a:xfrm>
            <a:off x="5181600" y="762000"/>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17" name="TextBox 16"/>
          <p:cNvSpPr txBox="1"/>
          <p:nvPr/>
        </p:nvSpPr>
        <p:spPr>
          <a:xfrm>
            <a:off x="4088166" y="4622138"/>
            <a:ext cx="401072" cy="369332"/>
          </a:xfrm>
          <a:prstGeom prst="rect">
            <a:avLst/>
          </a:prstGeom>
          <a:noFill/>
        </p:spPr>
        <p:txBody>
          <a:bodyPr wrap="none" rtlCol="0">
            <a:spAutoFit/>
          </a:bodyPr>
          <a:lstStyle/>
          <a:p>
            <a:r>
              <a:rPr lang="en-US" dirty="0" smtClean="0"/>
              <a:t> SI</a:t>
            </a:r>
            <a:endParaRPr lang="en-US" dirty="0"/>
          </a:p>
        </p:txBody>
      </p:sp>
      <p:sp>
        <p:nvSpPr>
          <p:cNvPr id="18" name="TextBox 17"/>
          <p:cNvSpPr txBox="1"/>
          <p:nvPr/>
        </p:nvSpPr>
        <p:spPr>
          <a:xfrm>
            <a:off x="5180796" y="4191000"/>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19" name="Oval 18"/>
          <p:cNvSpPr/>
          <p:nvPr/>
        </p:nvSpPr>
        <p:spPr>
          <a:xfrm rot="1427452">
            <a:off x="7170847" y="1652309"/>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427452">
            <a:off x="7100319" y="5125285"/>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400000">
            <a:off x="7905852" y="1085748"/>
            <a:ext cx="1251424" cy="4515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7835324" y="4558724"/>
            <a:ext cx="1251424" cy="4515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087404" y="1193138"/>
            <a:ext cx="401072" cy="369332"/>
          </a:xfrm>
          <a:prstGeom prst="rect">
            <a:avLst/>
          </a:prstGeom>
          <a:noFill/>
        </p:spPr>
        <p:txBody>
          <a:bodyPr wrap="none" rtlCol="0">
            <a:spAutoFit/>
          </a:bodyPr>
          <a:lstStyle/>
          <a:p>
            <a:r>
              <a:rPr lang="en-US" dirty="0" smtClean="0"/>
              <a:t> SI</a:t>
            </a:r>
            <a:endParaRPr lang="en-US" dirty="0"/>
          </a:p>
        </p:txBody>
      </p:sp>
      <p:sp>
        <p:nvSpPr>
          <p:cNvPr id="24" name="TextBox 23"/>
          <p:cNvSpPr txBox="1"/>
          <p:nvPr/>
        </p:nvSpPr>
        <p:spPr>
          <a:xfrm>
            <a:off x="8180034" y="249146"/>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25" name="TextBox 24"/>
          <p:cNvSpPr txBox="1"/>
          <p:nvPr/>
        </p:nvSpPr>
        <p:spPr>
          <a:xfrm>
            <a:off x="7086600" y="4622138"/>
            <a:ext cx="401072" cy="369332"/>
          </a:xfrm>
          <a:prstGeom prst="rect">
            <a:avLst/>
          </a:prstGeom>
          <a:noFill/>
        </p:spPr>
        <p:txBody>
          <a:bodyPr wrap="none" rtlCol="0">
            <a:spAutoFit/>
          </a:bodyPr>
          <a:lstStyle/>
          <a:p>
            <a:r>
              <a:rPr lang="en-US" dirty="0" smtClean="0"/>
              <a:t> SI</a:t>
            </a:r>
            <a:endParaRPr lang="en-US" dirty="0"/>
          </a:p>
        </p:txBody>
      </p:sp>
      <p:sp>
        <p:nvSpPr>
          <p:cNvPr id="26" name="TextBox 25"/>
          <p:cNvSpPr txBox="1"/>
          <p:nvPr/>
        </p:nvSpPr>
        <p:spPr>
          <a:xfrm>
            <a:off x="8179230" y="3678146"/>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27" name="TextBox 26"/>
          <p:cNvSpPr txBox="1"/>
          <p:nvPr/>
        </p:nvSpPr>
        <p:spPr>
          <a:xfrm>
            <a:off x="0" y="152400"/>
            <a:ext cx="1297150"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AIRNOW</a:t>
            </a:r>
            <a:endParaRPr lang="en-US" sz="2000" b="1" dirty="0">
              <a:latin typeface="Times New Roman" pitchFamily="18" charset="0"/>
              <a:cs typeface="Times New Roman" pitchFamily="18" charset="0"/>
            </a:endParaRPr>
          </a:p>
        </p:txBody>
      </p:sp>
      <p:sp>
        <p:nvSpPr>
          <p:cNvPr id="28" name="TextBox 27"/>
          <p:cNvSpPr txBox="1"/>
          <p:nvPr/>
        </p:nvSpPr>
        <p:spPr>
          <a:xfrm>
            <a:off x="0" y="3505200"/>
            <a:ext cx="1582484"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WRFCHEM</a:t>
            </a:r>
            <a:endParaRPr lang="en-US" sz="2000" b="1" dirty="0">
              <a:latin typeface="Times New Roman" pitchFamily="18" charset="0"/>
              <a:cs typeface="Times New Roman" pitchFamily="18" charset="0"/>
            </a:endParaRPr>
          </a:p>
        </p:txBody>
      </p:sp>
      <p:sp>
        <p:nvSpPr>
          <p:cNvPr id="29" name="TextBox 28"/>
          <p:cNvSpPr txBox="1"/>
          <p:nvPr/>
        </p:nvSpPr>
        <p:spPr>
          <a:xfrm>
            <a:off x="762000" y="3962400"/>
            <a:ext cx="1212768" cy="461665"/>
          </a:xfrm>
          <a:prstGeom prst="rect">
            <a:avLst/>
          </a:prstGeom>
          <a:noFill/>
        </p:spPr>
        <p:txBody>
          <a:bodyPr wrap="none" rtlCol="0">
            <a:spAutoFit/>
          </a:bodyPr>
          <a:lstStyle/>
          <a:p>
            <a:r>
              <a:rPr lang="en-US" sz="1200" dirty="0" smtClean="0"/>
              <a:t>May 28, 2010</a:t>
            </a:r>
          </a:p>
          <a:p>
            <a:r>
              <a:rPr lang="en-US" sz="1200" dirty="0" smtClean="0"/>
              <a:t>(1000-1700 PST)</a:t>
            </a:r>
            <a:endParaRPr lang="en-US" sz="1200" dirty="0"/>
          </a:p>
        </p:txBody>
      </p:sp>
      <p:sp>
        <p:nvSpPr>
          <p:cNvPr id="30" name="TextBox 29"/>
          <p:cNvSpPr txBox="1"/>
          <p:nvPr/>
        </p:nvSpPr>
        <p:spPr>
          <a:xfrm>
            <a:off x="3733800" y="3962400"/>
            <a:ext cx="1212768" cy="461665"/>
          </a:xfrm>
          <a:prstGeom prst="rect">
            <a:avLst/>
          </a:prstGeom>
          <a:noFill/>
        </p:spPr>
        <p:txBody>
          <a:bodyPr wrap="none" rtlCol="0">
            <a:spAutoFit/>
          </a:bodyPr>
          <a:lstStyle/>
          <a:p>
            <a:r>
              <a:rPr lang="en-US" sz="1200" dirty="0" smtClean="0"/>
              <a:t>May 29, 2010</a:t>
            </a:r>
          </a:p>
          <a:p>
            <a:r>
              <a:rPr lang="en-US" sz="1200" dirty="0" smtClean="0"/>
              <a:t>(1000-1700 PST)</a:t>
            </a:r>
            <a:endParaRPr lang="en-US" sz="1200" dirty="0"/>
          </a:p>
        </p:txBody>
      </p:sp>
      <p:sp>
        <p:nvSpPr>
          <p:cNvPr id="31" name="TextBox 30"/>
          <p:cNvSpPr txBox="1"/>
          <p:nvPr/>
        </p:nvSpPr>
        <p:spPr>
          <a:xfrm>
            <a:off x="6705600" y="3962400"/>
            <a:ext cx="1212768" cy="461665"/>
          </a:xfrm>
          <a:prstGeom prst="rect">
            <a:avLst/>
          </a:prstGeom>
          <a:noFill/>
        </p:spPr>
        <p:txBody>
          <a:bodyPr wrap="none" rtlCol="0">
            <a:spAutoFit/>
          </a:bodyPr>
          <a:lstStyle/>
          <a:p>
            <a:r>
              <a:rPr lang="en-US" sz="1200" dirty="0" smtClean="0"/>
              <a:t>May 30, 2010</a:t>
            </a:r>
          </a:p>
          <a:p>
            <a:r>
              <a:rPr lang="en-US" sz="1200" dirty="0" smtClean="0"/>
              <a:t>(1000-1700 PST)</a:t>
            </a:r>
            <a:endParaRPr lang="en-US" sz="1200" dirty="0"/>
          </a:p>
        </p:txBody>
      </p:sp>
      <p:sp>
        <p:nvSpPr>
          <p:cNvPr id="32" name="TextBox 31"/>
          <p:cNvSpPr txBox="1"/>
          <p:nvPr/>
        </p:nvSpPr>
        <p:spPr>
          <a:xfrm>
            <a:off x="1828800" y="0"/>
            <a:ext cx="5984202"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Surface O3/Td relationship within LA Basin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893722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791" t="23174" r="6082" b="16628"/>
          <a:stretch/>
        </p:blipFill>
        <p:spPr bwMode="auto">
          <a:xfrm>
            <a:off x="76200" y="533400"/>
            <a:ext cx="899160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descr="\\bean\home\bpierce\My Documents\FY13_Travel\AQAST_AGU\may_30_mod.rh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1922" y="3657600"/>
            <a:ext cx="2743200" cy="32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bean\home\bpierce\My Documents\FY13_Travel\AQAST_AGU\may_28_mod.rh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2376" y="3642064"/>
            <a:ext cx="2743200" cy="32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bean\home\bpierce\My Documents\FY13_Travel\AQAST_AGU\may_29_mod.rh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29000" y="3642064"/>
            <a:ext cx="2743200" cy="3200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 name="Straight Connector 9"/>
          <p:cNvCxnSpPr/>
          <p:nvPr/>
        </p:nvCxnSpPr>
        <p:spPr>
          <a:xfrm>
            <a:off x="838200" y="4883458"/>
            <a:ext cx="2057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01122" y="4883458"/>
            <a:ext cx="2057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81800" y="4913786"/>
            <a:ext cx="2057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51878" y="4502458"/>
            <a:ext cx="1676400" cy="762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rot="1427452">
            <a:off x="4172413" y="1652309"/>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427452">
            <a:off x="4101885" y="5125285"/>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5013088" y="1387712"/>
            <a:ext cx="794224"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400000">
            <a:off x="4942560" y="4860688"/>
            <a:ext cx="794224"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88970" y="1193138"/>
            <a:ext cx="401072" cy="369332"/>
          </a:xfrm>
          <a:prstGeom prst="rect">
            <a:avLst/>
          </a:prstGeom>
          <a:noFill/>
        </p:spPr>
        <p:txBody>
          <a:bodyPr wrap="none" rtlCol="0">
            <a:spAutoFit/>
          </a:bodyPr>
          <a:lstStyle/>
          <a:p>
            <a:r>
              <a:rPr lang="en-US" dirty="0" smtClean="0"/>
              <a:t> SI</a:t>
            </a:r>
            <a:endParaRPr lang="en-US" dirty="0"/>
          </a:p>
        </p:txBody>
      </p:sp>
      <p:sp>
        <p:nvSpPr>
          <p:cNvPr id="16" name="TextBox 15"/>
          <p:cNvSpPr txBox="1"/>
          <p:nvPr/>
        </p:nvSpPr>
        <p:spPr>
          <a:xfrm>
            <a:off x="5181600" y="762000"/>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17" name="TextBox 16"/>
          <p:cNvSpPr txBox="1"/>
          <p:nvPr/>
        </p:nvSpPr>
        <p:spPr>
          <a:xfrm>
            <a:off x="4088166" y="4622138"/>
            <a:ext cx="401072" cy="369332"/>
          </a:xfrm>
          <a:prstGeom prst="rect">
            <a:avLst/>
          </a:prstGeom>
          <a:noFill/>
        </p:spPr>
        <p:txBody>
          <a:bodyPr wrap="none" rtlCol="0">
            <a:spAutoFit/>
          </a:bodyPr>
          <a:lstStyle/>
          <a:p>
            <a:r>
              <a:rPr lang="en-US" dirty="0" smtClean="0"/>
              <a:t> SI</a:t>
            </a:r>
            <a:endParaRPr lang="en-US" dirty="0"/>
          </a:p>
        </p:txBody>
      </p:sp>
      <p:sp>
        <p:nvSpPr>
          <p:cNvPr id="18" name="TextBox 17"/>
          <p:cNvSpPr txBox="1"/>
          <p:nvPr/>
        </p:nvSpPr>
        <p:spPr>
          <a:xfrm>
            <a:off x="5180796" y="4191000"/>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19" name="Oval 18"/>
          <p:cNvSpPr/>
          <p:nvPr/>
        </p:nvSpPr>
        <p:spPr>
          <a:xfrm rot="1427452">
            <a:off x="7170847" y="1652309"/>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427452">
            <a:off x="7100319" y="5125285"/>
            <a:ext cx="1143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400000">
            <a:off x="7905852" y="1085748"/>
            <a:ext cx="1251424" cy="4515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7835324" y="4558724"/>
            <a:ext cx="1251424" cy="4515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087404" y="1193138"/>
            <a:ext cx="401072" cy="369332"/>
          </a:xfrm>
          <a:prstGeom prst="rect">
            <a:avLst/>
          </a:prstGeom>
          <a:noFill/>
        </p:spPr>
        <p:txBody>
          <a:bodyPr wrap="none" rtlCol="0">
            <a:spAutoFit/>
          </a:bodyPr>
          <a:lstStyle/>
          <a:p>
            <a:r>
              <a:rPr lang="en-US" dirty="0" smtClean="0"/>
              <a:t> SI</a:t>
            </a:r>
            <a:endParaRPr lang="en-US" dirty="0"/>
          </a:p>
        </p:txBody>
      </p:sp>
      <p:sp>
        <p:nvSpPr>
          <p:cNvPr id="24" name="TextBox 23"/>
          <p:cNvSpPr txBox="1"/>
          <p:nvPr/>
        </p:nvSpPr>
        <p:spPr>
          <a:xfrm>
            <a:off x="8180034" y="249146"/>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25" name="TextBox 24"/>
          <p:cNvSpPr txBox="1"/>
          <p:nvPr/>
        </p:nvSpPr>
        <p:spPr>
          <a:xfrm>
            <a:off x="7086600" y="4622138"/>
            <a:ext cx="401072" cy="369332"/>
          </a:xfrm>
          <a:prstGeom prst="rect">
            <a:avLst/>
          </a:prstGeom>
          <a:noFill/>
        </p:spPr>
        <p:txBody>
          <a:bodyPr wrap="none" rtlCol="0">
            <a:spAutoFit/>
          </a:bodyPr>
          <a:lstStyle/>
          <a:p>
            <a:r>
              <a:rPr lang="en-US" dirty="0" smtClean="0"/>
              <a:t> SI</a:t>
            </a:r>
            <a:endParaRPr lang="en-US" dirty="0"/>
          </a:p>
        </p:txBody>
      </p:sp>
      <p:sp>
        <p:nvSpPr>
          <p:cNvPr id="26" name="TextBox 25"/>
          <p:cNvSpPr txBox="1"/>
          <p:nvPr/>
        </p:nvSpPr>
        <p:spPr>
          <a:xfrm>
            <a:off x="8179230" y="3678146"/>
            <a:ext cx="737702" cy="369332"/>
          </a:xfrm>
          <a:prstGeom prst="rect">
            <a:avLst/>
          </a:prstGeom>
          <a:noFill/>
        </p:spPr>
        <p:txBody>
          <a:bodyPr wrap="none" rtlCol="0">
            <a:spAutoFit/>
          </a:bodyPr>
          <a:lstStyle/>
          <a:p>
            <a:r>
              <a:rPr lang="en-US" dirty="0" smtClean="0"/>
              <a:t> O</a:t>
            </a:r>
            <a:r>
              <a:rPr lang="en-US" baseline="-25000" dirty="0" smtClean="0"/>
              <a:t>3</a:t>
            </a:r>
            <a:r>
              <a:rPr lang="en-US" dirty="0" smtClean="0"/>
              <a:t> PL</a:t>
            </a:r>
            <a:endParaRPr lang="en-US" dirty="0"/>
          </a:p>
        </p:txBody>
      </p:sp>
      <p:sp>
        <p:nvSpPr>
          <p:cNvPr id="27" name="TextBox 26"/>
          <p:cNvSpPr txBox="1"/>
          <p:nvPr/>
        </p:nvSpPr>
        <p:spPr>
          <a:xfrm>
            <a:off x="0" y="152400"/>
            <a:ext cx="1297150"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AIRNOW</a:t>
            </a:r>
            <a:endParaRPr lang="en-US" sz="2000" b="1" dirty="0">
              <a:latin typeface="Times New Roman" pitchFamily="18" charset="0"/>
              <a:cs typeface="Times New Roman" pitchFamily="18" charset="0"/>
            </a:endParaRPr>
          </a:p>
        </p:txBody>
      </p:sp>
      <p:sp>
        <p:nvSpPr>
          <p:cNvPr id="28" name="TextBox 27"/>
          <p:cNvSpPr txBox="1"/>
          <p:nvPr/>
        </p:nvSpPr>
        <p:spPr>
          <a:xfrm>
            <a:off x="0" y="3505200"/>
            <a:ext cx="1582484"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WRFCHEM</a:t>
            </a:r>
            <a:endParaRPr lang="en-US" sz="2000" b="1" dirty="0">
              <a:latin typeface="Times New Roman" pitchFamily="18" charset="0"/>
              <a:cs typeface="Times New Roman" pitchFamily="18" charset="0"/>
            </a:endParaRPr>
          </a:p>
        </p:txBody>
      </p:sp>
      <p:sp>
        <p:nvSpPr>
          <p:cNvPr id="29" name="TextBox 28"/>
          <p:cNvSpPr txBox="1"/>
          <p:nvPr/>
        </p:nvSpPr>
        <p:spPr>
          <a:xfrm>
            <a:off x="762000" y="3962400"/>
            <a:ext cx="1212768" cy="461665"/>
          </a:xfrm>
          <a:prstGeom prst="rect">
            <a:avLst/>
          </a:prstGeom>
          <a:noFill/>
        </p:spPr>
        <p:txBody>
          <a:bodyPr wrap="none" rtlCol="0">
            <a:spAutoFit/>
          </a:bodyPr>
          <a:lstStyle/>
          <a:p>
            <a:r>
              <a:rPr lang="en-US" sz="1200" dirty="0" smtClean="0"/>
              <a:t>May 28, 2010</a:t>
            </a:r>
          </a:p>
          <a:p>
            <a:r>
              <a:rPr lang="en-US" sz="1200" dirty="0" smtClean="0"/>
              <a:t>(1000-1700 PST)</a:t>
            </a:r>
            <a:endParaRPr lang="en-US" sz="1200" dirty="0"/>
          </a:p>
        </p:txBody>
      </p:sp>
      <p:sp>
        <p:nvSpPr>
          <p:cNvPr id="30" name="TextBox 29"/>
          <p:cNvSpPr txBox="1"/>
          <p:nvPr/>
        </p:nvSpPr>
        <p:spPr>
          <a:xfrm>
            <a:off x="3733800" y="3962400"/>
            <a:ext cx="1212768" cy="461665"/>
          </a:xfrm>
          <a:prstGeom prst="rect">
            <a:avLst/>
          </a:prstGeom>
          <a:noFill/>
        </p:spPr>
        <p:txBody>
          <a:bodyPr wrap="none" rtlCol="0">
            <a:spAutoFit/>
          </a:bodyPr>
          <a:lstStyle/>
          <a:p>
            <a:r>
              <a:rPr lang="en-US" sz="1200" dirty="0" smtClean="0"/>
              <a:t>May 29, 2010</a:t>
            </a:r>
          </a:p>
          <a:p>
            <a:r>
              <a:rPr lang="en-US" sz="1200" dirty="0" smtClean="0"/>
              <a:t>(1000-1700 PST)</a:t>
            </a:r>
            <a:endParaRPr lang="en-US" sz="1200" dirty="0"/>
          </a:p>
        </p:txBody>
      </p:sp>
      <p:sp>
        <p:nvSpPr>
          <p:cNvPr id="31" name="TextBox 30"/>
          <p:cNvSpPr txBox="1"/>
          <p:nvPr/>
        </p:nvSpPr>
        <p:spPr>
          <a:xfrm>
            <a:off x="6705600" y="3962400"/>
            <a:ext cx="1212768" cy="461665"/>
          </a:xfrm>
          <a:prstGeom prst="rect">
            <a:avLst/>
          </a:prstGeom>
          <a:noFill/>
        </p:spPr>
        <p:txBody>
          <a:bodyPr wrap="none" rtlCol="0">
            <a:spAutoFit/>
          </a:bodyPr>
          <a:lstStyle/>
          <a:p>
            <a:r>
              <a:rPr lang="en-US" sz="1200" dirty="0" smtClean="0"/>
              <a:t>May 30, 2010</a:t>
            </a:r>
          </a:p>
          <a:p>
            <a:r>
              <a:rPr lang="en-US" sz="1200" dirty="0" smtClean="0"/>
              <a:t>(1000-1700 PST)</a:t>
            </a:r>
            <a:endParaRPr lang="en-US" sz="1200" dirty="0"/>
          </a:p>
        </p:txBody>
      </p:sp>
      <p:sp>
        <p:nvSpPr>
          <p:cNvPr id="32" name="TextBox 31"/>
          <p:cNvSpPr txBox="1"/>
          <p:nvPr/>
        </p:nvSpPr>
        <p:spPr>
          <a:xfrm>
            <a:off x="1828800" y="0"/>
            <a:ext cx="5984202"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Surface O3/Td relationship within LA Basin</a:t>
            </a:r>
            <a:endParaRPr lang="en-US" sz="2400" b="1" dirty="0">
              <a:latin typeface="Times New Roman" pitchFamily="18" charset="0"/>
              <a:cs typeface="Times New Roman" pitchFamily="18" charset="0"/>
            </a:endParaRPr>
          </a:p>
        </p:txBody>
      </p:sp>
      <p:sp>
        <p:nvSpPr>
          <p:cNvPr id="33" name="TextBox 32"/>
          <p:cNvSpPr txBox="1"/>
          <p:nvPr/>
        </p:nvSpPr>
        <p:spPr>
          <a:xfrm>
            <a:off x="1828800" y="2743200"/>
            <a:ext cx="5334000" cy="1938992"/>
          </a:xfrm>
          <a:prstGeom prst="rect">
            <a:avLst/>
          </a:prstGeom>
          <a:solidFill>
            <a:srgbClr val="FFFF00"/>
          </a:solidFill>
          <a:ln>
            <a:solidFill>
              <a:schemeClr val="tx1"/>
            </a:solidFill>
          </a:ln>
        </p:spPr>
        <p:txBody>
          <a:bodyPr wrap="square" rtlCol="0">
            <a:spAutoFit/>
          </a:bodyPr>
          <a:lstStyle/>
          <a:p>
            <a:pPr algn="ctr"/>
            <a:r>
              <a:rPr lang="en-US" sz="2400" dirty="0" smtClean="0">
                <a:latin typeface="Times New Roman" pitchFamily="18" charset="0"/>
                <a:cs typeface="Times New Roman" pitchFamily="18" charset="0"/>
              </a:rPr>
              <a:t>Nested RAQMS/WRF-CHEM simulations underestimate signatures of both SI and </a:t>
            </a:r>
            <a:r>
              <a:rPr lang="en-US" sz="2400" dirty="0" err="1" smtClean="0">
                <a:latin typeface="Times New Roman" pitchFamily="18" charset="0"/>
                <a:cs typeface="Times New Roman" pitchFamily="18" charset="0"/>
              </a:rPr>
              <a:t>insitu</a:t>
            </a:r>
            <a:r>
              <a:rPr lang="en-US" sz="2400" dirty="0" smtClean="0">
                <a:latin typeface="Times New Roman" pitchFamily="18" charset="0"/>
                <a:cs typeface="Times New Roman" pitchFamily="18" charset="0"/>
              </a:rPr>
              <a:t> O3 production within LA Basin during May 27-May 31, 2010 SI event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93722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791" t="16023" r="11344" b="25771"/>
          <a:stretch/>
        </p:blipFill>
        <p:spPr bwMode="auto">
          <a:xfrm>
            <a:off x="1066800" y="1112820"/>
            <a:ext cx="6239638" cy="5059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8113" y="6273225"/>
            <a:ext cx="9144000" cy="584775"/>
          </a:xfrm>
          <a:prstGeom prst="rect">
            <a:avLst/>
          </a:prstGeom>
        </p:spPr>
        <p:txBody>
          <a:bodyPr wrap="square">
            <a:spAutoFit/>
          </a:bodyPr>
          <a:lstStyle/>
          <a:p>
            <a:r>
              <a:rPr lang="en-US" sz="1600" dirty="0">
                <a:latin typeface="Times New Roman" pitchFamily="18" charset="0"/>
                <a:cs typeface="Times New Roman" pitchFamily="18" charset="0"/>
              </a:rPr>
              <a:t>Langford, </a:t>
            </a:r>
            <a:r>
              <a:rPr lang="en-US" sz="1600" dirty="0" smtClean="0">
                <a:latin typeface="Times New Roman" pitchFamily="18" charset="0"/>
                <a:cs typeface="Times New Roman" pitchFamily="18" charset="0"/>
              </a:rPr>
              <a:t>A. et al. (</a:t>
            </a:r>
            <a:r>
              <a:rPr lang="en-US" sz="1600" dirty="0">
                <a:latin typeface="Times New Roman" pitchFamily="18" charset="0"/>
                <a:cs typeface="Times New Roman" pitchFamily="18" charset="0"/>
              </a:rPr>
              <a:t>2012), Stratospheric influence on surface ozone in the Los Angeles area during late spring and early summer of </a:t>
            </a:r>
            <a:r>
              <a:rPr lang="en-US" sz="1600" dirty="0" smtClean="0">
                <a:latin typeface="Times New Roman" pitchFamily="18" charset="0"/>
                <a:cs typeface="Times New Roman" pitchFamily="18" charset="0"/>
              </a:rPr>
              <a:t>2010, </a:t>
            </a:r>
            <a:r>
              <a:rPr lang="fr-FR" sz="1600" dirty="0" smtClean="0">
                <a:latin typeface="Times New Roman" pitchFamily="18" charset="0"/>
                <a:cs typeface="Times New Roman" pitchFamily="18" charset="0"/>
              </a:rPr>
              <a:t>J</a:t>
            </a:r>
            <a:r>
              <a:rPr lang="fr-FR" sz="1600" dirty="0">
                <a:latin typeface="Times New Roman" pitchFamily="18" charset="0"/>
                <a:cs typeface="Times New Roman" pitchFamily="18" charset="0"/>
              </a:rPr>
              <a:t>. </a:t>
            </a:r>
            <a:r>
              <a:rPr lang="fr-FR" sz="1600" dirty="0" err="1">
                <a:latin typeface="Times New Roman" pitchFamily="18" charset="0"/>
                <a:cs typeface="Times New Roman" pitchFamily="18" charset="0"/>
              </a:rPr>
              <a:t>Geophys</a:t>
            </a:r>
            <a:r>
              <a:rPr lang="fr-FR" sz="1600" dirty="0">
                <a:latin typeface="Times New Roman" pitchFamily="18" charset="0"/>
                <a:cs typeface="Times New Roman" pitchFamily="18" charset="0"/>
              </a:rPr>
              <a:t>. </a:t>
            </a:r>
            <a:r>
              <a:rPr lang="fr-FR" sz="1600" dirty="0" err="1">
                <a:latin typeface="Times New Roman" pitchFamily="18" charset="0"/>
                <a:cs typeface="Times New Roman" pitchFamily="18" charset="0"/>
              </a:rPr>
              <a:t>Res</a:t>
            </a:r>
            <a:r>
              <a:rPr lang="fr-FR" sz="1600" dirty="0">
                <a:latin typeface="Times New Roman" pitchFamily="18" charset="0"/>
                <a:cs typeface="Times New Roman" pitchFamily="18" charset="0"/>
              </a:rPr>
              <a:t>., 117, D00V06, doi:10.1029/2011JD016766.</a:t>
            </a:r>
            <a:endParaRPr lang="en-US" sz="1600" dirty="0">
              <a:latin typeface="Times New Roman" pitchFamily="18" charset="0"/>
              <a:cs typeface="Times New Roman" pitchFamily="18" charset="0"/>
            </a:endParaRPr>
          </a:p>
        </p:txBody>
      </p:sp>
      <p:sp>
        <p:nvSpPr>
          <p:cNvPr id="3" name="Rectangle 2"/>
          <p:cNvSpPr/>
          <p:nvPr/>
        </p:nvSpPr>
        <p:spPr>
          <a:xfrm>
            <a:off x="76200" y="0"/>
            <a:ext cx="8915400" cy="830997"/>
          </a:xfrm>
          <a:prstGeom prst="rect">
            <a:avLst/>
          </a:prstGeom>
        </p:spPr>
        <p:txBody>
          <a:bodyPr wrap="square">
            <a:spAutoFit/>
          </a:bodyPr>
          <a:lstStyle/>
          <a:p>
            <a:r>
              <a:rPr lang="en-US" sz="2400" b="1" dirty="0" smtClean="0">
                <a:latin typeface="Times New Roman" pitchFamily="18" charset="0"/>
                <a:cs typeface="Times New Roman" pitchFamily="18" charset="0"/>
              </a:rPr>
              <a:t>N-S transect 10km west of Joshua Tree by </a:t>
            </a:r>
            <a:r>
              <a:rPr lang="en-US" sz="2400" b="1" dirty="0">
                <a:latin typeface="Times New Roman" pitchFamily="18" charset="0"/>
                <a:cs typeface="Times New Roman" pitchFamily="18" charset="0"/>
              </a:rPr>
              <a:t>the TOPAZ airborne ozone </a:t>
            </a:r>
            <a:r>
              <a:rPr lang="en-US" sz="2400" b="1" dirty="0" err="1">
                <a:latin typeface="Times New Roman" pitchFamily="18" charset="0"/>
                <a:cs typeface="Times New Roman" pitchFamily="18" charset="0"/>
              </a:rPr>
              <a:t>lidar</a:t>
            </a:r>
            <a:r>
              <a:rPr lang="en-US" sz="2400" b="1" dirty="0">
                <a:latin typeface="Times New Roman" pitchFamily="18" charset="0"/>
                <a:cs typeface="Times New Roman" pitchFamily="18" charset="0"/>
              </a:rPr>
              <a:t> aboard the NOAA </a:t>
            </a:r>
            <a:r>
              <a:rPr lang="en-US" sz="2400" b="1" dirty="0" smtClean="0">
                <a:latin typeface="Times New Roman" pitchFamily="18" charset="0"/>
                <a:cs typeface="Times New Roman" pitchFamily="18" charset="0"/>
              </a:rPr>
              <a:t>Twin Otter </a:t>
            </a:r>
            <a:r>
              <a:rPr lang="en-US" sz="2400" b="1" dirty="0">
                <a:latin typeface="Times New Roman" pitchFamily="18" charset="0"/>
                <a:cs typeface="Times New Roman" pitchFamily="18" charset="0"/>
              </a:rPr>
              <a:t>on May </a:t>
            </a:r>
            <a:r>
              <a:rPr lang="en-US" sz="2400" b="1" dirty="0" smtClean="0">
                <a:latin typeface="Times New Roman" pitchFamily="18" charset="0"/>
                <a:cs typeface="Times New Roman" pitchFamily="18" charset="0"/>
              </a:rPr>
              <a:t>29, 2010</a:t>
            </a:r>
          </a:p>
        </p:txBody>
      </p:sp>
      <p:sp>
        <p:nvSpPr>
          <p:cNvPr id="5" name="Rectangle 4"/>
          <p:cNvSpPr/>
          <p:nvPr/>
        </p:nvSpPr>
        <p:spPr>
          <a:xfrm>
            <a:off x="7162800" y="2843925"/>
            <a:ext cx="1981200" cy="1477328"/>
          </a:xfrm>
          <a:prstGeom prst="rect">
            <a:avLst/>
          </a:prstGeom>
        </p:spPr>
        <p:txBody>
          <a:bodyPr wrap="square">
            <a:spAutoFit/>
          </a:bodyPr>
          <a:lstStyle/>
          <a:p>
            <a:r>
              <a:rPr lang="en-US" b="1" dirty="0">
                <a:latin typeface="Times New Roman" pitchFamily="18" charset="0"/>
                <a:cs typeface="Times New Roman" pitchFamily="18" charset="0"/>
              </a:rPr>
              <a:t>The solid black curve shows the May 29 Joshua Tree </a:t>
            </a:r>
            <a:r>
              <a:rPr lang="en-US" b="1" dirty="0" err="1">
                <a:latin typeface="Times New Roman" pitchFamily="18" charset="0"/>
                <a:cs typeface="Times New Roman" pitchFamily="18" charset="0"/>
              </a:rPr>
              <a:t>ozonesonde</a:t>
            </a:r>
            <a:r>
              <a:rPr lang="en-US" b="1" dirty="0">
                <a:latin typeface="Times New Roman" pitchFamily="18" charset="0"/>
                <a:cs typeface="Times New Roman" pitchFamily="18" charset="0"/>
              </a:rPr>
              <a:t> profile.</a:t>
            </a:r>
          </a:p>
        </p:txBody>
      </p:sp>
    </p:spTree>
    <p:extLst>
      <p:ext uri="{BB962C8B-B14F-4D97-AF65-F5344CB8AC3E}">
        <p14:creationId xmlns:p14="http://schemas.microsoft.com/office/powerpoint/2010/main" xmlns="" val="2026936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home\bpierce\My Documents\FY13_Travel\AQAST_AGU\wrfchem_4km_obs_icartt_jt018fle.dat_track_4km_wrfchem.dat.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5211" y="1559512"/>
            <a:ext cx="3109958" cy="3317288"/>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bean\home\bpierce\My Documents\FY13_Travel\AQAST_AGU\wrfchem_4km_obs_icartt_jt017fle.dat_track_4km_wrfchem.dat.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41756"/>
            <a:ext cx="3109958" cy="331728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bean\home\bpierce\My Documents\FY13_Travel\AQAST_AGU\wrfchem_4km_obs_icartt_jt019fle.dat_track_4km_wrfchem.dat.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81700" y="1576529"/>
            <a:ext cx="3086100" cy="329184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54979" y="228600"/>
            <a:ext cx="5563126"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Joshua Tree WRF-CHEM </a:t>
            </a:r>
            <a:r>
              <a:rPr lang="en-US" sz="2800" b="1" dirty="0" err="1" smtClean="0">
                <a:latin typeface="Times New Roman" pitchFamily="18" charset="0"/>
                <a:cs typeface="Times New Roman" pitchFamily="18" charset="0"/>
              </a:rPr>
              <a:t>vs</a:t>
            </a:r>
            <a:r>
              <a:rPr lang="en-US" sz="2800" b="1" dirty="0" smtClean="0">
                <a:latin typeface="Times New Roman" pitchFamily="18" charset="0"/>
                <a:cs typeface="Times New Roman" pitchFamily="18" charset="0"/>
              </a:rPr>
              <a:t> IONS</a:t>
            </a:r>
            <a:endParaRPr lang="en-US" sz="2800" b="1" dirty="0">
              <a:latin typeface="Times New Roman" pitchFamily="18" charset="0"/>
              <a:cs typeface="Times New Roman" pitchFamily="18" charset="0"/>
            </a:endParaRPr>
          </a:p>
        </p:txBody>
      </p:sp>
      <p:sp>
        <p:nvSpPr>
          <p:cNvPr id="2" name="TextBox 1"/>
          <p:cNvSpPr txBox="1"/>
          <p:nvPr/>
        </p:nvSpPr>
        <p:spPr>
          <a:xfrm>
            <a:off x="1066800" y="1219200"/>
            <a:ext cx="1457963" cy="369332"/>
          </a:xfrm>
          <a:prstGeom prst="rect">
            <a:avLst/>
          </a:prstGeom>
          <a:noFill/>
        </p:spPr>
        <p:txBody>
          <a:bodyPr wrap="none" rtlCol="0">
            <a:spAutoFit/>
          </a:bodyPr>
          <a:lstStyle/>
          <a:p>
            <a:r>
              <a:rPr lang="en-US" dirty="0" smtClean="0"/>
              <a:t>May 28, 2010</a:t>
            </a:r>
            <a:endParaRPr lang="en-US" dirty="0"/>
          </a:p>
        </p:txBody>
      </p:sp>
      <p:sp>
        <p:nvSpPr>
          <p:cNvPr id="8" name="TextBox 7"/>
          <p:cNvSpPr txBox="1"/>
          <p:nvPr/>
        </p:nvSpPr>
        <p:spPr>
          <a:xfrm>
            <a:off x="3811208" y="1219200"/>
            <a:ext cx="1457963" cy="369332"/>
          </a:xfrm>
          <a:prstGeom prst="rect">
            <a:avLst/>
          </a:prstGeom>
          <a:noFill/>
        </p:spPr>
        <p:txBody>
          <a:bodyPr wrap="none" rtlCol="0">
            <a:spAutoFit/>
          </a:bodyPr>
          <a:lstStyle/>
          <a:p>
            <a:r>
              <a:rPr lang="en-US" dirty="0" smtClean="0"/>
              <a:t>May 29, 2010</a:t>
            </a:r>
            <a:endParaRPr lang="en-US" dirty="0"/>
          </a:p>
        </p:txBody>
      </p:sp>
      <p:sp>
        <p:nvSpPr>
          <p:cNvPr id="9" name="TextBox 8"/>
          <p:cNvSpPr txBox="1"/>
          <p:nvPr/>
        </p:nvSpPr>
        <p:spPr>
          <a:xfrm>
            <a:off x="7000237" y="1219200"/>
            <a:ext cx="1457963" cy="369332"/>
          </a:xfrm>
          <a:prstGeom prst="rect">
            <a:avLst/>
          </a:prstGeom>
          <a:noFill/>
        </p:spPr>
        <p:txBody>
          <a:bodyPr wrap="none" rtlCol="0">
            <a:spAutoFit/>
          </a:bodyPr>
          <a:lstStyle/>
          <a:p>
            <a:r>
              <a:rPr lang="en-US" dirty="0" smtClean="0"/>
              <a:t>May 31, 2010</a:t>
            </a:r>
            <a:endParaRPr lang="en-US" dirty="0"/>
          </a:p>
        </p:txBody>
      </p:sp>
      <p:sp>
        <p:nvSpPr>
          <p:cNvPr id="10" name="TextBox 9"/>
          <p:cNvSpPr txBox="1"/>
          <p:nvPr/>
        </p:nvSpPr>
        <p:spPr>
          <a:xfrm>
            <a:off x="685800" y="5486400"/>
            <a:ext cx="7073668" cy="830997"/>
          </a:xfrm>
          <a:prstGeom prst="rect">
            <a:avLst/>
          </a:prstGeom>
          <a:noFill/>
        </p:spPr>
        <p:txBody>
          <a:bodyPr wrap="none" rtlCol="0">
            <a:spAutoFit/>
          </a:bodyPr>
          <a:lstStyle/>
          <a:p>
            <a:r>
              <a:rPr lang="en-US" sz="2400" dirty="0" smtClean="0">
                <a:latin typeface="Times New Roman" pitchFamily="18" charset="0"/>
                <a:cs typeface="Times New Roman" pitchFamily="18" charset="0"/>
              </a:rPr>
              <a:t>IONS O3/T (black), WRF-CHEM O3/T (dashed red) </a:t>
            </a:r>
          </a:p>
          <a:p>
            <a:r>
              <a:rPr lang="en-US" sz="2400" dirty="0" smtClean="0">
                <a:latin typeface="Times New Roman" pitchFamily="18" charset="0"/>
                <a:cs typeface="Times New Roman" pitchFamily="18" charset="0"/>
              </a:rPr>
              <a:t>IONS Td (solid green), WRF-CHEM Td (dashed green)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2373549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an\home\bpierce\My Documents\FY13_Travel\AQAST_AGU\wrfchem_4km_o3_td_theta_calnex.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5793"/>
          <a:stretch/>
        </p:blipFill>
        <p:spPr bwMode="auto">
          <a:xfrm>
            <a:off x="0" y="609600"/>
            <a:ext cx="5143500" cy="5774924"/>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bean\home\bpierce\My Documents\FY13_Travel\AQAST_AGU\ions_4km_o3_td_theta_calnex.pn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5793"/>
          <a:stretch/>
        </p:blipFill>
        <p:spPr bwMode="auto">
          <a:xfrm>
            <a:off x="4000500" y="609600"/>
            <a:ext cx="5143500" cy="57749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0" y="5791200"/>
            <a:ext cx="9144000" cy="830997"/>
          </a:xfrm>
          <a:prstGeom prst="rect">
            <a:avLst/>
          </a:prstGeom>
          <a:noFill/>
        </p:spPr>
        <p:txBody>
          <a:bodyPr wrap="square" rtlCol="0">
            <a:spAutoFit/>
          </a:bodyPr>
          <a:lstStyle/>
          <a:p>
            <a:pPr marL="285750" indent="-285750">
              <a:buFont typeface="Wingdings" pitchFamily="2" charset="2"/>
              <a:buChar char="§"/>
            </a:pPr>
            <a:r>
              <a:rPr lang="en-US" sz="1600" b="1" dirty="0" smtClean="0">
                <a:latin typeface="Times New Roman" pitchFamily="18" charset="0"/>
                <a:cs typeface="Times New Roman" pitchFamily="18" charset="0"/>
              </a:rPr>
              <a:t>WRF-CHEM underestimates the frequency of extremely dry air (Td&lt;60oC) for potential temperatures above 310K and underestimates the frequency of high ozone mixing ratios (O3&gt;100ppbv) above 300K </a:t>
            </a:r>
            <a:endParaRPr lang="en-US" sz="1600" b="1" dirty="0">
              <a:latin typeface="Times New Roman" pitchFamily="18" charset="0"/>
              <a:cs typeface="Times New Roman" pitchFamily="18" charset="0"/>
            </a:endParaRPr>
          </a:p>
        </p:txBody>
      </p:sp>
      <p:sp>
        <p:nvSpPr>
          <p:cNvPr id="4" name="TextBox 3"/>
          <p:cNvSpPr txBox="1"/>
          <p:nvPr/>
        </p:nvSpPr>
        <p:spPr>
          <a:xfrm>
            <a:off x="1447800" y="76200"/>
            <a:ext cx="6641498"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WRF-CHEM </a:t>
            </a:r>
            <a:r>
              <a:rPr lang="en-US" sz="2800" b="1" dirty="0" err="1" smtClean="0">
                <a:latin typeface="Times New Roman" pitchFamily="18" charset="0"/>
                <a:cs typeface="Times New Roman" pitchFamily="18" charset="0"/>
              </a:rPr>
              <a:t>vs</a:t>
            </a:r>
            <a:r>
              <a:rPr lang="en-US" sz="2800" b="1" dirty="0" smtClean="0">
                <a:latin typeface="Times New Roman" pitchFamily="18" charset="0"/>
                <a:cs typeface="Times New Roman" pitchFamily="18" charset="0"/>
              </a:rPr>
              <a:t> IONS O3/T</a:t>
            </a:r>
            <a:r>
              <a:rPr lang="en-US" sz="2800" b="1" baseline="-25000" dirty="0" smtClean="0">
                <a:latin typeface="Times New Roman" pitchFamily="18" charset="0"/>
                <a:cs typeface="Times New Roman" pitchFamily="18" charset="0"/>
              </a:rPr>
              <a:t>d</a:t>
            </a:r>
            <a:r>
              <a:rPr lang="en-US" sz="2800" b="1" dirty="0" smtClean="0">
                <a:latin typeface="Times New Roman" pitchFamily="18" charset="0"/>
                <a:cs typeface="Times New Roman" pitchFamily="18" charset="0"/>
              </a:rPr>
              <a:t> relationship</a:t>
            </a:r>
            <a:endParaRPr lang="en-US" sz="2800" b="1" dirty="0">
              <a:latin typeface="Times New Roman" pitchFamily="18" charset="0"/>
              <a:cs typeface="Times New Roman" pitchFamily="18" charset="0"/>
            </a:endParaRPr>
          </a:p>
        </p:txBody>
      </p:sp>
      <p:cxnSp>
        <p:nvCxnSpPr>
          <p:cNvPr id="6" name="Straight Connector 5"/>
          <p:cNvCxnSpPr/>
          <p:nvPr/>
        </p:nvCxnSpPr>
        <p:spPr>
          <a:xfrm flipV="1">
            <a:off x="2400300" y="914400"/>
            <a:ext cx="0" cy="4114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0800" y="914400"/>
            <a:ext cx="0" cy="41148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57922" y="2962922"/>
            <a:ext cx="3048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029200" y="2954044"/>
            <a:ext cx="3048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91516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ad Pierce\Documents\AQAST4\Talk\RAQMS_1x1_CalNex_2010_point_sur_may-jun_dust.ss.png"/>
          <p:cNvPicPr>
            <a:picLocks noChangeAspect="1" noChangeArrowheads="1"/>
          </p:cNvPicPr>
          <p:nvPr/>
        </p:nvPicPr>
        <p:blipFill>
          <a:blip r:embed="rId2"/>
          <a:srcRect/>
          <a:stretch>
            <a:fillRect/>
          </a:stretch>
        </p:blipFill>
        <p:spPr bwMode="auto">
          <a:xfrm>
            <a:off x="0" y="0"/>
            <a:ext cx="6858000" cy="6858000"/>
          </a:xfrm>
          <a:prstGeom prst="rect">
            <a:avLst/>
          </a:prstGeom>
          <a:noFill/>
        </p:spPr>
      </p:pic>
      <p:sp>
        <p:nvSpPr>
          <p:cNvPr id="3" name="TextBox 2"/>
          <p:cNvSpPr txBox="1"/>
          <p:nvPr/>
        </p:nvSpPr>
        <p:spPr>
          <a:xfrm>
            <a:off x="914400" y="228600"/>
            <a:ext cx="4450193"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Point Sur</a:t>
            </a:r>
            <a:r>
              <a:rPr lang="en-US" sz="2800" b="1" dirty="0" smtClean="0">
                <a:latin typeface="Times New Roman" pitchFamily="18" charset="0"/>
                <a:cs typeface="Times New Roman" pitchFamily="18" charset="0"/>
              </a:rPr>
              <a:t> RAQMS </a:t>
            </a:r>
            <a:r>
              <a:rPr lang="en-US" sz="2800" b="1" dirty="0" err="1" smtClean="0">
                <a:latin typeface="Times New Roman" pitchFamily="18" charset="0"/>
                <a:cs typeface="Times New Roman" pitchFamily="18" charset="0"/>
              </a:rPr>
              <a:t>vs</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IONS</a:t>
            </a:r>
            <a:endParaRPr lang="en-US" sz="2800" b="1" dirty="0">
              <a:latin typeface="Times New Roman" pitchFamily="18" charset="0"/>
              <a:cs typeface="Times New Roman" pitchFamily="18" charset="0"/>
            </a:endParaRPr>
          </a:p>
        </p:txBody>
      </p:sp>
      <p:sp>
        <p:nvSpPr>
          <p:cNvPr id="4" name="TextBox 3"/>
          <p:cNvSpPr txBox="1"/>
          <p:nvPr/>
        </p:nvSpPr>
        <p:spPr>
          <a:xfrm>
            <a:off x="6172201" y="1905000"/>
            <a:ext cx="2590800" cy="2862322"/>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RAQMS fails to capture thin lamina of high ozone (&gt;120ppbv) in the upper troposphere which leads to localized SI over LA Basin on May 29, 2010</a:t>
            </a:r>
            <a:endParaRPr lang="en-US" sz="2000" b="1" dirty="0">
              <a:latin typeface="Times New Roman" pitchFamily="18" charset="0"/>
              <a:cs typeface="Times New Roman" pitchFamily="18" charset="0"/>
            </a:endParaRPr>
          </a:p>
        </p:txBody>
      </p:sp>
      <p:sp>
        <p:nvSpPr>
          <p:cNvPr id="5" name="Oval 4"/>
          <p:cNvSpPr/>
          <p:nvPr/>
        </p:nvSpPr>
        <p:spPr>
          <a:xfrm>
            <a:off x="2895600" y="1981200"/>
            <a:ext cx="533400" cy="6096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19400" y="5029200"/>
            <a:ext cx="533400" cy="6096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768" t="21001" r="24470" b="28125"/>
          <a:stretch/>
        </p:blipFill>
        <p:spPr bwMode="auto">
          <a:xfrm>
            <a:off x="5758515" y="140564"/>
            <a:ext cx="3385485" cy="1688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home\bpierce\My Documents\FY13_Travel\AQAST_AGU\wrfchem.4km.td.may27.may31.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4381500" y="996704"/>
            <a:ext cx="4762500" cy="47625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bean\home\bpierce\My Documents\FY13_Travel\AQAST_AGU\wrfchem.4km.o3.may27.may31.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 y="1002066"/>
            <a:ext cx="4762500"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5800" y="152400"/>
            <a:ext cx="6873292"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AIRNOW and WRF-CHEM Surface ozone and T</a:t>
            </a:r>
            <a:r>
              <a:rPr lang="en-US" sz="2400" b="1" baseline="-25000" dirty="0" smtClean="0">
                <a:latin typeface="Times New Roman" pitchFamily="18" charset="0"/>
                <a:cs typeface="Times New Roman" pitchFamily="18" charset="0"/>
              </a:rPr>
              <a:t>d</a:t>
            </a:r>
          </a:p>
          <a:p>
            <a:pPr algn="ctr"/>
            <a:r>
              <a:rPr lang="en-US" sz="2400" b="1" dirty="0" smtClean="0">
                <a:latin typeface="Times New Roman" pitchFamily="18" charset="0"/>
                <a:cs typeface="Times New Roman" pitchFamily="18" charset="0"/>
              </a:rPr>
              <a:t>May 27 – May 31, 2010</a:t>
            </a:r>
          </a:p>
        </p:txBody>
      </p:sp>
      <p:sp>
        <p:nvSpPr>
          <p:cNvPr id="5" name="TextBox 4"/>
          <p:cNvSpPr txBox="1"/>
          <p:nvPr/>
        </p:nvSpPr>
        <p:spPr>
          <a:xfrm>
            <a:off x="1981200" y="1066800"/>
            <a:ext cx="834074" cy="369332"/>
          </a:xfrm>
          <a:prstGeom prst="rect">
            <a:avLst/>
          </a:prstGeom>
          <a:noFill/>
        </p:spPr>
        <p:txBody>
          <a:bodyPr wrap="none" rtlCol="0">
            <a:spAutoFit/>
          </a:bodyPr>
          <a:lstStyle/>
          <a:p>
            <a:r>
              <a:rPr lang="en-US" dirty="0" smtClean="0"/>
              <a:t>Ozone </a:t>
            </a:r>
            <a:endParaRPr lang="en-US" dirty="0"/>
          </a:p>
        </p:txBody>
      </p:sp>
      <p:sp>
        <p:nvSpPr>
          <p:cNvPr id="6" name="TextBox 5"/>
          <p:cNvSpPr txBox="1"/>
          <p:nvPr/>
        </p:nvSpPr>
        <p:spPr>
          <a:xfrm>
            <a:off x="6172200" y="990600"/>
            <a:ext cx="1609351" cy="369332"/>
          </a:xfrm>
          <a:prstGeom prst="rect">
            <a:avLst/>
          </a:prstGeom>
          <a:noFill/>
        </p:spPr>
        <p:txBody>
          <a:bodyPr wrap="none" rtlCol="0">
            <a:spAutoFit/>
          </a:bodyPr>
          <a:lstStyle/>
          <a:p>
            <a:r>
              <a:rPr lang="en-US" dirty="0" smtClean="0"/>
              <a:t>Dew Point (T</a:t>
            </a:r>
            <a:r>
              <a:rPr lang="en-US" baseline="-25000" dirty="0" smtClean="0"/>
              <a:t>d</a:t>
            </a:r>
            <a:r>
              <a:rPr lang="en-US" dirty="0" smtClean="0"/>
              <a:t>) </a:t>
            </a:r>
            <a:endParaRPr lang="en-US" dirty="0"/>
          </a:p>
        </p:txBody>
      </p:sp>
      <p:sp>
        <p:nvSpPr>
          <p:cNvPr id="7" name="TextBox 6"/>
          <p:cNvSpPr txBox="1"/>
          <p:nvPr/>
        </p:nvSpPr>
        <p:spPr>
          <a:xfrm>
            <a:off x="0" y="6019800"/>
            <a:ext cx="906979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Nested RAQMS/WRF-CHEM surface O3/Td shows signature of SI event on regional scale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908646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bean\home\bpierce\My Documents\FY13_Travel\AQAST_AGU\AIRNOW_WRF-CHEM_4km_surface_ozone_raqms_lbc_2010-05-29_22%3A00%3A0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970256"/>
            <a:ext cx="4762500" cy="47625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bean\home\bpierce\My Documents\FY13_Travel\AQAST_AGU\WRF-CHEM_4km_surface_td_2010-05-29_22%3A00%3A00.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43400" y="958421"/>
            <a:ext cx="4762500"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5800" y="152400"/>
            <a:ext cx="6873292"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AIRNOW and WRF-CHEM Surface ozone and T</a:t>
            </a:r>
            <a:r>
              <a:rPr lang="en-US" sz="2400" b="1" baseline="-25000" dirty="0" smtClean="0">
                <a:latin typeface="Times New Roman" pitchFamily="18" charset="0"/>
                <a:cs typeface="Times New Roman" pitchFamily="18" charset="0"/>
              </a:rPr>
              <a:t>d</a:t>
            </a:r>
          </a:p>
          <a:p>
            <a:pPr algn="ctr"/>
            <a:r>
              <a:rPr lang="en-US" sz="2400" b="1" dirty="0" smtClean="0">
                <a:latin typeface="Times New Roman" pitchFamily="18" charset="0"/>
                <a:cs typeface="Times New Roman" pitchFamily="18" charset="0"/>
              </a:rPr>
              <a:t>May 29 22Z, 2010</a:t>
            </a:r>
          </a:p>
        </p:txBody>
      </p:sp>
      <p:sp>
        <p:nvSpPr>
          <p:cNvPr id="5" name="TextBox 4"/>
          <p:cNvSpPr txBox="1"/>
          <p:nvPr/>
        </p:nvSpPr>
        <p:spPr>
          <a:xfrm>
            <a:off x="1981200" y="1066800"/>
            <a:ext cx="834074" cy="369332"/>
          </a:xfrm>
          <a:prstGeom prst="rect">
            <a:avLst/>
          </a:prstGeom>
          <a:noFill/>
        </p:spPr>
        <p:txBody>
          <a:bodyPr wrap="none" rtlCol="0">
            <a:spAutoFit/>
          </a:bodyPr>
          <a:lstStyle/>
          <a:p>
            <a:r>
              <a:rPr lang="en-US" dirty="0" smtClean="0"/>
              <a:t>Ozone </a:t>
            </a:r>
            <a:endParaRPr lang="en-US" dirty="0"/>
          </a:p>
        </p:txBody>
      </p:sp>
      <p:sp>
        <p:nvSpPr>
          <p:cNvPr id="6" name="TextBox 5"/>
          <p:cNvSpPr txBox="1"/>
          <p:nvPr/>
        </p:nvSpPr>
        <p:spPr>
          <a:xfrm>
            <a:off x="6172200" y="990600"/>
            <a:ext cx="1609351" cy="369332"/>
          </a:xfrm>
          <a:prstGeom prst="rect">
            <a:avLst/>
          </a:prstGeom>
          <a:noFill/>
        </p:spPr>
        <p:txBody>
          <a:bodyPr wrap="none" rtlCol="0">
            <a:spAutoFit/>
          </a:bodyPr>
          <a:lstStyle/>
          <a:p>
            <a:r>
              <a:rPr lang="en-US" dirty="0" smtClean="0"/>
              <a:t>Dew Point (T</a:t>
            </a:r>
            <a:r>
              <a:rPr lang="en-US" baseline="-25000" dirty="0" smtClean="0"/>
              <a:t>d</a:t>
            </a:r>
            <a:r>
              <a:rPr lang="en-US" dirty="0" smtClean="0"/>
              <a:t>) </a:t>
            </a:r>
            <a:endParaRPr lang="en-US" dirty="0"/>
          </a:p>
        </p:txBody>
      </p:sp>
      <p:sp>
        <p:nvSpPr>
          <p:cNvPr id="7" name="TextBox 6"/>
          <p:cNvSpPr txBox="1"/>
          <p:nvPr/>
        </p:nvSpPr>
        <p:spPr>
          <a:xfrm>
            <a:off x="0" y="6019800"/>
            <a:ext cx="906979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Nested RAQMS/WRF-CHEM surface O3/Td shows signature of SI event on regional scale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457773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572000" y="152400"/>
            <a:ext cx="4572000" cy="2289175"/>
          </a:xfrm>
          <a:prstGeom prst="rect">
            <a:avLst/>
          </a:prstGeom>
          <a:solidFill>
            <a:srgbClr val="00FFFF"/>
          </a:solidFill>
          <a:ln w="9525">
            <a:noFill/>
            <a:miter lim="800000"/>
            <a:headEnd/>
            <a:tailEnd/>
          </a:ln>
        </p:spPr>
        <p:txBody>
          <a:bodyPr>
            <a:spAutoFit/>
          </a:bodyPr>
          <a:lstStyle/>
          <a:p>
            <a:pPr>
              <a:spcBef>
                <a:spcPct val="50000"/>
              </a:spcBef>
            </a:pPr>
            <a:r>
              <a:rPr lang="en-US">
                <a:latin typeface="Times New Roman" pitchFamily="18" charset="0"/>
              </a:rPr>
              <a:t>During May-June 2010 </a:t>
            </a:r>
            <a:r>
              <a:rPr lang="en-US" altLang="ko-KR">
                <a:latin typeface="Times New Roman" pitchFamily="18" charset="0"/>
                <a:ea typeface="굴림" pitchFamily="34" charset="-127"/>
              </a:rPr>
              <a:t>the National Oceanic and Atmospheric Administration (NOAA) and the California Air Resources Board (CARB), conducted a joint field study of atmospheric processes over California and the eastern Pacific coastal region called CalNex emphasizing the interactions between air quality and climate change issues. </a:t>
            </a:r>
          </a:p>
        </p:txBody>
      </p:sp>
      <p:pic>
        <p:nvPicPr>
          <p:cNvPr id="5123" name="Picture 3"/>
          <p:cNvPicPr>
            <a:picLocks noChangeAspect="1" noChangeArrowheads="1"/>
          </p:cNvPicPr>
          <p:nvPr/>
        </p:nvPicPr>
        <p:blipFill>
          <a:blip r:embed="rId2"/>
          <a:srcRect l="40953" t="34717" r="25238" b="17523"/>
          <a:stretch>
            <a:fillRect/>
          </a:stretch>
        </p:blipFill>
        <p:spPr bwMode="auto">
          <a:xfrm>
            <a:off x="0" y="1371600"/>
            <a:ext cx="4314825" cy="3810000"/>
          </a:xfrm>
          <a:prstGeom prst="rect">
            <a:avLst/>
          </a:prstGeom>
          <a:noFill/>
          <a:ln w="9525">
            <a:noFill/>
            <a:miter lim="800000"/>
            <a:headEnd/>
            <a:tailEnd/>
          </a:ln>
        </p:spPr>
      </p:pic>
      <p:pic>
        <p:nvPicPr>
          <p:cNvPr id="5124" name="Picture 4"/>
          <p:cNvPicPr>
            <a:picLocks noChangeAspect="1" noChangeArrowheads="1"/>
          </p:cNvPicPr>
          <p:nvPr/>
        </p:nvPicPr>
        <p:blipFill>
          <a:blip r:embed="rId3"/>
          <a:srcRect l="31429" t="38705" r="34763" b="16190"/>
          <a:stretch>
            <a:fillRect/>
          </a:stretch>
        </p:blipFill>
        <p:spPr bwMode="auto">
          <a:xfrm>
            <a:off x="4391025" y="2895600"/>
            <a:ext cx="4752975" cy="3962400"/>
          </a:xfrm>
          <a:prstGeom prst="rect">
            <a:avLst/>
          </a:prstGeom>
          <a:noFill/>
          <a:ln w="9525">
            <a:noFill/>
            <a:miter lim="800000"/>
            <a:headEnd/>
            <a:tailEnd/>
          </a:ln>
        </p:spPr>
      </p:pic>
      <p:sp>
        <p:nvSpPr>
          <p:cNvPr id="5125" name="Text Box 5"/>
          <p:cNvSpPr txBox="1">
            <a:spLocks noChangeArrowheads="1"/>
          </p:cNvSpPr>
          <p:nvPr/>
        </p:nvSpPr>
        <p:spPr bwMode="auto">
          <a:xfrm>
            <a:off x="4876800" y="2590800"/>
            <a:ext cx="3448050" cy="366713"/>
          </a:xfrm>
          <a:prstGeom prst="rect">
            <a:avLst/>
          </a:prstGeom>
          <a:noFill/>
          <a:ln w="9525">
            <a:noFill/>
            <a:miter lim="800000"/>
            <a:headEnd/>
            <a:tailEnd/>
          </a:ln>
        </p:spPr>
        <p:txBody>
          <a:bodyPr wrap="none">
            <a:spAutoFit/>
          </a:bodyPr>
          <a:lstStyle/>
          <a:p>
            <a:r>
              <a:rPr lang="en-US" b="1">
                <a:latin typeface="Times New Roman" pitchFamily="18" charset="0"/>
              </a:rPr>
              <a:t>NOAA WP-3D Flight Track Map</a:t>
            </a:r>
          </a:p>
        </p:txBody>
      </p:sp>
      <p:sp>
        <p:nvSpPr>
          <p:cNvPr id="5126" name="Rectangle 6"/>
          <p:cNvSpPr>
            <a:spLocks noChangeArrowheads="1"/>
          </p:cNvSpPr>
          <p:nvPr/>
        </p:nvSpPr>
        <p:spPr bwMode="auto">
          <a:xfrm>
            <a:off x="152400" y="6492875"/>
            <a:ext cx="3759200" cy="366713"/>
          </a:xfrm>
          <a:prstGeom prst="rect">
            <a:avLst/>
          </a:prstGeom>
          <a:noFill/>
          <a:ln w="9525">
            <a:noFill/>
            <a:miter lim="800000"/>
            <a:headEnd/>
            <a:tailEnd/>
          </a:ln>
        </p:spPr>
        <p:txBody>
          <a:bodyPr wrap="none">
            <a:spAutoFit/>
          </a:bodyPr>
          <a:lstStyle/>
          <a:p>
            <a:r>
              <a:rPr lang="en-US" b="1">
                <a:latin typeface="Times New Roman" pitchFamily="18" charset="0"/>
              </a:rPr>
              <a:t>http://www.esrl.noaa.gov/csd/calnex/</a:t>
            </a:r>
          </a:p>
        </p:txBody>
      </p:sp>
      <p:sp>
        <p:nvSpPr>
          <p:cNvPr id="5127" name="Text Box 7"/>
          <p:cNvSpPr txBox="1">
            <a:spLocks noChangeArrowheads="1"/>
          </p:cNvSpPr>
          <p:nvPr/>
        </p:nvSpPr>
        <p:spPr bwMode="auto">
          <a:xfrm>
            <a:off x="0" y="152400"/>
            <a:ext cx="4578350" cy="519113"/>
          </a:xfrm>
          <a:prstGeom prst="rect">
            <a:avLst/>
          </a:prstGeom>
          <a:noFill/>
          <a:ln w="9525">
            <a:noFill/>
            <a:miter lim="800000"/>
            <a:headEnd/>
            <a:tailEnd/>
          </a:ln>
        </p:spPr>
        <p:txBody>
          <a:bodyPr wrap="none">
            <a:spAutoFit/>
          </a:bodyPr>
          <a:lstStyle/>
          <a:p>
            <a:r>
              <a:rPr lang="en-US" sz="2800" b="1">
                <a:latin typeface="Times New Roman" pitchFamily="18" charset="0"/>
              </a:rPr>
              <a:t>NOAA CalNex Field Mission</a:t>
            </a:r>
          </a:p>
        </p:txBody>
      </p:sp>
    </p:spTree>
    <p:extLst>
      <p:ext uri="{BB962C8B-B14F-4D97-AF65-F5344CB8AC3E}">
        <p14:creationId xmlns:p14="http://schemas.microsoft.com/office/powerpoint/2010/main" xmlns="" val="4107617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Brad Pierce\Documents\AQAST4\Talk\AIRNOW_WRF-CHEM_4km_500mb_co_raqms_lbc_2010-05-29_22%3A00%3A00.png"/>
          <p:cNvPicPr>
            <a:picLocks noChangeAspect="1" noChangeArrowheads="1"/>
          </p:cNvPicPr>
          <p:nvPr/>
        </p:nvPicPr>
        <p:blipFill>
          <a:blip r:embed="rId2"/>
          <a:srcRect/>
          <a:stretch>
            <a:fillRect/>
          </a:stretch>
        </p:blipFill>
        <p:spPr bwMode="auto">
          <a:xfrm>
            <a:off x="5588000" y="3302000"/>
            <a:ext cx="3556000" cy="3556000"/>
          </a:xfrm>
          <a:prstGeom prst="rect">
            <a:avLst/>
          </a:prstGeom>
          <a:noFill/>
        </p:spPr>
      </p:pic>
      <p:pic>
        <p:nvPicPr>
          <p:cNvPr id="1027" name="Picture 3" descr="C:\Users\Brad Pierce\Documents\AQAST4\Talk\AIRNOW_WRF-CHEM_4km_500mb_dust_raqms_lbc_2010-05-29_22%3A00%3A00.png"/>
          <p:cNvPicPr>
            <a:picLocks noChangeAspect="1" noChangeArrowheads="1"/>
          </p:cNvPicPr>
          <p:nvPr/>
        </p:nvPicPr>
        <p:blipFill>
          <a:blip r:embed="rId3"/>
          <a:srcRect/>
          <a:stretch>
            <a:fillRect/>
          </a:stretch>
        </p:blipFill>
        <p:spPr bwMode="auto">
          <a:xfrm>
            <a:off x="0" y="3302000"/>
            <a:ext cx="3556000" cy="3556000"/>
          </a:xfrm>
          <a:prstGeom prst="rect">
            <a:avLst/>
          </a:prstGeom>
          <a:noFill/>
        </p:spPr>
      </p:pic>
      <p:pic>
        <p:nvPicPr>
          <p:cNvPr id="1028" name="Picture 4" descr="C:\Users\Brad Pierce\Documents\AQAST4\Talk\AIRNOW_WRF-CHEM_4km_500mb_ozone_raqms_lbc_2010-05-29_22%3A00%3A00.png"/>
          <p:cNvPicPr>
            <a:picLocks noChangeAspect="1" noChangeArrowheads="1"/>
          </p:cNvPicPr>
          <p:nvPr/>
        </p:nvPicPr>
        <p:blipFill>
          <a:blip r:embed="rId4"/>
          <a:srcRect/>
          <a:stretch>
            <a:fillRect/>
          </a:stretch>
        </p:blipFill>
        <p:spPr bwMode="auto">
          <a:xfrm>
            <a:off x="0" y="0"/>
            <a:ext cx="3556000" cy="3556000"/>
          </a:xfrm>
          <a:prstGeom prst="rect">
            <a:avLst/>
          </a:prstGeom>
          <a:noFill/>
        </p:spPr>
      </p:pic>
      <p:pic>
        <p:nvPicPr>
          <p:cNvPr id="2" name="Picture 2" descr="C:\Users\Brad Pierce\Documents\AQAST4\Talk\AIRNOW_WRF-CHEM_4km_500mb_td_raqms_lbc_2010-05-29_22%3A00%3A00.png"/>
          <p:cNvPicPr>
            <a:picLocks noChangeAspect="1" noChangeArrowheads="1"/>
          </p:cNvPicPr>
          <p:nvPr/>
        </p:nvPicPr>
        <p:blipFill>
          <a:blip r:embed="rId5"/>
          <a:srcRect/>
          <a:stretch>
            <a:fillRect/>
          </a:stretch>
        </p:blipFill>
        <p:spPr bwMode="auto">
          <a:xfrm>
            <a:off x="5588000" y="0"/>
            <a:ext cx="3556000" cy="3556000"/>
          </a:xfrm>
          <a:prstGeom prst="rect">
            <a:avLst/>
          </a:prstGeom>
          <a:noFill/>
        </p:spPr>
      </p:pic>
      <p:sp>
        <p:nvSpPr>
          <p:cNvPr id="6" name="TextBox 5"/>
          <p:cNvSpPr txBox="1"/>
          <p:nvPr/>
        </p:nvSpPr>
        <p:spPr>
          <a:xfrm>
            <a:off x="3276600" y="0"/>
            <a:ext cx="2526654"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May 29, 22Z 2010</a:t>
            </a:r>
          </a:p>
          <a:p>
            <a:pPr algn="ctr"/>
            <a:r>
              <a:rPr lang="en-US" sz="2400" b="1" dirty="0" smtClean="0">
                <a:latin typeface="Times New Roman" pitchFamily="18" charset="0"/>
                <a:cs typeface="Times New Roman" pitchFamily="18" charset="0"/>
              </a:rPr>
              <a:t>500mb</a:t>
            </a:r>
            <a:endParaRPr lang="en-US" sz="2400" b="1" dirty="0">
              <a:latin typeface="Times New Roman" pitchFamily="18" charset="0"/>
              <a:cs typeface="Times New Roman" pitchFamily="18" charset="0"/>
            </a:endParaRPr>
          </a:p>
        </p:txBody>
      </p:sp>
      <p:sp>
        <p:nvSpPr>
          <p:cNvPr id="7" name="TextBox 6"/>
          <p:cNvSpPr txBox="1"/>
          <p:nvPr/>
        </p:nvSpPr>
        <p:spPr>
          <a:xfrm>
            <a:off x="381000" y="381000"/>
            <a:ext cx="453970" cy="369332"/>
          </a:xfrm>
          <a:prstGeom prst="rect">
            <a:avLst/>
          </a:prstGeom>
          <a:solidFill>
            <a:schemeClr val="bg1"/>
          </a:solidFill>
        </p:spPr>
        <p:txBody>
          <a:bodyPr wrap="none" rtlCol="0">
            <a:spAutoFit/>
          </a:bodyPr>
          <a:lstStyle/>
          <a:p>
            <a:r>
              <a:rPr lang="en-US" dirty="0" smtClean="0"/>
              <a:t>O3</a:t>
            </a:r>
            <a:endParaRPr lang="en-US" dirty="0"/>
          </a:p>
        </p:txBody>
      </p:sp>
      <p:sp>
        <p:nvSpPr>
          <p:cNvPr id="8" name="TextBox 7"/>
          <p:cNvSpPr txBox="1"/>
          <p:nvPr/>
        </p:nvSpPr>
        <p:spPr>
          <a:xfrm>
            <a:off x="6019800" y="381000"/>
            <a:ext cx="402161" cy="369332"/>
          </a:xfrm>
          <a:prstGeom prst="rect">
            <a:avLst/>
          </a:prstGeom>
          <a:solidFill>
            <a:schemeClr val="bg1"/>
          </a:solidFill>
        </p:spPr>
        <p:txBody>
          <a:bodyPr wrap="none" rtlCol="0">
            <a:spAutoFit/>
          </a:bodyPr>
          <a:lstStyle/>
          <a:p>
            <a:r>
              <a:rPr lang="en-US" dirty="0" smtClean="0"/>
              <a:t>Td</a:t>
            </a:r>
            <a:endParaRPr lang="en-US" dirty="0"/>
          </a:p>
        </p:txBody>
      </p:sp>
      <p:sp>
        <p:nvSpPr>
          <p:cNvPr id="9" name="TextBox 8"/>
          <p:cNvSpPr txBox="1"/>
          <p:nvPr/>
        </p:nvSpPr>
        <p:spPr>
          <a:xfrm>
            <a:off x="381000" y="3733800"/>
            <a:ext cx="613309" cy="369332"/>
          </a:xfrm>
          <a:prstGeom prst="rect">
            <a:avLst/>
          </a:prstGeom>
          <a:solidFill>
            <a:schemeClr val="bg1"/>
          </a:solidFill>
        </p:spPr>
        <p:txBody>
          <a:bodyPr wrap="none" rtlCol="0">
            <a:spAutoFit/>
          </a:bodyPr>
          <a:lstStyle/>
          <a:p>
            <a:r>
              <a:rPr lang="en-US" dirty="0" smtClean="0"/>
              <a:t>Dust</a:t>
            </a:r>
            <a:endParaRPr lang="en-US" dirty="0"/>
          </a:p>
        </p:txBody>
      </p:sp>
      <p:sp>
        <p:nvSpPr>
          <p:cNvPr id="10" name="TextBox 9"/>
          <p:cNvSpPr txBox="1"/>
          <p:nvPr/>
        </p:nvSpPr>
        <p:spPr>
          <a:xfrm>
            <a:off x="5943600" y="3733800"/>
            <a:ext cx="458331" cy="369332"/>
          </a:xfrm>
          <a:prstGeom prst="rect">
            <a:avLst/>
          </a:prstGeom>
          <a:solidFill>
            <a:schemeClr val="bg1"/>
          </a:solidFill>
        </p:spPr>
        <p:txBody>
          <a:bodyPr wrap="none" rtlCol="0">
            <a:spAutoFit/>
          </a:bodyPr>
          <a:lstStyle/>
          <a:p>
            <a:r>
              <a:rPr lang="en-US" dirty="0" smtClean="0"/>
              <a:t>CO</a:t>
            </a:r>
            <a:endParaRPr lang="en-US" dirty="0"/>
          </a:p>
        </p:txBody>
      </p:sp>
      <p:sp>
        <p:nvSpPr>
          <p:cNvPr id="11" name="TextBox 10"/>
          <p:cNvSpPr txBox="1"/>
          <p:nvPr/>
        </p:nvSpPr>
        <p:spPr>
          <a:xfrm>
            <a:off x="3581400" y="1981200"/>
            <a:ext cx="2057400" cy="3785652"/>
          </a:xfrm>
          <a:prstGeom prst="rect">
            <a:avLst/>
          </a:prstGeom>
          <a:noFill/>
        </p:spPr>
        <p:txBody>
          <a:bodyPr wrap="square" rtlCol="0">
            <a:spAutoFit/>
          </a:bodyPr>
          <a:lstStyle/>
          <a:p>
            <a:r>
              <a:rPr lang="en-US" sz="2000" dirty="0" smtClean="0">
                <a:latin typeface="Times New Roman" pitchFamily="18" charset="0"/>
                <a:cs typeface="Times New Roman" pitchFamily="18" charset="0"/>
              </a:rPr>
              <a:t>SI O3/T</a:t>
            </a:r>
            <a:r>
              <a:rPr lang="en-US" sz="2000" baseline="-25000" dirty="0" smtClean="0">
                <a:latin typeface="Times New Roman" pitchFamily="18" charset="0"/>
                <a:cs typeface="Times New Roman" pitchFamily="18" charset="0"/>
              </a:rPr>
              <a:t>d</a:t>
            </a:r>
            <a:r>
              <a:rPr lang="en-US" sz="2000" dirty="0" smtClean="0">
                <a:latin typeface="Times New Roman" pitchFamily="18" charset="0"/>
                <a:cs typeface="Times New Roman" pitchFamily="18" charset="0"/>
              </a:rPr>
              <a:t> signature is mixed with signatures of long-range pollution (CO) and dust transport at 500mb.</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Joshua Tree SI signature is part of larger </a:t>
            </a:r>
            <a:r>
              <a:rPr lang="en-US" sz="2000" dirty="0" err="1" smtClean="0">
                <a:latin typeface="Times New Roman" pitchFamily="18" charset="0"/>
                <a:cs typeface="Times New Roman" pitchFamily="18" charset="0"/>
              </a:rPr>
              <a:t>synpotic</a:t>
            </a:r>
            <a:r>
              <a:rPr lang="en-US" sz="2000" dirty="0" smtClean="0">
                <a:latin typeface="Times New Roman" pitchFamily="18" charset="0"/>
                <a:cs typeface="Times New Roman" pitchFamily="18" charset="0"/>
              </a:rPr>
              <a:t> scale SI event</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186309"/>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Conclusions</a:t>
            </a:r>
          </a:p>
          <a:p>
            <a:endParaRPr lang="en-US" b="1" dirty="0" smtClean="0">
              <a:latin typeface="Times New Roman" pitchFamily="18" charset="0"/>
              <a:cs typeface="Times New Roman" pitchFamily="18" charset="0"/>
            </a:endParaRPr>
          </a:p>
          <a:p>
            <a:pPr>
              <a:buFont typeface="Wingdings" pitchFamily="2" charset="2"/>
              <a:buChar char="q"/>
            </a:pPr>
            <a:r>
              <a:rPr lang="en-US" b="1" dirty="0" smtClean="0">
                <a:latin typeface="Times New Roman" pitchFamily="18" charset="0"/>
                <a:cs typeface="Times New Roman" pitchFamily="18" charset="0"/>
              </a:rPr>
              <a:t>Real-time a</a:t>
            </a:r>
            <a:r>
              <a:rPr lang="en-US" b="1" dirty="0" smtClean="0">
                <a:latin typeface="Times New Roman" pitchFamily="18" charset="0"/>
                <a:cs typeface="Times New Roman" pitchFamily="18" charset="0"/>
              </a:rPr>
              <a:t>ssimilation of OMI total column ozone and MLS stratospheric ozone profiles improves agreement with airborne </a:t>
            </a:r>
            <a:r>
              <a:rPr lang="en-US" b="1" dirty="0" err="1" smtClean="0">
                <a:latin typeface="Times New Roman" pitchFamily="18" charset="0"/>
                <a:cs typeface="Times New Roman" pitchFamily="18" charset="0"/>
              </a:rPr>
              <a:t>insitu</a:t>
            </a:r>
            <a:r>
              <a:rPr lang="en-US" b="1" dirty="0" smtClean="0">
                <a:latin typeface="Times New Roman" pitchFamily="18" charset="0"/>
                <a:cs typeface="Times New Roman" pitchFamily="18" charset="0"/>
              </a:rPr>
              <a:t> measurements within the LA Basin and Central Valley during </a:t>
            </a:r>
            <a:r>
              <a:rPr lang="en-US" b="1" dirty="0" err="1" smtClean="0">
                <a:latin typeface="Times New Roman" pitchFamily="18" charset="0"/>
                <a:cs typeface="Times New Roman" pitchFamily="18" charset="0"/>
              </a:rPr>
              <a:t>CalNex</a:t>
            </a:r>
            <a:endParaRPr lang="en-US" b="1" dirty="0" smtClean="0">
              <a:latin typeface="Times New Roman" pitchFamily="18" charset="0"/>
              <a:cs typeface="Times New Roman" pitchFamily="18" charset="0"/>
            </a:endParaRPr>
          </a:p>
          <a:p>
            <a:pPr>
              <a:buFont typeface="Wingdings" pitchFamily="2" charset="2"/>
              <a:buChar char="q"/>
            </a:pPr>
            <a:endParaRPr lang="en-US" b="1" dirty="0" smtClean="0">
              <a:latin typeface="Times New Roman" pitchFamily="18" charset="0"/>
              <a:cs typeface="Times New Roman" pitchFamily="18" charset="0"/>
            </a:endParaRPr>
          </a:p>
          <a:p>
            <a:pPr>
              <a:buFont typeface="Wingdings" pitchFamily="2" charset="2"/>
              <a:buChar char="q"/>
            </a:pPr>
            <a:r>
              <a:rPr lang="en-US" b="1" dirty="0" smtClean="0">
                <a:latin typeface="Times New Roman" pitchFamily="18" charset="0"/>
                <a:cs typeface="Times New Roman" pitchFamily="18" charset="0"/>
              </a:rPr>
              <a:t>High resolution n</a:t>
            </a:r>
            <a:r>
              <a:rPr lang="en-US" b="1" dirty="0" smtClean="0">
                <a:latin typeface="Times New Roman" pitchFamily="18" charset="0"/>
                <a:cs typeface="Times New Roman" pitchFamily="18" charset="0"/>
              </a:rPr>
              <a:t>ested global/regional scale simulations are able to represent the mean ozone profiles observed by IONS to within 10% during </a:t>
            </a:r>
            <a:r>
              <a:rPr lang="en-US" b="1" dirty="0" err="1" smtClean="0">
                <a:latin typeface="Times New Roman" pitchFamily="18" charset="0"/>
                <a:cs typeface="Times New Roman" pitchFamily="18" charset="0"/>
              </a:rPr>
              <a:t>CalNex</a:t>
            </a:r>
            <a:endParaRPr lang="en-US" b="1" dirty="0" smtClean="0">
              <a:latin typeface="Times New Roman" pitchFamily="18" charset="0"/>
              <a:cs typeface="Times New Roman" pitchFamily="18" charset="0"/>
            </a:endParaRPr>
          </a:p>
          <a:p>
            <a:pPr>
              <a:buFont typeface="Wingdings" pitchFamily="2" charset="2"/>
              <a:buChar char="§"/>
            </a:pPr>
            <a:endParaRPr lang="en-US" b="1" dirty="0" smtClean="0">
              <a:latin typeface="Times New Roman" pitchFamily="18" charset="0"/>
              <a:cs typeface="Times New Roman" pitchFamily="18" charset="0"/>
            </a:endParaRPr>
          </a:p>
          <a:p>
            <a:pPr lvl="1">
              <a:buFont typeface="Courier New" pitchFamily="49" charset="0"/>
              <a:buChar char="o"/>
            </a:pPr>
            <a:r>
              <a:rPr lang="en-US" b="1" dirty="0" smtClean="0">
                <a:latin typeface="Times New Roman" pitchFamily="18" charset="0"/>
                <a:cs typeface="Times New Roman" pitchFamily="18" charset="0"/>
              </a:rPr>
              <a:t>However, the large mid-</a:t>
            </a:r>
            <a:r>
              <a:rPr lang="en-US" b="1" dirty="0" err="1" smtClean="0">
                <a:latin typeface="Times New Roman" pitchFamily="18" charset="0"/>
                <a:cs typeface="Times New Roman" pitchFamily="18" charset="0"/>
              </a:rPr>
              <a:t>tropospheric</a:t>
            </a:r>
            <a:r>
              <a:rPr lang="en-US" b="1" dirty="0" smtClean="0">
                <a:latin typeface="Times New Roman" pitchFamily="18" charset="0"/>
                <a:cs typeface="Times New Roman" pitchFamily="18" charset="0"/>
              </a:rPr>
              <a:t> variance observed by IONS is underestimated</a:t>
            </a:r>
          </a:p>
          <a:p>
            <a:pPr lvl="1">
              <a:buFont typeface="Wingdings" pitchFamily="2" charset="2"/>
              <a:buChar char="§"/>
            </a:pPr>
            <a:endParaRPr lang="en-US" b="1" dirty="0" smtClean="0">
              <a:latin typeface="Times New Roman" pitchFamily="18" charset="0"/>
              <a:cs typeface="Times New Roman" pitchFamily="18" charset="0"/>
            </a:endParaRPr>
          </a:p>
          <a:p>
            <a:pPr>
              <a:buFont typeface="Wingdings" pitchFamily="2" charset="2"/>
              <a:buChar char="q"/>
            </a:pPr>
            <a:r>
              <a:rPr lang="en-US" b="1" dirty="0" smtClean="0">
                <a:latin typeface="Times New Roman" pitchFamily="18" charset="0"/>
                <a:cs typeface="Times New Roman" pitchFamily="18" charset="0"/>
              </a:rPr>
              <a:t>High resolution nested global/regional scale simulations are not able to represent the observed relationship between surface ozone and dew point temperatures associated with SI events within the LA Basin found by Langford et al due to lack of representation of fine scale SI features within the RAQMS LBC </a:t>
            </a:r>
          </a:p>
          <a:p>
            <a:pPr lvl="1">
              <a:buFont typeface="Wingdings" pitchFamily="2" charset="2"/>
              <a:buChar char="§"/>
            </a:pPr>
            <a:endParaRPr lang="en-US" b="1" dirty="0" smtClean="0">
              <a:latin typeface="Times New Roman" pitchFamily="18" charset="0"/>
              <a:cs typeface="Times New Roman" pitchFamily="18" charset="0"/>
            </a:endParaRPr>
          </a:p>
          <a:p>
            <a:pPr lvl="1">
              <a:buFont typeface="Courier New" pitchFamily="49" charset="0"/>
              <a:buChar char="o"/>
            </a:pPr>
            <a:r>
              <a:rPr lang="en-US" b="1" dirty="0" smtClean="0">
                <a:latin typeface="Times New Roman" pitchFamily="18" charset="0"/>
                <a:cs typeface="Times New Roman" pitchFamily="18" charset="0"/>
              </a:rPr>
              <a:t>However, the synoptic O3/T</a:t>
            </a:r>
            <a:r>
              <a:rPr lang="en-US" b="1" baseline="-25000" dirty="0" smtClean="0">
                <a:latin typeface="Times New Roman" pitchFamily="18" charset="0"/>
                <a:cs typeface="Times New Roman" pitchFamily="18" charset="0"/>
              </a:rPr>
              <a:t>d</a:t>
            </a:r>
            <a:r>
              <a:rPr lang="en-US" b="1" dirty="0" smtClean="0">
                <a:latin typeface="Times New Roman" pitchFamily="18" charset="0"/>
                <a:cs typeface="Times New Roman" pitchFamily="18" charset="0"/>
              </a:rPr>
              <a:t> SI signature is captured by nested global/regional scale simulations and is found to be pervasive over the western US during the May 27-31, 2010 case study</a:t>
            </a:r>
          </a:p>
          <a:p>
            <a:pPr lvl="1">
              <a:buFont typeface="Courier New" pitchFamily="49" charset="0"/>
              <a:buChar char="o"/>
            </a:pPr>
            <a:endParaRPr lang="en-US" b="1" dirty="0" smtClean="0">
              <a:latin typeface="Times New Roman" pitchFamily="18" charset="0"/>
              <a:cs typeface="Times New Roman" pitchFamily="18" charset="0"/>
            </a:endParaRPr>
          </a:p>
          <a:p>
            <a:pPr>
              <a:buFont typeface="Wingdings" pitchFamily="2" charset="2"/>
              <a:buChar char="q"/>
            </a:pPr>
            <a:r>
              <a:rPr lang="en-US" b="1" dirty="0" smtClean="0">
                <a:latin typeface="Times New Roman" pitchFamily="18" charset="0"/>
                <a:cs typeface="Times New Roman" pitchFamily="18" charset="0"/>
              </a:rPr>
              <a:t>The May 27-31, 2010 SI event is mixed with signatures of long-range pollution and dust transport in the mid-troposphere (500mb) </a:t>
            </a:r>
          </a:p>
        </p:txBody>
      </p:sp>
    </p:spTree>
    <p:extLst>
      <p:ext uri="{BB962C8B-B14F-4D97-AF65-F5344CB8AC3E}">
        <p14:creationId xmlns:p14="http://schemas.microsoft.com/office/powerpoint/2010/main" xmlns="" val="2145672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95400"/>
            <a:ext cx="9144000" cy="461665"/>
          </a:xfrm>
          <a:prstGeom prst="rect">
            <a:avLst/>
          </a:prstGeom>
          <a:noFill/>
        </p:spPr>
        <p:txBody>
          <a:bodyPr wrap="square">
            <a:spAutoFit/>
          </a:bodyPr>
          <a:lstStyle/>
          <a:p>
            <a:pPr marL="342900" indent="-342900" algn="ctr" eaLnBrk="1" hangingPunct="1"/>
            <a:r>
              <a:rPr lang="en-US" sz="2400" b="1" dirty="0">
                <a:latin typeface="Times New Roman" pitchFamily="18" charset="0"/>
                <a:cs typeface="Times New Roman" pitchFamily="18" charset="0"/>
              </a:rPr>
              <a:t>Online global chemical and aerosol assimilation/forecasting </a:t>
            </a:r>
            <a:r>
              <a:rPr lang="en-US" sz="2400" b="1" dirty="0" smtClean="0">
                <a:latin typeface="Times New Roman" pitchFamily="18" charset="0"/>
                <a:cs typeface="Times New Roman" pitchFamily="18" charset="0"/>
              </a:rPr>
              <a:t>system</a:t>
            </a:r>
            <a:endParaRPr lang="en-US" sz="2400" b="1" dirty="0">
              <a:latin typeface="Times New Roman" pitchFamily="18" charset="0"/>
              <a:cs typeface="Times New Roman" pitchFamily="18" charset="0"/>
            </a:endParaRPr>
          </a:p>
        </p:txBody>
      </p:sp>
      <p:sp>
        <p:nvSpPr>
          <p:cNvPr id="7175" name="Rectangle 7"/>
          <p:cNvSpPr>
            <a:spLocks noChangeArrowheads="1"/>
          </p:cNvSpPr>
          <p:nvPr/>
        </p:nvSpPr>
        <p:spPr bwMode="auto">
          <a:xfrm>
            <a:off x="0" y="4140875"/>
            <a:ext cx="9144000" cy="1754326"/>
          </a:xfrm>
          <a:prstGeom prst="rect">
            <a:avLst/>
          </a:prstGeom>
          <a:solidFill>
            <a:srgbClr val="00FFFF"/>
          </a:solidFill>
          <a:ln w="9525">
            <a:solidFill>
              <a:schemeClr val="tx1"/>
            </a:solidFill>
            <a:miter lim="800000"/>
            <a:headEnd/>
            <a:tailEnd/>
          </a:ln>
          <a:effectLst/>
        </p:spPr>
        <p:txBody>
          <a:bodyPr wrap="square">
            <a:spAutoFit/>
          </a:bodyPr>
          <a:lstStyle/>
          <a:p>
            <a:r>
              <a:rPr lang="en-US" altLang="ko-KR" dirty="0">
                <a:latin typeface="Times New Roman" pitchFamily="18" charset="0"/>
                <a:ea typeface="굴림" pitchFamily="34" charset="-127"/>
              </a:rPr>
              <a:t>This talk presents results from post mission studies focused </a:t>
            </a:r>
            <a:r>
              <a:rPr lang="en-US" altLang="ko-KR" dirty="0" smtClean="0">
                <a:latin typeface="Times New Roman" pitchFamily="18" charset="0"/>
                <a:ea typeface="굴림" pitchFamily="34" charset="-127"/>
              </a:rPr>
              <a:t>on:</a:t>
            </a:r>
          </a:p>
          <a:p>
            <a:endParaRPr lang="en-US" altLang="ko-KR" dirty="0" smtClean="0">
              <a:latin typeface="Times New Roman" pitchFamily="18" charset="0"/>
              <a:ea typeface="굴림" pitchFamily="34" charset="-127"/>
            </a:endParaRPr>
          </a:p>
          <a:p>
            <a:pPr marL="342900" indent="-342900">
              <a:buAutoNum type="arabicParenR"/>
            </a:pPr>
            <a:r>
              <a:rPr lang="en-US" altLang="ko-KR" dirty="0" smtClean="0">
                <a:latin typeface="Times New Roman" pitchFamily="18" charset="0"/>
                <a:ea typeface="굴림" pitchFamily="34" charset="-127"/>
              </a:rPr>
              <a:t>Evaluation of </a:t>
            </a:r>
            <a:r>
              <a:rPr lang="en-US" altLang="ko-KR" dirty="0">
                <a:latin typeface="Times New Roman" pitchFamily="18" charset="0"/>
                <a:ea typeface="굴림" pitchFamily="34" charset="-127"/>
              </a:rPr>
              <a:t>nested RAQMS/WRF-CHEM </a:t>
            </a:r>
            <a:r>
              <a:rPr lang="en-US" altLang="ko-KR" dirty="0" smtClean="0">
                <a:latin typeface="Times New Roman" pitchFamily="18" charset="0"/>
                <a:ea typeface="굴림" pitchFamily="34" charset="-127"/>
              </a:rPr>
              <a:t>ozone predictions using airborne and ground based measurements during </a:t>
            </a:r>
            <a:r>
              <a:rPr lang="en-US" altLang="ko-KR" dirty="0" err="1" smtClean="0">
                <a:latin typeface="Times New Roman" pitchFamily="18" charset="0"/>
                <a:ea typeface="굴림" pitchFamily="34" charset="-127"/>
              </a:rPr>
              <a:t>CalNex</a:t>
            </a:r>
            <a:endParaRPr lang="en-US" altLang="ko-KR" dirty="0" smtClean="0">
              <a:latin typeface="Times New Roman" pitchFamily="18" charset="0"/>
              <a:ea typeface="굴림" pitchFamily="34" charset="-127"/>
            </a:endParaRPr>
          </a:p>
          <a:p>
            <a:pPr marL="342900" indent="-342900">
              <a:buAutoNum type="arabicParenR"/>
            </a:pPr>
            <a:r>
              <a:rPr lang="en-US" altLang="ko-KR" dirty="0" smtClean="0">
                <a:latin typeface="Times New Roman" pitchFamily="18" charset="0"/>
                <a:ea typeface="굴림" pitchFamily="34" charset="-127"/>
              </a:rPr>
              <a:t>Assessing the ability of nested ozone predictions to capture the observed influences of Stratospheric Intrusions (SI) on surface ozone within the LA Basin during </a:t>
            </a:r>
            <a:r>
              <a:rPr lang="en-US" altLang="ko-KR" dirty="0" err="1" smtClean="0">
                <a:latin typeface="Times New Roman" pitchFamily="18" charset="0"/>
                <a:ea typeface="굴림" pitchFamily="34" charset="-127"/>
              </a:rPr>
              <a:t>CalNex</a:t>
            </a:r>
            <a:endParaRPr lang="en-US" altLang="ko-KR" dirty="0" smtClean="0">
              <a:latin typeface="Times New Roman" pitchFamily="18" charset="0"/>
              <a:ea typeface="굴림" pitchFamily="34" charset="-127"/>
            </a:endParaRPr>
          </a:p>
        </p:txBody>
      </p:sp>
      <p:sp>
        <p:nvSpPr>
          <p:cNvPr id="6" name="TextBox 14"/>
          <p:cNvSpPr txBox="1">
            <a:spLocks noChangeArrowheads="1"/>
          </p:cNvSpPr>
          <p:nvPr/>
        </p:nvSpPr>
        <p:spPr bwMode="auto">
          <a:xfrm>
            <a:off x="0" y="1824097"/>
            <a:ext cx="9144000" cy="2308324"/>
          </a:xfrm>
          <a:prstGeom prst="rect">
            <a:avLst/>
          </a:prstGeom>
          <a:solidFill>
            <a:schemeClr val="bg1"/>
          </a:solidFill>
          <a:ln w="9525">
            <a:noFill/>
            <a:miter lim="800000"/>
            <a:headEnd/>
            <a:tailEnd/>
          </a:ln>
        </p:spPr>
        <p:txBody>
          <a:bodyPr>
            <a:spAutoFit/>
          </a:bodyPr>
          <a:lstStyle/>
          <a:p>
            <a:pPr algn="ctr" eaLnBrk="1" hangingPunct="1"/>
            <a:r>
              <a:rPr lang="en-US" sz="1600" b="1" dirty="0" smtClean="0">
                <a:latin typeface="Times New Roman" pitchFamily="18" charset="0"/>
                <a:cs typeface="Times New Roman" pitchFamily="18" charset="0"/>
              </a:rPr>
              <a:t>Real-time assimilation:</a:t>
            </a:r>
          </a:p>
          <a:p>
            <a:pPr eaLnBrk="1" hangingPunct="1"/>
            <a:endParaRPr lang="en-US" sz="1600" b="1" dirty="0" smtClean="0">
              <a:latin typeface="Times New Roman" pitchFamily="18" charset="0"/>
              <a:cs typeface="Times New Roman" pitchFamily="18" charset="0"/>
            </a:endParaRPr>
          </a:p>
          <a:p>
            <a:pPr eaLnBrk="1" hangingPunct="1">
              <a:buFont typeface="Arial" charset="0"/>
              <a:buChar char="•"/>
            </a:pPr>
            <a:r>
              <a:rPr lang="en-US" sz="1600" b="1" dirty="0" smtClean="0">
                <a:latin typeface="Times New Roman" pitchFamily="18" charset="0"/>
                <a:cs typeface="Times New Roman" pitchFamily="18" charset="0"/>
              </a:rPr>
              <a:t>Microwave </a:t>
            </a:r>
            <a:r>
              <a:rPr lang="en-US" sz="1600" b="1" dirty="0">
                <a:latin typeface="Times New Roman" pitchFamily="18" charset="0"/>
                <a:cs typeface="Times New Roman" pitchFamily="18" charset="0"/>
              </a:rPr>
              <a:t>Limb Sounder (MLS) stratospheric ozone </a:t>
            </a:r>
            <a:r>
              <a:rPr lang="en-US" sz="1600" b="1" dirty="0" smtClean="0">
                <a:latin typeface="Times New Roman" pitchFamily="18" charset="0"/>
                <a:cs typeface="Times New Roman" pitchFamily="18" charset="0"/>
              </a:rPr>
              <a:t>profiles (above 50mb)</a:t>
            </a:r>
            <a:endParaRPr lang="en-US" sz="1600" b="1" dirty="0">
              <a:latin typeface="Times New Roman" pitchFamily="18" charset="0"/>
              <a:cs typeface="Times New Roman" pitchFamily="18" charset="0"/>
            </a:endParaRPr>
          </a:p>
          <a:p>
            <a:pPr eaLnBrk="1" hangingPunct="1">
              <a:buFont typeface="Arial" charset="0"/>
              <a:buChar char="•"/>
            </a:pPr>
            <a:r>
              <a:rPr lang="en-US" sz="1600" b="1" dirty="0" smtClean="0">
                <a:latin typeface="Times New Roman" pitchFamily="18" charset="0"/>
                <a:cs typeface="Times New Roman" pitchFamily="18" charset="0"/>
              </a:rPr>
              <a:t>Ozone </a:t>
            </a:r>
            <a:r>
              <a:rPr lang="en-US" sz="1600" b="1" dirty="0">
                <a:latin typeface="Times New Roman" pitchFamily="18" charset="0"/>
                <a:cs typeface="Times New Roman" pitchFamily="18" charset="0"/>
              </a:rPr>
              <a:t>Monitoring Instrument (OMI) total ozone </a:t>
            </a:r>
            <a:r>
              <a:rPr lang="en-US" sz="1600" b="1" dirty="0" smtClean="0">
                <a:latin typeface="Times New Roman" pitchFamily="18" charset="0"/>
                <a:cs typeface="Times New Roman" pitchFamily="18" charset="0"/>
              </a:rPr>
              <a:t>column (cloud cleared)</a:t>
            </a:r>
          </a:p>
          <a:p>
            <a:pPr eaLnBrk="1" hangingPunct="1">
              <a:buFont typeface="Arial" charset="0"/>
              <a:buChar char="•"/>
            </a:pPr>
            <a:r>
              <a:rPr lang="en-US" sz="1600" b="1" dirty="0" smtClean="0">
                <a:latin typeface="Times New Roman" pitchFamily="18" charset="0"/>
                <a:cs typeface="Times New Roman" pitchFamily="18" charset="0"/>
              </a:rPr>
              <a:t>Moderate Resolution Imaging </a:t>
            </a:r>
            <a:r>
              <a:rPr lang="en-US" sz="1600" b="1" dirty="0" err="1" smtClean="0">
                <a:latin typeface="Times New Roman" pitchFamily="18" charset="0"/>
                <a:cs typeface="Times New Roman" pitchFamily="18" charset="0"/>
              </a:rPr>
              <a:t>Spectroradiometer</a:t>
            </a:r>
            <a:r>
              <a:rPr lang="en-US" sz="1600" b="1" dirty="0" smtClean="0">
                <a:latin typeface="Times New Roman" pitchFamily="18" charset="0"/>
                <a:cs typeface="Times New Roman" pitchFamily="18" charset="0"/>
              </a:rPr>
              <a:t> (MODIS) Aerosol Optical Depth (AOD)</a:t>
            </a:r>
            <a:endParaRPr lang="en-US" sz="1600" b="1" dirty="0">
              <a:latin typeface="Times New Roman" pitchFamily="18" charset="0"/>
              <a:cs typeface="Times New Roman" pitchFamily="18" charset="0"/>
            </a:endParaRPr>
          </a:p>
          <a:p>
            <a:pPr eaLnBrk="1" hangingPunct="1"/>
            <a:endParaRPr lang="en-US" sz="1600" b="1" dirty="0" smtClean="0">
              <a:latin typeface="Times New Roman" pitchFamily="18" charset="0"/>
              <a:cs typeface="Times New Roman" pitchFamily="18" charset="0"/>
            </a:endParaRPr>
          </a:p>
          <a:p>
            <a:pPr algn="ctr" eaLnBrk="1" hangingPunct="1"/>
            <a:r>
              <a:rPr lang="en-US" sz="1600" b="1" dirty="0" smtClean="0">
                <a:latin typeface="Times New Roman" pitchFamily="18" charset="0"/>
                <a:cs typeface="Times New Roman" pitchFamily="18" charset="0"/>
              </a:rPr>
              <a:t>Real-time fire detection:</a:t>
            </a:r>
          </a:p>
          <a:p>
            <a:pPr eaLnBrk="1" hangingPunct="1"/>
            <a:endParaRPr lang="en-US" sz="1600" b="1" dirty="0" smtClean="0">
              <a:latin typeface="Times New Roman" pitchFamily="18" charset="0"/>
              <a:cs typeface="Times New Roman" pitchFamily="18" charset="0"/>
            </a:endParaRPr>
          </a:p>
          <a:p>
            <a:pPr eaLnBrk="1" hangingPunct="1">
              <a:buFont typeface="Arial" charset="0"/>
              <a:buChar char="•"/>
            </a:pPr>
            <a:r>
              <a:rPr lang="en-US" sz="1600" b="1" dirty="0" smtClean="0">
                <a:latin typeface="Times New Roman" pitchFamily="18" charset="0"/>
                <a:cs typeface="Times New Roman" pitchFamily="18" charset="0"/>
              </a:rPr>
              <a:t> </a:t>
            </a:r>
            <a:r>
              <a:rPr lang="en-US" sz="1600" b="1" dirty="0">
                <a:latin typeface="Times New Roman" pitchFamily="18" charset="0"/>
                <a:cs typeface="Times New Roman" pitchFamily="18" charset="0"/>
              </a:rPr>
              <a:t>Moderate Resolution Imaging </a:t>
            </a:r>
            <a:r>
              <a:rPr lang="en-US" sz="1600" b="1" dirty="0" err="1">
                <a:latin typeface="Times New Roman" pitchFamily="18" charset="0"/>
                <a:cs typeface="Times New Roman" pitchFamily="18" charset="0"/>
              </a:rPr>
              <a:t>Spectroradiometer</a:t>
            </a:r>
            <a:r>
              <a:rPr lang="en-US" sz="1600" b="1" dirty="0">
                <a:latin typeface="Times New Roman" pitchFamily="18" charset="0"/>
                <a:cs typeface="Times New Roman" pitchFamily="18" charset="0"/>
              </a:rPr>
              <a:t> (MODIS</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pic>
        <p:nvPicPr>
          <p:cNvPr id="9" name="Picture 3" descr="200px-NASA_logo"/>
          <p:cNvPicPr>
            <a:picLocks noChangeAspect="1" noChangeArrowheads="1"/>
          </p:cNvPicPr>
          <p:nvPr/>
        </p:nvPicPr>
        <p:blipFill>
          <a:blip r:embed="rId2"/>
          <a:srcRect/>
          <a:stretch>
            <a:fillRect/>
          </a:stretch>
        </p:blipFill>
        <p:spPr bwMode="auto">
          <a:xfrm>
            <a:off x="0" y="0"/>
            <a:ext cx="1411288" cy="1200150"/>
          </a:xfrm>
          <a:prstGeom prst="rect">
            <a:avLst/>
          </a:prstGeom>
          <a:noFill/>
          <a:ln w="9525">
            <a:noFill/>
            <a:miter lim="800000"/>
            <a:headEnd/>
            <a:tailEnd/>
          </a:ln>
        </p:spPr>
      </p:pic>
      <p:pic>
        <p:nvPicPr>
          <p:cNvPr id="10" name="Picture 4" descr="193px-NOAA_logo"/>
          <p:cNvPicPr>
            <a:picLocks noChangeAspect="1" noChangeArrowheads="1"/>
          </p:cNvPicPr>
          <p:nvPr/>
        </p:nvPicPr>
        <p:blipFill>
          <a:blip r:embed="rId3"/>
          <a:srcRect/>
          <a:stretch>
            <a:fillRect/>
          </a:stretch>
        </p:blipFill>
        <p:spPr bwMode="auto">
          <a:xfrm>
            <a:off x="7924800" y="0"/>
            <a:ext cx="1219200" cy="1219200"/>
          </a:xfrm>
          <a:prstGeom prst="rect">
            <a:avLst/>
          </a:prstGeom>
          <a:noFill/>
          <a:ln w="9525">
            <a:noFill/>
            <a:miter lim="800000"/>
            <a:headEnd/>
            <a:tailEnd/>
          </a:ln>
        </p:spPr>
      </p:pic>
      <p:pic>
        <p:nvPicPr>
          <p:cNvPr id="11" name="Picture 3"/>
          <p:cNvPicPr>
            <a:picLocks noChangeAspect="1" noChangeArrowheads="1"/>
          </p:cNvPicPr>
          <p:nvPr/>
        </p:nvPicPr>
        <p:blipFill>
          <a:blip r:embed="rId4"/>
          <a:srcRect/>
          <a:stretch>
            <a:fillRect/>
          </a:stretch>
        </p:blipFill>
        <p:spPr bwMode="auto">
          <a:xfrm>
            <a:off x="1447800" y="0"/>
            <a:ext cx="6248400" cy="1206500"/>
          </a:xfrm>
          <a:prstGeom prst="rect">
            <a:avLst/>
          </a:prstGeom>
          <a:noFill/>
          <a:ln w="9525">
            <a:noFill/>
            <a:miter lim="800000"/>
            <a:headEnd/>
            <a:tailEnd/>
          </a:ln>
        </p:spPr>
      </p:pic>
    </p:spTree>
    <p:extLst>
      <p:ext uri="{BB962C8B-B14F-4D97-AF65-F5344CB8AC3E}">
        <p14:creationId xmlns:p14="http://schemas.microsoft.com/office/powerpoint/2010/main" xmlns="" val="1918270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AQMS_2x2_vs_ryerson_O3_mission_nosdf"/>
          <p:cNvPicPr>
            <a:picLocks noChangeAspect="1" noChangeArrowheads="1"/>
          </p:cNvPicPr>
          <p:nvPr/>
        </p:nvPicPr>
        <p:blipFill>
          <a:blip r:embed="rId2"/>
          <a:srcRect/>
          <a:stretch>
            <a:fillRect/>
          </a:stretch>
        </p:blipFill>
        <p:spPr bwMode="auto">
          <a:xfrm>
            <a:off x="0" y="838200"/>
            <a:ext cx="3257550" cy="4343400"/>
          </a:xfrm>
          <a:prstGeom prst="rect">
            <a:avLst/>
          </a:prstGeom>
          <a:noFill/>
          <a:ln w="9525">
            <a:noFill/>
            <a:miter lim="800000"/>
            <a:headEnd/>
            <a:tailEnd/>
          </a:ln>
        </p:spPr>
      </p:pic>
      <p:pic>
        <p:nvPicPr>
          <p:cNvPr id="12291" name="Picture 3" descr="RAQMS_2x2_vs_ryerson_O3_mission"/>
          <p:cNvPicPr>
            <a:picLocks noChangeAspect="1" noChangeArrowheads="1"/>
          </p:cNvPicPr>
          <p:nvPr/>
        </p:nvPicPr>
        <p:blipFill>
          <a:blip r:embed="rId3"/>
          <a:srcRect/>
          <a:stretch>
            <a:fillRect/>
          </a:stretch>
        </p:blipFill>
        <p:spPr bwMode="auto">
          <a:xfrm>
            <a:off x="3124200" y="838200"/>
            <a:ext cx="3257550" cy="4343400"/>
          </a:xfrm>
          <a:prstGeom prst="rect">
            <a:avLst/>
          </a:prstGeom>
          <a:noFill/>
          <a:ln w="9525">
            <a:noFill/>
            <a:miter lim="800000"/>
            <a:headEnd/>
            <a:tailEnd/>
          </a:ln>
        </p:spPr>
      </p:pic>
      <p:pic>
        <p:nvPicPr>
          <p:cNvPr id="12292" name="Picture 4"/>
          <p:cNvPicPr>
            <a:picLocks noChangeAspect="1" noChangeArrowheads="1"/>
          </p:cNvPicPr>
          <p:nvPr/>
        </p:nvPicPr>
        <p:blipFill>
          <a:blip r:embed="rId4"/>
          <a:srcRect l="31429" t="38705" r="34763" b="16190"/>
          <a:stretch>
            <a:fillRect/>
          </a:stretch>
        </p:blipFill>
        <p:spPr bwMode="auto">
          <a:xfrm>
            <a:off x="6172200" y="4379913"/>
            <a:ext cx="2971800" cy="2478087"/>
          </a:xfrm>
          <a:prstGeom prst="rect">
            <a:avLst/>
          </a:prstGeom>
          <a:noFill/>
          <a:ln w="9525">
            <a:noFill/>
            <a:miter lim="800000"/>
            <a:headEnd/>
            <a:tailEnd/>
          </a:ln>
        </p:spPr>
      </p:pic>
      <p:sp>
        <p:nvSpPr>
          <p:cNvPr id="12293" name="Text Box 5"/>
          <p:cNvSpPr txBox="1">
            <a:spLocks noChangeArrowheads="1"/>
          </p:cNvSpPr>
          <p:nvPr/>
        </p:nvSpPr>
        <p:spPr bwMode="auto">
          <a:xfrm>
            <a:off x="674688" y="0"/>
            <a:ext cx="7805737" cy="946150"/>
          </a:xfrm>
          <a:prstGeom prst="rect">
            <a:avLst/>
          </a:prstGeom>
          <a:noFill/>
          <a:ln w="9525">
            <a:noFill/>
            <a:miter lim="800000"/>
            <a:headEnd/>
            <a:tailEnd/>
          </a:ln>
        </p:spPr>
        <p:txBody>
          <a:bodyPr wrap="none">
            <a:spAutoFit/>
          </a:bodyPr>
          <a:lstStyle/>
          <a:p>
            <a:pPr algn="ctr"/>
            <a:r>
              <a:rPr lang="en-US" sz="2800" dirty="0">
                <a:latin typeface="Times New Roman" pitchFamily="18" charset="0"/>
              </a:rPr>
              <a:t>Comparison with NOAA P3 </a:t>
            </a:r>
            <a:r>
              <a:rPr lang="en-US" sz="2800" dirty="0" err="1">
                <a:latin typeface="Times New Roman" pitchFamily="18" charset="0"/>
              </a:rPr>
              <a:t>Insitu</a:t>
            </a:r>
            <a:r>
              <a:rPr lang="en-US" sz="2800" dirty="0">
                <a:latin typeface="Times New Roman" pitchFamily="18" charset="0"/>
              </a:rPr>
              <a:t> O3 Measurements</a:t>
            </a:r>
          </a:p>
          <a:p>
            <a:pPr algn="ctr"/>
            <a:r>
              <a:rPr lang="en-US" sz="2800" dirty="0">
                <a:latin typeface="Times New Roman" pitchFamily="18" charset="0"/>
              </a:rPr>
              <a:t> (Primarily LA Basin/Central Valley) </a:t>
            </a:r>
          </a:p>
        </p:txBody>
      </p:sp>
      <p:sp>
        <p:nvSpPr>
          <p:cNvPr id="12294" name="Text Box 6"/>
          <p:cNvSpPr txBox="1">
            <a:spLocks noChangeArrowheads="1"/>
          </p:cNvSpPr>
          <p:nvPr/>
        </p:nvSpPr>
        <p:spPr bwMode="auto">
          <a:xfrm>
            <a:off x="304800" y="5181600"/>
            <a:ext cx="5181600" cy="1200150"/>
          </a:xfrm>
          <a:prstGeom prst="rect">
            <a:avLst/>
          </a:prstGeom>
          <a:solidFill>
            <a:srgbClr val="00FFFF"/>
          </a:solidFill>
          <a:ln w="9525">
            <a:solidFill>
              <a:schemeClr val="tx1"/>
            </a:solidFill>
            <a:miter lim="800000"/>
            <a:headEnd/>
            <a:tailEnd/>
          </a:ln>
        </p:spPr>
        <p:txBody>
          <a:bodyPr>
            <a:spAutoFit/>
          </a:bodyPr>
          <a:lstStyle/>
          <a:p>
            <a:r>
              <a:rPr lang="en-US">
                <a:latin typeface="Times New Roman" pitchFamily="18" charset="0"/>
              </a:rPr>
              <a:t>Assimilation of MLS+OMI O3 retrievals results in increased lower-tropospheric O3 (and improved agreement with airborne insitu O3) over Southern California</a:t>
            </a:r>
          </a:p>
        </p:txBody>
      </p:sp>
      <p:sp>
        <p:nvSpPr>
          <p:cNvPr id="12295" name="Text Box 7"/>
          <p:cNvSpPr txBox="1">
            <a:spLocks noChangeArrowheads="1"/>
          </p:cNvSpPr>
          <p:nvPr/>
        </p:nvSpPr>
        <p:spPr bwMode="auto">
          <a:xfrm>
            <a:off x="517525" y="1828800"/>
            <a:ext cx="1117600" cy="366713"/>
          </a:xfrm>
          <a:prstGeom prst="rect">
            <a:avLst/>
          </a:prstGeom>
          <a:noFill/>
          <a:ln w="9525">
            <a:noFill/>
            <a:miter lim="800000"/>
            <a:headEnd/>
            <a:tailEnd/>
          </a:ln>
        </p:spPr>
        <p:txBody>
          <a:bodyPr wrap="none">
            <a:spAutoFit/>
          </a:bodyPr>
          <a:lstStyle/>
          <a:p>
            <a:r>
              <a:rPr lang="en-US" b="1">
                <a:latin typeface="Times New Roman" pitchFamily="18" charset="0"/>
              </a:rPr>
              <a:t>No Assim</a:t>
            </a:r>
          </a:p>
        </p:txBody>
      </p:sp>
      <p:sp>
        <p:nvSpPr>
          <p:cNvPr id="12296" name="Text Box 8"/>
          <p:cNvSpPr txBox="1">
            <a:spLocks noChangeArrowheads="1"/>
          </p:cNvSpPr>
          <p:nvPr/>
        </p:nvSpPr>
        <p:spPr bwMode="auto">
          <a:xfrm>
            <a:off x="3581400" y="1828800"/>
            <a:ext cx="1946275" cy="366713"/>
          </a:xfrm>
          <a:prstGeom prst="rect">
            <a:avLst/>
          </a:prstGeom>
          <a:noFill/>
          <a:ln w="9525">
            <a:noFill/>
            <a:miter lim="800000"/>
            <a:headEnd/>
            <a:tailEnd/>
          </a:ln>
        </p:spPr>
        <p:txBody>
          <a:bodyPr wrap="none">
            <a:spAutoFit/>
          </a:bodyPr>
          <a:lstStyle/>
          <a:p>
            <a:r>
              <a:rPr lang="en-US" b="1">
                <a:latin typeface="Times New Roman" pitchFamily="18" charset="0"/>
              </a:rPr>
              <a:t>MLS+OMI Assim</a:t>
            </a:r>
          </a:p>
        </p:txBody>
      </p:sp>
      <p:sp>
        <p:nvSpPr>
          <p:cNvPr id="9" name="TextBox 8"/>
          <p:cNvSpPr txBox="1"/>
          <p:nvPr/>
        </p:nvSpPr>
        <p:spPr>
          <a:xfrm>
            <a:off x="0" y="6477000"/>
            <a:ext cx="5591339"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Insitu</a:t>
            </a:r>
            <a:r>
              <a:rPr lang="en-US" sz="2400" dirty="0" smtClean="0">
                <a:latin typeface="Times New Roman" pitchFamily="18" charset="0"/>
                <a:cs typeface="Times New Roman" pitchFamily="18" charset="0"/>
              </a:rPr>
              <a:t> O3 from Tom Ryerson, NOAA ESRL</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3528986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srcRect/>
          <a:stretch>
            <a:fillRect/>
          </a:stretch>
        </p:blipFill>
        <p:spPr bwMode="auto">
          <a:xfrm>
            <a:off x="152400" y="1295400"/>
            <a:ext cx="2741613" cy="3124200"/>
          </a:xfrm>
          <a:prstGeom prst="rect">
            <a:avLst/>
          </a:prstGeom>
          <a:noFill/>
          <a:ln w="9525">
            <a:noFill/>
            <a:miter lim="800000"/>
            <a:headEnd/>
            <a:tailEnd/>
          </a:ln>
        </p:spPr>
      </p:pic>
      <p:sp>
        <p:nvSpPr>
          <p:cNvPr id="9219" name="TextBox 4"/>
          <p:cNvSpPr txBox="1">
            <a:spLocks noChangeArrowheads="1"/>
          </p:cNvSpPr>
          <p:nvPr/>
        </p:nvSpPr>
        <p:spPr bwMode="auto">
          <a:xfrm>
            <a:off x="914400" y="76200"/>
            <a:ext cx="7375525" cy="457200"/>
          </a:xfrm>
          <a:prstGeom prst="rect">
            <a:avLst/>
          </a:prstGeom>
          <a:noFill/>
          <a:ln w="9525">
            <a:noFill/>
            <a:miter lim="800000"/>
            <a:headEnd/>
            <a:tailEnd/>
          </a:ln>
        </p:spPr>
        <p:txBody>
          <a:bodyPr wrap="none">
            <a:spAutoFit/>
          </a:bodyPr>
          <a:lstStyle/>
          <a:p>
            <a:pPr defTabSz="457200" eaLnBrk="1" hangingPunct="1"/>
            <a:r>
              <a:rPr lang="en-US" sz="2400" b="1" dirty="0">
                <a:latin typeface="Times New Roman" pitchFamily="18" charset="0"/>
                <a:ea typeface="ＭＳ Ｐゴシック" pitchFamily="34" charset="-128"/>
              </a:rPr>
              <a:t>CalNex-2010 O</a:t>
            </a:r>
            <a:r>
              <a:rPr lang="en-US" sz="2400" b="1" baseline="-25000" dirty="0">
                <a:latin typeface="Times New Roman" pitchFamily="18" charset="0"/>
                <a:ea typeface="ＭＳ Ｐゴシック" pitchFamily="34" charset="-128"/>
              </a:rPr>
              <a:t>3</a:t>
            </a:r>
            <a:r>
              <a:rPr lang="en-US" sz="2400" b="1" dirty="0">
                <a:latin typeface="Times New Roman" pitchFamily="18" charset="0"/>
                <a:ea typeface="ＭＳ Ｐゴシック" pitchFamily="34" charset="-128"/>
              </a:rPr>
              <a:t> </a:t>
            </a:r>
            <a:r>
              <a:rPr lang="en-US" sz="2400" b="1" dirty="0" err="1">
                <a:latin typeface="Times New Roman" pitchFamily="18" charset="0"/>
                <a:ea typeface="ＭＳ Ｐゴシック" pitchFamily="34" charset="-128"/>
              </a:rPr>
              <a:t>sondes</a:t>
            </a:r>
            <a:r>
              <a:rPr lang="en-US" sz="2400" b="1" dirty="0">
                <a:latin typeface="Times New Roman" pitchFamily="18" charset="0"/>
                <a:ea typeface="ＭＳ Ｐゴシック" pitchFamily="34" charset="-128"/>
              </a:rPr>
              <a:t> – Owen Cooper (NOAA ESRL)</a:t>
            </a:r>
          </a:p>
        </p:txBody>
      </p:sp>
      <p:pic>
        <p:nvPicPr>
          <p:cNvPr id="9220" name="Picture 4" descr="RAQMS_CALNEX_mission_vs_IONS_O3_rms_var_2010"/>
          <p:cNvPicPr>
            <a:picLocks noChangeAspect="1" noChangeArrowheads="1"/>
          </p:cNvPicPr>
          <p:nvPr/>
        </p:nvPicPr>
        <p:blipFill>
          <a:blip r:embed="rId3"/>
          <a:srcRect/>
          <a:stretch>
            <a:fillRect/>
          </a:stretch>
        </p:blipFill>
        <p:spPr bwMode="auto">
          <a:xfrm>
            <a:off x="2857500" y="609600"/>
            <a:ext cx="6134100" cy="6134100"/>
          </a:xfrm>
          <a:prstGeom prst="rect">
            <a:avLst/>
          </a:prstGeom>
          <a:noFill/>
          <a:ln w="9525">
            <a:noFill/>
            <a:miter lim="800000"/>
            <a:headEnd/>
            <a:tailEnd/>
          </a:ln>
        </p:spPr>
      </p:pic>
      <p:sp>
        <p:nvSpPr>
          <p:cNvPr id="9221" name="Text Box 5"/>
          <p:cNvSpPr txBox="1">
            <a:spLocks noChangeArrowheads="1"/>
          </p:cNvSpPr>
          <p:nvPr/>
        </p:nvSpPr>
        <p:spPr bwMode="auto">
          <a:xfrm>
            <a:off x="457200" y="4800600"/>
            <a:ext cx="2200275" cy="915987"/>
          </a:xfrm>
          <a:prstGeom prst="rect">
            <a:avLst/>
          </a:prstGeom>
          <a:noFill/>
          <a:ln w="9525">
            <a:noFill/>
            <a:miter lim="800000"/>
            <a:headEnd/>
            <a:tailEnd/>
          </a:ln>
        </p:spPr>
        <p:txBody>
          <a:bodyPr wrap="none">
            <a:spAutoFit/>
          </a:bodyPr>
          <a:lstStyle/>
          <a:p>
            <a:r>
              <a:rPr lang="en-US" b="1" dirty="0">
                <a:latin typeface="Times New Roman" pitchFamily="18" charset="0"/>
              </a:rPr>
              <a:t>RAQMS </a:t>
            </a:r>
            <a:r>
              <a:rPr lang="en-US" b="1" u="sng" dirty="0">
                <a:latin typeface="Times New Roman" pitchFamily="18" charset="0"/>
              </a:rPr>
              <a:t>MLS+OMI</a:t>
            </a:r>
          </a:p>
          <a:p>
            <a:r>
              <a:rPr lang="en-US" b="1" dirty="0">
                <a:latin typeface="Times New Roman" pitchFamily="18" charset="0"/>
              </a:rPr>
              <a:t>analysis is within</a:t>
            </a:r>
          </a:p>
          <a:p>
            <a:r>
              <a:rPr lang="en-US" b="1" dirty="0">
                <a:latin typeface="Times New Roman" pitchFamily="18" charset="0"/>
              </a:rPr>
              <a:t>20% of </a:t>
            </a:r>
            <a:r>
              <a:rPr lang="en-US" b="1" dirty="0" err="1">
                <a:latin typeface="Times New Roman" pitchFamily="18" charset="0"/>
              </a:rPr>
              <a:t>Ozonesonde</a:t>
            </a:r>
            <a:endParaRPr lang="en-US" b="1" dirty="0">
              <a:latin typeface="Times New Roman" pitchFamily="18" charset="0"/>
            </a:endParaRPr>
          </a:p>
        </p:txBody>
      </p:sp>
      <p:sp>
        <p:nvSpPr>
          <p:cNvPr id="9222" name="Line 6"/>
          <p:cNvSpPr>
            <a:spLocks noChangeShapeType="1"/>
          </p:cNvSpPr>
          <p:nvPr/>
        </p:nvSpPr>
        <p:spPr bwMode="auto">
          <a:xfrm>
            <a:off x="2590800" y="5562600"/>
            <a:ext cx="1752600" cy="0"/>
          </a:xfrm>
          <a:prstGeom prst="line">
            <a:avLst/>
          </a:prstGeom>
          <a:noFill/>
          <a:ln w="28575">
            <a:solidFill>
              <a:schemeClr val="tx1"/>
            </a:solidFill>
            <a:round/>
            <a:headEnd/>
            <a:tailEnd type="triangle" w="med" len="med"/>
          </a:ln>
        </p:spPr>
        <p:txBody>
          <a:bodyPr/>
          <a:lstStyle/>
          <a:p>
            <a:endParaRPr lang="en-US"/>
          </a:p>
        </p:txBody>
      </p:sp>
      <p:sp>
        <p:nvSpPr>
          <p:cNvPr id="9223" name="Line 7"/>
          <p:cNvSpPr>
            <a:spLocks noChangeShapeType="1"/>
          </p:cNvSpPr>
          <p:nvPr/>
        </p:nvSpPr>
        <p:spPr bwMode="auto">
          <a:xfrm>
            <a:off x="4448175" y="3886200"/>
            <a:ext cx="0" cy="2362200"/>
          </a:xfrm>
          <a:prstGeom prst="line">
            <a:avLst/>
          </a:prstGeom>
          <a:noFill/>
          <a:ln w="9525">
            <a:solidFill>
              <a:srgbClr val="FF0000"/>
            </a:solidFill>
            <a:round/>
            <a:headEnd/>
            <a:tailEnd/>
          </a:ln>
        </p:spPr>
        <p:txBody>
          <a:bodyPr/>
          <a:lstStyle/>
          <a:p>
            <a:endParaRPr lang="en-US"/>
          </a:p>
        </p:txBody>
      </p:sp>
      <p:sp>
        <p:nvSpPr>
          <p:cNvPr id="9224" name="Line 8"/>
          <p:cNvSpPr>
            <a:spLocks noChangeShapeType="1"/>
          </p:cNvSpPr>
          <p:nvPr/>
        </p:nvSpPr>
        <p:spPr bwMode="auto">
          <a:xfrm>
            <a:off x="4838700" y="3886200"/>
            <a:ext cx="0" cy="2362200"/>
          </a:xfrm>
          <a:prstGeom prst="line">
            <a:avLst/>
          </a:prstGeom>
          <a:noFill/>
          <a:ln w="9525">
            <a:solidFill>
              <a:srgbClr val="FF0000"/>
            </a:solidFill>
            <a:round/>
            <a:headEnd/>
            <a:tailEnd/>
          </a:ln>
        </p:spPr>
        <p:txBody>
          <a:bodyPr/>
          <a:lstStyle/>
          <a:p>
            <a:endParaRPr lang="en-US"/>
          </a:p>
        </p:txBody>
      </p:sp>
      <p:sp>
        <p:nvSpPr>
          <p:cNvPr id="9225" name="Text Box 9"/>
          <p:cNvSpPr txBox="1">
            <a:spLocks noChangeArrowheads="1"/>
          </p:cNvSpPr>
          <p:nvPr/>
        </p:nvSpPr>
        <p:spPr bwMode="auto">
          <a:xfrm>
            <a:off x="441325" y="723900"/>
            <a:ext cx="2146300" cy="366713"/>
          </a:xfrm>
          <a:prstGeom prst="rect">
            <a:avLst/>
          </a:prstGeom>
          <a:noFill/>
          <a:ln w="9525">
            <a:noFill/>
            <a:miter lim="800000"/>
            <a:headEnd/>
            <a:tailEnd/>
          </a:ln>
        </p:spPr>
        <p:txBody>
          <a:bodyPr wrap="none">
            <a:spAutoFit/>
          </a:bodyPr>
          <a:lstStyle/>
          <a:p>
            <a:r>
              <a:rPr lang="en-US" b="1">
                <a:latin typeface="Times New Roman" pitchFamily="18" charset="0"/>
              </a:rPr>
              <a:t>CalNex Ozonesonde</a:t>
            </a:r>
          </a:p>
        </p:txBody>
      </p:sp>
      <p:sp>
        <p:nvSpPr>
          <p:cNvPr id="9226" name="Text Box 10"/>
          <p:cNvSpPr txBox="1">
            <a:spLocks noChangeArrowheads="1"/>
          </p:cNvSpPr>
          <p:nvPr/>
        </p:nvSpPr>
        <p:spPr bwMode="auto">
          <a:xfrm>
            <a:off x="4343400" y="2551113"/>
            <a:ext cx="1219200" cy="641350"/>
          </a:xfrm>
          <a:prstGeom prst="rect">
            <a:avLst/>
          </a:prstGeom>
          <a:noFill/>
          <a:ln w="9525">
            <a:noFill/>
            <a:miter lim="800000"/>
            <a:headEnd/>
            <a:tailEnd/>
          </a:ln>
        </p:spPr>
        <p:txBody>
          <a:bodyPr wrap="none">
            <a:spAutoFit/>
          </a:bodyPr>
          <a:lstStyle/>
          <a:p>
            <a:r>
              <a:rPr lang="en-US"/>
              <a:t>MLS+OMI</a:t>
            </a:r>
          </a:p>
          <a:p>
            <a:r>
              <a:rPr lang="en-US"/>
              <a:t>ASSIM</a:t>
            </a:r>
          </a:p>
        </p:txBody>
      </p:sp>
    </p:spTree>
    <p:extLst>
      <p:ext uri="{BB962C8B-B14F-4D97-AF65-F5344CB8AC3E}">
        <p14:creationId xmlns:p14="http://schemas.microsoft.com/office/powerpoint/2010/main" xmlns="" val="299017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home\bpierce\My Documents\FY13_Travel\AQAST_AGU\AIRNOW_WRF-CHEM_36km_12km_4km_surface_ozone_raqms_lbc_2010-05-30_00%3A00%3A00.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257"/>
          <a:stretch/>
        </p:blipFill>
        <p:spPr bwMode="auto">
          <a:xfrm>
            <a:off x="152400" y="419100"/>
            <a:ext cx="7620000" cy="64389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914400" y="4639524"/>
            <a:ext cx="838200" cy="369332"/>
          </a:xfrm>
          <a:prstGeom prst="rect">
            <a:avLst/>
          </a:prstGeom>
          <a:solidFill>
            <a:schemeClr val="bg1"/>
          </a:solidFill>
          <a:ln>
            <a:solidFill>
              <a:schemeClr val="tx1"/>
            </a:solidFill>
          </a:ln>
        </p:spPr>
        <p:txBody>
          <a:bodyPr wrap="square" rtlCol="0">
            <a:spAutoFit/>
          </a:bodyPr>
          <a:lstStyle/>
          <a:p>
            <a:r>
              <a:rPr lang="en-US" dirty="0" smtClean="0"/>
              <a:t>4km</a:t>
            </a:r>
            <a:endParaRPr lang="en-US" dirty="0"/>
          </a:p>
        </p:txBody>
      </p:sp>
      <p:cxnSp>
        <p:nvCxnSpPr>
          <p:cNvPr id="4" name="Straight Arrow Connector 3"/>
          <p:cNvCxnSpPr>
            <a:stCxn id="2" idx="3"/>
          </p:cNvCxnSpPr>
          <p:nvPr/>
        </p:nvCxnSpPr>
        <p:spPr>
          <a:xfrm flipV="1">
            <a:off x="1752600" y="4639526"/>
            <a:ext cx="381000" cy="1846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14400" y="5161256"/>
            <a:ext cx="838200" cy="369332"/>
          </a:xfrm>
          <a:prstGeom prst="rect">
            <a:avLst/>
          </a:prstGeom>
          <a:solidFill>
            <a:schemeClr val="bg1"/>
          </a:solidFill>
          <a:ln>
            <a:solidFill>
              <a:schemeClr val="tx1"/>
            </a:solidFill>
          </a:ln>
        </p:spPr>
        <p:txBody>
          <a:bodyPr wrap="square" rtlCol="0">
            <a:spAutoFit/>
          </a:bodyPr>
          <a:lstStyle/>
          <a:p>
            <a:r>
              <a:rPr lang="en-US" dirty="0" smtClean="0"/>
              <a:t>12km</a:t>
            </a:r>
            <a:endParaRPr lang="en-US" dirty="0"/>
          </a:p>
        </p:txBody>
      </p:sp>
      <p:cxnSp>
        <p:nvCxnSpPr>
          <p:cNvPr id="7" name="Straight Arrow Connector 6"/>
          <p:cNvCxnSpPr>
            <a:stCxn id="6" idx="3"/>
          </p:cNvCxnSpPr>
          <p:nvPr/>
        </p:nvCxnSpPr>
        <p:spPr>
          <a:xfrm flipV="1">
            <a:off x="1752600" y="5161256"/>
            <a:ext cx="381000"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5782524"/>
            <a:ext cx="838200" cy="369332"/>
          </a:xfrm>
          <a:prstGeom prst="rect">
            <a:avLst/>
          </a:prstGeom>
          <a:solidFill>
            <a:schemeClr val="bg1"/>
          </a:solidFill>
          <a:ln>
            <a:solidFill>
              <a:schemeClr val="tx1"/>
            </a:solidFill>
          </a:ln>
        </p:spPr>
        <p:txBody>
          <a:bodyPr wrap="square" rtlCol="0">
            <a:spAutoFit/>
          </a:bodyPr>
          <a:lstStyle/>
          <a:p>
            <a:r>
              <a:rPr lang="en-US" dirty="0" smtClean="0"/>
              <a:t>36km</a:t>
            </a:r>
            <a:endParaRPr lang="en-US" dirty="0"/>
          </a:p>
        </p:txBody>
      </p:sp>
      <p:cxnSp>
        <p:nvCxnSpPr>
          <p:cNvPr id="10" name="Straight Arrow Connector 9"/>
          <p:cNvCxnSpPr>
            <a:stCxn id="9" idx="3"/>
          </p:cNvCxnSpPr>
          <p:nvPr/>
        </p:nvCxnSpPr>
        <p:spPr>
          <a:xfrm flipV="1">
            <a:off x="990600" y="5782524"/>
            <a:ext cx="381000" cy="18466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201" y="2590800"/>
            <a:ext cx="2209799" cy="4247317"/>
          </a:xfrm>
          <a:prstGeom prst="rect">
            <a:avLst/>
          </a:prstGeom>
          <a:noFill/>
        </p:spPr>
        <p:txBody>
          <a:bodyPr wrap="square" rtlCol="0">
            <a:spAutoFit/>
          </a:bodyPr>
          <a:lstStyle/>
          <a:p>
            <a:pPr marL="285750" indent="-285750">
              <a:buFont typeface="Arial" pitchFamily="34" charset="0"/>
              <a:buChar char="•"/>
            </a:pPr>
            <a:r>
              <a:rPr lang="en-US" b="1" dirty="0">
                <a:latin typeface="Times New Roman" pitchFamily="18" charset="0"/>
                <a:cs typeface="Times New Roman" pitchFamily="18" charset="0"/>
              </a:rPr>
              <a:t>40 vertical layers, </a:t>
            </a:r>
            <a:r>
              <a:rPr lang="en-US" b="1" dirty="0" smtClean="0">
                <a:latin typeface="Times New Roman" pitchFamily="18" charset="0"/>
                <a:cs typeface="Times New Roman" pitchFamily="18" charset="0"/>
              </a:rPr>
              <a:t>top=50mb</a:t>
            </a:r>
          </a:p>
          <a:p>
            <a:pPr marL="285750" indent="-285750">
              <a:buFont typeface="Arial" pitchFamily="34" charset="0"/>
              <a:buChar char="•"/>
            </a:pPr>
            <a:endParaRPr lang="en-US" b="1" dirty="0">
              <a:latin typeface="Times New Roman" pitchFamily="18" charset="0"/>
              <a:cs typeface="Times New Roman" pitchFamily="18" charset="0"/>
            </a:endParaRPr>
          </a:p>
          <a:p>
            <a:pPr marL="285750" indent="-285750">
              <a:buFont typeface="Arial" pitchFamily="34" charset="0"/>
              <a:buChar char="•"/>
            </a:pPr>
            <a:r>
              <a:rPr lang="en-US" b="1" dirty="0" smtClean="0">
                <a:latin typeface="Times New Roman" pitchFamily="18" charset="0"/>
                <a:cs typeface="Times New Roman" pitchFamily="18" charset="0"/>
              </a:rPr>
              <a:t>GOCART RACM – KPP mechanism</a:t>
            </a:r>
          </a:p>
          <a:p>
            <a:pPr marL="285750" indent="-285750">
              <a:buFont typeface="Arial" pitchFamily="34" charset="0"/>
              <a:buChar char="•"/>
            </a:pPr>
            <a:endParaRPr lang="en-US" b="1" dirty="0">
              <a:latin typeface="Times New Roman" pitchFamily="18" charset="0"/>
              <a:cs typeface="Times New Roman" pitchFamily="18" charset="0"/>
            </a:endParaRPr>
          </a:p>
          <a:p>
            <a:pPr marL="285750" indent="-285750">
              <a:buFont typeface="Arial" pitchFamily="34" charset="0"/>
              <a:buChar char="•"/>
            </a:pPr>
            <a:r>
              <a:rPr lang="en-US" b="1" dirty="0" smtClean="0">
                <a:latin typeface="Times New Roman" pitchFamily="18" charset="0"/>
                <a:cs typeface="Times New Roman" pitchFamily="18" charset="0"/>
              </a:rPr>
              <a:t>Anthropogenic </a:t>
            </a:r>
            <a:r>
              <a:rPr lang="en-US" b="1" dirty="0">
                <a:latin typeface="Times New Roman" pitchFamily="18" charset="0"/>
                <a:cs typeface="Times New Roman" pitchFamily="18" charset="0"/>
              </a:rPr>
              <a:t>emissions – high resolution (4km) NEI-99, version </a:t>
            </a:r>
            <a:r>
              <a:rPr lang="en-US" b="1" dirty="0" smtClean="0">
                <a:latin typeface="Times New Roman" pitchFamily="18" charset="0"/>
                <a:cs typeface="Times New Roman" pitchFamily="18" charset="0"/>
              </a:rPr>
              <a:t>3</a:t>
            </a:r>
          </a:p>
          <a:p>
            <a:pPr marL="285750" indent="-285750">
              <a:buFont typeface="Arial" pitchFamily="34" charset="0"/>
              <a:buChar char="•"/>
            </a:pPr>
            <a:endParaRPr lang="en-US" b="1" dirty="0" smtClean="0">
              <a:latin typeface="Times New Roman" pitchFamily="18" charset="0"/>
              <a:cs typeface="Times New Roman" pitchFamily="18" charset="0"/>
            </a:endParaRPr>
          </a:p>
          <a:p>
            <a:pPr marL="285750" indent="-285750">
              <a:buFont typeface="Arial" pitchFamily="34" charset="0"/>
              <a:buChar char="•"/>
            </a:pPr>
            <a:r>
              <a:rPr lang="en-US" b="1" dirty="0" smtClean="0">
                <a:latin typeface="Times New Roman" pitchFamily="18" charset="0"/>
                <a:cs typeface="Times New Roman" pitchFamily="18" charset="0"/>
              </a:rPr>
              <a:t>GOES  (WF-ABBA) fire detection</a:t>
            </a:r>
            <a:endParaRPr lang="en-US" b="1" dirty="0">
              <a:latin typeface="Times New Roman" pitchFamily="18" charset="0"/>
              <a:cs typeface="Times New Roman" pitchFamily="18" charset="0"/>
            </a:endParaRPr>
          </a:p>
        </p:txBody>
      </p:sp>
      <p:sp>
        <p:nvSpPr>
          <p:cNvPr id="11" name="Rectangle 10"/>
          <p:cNvSpPr/>
          <p:nvPr/>
        </p:nvSpPr>
        <p:spPr>
          <a:xfrm>
            <a:off x="533400" y="0"/>
            <a:ext cx="8077200" cy="954107"/>
          </a:xfrm>
          <a:prstGeom prst="rect">
            <a:avLst/>
          </a:prstGeom>
        </p:spPr>
        <p:txBody>
          <a:bodyPr wrap="square">
            <a:spAutoFit/>
          </a:bodyPr>
          <a:lstStyle/>
          <a:p>
            <a:pPr algn="ctr"/>
            <a:r>
              <a:rPr lang="en-US" altLang="ko-KR" sz="2800" b="1" dirty="0" smtClean="0">
                <a:latin typeface="Times New Roman" pitchFamily="18" charset="0"/>
                <a:ea typeface="굴림" pitchFamily="34" charset="-127"/>
              </a:rPr>
              <a:t>Nested </a:t>
            </a:r>
            <a:r>
              <a:rPr lang="en-US" altLang="ko-KR" sz="2800" b="1" dirty="0">
                <a:latin typeface="Times New Roman" pitchFamily="18" charset="0"/>
                <a:ea typeface="굴림" pitchFamily="34" charset="-127"/>
              </a:rPr>
              <a:t>RAQMS/WRF-CHEM ozone </a:t>
            </a:r>
            <a:r>
              <a:rPr lang="en-US" altLang="ko-KR" sz="2800" b="1" dirty="0" smtClean="0">
                <a:latin typeface="Times New Roman" pitchFamily="18" charset="0"/>
                <a:ea typeface="굴림" pitchFamily="34" charset="-127"/>
              </a:rPr>
              <a:t>predictions</a:t>
            </a:r>
          </a:p>
          <a:p>
            <a:pPr algn="ctr"/>
            <a:r>
              <a:rPr lang="en-US" altLang="ko-KR" sz="2800" b="1" dirty="0" smtClean="0">
                <a:latin typeface="Times New Roman" pitchFamily="18" charset="0"/>
                <a:ea typeface="굴림" pitchFamily="34" charset="-127"/>
              </a:rPr>
              <a:t>(04/27-07/02, 2010) </a:t>
            </a:r>
            <a:endParaRPr lang="en-US" sz="2800" b="1" dirty="0"/>
          </a:p>
        </p:txBody>
      </p:sp>
    </p:spTree>
    <p:extLst>
      <p:ext uri="{BB962C8B-B14F-4D97-AF65-F5344CB8AC3E}">
        <p14:creationId xmlns:p14="http://schemas.microsoft.com/office/powerpoint/2010/main" xmlns="" val="3946608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an\home\bpierce\My Documents\FY13_Travel\AQAST_AGU\WRF-CHEM_4km_vs_IONS_O3_rms_var_may-june_raqmsbc_2panel.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857250"/>
            <a:ext cx="5143500" cy="51435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RAQMS_CALNEX_mission_vs_IONS_O3_rms_var_2010"/>
          <p:cNvPicPr>
            <a:picLocks noChangeAspect="1" noChangeArrowheads="1"/>
          </p:cNvPicPr>
          <p:nvPr/>
        </p:nvPicPr>
        <p:blipFill rotWithShape="1">
          <a:blip r:embed="rId3"/>
          <a:srcRect t="53416" r="50000"/>
          <a:stretch/>
        </p:blipFill>
        <p:spPr bwMode="auto">
          <a:xfrm>
            <a:off x="5772150" y="990600"/>
            <a:ext cx="3067050" cy="2857500"/>
          </a:xfrm>
          <a:prstGeom prst="rect">
            <a:avLst/>
          </a:prstGeom>
          <a:noFill/>
          <a:ln w="9525">
            <a:noFill/>
            <a:miter lim="800000"/>
            <a:headEnd/>
            <a:tailEnd/>
          </a:ln>
        </p:spPr>
      </p:pic>
      <p:sp>
        <p:nvSpPr>
          <p:cNvPr id="4" name="Line 7"/>
          <p:cNvSpPr>
            <a:spLocks noChangeShapeType="1"/>
          </p:cNvSpPr>
          <p:nvPr/>
        </p:nvSpPr>
        <p:spPr bwMode="auto">
          <a:xfrm>
            <a:off x="7362825" y="990600"/>
            <a:ext cx="0" cy="2362200"/>
          </a:xfrm>
          <a:prstGeom prst="line">
            <a:avLst/>
          </a:prstGeom>
          <a:noFill/>
          <a:ln w="9525">
            <a:solidFill>
              <a:srgbClr val="FF0000"/>
            </a:solidFill>
            <a:round/>
            <a:headEnd/>
            <a:tailEnd/>
          </a:ln>
        </p:spPr>
        <p:txBody>
          <a:bodyPr/>
          <a:lstStyle/>
          <a:p>
            <a:endParaRPr lang="en-US"/>
          </a:p>
        </p:txBody>
      </p:sp>
      <p:sp>
        <p:nvSpPr>
          <p:cNvPr id="5" name="Line 8"/>
          <p:cNvSpPr>
            <a:spLocks noChangeShapeType="1"/>
          </p:cNvSpPr>
          <p:nvPr/>
        </p:nvSpPr>
        <p:spPr bwMode="auto">
          <a:xfrm>
            <a:off x="7753350" y="990600"/>
            <a:ext cx="0" cy="2362200"/>
          </a:xfrm>
          <a:prstGeom prst="line">
            <a:avLst/>
          </a:prstGeom>
          <a:noFill/>
          <a:ln w="9525">
            <a:solidFill>
              <a:srgbClr val="FF0000"/>
            </a:solidFill>
            <a:round/>
            <a:headEnd/>
            <a:tailEnd/>
          </a:ln>
        </p:spPr>
        <p:txBody>
          <a:bodyPr/>
          <a:lstStyle/>
          <a:p>
            <a:endParaRPr lang="en-US"/>
          </a:p>
        </p:txBody>
      </p:sp>
      <p:sp>
        <p:nvSpPr>
          <p:cNvPr id="6" name="Line 7"/>
          <p:cNvSpPr>
            <a:spLocks noChangeShapeType="1"/>
          </p:cNvSpPr>
          <p:nvPr/>
        </p:nvSpPr>
        <p:spPr bwMode="auto">
          <a:xfrm>
            <a:off x="2939990" y="3657600"/>
            <a:ext cx="0" cy="1963444"/>
          </a:xfrm>
          <a:prstGeom prst="line">
            <a:avLst/>
          </a:prstGeom>
          <a:noFill/>
          <a:ln w="9525">
            <a:solidFill>
              <a:srgbClr val="FF0000"/>
            </a:solidFill>
            <a:round/>
            <a:headEnd/>
            <a:tailEnd/>
          </a:ln>
        </p:spPr>
        <p:txBody>
          <a:bodyPr/>
          <a:lstStyle/>
          <a:p>
            <a:endParaRPr lang="en-US"/>
          </a:p>
        </p:txBody>
      </p:sp>
      <p:sp>
        <p:nvSpPr>
          <p:cNvPr id="7" name="Line 8"/>
          <p:cNvSpPr>
            <a:spLocks noChangeShapeType="1"/>
          </p:cNvSpPr>
          <p:nvPr/>
        </p:nvSpPr>
        <p:spPr bwMode="auto">
          <a:xfrm>
            <a:off x="3370556" y="3666478"/>
            <a:ext cx="0" cy="1963444"/>
          </a:xfrm>
          <a:prstGeom prst="line">
            <a:avLst/>
          </a:prstGeom>
          <a:noFill/>
          <a:ln w="9525">
            <a:solidFill>
              <a:srgbClr val="FF0000"/>
            </a:solidFill>
            <a:round/>
            <a:headEnd/>
            <a:tailEnd/>
          </a:ln>
        </p:spPr>
        <p:txBody>
          <a:bodyPr/>
          <a:lstStyle/>
          <a:p>
            <a:endParaRPr lang="en-US"/>
          </a:p>
        </p:txBody>
      </p:sp>
      <p:sp>
        <p:nvSpPr>
          <p:cNvPr id="8" name="TextBox 4"/>
          <p:cNvSpPr txBox="1">
            <a:spLocks noChangeArrowheads="1"/>
          </p:cNvSpPr>
          <p:nvPr/>
        </p:nvSpPr>
        <p:spPr bwMode="auto">
          <a:xfrm>
            <a:off x="914400" y="76200"/>
            <a:ext cx="7375525" cy="457200"/>
          </a:xfrm>
          <a:prstGeom prst="rect">
            <a:avLst/>
          </a:prstGeom>
          <a:noFill/>
          <a:ln w="9525">
            <a:noFill/>
            <a:miter lim="800000"/>
            <a:headEnd/>
            <a:tailEnd/>
          </a:ln>
        </p:spPr>
        <p:txBody>
          <a:bodyPr wrap="none">
            <a:spAutoFit/>
          </a:bodyPr>
          <a:lstStyle/>
          <a:p>
            <a:pPr defTabSz="457200" eaLnBrk="1" hangingPunct="1"/>
            <a:r>
              <a:rPr lang="en-US" sz="2400" b="1" dirty="0">
                <a:latin typeface="Times New Roman" pitchFamily="18" charset="0"/>
                <a:ea typeface="ＭＳ Ｐゴシック" pitchFamily="34" charset="-128"/>
              </a:rPr>
              <a:t>CalNex-2010 O</a:t>
            </a:r>
            <a:r>
              <a:rPr lang="en-US" sz="2400" b="1" baseline="-25000" dirty="0">
                <a:latin typeface="Times New Roman" pitchFamily="18" charset="0"/>
                <a:ea typeface="ＭＳ Ｐゴシック" pitchFamily="34" charset="-128"/>
              </a:rPr>
              <a:t>3</a:t>
            </a:r>
            <a:r>
              <a:rPr lang="en-US" sz="2400" b="1" dirty="0">
                <a:latin typeface="Times New Roman" pitchFamily="18" charset="0"/>
                <a:ea typeface="ＭＳ Ｐゴシック" pitchFamily="34" charset="-128"/>
              </a:rPr>
              <a:t> </a:t>
            </a:r>
            <a:r>
              <a:rPr lang="en-US" sz="2400" b="1" dirty="0" err="1">
                <a:latin typeface="Times New Roman" pitchFamily="18" charset="0"/>
                <a:ea typeface="ＭＳ Ｐゴシック" pitchFamily="34" charset="-128"/>
              </a:rPr>
              <a:t>sondes</a:t>
            </a:r>
            <a:r>
              <a:rPr lang="en-US" sz="2400" b="1" dirty="0">
                <a:latin typeface="Times New Roman" pitchFamily="18" charset="0"/>
                <a:ea typeface="ＭＳ Ｐゴシック" pitchFamily="34" charset="-128"/>
              </a:rPr>
              <a:t> – Owen Cooper (NOAA ESRL)</a:t>
            </a:r>
          </a:p>
        </p:txBody>
      </p:sp>
      <p:sp>
        <p:nvSpPr>
          <p:cNvPr id="9" name="Text Box 5"/>
          <p:cNvSpPr txBox="1">
            <a:spLocks noChangeArrowheads="1"/>
          </p:cNvSpPr>
          <p:nvPr/>
        </p:nvSpPr>
        <p:spPr bwMode="auto">
          <a:xfrm>
            <a:off x="6400800" y="4724400"/>
            <a:ext cx="2200275" cy="915987"/>
          </a:xfrm>
          <a:prstGeom prst="rect">
            <a:avLst/>
          </a:prstGeom>
          <a:noFill/>
          <a:ln w="9525">
            <a:noFill/>
            <a:miter lim="800000"/>
            <a:headEnd/>
            <a:tailEnd/>
          </a:ln>
        </p:spPr>
        <p:txBody>
          <a:bodyPr wrap="none">
            <a:spAutoFit/>
          </a:bodyPr>
          <a:lstStyle/>
          <a:p>
            <a:r>
              <a:rPr lang="en-US" b="1" dirty="0">
                <a:latin typeface="Times New Roman" pitchFamily="18" charset="0"/>
              </a:rPr>
              <a:t>RAQMS </a:t>
            </a:r>
            <a:r>
              <a:rPr lang="en-US" b="1" u="sng" dirty="0">
                <a:latin typeface="Times New Roman" pitchFamily="18" charset="0"/>
              </a:rPr>
              <a:t>MLS+OMI</a:t>
            </a:r>
          </a:p>
          <a:p>
            <a:r>
              <a:rPr lang="en-US" b="1" dirty="0">
                <a:latin typeface="Times New Roman" pitchFamily="18" charset="0"/>
              </a:rPr>
              <a:t>analysis is within</a:t>
            </a:r>
          </a:p>
          <a:p>
            <a:r>
              <a:rPr lang="en-US" b="1" dirty="0">
                <a:latin typeface="Times New Roman" pitchFamily="18" charset="0"/>
              </a:rPr>
              <a:t>20% of </a:t>
            </a:r>
            <a:r>
              <a:rPr lang="en-US" b="1" dirty="0" err="1">
                <a:latin typeface="Times New Roman" pitchFamily="18" charset="0"/>
              </a:rPr>
              <a:t>Ozonesonde</a:t>
            </a:r>
            <a:endParaRPr lang="en-US" b="1" dirty="0">
              <a:latin typeface="Times New Roman" pitchFamily="18" charset="0"/>
            </a:endParaRPr>
          </a:p>
        </p:txBody>
      </p:sp>
      <p:sp>
        <p:nvSpPr>
          <p:cNvPr id="10" name="Line 6"/>
          <p:cNvSpPr>
            <a:spLocks noChangeShapeType="1"/>
          </p:cNvSpPr>
          <p:nvPr/>
        </p:nvSpPr>
        <p:spPr bwMode="auto">
          <a:xfrm flipV="1">
            <a:off x="7509121" y="3810000"/>
            <a:ext cx="0" cy="838200"/>
          </a:xfrm>
          <a:prstGeom prst="line">
            <a:avLst/>
          </a:prstGeom>
          <a:noFill/>
          <a:ln w="28575">
            <a:solidFill>
              <a:schemeClr val="tx1"/>
            </a:solidFill>
            <a:round/>
            <a:headEnd/>
            <a:tailEnd type="triangle" w="med" len="med"/>
          </a:ln>
        </p:spPr>
        <p:txBody>
          <a:bodyPr/>
          <a:lstStyle/>
          <a:p>
            <a:endParaRPr lang="en-US"/>
          </a:p>
        </p:txBody>
      </p:sp>
      <p:sp>
        <p:nvSpPr>
          <p:cNvPr id="11" name="Text Box 5"/>
          <p:cNvSpPr txBox="1">
            <a:spLocks noChangeArrowheads="1"/>
          </p:cNvSpPr>
          <p:nvPr/>
        </p:nvSpPr>
        <p:spPr bwMode="auto">
          <a:xfrm>
            <a:off x="533400" y="5942013"/>
            <a:ext cx="6124433" cy="369332"/>
          </a:xfrm>
          <a:prstGeom prst="rect">
            <a:avLst/>
          </a:prstGeom>
          <a:noFill/>
          <a:ln w="9525">
            <a:noFill/>
            <a:miter lim="800000"/>
            <a:headEnd/>
            <a:tailEnd/>
          </a:ln>
        </p:spPr>
        <p:txBody>
          <a:bodyPr wrap="none">
            <a:spAutoFit/>
          </a:bodyPr>
          <a:lstStyle/>
          <a:p>
            <a:r>
              <a:rPr lang="en-US" b="1" dirty="0" smtClean="0">
                <a:latin typeface="Times New Roman" pitchFamily="18" charset="0"/>
              </a:rPr>
              <a:t>Nested WRF-CHEM </a:t>
            </a:r>
            <a:r>
              <a:rPr lang="en-US" b="1" dirty="0">
                <a:latin typeface="Times New Roman" pitchFamily="18" charset="0"/>
              </a:rPr>
              <a:t> </a:t>
            </a:r>
            <a:r>
              <a:rPr lang="en-US" b="1" dirty="0" smtClean="0">
                <a:latin typeface="Times New Roman" pitchFamily="18" charset="0"/>
              </a:rPr>
              <a:t>is generally within</a:t>
            </a:r>
            <a:r>
              <a:rPr lang="en-US" b="1" dirty="0">
                <a:latin typeface="Times New Roman" pitchFamily="18" charset="0"/>
              </a:rPr>
              <a:t> </a:t>
            </a:r>
            <a:r>
              <a:rPr lang="en-US" b="1" dirty="0" smtClean="0">
                <a:latin typeface="Times New Roman" pitchFamily="18" charset="0"/>
              </a:rPr>
              <a:t>10</a:t>
            </a:r>
            <a:r>
              <a:rPr lang="en-US" b="1" dirty="0">
                <a:latin typeface="Times New Roman" pitchFamily="18" charset="0"/>
              </a:rPr>
              <a:t>% of </a:t>
            </a:r>
            <a:r>
              <a:rPr lang="en-US" b="1" dirty="0" err="1">
                <a:latin typeface="Times New Roman" pitchFamily="18" charset="0"/>
              </a:rPr>
              <a:t>Ozonesonde</a:t>
            </a:r>
            <a:endParaRPr lang="en-US" b="1" dirty="0">
              <a:latin typeface="Times New Roman" pitchFamily="18" charset="0"/>
            </a:endParaRPr>
          </a:p>
        </p:txBody>
      </p:sp>
      <p:sp>
        <p:nvSpPr>
          <p:cNvPr id="12" name="Line 6"/>
          <p:cNvSpPr>
            <a:spLocks noChangeShapeType="1"/>
          </p:cNvSpPr>
          <p:nvPr/>
        </p:nvSpPr>
        <p:spPr bwMode="auto">
          <a:xfrm flipV="1">
            <a:off x="1641720" y="5182393"/>
            <a:ext cx="1298269" cy="683420"/>
          </a:xfrm>
          <a:prstGeom prst="line">
            <a:avLst/>
          </a:prstGeom>
          <a:noFill/>
          <a:ln w="2857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xmlns="" val="1053416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home\bpierce\My Documents\FY13_Travel\AQAST_AGU\may-jun_2010_mod_vs_socal_airnow.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57200"/>
            <a:ext cx="6324600" cy="6324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715001" y="2304871"/>
            <a:ext cx="3352800" cy="923330"/>
          </a:xfrm>
          <a:prstGeom prst="rect">
            <a:avLst/>
          </a:prstGeom>
          <a:noFill/>
        </p:spPr>
        <p:txBody>
          <a:bodyPr wrap="square" rtlCol="0">
            <a:spAutoFit/>
          </a:bodyPr>
          <a:lstStyle/>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AIRNOW data </a:t>
            </a:r>
            <a:r>
              <a:rPr lang="en-US" b="1" dirty="0">
                <a:latin typeface="Times New Roman" pitchFamily="18" charset="0"/>
                <a:cs typeface="Times New Roman" pitchFamily="18" charset="0"/>
              </a:rPr>
              <a:t>l</a:t>
            </a:r>
            <a:r>
              <a:rPr lang="en-US" b="1" dirty="0" smtClean="0">
                <a:latin typeface="Times New Roman" pitchFamily="18" charset="0"/>
                <a:cs typeface="Times New Roman" pitchFamily="18" charset="0"/>
              </a:rPr>
              <a:t>imited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to </a:t>
            </a:r>
            <a:r>
              <a:rPr lang="en-US" b="1" dirty="0" smtClean="0">
                <a:latin typeface="Times New Roman" pitchFamily="18" charset="0"/>
                <a:cs typeface="Times New Roman" pitchFamily="18" charset="0"/>
              </a:rPr>
              <a:t>&lt;120 </a:t>
            </a:r>
            <a:r>
              <a:rPr lang="en-US" b="1" dirty="0" err="1" smtClean="0">
                <a:latin typeface="Times New Roman" pitchFamily="18" charset="0"/>
                <a:cs typeface="Times New Roman" pitchFamily="18" charset="0"/>
              </a:rPr>
              <a:t>ppbv</a:t>
            </a:r>
            <a:endParaRPr lang="en-US" b="1" dirty="0" smtClean="0">
              <a:latin typeface="Times New Roman" pitchFamily="18" charset="0"/>
              <a:cs typeface="Times New Roman" pitchFamily="18" charset="0"/>
            </a:endParaRPr>
          </a:p>
        </p:txBody>
      </p:sp>
      <p:sp>
        <p:nvSpPr>
          <p:cNvPr id="2" name="TextBox 1"/>
          <p:cNvSpPr txBox="1"/>
          <p:nvPr/>
        </p:nvSpPr>
        <p:spPr>
          <a:xfrm>
            <a:off x="6019800" y="3962400"/>
            <a:ext cx="2743201" cy="2862322"/>
          </a:xfrm>
          <a:prstGeom prst="rect">
            <a:avLst/>
          </a:prstGeom>
          <a:noFill/>
        </p:spPr>
        <p:txBody>
          <a:bodyPr wrap="square" rtlCol="0">
            <a:spAutoFit/>
          </a:bodyPr>
          <a:lstStyle/>
          <a:p>
            <a:r>
              <a:rPr lang="en-US" b="1" dirty="0" smtClean="0">
                <a:latin typeface="Times New Roman" pitchFamily="18" charset="0"/>
                <a:cs typeface="Times New Roman" pitchFamily="18" charset="0"/>
              </a:rPr>
              <a:t>RAQMS/WRF-CHEM underestimates diurnal maximum (00Z/4pm PST) by 8ppbv</a:t>
            </a: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Good agreement for diurnal minimum (14Z/6am PST)</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PST=GMT-8</a:t>
            </a:r>
            <a:endParaRPr lang="en-US" b="1" dirty="0">
              <a:latin typeface="Times New Roman" pitchFamily="18" charset="0"/>
              <a:cs typeface="Times New Roman" pitchFamily="18" charset="0"/>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768" t="21001" r="24470" b="28125"/>
          <a:stretch/>
        </p:blipFill>
        <p:spPr bwMode="auto">
          <a:xfrm>
            <a:off x="5758515" y="140564"/>
            <a:ext cx="3385485" cy="1688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685800" y="0"/>
            <a:ext cx="4572000" cy="646331"/>
          </a:xfrm>
          <a:prstGeom prst="rect">
            <a:avLst/>
          </a:prstGeom>
        </p:spPr>
        <p:txBody>
          <a:bodyPr>
            <a:spAutoFit/>
          </a:bodyPr>
          <a:lstStyle/>
          <a:p>
            <a:pPr algn="ctr"/>
            <a:r>
              <a:rPr lang="en-US" b="1" dirty="0" smtClean="0">
                <a:latin typeface="Times New Roman" pitchFamily="18" charset="0"/>
                <a:cs typeface="Times New Roman" pitchFamily="18" charset="0"/>
              </a:rPr>
              <a:t>Southern California (</a:t>
            </a:r>
            <a:r>
              <a:rPr lang="en-US" b="1" dirty="0" err="1" smtClean="0">
                <a:latin typeface="Times New Roman" pitchFamily="18" charset="0"/>
                <a:cs typeface="Times New Roman" pitchFamily="18" charset="0"/>
              </a:rPr>
              <a:t>SoCal</a:t>
            </a:r>
            <a:r>
              <a:rPr lang="en-US"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Surface O3</a:t>
            </a:r>
            <a:endParaRPr lang="en-US" b="1" dirty="0" smtClean="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(121.5W to 115W, 33N to 35N)</a:t>
            </a:r>
          </a:p>
        </p:txBody>
      </p:sp>
    </p:spTree>
    <p:extLst>
      <p:ext uri="{BB962C8B-B14F-4D97-AF65-F5344CB8AC3E}">
        <p14:creationId xmlns:p14="http://schemas.microsoft.com/office/powerpoint/2010/main" xmlns="" val="4148146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a:solidFill>
            <a:schemeClr val="bg1"/>
          </a:solidFill>
          <a:ln>
            <a:solidFill>
              <a:srgbClr val="FF0000"/>
            </a:solidFill>
          </a:ln>
        </p:spPr>
        <p:txBody>
          <a:bodyPr rtlCol="0">
            <a:normAutofit fontScale="90000"/>
          </a:bodyPr>
          <a:lstStyle/>
          <a:p>
            <a:pPr eaLnBrk="1" fontAlgn="auto" hangingPunct="1">
              <a:spcAft>
                <a:spcPts val="0"/>
              </a:spcAft>
              <a:defRPr/>
            </a:pPr>
            <a:r>
              <a:rPr lang="en-US" b="1" dirty="0" smtClean="0">
                <a:solidFill>
                  <a:srgbClr val="0000FF"/>
                </a:solidFill>
                <a:ea typeface="ＭＳ Ｐゴシック" charset="0"/>
              </a:rPr>
              <a:t>Stratospheric Intrusion (SI) </a:t>
            </a:r>
            <a:r>
              <a:rPr lang="en-US" b="1" dirty="0">
                <a:solidFill>
                  <a:srgbClr val="0000FF"/>
                </a:solidFill>
                <a:ea typeface="ＭＳ Ｐゴシック" charset="0"/>
              </a:rPr>
              <a:t>signature in SoCal surface </a:t>
            </a:r>
            <a:r>
              <a:rPr lang="en-US" b="1" dirty="0" smtClean="0">
                <a:solidFill>
                  <a:srgbClr val="0000FF"/>
                </a:solidFill>
                <a:ea typeface="ＭＳ Ｐゴシック" charset="0"/>
              </a:rPr>
              <a:t>measurements</a:t>
            </a:r>
            <a:endParaRPr lang="en-US" b="1" dirty="0">
              <a:solidFill>
                <a:srgbClr val="0000FF"/>
              </a:solidFill>
              <a:ea typeface="ＭＳ Ｐゴシック"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1768" t="21001" r="24470" b="28125"/>
          <a:stretch/>
        </p:blipFill>
        <p:spPr bwMode="auto">
          <a:xfrm>
            <a:off x="228600" y="1600200"/>
            <a:ext cx="8369575" cy="4173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28113" y="6273225"/>
            <a:ext cx="9144000" cy="584775"/>
          </a:xfrm>
          <a:prstGeom prst="rect">
            <a:avLst/>
          </a:prstGeom>
        </p:spPr>
        <p:txBody>
          <a:bodyPr wrap="square">
            <a:spAutoFit/>
          </a:bodyPr>
          <a:lstStyle/>
          <a:p>
            <a:r>
              <a:rPr lang="en-US" sz="1600" dirty="0">
                <a:latin typeface="Times New Roman" pitchFamily="18" charset="0"/>
                <a:cs typeface="Times New Roman" pitchFamily="18" charset="0"/>
              </a:rPr>
              <a:t>Langford, </a:t>
            </a:r>
            <a:r>
              <a:rPr lang="en-US" sz="1600" dirty="0" smtClean="0">
                <a:latin typeface="Times New Roman" pitchFamily="18" charset="0"/>
                <a:cs typeface="Times New Roman" pitchFamily="18" charset="0"/>
              </a:rPr>
              <a:t>A. et al. (</a:t>
            </a:r>
            <a:r>
              <a:rPr lang="en-US" sz="1600" dirty="0">
                <a:latin typeface="Times New Roman" pitchFamily="18" charset="0"/>
                <a:cs typeface="Times New Roman" pitchFamily="18" charset="0"/>
              </a:rPr>
              <a:t>2012), Stratospheric influence on surface ozone in the Los Angeles area during late spring and early summer of </a:t>
            </a:r>
            <a:r>
              <a:rPr lang="en-US" sz="1600" dirty="0" smtClean="0">
                <a:latin typeface="Times New Roman" pitchFamily="18" charset="0"/>
                <a:cs typeface="Times New Roman" pitchFamily="18" charset="0"/>
              </a:rPr>
              <a:t>2010, </a:t>
            </a:r>
            <a:r>
              <a:rPr lang="fr-FR" sz="1600" dirty="0" smtClean="0">
                <a:latin typeface="Times New Roman" pitchFamily="18" charset="0"/>
                <a:cs typeface="Times New Roman" pitchFamily="18" charset="0"/>
              </a:rPr>
              <a:t>J</a:t>
            </a:r>
            <a:r>
              <a:rPr lang="fr-FR" sz="1600" dirty="0">
                <a:latin typeface="Times New Roman" pitchFamily="18" charset="0"/>
                <a:cs typeface="Times New Roman" pitchFamily="18" charset="0"/>
              </a:rPr>
              <a:t>. </a:t>
            </a:r>
            <a:r>
              <a:rPr lang="fr-FR" sz="1600" dirty="0" err="1">
                <a:latin typeface="Times New Roman" pitchFamily="18" charset="0"/>
                <a:cs typeface="Times New Roman" pitchFamily="18" charset="0"/>
              </a:rPr>
              <a:t>Geophys</a:t>
            </a:r>
            <a:r>
              <a:rPr lang="fr-FR" sz="1600" dirty="0">
                <a:latin typeface="Times New Roman" pitchFamily="18" charset="0"/>
                <a:cs typeface="Times New Roman" pitchFamily="18" charset="0"/>
              </a:rPr>
              <a:t>. </a:t>
            </a:r>
            <a:r>
              <a:rPr lang="fr-FR" sz="1600" dirty="0" err="1">
                <a:latin typeface="Times New Roman" pitchFamily="18" charset="0"/>
                <a:cs typeface="Times New Roman" pitchFamily="18" charset="0"/>
              </a:rPr>
              <a:t>Res</a:t>
            </a:r>
            <a:r>
              <a:rPr lang="fr-FR" sz="1600" dirty="0">
                <a:latin typeface="Times New Roman" pitchFamily="18" charset="0"/>
                <a:cs typeface="Times New Roman" pitchFamily="18" charset="0"/>
              </a:rPr>
              <a:t>., 117, D00V06, doi:10.1029/2011JD016766.</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506239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2220</TotalTime>
  <Words>1139</Words>
  <Application>Microsoft Office PowerPoint</Application>
  <PresentationFormat>On-screen Show (4:3)</PresentationFormat>
  <Paragraphs>162</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Stratospheric Intrusion (SI) signature in SoCal surface measurements</vt:lpstr>
      <vt:lpstr>Principle Component Analysis (PCA) Results</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51</cp:revision>
  <dcterms:created xsi:type="dcterms:W3CDTF">2006-08-16T00:00:00Z</dcterms:created>
  <dcterms:modified xsi:type="dcterms:W3CDTF">2012-11-29T15:05:46Z</dcterms:modified>
</cp:coreProperties>
</file>