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78" r:id="rId4"/>
    <p:sldId id="279" r:id="rId5"/>
    <p:sldId id="262" r:id="rId6"/>
    <p:sldId id="275" r:id="rId7"/>
    <p:sldId id="264" r:id="rId8"/>
    <p:sldId id="276" r:id="rId9"/>
    <p:sldId id="267" r:id="rId10"/>
    <p:sldId id="277" r:id="rId11"/>
    <p:sldId id="269" r:id="rId12"/>
    <p:sldId id="270" r:id="rId13"/>
    <p:sldId id="266" r:id="rId14"/>
    <p:sldId id="274" r:id="rId15"/>
    <p:sldId id="273" r:id="rId16"/>
    <p:sldId id="271" r:id="rId17"/>
    <p:sldId id="280" r:id="rId18"/>
    <p:sldId id="281" r:id="rId19"/>
    <p:sldId id="283" r:id="rId20"/>
    <p:sldId id="286" r:id="rId21"/>
    <p:sldId id="288" r:id="rId22"/>
    <p:sldId id="289" r:id="rId23"/>
    <p:sldId id="290"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0FC"/>
    <a:srgbClr val="07F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72" autoAdjust="0"/>
  </p:normalViewPr>
  <p:slideViewPr>
    <p:cSldViewPr>
      <p:cViewPr varScale="1">
        <p:scale>
          <a:sx n="105" d="100"/>
          <a:sy n="105" d="100"/>
        </p:scale>
        <p:origin x="-115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Sheet1!$A$1:$A$4</c:f>
              <c:strCache>
                <c:ptCount val="4"/>
                <c:pt idx="0">
                  <c:v>NEI 2011 Standard</c:v>
                </c:pt>
                <c:pt idx="1">
                  <c:v>CH 50% NO</c:v>
                </c:pt>
                <c:pt idx="2">
                  <c:v>CH&amp;ML 50% NO </c:v>
                </c:pt>
                <c:pt idx="3">
                  <c:v>CH&amp;ML&amp;GB 50% NO </c:v>
                </c:pt>
              </c:strCache>
            </c:strRef>
          </c:cat>
          <c:val>
            <c:numRef>
              <c:f>Sheet1!$B$1:$B$4</c:f>
              <c:numCache>
                <c:formatCode>General</c:formatCode>
                <c:ptCount val="4"/>
                <c:pt idx="0">
                  <c:v>0.67</c:v>
                </c:pt>
                <c:pt idx="1">
                  <c:v>0.7</c:v>
                </c:pt>
                <c:pt idx="2">
                  <c:v>0.74</c:v>
                </c:pt>
                <c:pt idx="3">
                  <c:v>0.75</c:v>
                </c:pt>
              </c:numCache>
            </c:numRef>
          </c:val>
        </c:ser>
        <c:dLbls>
          <c:showLegendKey val="0"/>
          <c:showVal val="0"/>
          <c:showCatName val="0"/>
          <c:showSerName val="0"/>
          <c:showPercent val="0"/>
          <c:showBubbleSize val="0"/>
        </c:dLbls>
        <c:gapWidth val="150"/>
        <c:shape val="box"/>
        <c:axId val="100694272"/>
        <c:axId val="100700160"/>
        <c:axId val="0"/>
      </c:bar3DChart>
      <c:catAx>
        <c:axId val="100694272"/>
        <c:scaling>
          <c:orientation val="minMax"/>
        </c:scaling>
        <c:delete val="0"/>
        <c:axPos val="b"/>
        <c:majorTickMark val="out"/>
        <c:minorTickMark val="none"/>
        <c:tickLblPos val="nextTo"/>
        <c:crossAx val="100700160"/>
        <c:crosses val="autoZero"/>
        <c:auto val="1"/>
        <c:lblAlgn val="ctr"/>
        <c:lblOffset val="100"/>
        <c:noMultiLvlLbl val="0"/>
      </c:catAx>
      <c:valAx>
        <c:axId val="100700160"/>
        <c:scaling>
          <c:orientation val="minMax"/>
        </c:scaling>
        <c:delete val="0"/>
        <c:axPos val="l"/>
        <c:majorGridlines/>
        <c:numFmt formatCode="General" sourceLinked="1"/>
        <c:majorTickMark val="out"/>
        <c:minorTickMark val="none"/>
        <c:tickLblPos val="nextTo"/>
        <c:crossAx val="1006942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FF0000"/>
            </a:solidFill>
          </c:spPr>
          <c:invertIfNegative val="0"/>
          <c:cat>
            <c:strRef>
              <c:f>Sheet1!$A$1:$A$4</c:f>
              <c:strCache>
                <c:ptCount val="4"/>
                <c:pt idx="0">
                  <c:v>NEI 2011 Standard</c:v>
                </c:pt>
                <c:pt idx="1">
                  <c:v>CH 50% NO</c:v>
                </c:pt>
                <c:pt idx="2">
                  <c:v>CH&amp;ML 50% NO </c:v>
                </c:pt>
                <c:pt idx="3">
                  <c:v>CH&amp;ML&amp;GB 50% NO </c:v>
                </c:pt>
              </c:strCache>
            </c:strRef>
          </c:cat>
          <c:val>
            <c:numRef>
              <c:f>Sheet1!$B$1:$B$4</c:f>
              <c:numCache>
                <c:formatCode>General</c:formatCode>
                <c:ptCount val="4"/>
                <c:pt idx="0">
                  <c:v>9.68</c:v>
                </c:pt>
                <c:pt idx="1">
                  <c:v>8.49</c:v>
                </c:pt>
                <c:pt idx="2">
                  <c:v>5.46</c:v>
                </c:pt>
                <c:pt idx="3">
                  <c:v>4.38</c:v>
                </c:pt>
              </c:numCache>
            </c:numRef>
          </c:val>
        </c:ser>
        <c:dLbls>
          <c:showLegendKey val="0"/>
          <c:showVal val="0"/>
          <c:showCatName val="0"/>
          <c:showSerName val="0"/>
          <c:showPercent val="0"/>
          <c:showBubbleSize val="0"/>
        </c:dLbls>
        <c:gapWidth val="150"/>
        <c:shape val="box"/>
        <c:axId val="100724096"/>
        <c:axId val="100725888"/>
        <c:axId val="0"/>
      </c:bar3DChart>
      <c:catAx>
        <c:axId val="100724096"/>
        <c:scaling>
          <c:orientation val="minMax"/>
        </c:scaling>
        <c:delete val="0"/>
        <c:axPos val="b"/>
        <c:majorTickMark val="out"/>
        <c:minorTickMark val="none"/>
        <c:tickLblPos val="nextTo"/>
        <c:crossAx val="100725888"/>
        <c:crosses val="autoZero"/>
        <c:auto val="1"/>
        <c:lblAlgn val="ctr"/>
        <c:lblOffset val="100"/>
        <c:noMultiLvlLbl val="0"/>
      </c:catAx>
      <c:valAx>
        <c:axId val="100725888"/>
        <c:scaling>
          <c:orientation val="minMax"/>
        </c:scaling>
        <c:delete val="0"/>
        <c:axPos val="l"/>
        <c:majorGridlines/>
        <c:numFmt formatCode="General" sourceLinked="1"/>
        <c:majorTickMark val="out"/>
        <c:minorTickMark val="none"/>
        <c:tickLblPos val="nextTo"/>
        <c:crossAx val="10072409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0DB8D5-9A95-43D6-B03F-E87C4B27FCA1}" type="datetimeFigureOut">
              <a:rPr lang="en-US" smtClean="0"/>
              <a:t>9/14/2015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AB5F20-6352-46E6-8C3E-2C37902433E1}" type="slidenum">
              <a:rPr lang="en-US" smtClean="0"/>
              <a:t>‹#›</a:t>
            </a:fld>
            <a:endParaRPr lang="en-US"/>
          </a:p>
        </p:txBody>
      </p:sp>
    </p:spTree>
    <p:extLst>
      <p:ext uri="{BB962C8B-B14F-4D97-AF65-F5344CB8AC3E}">
        <p14:creationId xmlns:p14="http://schemas.microsoft.com/office/powerpoint/2010/main" val="363274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35288" indent="-281965" eaLnBrk="0" hangingPunct="0">
              <a:spcBef>
                <a:spcPct val="30000"/>
              </a:spcBef>
              <a:defRPr sz="1200">
                <a:solidFill>
                  <a:schemeClr val="tx1"/>
                </a:solidFill>
                <a:latin typeface="Times New Roman" pitchFamily="18" charset="0"/>
                <a:ea typeface="ＭＳ Ｐゴシック" pitchFamily="34" charset="-128"/>
              </a:defRPr>
            </a:lvl2pPr>
            <a:lvl3pPr marL="1130973" indent="-225883" eaLnBrk="0" hangingPunct="0">
              <a:spcBef>
                <a:spcPct val="30000"/>
              </a:spcBef>
              <a:defRPr sz="1200">
                <a:solidFill>
                  <a:schemeClr val="tx1"/>
                </a:solidFill>
                <a:latin typeface="Times New Roman" pitchFamily="18" charset="0"/>
                <a:ea typeface="ＭＳ Ｐゴシック" pitchFamily="34" charset="-128"/>
              </a:defRPr>
            </a:lvl3pPr>
            <a:lvl4pPr marL="1584297" indent="-225883" eaLnBrk="0" hangingPunct="0">
              <a:spcBef>
                <a:spcPct val="30000"/>
              </a:spcBef>
              <a:defRPr sz="1200">
                <a:solidFill>
                  <a:schemeClr val="tx1"/>
                </a:solidFill>
                <a:latin typeface="Times New Roman" pitchFamily="18" charset="0"/>
                <a:ea typeface="ＭＳ Ｐゴシック" pitchFamily="34" charset="-128"/>
              </a:defRPr>
            </a:lvl4pPr>
            <a:lvl5pPr marL="2037620" indent="-225883" eaLnBrk="0" hangingPunct="0">
              <a:spcBef>
                <a:spcPct val="30000"/>
              </a:spcBef>
              <a:defRPr sz="1200">
                <a:solidFill>
                  <a:schemeClr val="tx1"/>
                </a:solidFill>
                <a:latin typeface="Times New Roman" pitchFamily="18" charset="0"/>
                <a:ea typeface="ＭＳ Ｐゴシック" pitchFamily="34" charset="-128"/>
              </a:defRPr>
            </a:lvl5pPr>
            <a:lvl6pPr marL="2486271" indent="-225883"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34921" indent="-225883"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383571" indent="-225883"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32222" indent="-225883"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96C3E8CA-AB53-4905-B47D-9E1973DC73A3}" type="slidenum">
              <a:rPr lang="en-US" altLang="en-US" smtClean="0">
                <a:solidFill>
                  <a:srgbClr val="000000"/>
                </a:solidFill>
              </a:rPr>
              <a:pPr eaLnBrk="1" hangingPunct="1">
                <a:spcBef>
                  <a:spcPct val="0"/>
                </a:spcBef>
              </a:pPr>
              <a:t>2</a:t>
            </a:fld>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smtClean="0"/>
              <a:t>August 15 ARL not submitted yet (still having</a:t>
            </a:r>
            <a:r>
              <a:rPr lang="en-US" altLang="en-US" sz="1200" baseline="0" dirty="0" smtClean="0"/>
              <a:t> problems with eBooks notifications)</a:t>
            </a:r>
          </a:p>
          <a:p>
            <a:endParaRPr lang="en-US" altLang="en-US" sz="1200" dirty="0" smtClean="0"/>
          </a:p>
          <a:p>
            <a:r>
              <a:rPr lang="en-US" altLang="en-US" sz="1200" dirty="0" smtClean="0"/>
              <a:t>Currently </a:t>
            </a:r>
            <a:r>
              <a:rPr lang="en-US" altLang="en-US" sz="1200" dirty="0" smtClean="0"/>
              <a:t>at ARL4 based on successfully completing the RAQMS/GSI MLS+OMI O3 and NO2 DA experiments and providing Pius Lee (NOAA/ARL) with RAQMS global analyses for his regional re-analysis under the AQAST tiger team. </a:t>
            </a:r>
            <a:endParaRPr lang="en-US" altLang="en-US" sz="1200" dirty="0" smtClean="0"/>
          </a:p>
          <a:p>
            <a:endParaRPr lang="en-US" altLang="en-US" sz="1200" dirty="0" smtClean="0"/>
          </a:p>
          <a:p>
            <a:r>
              <a:rPr lang="en-US" altLang="en-US" sz="1200" dirty="0" smtClean="0"/>
              <a:t>Will be providing the Aura reanalysis to users through the NASA DAAC, I think we will reach ARL 7 by the end of the 3-year funding cycle.</a:t>
            </a:r>
            <a:endParaRPr lang="en-US" altLang="en-US" dirty="0" smtClean="0">
              <a:latin typeface="Times New Roman" pitchFamily="18" charset="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35288" indent="-281965">
              <a:spcBef>
                <a:spcPct val="30000"/>
              </a:spcBef>
              <a:defRPr sz="1200">
                <a:solidFill>
                  <a:schemeClr val="tx1"/>
                </a:solidFill>
                <a:latin typeface="Times New Roman" pitchFamily="18" charset="0"/>
                <a:ea typeface="ＭＳ Ｐゴシック" pitchFamily="34" charset="-128"/>
              </a:defRPr>
            </a:lvl2pPr>
            <a:lvl3pPr marL="1130973" indent="-225883">
              <a:spcBef>
                <a:spcPct val="30000"/>
              </a:spcBef>
              <a:defRPr sz="1200">
                <a:solidFill>
                  <a:schemeClr val="tx1"/>
                </a:solidFill>
                <a:latin typeface="Times New Roman" pitchFamily="18" charset="0"/>
                <a:ea typeface="ＭＳ Ｐゴシック" pitchFamily="34" charset="-128"/>
              </a:defRPr>
            </a:lvl3pPr>
            <a:lvl4pPr marL="1584297" indent="-225883">
              <a:spcBef>
                <a:spcPct val="30000"/>
              </a:spcBef>
              <a:defRPr sz="1200">
                <a:solidFill>
                  <a:schemeClr val="tx1"/>
                </a:solidFill>
                <a:latin typeface="Times New Roman" pitchFamily="18" charset="0"/>
                <a:ea typeface="ＭＳ Ｐゴシック" pitchFamily="34" charset="-128"/>
              </a:defRPr>
            </a:lvl4pPr>
            <a:lvl5pPr marL="2037620" indent="-225883">
              <a:spcBef>
                <a:spcPct val="30000"/>
              </a:spcBef>
              <a:defRPr sz="1200">
                <a:solidFill>
                  <a:schemeClr val="tx1"/>
                </a:solidFill>
                <a:latin typeface="Times New Roman" pitchFamily="18" charset="0"/>
                <a:ea typeface="ＭＳ Ｐゴシック" pitchFamily="34" charset="-128"/>
              </a:defRPr>
            </a:lvl5pPr>
            <a:lvl6pPr marL="2486271" indent="-225883"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34921" indent="-225883"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383571" indent="-225883"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32222" indent="-225883"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49EEFEF-14B5-47A2-9933-7B18B6883464}" type="slidenum">
              <a:rPr lang="en-US" altLang="en-US">
                <a:solidFill>
                  <a:srgbClr val="000000"/>
                </a:solidFill>
              </a:rPr>
              <a:pPr>
                <a:spcBef>
                  <a:spcPct val="0"/>
                </a:spcBef>
              </a:pPr>
              <a:t>4</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7284" name="Slide Number Placeholder 3"/>
          <p:cNvSpPr txBox="1">
            <a:spLocks noGrp="1"/>
          </p:cNvSpPr>
          <p:nvPr/>
        </p:nvSpPr>
        <p:spPr bwMode="auto">
          <a:xfrm>
            <a:off x="3884852" y="8685235"/>
            <a:ext cx="297159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algn="r" eaLnBrk="1" hangingPunct="1"/>
            <a:fld id="{EC4DBFB9-2A23-40FC-A005-4EEEDBC3D501}" type="slidenum">
              <a:rPr lang="en-US" altLang="en-US" sz="1200"/>
              <a:pPr algn="r" eaLnBrk="1" hangingPunct="1"/>
              <a:t>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29057" indent="-280406">
              <a:defRPr sz="1000">
                <a:solidFill>
                  <a:schemeClr val="tx1"/>
                </a:solidFill>
                <a:latin typeface="Arial" charset="0"/>
                <a:ea typeface="ＭＳ Ｐゴシック" pitchFamily="34" charset="-128"/>
              </a:defRPr>
            </a:lvl2pPr>
            <a:lvl3pPr marL="1121626" indent="-224325">
              <a:defRPr sz="1000">
                <a:solidFill>
                  <a:schemeClr val="tx1"/>
                </a:solidFill>
                <a:latin typeface="Arial" charset="0"/>
                <a:ea typeface="ＭＳ Ｐゴシック" pitchFamily="34" charset="-128"/>
              </a:defRPr>
            </a:lvl3pPr>
            <a:lvl4pPr marL="1570276" indent="-224325">
              <a:defRPr sz="1000">
                <a:solidFill>
                  <a:schemeClr val="tx1"/>
                </a:solidFill>
                <a:latin typeface="Arial" charset="0"/>
                <a:ea typeface="ＭＳ Ｐゴシック" pitchFamily="34" charset="-128"/>
              </a:defRPr>
            </a:lvl4pPr>
            <a:lvl5pPr marL="2018927" indent="-224325">
              <a:defRPr sz="10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10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10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10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1000">
                <a:solidFill>
                  <a:schemeClr val="tx1"/>
                </a:solidFill>
                <a:latin typeface="Arial" charset="0"/>
                <a:ea typeface="ＭＳ Ｐゴシック" pitchFamily="34" charset="-128"/>
              </a:defRPr>
            </a:lvl9pPr>
          </a:lstStyle>
          <a:p>
            <a:fld id="{A4C2D7D1-C048-4BD2-B43C-DB007E3AEC24}" type="slidenum">
              <a:rPr lang="en-US" altLang="en-US" sz="1200">
                <a:latin typeface="Times New Roman" pitchFamily="18" charset="0"/>
              </a:rPr>
              <a:pPr/>
              <a:t>12</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97" y="6550223"/>
            <a:ext cx="9144000" cy="307777"/>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2015 NASA Health and Air Quality Applications Program </a:t>
            </a:r>
            <a:r>
              <a:rPr lang="en-US" sz="1400" b="1" dirty="0" smtClean="0">
                <a:latin typeface="Times New Roman" panose="02020603050405020304" pitchFamily="18" charset="0"/>
                <a:cs typeface="Times New Roman" panose="02020603050405020304" pitchFamily="18" charset="0"/>
              </a:rPr>
              <a:t>Review, September </a:t>
            </a:r>
            <a:r>
              <a:rPr lang="en-US" sz="1400" b="1" dirty="0">
                <a:latin typeface="Times New Roman" panose="02020603050405020304" pitchFamily="18" charset="0"/>
                <a:cs typeface="Times New Roman" panose="02020603050405020304" pitchFamily="18" charset="0"/>
              </a:rPr>
              <a:t>16-17, 2015, </a:t>
            </a:r>
            <a:r>
              <a:rPr lang="en-US" sz="1400" b="1" dirty="0" smtClean="0">
                <a:latin typeface="Times New Roman" panose="02020603050405020304" pitchFamily="18" charset="0"/>
                <a:cs typeface="Times New Roman" panose="02020603050405020304" pitchFamily="18" charset="0"/>
              </a:rPr>
              <a:t>Park </a:t>
            </a:r>
            <a:r>
              <a:rPr lang="en-US" sz="1400" b="1" dirty="0">
                <a:latin typeface="Times New Roman" panose="02020603050405020304" pitchFamily="18" charset="0"/>
                <a:cs typeface="Times New Roman" panose="02020603050405020304" pitchFamily="18" charset="0"/>
              </a:rPr>
              <a:t>City, </a:t>
            </a:r>
            <a:r>
              <a:rPr lang="en-US" sz="1400" b="1" dirty="0" smtClean="0">
                <a:latin typeface="Times New Roman" panose="02020603050405020304" pitchFamily="18" charset="0"/>
                <a:cs typeface="Times New Roman" panose="02020603050405020304" pitchFamily="18" charset="0"/>
              </a:rPr>
              <a:t>UT</a:t>
            </a:r>
            <a:endParaRPr lang="en-US" sz="1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143000" y="1066800"/>
            <a:ext cx="7315200" cy="3970318"/>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Aura Chemical Reanalysis in support Air Quality </a:t>
            </a:r>
            <a:r>
              <a:rPr lang="en-US" sz="2800" b="1" dirty="0" smtClean="0">
                <a:latin typeface="Times New Roman" panose="02020603050405020304" pitchFamily="18" charset="0"/>
                <a:cs typeface="Times New Roman" panose="02020603050405020304" pitchFamily="18" charset="0"/>
              </a:rPr>
              <a:t>Applications</a:t>
            </a:r>
          </a:p>
          <a:p>
            <a:pPr algn="ctr"/>
            <a:r>
              <a:rPr lang="en-US" sz="2800" b="1" dirty="0">
                <a:latin typeface="Times New Roman" panose="02020603050405020304" pitchFamily="18" charset="0"/>
                <a:cs typeface="Times New Roman" panose="02020603050405020304" pitchFamily="18" charset="0"/>
              </a:rPr>
              <a:t>	</a:t>
            </a:r>
          </a:p>
          <a:p>
            <a:pPr algn="ctr"/>
            <a:r>
              <a:rPr lang="en-US" sz="2800" b="1" dirty="0" smtClean="0">
                <a:latin typeface="Times New Roman" panose="02020603050405020304" pitchFamily="18" charset="0"/>
                <a:cs typeface="Times New Roman" panose="02020603050405020304" pitchFamily="18" charset="0"/>
              </a:rPr>
              <a:t>PI Brad Pierce </a:t>
            </a:r>
          </a:p>
          <a:p>
            <a:pPr algn="ctr"/>
            <a:r>
              <a:rPr lang="en-US" sz="2800" b="1" dirty="0" smtClean="0">
                <a:latin typeface="Times New Roman" panose="02020603050405020304" pitchFamily="18" charset="0"/>
                <a:cs typeface="Times New Roman" panose="02020603050405020304" pitchFamily="18" charset="0"/>
              </a:rPr>
              <a:t>(NOAA/NESDIS)</a:t>
            </a:r>
          </a:p>
          <a:p>
            <a:pPr algn="ct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Presented by </a:t>
            </a:r>
          </a:p>
          <a:p>
            <a:pPr algn="ctr"/>
            <a:r>
              <a:rPr lang="en-US" sz="2800" b="1" dirty="0" smtClean="0">
                <a:latin typeface="Times New Roman" panose="02020603050405020304" pitchFamily="18" charset="0"/>
                <a:cs typeface="Times New Roman" panose="02020603050405020304" pitchFamily="18" charset="0"/>
              </a:rPr>
              <a:t>Allen </a:t>
            </a:r>
            <a:r>
              <a:rPr lang="en-US" sz="2800" b="1" dirty="0" err="1" smtClean="0">
                <a:latin typeface="Times New Roman" panose="02020603050405020304" pitchFamily="18" charset="0"/>
                <a:cs typeface="Times New Roman" panose="02020603050405020304" pitchFamily="18" charset="0"/>
              </a:rPr>
              <a:t>Lenzen</a:t>
            </a:r>
            <a:r>
              <a:rPr lang="en-US" sz="2800" b="1" dirty="0" smtClean="0">
                <a:latin typeface="Times New Roman" panose="02020603050405020304" pitchFamily="18" charset="0"/>
                <a:cs typeface="Times New Roman" panose="02020603050405020304" pitchFamily="18" charset="0"/>
              </a:rPr>
              <a:t> </a:t>
            </a:r>
          </a:p>
          <a:p>
            <a:pPr algn="ctr"/>
            <a:r>
              <a:rPr lang="en-US" sz="2800" b="1" dirty="0" smtClean="0">
                <a:latin typeface="Times New Roman" panose="02020603050405020304" pitchFamily="18" charset="0"/>
                <a:cs typeface="Times New Roman" panose="02020603050405020304" pitchFamily="18" charset="0"/>
              </a:rPr>
              <a:t>(UW-Madison, SSEC) </a:t>
            </a:r>
            <a:endParaRPr lang="en-US" sz="2800" b="1" dirty="0">
              <a:latin typeface="Times New Roman" panose="02020603050405020304" pitchFamily="18" charset="0"/>
              <a:cs typeface="Times New Roman" panose="02020603050405020304" pitchFamily="18" charset="0"/>
            </a:endParaRPr>
          </a:p>
        </p:txBody>
      </p:sp>
      <p:pic>
        <p:nvPicPr>
          <p:cNvPr id="6" name="Picture 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3" y="64786"/>
            <a:ext cx="10144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encrypted-tbn3.gstatic.com/images?q=tbn:ANd9GcRxoWU2ys-r2o37tz69XNPXYLghk6SHg78F1CCg3GMH5pkXmbYx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410200"/>
            <a:ext cx="176847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NOA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2750" y="21454"/>
            <a:ext cx="876024" cy="876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SEC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9524" y="5470853"/>
            <a:ext cx="1449250" cy="102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08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4267200"/>
            <a:ext cx="7837714" cy="990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bwMode="auto">
          <a:xfrm>
            <a:off x="401638" y="942975"/>
            <a:ext cx="8483600" cy="57388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US" altLang="en-US" dirty="0" smtClean="0">
                <a:latin typeface="Times New Roman" panose="02020603050405020304" pitchFamily="18" charset="0"/>
                <a:ea typeface="ＭＳ Ｐゴシック" pitchFamily="34" charset="-128"/>
                <a:cs typeface="Times New Roman" panose="02020603050405020304" pitchFamily="18" charset="0"/>
              </a:rPr>
              <a:t>Results and Milestones (Year 1)</a:t>
            </a:r>
          </a:p>
          <a:p>
            <a:pPr marL="639763" lvl="1">
              <a:buFont typeface="Wingdings" panose="05000000000000000000" pitchFamily="2" charset="2"/>
              <a:buChar char="§"/>
              <a:defRPr/>
            </a:pPr>
            <a:endParaRPr lang="en-US" altLang="en-US" sz="2000" dirty="0" smtClean="0">
              <a:latin typeface="Times New Roman" panose="02020603050405020304" pitchFamily="18" charset="0"/>
              <a:ea typeface="ＭＳ Ｐゴシック" pitchFamily="34" charset="-128"/>
              <a:cs typeface="Times New Roman" panose="02020603050405020304" pitchFamily="18" charset="0"/>
            </a:endParaRPr>
          </a:p>
          <a:p>
            <a:pPr marL="639763" lvl="1">
              <a:buFont typeface="Wingdings" panose="05000000000000000000" pitchFamily="2" charset="2"/>
              <a:buChar char="§"/>
              <a:defRPr/>
            </a:pP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Global emissions development based on Hemispheric Transport of Air Pollution (HTAP) 0.1x0.1 degree emission inventory </a:t>
            </a:r>
          </a:p>
          <a:p>
            <a:pPr marL="639763" lvl="1">
              <a:buFont typeface="Wingdings" panose="05000000000000000000" pitchFamily="2" charset="2"/>
              <a:buChar char="§"/>
              <a:defRPr/>
            </a:pPr>
            <a:endPar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endParaRPr>
          </a:p>
          <a:p>
            <a:pPr marL="639763" lvl="1">
              <a:buFont typeface="Wingdings" panose="05000000000000000000" pitchFamily="2" charset="2"/>
              <a:buChar char="§"/>
              <a:defRPr/>
            </a:pP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Participation in HTAP </a:t>
            </a:r>
            <a:r>
              <a:rPr lang="en-US" altLang="en-US" sz="2000" dirty="0">
                <a:solidFill>
                  <a:srgbClr val="2E50FC"/>
                </a:solidFill>
                <a:latin typeface="Times New Roman" panose="02020603050405020304" pitchFamily="18" charset="0"/>
                <a:ea typeface="ＭＳ Ｐゴシック" pitchFamily="34" charset="-128"/>
                <a:cs typeface="Times New Roman" panose="02020603050405020304" pitchFamily="18" charset="0"/>
              </a:rPr>
              <a:t>Work Package 3.2  </a:t>
            </a: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“Inflow </a:t>
            </a:r>
            <a:r>
              <a:rPr lang="en-US" altLang="en-US" sz="2000" dirty="0">
                <a:solidFill>
                  <a:srgbClr val="2E50FC"/>
                </a:solidFill>
                <a:latin typeface="Times New Roman" panose="02020603050405020304" pitchFamily="18" charset="0"/>
                <a:ea typeface="ＭＳ Ｐゴシック" pitchFamily="34" charset="-128"/>
                <a:cs typeface="Times New Roman" panose="02020603050405020304" pitchFamily="18" charset="0"/>
              </a:rPr>
              <a:t>processes influencing air quality over western North </a:t>
            </a: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America” </a:t>
            </a:r>
            <a:r>
              <a:rPr lang="en-US" altLang="en-US" sz="2000" dirty="0">
                <a:solidFill>
                  <a:srgbClr val="2E50FC"/>
                </a:solidFill>
                <a:latin typeface="Times New Roman" panose="02020603050405020304" pitchFamily="18" charset="0"/>
                <a:ea typeface="ＭＳ Ｐゴシック" pitchFamily="34" charset="-128"/>
                <a:cs typeface="Times New Roman" panose="02020603050405020304" pitchFamily="18" charset="0"/>
              </a:rPr>
              <a:t>(Lead: Owen R. </a:t>
            </a: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Cooper, NOAA/ESRL)</a:t>
            </a:r>
          </a:p>
          <a:p>
            <a:pPr marL="639763" lvl="1">
              <a:buFont typeface="Wingdings" panose="05000000000000000000" pitchFamily="2" charset="2"/>
              <a:buChar char="§"/>
              <a:defRPr/>
            </a:pPr>
            <a:endPar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endParaRPr>
          </a:p>
          <a:p>
            <a:pPr marL="639763" lvl="1">
              <a:buFont typeface="Wingdings" panose="05000000000000000000" pitchFamily="2" charset="2"/>
              <a:buChar char="§"/>
              <a:defRPr/>
            </a:pP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2010 data denial studies conducted for OMI O3 total column, MLS stratospheric O3 profiles, OMI tropospheric NO2 column retrieval assimilation within coupled RAQMS/GSI Analysis system</a:t>
            </a:r>
          </a:p>
          <a:p>
            <a:pPr marL="639763" lvl="1">
              <a:buFont typeface="Wingdings" panose="05000000000000000000" pitchFamily="2" charset="2"/>
              <a:buChar char="§"/>
              <a:defRPr/>
            </a:pPr>
            <a:endParaRPr lang="en-US" altLang="en-US" sz="1600" dirty="0" smtClean="0">
              <a:latin typeface="Times New Roman" panose="02020603050405020304" pitchFamily="18" charset="0"/>
              <a:ea typeface="ＭＳ Ｐゴシック" pitchFamily="34" charset="-128"/>
              <a:cs typeface="Times New Roman" panose="02020603050405020304" pitchFamily="18" charset="0"/>
            </a:endParaRPr>
          </a:p>
        </p:txBody>
      </p:sp>
      <p:sp>
        <p:nvSpPr>
          <p:cNvPr id="4" name="Title 1"/>
          <p:cNvSpPr txBox="1">
            <a:spLocks/>
          </p:cNvSpPr>
          <p:nvPr/>
        </p:nvSpPr>
        <p:spPr bwMode="auto">
          <a:xfrm>
            <a:off x="0" y="0"/>
            <a:ext cx="913765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rtlCol="0" anchor="ctr" anchorCtr="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Aura Chemical Reanalysis in support Air Quality Applications</a:t>
            </a:r>
            <a:endParaRPr lang="en-US" altLang="en-US" sz="2800" dirty="0" smtClean="0">
              <a:ea typeface="ＭＳ Ｐゴシック" pitchFamily="34" charset="-128"/>
              <a:cs typeface="Arial" charset="0"/>
            </a:endParaRPr>
          </a:p>
        </p:txBody>
      </p:sp>
    </p:spTree>
    <p:extLst>
      <p:ext uri="{BB962C8B-B14F-4D97-AF65-F5344CB8AC3E}">
        <p14:creationId xmlns:p14="http://schemas.microsoft.com/office/powerpoint/2010/main" val="642488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 y="2647950"/>
            <a:ext cx="2449513"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p:cNvSpPr txBox="1">
            <a:spLocks noChangeArrowheads="1"/>
          </p:cNvSpPr>
          <p:nvPr/>
        </p:nvSpPr>
        <p:spPr bwMode="auto">
          <a:xfrm>
            <a:off x="1760537" y="533400"/>
            <a:ext cx="7375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000">
                <a:solidFill>
                  <a:schemeClr val="tx1"/>
                </a:solidFill>
                <a:latin typeface="Arial" charset="0"/>
                <a:ea typeface="ＭＳ Ｐゴシック" pitchFamily="34" charset="-128"/>
              </a:defRPr>
            </a:lvl1pPr>
            <a:lvl2pPr marL="37931725" indent="-37474525" defTabSz="457200">
              <a:defRPr sz="1000">
                <a:solidFill>
                  <a:schemeClr val="tx1"/>
                </a:solidFill>
                <a:latin typeface="Arial" charset="0"/>
                <a:ea typeface="ＭＳ Ｐゴシック" pitchFamily="34" charset="-128"/>
              </a:defRPr>
            </a:lvl2pPr>
            <a:lvl3pPr marL="1143000" indent="-228600" defTabSz="457200">
              <a:defRPr sz="1000">
                <a:solidFill>
                  <a:schemeClr val="tx1"/>
                </a:solidFill>
                <a:latin typeface="Arial" charset="0"/>
                <a:ea typeface="ＭＳ Ｐゴシック" pitchFamily="34" charset="-128"/>
              </a:defRPr>
            </a:lvl3pPr>
            <a:lvl4pPr marL="1600200" indent="-228600" defTabSz="457200">
              <a:defRPr sz="1000">
                <a:solidFill>
                  <a:schemeClr val="tx1"/>
                </a:solidFill>
                <a:latin typeface="Arial" charset="0"/>
                <a:ea typeface="ＭＳ Ｐゴシック" pitchFamily="34" charset="-128"/>
              </a:defRPr>
            </a:lvl4pPr>
            <a:lvl5pPr marL="2057400" indent="-228600" defTabSz="45720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sz="2400" b="1" dirty="0">
                <a:latin typeface="Times New Roman" pitchFamily="18" charset="0"/>
              </a:rPr>
              <a:t>CalNex-2010 O</a:t>
            </a:r>
            <a:r>
              <a:rPr lang="en-US" altLang="en-US" sz="2400" b="1" baseline="-25000" dirty="0">
                <a:latin typeface="Times New Roman" pitchFamily="18" charset="0"/>
              </a:rPr>
              <a:t>3</a:t>
            </a:r>
            <a:r>
              <a:rPr lang="en-US" altLang="en-US" sz="2400" b="1" dirty="0">
                <a:latin typeface="Times New Roman" pitchFamily="18" charset="0"/>
              </a:rPr>
              <a:t> </a:t>
            </a:r>
            <a:r>
              <a:rPr lang="en-US" altLang="en-US" sz="2400" b="1" dirty="0" err="1">
                <a:latin typeface="Times New Roman" pitchFamily="18" charset="0"/>
              </a:rPr>
              <a:t>sondes</a:t>
            </a:r>
            <a:r>
              <a:rPr lang="en-US" altLang="en-US" sz="2400" b="1" dirty="0">
                <a:latin typeface="Times New Roman" pitchFamily="18" charset="0"/>
              </a:rPr>
              <a:t> – Owen Cooper (NOAA ESRL)</a:t>
            </a:r>
          </a:p>
        </p:txBody>
      </p:sp>
      <p:sp>
        <p:nvSpPr>
          <p:cNvPr id="21508" name="Text Box 9"/>
          <p:cNvSpPr txBox="1">
            <a:spLocks noChangeArrowheads="1"/>
          </p:cNvSpPr>
          <p:nvPr/>
        </p:nvSpPr>
        <p:spPr bwMode="auto">
          <a:xfrm>
            <a:off x="441325" y="912813"/>
            <a:ext cx="2146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b="1">
                <a:latin typeface="Times New Roman" pitchFamily="18" charset="0"/>
              </a:rPr>
              <a:t>CalNex Ozonesonde</a:t>
            </a:r>
          </a:p>
        </p:txBody>
      </p:sp>
      <p:pic>
        <p:nvPicPr>
          <p:cNvPr id="215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40953" t="34717" r="25238" b="17523"/>
          <a:stretch>
            <a:fillRect/>
          </a:stretch>
        </p:blipFill>
        <p:spPr bwMode="auto">
          <a:xfrm>
            <a:off x="74613" y="876300"/>
            <a:ext cx="1984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9"/>
          <p:cNvSpPr txBox="1">
            <a:spLocks noChangeArrowheads="1"/>
          </p:cNvSpPr>
          <p:nvPr/>
        </p:nvSpPr>
        <p:spPr bwMode="auto">
          <a:xfrm>
            <a:off x="1905000" y="990600"/>
            <a:ext cx="18197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ea typeface="ＭＳ Ｐゴシック" pitchFamily="34" charset="-128"/>
              </a:defRPr>
            </a:lvl1pPr>
            <a:lvl2pPr marL="742950" indent="-285750" eaLnBrk="0" hangingPunct="0">
              <a:defRPr sz="1000">
                <a:solidFill>
                  <a:schemeClr val="tx1"/>
                </a:solidFill>
                <a:latin typeface="Arial" charset="0"/>
                <a:ea typeface="ＭＳ Ｐゴシック" pitchFamily="34" charset="-128"/>
              </a:defRPr>
            </a:lvl2pPr>
            <a:lvl3pPr marL="1143000" indent="-228600" eaLnBrk="0" hangingPunct="0">
              <a:defRPr sz="1000">
                <a:solidFill>
                  <a:schemeClr val="tx1"/>
                </a:solidFill>
                <a:latin typeface="Arial" charset="0"/>
                <a:ea typeface="ＭＳ Ｐゴシック" pitchFamily="34" charset="-128"/>
              </a:defRPr>
            </a:lvl3pPr>
            <a:lvl4pPr marL="1600200" indent="-228600" eaLnBrk="0" hangingPunct="0">
              <a:defRPr sz="1000">
                <a:solidFill>
                  <a:schemeClr val="tx1"/>
                </a:solidFill>
                <a:latin typeface="Arial" charset="0"/>
                <a:ea typeface="ＭＳ Ｐゴシック" pitchFamily="34" charset="-128"/>
              </a:defRPr>
            </a:lvl4pPr>
            <a:lvl5pPr marL="2057400" indent="-228600" eaLnBrk="0" hangingPunct="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defRPr/>
            </a:pPr>
            <a:r>
              <a:rPr lang="en-US" altLang="en-US" sz="1800" b="1" dirty="0" smtClean="0">
                <a:solidFill>
                  <a:srgbClr val="2E50FC"/>
                </a:solidFill>
                <a:latin typeface="Times New Roman" panose="02020603050405020304" pitchFamily="18" charset="0"/>
                <a:cs typeface="Times New Roman" panose="02020603050405020304" pitchFamily="18" charset="0"/>
              </a:rPr>
              <a:t>May-June, 2010 </a:t>
            </a:r>
          </a:p>
        </p:txBody>
      </p:sp>
      <p:sp>
        <p:nvSpPr>
          <p:cNvPr id="21512" name="Rectangle 13"/>
          <p:cNvSpPr>
            <a:spLocks noChangeArrowheads="1"/>
          </p:cNvSpPr>
          <p:nvPr/>
        </p:nvSpPr>
        <p:spPr bwMode="auto">
          <a:xfrm>
            <a:off x="1919288" y="1281113"/>
            <a:ext cx="6249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sz="1200" b="1" dirty="0" err="1">
                <a:solidFill>
                  <a:srgbClr val="2E50FC"/>
                </a:solidFill>
                <a:latin typeface="Times New Roman" panose="02020603050405020304" pitchFamily="18" charset="0"/>
                <a:cs typeface="Times New Roman" panose="02020603050405020304" pitchFamily="18" charset="0"/>
              </a:rPr>
              <a:t>CalNex</a:t>
            </a:r>
            <a:r>
              <a:rPr lang="en-US" altLang="en-US" sz="1200" b="1" dirty="0">
                <a:solidFill>
                  <a:srgbClr val="2E50FC"/>
                </a:solidFill>
                <a:latin typeface="Times New Roman" panose="02020603050405020304" pitchFamily="18" charset="0"/>
                <a:cs typeface="Times New Roman" panose="02020603050405020304" pitchFamily="18" charset="0"/>
              </a:rPr>
              <a:t> was organized by the California Air Resources Board (CARB) </a:t>
            </a:r>
            <a:r>
              <a:rPr lang="en-US" altLang="en-US" sz="1200" b="1" dirty="0" smtClean="0">
                <a:solidFill>
                  <a:srgbClr val="2E50FC"/>
                </a:solidFill>
                <a:latin typeface="Times New Roman" panose="02020603050405020304" pitchFamily="18" charset="0"/>
                <a:cs typeface="Times New Roman" panose="02020603050405020304" pitchFamily="18" charset="0"/>
              </a:rPr>
              <a:t>and NOAA </a:t>
            </a:r>
            <a:r>
              <a:rPr lang="en-US" altLang="en-US" sz="1200" b="1" dirty="0">
                <a:solidFill>
                  <a:srgbClr val="2E50FC"/>
                </a:solidFill>
                <a:latin typeface="Times New Roman" panose="02020603050405020304" pitchFamily="18" charset="0"/>
                <a:cs typeface="Times New Roman" panose="02020603050405020304" pitchFamily="18" charset="0"/>
              </a:rPr>
              <a:t>to investigate scientific issues at the nexus between air quality and climate change. </a:t>
            </a:r>
          </a:p>
        </p:txBody>
      </p:sp>
      <p:pic>
        <p:nvPicPr>
          <p:cNvPr id="21513" name="Picture 12" descr="\\beans\users$\bpierce\Data\Documents\ROSES_2013_NRA\Program_review\RAQMS_CALNEX_HTAPEMISSIONS_vs_IONS_noassi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088" y="171450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a:stCxn id="21521" idx="2"/>
          </p:cNvCxnSpPr>
          <p:nvPr/>
        </p:nvCxnSpPr>
        <p:spPr>
          <a:xfrm>
            <a:off x="3190875" y="2479675"/>
            <a:ext cx="0" cy="5159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90875" y="2995613"/>
            <a:ext cx="225742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024313" y="2986088"/>
            <a:ext cx="0" cy="2524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024313" y="3238500"/>
            <a:ext cx="384175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392738" y="4459288"/>
            <a:ext cx="9525" cy="20161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583238" y="4471988"/>
            <a:ext cx="9525" cy="20161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520" name="TextBox 27"/>
          <p:cNvSpPr txBox="1">
            <a:spLocks noChangeArrowheads="1"/>
          </p:cNvSpPr>
          <p:nvPr/>
        </p:nvSpPr>
        <p:spPr bwMode="auto">
          <a:xfrm>
            <a:off x="5649913" y="4610100"/>
            <a:ext cx="62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b="1">
                <a:solidFill>
                  <a:srgbClr val="FF0000"/>
                </a:solidFill>
              </a:rPr>
              <a:t>+/- 10%</a:t>
            </a:r>
          </a:p>
        </p:txBody>
      </p:sp>
      <p:sp>
        <p:nvSpPr>
          <p:cNvPr id="21521" name="TextBox 42"/>
          <p:cNvSpPr txBox="1">
            <a:spLocks noChangeArrowheads="1"/>
          </p:cNvSpPr>
          <p:nvPr/>
        </p:nvSpPr>
        <p:spPr bwMode="auto">
          <a:xfrm>
            <a:off x="2043113" y="1771650"/>
            <a:ext cx="2295525" cy="7080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b="1" dirty="0">
                <a:solidFill>
                  <a:srgbClr val="2E50FC"/>
                </a:solidFill>
                <a:latin typeface="Times New Roman" panose="02020603050405020304" pitchFamily="18" charset="0"/>
                <a:cs typeface="Times New Roman" panose="02020603050405020304" pitchFamily="18" charset="0"/>
              </a:rPr>
              <a:t>RAQMS baseline (no assimilation) underestimates ozone and ozone variance in the stratosphere and troposphere</a:t>
            </a:r>
          </a:p>
        </p:txBody>
      </p:sp>
      <p:sp>
        <p:nvSpPr>
          <p:cNvPr id="20" name="Rectangle 14"/>
          <p:cNvSpPr>
            <a:spLocks noChangeArrowheads="1"/>
          </p:cNvSpPr>
          <p:nvPr/>
        </p:nvSpPr>
        <p:spPr bwMode="auto">
          <a:xfrm>
            <a:off x="19050" y="5638800"/>
            <a:ext cx="40052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sz="1600" dirty="0" err="1">
                <a:solidFill>
                  <a:srgbClr val="2E50FC"/>
                </a:solidFill>
                <a:latin typeface="Times New Roman" panose="02020603050405020304" pitchFamily="18" charset="0"/>
                <a:cs typeface="Times New Roman" panose="02020603050405020304" pitchFamily="18" charset="0"/>
              </a:rPr>
              <a:t>CalNex</a:t>
            </a:r>
            <a:r>
              <a:rPr lang="en-US" altLang="en-US" sz="1600" dirty="0">
                <a:solidFill>
                  <a:srgbClr val="2E50FC"/>
                </a:solidFill>
                <a:latin typeface="Times New Roman" panose="02020603050405020304" pitchFamily="18" charset="0"/>
                <a:cs typeface="Times New Roman" panose="02020603050405020304" pitchFamily="18" charset="0"/>
              </a:rPr>
              <a:t> </a:t>
            </a:r>
            <a:r>
              <a:rPr lang="en-US" altLang="en-US" sz="1600" dirty="0" err="1">
                <a:solidFill>
                  <a:srgbClr val="2E50FC"/>
                </a:solidFill>
                <a:latin typeface="Times New Roman" panose="02020603050405020304" pitchFamily="18" charset="0"/>
                <a:cs typeface="Times New Roman" panose="02020603050405020304" pitchFamily="18" charset="0"/>
              </a:rPr>
              <a:t>ozonesonde</a:t>
            </a:r>
            <a:r>
              <a:rPr lang="en-US" altLang="en-US" sz="1600" dirty="0">
                <a:solidFill>
                  <a:srgbClr val="2E50FC"/>
                </a:solidFill>
                <a:latin typeface="Times New Roman" panose="02020603050405020304" pitchFamily="18" charset="0"/>
                <a:cs typeface="Times New Roman" panose="02020603050405020304" pitchFamily="18" charset="0"/>
              </a:rPr>
              <a:t> measurements provide an opportunity to assess the impact of MLS and OMI O3 assimilation on ozone within the Aura </a:t>
            </a:r>
            <a:r>
              <a:rPr lang="en-US" altLang="en-US" sz="1600" dirty="0" smtClean="0">
                <a:solidFill>
                  <a:srgbClr val="2E50FC"/>
                </a:solidFill>
                <a:latin typeface="Times New Roman" panose="02020603050405020304" pitchFamily="18" charset="0"/>
                <a:cs typeface="Times New Roman" panose="02020603050405020304" pitchFamily="18" charset="0"/>
              </a:rPr>
              <a:t>Reanalysis along </a:t>
            </a:r>
            <a:r>
              <a:rPr lang="en-US" altLang="en-US" sz="1600" dirty="0">
                <a:solidFill>
                  <a:srgbClr val="2E50FC"/>
                </a:solidFill>
                <a:latin typeface="Times New Roman" panose="02020603050405020304" pitchFamily="18" charset="0"/>
                <a:cs typeface="Times New Roman" panose="02020603050405020304" pitchFamily="18" charset="0"/>
              </a:rPr>
              <a:t>the California coast</a:t>
            </a:r>
          </a:p>
        </p:txBody>
      </p:sp>
      <p:sp>
        <p:nvSpPr>
          <p:cNvPr id="21" name="Title 1"/>
          <p:cNvSpPr txBox="1">
            <a:spLocks/>
          </p:cNvSpPr>
          <p:nvPr/>
        </p:nvSpPr>
        <p:spPr bwMode="auto">
          <a:xfrm>
            <a:off x="0" y="0"/>
            <a:ext cx="913765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rtlCol="0" anchor="ctr" anchorCtr="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Aura Chemical Reanalysis in support Air Quality Applications</a:t>
            </a:r>
            <a:endParaRPr lang="en-US" altLang="en-US" sz="2800" dirty="0" smtClean="0">
              <a:ea typeface="ＭＳ Ｐゴシック" pitchFamily="34" charset="-128"/>
              <a:cs typeface="Arial" charset="0"/>
            </a:endParaRPr>
          </a:p>
        </p:txBody>
      </p:sp>
    </p:spTree>
    <p:extLst>
      <p:ext uri="{BB962C8B-B14F-4D97-AF65-F5344CB8AC3E}">
        <p14:creationId xmlns:p14="http://schemas.microsoft.com/office/powerpoint/2010/main" val="373444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2647950"/>
            <a:ext cx="2449513"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9"/>
          <p:cNvSpPr txBox="1">
            <a:spLocks noChangeArrowheads="1"/>
          </p:cNvSpPr>
          <p:nvPr/>
        </p:nvSpPr>
        <p:spPr bwMode="auto">
          <a:xfrm>
            <a:off x="441325" y="912813"/>
            <a:ext cx="2146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b="1">
                <a:latin typeface="Times New Roman" pitchFamily="18" charset="0"/>
              </a:rPr>
              <a:t>CalNex Ozonesonde</a:t>
            </a:r>
          </a:p>
        </p:txBody>
      </p:sp>
      <p:pic>
        <p:nvPicPr>
          <p:cNvPr id="225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40953" t="34717" r="25238" b="17523"/>
          <a:stretch>
            <a:fillRect/>
          </a:stretch>
        </p:blipFill>
        <p:spPr bwMode="auto">
          <a:xfrm>
            <a:off x="74613" y="876300"/>
            <a:ext cx="1984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13"/>
          <p:cNvSpPr>
            <a:spLocks noChangeArrowheads="1"/>
          </p:cNvSpPr>
          <p:nvPr/>
        </p:nvSpPr>
        <p:spPr bwMode="auto">
          <a:xfrm>
            <a:off x="1919288" y="1281113"/>
            <a:ext cx="6249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sz="1200" b="1" dirty="0" err="1">
                <a:solidFill>
                  <a:srgbClr val="2E50FC"/>
                </a:solidFill>
                <a:latin typeface="Times New Roman" panose="02020603050405020304" pitchFamily="18" charset="0"/>
                <a:cs typeface="Times New Roman" panose="02020603050405020304" pitchFamily="18" charset="0"/>
              </a:rPr>
              <a:t>CalNex</a:t>
            </a:r>
            <a:r>
              <a:rPr lang="en-US" altLang="en-US" sz="1200" b="1" dirty="0">
                <a:solidFill>
                  <a:srgbClr val="2E50FC"/>
                </a:solidFill>
                <a:latin typeface="Times New Roman" panose="02020603050405020304" pitchFamily="18" charset="0"/>
                <a:cs typeface="Times New Roman" panose="02020603050405020304" pitchFamily="18" charset="0"/>
              </a:rPr>
              <a:t> was organized by the California Air Resources Board (CARB) </a:t>
            </a:r>
            <a:r>
              <a:rPr lang="en-US" altLang="en-US" sz="1200" b="1" dirty="0" smtClean="0">
                <a:solidFill>
                  <a:srgbClr val="2E50FC"/>
                </a:solidFill>
                <a:latin typeface="Times New Roman" panose="02020603050405020304" pitchFamily="18" charset="0"/>
                <a:cs typeface="Times New Roman" panose="02020603050405020304" pitchFamily="18" charset="0"/>
              </a:rPr>
              <a:t>and NOAA </a:t>
            </a:r>
            <a:r>
              <a:rPr lang="en-US" altLang="en-US" sz="1200" b="1" dirty="0">
                <a:solidFill>
                  <a:srgbClr val="2E50FC"/>
                </a:solidFill>
                <a:latin typeface="Times New Roman" panose="02020603050405020304" pitchFamily="18" charset="0"/>
                <a:cs typeface="Times New Roman" panose="02020603050405020304" pitchFamily="18" charset="0"/>
              </a:rPr>
              <a:t>to investigate scientific issues at the nexus between air quality and climate change. </a:t>
            </a:r>
          </a:p>
        </p:txBody>
      </p:sp>
      <p:sp>
        <p:nvSpPr>
          <p:cNvPr id="22538" name="Rectangle 14"/>
          <p:cNvSpPr>
            <a:spLocks noChangeArrowheads="1"/>
          </p:cNvSpPr>
          <p:nvPr/>
        </p:nvSpPr>
        <p:spPr bwMode="auto">
          <a:xfrm>
            <a:off x="19050" y="5638800"/>
            <a:ext cx="40052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sz="1600" dirty="0" err="1">
                <a:solidFill>
                  <a:srgbClr val="2E50FC"/>
                </a:solidFill>
                <a:latin typeface="Times New Roman" panose="02020603050405020304" pitchFamily="18" charset="0"/>
                <a:cs typeface="Times New Roman" panose="02020603050405020304" pitchFamily="18" charset="0"/>
              </a:rPr>
              <a:t>CalNex</a:t>
            </a:r>
            <a:r>
              <a:rPr lang="en-US" altLang="en-US" sz="1600" dirty="0">
                <a:solidFill>
                  <a:srgbClr val="2E50FC"/>
                </a:solidFill>
                <a:latin typeface="Times New Roman" panose="02020603050405020304" pitchFamily="18" charset="0"/>
                <a:cs typeface="Times New Roman" panose="02020603050405020304" pitchFamily="18" charset="0"/>
              </a:rPr>
              <a:t> </a:t>
            </a:r>
            <a:r>
              <a:rPr lang="en-US" altLang="en-US" sz="1600" dirty="0" err="1">
                <a:solidFill>
                  <a:srgbClr val="2E50FC"/>
                </a:solidFill>
                <a:latin typeface="Times New Roman" panose="02020603050405020304" pitchFamily="18" charset="0"/>
                <a:cs typeface="Times New Roman" panose="02020603050405020304" pitchFamily="18" charset="0"/>
              </a:rPr>
              <a:t>ozonesonde</a:t>
            </a:r>
            <a:r>
              <a:rPr lang="en-US" altLang="en-US" sz="1600" dirty="0">
                <a:solidFill>
                  <a:srgbClr val="2E50FC"/>
                </a:solidFill>
                <a:latin typeface="Times New Roman" panose="02020603050405020304" pitchFamily="18" charset="0"/>
                <a:cs typeface="Times New Roman" panose="02020603050405020304" pitchFamily="18" charset="0"/>
              </a:rPr>
              <a:t> measurements provide an opportunity to assess the impact of MLS and OMI O3 assimilation on ozone within the Aura </a:t>
            </a:r>
            <a:r>
              <a:rPr lang="en-US" altLang="en-US" sz="1600" dirty="0" smtClean="0">
                <a:solidFill>
                  <a:srgbClr val="2E50FC"/>
                </a:solidFill>
                <a:latin typeface="Times New Roman" panose="02020603050405020304" pitchFamily="18" charset="0"/>
                <a:cs typeface="Times New Roman" panose="02020603050405020304" pitchFamily="18" charset="0"/>
              </a:rPr>
              <a:t>Reanalysis along </a:t>
            </a:r>
            <a:r>
              <a:rPr lang="en-US" altLang="en-US" sz="1600" dirty="0">
                <a:solidFill>
                  <a:srgbClr val="2E50FC"/>
                </a:solidFill>
                <a:latin typeface="Times New Roman" panose="02020603050405020304" pitchFamily="18" charset="0"/>
                <a:cs typeface="Times New Roman" panose="02020603050405020304" pitchFamily="18" charset="0"/>
              </a:rPr>
              <a:t>the California coast</a:t>
            </a:r>
          </a:p>
        </p:txBody>
      </p:sp>
      <p:cxnSp>
        <p:nvCxnSpPr>
          <p:cNvPr id="18" name="Straight Connector 17"/>
          <p:cNvCxnSpPr>
            <a:stCxn id="22546" idx="2"/>
          </p:cNvCxnSpPr>
          <p:nvPr/>
        </p:nvCxnSpPr>
        <p:spPr>
          <a:xfrm>
            <a:off x="3190875" y="2325688"/>
            <a:ext cx="0" cy="669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190875" y="2986088"/>
            <a:ext cx="2482850" cy="95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24313" y="2986088"/>
            <a:ext cx="0" cy="2524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024313" y="3238500"/>
            <a:ext cx="438308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392738" y="4459288"/>
            <a:ext cx="9525" cy="20161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583238" y="4471988"/>
            <a:ext cx="9525" cy="20161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545" name="TextBox 22"/>
          <p:cNvSpPr txBox="1">
            <a:spLocks noChangeArrowheads="1"/>
          </p:cNvSpPr>
          <p:nvPr/>
        </p:nvSpPr>
        <p:spPr bwMode="auto">
          <a:xfrm>
            <a:off x="5649913" y="4610100"/>
            <a:ext cx="62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b="1">
                <a:solidFill>
                  <a:srgbClr val="FF0000"/>
                </a:solidFill>
              </a:rPr>
              <a:t>+/- 10%</a:t>
            </a:r>
          </a:p>
        </p:txBody>
      </p:sp>
      <p:sp>
        <p:nvSpPr>
          <p:cNvPr id="22546" name="TextBox 23"/>
          <p:cNvSpPr txBox="1">
            <a:spLocks noChangeArrowheads="1"/>
          </p:cNvSpPr>
          <p:nvPr/>
        </p:nvSpPr>
        <p:spPr bwMode="auto">
          <a:xfrm>
            <a:off x="2043113" y="1771650"/>
            <a:ext cx="2295525" cy="5540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b="1" dirty="0">
                <a:solidFill>
                  <a:srgbClr val="2E50FC"/>
                </a:solidFill>
                <a:latin typeface="Times New Roman" panose="02020603050405020304" pitchFamily="18" charset="0"/>
                <a:cs typeface="Times New Roman" panose="02020603050405020304" pitchFamily="18" charset="0"/>
              </a:rPr>
              <a:t>RAQMS Aura Reanalysis improves ozone and ozone variance in the stratosphere and troposphere</a:t>
            </a:r>
          </a:p>
        </p:txBody>
      </p:sp>
      <p:pic>
        <p:nvPicPr>
          <p:cNvPr id="2050" name="Picture 2" descr="C:\Users\Brad\Documents\Work\NASA_REVIEW\RAQMS_CALNEX_HTAPEMISSIONS_vs_IONS_HTAPEMISSION.GSIOZONE.MLS.2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0" y="1714274"/>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4"/>
          <p:cNvSpPr txBox="1">
            <a:spLocks noChangeArrowheads="1"/>
          </p:cNvSpPr>
          <p:nvPr/>
        </p:nvSpPr>
        <p:spPr bwMode="auto">
          <a:xfrm>
            <a:off x="1760537" y="533400"/>
            <a:ext cx="7375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000">
                <a:solidFill>
                  <a:schemeClr val="tx1"/>
                </a:solidFill>
                <a:latin typeface="Arial" charset="0"/>
                <a:ea typeface="ＭＳ Ｐゴシック" pitchFamily="34" charset="-128"/>
              </a:defRPr>
            </a:lvl1pPr>
            <a:lvl2pPr marL="37931725" indent="-37474525" defTabSz="457200">
              <a:defRPr sz="1000">
                <a:solidFill>
                  <a:schemeClr val="tx1"/>
                </a:solidFill>
                <a:latin typeface="Arial" charset="0"/>
                <a:ea typeface="ＭＳ Ｐゴシック" pitchFamily="34" charset="-128"/>
              </a:defRPr>
            </a:lvl2pPr>
            <a:lvl3pPr marL="1143000" indent="-228600" defTabSz="457200">
              <a:defRPr sz="1000">
                <a:solidFill>
                  <a:schemeClr val="tx1"/>
                </a:solidFill>
                <a:latin typeface="Arial" charset="0"/>
                <a:ea typeface="ＭＳ Ｐゴシック" pitchFamily="34" charset="-128"/>
              </a:defRPr>
            </a:lvl3pPr>
            <a:lvl4pPr marL="1600200" indent="-228600" defTabSz="457200">
              <a:defRPr sz="1000">
                <a:solidFill>
                  <a:schemeClr val="tx1"/>
                </a:solidFill>
                <a:latin typeface="Arial" charset="0"/>
                <a:ea typeface="ＭＳ Ｐゴシック" pitchFamily="34" charset="-128"/>
              </a:defRPr>
            </a:lvl4pPr>
            <a:lvl5pPr marL="2057400" indent="-228600" defTabSz="45720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sz="2400" b="1" dirty="0">
                <a:latin typeface="Times New Roman" pitchFamily="18" charset="0"/>
              </a:rPr>
              <a:t>CalNex-2010 O</a:t>
            </a:r>
            <a:r>
              <a:rPr lang="en-US" altLang="en-US" sz="2400" b="1" baseline="-25000" dirty="0">
                <a:latin typeface="Times New Roman" pitchFamily="18" charset="0"/>
              </a:rPr>
              <a:t>3</a:t>
            </a:r>
            <a:r>
              <a:rPr lang="en-US" altLang="en-US" sz="2400" b="1" dirty="0">
                <a:latin typeface="Times New Roman" pitchFamily="18" charset="0"/>
              </a:rPr>
              <a:t> </a:t>
            </a:r>
            <a:r>
              <a:rPr lang="en-US" altLang="en-US" sz="2400" b="1" dirty="0" err="1">
                <a:latin typeface="Times New Roman" pitchFamily="18" charset="0"/>
              </a:rPr>
              <a:t>sondes</a:t>
            </a:r>
            <a:r>
              <a:rPr lang="en-US" altLang="en-US" sz="2400" b="1" dirty="0">
                <a:latin typeface="Times New Roman" pitchFamily="18" charset="0"/>
              </a:rPr>
              <a:t> – Owen Cooper (NOAA ESRL)</a:t>
            </a:r>
          </a:p>
        </p:txBody>
      </p:sp>
      <p:sp>
        <p:nvSpPr>
          <p:cNvPr id="21" name="Text Box 9"/>
          <p:cNvSpPr txBox="1">
            <a:spLocks noChangeArrowheads="1"/>
          </p:cNvSpPr>
          <p:nvPr/>
        </p:nvSpPr>
        <p:spPr bwMode="auto">
          <a:xfrm>
            <a:off x="1905000" y="990600"/>
            <a:ext cx="18197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ea typeface="ＭＳ Ｐゴシック" pitchFamily="34" charset="-128"/>
              </a:defRPr>
            </a:lvl1pPr>
            <a:lvl2pPr marL="742950" indent="-285750" eaLnBrk="0" hangingPunct="0">
              <a:defRPr sz="1000">
                <a:solidFill>
                  <a:schemeClr val="tx1"/>
                </a:solidFill>
                <a:latin typeface="Arial" charset="0"/>
                <a:ea typeface="ＭＳ Ｐゴシック" pitchFamily="34" charset="-128"/>
              </a:defRPr>
            </a:lvl2pPr>
            <a:lvl3pPr marL="1143000" indent="-228600" eaLnBrk="0" hangingPunct="0">
              <a:defRPr sz="1000">
                <a:solidFill>
                  <a:schemeClr val="tx1"/>
                </a:solidFill>
                <a:latin typeface="Arial" charset="0"/>
                <a:ea typeface="ＭＳ Ｐゴシック" pitchFamily="34" charset="-128"/>
              </a:defRPr>
            </a:lvl3pPr>
            <a:lvl4pPr marL="1600200" indent="-228600" eaLnBrk="0" hangingPunct="0">
              <a:defRPr sz="1000">
                <a:solidFill>
                  <a:schemeClr val="tx1"/>
                </a:solidFill>
                <a:latin typeface="Arial" charset="0"/>
                <a:ea typeface="ＭＳ Ｐゴシック" pitchFamily="34" charset="-128"/>
              </a:defRPr>
            </a:lvl4pPr>
            <a:lvl5pPr marL="2057400" indent="-228600" eaLnBrk="0" hangingPunct="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defRPr/>
            </a:pPr>
            <a:r>
              <a:rPr lang="en-US" altLang="en-US" sz="1800" b="1" dirty="0" smtClean="0">
                <a:solidFill>
                  <a:srgbClr val="2E50FC"/>
                </a:solidFill>
                <a:latin typeface="Times New Roman" panose="02020603050405020304" pitchFamily="18" charset="0"/>
                <a:cs typeface="Times New Roman" panose="02020603050405020304" pitchFamily="18" charset="0"/>
              </a:rPr>
              <a:t>May-June, 2010 </a:t>
            </a:r>
          </a:p>
        </p:txBody>
      </p:sp>
      <p:sp>
        <p:nvSpPr>
          <p:cNvPr id="23" name="Title 1"/>
          <p:cNvSpPr txBox="1">
            <a:spLocks/>
          </p:cNvSpPr>
          <p:nvPr/>
        </p:nvSpPr>
        <p:spPr bwMode="auto">
          <a:xfrm>
            <a:off x="0" y="0"/>
            <a:ext cx="913765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rtlCol="0" anchor="ctr" anchorCtr="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Aura Chemical Reanalysis in support Air Quality Applications</a:t>
            </a:r>
            <a:endParaRPr lang="en-US" altLang="en-US" sz="2800" dirty="0" smtClean="0">
              <a:ea typeface="ＭＳ Ｐゴシック" pitchFamily="34" charset="-128"/>
              <a:cs typeface="Arial" charset="0"/>
            </a:endParaRPr>
          </a:p>
        </p:txBody>
      </p:sp>
    </p:spTree>
    <p:extLst>
      <p:ext uri="{BB962C8B-B14F-4D97-AF65-F5344CB8AC3E}">
        <p14:creationId xmlns:p14="http://schemas.microsoft.com/office/powerpoint/2010/main" val="722094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rad\Documents\Work\NASA_REVIEW\July_2010_TCO__ASSIM.HTAPEMISS.GSIN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8065"/>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a:spLocks noChangeArrowheads="1"/>
          </p:cNvSpPr>
          <p:nvPr/>
        </p:nvSpPr>
        <p:spPr bwMode="auto">
          <a:xfrm>
            <a:off x="1418412" y="533400"/>
            <a:ext cx="6307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000">
                <a:solidFill>
                  <a:schemeClr val="tx1"/>
                </a:solidFill>
                <a:latin typeface="Arial" charset="0"/>
                <a:ea typeface="ＭＳ Ｐゴシック" pitchFamily="34" charset="-128"/>
              </a:defRPr>
            </a:lvl1pPr>
            <a:lvl2pPr marL="37931725" indent="-37474525" defTabSz="457200">
              <a:defRPr sz="1000">
                <a:solidFill>
                  <a:schemeClr val="tx1"/>
                </a:solidFill>
                <a:latin typeface="Arial" charset="0"/>
                <a:ea typeface="ＭＳ Ｐゴシック" pitchFamily="34" charset="-128"/>
              </a:defRPr>
            </a:lvl2pPr>
            <a:lvl3pPr marL="1143000" indent="-228600" defTabSz="457200">
              <a:defRPr sz="1000">
                <a:solidFill>
                  <a:schemeClr val="tx1"/>
                </a:solidFill>
                <a:latin typeface="Arial" charset="0"/>
                <a:ea typeface="ＭＳ Ｐゴシック" pitchFamily="34" charset="-128"/>
              </a:defRPr>
            </a:lvl3pPr>
            <a:lvl4pPr marL="1600200" indent="-228600" defTabSz="457200">
              <a:defRPr sz="1000">
                <a:solidFill>
                  <a:schemeClr val="tx1"/>
                </a:solidFill>
                <a:latin typeface="Arial" charset="0"/>
                <a:ea typeface="ＭＳ Ｐゴシック" pitchFamily="34" charset="-128"/>
              </a:defRPr>
            </a:lvl4pPr>
            <a:lvl5pPr marL="2057400" indent="-228600" defTabSz="45720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sz="2400" b="1" dirty="0" smtClean="0">
                <a:latin typeface="Times New Roman" pitchFamily="18" charset="0"/>
              </a:rPr>
              <a:t>July 2010 OMI NO2 Data Assimilation Studies</a:t>
            </a:r>
            <a:endParaRPr lang="en-US" altLang="en-US" sz="2400" b="1" dirty="0">
              <a:latin typeface="Times New Roman" pitchFamily="18" charset="0"/>
            </a:endParaRPr>
          </a:p>
        </p:txBody>
      </p:sp>
      <p:sp>
        <p:nvSpPr>
          <p:cNvPr id="4" name="TextBox 3"/>
          <p:cNvSpPr txBox="1"/>
          <p:nvPr/>
        </p:nvSpPr>
        <p:spPr>
          <a:xfrm>
            <a:off x="170773" y="5770951"/>
            <a:ext cx="8802474" cy="923330"/>
          </a:xfrm>
          <a:prstGeom prst="rect">
            <a:avLst/>
          </a:prstGeom>
          <a:noFill/>
        </p:spPr>
        <p:txBody>
          <a:bodyPr wrap="none" rtlCol="0">
            <a:spAutoFit/>
          </a:bodyPr>
          <a:lstStyle/>
          <a:p>
            <a:pPr algn="ctr"/>
            <a:r>
              <a:rPr lang="en-US" dirty="0" smtClean="0">
                <a:solidFill>
                  <a:srgbClr val="2E50FC"/>
                </a:solidFill>
                <a:latin typeface="Times New Roman" panose="02020603050405020304" pitchFamily="18" charset="0"/>
                <a:cs typeface="Times New Roman" panose="02020603050405020304" pitchFamily="18" charset="0"/>
              </a:rPr>
              <a:t>RAQMS Tropospheric Ozone Column: July 2010 </a:t>
            </a:r>
            <a:endParaRPr lang="en-US" dirty="0" smtClean="0">
              <a:solidFill>
                <a:srgbClr val="2E50FC"/>
              </a:solidFill>
              <a:latin typeface="Times New Roman" panose="02020603050405020304" pitchFamily="18" charset="0"/>
              <a:cs typeface="Times New Roman" panose="02020603050405020304" pitchFamily="18" charset="0"/>
            </a:endParaRPr>
          </a:p>
          <a:p>
            <a:pPr algn="ctr"/>
            <a:r>
              <a:rPr lang="en-US" dirty="0" smtClean="0">
                <a:solidFill>
                  <a:srgbClr val="2E50FC"/>
                </a:solidFill>
                <a:latin typeface="Times New Roman" panose="02020603050405020304" pitchFamily="18" charset="0"/>
                <a:cs typeface="Times New Roman" panose="02020603050405020304" pitchFamily="18" charset="0"/>
              </a:rPr>
              <a:t>High Tropospheric ozone over major urban/industrial and biomass burning regions</a:t>
            </a:r>
          </a:p>
          <a:p>
            <a:pPr algn="ctr"/>
            <a:r>
              <a:rPr lang="en-US" dirty="0" smtClean="0">
                <a:solidFill>
                  <a:srgbClr val="2E50FC"/>
                </a:solidFill>
                <a:latin typeface="Times New Roman" panose="02020603050405020304" pitchFamily="18" charset="0"/>
                <a:cs typeface="Times New Roman" panose="02020603050405020304" pitchFamily="18" charset="0"/>
              </a:rPr>
              <a:t>Export of E. Asian and US emissions and accumulation within oceanic high pressure systems</a:t>
            </a:r>
            <a:endParaRPr lang="en-US" dirty="0" smtClean="0">
              <a:solidFill>
                <a:srgbClr val="2E50FC"/>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bwMode="auto">
          <a:xfrm>
            <a:off x="0" y="0"/>
            <a:ext cx="913765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rtlCol="0" anchor="ctr" anchorCtr="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Aura Chemical Reanalysis in support Air Quality Applications</a:t>
            </a:r>
            <a:endParaRPr lang="en-US" altLang="en-US" sz="2800" dirty="0" smtClean="0">
              <a:ea typeface="ＭＳ Ｐゴシック" pitchFamily="34" charset="-128"/>
              <a:cs typeface="Arial" charset="0"/>
            </a:endParaRPr>
          </a:p>
        </p:txBody>
      </p:sp>
    </p:spTree>
    <p:extLst>
      <p:ext uri="{BB962C8B-B14F-4D97-AF65-F5344CB8AC3E}">
        <p14:creationId xmlns:p14="http://schemas.microsoft.com/office/powerpoint/2010/main" val="505716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Brad\Documents\Work\NASA_REVIEW\July_2010_COL_NO2__ASSIM.HTAPEMISS.GSIN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9689"/>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1418412" y="535024"/>
            <a:ext cx="6307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000">
                <a:solidFill>
                  <a:schemeClr val="tx1"/>
                </a:solidFill>
                <a:latin typeface="Arial" charset="0"/>
                <a:ea typeface="ＭＳ Ｐゴシック" pitchFamily="34" charset="-128"/>
              </a:defRPr>
            </a:lvl1pPr>
            <a:lvl2pPr marL="37931725" indent="-37474525" defTabSz="457200">
              <a:defRPr sz="1000">
                <a:solidFill>
                  <a:schemeClr val="tx1"/>
                </a:solidFill>
                <a:latin typeface="Arial" charset="0"/>
                <a:ea typeface="ＭＳ Ｐゴシック" pitchFamily="34" charset="-128"/>
              </a:defRPr>
            </a:lvl2pPr>
            <a:lvl3pPr marL="1143000" indent="-228600" defTabSz="457200">
              <a:defRPr sz="1000">
                <a:solidFill>
                  <a:schemeClr val="tx1"/>
                </a:solidFill>
                <a:latin typeface="Arial" charset="0"/>
                <a:ea typeface="ＭＳ Ｐゴシック" pitchFamily="34" charset="-128"/>
              </a:defRPr>
            </a:lvl3pPr>
            <a:lvl4pPr marL="1600200" indent="-228600" defTabSz="457200">
              <a:defRPr sz="1000">
                <a:solidFill>
                  <a:schemeClr val="tx1"/>
                </a:solidFill>
                <a:latin typeface="Arial" charset="0"/>
                <a:ea typeface="ＭＳ Ｐゴシック" pitchFamily="34" charset="-128"/>
              </a:defRPr>
            </a:lvl4pPr>
            <a:lvl5pPr marL="2057400" indent="-228600" defTabSz="45720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sz="2400" b="1" dirty="0" smtClean="0">
                <a:latin typeface="Times New Roman" pitchFamily="18" charset="0"/>
              </a:rPr>
              <a:t>July 2010 OMI NO2 Data Assimilation Studies</a:t>
            </a:r>
            <a:endParaRPr lang="en-US" altLang="en-US" sz="2400" b="1" dirty="0">
              <a:latin typeface="Times New Roman" pitchFamily="18" charset="0"/>
            </a:endParaRPr>
          </a:p>
        </p:txBody>
      </p:sp>
      <p:sp>
        <p:nvSpPr>
          <p:cNvPr id="7" name="TextBox 6"/>
          <p:cNvSpPr txBox="1"/>
          <p:nvPr/>
        </p:nvSpPr>
        <p:spPr>
          <a:xfrm>
            <a:off x="734795" y="5772575"/>
            <a:ext cx="7674410" cy="923330"/>
          </a:xfrm>
          <a:prstGeom prst="rect">
            <a:avLst/>
          </a:prstGeom>
          <a:noFill/>
        </p:spPr>
        <p:txBody>
          <a:bodyPr wrap="none" rtlCol="0">
            <a:spAutoFit/>
          </a:bodyPr>
          <a:lstStyle/>
          <a:p>
            <a:pPr algn="ctr"/>
            <a:r>
              <a:rPr lang="en-US" dirty="0" smtClean="0">
                <a:solidFill>
                  <a:srgbClr val="2E50FC"/>
                </a:solidFill>
                <a:latin typeface="Times New Roman" panose="02020603050405020304" pitchFamily="18" charset="0"/>
                <a:cs typeface="Times New Roman" panose="02020603050405020304" pitchFamily="18" charset="0"/>
              </a:rPr>
              <a:t>RAQMS Tropospheric NO2 Column: July </a:t>
            </a:r>
            <a:r>
              <a:rPr lang="en-US" dirty="0" smtClean="0">
                <a:solidFill>
                  <a:srgbClr val="2E50FC"/>
                </a:solidFill>
                <a:latin typeface="Times New Roman" panose="02020603050405020304" pitchFamily="18" charset="0"/>
                <a:cs typeface="Times New Roman" panose="02020603050405020304" pitchFamily="18" charset="0"/>
              </a:rPr>
              <a:t>2010</a:t>
            </a:r>
          </a:p>
          <a:p>
            <a:pPr algn="ctr"/>
            <a:r>
              <a:rPr lang="en-US" dirty="0">
                <a:solidFill>
                  <a:srgbClr val="2E50FC"/>
                </a:solidFill>
                <a:latin typeface="Times New Roman" panose="02020603050405020304" pitchFamily="18" charset="0"/>
                <a:cs typeface="Times New Roman" panose="02020603050405020304" pitchFamily="18" charset="0"/>
              </a:rPr>
              <a:t>High Tropospheric </a:t>
            </a:r>
            <a:r>
              <a:rPr lang="en-US" dirty="0" smtClean="0">
                <a:solidFill>
                  <a:srgbClr val="2E50FC"/>
                </a:solidFill>
                <a:latin typeface="Times New Roman" panose="02020603050405020304" pitchFamily="18" charset="0"/>
                <a:cs typeface="Times New Roman" panose="02020603050405020304" pitchFamily="18" charset="0"/>
              </a:rPr>
              <a:t>NO2 over </a:t>
            </a:r>
            <a:r>
              <a:rPr lang="en-US" dirty="0">
                <a:solidFill>
                  <a:srgbClr val="2E50FC"/>
                </a:solidFill>
                <a:latin typeface="Times New Roman" panose="02020603050405020304" pitchFamily="18" charset="0"/>
                <a:cs typeface="Times New Roman" panose="02020603050405020304" pitchFamily="18" charset="0"/>
              </a:rPr>
              <a:t>major urban/industrial and biomass burning regions</a:t>
            </a:r>
          </a:p>
          <a:p>
            <a:pPr algn="ctr"/>
            <a:r>
              <a:rPr lang="en-US" dirty="0" smtClean="0">
                <a:solidFill>
                  <a:srgbClr val="2E50FC"/>
                </a:solidFill>
                <a:latin typeface="Times New Roman" panose="02020603050405020304" pitchFamily="18" charset="0"/>
                <a:cs typeface="Times New Roman" panose="02020603050405020304" pitchFamily="18" charset="0"/>
              </a:rPr>
              <a:t> </a:t>
            </a:r>
            <a:endParaRPr lang="en-US" dirty="0" smtClean="0">
              <a:solidFill>
                <a:srgbClr val="2E50FC"/>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0" y="0"/>
            <a:ext cx="913765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rtlCol="0" anchor="ctr" anchorCtr="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Aura Chemical Reanalysis in support Air Quality Applications</a:t>
            </a:r>
            <a:endParaRPr lang="en-US" altLang="en-US" sz="2800" dirty="0" smtClean="0">
              <a:ea typeface="ＭＳ Ｐゴシック" pitchFamily="34" charset="-128"/>
              <a:cs typeface="Arial" charset="0"/>
            </a:endParaRPr>
          </a:p>
        </p:txBody>
      </p:sp>
    </p:spTree>
    <p:extLst>
      <p:ext uri="{BB962C8B-B14F-4D97-AF65-F5344CB8AC3E}">
        <p14:creationId xmlns:p14="http://schemas.microsoft.com/office/powerpoint/2010/main" val="3207803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418412" y="533174"/>
            <a:ext cx="6307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000">
                <a:solidFill>
                  <a:schemeClr val="tx1"/>
                </a:solidFill>
                <a:latin typeface="Arial" charset="0"/>
                <a:ea typeface="ＭＳ Ｐゴシック" pitchFamily="34" charset="-128"/>
              </a:defRPr>
            </a:lvl1pPr>
            <a:lvl2pPr marL="37931725" indent="-37474525" defTabSz="457200">
              <a:defRPr sz="1000">
                <a:solidFill>
                  <a:schemeClr val="tx1"/>
                </a:solidFill>
                <a:latin typeface="Arial" charset="0"/>
                <a:ea typeface="ＭＳ Ｐゴシック" pitchFamily="34" charset="-128"/>
              </a:defRPr>
            </a:lvl2pPr>
            <a:lvl3pPr marL="1143000" indent="-228600" defTabSz="457200">
              <a:defRPr sz="1000">
                <a:solidFill>
                  <a:schemeClr val="tx1"/>
                </a:solidFill>
                <a:latin typeface="Arial" charset="0"/>
                <a:ea typeface="ＭＳ Ｐゴシック" pitchFamily="34" charset="-128"/>
              </a:defRPr>
            </a:lvl3pPr>
            <a:lvl4pPr marL="1600200" indent="-228600" defTabSz="457200">
              <a:defRPr sz="1000">
                <a:solidFill>
                  <a:schemeClr val="tx1"/>
                </a:solidFill>
                <a:latin typeface="Arial" charset="0"/>
                <a:ea typeface="ＭＳ Ｐゴシック" pitchFamily="34" charset="-128"/>
              </a:defRPr>
            </a:lvl4pPr>
            <a:lvl5pPr marL="2057400" indent="-228600" defTabSz="45720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sz="2400" b="1" dirty="0" smtClean="0">
                <a:latin typeface="Times New Roman" pitchFamily="18" charset="0"/>
              </a:rPr>
              <a:t>July 2010 OMI NO2 Data Assimilation Studies</a:t>
            </a:r>
            <a:endParaRPr lang="en-US" altLang="en-US" sz="2400" b="1" dirty="0">
              <a:latin typeface="Times New Roman" pitchFamily="18" charset="0"/>
            </a:endParaRPr>
          </a:p>
        </p:txBody>
      </p:sp>
      <p:sp>
        <p:nvSpPr>
          <p:cNvPr id="6" name="TextBox 5"/>
          <p:cNvSpPr txBox="1"/>
          <p:nvPr/>
        </p:nvSpPr>
        <p:spPr>
          <a:xfrm>
            <a:off x="135035" y="5770725"/>
            <a:ext cx="8873968" cy="923330"/>
          </a:xfrm>
          <a:prstGeom prst="rect">
            <a:avLst/>
          </a:prstGeom>
          <a:noFill/>
        </p:spPr>
        <p:txBody>
          <a:bodyPr wrap="none" rtlCol="0">
            <a:spAutoFit/>
          </a:bodyPr>
          <a:lstStyle/>
          <a:p>
            <a:pPr algn="ctr"/>
            <a:r>
              <a:rPr lang="en-US" dirty="0" smtClean="0">
                <a:solidFill>
                  <a:srgbClr val="2E50FC"/>
                </a:solidFill>
                <a:latin typeface="Times New Roman" panose="02020603050405020304" pitchFamily="18" charset="0"/>
                <a:cs typeface="Times New Roman" panose="02020603050405020304" pitchFamily="18" charset="0"/>
              </a:rPr>
              <a:t>Impact on Tropospheric NO2 Column due to OMI Tropospheric NO2 assimilation : July 2010</a:t>
            </a:r>
            <a:endParaRPr lang="en-US" dirty="0">
              <a:solidFill>
                <a:srgbClr val="2E50FC"/>
              </a:solidFill>
              <a:latin typeface="Times New Roman" panose="02020603050405020304" pitchFamily="18" charset="0"/>
              <a:cs typeface="Times New Roman" panose="02020603050405020304" pitchFamily="18" charset="0"/>
            </a:endParaRPr>
          </a:p>
          <a:p>
            <a:pPr algn="ctr"/>
            <a:r>
              <a:rPr lang="en-US" dirty="0" smtClean="0">
                <a:solidFill>
                  <a:srgbClr val="2E50FC"/>
                </a:solidFill>
                <a:latin typeface="Times New Roman" panose="02020603050405020304" pitchFamily="18" charset="0"/>
                <a:cs typeface="Times New Roman" panose="02020603050405020304" pitchFamily="18" charset="0"/>
              </a:rPr>
              <a:t>Largest reduction over South Africa and South American Biomass burning regions</a:t>
            </a:r>
          </a:p>
          <a:p>
            <a:pPr algn="ctr"/>
            <a:r>
              <a:rPr lang="en-US" dirty="0" smtClean="0">
                <a:solidFill>
                  <a:srgbClr val="2E50FC"/>
                </a:solidFill>
                <a:latin typeface="Times New Roman" panose="02020603050405020304" pitchFamily="18" charset="0"/>
                <a:cs typeface="Times New Roman" panose="02020603050405020304" pitchFamily="18" charset="0"/>
              </a:rPr>
              <a:t>Largest increase over Asia and North America at high latitudes   </a:t>
            </a:r>
          </a:p>
        </p:txBody>
      </p:sp>
      <p:pic>
        <p:nvPicPr>
          <p:cNvPr id="8" name="Picture 2" descr="C:\Users\Brad\Documents\Work\NASA_REVIEW\July_2010_DELTA_COL_NO2__ASSIM.HTAPEMISS.GSINO2.minus.contr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2737"/>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0" y="0"/>
            <a:ext cx="913765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rtlCol="0" anchor="ctr" anchorCtr="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Aura Chemical Reanalysis in support Air Quality Applications</a:t>
            </a:r>
            <a:endParaRPr lang="en-US" altLang="en-US" sz="2800" dirty="0" smtClean="0">
              <a:ea typeface="ＭＳ Ｐゴシック" pitchFamily="34" charset="-128"/>
              <a:cs typeface="Arial" charset="0"/>
            </a:endParaRPr>
          </a:p>
        </p:txBody>
      </p:sp>
    </p:spTree>
    <p:extLst>
      <p:ext uri="{BB962C8B-B14F-4D97-AF65-F5344CB8AC3E}">
        <p14:creationId xmlns:p14="http://schemas.microsoft.com/office/powerpoint/2010/main" val="1281998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Brad\Documents\Work\NASA_REVIEW\July_2010_DELTA_TCO__ASSIM.HTAPEMISS.GSINO2.minus.contr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197"/>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1418412" y="532532"/>
            <a:ext cx="6307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000">
                <a:solidFill>
                  <a:schemeClr val="tx1"/>
                </a:solidFill>
                <a:latin typeface="Arial" charset="0"/>
                <a:ea typeface="ＭＳ Ｐゴシック" pitchFamily="34" charset="-128"/>
              </a:defRPr>
            </a:lvl1pPr>
            <a:lvl2pPr marL="37931725" indent="-37474525" defTabSz="457200">
              <a:defRPr sz="1000">
                <a:solidFill>
                  <a:schemeClr val="tx1"/>
                </a:solidFill>
                <a:latin typeface="Arial" charset="0"/>
                <a:ea typeface="ＭＳ Ｐゴシック" pitchFamily="34" charset="-128"/>
              </a:defRPr>
            </a:lvl2pPr>
            <a:lvl3pPr marL="1143000" indent="-228600" defTabSz="457200">
              <a:defRPr sz="1000">
                <a:solidFill>
                  <a:schemeClr val="tx1"/>
                </a:solidFill>
                <a:latin typeface="Arial" charset="0"/>
                <a:ea typeface="ＭＳ Ｐゴシック" pitchFamily="34" charset="-128"/>
              </a:defRPr>
            </a:lvl3pPr>
            <a:lvl4pPr marL="1600200" indent="-228600" defTabSz="457200">
              <a:defRPr sz="1000">
                <a:solidFill>
                  <a:schemeClr val="tx1"/>
                </a:solidFill>
                <a:latin typeface="Arial" charset="0"/>
                <a:ea typeface="ＭＳ Ｐゴシック" pitchFamily="34" charset="-128"/>
              </a:defRPr>
            </a:lvl4pPr>
            <a:lvl5pPr marL="2057400" indent="-228600" defTabSz="45720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sz="2400" b="1" dirty="0" smtClean="0">
                <a:latin typeface="Times New Roman" pitchFamily="18" charset="0"/>
              </a:rPr>
              <a:t>July 2010 OMI NO2 Data Assimilation Studies</a:t>
            </a:r>
            <a:endParaRPr lang="en-US" altLang="en-US" sz="2400" b="1" dirty="0">
              <a:latin typeface="Times New Roman" pitchFamily="18" charset="0"/>
            </a:endParaRPr>
          </a:p>
        </p:txBody>
      </p:sp>
      <p:sp>
        <p:nvSpPr>
          <p:cNvPr id="6" name="TextBox 5"/>
          <p:cNvSpPr txBox="1"/>
          <p:nvPr/>
        </p:nvSpPr>
        <p:spPr>
          <a:xfrm>
            <a:off x="276093" y="5770083"/>
            <a:ext cx="8591839" cy="923330"/>
          </a:xfrm>
          <a:prstGeom prst="rect">
            <a:avLst/>
          </a:prstGeom>
          <a:noFill/>
        </p:spPr>
        <p:txBody>
          <a:bodyPr wrap="none" rtlCol="0">
            <a:spAutoFit/>
          </a:bodyPr>
          <a:lstStyle/>
          <a:p>
            <a:pPr algn="ctr"/>
            <a:r>
              <a:rPr lang="en-US" dirty="0" smtClean="0">
                <a:solidFill>
                  <a:srgbClr val="2E50FC"/>
                </a:solidFill>
                <a:latin typeface="Times New Roman" panose="02020603050405020304" pitchFamily="18" charset="0"/>
                <a:cs typeface="Times New Roman" panose="02020603050405020304" pitchFamily="18" charset="0"/>
              </a:rPr>
              <a:t>Change in Tropospheric Ozone due to Tropospheric NO2 Column assimilation : July 2010 </a:t>
            </a:r>
          </a:p>
          <a:p>
            <a:pPr algn="ctr"/>
            <a:r>
              <a:rPr lang="en-US" dirty="0" smtClean="0">
                <a:solidFill>
                  <a:srgbClr val="2E50FC"/>
                </a:solidFill>
                <a:latin typeface="Times New Roman" panose="02020603050405020304" pitchFamily="18" charset="0"/>
                <a:cs typeface="Times New Roman" panose="02020603050405020304" pitchFamily="18" charset="0"/>
              </a:rPr>
              <a:t>Largest reduction is over Arctic and within </a:t>
            </a:r>
            <a:r>
              <a:rPr lang="en-US" dirty="0" smtClean="0">
                <a:solidFill>
                  <a:srgbClr val="2E50FC"/>
                </a:solidFill>
                <a:latin typeface="Times New Roman" panose="02020603050405020304" pitchFamily="18" charset="0"/>
                <a:cs typeface="Times New Roman" panose="02020603050405020304" pitchFamily="18" charset="0"/>
              </a:rPr>
              <a:t>Oceanic </a:t>
            </a:r>
            <a:r>
              <a:rPr lang="en-US" dirty="0" smtClean="0">
                <a:solidFill>
                  <a:srgbClr val="2E50FC"/>
                </a:solidFill>
                <a:latin typeface="Times New Roman" panose="02020603050405020304" pitchFamily="18" charset="0"/>
                <a:cs typeface="Times New Roman" panose="02020603050405020304" pitchFamily="18" charset="0"/>
              </a:rPr>
              <a:t>high </a:t>
            </a:r>
            <a:r>
              <a:rPr lang="en-US" dirty="0" smtClean="0">
                <a:solidFill>
                  <a:srgbClr val="2E50FC"/>
                </a:solidFill>
                <a:latin typeface="Times New Roman" panose="02020603050405020304" pitchFamily="18" charset="0"/>
                <a:cs typeface="Times New Roman" panose="02020603050405020304" pitchFamily="18" charset="0"/>
              </a:rPr>
              <a:t>pressure </a:t>
            </a:r>
            <a:r>
              <a:rPr lang="en-US" dirty="0" smtClean="0">
                <a:solidFill>
                  <a:srgbClr val="2E50FC"/>
                </a:solidFill>
                <a:latin typeface="Times New Roman" panose="02020603050405020304" pitchFamily="18" charset="0"/>
                <a:cs typeface="Times New Roman" panose="02020603050405020304" pitchFamily="18" charset="0"/>
              </a:rPr>
              <a:t>systems</a:t>
            </a:r>
            <a:endParaRPr lang="en-US" dirty="0" smtClean="0">
              <a:solidFill>
                <a:srgbClr val="2E50FC"/>
              </a:solidFill>
              <a:latin typeface="Times New Roman" panose="02020603050405020304" pitchFamily="18" charset="0"/>
              <a:cs typeface="Times New Roman" panose="02020603050405020304" pitchFamily="18" charset="0"/>
            </a:endParaRPr>
          </a:p>
          <a:p>
            <a:pPr algn="ctr"/>
            <a:r>
              <a:rPr lang="en-US" dirty="0" smtClean="0">
                <a:solidFill>
                  <a:srgbClr val="2E50FC"/>
                </a:solidFill>
                <a:latin typeface="Times New Roman" panose="02020603050405020304" pitchFamily="18" charset="0"/>
                <a:cs typeface="Times New Roman" panose="02020603050405020304" pitchFamily="18" charset="0"/>
              </a:rPr>
              <a:t>Largest increase is over Gulf of Mexico and South of Atlantic High pressure system  </a:t>
            </a:r>
            <a:endParaRPr lang="en-US" dirty="0">
              <a:solidFill>
                <a:srgbClr val="2E50FC"/>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0" y="0"/>
            <a:ext cx="913765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rtlCol="0" anchor="ctr" anchorCtr="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Aura Chemical Reanalysis in support Air Quality Applications</a:t>
            </a:r>
            <a:endParaRPr lang="en-US" altLang="en-US" sz="2800" dirty="0" smtClean="0">
              <a:ea typeface="ＭＳ Ｐゴシック" pitchFamily="34" charset="-128"/>
              <a:cs typeface="Arial" charset="0"/>
            </a:endParaRPr>
          </a:p>
        </p:txBody>
      </p:sp>
    </p:spTree>
    <p:extLst>
      <p:ext uri="{BB962C8B-B14F-4D97-AF65-F5344CB8AC3E}">
        <p14:creationId xmlns:p14="http://schemas.microsoft.com/office/powerpoint/2010/main" val="2250976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35236"/>
            <a:ext cx="8839200" cy="63094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Ongoing activities</a:t>
            </a:r>
          </a:p>
          <a:p>
            <a:endParaRPr lang="en-US" dirty="0" smtClean="0"/>
          </a:p>
          <a:p>
            <a:pPr marL="342900" indent="-342900">
              <a:buFont typeface="Arial" panose="020B0604020202020204" pitchFamily="34" charset="0"/>
              <a:buChar char="•"/>
            </a:pPr>
            <a:r>
              <a:rPr lang="en-US" sz="2000" dirty="0" smtClean="0">
                <a:solidFill>
                  <a:srgbClr val="2E50FC"/>
                </a:solidFill>
                <a:latin typeface="Times New Roman" panose="02020603050405020304" pitchFamily="18" charset="0"/>
                <a:cs typeface="Times New Roman" panose="02020603050405020304" pitchFamily="18" charset="0"/>
              </a:rPr>
              <a:t>Collaboration with Wisconsin Department of Natural Resources (WDNR) and </a:t>
            </a:r>
            <a:r>
              <a:rPr lang="en-US" sz="2000" dirty="0">
                <a:solidFill>
                  <a:srgbClr val="2E50FC"/>
                </a:solidFill>
                <a:latin typeface="Times New Roman" panose="02020603050405020304" pitchFamily="18" charset="0"/>
                <a:cs typeface="Times New Roman" panose="02020603050405020304" pitchFamily="18" charset="0"/>
              </a:rPr>
              <a:t>Lake Michigan Air Directors Consortium (</a:t>
            </a:r>
            <a:r>
              <a:rPr lang="en-US" sz="2000" dirty="0" smtClean="0">
                <a:solidFill>
                  <a:srgbClr val="2E50FC"/>
                </a:solidFill>
                <a:latin typeface="Times New Roman" panose="02020603050405020304" pitchFamily="18" charset="0"/>
                <a:cs typeface="Times New Roman" panose="02020603050405020304" pitchFamily="18" charset="0"/>
              </a:rPr>
              <a:t>LADCO) on influence of Chicago NO2 emissions on ozone exceedances </a:t>
            </a:r>
            <a:r>
              <a:rPr lang="en-US" sz="2000" dirty="0">
                <a:solidFill>
                  <a:srgbClr val="2E50FC"/>
                </a:solidFill>
                <a:latin typeface="Times New Roman" panose="02020603050405020304" pitchFamily="18" charset="0"/>
                <a:cs typeface="Times New Roman" panose="02020603050405020304" pitchFamily="18" charset="0"/>
              </a:rPr>
              <a:t>at </a:t>
            </a:r>
            <a:r>
              <a:rPr lang="en-US" sz="2000" dirty="0" smtClean="0">
                <a:solidFill>
                  <a:srgbClr val="2E50FC"/>
                </a:solidFill>
                <a:latin typeface="Times New Roman" panose="02020603050405020304" pitchFamily="18" charset="0"/>
                <a:cs typeface="Times New Roman" panose="02020603050405020304" pitchFamily="18" charset="0"/>
              </a:rPr>
              <a:t>Sheboygan, WI (exceeded limit </a:t>
            </a:r>
            <a:r>
              <a:rPr lang="en-US" sz="2000" dirty="0">
                <a:solidFill>
                  <a:srgbClr val="2E50FC"/>
                </a:solidFill>
                <a:latin typeface="Times New Roman" panose="02020603050405020304" pitchFamily="18" charset="0"/>
                <a:cs typeface="Times New Roman" panose="02020603050405020304" pitchFamily="18" charset="0"/>
              </a:rPr>
              <a:t>for </a:t>
            </a:r>
            <a:r>
              <a:rPr lang="en-US" sz="2000" dirty="0" smtClean="0">
                <a:solidFill>
                  <a:srgbClr val="2E50FC"/>
                </a:solidFill>
                <a:latin typeface="Times New Roman" panose="02020603050405020304" pitchFamily="18" charset="0"/>
                <a:cs typeface="Times New Roman" panose="02020603050405020304" pitchFamily="18" charset="0"/>
              </a:rPr>
              <a:t>the  </a:t>
            </a:r>
            <a:r>
              <a:rPr lang="en-US" sz="2000" dirty="0">
                <a:solidFill>
                  <a:srgbClr val="2E50FC"/>
                </a:solidFill>
                <a:latin typeface="Times New Roman" panose="02020603050405020304" pitchFamily="18" charset="0"/>
                <a:cs typeface="Times New Roman" panose="02020603050405020304" pitchFamily="18" charset="0"/>
              </a:rPr>
              <a:t>2013-15 design </a:t>
            </a:r>
            <a:r>
              <a:rPr lang="en-US" sz="2000" dirty="0" smtClean="0">
                <a:solidFill>
                  <a:srgbClr val="2E50FC"/>
                </a:solidFill>
                <a:latin typeface="Times New Roman" panose="02020603050405020304" pitchFamily="18" charset="0"/>
                <a:cs typeface="Times New Roman" panose="02020603050405020304" pitchFamily="18" charset="0"/>
              </a:rPr>
              <a:t>value in 2015)</a:t>
            </a:r>
          </a:p>
          <a:p>
            <a:pPr marL="342900" indent="-342900">
              <a:buFont typeface="Arial" panose="020B0604020202020204" pitchFamily="34" charset="0"/>
              <a:buChar char="•"/>
            </a:pPr>
            <a:endParaRPr lang="en-US" sz="2000" dirty="0">
              <a:solidFill>
                <a:srgbClr val="2E50FC"/>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smtClean="0">
                <a:solidFill>
                  <a:srgbClr val="2E50FC"/>
                </a:solidFill>
                <a:latin typeface="Times New Roman" panose="02020603050405020304" pitchFamily="18" charset="0"/>
                <a:cs typeface="Times New Roman" panose="02020603050405020304" pitchFamily="18" charset="0"/>
              </a:rPr>
              <a:t>Conducted regional and urban WRF-CHEM simulations for July 2011 investigating influence of </a:t>
            </a:r>
            <a:r>
              <a:rPr lang="en-US" sz="2000" dirty="0" smtClean="0">
                <a:solidFill>
                  <a:srgbClr val="2E50FC"/>
                </a:solidFill>
                <a:latin typeface="Times New Roman" panose="02020603050405020304" pitchFamily="18" charset="0"/>
                <a:cs typeface="Times New Roman" panose="02020603050405020304" pitchFamily="18" charset="0"/>
              </a:rPr>
              <a:t>Chicago, Milwaukee, </a:t>
            </a:r>
            <a:r>
              <a:rPr lang="en-US" sz="2000" dirty="0" smtClean="0">
                <a:solidFill>
                  <a:srgbClr val="2E50FC"/>
                </a:solidFill>
                <a:latin typeface="Times New Roman" panose="02020603050405020304" pitchFamily="18" charset="0"/>
                <a:cs typeface="Times New Roman" panose="02020603050405020304" pitchFamily="18" charset="0"/>
              </a:rPr>
              <a:t>and Green Bay NO2 emissions on Sheboygan, WI exceedances</a:t>
            </a:r>
          </a:p>
          <a:p>
            <a:pPr marL="800100" lvl="1" indent="-342900">
              <a:buFont typeface="Arial" panose="020B0604020202020204" pitchFamily="34" charset="0"/>
              <a:buChar char="•"/>
            </a:pPr>
            <a:r>
              <a:rPr lang="en-US" sz="2000" dirty="0" smtClean="0">
                <a:solidFill>
                  <a:srgbClr val="2E50FC"/>
                </a:solidFill>
                <a:latin typeface="Times New Roman" panose="02020603050405020304" pitchFamily="18" charset="0"/>
                <a:cs typeface="Times New Roman" panose="02020603050405020304" pitchFamily="18" charset="0"/>
              </a:rPr>
              <a:t>Planning 2011 CMAQ OMI NO2 data assimilation experiments using OMI standard and enhanced spatial resolution NO2 retrievals</a:t>
            </a:r>
          </a:p>
          <a:p>
            <a:pPr marL="800100" lvl="1" indent="-342900">
              <a:buFont typeface="Arial" panose="020B0604020202020204" pitchFamily="34" charset="0"/>
              <a:buChar char="•"/>
            </a:pPr>
            <a:endParaRPr lang="en-US" sz="2000" dirty="0">
              <a:solidFill>
                <a:srgbClr val="2E50FC"/>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solidFill>
                  <a:srgbClr val="2E50FC"/>
                </a:solidFill>
                <a:latin typeface="Times New Roman" panose="02020603050405020304" pitchFamily="18" charset="0"/>
                <a:cs typeface="Times New Roman" panose="02020603050405020304" pitchFamily="18" charset="0"/>
              </a:rPr>
              <a:t>PI is member of Aerosol and Atmospheric Composition Task Force for development of NOAA’s Next Generation Global Prediction System (NGGPS)</a:t>
            </a:r>
          </a:p>
          <a:p>
            <a:pPr marL="342900" indent="-342900">
              <a:buFont typeface="Arial" panose="020B0604020202020204" pitchFamily="34" charset="0"/>
              <a:buChar char="•"/>
            </a:pPr>
            <a:endParaRPr lang="en-US" sz="2000" dirty="0">
              <a:solidFill>
                <a:srgbClr val="2E50FC"/>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smtClean="0">
                <a:solidFill>
                  <a:srgbClr val="2E50FC"/>
                </a:solidFill>
                <a:latin typeface="Times New Roman" panose="02020603050405020304" pitchFamily="18" charset="0"/>
                <a:cs typeface="Times New Roman" panose="02020603050405020304" pitchFamily="18" charset="0"/>
              </a:rPr>
              <a:t>Planning on FY16 testing of the  use of climatological tropospheric ozone production and loss rates generated from RAQMS/GSI Aura Reanalysis within  NGGPS Atmospheric Composition forecast</a:t>
            </a:r>
            <a:endParaRPr lang="en-US" sz="2000" dirty="0">
              <a:solidFill>
                <a:srgbClr val="2E50FC"/>
              </a:solidFill>
              <a:latin typeface="Times New Roman" panose="02020603050405020304" pitchFamily="18" charset="0"/>
              <a:cs typeface="Times New Roman" panose="02020603050405020304" pitchFamily="18" charset="0"/>
            </a:endParaRPr>
          </a:p>
          <a:p>
            <a:endParaRPr lang="en-US" dirty="0"/>
          </a:p>
        </p:txBody>
      </p:sp>
      <p:sp>
        <p:nvSpPr>
          <p:cNvPr id="5" name="Title 1"/>
          <p:cNvSpPr txBox="1">
            <a:spLocks/>
          </p:cNvSpPr>
          <p:nvPr/>
        </p:nvSpPr>
        <p:spPr bwMode="auto">
          <a:xfrm>
            <a:off x="0" y="0"/>
            <a:ext cx="913765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rtlCol="0" anchor="ctr" anchorCtr="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Aura Chemical Reanalysis in support Air Quality Applications</a:t>
            </a:r>
            <a:endParaRPr lang="en-US" altLang="en-US" sz="2800" dirty="0" smtClean="0">
              <a:ea typeface="ＭＳ Ｐゴシック" pitchFamily="34" charset="-128"/>
              <a:cs typeface="Arial" charset="0"/>
            </a:endParaRPr>
          </a:p>
        </p:txBody>
      </p:sp>
    </p:spTree>
    <p:extLst>
      <p:ext uri="{BB962C8B-B14F-4D97-AF65-F5344CB8AC3E}">
        <p14:creationId xmlns:p14="http://schemas.microsoft.com/office/powerpoint/2010/main" val="1919970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1400" y="1600200"/>
            <a:ext cx="2048959"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Extra Slides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731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895600"/>
            <a:ext cx="9144000" cy="3581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676400"/>
            <a:ext cx="9137342"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b="1" dirty="0" smtClean="0">
                <a:latin typeface="Times New Roman" pitchFamily="18" charset="0"/>
                <a:cs typeface="Times New Roman" pitchFamily="18" charset="0"/>
              </a:rPr>
              <a:t>Objective: Use high resolution VIIRS Day-Night-Band (DNB) radiance composites to redistribute OMI tropospheric NO2 column retrievals within the OMI pixel and conduct high resolution air quality modeling/DA to assess the impact of urban NOx emissions on US Air Quality </a:t>
            </a:r>
            <a:r>
              <a:rPr lang="en-US" b="1" dirty="0" smtClean="0">
                <a:solidFill>
                  <a:srgbClr val="FF0000"/>
                </a:solidFill>
                <a:latin typeface="Times New Roman" pitchFamily="18" charset="0"/>
                <a:cs typeface="Times New Roman" pitchFamily="18" charset="0"/>
              </a:rPr>
              <a:t>  </a:t>
            </a:r>
          </a:p>
        </p:txBody>
      </p:sp>
      <p:sp>
        <p:nvSpPr>
          <p:cNvPr id="5" name="TextBox 4"/>
          <p:cNvSpPr txBox="1"/>
          <p:nvPr/>
        </p:nvSpPr>
        <p:spPr>
          <a:xfrm>
            <a:off x="6658" y="0"/>
            <a:ext cx="9137342"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High resolution OMI NO2 retrievals for urban scale AQ monitoring using VIIRS day-night-band radiances</a:t>
            </a:r>
          </a:p>
        </p:txBody>
      </p:sp>
      <p:pic>
        <p:nvPicPr>
          <p:cNvPr id="7" name="Picture 2" descr="C:\Users\Brad Pierce\Documents\AQAST_07\Talk\viirs_2012_large.png"/>
          <p:cNvPicPr>
            <a:picLocks noChangeAspect="1" noChangeArrowheads="1"/>
          </p:cNvPicPr>
          <p:nvPr/>
        </p:nvPicPr>
        <p:blipFill>
          <a:blip r:embed="rId2" cstate="print"/>
          <a:srcRect l="8013" t="5128" r="7051"/>
          <a:stretch>
            <a:fillRect/>
          </a:stretch>
        </p:blipFill>
        <p:spPr bwMode="auto">
          <a:xfrm>
            <a:off x="381000" y="2971800"/>
            <a:ext cx="4038600" cy="2819400"/>
          </a:xfrm>
          <a:prstGeom prst="rect">
            <a:avLst/>
          </a:prstGeom>
          <a:noFill/>
        </p:spPr>
      </p:pic>
      <p:sp>
        <p:nvSpPr>
          <p:cNvPr id="10" name="Rectangle 9"/>
          <p:cNvSpPr/>
          <p:nvPr/>
        </p:nvSpPr>
        <p:spPr>
          <a:xfrm>
            <a:off x="0" y="5867400"/>
            <a:ext cx="4495800" cy="523220"/>
          </a:xfrm>
          <a:prstGeom prst="rect">
            <a:avLst/>
          </a:prstGeom>
        </p:spPr>
        <p:txBody>
          <a:bodyPr wrap="square">
            <a:spAutoFit/>
          </a:bodyPr>
          <a:lstStyle/>
          <a:p>
            <a:pPr algn="ctr"/>
            <a:r>
              <a:rPr lang="en-US" sz="1400" b="1" dirty="0" smtClean="0">
                <a:solidFill>
                  <a:schemeClr val="bg1"/>
                </a:solidFill>
                <a:latin typeface="Times New Roman" pitchFamily="18" charset="0"/>
                <a:cs typeface="Times New Roman" pitchFamily="18" charset="0"/>
              </a:rPr>
              <a:t>VIIRS DNB cloud free composite from NOAA National Geophysical Data Center</a:t>
            </a:r>
            <a:endParaRPr lang="en-US" sz="1400" b="1" dirty="0">
              <a:solidFill>
                <a:schemeClr val="bg1"/>
              </a:solidFill>
            </a:endParaRPr>
          </a:p>
        </p:txBody>
      </p:sp>
      <p:grpSp>
        <p:nvGrpSpPr>
          <p:cNvPr id="13" name="Group 12"/>
          <p:cNvGrpSpPr/>
          <p:nvPr/>
        </p:nvGrpSpPr>
        <p:grpSpPr>
          <a:xfrm>
            <a:off x="4935523" y="2895600"/>
            <a:ext cx="3903677" cy="3005356"/>
            <a:chOff x="4267200" y="2743200"/>
            <a:chExt cx="5486400" cy="3276600"/>
          </a:xfrm>
        </p:grpSpPr>
        <p:pic>
          <p:nvPicPr>
            <p:cNvPr id="1026" name="Picture 2" descr="C:\Users\Brad Pierce\Documents\AQAST9\Talk\OMI_July_2014_TNO2_______columns_july_2014.conus.png"/>
            <p:cNvPicPr>
              <a:picLocks noChangeAspect="1" noChangeArrowheads="1"/>
            </p:cNvPicPr>
            <p:nvPr/>
          </p:nvPicPr>
          <p:blipFill>
            <a:blip r:embed="rId3" cstate="print"/>
            <a:srcRect l="19143" t="15714" r="19143" b="10572"/>
            <a:stretch>
              <a:fillRect/>
            </a:stretch>
          </p:blipFill>
          <p:spPr bwMode="auto">
            <a:xfrm>
              <a:off x="4267200" y="2743200"/>
              <a:ext cx="5486400" cy="3276600"/>
            </a:xfrm>
            <a:prstGeom prst="rect">
              <a:avLst/>
            </a:prstGeom>
            <a:noFill/>
          </p:spPr>
        </p:pic>
        <p:pic>
          <p:nvPicPr>
            <p:cNvPr id="12" name="Picture 2" descr="C:\Users\Brad Pierce\Documents\AQAST9\Talk\OMI_July_2014_TNO2_______columns_july_2014.conus.png"/>
            <p:cNvPicPr>
              <a:picLocks noChangeAspect="1" noChangeArrowheads="1"/>
            </p:cNvPicPr>
            <p:nvPr/>
          </p:nvPicPr>
          <p:blipFill>
            <a:blip r:embed="rId3" cstate="print"/>
            <a:srcRect l="23429" t="31143" r="32000" b="36286"/>
            <a:stretch>
              <a:fillRect/>
            </a:stretch>
          </p:blipFill>
          <p:spPr bwMode="auto">
            <a:xfrm>
              <a:off x="4360876" y="2955022"/>
              <a:ext cx="5316524" cy="2607578"/>
            </a:xfrm>
            <a:prstGeom prst="rect">
              <a:avLst/>
            </a:prstGeom>
            <a:noFill/>
          </p:spPr>
        </p:pic>
      </p:grpSp>
    </p:spTree>
    <p:extLst>
      <p:ext uri="{BB962C8B-B14F-4D97-AF65-F5344CB8AC3E}">
        <p14:creationId xmlns:p14="http://schemas.microsoft.com/office/powerpoint/2010/main" val="3973424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bwMode="auto">
          <a:xfrm>
            <a:off x="401638" y="831850"/>
            <a:ext cx="8483600" cy="57372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160020" indent="0">
              <a:buNone/>
              <a:defRPr/>
            </a:pPr>
            <a:endParaRPr lang="en-US" sz="1800" dirty="0" smtClean="0">
              <a:solidFill>
                <a:srgbClr val="0000FF"/>
              </a:solidFill>
              <a:latin typeface="Times New Roman" panose="02020603050405020304" pitchFamily="18" charset="0"/>
              <a:ea typeface="ＭＳ Ｐゴシック" pitchFamily="34" charset="-128"/>
              <a:cs typeface="Times New Roman" panose="02020603050405020304" pitchFamily="18" charset="0"/>
            </a:endParaRPr>
          </a:p>
          <a:p>
            <a:pPr>
              <a:defRPr/>
            </a:pPr>
            <a:r>
              <a:rPr lang="en-US" dirty="0" smtClean="0">
                <a:latin typeface="Times New Roman" panose="02020603050405020304" pitchFamily="18" charset="0"/>
                <a:ea typeface="ＭＳ Ｐゴシック" pitchFamily="34" charset="-128"/>
                <a:cs typeface="Times New Roman" panose="02020603050405020304" pitchFamily="18" charset="0"/>
              </a:rPr>
              <a:t>Solicitation – </a:t>
            </a:r>
            <a:r>
              <a:rPr lang="fr-FR" dirty="0">
                <a:latin typeface="Times New Roman" panose="02020603050405020304" pitchFamily="18" charset="0"/>
                <a:ea typeface="ＭＳ Ｐゴシック" pitchFamily="34" charset="-128"/>
                <a:cs typeface="Times New Roman" panose="02020603050405020304" pitchFamily="18" charset="0"/>
              </a:rPr>
              <a:t>ROSES 2013 Aura Science </a:t>
            </a:r>
            <a:r>
              <a:rPr lang="fr-FR" dirty="0" smtClean="0">
                <a:latin typeface="Times New Roman" panose="02020603050405020304" pitchFamily="18" charset="0"/>
                <a:ea typeface="ＭＳ Ｐゴシック" pitchFamily="34" charset="-128"/>
                <a:cs typeface="Times New Roman" panose="02020603050405020304" pitchFamily="18" charset="0"/>
              </a:rPr>
              <a:t>Team</a:t>
            </a:r>
            <a:endParaRPr lang="en-US" dirty="0" smtClean="0">
              <a:latin typeface="Times New Roman" panose="02020603050405020304" pitchFamily="18" charset="0"/>
              <a:ea typeface="ＭＳ Ｐゴシック" pitchFamily="34" charset="-128"/>
              <a:cs typeface="Times New Roman" panose="02020603050405020304" pitchFamily="18" charset="0"/>
            </a:endParaRPr>
          </a:p>
          <a:p>
            <a:pPr>
              <a:defRPr/>
            </a:pPr>
            <a:r>
              <a:rPr lang="en-US" dirty="0" smtClean="0">
                <a:latin typeface="Times New Roman" panose="02020603050405020304" pitchFamily="18" charset="0"/>
                <a:ea typeface="ＭＳ Ｐゴシック" pitchFamily="34" charset="-128"/>
                <a:cs typeface="Times New Roman" panose="02020603050405020304" pitchFamily="18" charset="0"/>
              </a:rPr>
              <a:t>Project Summary </a:t>
            </a:r>
          </a:p>
          <a:p>
            <a:pPr marL="354013" lvl="1" indent="0">
              <a:buFont typeface="Times" pitchFamily="18" charset="0"/>
              <a:buNone/>
              <a:defRPr/>
            </a:pPr>
            <a:r>
              <a:rPr lang="en-US" sz="24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Utilize the Real-time Air Quality Modeling System (RAQMS) in conjunction with the NOAA Operational </a:t>
            </a:r>
            <a:r>
              <a:rPr lang="en-US" sz="2400" dirty="0" err="1" smtClean="0">
                <a:solidFill>
                  <a:srgbClr val="2E50FC"/>
                </a:solidFill>
                <a:latin typeface="Times New Roman" panose="02020603050405020304" pitchFamily="18" charset="0"/>
                <a:ea typeface="ＭＳ Ｐゴシック" pitchFamily="34" charset="-128"/>
                <a:cs typeface="Times New Roman" panose="02020603050405020304" pitchFamily="18" charset="0"/>
              </a:rPr>
              <a:t>Gridpoint</a:t>
            </a:r>
            <a:r>
              <a:rPr lang="en-US" sz="24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 Statistical Interpolation (GSI) 3-dimensional </a:t>
            </a:r>
            <a:r>
              <a:rPr lang="en-US" sz="2400" dirty="0" err="1" smtClean="0">
                <a:solidFill>
                  <a:srgbClr val="2E50FC"/>
                </a:solidFill>
                <a:latin typeface="Times New Roman" panose="02020603050405020304" pitchFamily="18" charset="0"/>
                <a:ea typeface="ＭＳ Ｐゴシック" pitchFamily="34" charset="-128"/>
                <a:cs typeface="Times New Roman" panose="02020603050405020304" pitchFamily="18" charset="0"/>
              </a:rPr>
              <a:t>variational</a:t>
            </a:r>
            <a:r>
              <a:rPr lang="en-US" sz="24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 data assimilation (DA) system to conduct a </a:t>
            </a:r>
            <a:r>
              <a:rPr lang="en-US" sz="2400" dirty="0">
                <a:solidFill>
                  <a:srgbClr val="2E50FC"/>
                </a:solidFill>
                <a:latin typeface="Times New Roman" panose="02020603050405020304" pitchFamily="18" charset="0"/>
                <a:ea typeface="ＭＳ Ｐゴシック" pitchFamily="34" charset="-128"/>
                <a:cs typeface="Times New Roman" panose="02020603050405020304" pitchFamily="18" charset="0"/>
              </a:rPr>
              <a:t>multi-year global chemical and aerosol reanalysis using NASA Aura and A-Train </a:t>
            </a:r>
            <a:r>
              <a:rPr lang="en-US" sz="24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measurements</a:t>
            </a:r>
            <a:r>
              <a:rPr lang="en-US" sz="2400" dirty="0" smtClean="0">
                <a:solidFill>
                  <a:schemeClr val="tx2">
                    <a:lumMod val="60000"/>
                    <a:lumOff val="40000"/>
                  </a:schemeClr>
                </a:solidFill>
                <a:latin typeface="Times New Roman" panose="02020603050405020304" pitchFamily="18" charset="0"/>
                <a:ea typeface="ＭＳ Ｐゴシック" pitchFamily="34" charset="-128"/>
                <a:cs typeface="Times New Roman" panose="02020603050405020304" pitchFamily="18" charset="0"/>
              </a:rPr>
              <a:t>. </a:t>
            </a:r>
          </a:p>
          <a:p>
            <a:r>
              <a:rPr lang="en-US" altLang="en-US" dirty="0">
                <a:latin typeface="Times New Roman" panose="02020603050405020304" pitchFamily="18" charset="0"/>
                <a:ea typeface="ＭＳ Ｐゴシック" pitchFamily="34" charset="-128"/>
                <a:cs typeface="Times New Roman" panose="02020603050405020304" pitchFamily="18" charset="0"/>
              </a:rPr>
              <a:t>Project Objectives </a:t>
            </a:r>
          </a:p>
          <a:p>
            <a:pPr marL="811213" lvl="1" indent="-457200">
              <a:buFont typeface="Arial" charset="0"/>
              <a:buAutoNum type="arabicPeriod"/>
            </a:pPr>
            <a:r>
              <a:rPr lang="en-US" altLang="en-US" sz="2400" dirty="0">
                <a:solidFill>
                  <a:srgbClr val="2E50FC"/>
                </a:solidFill>
                <a:latin typeface="Times New Roman" panose="02020603050405020304" pitchFamily="18" charset="0"/>
                <a:ea typeface="ＭＳ Ｐゴシック" pitchFamily="34" charset="-128"/>
                <a:cs typeface="Times New Roman" panose="02020603050405020304" pitchFamily="18" charset="0"/>
              </a:rPr>
              <a:t>Provide the air quality community with a multi-year global chemical and aerosol reanalysis using NASA Aura and A-Train measurements.</a:t>
            </a:r>
          </a:p>
          <a:p>
            <a:pPr marL="811213" lvl="1" indent="-457200">
              <a:buFont typeface="Arial" charset="0"/>
              <a:buAutoNum type="arabicPeriod"/>
            </a:pPr>
            <a:r>
              <a:rPr lang="en-US" altLang="en-US" sz="2400" dirty="0">
                <a:solidFill>
                  <a:srgbClr val="2E50FC"/>
                </a:solidFill>
                <a:latin typeface="Times New Roman" panose="02020603050405020304" pitchFamily="18" charset="0"/>
                <a:ea typeface="ＭＳ Ｐゴシック" pitchFamily="34" charset="-128"/>
                <a:cs typeface="Times New Roman" panose="02020603050405020304" pitchFamily="18" charset="0"/>
              </a:rPr>
              <a:t>Conduct regional chemical data assimilation experiments to quantify the influences in changes in NOx emissions on US air quality during the Aura period.</a:t>
            </a:r>
          </a:p>
          <a:p>
            <a:pPr marL="811213" lvl="1" indent="-457200">
              <a:buFont typeface="Arial" charset="0"/>
              <a:buAutoNum type="arabicPeriod"/>
            </a:pPr>
            <a:r>
              <a:rPr lang="en-US" altLang="en-US" sz="2400" dirty="0">
                <a:solidFill>
                  <a:srgbClr val="2E50FC"/>
                </a:solidFill>
                <a:latin typeface="Times New Roman" panose="02020603050405020304" pitchFamily="18" charset="0"/>
                <a:ea typeface="ＭＳ Ｐゴシック" pitchFamily="34" charset="-128"/>
                <a:cs typeface="Times New Roman" panose="02020603050405020304" pitchFamily="18" charset="0"/>
              </a:rPr>
              <a:t>Provide global 3 dimensional O3, CH4, N2O production and loss rates for next generation NOAA global forecast system.</a:t>
            </a:r>
          </a:p>
          <a:p>
            <a:pPr marL="811213" lvl="1" indent="-457200">
              <a:buFont typeface="Arial" charset="0"/>
              <a:buAutoNum type="arabicPeriod"/>
            </a:pPr>
            <a:r>
              <a:rPr lang="en-US" altLang="en-US" sz="2400" dirty="0">
                <a:solidFill>
                  <a:srgbClr val="2E50FC"/>
                </a:solidFill>
                <a:latin typeface="Times New Roman" panose="02020603050405020304" pitchFamily="18" charset="0"/>
                <a:ea typeface="ＭＳ Ｐゴシック" pitchFamily="34" charset="-128"/>
                <a:cs typeface="Times New Roman" panose="02020603050405020304" pitchFamily="18" charset="0"/>
              </a:rPr>
              <a:t>Collaborate with International, Federal, State and Local air quality management communities in the utilization of the Aura and A-Train measurements and reanalysis for air quality assessment activities</a:t>
            </a:r>
            <a:r>
              <a:rPr lang="en-US" altLang="en-US" sz="2400" dirty="0">
                <a:latin typeface="Times New Roman" panose="02020603050405020304" pitchFamily="18" charset="0"/>
                <a:ea typeface="ＭＳ Ｐゴシック" pitchFamily="34" charset="-128"/>
                <a:cs typeface="Times New Roman" panose="02020603050405020304" pitchFamily="18" charset="0"/>
              </a:rPr>
              <a:t>.   </a:t>
            </a:r>
          </a:p>
          <a:p>
            <a:pPr marL="284163" indent="0">
              <a:spcBef>
                <a:spcPts val="600"/>
              </a:spcBef>
              <a:buFontTx/>
              <a:buNone/>
              <a:defRPr/>
            </a:pPr>
            <a:endParaRPr lang="en-US" sz="1800" dirty="0">
              <a:solidFill>
                <a:srgbClr val="C00000"/>
              </a:solidFill>
              <a:effectLst>
                <a:outerShdw blurRad="38100" dist="38100" dir="2700000" algn="tl">
                  <a:srgbClr val="000000">
                    <a:alpha val="43137"/>
                  </a:srgbClr>
                </a:outerShdw>
              </a:effectLst>
              <a:ea typeface="ＭＳ Ｐゴシック" pitchFamily="34" charset="-128"/>
            </a:endParaRPr>
          </a:p>
          <a:p>
            <a:pPr marL="284163" indent="0">
              <a:spcBef>
                <a:spcPts val="600"/>
              </a:spcBef>
              <a:buFontTx/>
              <a:buNone/>
              <a:defRPr/>
            </a:pPr>
            <a:endParaRPr lang="en-US" sz="1800" dirty="0" smtClean="0">
              <a:solidFill>
                <a:srgbClr val="C00000"/>
              </a:solidFill>
              <a:effectLst>
                <a:outerShdw blurRad="38100" dist="38100" dir="2700000" algn="tl">
                  <a:srgbClr val="000000">
                    <a:alpha val="43137"/>
                  </a:srgbClr>
                </a:outerShdw>
              </a:effectLst>
              <a:ea typeface="ＭＳ Ｐゴシック" pitchFamily="34" charset="-128"/>
            </a:endParaRPr>
          </a:p>
          <a:p>
            <a:pPr>
              <a:buFontTx/>
              <a:buNone/>
              <a:defRPr/>
            </a:pPr>
            <a:endParaRPr lang="en-US" dirty="0" smtClean="0">
              <a:ea typeface="ＭＳ Ｐゴシック" pitchFamily="34" charset="-128"/>
            </a:endParaRPr>
          </a:p>
        </p:txBody>
      </p:sp>
      <p:sp>
        <p:nvSpPr>
          <p:cNvPr id="7171" name="Title 1"/>
          <p:cNvSpPr>
            <a:spLocks noGrp="1"/>
          </p:cNvSpPr>
          <p:nvPr>
            <p:ph type="title"/>
          </p:nvPr>
        </p:nvSpPr>
        <p:spPr bwMode="auto">
          <a:xfrm>
            <a:off x="0" y="0"/>
            <a:ext cx="9137650" cy="5334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anchor="ctr" anchorCtr="0" compatLnSpc="1">
            <a:prstTxWarp prst="textNoShape">
              <a:avLst/>
            </a:prstTxWarp>
            <a:normAutofit fontScale="90000"/>
          </a:bodyPr>
          <a:lstStyle/>
          <a:p>
            <a:r>
              <a:rPr lang="en-US" sz="2800" b="1" dirty="0">
                <a:latin typeface="Times New Roman" panose="02020603050405020304" pitchFamily="18" charset="0"/>
                <a:cs typeface="Times New Roman" panose="02020603050405020304" pitchFamily="18" charset="0"/>
              </a:rPr>
              <a:t>Aura Chemical Reanalysis in support Air Quality </a:t>
            </a:r>
            <a:r>
              <a:rPr lang="en-US" sz="2800" b="1" dirty="0" smtClean="0">
                <a:latin typeface="Times New Roman" panose="02020603050405020304" pitchFamily="18" charset="0"/>
                <a:cs typeface="Times New Roman" panose="02020603050405020304" pitchFamily="18" charset="0"/>
              </a:rPr>
              <a:t>Applications</a:t>
            </a:r>
            <a:endParaRPr lang="en-US" altLang="en-US" sz="2800" dirty="0" smtClean="0">
              <a:ea typeface="ＭＳ Ｐゴシック" pitchFamily="34" charset="-128"/>
              <a:cs typeface="Arial" charset="0"/>
            </a:endParaRPr>
          </a:p>
        </p:txBody>
      </p:sp>
      <p:sp>
        <p:nvSpPr>
          <p:cNvPr id="7172" name="Rectangle 3"/>
          <p:cNvSpPr txBox="1">
            <a:spLocks noChangeArrowheads="1"/>
          </p:cNvSpPr>
          <p:nvPr/>
        </p:nvSpPr>
        <p:spPr bwMode="auto">
          <a:xfrm>
            <a:off x="8628063" y="6503988"/>
            <a:ext cx="515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pitchFamily="34" charset="-128"/>
              </a:defRPr>
            </a:lvl1pPr>
            <a:lvl2pPr marL="742950" indent="-285750" eaLnBrk="0" hangingPunct="0">
              <a:defRPr sz="1000">
                <a:solidFill>
                  <a:schemeClr val="tx1"/>
                </a:solidFill>
                <a:latin typeface="Arial" charset="0"/>
                <a:ea typeface="ＭＳ Ｐゴシック" pitchFamily="34" charset="-128"/>
              </a:defRPr>
            </a:lvl2pPr>
            <a:lvl3pPr marL="1143000" indent="-228600" eaLnBrk="0" hangingPunct="0">
              <a:defRPr sz="1000">
                <a:solidFill>
                  <a:schemeClr val="tx1"/>
                </a:solidFill>
                <a:latin typeface="Arial" charset="0"/>
                <a:ea typeface="ＭＳ Ｐゴシック" pitchFamily="34" charset="-128"/>
              </a:defRPr>
            </a:lvl3pPr>
            <a:lvl4pPr marL="1600200" indent="-228600" eaLnBrk="0" hangingPunct="0">
              <a:defRPr sz="1000">
                <a:solidFill>
                  <a:schemeClr val="tx1"/>
                </a:solidFill>
                <a:latin typeface="Arial" charset="0"/>
                <a:ea typeface="ＭＳ Ｐゴシック" pitchFamily="34" charset="-128"/>
              </a:defRPr>
            </a:lvl4pPr>
            <a:lvl5pPr marL="2057400" indent="-228600" eaLnBrk="0" hangingPunct="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r" eaLnBrk="1" hangingPunct="1"/>
            <a:r>
              <a:rPr lang="en-US" altLang="en-US" sz="1400">
                <a:solidFill>
                  <a:srgbClr val="000000"/>
                </a:solidFill>
              </a:rPr>
              <a:t>|‌ </a:t>
            </a:r>
            <a:fld id="{4F8AEB3C-DF3C-4EC4-81DD-BF07BC2910EB}" type="slidenum">
              <a:rPr lang="en-US" altLang="en-US" sz="1400">
                <a:solidFill>
                  <a:srgbClr val="000000"/>
                </a:solidFill>
              </a:rPr>
              <a:pPr algn="r" eaLnBrk="1" hangingPunct="1"/>
              <a:t>2</a:t>
            </a:fld>
            <a:endParaRPr lang="en-US" altLang="en-US" sz="1400">
              <a:solidFill>
                <a:srgbClr val="000000"/>
              </a:solidFill>
            </a:endParaRPr>
          </a:p>
        </p:txBody>
      </p:sp>
    </p:spTree>
    <p:extLst>
      <p:ext uri="{BB962C8B-B14F-4D97-AF65-F5344CB8AC3E}">
        <p14:creationId xmlns:p14="http://schemas.microsoft.com/office/powerpoint/2010/main" val="12912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61884"/>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Application to </a:t>
            </a:r>
          </a:p>
          <a:p>
            <a:pPr algn="ctr"/>
            <a:r>
              <a:rPr lang="en-US" sz="2800" b="1" dirty="0" smtClean="0">
                <a:latin typeface="Times New Roman" pitchFamily="18" charset="0"/>
                <a:cs typeface="Times New Roman" pitchFamily="18" charset="0"/>
              </a:rPr>
              <a:t>Wisconsin DNR/LADCO Lake Breeze Study (July 2011)</a:t>
            </a:r>
          </a:p>
          <a:p>
            <a:pPr algn="ctr"/>
            <a:r>
              <a:rPr lang="en-US" sz="2000" b="1" u="sng" dirty="0">
                <a:latin typeface="Times New Roman" pitchFamily="18" charset="0"/>
                <a:cs typeface="Times New Roman" pitchFamily="18" charset="0"/>
              </a:rPr>
              <a:t>With Rob </a:t>
            </a:r>
            <a:r>
              <a:rPr lang="en-US" sz="2000" b="1" u="sng" dirty="0" err="1">
                <a:latin typeface="Times New Roman" pitchFamily="18" charset="0"/>
                <a:cs typeface="Times New Roman" pitchFamily="18" charset="0"/>
              </a:rPr>
              <a:t>Kaleel</a:t>
            </a:r>
            <a:r>
              <a:rPr lang="en-US" sz="2000" b="1" u="sng" dirty="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(LADCO) and Angie Dickens (WDNR)</a:t>
            </a:r>
            <a:endParaRPr lang="en-US" sz="2000" b="1" u="sng" dirty="0">
              <a:latin typeface="Times New Roman" pitchFamily="18" charset="0"/>
              <a:cs typeface="Times New Roman" pitchFamily="18" charset="0"/>
            </a:endParaRPr>
          </a:p>
        </p:txBody>
      </p:sp>
      <p:pic>
        <p:nvPicPr>
          <p:cNvPr id="9" name="Picture 2" descr="\\beans\users$\bpierce\Data\Documents\AQAST\LADCO_Lake_Breeze_Study\WRF-CHEM_12km_and_4km_TNO2_raqms_lbc_2011-07-30_18%3A00%3A00.nes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698"/>
          <a:stretch/>
        </p:blipFill>
        <p:spPr bwMode="auto">
          <a:xfrm>
            <a:off x="4367886" y="1692771"/>
            <a:ext cx="4776114" cy="51744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147" y="4511643"/>
            <a:ext cx="2743200"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rgbClr val="FF0000"/>
            </a:solidFill>
          </a:ln>
        </p:spPr>
        <p:txBody>
          <a:bodyPr wrap="square" rtlCol="0">
            <a:spAutoFit/>
          </a:bodyPr>
          <a:lstStyle/>
          <a:p>
            <a:r>
              <a:rPr lang="en-US" b="1" dirty="0" smtClean="0">
                <a:latin typeface="Times New Roman" pitchFamily="18" charset="0"/>
                <a:cs typeface="Times New Roman" pitchFamily="18" charset="0"/>
              </a:rPr>
              <a:t>4km WRF-CHEM Tropospheric NO2 column shows values in excess of 30x10</a:t>
            </a:r>
            <a:r>
              <a:rPr lang="en-US" b="1" baseline="30000" dirty="0" smtClean="0">
                <a:latin typeface="Times New Roman" pitchFamily="18" charset="0"/>
                <a:cs typeface="Times New Roman" pitchFamily="18" charset="0"/>
              </a:rPr>
              <a:t>15</a:t>
            </a:r>
            <a:r>
              <a:rPr lang="en-US" b="1" dirty="0" smtClean="0">
                <a:latin typeface="Times New Roman" pitchFamily="18" charset="0"/>
                <a:cs typeface="Times New Roman" pitchFamily="18" charset="0"/>
              </a:rPr>
              <a:t> mol/cm</a:t>
            </a:r>
            <a:r>
              <a:rPr lang="en-US" b="1" baseline="30000" dirty="0" smtClean="0">
                <a:latin typeface="Times New Roman" pitchFamily="18" charset="0"/>
                <a:cs typeface="Times New Roman" pitchFamily="18" charset="0"/>
              </a:rPr>
              <a:t>2 </a:t>
            </a:r>
            <a:r>
              <a:rPr lang="en-US" b="1" dirty="0" smtClean="0">
                <a:latin typeface="Times New Roman" pitchFamily="18" charset="0"/>
                <a:cs typeface="Times New Roman" pitchFamily="18" charset="0"/>
              </a:rPr>
              <a:t>over Chicago</a:t>
            </a:r>
            <a:endParaRPr lang="en-US" b="1" dirty="0">
              <a:latin typeface="Times New Roman" pitchFamily="18" charset="0"/>
              <a:cs typeface="Times New Roman" pitchFamily="18" charset="0"/>
            </a:endParaRPr>
          </a:p>
        </p:txBody>
      </p:sp>
      <p:cxnSp>
        <p:nvCxnSpPr>
          <p:cNvPr id="11" name="Straight Arrow Connector 10"/>
          <p:cNvCxnSpPr>
            <a:stCxn id="10" idx="3"/>
          </p:cNvCxnSpPr>
          <p:nvPr/>
        </p:nvCxnSpPr>
        <p:spPr>
          <a:xfrm flipV="1">
            <a:off x="2810347" y="4800600"/>
            <a:ext cx="4276253" cy="44970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76800" y="1554935"/>
            <a:ext cx="4267200" cy="646331"/>
          </a:xfrm>
          <a:prstGeom prst="rect">
            <a:avLst/>
          </a:prstGeom>
          <a:solidFill>
            <a:schemeClr val="bg1"/>
          </a:solidFill>
        </p:spPr>
        <p:txBody>
          <a:bodyPr wrap="square" rtlCol="0">
            <a:spAutoFit/>
          </a:bodyPr>
          <a:lstStyle/>
          <a:p>
            <a:pPr algn="ctr"/>
            <a:r>
              <a:rPr lang="en-US" b="1" dirty="0" smtClean="0">
                <a:latin typeface="Times New Roman" pitchFamily="18" charset="0"/>
                <a:cs typeface="Times New Roman" pitchFamily="18" charset="0"/>
              </a:rPr>
              <a:t>12km/4km WRF-CHEM Tropospheric NO2 Column 18Z 07/30, 2011</a:t>
            </a:r>
          </a:p>
        </p:txBody>
      </p:sp>
      <p:pic>
        <p:nvPicPr>
          <p:cNvPr id="13" name="Picture 2" descr="\\beans\users$\bpierce\Data\Documents\Attachments\apr_24\image0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4" y="2035606"/>
            <a:ext cx="4733453" cy="2301737"/>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2057400" y="2667000"/>
            <a:ext cx="300272"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8665" y="1578891"/>
            <a:ext cx="374570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Wisconsin </a:t>
            </a:r>
            <a:r>
              <a:rPr lang="en-US" b="1" dirty="0" err="1" smtClean="0">
                <a:latin typeface="Times New Roman" panose="02020603050405020304" pitchFamily="18" charset="0"/>
                <a:cs typeface="Times New Roman" panose="02020603050405020304" pitchFamily="18" charset="0"/>
              </a:rPr>
              <a:t>AIRNow</a:t>
            </a:r>
            <a:r>
              <a:rPr lang="en-US" b="1" dirty="0" smtClean="0">
                <a:latin typeface="Times New Roman" panose="02020603050405020304" pitchFamily="18" charset="0"/>
                <a:cs typeface="Times New Roman" panose="02020603050405020304" pitchFamily="18" charset="0"/>
              </a:rPr>
              <a:t> surface O3 2011</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638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ans\users$\bpierce\Data\Documents\AQAST\LADCO_Lake_Breeze_Study\Chicago_OMI-Aura_L2-OMNO2_2011m0730t1739_VIIRS_DNB_enhancement_standard.with.q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9"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9499" cy="830997"/>
          </a:xfrm>
          <a:prstGeom prst="rect">
            <a:avLst/>
          </a:prstGeom>
        </p:spPr>
        <p:txBody>
          <a:bodyPr wrap="square">
            <a:spAutoFit/>
          </a:bodyPr>
          <a:lstStyle/>
          <a:p>
            <a:pPr algn="r"/>
            <a:r>
              <a:rPr lang="en-US" sz="2400" b="1" dirty="0" smtClean="0">
                <a:latin typeface="Times New Roman" pitchFamily="18" charset="0"/>
                <a:cs typeface="Times New Roman" pitchFamily="18" charset="0"/>
              </a:rPr>
              <a:t>Chicago OMI Standard and Enhanced NO2 Columns </a:t>
            </a:r>
          </a:p>
          <a:p>
            <a:pPr algn="r"/>
            <a:r>
              <a:rPr lang="en-US" sz="2400" b="1" dirty="0" smtClean="0">
                <a:latin typeface="Times New Roman" pitchFamily="18" charset="0"/>
                <a:cs typeface="Times New Roman" pitchFamily="18" charset="0"/>
              </a:rPr>
              <a:t>17:39Z July 30, 2011</a:t>
            </a:r>
            <a:endParaRPr lang="en-US" sz="2400" b="1" dirty="0">
              <a:latin typeface="Times New Roman" pitchFamily="18" charset="0"/>
              <a:cs typeface="Times New Roman" pitchFamily="18" charset="0"/>
            </a:endParaRPr>
          </a:p>
        </p:txBody>
      </p:sp>
      <p:sp>
        <p:nvSpPr>
          <p:cNvPr id="8" name="TextBox 7"/>
          <p:cNvSpPr txBox="1"/>
          <p:nvPr/>
        </p:nvSpPr>
        <p:spPr>
          <a:xfrm>
            <a:off x="0" y="457200"/>
            <a:ext cx="601980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rgbClr val="FF0000"/>
            </a:solidFill>
          </a:ln>
        </p:spPr>
        <p:txBody>
          <a:bodyPr wrap="square" rtlCol="0">
            <a:spAutoFit/>
          </a:bodyPr>
          <a:lstStyle/>
          <a:p>
            <a:r>
              <a:rPr lang="en-US" b="1" dirty="0" smtClean="0">
                <a:latin typeface="Times New Roman" pitchFamily="18" charset="0"/>
                <a:cs typeface="Times New Roman" pitchFamily="18" charset="0"/>
              </a:rPr>
              <a:t>OMI Enhanced </a:t>
            </a:r>
            <a:r>
              <a:rPr lang="en-US" b="1" dirty="0" err="1" smtClean="0">
                <a:latin typeface="Times New Roman" pitchFamily="18" charset="0"/>
                <a:cs typeface="Times New Roman" pitchFamily="18" charset="0"/>
              </a:rPr>
              <a:t>Tropospheric</a:t>
            </a:r>
            <a:r>
              <a:rPr lang="en-US" b="1" dirty="0" smtClean="0">
                <a:latin typeface="Times New Roman" pitchFamily="18" charset="0"/>
                <a:cs typeface="Times New Roman" pitchFamily="18" charset="0"/>
              </a:rPr>
              <a:t> NO2 column shows values in 15-25x10</a:t>
            </a:r>
            <a:r>
              <a:rPr lang="en-US" b="1" baseline="30000" dirty="0" smtClean="0">
                <a:latin typeface="Times New Roman" pitchFamily="18" charset="0"/>
                <a:cs typeface="Times New Roman" pitchFamily="18" charset="0"/>
              </a:rPr>
              <a:t>15</a:t>
            </a:r>
            <a:r>
              <a:rPr lang="en-US" b="1" dirty="0" smtClean="0">
                <a:latin typeface="Times New Roman" pitchFamily="18" charset="0"/>
                <a:cs typeface="Times New Roman" pitchFamily="18" charset="0"/>
              </a:rPr>
              <a:t> mol/cm</a:t>
            </a:r>
            <a:r>
              <a:rPr lang="en-US" b="1" baseline="30000" dirty="0" smtClean="0">
                <a:latin typeface="Times New Roman" pitchFamily="18" charset="0"/>
                <a:cs typeface="Times New Roman" pitchFamily="18" charset="0"/>
              </a:rPr>
              <a:t>2 </a:t>
            </a:r>
            <a:r>
              <a:rPr lang="en-US" b="1" dirty="0" smtClean="0">
                <a:latin typeface="Times New Roman" pitchFamily="18" charset="0"/>
                <a:cs typeface="Times New Roman" pitchFamily="18" charset="0"/>
              </a:rPr>
              <a:t>over Chicago</a:t>
            </a:r>
            <a:endParaRPr lang="en-US" b="1" dirty="0">
              <a:latin typeface="Times New Roman" pitchFamily="18" charset="0"/>
              <a:cs typeface="Times New Roman" pitchFamily="18" charset="0"/>
            </a:endParaRPr>
          </a:p>
        </p:txBody>
      </p:sp>
      <p:cxnSp>
        <p:nvCxnSpPr>
          <p:cNvPr id="5" name="Straight Arrow Connector 4"/>
          <p:cNvCxnSpPr/>
          <p:nvPr/>
        </p:nvCxnSpPr>
        <p:spPr>
          <a:xfrm>
            <a:off x="3009900" y="1103531"/>
            <a:ext cx="3619500" cy="148726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042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eans\users$\bpierce\Data\Documents\AQAST\LADCO_Lake_Breeze_Study\Chicago_2011_no2.column.combin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715000"/>
            <a:ext cx="914400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b="1" dirty="0">
                <a:latin typeface="Times New Roman" pitchFamily="18" charset="0"/>
                <a:cs typeface="Times New Roman" pitchFamily="18" charset="0"/>
              </a:rPr>
              <a:t>Histograms of the </a:t>
            </a:r>
            <a:r>
              <a:rPr lang="en-US" b="1" dirty="0" smtClean="0">
                <a:latin typeface="Times New Roman" pitchFamily="18" charset="0"/>
                <a:cs typeface="Times New Roman" pitchFamily="18" charset="0"/>
              </a:rPr>
              <a:t>4km WRF-CHEM NO2 </a:t>
            </a:r>
            <a:r>
              <a:rPr lang="en-US" b="1" dirty="0">
                <a:latin typeface="Times New Roman" pitchFamily="18" charset="0"/>
                <a:cs typeface="Times New Roman" pitchFamily="18" charset="0"/>
              </a:rPr>
              <a:t>columns (black) show </a:t>
            </a:r>
            <a:r>
              <a:rPr lang="en-US" b="1" dirty="0" smtClean="0">
                <a:latin typeface="Times New Roman" pitchFamily="18" charset="0"/>
                <a:cs typeface="Times New Roman" pitchFamily="18" charset="0"/>
              </a:rPr>
              <a:t>median values that are 2x larger then either the OMI </a:t>
            </a:r>
            <a:r>
              <a:rPr lang="en-US" b="1" dirty="0">
                <a:latin typeface="Times New Roman" pitchFamily="18" charset="0"/>
                <a:cs typeface="Times New Roman" pitchFamily="18" charset="0"/>
              </a:rPr>
              <a:t>Enhanced retrieval (green) than the OMI Standard retrieval (red) </a:t>
            </a:r>
          </a:p>
        </p:txBody>
      </p:sp>
    </p:spTree>
    <p:extLst>
      <p:ext uri="{BB962C8B-B14F-4D97-AF65-F5344CB8AC3E}">
        <p14:creationId xmlns:p14="http://schemas.microsoft.com/office/powerpoint/2010/main" val="3962645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ans\users$\bpierce\Data\Documents\Attachments\jul_24\WRF-CHEM_12km_and_4km_sfc_no_emissions_raqms_lbc_2011-07-17_22%3A00%3A00.nest.with.chicago.milwaukee.greenb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830997"/>
          </a:xfrm>
          <a:prstGeom prst="rect">
            <a:avLst/>
          </a:prstGeom>
        </p:spPr>
        <p:txBody>
          <a:bodyPr wrap="square">
            <a:spAutoFit/>
          </a:bodyPr>
          <a:lstStyle/>
          <a:p>
            <a:r>
              <a:rPr lang="en-US" sz="2400" b="1" dirty="0">
                <a:latin typeface="Times New Roman" pitchFamily="18" charset="0"/>
                <a:cs typeface="Times New Roman" pitchFamily="18" charset="0"/>
              </a:rPr>
              <a:t>4km WRF-</a:t>
            </a:r>
            <a:r>
              <a:rPr lang="en-US" sz="2400" b="1" dirty="0" err="1">
                <a:latin typeface="Times New Roman" pitchFamily="18" charset="0"/>
                <a:cs typeface="Times New Roman" pitchFamily="18" charset="0"/>
              </a:rPr>
              <a:t>Chem</a:t>
            </a:r>
            <a:r>
              <a:rPr lang="en-US" sz="2400" b="1" dirty="0">
                <a:latin typeface="Times New Roman" pitchFamily="18" charset="0"/>
                <a:cs typeface="Times New Roman" pitchFamily="18" charset="0"/>
              </a:rPr>
              <a:t> NEI </a:t>
            </a:r>
            <a:r>
              <a:rPr lang="en-US" sz="2400" b="1" dirty="0" smtClean="0">
                <a:latin typeface="Times New Roman" pitchFamily="18" charset="0"/>
                <a:cs typeface="Times New Roman" pitchFamily="18" charset="0"/>
              </a:rPr>
              <a:t>2011 NO </a:t>
            </a:r>
            <a:r>
              <a:rPr lang="en-US" sz="2400" b="1" dirty="0">
                <a:latin typeface="Times New Roman" pitchFamily="18" charset="0"/>
                <a:cs typeface="Times New Roman" pitchFamily="18" charset="0"/>
              </a:rPr>
              <a:t>emission O3 sensitivity </a:t>
            </a:r>
            <a:r>
              <a:rPr lang="en-US" sz="2400" b="1" dirty="0" smtClean="0">
                <a:latin typeface="Times New Roman" pitchFamily="18" charset="0"/>
                <a:cs typeface="Times New Roman" pitchFamily="18" charset="0"/>
              </a:rPr>
              <a:t>studies </a:t>
            </a:r>
          </a:p>
          <a:p>
            <a:r>
              <a:rPr lang="en-US" sz="2400" b="1" dirty="0" smtClean="0">
                <a:latin typeface="Times New Roman" pitchFamily="18" charset="0"/>
                <a:cs typeface="Times New Roman" pitchFamily="18" charset="0"/>
              </a:rPr>
              <a:t>July, 2011</a:t>
            </a:r>
            <a:endParaRPr lang="en-US" sz="2400" dirty="0"/>
          </a:p>
        </p:txBody>
      </p:sp>
      <p:sp>
        <p:nvSpPr>
          <p:cNvPr id="5" name="TextBox 4"/>
          <p:cNvSpPr txBox="1"/>
          <p:nvPr/>
        </p:nvSpPr>
        <p:spPr>
          <a:xfrm>
            <a:off x="152400" y="3897868"/>
            <a:ext cx="2351926" cy="369332"/>
          </a:xfrm>
          <a:prstGeom prst="rect">
            <a:avLst/>
          </a:prstGeom>
          <a:noFill/>
          <a:ln w="25400">
            <a:solidFill>
              <a:srgbClr val="FF0000"/>
            </a:solidFill>
          </a:ln>
        </p:spPr>
        <p:txBody>
          <a:bodyPr wrap="none" rtlCol="0">
            <a:spAutoFit/>
          </a:bodyPr>
          <a:lstStyle/>
          <a:p>
            <a:r>
              <a:rPr lang="en-US" b="1" dirty="0" smtClean="0">
                <a:latin typeface="Times New Roman" panose="02020603050405020304" pitchFamily="18" charset="0"/>
                <a:cs typeface="Times New Roman" panose="02020603050405020304" pitchFamily="18" charset="0"/>
              </a:rPr>
              <a:t>Chicago (CH) domain</a:t>
            </a:r>
            <a:endParaRPr lang="en-US"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3429000"/>
            <a:ext cx="2659702" cy="369332"/>
          </a:xfrm>
          <a:prstGeom prst="rect">
            <a:avLst/>
          </a:prstGeom>
          <a:noFill/>
          <a:ln w="25400">
            <a:solidFill>
              <a:srgbClr val="FF0000"/>
            </a:solidFill>
          </a:ln>
        </p:spPr>
        <p:txBody>
          <a:bodyPr wrap="none" rtlCol="0">
            <a:spAutoFit/>
          </a:bodyPr>
          <a:lstStyle/>
          <a:p>
            <a:r>
              <a:rPr lang="en-US" b="1" dirty="0" smtClean="0">
                <a:latin typeface="Times New Roman" panose="02020603050405020304" pitchFamily="18" charset="0"/>
                <a:cs typeface="Times New Roman" panose="02020603050405020304" pitchFamily="18" charset="0"/>
              </a:rPr>
              <a:t>Milwaukee (ML) domain</a:t>
            </a:r>
            <a:endParaRPr lang="en-US"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2400" y="2895600"/>
            <a:ext cx="2585003" cy="369332"/>
          </a:xfrm>
          <a:prstGeom prst="rect">
            <a:avLst/>
          </a:prstGeom>
          <a:noFill/>
          <a:ln w="25400">
            <a:solidFill>
              <a:srgbClr val="FF0000"/>
            </a:solidFill>
          </a:ln>
        </p:spPr>
        <p:txBody>
          <a:bodyPr wrap="none" rtlCol="0">
            <a:spAutoFit/>
          </a:bodyPr>
          <a:lstStyle/>
          <a:p>
            <a:r>
              <a:rPr lang="en-US" b="1" dirty="0" smtClean="0">
                <a:latin typeface="Times New Roman" panose="02020603050405020304" pitchFamily="18" charset="0"/>
                <a:cs typeface="Times New Roman" panose="02020603050405020304" pitchFamily="18" charset="0"/>
              </a:rPr>
              <a:t>Green Bay (GB) domain</a:t>
            </a:r>
            <a:endParaRPr lang="en-US" b="1" dirty="0">
              <a:latin typeface="Times New Roman" panose="02020603050405020304" pitchFamily="18" charset="0"/>
              <a:cs typeface="Times New Roman" panose="02020603050405020304" pitchFamily="18" charset="0"/>
            </a:endParaRPr>
          </a:p>
        </p:txBody>
      </p:sp>
      <p:cxnSp>
        <p:nvCxnSpPr>
          <p:cNvPr id="9" name="Straight Arrow Connector 8"/>
          <p:cNvCxnSpPr>
            <a:stCxn id="8" idx="3"/>
          </p:cNvCxnSpPr>
          <p:nvPr/>
        </p:nvCxnSpPr>
        <p:spPr>
          <a:xfrm>
            <a:off x="2737403" y="3080266"/>
            <a:ext cx="289989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12102" y="3595132"/>
            <a:ext cx="282519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04326" y="4082534"/>
            <a:ext cx="313297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400" y="4572000"/>
            <a:ext cx="2356403"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rgbClr val="FF0000"/>
            </a:solidFill>
          </a:ln>
        </p:spPr>
        <p:txBody>
          <a:bodyPr wrap="square" rtlCol="0">
            <a:spAutoFit/>
          </a:bodyPr>
          <a:lstStyle/>
          <a:p>
            <a:r>
              <a:rPr lang="en-US" b="1" dirty="0" smtClean="0">
                <a:latin typeface="Times New Roman" panose="02020603050405020304" pitchFamily="18" charset="0"/>
                <a:cs typeface="Times New Roman" panose="02020603050405020304" pitchFamily="18" charset="0"/>
              </a:rPr>
              <a:t>Green Bay domain includes mobile sources long Western Lake Michigan and Fox River Valley</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576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84663873"/>
              </p:ext>
            </p:extLst>
          </p:nvPr>
        </p:nvGraphicFramePr>
        <p:xfrm>
          <a:off x="533400" y="1295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350676101"/>
              </p:ext>
            </p:extLst>
          </p:nvPr>
        </p:nvGraphicFramePr>
        <p:xfrm>
          <a:off x="609600" y="4038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0"/>
            <a:ext cx="9144000"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Summary of 4km WRF-</a:t>
            </a:r>
            <a:r>
              <a:rPr lang="en-US" sz="2400" b="1" dirty="0" err="1" smtClean="0">
                <a:latin typeface="Times New Roman" pitchFamily="18" charset="0"/>
                <a:cs typeface="Times New Roman" pitchFamily="18" charset="0"/>
              </a:rPr>
              <a:t>Chem</a:t>
            </a:r>
            <a:r>
              <a:rPr lang="en-US" sz="2400" b="1" dirty="0" smtClean="0">
                <a:latin typeface="Times New Roman" pitchFamily="18" charset="0"/>
                <a:cs typeface="Times New Roman" pitchFamily="18" charset="0"/>
              </a:rPr>
              <a:t> NEI NO emission O3 sensitivity studies for Western Lake Michigan </a:t>
            </a:r>
            <a:r>
              <a:rPr lang="en-US" sz="2400" b="1" dirty="0" err="1" smtClean="0">
                <a:latin typeface="Times New Roman" pitchFamily="18" charset="0"/>
                <a:cs typeface="Times New Roman" pitchFamily="18" charset="0"/>
              </a:rPr>
              <a:t>AIRNow</a:t>
            </a:r>
            <a:r>
              <a:rPr lang="en-US" sz="2400" b="1" dirty="0" smtClean="0">
                <a:latin typeface="Times New Roman" pitchFamily="18" charset="0"/>
                <a:cs typeface="Times New Roman" pitchFamily="18" charset="0"/>
              </a:rPr>
              <a:t> sites July 17-18, 2011</a:t>
            </a:r>
            <a:endParaRPr lang="en-US" sz="2400" b="1" dirty="0">
              <a:latin typeface="Times New Roman" pitchFamily="18" charset="0"/>
              <a:cs typeface="Times New Roman" pitchFamily="18" charset="0"/>
            </a:endParaRPr>
          </a:p>
        </p:txBody>
      </p:sp>
      <p:sp>
        <p:nvSpPr>
          <p:cNvPr id="7" name="TextBox 6"/>
          <p:cNvSpPr txBox="1"/>
          <p:nvPr/>
        </p:nvSpPr>
        <p:spPr>
          <a:xfrm rot="16200000">
            <a:off x="838" y="2477170"/>
            <a:ext cx="884922" cy="276999"/>
          </a:xfrm>
          <a:prstGeom prst="rect">
            <a:avLst/>
          </a:prstGeom>
          <a:noFill/>
        </p:spPr>
        <p:txBody>
          <a:bodyPr wrap="none" rtlCol="0">
            <a:spAutoFit/>
          </a:bodyPr>
          <a:lstStyle/>
          <a:p>
            <a:r>
              <a:rPr lang="en-US" sz="1200" dirty="0"/>
              <a:t>C</a:t>
            </a:r>
            <a:r>
              <a:rPr lang="en-US" sz="1200" dirty="0" smtClean="0"/>
              <a:t>orrelation</a:t>
            </a:r>
            <a:endParaRPr lang="en-US" sz="1200" dirty="0"/>
          </a:p>
        </p:txBody>
      </p:sp>
      <p:sp>
        <p:nvSpPr>
          <p:cNvPr id="8" name="TextBox 7"/>
          <p:cNvSpPr txBox="1"/>
          <p:nvPr/>
        </p:nvSpPr>
        <p:spPr>
          <a:xfrm rot="16200000">
            <a:off x="9236" y="5215305"/>
            <a:ext cx="874791" cy="276999"/>
          </a:xfrm>
          <a:prstGeom prst="rect">
            <a:avLst/>
          </a:prstGeom>
          <a:noFill/>
        </p:spPr>
        <p:txBody>
          <a:bodyPr wrap="none" rtlCol="0">
            <a:spAutoFit/>
          </a:bodyPr>
          <a:lstStyle/>
          <a:p>
            <a:r>
              <a:rPr lang="en-US" sz="1200" dirty="0" smtClean="0"/>
              <a:t>Bias (</a:t>
            </a:r>
            <a:r>
              <a:rPr lang="en-US" sz="1200" dirty="0" err="1" smtClean="0"/>
              <a:t>ppbv</a:t>
            </a:r>
            <a:r>
              <a:rPr lang="en-US" sz="1200" dirty="0" smtClean="0"/>
              <a:t>)</a:t>
            </a:r>
            <a:endParaRPr lang="en-US" sz="1200" dirty="0"/>
          </a:p>
        </p:txBody>
      </p:sp>
      <p:sp>
        <p:nvSpPr>
          <p:cNvPr id="9" name="TextBox 8"/>
          <p:cNvSpPr txBox="1"/>
          <p:nvPr/>
        </p:nvSpPr>
        <p:spPr>
          <a:xfrm>
            <a:off x="5867400" y="2667000"/>
            <a:ext cx="2895600" cy="313932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rgbClr val="FF0000"/>
            </a:solidFill>
          </a:ln>
        </p:spPr>
        <p:txBody>
          <a:bodyPr wrap="square" rtlCol="0">
            <a:spAutoFit/>
          </a:bodyPr>
          <a:lstStyle/>
          <a:p>
            <a:r>
              <a:rPr lang="en-US" b="1" dirty="0" smtClean="0">
                <a:latin typeface="Times New Roman" panose="02020603050405020304" pitchFamily="18" charset="0"/>
                <a:cs typeface="Times New Roman" panose="02020603050405020304" pitchFamily="18" charset="0"/>
              </a:rPr>
              <a:t>50% reductions in Chicago (CH), Chicago &amp; Milwaukee (CH&amp;ML), Chicago &amp; Milwaukee &amp; Green Bay (CH&amp;ML&amp;GB) NO emissions show progressive increases in correlations and reductions in surface ozone biases during the July 17-18, 2011 ozone episode. </a:t>
            </a:r>
            <a:endParaRPr lang="en-US"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371600" y="1066800"/>
            <a:ext cx="3059492" cy="369332"/>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AIRNow</a:t>
            </a:r>
            <a:r>
              <a:rPr lang="en-US" b="1" dirty="0" smtClean="0">
                <a:latin typeface="Times New Roman" panose="02020603050405020304" pitchFamily="18" charset="0"/>
                <a:cs typeface="Times New Roman" panose="02020603050405020304" pitchFamily="18" charset="0"/>
              </a:rPr>
              <a:t> vs WRF-CHEM O3</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839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4421F69A-4B7C-4677-BB2F-A1A1CE9B7ADF}" type="slidenum">
              <a:rPr lang="en-US" altLang="en-US" sz="1600">
                <a:solidFill>
                  <a:srgbClr val="000000"/>
                </a:solidFill>
              </a:rPr>
              <a:pPr/>
              <a:t>3</a:t>
            </a:fld>
            <a:endParaRPr lang="en-US" altLang="en-US" sz="1600">
              <a:solidFill>
                <a:srgbClr val="000000"/>
              </a:solidFill>
            </a:endParaRPr>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604963"/>
            <a:ext cx="881380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5"/>
          <p:cNvSpPr txBox="1">
            <a:spLocks noChangeArrowheads="1"/>
          </p:cNvSpPr>
          <p:nvPr/>
        </p:nvSpPr>
        <p:spPr bwMode="auto">
          <a:xfrm>
            <a:off x="6670675" y="593591"/>
            <a:ext cx="1810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sz="1600" b="1" i="1" dirty="0">
                <a:latin typeface="Times New Roman" panose="02020603050405020304" pitchFamily="18" charset="0"/>
                <a:cs typeface="Times New Roman" panose="02020603050405020304" pitchFamily="18" charset="0"/>
              </a:rPr>
              <a:t>As of July 16, 2015</a:t>
            </a:r>
          </a:p>
        </p:txBody>
      </p:sp>
      <p:sp>
        <p:nvSpPr>
          <p:cNvPr id="14342" name="TextBox 6"/>
          <p:cNvSpPr txBox="1">
            <a:spLocks noChangeArrowheads="1"/>
          </p:cNvSpPr>
          <p:nvPr/>
        </p:nvSpPr>
        <p:spPr bwMode="auto">
          <a:xfrm>
            <a:off x="139700" y="4648200"/>
            <a:ext cx="88138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pitchFamily="34" charset="-128"/>
              </a:defRPr>
            </a:lvl1pPr>
            <a:lvl2pPr>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marL="0" lvl="1" eaLnBrk="1" hangingPunct="1"/>
            <a:r>
              <a:rPr lang="en-US" altLang="en-US" sz="1600" dirty="0" smtClean="0">
                <a:solidFill>
                  <a:srgbClr val="0000FF"/>
                </a:solidFill>
                <a:latin typeface="Times New Roman" panose="02020603050405020304" pitchFamily="18" charset="0"/>
                <a:cs typeface="Times New Roman" panose="02020603050405020304" pitchFamily="18" charset="0"/>
              </a:rPr>
              <a:t>The </a:t>
            </a:r>
            <a:r>
              <a:rPr lang="en-US" altLang="en-US" sz="1600" dirty="0" err="1">
                <a:solidFill>
                  <a:srgbClr val="0000FF"/>
                </a:solidFill>
                <a:latin typeface="Times New Roman" panose="02020603050405020304" pitchFamily="18" charset="0"/>
                <a:cs typeface="Times New Roman" panose="02020603050405020304" pitchFamily="18" charset="0"/>
              </a:rPr>
              <a:t>uncosted</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smtClean="0">
                <a:solidFill>
                  <a:srgbClr val="0000FF"/>
                </a:solidFill>
                <a:latin typeface="Times New Roman" panose="02020603050405020304" pitchFamily="18" charset="0"/>
                <a:cs typeface="Times New Roman" panose="02020603050405020304" pitchFamily="18" charset="0"/>
              </a:rPr>
              <a:t>FY14 amount due to costing/reporting </a:t>
            </a:r>
            <a:r>
              <a:rPr lang="en-US" altLang="en-US" sz="1600" dirty="0">
                <a:solidFill>
                  <a:srgbClr val="0000FF"/>
                </a:solidFill>
                <a:latin typeface="Times New Roman" panose="02020603050405020304" pitchFamily="18" charset="0"/>
                <a:cs typeface="Times New Roman" panose="02020603050405020304" pitchFamily="18" charset="0"/>
              </a:rPr>
              <a:t>from multiple entities – </a:t>
            </a:r>
          </a:p>
          <a:p>
            <a:pPr marL="0" lvl="1" eaLnBrk="1" hangingPunct="1"/>
            <a:r>
              <a:rPr lang="en-US" altLang="en-US" sz="1600" dirty="0">
                <a:solidFill>
                  <a:srgbClr val="0000FF"/>
                </a:solidFill>
                <a:latin typeface="Times New Roman" panose="02020603050405020304" pitchFamily="18" charset="0"/>
                <a:cs typeface="Times New Roman" panose="02020603050405020304" pitchFamily="18" charset="0"/>
              </a:rPr>
              <a:t>Cooperative Institute for Meteorological Satellite Studies (CIMSS), NESDIS Center </a:t>
            </a:r>
          </a:p>
          <a:p>
            <a:pPr marL="0" lvl="1"/>
            <a:r>
              <a:rPr lang="en-US" altLang="en-US" sz="1600" dirty="0">
                <a:solidFill>
                  <a:srgbClr val="0000FF"/>
                </a:solidFill>
                <a:latin typeface="Times New Roman" panose="02020603050405020304" pitchFamily="18" charset="0"/>
                <a:cs typeface="Times New Roman" panose="02020603050405020304" pitchFamily="18" charset="0"/>
              </a:rPr>
              <a:t>for Satellite Applications and Research (STAR) Cooperative Research Program (</a:t>
            </a:r>
            <a:r>
              <a:rPr lang="en-US" altLang="en-US" sz="1600" dirty="0" err="1">
                <a:solidFill>
                  <a:srgbClr val="0000FF"/>
                </a:solidFill>
                <a:latin typeface="Times New Roman" panose="02020603050405020304" pitchFamily="18" charset="0"/>
                <a:cs typeface="Times New Roman" panose="02020603050405020304" pitchFamily="18" charset="0"/>
              </a:rPr>
              <a:t>CoRP</a:t>
            </a:r>
            <a:r>
              <a:rPr lang="en-US" altLang="en-US" sz="1600" dirty="0" smtClean="0">
                <a:solidFill>
                  <a:srgbClr val="0000FF"/>
                </a:solidFill>
                <a:latin typeface="Times New Roman" panose="02020603050405020304" pitchFamily="18" charset="0"/>
                <a:cs typeface="Times New Roman" panose="02020603050405020304" pitchFamily="18" charset="0"/>
              </a:rPr>
              <a:t>)</a:t>
            </a:r>
            <a:r>
              <a:rPr lang="en-US" altLang="en-US" sz="1600" dirty="0">
                <a:solidFill>
                  <a:srgbClr val="0000FF"/>
                </a:solidFill>
                <a:latin typeface="Times New Roman" panose="02020603050405020304" pitchFamily="18" charset="0"/>
                <a:cs typeface="Times New Roman" panose="02020603050405020304" pitchFamily="18" charset="0"/>
              </a:rPr>
              <a:t> </a:t>
            </a:r>
            <a:endParaRPr lang="en-US" altLang="en-US" sz="1600" dirty="0" smtClean="0">
              <a:solidFill>
                <a:srgbClr val="0000FF"/>
              </a:solidFill>
              <a:latin typeface="Times New Roman" panose="02020603050405020304" pitchFamily="18" charset="0"/>
              <a:cs typeface="Times New Roman" panose="02020603050405020304" pitchFamily="18" charset="0"/>
            </a:endParaRPr>
          </a:p>
          <a:p>
            <a:pPr marL="0" lvl="1"/>
            <a:endParaRPr lang="en-US" altLang="en-US" sz="1600" dirty="0">
              <a:solidFill>
                <a:srgbClr val="0000FF"/>
              </a:solidFill>
              <a:latin typeface="Times New Roman" panose="02020603050405020304" pitchFamily="18" charset="0"/>
              <a:cs typeface="Times New Roman" panose="02020603050405020304" pitchFamily="18" charset="0"/>
            </a:endParaRPr>
          </a:p>
          <a:p>
            <a:pPr marL="0" lvl="1"/>
            <a:r>
              <a:rPr lang="en-US" altLang="en-US" sz="1600" dirty="0" smtClean="0">
                <a:solidFill>
                  <a:srgbClr val="0000FF"/>
                </a:solidFill>
                <a:latin typeface="Times New Roman" panose="02020603050405020304" pitchFamily="18" charset="0"/>
                <a:cs typeface="Times New Roman" panose="02020603050405020304" pitchFamily="18" charset="0"/>
              </a:rPr>
              <a:t>FY15 </a:t>
            </a:r>
            <a:r>
              <a:rPr lang="en-US" altLang="en-US" sz="1600" dirty="0">
                <a:solidFill>
                  <a:srgbClr val="0000FF"/>
                </a:solidFill>
                <a:latin typeface="Times New Roman" panose="02020603050405020304" pitchFamily="18" charset="0"/>
                <a:cs typeface="Times New Roman" panose="02020603050405020304" pitchFamily="18" charset="0"/>
              </a:rPr>
              <a:t>Funds received by CIMSS on August 19, 2015</a:t>
            </a:r>
          </a:p>
          <a:p>
            <a:pPr marL="0" lvl="1" eaLnBrk="1" hangingPunct="1"/>
            <a:endParaRPr lang="en-US" altLang="en-US" sz="1600" dirty="0">
              <a:solidFill>
                <a:srgbClr val="0000FF"/>
              </a:solidFill>
              <a:latin typeface="Times New Roman" panose="02020603050405020304" pitchFamily="18" charset="0"/>
              <a:cs typeface="Times New Roman" panose="02020603050405020304" pitchFamily="18" charset="0"/>
            </a:endParaRPr>
          </a:p>
          <a:p>
            <a:pPr eaLnBrk="1" hangingPunct="1"/>
            <a:endParaRPr lang="en-US" altLang="en-US" dirty="0">
              <a:latin typeface="Times New Roman" panose="02020603050405020304" pitchFamily="18" charset="0"/>
              <a:cs typeface="Times New Roman" panose="02020603050405020304" pitchFamily="18" charset="0"/>
            </a:endParaRPr>
          </a:p>
        </p:txBody>
      </p:sp>
      <p:sp>
        <p:nvSpPr>
          <p:cNvPr id="14343" name="TextBox 8"/>
          <p:cNvSpPr txBox="1">
            <a:spLocks noChangeArrowheads="1"/>
          </p:cNvSpPr>
          <p:nvPr/>
        </p:nvSpPr>
        <p:spPr bwMode="auto">
          <a:xfrm>
            <a:off x="206375" y="781050"/>
            <a:ext cx="60630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sz="3200" dirty="0">
                <a:latin typeface="Times New Roman" panose="02020603050405020304" pitchFamily="18" charset="0"/>
                <a:cs typeface="Times New Roman" panose="02020603050405020304" pitchFamily="18" charset="0"/>
              </a:rPr>
              <a:t>Budget – </a:t>
            </a:r>
            <a:r>
              <a:rPr lang="en-US" altLang="en-US" sz="2400" dirty="0">
                <a:latin typeface="Times New Roman" panose="02020603050405020304" pitchFamily="18" charset="0"/>
                <a:cs typeface="Times New Roman" panose="02020603050405020304" pitchFamily="18" charset="0"/>
              </a:rPr>
              <a:t>NASA’s Monthly Financial Report</a:t>
            </a:r>
          </a:p>
        </p:txBody>
      </p:sp>
      <p:sp>
        <p:nvSpPr>
          <p:cNvPr id="9" name="Title 1"/>
          <p:cNvSpPr txBox="1">
            <a:spLocks/>
          </p:cNvSpPr>
          <p:nvPr/>
        </p:nvSpPr>
        <p:spPr bwMode="auto">
          <a:xfrm>
            <a:off x="0" y="0"/>
            <a:ext cx="913765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rtlCol="0" anchor="ctr" anchorCtr="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Aura Chemical Reanalysis in support Air Quality Applications</a:t>
            </a:r>
            <a:endParaRPr lang="en-US" altLang="en-US" sz="2800" dirty="0" smtClean="0">
              <a:ea typeface="ＭＳ Ｐゴシック" pitchFamily="34" charset="-128"/>
              <a:cs typeface="Arial" charset="0"/>
            </a:endParaRPr>
          </a:p>
        </p:txBody>
      </p:sp>
    </p:spTree>
    <p:extLst>
      <p:ext uri="{BB962C8B-B14F-4D97-AF65-F5344CB8AC3E}">
        <p14:creationId xmlns:p14="http://schemas.microsoft.com/office/powerpoint/2010/main" val="2263702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ChangeArrowheads="1"/>
          </p:cNvSpPr>
          <p:nvPr/>
        </p:nvSpPr>
        <p:spPr bwMode="auto">
          <a:xfrm>
            <a:off x="8628063" y="6503988"/>
            <a:ext cx="515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r" eaLnBrk="1" hangingPunct="1"/>
            <a:r>
              <a:rPr lang="en-US" altLang="en-US" sz="1400">
                <a:solidFill>
                  <a:srgbClr val="000000"/>
                </a:solidFill>
              </a:rPr>
              <a:t>|‌ </a:t>
            </a:r>
            <a:fld id="{FB2A037A-8098-4810-94FD-0A1F5A345356}" type="slidenum">
              <a:rPr lang="en-US" altLang="en-US" sz="1400">
                <a:solidFill>
                  <a:srgbClr val="000000"/>
                </a:solidFill>
              </a:rPr>
              <a:pPr algn="r" eaLnBrk="1" hangingPunct="1"/>
              <a:t>4</a:t>
            </a:fld>
            <a:endParaRPr lang="en-US" altLang="en-US" sz="1400">
              <a:solidFill>
                <a:srgbClr val="000000"/>
              </a:solidFill>
            </a:endParaRPr>
          </a:p>
        </p:txBody>
      </p:sp>
      <p:sp>
        <p:nvSpPr>
          <p:cNvPr id="12291" name="Title 1"/>
          <p:cNvSpPr>
            <a:spLocks noGrp="1"/>
          </p:cNvSpPr>
          <p:nvPr>
            <p:ph type="title"/>
          </p:nvPr>
        </p:nvSpPr>
        <p:spPr bwMode="auto">
          <a:xfrm>
            <a:off x="0" y="415925"/>
            <a:ext cx="913765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100000"/>
              </a:lnSpc>
            </a:pPr>
            <a:r>
              <a:rPr lang="en-US" altLang="en-US" sz="2800" dirty="0" smtClean="0">
                <a:ea typeface="ＭＳ Ｐゴシック" pitchFamily="34" charset="-128"/>
                <a:cs typeface="Arial" charset="0"/>
              </a:rPr>
              <a:t>    </a:t>
            </a:r>
            <a:r>
              <a:rPr lang="en-US" altLang="en-US" sz="2800" b="1" dirty="0" smtClean="0">
                <a:latin typeface="Times New Roman" panose="02020603050405020304" pitchFamily="18" charset="0"/>
                <a:ea typeface="ＭＳ Ｐゴシック" pitchFamily="34" charset="-128"/>
                <a:cs typeface="Times New Roman" panose="02020603050405020304" pitchFamily="18" charset="0"/>
              </a:rPr>
              <a:t>Applications Readiness Level (ARL)</a:t>
            </a:r>
          </a:p>
        </p:txBody>
      </p:sp>
      <p:pic>
        <p:nvPicPr>
          <p:cNvPr id="1229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623" t="1323" r="2097" b="7870"/>
          <a:stretch>
            <a:fillRect/>
          </a:stretch>
        </p:blipFill>
        <p:spPr bwMode="auto">
          <a:xfrm>
            <a:off x="61913" y="2087783"/>
            <a:ext cx="3976687" cy="4716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4829" y="1164453"/>
            <a:ext cx="8763000" cy="923330"/>
          </a:xfrm>
          <a:prstGeom prst="rect">
            <a:avLst/>
          </a:prstGeom>
        </p:spPr>
        <p:txBody>
          <a:bodyPr wrap="square">
            <a:spAutoFit/>
          </a:bodyPr>
          <a:lstStyle/>
          <a:p>
            <a:r>
              <a:rPr lang="en-US" altLang="en-US" dirty="0">
                <a:solidFill>
                  <a:srgbClr val="2E50FC"/>
                </a:solidFill>
                <a:latin typeface="Times New Roman" panose="02020603050405020304" pitchFamily="18" charset="0"/>
                <a:cs typeface="Times New Roman" panose="02020603050405020304" pitchFamily="18" charset="0"/>
              </a:rPr>
              <a:t>ARL was not required for this Project at Project Start in July </a:t>
            </a:r>
            <a:r>
              <a:rPr lang="en-US" altLang="en-US" dirty="0" smtClean="0">
                <a:solidFill>
                  <a:srgbClr val="2E50FC"/>
                </a:solidFill>
                <a:latin typeface="Times New Roman" panose="02020603050405020304" pitchFamily="18" charset="0"/>
                <a:cs typeface="Times New Roman" panose="02020603050405020304" pitchFamily="18" charset="0"/>
              </a:rPr>
              <a:t>2014</a:t>
            </a:r>
            <a:endParaRPr lang="en-US" altLang="en-US" dirty="0">
              <a:solidFill>
                <a:srgbClr val="2E50FC"/>
              </a:solidFill>
              <a:latin typeface="Times New Roman" panose="02020603050405020304" pitchFamily="18" charset="0"/>
              <a:cs typeface="Times New Roman" panose="02020603050405020304" pitchFamily="18" charset="0"/>
            </a:endParaRPr>
          </a:p>
          <a:p>
            <a:r>
              <a:rPr lang="en-US" altLang="en-US" dirty="0">
                <a:solidFill>
                  <a:srgbClr val="2E50FC"/>
                </a:solidFill>
                <a:latin typeface="Times New Roman" panose="02020603050405020304" pitchFamily="18" charset="0"/>
                <a:cs typeface="Times New Roman" panose="02020603050405020304" pitchFamily="18" charset="0"/>
              </a:rPr>
              <a:t>C</a:t>
            </a:r>
            <a:r>
              <a:rPr lang="en-US" altLang="en-US" dirty="0" smtClean="0">
                <a:solidFill>
                  <a:srgbClr val="2E50FC"/>
                </a:solidFill>
                <a:latin typeface="Times New Roman" panose="02020603050405020304" pitchFamily="18" charset="0"/>
                <a:cs typeface="Times New Roman" panose="02020603050405020304" pitchFamily="18" charset="0"/>
              </a:rPr>
              <a:t>redentials </a:t>
            </a:r>
            <a:r>
              <a:rPr lang="en-US" altLang="en-US" dirty="0">
                <a:solidFill>
                  <a:srgbClr val="2E50FC"/>
                </a:solidFill>
                <a:latin typeface="Times New Roman" panose="02020603050405020304" pitchFamily="18" charset="0"/>
                <a:cs typeface="Times New Roman" panose="02020603050405020304" pitchFamily="18" charset="0"/>
              </a:rPr>
              <a:t>established in eBooks to input </a:t>
            </a:r>
            <a:r>
              <a:rPr lang="en-US" altLang="en-US" dirty="0" smtClean="0">
                <a:solidFill>
                  <a:srgbClr val="2E50FC"/>
                </a:solidFill>
                <a:latin typeface="Times New Roman" panose="02020603050405020304" pitchFamily="18" charset="0"/>
                <a:cs typeface="Times New Roman" panose="02020603050405020304" pitchFamily="18" charset="0"/>
              </a:rPr>
              <a:t>deliverables in July 2015</a:t>
            </a:r>
          </a:p>
          <a:p>
            <a:r>
              <a:rPr lang="en-US" altLang="en-US" dirty="0">
                <a:solidFill>
                  <a:srgbClr val="2E50FC"/>
                </a:solidFill>
                <a:latin typeface="Times New Roman" panose="02020603050405020304" pitchFamily="18" charset="0"/>
                <a:cs typeface="Times New Roman" panose="02020603050405020304" pitchFamily="18" charset="0"/>
              </a:rPr>
              <a:t>R</a:t>
            </a:r>
            <a:r>
              <a:rPr lang="en-US" altLang="en-US" dirty="0" smtClean="0">
                <a:solidFill>
                  <a:srgbClr val="2E50FC"/>
                </a:solidFill>
                <a:latin typeface="Times New Roman" panose="02020603050405020304" pitchFamily="18" charset="0"/>
                <a:cs typeface="Times New Roman" panose="02020603050405020304" pitchFamily="18" charset="0"/>
              </a:rPr>
              <a:t>etroactively </a:t>
            </a:r>
            <a:r>
              <a:rPr lang="en-US" altLang="en-US" dirty="0">
                <a:solidFill>
                  <a:srgbClr val="2E50FC"/>
                </a:solidFill>
                <a:latin typeface="Times New Roman" panose="02020603050405020304" pitchFamily="18" charset="0"/>
                <a:cs typeface="Times New Roman" panose="02020603050405020304" pitchFamily="18" charset="0"/>
              </a:rPr>
              <a:t>submitted Aug 14, Nov 14, Feb 15, May 15 ARLs</a:t>
            </a:r>
          </a:p>
        </p:txBody>
      </p:sp>
      <p:sp>
        <p:nvSpPr>
          <p:cNvPr id="3" name="Rectangle 2"/>
          <p:cNvSpPr/>
          <p:nvPr/>
        </p:nvSpPr>
        <p:spPr>
          <a:xfrm>
            <a:off x="5228808" y="5203363"/>
            <a:ext cx="3915191"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a:spAutoFit/>
          </a:bodyPr>
          <a:lstStyle/>
          <a:p>
            <a:r>
              <a:rPr lang="en-US" altLang="en-US" b="1" dirty="0" smtClean="0">
                <a:latin typeface="Times New Roman" panose="02020603050405020304" pitchFamily="18" charset="0"/>
                <a:cs typeface="Times New Roman" panose="02020603050405020304" pitchFamily="18" charset="0"/>
              </a:rPr>
              <a:t>Project Initiation: </a:t>
            </a:r>
          </a:p>
          <a:p>
            <a:r>
              <a:rPr lang="en-US" altLang="en-US" b="1" dirty="0" smtClean="0">
                <a:latin typeface="Times New Roman" panose="02020603050405020304" pitchFamily="18" charset="0"/>
                <a:cs typeface="Times New Roman" panose="02020603050405020304" pitchFamily="18" charset="0"/>
              </a:rPr>
              <a:t>ARL </a:t>
            </a:r>
            <a:r>
              <a:rPr lang="en-US" altLang="en-US" b="1" dirty="0">
                <a:latin typeface="Times New Roman" panose="02020603050405020304" pitchFamily="18" charset="0"/>
                <a:cs typeface="Times New Roman" panose="02020603050405020304" pitchFamily="18" charset="0"/>
              </a:rPr>
              <a:t>3 (Viability Established) </a:t>
            </a:r>
          </a:p>
        </p:txBody>
      </p:sp>
      <p:sp>
        <p:nvSpPr>
          <p:cNvPr id="4" name="Rectangle 3"/>
          <p:cNvSpPr/>
          <p:nvPr/>
        </p:nvSpPr>
        <p:spPr>
          <a:xfrm>
            <a:off x="5228809" y="4535269"/>
            <a:ext cx="3915191"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a:spAutoFit/>
          </a:bodyPr>
          <a:lstStyle/>
          <a:p>
            <a:r>
              <a:rPr lang="en-US" altLang="en-US" b="1" dirty="0" smtClean="0">
                <a:latin typeface="Times New Roman" panose="02020603050405020304" pitchFamily="18" charset="0"/>
                <a:cs typeface="Times New Roman" panose="02020603050405020304" pitchFamily="18" charset="0"/>
              </a:rPr>
              <a:t>Current Status: </a:t>
            </a:r>
          </a:p>
          <a:p>
            <a:r>
              <a:rPr lang="en-US" altLang="en-US" b="1" dirty="0" smtClean="0">
                <a:latin typeface="Times New Roman" panose="02020603050405020304" pitchFamily="18" charset="0"/>
                <a:cs typeface="Times New Roman" panose="02020603050405020304" pitchFamily="18" charset="0"/>
              </a:rPr>
              <a:t>ARL </a:t>
            </a:r>
            <a:r>
              <a:rPr lang="en-US" altLang="en-US" b="1" dirty="0">
                <a:latin typeface="Times New Roman" panose="02020603050405020304" pitchFamily="18" charset="0"/>
                <a:cs typeface="Times New Roman" panose="02020603050405020304" pitchFamily="18" charset="0"/>
              </a:rPr>
              <a:t>4 (Prototype</a:t>
            </a:r>
            <a:r>
              <a:rPr lang="en-US" alt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5" name="Rectangle 4"/>
          <p:cNvSpPr/>
          <p:nvPr/>
        </p:nvSpPr>
        <p:spPr>
          <a:xfrm>
            <a:off x="5191167" y="2743200"/>
            <a:ext cx="3952833"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a:spAutoFit/>
          </a:bodyPr>
          <a:lstStyle/>
          <a:p>
            <a:r>
              <a:rPr lang="en-US" altLang="en-US" b="1" dirty="0" smtClean="0">
                <a:latin typeface="Times New Roman" panose="02020603050405020304" pitchFamily="18" charset="0"/>
                <a:cs typeface="Times New Roman" panose="02020603050405020304" pitchFamily="18" charset="0"/>
              </a:rPr>
              <a:t>Projected (at completion) : </a:t>
            </a:r>
          </a:p>
          <a:p>
            <a:r>
              <a:rPr lang="en-US" altLang="en-US" b="1" dirty="0" smtClean="0">
                <a:latin typeface="Times New Roman" panose="02020603050405020304" pitchFamily="18" charset="0"/>
                <a:cs typeface="Times New Roman" panose="02020603050405020304" pitchFamily="18" charset="0"/>
              </a:rPr>
              <a:t>ARL </a:t>
            </a:r>
            <a:r>
              <a:rPr lang="en-US" altLang="en-US" b="1" dirty="0">
                <a:latin typeface="Times New Roman" panose="02020603050405020304" pitchFamily="18" charset="0"/>
                <a:cs typeface="Times New Roman" panose="02020603050405020304" pitchFamily="18" charset="0"/>
              </a:rPr>
              <a:t>7 (Functionality Demonstrated) </a:t>
            </a:r>
          </a:p>
        </p:txBody>
      </p:sp>
      <p:cxnSp>
        <p:nvCxnSpPr>
          <p:cNvPr id="7" name="Straight Arrow Connector 6"/>
          <p:cNvCxnSpPr/>
          <p:nvPr/>
        </p:nvCxnSpPr>
        <p:spPr>
          <a:xfrm flipH="1">
            <a:off x="4038600" y="3124200"/>
            <a:ext cx="1152567"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038600" y="4876800"/>
            <a:ext cx="1152567"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038600" y="5334000"/>
            <a:ext cx="1152567"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0" y="0"/>
            <a:ext cx="913765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rtlCol="0" anchor="ctr" anchorCtr="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Aura Chemical Reanalysis in support Air Quality Applications</a:t>
            </a:r>
            <a:endParaRPr lang="en-US" altLang="en-US" sz="2800" dirty="0" smtClean="0">
              <a:ea typeface="ＭＳ Ｐゴシック" pitchFamily="34" charset="-128"/>
              <a:cs typeface="Arial" charset="0"/>
            </a:endParaRPr>
          </a:p>
        </p:txBody>
      </p:sp>
    </p:spTree>
    <p:extLst>
      <p:ext uri="{BB962C8B-B14F-4D97-AF65-F5344CB8AC3E}">
        <p14:creationId xmlns:p14="http://schemas.microsoft.com/office/powerpoint/2010/main" val="1621274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3765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rtlCol="0" anchor="ctr" anchorCtr="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Aura Chemical Reanalysis in support Air Quality Applications</a:t>
            </a:r>
            <a:endParaRPr lang="en-US" altLang="en-US" sz="2800" dirty="0" smtClean="0">
              <a:ea typeface="ＭＳ Ｐゴシック" pitchFamily="34" charset="-128"/>
              <a:cs typeface="Arial" charset="0"/>
            </a:endParaRPr>
          </a:p>
        </p:txBody>
      </p:sp>
      <p:sp>
        <p:nvSpPr>
          <p:cNvPr id="5" name="Content Placeholder 2"/>
          <p:cNvSpPr>
            <a:spLocks noGrp="1"/>
          </p:cNvSpPr>
          <p:nvPr>
            <p:ph idx="1"/>
          </p:nvPr>
        </p:nvSpPr>
        <p:spPr bwMode="auto">
          <a:xfrm>
            <a:off x="401638" y="942975"/>
            <a:ext cx="8483600" cy="57388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US" altLang="en-US" dirty="0" smtClean="0">
                <a:latin typeface="Times New Roman" panose="02020603050405020304" pitchFamily="18" charset="0"/>
                <a:ea typeface="ＭＳ Ｐゴシック" pitchFamily="34" charset="-128"/>
                <a:cs typeface="Times New Roman" panose="02020603050405020304" pitchFamily="18" charset="0"/>
              </a:rPr>
              <a:t>Results and Milestones (Year 1)</a:t>
            </a:r>
          </a:p>
          <a:p>
            <a:pPr marL="639763" lvl="1">
              <a:buFont typeface="Wingdings" panose="05000000000000000000" pitchFamily="2" charset="2"/>
              <a:buChar char="§"/>
              <a:defRPr/>
            </a:pPr>
            <a:endParaRPr lang="en-US" altLang="en-US" sz="2000" dirty="0" smtClean="0">
              <a:latin typeface="Times New Roman" panose="02020603050405020304" pitchFamily="18" charset="0"/>
              <a:ea typeface="ＭＳ Ｐゴシック" pitchFamily="34" charset="-128"/>
              <a:cs typeface="Times New Roman" panose="02020603050405020304" pitchFamily="18" charset="0"/>
            </a:endParaRPr>
          </a:p>
          <a:p>
            <a:pPr marL="639763" lvl="1">
              <a:buFont typeface="Wingdings" panose="05000000000000000000" pitchFamily="2" charset="2"/>
              <a:buChar char="§"/>
              <a:defRPr/>
            </a:pP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Global emissions development based on Hemispheric Transport of Air Pollution (HTAP) 0.1x0.1 degree emission inventory </a:t>
            </a:r>
          </a:p>
          <a:p>
            <a:pPr marL="639763" lvl="1">
              <a:buFont typeface="Wingdings" panose="05000000000000000000" pitchFamily="2" charset="2"/>
              <a:buChar char="§"/>
              <a:defRPr/>
            </a:pPr>
            <a:endPar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endParaRPr>
          </a:p>
          <a:p>
            <a:pPr marL="639763" lvl="1">
              <a:buFont typeface="Wingdings" panose="05000000000000000000" pitchFamily="2" charset="2"/>
              <a:buChar char="§"/>
              <a:defRPr/>
            </a:pP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Participation in HTAP </a:t>
            </a:r>
            <a:r>
              <a:rPr lang="en-US" altLang="en-US" sz="2000" dirty="0">
                <a:solidFill>
                  <a:srgbClr val="2E50FC"/>
                </a:solidFill>
                <a:latin typeface="Times New Roman" panose="02020603050405020304" pitchFamily="18" charset="0"/>
                <a:ea typeface="ＭＳ Ｐゴシック" pitchFamily="34" charset="-128"/>
                <a:cs typeface="Times New Roman" panose="02020603050405020304" pitchFamily="18" charset="0"/>
              </a:rPr>
              <a:t>Work Package 3.2  </a:t>
            </a: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“Inflow </a:t>
            </a:r>
            <a:r>
              <a:rPr lang="en-US" altLang="en-US" sz="2000" dirty="0">
                <a:solidFill>
                  <a:srgbClr val="2E50FC"/>
                </a:solidFill>
                <a:latin typeface="Times New Roman" panose="02020603050405020304" pitchFamily="18" charset="0"/>
                <a:ea typeface="ＭＳ Ｐゴシック" pitchFamily="34" charset="-128"/>
                <a:cs typeface="Times New Roman" panose="02020603050405020304" pitchFamily="18" charset="0"/>
              </a:rPr>
              <a:t>processes influencing air quality over western North </a:t>
            </a: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America” </a:t>
            </a:r>
            <a:r>
              <a:rPr lang="en-US" altLang="en-US" sz="2000" dirty="0">
                <a:solidFill>
                  <a:srgbClr val="2E50FC"/>
                </a:solidFill>
                <a:latin typeface="Times New Roman" panose="02020603050405020304" pitchFamily="18" charset="0"/>
                <a:ea typeface="ＭＳ Ｐゴシック" pitchFamily="34" charset="-128"/>
                <a:cs typeface="Times New Roman" panose="02020603050405020304" pitchFamily="18" charset="0"/>
              </a:rPr>
              <a:t>(Lead: Owen R. </a:t>
            </a: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Cooper, NOAA/ESRL)</a:t>
            </a:r>
          </a:p>
          <a:p>
            <a:pPr marL="639763" lvl="1">
              <a:buFont typeface="Wingdings" panose="05000000000000000000" pitchFamily="2" charset="2"/>
              <a:buChar char="§"/>
              <a:defRPr/>
            </a:pPr>
            <a:endPar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endParaRPr>
          </a:p>
          <a:p>
            <a:pPr marL="639763" lvl="1">
              <a:buFont typeface="Wingdings" panose="05000000000000000000" pitchFamily="2" charset="2"/>
              <a:buChar char="§"/>
              <a:defRPr/>
            </a:pP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2010 data denial studies conducted for OMI O3 total column, MLS stratospheric O3 profiles, OMI tropospheric NO2 column retrieval assimilation within coupled RAQMS/GSI Analysis system</a:t>
            </a:r>
          </a:p>
          <a:p>
            <a:pPr marL="639763" lvl="1">
              <a:buFont typeface="Wingdings" panose="05000000000000000000" pitchFamily="2" charset="2"/>
              <a:buChar char="§"/>
              <a:defRPr/>
            </a:pPr>
            <a:endParaRPr lang="en-US" altLang="en-US" sz="1600" dirty="0" smtClean="0">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119100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45029" y="1828800"/>
            <a:ext cx="7543800" cy="76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bwMode="auto">
          <a:xfrm>
            <a:off x="0" y="0"/>
            <a:ext cx="913765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rtlCol="0" anchor="ctr" anchorCtr="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Aura Chemical Reanalysis in support Air Quality Applications</a:t>
            </a:r>
            <a:endParaRPr lang="en-US" altLang="en-US" sz="2800" dirty="0" smtClean="0">
              <a:ea typeface="ＭＳ Ｐゴシック" pitchFamily="34" charset="-128"/>
              <a:cs typeface="Arial" charset="0"/>
            </a:endParaRPr>
          </a:p>
        </p:txBody>
      </p:sp>
      <p:sp>
        <p:nvSpPr>
          <p:cNvPr id="5" name="Content Placeholder 2"/>
          <p:cNvSpPr>
            <a:spLocks noGrp="1"/>
          </p:cNvSpPr>
          <p:nvPr>
            <p:ph idx="1"/>
          </p:nvPr>
        </p:nvSpPr>
        <p:spPr bwMode="auto">
          <a:xfrm>
            <a:off x="401638" y="942975"/>
            <a:ext cx="8483600" cy="57388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US" altLang="en-US" dirty="0" smtClean="0">
                <a:latin typeface="Times New Roman" panose="02020603050405020304" pitchFamily="18" charset="0"/>
                <a:ea typeface="ＭＳ Ｐゴシック" pitchFamily="34" charset="-128"/>
                <a:cs typeface="Times New Roman" panose="02020603050405020304" pitchFamily="18" charset="0"/>
              </a:rPr>
              <a:t>Results and Milestones (Year 1)</a:t>
            </a:r>
          </a:p>
          <a:p>
            <a:pPr marL="639763" lvl="1">
              <a:buFont typeface="Wingdings" panose="05000000000000000000" pitchFamily="2" charset="2"/>
              <a:buChar char="§"/>
              <a:defRPr/>
            </a:pPr>
            <a:endParaRPr lang="en-US" altLang="en-US" sz="2000" dirty="0" smtClean="0">
              <a:latin typeface="Times New Roman" panose="02020603050405020304" pitchFamily="18" charset="0"/>
              <a:ea typeface="ＭＳ Ｐゴシック" pitchFamily="34" charset="-128"/>
              <a:cs typeface="Times New Roman" panose="02020603050405020304" pitchFamily="18" charset="0"/>
            </a:endParaRPr>
          </a:p>
          <a:p>
            <a:pPr marL="639763" lvl="1">
              <a:buFont typeface="Wingdings" panose="05000000000000000000" pitchFamily="2" charset="2"/>
              <a:buChar char="§"/>
              <a:defRPr/>
            </a:pP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Global emissions development based on Hemispheric Transport of Air Pollution (HTAP) 0.1x0.1 degree emission inventory </a:t>
            </a:r>
          </a:p>
          <a:p>
            <a:pPr marL="639763" lvl="1">
              <a:buFont typeface="Wingdings" panose="05000000000000000000" pitchFamily="2" charset="2"/>
              <a:buChar char="§"/>
              <a:defRPr/>
            </a:pPr>
            <a:endPar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endParaRPr>
          </a:p>
          <a:p>
            <a:pPr marL="639763" lvl="1">
              <a:buFont typeface="Wingdings" panose="05000000000000000000" pitchFamily="2" charset="2"/>
              <a:buChar char="§"/>
              <a:defRPr/>
            </a:pP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Participation in HTAP </a:t>
            </a:r>
            <a:r>
              <a:rPr lang="en-US" altLang="en-US" sz="2000" dirty="0">
                <a:solidFill>
                  <a:srgbClr val="2E50FC"/>
                </a:solidFill>
                <a:latin typeface="Times New Roman" panose="02020603050405020304" pitchFamily="18" charset="0"/>
                <a:ea typeface="ＭＳ Ｐゴシック" pitchFamily="34" charset="-128"/>
                <a:cs typeface="Times New Roman" panose="02020603050405020304" pitchFamily="18" charset="0"/>
              </a:rPr>
              <a:t>Work Package 3.2  </a:t>
            </a: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“Inflow </a:t>
            </a:r>
            <a:r>
              <a:rPr lang="en-US" altLang="en-US" sz="2000" dirty="0">
                <a:solidFill>
                  <a:srgbClr val="2E50FC"/>
                </a:solidFill>
                <a:latin typeface="Times New Roman" panose="02020603050405020304" pitchFamily="18" charset="0"/>
                <a:ea typeface="ＭＳ Ｐゴシック" pitchFamily="34" charset="-128"/>
                <a:cs typeface="Times New Roman" panose="02020603050405020304" pitchFamily="18" charset="0"/>
              </a:rPr>
              <a:t>processes influencing air quality over western North </a:t>
            </a: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America” </a:t>
            </a:r>
            <a:r>
              <a:rPr lang="en-US" altLang="en-US" sz="2000" dirty="0">
                <a:solidFill>
                  <a:srgbClr val="2E50FC"/>
                </a:solidFill>
                <a:latin typeface="Times New Roman" panose="02020603050405020304" pitchFamily="18" charset="0"/>
                <a:ea typeface="ＭＳ Ｐゴシック" pitchFamily="34" charset="-128"/>
                <a:cs typeface="Times New Roman" panose="02020603050405020304" pitchFamily="18" charset="0"/>
              </a:rPr>
              <a:t>(Lead: Owen R. </a:t>
            </a: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Cooper, NOAA/ESRL)</a:t>
            </a:r>
          </a:p>
          <a:p>
            <a:pPr marL="639763" lvl="1">
              <a:buFont typeface="Wingdings" panose="05000000000000000000" pitchFamily="2" charset="2"/>
              <a:buChar char="§"/>
              <a:defRPr/>
            </a:pPr>
            <a:endPar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endParaRPr>
          </a:p>
          <a:p>
            <a:pPr marL="639763" lvl="1">
              <a:buFont typeface="Wingdings" panose="05000000000000000000" pitchFamily="2" charset="2"/>
              <a:buChar char="§"/>
              <a:defRPr/>
            </a:pP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2010 data denial studies conducted for OMI O3 total column, MLS stratospheric O3 profiles, OMI tropospheric NO2 column retrieval assimilation within coupled RAQMS/GSI Analysis system</a:t>
            </a:r>
          </a:p>
          <a:p>
            <a:pPr marL="639763" lvl="1">
              <a:buFont typeface="Wingdings" panose="05000000000000000000" pitchFamily="2" charset="2"/>
              <a:buChar char="§"/>
              <a:defRPr/>
            </a:pPr>
            <a:endParaRPr lang="en-US" altLang="en-US" sz="16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678674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771" y="5380672"/>
            <a:ext cx="9018816" cy="1477328"/>
          </a:xfrm>
          <a:prstGeom prst="rect">
            <a:avLst/>
          </a:prstGeom>
        </p:spPr>
        <p:txBody>
          <a:bodyPr wrap="square">
            <a:spAutoFit/>
          </a:bodyPr>
          <a:lstStyle/>
          <a:p>
            <a:pPr marL="285750" indent="-285750">
              <a:buFont typeface="Wingdings" panose="05000000000000000000" pitchFamily="2" charset="2"/>
              <a:buChar char="§"/>
            </a:pPr>
            <a:r>
              <a:rPr lang="en-US" dirty="0" smtClean="0">
                <a:solidFill>
                  <a:srgbClr val="2E50FC"/>
                </a:solidFill>
                <a:latin typeface="Times New Roman" panose="02020603050405020304" pitchFamily="18" charset="0"/>
                <a:cs typeface="Times New Roman" panose="02020603050405020304" pitchFamily="18" charset="0"/>
              </a:rPr>
              <a:t>RAQMS </a:t>
            </a:r>
            <a:r>
              <a:rPr lang="en-US" dirty="0">
                <a:solidFill>
                  <a:srgbClr val="2E50FC"/>
                </a:solidFill>
                <a:latin typeface="Times New Roman" panose="02020603050405020304" pitchFamily="18" charset="0"/>
                <a:cs typeface="Times New Roman" panose="02020603050405020304" pitchFamily="18" charset="0"/>
              </a:rPr>
              <a:t>assumes a uniform oceanic background CO emission to account for unresolved oceanic VOCs </a:t>
            </a:r>
            <a:r>
              <a:rPr lang="en-US" dirty="0" smtClean="0">
                <a:solidFill>
                  <a:srgbClr val="2E50FC"/>
                </a:solidFill>
                <a:latin typeface="Times New Roman" panose="02020603050405020304" pitchFamily="18" charset="0"/>
                <a:cs typeface="Times New Roman" panose="02020603050405020304" pitchFamily="18" charset="0"/>
              </a:rPr>
              <a:t>which </a:t>
            </a:r>
            <a:r>
              <a:rPr lang="en-US" dirty="0">
                <a:solidFill>
                  <a:srgbClr val="2E50FC"/>
                </a:solidFill>
                <a:latin typeface="Times New Roman" panose="02020603050405020304" pitchFamily="18" charset="0"/>
                <a:cs typeface="Times New Roman" panose="02020603050405020304" pitchFamily="18" charset="0"/>
              </a:rPr>
              <a:t>results in an overall high bias in the RAQMS CO emissions at the low end of the global emission distribution. </a:t>
            </a:r>
            <a:endParaRPr lang="en-US" dirty="0" smtClean="0">
              <a:solidFill>
                <a:srgbClr val="2E50FC"/>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smtClean="0">
                <a:solidFill>
                  <a:srgbClr val="2E50FC"/>
                </a:solidFill>
                <a:latin typeface="Times New Roman" panose="02020603050405020304" pitchFamily="18" charset="0"/>
                <a:cs typeface="Times New Roman" panose="02020603050405020304" pitchFamily="18" charset="0"/>
              </a:rPr>
              <a:t>EDGAR  </a:t>
            </a:r>
            <a:r>
              <a:rPr lang="en-US" dirty="0">
                <a:solidFill>
                  <a:srgbClr val="2E50FC"/>
                </a:solidFill>
                <a:latin typeface="Times New Roman" panose="02020603050405020304" pitchFamily="18" charset="0"/>
                <a:cs typeface="Times New Roman" panose="02020603050405020304" pitchFamily="18" charset="0"/>
              </a:rPr>
              <a:t>HTAP_V2 emissions are higher than RAQMS in SE Asia and India which results in overall low bias in the RAQMS CO emissions at the high end of the global emissions. </a:t>
            </a:r>
          </a:p>
        </p:txBody>
      </p:sp>
      <p:pic>
        <p:nvPicPr>
          <p:cNvPr id="7" name="Picture 15" descr="\\beans\users$\bpierce\Data\Documents\ROSES_2013_NRA\Annual_reports\htap_srco_1x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9" y="94297"/>
            <a:ext cx="84582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533400" y="457200"/>
            <a:ext cx="38099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US" altLang="en-US" sz="1400" dirty="0">
                <a:solidFill>
                  <a:schemeClr val="bg1"/>
                </a:solidFill>
              </a:rPr>
              <a:t>Comparison between the standard RAQMS CO emissions and the EDGAR HTAP_V2 CO emissions for January 2010. </a:t>
            </a:r>
          </a:p>
        </p:txBody>
      </p:sp>
    </p:spTree>
    <p:extLst>
      <p:ext uri="{BB962C8B-B14F-4D97-AF65-F5344CB8AC3E}">
        <p14:creationId xmlns:p14="http://schemas.microsoft.com/office/powerpoint/2010/main" val="1499835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7686" y="2971800"/>
            <a:ext cx="7837714" cy="990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bwMode="auto">
          <a:xfrm>
            <a:off x="401638" y="942975"/>
            <a:ext cx="8483600" cy="57388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US" altLang="en-US" dirty="0" smtClean="0">
                <a:latin typeface="Times New Roman" panose="02020603050405020304" pitchFamily="18" charset="0"/>
                <a:ea typeface="ＭＳ Ｐゴシック" pitchFamily="34" charset="-128"/>
                <a:cs typeface="Times New Roman" panose="02020603050405020304" pitchFamily="18" charset="0"/>
              </a:rPr>
              <a:t>Results and Milestones (Year 1)</a:t>
            </a:r>
          </a:p>
          <a:p>
            <a:pPr marL="639763" lvl="1">
              <a:buFont typeface="Wingdings" panose="05000000000000000000" pitchFamily="2" charset="2"/>
              <a:buChar char="§"/>
              <a:defRPr/>
            </a:pPr>
            <a:endParaRPr lang="en-US" altLang="en-US" sz="2000" dirty="0" smtClean="0">
              <a:latin typeface="Times New Roman" panose="02020603050405020304" pitchFamily="18" charset="0"/>
              <a:ea typeface="ＭＳ Ｐゴシック" pitchFamily="34" charset="-128"/>
              <a:cs typeface="Times New Roman" panose="02020603050405020304" pitchFamily="18" charset="0"/>
            </a:endParaRPr>
          </a:p>
          <a:p>
            <a:pPr marL="639763" lvl="1">
              <a:buFont typeface="Wingdings" panose="05000000000000000000" pitchFamily="2" charset="2"/>
              <a:buChar char="§"/>
              <a:defRPr/>
            </a:pP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Global emissions development based on Hemispheric Transport of Air Pollution (HTAP) 0.1x0.1 degree emission inventory </a:t>
            </a:r>
          </a:p>
          <a:p>
            <a:pPr marL="639763" lvl="1">
              <a:buFont typeface="Wingdings" panose="05000000000000000000" pitchFamily="2" charset="2"/>
              <a:buChar char="§"/>
              <a:defRPr/>
            </a:pPr>
            <a:endPar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endParaRPr>
          </a:p>
          <a:p>
            <a:pPr marL="639763" lvl="1">
              <a:buFont typeface="Wingdings" panose="05000000000000000000" pitchFamily="2" charset="2"/>
              <a:buChar char="§"/>
              <a:defRPr/>
            </a:pP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Participation in HTAP </a:t>
            </a:r>
            <a:r>
              <a:rPr lang="en-US" altLang="en-US" sz="2000" dirty="0">
                <a:solidFill>
                  <a:srgbClr val="2E50FC"/>
                </a:solidFill>
                <a:latin typeface="Times New Roman" panose="02020603050405020304" pitchFamily="18" charset="0"/>
                <a:ea typeface="ＭＳ Ｐゴシック" pitchFamily="34" charset="-128"/>
                <a:cs typeface="Times New Roman" panose="02020603050405020304" pitchFamily="18" charset="0"/>
              </a:rPr>
              <a:t>Work Package 3.2  </a:t>
            </a: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“Inflow </a:t>
            </a:r>
            <a:r>
              <a:rPr lang="en-US" altLang="en-US" sz="2000" dirty="0">
                <a:solidFill>
                  <a:srgbClr val="2E50FC"/>
                </a:solidFill>
                <a:latin typeface="Times New Roman" panose="02020603050405020304" pitchFamily="18" charset="0"/>
                <a:ea typeface="ＭＳ Ｐゴシック" pitchFamily="34" charset="-128"/>
                <a:cs typeface="Times New Roman" panose="02020603050405020304" pitchFamily="18" charset="0"/>
              </a:rPr>
              <a:t>processes influencing air quality over western North </a:t>
            </a: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America” </a:t>
            </a:r>
            <a:r>
              <a:rPr lang="en-US" altLang="en-US" sz="2000" dirty="0">
                <a:solidFill>
                  <a:srgbClr val="2E50FC"/>
                </a:solidFill>
                <a:latin typeface="Times New Roman" panose="02020603050405020304" pitchFamily="18" charset="0"/>
                <a:ea typeface="ＭＳ Ｐゴシック" pitchFamily="34" charset="-128"/>
                <a:cs typeface="Times New Roman" panose="02020603050405020304" pitchFamily="18" charset="0"/>
              </a:rPr>
              <a:t>(Lead: Owen R. </a:t>
            </a: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Cooper, NOAA/ESRL)</a:t>
            </a:r>
          </a:p>
          <a:p>
            <a:pPr marL="639763" lvl="1">
              <a:buFont typeface="Wingdings" panose="05000000000000000000" pitchFamily="2" charset="2"/>
              <a:buChar char="§"/>
              <a:defRPr/>
            </a:pPr>
            <a:endPar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endParaRPr>
          </a:p>
          <a:p>
            <a:pPr marL="639763" lvl="1">
              <a:buFont typeface="Wingdings" panose="05000000000000000000" pitchFamily="2" charset="2"/>
              <a:buChar char="§"/>
              <a:defRPr/>
            </a:pPr>
            <a:r>
              <a:rPr lang="en-US" altLang="en-US" sz="2000" dirty="0" smtClean="0">
                <a:solidFill>
                  <a:srgbClr val="2E50FC"/>
                </a:solidFill>
                <a:latin typeface="Times New Roman" panose="02020603050405020304" pitchFamily="18" charset="0"/>
                <a:ea typeface="ＭＳ Ｐゴシック" pitchFamily="34" charset="-128"/>
                <a:cs typeface="Times New Roman" panose="02020603050405020304" pitchFamily="18" charset="0"/>
              </a:rPr>
              <a:t>2010 data denial studies conducted for OMI O3 total column, MLS stratospheric O3 profiles, OMI tropospheric NO2 column retrieval assimilation within coupled RAQMS/GSI Analysis system</a:t>
            </a:r>
          </a:p>
          <a:p>
            <a:pPr marL="639763" lvl="1">
              <a:buFont typeface="Wingdings" panose="05000000000000000000" pitchFamily="2" charset="2"/>
              <a:buChar char="§"/>
              <a:defRPr/>
            </a:pPr>
            <a:endParaRPr lang="en-US" altLang="en-US" sz="1600" dirty="0" smtClean="0">
              <a:latin typeface="Times New Roman" panose="02020603050405020304" pitchFamily="18" charset="0"/>
              <a:ea typeface="ＭＳ Ｐゴシック" pitchFamily="34" charset="-128"/>
              <a:cs typeface="Times New Roman" panose="02020603050405020304" pitchFamily="18" charset="0"/>
            </a:endParaRPr>
          </a:p>
        </p:txBody>
      </p:sp>
      <p:sp>
        <p:nvSpPr>
          <p:cNvPr id="4" name="Title 1"/>
          <p:cNvSpPr txBox="1">
            <a:spLocks/>
          </p:cNvSpPr>
          <p:nvPr/>
        </p:nvSpPr>
        <p:spPr bwMode="auto">
          <a:xfrm>
            <a:off x="0" y="0"/>
            <a:ext cx="913765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rtlCol="0" anchor="ctr" anchorCtr="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Times New Roman" panose="02020603050405020304" pitchFamily="18" charset="0"/>
                <a:cs typeface="Times New Roman" panose="02020603050405020304" pitchFamily="18" charset="0"/>
              </a:rPr>
              <a:t>Aura Chemical Reanalysis in support Air Quality Applications</a:t>
            </a:r>
            <a:endParaRPr lang="en-US" altLang="en-US" sz="2800" dirty="0" smtClean="0">
              <a:ea typeface="ＭＳ Ｐゴシック" pitchFamily="34" charset="-128"/>
              <a:cs typeface="Arial" charset="0"/>
            </a:endParaRPr>
          </a:p>
        </p:txBody>
      </p:sp>
    </p:spTree>
    <p:extLst>
      <p:ext uri="{BB962C8B-B14F-4D97-AF65-F5344CB8AC3E}">
        <p14:creationId xmlns:p14="http://schemas.microsoft.com/office/powerpoint/2010/main" val="853803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beans\users$\bpierce\Data\Documents\FY15_Travel\Transboundary_ozone_Yosemite\Talk\may_2010_easian_do3.png"/>
          <p:cNvPicPr>
            <a:picLocks noChangeAspect="1" noChangeArrowheads="1"/>
          </p:cNvPicPr>
          <p:nvPr/>
        </p:nvPicPr>
        <p:blipFill rotWithShape="1">
          <a:blip r:embed="rId3">
            <a:extLst>
              <a:ext uri="{28A0092B-C50C-407E-A947-70E740481C1C}">
                <a14:useLocalDpi xmlns:a14="http://schemas.microsoft.com/office/drawing/2010/main" val="0"/>
              </a:ext>
            </a:extLst>
          </a:blip>
          <a:srcRect l="17971" t="15466" r="17539" b="2141"/>
          <a:stretch/>
        </p:blipFill>
        <p:spPr bwMode="auto">
          <a:xfrm>
            <a:off x="17822" y="3352800"/>
            <a:ext cx="4020778" cy="28543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eans\users$\bpierce\Data\Documents\FY15_Travel\Transboundary_ozone_Yosemite\Talk\may_2010_o3.png"/>
          <p:cNvPicPr>
            <a:picLocks noChangeAspect="1" noChangeArrowheads="1"/>
          </p:cNvPicPr>
          <p:nvPr/>
        </p:nvPicPr>
        <p:blipFill rotWithShape="1">
          <a:blip r:embed="rId4">
            <a:extLst>
              <a:ext uri="{28A0092B-C50C-407E-A947-70E740481C1C}">
                <a14:useLocalDpi xmlns:a14="http://schemas.microsoft.com/office/drawing/2010/main" val="0"/>
              </a:ext>
            </a:extLst>
          </a:blip>
          <a:srcRect l="17971" t="15466" r="17539" b="2141"/>
          <a:stretch/>
        </p:blipFill>
        <p:spPr bwMode="auto">
          <a:xfrm>
            <a:off x="0" y="528524"/>
            <a:ext cx="3962399" cy="286834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beans\users$\bpierce\Data\Documents\FY15_Travel\Transboundary_ozone_Yosemite\Talk\may_2010_dO3_120W_all.png"/>
          <p:cNvPicPr>
            <a:picLocks noChangeAspect="1" noChangeArrowheads="1"/>
          </p:cNvPicPr>
          <p:nvPr/>
        </p:nvPicPr>
        <p:blipFill rotWithShape="1">
          <a:blip r:embed="rId5">
            <a:extLst>
              <a:ext uri="{28A0092B-C50C-407E-A947-70E740481C1C}">
                <a14:useLocalDpi xmlns:a14="http://schemas.microsoft.com/office/drawing/2010/main" val="0"/>
              </a:ext>
            </a:extLst>
          </a:blip>
          <a:srcRect l="16084" t="14199" r="17120"/>
          <a:stretch/>
        </p:blipFill>
        <p:spPr bwMode="auto">
          <a:xfrm>
            <a:off x="4289081" y="693532"/>
            <a:ext cx="4397717" cy="4321379"/>
          </a:xfrm>
          <a:prstGeom prst="rect">
            <a:avLst/>
          </a:prstGeom>
          <a:noFill/>
          <a:extLst>
            <a:ext uri="{909E8E84-426E-40DD-AFC4-6F175D3DCCD1}">
              <a14:hiddenFill xmlns:a14="http://schemas.microsoft.com/office/drawing/2010/main">
                <a:solidFill>
                  <a:srgbClr val="FFFFFF"/>
                </a:solidFill>
              </a14:hiddenFill>
            </a:ext>
          </a:extLst>
        </p:spPr>
      </p:pic>
      <p:sp>
        <p:nvSpPr>
          <p:cNvPr id="96259" name="TextBox 6"/>
          <p:cNvSpPr txBox="1">
            <a:spLocks noChangeArrowheads="1"/>
          </p:cNvSpPr>
          <p:nvPr/>
        </p:nvSpPr>
        <p:spPr bwMode="auto">
          <a:xfrm>
            <a:off x="19050" y="0"/>
            <a:ext cx="9124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200" b="1" dirty="0">
                <a:latin typeface="Times New Roman" pitchFamily="18" charset="0"/>
                <a:cs typeface="Times New Roman" pitchFamily="18" charset="0"/>
              </a:rPr>
              <a:t>Impacts </a:t>
            </a:r>
            <a:r>
              <a:rPr lang="en-US" altLang="en-US" sz="3200" b="1" dirty="0" smtClean="0">
                <a:latin typeface="Times New Roman" pitchFamily="18" charset="0"/>
                <a:cs typeface="Times New Roman" pitchFamily="18" charset="0"/>
              </a:rPr>
              <a:t>of East Asian Emissions – May 2010</a:t>
            </a:r>
            <a:endParaRPr lang="en-US" altLang="en-US" sz="3200" b="1" dirty="0">
              <a:latin typeface="Times New Roman" pitchFamily="18" charset="0"/>
              <a:cs typeface="Times New Roman" pitchFamily="18" charset="0"/>
            </a:endParaRPr>
          </a:p>
        </p:txBody>
      </p:sp>
      <p:sp>
        <p:nvSpPr>
          <p:cNvPr id="96261" name="Line 5"/>
          <p:cNvSpPr>
            <a:spLocks noChangeShapeType="1"/>
          </p:cNvSpPr>
          <p:nvPr/>
        </p:nvSpPr>
        <p:spPr bwMode="auto">
          <a:xfrm flipH="1">
            <a:off x="2632075" y="3559942"/>
            <a:ext cx="34925" cy="20288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2" name="Text Box 6"/>
          <p:cNvSpPr txBox="1">
            <a:spLocks noChangeArrowheads="1"/>
          </p:cNvSpPr>
          <p:nvPr/>
        </p:nvSpPr>
        <p:spPr bwMode="auto">
          <a:xfrm>
            <a:off x="2635250" y="4800600"/>
            <a:ext cx="565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solidFill>
                  <a:srgbClr val="FF0000"/>
                </a:solidFill>
                <a:latin typeface="Times New Roman" pitchFamily="18" charset="0"/>
              </a:rPr>
              <a:t>120W</a:t>
            </a:r>
          </a:p>
        </p:txBody>
      </p:sp>
      <p:sp>
        <p:nvSpPr>
          <p:cNvPr id="10" name="Text Box 7"/>
          <p:cNvSpPr txBox="1">
            <a:spLocks noChangeArrowheads="1"/>
          </p:cNvSpPr>
          <p:nvPr/>
        </p:nvSpPr>
        <p:spPr bwMode="auto">
          <a:xfrm>
            <a:off x="4191000" y="5094627"/>
            <a:ext cx="4495798" cy="92333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latin typeface="Times New Roman" pitchFamily="18" charset="0"/>
              </a:rPr>
              <a:t>Impact of </a:t>
            </a:r>
            <a:r>
              <a:rPr lang="en-US" altLang="en-US" b="1" dirty="0" smtClean="0">
                <a:latin typeface="Times New Roman" pitchFamily="18" charset="0"/>
              </a:rPr>
              <a:t>East Asian ozone </a:t>
            </a:r>
            <a:r>
              <a:rPr lang="en-US" altLang="en-US" b="1" dirty="0">
                <a:latin typeface="Times New Roman" pitchFamily="18" charset="0"/>
              </a:rPr>
              <a:t>production extends into North America with potential US Air Quality impacts</a:t>
            </a:r>
          </a:p>
        </p:txBody>
      </p:sp>
      <p:sp>
        <p:nvSpPr>
          <p:cNvPr id="11" name="Rectangle 10"/>
          <p:cNvSpPr/>
          <p:nvPr/>
        </p:nvSpPr>
        <p:spPr>
          <a:xfrm>
            <a:off x="0" y="6324601"/>
            <a:ext cx="9144000" cy="523220"/>
          </a:xfrm>
          <a:prstGeom prst="rect">
            <a:avLst/>
          </a:prstGeom>
        </p:spPr>
        <p:txBody>
          <a:bodyPr wrap="square">
            <a:spAutoFit/>
          </a:bodyPr>
          <a:lstStyle/>
          <a:p>
            <a:r>
              <a:rPr lang="en-US" sz="1400" b="1" dirty="0" smtClean="0">
                <a:solidFill>
                  <a:srgbClr val="2E50FC"/>
                </a:solidFill>
                <a:latin typeface="Times New Roman" panose="02020603050405020304" pitchFamily="18" charset="0"/>
                <a:cs typeface="Times New Roman" panose="02020603050405020304" pitchFamily="18" charset="0"/>
              </a:rPr>
              <a:t>The </a:t>
            </a:r>
            <a:r>
              <a:rPr lang="en-US" sz="1400" b="1" dirty="0">
                <a:solidFill>
                  <a:srgbClr val="2E50FC"/>
                </a:solidFill>
                <a:latin typeface="Times New Roman" panose="02020603050405020304" pitchFamily="18" charset="0"/>
                <a:cs typeface="Times New Roman" panose="02020603050405020304" pitchFamily="18" charset="0"/>
              </a:rPr>
              <a:t>Task Force on Hemispheric Transport of Air Pollution (TF HTAP) is an international scientific cooperative effort to improve the understanding of the intercontinental transport of air pollution across the Northern Hemisphere. </a:t>
            </a:r>
          </a:p>
        </p:txBody>
      </p:sp>
    </p:spTree>
    <p:extLst>
      <p:ext uri="{BB962C8B-B14F-4D97-AF65-F5344CB8AC3E}">
        <p14:creationId xmlns:p14="http://schemas.microsoft.com/office/powerpoint/2010/main" val="1569270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1722</Words>
  <Application>Microsoft Office PowerPoint</Application>
  <PresentationFormat>On-screen Show (4:3)</PresentationFormat>
  <Paragraphs>162</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Aura Chemical Reanalysis in support Air Quality Applications</vt:lpstr>
      <vt:lpstr>PowerPoint Presentation</vt:lpstr>
      <vt:lpstr>    Applications Readiness Level (ARL)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Pierce</dc:creator>
  <cp:lastModifiedBy>Brad Pierce</cp:lastModifiedBy>
  <cp:revision>36</cp:revision>
  <dcterms:created xsi:type="dcterms:W3CDTF">2006-08-16T00:00:00Z</dcterms:created>
  <dcterms:modified xsi:type="dcterms:W3CDTF">2015-09-14T15:21:33Z</dcterms:modified>
</cp:coreProperties>
</file>