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0" r:id="rId2"/>
    <p:sldId id="348" r:id="rId3"/>
    <p:sldId id="260" r:id="rId4"/>
    <p:sldId id="261" r:id="rId5"/>
    <p:sldId id="339" r:id="rId6"/>
    <p:sldId id="262" r:id="rId7"/>
    <p:sldId id="349" r:id="rId8"/>
    <p:sldId id="350" r:id="rId9"/>
    <p:sldId id="315" r:id="rId10"/>
    <p:sldId id="265" r:id="rId11"/>
    <p:sldId id="329" r:id="rId12"/>
    <p:sldId id="267" r:id="rId13"/>
    <p:sldId id="352" r:id="rId14"/>
    <p:sldId id="353" r:id="rId15"/>
    <p:sldId id="270" r:id="rId16"/>
    <p:sldId id="306" r:id="rId17"/>
    <p:sldId id="291" r:id="rId18"/>
    <p:sldId id="292" r:id="rId19"/>
    <p:sldId id="287" r:id="rId20"/>
    <p:sldId id="351" r:id="rId21"/>
    <p:sldId id="345" r:id="rId22"/>
    <p:sldId id="346" r:id="rId23"/>
    <p:sldId id="347" r:id="rId24"/>
    <p:sldId id="356" r:id="rId25"/>
    <p:sldId id="354" r:id="rId26"/>
    <p:sldId id="355" r:id="rId27"/>
    <p:sldId id="357" r:id="rId28"/>
    <p:sldId id="358" r:id="rId29"/>
    <p:sldId id="35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504BE-B3E1-43AC-8103-51276B6AB757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B1F1A-9618-4E23-A551-26FB38D54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4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airquality.weather.gov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Lake Michigan Ozone Study (LMOS)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Image result for NESDI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NESDIS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NESDIS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9" descr="Image result for CIMSS logo"/>
          <p:cNvSpPr>
            <a:spLocks noChangeAspect="1" noChangeArrowheads="1"/>
          </p:cNvSpPr>
          <p:nvPr/>
        </p:nvSpPr>
        <p:spPr bwMode="auto">
          <a:xfrm>
            <a:off x="3429000" y="3127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CIMSS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309"/>
            <a:ext cx="6248400" cy="62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1" y="13716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 Pierce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Science and Engineering Center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LADCO States Briefing Friday May 10, 2019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FY2018\apr_18\SSEC_Seminar\LMOS_GeoTASO_Fligh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6970"/>
            <a:ext cx="45720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0500" y="4953000"/>
            <a:ext cx="87630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(Geostationary Trace gas and Aerosol Sensor Optimization) is an airborne hyperspectral mapping instrument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used as an airborne testbed for future high-resolution trace-gas observations from geostationary sensors such as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Electric Power Research Institute (EPRI) provided funding for Scientific Aviation Flights during LMOS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9600"/>
            <a:ext cx="41260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remote sensing Flights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609600"/>
            <a:ext cx="42712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Aviation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sampling Flights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08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2017 Aircraft Measurements</a:t>
            </a:r>
          </a:p>
        </p:txBody>
      </p:sp>
    </p:spTree>
    <p:extLst>
      <p:ext uri="{BB962C8B-B14F-4D97-AF65-F5344CB8AC3E}">
        <p14:creationId xmlns:p14="http://schemas.microsoft.com/office/powerpoint/2010/main" val="18315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beans\users$\bpierce\Data\Documents\Attachments\FY2018\mar_19\Geotaso_June_18_19_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" y="838200"/>
            <a:ext cx="905391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1882" y="136835"/>
            <a:ext cx="465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Chicago Emission Mapping Weekend/Weekday</a:t>
            </a:r>
            <a:endParaRPr lang="en-US" b="1" u="sng" dirty="0"/>
          </a:p>
        </p:txBody>
      </p:sp>
      <p:sp>
        <p:nvSpPr>
          <p:cNvPr id="2" name="Rectangle 1"/>
          <p:cNvSpPr/>
          <p:nvPr/>
        </p:nvSpPr>
        <p:spPr>
          <a:xfrm>
            <a:off x="213986" y="5562600"/>
            <a:ext cx="8763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NO2 columns and Scientific Aviation NO2 profiles show large differences between weekend and weekday NO2 abundances. LMOS measurements provide constraints on emissions from commuter traffic (Analysis by Laura Judd, NASA/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Great_Lakes_Ozone_Study\LADCO_Report\Draft_08\Chiwaukee-WT-Zion LMOS 2017 plot-lon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15640"/>
            <a:ext cx="594360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\\beans\users$\bpierce\Data\Documents\Great_Lakes_Ozone_Study\LADCO_Report\Draft_08\Sheboygan LMOS 2017 plot-lon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594360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"/>
            <a:ext cx="3124200" cy="57915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20648" y="12013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02, 2017 MDA8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8257" y="3456766"/>
            <a:ext cx="177452" cy="18288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005839"/>
            <a:ext cx="177452" cy="181001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15852" y="3456766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June 02, 2018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05709" y="989800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June 02, 2018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672" y="6499685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(Angie Dickens , WDNR)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52400"/>
            <a:ext cx="503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Lakeshore ozone during LMOS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1950" y="6431578"/>
            <a:ext cx="3703386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MDA8=Maximum Daily 8 hour Average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5" idx="3"/>
          </p:cNvCxnSpPr>
          <p:nvPr/>
        </p:nvCxnSpPr>
        <p:spPr>
          <a:xfrm>
            <a:off x="6019800" y="1950720"/>
            <a:ext cx="2057400" cy="11887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3"/>
          </p:cNvCxnSpPr>
          <p:nvPr/>
        </p:nvCxnSpPr>
        <p:spPr>
          <a:xfrm>
            <a:off x="6019800" y="4404360"/>
            <a:ext cx="2057400" cy="6248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UV/visible grating spectrometers (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Pandoras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column NO2 measurements during LMOS 2017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beans\users$\bpierce\Data\Documents\Attachments\FY2018\aug_01\Pandora_network_LM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87" y="762000"/>
            <a:ext cx="565801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5" r="-201"/>
          <a:stretch/>
        </p:blipFill>
        <p:spPr bwMode="auto">
          <a:xfrm>
            <a:off x="230819" y="739140"/>
            <a:ext cx="1821403" cy="1394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7" r="19385"/>
          <a:stretch/>
        </p:blipFill>
        <p:spPr bwMode="auto">
          <a:xfrm>
            <a:off x="228600" y="2339340"/>
            <a:ext cx="1828800" cy="1394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7" r="39248"/>
          <a:stretch/>
        </p:blipFill>
        <p:spPr bwMode="auto">
          <a:xfrm>
            <a:off x="230819" y="3863340"/>
            <a:ext cx="1802167" cy="1394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r="59111"/>
          <a:stretch/>
        </p:blipFill>
        <p:spPr bwMode="auto">
          <a:xfrm>
            <a:off x="1143000" y="5410200"/>
            <a:ext cx="1868009" cy="1394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78778"/>
          <a:stretch/>
        </p:blipFill>
        <p:spPr bwMode="auto">
          <a:xfrm>
            <a:off x="3238871" y="5410200"/>
            <a:ext cx="1942729" cy="13944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2052222" y="1436370"/>
            <a:ext cx="2429522" cy="1638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3"/>
          </p:cNvCxnSpPr>
          <p:nvPr/>
        </p:nvCxnSpPr>
        <p:spPr>
          <a:xfrm flipV="1">
            <a:off x="2057400" y="2280285"/>
            <a:ext cx="2209800" cy="7562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3"/>
          </p:cNvCxnSpPr>
          <p:nvPr/>
        </p:nvCxnSpPr>
        <p:spPr>
          <a:xfrm flipV="1">
            <a:off x="2032986" y="2743200"/>
            <a:ext cx="2234214" cy="18173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0"/>
          </p:cNvCxnSpPr>
          <p:nvPr/>
        </p:nvCxnSpPr>
        <p:spPr>
          <a:xfrm flipV="1">
            <a:off x="2077005" y="3733800"/>
            <a:ext cx="2266395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0"/>
          </p:cNvCxnSpPr>
          <p:nvPr/>
        </p:nvCxnSpPr>
        <p:spPr>
          <a:xfrm flipV="1">
            <a:off x="4210236" y="4572000"/>
            <a:ext cx="133164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98430"/>
          <a:stretch/>
        </p:blipFill>
        <p:spPr bwMode="auto">
          <a:xfrm>
            <a:off x="45128" y="739068"/>
            <a:ext cx="150919" cy="1394460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98430"/>
          <a:stretch/>
        </p:blipFill>
        <p:spPr bwMode="auto">
          <a:xfrm>
            <a:off x="40688" y="2339340"/>
            <a:ext cx="150919" cy="1394460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98430"/>
          <a:stretch/>
        </p:blipFill>
        <p:spPr bwMode="auto">
          <a:xfrm>
            <a:off x="44390" y="3854462"/>
            <a:ext cx="150919" cy="1394460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98430"/>
          <a:stretch/>
        </p:blipFill>
        <p:spPr bwMode="auto">
          <a:xfrm>
            <a:off x="960271" y="5405096"/>
            <a:ext cx="150919" cy="1394460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7" t="16282" r="1682" b="60929"/>
          <a:stretch/>
        </p:blipFill>
        <p:spPr bwMode="auto">
          <a:xfrm>
            <a:off x="1295400" y="2584308"/>
            <a:ext cx="597378" cy="317784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7" t="16282" r="1682" b="60929"/>
          <a:stretch/>
        </p:blipFill>
        <p:spPr bwMode="auto">
          <a:xfrm>
            <a:off x="1310743" y="4114800"/>
            <a:ext cx="597378" cy="317784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7" t="16282" r="1682" b="60929"/>
          <a:stretch/>
        </p:blipFill>
        <p:spPr bwMode="auto">
          <a:xfrm>
            <a:off x="2114350" y="5638800"/>
            <a:ext cx="597378" cy="317784"/>
          </a:xfrm>
          <a:prstGeom prst="rect">
            <a:avLst/>
          </a:prstGeom>
          <a:noFill/>
          <a:ln w="254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5410200" y="5405096"/>
            <a:ext cx="3657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Pandora NO2 column measurements show high values at Zion, Grafton, and Sheboygan on  June 2, 2017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2055"/>
          <p:cNvSpPr txBox="1"/>
          <p:nvPr/>
        </p:nvSpPr>
        <p:spPr>
          <a:xfrm>
            <a:off x="6096000" y="6488668"/>
            <a:ext cx="198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(Luke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EPA)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0710"/>
            <a:ext cx="5913120" cy="60286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0532" y="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Coastal Ozone Exceedance Day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2209800"/>
            <a:ext cx="2895601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observed O3 and NO2 enhancements are confined to a very shallow marine boundary layer (higher RH/lower Temperature)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08924" y="22860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89537" y="2572011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95589" y="2520863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27713" y="5302685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08326" y="5588696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14378" y="5537548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35661" y="22860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16274" y="2572011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22326" y="2520863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97039" y="5314167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77652" y="5600178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83704" y="554903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5800" y="1034534"/>
            <a:ext cx="78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Ozone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62224" y="106680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41148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6024" y="4126468"/>
            <a:ext cx="69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beans\users$\bpierce\Data\Documents\Attachments\FY2018\mar_22\NAM-CMAQ_20170602_R0_ozone_conley_mission.final.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8110" y="3745468"/>
            <a:ext cx="3025187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NAM-CMAQ O3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80ppbv</a:t>
            </a:r>
          </a:p>
        </p:txBody>
      </p:sp>
      <p:pic>
        <p:nvPicPr>
          <p:cNvPr id="1029" name="Picture 5" descr="\\beans\users$\bpierce\Data\Documents\Attachments\FY2018\mar_22\OBS_20170602_R0_ozone_conley_mission.final.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3745468"/>
            <a:ext cx="24318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Observed O3 &gt; 110ppbv</a:t>
            </a:r>
          </a:p>
        </p:txBody>
      </p:sp>
      <p:sp>
        <p:nvSpPr>
          <p:cNvPr id="17" name="Oval 16"/>
          <p:cNvSpPr/>
          <p:nvPr/>
        </p:nvSpPr>
        <p:spPr>
          <a:xfrm>
            <a:off x="4719964" y="2514600"/>
            <a:ext cx="1214764" cy="228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\\beans\users$\bpierce\Data\Documents\Attachments\FY2018\apr_16\SSEC_Seminar\NAM-CMAQ_control_vs_SA_LMOS.Final.ozone.wind.rose.20170602_R0.V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10704"/>
            <a:ext cx="4419600" cy="26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371600" y="2476500"/>
            <a:ext cx="1214764" cy="228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90532" y="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Coastal Ozone Exceedance Day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1" y="3972379"/>
            <a:ext cx="2514600" cy="28661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97317" y="914400"/>
            <a:ext cx="2294283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NAM-CMAQ significantly underestimates ozone concentrations within the marine boundary layer and aloft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609600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Ozone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33720" y="609600"/>
            <a:ext cx="199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NAM-CMAQ Ozone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319592" cy="212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\\beans\users$\bpierce\Data\Documents\Attachments\FY2018\aug_01\MODIS_LAI_May_01_2017.mapped.to.wrf.d02.new.gr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4859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eans\users$\bpierce\Data\Documents\Attachments\FY2018\aug_01\MODIS_LAI_June_02_2017.mapped.to.wrf.d02.new.gri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32" y="2133600"/>
            <a:ext cx="354859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ans\users$\bpierce\Data\Documents\Attachments\FY2018\aug_01\MODIS_LAI_July_04_2017.mapped.to.wrf.d02.new.gr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408" y="4191000"/>
            <a:ext cx="354859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55990" y="31072"/>
            <a:ext cx="55880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 Biogenic VOC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Studies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-4439"/>
            <a:ext cx="23733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Leaf Area Index May 01, 2017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656" y="2133600"/>
            <a:ext cx="238783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Leaf Area Index June 02, 2017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6167" y="4188023"/>
            <a:ext cx="233172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Leaf Area Index July 04, 2017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3331" y="170326"/>
            <a:ext cx="20574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Isoprene (biogenic VOC) emissions increase with leaf area (leaf out)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559" y="2866935"/>
            <a:ext cx="20574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biogenic VOCs can enhance ozone production in urban plumes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09" y="1511474"/>
            <a:ext cx="224399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00009" y="2773652"/>
            <a:ext cx="643791" cy="566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FY2018\jul_13\NAM-CMAQ_control_vs_EPA_Trailer_HC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1143000"/>
            <a:ext cx="344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NAM-CMAQ HCHO</a:t>
            </a:r>
          </a:p>
          <a:p>
            <a:r>
              <a:rPr lang="en-US" b="1" dirty="0" smtClean="0"/>
              <a:t>EPA Trailer HCHO (Sheboygan, WI)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295400" y="2209800"/>
            <a:ext cx="2209800" cy="3048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771580"/>
            <a:ext cx="21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NAM-CMAQ Control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3672" y="6499685"/>
            <a:ext cx="481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HCHO provided by Jim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Szykman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(EPA)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09" y="1752600"/>
            <a:ext cx="224399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00009" y="3014778"/>
            <a:ext cx="643791" cy="566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eans\users$\bpierce\Data\Documents\Attachments\FY2018\jul_13\NAM-CMAQ_gsi.adjusted.no2.BEMIS_2X_vs_EPA_Trailer_HC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771580"/>
            <a:ext cx="426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NAM-CMAQ OMI/NO2 + 2X Biogenic VOC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1143000"/>
            <a:ext cx="344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NAM-CMAQ HCHO</a:t>
            </a:r>
          </a:p>
          <a:p>
            <a:r>
              <a:rPr lang="en-US" b="1" dirty="0" smtClean="0"/>
              <a:t>EPA Trailer HCHO (Sheboygan, WI)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295400" y="2209800"/>
            <a:ext cx="2286000" cy="304800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72" y="6499685"/>
            <a:ext cx="481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HCHO provided by Jim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Szykman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(EPA)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09" y="1752600"/>
            <a:ext cx="224399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00009" y="3014778"/>
            <a:ext cx="643791" cy="566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beans\users$\bpierce\Data\Documents\Attachments\FY2018\apr_19\SSEC_Seminar\Material\AIRNOW.NAM-CMAQ_Control_20170602_23Z.sfc.o3.12km.LM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" y="0"/>
            <a:ext cx="4572000" cy="34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1524000"/>
            <a:ext cx="1447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5000" y="4958219"/>
            <a:ext cx="1447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\\beans\users$\bpierce\Data\Documents\Attachments\FY2018\mar_22\OBS_20170602_R0_ozone_conley_mission.final.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18067" y="4749395"/>
            <a:ext cx="3073342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Observed O3 &gt; 110ppbv</a:t>
            </a:r>
          </a:p>
        </p:txBody>
      </p:sp>
      <p:pic>
        <p:nvPicPr>
          <p:cNvPr id="10" name="Picture 3" descr="H:\Documents\Attachments\FY2018\jun_26\AIRNOW.NAM-CMAQ_2XBIO_OMINO2_20170602_23Z.sfc.o3.12km.LM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841"/>
            <a:ext cx="4572000" cy="34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05000" y="4945841"/>
            <a:ext cx="1447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68738" y="5486400"/>
            <a:ext cx="4572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 Biogenic emissions on high ozone day leads to large (~30ppbv) increases in surface ozone</a:t>
            </a:r>
          </a:p>
        </p:txBody>
      </p:sp>
      <p:pic>
        <p:nvPicPr>
          <p:cNvPr id="16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09" y="1511474"/>
            <a:ext cx="224399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900009" y="2773652"/>
            <a:ext cx="643791" cy="566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520" y="914400"/>
            <a:ext cx="8305800" cy="59093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potential outcomes/benefits of LMOS 2017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measurements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observations for evaluating a new generation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attempting to better simulate ozone episodes in the region.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long term,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information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is expected to result 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ozone forecasts for this region, which states and EPA use to meet state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federal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Air Act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of the lakeshore gradient in ozone concentrations, which could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how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EPA addresses future regional ozone issues.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of how emissions influence ozone formation in the region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institutions are involved in LMOS 2017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institutions: NOAA, NASA, U.S. EPA, University of Wisconsin, University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Iowa, University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Minnesota, University of Northern Iowa, University of Maryland Baltimore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County, Scientific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management agencies: Lake Michigan Air Directors Consortium (LADCO),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Wisconsin DNR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Illinois EPA, Indiana DEM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Nonprofit organizations: Electric Power Research Institute (EPRI)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Services: Scientific Aviation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7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Lake Michigan Ozone Study (LMOS)</a:t>
            </a:r>
          </a:p>
        </p:txBody>
      </p:sp>
    </p:spTree>
    <p:extLst>
      <p:ext uri="{BB962C8B-B14F-4D97-AF65-F5344CB8AC3E}">
        <p14:creationId xmlns:p14="http://schemas.microsoft.com/office/powerpoint/2010/main" val="13629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55" y="2743200"/>
            <a:ext cx="294924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2195"/>
            <a:ext cx="5867400" cy="43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52400"/>
            <a:ext cx="5070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Regulatory Model Development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2646" y="685800"/>
            <a:ext cx="52578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WRF Physics/Resolution Testing</a:t>
            </a:r>
          </a:p>
          <a:p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EPA </a:t>
            </a:r>
            <a:r>
              <a:rPr lang="en-US" sz="1600" b="1" dirty="0"/>
              <a:t>Baseline </a:t>
            </a:r>
            <a:r>
              <a:rPr lang="en-US" sz="1600" dirty="0"/>
              <a:t>scheme uses Asymmetric Convection Model version 2 (ACM2</a:t>
            </a:r>
            <a:r>
              <a:rPr lang="en-US" sz="1600" dirty="0" smtClean="0"/>
              <a:t>) PBL </a:t>
            </a:r>
            <a:r>
              <a:rPr lang="en-US" sz="1600" dirty="0"/>
              <a:t>and </a:t>
            </a:r>
            <a:r>
              <a:rPr lang="en-US" sz="1600" dirty="0" err="1"/>
              <a:t>Xiu-Pleim</a:t>
            </a:r>
            <a:r>
              <a:rPr lang="en-US" sz="1600" dirty="0"/>
              <a:t> </a:t>
            </a:r>
            <a:r>
              <a:rPr lang="en-US" sz="1600" dirty="0" smtClean="0"/>
              <a:t>land </a:t>
            </a:r>
            <a:r>
              <a:rPr lang="en-US" sz="1600" dirty="0"/>
              <a:t>surface </a:t>
            </a:r>
            <a:r>
              <a:rPr lang="en-US" sz="1600" dirty="0" smtClean="0"/>
              <a:t>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YSU-Noah-Thompson (YNT) </a:t>
            </a:r>
            <a:r>
              <a:rPr lang="en-US" sz="1600" dirty="0"/>
              <a:t>scheme uses </a:t>
            </a:r>
            <a:r>
              <a:rPr lang="en-US" sz="1600" dirty="0" err="1"/>
              <a:t>Yonsei</a:t>
            </a:r>
            <a:r>
              <a:rPr lang="en-US" sz="1600" dirty="0"/>
              <a:t> University (YSU</a:t>
            </a:r>
            <a:r>
              <a:rPr lang="en-US" sz="1600" dirty="0" smtClean="0"/>
              <a:t>) PBL and Noah land surface scheme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6194755" y="3733800"/>
            <a:ext cx="815645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FY2019\may_09\WRF.12km.Temp.full.period.including.NAM.nmb.n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00" y="152400"/>
            <a:ext cx="269278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14600" cy="18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21485"/>
            <a:ext cx="1981200" cy="33841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280759" y="1022959"/>
            <a:ext cx="813148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43400" y="2133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71592" y="2444299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7579">
            <a:off x="2696006" y="4126599"/>
            <a:ext cx="10668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77579">
            <a:off x="2689849" y="4121674"/>
            <a:ext cx="1066800" cy="533400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46697" y="3124200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30599" y="935530"/>
            <a:ext cx="354160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Largest Errors and Biases @ </a:t>
            </a:r>
            <a:r>
              <a:rPr lang="en-US" sz="1600" dirty="0" err="1" smtClean="0"/>
              <a:t>Sheboygan_KA</a:t>
            </a:r>
            <a:r>
              <a:rPr lang="en-US" sz="1600" dirty="0" smtClean="0"/>
              <a:t> (all) and  </a:t>
            </a:r>
            <a:r>
              <a:rPr lang="en-US" sz="1600" dirty="0" err="1" smtClean="0"/>
              <a:t>Chiwaukee</a:t>
            </a:r>
            <a:r>
              <a:rPr lang="en-US" sz="1600" dirty="0" smtClean="0"/>
              <a:t> (YNT)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69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14600" cy="18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21485"/>
            <a:ext cx="1981200" cy="3384115"/>
          </a:xfrm>
          <a:prstGeom prst="rect">
            <a:avLst/>
          </a:prstGeom>
          <a:noFill/>
        </p:spPr>
      </p:pic>
      <p:pic>
        <p:nvPicPr>
          <p:cNvPr id="7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00" y="152400"/>
            <a:ext cx="269278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80759" y="1022959"/>
            <a:ext cx="813148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\\beans\users$\bpierce\Data\Documents\Attachments\FY2019\may_09\WRF.4km.Temp.full.period.including.NAM.nmb.n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505200" y="2819400"/>
            <a:ext cx="762000" cy="896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61992" y="3493402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977579">
            <a:off x="2696006" y="4126599"/>
            <a:ext cx="10668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77579">
            <a:off x="2695748" y="4121674"/>
            <a:ext cx="1066800" cy="533400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18097" y="3581400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30598" y="935530"/>
            <a:ext cx="338920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Reduction in Errors and Biases @ </a:t>
            </a:r>
            <a:r>
              <a:rPr lang="en-US" sz="1600" dirty="0" err="1" smtClean="0"/>
              <a:t>Sheboygan_KA</a:t>
            </a:r>
            <a:r>
              <a:rPr lang="en-US" sz="1600" dirty="0" smtClean="0"/>
              <a:t> and </a:t>
            </a:r>
            <a:r>
              <a:rPr lang="en-US" sz="1600" dirty="0" err="1" smtClean="0"/>
              <a:t>Chiwaukee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1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14600" cy="18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21485"/>
            <a:ext cx="1981200" cy="3384115"/>
          </a:xfrm>
          <a:prstGeom prst="rect">
            <a:avLst/>
          </a:prstGeom>
          <a:noFill/>
        </p:spPr>
      </p:pic>
      <p:pic>
        <p:nvPicPr>
          <p:cNvPr id="7" name="Picture 3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00" y="152400"/>
            <a:ext cx="269278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80759" y="1022959"/>
            <a:ext cx="813148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\\beans\users$\bpierce\Data\Documents\Attachments\FY2019\may_09\WRF.1.3km.Temp.full.period.including.NAM.nmb.n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985509" y="3810000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77579">
            <a:off x="2887713" y="3478566"/>
            <a:ext cx="1223577" cy="12845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977579">
            <a:off x="2882282" y="3491127"/>
            <a:ext cx="1226473" cy="1266366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93198" y="3481604"/>
            <a:ext cx="533400" cy="5334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33800" y="22860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81400" y="31242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82999" y="685800"/>
            <a:ext cx="338920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Reduction in Errors and Biases @ </a:t>
            </a:r>
            <a:r>
              <a:rPr lang="en-US" sz="1600" dirty="0" err="1" smtClean="0"/>
              <a:t>Sheboygan_KA</a:t>
            </a:r>
            <a:r>
              <a:rPr lang="en-US" sz="1600" dirty="0" smtClean="0"/>
              <a:t> and </a:t>
            </a:r>
            <a:r>
              <a:rPr lang="en-US" sz="1600" dirty="0" err="1" smtClean="0"/>
              <a:t>Chiwaukee</a:t>
            </a:r>
            <a:r>
              <a:rPr lang="en-US" sz="1600" dirty="0" smtClean="0"/>
              <a:t> (YNT)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Increase in Errors and Biases </a:t>
            </a:r>
            <a:r>
              <a:rPr lang="en-US" sz="1600" dirty="0"/>
              <a:t>@ </a:t>
            </a:r>
            <a:r>
              <a:rPr lang="en-US" sz="1600" dirty="0" err="1"/>
              <a:t>Sheboygan_KA</a:t>
            </a:r>
            <a:r>
              <a:rPr lang="en-US" sz="1600" dirty="0"/>
              <a:t> and </a:t>
            </a:r>
            <a:r>
              <a:rPr lang="en-US" sz="1600" dirty="0" err="1"/>
              <a:t>Chiwaukee</a:t>
            </a:r>
            <a:r>
              <a:rPr lang="en-US" sz="1600" dirty="0"/>
              <a:t> </a:t>
            </a:r>
            <a:r>
              <a:rPr lang="en-US" sz="1600" dirty="0" smtClean="0"/>
              <a:t>(EPA Baseline)</a:t>
            </a:r>
          </a:p>
        </p:txBody>
      </p:sp>
    </p:spTree>
    <p:extLst>
      <p:ext uri="{BB962C8B-B14F-4D97-AF65-F5344CB8AC3E}">
        <p14:creationId xmlns:p14="http://schemas.microsoft.com/office/powerpoint/2010/main" val="12726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3800"/>
            <a:ext cx="5105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Ground Site: Spaceport Sheboygan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199" y="2133600"/>
            <a:ext cx="36216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 Layer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(T, Q, wind, extinction)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Emitted Radiance Interferometer (AERI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HSRL </a:t>
            </a:r>
            <a:r>
              <a:rPr lang="nn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Lidar, Doppler lidar wind profiler.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914400"/>
            <a:ext cx="3393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 SPARC Trailer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23123"/>
            <a:ext cx="5140325" cy="285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beans\users$\bpierce\Data\Documents\Attachments\FY2019\may_09\WRF.12km.EPA_baseline-update-glsea-sst.20170602.SheboyganSpaceportW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15495" y="1905000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20907" y="3763295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6153" y="1628001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202858" y="3902203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9812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EPA Baseline</a:t>
            </a:r>
          </a:p>
          <a:p>
            <a:endParaRPr lang="en-US" b="1" dirty="0"/>
          </a:p>
          <a:p>
            <a:r>
              <a:rPr lang="en-US" b="1" dirty="0" smtClean="0"/>
              <a:t>June 02, 2017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performance for Lake Breeze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Underestimate in low level wind speeds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1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s\users$\bpierce\Data\Documents\Attachments\FY2019\may_09\WRF.12km.YSU-NOAH-Thompson-update-glsea-sst.20170602.SheboyganSpaceportW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5495" y="1905000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0907" y="3763295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6153" y="1628001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02858" y="3902203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19812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12km YSU-NOAH-Thompson</a:t>
            </a:r>
          </a:p>
          <a:p>
            <a:endParaRPr lang="en-US" b="1" dirty="0"/>
          </a:p>
          <a:p>
            <a:r>
              <a:rPr lang="en-US" b="1" dirty="0" smtClean="0"/>
              <a:t>June 02, 2017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performance for Lake Breeze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Underestimate in low level wind speeds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28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FY2019\may_09\WRF.1.3km.EPA_baseline-update-glsea-sst.20170602.SheboyganSpaceportW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15495" y="1905000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20907" y="3763295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6153" y="1628001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02858" y="3902203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19812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1.3km EPA Baseline</a:t>
            </a:r>
          </a:p>
          <a:p>
            <a:endParaRPr lang="en-US" b="1" dirty="0"/>
          </a:p>
          <a:p>
            <a:r>
              <a:rPr lang="en-US" b="1" dirty="0" smtClean="0"/>
              <a:t>June 02, 2017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performance for Lake Breeze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Underestimate in low level wind speeds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75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FY2019\may_09\WRF.1.3km.YSU-NOAH-Thompson-update-glsea-sst.20170602.SheboyganSpaceportW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5495" y="1905000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0907" y="3763295"/>
            <a:ext cx="762000" cy="1524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6153" y="1628001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02858" y="3902203"/>
            <a:ext cx="921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Lake Breeze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1981200"/>
            <a:ext cx="2667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1.3km 12km YSU-NOAH-Thompson</a:t>
            </a:r>
          </a:p>
          <a:p>
            <a:endParaRPr lang="en-US" b="1" dirty="0"/>
          </a:p>
          <a:p>
            <a:r>
              <a:rPr lang="en-US" b="1" dirty="0" smtClean="0"/>
              <a:t>June 02, 2017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Improved</a:t>
            </a:r>
            <a:r>
              <a:rPr lang="en-US" dirty="0" smtClean="0"/>
              <a:t> performance for Lake Breeze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Underestimate in low level wind speeds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3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1" y="1066800"/>
            <a:ext cx="6934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(Part 1)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NAM-CMAQ underestimates coastal ozone during LMOS 2017 high ozone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 Michigan ozone production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LMOS 2017 appears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driven by a high NOx urban plume interacting with biogenic VOCs within the stable marine boundary layer.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WRF meteorological modeling studies show that neither EPA baseline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YSU-Noah-Thompson (YNT)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platforms are able to capture lake breeze circulations at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YNT platform is better at capturing lake breeze circulations at 1.3km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22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588"/>
            <a:ext cx="6781800" cy="524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800" y="0"/>
            <a:ext cx="657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Ozone Design Values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99418"/>
            <a:ext cx="91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Donna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Kenski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(LADCO)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295113"/>
            <a:ext cx="85344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ighest value of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daily 8-hour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ozone values are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averaged over 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 to derive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design value,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metric that is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Ambient Air Quality Standards (NAAQS) and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 or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nonattainment.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266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sites over 0.070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(70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sites over 0.075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8 all around Lake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Michigan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5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Michigan and Ozone Formation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953000" cy="5364163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breeze 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blows ozone precursor compounds from rush hour over lake.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boundary layer height is low due to cold water chilling the air above.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pollutants are concentrated near the surface where ozone forms.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afternoon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breeze 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transports the ozone back onto land.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2509C5-1DF6-4AA4-97ED-4CFB567A78E4}" type="datetime4">
              <a:rPr lang="en-US" smtClean="0"/>
              <a:pPr>
                <a:defRPr/>
              </a:pPr>
              <a:t>May 10, 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59FB-368E-4B04-84A2-80A561F418D5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1" descr="hangar 62202 001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0" y="838200"/>
            <a:ext cx="3469053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8309987-R1-E098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5044" y="3572215"/>
            <a:ext cx="3469053" cy="256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27149" y="6488668"/>
            <a:ext cx="347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Paper: http://www.ladco.org/</a:t>
            </a:r>
          </a:p>
        </p:txBody>
      </p:sp>
    </p:spTree>
    <p:extLst>
      <p:ext uri="{BB962C8B-B14F-4D97-AF65-F5344CB8AC3E}">
        <p14:creationId xmlns:p14="http://schemas.microsoft.com/office/powerpoint/2010/main" val="3558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10350" y="0"/>
            <a:ext cx="4475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VIIRS Image June 09, 2017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8042" y="2421193"/>
            <a:ext cx="443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 of Lake Michigan showing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Breeze Front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" y="0"/>
            <a:ext cx="4690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10350" y="0"/>
            <a:ext cx="4475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VIIRS Image June 09, 2017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8042" y="2421193"/>
            <a:ext cx="443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 of Lake Michigan showing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Breeze Front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beans\users$\bpierce\Data\Documents\Attachments\FY2019\apr_17\Holloway_Lectur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" y="0"/>
            <a:ext cx="4690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1828800"/>
            <a:ext cx="1343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Breeze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89329" y="1208578"/>
            <a:ext cx="2759102" cy="4858267"/>
          </a:xfrm>
          <a:custGeom>
            <a:avLst/>
            <a:gdLst>
              <a:gd name="connsiteX0" fmla="*/ 572494 w 2759102"/>
              <a:gd name="connsiteY0" fmla="*/ 962128 h 4858267"/>
              <a:gd name="connsiteX1" fmla="*/ 540688 w 2759102"/>
              <a:gd name="connsiteY1" fmla="*/ 1033690 h 4858267"/>
              <a:gd name="connsiteX2" fmla="*/ 524786 w 2759102"/>
              <a:gd name="connsiteY2" fmla="*/ 1057544 h 4858267"/>
              <a:gd name="connsiteX3" fmla="*/ 516834 w 2759102"/>
              <a:gd name="connsiteY3" fmla="*/ 1081398 h 4858267"/>
              <a:gd name="connsiteX4" fmla="*/ 485029 w 2759102"/>
              <a:gd name="connsiteY4" fmla="*/ 1129105 h 4858267"/>
              <a:gd name="connsiteX5" fmla="*/ 477078 w 2759102"/>
              <a:gd name="connsiteY5" fmla="*/ 1152959 h 4858267"/>
              <a:gd name="connsiteX6" fmla="*/ 437321 w 2759102"/>
              <a:gd name="connsiteY6" fmla="*/ 1200667 h 4858267"/>
              <a:gd name="connsiteX7" fmla="*/ 413468 w 2759102"/>
              <a:gd name="connsiteY7" fmla="*/ 1327888 h 4858267"/>
              <a:gd name="connsiteX8" fmla="*/ 397565 w 2759102"/>
              <a:gd name="connsiteY8" fmla="*/ 1375596 h 4858267"/>
              <a:gd name="connsiteX9" fmla="*/ 381662 w 2759102"/>
              <a:gd name="connsiteY9" fmla="*/ 1423304 h 4858267"/>
              <a:gd name="connsiteX10" fmla="*/ 373711 w 2759102"/>
              <a:gd name="connsiteY10" fmla="*/ 1447158 h 4858267"/>
              <a:gd name="connsiteX11" fmla="*/ 357808 w 2759102"/>
              <a:gd name="connsiteY11" fmla="*/ 1471012 h 4858267"/>
              <a:gd name="connsiteX12" fmla="*/ 349857 w 2759102"/>
              <a:gd name="connsiteY12" fmla="*/ 1494865 h 4858267"/>
              <a:gd name="connsiteX13" fmla="*/ 326003 w 2759102"/>
              <a:gd name="connsiteY13" fmla="*/ 1542573 h 4858267"/>
              <a:gd name="connsiteX14" fmla="*/ 318052 w 2759102"/>
              <a:gd name="connsiteY14" fmla="*/ 1574379 h 4858267"/>
              <a:gd name="connsiteX15" fmla="*/ 302149 w 2759102"/>
              <a:gd name="connsiteY15" fmla="*/ 1622086 h 4858267"/>
              <a:gd name="connsiteX16" fmla="*/ 294198 w 2759102"/>
              <a:gd name="connsiteY16" fmla="*/ 1645940 h 4858267"/>
              <a:gd name="connsiteX17" fmla="*/ 270344 w 2759102"/>
              <a:gd name="connsiteY17" fmla="*/ 1701599 h 4858267"/>
              <a:gd name="connsiteX18" fmla="*/ 254441 w 2759102"/>
              <a:gd name="connsiteY18" fmla="*/ 1812918 h 4858267"/>
              <a:gd name="connsiteX19" fmla="*/ 246490 w 2759102"/>
              <a:gd name="connsiteY19" fmla="*/ 1852674 h 4858267"/>
              <a:gd name="connsiteX20" fmla="*/ 198782 w 2759102"/>
              <a:gd name="connsiteY20" fmla="*/ 1948090 h 4858267"/>
              <a:gd name="connsiteX21" fmla="*/ 174928 w 2759102"/>
              <a:gd name="connsiteY21" fmla="*/ 1963992 h 4858267"/>
              <a:gd name="connsiteX22" fmla="*/ 151074 w 2759102"/>
              <a:gd name="connsiteY22" fmla="*/ 2011700 h 4858267"/>
              <a:gd name="connsiteX23" fmla="*/ 127221 w 2759102"/>
              <a:gd name="connsiteY23" fmla="*/ 2099165 h 4858267"/>
              <a:gd name="connsiteX24" fmla="*/ 119269 w 2759102"/>
              <a:gd name="connsiteY24" fmla="*/ 2123019 h 4858267"/>
              <a:gd name="connsiteX25" fmla="*/ 127221 w 2759102"/>
              <a:gd name="connsiteY25" fmla="*/ 2162775 h 4858267"/>
              <a:gd name="connsiteX26" fmla="*/ 143123 w 2759102"/>
              <a:gd name="connsiteY26" fmla="*/ 2266142 h 4858267"/>
              <a:gd name="connsiteX27" fmla="*/ 143123 w 2759102"/>
              <a:gd name="connsiteY27" fmla="*/ 2472876 h 4858267"/>
              <a:gd name="connsiteX28" fmla="*/ 127221 w 2759102"/>
              <a:gd name="connsiteY28" fmla="*/ 2520584 h 4858267"/>
              <a:gd name="connsiteX29" fmla="*/ 111318 w 2759102"/>
              <a:gd name="connsiteY29" fmla="*/ 2544438 h 4858267"/>
              <a:gd name="connsiteX30" fmla="*/ 87464 w 2759102"/>
              <a:gd name="connsiteY30" fmla="*/ 2592145 h 4858267"/>
              <a:gd name="connsiteX31" fmla="*/ 71561 w 2759102"/>
              <a:gd name="connsiteY31" fmla="*/ 2639853 h 4858267"/>
              <a:gd name="connsiteX32" fmla="*/ 55659 w 2759102"/>
              <a:gd name="connsiteY32" fmla="*/ 2663707 h 4858267"/>
              <a:gd name="connsiteX33" fmla="*/ 39756 w 2759102"/>
              <a:gd name="connsiteY33" fmla="*/ 2719366 h 4858267"/>
              <a:gd name="connsiteX34" fmla="*/ 23854 w 2759102"/>
              <a:gd name="connsiteY34" fmla="*/ 2743220 h 4858267"/>
              <a:gd name="connsiteX35" fmla="*/ 7951 w 2759102"/>
              <a:gd name="connsiteY35" fmla="*/ 2790928 h 4858267"/>
              <a:gd name="connsiteX36" fmla="*/ 0 w 2759102"/>
              <a:gd name="connsiteY36" fmla="*/ 2846587 h 4858267"/>
              <a:gd name="connsiteX37" fmla="*/ 23854 w 2759102"/>
              <a:gd name="connsiteY37" fmla="*/ 2981759 h 4858267"/>
              <a:gd name="connsiteX38" fmla="*/ 31805 w 2759102"/>
              <a:gd name="connsiteY38" fmla="*/ 3005613 h 4858267"/>
              <a:gd name="connsiteX39" fmla="*/ 39756 w 2759102"/>
              <a:gd name="connsiteY39" fmla="*/ 3029467 h 4858267"/>
              <a:gd name="connsiteX40" fmla="*/ 55659 w 2759102"/>
              <a:gd name="connsiteY40" fmla="*/ 3053321 h 4858267"/>
              <a:gd name="connsiteX41" fmla="*/ 87464 w 2759102"/>
              <a:gd name="connsiteY41" fmla="*/ 3124883 h 4858267"/>
              <a:gd name="connsiteX42" fmla="*/ 103367 w 2759102"/>
              <a:gd name="connsiteY42" fmla="*/ 3291860 h 4858267"/>
              <a:gd name="connsiteX43" fmla="*/ 119269 w 2759102"/>
              <a:gd name="connsiteY43" fmla="*/ 3458838 h 4858267"/>
              <a:gd name="connsiteX44" fmla="*/ 127221 w 2759102"/>
              <a:gd name="connsiteY44" fmla="*/ 3689425 h 4858267"/>
              <a:gd name="connsiteX45" fmla="*/ 135172 w 2759102"/>
              <a:gd name="connsiteY45" fmla="*/ 3713279 h 4858267"/>
              <a:gd name="connsiteX46" fmla="*/ 159026 w 2759102"/>
              <a:gd name="connsiteY46" fmla="*/ 3729182 h 4858267"/>
              <a:gd name="connsiteX47" fmla="*/ 190831 w 2759102"/>
              <a:gd name="connsiteY47" fmla="*/ 3776890 h 4858267"/>
              <a:gd name="connsiteX48" fmla="*/ 206734 w 2759102"/>
              <a:gd name="connsiteY48" fmla="*/ 3824598 h 4858267"/>
              <a:gd name="connsiteX49" fmla="*/ 246490 w 2759102"/>
              <a:gd name="connsiteY49" fmla="*/ 3872305 h 4858267"/>
              <a:gd name="connsiteX50" fmla="*/ 270344 w 2759102"/>
              <a:gd name="connsiteY50" fmla="*/ 3920013 h 4858267"/>
              <a:gd name="connsiteX51" fmla="*/ 294198 w 2759102"/>
              <a:gd name="connsiteY51" fmla="*/ 3935916 h 4858267"/>
              <a:gd name="connsiteX52" fmla="*/ 333954 w 2759102"/>
              <a:gd name="connsiteY52" fmla="*/ 3983624 h 4858267"/>
              <a:gd name="connsiteX53" fmla="*/ 357808 w 2759102"/>
              <a:gd name="connsiteY53" fmla="*/ 3999526 h 4858267"/>
              <a:gd name="connsiteX54" fmla="*/ 389614 w 2759102"/>
              <a:gd name="connsiteY54" fmla="*/ 4039283 h 4858267"/>
              <a:gd name="connsiteX55" fmla="*/ 421419 w 2759102"/>
              <a:gd name="connsiteY55" fmla="*/ 4086991 h 4858267"/>
              <a:gd name="connsiteX56" fmla="*/ 445273 w 2759102"/>
              <a:gd name="connsiteY56" fmla="*/ 4110845 h 4858267"/>
              <a:gd name="connsiteX57" fmla="*/ 469127 w 2759102"/>
              <a:gd name="connsiteY57" fmla="*/ 4158552 h 4858267"/>
              <a:gd name="connsiteX58" fmla="*/ 492981 w 2759102"/>
              <a:gd name="connsiteY58" fmla="*/ 4174455 h 4858267"/>
              <a:gd name="connsiteX59" fmla="*/ 564542 w 2759102"/>
              <a:gd name="connsiteY59" fmla="*/ 4230114 h 4858267"/>
              <a:gd name="connsiteX60" fmla="*/ 588396 w 2759102"/>
              <a:gd name="connsiteY60" fmla="*/ 4246017 h 4858267"/>
              <a:gd name="connsiteX61" fmla="*/ 612250 w 2759102"/>
              <a:gd name="connsiteY61" fmla="*/ 4261919 h 4858267"/>
              <a:gd name="connsiteX62" fmla="*/ 675861 w 2759102"/>
              <a:gd name="connsiteY62" fmla="*/ 4317579 h 4858267"/>
              <a:gd name="connsiteX63" fmla="*/ 699714 w 2759102"/>
              <a:gd name="connsiteY63" fmla="*/ 4333481 h 4858267"/>
              <a:gd name="connsiteX64" fmla="*/ 723568 w 2759102"/>
              <a:gd name="connsiteY64" fmla="*/ 4349384 h 4858267"/>
              <a:gd name="connsiteX65" fmla="*/ 739471 w 2759102"/>
              <a:gd name="connsiteY65" fmla="*/ 4381189 h 4858267"/>
              <a:gd name="connsiteX66" fmla="*/ 771276 w 2759102"/>
              <a:gd name="connsiteY66" fmla="*/ 4397092 h 4858267"/>
              <a:gd name="connsiteX67" fmla="*/ 811033 w 2759102"/>
              <a:gd name="connsiteY67" fmla="*/ 4420945 h 4858267"/>
              <a:gd name="connsiteX68" fmla="*/ 858741 w 2759102"/>
              <a:gd name="connsiteY68" fmla="*/ 4436848 h 4858267"/>
              <a:gd name="connsiteX69" fmla="*/ 882594 w 2759102"/>
              <a:gd name="connsiteY69" fmla="*/ 4444799 h 4858267"/>
              <a:gd name="connsiteX70" fmla="*/ 906448 w 2759102"/>
              <a:gd name="connsiteY70" fmla="*/ 4492507 h 4858267"/>
              <a:gd name="connsiteX71" fmla="*/ 938254 w 2759102"/>
              <a:gd name="connsiteY71" fmla="*/ 4516361 h 4858267"/>
              <a:gd name="connsiteX72" fmla="*/ 985961 w 2759102"/>
              <a:gd name="connsiteY72" fmla="*/ 4603825 h 4858267"/>
              <a:gd name="connsiteX73" fmla="*/ 1017767 w 2759102"/>
              <a:gd name="connsiteY73" fmla="*/ 4635631 h 4858267"/>
              <a:gd name="connsiteX74" fmla="*/ 1033669 w 2759102"/>
              <a:gd name="connsiteY74" fmla="*/ 4659485 h 4858267"/>
              <a:gd name="connsiteX75" fmla="*/ 1041621 w 2759102"/>
              <a:gd name="connsiteY75" fmla="*/ 4683339 h 4858267"/>
              <a:gd name="connsiteX76" fmla="*/ 1065474 w 2759102"/>
              <a:gd name="connsiteY76" fmla="*/ 4699241 h 4858267"/>
              <a:gd name="connsiteX77" fmla="*/ 1105231 w 2759102"/>
              <a:gd name="connsiteY77" fmla="*/ 4731046 h 4858267"/>
              <a:gd name="connsiteX78" fmla="*/ 1168841 w 2759102"/>
              <a:gd name="connsiteY78" fmla="*/ 4786705 h 4858267"/>
              <a:gd name="connsiteX79" fmla="*/ 1216549 w 2759102"/>
              <a:gd name="connsiteY79" fmla="*/ 4802608 h 4858267"/>
              <a:gd name="connsiteX80" fmla="*/ 1240403 w 2759102"/>
              <a:gd name="connsiteY80" fmla="*/ 4818511 h 4858267"/>
              <a:gd name="connsiteX81" fmla="*/ 1319916 w 2759102"/>
              <a:gd name="connsiteY81" fmla="*/ 4842365 h 4858267"/>
              <a:gd name="connsiteX82" fmla="*/ 1375575 w 2759102"/>
              <a:gd name="connsiteY82" fmla="*/ 4850316 h 4858267"/>
              <a:gd name="connsiteX83" fmla="*/ 1423283 w 2759102"/>
              <a:gd name="connsiteY83" fmla="*/ 4858267 h 4858267"/>
              <a:gd name="connsiteX84" fmla="*/ 1653871 w 2759102"/>
              <a:gd name="connsiteY84" fmla="*/ 4842365 h 4858267"/>
              <a:gd name="connsiteX85" fmla="*/ 1701579 w 2759102"/>
              <a:gd name="connsiteY85" fmla="*/ 4818511 h 4858267"/>
              <a:gd name="connsiteX86" fmla="*/ 1725433 w 2759102"/>
              <a:gd name="connsiteY86" fmla="*/ 4810559 h 4858267"/>
              <a:gd name="connsiteX87" fmla="*/ 1773141 w 2759102"/>
              <a:gd name="connsiteY87" fmla="*/ 4762852 h 4858267"/>
              <a:gd name="connsiteX88" fmla="*/ 1820848 w 2759102"/>
              <a:gd name="connsiteY88" fmla="*/ 4723095 h 4858267"/>
              <a:gd name="connsiteX89" fmla="*/ 1836751 w 2759102"/>
              <a:gd name="connsiteY89" fmla="*/ 4699241 h 4858267"/>
              <a:gd name="connsiteX90" fmla="*/ 1868556 w 2759102"/>
              <a:gd name="connsiteY90" fmla="*/ 4635631 h 4858267"/>
              <a:gd name="connsiteX91" fmla="*/ 1892410 w 2759102"/>
              <a:gd name="connsiteY91" fmla="*/ 4611777 h 4858267"/>
              <a:gd name="connsiteX92" fmla="*/ 1924215 w 2759102"/>
              <a:gd name="connsiteY92" fmla="*/ 4564069 h 4858267"/>
              <a:gd name="connsiteX93" fmla="*/ 1948069 w 2759102"/>
              <a:gd name="connsiteY93" fmla="*/ 4500459 h 4858267"/>
              <a:gd name="connsiteX94" fmla="*/ 1956021 w 2759102"/>
              <a:gd name="connsiteY94" fmla="*/ 4468653 h 4858267"/>
              <a:gd name="connsiteX95" fmla="*/ 1963972 w 2759102"/>
              <a:gd name="connsiteY95" fmla="*/ 4444799 h 4858267"/>
              <a:gd name="connsiteX96" fmla="*/ 1995777 w 2759102"/>
              <a:gd name="connsiteY96" fmla="*/ 4389140 h 4858267"/>
              <a:gd name="connsiteX97" fmla="*/ 2043485 w 2759102"/>
              <a:gd name="connsiteY97" fmla="*/ 4293725 h 4858267"/>
              <a:gd name="connsiteX98" fmla="*/ 2059388 w 2759102"/>
              <a:gd name="connsiteY98" fmla="*/ 4269871 h 4858267"/>
              <a:gd name="connsiteX99" fmla="*/ 2075290 w 2759102"/>
              <a:gd name="connsiteY99" fmla="*/ 4222163 h 4858267"/>
              <a:gd name="connsiteX100" fmla="*/ 2091193 w 2759102"/>
              <a:gd name="connsiteY100" fmla="*/ 4190358 h 4858267"/>
              <a:gd name="connsiteX101" fmla="*/ 2122998 w 2759102"/>
              <a:gd name="connsiteY101" fmla="*/ 4118796 h 4858267"/>
              <a:gd name="connsiteX102" fmla="*/ 2154803 w 2759102"/>
              <a:gd name="connsiteY102" fmla="*/ 4023380 h 4858267"/>
              <a:gd name="connsiteX103" fmla="*/ 2170706 w 2759102"/>
              <a:gd name="connsiteY103" fmla="*/ 3975672 h 4858267"/>
              <a:gd name="connsiteX104" fmla="*/ 2186608 w 2759102"/>
              <a:gd name="connsiteY104" fmla="*/ 3951819 h 4858267"/>
              <a:gd name="connsiteX105" fmla="*/ 2202511 w 2759102"/>
              <a:gd name="connsiteY105" fmla="*/ 3888208 h 4858267"/>
              <a:gd name="connsiteX106" fmla="*/ 2210462 w 2759102"/>
              <a:gd name="connsiteY106" fmla="*/ 3864354 h 4858267"/>
              <a:gd name="connsiteX107" fmla="*/ 2234316 w 2759102"/>
              <a:gd name="connsiteY107" fmla="*/ 3808695 h 4858267"/>
              <a:gd name="connsiteX108" fmla="*/ 2250219 w 2759102"/>
              <a:gd name="connsiteY108" fmla="*/ 3721231 h 4858267"/>
              <a:gd name="connsiteX109" fmla="*/ 2258170 w 2759102"/>
              <a:gd name="connsiteY109" fmla="*/ 3697377 h 4858267"/>
              <a:gd name="connsiteX110" fmla="*/ 2274073 w 2759102"/>
              <a:gd name="connsiteY110" fmla="*/ 3617864 h 4858267"/>
              <a:gd name="connsiteX111" fmla="*/ 2289975 w 2759102"/>
              <a:gd name="connsiteY111" fmla="*/ 3546302 h 4858267"/>
              <a:gd name="connsiteX112" fmla="*/ 2305878 w 2759102"/>
              <a:gd name="connsiteY112" fmla="*/ 3498594 h 4858267"/>
              <a:gd name="connsiteX113" fmla="*/ 2337683 w 2759102"/>
              <a:gd name="connsiteY113" fmla="*/ 3434984 h 4858267"/>
              <a:gd name="connsiteX114" fmla="*/ 2361537 w 2759102"/>
              <a:gd name="connsiteY114" fmla="*/ 3363422 h 4858267"/>
              <a:gd name="connsiteX115" fmla="*/ 2369488 w 2759102"/>
              <a:gd name="connsiteY115" fmla="*/ 3339568 h 4858267"/>
              <a:gd name="connsiteX116" fmla="*/ 2377440 w 2759102"/>
              <a:gd name="connsiteY116" fmla="*/ 3315714 h 4858267"/>
              <a:gd name="connsiteX117" fmla="*/ 2345634 w 2759102"/>
              <a:gd name="connsiteY117" fmla="*/ 3053321 h 4858267"/>
              <a:gd name="connsiteX118" fmla="*/ 2329732 w 2759102"/>
              <a:gd name="connsiteY118" fmla="*/ 3029467 h 4858267"/>
              <a:gd name="connsiteX119" fmla="*/ 2305878 w 2759102"/>
              <a:gd name="connsiteY119" fmla="*/ 3013565 h 4858267"/>
              <a:gd name="connsiteX120" fmla="*/ 2266121 w 2759102"/>
              <a:gd name="connsiteY120" fmla="*/ 2965857 h 4858267"/>
              <a:gd name="connsiteX121" fmla="*/ 2250219 w 2759102"/>
              <a:gd name="connsiteY121" fmla="*/ 2942003 h 4858267"/>
              <a:gd name="connsiteX122" fmla="*/ 2226365 w 2759102"/>
              <a:gd name="connsiteY122" fmla="*/ 2934052 h 4858267"/>
              <a:gd name="connsiteX123" fmla="*/ 2202511 w 2759102"/>
              <a:gd name="connsiteY123" fmla="*/ 2918149 h 4858267"/>
              <a:gd name="connsiteX124" fmla="*/ 2146852 w 2759102"/>
              <a:gd name="connsiteY124" fmla="*/ 2902246 h 4858267"/>
              <a:gd name="connsiteX125" fmla="*/ 2122998 w 2759102"/>
              <a:gd name="connsiteY125" fmla="*/ 2886344 h 4858267"/>
              <a:gd name="connsiteX126" fmla="*/ 2075290 w 2759102"/>
              <a:gd name="connsiteY126" fmla="*/ 2846587 h 4858267"/>
              <a:gd name="connsiteX127" fmla="*/ 2035534 w 2759102"/>
              <a:gd name="connsiteY127" fmla="*/ 2798879 h 4858267"/>
              <a:gd name="connsiteX128" fmla="*/ 2003728 w 2759102"/>
              <a:gd name="connsiteY128" fmla="*/ 2751172 h 4858267"/>
              <a:gd name="connsiteX129" fmla="*/ 1987826 w 2759102"/>
              <a:gd name="connsiteY129" fmla="*/ 2727318 h 4858267"/>
              <a:gd name="connsiteX130" fmla="*/ 1963972 w 2759102"/>
              <a:gd name="connsiteY130" fmla="*/ 2711415 h 4858267"/>
              <a:gd name="connsiteX131" fmla="*/ 1908313 w 2759102"/>
              <a:gd name="connsiteY131" fmla="*/ 2639853 h 4858267"/>
              <a:gd name="connsiteX132" fmla="*/ 1852654 w 2759102"/>
              <a:gd name="connsiteY132" fmla="*/ 2608048 h 4858267"/>
              <a:gd name="connsiteX133" fmla="*/ 1828800 w 2759102"/>
              <a:gd name="connsiteY133" fmla="*/ 2576243 h 4858267"/>
              <a:gd name="connsiteX134" fmla="*/ 1796994 w 2759102"/>
              <a:gd name="connsiteY134" fmla="*/ 2528535 h 4858267"/>
              <a:gd name="connsiteX135" fmla="*/ 1765189 w 2759102"/>
              <a:gd name="connsiteY135" fmla="*/ 2504681 h 4858267"/>
              <a:gd name="connsiteX136" fmla="*/ 1757238 w 2759102"/>
              <a:gd name="connsiteY136" fmla="*/ 2480827 h 4858267"/>
              <a:gd name="connsiteX137" fmla="*/ 1725433 w 2759102"/>
              <a:gd name="connsiteY137" fmla="*/ 2433119 h 4858267"/>
              <a:gd name="connsiteX138" fmla="*/ 1709530 w 2759102"/>
              <a:gd name="connsiteY138" fmla="*/ 2385412 h 4858267"/>
              <a:gd name="connsiteX139" fmla="*/ 1733384 w 2759102"/>
              <a:gd name="connsiteY139" fmla="*/ 2337704 h 4858267"/>
              <a:gd name="connsiteX140" fmla="*/ 1781092 w 2759102"/>
              <a:gd name="connsiteY140" fmla="*/ 2305899 h 4858267"/>
              <a:gd name="connsiteX141" fmla="*/ 1796994 w 2759102"/>
              <a:gd name="connsiteY141" fmla="*/ 2282045 h 4858267"/>
              <a:gd name="connsiteX142" fmla="*/ 1804946 w 2759102"/>
              <a:gd name="connsiteY142" fmla="*/ 2258191 h 4858267"/>
              <a:gd name="connsiteX143" fmla="*/ 1836751 w 2759102"/>
              <a:gd name="connsiteY143" fmla="*/ 2210483 h 4858267"/>
              <a:gd name="connsiteX144" fmla="*/ 1844702 w 2759102"/>
              <a:gd name="connsiteY144" fmla="*/ 2186629 h 4858267"/>
              <a:gd name="connsiteX145" fmla="*/ 1828800 w 2759102"/>
              <a:gd name="connsiteY145" fmla="*/ 2162775 h 4858267"/>
              <a:gd name="connsiteX146" fmla="*/ 1781092 w 2759102"/>
              <a:gd name="connsiteY146" fmla="*/ 2115067 h 4858267"/>
              <a:gd name="connsiteX147" fmla="*/ 1733384 w 2759102"/>
              <a:gd name="connsiteY147" fmla="*/ 2083262 h 4858267"/>
              <a:gd name="connsiteX148" fmla="*/ 1709530 w 2759102"/>
              <a:gd name="connsiteY148" fmla="*/ 2067359 h 4858267"/>
              <a:gd name="connsiteX149" fmla="*/ 1693628 w 2759102"/>
              <a:gd name="connsiteY149" fmla="*/ 2043505 h 4858267"/>
              <a:gd name="connsiteX150" fmla="*/ 1669774 w 2759102"/>
              <a:gd name="connsiteY150" fmla="*/ 2035554 h 4858267"/>
              <a:gd name="connsiteX151" fmla="*/ 1645920 w 2759102"/>
              <a:gd name="connsiteY151" fmla="*/ 2019652 h 4858267"/>
              <a:gd name="connsiteX152" fmla="*/ 1606163 w 2759102"/>
              <a:gd name="connsiteY152" fmla="*/ 1971944 h 4858267"/>
              <a:gd name="connsiteX153" fmla="*/ 1614114 w 2759102"/>
              <a:gd name="connsiteY153" fmla="*/ 1924236 h 4858267"/>
              <a:gd name="connsiteX154" fmla="*/ 1630017 w 2759102"/>
              <a:gd name="connsiteY154" fmla="*/ 1900382 h 4858267"/>
              <a:gd name="connsiteX155" fmla="*/ 1653871 w 2759102"/>
              <a:gd name="connsiteY155" fmla="*/ 1844723 h 4858267"/>
              <a:gd name="connsiteX156" fmla="*/ 1685676 w 2759102"/>
              <a:gd name="connsiteY156" fmla="*/ 1789064 h 4858267"/>
              <a:gd name="connsiteX157" fmla="*/ 1701579 w 2759102"/>
              <a:gd name="connsiteY157" fmla="*/ 1741356 h 4858267"/>
              <a:gd name="connsiteX158" fmla="*/ 1717481 w 2759102"/>
              <a:gd name="connsiteY158" fmla="*/ 1717502 h 4858267"/>
              <a:gd name="connsiteX159" fmla="*/ 1733384 w 2759102"/>
              <a:gd name="connsiteY159" fmla="*/ 1653892 h 4858267"/>
              <a:gd name="connsiteX160" fmla="*/ 1757238 w 2759102"/>
              <a:gd name="connsiteY160" fmla="*/ 1614135 h 4858267"/>
              <a:gd name="connsiteX161" fmla="*/ 1765189 w 2759102"/>
              <a:gd name="connsiteY161" fmla="*/ 1582330 h 4858267"/>
              <a:gd name="connsiteX162" fmla="*/ 1781092 w 2759102"/>
              <a:gd name="connsiteY162" fmla="*/ 1558476 h 4858267"/>
              <a:gd name="connsiteX163" fmla="*/ 1789043 w 2759102"/>
              <a:gd name="connsiteY163" fmla="*/ 1534622 h 4858267"/>
              <a:gd name="connsiteX164" fmla="*/ 1796994 w 2759102"/>
              <a:gd name="connsiteY164" fmla="*/ 1351742 h 4858267"/>
              <a:gd name="connsiteX165" fmla="*/ 1812897 w 2759102"/>
              <a:gd name="connsiteY165" fmla="*/ 1304034 h 4858267"/>
              <a:gd name="connsiteX166" fmla="*/ 1836751 w 2759102"/>
              <a:gd name="connsiteY166" fmla="*/ 1296083 h 4858267"/>
              <a:gd name="connsiteX167" fmla="*/ 1884459 w 2759102"/>
              <a:gd name="connsiteY167" fmla="*/ 1200667 h 4858267"/>
              <a:gd name="connsiteX168" fmla="*/ 1900361 w 2759102"/>
              <a:gd name="connsiteY168" fmla="*/ 1176813 h 4858267"/>
              <a:gd name="connsiteX169" fmla="*/ 1908313 w 2759102"/>
              <a:gd name="connsiteY169" fmla="*/ 1137057 h 4858267"/>
              <a:gd name="connsiteX170" fmla="*/ 1916264 w 2759102"/>
              <a:gd name="connsiteY170" fmla="*/ 1113203 h 4858267"/>
              <a:gd name="connsiteX171" fmla="*/ 1932167 w 2759102"/>
              <a:gd name="connsiteY171" fmla="*/ 1049592 h 4858267"/>
              <a:gd name="connsiteX172" fmla="*/ 1940118 w 2759102"/>
              <a:gd name="connsiteY172" fmla="*/ 993933 h 4858267"/>
              <a:gd name="connsiteX173" fmla="*/ 1963972 w 2759102"/>
              <a:gd name="connsiteY173" fmla="*/ 985982 h 4858267"/>
              <a:gd name="connsiteX174" fmla="*/ 2059388 w 2759102"/>
              <a:gd name="connsiteY174" fmla="*/ 993933 h 4858267"/>
              <a:gd name="connsiteX175" fmla="*/ 2130949 w 2759102"/>
              <a:gd name="connsiteY175" fmla="*/ 1009836 h 4858267"/>
              <a:gd name="connsiteX176" fmla="*/ 2154803 w 2759102"/>
              <a:gd name="connsiteY176" fmla="*/ 1017787 h 4858267"/>
              <a:gd name="connsiteX177" fmla="*/ 2178657 w 2759102"/>
              <a:gd name="connsiteY177" fmla="*/ 1009836 h 4858267"/>
              <a:gd name="connsiteX178" fmla="*/ 2186608 w 2759102"/>
              <a:gd name="connsiteY178" fmla="*/ 985982 h 4858267"/>
              <a:gd name="connsiteX179" fmla="*/ 2194560 w 2759102"/>
              <a:gd name="connsiteY179" fmla="*/ 938274 h 4858267"/>
              <a:gd name="connsiteX180" fmla="*/ 2202511 w 2759102"/>
              <a:gd name="connsiteY180" fmla="*/ 914420 h 4858267"/>
              <a:gd name="connsiteX181" fmla="*/ 2210462 w 2759102"/>
              <a:gd name="connsiteY181" fmla="*/ 874664 h 4858267"/>
              <a:gd name="connsiteX182" fmla="*/ 2194560 w 2759102"/>
              <a:gd name="connsiteY182" fmla="*/ 755394 h 4858267"/>
              <a:gd name="connsiteX183" fmla="*/ 2186608 w 2759102"/>
              <a:gd name="connsiteY183" fmla="*/ 723589 h 4858267"/>
              <a:gd name="connsiteX184" fmla="*/ 2170706 w 2759102"/>
              <a:gd name="connsiteY184" fmla="*/ 699735 h 4858267"/>
              <a:gd name="connsiteX185" fmla="*/ 2162754 w 2759102"/>
              <a:gd name="connsiteY185" fmla="*/ 667930 h 4858267"/>
              <a:gd name="connsiteX186" fmla="*/ 2154803 w 2759102"/>
              <a:gd name="connsiteY186" fmla="*/ 644076 h 4858267"/>
              <a:gd name="connsiteX187" fmla="*/ 2115047 w 2759102"/>
              <a:gd name="connsiteY187" fmla="*/ 636125 h 4858267"/>
              <a:gd name="connsiteX188" fmla="*/ 2059388 w 2759102"/>
              <a:gd name="connsiteY188" fmla="*/ 564563 h 4858267"/>
              <a:gd name="connsiteX189" fmla="*/ 2043485 w 2759102"/>
              <a:gd name="connsiteY189" fmla="*/ 516855 h 4858267"/>
              <a:gd name="connsiteX190" fmla="*/ 2035534 w 2759102"/>
              <a:gd name="connsiteY190" fmla="*/ 349878 h 4858267"/>
              <a:gd name="connsiteX191" fmla="*/ 2059388 w 2759102"/>
              <a:gd name="connsiteY191" fmla="*/ 270365 h 4858267"/>
              <a:gd name="connsiteX192" fmla="*/ 2083241 w 2759102"/>
              <a:gd name="connsiteY192" fmla="*/ 246511 h 4858267"/>
              <a:gd name="connsiteX193" fmla="*/ 2130949 w 2759102"/>
              <a:gd name="connsiteY193" fmla="*/ 214705 h 4858267"/>
              <a:gd name="connsiteX194" fmla="*/ 2162754 w 2759102"/>
              <a:gd name="connsiteY194" fmla="*/ 206754 h 4858267"/>
              <a:gd name="connsiteX195" fmla="*/ 2186608 w 2759102"/>
              <a:gd name="connsiteY195" fmla="*/ 198803 h 4858267"/>
              <a:gd name="connsiteX196" fmla="*/ 2258170 w 2759102"/>
              <a:gd name="connsiteY196" fmla="*/ 182900 h 4858267"/>
              <a:gd name="connsiteX197" fmla="*/ 2305878 w 2759102"/>
              <a:gd name="connsiteY197" fmla="*/ 166998 h 4858267"/>
              <a:gd name="connsiteX198" fmla="*/ 2329732 w 2759102"/>
              <a:gd name="connsiteY198" fmla="*/ 159046 h 4858267"/>
              <a:gd name="connsiteX199" fmla="*/ 2361537 w 2759102"/>
              <a:gd name="connsiteY199" fmla="*/ 166998 h 4858267"/>
              <a:gd name="connsiteX200" fmla="*/ 2401294 w 2759102"/>
              <a:gd name="connsiteY200" fmla="*/ 222657 h 4858267"/>
              <a:gd name="connsiteX201" fmla="*/ 2441050 w 2759102"/>
              <a:gd name="connsiteY201" fmla="*/ 270365 h 4858267"/>
              <a:gd name="connsiteX202" fmla="*/ 2464904 w 2759102"/>
              <a:gd name="connsiteY202" fmla="*/ 349878 h 4858267"/>
              <a:gd name="connsiteX203" fmla="*/ 2480807 w 2759102"/>
              <a:gd name="connsiteY203" fmla="*/ 373732 h 4858267"/>
              <a:gd name="connsiteX204" fmla="*/ 2504661 w 2759102"/>
              <a:gd name="connsiteY204" fmla="*/ 429391 h 4858267"/>
              <a:gd name="connsiteX205" fmla="*/ 2528514 w 2759102"/>
              <a:gd name="connsiteY205" fmla="*/ 437342 h 4858267"/>
              <a:gd name="connsiteX206" fmla="*/ 2536466 w 2759102"/>
              <a:gd name="connsiteY206" fmla="*/ 461196 h 4858267"/>
              <a:gd name="connsiteX207" fmla="*/ 2608028 w 2759102"/>
              <a:gd name="connsiteY207" fmla="*/ 453245 h 4858267"/>
              <a:gd name="connsiteX208" fmla="*/ 2655735 w 2759102"/>
              <a:gd name="connsiteY208" fmla="*/ 413488 h 4858267"/>
              <a:gd name="connsiteX209" fmla="*/ 2671638 w 2759102"/>
              <a:gd name="connsiteY209" fmla="*/ 389634 h 4858267"/>
              <a:gd name="connsiteX210" fmla="*/ 2711394 w 2759102"/>
              <a:gd name="connsiteY210" fmla="*/ 341926 h 4858267"/>
              <a:gd name="connsiteX211" fmla="*/ 2743200 w 2759102"/>
              <a:gd name="connsiteY211" fmla="*/ 294219 h 4858267"/>
              <a:gd name="connsiteX212" fmla="*/ 2759102 w 2759102"/>
              <a:gd name="connsiteY212" fmla="*/ 238559 h 4858267"/>
              <a:gd name="connsiteX213" fmla="*/ 2751151 w 2759102"/>
              <a:gd name="connsiteY213" fmla="*/ 190852 h 4858267"/>
              <a:gd name="connsiteX214" fmla="*/ 2743200 w 2759102"/>
              <a:gd name="connsiteY214" fmla="*/ 166998 h 4858267"/>
              <a:gd name="connsiteX215" fmla="*/ 2719346 w 2759102"/>
              <a:gd name="connsiteY215" fmla="*/ 151095 h 4858267"/>
              <a:gd name="connsiteX216" fmla="*/ 2671638 w 2759102"/>
              <a:gd name="connsiteY216" fmla="*/ 111339 h 4858267"/>
              <a:gd name="connsiteX217" fmla="*/ 2655735 w 2759102"/>
              <a:gd name="connsiteY217" fmla="*/ 87485 h 4858267"/>
              <a:gd name="connsiteX218" fmla="*/ 2615979 w 2759102"/>
              <a:gd name="connsiteY218" fmla="*/ 47728 h 4858267"/>
              <a:gd name="connsiteX219" fmla="*/ 2592125 w 2759102"/>
              <a:gd name="connsiteY219" fmla="*/ 20 h 485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2759102" h="4858267">
                <a:moveTo>
                  <a:pt x="572494" y="962128"/>
                </a:moveTo>
                <a:cubicBezTo>
                  <a:pt x="501656" y="1080192"/>
                  <a:pt x="581635" y="938147"/>
                  <a:pt x="540688" y="1033690"/>
                </a:cubicBezTo>
                <a:cubicBezTo>
                  <a:pt x="536924" y="1042474"/>
                  <a:pt x="529060" y="1048997"/>
                  <a:pt x="524786" y="1057544"/>
                </a:cubicBezTo>
                <a:cubicBezTo>
                  <a:pt x="521038" y="1065041"/>
                  <a:pt x="520904" y="1074071"/>
                  <a:pt x="516834" y="1081398"/>
                </a:cubicBezTo>
                <a:cubicBezTo>
                  <a:pt x="507552" y="1098105"/>
                  <a:pt x="485029" y="1129105"/>
                  <a:pt x="485029" y="1129105"/>
                </a:cubicBezTo>
                <a:cubicBezTo>
                  <a:pt x="482379" y="1137056"/>
                  <a:pt x="480826" y="1145462"/>
                  <a:pt x="477078" y="1152959"/>
                </a:cubicBezTo>
                <a:cubicBezTo>
                  <a:pt x="466008" y="1175098"/>
                  <a:pt x="454905" y="1183083"/>
                  <a:pt x="437321" y="1200667"/>
                </a:cubicBezTo>
                <a:cubicBezTo>
                  <a:pt x="400888" y="1309971"/>
                  <a:pt x="442327" y="1173971"/>
                  <a:pt x="413468" y="1327888"/>
                </a:cubicBezTo>
                <a:cubicBezTo>
                  <a:pt x="410379" y="1344364"/>
                  <a:pt x="402866" y="1359693"/>
                  <a:pt x="397565" y="1375596"/>
                </a:cubicBezTo>
                <a:lnTo>
                  <a:pt x="381662" y="1423304"/>
                </a:lnTo>
                <a:cubicBezTo>
                  <a:pt x="379012" y="1431255"/>
                  <a:pt x="378360" y="1440184"/>
                  <a:pt x="373711" y="1447158"/>
                </a:cubicBezTo>
                <a:lnTo>
                  <a:pt x="357808" y="1471012"/>
                </a:lnTo>
                <a:cubicBezTo>
                  <a:pt x="355158" y="1478963"/>
                  <a:pt x="353605" y="1487369"/>
                  <a:pt x="349857" y="1494865"/>
                </a:cubicBezTo>
                <a:cubicBezTo>
                  <a:pt x="326625" y="1541327"/>
                  <a:pt x="339326" y="1495941"/>
                  <a:pt x="326003" y="1542573"/>
                </a:cubicBezTo>
                <a:cubicBezTo>
                  <a:pt x="323001" y="1553081"/>
                  <a:pt x="321192" y="1563912"/>
                  <a:pt x="318052" y="1574379"/>
                </a:cubicBezTo>
                <a:cubicBezTo>
                  <a:pt x="313235" y="1590435"/>
                  <a:pt x="307450" y="1606184"/>
                  <a:pt x="302149" y="1622086"/>
                </a:cubicBezTo>
                <a:cubicBezTo>
                  <a:pt x="299499" y="1630037"/>
                  <a:pt x="296231" y="1637809"/>
                  <a:pt x="294198" y="1645940"/>
                </a:cubicBezTo>
                <a:cubicBezTo>
                  <a:pt x="283929" y="1687016"/>
                  <a:pt x="292309" y="1668652"/>
                  <a:pt x="270344" y="1701599"/>
                </a:cubicBezTo>
                <a:cubicBezTo>
                  <a:pt x="251640" y="1757715"/>
                  <a:pt x="268378" y="1701428"/>
                  <a:pt x="254441" y="1812918"/>
                </a:cubicBezTo>
                <a:cubicBezTo>
                  <a:pt x="252765" y="1826328"/>
                  <a:pt x="250046" y="1839636"/>
                  <a:pt x="246490" y="1852674"/>
                </a:cubicBezTo>
                <a:cubicBezTo>
                  <a:pt x="239434" y="1878546"/>
                  <a:pt x="222909" y="1932006"/>
                  <a:pt x="198782" y="1948090"/>
                </a:cubicBezTo>
                <a:lnTo>
                  <a:pt x="174928" y="1963992"/>
                </a:lnTo>
                <a:cubicBezTo>
                  <a:pt x="145931" y="2050987"/>
                  <a:pt x="192177" y="1919217"/>
                  <a:pt x="151074" y="2011700"/>
                </a:cubicBezTo>
                <a:cubicBezTo>
                  <a:pt x="131579" y="2055565"/>
                  <a:pt x="137911" y="2056406"/>
                  <a:pt x="127221" y="2099165"/>
                </a:cubicBezTo>
                <a:cubicBezTo>
                  <a:pt x="125188" y="2107296"/>
                  <a:pt x="121920" y="2115068"/>
                  <a:pt x="119269" y="2123019"/>
                </a:cubicBezTo>
                <a:cubicBezTo>
                  <a:pt x="121920" y="2136271"/>
                  <a:pt x="125310" y="2149396"/>
                  <a:pt x="127221" y="2162775"/>
                </a:cubicBezTo>
                <a:cubicBezTo>
                  <a:pt x="142486" y="2269629"/>
                  <a:pt x="126570" y="2199929"/>
                  <a:pt x="143123" y="2266142"/>
                </a:cubicBezTo>
                <a:cubicBezTo>
                  <a:pt x="149487" y="2355245"/>
                  <a:pt x="157475" y="2386759"/>
                  <a:pt x="143123" y="2472876"/>
                </a:cubicBezTo>
                <a:cubicBezTo>
                  <a:pt x="140367" y="2489411"/>
                  <a:pt x="136519" y="2506637"/>
                  <a:pt x="127221" y="2520584"/>
                </a:cubicBezTo>
                <a:lnTo>
                  <a:pt x="111318" y="2544438"/>
                </a:lnTo>
                <a:cubicBezTo>
                  <a:pt x="82324" y="2631424"/>
                  <a:pt x="128564" y="2499674"/>
                  <a:pt x="87464" y="2592145"/>
                </a:cubicBezTo>
                <a:cubicBezTo>
                  <a:pt x="80656" y="2607463"/>
                  <a:pt x="80859" y="2625905"/>
                  <a:pt x="71561" y="2639853"/>
                </a:cubicBezTo>
                <a:cubicBezTo>
                  <a:pt x="66260" y="2647804"/>
                  <a:pt x="59933" y="2655160"/>
                  <a:pt x="55659" y="2663707"/>
                </a:cubicBezTo>
                <a:cubicBezTo>
                  <a:pt x="40190" y="2694646"/>
                  <a:pt x="55037" y="2683709"/>
                  <a:pt x="39756" y="2719366"/>
                </a:cubicBezTo>
                <a:cubicBezTo>
                  <a:pt x="35992" y="2728150"/>
                  <a:pt x="27735" y="2734487"/>
                  <a:pt x="23854" y="2743220"/>
                </a:cubicBezTo>
                <a:cubicBezTo>
                  <a:pt x="17046" y="2758538"/>
                  <a:pt x="7951" y="2790928"/>
                  <a:pt x="7951" y="2790928"/>
                </a:cubicBezTo>
                <a:cubicBezTo>
                  <a:pt x="5301" y="2809481"/>
                  <a:pt x="0" y="2827846"/>
                  <a:pt x="0" y="2846587"/>
                </a:cubicBezTo>
                <a:cubicBezTo>
                  <a:pt x="0" y="2922344"/>
                  <a:pt x="4115" y="2922542"/>
                  <a:pt x="23854" y="2981759"/>
                </a:cubicBezTo>
                <a:lnTo>
                  <a:pt x="31805" y="3005613"/>
                </a:lnTo>
                <a:cubicBezTo>
                  <a:pt x="34455" y="3013564"/>
                  <a:pt x="35107" y="3022493"/>
                  <a:pt x="39756" y="3029467"/>
                </a:cubicBezTo>
                <a:lnTo>
                  <a:pt x="55659" y="3053321"/>
                </a:lnTo>
                <a:cubicBezTo>
                  <a:pt x="74583" y="3110095"/>
                  <a:pt x="62263" y="3087082"/>
                  <a:pt x="87464" y="3124883"/>
                </a:cubicBezTo>
                <a:cubicBezTo>
                  <a:pt x="110688" y="3194558"/>
                  <a:pt x="94016" y="3137565"/>
                  <a:pt x="103367" y="3291860"/>
                </a:cubicBezTo>
                <a:cubicBezTo>
                  <a:pt x="111102" y="3419487"/>
                  <a:pt x="105289" y="3374955"/>
                  <a:pt x="119269" y="3458838"/>
                </a:cubicBezTo>
                <a:cubicBezTo>
                  <a:pt x="121920" y="3535700"/>
                  <a:pt x="122423" y="3612667"/>
                  <a:pt x="127221" y="3689425"/>
                </a:cubicBezTo>
                <a:cubicBezTo>
                  <a:pt x="127744" y="3697790"/>
                  <a:pt x="129936" y="3706734"/>
                  <a:pt x="135172" y="3713279"/>
                </a:cubicBezTo>
                <a:cubicBezTo>
                  <a:pt x="141142" y="3720741"/>
                  <a:pt x="151075" y="3723881"/>
                  <a:pt x="159026" y="3729182"/>
                </a:cubicBezTo>
                <a:cubicBezTo>
                  <a:pt x="185329" y="3808094"/>
                  <a:pt x="141199" y="3687554"/>
                  <a:pt x="190831" y="3776890"/>
                </a:cubicBezTo>
                <a:cubicBezTo>
                  <a:pt x="198972" y="3791543"/>
                  <a:pt x="194881" y="3812745"/>
                  <a:pt x="206734" y="3824598"/>
                </a:cubicBezTo>
                <a:cubicBezTo>
                  <a:pt x="237345" y="3855209"/>
                  <a:pt x="224350" y="3839096"/>
                  <a:pt x="246490" y="3872305"/>
                </a:cubicBezTo>
                <a:cubicBezTo>
                  <a:pt x="252957" y="3891707"/>
                  <a:pt x="254929" y="3904598"/>
                  <a:pt x="270344" y="3920013"/>
                </a:cubicBezTo>
                <a:cubicBezTo>
                  <a:pt x="277101" y="3926770"/>
                  <a:pt x="286247" y="3930615"/>
                  <a:pt x="294198" y="3935916"/>
                </a:cubicBezTo>
                <a:cubicBezTo>
                  <a:pt x="309833" y="3959368"/>
                  <a:pt x="310998" y="3964494"/>
                  <a:pt x="333954" y="3983624"/>
                </a:cubicBezTo>
                <a:cubicBezTo>
                  <a:pt x="341295" y="3989742"/>
                  <a:pt x="349857" y="3994225"/>
                  <a:pt x="357808" y="3999526"/>
                </a:cubicBezTo>
                <a:cubicBezTo>
                  <a:pt x="375716" y="4053245"/>
                  <a:pt x="350881" y="3995016"/>
                  <a:pt x="389614" y="4039283"/>
                </a:cubicBezTo>
                <a:cubicBezTo>
                  <a:pt x="402200" y="4053667"/>
                  <a:pt x="410817" y="4071088"/>
                  <a:pt x="421419" y="4086991"/>
                </a:cubicBezTo>
                <a:cubicBezTo>
                  <a:pt x="427656" y="4096347"/>
                  <a:pt x="437322" y="4102894"/>
                  <a:pt x="445273" y="4110845"/>
                </a:cubicBezTo>
                <a:cubicBezTo>
                  <a:pt x="451740" y="4130248"/>
                  <a:pt x="453712" y="4143137"/>
                  <a:pt x="469127" y="4158552"/>
                </a:cubicBezTo>
                <a:cubicBezTo>
                  <a:pt x="475884" y="4165309"/>
                  <a:pt x="485640" y="4168337"/>
                  <a:pt x="492981" y="4174455"/>
                </a:cubicBezTo>
                <a:cubicBezTo>
                  <a:pt x="567716" y="4236736"/>
                  <a:pt x="443965" y="4149729"/>
                  <a:pt x="564542" y="4230114"/>
                </a:cubicBezTo>
                <a:lnTo>
                  <a:pt x="588396" y="4246017"/>
                </a:lnTo>
                <a:lnTo>
                  <a:pt x="612250" y="4261919"/>
                </a:lnTo>
                <a:cubicBezTo>
                  <a:pt x="638755" y="4301675"/>
                  <a:pt x="620202" y="4280472"/>
                  <a:pt x="675861" y="4317579"/>
                </a:cubicBezTo>
                <a:lnTo>
                  <a:pt x="699714" y="4333481"/>
                </a:lnTo>
                <a:lnTo>
                  <a:pt x="723568" y="4349384"/>
                </a:lnTo>
                <a:cubicBezTo>
                  <a:pt x="728869" y="4359986"/>
                  <a:pt x="731090" y="4372808"/>
                  <a:pt x="739471" y="4381189"/>
                </a:cubicBezTo>
                <a:cubicBezTo>
                  <a:pt x="747852" y="4389570"/>
                  <a:pt x="760914" y="4391336"/>
                  <a:pt x="771276" y="4397092"/>
                </a:cubicBezTo>
                <a:cubicBezTo>
                  <a:pt x="784786" y="4404597"/>
                  <a:pt x="796964" y="4414550"/>
                  <a:pt x="811033" y="4420945"/>
                </a:cubicBezTo>
                <a:cubicBezTo>
                  <a:pt x="826293" y="4427881"/>
                  <a:pt x="842838" y="4431547"/>
                  <a:pt x="858741" y="4436848"/>
                </a:cubicBezTo>
                <a:lnTo>
                  <a:pt x="882594" y="4444799"/>
                </a:lnTo>
                <a:cubicBezTo>
                  <a:pt x="889061" y="4464198"/>
                  <a:pt x="891036" y="4477095"/>
                  <a:pt x="906448" y="4492507"/>
                </a:cubicBezTo>
                <a:cubicBezTo>
                  <a:pt x="915819" y="4501878"/>
                  <a:pt x="927652" y="4508410"/>
                  <a:pt x="938254" y="4516361"/>
                </a:cubicBezTo>
                <a:cubicBezTo>
                  <a:pt x="945504" y="4530862"/>
                  <a:pt x="968530" y="4583488"/>
                  <a:pt x="985961" y="4603825"/>
                </a:cubicBezTo>
                <a:cubicBezTo>
                  <a:pt x="995719" y="4615209"/>
                  <a:pt x="1008009" y="4624247"/>
                  <a:pt x="1017767" y="4635631"/>
                </a:cubicBezTo>
                <a:cubicBezTo>
                  <a:pt x="1023986" y="4642887"/>
                  <a:pt x="1029395" y="4650938"/>
                  <a:pt x="1033669" y="4659485"/>
                </a:cubicBezTo>
                <a:cubicBezTo>
                  <a:pt x="1037417" y="4666982"/>
                  <a:pt x="1036385" y="4676794"/>
                  <a:pt x="1041621" y="4683339"/>
                </a:cubicBezTo>
                <a:cubicBezTo>
                  <a:pt x="1047591" y="4690801"/>
                  <a:pt x="1057523" y="4693940"/>
                  <a:pt x="1065474" y="4699241"/>
                </a:cubicBezTo>
                <a:cubicBezTo>
                  <a:pt x="1111050" y="4767604"/>
                  <a:pt x="1050364" y="4687153"/>
                  <a:pt x="1105231" y="4731046"/>
                </a:cubicBezTo>
                <a:cubicBezTo>
                  <a:pt x="1151614" y="4768152"/>
                  <a:pt x="1073426" y="4754899"/>
                  <a:pt x="1168841" y="4786705"/>
                </a:cubicBezTo>
                <a:lnTo>
                  <a:pt x="1216549" y="4802608"/>
                </a:lnTo>
                <a:cubicBezTo>
                  <a:pt x="1224500" y="4807909"/>
                  <a:pt x="1231670" y="4814630"/>
                  <a:pt x="1240403" y="4818511"/>
                </a:cubicBezTo>
                <a:cubicBezTo>
                  <a:pt x="1254757" y="4824891"/>
                  <a:pt x="1300351" y="4838808"/>
                  <a:pt x="1319916" y="4842365"/>
                </a:cubicBezTo>
                <a:cubicBezTo>
                  <a:pt x="1338355" y="4845718"/>
                  <a:pt x="1357052" y="4847466"/>
                  <a:pt x="1375575" y="4850316"/>
                </a:cubicBezTo>
                <a:cubicBezTo>
                  <a:pt x="1391510" y="4852767"/>
                  <a:pt x="1407380" y="4855617"/>
                  <a:pt x="1423283" y="4858267"/>
                </a:cubicBezTo>
                <a:cubicBezTo>
                  <a:pt x="1512056" y="4854568"/>
                  <a:pt x="1576216" y="4861779"/>
                  <a:pt x="1653871" y="4842365"/>
                </a:cubicBezTo>
                <a:cubicBezTo>
                  <a:pt x="1693837" y="4832373"/>
                  <a:pt x="1662717" y="4837942"/>
                  <a:pt x="1701579" y="4818511"/>
                </a:cubicBezTo>
                <a:cubicBezTo>
                  <a:pt x="1709076" y="4814763"/>
                  <a:pt x="1717482" y="4813210"/>
                  <a:pt x="1725433" y="4810559"/>
                </a:cubicBezTo>
                <a:cubicBezTo>
                  <a:pt x="1753428" y="4768565"/>
                  <a:pt x="1727113" y="4802304"/>
                  <a:pt x="1773141" y="4762852"/>
                </a:cubicBezTo>
                <a:cubicBezTo>
                  <a:pt x="1826721" y="4716927"/>
                  <a:pt x="1768117" y="4758250"/>
                  <a:pt x="1820848" y="4723095"/>
                </a:cubicBezTo>
                <a:cubicBezTo>
                  <a:pt x="1826149" y="4715144"/>
                  <a:pt x="1832175" y="4707630"/>
                  <a:pt x="1836751" y="4699241"/>
                </a:cubicBezTo>
                <a:cubicBezTo>
                  <a:pt x="1848103" y="4678430"/>
                  <a:pt x="1851793" y="4652394"/>
                  <a:pt x="1868556" y="4635631"/>
                </a:cubicBezTo>
                <a:cubicBezTo>
                  <a:pt x="1876507" y="4627680"/>
                  <a:pt x="1885506" y="4620653"/>
                  <a:pt x="1892410" y="4611777"/>
                </a:cubicBezTo>
                <a:cubicBezTo>
                  <a:pt x="1904144" y="4596690"/>
                  <a:pt x="1924215" y="4564069"/>
                  <a:pt x="1924215" y="4564069"/>
                </a:cubicBezTo>
                <a:cubicBezTo>
                  <a:pt x="1944384" y="4463232"/>
                  <a:pt x="1917357" y="4572119"/>
                  <a:pt x="1948069" y="4500459"/>
                </a:cubicBezTo>
                <a:cubicBezTo>
                  <a:pt x="1952374" y="4490414"/>
                  <a:pt x="1953019" y="4479161"/>
                  <a:pt x="1956021" y="4468653"/>
                </a:cubicBezTo>
                <a:cubicBezTo>
                  <a:pt x="1958324" y="4460594"/>
                  <a:pt x="1960671" y="4452503"/>
                  <a:pt x="1963972" y="4444799"/>
                </a:cubicBezTo>
                <a:cubicBezTo>
                  <a:pt x="1976078" y="4416551"/>
                  <a:pt x="1979805" y="4413097"/>
                  <a:pt x="1995777" y="4389140"/>
                </a:cubicBezTo>
                <a:cubicBezTo>
                  <a:pt x="2017724" y="4323301"/>
                  <a:pt x="2002382" y="4355379"/>
                  <a:pt x="2043485" y="4293725"/>
                </a:cubicBezTo>
                <a:lnTo>
                  <a:pt x="2059388" y="4269871"/>
                </a:lnTo>
                <a:cubicBezTo>
                  <a:pt x="2064689" y="4253968"/>
                  <a:pt x="2067793" y="4237156"/>
                  <a:pt x="2075290" y="4222163"/>
                </a:cubicBezTo>
                <a:cubicBezTo>
                  <a:pt x="2080591" y="4211561"/>
                  <a:pt x="2086791" y="4201363"/>
                  <a:pt x="2091193" y="4190358"/>
                </a:cubicBezTo>
                <a:cubicBezTo>
                  <a:pt x="2119580" y="4119389"/>
                  <a:pt x="2092401" y="4164690"/>
                  <a:pt x="2122998" y="4118796"/>
                </a:cubicBezTo>
                <a:lnTo>
                  <a:pt x="2154803" y="4023380"/>
                </a:lnTo>
                <a:cubicBezTo>
                  <a:pt x="2154805" y="4023375"/>
                  <a:pt x="2170703" y="3975676"/>
                  <a:pt x="2170706" y="3975672"/>
                </a:cubicBezTo>
                <a:cubicBezTo>
                  <a:pt x="2176007" y="3967721"/>
                  <a:pt x="2182334" y="3960366"/>
                  <a:pt x="2186608" y="3951819"/>
                </a:cubicBezTo>
                <a:cubicBezTo>
                  <a:pt x="2195698" y="3933639"/>
                  <a:pt x="2197973" y="3906361"/>
                  <a:pt x="2202511" y="3888208"/>
                </a:cubicBezTo>
                <a:cubicBezTo>
                  <a:pt x="2204544" y="3880077"/>
                  <a:pt x="2207160" y="3872058"/>
                  <a:pt x="2210462" y="3864354"/>
                </a:cubicBezTo>
                <a:cubicBezTo>
                  <a:pt x="2228641" y="3821936"/>
                  <a:pt x="2223658" y="3845997"/>
                  <a:pt x="2234316" y="3808695"/>
                </a:cubicBezTo>
                <a:cubicBezTo>
                  <a:pt x="2250033" y="3753687"/>
                  <a:pt x="2235202" y="3796320"/>
                  <a:pt x="2250219" y="3721231"/>
                </a:cubicBezTo>
                <a:cubicBezTo>
                  <a:pt x="2251863" y="3713012"/>
                  <a:pt x="2255520" y="3705328"/>
                  <a:pt x="2258170" y="3697377"/>
                </a:cubicBezTo>
                <a:cubicBezTo>
                  <a:pt x="2277652" y="3561000"/>
                  <a:pt x="2255567" y="3691886"/>
                  <a:pt x="2274073" y="3617864"/>
                </a:cubicBezTo>
                <a:cubicBezTo>
                  <a:pt x="2285423" y="3572464"/>
                  <a:pt x="2277730" y="3587117"/>
                  <a:pt x="2289975" y="3546302"/>
                </a:cubicBezTo>
                <a:cubicBezTo>
                  <a:pt x="2294792" y="3530246"/>
                  <a:pt x="2298381" y="3513587"/>
                  <a:pt x="2305878" y="3498594"/>
                </a:cubicBezTo>
                <a:cubicBezTo>
                  <a:pt x="2316480" y="3477391"/>
                  <a:pt x="2330186" y="3457473"/>
                  <a:pt x="2337683" y="3434984"/>
                </a:cubicBezTo>
                <a:lnTo>
                  <a:pt x="2361537" y="3363422"/>
                </a:lnTo>
                <a:lnTo>
                  <a:pt x="2369488" y="3339568"/>
                </a:lnTo>
                <a:lnTo>
                  <a:pt x="2377440" y="3315714"/>
                </a:lnTo>
                <a:cubicBezTo>
                  <a:pt x="2375867" y="3277954"/>
                  <a:pt x="2386688" y="3114905"/>
                  <a:pt x="2345634" y="3053321"/>
                </a:cubicBezTo>
                <a:cubicBezTo>
                  <a:pt x="2340333" y="3045370"/>
                  <a:pt x="2336489" y="3036224"/>
                  <a:pt x="2329732" y="3029467"/>
                </a:cubicBezTo>
                <a:cubicBezTo>
                  <a:pt x="2322975" y="3022710"/>
                  <a:pt x="2313829" y="3018866"/>
                  <a:pt x="2305878" y="3013565"/>
                </a:cubicBezTo>
                <a:cubicBezTo>
                  <a:pt x="2266389" y="2954333"/>
                  <a:pt x="2317146" y="3027087"/>
                  <a:pt x="2266121" y="2965857"/>
                </a:cubicBezTo>
                <a:cubicBezTo>
                  <a:pt x="2260003" y="2958516"/>
                  <a:pt x="2257681" y="2947973"/>
                  <a:pt x="2250219" y="2942003"/>
                </a:cubicBezTo>
                <a:cubicBezTo>
                  <a:pt x="2243674" y="2936767"/>
                  <a:pt x="2234316" y="2936702"/>
                  <a:pt x="2226365" y="2934052"/>
                </a:cubicBezTo>
                <a:cubicBezTo>
                  <a:pt x="2218414" y="2928751"/>
                  <a:pt x="2211295" y="2921913"/>
                  <a:pt x="2202511" y="2918149"/>
                </a:cubicBezTo>
                <a:cubicBezTo>
                  <a:pt x="2166819" y="2902852"/>
                  <a:pt x="2177818" y="2917729"/>
                  <a:pt x="2146852" y="2902246"/>
                </a:cubicBezTo>
                <a:cubicBezTo>
                  <a:pt x="2138305" y="2897972"/>
                  <a:pt x="2130949" y="2891645"/>
                  <a:pt x="2122998" y="2886344"/>
                </a:cubicBezTo>
                <a:cubicBezTo>
                  <a:pt x="2067983" y="2803823"/>
                  <a:pt x="2156000" y="2927298"/>
                  <a:pt x="2075290" y="2846587"/>
                </a:cubicBezTo>
                <a:cubicBezTo>
                  <a:pt x="1994586" y="2765882"/>
                  <a:pt x="2118051" y="2853891"/>
                  <a:pt x="2035534" y="2798879"/>
                </a:cubicBezTo>
                <a:lnTo>
                  <a:pt x="2003728" y="2751172"/>
                </a:lnTo>
                <a:cubicBezTo>
                  <a:pt x="1998427" y="2743221"/>
                  <a:pt x="1995777" y="2732619"/>
                  <a:pt x="1987826" y="2727318"/>
                </a:cubicBezTo>
                <a:lnTo>
                  <a:pt x="1963972" y="2711415"/>
                </a:lnTo>
                <a:cubicBezTo>
                  <a:pt x="1941809" y="2678170"/>
                  <a:pt x="1936339" y="2663208"/>
                  <a:pt x="1908313" y="2639853"/>
                </a:cubicBezTo>
                <a:cubicBezTo>
                  <a:pt x="1891458" y="2625807"/>
                  <a:pt x="1872092" y="2617767"/>
                  <a:pt x="1852654" y="2608048"/>
                </a:cubicBezTo>
                <a:cubicBezTo>
                  <a:pt x="1844703" y="2597446"/>
                  <a:pt x="1836400" y="2587100"/>
                  <a:pt x="1828800" y="2576243"/>
                </a:cubicBezTo>
                <a:cubicBezTo>
                  <a:pt x="1817839" y="2560585"/>
                  <a:pt x="1812284" y="2540003"/>
                  <a:pt x="1796994" y="2528535"/>
                </a:cubicBezTo>
                <a:lnTo>
                  <a:pt x="1765189" y="2504681"/>
                </a:lnTo>
                <a:cubicBezTo>
                  <a:pt x="1762539" y="2496730"/>
                  <a:pt x="1761308" y="2488154"/>
                  <a:pt x="1757238" y="2480827"/>
                </a:cubicBezTo>
                <a:cubicBezTo>
                  <a:pt x="1747956" y="2464120"/>
                  <a:pt x="1731477" y="2451251"/>
                  <a:pt x="1725433" y="2433119"/>
                </a:cubicBezTo>
                <a:lnTo>
                  <a:pt x="1709530" y="2385412"/>
                </a:lnTo>
                <a:cubicBezTo>
                  <a:pt x="1715202" y="2368396"/>
                  <a:pt x="1718876" y="2350398"/>
                  <a:pt x="1733384" y="2337704"/>
                </a:cubicBezTo>
                <a:cubicBezTo>
                  <a:pt x="1747768" y="2325118"/>
                  <a:pt x="1781092" y="2305899"/>
                  <a:pt x="1781092" y="2305899"/>
                </a:cubicBezTo>
                <a:cubicBezTo>
                  <a:pt x="1786393" y="2297948"/>
                  <a:pt x="1792720" y="2290592"/>
                  <a:pt x="1796994" y="2282045"/>
                </a:cubicBezTo>
                <a:cubicBezTo>
                  <a:pt x="1800742" y="2274548"/>
                  <a:pt x="1800876" y="2265518"/>
                  <a:pt x="1804946" y="2258191"/>
                </a:cubicBezTo>
                <a:cubicBezTo>
                  <a:pt x="1814228" y="2241484"/>
                  <a:pt x="1836751" y="2210483"/>
                  <a:pt x="1836751" y="2210483"/>
                </a:cubicBezTo>
                <a:cubicBezTo>
                  <a:pt x="1839401" y="2202532"/>
                  <a:pt x="1846080" y="2194896"/>
                  <a:pt x="1844702" y="2186629"/>
                </a:cubicBezTo>
                <a:cubicBezTo>
                  <a:pt x="1843131" y="2177203"/>
                  <a:pt x="1835149" y="2169917"/>
                  <a:pt x="1828800" y="2162775"/>
                </a:cubicBezTo>
                <a:cubicBezTo>
                  <a:pt x="1813859" y="2145966"/>
                  <a:pt x="1799805" y="2127542"/>
                  <a:pt x="1781092" y="2115067"/>
                </a:cubicBezTo>
                <a:lnTo>
                  <a:pt x="1733384" y="2083262"/>
                </a:lnTo>
                <a:lnTo>
                  <a:pt x="1709530" y="2067359"/>
                </a:lnTo>
                <a:cubicBezTo>
                  <a:pt x="1704229" y="2059408"/>
                  <a:pt x="1701090" y="2049475"/>
                  <a:pt x="1693628" y="2043505"/>
                </a:cubicBezTo>
                <a:cubicBezTo>
                  <a:pt x="1687083" y="2038269"/>
                  <a:pt x="1677271" y="2039302"/>
                  <a:pt x="1669774" y="2035554"/>
                </a:cubicBezTo>
                <a:cubicBezTo>
                  <a:pt x="1661227" y="2031280"/>
                  <a:pt x="1653261" y="2025770"/>
                  <a:pt x="1645920" y="2019652"/>
                </a:cubicBezTo>
                <a:cubicBezTo>
                  <a:pt x="1622962" y="2000521"/>
                  <a:pt x="1621799" y="1995398"/>
                  <a:pt x="1606163" y="1971944"/>
                </a:cubicBezTo>
                <a:cubicBezTo>
                  <a:pt x="1608813" y="1956041"/>
                  <a:pt x="1609016" y="1939531"/>
                  <a:pt x="1614114" y="1924236"/>
                </a:cubicBezTo>
                <a:cubicBezTo>
                  <a:pt x="1617136" y="1915170"/>
                  <a:pt x="1625743" y="1908929"/>
                  <a:pt x="1630017" y="1900382"/>
                </a:cubicBezTo>
                <a:cubicBezTo>
                  <a:pt x="1674618" y="1811181"/>
                  <a:pt x="1587690" y="1960537"/>
                  <a:pt x="1653871" y="1844723"/>
                </a:cubicBezTo>
                <a:cubicBezTo>
                  <a:pt x="1672998" y="1811252"/>
                  <a:pt x="1669656" y="1829113"/>
                  <a:pt x="1685676" y="1789064"/>
                </a:cubicBezTo>
                <a:cubicBezTo>
                  <a:pt x="1691902" y="1773500"/>
                  <a:pt x="1692281" y="1755304"/>
                  <a:pt x="1701579" y="1741356"/>
                </a:cubicBezTo>
                <a:cubicBezTo>
                  <a:pt x="1706880" y="1733405"/>
                  <a:pt x="1713207" y="1726049"/>
                  <a:pt x="1717481" y="1717502"/>
                </a:cubicBezTo>
                <a:cubicBezTo>
                  <a:pt x="1735015" y="1682434"/>
                  <a:pt x="1715230" y="1699276"/>
                  <a:pt x="1733384" y="1653892"/>
                </a:cubicBezTo>
                <a:cubicBezTo>
                  <a:pt x="1739124" y="1639543"/>
                  <a:pt x="1749287" y="1627387"/>
                  <a:pt x="1757238" y="1614135"/>
                </a:cubicBezTo>
                <a:cubicBezTo>
                  <a:pt x="1759888" y="1603533"/>
                  <a:pt x="1760884" y="1592374"/>
                  <a:pt x="1765189" y="1582330"/>
                </a:cubicBezTo>
                <a:cubicBezTo>
                  <a:pt x="1768953" y="1573546"/>
                  <a:pt x="1776818" y="1567023"/>
                  <a:pt x="1781092" y="1558476"/>
                </a:cubicBezTo>
                <a:cubicBezTo>
                  <a:pt x="1784840" y="1550979"/>
                  <a:pt x="1786393" y="1542573"/>
                  <a:pt x="1789043" y="1534622"/>
                </a:cubicBezTo>
                <a:cubicBezTo>
                  <a:pt x="1791693" y="1473662"/>
                  <a:pt x="1790715" y="1412436"/>
                  <a:pt x="1796994" y="1351742"/>
                </a:cubicBezTo>
                <a:cubicBezTo>
                  <a:pt x="1798719" y="1335068"/>
                  <a:pt x="1796994" y="1309335"/>
                  <a:pt x="1812897" y="1304034"/>
                </a:cubicBezTo>
                <a:lnTo>
                  <a:pt x="1836751" y="1296083"/>
                </a:lnTo>
                <a:cubicBezTo>
                  <a:pt x="1858698" y="1230242"/>
                  <a:pt x="1843355" y="1262324"/>
                  <a:pt x="1884459" y="1200667"/>
                </a:cubicBezTo>
                <a:lnTo>
                  <a:pt x="1900361" y="1176813"/>
                </a:lnTo>
                <a:cubicBezTo>
                  <a:pt x="1903012" y="1163561"/>
                  <a:pt x="1905035" y="1150168"/>
                  <a:pt x="1908313" y="1137057"/>
                </a:cubicBezTo>
                <a:cubicBezTo>
                  <a:pt x="1910346" y="1128926"/>
                  <a:pt x="1914231" y="1121334"/>
                  <a:pt x="1916264" y="1113203"/>
                </a:cubicBezTo>
                <a:lnTo>
                  <a:pt x="1932167" y="1049592"/>
                </a:lnTo>
                <a:cubicBezTo>
                  <a:pt x="1934817" y="1031039"/>
                  <a:pt x="1931737" y="1010696"/>
                  <a:pt x="1940118" y="993933"/>
                </a:cubicBezTo>
                <a:cubicBezTo>
                  <a:pt x="1943866" y="986436"/>
                  <a:pt x="1955591" y="985982"/>
                  <a:pt x="1963972" y="985982"/>
                </a:cubicBezTo>
                <a:cubicBezTo>
                  <a:pt x="1995888" y="985982"/>
                  <a:pt x="2027583" y="991283"/>
                  <a:pt x="2059388" y="993933"/>
                </a:cubicBezTo>
                <a:cubicBezTo>
                  <a:pt x="2086708" y="999398"/>
                  <a:pt x="2104753" y="1002352"/>
                  <a:pt x="2130949" y="1009836"/>
                </a:cubicBezTo>
                <a:cubicBezTo>
                  <a:pt x="2139008" y="1012138"/>
                  <a:pt x="2146852" y="1015137"/>
                  <a:pt x="2154803" y="1017787"/>
                </a:cubicBezTo>
                <a:cubicBezTo>
                  <a:pt x="2162754" y="1015137"/>
                  <a:pt x="2172730" y="1015763"/>
                  <a:pt x="2178657" y="1009836"/>
                </a:cubicBezTo>
                <a:cubicBezTo>
                  <a:pt x="2184584" y="1003909"/>
                  <a:pt x="2184790" y="994164"/>
                  <a:pt x="2186608" y="985982"/>
                </a:cubicBezTo>
                <a:cubicBezTo>
                  <a:pt x="2190105" y="970244"/>
                  <a:pt x="2191063" y="954012"/>
                  <a:pt x="2194560" y="938274"/>
                </a:cubicBezTo>
                <a:cubicBezTo>
                  <a:pt x="2196378" y="930092"/>
                  <a:pt x="2200478" y="922551"/>
                  <a:pt x="2202511" y="914420"/>
                </a:cubicBezTo>
                <a:cubicBezTo>
                  <a:pt x="2205789" y="901309"/>
                  <a:pt x="2207812" y="887916"/>
                  <a:pt x="2210462" y="874664"/>
                </a:cubicBezTo>
                <a:cubicBezTo>
                  <a:pt x="2205159" y="826939"/>
                  <a:pt x="2203482" y="800001"/>
                  <a:pt x="2194560" y="755394"/>
                </a:cubicBezTo>
                <a:cubicBezTo>
                  <a:pt x="2192417" y="744678"/>
                  <a:pt x="2190913" y="733633"/>
                  <a:pt x="2186608" y="723589"/>
                </a:cubicBezTo>
                <a:cubicBezTo>
                  <a:pt x="2182844" y="714805"/>
                  <a:pt x="2176007" y="707686"/>
                  <a:pt x="2170706" y="699735"/>
                </a:cubicBezTo>
                <a:cubicBezTo>
                  <a:pt x="2168055" y="689133"/>
                  <a:pt x="2165756" y="678438"/>
                  <a:pt x="2162754" y="667930"/>
                </a:cubicBezTo>
                <a:cubicBezTo>
                  <a:pt x="2160451" y="659871"/>
                  <a:pt x="2161777" y="648725"/>
                  <a:pt x="2154803" y="644076"/>
                </a:cubicBezTo>
                <a:cubicBezTo>
                  <a:pt x="2143558" y="636579"/>
                  <a:pt x="2128299" y="638775"/>
                  <a:pt x="2115047" y="636125"/>
                </a:cubicBezTo>
                <a:cubicBezTo>
                  <a:pt x="2048740" y="591919"/>
                  <a:pt x="2076288" y="626528"/>
                  <a:pt x="2059388" y="564563"/>
                </a:cubicBezTo>
                <a:cubicBezTo>
                  <a:pt x="2054977" y="548391"/>
                  <a:pt x="2043485" y="516855"/>
                  <a:pt x="2043485" y="516855"/>
                </a:cubicBezTo>
                <a:cubicBezTo>
                  <a:pt x="2040835" y="461196"/>
                  <a:pt x="2035534" y="405600"/>
                  <a:pt x="2035534" y="349878"/>
                </a:cubicBezTo>
                <a:cubicBezTo>
                  <a:pt x="2035534" y="323198"/>
                  <a:pt x="2043553" y="292534"/>
                  <a:pt x="2059388" y="270365"/>
                </a:cubicBezTo>
                <a:cubicBezTo>
                  <a:pt x="2065924" y="261215"/>
                  <a:pt x="2074365" y="253415"/>
                  <a:pt x="2083241" y="246511"/>
                </a:cubicBezTo>
                <a:cubicBezTo>
                  <a:pt x="2098328" y="234777"/>
                  <a:pt x="2112407" y="219340"/>
                  <a:pt x="2130949" y="214705"/>
                </a:cubicBezTo>
                <a:cubicBezTo>
                  <a:pt x="2141551" y="212055"/>
                  <a:pt x="2152247" y="209756"/>
                  <a:pt x="2162754" y="206754"/>
                </a:cubicBezTo>
                <a:cubicBezTo>
                  <a:pt x="2170813" y="204452"/>
                  <a:pt x="2178477" y="200836"/>
                  <a:pt x="2186608" y="198803"/>
                </a:cubicBezTo>
                <a:cubicBezTo>
                  <a:pt x="2232030" y="187448"/>
                  <a:pt x="2217338" y="195150"/>
                  <a:pt x="2258170" y="182900"/>
                </a:cubicBezTo>
                <a:cubicBezTo>
                  <a:pt x="2274226" y="178083"/>
                  <a:pt x="2289975" y="172299"/>
                  <a:pt x="2305878" y="166998"/>
                </a:cubicBezTo>
                <a:lnTo>
                  <a:pt x="2329732" y="159046"/>
                </a:lnTo>
                <a:cubicBezTo>
                  <a:pt x="2340334" y="161697"/>
                  <a:pt x="2352645" y="160646"/>
                  <a:pt x="2361537" y="166998"/>
                </a:cubicBezTo>
                <a:cubicBezTo>
                  <a:pt x="2373332" y="175423"/>
                  <a:pt x="2390871" y="210150"/>
                  <a:pt x="2401294" y="222657"/>
                </a:cubicBezTo>
                <a:cubicBezTo>
                  <a:pt x="2452307" y="283872"/>
                  <a:pt x="2401573" y="211147"/>
                  <a:pt x="2441050" y="270365"/>
                </a:cubicBezTo>
                <a:cubicBezTo>
                  <a:pt x="2445495" y="288146"/>
                  <a:pt x="2457160" y="338262"/>
                  <a:pt x="2464904" y="349878"/>
                </a:cubicBezTo>
                <a:lnTo>
                  <a:pt x="2480807" y="373732"/>
                </a:lnTo>
                <a:cubicBezTo>
                  <a:pt x="2485582" y="392832"/>
                  <a:pt x="2487501" y="415663"/>
                  <a:pt x="2504661" y="429391"/>
                </a:cubicBezTo>
                <a:cubicBezTo>
                  <a:pt x="2511206" y="434627"/>
                  <a:pt x="2520563" y="434692"/>
                  <a:pt x="2528514" y="437342"/>
                </a:cubicBezTo>
                <a:cubicBezTo>
                  <a:pt x="2531165" y="445293"/>
                  <a:pt x="2528247" y="459552"/>
                  <a:pt x="2536466" y="461196"/>
                </a:cubicBezTo>
                <a:cubicBezTo>
                  <a:pt x="2560001" y="465903"/>
                  <a:pt x="2584744" y="459066"/>
                  <a:pt x="2608028" y="453245"/>
                </a:cubicBezTo>
                <a:cubicBezTo>
                  <a:pt x="2621194" y="449954"/>
                  <a:pt x="2648709" y="421919"/>
                  <a:pt x="2655735" y="413488"/>
                </a:cubicBezTo>
                <a:cubicBezTo>
                  <a:pt x="2661853" y="406147"/>
                  <a:pt x="2666337" y="397585"/>
                  <a:pt x="2671638" y="389634"/>
                </a:cubicBezTo>
                <a:cubicBezTo>
                  <a:pt x="2688650" y="338596"/>
                  <a:pt x="2665183" y="393912"/>
                  <a:pt x="2711394" y="341926"/>
                </a:cubicBezTo>
                <a:cubicBezTo>
                  <a:pt x="2724092" y="327641"/>
                  <a:pt x="2743200" y="294219"/>
                  <a:pt x="2743200" y="294219"/>
                </a:cubicBezTo>
                <a:cubicBezTo>
                  <a:pt x="2746950" y="282969"/>
                  <a:pt x="2759102" y="248544"/>
                  <a:pt x="2759102" y="238559"/>
                </a:cubicBezTo>
                <a:cubicBezTo>
                  <a:pt x="2759102" y="222437"/>
                  <a:pt x="2754648" y="206590"/>
                  <a:pt x="2751151" y="190852"/>
                </a:cubicBezTo>
                <a:cubicBezTo>
                  <a:pt x="2749333" y="182670"/>
                  <a:pt x="2748436" y="173543"/>
                  <a:pt x="2743200" y="166998"/>
                </a:cubicBezTo>
                <a:cubicBezTo>
                  <a:pt x="2737230" y="159536"/>
                  <a:pt x="2726687" y="157213"/>
                  <a:pt x="2719346" y="151095"/>
                </a:cubicBezTo>
                <a:cubicBezTo>
                  <a:pt x="2658131" y="100082"/>
                  <a:pt x="2730856" y="150816"/>
                  <a:pt x="2671638" y="111339"/>
                </a:cubicBezTo>
                <a:cubicBezTo>
                  <a:pt x="2666337" y="103388"/>
                  <a:pt x="2662492" y="94242"/>
                  <a:pt x="2655735" y="87485"/>
                </a:cubicBezTo>
                <a:cubicBezTo>
                  <a:pt x="2628170" y="59920"/>
                  <a:pt x="2632942" y="85895"/>
                  <a:pt x="2615979" y="47728"/>
                </a:cubicBezTo>
                <a:cubicBezTo>
                  <a:pt x="2593658" y="-2494"/>
                  <a:pt x="2617721" y="20"/>
                  <a:pt x="2592125" y="2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04787"/>
              </p:ext>
            </p:extLst>
          </p:nvPr>
        </p:nvGraphicFramePr>
        <p:xfrm>
          <a:off x="762000" y="1066800"/>
          <a:ext cx="7564141" cy="4695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5382"/>
                <a:gridCol w="3005382"/>
                <a:gridCol w="1553377"/>
              </a:tblGrid>
              <a:tr h="1810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Location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Measurement*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Research Institution*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Ground Sites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03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Spaceport Sheboygan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Remote sensing of </a:t>
                      </a:r>
                      <a:r>
                        <a:rPr lang="en-US" sz="1000" dirty="0" smtClean="0">
                          <a:effectLst/>
                        </a:rPr>
                        <a:t>meteorology (SPARC</a:t>
                      </a:r>
                      <a:r>
                        <a:rPr lang="en-US" sz="1000" baseline="0" dirty="0" smtClean="0">
                          <a:effectLst/>
                        </a:rPr>
                        <a:t> Trailer)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UW-Madison -SSEC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 situ measurements of pollutants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ORD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Zion, IL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Remote sensing of </a:t>
                      </a:r>
                      <a:r>
                        <a:rPr lang="en-US" sz="1000" dirty="0" smtClean="0">
                          <a:effectLst/>
                        </a:rPr>
                        <a:t>meteorology (</a:t>
                      </a:r>
                      <a:r>
                        <a:rPr lang="en-US" sz="1000" dirty="0" err="1" smtClean="0">
                          <a:effectLst/>
                        </a:rPr>
                        <a:t>Sodar</a:t>
                      </a:r>
                      <a:r>
                        <a:rPr lang="en-US" sz="1000" dirty="0" smtClean="0">
                          <a:effectLst/>
                        </a:rPr>
                        <a:t>/MW</a:t>
                      </a:r>
                      <a:r>
                        <a:rPr lang="en-US" sz="1000" baseline="0" dirty="0" smtClean="0">
                          <a:effectLst/>
                        </a:rPr>
                        <a:t> Radiometer)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Univ. Northern Iowa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62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Detailed in situ chemical measurements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Univ. Iowa, UW-Madison, Univ. Minnesota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Routine measurements of ozone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Illinois EPA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620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Various</a:t>
                      </a:r>
                      <a:r>
                        <a:rPr lang="en-US" sz="1000" baseline="30000">
                          <a:effectLst/>
                        </a:rPr>
                        <a:t>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Remote sensing of pollutants and boundary layer height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ORD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Sheboygan transect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 situ measurements of ozone at four locations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ORD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Airborne Platforms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Lakeshore region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Airborne remote sensing of NO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 (GeoTASO)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NASA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62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Airborne remote sensing of clouds (AirHARP)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Univ. Maryland, Baltimore County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62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Airborne in situ profiling of pollutants and meteorology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Scientific </a:t>
                      </a:r>
                      <a:r>
                        <a:rPr lang="en-US" sz="1000" smtClean="0">
                          <a:effectLst/>
                        </a:rPr>
                        <a:t>Aviation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Shipboard Platform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207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Lake Michigan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 situ measurements of </a:t>
                      </a:r>
                      <a:r>
                        <a:rPr lang="en-US" sz="1000" dirty="0" smtClean="0">
                          <a:effectLst/>
                        </a:rPr>
                        <a:t>pollutants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ORD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62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Remote sensing of pollutants and boundary later height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ORD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Mobile Platforms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0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Northeast IL and Southeast WI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 situ measurements of pollutants (GMAP)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U.S. EPA Region 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810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Grafton to Sheboygan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 situ measurements of ozone and meteorology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UW-Eau Claire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7553" y="76200"/>
            <a:ext cx="7822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measurements made during the LMOS 2017 field campaign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8651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Geostationary Trace gas and Aerosol Sensor Optimization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</a:p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AirHARP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Airborne Hyper Angular Rainbow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GMAP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Geospatial Mapping of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Pollutants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 These measurements were made at Spaceport Sheboygan, Zion, two Wisconsin DNR monitoring locations (Grafton and Milwaukee SER) and one Illinois EPA monitoring location (Schiller Park).</a:t>
            </a:r>
          </a:p>
        </p:txBody>
      </p:sp>
    </p:spTree>
    <p:extLst>
      <p:ext uri="{BB962C8B-B14F-4D97-AF65-F5344CB8AC3E}">
        <p14:creationId xmlns:p14="http://schemas.microsoft.com/office/powerpoint/2010/main" val="30968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9182" y="685800"/>
            <a:ext cx="3041217" cy="39703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air quality forecasts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evaluated during LMOS 2017 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operational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forecasts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the North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Model (NAM)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meteorology to drive the EPA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Multiscale Air Quality Model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CMAQ)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twice daily forecasts of air quality over the continental US (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http://airquality.weather.gov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National Weather Service (NWS) Air Quality Forecast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beans\users$\bpierce\Data\Documents\Attachments\FY2018\aug_01\NAM-CMAQ_bias_cleary_e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84" y="457200"/>
            <a:ext cx="542871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5410200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2010 NWS  NAM-CMAQ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air quality EPA station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(circles)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Lake Express ferry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(boxes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(From Cleary et al, 2015)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Cleary et al., 2015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Ozone distributions over southern Lake Michigan: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between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ferry-based observations, shoreline-based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DOAS observations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model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forecasts Atmos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 (doi:10.5194/acp-15-5109-2015)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4191000"/>
            <a:ext cx="8839200" cy="25853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at Sheboygan KA monitor show that the highest ozone (&gt;60ppbv) is associated with the prevailing SW winds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underestimates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the prevailing southerly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winds and overestimates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westerly winds at Sheboygan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forecasts consistently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mixing ratios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the NAM-CMAQ ozone forecasts predicting less than 40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KA during LMOS 2017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\\beans\users$\bpierce\Data\Documents\Great_Lakes_Ozone_Study\LADCO_Report\Draft_03\NAM-CMAQ\Figure_3.2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2"/>
          <a:stretch/>
        </p:blipFill>
        <p:spPr bwMode="auto">
          <a:xfrm>
            <a:off x="1143000" y="429853"/>
            <a:ext cx="6324600" cy="37611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9939" y="35700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Comparison with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 during LMOS 2017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National Weather Service (NWS) Air Quality Forecast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1494</Words>
  <Application>Microsoft Office PowerPoint</Application>
  <PresentationFormat>On-screen Show (4:3)</PresentationFormat>
  <Paragraphs>209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Lake Michigan and Ozone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88</cp:revision>
  <dcterms:created xsi:type="dcterms:W3CDTF">2006-08-16T00:00:00Z</dcterms:created>
  <dcterms:modified xsi:type="dcterms:W3CDTF">2019-05-10T13:47:10Z</dcterms:modified>
</cp:coreProperties>
</file>