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40" r:id="rId2"/>
    <p:sldId id="359" r:id="rId3"/>
    <p:sldId id="260" r:id="rId4"/>
    <p:sldId id="261" r:id="rId5"/>
    <p:sldId id="339" r:id="rId6"/>
    <p:sldId id="262" r:id="rId7"/>
    <p:sldId id="389" r:id="rId8"/>
    <p:sldId id="265" r:id="rId9"/>
    <p:sldId id="361" r:id="rId10"/>
    <p:sldId id="362" r:id="rId11"/>
    <p:sldId id="353" r:id="rId12"/>
    <p:sldId id="348" r:id="rId13"/>
    <p:sldId id="385" r:id="rId14"/>
    <p:sldId id="349" r:id="rId15"/>
    <p:sldId id="350" r:id="rId16"/>
    <p:sldId id="351" r:id="rId17"/>
    <p:sldId id="363" r:id="rId18"/>
    <p:sldId id="357" r:id="rId19"/>
    <p:sldId id="352" r:id="rId20"/>
    <p:sldId id="364" r:id="rId21"/>
    <p:sldId id="386" r:id="rId22"/>
    <p:sldId id="371" r:id="rId23"/>
    <p:sldId id="370" r:id="rId24"/>
    <p:sldId id="372" r:id="rId25"/>
    <p:sldId id="373" r:id="rId26"/>
    <p:sldId id="329" r:id="rId27"/>
    <p:sldId id="328" r:id="rId28"/>
    <p:sldId id="374" r:id="rId29"/>
    <p:sldId id="375" r:id="rId30"/>
    <p:sldId id="376" r:id="rId31"/>
    <p:sldId id="377" r:id="rId32"/>
    <p:sldId id="378" r:id="rId33"/>
    <p:sldId id="381" r:id="rId34"/>
    <p:sldId id="384" r:id="rId35"/>
    <p:sldId id="387" r:id="rId36"/>
    <p:sldId id="319" r:id="rId37"/>
    <p:sldId id="388" r:id="rId38"/>
    <p:sldId id="333" r:id="rId39"/>
    <p:sldId id="367" r:id="rId40"/>
    <p:sldId id="335" r:id="rId41"/>
    <p:sldId id="337" r:id="rId42"/>
    <p:sldId id="33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3"/>
  </p:normalViewPr>
  <p:slideViewPr>
    <p:cSldViewPr>
      <p:cViewPr varScale="1">
        <p:scale>
          <a:sx n="85" d="100"/>
          <a:sy n="85" d="100"/>
        </p:scale>
        <p:origin x="1864" y="1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B504BE-B3E1-43AC-8103-51276B6AB757}" type="datetimeFigureOut">
              <a:rPr lang="en-US" smtClean="0"/>
              <a:t>9/17/19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1B1F1A-9618-4E23-A551-26FB38D54C9B}" type="slidenum">
              <a:rPr lang="en-US" smtClean="0"/>
              <a:t>‹#›</a:t>
            </a:fld>
            <a:endParaRPr lang="en-US"/>
          </a:p>
        </p:txBody>
      </p:sp>
    </p:spTree>
    <p:extLst>
      <p:ext uri="{BB962C8B-B14F-4D97-AF65-F5344CB8AC3E}">
        <p14:creationId xmlns:p14="http://schemas.microsoft.com/office/powerpoint/2010/main" val="2927449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F2A117-01C1-D348-9519-817353BDA519}" type="slidenum">
              <a:rPr lang="en-US" smtClean="0"/>
              <a:t>30</a:t>
            </a:fld>
            <a:endParaRPr lang="en-US"/>
          </a:p>
        </p:txBody>
      </p:sp>
    </p:spTree>
    <p:extLst>
      <p:ext uri="{BB962C8B-B14F-4D97-AF65-F5344CB8AC3E}">
        <p14:creationId xmlns:p14="http://schemas.microsoft.com/office/powerpoint/2010/main" val="61435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D459B16-441B-2248-9A6D-B0427AE2B3A0}"/>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B4179428-41D7-8848-A648-21A4C8B461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 </a:t>
            </a:r>
          </a:p>
        </p:txBody>
      </p:sp>
      <p:sp>
        <p:nvSpPr>
          <p:cNvPr id="54275" name="Slide Number Placeholder 3">
            <a:extLst>
              <a:ext uri="{FF2B5EF4-FFF2-40B4-BE49-F238E27FC236}">
                <a16:creationId xmlns:a16="http://schemas.microsoft.com/office/drawing/2014/main" id="{C13E3D64-53C1-6F46-93F7-419B4AFBF6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5231CE-6D75-D04A-BCEA-2ADE4EA25EF0}" type="slidenum">
              <a:rPr lang="en-US" altLang="en-US" smtClean="0"/>
              <a:pPr>
                <a:spcBef>
                  <a:spcPct val="0"/>
                </a:spcBef>
              </a:pPr>
              <a:t>33</a:t>
            </a:fld>
            <a:endParaRPr lang="en-US" altLang="en-US"/>
          </a:p>
        </p:txBody>
      </p:sp>
    </p:spTree>
    <p:extLst>
      <p:ext uri="{BB962C8B-B14F-4D97-AF65-F5344CB8AC3E}">
        <p14:creationId xmlns:p14="http://schemas.microsoft.com/office/powerpoint/2010/main" val="264591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D459B16-441B-2248-9A6D-B0427AE2B3A0}"/>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B4179428-41D7-8848-A648-21A4C8B461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 </a:t>
            </a:r>
          </a:p>
        </p:txBody>
      </p:sp>
      <p:sp>
        <p:nvSpPr>
          <p:cNvPr id="54275" name="Slide Number Placeholder 3">
            <a:extLst>
              <a:ext uri="{FF2B5EF4-FFF2-40B4-BE49-F238E27FC236}">
                <a16:creationId xmlns:a16="http://schemas.microsoft.com/office/drawing/2014/main" id="{C13E3D64-53C1-6F46-93F7-419B4AFBF6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5231CE-6D75-D04A-BCEA-2ADE4EA25EF0}" type="slidenum">
              <a:rPr lang="en-US" altLang="en-US" smtClean="0"/>
              <a:pPr>
                <a:spcBef>
                  <a:spcPct val="0"/>
                </a:spcBef>
              </a:pPr>
              <a:t>34</a:t>
            </a:fld>
            <a:endParaRPr lang="en-US" altLang="en-US"/>
          </a:p>
        </p:txBody>
      </p:sp>
    </p:spTree>
    <p:extLst>
      <p:ext uri="{BB962C8B-B14F-4D97-AF65-F5344CB8AC3E}">
        <p14:creationId xmlns:p14="http://schemas.microsoft.com/office/powerpoint/2010/main" val="2645916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package" Target="../embeddings/Microsoft_Word_Document.docx"/></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2017 Lake Michigan Ozone Study (LMOS)</a:t>
            </a:r>
          </a:p>
        </p:txBody>
      </p:sp>
      <p:sp>
        <p:nvSpPr>
          <p:cNvPr id="6" name="AutoShape 2" descr="Image result for NESDI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NESDIS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NESDIS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Image result for CIMSS logo"/>
          <p:cNvSpPr>
            <a:spLocks noChangeAspect="1" noChangeArrowheads="1"/>
          </p:cNvSpPr>
          <p:nvPr/>
        </p:nvSpPr>
        <p:spPr bwMode="auto">
          <a:xfrm>
            <a:off x="3429000" y="31273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Image result for CIMSS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beans\users$\bpierce\Data\Documents\Attachments\FY2019\apr_17\Holloway_Lecture\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309"/>
            <a:ext cx="6248400" cy="6231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24600" y="870359"/>
            <a:ext cx="2819400" cy="526297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Brad Pierce</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UW-Madison</a:t>
            </a:r>
          </a:p>
          <a:p>
            <a:r>
              <a:rPr lang="en-US" sz="2400" b="1" dirty="0">
                <a:latin typeface="Times New Roman" panose="02020603050405020304" pitchFamily="18" charset="0"/>
                <a:cs typeface="Times New Roman" panose="02020603050405020304" pitchFamily="18" charset="0"/>
              </a:rPr>
              <a:t>Space Science and Engineering Center</a:t>
            </a:r>
          </a:p>
          <a:p>
            <a:endParaRPr lang="en-US" sz="2400" b="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With significant contributions from </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Angie Dickens </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Wisconsin Department of Natural Resources</a:t>
            </a:r>
          </a:p>
        </p:txBody>
      </p:sp>
      <p:sp>
        <p:nvSpPr>
          <p:cNvPr id="3" name="Rectangle 2"/>
          <p:cNvSpPr/>
          <p:nvPr/>
        </p:nvSpPr>
        <p:spPr>
          <a:xfrm>
            <a:off x="26350" y="6488668"/>
            <a:ext cx="9144000" cy="338554"/>
          </a:xfrm>
          <a:prstGeom prst="rect">
            <a:avLst/>
          </a:prstGeom>
        </p:spPr>
        <p:txBody>
          <a:bodyPr wrap="square">
            <a:spAutoFit/>
          </a:bodyPr>
          <a:lstStyle/>
          <a:p>
            <a:pPr algn="ctr"/>
            <a:r>
              <a:rPr lang="en-US" sz="1600" b="1" dirty="0">
                <a:latin typeface="Times New Roman" panose="02020603050405020304" pitchFamily="18" charset="0"/>
                <a:cs typeface="Times New Roman" panose="02020603050405020304" pitchFamily="18" charset="0"/>
              </a:rPr>
              <a:t>Electric Power Research Institute, September 17Chicago Ill, September 17</a:t>
            </a:r>
            <a:r>
              <a:rPr lang="en-US" sz="1600" b="1" baseline="30000" dirty="0">
                <a:latin typeface="Times New Roman" panose="02020603050405020304" pitchFamily="18" charset="0"/>
                <a:cs typeface="Times New Roman" panose="02020603050405020304" pitchFamily="18" charset="0"/>
              </a:rPr>
              <a:t>th</a:t>
            </a:r>
            <a:r>
              <a:rPr lang="en-US" sz="1600" b="1" dirty="0">
                <a:latin typeface="Times New Roman" panose="02020603050405020304" pitchFamily="18" charset="0"/>
                <a:cs typeface="Times New Roman" panose="02020603050405020304" pitchFamily="18" charset="0"/>
              </a:rPr>
              <a:t>, 2019</a:t>
            </a:r>
          </a:p>
        </p:txBody>
      </p:sp>
    </p:spTree>
    <p:extLst>
      <p:ext uri="{BB962C8B-B14F-4D97-AF65-F5344CB8AC3E}">
        <p14:creationId xmlns:p14="http://schemas.microsoft.com/office/powerpoint/2010/main" val="339770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50" y="2895600"/>
            <a:ext cx="3505200" cy="36933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Scientific Aviation (SA) was contracted by the Electric Power Research Institute (EPRI) to participate in LMOS 2017 with airborne in situ profiling of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CH</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altitude, T, RH, winds, and pressure.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SA flights provided vertical profiles over and offshore from selected ground sites (Sheboygan and Zion), offshore profiles east of Milwaukee and Chicago.</a:t>
            </a:r>
          </a:p>
        </p:txBody>
      </p:sp>
      <p:sp>
        <p:nvSpPr>
          <p:cNvPr id="5" name="TextBox 4"/>
          <p:cNvSpPr txBox="1"/>
          <p:nvPr/>
        </p:nvSpPr>
        <p:spPr>
          <a:xfrm>
            <a:off x="4857634" y="160084"/>
            <a:ext cx="4286366"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Scientific Aviation in situ profiling Flights</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38200"/>
            <a:ext cx="5074920" cy="5495290"/>
          </a:xfrm>
          <a:prstGeom prst="rect">
            <a:avLst/>
          </a:prstGeom>
          <a:noFill/>
        </p:spPr>
      </p:pic>
      <p:pic>
        <p:nvPicPr>
          <p:cNvPr id="6150" name="Picture 6" descr="http://scientificaviation.com/wp-content/uploads/2017/08/P1060071-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0" y="200026"/>
            <a:ext cx="3505200"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12892" y="3521489"/>
            <a:ext cx="970137" cy="287771"/>
          </a:xfrm>
          <a:prstGeom prst="rect">
            <a:avLst/>
          </a:prstGeom>
          <a:solidFill>
            <a:schemeClr val="bg1"/>
          </a:solidFill>
        </p:spPr>
        <p:txBody>
          <a:bodyPr wrap="none" rtlCol="0">
            <a:spAutoFit/>
          </a:bodyPr>
          <a:lstStyle/>
          <a:p>
            <a:r>
              <a:rPr lang="en-US" sz="1100" b="1" dirty="0"/>
              <a:t>Ozone (</a:t>
            </a:r>
            <a:r>
              <a:rPr lang="en-US" sz="1100" b="1" dirty="0" err="1"/>
              <a:t>ppbv</a:t>
            </a:r>
            <a:r>
              <a:rPr lang="en-US" sz="1100" b="1" dirty="0"/>
              <a:t>)</a:t>
            </a:r>
          </a:p>
        </p:txBody>
      </p:sp>
      <p:sp>
        <p:nvSpPr>
          <p:cNvPr id="7" name="TextBox 6"/>
          <p:cNvSpPr txBox="1"/>
          <p:nvPr/>
        </p:nvSpPr>
        <p:spPr>
          <a:xfrm>
            <a:off x="6802263" y="3539384"/>
            <a:ext cx="857927" cy="261610"/>
          </a:xfrm>
          <a:prstGeom prst="rect">
            <a:avLst/>
          </a:prstGeom>
          <a:solidFill>
            <a:schemeClr val="bg1"/>
          </a:solidFill>
        </p:spPr>
        <p:txBody>
          <a:bodyPr wrap="none" rtlCol="0">
            <a:spAutoFit/>
          </a:bodyPr>
          <a:lstStyle/>
          <a:p>
            <a:r>
              <a:rPr lang="en-US" sz="1100" b="1" dirty="0"/>
              <a:t>NO2 (</a:t>
            </a:r>
            <a:r>
              <a:rPr lang="en-US" sz="1100" b="1" dirty="0" err="1"/>
              <a:t>ppbv</a:t>
            </a:r>
            <a:r>
              <a:rPr lang="en-US" sz="1100" b="1" dirty="0"/>
              <a:t>)</a:t>
            </a:r>
          </a:p>
        </p:txBody>
      </p:sp>
      <p:sp>
        <p:nvSpPr>
          <p:cNvPr id="8" name="TextBox 7"/>
          <p:cNvSpPr txBox="1"/>
          <p:nvPr/>
        </p:nvSpPr>
        <p:spPr>
          <a:xfrm>
            <a:off x="4512892" y="6289014"/>
            <a:ext cx="1459054" cy="261610"/>
          </a:xfrm>
          <a:prstGeom prst="rect">
            <a:avLst/>
          </a:prstGeom>
          <a:solidFill>
            <a:schemeClr val="bg1"/>
          </a:solidFill>
        </p:spPr>
        <p:txBody>
          <a:bodyPr wrap="none" rtlCol="0">
            <a:spAutoFit/>
          </a:bodyPr>
          <a:lstStyle/>
          <a:p>
            <a:r>
              <a:rPr lang="en-US" sz="1100" b="1" dirty="0"/>
              <a:t>Relative Humidity (%)</a:t>
            </a:r>
          </a:p>
        </p:txBody>
      </p:sp>
      <p:sp>
        <p:nvSpPr>
          <p:cNvPr id="9" name="TextBox 8"/>
          <p:cNvSpPr txBox="1"/>
          <p:nvPr/>
        </p:nvSpPr>
        <p:spPr>
          <a:xfrm>
            <a:off x="6829325" y="6276357"/>
            <a:ext cx="1146468" cy="261610"/>
          </a:xfrm>
          <a:prstGeom prst="rect">
            <a:avLst/>
          </a:prstGeom>
          <a:solidFill>
            <a:schemeClr val="bg1"/>
          </a:solidFill>
        </p:spPr>
        <p:txBody>
          <a:bodyPr wrap="none" rtlCol="0">
            <a:spAutoFit/>
          </a:bodyPr>
          <a:lstStyle/>
          <a:p>
            <a:r>
              <a:rPr lang="en-US" sz="1100" b="1" dirty="0"/>
              <a:t>Temperature (K)</a:t>
            </a:r>
          </a:p>
        </p:txBody>
      </p:sp>
    </p:spTree>
    <p:extLst>
      <p:ext uri="{BB962C8B-B14F-4D97-AF65-F5344CB8AC3E}">
        <p14:creationId xmlns:p14="http://schemas.microsoft.com/office/powerpoint/2010/main" val="2813572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8\Chiwaukee-WT-Zion LMOS 2017 plot-lo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215640"/>
            <a:ext cx="5943600" cy="2377440"/>
          </a:xfrm>
          <a:prstGeom prst="rect">
            <a:avLst/>
          </a:prstGeom>
          <a:noFill/>
          <a:ln>
            <a:noFill/>
          </a:ln>
        </p:spPr>
      </p:pic>
      <p:pic>
        <p:nvPicPr>
          <p:cNvPr id="5" name="Picture 4" descr="\\beans\users$\bpierce\Data\Documents\Great_Lakes_Ozone_Study\LADCO_Report\Draft_08\Sheboygan LMOS 2017 plot-lo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0"/>
            <a:ext cx="5943600" cy="2377440"/>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533400"/>
            <a:ext cx="3124200" cy="5791517"/>
          </a:xfrm>
          <a:prstGeom prst="rect">
            <a:avLst/>
          </a:prstGeom>
          <a:noFill/>
        </p:spPr>
      </p:pic>
      <p:sp>
        <p:nvSpPr>
          <p:cNvPr id="7" name="TextBox 6"/>
          <p:cNvSpPr txBox="1"/>
          <p:nvPr/>
        </p:nvSpPr>
        <p:spPr>
          <a:xfrm>
            <a:off x="6520648" y="120134"/>
            <a:ext cx="224933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June 02, 2017 MDA8</a:t>
            </a:r>
          </a:p>
        </p:txBody>
      </p:sp>
      <p:sp>
        <p:nvSpPr>
          <p:cNvPr id="8" name="Rectangle 7"/>
          <p:cNvSpPr/>
          <p:nvPr/>
        </p:nvSpPr>
        <p:spPr>
          <a:xfrm>
            <a:off x="2428257" y="3456766"/>
            <a:ext cx="177452" cy="18288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400" y="1005839"/>
            <a:ext cx="177452" cy="18100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15852" y="3456766"/>
            <a:ext cx="1061509" cy="276999"/>
          </a:xfrm>
          <a:prstGeom prst="rect">
            <a:avLst/>
          </a:prstGeom>
          <a:noFill/>
        </p:spPr>
        <p:txBody>
          <a:bodyPr wrap="none" rtlCol="0">
            <a:spAutoFit/>
          </a:bodyPr>
          <a:lstStyle/>
          <a:p>
            <a:r>
              <a:rPr lang="en-US" sz="1200" b="1" dirty="0"/>
              <a:t>June 02, 2017</a:t>
            </a:r>
          </a:p>
        </p:txBody>
      </p:sp>
      <p:sp>
        <p:nvSpPr>
          <p:cNvPr id="11" name="TextBox 10"/>
          <p:cNvSpPr txBox="1"/>
          <p:nvPr/>
        </p:nvSpPr>
        <p:spPr>
          <a:xfrm>
            <a:off x="2605709" y="989800"/>
            <a:ext cx="1061509" cy="276999"/>
          </a:xfrm>
          <a:prstGeom prst="rect">
            <a:avLst/>
          </a:prstGeom>
          <a:noFill/>
        </p:spPr>
        <p:txBody>
          <a:bodyPr wrap="none" rtlCol="0">
            <a:spAutoFit/>
          </a:bodyPr>
          <a:lstStyle/>
          <a:p>
            <a:r>
              <a:rPr lang="en-US" sz="1200" b="1" dirty="0"/>
              <a:t>June 02, 2017</a:t>
            </a:r>
          </a:p>
        </p:txBody>
      </p:sp>
      <p:sp>
        <p:nvSpPr>
          <p:cNvPr id="12" name="TextBox 11"/>
          <p:cNvSpPr txBox="1"/>
          <p:nvPr/>
        </p:nvSpPr>
        <p:spPr>
          <a:xfrm>
            <a:off x="-3672" y="6499685"/>
            <a:ext cx="265553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(Angie Dickens , WDNR)</a:t>
            </a:r>
          </a:p>
        </p:txBody>
      </p:sp>
      <p:sp>
        <p:nvSpPr>
          <p:cNvPr id="13" name="Rectangle 12"/>
          <p:cNvSpPr/>
          <p:nvPr/>
        </p:nvSpPr>
        <p:spPr>
          <a:xfrm>
            <a:off x="381000" y="152400"/>
            <a:ext cx="503458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Lakeshore ozone during LMOS 2017</a:t>
            </a:r>
          </a:p>
        </p:txBody>
      </p:sp>
      <p:sp>
        <p:nvSpPr>
          <p:cNvPr id="2" name="TextBox 1"/>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a:latin typeface="Times New Roman" panose="02020603050405020304" pitchFamily="18" charset="0"/>
                <a:cs typeface="Times New Roman" panose="02020603050405020304" pitchFamily="18" charset="0"/>
              </a:rPr>
              <a:t>MDA8=Maximum Daily 8 hour Average</a:t>
            </a:r>
          </a:p>
        </p:txBody>
      </p:sp>
      <p:cxnSp>
        <p:nvCxnSpPr>
          <p:cNvPr id="14" name="Straight Arrow Connector 13"/>
          <p:cNvCxnSpPr>
            <a:stCxn id="5" idx="3"/>
          </p:cNvCxnSpPr>
          <p:nvPr/>
        </p:nvCxnSpPr>
        <p:spPr>
          <a:xfrm>
            <a:off x="6019800" y="1950720"/>
            <a:ext cx="2057400" cy="118872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3"/>
          </p:cNvCxnSpPr>
          <p:nvPr/>
        </p:nvCxnSpPr>
        <p:spPr>
          <a:xfrm>
            <a:off x="6019800" y="4404360"/>
            <a:ext cx="2057400" cy="6248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50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1200BC-4C92-48E0-AF1F-647E1BDA053D}"/>
              </a:ext>
            </a:extLst>
          </p:cNvPr>
          <p:cNvSpPr txBox="1"/>
          <p:nvPr/>
        </p:nvSpPr>
        <p:spPr>
          <a:xfrm>
            <a:off x="220212" y="119536"/>
            <a:ext cx="2638607" cy="954107"/>
          </a:xfrm>
          <a:prstGeom prst="rect">
            <a:avLst/>
          </a:prstGeom>
          <a:noFill/>
        </p:spPr>
        <p:txBody>
          <a:bodyPr wrap="none" rtlCol="0">
            <a:spAutoFit/>
          </a:bodyPr>
          <a:lstStyle/>
          <a:p>
            <a:r>
              <a:rPr lang="en-US" sz="2800" dirty="0"/>
              <a:t>June 2</a:t>
            </a:r>
            <a:r>
              <a:rPr lang="en-US" sz="2800" baseline="30000" dirty="0"/>
              <a:t>nd</a:t>
            </a:r>
            <a:r>
              <a:rPr lang="en-US" sz="2800" dirty="0"/>
              <a:t> (Friday) </a:t>
            </a:r>
          </a:p>
          <a:p>
            <a:r>
              <a:rPr lang="en-US" sz="2800" dirty="0"/>
              <a:t>MDA8 Ozone</a:t>
            </a:r>
          </a:p>
        </p:txBody>
      </p:sp>
      <p:pic>
        <p:nvPicPr>
          <p:cNvPr id="6" name="Picture 2" descr="C:\Users\dickea\Desktop\R\Ozone analysis\LMOS 2017\June 2 ozone.png">
            <a:extLst>
              <a:ext uri="{FF2B5EF4-FFF2-40B4-BE49-F238E27FC236}">
                <a16:creationId xmlns:a16="http://schemas.microsoft.com/office/drawing/2014/main" id="{A5AAB3C0-B6BA-45D5-8088-4D246FC3E8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162" y="1262817"/>
            <a:ext cx="4549313" cy="43326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82B8DB-9DC1-421F-9A07-305CB6F55D48}"/>
              </a:ext>
            </a:extLst>
          </p:cNvPr>
          <p:cNvSpPr txBox="1"/>
          <p:nvPr/>
        </p:nvSpPr>
        <p:spPr>
          <a:xfrm>
            <a:off x="220211" y="5847127"/>
            <a:ext cx="4557594" cy="369332"/>
          </a:xfrm>
          <a:prstGeom prst="rect">
            <a:avLst/>
          </a:prstGeom>
          <a:noFill/>
        </p:spPr>
        <p:txBody>
          <a:bodyPr wrap="none" rtlCol="0">
            <a:spAutoFit/>
          </a:bodyPr>
          <a:lstStyle/>
          <a:p>
            <a:r>
              <a:rPr lang="en-US" dirty="0"/>
              <a:t>Deep Lake Breeze at northern &amp; southern sites</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533400"/>
            <a:ext cx="3124200" cy="5791517"/>
          </a:xfrm>
          <a:prstGeom prst="rect">
            <a:avLst/>
          </a:prstGeom>
          <a:noFill/>
        </p:spPr>
      </p:pic>
      <p:sp>
        <p:nvSpPr>
          <p:cNvPr id="9" name="TextBox 8"/>
          <p:cNvSpPr txBox="1"/>
          <p:nvPr/>
        </p:nvSpPr>
        <p:spPr>
          <a:xfrm>
            <a:off x="6520648" y="120134"/>
            <a:ext cx="224933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June 02, 2017 MDA8</a:t>
            </a:r>
          </a:p>
        </p:txBody>
      </p:sp>
      <p:sp>
        <p:nvSpPr>
          <p:cNvPr id="10" name="TextBox 9"/>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a:latin typeface="Times New Roman" panose="02020603050405020304" pitchFamily="18" charset="0"/>
                <a:cs typeface="Times New Roman" panose="02020603050405020304" pitchFamily="18" charset="0"/>
              </a:rPr>
              <a:t>MDA8=Maximum Daily 8 hour Average</a:t>
            </a:r>
          </a:p>
        </p:txBody>
      </p:sp>
    </p:spTree>
    <p:extLst>
      <p:ext uri="{BB962C8B-B14F-4D97-AF65-F5344CB8AC3E}">
        <p14:creationId xmlns:p14="http://schemas.microsoft.com/office/powerpoint/2010/main" val="2848143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Attachments\FY2019\sep_13\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609600"/>
            <a:ext cx="6934200" cy="6089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90800" y="150976"/>
            <a:ext cx="4795095" cy="369332"/>
          </a:xfrm>
          <a:prstGeom prst="rect">
            <a:avLst/>
          </a:prstGeom>
        </p:spPr>
        <p:txBody>
          <a:bodyPr wrap="non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NO2 column retrieval June 02, 2017</a:t>
            </a:r>
            <a:endParaRPr lang="en-US" dirty="0"/>
          </a:p>
        </p:txBody>
      </p:sp>
    </p:spTree>
    <p:extLst>
      <p:ext uri="{BB962C8B-B14F-4D97-AF65-F5344CB8AC3E}">
        <p14:creationId xmlns:p14="http://schemas.microsoft.com/office/powerpoint/2010/main" val="1511186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8120B-913B-4286-871C-E6692F990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60" y="1295400"/>
            <a:ext cx="5200651" cy="4953000"/>
          </a:xfrm>
          <a:prstGeom prst="rect">
            <a:avLst/>
          </a:prstGeom>
        </p:spPr>
      </p:pic>
      <p:pic>
        <p:nvPicPr>
          <p:cNvPr id="13" name="Picture 12">
            <a:extLst>
              <a:ext uri="{FF2B5EF4-FFF2-40B4-BE49-F238E27FC236}">
                <a16:creationId xmlns:a16="http://schemas.microsoft.com/office/drawing/2014/main" id="{BDB091F6-EC46-4E65-96D1-76A0830458BC}"/>
              </a:ext>
            </a:extLst>
          </p:cNvPr>
          <p:cNvPicPr>
            <a:picLocks noChangeAspect="1"/>
          </p:cNvPicPr>
          <p:nvPr/>
        </p:nvPicPr>
        <p:blipFill rotWithShape="1">
          <a:blip r:embed="rId3">
            <a:extLst>
              <a:ext uri="{28A0092B-C50C-407E-A947-70E740481C1C}">
                <a14:useLocalDpi xmlns:a14="http://schemas.microsoft.com/office/drawing/2010/main" val="0"/>
              </a:ext>
            </a:extLst>
          </a:blip>
          <a:srcRect l="6117" t="9366" b="38647"/>
          <a:stretch/>
        </p:blipFill>
        <p:spPr>
          <a:xfrm>
            <a:off x="5257800" y="117399"/>
            <a:ext cx="3831387" cy="4243247"/>
          </a:xfrm>
          <a:prstGeom prst="rect">
            <a:avLst/>
          </a:prstGeom>
        </p:spPr>
      </p:pic>
      <p:sp>
        <p:nvSpPr>
          <p:cNvPr id="8" name="TextBox 7">
            <a:extLst>
              <a:ext uri="{FF2B5EF4-FFF2-40B4-BE49-F238E27FC236}">
                <a16:creationId xmlns:a16="http://schemas.microsoft.com/office/drawing/2014/main" id="{6BE8D177-7BE8-4A6A-BFD0-EBF1114BDD65}"/>
              </a:ext>
            </a:extLst>
          </p:cNvPr>
          <p:cNvSpPr txBox="1"/>
          <p:nvPr/>
        </p:nvSpPr>
        <p:spPr>
          <a:xfrm>
            <a:off x="220211" y="119535"/>
            <a:ext cx="3089948" cy="954107"/>
          </a:xfrm>
          <a:prstGeom prst="rect">
            <a:avLst/>
          </a:prstGeom>
          <a:noFill/>
        </p:spPr>
        <p:txBody>
          <a:bodyPr wrap="none" rtlCol="0">
            <a:spAutoFit/>
          </a:bodyPr>
          <a:lstStyle/>
          <a:p>
            <a:r>
              <a:rPr lang="en-US" sz="2800" dirty="0"/>
              <a:t>June 2</a:t>
            </a:r>
            <a:r>
              <a:rPr lang="en-US" sz="2800" baseline="30000" dirty="0"/>
              <a:t>nd</a:t>
            </a:r>
            <a:r>
              <a:rPr lang="en-US" sz="2800" dirty="0"/>
              <a:t> (Friday) </a:t>
            </a:r>
          </a:p>
          <a:p>
            <a:r>
              <a:rPr lang="en-US" sz="2800" dirty="0"/>
              <a:t>NO2 concentrations</a:t>
            </a:r>
          </a:p>
        </p:txBody>
      </p:sp>
      <p:sp>
        <p:nvSpPr>
          <p:cNvPr id="5" name="TextBox 4"/>
          <p:cNvSpPr txBox="1"/>
          <p:nvPr/>
        </p:nvSpPr>
        <p:spPr>
          <a:xfrm>
            <a:off x="-3672" y="6499685"/>
            <a:ext cx="265553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(Angie Dickens , WDNR)</a:t>
            </a:r>
          </a:p>
        </p:txBody>
      </p:sp>
    </p:spTree>
    <p:extLst>
      <p:ext uri="{BB962C8B-B14F-4D97-AF65-F5344CB8AC3E}">
        <p14:creationId xmlns:p14="http://schemas.microsoft.com/office/powerpoint/2010/main" val="3535127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2B85AB-2A81-4CCC-87E0-102D768C9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1388" y="3313651"/>
            <a:ext cx="5211429" cy="3473044"/>
          </a:xfrm>
          <a:prstGeom prst="rect">
            <a:avLst/>
          </a:prstGeom>
        </p:spPr>
      </p:pic>
      <p:pic>
        <p:nvPicPr>
          <p:cNvPr id="8" name="Picture 7">
            <a:extLst>
              <a:ext uri="{FF2B5EF4-FFF2-40B4-BE49-F238E27FC236}">
                <a16:creationId xmlns:a16="http://schemas.microsoft.com/office/drawing/2014/main" id="{0FCFDD66-DAE1-4478-8EC8-4558ED0ADEE0}"/>
              </a:ext>
            </a:extLst>
          </p:cNvPr>
          <p:cNvPicPr>
            <a:picLocks noChangeAspect="1"/>
          </p:cNvPicPr>
          <p:nvPr/>
        </p:nvPicPr>
        <p:blipFill rotWithShape="1">
          <a:blip r:embed="rId3">
            <a:extLst>
              <a:ext uri="{28A0092B-C50C-407E-A947-70E740481C1C}">
                <a14:useLocalDpi xmlns:a14="http://schemas.microsoft.com/office/drawing/2010/main" val="0"/>
              </a:ext>
            </a:extLst>
          </a:blip>
          <a:srcRect l="3366" t="63410" r="10921" b="1692"/>
          <a:stretch/>
        </p:blipFill>
        <p:spPr>
          <a:xfrm>
            <a:off x="3368885" y="237801"/>
            <a:ext cx="5049468" cy="3036145"/>
          </a:xfrm>
          <a:prstGeom prst="rect">
            <a:avLst/>
          </a:prstGeom>
        </p:spPr>
      </p:pic>
      <p:pic>
        <p:nvPicPr>
          <p:cNvPr id="6" name="Picture 5">
            <a:extLst>
              <a:ext uri="{FF2B5EF4-FFF2-40B4-BE49-F238E27FC236}">
                <a16:creationId xmlns:a16="http://schemas.microsoft.com/office/drawing/2014/main" id="{CBBE77D3-0722-40A1-9FDD-A1099C860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03" r="15214"/>
          <a:stretch/>
        </p:blipFill>
        <p:spPr>
          <a:xfrm>
            <a:off x="43559" y="819469"/>
            <a:ext cx="3045687" cy="5728989"/>
          </a:xfrm>
          <a:prstGeom prst="rect">
            <a:avLst/>
          </a:prstGeom>
        </p:spPr>
      </p:pic>
      <p:sp>
        <p:nvSpPr>
          <p:cNvPr id="23" name="TextBox 22">
            <a:extLst>
              <a:ext uri="{FF2B5EF4-FFF2-40B4-BE49-F238E27FC236}">
                <a16:creationId xmlns:a16="http://schemas.microsoft.com/office/drawing/2014/main" id="{2AED4CD0-CA27-4C19-A17B-4F92A8C06EC7}"/>
              </a:ext>
            </a:extLst>
          </p:cNvPr>
          <p:cNvSpPr txBox="1"/>
          <p:nvPr/>
        </p:nvSpPr>
        <p:spPr>
          <a:xfrm>
            <a:off x="230215" y="302404"/>
            <a:ext cx="3655488" cy="523220"/>
          </a:xfrm>
          <a:prstGeom prst="rect">
            <a:avLst/>
          </a:prstGeom>
          <a:noFill/>
        </p:spPr>
        <p:txBody>
          <a:bodyPr wrap="none" rtlCol="0">
            <a:spAutoFit/>
          </a:bodyPr>
          <a:lstStyle/>
          <a:p>
            <a:r>
              <a:rPr lang="en-US" sz="2800" dirty="0"/>
              <a:t>High-NO</a:t>
            </a:r>
            <a:r>
              <a:rPr lang="en-US" sz="2800" baseline="-25000" dirty="0"/>
              <a:t>2</a:t>
            </a:r>
            <a:r>
              <a:rPr lang="en-US" sz="2800" dirty="0"/>
              <a:t> by Milwaukee</a:t>
            </a:r>
          </a:p>
        </p:txBody>
      </p:sp>
      <p:sp>
        <p:nvSpPr>
          <p:cNvPr id="24" name="TextBox 23">
            <a:extLst>
              <a:ext uri="{FF2B5EF4-FFF2-40B4-BE49-F238E27FC236}">
                <a16:creationId xmlns:a16="http://schemas.microsoft.com/office/drawing/2014/main" id="{220997D9-6242-4F13-88FF-E483FADBFAA1}"/>
              </a:ext>
            </a:extLst>
          </p:cNvPr>
          <p:cNvSpPr txBox="1"/>
          <p:nvPr/>
        </p:nvSpPr>
        <p:spPr>
          <a:xfrm>
            <a:off x="6375141" y="2316761"/>
            <a:ext cx="986552" cy="307777"/>
          </a:xfrm>
          <a:prstGeom prst="rect">
            <a:avLst/>
          </a:prstGeom>
          <a:noFill/>
        </p:spPr>
        <p:txBody>
          <a:bodyPr wrap="none" rtlCol="0">
            <a:spAutoFit/>
          </a:bodyPr>
          <a:lstStyle/>
          <a:p>
            <a:r>
              <a:rPr lang="en-US" sz="1400" dirty="0"/>
              <a:t>(pre-spiral)</a:t>
            </a:r>
          </a:p>
        </p:txBody>
      </p:sp>
      <p:sp>
        <p:nvSpPr>
          <p:cNvPr id="25" name="TextBox 24">
            <a:extLst>
              <a:ext uri="{FF2B5EF4-FFF2-40B4-BE49-F238E27FC236}">
                <a16:creationId xmlns:a16="http://schemas.microsoft.com/office/drawing/2014/main" id="{C28FC2D8-F2A1-4FB0-837E-3E6416743E17}"/>
              </a:ext>
            </a:extLst>
          </p:cNvPr>
          <p:cNvSpPr txBox="1"/>
          <p:nvPr/>
        </p:nvSpPr>
        <p:spPr>
          <a:xfrm>
            <a:off x="4071063" y="6249976"/>
            <a:ext cx="1314014" cy="276999"/>
          </a:xfrm>
          <a:prstGeom prst="rect">
            <a:avLst/>
          </a:prstGeom>
          <a:noFill/>
        </p:spPr>
        <p:txBody>
          <a:bodyPr wrap="none" rtlCol="0">
            <a:spAutoFit/>
          </a:bodyPr>
          <a:lstStyle/>
          <a:p>
            <a:r>
              <a:rPr lang="en-US" sz="1200" dirty="0"/>
              <a:t>Lake level (177 m)</a:t>
            </a:r>
          </a:p>
        </p:txBody>
      </p:sp>
      <p:sp>
        <p:nvSpPr>
          <p:cNvPr id="26" name="TextBox 25">
            <a:extLst>
              <a:ext uri="{FF2B5EF4-FFF2-40B4-BE49-F238E27FC236}">
                <a16:creationId xmlns:a16="http://schemas.microsoft.com/office/drawing/2014/main" id="{5882025B-50B7-43F3-829E-254EFE55D9BD}"/>
              </a:ext>
            </a:extLst>
          </p:cNvPr>
          <p:cNvSpPr txBox="1"/>
          <p:nvPr/>
        </p:nvSpPr>
        <p:spPr>
          <a:xfrm>
            <a:off x="4002833" y="1859129"/>
            <a:ext cx="598241" cy="307777"/>
          </a:xfrm>
          <a:prstGeom prst="rect">
            <a:avLst/>
          </a:prstGeom>
          <a:noFill/>
        </p:spPr>
        <p:txBody>
          <a:bodyPr wrap="none" rtlCol="0">
            <a:spAutoFit/>
          </a:bodyPr>
          <a:lstStyle/>
          <a:p>
            <a:r>
              <a:rPr lang="en-US" sz="1400" dirty="0"/>
              <a:t>16:58</a:t>
            </a:r>
          </a:p>
        </p:txBody>
      </p:sp>
      <p:sp>
        <p:nvSpPr>
          <p:cNvPr id="29" name="TextBox 28">
            <a:extLst>
              <a:ext uri="{FF2B5EF4-FFF2-40B4-BE49-F238E27FC236}">
                <a16:creationId xmlns:a16="http://schemas.microsoft.com/office/drawing/2014/main" id="{1114E17D-B4D5-4A6C-9A0F-A2DF1DAB6FF9}"/>
              </a:ext>
            </a:extLst>
          </p:cNvPr>
          <p:cNvSpPr txBox="1"/>
          <p:nvPr/>
        </p:nvSpPr>
        <p:spPr>
          <a:xfrm rot="16200000">
            <a:off x="2789233" y="1176907"/>
            <a:ext cx="1359668" cy="307777"/>
          </a:xfrm>
          <a:prstGeom prst="rect">
            <a:avLst/>
          </a:prstGeom>
          <a:noFill/>
        </p:spPr>
        <p:txBody>
          <a:bodyPr wrap="none" rtlCol="0">
            <a:spAutoFit/>
          </a:bodyPr>
          <a:lstStyle/>
          <a:p>
            <a:r>
              <a:rPr lang="en-US" sz="1400" dirty="0"/>
              <a:t>Altitude (m </a:t>
            </a:r>
            <a:r>
              <a:rPr lang="en-US" sz="1400" dirty="0" err="1"/>
              <a:t>msl</a:t>
            </a:r>
            <a:r>
              <a:rPr lang="en-US" sz="1400" dirty="0"/>
              <a:t>)</a:t>
            </a:r>
          </a:p>
        </p:txBody>
      </p:sp>
      <p:sp>
        <p:nvSpPr>
          <p:cNvPr id="31" name="TextBox 30">
            <a:extLst>
              <a:ext uri="{FF2B5EF4-FFF2-40B4-BE49-F238E27FC236}">
                <a16:creationId xmlns:a16="http://schemas.microsoft.com/office/drawing/2014/main" id="{B80678AC-BB44-4816-BD70-333F1922812A}"/>
              </a:ext>
            </a:extLst>
          </p:cNvPr>
          <p:cNvSpPr txBox="1"/>
          <p:nvPr/>
        </p:nvSpPr>
        <p:spPr>
          <a:xfrm>
            <a:off x="3651465" y="-81604"/>
            <a:ext cx="1676869" cy="369332"/>
          </a:xfrm>
          <a:prstGeom prst="rect">
            <a:avLst/>
          </a:prstGeom>
          <a:noFill/>
        </p:spPr>
        <p:txBody>
          <a:bodyPr wrap="none" rtlCol="0">
            <a:spAutoFit/>
          </a:bodyPr>
          <a:lstStyle/>
          <a:p>
            <a:r>
              <a:rPr lang="en-US" dirty="0"/>
              <a:t>Milwaukee area</a:t>
            </a:r>
          </a:p>
        </p:txBody>
      </p:sp>
      <p:sp>
        <p:nvSpPr>
          <p:cNvPr id="16" name="TextBox 15">
            <a:extLst>
              <a:ext uri="{FF2B5EF4-FFF2-40B4-BE49-F238E27FC236}">
                <a16:creationId xmlns:a16="http://schemas.microsoft.com/office/drawing/2014/main" id="{EA963EE4-AC59-40F5-9D53-7DEBC29096B4}"/>
              </a:ext>
            </a:extLst>
          </p:cNvPr>
          <p:cNvSpPr txBox="1"/>
          <p:nvPr/>
        </p:nvSpPr>
        <p:spPr>
          <a:xfrm>
            <a:off x="5935817" y="6628074"/>
            <a:ext cx="833883" cy="276999"/>
          </a:xfrm>
          <a:prstGeom prst="rect">
            <a:avLst/>
          </a:prstGeom>
          <a:noFill/>
        </p:spPr>
        <p:txBody>
          <a:bodyPr wrap="none" rtlCol="0">
            <a:spAutoFit/>
          </a:bodyPr>
          <a:lstStyle/>
          <a:p>
            <a:r>
              <a:rPr lang="en-US" sz="1200" dirty="0"/>
              <a:t>NO2 (ppb)</a:t>
            </a:r>
          </a:p>
        </p:txBody>
      </p:sp>
      <p:sp>
        <p:nvSpPr>
          <p:cNvPr id="38" name="TextBox 37">
            <a:extLst>
              <a:ext uri="{FF2B5EF4-FFF2-40B4-BE49-F238E27FC236}">
                <a16:creationId xmlns:a16="http://schemas.microsoft.com/office/drawing/2014/main" id="{58340CE9-E7EE-404D-BB1A-917F0A85B915}"/>
              </a:ext>
            </a:extLst>
          </p:cNvPr>
          <p:cNvSpPr txBox="1"/>
          <p:nvPr/>
        </p:nvSpPr>
        <p:spPr>
          <a:xfrm>
            <a:off x="135497" y="6496036"/>
            <a:ext cx="2517869" cy="369332"/>
          </a:xfrm>
          <a:prstGeom prst="rect">
            <a:avLst/>
          </a:prstGeom>
          <a:noFill/>
        </p:spPr>
        <p:txBody>
          <a:bodyPr wrap="none" rtlCol="0">
            <a:spAutoFit/>
          </a:bodyPr>
          <a:lstStyle/>
          <a:p>
            <a:r>
              <a:rPr lang="en-US" dirty="0"/>
              <a:t>Times are in CST not CDT</a:t>
            </a:r>
          </a:p>
        </p:txBody>
      </p:sp>
      <p:pic>
        <p:nvPicPr>
          <p:cNvPr id="13" name="Picture 12">
            <a:extLst>
              <a:ext uri="{FF2B5EF4-FFF2-40B4-BE49-F238E27FC236}">
                <a16:creationId xmlns:a16="http://schemas.microsoft.com/office/drawing/2014/main" id="{013AFF08-6DAF-467D-8A49-282D5AF593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602" t="33273" b="35408"/>
          <a:stretch/>
        </p:blipFill>
        <p:spPr>
          <a:xfrm>
            <a:off x="8369560" y="750783"/>
            <a:ext cx="499193" cy="1431896"/>
          </a:xfrm>
          <a:prstGeom prst="rect">
            <a:avLst/>
          </a:prstGeom>
        </p:spPr>
      </p:pic>
      <p:sp>
        <p:nvSpPr>
          <p:cNvPr id="14" name="TextBox 13">
            <a:extLst>
              <a:ext uri="{FF2B5EF4-FFF2-40B4-BE49-F238E27FC236}">
                <a16:creationId xmlns:a16="http://schemas.microsoft.com/office/drawing/2014/main" id="{AA695C83-5B74-42E4-A154-2813736B6993}"/>
              </a:ext>
            </a:extLst>
          </p:cNvPr>
          <p:cNvSpPr txBox="1"/>
          <p:nvPr/>
        </p:nvSpPr>
        <p:spPr>
          <a:xfrm>
            <a:off x="2597194" y="2915727"/>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39" name="TextBox 38">
            <a:extLst>
              <a:ext uri="{FF2B5EF4-FFF2-40B4-BE49-F238E27FC236}">
                <a16:creationId xmlns:a16="http://schemas.microsoft.com/office/drawing/2014/main" id="{3C400481-DC24-4A25-859D-E15BC1B793C3}"/>
              </a:ext>
            </a:extLst>
          </p:cNvPr>
          <p:cNvSpPr txBox="1"/>
          <p:nvPr/>
        </p:nvSpPr>
        <p:spPr>
          <a:xfrm>
            <a:off x="8389494" y="680970"/>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0" name="TextBox 39">
            <a:extLst>
              <a:ext uri="{FF2B5EF4-FFF2-40B4-BE49-F238E27FC236}">
                <a16:creationId xmlns:a16="http://schemas.microsoft.com/office/drawing/2014/main" id="{C6864A35-AFB3-4B6A-A7C1-0C4ABD55068B}"/>
              </a:ext>
            </a:extLst>
          </p:cNvPr>
          <p:cNvSpPr txBox="1"/>
          <p:nvPr/>
        </p:nvSpPr>
        <p:spPr>
          <a:xfrm>
            <a:off x="6936532" y="5489613"/>
            <a:ext cx="987729" cy="523220"/>
          </a:xfrm>
          <a:prstGeom prst="rect">
            <a:avLst/>
          </a:prstGeom>
          <a:noFill/>
        </p:spPr>
        <p:txBody>
          <a:bodyPr wrap="square" rtlCol="0">
            <a:spAutoFit/>
          </a:bodyPr>
          <a:lstStyle/>
          <a:p>
            <a:r>
              <a:rPr lang="en-US" sz="1400" dirty="0"/>
              <a:t>16-23 m above lake</a:t>
            </a:r>
          </a:p>
        </p:txBody>
      </p:sp>
      <p:cxnSp>
        <p:nvCxnSpPr>
          <p:cNvPr id="41" name="Straight Arrow Connector 40">
            <a:extLst>
              <a:ext uri="{FF2B5EF4-FFF2-40B4-BE49-F238E27FC236}">
                <a16:creationId xmlns:a16="http://schemas.microsoft.com/office/drawing/2014/main" id="{BD2A4EC7-FA08-4B73-98C4-424E79787BBD}"/>
              </a:ext>
            </a:extLst>
          </p:cNvPr>
          <p:cNvCxnSpPr>
            <a:cxnSpLocks/>
          </p:cNvCxnSpPr>
          <p:nvPr/>
        </p:nvCxnSpPr>
        <p:spPr>
          <a:xfrm>
            <a:off x="7369126" y="2182680"/>
            <a:ext cx="514679" cy="39156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A013BA3-F791-4C20-BBD4-DA2CCB5C91F5}"/>
              </a:ext>
            </a:extLst>
          </p:cNvPr>
          <p:cNvSpPr txBox="1"/>
          <p:nvPr/>
        </p:nvSpPr>
        <p:spPr>
          <a:xfrm>
            <a:off x="6511371" y="4848016"/>
            <a:ext cx="850322" cy="738664"/>
          </a:xfrm>
          <a:prstGeom prst="rect">
            <a:avLst/>
          </a:prstGeom>
          <a:noFill/>
        </p:spPr>
        <p:txBody>
          <a:bodyPr wrap="square" rtlCol="0">
            <a:spAutoFit/>
          </a:bodyPr>
          <a:lstStyle/>
          <a:p>
            <a:pPr algn="ctr"/>
            <a:r>
              <a:rPr lang="en-US" sz="1400" dirty="0"/>
              <a:t>32-42 m above lake</a:t>
            </a:r>
          </a:p>
        </p:txBody>
      </p:sp>
      <p:cxnSp>
        <p:nvCxnSpPr>
          <p:cNvPr id="43" name="Straight Arrow Connector 42">
            <a:extLst>
              <a:ext uri="{FF2B5EF4-FFF2-40B4-BE49-F238E27FC236}">
                <a16:creationId xmlns:a16="http://schemas.microsoft.com/office/drawing/2014/main" id="{ED871BBD-4948-438E-86FA-57AAFE4967B3}"/>
              </a:ext>
            </a:extLst>
          </p:cNvPr>
          <p:cNvCxnSpPr>
            <a:cxnSpLocks/>
          </p:cNvCxnSpPr>
          <p:nvPr/>
        </p:nvCxnSpPr>
        <p:spPr>
          <a:xfrm flipH="1">
            <a:off x="6537238" y="2036413"/>
            <a:ext cx="132449" cy="39764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62CA86F-1EF2-44C0-8EAE-78F7D9AEF3E4}"/>
              </a:ext>
            </a:extLst>
          </p:cNvPr>
          <p:cNvSpPr txBox="1"/>
          <p:nvPr/>
        </p:nvSpPr>
        <p:spPr>
          <a:xfrm>
            <a:off x="5385078" y="5431818"/>
            <a:ext cx="849172" cy="738664"/>
          </a:xfrm>
          <a:prstGeom prst="rect">
            <a:avLst/>
          </a:prstGeom>
          <a:noFill/>
        </p:spPr>
        <p:txBody>
          <a:bodyPr wrap="square" rtlCol="0">
            <a:spAutoFit/>
          </a:bodyPr>
          <a:lstStyle/>
          <a:p>
            <a:r>
              <a:rPr lang="en-US" sz="1400" dirty="0"/>
              <a:t>22-24 m above lake</a:t>
            </a:r>
          </a:p>
        </p:txBody>
      </p:sp>
      <p:cxnSp>
        <p:nvCxnSpPr>
          <p:cNvPr id="45" name="Straight Arrow Connector 44">
            <a:extLst>
              <a:ext uri="{FF2B5EF4-FFF2-40B4-BE49-F238E27FC236}">
                <a16:creationId xmlns:a16="http://schemas.microsoft.com/office/drawing/2014/main" id="{AEAC11A5-CA4B-449A-B271-ACA7A60CA303}"/>
              </a:ext>
            </a:extLst>
          </p:cNvPr>
          <p:cNvCxnSpPr>
            <a:cxnSpLocks/>
          </p:cNvCxnSpPr>
          <p:nvPr/>
        </p:nvCxnSpPr>
        <p:spPr>
          <a:xfrm>
            <a:off x="5682503" y="2182679"/>
            <a:ext cx="519206" cy="39436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BD6A125-D523-4952-8DD0-5C632D41970C}"/>
              </a:ext>
            </a:extLst>
          </p:cNvPr>
          <p:cNvCxnSpPr>
            <a:cxnSpLocks/>
          </p:cNvCxnSpPr>
          <p:nvPr/>
        </p:nvCxnSpPr>
        <p:spPr>
          <a:xfrm>
            <a:off x="4367991" y="1933863"/>
            <a:ext cx="717431" cy="37595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CB366A5-FD85-4820-BAAD-8D12261B2F20}"/>
              </a:ext>
            </a:extLst>
          </p:cNvPr>
          <p:cNvSpPr txBox="1"/>
          <p:nvPr/>
        </p:nvSpPr>
        <p:spPr>
          <a:xfrm>
            <a:off x="4970513" y="4801220"/>
            <a:ext cx="829128" cy="738664"/>
          </a:xfrm>
          <a:prstGeom prst="rect">
            <a:avLst/>
          </a:prstGeom>
          <a:noFill/>
        </p:spPr>
        <p:txBody>
          <a:bodyPr wrap="square" rtlCol="0">
            <a:spAutoFit/>
          </a:bodyPr>
          <a:lstStyle/>
          <a:p>
            <a:r>
              <a:rPr lang="en-US" sz="1400" dirty="0"/>
              <a:t>92-96 m above lake</a:t>
            </a:r>
          </a:p>
        </p:txBody>
      </p:sp>
    </p:spTree>
    <p:extLst>
      <p:ext uri="{BB962C8B-B14F-4D97-AF65-F5344CB8AC3E}">
        <p14:creationId xmlns:p14="http://schemas.microsoft.com/office/powerpoint/2010/main" val="76115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40" grpId="0"/>
      <p:bldP spid="42" grpId="0"/>
      <p:bldP spid="44"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07C4D6-9DC9-46AB-BD90-CC179FA24F4D}"/>
              </a:ext>
            </a:extLst>
          </p:cNvPr>
          <p:cNvPicPr>
            <a:picLocks noChangeAspect="1"/>
          </p:cNvPicPr>
          <p:nvPr/>
        </p:nvPicPr>
        <p:blipFill>
          <a:blip r:embed="rId2"/>
          <a:stretch>
            <a:fillRect/>
          </a:stretch>
        </p:blipFill>
        <p:spPr>
          <a:xfrm>
            <a:off x="5278881" y="0"/>
            <a:ext cx="3862708" cy="6858000"/>
          </a:xfrm>
          <a:prstGeom prst="rect">
            <a:avLst/>
          </a:prstGeom>
        </p:spPr>
      </p:pic>
      <p:sp>
        <p:nvSpPr>
          <p:cNvPr id="5" name="TextBox 4">
            <a:extLst>
              <a:ext uri="{FF2B5EF4-FFF2-40B4-BE49-F238E27FC236}">
                <a16:creationId xmlns:a16="http://schemas.microsoft.com/office/drawing/2014/main" id="{EB6172D9-629C-420A-8950-4477313079C9}"/>
              </a:ext>
            </a:extLst>
          </p:cNvPr>
          <p:cNvSpPr txBox="1"/>
          <p:nvPr/>
        </p:nvSpPr>
        <p:spPr>
          <a:xfrm rot="18717311">
            <a:off x="7258348" y="2906487"/>
            <a:ext cx="1107996" cy="369332"/>
          </a:xfrm>
          <a:prstGeom prst="rect">
            <a:avLst/>
          </a:prstGeom>
          <a:noFill/>
        </p:spPr>
        <p:txBody>
          <a:bodyPr wrap="none" rtlCol="0">
            <a:spAutoFit/>
          </a:bodyPr>
          <a:lstStyle/>
          <a:p>
            <a:r>
              <a:rPr lang="en-US" dirty="0">
                <a:solidFill>
                  <a:schemeClr val="bg1"/>
                </a:solidFill>
              </a:rPr>
              <a:t>14:00 CST</a:t>
            </a:r>
          </a:p>
        </p:txBody>
      </p:sp>
      <p:sp>
        <p:nvSpPr>
          <p:cNvPr id="6" name="TextBox 5">
            <a:extLst>
              <a:ext uri="{FF2B5EF4-FFF2-40B4-BE49-F238E27FC236}">
                <a16:creationId xmlns:a16="http://schemas.microsoft.com/office/drawing/2014/main" id="{A095E1C1-AD6F-4BE4-9CB8-80CBDDEE32E8}"/>
              </a:ext>
            </a:extLst>
          </p:cNvPr>
          <p:cNvSpPr txBox="1"/>
          <p:nvPr/>
        </p:nvSpPr>
        <p:spPr>
          <a:xfrm>
            <a:off x="153955" y="270588"/>
            <a:ext cx="4968551" cy="6494085"/>
          </a:xfrm>
          <a:prstGeom prst="rect">
            <a:avLst/>
          </a:prstGeom>
          <a:noFill/>
        </p:spPr>
        <p:txBody>
          <a:bodyPr wrap="square" rtlCol="0">
            <a:spAutoFit/>
          </a:bodyPr>
          <a:lstStyle/>
          <a:p>
            <a:r>
              <a:rPr lang="en-US" sz="2800" dirty="0"/>
              <a:t>HYSPLIT back-trajectories – Milwaukee area</a:t>
            </a:r>
          </a:p>
          <a:p>
            <a:r>
              <a:rPr lang="en-US" dirty="0"/>
              <a:t>(24-hour, ending at 100 m at high-NO</a:t>
            </a:r>
            <a:r>
              <a:rPr lang="en-US" baseline="-25000" dirty="0"/>
              <a:t>2</a:t>
            </a:r>
            <a:r>
              <a:rPr lang="en-US" dirty="0"/>
              <a:t> areas) – June 2</a:t>
            </a:r>
            <a:r>
              <a:rPr lang="en-US" baseline="30000" dirty="0"/>
              <a:t>nd</a:t>
            </a:r>
            <a:endParaRPr lang="en-US" dirty="0"/>
          </a:p>
          <a:p>
            <a:endParaRPr lang="en-US" dirty="0"/>
          </a:p>
          <a:p>
            <a:pPr marL="285750" indent="-285750">
              <a:buFont typeface="Arial" panose="020B0604020202020204" pitchFamily="34" charset="0"/>
              <a:buChar char="•"/>
            </a:pPr>
            <a:r>
              <a:rPr lang="en-US" dirty="0"/>
              <a:t>High NO</a:t>
            </a:r>
            <a:r>
              <a:rPr lang="en-US" baseline="-25000" dirty="0"/>
              <a:t>2</a:t>
            </a:r>
            <a:r>
              <a:rPr lang="en-US" dirty="0"/>
              <a:t> measured at 14:40 CST &amp; 16:20-17:00 CST</a:t>
            </a:r>
          </a:p>
          <a:p>
            <a:pPr marL="285750" indent="-285750">
              <a:buFont typeface="Arial" panose="020B0604020202020204" pitchFamily="34" charset="0"/>
              <a:buChar char="•"/>
            </a:pPr>
            <a:r>
              <a:rPr lang="en-US" dirty="0"/>
              <a:t>Both trajectories come from the Chicago area and travel over Lake Michigan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Large NO</a:t>
            </a:r>
            <a:r>
              <a:rPr lang="en-US" baseline="-25000" dirty="0"/>
              <a:t>2</a:t>
            </a:r>
            <a:r>
              <a:rPr lang="en-US" dirty="0"/>
              <a:t> plume travels from Chicago offshore of Milwaukee</a:t>
            </a:r>
          </a:p>
          <a:p>
            <a:pPr marL="1200150" lvl="2" indent="-285750">
              <a:buFont typeface="Arial" panose="020B0604020202020204" pitchFamily="34" charset="0"/>
              <a:buChar char="•"/>
            </a:pPr>
            <a:r>
              <a:rPr lang="en-US" dirty="0"/>
              <a:t>Concentrations over 20 ppb NO</a:t>
            </a:r>
            <a:r>
              <a:rPr lang="en-US" baseline="-25000" dirty="0"/>
              <a:t>2</a:t>
            </a:r>
          </a:p>
          <a:p>
            <a:pPr marL="1200150" lvl="2" indent="-285750">
              <a:buFont typeface="Arial" panose="020B0604020202020204" pitchFamily="34" charset="0"/>
              <a:buChar char="•"/>
            </a:pPr>
            <a:r>
              <a:rPr lang="en-US" dirty="0"/>
              <a:t>Low altitude plume</a:t>
            </a:r>
          </a:p>
          <a:p>
            <a:pPr marL="1657350" lvl="3" indent="-285750">
              <a:buFont typeface="Arial" panose="020B0604020202020204" pitchFamily="34" charset="0"/>
              <a:buChar char="•"/>
            </a:pPr>
            <a:r>
              <a:rPr lang="en-US" dirty="0"/>
              <a:t>Maximum in lowest layers (≤ 20 m above the lake surface) </a:t>
            </a:r>
          </a:p>
          <a:p>
            <a:pPr marL="1657350" lvl="3" indent="-285750">
              <a:buFont typeface="Arial" panose="020B0604020202020204" pitchFamily="34" charset="0"/>
              <a:buChar char="•"/>
            </a:pPr>
            <a:r>
              <a:rPr lang="en-US" dirty="0"/>
              <a:t>This presents a challenge for remote sensing of this NO</a:t>
            </a:r>
            <a:r>
              <a:rPr lang="en-US" baseline="-25000" dirty="0"/>
              <a:t>2</a:t>
            </a:r>
          </a:p>
          <a:p>
            <a:pPr lvl="3"/>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Note that NO</a:t>
            </a:r>
            <a:r>
              <a:rPr lang="en-US" baseline="-25000" dirty="0"/>
              <a:t>2</a:t>
            </a:r>
            <a:r>
              <a:rPr lang="en-US" dirty="0"/>
              <a:t> concentrations on this day were among the highest of the LMOS 2017 campaign</a:t>
            </a:r>
          </a:p>
        </p:txBody>
      </p:sp>
      <p:sp>
        <p:nvSpPr>
          <p:cNvPr id="7" name="TextBox 6">
            <a:extLst>
              <a:ext uri="{FF2B5EF4-FFF2-40B4-BE49-F238E27FC236}">
                <a16:creationId xmlns:a16="http://schemas.microsoft.com/office/drawing/2014/main" id="{78C5C3F6-7C06-444A-8EC0-C189A7A241E0}"/>
              </a:ext>
            </a:extLst>
          </p:cNvPr>
          <p:cNvSpPr txBox="1"/>
          <p:nvPr/>
        </p:nvSpPr>
        <p:spPr>
          <a:xfrm rot="18717311">
            <a:off x="7512607" y="3534748"/>
            <a:ext cx="1107996" cy="369332"/>
          </a:xfrm>
          <a:prstGeom prst="rect">
            <a:avLst/>
          </a:prstGeom>
          <a:noFill/>
        </p:spPr>
        <p:txBody>
          <a:bodyPr wrap="none" rtlCol="0">
            <a:spAutoFit/>
          </a:bodyPr>
          <a:lstStyle/>
          <a:p>
            <a:r>
              <a:rPr lang="en-US" dirty="0">
                <a:solidFill>
                  <a:schemeClr val="bg1"/>
                </a:solidFill>
              </a:rPr>
              <a:t>16:00 CST</a:t>
            </a:r>
          </a:p>
        </p:txBody>
      </p:sp>
    </p:spTree>
    <p:extLst>
      <p:ext uri="{BB962C8B-B14F-4D97-AF65-F5344CB8AC3E}">
        <p14:creationId xmlns:p14="http://schemas.microsoft.com/office/powerpoint/2010/main" val="2991014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Ground based UV/visible grating spectrometers (</a:t>
            </a:r>
            <a:r>
              <a:rPr lang="en-US" sz="2000" b="1" dirty="0" err="1">
                <a:latin typeface="Times New Roman" panose="02020603050405020304" pitchFamily="18" charset="0"/>
                <a:cs typeface="Times New Roman" panose="02020603050405020304" pitchFamily="18" charset="0"/>
              </a:rPr>
              <a:t>Pandoras</a:t>
            </a:r>
            <a:r>
              <a:rPr lang="en-US" sz="2000" b="1" dirty="0">
                <a:latin typeface="Times New Roman" panose="02020603050405020304" pitchFamily="18" charset="0"/>
                <a:cs typeface="Times New Roman" panose="02020603050405020304" pitchFamily="18" charset="0"/>
              </a:rPr>
              <a:t>) column NO2 measurements during LMOS 2017</a:t>
            </a:r>
          </a:p>
        </p:txBody>
      </p:sp>
      <p:pic>
        <p:nvPicPr>
          <p:cNvPr id="2050" name="Picture 2" descr="\\beans\users$\bpierce\Data\Documents\Attachments\FY2018\aug_01\Pandora_network_LM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987" y="762000"/>
            <a:ext cx="5658013" cy="449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3">
            <a:extLst>
              <a:ext uri="{28A0092B-C50C-407E-A947-70E740481C1C}">
                <a14:useLocalDpi xmlns:a14="http://schemas.microsoft.com/office/drawing/2010/main" val="0"/>
              </a:ext>
            </a:extLst>
          </a:blip>
          <a:srcRect l="80225" r="-201"/>
          <a:stretch/>
        </p:blipFill>
        <p:spPr bwMode="auto">
          <a:xfrm>
            <a:off x="230819" y="739140"/>
            <a:ext cx="1821403"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9" name="Picture 8"/>
          <p:cNvPicPr/>
          <p:nvPr/>
        </p:nvPicPr>
        <p:blipFill rotWithShape="1">
          <a:blip r:embed="rId3">
            <a:extLst>
              <a:ext uri="{28A0092B-C50C-407E-A947-70E740481C1C}">
                <a14:useLocalDpi xmlns:a14="http://schemas.microsoft.com/office/drawing/2010/main" val="0"/>
              </a:ext>
            </a:extLst>
          </a:blip>
          <a:srcRect l="60557" r="19385"/>
          <a:stretch/>
        </p:blipFill>
        <p:spPr bwMode="auto">
          <a:xfrm>
            <a:off x="228600" y="2339340"/>
            <a:ext cx="1828800"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40987" r="39248"/>
          <a:stretch/>
        </p:blipFill>
        <p:spPr bwMode="auto">
          <a:xfrm>
            <a:off x="230819" y="3863340"/>
            <a:ext cx="1802167"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1" name="Picture 10"/>
          <p:cNvPicPr/>
          <p:nvPr/>
        </p:nvPicPr>
        <p:blipFill rotWithShape="1">
          <a:blip r:embed="rId3">
            <a:extLst>
              <a:ext uri="{28A0092B-C50C-407E-A947-70E740481C1C}">
                <a14:useLocalDpi xmlns:a14="http://schemas.microsoft.com/office/drawing/2010/main" val="0"/>
              </a:ext>
            </a:extLst>
          </a:blip>
          <a:srcRect l="20402" r="59111"/>
          <a:stretch/>
        </p:blipFill>
        <p:spPr bwMode="auto">
          <a:xfrm>
            <a:off x="1143000" y="5410200"/>
            <a:ext cx="1868009"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2" name="Picture 11"/>
          <p:cNvPicPr/>
          <p:nvPr/>
        </p:nvPicPr>
        <p:blipFill rotWithShape="1">
          <a:blip r:embed="rId3">
            <a:extLst>
              <a:ext uri="{28A0092B-C50C-407E-A947-70E740481C1C}">
                <a14:useLocalDpi xmlns:a14="http://schemas.microsoft.com/office/drawing/2010/main" val="0"/>
              </a:ext>
            </a:extLst>
          </a:blip>
          <a:srcRect l="-85" r="78778"/>
          <a:stretch/>
        </p:blipFill>
        <p:spPr bwMode="auto">
          <a:xfrm>
            <a:off x="3238871" y="5410200"/>
            <a:ext cx="1942729" cy="1394460"/>
          </a:xfrm>
          <a:prstGeom prst="rect">
            <a:avLst/>
          </a:prstGeom>
          <a:noFill/>
          <a:ln w="25400">
            <a:solidFill>
              <a:srgbClr val="FF0000"/>
            </a:solidFill>
          </a:ln>
          <a:extLst>
            <a:ext uri="{53640926-AAD7-44D8-BBD7-CCE9431645EC}">
              <a14:shadowObscured xmlns:a14="http://schemas.microsoft.com/office/drawing/2010/main"/>
            </a:ext>
          </a:extLst>
        </p:spPr>
      </p:pic>
      <p:cxnSp>
        <p:nvCxnSpPr>
          <p:cNvPr id="15" name="Straight Arrow Connector 14"/>
          <p:cNvCxnSpPr>
            <a:stCxn id="8" idx="3"/>
          </p:cNvCxnSpPr>
          <p:nvPr/>
        </p:nvCxnSpPr>
        <p:spPr>
          <a:xfrm>
            <a:off x="2052222" y="1436370"/>
            <a:ext cx="2429522" cy="1638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3"/>
          </p:cNvCxnSpPr>
          <p:nvPr/>
        </p:nvCxnSpPr>
        <p:spPr>
          <a:xfrm flipV="1">
            <a:off x="2057400" y="2280285"/>
            <a:ext cx="2209800" cy="7562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flipV="1">
            <a:off x="2032986" y="2743200"/>
            <a:ext cx="2234214" cy="18173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0"/>
          </p:cNvCxnSpPr>
          <p:nvPr/>
        </p:nvCxnSpPr>
        <p:spPr>
          <a:xfrm flipV="1">
            <a:off x="2077005" y="3733800"/>
            <a:ext cx="2266395" cy="1676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0"/>
          </p:cNvCxnSpPr>
          <p:nvPr/>
        </p:nvCxnSpPr>
        <p:spPr>
          <a:xfrm flipV="1">
            <a:off x="4210236" y="4572000"/>
            <a:ext cx="133164"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p:cNvPicPr/>
          <p:nvPr/>
        </p:nvPicPr>
        <p:blipFill rotWithShape="1">
          <a:blip r:embed="rId3">
            <a:extLst>
              <a:ext uri="{28A0092B-C50C-407E-A947-70E740481C1C}">
                <a14:useLocalDpi xmlns:a14="http://schemas.microsoft.com/office/drawing/2010/main" val="0"/>
              </a:ext>
            </a:extLst>
          </a:blip>
          <a:srcRect l="-85" r="98430"/>
          <a:stretch/>
        </p:blipFill>
        <p:spPr bwMode="auto">
          <a:xfrm>
            <a:off x="45128" y="739068"/>
            <a:ext cx="150919" cy="1394460"/>
          </a:xfrm>
          <a:prstGeom prst="rect">
            <a:avLst/>
          </a:prstGeom>
          <a:noFill/>
          <a:ln w="25400">
            <a:noFill/>
          </a:ln>
          <a:extLst>
            <a:ext uri="{53640926-AAD7-44D8-BBD7-CCE9431645EC}">
              <a14:shadowObscured xmlns:a14="http://schemas.microsoft.com/office/drawing/2010/main"/>
            </a:ext>
          </a:extLst>
        </p:spPr>
      </p:pic>
      <p:pic>
        <p:nvPicPr>
          <p:cNvPr id="42" name="Picture 41"/>
          <p:cNvPicPr/>
          <p:nvPr/>
        </p:nvPicPr>
        <p:blipFill rotWithShape="1">
          <a:blip r:embed="rId3">
            <a:extLst>
              <a:ext uri="{28A0092B-C50C-407E-A947-70E740481C1C}">
                <a14:useLocalDpi xmlns:a14="http://schemas.microsoft.com/office/drawing/2010/main" val="0"/>
              </a:ext>
            </a:extLst>
          </a:blip>
          <a:srcRect l="-85" r="98430"/>
          <a:stretch/>
        </p:blipFill>
        <p:spPr bwMode="auto">
          <a:xfrm>
            <a:off x="40688" y="2339340"/>
            <a:ext cx="150919" cy="1394460"/>
          </a:xfrm>
          <a:prstGeom prst="rect">
            <a:avLst/>
          </a:prstGeom>
          <a:noFill/>
          <a:ln w="25400">
            <a:noFill/>
          </a:ln>
          <a:extLst>
            <a:ext uri="{53640926-AAD7-44D8-BBD7-CCE9431645EC}">
              <a14:shadowObscured xmlns:a14="http://schemas.microsoft.com/office/drawing/2010/main"/>
            </a:ext>
          </a:extLst>
        </p:spPr>
      </p:pic>
      <p:pic>
        <p:nvPicPr>
          <p:cNvPr id="43" name="Picture 42"/>
          <p:cNvPicPr/>
          <p:nvPr/>
        </p:nvPicPr>
        <p:blipFill rotWithShape="1">
          <a:blip r:embed="rId3">
            <a:extLst>
              <a:ext uri="{28A0092B-C50C-407E-A947-70E740481C1C}">
                <a14:useLocalDpi xmlns:a14="http://schemas.microsoft.com/office/drawing/2010/main" val="0"/>
              </a:ext>
            </a:extLst>
          </a:blip>
          <a:srcRect l="-85" r="98430"/>
          <a:stretch/>
        </p:blipFill>
        <p:spPr bwMode="auto">
          <a:xfrm>
            <a:off x="44390" y="3854462"/>
            <a:ext cx="150919" cy="1394460"/>
          </a:xfrm>
          <a:prstGeom prst="rect">
            <a:avLst/>
          </a:prstGeom>
          <a:noFill/>
          <a:ln w="25400">
            <a:noFill/>
          </a:ln>
          <a:extLst>
            <a:ext uri="{53640926-AAD7-44D8-BBD7-CCE9431645EC}">
              <a14:shadowObscured xmlns:a14="http://schemas.microsoft.com/office/drawing/2010/main"/>
            </a:ext>
          </a:extLst>
        </p:spPr>
      </p:pic>
      <p:pic>
        <p:nvPicPr>
          <p:cNvPr id="44" name="Picture 43"/>
          <p:cNvPicPr/>
          <p:nvPr/>
        </p:nvPicPr>
        <p:blipFill rotWithShape="1">
          <a:blip r:embed="rId3">
            <a:extLst>
              <a:ext uri="{28A0092B-C50C-407E-A947-70E740481C1C}">
                <a14:useLocalDpi xmlns:a14="http://schemas.microsoft.com/office/drawing/2010/main" val="0"/>
              </a:ext>
            </a:extLst>
          </a:blip>
          <a:srcRect l="-85" r="98430"/>
          <a:stretch/>
        </p:blipFill>
        <p:spPr bwMode="auto">
          <a:xfrm>
            <a:off x="960271" y="5405096"/>
            <a:ext cx="150919" cy="1394460"/>
          </a:xfrm>
          <a:prstGeom prst="rect">
            <a:avLst/>
          </a:prstGeom>
          <a:noFill/>
          <a:ln w="25400">
            <a:noFill/>
          </a:ln>
          <a:extLst>
            <a:ext uri="{53640926-AAD7-44D8-BBD7-CCE9431645EC}">
              <a14:shadowObscured xmlns:a14="http://schemas.microsoft.com/office/drawing/2010/main"/>
            </a:ext>
          </a:extLst>
        </p:spPr>
      </p:pic>
      <p:pic>
        <p:nvPicPr>
          <p:cNvPr id="45" name="Picture 44"/>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295400" y="2584308"/>
            <a:ext cx="597378" cy="317784"/>
          </a:xfrm>
          <a:prstGeom prst="rect">
            <a:avLst/>
          </a:prstGeom>
          <a:noFill/>
          <a:ln w="25400">
            <a:noFill/>
          </a:ln>
          <a:extLst>
            <a:ext uri="{53640926-AAD7-44D8-BBD7-CCE9431645EC}">
              <a14:shadowObscured xmlns:a14="http://schemas.microsoft.com/office/drawing/2010/main"/>
            </a:ext>
          </a:extLst>
        </p:spPr>
      </p:pic>
      <p:pic>
        <p:nvPicPr>
          <p:cNvPr id="46" name="Picture 45"/>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310743" y="4114800"/>
            <a:ext cx="597378" cy="317784"/>
          </a:xfrm>
          <a:prstGeom prst="rect">
            <a:avLst/>
          </a:prstGeom>
          <a:noFill/>
          <a:ln w="25400">
            <a:noFill/>
          </a:ln>
          <a:extLst>
            <a:ext uri="{53640926-AAD7-44D8-BBD7-CCE9431645EC}">
              <a14:shadowObscured xmlns:a14="http://schemas.microsoft.com/office/drawing/2010/main"/>
            </a:ext>
          </a:extLst>
        </p:spPr>
      </p:pic>
      <p:pic>
        <p:nvPicPr>
          <p:cNvPr id="47" name="Picture 46"/>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2114350" y="5638800"/>
            <a:ext cx="597378" cy="317784"/>
          </a:xfrm>
          <a:prstGeom prst="rect">
            <a:avLst/>
          </a:prstGeom>
          <a:noFill/>
          <a:ln w="25400">
            <a:noFill/>
          </a:ln>
          <a:extLst>
            <a:ext uri="{53640926-AAD7-44D8-BBD7-CCE9431645EC}">
              <a14:shadowObscured xmlns:a14="http://schemas.microsoft.com/office/drawing/2010/main"/>
            </a:ext>
          </a:extLst>
        </p:spPr>
      </p:pic>
      <p:sp>
        <p:nvSpPr>
          <p:cNvPr id="48" name="Rectangle 47"/>
          <p:cNvSpPr/>
          <p:nvPr/>
        </p:nvSpPr>
        <p:spPr>
          <a:xfrm>
            <a:off x="5410200" y="5405096"/>
            <a:ext cx="36576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Pandora NO2 column measurements show high values at Zion, Grafton, and Sheboygan on  June 2, 2017</a:t>
            </a:r>
          </a:p>
        </p:txBody>
      </p:sp>
      <p:sp>
        <p:nvSpPr>
          <p:cNvPr id="2056" name="TextBox 2055"/>
          <p:cNvSpPr txBox="1"/>
          <p:nvPr/>
        </p:nvSpPr>
        <p:spPr>
          <a:xfrm>
            <a:off x="6096000" y="6488668"/>
            <a:ext cx="198246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(Luke </a:t>
            </a:r>
            <a:r>
              <a:rPr lang="en-US" b="1" dirty="0" err="1">
                <a:latin typeface="Times New Roman" panose="02020603050405020304" pitchFamily="18" charset="0"/>
                <a:cs typeface="Times New Roman" panose="02020603050405020304" pitchFamily="18" charset="0"/>
              </a:rPr>
              <a:t>Valin</a:t>
            </a:r>
            <a:r>
              <a:rPr lang="en-US" b="1" dirty="0">
                <a:latin typeface="Times New Roman" panose="02020603050405020304" pitchFamily="18" charset="0"/>
                <a:cs typeface="Times New Roman" panose="02020603050405020304" pitchFamily="18" charset="0"/>
              </a:rPr>
              <a:t>, EPA)</a:t>
            </a:r>
          </a:p>
        </p:txBody>
      </p:sp>
    </p:spTree>
    <p:extLst>
      <p:ext uri="{BB962C8B-B14F-4D97-AF65-F5344CB8AC3E}">
        <p14:creationId xmlns:p14="http://schemas.microsoft.com/office/powerpoint/2010/main" val="4140703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562600"/>
            <a:ext cx="2501006" cy="830997"/>
          </a:xfrm>
          <a:prstGeom prst="rect">
            <a:avLst/>
          </a:prstGeom>
          <a:noFill/>
        </p:spPr>
        <p:txBody>
          <a:bodyPr wrap="none" rtlCol="0">
            <a:spAutoFit/>
          </a:bodyPr>
          <a:lstStyle/>
          <a:p>
            <a:r>
              <a:rPr lang="en-US" sz="2400" dirty="0"/>
              <a:t>21Z June 02, 2017 </a:t>
            </a:r>
          </a:p>
          <a:p>
            <a:r>
              <a:rPr lang="en-US" sz="2400" dirty="0"/>
              <a:t>(4:00pm)</a:t>
            </a:r>
          </a:p>
        </p:txBody>
      </p:sp>
      <p:cxnSp>
        <p:nvCxnSpPr>
          <p:cNvPr id="9" name="Straight Connector 8"/>
          <p:cNvCxnSpPr/>
          <p:nvPr/>
        </p:nvCxnSpPr>
        <p:spPr>
          <a:xfrm flipV="1">
            <a:off x="7217228" y="3733800"/>
            <a:ext cx="0" cy="281940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29200" y="381000"/>
            <a:ext cx="1066800" cy="23622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7217228" y="3733800"/>
            <a:ext cx="0" cy="274320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29200" y="304800"/>
            <a:ext cx="2667000" cy="2438400"/>
          </a:xfrm>
          <a:prstGeom prst="rect">
            <a:avLst/>
          </a:prstGeom>
          <a:noFill/>
          <a:ln w="158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raqms.ssec.wisc.edu/includes/data/forecasts/20170601/namconus_4km/model.namtraject_4km.201706011800.27_DAY0_NEI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raqms.ssec.wisc.edu/includes/data/forecasts/20170601/namconus_4km/model.namconus_4km.201706011800.27_SFC_TDewD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6159"/>
            <a:ext cx="4572000" cy="34361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13558" y="-23501"/>
            <a:ext cx="6530442" cy="369332"/>
          </a:xfrm>
          <a:prstGeom prst="rect">
            <a:avLst/>
          </a:prstGeom>
          <a:noFill/>
        </p:spPr>
        <p:txBody>
          <a:bodyPr wrap="none" rtlCol="0">
            <a:spAutoFit/>
          </a:bodyPr>
          <a:lstStyle/>
          <a:p>
            <a:r>
              <a:rPr lang="en-US" dirty="0"/>
              <a:t>High-resolution (3km) Chicago/Milwaukee NOx emission trajectories</a:t>
            </a:r>
          </a:p>
        </p:txBody>
      </p:sp>
      <p:sp>
        <p:nvSpPr>
          <p:cNvPr id="14" name="Right Arrow 13"/>
          <p:cNvSpPr/>
          <p:nvPr/>
        </p:nvSpPr>
        <p:spPr>
          <a:xfrm rot="16200000">
            <a:off x="2393038" y="2258241"/>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4631239">
            <a:off x="2387842" y="1571638"/>
            <a:ext cx="371584" cy="139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648200" y="1377434"/>
            <a:ext cx="3733800" cy="923330"/>
          </a:xfrm>
          <a:prstGeom prst="rect">
            <a:avLst/>
          </a:prstGeom>
          <a:noFill/>
        </p:spPr>
        <p:txBody>
          <a:bodyPr wrap="square" rtlCol="0">
            <a:spAutoFit/>
          </a:bodyPr>
          <a:lstStyle/>
          <a:p>
            <a:r>
              <a:rPr lang="en-US" dirty="0"/>
              <a:t>Transport of Chicago/Milwaukee emissions turns North in late afternoon (well defined Lake Breeze) </a:t>
            </a:r>
          </a:p>
        </p:txBody>
      </p:sp>
      <p:sp>
        <p:nvSpPr>
          <p:cNvPr id="17" name="Right Arrow 16"/>
          <p:cNvSpPr/>
          <p:nvPr/>
        </p:nvSpPr>
        <p:spPr>
          <a:xfrm rot="16200000">
            <a:off x="6530170" y="5615770"/>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4631239">
            <a:off x="6524974" y="4929167"/>
            <a:ext cx="371584" cy="139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83243" y="4424954"/>
            <a:ext cx="1774845" cy="276999"/>
          </a:xfrm>
          <a:prstGeom prst="rect">
            <a:avLst/>
          </a:prstGeom>
          <a:solidFill>
            <a:schemeClr val="bg1"/>
          </a:solidFill>
        </p:spPr>
        <p:txBody>
          <a:bodyPr wrap="none" rtlCol="0">
            <a:spAutoFit/>
          </a:bodyPr>
          <a:lstStyle/>
          <a:p>
            <a:r>
              <a:rPr lang="en-US" sz="1200" b="1" dirty="0"/>
              <a:t>Hour of emissions (GMT)</a:t>
            </a:r>
          </a:p>
        </p:txBody>
      </p:sp>
      <p:sp>
        <p:nvSpPr>
          <p:cNvPr id="20" name="TextBox 19"/>
          <p:cNvSpPr txBox="1"/>
          <p:nvPr/>
        </p:nvSpPr>
        <p:spPr>
          <a:xfrm>
            <a:off x="914400" y="3962400"/>
            <a:ext cx="712246" cy="276999"/>
          </a:xfrm>
          <a:prstGeom prst="rect">
            <a:avLst/>
          </a:prstGeom>
          <a:solidFill>
            <a:schemeClr val="bg1"/>
          </a:solidFill>
        </p:spPr>
        <p:txBody>
          <a:bodyPr wrap="none" rtlCol="0">
            <a:spAutoFit/>
          </a:bodyPr>
          <a:lstStyle/>
          <a:p>
            <a:r>
              <a:rPr lang="en-US" sz="1200" b="1" dirty="0"/>
              <a:t>Latitude</a:t>
            </a:r>
          </a:p>
        </p:txBody>
      </p:sp>
      <p:sp>
        <p:nvSpPr>
          <p:cNvPr id="21" name="TextBox 20"/>
          <p:cNvSpPr txBox="1"/>
          <p:nvPr/>
        </p:nvSpPr>
        <p:spPr>
          <a:xfrm>
            <a:off x="2970278" y="3962400"/>
            <a:ext cx="825867" cy="276999"/>
          </a:xfrm>
          <a:prstGeom prst="rect">
            <a:avLst/>
          </a:prstGeom>
          <a:solidFill>
            <a:schemeClr val="bg1"/>
          </a:solidFill>
        </p:spPr>
        <p:txBody>
          <a:bodyPr wrap="none" rtlCol="0">
            <a:spAutoFit/>
          </a:bodyPr>
          <a:lstStyle/>
          <a:p>
            <a:r>
              <a:rPr lang="en-US" sz="1200" b="1" dirty="0"/>
              <a:t>Longitude</a:t>
            </a:r>
          </a:p>
        </p:txBody>
      </p:sp>
      <p:sp>
        <p:nvSpPr>
          <p:cNvPr id="22" name="TextBox 21"/>
          <p:cNvSpPr txBox="1"/>
          <p:nvPr/>
        </p:nvSpPr>
        <p:spPr>
          <a:xfrm>
            <a:off x="6097880" y="3488108"/>
            <a:ext cx="2047355" cy="276999"/>
          </a:xfrm>
          <a:prstGeom prst="rect">
            <a:avLst/>
          </a:prstGeom>
          <a:solidFill>
            <a:schemeClr val="tx1"/>
          </a:solidFill>
        </p:spPr>
        <p:txBody>
          <a:bodyPr wrap="none" rtlCol="0">
            <a:spAutoFit/>
          </a:bodyPr>
          <a:lstStyle/>
          <a:p>
            <a:r>
              <a:rPr lang="en-US" sz="1200" b="1" dirty="0">
                <a:solidFill>
                  <a:schemeClr val="bg1"/>
                </a:solidFill>
              </a:rPr>
              <a:t>2m Dew Point Depression (C)</a:t>
            </a:r>
          </a:p>
        </p:txBody>
      </p:sp>
    </p:spTree>
    <p:extLst>
      <p:ext uri="{BB962C8B-B14F-4D97-AF65-F5344CB8AC3E}">
        <p14:creationId xmlns:p14="http://schemas.microsoft.com/office/powerpoint/2010/main" val="1225420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52B047-8B3B-419D-87D0-5F9501B301FC}"/>
              </a:ext>
            </a:extLst>
          </p:cNvPr>
          <p:cNvPicPr>
            <a:picLocks noChangeAspect="1"/>
          </p:cNvPicPr>
          <p:nvPr/>
        </p:nvPicPr>
        <p:blipFill rotWithShape="1">
          <a:blip r:embed="rId2">
            <a:extLst>
              <a:ext uri="{28A0092B-C50C-407E-A947-70E740481C1C}">
                <a14:useLocalDpi xmlns:a14="http://schemas.microsoft.com/office/drawing/2010/main" val="0"/>
              </a:ext>
            </a:extLst>
          </a:blip>
          <a:srcRect l="3660" t="64539" r="10283" b="1385"/>
          <a:stretch/>
        </p:blipFill>
        <p:spPr>
          <a:xfrm>
            <a:off x="4316885" y="302405"/>
            <a:ext cx="4272069" cy="2876011"/>
          </a:xfrm>
          <a:prstGeom prst="rect">
            <a:avLst/>
          </a:prstGeom>
        </p:spPr>
      </p:pic>
      <p:pic>
        <p:nvPicPr>
          <p:cNvPr id="12" name="Picture 11">
            <a:extLst>
              <a:ext uri="{FF2B5EF4-FFF2-40B4-BE49-F238E27FC236}">
                <a16:creationId xmlns:a16="http://schemas.microsoft.com/office/drawing/2014/main" id="{1D04C75C-C315-48B1-880A-36FEAE4FE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629" y="3178415"/>
            <a:ext cx="4800610" cy="3583112"/>
          </a:xfrm>
          <a:prstGeom prst="rect">
            <a:avLst/>
          </a:prstGeom>
        </p:spPr>
      </p:pic>
      <p:pic>
        <p:nvPicPr>
          <p:cNvPr id="6" name="Picture 5">
            <a:extLst>
              <a:ext uri="{FF2B5EF4-FFF2-40B4-BE49-F238E27FC236}">
                <a16:creationId xmlns:a16="http://schemas.microsoft.com/office/drawing/2014/main" id="{59155CA1-3D1B-4182-A03A-1150AA45DF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402" b="9442"/>
          <a:stretch/>
        </p:blipFill>
        <p:spPr>
          <a:xfrm>
            <a:off x="7738" y="1520368"/>
            <a:ext cx="4114808" cy="4397667"/>
          </a:xfrm>
          <a:prstGeom prst="rect">
            <a:avLst/>
          </a:prstGeom>
        </p:spPr>
      </p:pic>
      <p:sp>
        <p:nvSpPr>
          <p:cNvPr id="8" name="TextBox 7">
            <a:extLst>
              <a:ext uri="{FF2B5EF4-FFF2-40B4-BE49-F238E27FC236}">
                <a16:creationId xmlns:a16="http://schemas.microsoft.com/office/drawing/2014/main" id="{CEEF7852-2734-428A-A2FB-6619FD44692F}"/>
              </a:ext>
            </a:extLst>
          </p:cNvPr>
          <p:cNvSpPr txBox="1"/>
          <p:nvPr/>
        </p:nvSpPr>
        <p:spPr>
          <a:xfrm>
            <a:off x="210276" y="128668"/>
            <a:ext cx="3747118" cy="1384995"/>
          </a:xfrm>
          <a:prstGeom prst="rect">
            <a:avLst/>
          </a:prstGeom>
          <a:noFill/>
        </p:spPr>
        <p:txBody>
          <a:bodyPr wrap="square" rtlCol="0">
            <a:spAutoFit/>
          </a:bodyPr>
          <a:lstStyle/>
          <a:p>
            <a:r>
              <a:rPr lang="en-US" sz="2800" dirty="0"/>
              <a:t>High-NO</a:t>
            </a:r>
            <a:r>
              <a:rPr lang="en-US" sz="2800" baseline="-25000" dirty="0"/>
              <a:t>2</a:t>
            </a:r>
            <a:r>
              <a:rPr lang="en-US" sz="2800" dirty="0"/>
              <a:t> by </a:t>
            </a:r>
          </a:p>
          <a:p>
            <a:r>
              <a:rPr lang="en-US" sz="2800" dirty="0"/>
              <a:t>Sheboygan Ground </a:t>
            </a:r>
          </a:p>
          <a:p>
            <a:r>
              <a:rPr lang="en-US" sz="2800" dirty="0"/>
              <a:t>Site-2 Spiral</a:t>
            </a:r>
          </a:p>
        </p:txBody>
      </p:sp>
      <p:sp>
        <p:nvSpPr>
          <p:cNvPr id="10" name="TextBox 9">
            <a:extLst>
              <a:ext uri="{FF2B5EF4-FFF2-40B4-BE49-F238E27FC236}">
                <a16:creationId xmlns:a16="http://schemas.microsoft.com/office/drawing/2014/main" id="{F40C3004-918A-488E-8205-04610A77D819}"/>
              </a:ext>
            </a:extLst>
          </p:cNvPr>
          <p:cNvSpPr txBox="1"/>
          <p:nvPr/>
        </p:nvSpPr>
        <p:spPr>
          <a:xfrm>
            <a:off x="178679" y="5944516"/>
            <a:ext cx="4656788" cy="830997"/>
          </a:xfrm>
          <a:prstGeom prst="rect">
            <a:avLst/>
          </a:prstGeom>
          <a:noFill/>
        </p:spPr>
        <p:txBody>
          <a:bodyPr wrap="none" rtlCol="0">
            <a:spAutoFit/>
          </a:bodyPr>
          <a:lstStyle/>
          <a:p>
            <a:r>
              <a:rPr lang="en-US" sz="1600" dirty="0">
                <a:solidFill>
                  <a:srgbClr val="FF0000"/>
                </a:solidFill>
              </a:rPr>
              <a:t>Very narrow plume from Edgewater</a:t>
            </a:r>
          </a:p>
          <a:p>
            <a:pPr marL="285750" indent="-285750">
              <a:buFont typeface="Arial" panose="020B0604020202020204" pitchFamily="34" charset="0"/>
              <a:buChar char="•"/>
            </a:pPr>
            <a:r>
              <a:rPr lang="en-US" sz="1600" dirty="0">
                <a:solidFill>
                  <a:srgbClr val="FF0000"/>
                </a:solidFill>
              </a:rPr>
              <a:t>Altitude increases with distance</a:t>
            </a:r>
          </a:p>
          <a:p>
            <a:pPr marL="285750" indent="-285750">
              <a:buFont typeface="Arial" panose="020B0604020202020204" pitchFamily="34" charset="0"/>
              <a:buChar char="•"/>
            </a:pPr>
            <a:r>
              <a:rPr lang="en-US" sz="1600" dirty="0">
                <a:solidFill>
                  <a:srgbClr val="FF0000"/>
                </a:solidFill>
              </a:rPr>
              <a:t>Plume location consistent over at least 30 minutes</a:t>
            </a:r>
          </a:p>
        </p:txBody>
      </p:sp>
      <p:sp>
        <p:nvSpPr>
          <p:cNvPr id="19" name="TextBox 18">
            <a:extLst>
              <a:ext uri="{FF2B5EF4-FFF2-40B4-BE49-F238E27FC236}">
                <a16:creationId xmlns:a16="http://schemas.microsoft.com/office/drawing/2014/main" id="{3B941995-A827-4D3D-8463-D43AEA3A7565}"/>
              </a:ext>
            </a:extLst>
          </p:cNvPr>
          <p:cNvSpPr txBox="1"/>
          <p:nvPr/>
        </p:nvSpPr>
        <p:spPr>
          <a:xfrm>
            <a:off x="5544631" y="1603084"/>
            <a:ext cx="598241" cy="307777"/>
          </a:xfrm>
          <a:prstGeom prst="rect">
            <a:avLst/>
          </a:prstGeom>
          <a:noFill/>
        </p:spPr>
        <p:txBody>
          <a:bodyPr wrap="none" rtlCol="0">
            <a:spAutoFit/>
          </a:bodyPr>
          <a:lstStyle/>
          <a:p>
            <a:r>
              <a:rPr lang="en-US" sz="1400" dirty="0"/>
              <a:t>17:39</a:t>
            </a:r>
          </a:p>
        </p:txBody>
      </p:sp>
      <p:cxnSp>
        <p:nvCxnSpPr>
          <p:cNvPr id="20" name="Straight Arrow Connector 19">
            <a:extLst>
              <a:ext uri="{FF2B5EF4-FFF2-40B4-BE49-F238E27FC236}">
                <a16:creationId xmlns:a16="http://schemas.microsoft.com/office/drawing/2014/main" id="{7D7789DC-5C1B-40B4-B756-CD4D3B7BA4F0}"/>
              </a:ext>
            </a:extLst>
          </p:cNvPr>
          <p:cNvCxnSpPr>
            <a:cxnSpLocks/>
          </p:cNvCxnSpPr>
          <p:nvPr/>
        </p:nvCxnSpPr>
        <p:spPr>
          <a:xfrm flipV="1">
            <a:off x="5878286" y="1437234"/>
            <a:ext cx="111175" cy="211016"/>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CEAC57E-A947-4AE6-9FB3-A6B16C86F05C}"/>
              </a:ext>
            </a:extLst>
          </p:cNvPr>
          <p:cNvSpPr txBox="1"/>
          <p:nvPr/>
        </p:nvSpPr>
        <p:spPr>
          <a:xfrm>
            <a:off x="7070960" y="1401888"/>
            <a:ext cx="598241" cy="307777"/>
          </a:xfrm>
          <a:prstGeom prst="rect">
            <a:avLst/>
          </a:prstGeom>
          <a:noFill/>
        </p:spPr>
        <p:txBody>
          <a:bodyPr wrap="none" rtlCol="0">
            <a:spAutoFit/>
          </a:bodyPr>
          <a:lstStyle/>
          <a:p>
            <a:r>
              <a:rPr lang="en-US" sz="1400" dirty="0"/>
              <a:t>17:11</a:t>
            </a:r>
          </a:p>
        </p:txBody>
      </p:sp>
      <p:cxnSp>
        <p:nvCxnSpPr>
          <p:cNvPr id="23" name="Straight Arrow Connector 22">
            <a:extLst>
              <a:ext uri="{FF2B5EF4-FFF2-40B4-BE49-F238E27FC236}">
                <a16:creationId xmlns:a16="http://schemas.microsoft.com/office/drawing/2014/main" id="{301C1A32-2CAF-4F16-A5C5-0BF8345BE43C}"/>
              </a:ext>
            </a:extLst>
          </p:cNvPr>
          <p:cNvCxnSpPr>
            <a:cxnSpLocks/>
          </p:cNvCxnSpPr>
          <p:nvPr/>
        </p:nvCxnSpPr>
        <p:spPr>
          <a:xfrm flipH="1">
            <a:off x="6921905" y="1603083"/>
            <a:ext cx="183410" cy="85622"/>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D593EAB-6FC0-4AFC-85D4-6F6B4DCA4F91}"/>
              </a:ext>
            </a:extLst>
          </p:cNvPr>
          <p:cNvSpPr txBox="1"/>
          <p:nvPr/>
        </p:nvSpPr>
        <p:spPr>
          <a:xfrm>
            <a:off x="6951121" y="1129458"/>
            <a:ext cx="598241" cy="307777"/>
          </a:xfrm>
          <a:prstGeom prst="rect">
            <a:avLst/>
          </a:prstGeom>
          <a:noFill/>
        </p:spPr>
        <p:txBody>
          <a:bodyPr wrap="none" rtlCol="0">
            <a:spAutoFit/>
          </a:bodyPr>
          <a:lstStyle/>
          <a:p>
            <a:r>
              <a:rPr lang="en-US" sz="1400" dirty="0"/>
              <a:t>17:40</a:t>
            </a:r>
          </a:p>
        </p:txBody>
      </p:sp>
      <p:cxnSp>
        <p:nvCxnSpPr>
          <p:cNvPr id="26" name="Straight Arrow Connector 25">
            <a:extLst>
              <a:ext uri="{FF2B5EF4-FFF2-40B4-BE49-F238E27FC236}">
                <a16:creationId xmlns:a16="http://schemas.microsoft.com/office/drawing/2014/main" id="{C6CB724B-AE6E-4D27-B921-70932AE00153}"/>
              </a:ext>
            </a:extLst>
          </p:cNvPr>
          <p:cNvCxnSpPr>
            <a:cxnSpLocks/>
          </p:cNvCxnSpPr>
          <p:nvPr/>
        </p:nvCxnSpPr>
        <p:spPr>
          <a:xfrm flipH="1">
            <a:off x="6870498" y="1353414"/>
            <a:ext cx="143273" cy="220627"/>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267A1AD-9573-47B1-AF1B-70AFC5EEEF83}"/>
              </a:ext>
            </a:extLst>
          </p:cNvPr>
          <p:cNvSpPr txBox="1"/>
          <p:nvPr/>
        </p:nvSpPr>
        <p:spPr>
          <a:xfrm>
            <a:off x="454868" y="1964938"/>
            <a:ext cx="2868799" cy="584775"/>
          </a:xfrm>
          <a:prstGeom prst="rect">
            <a:avLst/>
          </a:prstGeom>
          <a:noFill/>
        </p:spPr>
        <p:txBody>
          <a:bodyPr wrap="none" rtlCol="0">
            <a:spAutoFit/>
          </a:bodyPr>
          <a:lstStyle/>
          <a:p>
            <a:r>
              <a:rPr lang="en-US" sz="1600" dirty="0">
                <a:solidFill>
                  <a:srgbClr val="00B0F0"/>
                </a:solidFill>
              </a:rPr>
              <a:t>Shoreline is wrong!</a:t>
            </a:r>
          </a:p>
          <a:p>
            <a:r>
              <a:rPr lang="en-US" sz="1600" dirty="0">
                <a:solidFill>
                  <a:srgbClr val="00B0F0"/>
                </a:solidFill>
              </a:rPr>
              <a:t>Both points are on the shoreline</a:t>
            </a:r>
          </a:p>
        </p:txBody>
      </p:sp>
      <p:sp>
        <p:nvSpPr>
          <p:cNvPr id="37" name="TextBox 36">
            <a:extLst>
              <a:ext uri="{FF2B5EF4-FFF2-40B4-BE49-F238E27FC236}">
                <a16:creationId xmlns:a16="http://schemas.microsoft.com/office/drawing/2014/main" id="{E4C6F768-49C8-43D0-93FC-CCF4AE22BE0B}"/>
              </a:ext>
            </a:extLst>
          </p:cNvPr>
          <p:cNvSpPr txBox="1"/>
          <p:nvPr/>
        </p:nvSpPr>
        <p:spPr>
          <a:xfrm rot="16200000">
            <a:off x="3720720" y="1347112"/>
            <a:ext cx="1359668" cy="307777"/>
          </a:xfrm>
          <a:prstGeom prst="rect">
            <a:avLst/>
          </a:prstGeom>
          <a:noFill/>
        </p:spPr>
        <p:txBody>
          <a:bodyPr wrap="none" rtlCol="0">
            <a:spAutoFit/>
          </a:bodyPr>
          <a:lstStyle/>
          <a:p>
            <a:r>
              <a:rPr lang="en-US" sz="1400" dirty="0"/>
              <a:t>Altitude (m </a:t>
            </a:r>
            <a:r>
              <a:rPr lang="en-US" sz="1400" dirty="0" err="1"/>
              <a:t>msl</a:t>
            </a:r>
            <a:r>
              <a:rPr lang="en-US" sz="1400" dirty="0"/>
              <a:t>)</a:t>
            </a:r>
          </a:p>
        </p:txBody>
      </p:sp>
      <p:sp>
        <p:nvSpPr>
          <p:cNvPr id="39" name="TextBox 38">
            <a:extLst>
              <a:ext uri="{FF2B5EF4-FFF2-40B4-BE49-F238E27FC236}">
                <a16:creationId xmlns:a16="http://schemas.microsoft.com/office/drawing/2014/main" id="{EB46A23F-B66E-4342-BFCE-4473D3134BF6}"/>
              </a:ext>
            </a:extLst>
          </p:cNvPr>
          <p:cNvSpPr txBox="1"/>
          <p:nvPr/>
        </p:nvSpPr>
        <p:spPr>
          <a:xfrm>
            <a:off x="4450129" y="-23617"/>
            <a:ext cx="2560060" cy="369332"/>
          </a:xfrm>
          <a:prstGeom prst="rect">
            <a:avLst/>
          </a:prstGeom>
          <a:noFill/>
        </p:spPr>
        <p:txBody>
          <a:bodyPr wrap="none" rtlCol="0">
            <a:spAutoFit/>
          </a:bodyPr>
          <a:lstStyle/>
          <a:p>
            <a:r>
              <a:rPr lang="en-US" dirty="0"/>
              <a:t>Sheboygan Ground Site-2</a:t>
            </a:r>
          </a:p>
        </p:txBody>
      </p:sp>
      <p:sp>
        <p:nvSpPr>
          <p:cNvPr id="34" name="TextBox 33">
            <a:extLst>
              <a:ext uri="{FF2B5EF4-FFF2-40B4-BE49-F238E27FC236}">
                <a16:creationId xmlns:a16="http://schemas.microsoft.com/office/drawing/2014/main" id="{9DE63D3A-8C79-464B-A5DA-5EFC617DBF87}"/>
              </a:ext>
            </a:extLst>
          </p:cNvPr>
          <p:cNvSpPr txBox="1"/>
          <p:nvPr/>
        </p:nvSpPr>
        <p:spPr>
          <a:xfrm>
            <a:off x="7164399" y="4613136"/>
            <a:ext cx="1789016" cy="307777"/>
          </a:xfrm>
          <a:prstGeom prst="rect">
            <a:avLst/>
          </a:prstGeom>
          <a:noFill/>
        </p:spPr>
        <p:txBody>
          <a:bodyPr wrap="none" rtlCol="0">
            <a:spAutoFit/>
          </a:bodyPr>
          <a:lstStyle/>
          <a:p>
            <a:r>
              <a:rPr lang="en-US" sz="1400" dirty="0"/>
              <a:t>233-242 m above lake</a:t>
            </a:r>
          </a:p>
        </p:txBody>
      </p:sp>
      <p:sp>
        <p:nvSpPr>
          <p:cNvPr id="41" name="TextBox 40">
            <a:extLst>
              <a:ext uri="{FF2B5EF4-FFF2-40B4-BE49-F238E27FC236}">
                <a16:creationId xmlns:a16="http://schemas.microsoft.com/office/drawing/2014/main" id="{E5B079D5-EC15-49B9-9936-70EAF28B8689}"/>
              </a:ext>
            </a:extLst>
          </p:cNvPr>
          <p:cNvSpPr txBox="1"/>
          <p:nvPr/>
        </p:nvSpPr>
        <p:spPr>
          <a:xfrm>
            <a:off x="8175727" y="3719200"/>
            <a:ext cx="748931" cy="954107"/>
          </a:xfrm>
          <a:prstGeom prst="rect">
            <a:avLst/>
          </a:prstGeom>
          <a:noFill/>
        </p:spPr>
        <p:txBody>
          <a:bodyPr wrap="square" rtlCol="0">
            <a:spAutoFit/>
          </a:bodyPr>
          <a:lstStyle/>
          <a:p>
            <a:pPr algn="r"/>
            <a:r>
              <a:rPr lang="en-US" sz="1400" dirty="0"/>
              <a:t>233-242 m above lake</a:t>
            </a:r>
          </a:p>
        </p:txBody>
      </p:sp>
      <p:sp>
        <p:nvSpPr>
          <p:cNvPr id="50" name="TextBox 49">
            <a:extLst>
              <a:ext uri="{FF2B5EF4-FFF2-40B4-BE49-F238E27FC236}">
                <a16:creationId xmlns:a16="http://schemas.microsoft.com/office/drawing/2014/main" id="{B0318527-CB29-4438-9692-4F5F8E30C163}"/>
              </a:ext>
            </a:extLst>
          </p:cNvPr>
          <p:cNvSpPr txBox="1"/>
          <p:nvPr/>
        </p:nvSpPr>
        <p:spPr>
          <a:xfrm>
            <a:off x="7154209" y="4430770"/>
            <a:ext cx="1789016" cy="307777"/>
          </a:xfrm>
          <a:prstGeom prst="rect">
            <a:avLst/>
          </a:prstGeom>
          <a:noFill/>
        </p:spPr>
        <p:txBody>
          <a:bodyPr wrap="none" rtlCol="0">
            <a:spAutoFit/>
          </a:bodyPr>
          <a:lstStyle/>
          <a:p>
            <a:r>
              <a:rPr lang="en-US" sz="1400" dirty="0"/>
              <a:t>257-262 m above lake</a:t>
            </a:r>
          </a:p>
        </p:txBody>
      </p:sp>
      <p:sp>
        <p:nvSpPr>
          <p:cNvPr id="51" name="TextBox 50">
            <a:extLst>
              <a:ext uri="{FF2B5EF4-FFF2-40B4-BE49-F238E27FC236}">
                <a16:creationId xmlns:a16="http://schemas.microsoft.com/office/drawing/2014/main" id="{6746483E-4BFB-44C1-B4F0-18C06F812BCF}"/>
              </a:ext>
            </a:extLst>
          </p:cNvPr>
          <p:cNvSpPr txBox="1"/>
          <p:nvPr/>
        </p:nvSpPr>
        <p:spPr>
          <a:xfrm>
            <a:off x="5729198" y="4930076"/>
            <a:ext cx="1789016" cy="307777"/>
          </a:xfrm>
          <a:prstGeom prst="rect">
            <a:avLst/>
          </a:prstGeom>
          <a:noFill/>
        </p:spPr>
        <p:txBody>
          <a:bodyPr wrap="none" rtlCol="0">
            <a:spAutoFit/>
          </a:bodyPr>
          <a:lstStyle/>
          <a:p>
            <a:r>
              <a:rPr lang="en-US" sz="1400" dirty="0"/>
              <a:t>184-192 m above lake</a:t>
            </a:r>
          </a:p>
        </p:txBody>
      </p:sp>
      <p:cxnSp>
        <p:nvCxnSpPr>
          <p:cNvPr id="57" name="Straight Connector 56">
            <a:extLst>
              <a:ext uri="{FF2B5EF4-FFF2-40B4-BE49-F238E27FC236}">
                <a16:creationId xmlns:a16="http://schemas.microsoft.com/office/drawing/2014/main" id="{9226125F-E339-4EA4-AA22-13D67BA1BD90}"/>
              </a:ext>
            </a:extLst>
          </p:cNvPr>
          <p:cNvCxnSpPr/>
          <p:nvPr/>
        </p:nvCxnSpPr>
        <p:spPr>
          <a:xfrm>
            <a:off x="4572001" y="2199496"/>
            <a:ext cx="3923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75DFCC-9A69-4744-BBE3-EF14B65FC4E2}"/>
              </a:ext>
            </a:extLst>
          </p:cNvPr>
          <p:cNvSpPr txBox="1"/>
          <p:nvPr/>
        </p:nvSpPr>
        <p:spPr>
          <a:xfrm>
            <a:off x="5935817" y="6628074"/>
            <a:ext cx="833883" cy="276999"/>
          </a:xfrm>
          <a:prstGeom prst="rect">
            <a:avLst/>
          </a:prstGeom>
          <a:noFill/>
        </p:spPr>
        <p:txBody>
          <a:bodyPr wrap="none" rtlCol="0">
            <a:spAutoFit/>
          </a:bodyPr>
          <a:lstStyle/>
          <a:p>
            <a:r>
              <a:rPr lang="en-US" sz="1200" dirty="0"/>
              <a:t>NO2 (ppb)</a:t>
            </a:r>
          </a:p>
        </p:txBody>
      </p:sp>
      <p:cxnSp>
        <p:nvCxnSpPr>
          <p:cNvPr id="43" name="Straight Arrow Connector 42">
            <a:extLst>
              <a:ext uri="{FF2B5EF4-FFF2-40B4-BE49-F238E27FC236}">
                <a16:creationId xmlns:a16="http://schemas.microsoft.com/office/drawing/2014/main" id="{311BDC49-4CC7-4BC3-BF9F-58E6A0396390}"/>
              </a:ext>
            </a:extLst>
          </p:cNvPr>
          <p:cNvCxnSpPr>
            <a:cxnSpLocks/>
          </p:cNvCxnSpPr>
          <p:nvPr/>
        </p:nvCxnSpPr>
        <p:spPr>
          <a:xfrm>
            <a:off x="6856853" y="1673888"/>
            <a:ext cx="30065" cy="2875511"/>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FE781FCA-FF12-4B91-9D1F-3E2FAEF34F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684" t="33754" b="34597"/>
          <a:stretch/>
        </p:blipFill>
        <p:spPr>
          <a:xfrm>
            <a:off x="8548502" y="748570"/>
            <a:ext cx="495232" cy="1446986"/>
          </a:xfrm>
          <a:prstGeom prst="rect">
            <a:avLst/>
          </a:prstGeom>
        </p:spPr>
      </p:pic>
      <p:sp>
        <p:nvSpPr>
          <p:cNvPr id="48" name="TextBox 47">
            <a:extLst>
              <a:ext uri="{FF2B5EF4-FFF2-40B4-BE49-F238E27FC236}">
                <a16:creationId xmlns:a16="http://schemas.microsoft.com/office/drawing/2014/main" id="{2CC80196-A56A-4DED-B194-6CCECA284948}"/>
              </a:ext>
            </a:extLst>
          </p:cNvPr>
          <p:cNvSpPr txBox="1"/>
          <p:nvPr/>
        </p:nvSpPr>
        <p:spPr>
          <a:xfrm>
            <a:off x="3566004" y="2945150"/>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9" name="TextBox 48">
            <a:extLst>
              <a:ext uri="{FF2B5EF4-FFF2-40B4-BE49-F238E27FC236}">
                <a16:creationId xmlns:a16="http://schemas.microsoft.com/office/drawing/2014/main" id="{ACA57505-19E1-45E6-B270-41D4767E48D8}"/>
              </a:ext>
            </a:extLst>
          </p:cNvPr>
          <p:cNvSpPr txBox="1"/>
          <p:nvPr/>
        </p:nvSpPr>
        <p:spPr>
          <a:xfrm>
            <a:off x="8523395" y="657836"/>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4" name="TextBox 43">
            <a:extLst>
              <a:ext uri="{FF2B5EF4-FFF2-40B4-BE49-F238E27FC236}">
                <a16:creationId xmlns:a16="http://schemas.microsoft.com/office/drawing/2014/main" id="{6564D319-FF9A-41EF-B96F-5E20613B7B1C}"/>
              </a:ext>
            </a:extLst>
          </p:cNvPr>
          <p:cNvSpPr txBox="1"/>
          <p:nvPr/>
        </p:nvSpPr>
        <p:spPr>
          <a:xfrm>
            <a:off x="4536517" y="2172433"/>
            <a:ext cx="791435" cy="276999"/>
          </a:xfrm>
          <a:prstGeom prst="rect">
            <a:avLst/>
          </a:prstGeom>
          <a:noFill/>
        </p:spPr>
        <p:txBody>
          <a:bodyPr wrap="none" rtlCol="0">
            <a:spAutoFit/>
          </a:bodyPr>
          <a:lstStyle/>
          <a:p>
            <a:r>
              <a:rPr lang="en-US" sz="1200" dirty="0"/>
              <a:t>Lake level</a:t>
            </a:r>
          </a:p>
        </p:txBody>
      </p:sp>
      <p:sp>
        <p:nvSpPr>
          <p:cNvPr id="52" name="TextBox 51">
            <a:extLst>
              <a:ext uri="{FF2B5EF4-FFF2-40B4-BE49-F238E27FC236}">
                <a16:creationId xmlns:a16="http://schemas.microsoft.com/office/drawing/2014/main" id="{298879F5-8076-4023-9076-E1444CBDB813}"/>
              </a:ext>
            </a:extLst>
          </p:cNvPr>
          <p:cNvSpPr txBox="1"/>
          <p:nvPr/>
        </p:nvSpPr>
        <p:spPr>
          <a:xfrm>
            <a:off x="4572000" y="6251989"/>
            <a:ext cx="1314014" cy="276999"/>
          </a:xfrm>
          <a:prstGeom prst="rect">
            <a:avLst/>
          </a:prstGeom>
          <a:noFill/>
        </p:spPr>
        <p:txBody>
          <a:bodyPr wrap="none" rtlCol="0">
            <a:spAutoFit/>
          </a:bodyPr>
          <a:lstStyle/>
          <a:p>
            <a:r>
              <a:rPr lang="en-US" sz="1200" dirty="0"/>
              <a:t>Lake level (177 m)</a:t>
            </a:r>
          </a:p>
        </p:txBody>
      </p:sp>
      <p:cxnSp>
        <p:nvCxnSpPr>
          <p:cNvPr id="53" name="Straight Arrow Connector 52">
            <a:extLst>
              <a:ext uri="{FF2B5EF4-FFF2-40B4-BE49-F238E27FC236}">
                <a16:creationId xmlns:a16="http://schemas.microsoft.com/office/drawing/2014/main" id="{D4D86F79-0399-476F-A50E-CB9951631C2E}"/>
              </a:ext>
            </a:extLst>
          </p:cNvPr>
          <p:cNvCxnSpPr>
            <a:cxnSpLocks/>
          </p:cNvCxnSpPr>
          <p:nvPr/>
        </p:nvCxnSpPr>
        <p:spPr>
          <a:xfrm>
            <a:off x="6006028" y="1424423"/>
            <a:ext cx="2068985" cy="2413080"/>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3499BBE-17DE-4061-94DC-53FE3A8BFFE8}"/>
              </a:ext>
            </a:extLst>
          </p:cNvPr>
          <p:cNvSpPr txBox="1"/>
          <p:nvPr/>
        </p:nvSpPr>
        <p:spPr>
          <a:xfrm>
            <a:off x="5191280" y="5671352"/>
            <a:ext cx="1161672" cy="738664"/>
          </a:xfrm>
          <a:prstGeom prst="rect">
            <a:avLst/>
          </a:prstGeom>
          <a:noFill/>
        </p:spPr>
        <p:txBody>
          <a:bodyPr wrap="square" rtlCol="0">
            <a:spAutoFit/>
          </a:bodyPr>
          <a:lstStyle/>
          <a:p>
            <a:r>
              <a:rPr lang="en-US" sz="1400" dirty="0"/>
              <a:t>Slightly elevated NO</a:t>
            </a:r>
            <a:r>
              <a:rPr lang="en-US" sz="1400" baseline="-25000" dirty="0"/>
              <a:t>2</a:t>
            </a:r>
            <a:r>
              <a:rPr lang="en-US" sz="1400" dirty="0"/>
              <a:t> over land</a:t>
            </a:r>
          </a:p>
        </p:txBody>
      </p:sp>
      <p:sp>
        <p:nvSpPr>
          <p:cNvPr id="55" name="Freeform: Shape 54">
            <a:extLst>
              <a:ext uri="{FF2B5EF4-FFF2-40B4-BE49-F238E27FC236}">
                <a16:creationId xmlns:a16="http://schemas.microsoft.com/office/drawing/2014/main" id="{65A62D2A-1765-4E16-B943-9D07180239DD}"/>
              </a:ext>
            </a:extLst>
          </p:cNvPr>
          <p:cNvSpPr/>
          <p:nvPr/>
        </p:nvSpPr>
        <p:spPr>
          <a:xfrm>
            <a:off x="6913984" y="1711369"/>
            <a:ext cx="258925" cy="2935276"/>
          </a:xfrm>
          <a:custGeom>
            <a:avLst/>
            <a:gdLst>
              <a:gd name="connsiteX0" fmla="*/ 0 w 345233"/>
              <a:gd name="connsiteY0" fmla="*/ 5464 h 2935276"/>
              <a:gd name="connsiteX1" fmla="*/ 279918 w 345233"/>
              <a:gd name="connsiteY1" fmla="*/ 462664 h 2935276"/>
              <a:gd name="connsiteX2" fmla="*/ 345233 w 345233"/>
              <a:gd name="connsiteY2" fmla="*/ 2935276 h 2935276"/>
            </a:gdLst>
            <a:ahLst/>
            <a:cxnLst>
              <a:cxn ang="0">
                <a:pos x="connsiteX0" y="connsiteY0"/>
              </a:cxn>
              <a:cxn ang="0">
                <a:pos x="connsiteX1" y="connsiteY1"/>
              </a:cxn>
              <a:cxn ang="0">
                <a:pos x="connsiteX2" y="connsiteY2"/>
              </a:cxn>
            </a:cxnLst>
            <a:rect l="l" t="t" r="r" b="b"/>
            <a:pathLst>
              <a:path w="345233" h="2935276">
                <a:moveTo>
                  <a:pt x="0" y="5464"/>
                </a:moveTo>
                <a:cubicBezTo>
                  <a:pt x="111189" y="-10087"/>
                  <a:pt x="222379" y="-25638"/>
                  <a:pt x="279918" y="462664"/>
                </a:cubicBezTo>
                <a:cubicBezTo>
                  <a:pt x="337457" y="950966"/>
                  <a:pt x="341345" y="1943121"/>
                  <a:pt x="345233" y="2935276"/>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828FE42F-40AB-40FA-91B4-C83B52A68512}"/>
              </a:ext>
            </a:extLst>
          </p:cNvPr>
          <p:cNvCxnSpPr>
            <a:cxnSpLocks/>
          </p:cNvCxnSpPr>
          <p:nvPr/>
        </p:nvCxnSpPr>
        <p:spPr>
          <a:xfrm flipH="1">
            <a:off x="5754251" y="1823504"/>
            <a:ext cx="1132667" cy="3136018"/>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ABB1580-440F-4ABD-BC59-33485C1A0AD0}"/>
              </a:ext>
            </a:extLst>
          </p:cNvPr>
          <p:cNvSpPr txBox="1"/>
          <p:nvPr/>
        </p:nvSpPr>
        <p:spPr>
          <a:xfrm>
            <a:off x="6751834" y="1922363"/>
            <a:ext cx="448681" cy="523220"/>
          </a:xfrm>
          <a:prstGeom prst="rect">
            <a:avLst/>
          </a:prstGeom>
          <a:noFill/>
        </p:spPr>
        <p:txBody>
          <a:bodyPr wrap="square" rtlCol="0">
            <a:spAutoFit/>
          </a:bodyPr>
          <a:lstStyle/>
          <a:p>
            <a:r>
              <a:rPr lang="en-US" sz="1400" dirty="0"/>
              <a:t>17:39</a:t>
            </a:r>
          </a:p>
        </p:txBody>
      </p:sp>
      <p:cxnSp>
        <p:nvCxnSpPr>
          <p:cNvPr id="62" name="Straight Arrow Connector 61">
            <a:extLst>
              <a:ext uri="{FF2B5EF4-FFF2-40B4-BE49-F238E27FC236}">
                <a16:creationId xmlns:a16="http://schemas.microsoft.com/office/drawing/2014/main" id="{BF72635D-7DDD-40DB-A4AC-6AEA282471C0}"/>
              </a:ext>
            </a:extLst>
          </p:cNvPr>
          <p:cNvCxnSpPr>
            <a:cxnSpLocks/>
          </p:cNvCxnSpPr>
          <p:nvPr/>
        </p:nvCxnSpPr>
        <p:spPr>
          <a:xfrm flipH="1" flipV="1">
            <a:off x="6939894" y="1813227"/>
            <a:ext cx="37233" cy="172113"/>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56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520" y="914400"/>
            <a:ext cx="8305800" cy="59093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u="sng" dirty="0">
                <a:latin typeface="Times New Roman" panose="02020603050405020304" pitchFamily="18" charset="0"/>
                <a:cs typeface="Times New Roman" panose="02020603050405020304" pitchFamily="18" charset="0"/>
              </a:rPr>
              <a:t>What are the potential outcomes/benefits of LMOS 2017?</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LMOS 2017 measurements provide critical observations for evaluating a new generation of air quality models attempting to better simulate ozone episodes in the region. Over the long term, the information collected is expected to result in:</a:t>
            </a: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Improved modeled ozone forecasts for this region, which states and EPA use to meet state and federal Clean Air Act requirements.</a:t>
            </a: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Better understanding of the lakeshore gradient in ozone concentrations, which could influence how EPA addresses future regional ozone issues.</a:t>
            </a: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Improved knowledge of how emissions influence ozone formation in the region.</a:t>
            </a:r>
          </a:p>
          <a:p>
            <a:pPr marL="285750" indent="-285750">
              <a:buFont typeface="Wingdings" panose="05000000000000000000" pitchFamily="2" charset="2"/>
              <a:buChar char="§"/>
            </a:pPr>
            <a:endParaRPr lang="en-US" b="1" u="sng"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What institutions are involved in LMOS 2017?</a:t>
            </a:r>
          </a:p>
          <a:p>
            <a:endParaRPr lang="en-US" b="1" u="sng"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Researcher institutions: NOAA, NASA, U.S. EPA, University of Wisconsin, University of Iowa, University of Minnesota, University of Northern Iowa, University of Maryland Baltimore County, Scientific Aviation.</a:t>
            </a: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Air quality management agencies: Lake Michigan Air Directors Consortium (LADCO), Wisconsin DNR, Illinois EPA, Indiana DEM.</a:t>
            </a: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Nonprofit organizations: Electric Power Research Institute (EPRI) </a:t>
            </a: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Commercial Services: Scientific Aviation</a:t>
            </a:r>
          </a:p>
        </p:txBody>
      </p:sp>
      <p:sp>
        <p:nvSpPr>
          <p:cNvPr id="5" name="Rectangle 4"/>
          <p:cNvSpPr/>
          <p:nvPr/>
        </p:nvSpPr>
        <p:spPr>
          <a:xfrm>
            <a:off x="0" y="21740"/>
            <a:ext cx="9144000"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2017 Lake Michigan Ozone Study (LMOS)</a:t>
            </a:r>
          </a:p>
        </p:txBody>
      </p:sp>
    </p:spTree>
    <p:extLst>
      <p:ext uri="{BB962C8B-B14F-4D97-AF65-F5344CB8AC3E}">
        <p14:creationId xmlns:p14="http://schemas.microsoft.com/office/powerpoint/2010/main" val="3428015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52B047-8B3B-419D-87D0-5F9501B301FC}"/>
              </a:ext>
            </a:extLst>
          </p:cNvPr>
          <p:cNvPicPr>
            <a:picLocks noChangeAspect="1"/>
          </p:cNvPicPr>
          <p:nvPr/>
        </p:nvPicPr>
        <p:blipFill rotWithShape="1">
          <a:blip r:embed="rId2">
            <a:extLst>
              <a:ext uri="{28A0092B-C50C-407E-A947-70E740481C1C}">
                <a14:useLocalDpi xmlns:a14="http://schemas.microsoft.com/office/drawing/2010/main" val="0"/>
              </a:ext>
            </a:extLst>
          </a:blip>
          <a:srcRect l="3660" t="64539" r="10283" b="1385"/>
          <a:stretch/>
        </p:blipFill>
        <p:spPr>
          <a:xfrm>
            <a:off x="4316885" y="302405"/>
            <a:ext cx="4272069" cy="2876011"/>
          </a:xfrm>
          <a:prstGeom prst="rect">
            <a:avLst/>
          </a:prstGeom>
        </p:spPr>
      </p:pic>
      <p:pic>
        <p:nvPicPr>
          <p:cNvPr id="12" name="Picture 11">
            <a:extLst>
              <a:ext uri="{FF2B5EF4-FFF2-40B4-BE49-F238E27FC236}">
                <a16:creationId xmlns:a16="http://schemas.microsoft.com/office/drawing/2014/main" id="{1D04C75C-C315-48B1-880A-36FEAE4FE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629" y="3178415"/>
            <a:ext cx="4800610" cy="3583112"/>
          </a:xfrm>
          <a:prstGeom prst="rect">
            <a:avLst/>
          </a:prstGeom>
        </p:spPr>
      </p:pic>
      <p:pic>
        <p:nvPicPr>
          <p:cNvPr id="6" name="Picture 5">
            <a:extLst>
              <a:ext uri="{FF2B5EF4-FFF2-40B4-BE49-F238E27FC236}">
                <a16:creationId xmlns:a16="http://schemas.microsoft.com/office/drawing/2014/main" id="{59155CA1-3D1B-4182-A03A-1150AA45DF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402" b="9442"/>
          <a:stretch/>
        </p:blipFill>
        <p:spPr>
          <a:xfrm>
            <a:off x="7738" y="1520368"/>
            <a:ext cx="4114808" cy="4397667"/>
          </a:xfrm>
          <a:prstGeom prst="rect">
            <a:avLst/>
          </a:prstGeom>
        </p:spPr>
      </p:pic>
      <p:sp>
        <p:nvSpPr>
          <p:cNvPr id="10" name="TextBox 9">
            <a:extLst>
              <a:ext uri="{FF2B5EF4-FFF2-40B4-BE49-F238E27FC236}">
                <a16:creationId xmlns:a16="http://schemas.microsoft.com/office/drawing/2014/main" id="{F40C3004-918A-488E-8205-04610A77D819}"/>
              </a:ext>
            </a:extLst>
          </p:cNvPr>
          <p:cNvSpPr txBox="1"/>
          <p:nvPr/>
        </p:nvSpPr>
        <p:spPr>
          <a:xfrm>
            <a:off x="178679" y="5944516"/>
            <a:ext cx="4656788" cy="830997"/>
          </a:xfrm>
          <a:prstGeom prst="rect">
            <a:avLst/>
          </a:prstGeom>
          <a:noFill/>
        </p:spPr>
        <p:txBody>
          <a:bodyPr wrap="none" rtlCol="0">
            <a:spAutoFit/>
          </a:bodyPr>
          <a:lstStyle/>
          <a:p>
            <a:r>
              <a:rPr lang="en-US" sz="1600" dirty="0">
                <a:solidFill>
                  <a:srgbClr val="FF0000"/>
                </a:solidFill>
              </a:rPr>
              <a:t>Very narrow plume from Edgewater</a:t>
            </a:r>
          </a:p>
          <a:p>
            <a:pPr marL="285750" indent="-285750">
              <a:buFont typeface="Arial" panose="020B0604020202020204" pitchFamily="34" charset="0"/>
              <a:buChar char="•"/>
            </a:pPr>
            <a:r>
              <a:rPr lang="en-US" sz="1600" dirty="0">
                <a:solidFill>
                  <a:srgbClr val="FF0000"/>
                </a:solidFill>
              </a:rPr>
              <a:t>Altitude increases with distance</a:t>
            </a:r>
          </a:p>
          <a:p>
            <a:pPr marL="285750" indent="-285750">
              <a:buFont typeface="Arial" panose="020B0604020202020204" pitchFamily="34" charset="0"/>
              <a:buChar char="•"/>
            </a:pPr>
            <a:r>
              <a:rPr lang="en-US" sz="1600" dirty="0">
                <a:solidFill>
                  <a:srgbClr val="FF0000"/>
                </a:solidFill>
              </a:rPr>
              <a:t>Plume location consistent over at least 30 minutes</a:t>
            </a:r>
          </a:p>
        </p:txBody>
      </p:sp>
      <p:sp>
        <p:nvSpPr>
          <p:cNvPr id="19" name="TextBox 18">
            <a:extLst>
              <a:ext uri="{FF2B5EF4-FFF2-40B4-BE49-F238E27FC236}">
                <a16:creationId xmlns:a16="http://schemas.microsoft.com/office/drawing/2014/main" id="{3B941995-A827-4D3D-8463-D43AEA3A7565}"/>
              </a:ext>
            </a:extLst>
          </p:cNvPr>
          <p:cNvSpPr txBox="1"/>
          <p:nvPr/>
        </p:nvSpPr>
        <p:spPr>
          <a:xfrm>
            <a:off x="5544631" y="1603084"/>
            <a:ext cx="598241" cy="307777"/>
          </a:xfrm>
          <a:prstGeom prst="rect">
            <a:avLst/>
          </a:prstGeom>
          <a:noFill/>
        </p:spPr>
        <p:txBody>
          <a:bodyPr wrap="none" rtlCol="0">
            <a:spAutoFit/>
          </a:bodyPr>
          <a:lstStyle/>
          <a:p>
            <a:r>
              <a:rPr lang="en-US" sz="1400" dirty="0"/>
              <a:t>17:39</a:t>
            </a:r>
          </a:p>
        </p:txBody>
      </p:sp>
      <p:cxnSp>
        <p:nvCxnSpPr>
          <p:cNvPr id="20" name="Straight Arrow Connector 19">
            <a:extLst>
              <a:ext uri="{FF2B5EF4-FFF2-40B4-BE49-F238E27FC236}">
                <a16:creationId xmlns:a16="http://schemas.microsoft.com/office/drawing/2014/main" id="{7D7789DC-5C1B-40B4-B756-CD4D3B7BA4F0}"/>
              </a:ext>
            </a:extLst>
          </p:cNvPr>
          <p:cNvCxnSpPr>
            <a:cxnSpLocks/>
          </p:cNvCxnSpPr>
          <p:nvPr/>
        </p:nvCxnSpPr>
        <p:spPr>
          <a:xfrm flipV="1">
            <a:off x="5878286" y="1437234"/>
            <a:ext cx="111175" cy="211016"/>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CEAC57E-A947-4AE6-9FB3-A6B16C86F05C}"/>
              </a:ext>
            </a:extLst>
          </p:cNvPr>
          <p:cNvSpPr txBox="1"/>
          <p:nvPr/>
        </p:nvSpPr>
        <p:spPr>
          <a:xfrm>
            <a:off x="7070960" y="1401888"/>
            <a:ext cx="598241" cy="307777"/>
          </a:xfrm>
          <a:prstGeom prst="rect">
            <a:avLst/>
          </a:prstGeom>
          <a:noFill/>
        </p:spPr>
        <p:txBody>
          <a:bodyPr wrap="none" rtlCol="0">
            <a:spAutoFit/>
          </a:bodyPr>
          <a:lstStyle/>
          <a:p>
            <a:r>
              <a:rPr lang="en-US" sz="1400" dirty="0"/>
              <a:t>17:11</a:t>
            </a:r>
          </a:p>
        </p:txBody>
      </p:sp>
      <p:cxnSp>
        <p:nvCxnSpPr>
          <p:cNvPr id="23" name="Straight Arrow Connector 22">
            <a:extLst>
              <a:ext uri="{FF2B5EF4-FFF2-40B4-BE49-F238E27FC236}">
                <a16:creationId xmlns:a16="http://schemas.microsoft.com/office/drawing/2014/main" id="{301C1A32-2CAF-4F16-A5C5-0BF8345BE43C}"/>
              </a:ext>
            </a:extLst>
          </p:cNvPr>
          <p:cNvCxnSpPr>
            <a:cxnSpLocks/>
          </p:cNvCxnSpPr>
          <p:nvPr/>
        </p:nvCxnSpPr>
        <p:spPr>
          <a:xfrm flipH="1">
            <a:off x="6921905" y="1603083"/>
            <a:ext cx="183410" cy="85622"/>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D593EAB-6FC0-4AFC-85D4-6F6B4DCA4F91}"/>
              </a:ext>
            </a:extLst>
          </p:cNvPr>
          <p:cNvSpPr txBox="1"/>
          <p:nvPr/>
        </p:nvSpPr>
        <p:spPr>
          <a:xfrm>
            <a:off x="6951121" y="1129458"/>
            <a:ext cx="598241" cy="307777"/>
          </a:xfrm>
          <a:prstGeom prst="rect">
            <a:avLst/>
          </a:prstGeom>
          <a:noFill/>
        </p:spPr>
        <p:txBody>
          <a:bodyPr wrap="none" rtlCol="0">
            <a:spAutoFit/>
          </a:bodyPr>
          <a:lstStyle/>
          <a:p>
            <a:r>
              <a:rPr lang="en-US" sz="1400" dirty="0"/>
              <a:t>17:40</a:t>
            </a:r>
          </a:p>
        </p:txBody>
      </p:sp>
      <p:cxnSp>
        <p:nvCxnSpPr>
          <p:cNvPr id="26" name="Straight Arrow Connector 25">
            <a:extLst>
              <a:ext uri="{FF2B5EF4-FFF2-40B4-BE49-F238E27FC236}">
                <a16:creationId xmlns:a16="http://schemas.microsoft.com/office/drawing/2014/main" id="{C6CB724B-AE6E-4D27-B921-70932AE00153}"/>
              </a:ext>
            </a:extLst>
          </p:cNvPr>
          <p:cNvCxnSpPr>
            <a:cxnSpLocks/>
          </p:cNvCxnSpPr>
          <p:nvPr/>
        </p:nvCxnSpPr>
        <p:spPr>
          <a:xfrm flipH="1">
            <a:off x="6870498" y="1353414"/>
            <a:ext cx="143273" cy="220627"/>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267A1AD-9573-47B1-AF1B-70AFC5EEEF83}"/>
              </a:ext>
            </a:extLst>
          </p:cNvPr>
          <p:cNvSpPr txBox="1"/>
          <p:nvPr/>
        </p:nvSpPr>
        <p:spPr>
          <a:xfrm>
            <a:off x="454868" y="1964938"/>
            <a:ext cx="2868799" cy="584775"/>
          </a:xfrm>
          <a:prstGeom prst="rect">
            <a:avLst/>
          </a:prstGeom>
          <a:noFill/>
        </p:spPr>
        <p:txBody>
          <a:bodyPr wrap="none" rtlCol="0">
            <a:spAutoFit/>
          </a:bodyPr>
          <a:lstStyle/>
          <a:p>
            <a:r>
              <a:rPr lang="en-US" sz="1600" dirty="0">
                <a:solidFill>
                  <a:srgbClr val="00B0F0"/>
                </a:solidFill>
              </a:rPr>
              <a:t>Shoreline is wrong!</a:t>
            </a:r>
          </a:p>
          <a:p>
            <a:r>
              <a:rPr lang="en-US" sz="1600" dirty="0">
                <a:solidFill>
                  <a:srgbClr val="00B0F0"/>
                </a:solidFill>
              </a:rPr>
              <a:t>Both points are on the shoreline</a:t>
            </a:r>
          </a:p>
        </p:txBody>
      </p:sp>
      <p:sp>
        <p:nvSpPr>
          <p:cNvPr id="37" name="TextBox 36">
            <a:extLst>
              <a:ext uri="{FF2B5EF4-FFF2-40B4-BE49-F238E27FC236}">
                <a16:creationId xmlns:a16="http://schemas.microsoft.com/office/drawing/2014/main" id="{E4C6F768-49C8-43D0-93FC-CCF4AE22BE0B}"/>
              </a:ext>
            </a:extLst>
          </p:cNvPr>
          <p:cNvSpPr txBox="1"/>
          <p:nvPr/>
        </p:nvSpPr>
        <p:spPr>
          <a:xfrm rot="16200000">
            <a:off x="3720720" y="1347112"/>
            <a:ext cx="1359668" cy="307777"/>
          </a:xfrm>
          <a:prstGeom prst="rect">
            <a:avLst/>
          </a:prstGeom>
          <a:noFill/>
        </p:spPr>
        <p:txBody>
          <a:bodyPr wrap="none" rtlCol="0">
            <a:spAutoFit/>
          </a:bodyPr>
          <a:lstStyle/>
          <a:p>
            <a:r>
              <a:rPr lang="en-US" sz="1400" dirty="0"/>
              <a:t>Altitude (m </a:t>
            </a:r>
            <a:r>
              <a:rPr lang="en-US" sz="1400" dirty="0" err="1"/>
              <a:t>msl</a:t>
            </a:r>
            <a:r>
              <a:rPr lang="en-US" sz="1400" dirty="0"/>
              <a:t>)</a:t>
            </a:r>
          </a:p>
        </p:txBody>
      </p:sp>
      <p:sp>
        <p:nvSpPr>
          <p:cNvPr id="39" name="TextBox 38">
            <a:extLst>
              <a:ext uri="{FF2B5EF4-FFF2-40B4-BE49-F238E27FC236}">
                <a16:creationId xmlns:a16="http://schemas.microsoft.com/office/drawing/2014/main" id="{EB46A23F-B66E-4342-BFCE-4473D3134BF6}"/>
              </a:ext>
            </a:extLst>
          </p:cNvPr>
          <p:cNvSpPr txBox="1"/>
          <p:nvPr/>
        </p:nvSpPr>
        <p:spPr>
          <a:xfrm>
            <a:off x="4450129" y="-23617"/>
            <a:ext cx="2560060" cy="369332"/>
          </a:xfrm>
          <a:prstGeom prst="rect">
            <a:avLst/>
          </a:prstGeom>
          <a:noFill/>
        </p:spPr>
        <p:txBody>
          <a:bodyPr wrap="none" rtlCol="0">
            <a:spAutoFit/>
          </a:bodyPr>
          <a:lstStyle/>
          <a:p>
            <a:r>
              <a:rPr lang="en-US" dirty="0"/>
              <a:t>Sheboygan Ground Site-2</a:t>
            </a:r>
          </a:p>
        </p:txBody>
      </p:sp>
      <p:sp>
        <p:nvSpPr>
          <p:cNvPr id="34" name="TextBox 33">
            <a:extLst>
              <a:ext uri="{FF2B5EF4-FFF2-40B4-BE49-F238E27FC236}">
                <a16:creationId xmlns:a16="http://schemas.microsoft.com/office/drawing/2014/main" id="{9DE63D3A-8C79-464B-A5DA-5EFC617DBF87}"/>
              </a:ext>
            </a:extLst>
          </p:cNvPr>
          <p:cNvSpPr txBox="1"/>
          <p:nvPr/>
        </p:nvSpPr>
        <p:spPr>
          <a:xfrm>
            <a:off x="7164399" y="4613136"/>
            <a:ext cx="1789016" cy="307777"/>
          </a:xfrm>
          <a:prstGeom prst="rect">
            <a:avLst/>
          </a:prstGeom>
          <a:noFill/>
        </p:spPr>
        <p:txBody>
          <a:bodyPr wrap="none" rtlCol="0">
            <a:spAutoFit/>
          </a:bodyPr>
          <a:lstStyle/>
          <a:p>
            <a:r>
              <a:rPr lang="en-US" sz="1400" dirty="0"/>
              <a:t>233-242 m above lake</a:t>
            </a:r>
          </a:p>
        </p:txBody>
      </p:sp>
      <p:sp>
        <p:nvSpPr>
          <p:cNvPr id="41" name="TextBox 40">
            <a:extLst>
              <a:ext uri="{FF2B5EF4-FFF2-40B4-BE49-F238E27FC236}">
                <a16:creationId xmlns:a16="http://schemas.microsoft.com/office/drawing/2014/main" id="{E5B079D5-EC15-49B9-9936-70EAF28B8689}"/>
              </a:ext>
            </a:extLst>
          </p:cNvPr>
          <p:cNvSpPr txBox="1"/>
          <p:nvPr/>
        </p:nvSpPr>
        <p:spPr>
          <a:xfrm>
            <a:off x="8175727" y="3719200"/>
            <a:ext cx="748931" cy="954107"/>
          </a:xfrm>
          <a:prstGeom prst="rect">
            <a:avLst/>
          </a:prstGeom>
          <a:noFill/>
        </p:spPr>
        <p:txBody>
          <a:bodyPr wrap="square" rtlCol="0">
            <a:spAutoFit/>
          </a:bodyPr>
          <a:lstStyle/>
          <a:p>
            <a:pPr algn="r"/>
            <a:r>
              <a:rPr lang="en-US" sz="1400" dirty="0"/>
              <a:t>233-242 m above lake</a:t>
            </a:r>
          </a:p>
        </p:txBody>
      </p:sp>
      <p:sp>
        <p:nvSpPr>
          <p:cNvPr id="50" name="TextBox 49">
            <a:extLst>
              <a:ext uri="{FF2B5EF4-FFF2-40B4-BE49-F238E27FC236}">
                <a16:creationId xmlns:a16="http://schemas.microsoft.com/office/drawing/2014/main" id="{B0318527-CB29-4438-9692-4F5F8E30C163}"/>
              </a:ext>
            </a:extLst>
          </p:cNvPr>
          <p:cNvSpPr txBox="1"/>
          <p:nvPr/>
        </p:nvSpPr>
        <p:spPr>
          <a:xfrm>
            <a:off x="7154209" y="4430770"/>
            <a:ext cx="1789016" cy="307777"/>
          </a:xfrm>
          <a:prstGeom prst="rect">
            <a:avLst/>
          </a:prstGeom>
          <a:noFill/>
        </p:spPr>
        <p:txBody>
          <a:bodyPr wrap="none" rtlCol="0">
            <a:spAutoFit/>
          </a:bodyPr>
          <a:lstStyle/>
          <a:p>
            <a:r>
              <a:rPr lang="en-US" sz="1400" dirty="0"/>
              <a:t>257-262 m above lake</a:t>
            </a:r>
          </a:p>
        </p:txBody>
      </p:sp>
      <p:sp>
        <p:nvSpPr>
          <p:cNvPr id="51" name="TextBox 50">
            <a:extLst>
              <a:ext uri="{FF2B5EF4-FFF2-40B4-BE49-F238E27FC236}">
                <a16:creationId xmlns:a16="http://schemas.microsoft.com/office/drawing/2014/main" id="{6746483E-4BFB-44C1-B4F0-18C06F812BCF}"/>
              </a:ext>
            </a:extLst>
          </p:cNvPr>
          <p:cNvSpPr txBox="1"/>
          <p:nvPr/>
        </p:nvSpPr>
        <p:spPr>
          <a:xfrm>
            <a:off x="5729198" y="4930076"/>
            <a:ext cx="1789016" cy="307777"/>
          </a:xfrm>
          <a:prstGeom prst="rect">
            <a:avLst/>
          </a:prstGeom>
          <a:noFill/>
        </p:spPr>
        <p:txBody>
          <a:bodyPr wrap="none" rtlCol="0">
            <a:spAutoFit/>
          </a:bodyPr>
          <a:lstStyle/>
          <a:p>
            <a:r>
              <a:rPr lang="en-US" sz="1400" dirty="0"/>
              <a:t>184-192 m above lake</a:t>
            </a:r>
          </a:p>
        </p:txBody>
      </p:sp>
      <p:cxnSp>
        <p:nvCxnSpPr>
          <p:cNvPr id="57" name="Straight Connector 56">
            <a:extLst>
              <a:ext uri="{FF2B5EF4-FFF2-40B4-BE49-F238E27FC236}">
                <a16:creationId xmlns:a16="http://schemas.microsoft.com/office/drawing/2014/main" id="{9226125F-E339-4EA4-AA22-13D67BA1BD90}"/>
              </a:ext>
            </a:extLst>
          </p:cNvPr>
          <p:cNvCxnSpPr/>
          <p:nvPr/>
        </p:nvCxnSpPr>
        <p:spPr>
          <a:xfrm>
            <a:off x="4572001" y="2199496"/>
            <a:ext cx="3923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75DFCC-9A69-4744-BBE3-EF14B65FC4E2}"/>
              </a:ext>
            </a:extLst>
          </p:cNvPr>
          <p:cNvSpPr txBox="1"/>
          <p:nvPr/>
        </p:nvSpPr>
        <p:spPr>
          <a:xfrm>
            <a:off x="5935817" y="6628074"/>
            <a:ext cx="833883" cy="276999"/>
          </a:xfrm>
          <a:prstGeom prst="rect">
            <a:avLst/>
          </a:prstGeom>
          <a:noFill/>
        </p:spPr>
        <p:txBody>
          <a:bodyPr wrap="none" rtlCol="0">
            <a:spAutoFit/>
          </a:bodyPr>
          <a:lstStyle/>
          <a:p>
            <a:r>
              <a:rPr lang="en-US" sz="1200" dirty="0"/>
              <a:t>NO2 (ppb)</a:t>
            </a:r>
          </a:p>
        </p:txBody>
      </p:sp>
      <p:cxnSp>
        <p:nvCxnSpPr>
          <p:cNvPr id="43" name="Straight Arrow Connector 42">
            <a:extLst>
              <a:ext uri="{FF2B5EF4-FFF2-40B4-BE49-F238E27FC236}">
                <a16:creationId xmlns:a16="http://schemas.microsoft.com/office/drawing/2014/main" id="{311BDC49-4CC7-4BC3-BF9F-58E6A0396390}"/>
              </a:ext>
            </a:extLst>
          </p:cNvPr>
          <p:cNvCxnSpPr>
            <a:cxnSpLocks/>
          </p:cNvCxnSpPr>
          <p:nvPr/>
        </p:nvCxnSpPr>
        <p:spPr>
          <a:xfrm>
            <a:off x="6856853" y="1673888"/>
            <a:ext cx="30065" cy="2875511"/>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FE781FCA-FF12-4B91-9D1F-3E2FAEF34F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684" t="33754" b="34597"/>
          <a:stretch/>
        </p:blipFill>
        <p:spPr>
          <a:xfrm>
            <a:off x="8548502" y="748570"/>
            <a:ext cx="495232" cy="1446986"/>
          </a:xfrm>
          <a:prstGeom prst="rect">
            <a:avLst/>
          </a:prstGeom>
        </p:spPr>
      </p:pic>
      <p:sp>
        <p:nvSpPr>
          <p:cNvPr id="48" name="TextBox 47">
            <a:extLst>
              <a:ext uri="{FF2B5EF4-FFF2-40B4-BE49-F238E27FC236}">
                <a16:creationId xmlns:a16="http://schemas.microsoft.com/office/drawing/2014/main" id="{2CC80196-A56A-4DED-B194-6CCECA284948}"/>
              </a:ext>
            </a:extLst>
          </p:cNvPr>
          <p:cNvSpPr txBox="1"/>
          <p:nvPr/>
        </p:nvSpPr>
        <p:spPr>
          <a:xfrm>
            <a:off x="3566004" y="2945150"/>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9" name="TextBox 48">
            <a:extLst>
              <a:ext uri="{FF2B5EF4-FFF2-40B4-BE49-F238E27FC236}">
                <a16:creationId xmlns:a16="http://schemas.microsoft.com/office/drawing/2014/main" id="{ACA57505-19E1-45E6-B270-41D4767E48D8}"/>
              </a:ext>
            </a:extLst>
          </p:cNvPr>
          <p:cNvSpPr txBox="1"/>
          <p:nvPr/>
        </p:nvSpPr>
        <p:spPr>
          <a:xfrm>
            <a:off x="8523395" y="657836"/>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4" name="TextBox 43">
            <a:extLst>
              <a:ext uri="{FF2B5EF4-FFF2-40B4-BE49-F238E27FC236}">
                <a16:creationId xmlns:a16="http://schemas.microsoft.com/office/drawing/2014/main" id="{6564D319-FF9A-41EF-B96F-5E20613B7B1C}"/>
              </a:ext>
            </a:extLst>
          </p:cNvPr>
          <p:cNvSpPr txBox="1"/>
          <p:nvPr/>
        </p:nvSpPr>
        <p:spPr>
          <a:xfrm>
            <a:off x="4536517" y="2172433"/>
            <a:ext cx="791435" cy="276999"/>
          </a:xfrm>
          <a:prstGeom prst="rect">
            <a:avLst/>
          </a:prstGeom>
          <a:noFill/>
        </p:spPr>
        <p:txBody>
          <a:bodyPr wrap="none" rtlCol="0">
            <a:spAutoFit/>
          </a:bodyPr>
          <a:lstStyle/>
          <a:p>
            <a:r>
              <a:rPr lang="en-US" sz="1200" dirty="0"/>
              <a:t>Lake level</a:t>
            </a:r>
          </a:p>
        </p:txBody>
      </p:sp>
      <p:sp>
        <p:nvSpPr>
          <p:cNvPr id="52" name="TextBox 51">
            <a:extLst>
              <a:ext uri="{FF2B5EF4-FFF2-40B4-BE49-F238E27FC236}">
                <a16:creationId xmlns:a16="http://schemas.microsoft.com/office/drawing/2014/main" id="{298879F5-8076-4023-9076-E1444CBDB813}"/>
              </a:ext>
            </a:extLst>
          </p:cNvPr>
          <p:cNvSpPr txBox="1"/>
          <p:nvPr/>
        </p:nvSpPr>
        <p:spPr>
          <a:xfrm>
            <a:off x="4572000" y="6251989"/>
            <a:ext cx="1314014" cy="276999"/>
          </a:xfrm>
          <a:prstGeom prst="rect">
            <a:avLst/>
          </a:prstGeom>
          <a:noFill/>
        </p:spPr>
        <p:txBody>
          <a:bodyPr wrap="none" rtlCol="0">
            <a:spAutoFit/>
          </a:bodyPr>
          <a:lstStyle/>
          <a:p>
            <a:r>
              <a:rPr lang="en-US" sz="1200" dirty="0"/>
              <a:t>Lake level (177 m)</a:t>
            </a:r>
          </a:p>
        </p:txBody>
      </p:sp>
      <p:cxnSp>
        <p:nvCxnSpPr>
          <p:cNvPr id="53" name="Straight Arrow Connector 52">
            <a:extLst>
              <a:ext uri="{FF2B5EF4-FFF2-40B4-BE49-F238E27FC236}">
                <a16:creationId xmlns:a16="http://schemas.microsoft.com/office/drawing/2014/main" id="{D4D86F79-0399-476F-A50E-CB9951631C2E}"/>
              </a:ext>
            </a:extLst>
          </p:cNvPr>
          <p:cNvCxnSpPr>
            <a:cxnSpLocks/>
          </p:cNvCxnSpPr>
          <p:nvPr/>
        </p:nvCxnSpPr>
        <p:spPr>
          <a:xfrm>
            <a:off x="6006028" y="1424423"/>
            <a:ext cx="2068985" cy="2413080"/>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3499BBE-17DE-4061-94DC-53FE3A8BFFE8}"/>
              </a:ext>
            </a:extLst>
          </p:cNvPr>
          <p:cNvSpPr txBox="1"/>
          <p:nvPr/>
        </p:nvSpPr>
        <p:spPr>
          <a:xfrm>
            <a:off x="5191280" y="5671352"/>
            <a:ext cx="1161672" cy="738664"/>
          </a:xfrm>
          <a:prstGeom prst="rect">
            <a:avLst/>
          </a:prstGeom>
          <a:noFill/>
        </p:spPr>
        <p:txBody>
          <a:bodyPr wrap="square" rtlCol="0">
            <a:spAutoFit/>
          </a:bodyPr>
          <a:lstStyle/>
          <a:p>
            <a:r>
              <a:rPr lang="en-US" sz="1400" dirty="0"/>
              <a:t>Slightly elevated NO</a:t>
            </a:r>
            <a:r>
              <a:rPr lang="en-US" sz="1400" baseline="-25000" dirty="0"/>
              <a:t>2</a:t>
            </a:r>
            <a:r>
              <a:rPr lang="en-US" sz="1400" dirty="0"/>
              <a:t> over land</a:t>
            </a:r>
          </a:p>
        </p:txBody>
      </p:sp>
      <p:sp>
        <p:nvSpPr>
          <p:cNvPr id="55" name="Freeform: Shape 54">
            <a:extLst>
              <a:ext uri="{FF2B5EF4-FFF2-40B4-BE49-F238E27FC236}">
                <a16:creationId xmlns:a16="http://schemas.microsoft.com/office/drawing/2014/main" id="{65A62D2A-1765-4E16-B943-9D07180239DD}"/>
              </a:ext>
            </a:extLst>
          </p:cNvPr>
          <p:cNvSpPr/>
          <p:nvPr/>
        </p:nvSpPr>
        <p:spPr>
          <a:xfrm>
            <a:off x="6913984" y="1711369"/>
            <a:ext cx="258925" cy="2935276"/>
          </a:xfrm>
          <a:custGeom>
            <a:avLst/>
            <a:gdLst>
              <a:gd name="connsiteX0" fmla="*/ 0 w 345233"/>
              <a:gd name="connsiteY0" fmla="*/ 5464 h 2935276"/>
              <a:gd name="connsiteX1" fmla="*/ 279918 w 345233"/>
              <a:gd name="connsiteY1" fmla="*/ 462664 h 2935276"/>
              <a:gd name="connsiteX2" fmla="*/ 345233 w 345233"/>
              <a:gd name="connsiteY2" fmla="*/ 2935276 h 2935276"/>
            </a:gdLst>
            <a:ahLst/>
            <a:cxnLst>
              <a:cxn ang="0">
                <a:pos x="connsiteX0" y="connsiteY0"/>
              </a:cxn>
              <a:cxn ang="0">
                <a:pos x="connsiteX1" y="connsiteY1"/>
              </a:cxn>
              <a:cxn ang="0">
                <a:pos x="connsiteX2" y="connsiteY2"/>
              </a:cxn>
            </a:cxnLst>
            <a:rect l="l" t="t" r="r" b="b"/>
            <a:pathLst>
              <a:path w="345233" h="2935276">
                <a:moveTo>
                  <a:pt x="0" y="5464"/>
                </a:moveTo>
                <a:cubicBezTo>
                  <a:pt x="111189" y="-10087"/>
                  <a:pt x="222379" y="-25638"/>
                  <a:pt x="279918" y="462664"/>
                </a:cubicBezTo>
                <a:cubicBezTo>
                  <a:pt x="337457" y="950966"/>
                  <a:pt x="341345" y="1943121"/>
                  <a:pt x="345233" y="2935276"/>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828FE42F-40AB-40FA-91B4-C83B52A68512}"/>
              </a:ext>
            </a:extLst>
          </p:cNvPr>
          <p:cNvCxnSpPr>
            <a:cxnSpLocks/>
          </p:cNvCxnSpPr>
          <p:nvPr/>
        </p:nvCxnSpPr>
        <p:spPr>
          <a:xfrm flipH="1">
            <a:off x="5754251" y="1823504"/>
            <a:ext cx="1132667" cy="3136018"/>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ABB1580-440F-4ABD-BC59-33485C1A0AD0}"/>
              </a:ext>
            </a:extLst>
          </p:cNvPr>
          <p:cNvSpPr txBox="1"/>
          <p:nvPr/>
        </p:nvSpPr>
        <p:spPr>
          <a:xfrm>
            <a:off x="6751834" y="1922363"/>
            <a:ext cx="448681" cy="523220"/>
          </a:xfrm>
          <a:prstGeom prst="rect">
            <a:avLst/>
          </a:prstGeom>
          <a:noFill/>
        </p:spPr>
        <p:txBody>
          <a:bodyPr wrap="square" rtlCol="0">
            <a:spAutoFit/>
          </a:bodyPr>
          <a:lstStyle/>
          <a:p>
            <a:r>
              <a:rPr lang="en-US" sz="1400" dirty="0"/>
              <a:t>17:39</a:t>
            </a:r>
          </a:p>
        </p:txBody>
      </p:sp>
      <p:cxnSp>
        <p:nvCxnSpPr>
          <p:cNvPr id="62" name="Straight Arrow Connector 61">
            <a:extLst>
              <a:ext uri="{FF2B5EF4-FFF2-40B4-BE49-F238E27FC236}">
                <a16:creationId xmlns:a16="http://schemas.microsoft.com/office/drawing/2014/main" id="{BF72635D-7DDD-40DB-A4AC-6AEA282471C0}"/>
              </a:ext>
            </a:extLst>
          </p:cNvPr>
          <p:cNvCxnSpPr>
            <a:cxnSpLocks/>
          </p:cNvCxnSpPr>
          <p:nvPr/>
        </p:nvCxnSpPr>
        <p:spPr>
          <a:xfrm flipH="1" flipV="1">
            <a:off x="6939894" y="1813227"/>
            <a:ext cx="37233" cy="172113"/>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pic>
        <p:nvPicPr>
          <p:cNvPr id="36" name="Picture 35"/>
          <p:cNvPicPr/>
          <p:nvPr/>
        </p:nvPicPr>
        <p:blipFill rotWithShape="1">
          <a:blip r:embed="rId5">
            <a:extLst>
              <a:ext uri="{28A0092B-C50C-407E-A947-70E740481C1C}">
                <a14:useLocalDpi xmlns:a14="http://schemas.microsoft.com/office/drawing/2010/main" val="0"/>
              </a:ext>
            </a:extLst>
          </a:blip>
          <a:srcRect l="80225" r="-201"/>
          <a:stretch/>
        </p:blipFill>
        <p:spPr bwMode="auto">
          <a:xfrm>
            <a:off x="142145" y="1886757"/>
            <a:ext cx="1821403" cy="1394460"/>
          </a:xfrm>
          <a:prstGeom prst="rect">
            <a:avLst/>
          </a:prstGeom>
          <a:noFill/>
          <a:ln w="25400">
            <a:solidFill>
              <a:srgbClr val="FF0000"/>
            </a:solidFill>
          </a:ln>
          <a:extLst>
            <a:ext uri="{53640926-AAD7-44D8-BBD7-CCE9431645EC}">
              <a14:shadowObscured xmlns:a14="http://schemas.microsoft.com/office/drawing/2010/main"/>
            </a:ext>
          </a:extLst>
        </p:spPr>
      </p:pic>
      <p:cxnSp>
        <p:nvCxnSpPr>
          <p:cNvPr id="3" name="Straight Arrow Connector 2"/>
          <p:cNvCxnSpPr/>
          <p:nvPr/>
        </p:nvCxnSpPr>
        <p:spPr>
          <a:xfrm>
            <a:off x="1524000" y="2630963"/>
            <a:ext cx="762000" cy="11790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EEF7852-2734-428A-A2FB-6619FD44692F}"/>
              </a:ext>
            </a:extLst>
          </p:cNvPr>
          <p:cNvSpPr txBox="1"/>
          <p:nvPr/>
        </p:nvSpPr>
        <p:spPr>
          <a:xfrm>
            <a:off x="210276" y="128668"/>
            <a:ext cx="3747118" cy="1384995"/>
          </a:xfrm>
          <a:prstGeom prst="rect">
            <a:avLst/>
          </a:prstGeom>
          <a:noFill/>
        </p:spPr>
        <p:txBody>
          <a:bodyPr wrap="square" rtlCol="0">
            <a:spAutoFit/>
          </a:bodyPr>
          <a:lstStyle/>
          <a:p>
            <a:r>
              <a:rPr lang="en-US" sz="2800" dirty="0"/>
              <a:t>High-NO</a:t>
            </a:r>
            <a:r>
              <a:rPr lang="en-US" sz="2800" baseline="-25000" dirty="0"/>
              <a:t>2</a:t>
            </a:r>
            <a:r>
              <a:rPr lang="en-US" sz="2800" dirty="0"/>
              <a:t> by </a:t>
            </a:r>
          </a:p>
          <a:p>
            <a:r>
              <a:rPr lang="en-US" sz="2800" dirty="0"/>
              <a:t>Sheboygan Ground </a:t>
            </a:r>
          </a:p>
          <a:p>
            <a:r>
              <a:rPr lang="en-US" sz="2800" dirty="0"/>
              <a:t>Site-2 Spiral</a:t>
            </a:r>
          </a:p>
        </p:txBody>
      </p:sp>
    </p:spTree>
    <p:extLst>
      <p:ext uri="{BB962C8B-B14F-4D97-AF65-F5344CB8AC3E}">
        <p14:creationId xmlns:p14="http://schemas.microsoft.com/office/powerpoint/2010/main" val="2681565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ns\users$\bpierce\Data\Documents\FY2019_Travel_SSEC\EPRI_Chicago\Cap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539750"/>
            <a:ext cx="8115300" cy="6089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90800" y="150976"/>
            <a:ext cx="4795095" cy="369332"/>
          </a:xfrm>
          <a:prstGeom prst="rect">
            <a:avLst/>
          </a:prstGeom>
        </p:spPr>
        <p:txBody>
          <a:bodyPr wrap="non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NO2 column retrieval June 02, 2017</a:t>
            </a:r>
            <a:endParaRPr lang="en-US" dirty="0"/>
          </a:p>
        </p:txBody>
      </p:sp>
    </p:spTree>
    <p:extLst>
      <p:ext uri="{BB962C8B-B14F-4D97-AF65-F5344CB8AC3E}">
        <p14:creationId xmlns:p14="http://schemas.microsoft.com/office/powerpoint/2010/main" val="2963285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6FF260-77F2-4BB3-8C4A-259BF53B6ADA}"/>
              </a:ext>
            </a:extLst>
          </p:cNvPr>
          <p:cNvPicPr>
            <a:picLocks noChangeAspect="1"/>
          </p:cNvPicPr>
          <p:nvPr/>
        </p:nvPicPr>
        <p:blipFill rotWithShape="1">
          <a:blip r:embed="rId2"/>
          <a:srcRect t="-716" r="23567" b="-1"/>
          <a:stretch/>
        </p:blipFill>
        <p:spPr>
          <a:xfrm>
            <a:off x="6025539" y="533401"/>
            <a:ext cx="3118461" cy="5791516"/>
          </a:xfrm>
          <a:prstGeom prst="rect">
            <a:avLst/>
          </a:prstGeom>
        </p:spPr>
      </p:pic>
      <p:pic>
        <p:nvPicPr>
          <p:cNvPr id="4" name="Picture 3" descr="\\beans\users$\bpierce\Data\Documents\Great_Lakes_Ozone_Study\LADCO_Report\Draft_08\Chiwaukee-WT-Zion LMOS 2017 plot-lo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215640"/>
            <a:ext cx="5943600" cy="2377440"/>
          </a:xfrm>
          <a:prstGeom prst="rect">
            <a:avLst/>
          </a:prstGeom>
          <a:noFill/>
          <a:ln>
            <a:noFill/>
          </a:ln>
        </p:spPr>
      </p:pic>
      <p:pic>
        <p:nvPicPr>
          <p:cNvPr id="5" name="Picture 4" descr="\\beans\users$\bpierce\Data\Documents\Great_Lakes_Ozone_Study\LADCO_Report\Draft_08\Sheboygan LMOS 2017 plot-lo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762000"/>
            <a:ext cx="5943600" cy="2377440"/>
          </a:xfrm>
          <a:prstGeom prst="rect">
            <a:avLst/>
          </a:prstGeom>
          <a:noFill/>
          <a:ln>
            <a:noFill/>
          </a:ln>
        </p:spPr>
      </p:pic>
      <p:sp>
        <p:nvSpPr>
          <p:cNvPr id="7" name="TextBox 6"/>
          <p:cNvSpPr txBox="1"/>
          <p:nvPr/>
        </p:nvSpPr>
        <p:spPr>
          <a:xfrm>
            <a:off x="6520648" y="120134"/>
            <a:ext cx="223657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June 11, 2017 MDA8</a:t>
            </a:r>
          </a:p>
        </p:txBody>
      </p:sp>
      <p:sp>
        <p:nvSpPr>
          <p:cNvPr id="8" name="Rectangle 7"/>
          <p:cNvSpPr/>
          <p:nvPr/>
        </p:nvSpPr>
        <p:spPr>
          <a:xfrm>
            <a:off x="3851005" y="3456766"/>
            <a:ext cx="177452" cy="18288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61148" y="1005839"/>
            <a:ext cx="177452" cy="18100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15852" y="3456766"/>
            <a:ext cx="1061509" cy="276999"/>
          </a:xfrm>
          <a:prstGeom prst="rect">
            <a:avLst/>
          </a:prstGeom>
          <a:noFill/>
        </p:spPr>
        <p:txBody>
          <a:bodyPr wrap="none" rtlCol="0">
            <a:spAutoFit/>
          </a:bodyPr>
          <a:lstStyle/>
          <a:p>
            <a:r>
              <a:rPr lang="en-US" sz="1200" b="1" dirty="0"/>
              <a:t>June 11, 2017</a:t>
            </a:r>
          </a:p>
        </p:txBody>
      </p:sp>
      <p:sp>
        <p:nvSpPr>
          <p:cNvPr id="11" name="TextBox 10"/>
          <p:cNvSpPr txBox="1"/>
          <p:nvPr/>
        </p:nvSpPr>
        <p:spPr>
          <a:xfrm>
            <a:off x="2605709" y="989800"/>
            <a:ext cx="1061509" cy="276999"/>
          </a:xfrm>
          <a:prstGeom prst="rect">
            <a:avLst/>
          </a:prstGeom>
          <a:noFill/>
        </p:spPr>
        <p:txBody>
          <a:bodyPr wrap="none" rtlCol="0">
            <a:spAutoFit/>
          </a:bodyPr>
          <a:lstStyle/>
          <a:p>
            <a:r>
              <a:rPr lang="en-US" sz="1200" b="1" dirty="0"/>
              <a:t>June 11, 2017</a:t>
            </a:r>
          </a:p>
        </p:txBody>
      </p:sp>
      <p:sp>
        <p:nvSpPr>
          <p:cNvPr id="12" name="TextBox 11"/>
          <p:cNvSpPr txBox="1"/>
          <p:nvPr/>
        </p:nvSpPr>
        <p:spPr>
          <a:xfrm>
            <a:off x="-3672" y="6499685"/>
            <a:ext cx="265553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(Angie Dickens , WDNR)</a:t>
            </a:r>
          </a:p>
        </p:txBody>
      </p:sp>
      <p:sp>
        <p:nvSpPr>
          <p:cNvPr id="13" name="Rectangle 12"/>
          <p:cNvSpPr/>
          <p:nvPr/>
        </p:nvSpPr>
        <p:spPr>
          <a:xfrm>
            <a:off x="381000" y="152400"/>
            <a:ext cx="503458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Lakeshore ozone during LMOS 2017</a:t>
            </a:r>
          </a:p>
        </p:txBody>
      </p:sp>
      <p:sp>
        <p:nvSpPr>
          <p:cNvPr id="2" name="TextBox 1"/>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a:latin typeface="Times New Roman" panose="02020603050405020304" pitchFamily="18" charset="0"/>
                <a:cs typeface="Times New Roman" panose="02020603050405020304" pitchFamily="18" charset="0"/>
              </a:rPr>
              <a:t>MDA8=Maximum Daily 8 hour Average</a:t>
            </a:r>
          </a:p>
        </p:txBody>
      </p:sp>
      <p:cxnSp>
        <p:nvCxnSpPr>
          <p:cNvPr id="14" name="Straight Arrow Connector 13"/>
          <p:cNvCxnSpPr>
            <a:stCxn id="5" idx="3"/>
          </p:cNvCxnSpPr>
          <p:nvPr/>
        </p:nvCxnSpPr>
        <p:spPr>
          <a:xfrm>
            <a:off x="6019800" y="1950720"/>
            <a:ext cx="2133600" cy="109728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3"/>
          </p:cNvCxnSpPr>
          <p:nvPr/>
        </p:nvCxnSpPr>
        <p:spPr>
          <a:xfrm>
            <a:off x="6019800" y="4404360"/>
            <a:ext cx="2057400" cy="4724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651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2D242B-4643-4B75-8CEF-1A54DDA8538B}"/>
              </a:ext>
            </a:extLst>
          </p:cNvPr>
          <p:cNvSpPr txBox="1"/>
          <p:nvPr/>
        </p:nvSpPr>
        <p:spPr>
          <a:xfrm>
            <a:off x="106959" y="184559"/>
            <a:ext cx="2106218" cy="954107"/>
          </a:xfrm>
          <a:prstGeom prst="rect">
            <a:avLst/>
          </a:prstGeom>
          <a:noFill/>
        </p:spPr>
        <p:txBody>
          <a:bodyPr wrap="none" rtlCol="0">
            <a:spAutoFit/>
          </a:bodyPr>
          <a:lstStyle/>
          <a:p>
            <a:r>
              <a:rPr lang="en-US" sz="2800" dirty="0"/>
              <a:t>June 11</a:t>
            </a:r>
          </a:p>
          <a:p>
            <a:r>
              <a:rPr lang="en-US" sz="2800" dirty="0"/>
              <a:t>MDA8 Ozone</a:t>
            </a:r>
          </a:p>
        </p:txBody>
      </p:sp>
      <p:pic>
        <p:nvPicPr>
          <p:cNvPr id="4" name="Picture 2" descr="C:\Users\dickea\Desktop\R\Ozone analysis\LMOS 2017\June 10-12 ozone.png">
            <a:extLst>
              <a:ext uri="{FF2B5EF4-FFF2-40B4-BE49-F238E27FC236}">
                <a16:creationId xmlns:a16="http://schemas.microsoft.com/office/drawing/2014/main" id="{5DF14E81-293B-4FDC-B46E-D54E28BB98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95"/>
          <a:stretch/>
        </p:blipFill>
        <p:spPr bwMode="auto">
          <a:xfrm>
            <a:off x="106960" y="1176156"/>
            <a:ext cx="4982513" cy="5000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DCECC5-15C8-4740-8A6B-9DAC312ECDA7}"/>
              </a:ext>
            </a:extLst>
          </p:cNvPr>
          <p:cNvSpPr txBox="1"/>
          <p:nvPr/>
        </p:nvSpPr>
        <p:spPr>
          <a:xfrm>
            <a:off x="275801" y="6147750"/>
            <a:ext cx="3242491" cy="646331"/>
          </a:xfrm>
          <a:prstGeom prst="rect">
            <a:avLst/>
          </a:prstGeom>
          <a:noFill/>
        </p:spPr>
        <p:txBody>
          <a:bodyPr wrap="none" rtlCol="0">
            <a:spAutoFit/>
          </a:bodyPr>
          <a:lstStyle/>
          <a:p>
            <a:r>
              <a:rPr lang="en-US" dirty="0"/>
              <a:t>Deep lake breeze @ Sheboygan; </a:t>
            </a:r>
          </a:p>
          <a:p>
            <a:r>
              <a:rPr lang="en-US" dirty="0"/>
              <a:t>Shallow lake breeze @ Kenosha</a:t>
            </a:r>
          </a:p>
        </p:txBody>
      </p:sp>
      <p:pic>
        <p:nvPicPr>
          <p:cNvPr id="6" name="Picture 5">
            <a:extLst>
              <a:ext uri="{FF2B5EF4-FFF2-40B4-BE49-F238E27FC236}">
                <a16:creationId xmlns:a16="http://schemas.microsoft.com/office/drawing/2014/main" id="{3E6FF260-77F2-4BB3-8C4A-259BF53B6ADA}"/>
              </a:ext>
            </a:extLst>
          </p:cNvPr>
          <p:cNvPicPr>
            <a:picLocks noChangeAspect="1"/>
          </p:cNvPicPr>
          <p:nvPr/>
        </p:nvPicPr>
        <p:blipFill rotWithShape="1">
          <a:blip r:embed="rId3"/>
          <a:srcRect t="-716" r="23567" b="-1"/>
          <a:stretch/>
        </p:blipFill>
        <p:spPr>
          <a:xfrm>
            <a:off x="6025539" y="533401"/>
            <a:ext cx="3118461" cy="5791516"/>
          </a:xfrm>
          <a:prstGeom prst="rect">
            <a:avLst/>
          </a:prstGeom>
        </p:spPr>
      </p:pic>
      <p:sp>
        <p:nvSpPr>
          <p:cNvPr id="7" name="TextBox 6"/>
          <p:cNvSpPr txBox="1"/>
          <p:nvPr/>
        </p:nvSpPr>
        <p:spPr>
          <a:xfrm>
            <a:off x="6520648" y="120134"/>
            <a:ext cx="223657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June 11, 2017 MDA8</a:t>
            </a:r>
          </a:p>
        </p:txBody>
      </p:sp>
      <p:sp>
        <p:nvSpPr>
          <p:cNvPr id="8" name="TextBox 7"/>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a:latin typeface="Times New Roman" panose="02020603050405020304" pitchFamily="18" charset="0"/>
                <a:cs typeface="Times New Roman" panose="02020603050405020304" pitchFamily="18" charset="0"/>
              </a:rPr>
              <a:t>MDA8=Maximum Daily 8 hour Average</a:t>
            </a:r>
          </a:p>
        </p:txBody>
      </p:sp>
    </p:spTree>
    <p:extLst>
      <p:ext uri="{BB962C8B-B14F-4D97-AF65-F5344CB8AC3E}">
        <p14:creationId xmlns:p14="http://schemas.microsoft.com/office/powerpoint/2010/main" val="3545921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69455A8-3FC8-4A67-AD1E-FF7F995A9E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28" t="31230" b="27793"/>
          <a:stretch/>
        </p:blipFill>
        <p:spPr>
          <a:xfrm>
            <a:off x="1265025" y="918084"/>
            <a:ext cx="2769602" cy="1568527"/>
          </a:xfrm>
          <a:prstGeom prst="rect">
            <a:avLst/>
          </a:prstGeom>
        </p:spPr>
      </p:pic>
      <p:pic>
        <p:nvPicPr>
          <p:cNvPr id="18" name="Picture 17">
            <a:extLst>
              <a:ext uri="{FF2B5EF4-FFF2-40B4-BE49-F238E27FC236}">
                <a16:creationId xmlns:a16="http://schemas.microsoft.com/office/drawing/2014/main" id="{F14F02F9-A706-43CE-BA02-098A3373F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1037" y="121301"/>
            <a:ext cx="4967151" cy="4730620"/>
          </a:xfrm>
          <a:prstGeom prst="rect">
            <a:avLst/>
          </a:prstGeom>
        </p:spPr>
      </p:pic>
      <p:grpSp>
        <p:nvGrpSpPr>
          <p:cNvPr id="14" name="Group 13">
            <a:extLst>
              <a:ext uri="{FF2B5EF4-FFF2-40B4-BE49-F238E27FC236}">
                <a16:creationId xmlns:a16="http://schemas.microsoft.com/office/drawing/2014/main" id="{99266B6C-234B-4496-BBAC-A405D650AD8F}"/>
              </a:ext>
            </a:extLst>
          </p:cNvPr>
          <p:cNvGrpSpPr/>
          <p:nvPr/>
        </p:nvGrpSpPr>
        <p:grpSpPr>
          <a:xfrm>
            <a:off x="43484" y="2864665"/>
            <a:ext cx="2506456" cy="3878592"/>
            <a:chOff x="262623" y="3429000"/>
            <a:chExt cx="1915537" cy="3312551"/>
          </a:xfrm>
        </p:grpSpPr>
        <p:pic>
          <p:nvPicPr>
            <p:cNvPr id="2" name="Picture 1">
              <a:extLst>
                <a:ext uri="{FF2B5EF4-FFF2-40B4-BE49-F238E27FC236}">
                  <a16:creationId xmlns:a16="http://schemas.microsoft.com/office/drawing/2014/main" id="{D1448171-9C87-4845-937C-8F566B0918C0}"/>
                </a:ext>
              </a:extLst>
            </p:cNvPr>
            <p:cNvPicPr>
              <a:picLocks noChangeAspect="1"/>
            </p:cNvPicPr>
            <p:nvPr/>
          </p:nvPicPr>
          <p:blipFill>
            <a:blip r:embed="rId4"/>
            <a:stretch>
              <a:fillRect/>
            </a:stretch>
          </p:blipFill>
          <p:spPr>
            <a:xfrm>
              <a:off x="262623" y="3429000"/>
              <a:ext cx="1628722" cy="3312551"/>
            </a:xfrm>
            <a:prstGeom prst="rect">
              <a:avLst/>
            </a:prstGeom>
          </p:spPr>
        </p:pic>
        <p:sp>
          <p:nvSpPr>
            <p:cNvPr id="3" name="TextBox 2">
              <a:extLst>
                <a:ext uri="{FF2B5EF4-FFF2-40B4-BE49-F238E27FC236}">
                  <a16:creationId xmlns:a16="http://schemas.microsoft.com/office/drawing/2014/main" id="{21C8CF09-7EA6-4288-BD84-98E99C2D6696}"/>
                </a:ext>
              </a:extLst>
            </p:cNvPr>
            <p:cNvSpPr txBox="1"/>
            <p:nvPr/>
          </p:nvSpPr>
          <p:spPr>
            <a:xfrm>
              <a:off x="553144" y="3655122"/>
              <a:ext cx="797655" cy="307777"/>
            </a:xfrm>
            <a:prstGeom prst="rect">
              <a:avLst/>
            </a:prstGeom>
            <a:noFill/>
          </p:spPr>
          <p:txBody>
            <a:bodyPr wrap="none" rtlCol="0">
              <a:spAutoFit/>
            </a:bodyPr>
            <a:lstStyle/>
            <a:p>
              <a:r>
                <a:rPr lang="en-US" sz="1400" dirty="0">
                  <a:solidFill>
                    <a:schemeClr val="bg1"/>
                  </a:solidFill>
                </a:rPr>
                <a:t>13:00</a:t>
              </a:r>
            </a:p>
          </p:txBody>
        </p:sp>
        <p:cxnSp>
          <p:nvCxnSpPr>
            <p:cNvPr id="4" name="Straight Arrow Connector 3">
              <a:extLst>
                <a:ext uri="{FF2B5EF4-FFF2-40B4-BE49-F238E27FC236}">
                  <a16:creationId xmlns:a16="http://schemas.microsoft.com/office/drawing/2014/main" id="{8C38E220-8CD1-4DC3-8F9F-395558A2EFB2}"/>
                </a:ext>
              </a:extLst>
            </p:cNvPr>
            <p:cNvCxnSpPr>
              <a:cxnSpLocks/>
            </p:cNvCxnSpPr>
            <p:nvPr/>
          </p:nvCxnSpPr>
          <p:spPr>
            <a:xfrm>
              <a:off x="1076984" y="3871789"/>
              <a:ext cx="253256" cy="146296"/>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0570D10-8864-4533-94B0-C731F16C888C}"/>
                </a:ext>
              </a:extLst>
            </p:cNvPr>
            <p:cNvSpPr txBox="1"/>
            <p:nvPr/>
          </p:nvSpPr>
          <p:spPr>
            <a:xfrm>
              <a:off x="1380505" y="3550673"/>
              <a:ext cx="797655" cy="307777"/>
            </a:xfrm>
            <a:prstGeom prst="rect">
              <a:avLst/>
            </a:prstGeom>
            <a:noFill/>
          </p:spPr>
          <p:txBody>
            <a:bodyPr wrap="none" rtlCol="0">
              <a:spAutoFit/>
            </a:bodyPr>
            <a:lstStyle/>
            <a:p>
              <a:r>
                <a:rPr lang="en-US" sz="1400" dirty="0">
                  <a:solidFill>
                    <a:schemeClr val="bg1"/>
                  </a:solidFill>
                </a:rPr>
                <a:t>16:00</a:t>
              </a:r>
            </a:p>
          </p:txBody>
        </p:sp>
        <p:cxnSp>
          <p:nvCxnSpPr>
            <p:cNvPr id="6" name="Straight Arrow Connector 5">
              <a:extLst>
                <a:ext uri="{FF2B5EF4-FFF2-40B4-BE49-F238E27FC236}">
                  <a16:creationId xmlns:a16="http://schemas.microsoft.com/office/drawing/2014/main" id="{F816C35F-2803-4E62-ABB8-AF219418D3A9}"/>
                </a:ext>
              </a:extLst>
            </p:cNvPr>
            <p:cNvCxnSpPr>
              <a:cxnSpLocks/>
            </p:cNvCxnSpPr>
            <p:nvPr/>
          </p:nvCxnSpPr>
          <p:spPr>
            <a:xfrm flipH="1">
              <a:off x="1441909" y="3809010"/>
              <a:ext cx="150845" cy="209075"/>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9F91A91-D239-4E2E-ABF0-77351C6DB405}"/>
              </a:ext>
            </a:extLst>
          </p:cNvPr>
          <p:cNvSpPr txBox="1"/>
          <p:nvPr/>
        </p:nvSpPr>
        <p:spPr>
          <a:xfrm>
            <a:off x="62981" y="-3"/>
            <a:ext cx="3454472" cy="677108"/>
          </a:xfrm>
          <a:prstGeom prst="rect">
            <a:avLst/>
          </a:prstGeom>
          <a:noFill/>
        </p:spPr>
        <p:txBody>
          <a:bodyPr wrap="none" rtlCol="0">
            <a:spAutoFit/>
          </a:bodyPr>
          <a:lstStyle/>
          <a:p>
            <a:r>
              <a:rPr lang="en-US" sz="2400" dirty="0"/>
              <a:t>Ozone on high-ozone days</a:t>
            </a:r>
          </a:p>
          <a:p>
            <a:r>
              <a:rPr lang="en-US" sz="1400" dirty="0"/>
              <a:t>(MDA8 &gt; 70 ppb)</a:t>
            </a:r>
          </a:p>
        </p:txBody>
      </p:sp>
      <p:sp>
        <p:nvSpPr>
          <p:cNvPr id="12" name="TextBox 11">
            <a:extLst>
              <a:ext uri="{FF2B5EF4-FFF2-40B4-BE49-F238E27FC236}">
                <a16:creationId xmlns:a16="http://schemas.microsoft.com/office/drawing/2014/main" id="{94C08BBB-95BE-466E-BC46-BFB611596A79}"/>
              </a:ext>
            </a:extLst>
          </p:cNvPr>
          <p:cNvSpPr txBox="1"/>
          <p:nvPr/>
        </p:nvSpPr>
        <p:spPr>
          <a:xfrm>
            <a:off x="122482" y="946544"/>
            <a:ext cx="904415" cy="646331"/>
          </a:xfrm>
          <a:prstGeom prst="rect">
            <a:avLst/>
          </a:prstGeom>
          <a:solidFill>
            <a:schemeClr val="accent1">
              <a:lumMod val="20000"/>
              <a:lumOff val="80000"/>
            </a:schemeClr>
          </a:solidFill>
        </p:spPr>
        <p:txBody>
          <a:bodyPr wrap="none" rtlCol="0">
            <a:spAutoFit/>
          </a:bodyPr>
          <a:lstStyle/>
          <a:p>
            <a:r>
              <a:rPr lang="en-US" dirty="0"/>
              <a:t>June 11</a:t>
            </a:r>
          </a:p>
          <a:p>
            <a:r>
              <a:rPr lang="en-US" dirty="0"/>
              <a:t>Sunday</a:t>
            </a:r>
          </a:p>
        </p:txBody>
      </p:sp>
      <p:sp>
        <p:nvSpPr>
          <p:cNvPr id="21" name="TextBox 20">
            <a:extLst>
              <a:ext uri="{FF2B5EF4-FFF2-40B4-BE49-F238E27FC236}">
                <a16:creationId xmlns:a16="http://schemas.microsoft.com/office/drawing/2014/main" id="{FC59DA97-4779-4106-8F48-A14FBCF6C7BC}"/>
              </a:ext>
            </a:extLst>
          </p:cNvPr>
          <p:cNvSpPr txBox="1"/>
          <p:nvPr/>
        </p:nvSpPr>
        <p:spPr>
          <a:xfrm>
            <a:off x="3401113" y="4807060"/>
            <a:ext cx="5742887"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C00000"/>
                </a:solidFill>
              </a:rPr>
              <a:t>General increase in mixed layer/return flow (conservatively up to 1200 m) over time</a:t>
            </a:r>
          </a:p>
          <a:p>
            <a:pPr marL="285750" indent="-285750">
              <a:buFont typeface="Arial" panose="020B0604020202020204" pitchFamily="34" charset="0"/>
              <a:buChar char="•"/>
            </a:pPr>
            <a:r>
              <a:rPr lang="en-US" sz="1400" dirty="0">
                <a:solidFill>
                  <a:srgbClr val="C00000"/>
                </a:solidFill>
              </a:rPr>
              <a:t>Much greater increase in ozone in lake breeze layer over time</a:t>
            </a:r>
          </a:p>
          <a:p>
            <a:pPr marL="285750" indent="-285750">
              <a:buFont typeface="Arial" panose="020B0604020202020204" pitchFamily="34" charset="0"/>
              <a:buChar char="•"/>
            </a:pPr>
            <a:r>
              <a:rPr lang="en-US" sz="1400" dirty="0">
                <a:solidFill>
                  <a:srgbClr val="C00000"/>
                </a:solidFill>
              </a:rPr>
              <a:t>Peak ozone in lake breeze layer but above very lowest layer (&lt;500 m)</a:t>
            </a:r>
          </a:p>
          <a:p>
            <a:pPr marL="285750" indent="-285750">
              <a:buFont typeface="Arial" panose="020B0604020202020204" pitchFamily="34" charset="0"/>
              <a:buChar char="•"/>
            </a:pPr>
            <a:r>
              <a:rPr lang="en-US" sz="1400" dirty="0">
                <a:solidFill>
                  <a:srgbClr val="C00000"/>
                </a:solidFill>
              </a:rPr>
              <a:t>Titration in power plant plume</a:t>
            </a:r>
          </a:p>
          <a:p>
            <a:pPr marL="285750" indent="-285750">
              <a:buFont typeface="Arial" panose="020B0604020202020204" pitchFamily="34" charset="0"/>
              <a:buChar char="•"/>
            </a:pPr>
            <a:r>
              <a:rPr lang="en-US" sz="1400" dirty="0">
                <a:solidFill>
                  <a:srgbClr val="C00000"/>
                </a:solidFill>
              </a:rPr>
              <a:t>Near lakeshore, time seems more important than space (well-mixed across </a:t>
            </a:r>
            <a:r>
              <a:rPr lang="en-US" sz="1400" dirty="0" err="1">
                <a:solidFill>
                  <a:srgbClr val="C00000"/>
                </a:solidFill>
              </a:rPr>
              <a:t>lat</a:t>
            </a:r>
            <a:r>
              <a:rPr lang="en-US" sz="1400" dirty="0">
                <a:solidFill>
                  <a:srgbClr val="C00000"/>
                </a:solidFill>
              </a:rPr>
              <a:t>/long in this area)</a:t>
            </a:r>
          </a:p>
          <a:p>
            <a:pPr marL="285750" indent="-285750">
              <a:buFont typeface="Arial" panose="020B0604020202020204" pitchFamily="34" charset="0"/>
              <a:buChar char="•"/>
            </a:pPr>
            <a:r>
              <a:rPr lang="en-US" sz="1400" dirty="0">
                <a:solidFill>
                  <a:srgbClr val="C00000"/>
                </a:solidFill>
              </a:rPr>
              <a:t>Note that flights were a few hour before peak ozone</a:t>
            </a:r>
          </a:p>
          <a:p>
            <a:pPr marL="285750" indent="-285750">
              <a:buFont typeface="Arial" panose="020B0604020202020204" pitchFamily="34" charset="0"/>
              <a:buChar char="•"/>
            </a:pPr>
            <a:r>
              <a:rPr lang="en-US" sz="1400" dirty="0">
                <a:solidFill>
                  <a:srgbClr val="C00000"/>
                </a:solidFill>
              </a:rPr>
              <a:t>No trend in ozone over time at altitudes &gt;2000 m</a:t>
            </a:r>
          </a:p>
        </p:txBody>
      </p:sp>
      <p:sp>
        <p:nvSpPr>
          <p:cNvPr id="34" name="Rectangle 33">
            <a:extLst>
              <a:ext uri="{FF2B5EF4-FFF2-40B4-BE49-F238E27FC236}">
                <a16:creationId xmlns:a16="http://schemas.microsoft.com/office/drawing/2014/main" id="{0C1E2B0C-365B-4AD2-ABFA-718CB6194C13}"/>
              </a:ext>
            </a:extLst>
          </p:cNvPr>
          <p:cNvSpPr/>
          <p:nvPr/>
        </p:nvSpPr>
        <p:spPr>
          <a:xfrm>
            <a:off x="7207897" y="403456"/>
            <a:ext cx="897539" cy="224814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C398CBC-5939-4D9E-9933-EF4EF21B8DFC}"/>
              </a:ext>
            </a:extLst>
          </p:cNvPr>
          <p:cNvSpPr txBox="1"/>
          <p:nvPr/>
        </p:nvSpPr>
        <p:spPr>
          <a:xfrm>
            <a:off x="7296526" y="403456"/>
            <a:ext cx="808910" cy="923330"/>
          </a:xfrm>
          <a:prstGeom prst="rect">
            <a:avLst/>
          </a:prstGeom>
          <a:noFill/>
        </p:spPr>
        <p:txBody>
          <a:bodyPr wrap="square" rtlCol="0">
            <a:spAutoFit/>
          </a:bodyPr>
          <a:lstStyle/>
          <a:p>
            <a:r>
              <a:rPr lang="en-US" dirty="0">
                <a:solidFill>
                  <a:srgbClr val="7030A0"/>
                </a:solidFill>
              </a:rPr>
              <a:t>Inland</a:t>
            </a:r>
          </a:p>
          <a:p>
            <a:r>
              <a:rPr lang="en-US" sz="1200" dirty="0">
                <a:solidFill>
                  <a:srgbClr val="7030A0"/>
                </a:solidFill>
              </a:rPr>
              <a:t>(prob. not lake breeze)</a:t>
            </a:r>
          </a:p>
        </p:txBody>
      </p:sp>
      <p:sp>
        <p:nvSpPr>
          <p:cNvPr id="36" name="TextBox 35">
            <a:extLst>
              <a:ext uri="{FF2B5EF4-FFF2-40B4-BE49-F238E27FC236}">
                <a16:creationId xmlns:a16="http://schemas.microsoft.com/office/drawing/2014/main" id="{1EE2F900-9050-4A8D-AF81-E816A0A3DFA4}"/>
              </a:ext>
            </a:extLst>
          </p:cNvPr>
          <p:cNvSpPr txBox="1"/>
          <p:nvPr/>
        </p:nvSpPr>
        <p:spPr>
          <a:xfrm>
            <a:off x="5304453" y="3441382"/>
            <a:ext cx="1842236" cy="307777"/>
          </a:xfrm>
          <a:prstGeom prst="rect">
            <a:avLst/>
          </a:prstGeom>
          <a:noFill/>
        </p:spPr>
        <p:txBody>
          <a:bodyPr wrap="none" rtlCol="0">
            <a:spAutoFit/>
          </a:bodyPr>
          <a:lstStyle/>
          <a:p>
            <a:r>
              <a:rPr lang="en-US" sz="1400" dirty="0">
                <a:solidFill>
                  <a:srgbClr val="7030A0"/>
                </a:solidFill>
              </a:rPr>
              <a:t>Titration in NOx plume</a:t>
            </a:r>
          </a:p>
        </p:txBody>
      </p:sp>
      <p:cxnSp>
        <p:nvCxnSpPr>
          <p:cNvPr id="38" name="Straight Arrow Connector 37">
            <a:extLst>
              <a:ext uri="{FF2B5EF4-FFF2-40B4-BE49-F238E27FC236}">
                <a16:creationId xmlns:a16="http://schemas.microsoft.com/office/drawing/2014/main" id="{9004158F-59D3-44A8-AAD8-3A1D9F843300}"/>
              </a:ext>
            </a:extLst>
          </p:cNvPr>
          <p:cNvCxnSpPr/>
          <p:nvPr/>
        </p:nvCxnSpPr>
        <p:spPr>
          <a:xfrm flipV="1">
            <a:off x="5675344" y="3093653"/>
            <a:ext cx="0" cy="44006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60D3479-3095-4F1E-9812-635A566CB0EC}"/>
              </a:ext>
            </a:extLst>
          </p:cNvPr>
          <p:cNvCxnSpPr/>
          <p:nvPr/>
        </p:nvCxnSpPr>
        <p:spPr>
          <a:xfrm flipH="1" flipV="1">
            <a:off x="5241472" y="3340359"/>
            <a:ext cx="377890" cy="19335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F5320BB-D785-4909-BE04-61944E220B83}"/>
              </a:ext>
            </a:extLst>
          </p:cNvPr>
          <p:cNvSpPr txBox="1"/>
          <p:nvPr/>
        </p:nvSpPr>
        <p:spPr>
          <a:xfrm>
            <a:off x="8105437" y="1223511"/>
            <a:ext cx="1218732" cy="338554"/>
          </a:xfrm>
          <a:prstGeom prst="rect">
            <a:avLst/>
          </a:prstGeom>
          <a:noFill/>
        </p:spPr>
        <p:txBody>
          <a:bodyPr wrap="none" rtlCol="0">
            <a:spAutoFit/>
          </a:bodyPr>
          <a:lstStyle/>
          <a:p>
            <a:r>
              <a:rPr lang="en-US" sz="1600" dirty="0"/>
              <a:t>Lake breeze:</a:t>
            </a:r>
          </a:p>
        </p:txBody>
      </p:sp>
      <p:sp>
        <p:nvSpPr>
          <p:cNvPr id="42" name="TextBox 41">
            <a:extLst>
              <a:ext uri="{FF2B5EF4-FFF2-40B4-BE49-F238E27FC236}">
                <a16:creationId xmlns:a16="http://schemas.microsoft.com/office/drawing/2014/main" id="{593A3242-288F-406A-B078-8F60397E1685}"/>
              </a:ext>
            </a:extLst>
          </p:cNvPr>
          <p:cNvSpPr txBox="1"/>
          <p:nvPr/>
        </p:nvSpPr>
        <p:spPr>
          <a:xfrm>
            <a:off x="5995292" y="2691550"/>
            <a:ext cx="2153988" cy="307777"/>
          </a:xfrm>
          <a:prstGeom prst="rect">
            <a:avLst/>
          </a:prstGeom>
          <a:noFill/>
        </p:spPr>
        <p:txBody>
          <a:bodyPr wrap="none" rtlCol="0">
            <a:spAutoFit/>
          </a:bodyPr>
          <a:lstStyle/>
          <a:p>
            <a:r>
              <a:rPr lang="en-US" sz="1400" dirty="0">
                <a:solidFill>
                  <a:srgbClr val="0000FF"/>
                </a:solidFill>
              </a:rPr>
              <a:t>Return layer (blue squares)</a:t>
            </a:r>
          </a:p>
        </p:txBody>
      </p:sp>
      <p:cxnSp>
        <p:nvCxnSpPr>
          <p:cNvPr id="44" name="Straight Arrow Connector 43">
            <a:extLst>
              <a:ext uri="{FF2B5EF4-FFF2-40B4-BE49-F238E27FC236}">
                <a16:creationId xmlns:a16="http://schemas.microsoft.com/office/drawing/2014/main" id="{F396FB17-473A-4FE8-9AD8-5957DE10D20D}"/>
              </a:ext>
            </a:extLst>
          </p:cNvPr>
          <p:cNvCxnSpPr/>
          <p:nvPr/>
        </p:nvCxnSpPr>
        <p:spPr>
          <a:xfrm flipH="1" flipV="1">
            <a:off x="6179199" y="2486611"/>
            <a:ext cx="244928" cy="26601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7C375C-A8D6-489C-9EA2-F2A97B439AF3}"/>
              </a:ext>
            </a:extLst>
          </p:cNvPr>
          <p:cNvCxnSpPr>
            <a:cxnSpLocks/>
          </p:cNvCxnSpPr>
          <p:nvPr/>
        </p:nvCxnSpPr>
        <p:spPr>
          <a:xfrm flipV="1">
            <a:off x="4478695" y="1800809"/>
            <a:ext cx="2729204" cy="89074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6BD59D-F3C0-4F71-A8A1-38D2927FBE04}"/>
              </a:ext>
            </a:extLst>
          </p:cNvPr>
          <p:cNvCxnSpPr/>
          <p:nvPr/>
        </p:nvCxnSpPr>
        <p:spPr>
          <a:xfrm flipV="1">
            <a:off x="4572001" y="954105"/>
            <a:ext cx="2635898" cy="173744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1ED8ED0-FAC3-47C8-AACA-B947DF6AFF75}"/>
              </a:ext>
            </a:extLst>
          </p:cNvPr>
          <p:cNvSpPr txBox="1"/>
          <p:nvPr/>
        </p:nvSpPr>
        <p:spPr>
          <a:xfrm>
            <a:off x="6235181" y="4135037"/>
            <a:ext cx="2432076" cy="307777"/>
          </a:xfrm>
          <a:prstGeom prst="rect">
            <a:avLst/>
          </a:prstGeom>
          <a:noFill/>
        </p:spPr>
        <p:txBody>
          <a:bodyPr wrap="none" rtlCol="0">
            <a:spAutoFit/>
          </a:bodyPr>
          <a:lstStyle/>
          <a:p>
            <a:r>
              <a:rPr lang="en-US" sz="1400" i="1" dirty="0">
                <a:solidFill>
                  <a:srgbClr val="7030A0"/>
                </a:solidFill>
              </a:rPr>
              <a:t>Lines are not linear regressions</a:t>
            </a:r>
          </a:p>
        </p:txBody>
      </p:sp>
      <p:sp>
        <p:nvSpPr>
          <p:cNvPr id="29" name="TextBox 28">
            <a:extLst>
              <a:ext uri="{FF2B5EF4-FFF2-40B4-BE49-F238E27FC236}">
                <a16:creationId xmlns:a16="http://schemas.microsoft.com/office/drawing/2014/main" id="{C6206087-D14A-475B-8824-6632EDC84591}"/>
              </a:ext>
            </a:extLst>
          </p:cNvPr>
          <p:cNvSpPr txBox="1"/>
          <p:nvPr/>
        </p:nvSpPr>
        <p:spPr>
          <a:xfrm rot="16200000">
            <a:off x="3027173" y="1039207"/>
            <a:ext cx="598241" cy="523220"/>
          </a:xfrm>
          <a:prstGeom prst="rect">
            <a:avLst/>
          </a:prstGeom>
          <a:noFill/>
        </p:spPr>
        <p:txBody>
          <a:bodyPr wrap="none" rtlCol="0">
            <a:spAutoFit/>
          </a:bodyPr>
          <a:lstStyle/>
          <a:p>
            <a:r>
              <a:rPr lang="en-US" sz="1400" dirty="0"/>
              <a:t>13:00</a:t>
            </a:r>
          </a:p>
          <a:p>
            <a:r>
              <a:rPr lang="en-US" sz="1400" dirty="0"/>
              <a:t>13:30</a:t>
            </a:r>
          </a:p>
        </p:txBody>
      </p:sp>
      <p:sp>
        <p:nvSpPr>
          <p:cNvPr id="30" name="TextBox 29">
            <a:extLst>
              <a:ext uri="{FF2B5EF4-FFF2-40B4-BE49-F238E27FC236}">
                <a16:creationId xmlns:a16="http://schemas.microsoft.com/office/drawing/2014/main" id="{D9F1FAEB-2BAB-4CC1-B11B-5E6D0163DAF0}"/>
              </a:ext>
            </a:extLst>
          </p:cNvPr>
          <p:cNvSpPr txBox="1"/>
          <p:nvPr/>
        </p:nvSpPr>
        <p:spPr>
          <a:xfrm rot="16200000">
            <a:off x="2992978" y="2303933"/>
            <a:ext cx="598241" cy="523220"/>
          </a:xfrm>
          <a:prstGeom prst="rect">
            <a:avLst/>
          </a:prstGeom>
          <a:noFill/>
        </p:spPr>
        <p:txBody>
          <a:bodyPr wrap="none" rtlCol="0">
            <a:spAutoFit/>
          </a:bodyPr>
          <a:lstStyle/>
          <a:p>
            <a:r>
              <a:rPr lang="en-US" sz="1400" dirty="0"/>
              <a:t>14:45</a:t>
            </a:r>
          </a:p>
          <a:p>
            <a:r>
              <a:rPr lang="en-US" sz="1400" dirty="0"/>
              <a:t>14:15</a:t>
            </a:r>
          </a:p>
        </p:txBody>
      </p:sp>
      <p:sp>
        <p:nvSpPr>
          <p:cNvPr id="31" name="TextBox 30">
            <a:extLst>
              <a:ext uri="{FF2B5EF4-FFF2-40B4-BE49-F238E27FC236}">
                <a16:creationId xmlns:a16="http://schemas.microsoft.com/office/drawing/2014/main" id="{1B9AAC2D-07DB-4F18-9662-A37C7F2D7617}"/>
              </a:ext>
            </a:extLst>
          </p:cNvPr>
          <p:cNvSpPr txBox="1"/>
          <p:nvPr/>
        </p:nvSpPr>
        <p:spPr>
          <a:xfrm>
            <a:off x="1494640" y="2343515"/>
            <a:ext cx="598241" cy="307777"/>
          </a:xfrm>
          <a:prstGeom prst="rect">
            <a:avLst/>
          </a:prstGeom>
          <a:noFill/>
        </p:spPr>
        <p:txBody>
          <a:bodyPr wrap="none" rtlCol="0">
            <a:spAutoFit/>
          </a:bodyPr>
          <a:lstStyle/>
          <a:p>
            <a:r>
              <a:rPr lang="en-US" sz="1400" dirty="0"/>
              <a:t>15:30</a:t>
            </a:r>
          </a:p>
        </p:txBody>
      </p:sp>
      <p:pic>
        <p:nvPicPr>
          <p:cNvPr id="25" name="Picture 24">
            <a:extLst>
              <a:ext uri="{FF2B5EF4-FFF2-40B4-BE49-F238E27FC236}">
                <a16:creationId xmlns:a16="http://schemas.microsoft.com/office/drawing/2014/main" id="{2E7BBFB3-89D3-4C33-84AB-78B3D9E488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217" t="38400" b="36403"/>
          <a:stretch/>
        </p:blipFill>
        <p:spPr>
          <a:xfrm>
            <a:off x="1495352" y="984051"/>
            <a:ext cx="396393" cy="1041753"/>
          </a:xfrm>
          <a:prstGeom prst="rect">
            <a:avLst/>
          </a:prstGeom>
        </p:spPr>
      </p:pic>
      <p:sp>
        <p:nvSpPr>
          <p:cNvPr id="43" name="TextBox 42">
            <a:extLst>
              <a:ext uri="{FF2B5EF4-FFF2-40B4-BE49-F238E27FC236}">
                <a16:creationId xmlns:a16="http://schemas.microsoft.com/office/drawing/2014/main" id="{C026C6B1-603B-4E9F-9179-266608A15680}"/>
              </a:ext>
            </a:extLst>
          </p:cNvPr>
          <p:cNvSpPr txBox="1"/>
          <p:nvPr/>
        </p:nvSpPr>
        <p:spPr>
          <a:xfrm>
            <a:off x="2549940" y="883627"/>
            <a:ext cx="598241" cy="307777"/>
          </a:xfrm>
          <a:prstGeom prst="rect">
            <a:avLst/>
          </a:prstGeom>
          <a:noFill/>
        </p:spPr>
        <p:txBody>
          <a:bodyPr wrap="none" rtlCol="0">
            <a:spAutoFit/>
          </a:bodyPr>
          <a:lstStyle/>
          <a:p>
            <a:r>
              <a:rPr lang="en-US" sz="1400" dirty="0"/>
              <a:t>12:30</a:t>
            </a:r>
          </a:p>
        </p:txBody>
      </p:sp>
    </p:spTree>
    <p:extLst>
      <p:ext uri="{BB962C8B-B14F-4D97-AF65-F5344CB8AC3E}">
        <p14:creationId xmlns:p14="http://schemas.microsoft.com/office/powerpoint/2010/main" val="3591100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6BBEE-4EE9-4BFA-AFE0-236B6622D6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483"/>
          <a:stretch/>
        </p:blipFill>
        <p:spPr>
          <a:xfrm>
            <a:off x="0" y="1219200"/>
            <a:ext cx="3965249" cy="5628309"/>
          </a:xfrm>
          <a:prstGeom prst="rect">
            <a:avLst/>
          </a:prstGeom>
        </p:spPr>
      </p:pic>
      <p:sp>
        <p:nvSpPr>
          <p:cNvPr id="7" name="Oval 6">
            <a:extLst>
              <a:ext uri="{FF2B5EF4-FFF2-40B4-BE49-F238E27FC236}">
                <a16:creationId xmlns:a16="http://schemas.microsoft.com/office/drawing/2014/main" id="{CE24E121-C1FC-4BFD-A797-D287B85D3BCD}"/>
              </a:ext>
            </a:extLst>
          </p:cNvPr>
          <p:cNvSpPr/>
          <p:nvPr/>
        </p:nvSpPr>
        <p:spPr>
          <a:xfrm>
            <a:off x="588976" y="2286000"/>
            <a:ext cx="3602083" cy="6711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29A3DE-4978-4D4D-8861-36804CAF6190}"/>
              </a:ext>
            </a:extLst>
          </p:cNvPr>
          <p:cNvSpPr txBox="1"/>
          <p:nvPr/>
        </p:nvSpPr>
        <p:spPr>
          <a:xfrm>
            <a:off x="1295400" y="304800"/>
            <a:ext cx="2232855" cy="923330"/>
          </a:xfrm>
          <a:prstGeom prst="rect">
            <a:avLst/>
          </a:prstGeom>
          <a:noFill/>
        </p:spPr>
        <p:txBody>
          <a:bodyPr wrap="none" rtlCol="0">
            <a:spAutoFit/>
          </a:bodyPr>
          <a:lstStyle/>
          <a:p>
            <a:r>
              <a:rPr lang="en-US" dirty="0"/>
              <a:t>Power plant plume:</a:t>
            </a:r>
          </a:p>
          <a:p>
            <a:r>
              <a:rPr lang="en-US" dirty="0"/>
              <a:t>High NO2 &amp; CO2, CH4</a:t>
            </a:r>
          </a:p>
          <a:p>
            <a:r>
              <a:rPr lang="en-US" dirty="0"/>
              <a:t>&amp; low Ozone</a:t>
            </a:r>
          </a:p>
        </p:txBody>
      </p:sp>
      <p:pic>
        <p:nvPicPr>
          <p:cNvPr id="9" name="Picture 8">
            <a:extLst>
              <a:ext uri="{FF2B5EF4-FFF2-40B4-BE49-F238E27FC236}">
                <a16:creationId xmlns:a16="http://schemas.microsoft.com/office/drawing/2014/main" id="{077F8CFD-5883-4328-A215-D4FFBCFCB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3771" y="1215824"/>
            <a:ext cx="4870229" cy="5565976"/>
          </a:xfrm>
          <a:prstGeom prst="rect">
            <a:avLst/>
          </a:prstGeom>
        </p:spPr>
      </p:pic>
      <p:sp>
        <p:nvSpPr>
          <p:cNvPr id="10" name="Oval 9">
            <a:extLst>
              <a:ext uri="{FF2B5EF4-FFF2-40B4-BE49-F238E27FC236}">
                <a16:creationId xmlns:a16="http://schemas.microsoft.com/office/drawing/2014/main" id="{39362366-8057-4692-9F39-50DC53E9DAF9}"/>
              </a:ext>
            </a:extLst>
          </p:cNvPr>
          <p:cNvSpPr/>
          <p:nvPr/>
        </p:nvSpPr>
        <p:spPr>
          <a:xfrm rot="1780360">
            <a:off x="4470231" y="4140689"/>
            <a:ext cx="3883219" cy="12692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102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eans\users$\bpierce\Data\Documents\Attachments\FY2018\mar_19\Geotaso_June_18_19_20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54" y="838200"/>
            <a:ext cx="9053915" cy="4610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1882" y="136835"/>
            <a:ext cx="5868914" cy="369332"/>
          </a:xfrm>
          <a:prstGeom prst="rect">
            <a:avLst/>
          </a:prstGeom>
          <a:noFill/>
        </p:spPr>
        <p:txBody>
          <a:bodyPr wrap="none" rtlCol="0">
            <a:spAutoFit/>
          </a:bodyPr>
          <a:lstStyle/>
          <a:p>
            <a:r>
              <a:rPr lang="en-US" b="1" u="sng" dirty="0"/>
              <a:t>Chicago Emission Mapping and profiling Weekend/Weekday</a:t>
            </a:r>
          </a:p>
        </p:txBody>
      </p:sp>
      <p:sp>
        <p:nvSpPr>
          <p:cNvPr id="2" name="Rectangle 1"/>
          <p:cNvSpPr/>
          <p:nvPr/>
        </p:nvSpPr>
        <p:spPr>
          <a:xfrm>
            <a:off x="213986" y="5562600"/>
            <a:ext cx="8763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NO2 columns and Scientific Aviation NO2 profiles show large differences between weekend and weekday NO2 abundances. LMOS measurements provide constraints on emissions from commuter traffic (Analysis by Laura Judd, NASA/</a:t>
            </a:r>
            <a:r>
              <a:rPr lang="en-US" b="1" dirty="0" err="1">
                <a:latin typeface="Times New Roman" panose="02020603050405020304" pitchFamily="18" charset="0"/>
                <a:cs typeface="Times New Roman" panose="02020603050405020304" pitchFamily="18" charset="0"/>
              </a:rPr>
              <a:t>LaRC</a:t>
            </a:r>
            <a:r>
              <a:rPr lang="en-US"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60615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beans\users$\bpierce\Data\Documents\Attachments\FY2019\apr_17\Holloway_Lecture\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14400"/>
            <a:ext cx="294924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ans\users$\bpierce\Data\Documents\Attachments\FY2019\apr_17\Holloway_Lecture\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79470"/>
            <a:ext cx="5867400" cy="43658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0200" y="6324600"/>
            <a:ext cx="314932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From Zac Adelman (LADCO)</a:t>
            </a:r>
          </a:p>
        </p:txBody>
      </p:sp>
      <p:sp>
        <p:nvSpPr>
          <p:cNvPr id="8" name="TextBox 7"/>
          <p:cNvSpPr txBox="1"/>
          <p:nvPr/>
        </p:nvSpPr>
        <p:spPr>
          <a:xfrm>
            <a:off x="3276600" y="304258"/>
            <a:ext cx="3445174"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Regulatory Modeling</a:t>
            </a:r>
          </a:p>
        </p:txBody>
      </p:sp>
      <p:sp>
        <p:nvSpPr>
          <p:cNvPr id="2" name="Rectangle 1"/>
          <p:cNvSpPr/>
          <p:nvPr/>
        </p:nvSpPr>
        <p:spPr>
          <a:xfrm>
            <a:off x="6019800" y="1905000"/>
            <a:ext cx="965062"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1017798"/>
            <a:ext cx="5410200" cy="1200329"/>
          </a:xfrm>
          <a:prstGeom prst="rect">
            <a:avLst/>
          </a:prstGeom>
        </p:spPr>
        <p:txBody>
          <a:bodyPr wrap="square">
            <a:spAutoFit/>
          </a:bodyPr>
          <a:lstStyle/>
          <a:p>
            <a:pPr algn="ctr"/>
            <a:r>
              <a:rPr lang="en-US" altLang="en-US" b="1" dirty="0">
                <a:solidFill>
                  <a:srgbClr val="000066"/>
                </a:solidFill>
                <a:latin typeface="Candara" panose="020E0502030303020204" pitchFamily="34" charset="0"/>
                <a:cs typeface="Arial" panose="020B0604020202020204" pitchFamily="34" charset="0"/>
              </a:rPr>
              <a:t>A Satellite Constrained Meteorological Modeling Platform for LADCO States SIP Development</a:t>
            </a:r>
          </a:p>
          <a:p>
            <a:pPr algn="ctr"/>
            <a:r>
              <a:rPr lang="en-US" altLang="en-US" b="1" dirty="0">
                <a:solidFill>
                  <a:srgbClr val="000066"/>
                </a:solidFill>
                <a:latin typeface="Candara" panose="020E0502030303020204" pitchFamily="34" charset="0"/>
                <a:cs typeface="Arial" panose="020B0604020202020204" pitchFamily="34" charset="0"/>
              </a:rPr>
              <a:t> (Funded by NASA Applied Sciences Program</a:t>
            </a:r>
          </a:p>
          <a:p>
            <a:pPr algn="ctr"/>
            <a:r>
              <a:rPr lang="en-US" altLang="en-US" b="1" dirty="0">
                <a:solidFill>
                  <a:srgbClr val="000066"/>
                </a:solidFill>
                <a:latin typeface="Candara" panose="020E0502030303020204" pitchFamily="34" charset="0"/>
                <a:cs typeface="Arial" panose="020B0604020202020204" pitchFamily="34" charset="0"/>
              </a:rPr>
              <a:t>PI Jason </a:t>
            </a:r>
            <a:r>
              <a:rPr lang="en-US" altLang="en-US" b="1" dirty="0" err="1">
                <a:solidFill>
                  <a:srgbClr val="000066"/>
                </a:solidFill>
                <a:latin typeface="Candara" panose="020E0502030303020204" pitchFamily="34" charset="0"/>
                <a:cs typeface="Arial" panose="020B0604020202020204" pitchFamily="34" charset="0"/>
              </a:rPr>
              <a:t>Otkin</a:t>
            </a:r>
            <a:r>
              <a:rPr lang="en-US" altLang="en-US" b="1" dirty="0">
                <a:solidFill>
                  <a:srgbClr val="000066"/>
                </a:solidFill>
                <a:latin typeface="Candara" panose="020E0502030303020204" pitchFamily="34" charset="0"/>
                <a:cs typeface="Arial" panose="020B0604020202020204" pitchFamily="34" charset="0"/>
              </a:rPr>
              <a:t>/SSEC)</a:t>
            </a:r>
            <a:endParaRPr lang="en-US" altLang="en-US" dirty="0">
              <a:solidFill>
                <a:srgbClr val="000066"/>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2453593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txBox="1">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Model Sensitivity Simulations</a:t>
            </a:r>
          </a:p>
        </p:txBody>
      </p:sp>
      <p:sp>
        <p:nvSpPr>
          <p:cNvPr id="4" name="TextBox 3">
            <a:extLst>
              <a:ext uri="{FF2B5EF4-FFF2-40B4-BE49-F238E27FC236}">
                <a16:creationId xmlns:a16="http://schemas.microsoft.com/office/drawing/2014/main" id="{8845D8AC-C770-9349-826B-69F424994CE8}"/>
              </a:ext>
            </a:extLst>
          </p:cNvPr>
          <p:cNvSpPr txBox="1"/>
          <p:nvPr/>
        </p:nvSpPr>
        <p:spPr>
          <a:xfrm>
            <a:off x="0" y="533400"/>
            <a:ext cx="9144000" cy="2123658"/>
          </a:xfrm>
          <a:prstGeom prst="rect">
            <a:avLst/>
          </a:prstGeom>
          <a:noFill/>
        </p:spPr>
        <p:txBody>
          <a:bodyPr wrap="square" rtlCol="0">
            <a:spAutoFit/>
          </a:bodyPr>
          <a:lstStyle/>
          <a:p>
            <a:r>
              <a:rPr lang="en-US" sz="1600" u="sng" dirty="0"/>
              <a:t>EXPERIMENT	GLSEA SST		LAI      	SOIL		IC/BC	             status   </a:t>
            </a:r>
            <a:br>
              <a:rPr lang="en-US" sz="1600" dirty="0"/>
            </a:br>
            <a:endParaRPr lang="en-US" sz="400" dirty="0"/>
          </a:p>
          <a:p>
            <a:pPr marL="228600" indent="-228600">
              <a:buAutoNum type="arabicParenR"/>
            </a:pPr>
            <a:r>
              <a:rPr lang="en-US" sz="1200" dirty="0"/>
              <a:t>EPA</a:t>
            </a:r>
            <a:r>
              <a:rPr lang="en-US" sz="1600" dirty="0"/>
              <a:t>		         </a:t>
            </a:r>
            <a:r>
              <a:rPr lang="en-US" sz="1200" dirty="0"/>
              <a:t>--		   --                    --		GFS	                </a:t>
            </a:r>
            <a:r>
              <a:rPr lang="en-US" sz="1200" b="1" dirty="0">
                <a:solidFill>
                  <a:srgbClr val="00B050"/>
                </a:solidFill>
              </a:rPr>
              <a:t>complete</a:t>
            </a:r>
            <a:endParaRPr lang="en-US" sz="400" b="1" dirty="0">
              <a:solidFill>
                <a:srgbClr val="00B050"/>
              </a:solidFill>
            </a:endParaRPr>
          </a:p>
          <a:p>
            <a:pPr marL="228600" indent="-228600">
              <a:buAutoNum type="arabicParenR"/>
            </a:pPr>
            <a:r>
              <a:rPr lang="en-US" sz="1200" dirty="0"/>
              <a:t>EPA-SST	</a:t>
            </a:r>
            <a:r>
              <a:rPr lang="en-US" sz="1600" dirty="0"/>
              <a:t>         	         </a:t>
            </a:r>
            <a:r>
              <a:rPr lang="en-US" sz="1200" dirty="0">
                <a:solidFill>
                  <a:srgbClr val="00B050"/>
                </a:solidFill>
              </a:rPr>
              <a:t>✔</a:t>
            </a:r>
            <a:r>
              <a:rPr lang="en-US" sz="1600" dirty="0"/>
              <a:t>         </a:t>
            </a:r>
            <a:r>
              <a:rPr lang="en-US" sz="1200" dirty="0"/>
              <a:t>	   --                    --		GFS	                </a:t>
            </a:r>
            <a:r>
              <a:rPr lang="en-US" sz="1200" b="1" dirty="0">
                <a:solidFill>
                  <a:srgbClr val="00B050"/>
                </a:solidFill>
              </a:rPr>
              <a:t>complete</a:t>
            </a:r>
            <a:endParaRPr lang="en-US" sz="400" b="1" dirty="0">
              <a:solidFill>
                <a:srgbClr val="00B050"/>
              </a:solidFill>
            </a:endParaRPr>
          </a:p>
          <a:p>
            <a:pPr marL="228600" indent="-228600">
              <a:buAutoNum type="arabicParenR"/>
            </a:pPr>
            <a:r>
              <a:rPr lang="en-US" sz="1200" dirty="0"/>
              <a:t>YNT 	</a:t>
            </a:r>
            <a:r>
              <a:rPr lang="en-US" sz="1600" dirty="0"/>
              <a:t>	         </a:t>
            </a:r>
            <a:r>
              <a:rPr lang="en-US" sz="1200" dirty="0"/>
              <a:t>--		   --                    --		GFS	                </a:t>
            </a:r>
            <a:r>
              <a:rPr lang="en-US" sz="1200" b="1" dirty="0">
                <a:solidFill>
                  <a:srgbClr val="00B050"/>
                </a:solidFill>
              </a:rPr>
              <a:t>complete</a:t>
            </a:r>
          </a:p>
          <a:p>
            <a:pPr marL="228600" indent="-228600">
              <a:buAutoNum type="arabicParenR"/>
            </a:pPr>
            <a:r>
              <a:rPr lang="en-US" sz="1200" dirty="0"/>
              <a:t>YNT-NAM	</a:t>
            </a:r>
            <a:r>
              <a:rPr lang="en-US" sz="1600" dirty="0"/>
              <a:t>	         </a:t>
            </a:r>
            <a:r>
              <a:rPr lang="en-US" sz="1200" dirty="0"/>
              <a:t>--		   --                    --		NAM	                </a:t>
            </a:r>
            <a:r>
              <a:rPr lang="en-US" sz="1200" b="1" dirty="0">
                <a:solidFill>
                  <a:srgbClr val="00B050"/>
                </a:solidFill>
              </a:rPr>
              <a:t>complete</a:t>
            </a:r>
            <a:endParaRPr lang="en-US" sz="400" b="1" dirty="0">
              <a:solidFill>
                <a:srgbClr val="00B050"/>
              </a:solidFill>
            </a:endParaRPr>
          </a:p>
          <a:p>
            <a:pPr marL="228600" indent="-228600">
              <a:buAutoNum type="arabicParenR"/>
            </a:pPr>
            <a:r>
              <a:rPr lang="en-US" sz="1200" dirty="0"/>
              <a:t>YNT-SST</a:t>
            </a:r>
            <a:r>
              <a:rPr lang="en-US" sz="1600" dirty="0"/>
              <a:t> </a:t>
            </a:r>
            <a:r>
              <a:rPr lang="en-US" sz="1200" dirty="0"/>
              <a:t>	            	           </a:t>
            </a:r>
            <a:r>
              <a:rPr lang="en-US" sz="1200" dirty="0">
                <a:solidFill>
                  <a:srgbClr val="00B050"/>
                </a:solidFill>
              </a:rPr>
              <a:t>✔</a:t>
            </a:r>
            <a:r>
              <a:rPr lang="en-US" sz="1200" dirty="0"/>
              <a:t>         	   	   --                    --		GFS	                </a:t>
            </a:r>
            <a:r>
              <a:rPr lang="en-US" sz="1200" b="1" dirty="0">
                <a:solidFill>
                  <a:srgbClr val="00B050"/>
                </a:solidFill>
              </a:rPr>
              <a:t>complete</a:t>
            </a:r>
          </a:p>
          <a:p>
            <a:r>
              <a:rPr lang="en-US" sz="1200" dirty="0"/>
              <a:t>6)   YNT-SST-nudge2km</a:t>
            </a:r>
            <a:r>
              <a:rPr lang="en-US" sz="1600" dirty="0"/>
              <a:t> </a:t>
            </a:r>
            <a:r>
              <a:rPr lang="en-US" sz="1200" dirty="0"/>
              <a:t>	           </a:t>
            </a:r>
            <a:r>
              <a:rPr lang="en-US" sz="1200" dirty="0">
                <a:solidFill>
                  <a:srgbClr val="00B050"/>
                </a:solidFill>
              </a:rPr>
              <a:t>✔</a:t>
            </a:r>
            <a:r>
              <a:rPr lang="en-US" sz="1200" dirty="0"/>
              <a:t>         	   	   --                    --		GFS	                </a:t>
            </a:r>
            <a:r>
              <a:rPr lang="en-US" sz="1200" b="1" dirty="0">
                <a:solidFill>
                  <a:srgbClr val="00B050"/>
                </a:solidFill>
              </a:rPr>
              <a:t>complete</a:t>
            </a:r>
          </a:p>
          <a:p>
            <a:r>
              <a:rPr lang="en-US" sz="1200" dirty="0"/>
              <a:t>7)   YNT-SST-SOIL</a:t>
            </a:r>
            <a:r>
              <a:rPr lang="en-US" sz="1600" dirty="0"/>
              <a:t> </a:t>
            </a:r>
            <a:r>
              <a:rPr lang="en-US" sz="1200" dirty="0"/>
              <a:t>	            </a:t>
            </a:r>
            <a:r>
              <a:rPr lang="en-US" sz="1200" dirty="0">
                <a:solidFill>
                  <a:srgbClr val="00B050"/>
                </a:solidFill>
              </a:rPr>
              <a:t>✔</a:t>
            </a:r>
            <a:r>
              <a:rPr lang="en-US" sz="1200" dirty="0"/>
              <a:t>         	   	   -- 	</a:t>
            </a:r>
            <a:r>
              <a:rPr lang="en-US" sz="1200" dirty="0">
                <a:solidFill>
                  <a:srgbClr val="00B050"/>
                </a:solidFill>
              </a:rPr>
              <a:t>✔ </a:t>
            </a:r>
            <a:r>
              <a:rPr lang="en-US" sz="1200" dirty="0"/>
              <a:t>		GFS	                </a:t>
            </a:r>
            <a:r>
              <a:rPr lang="en-US" sz="1200" b="1" dirty="0">
                <a:solidFill>
                  <a:srgbClr val="FF0000"/>
                </a:solidFill>
              </a:rPr>
              <a:t>ongoing</a:t>
            </a:r>
          </a:p>
        </p:txBody>
      </p:sp>
      <p:sp>
        <p:nvSpPr>
          <p:cNvPr id="5" name="Rectangle 4">
            <a:extLst>
              <a:ext uri="{FF2B5EF4-FFF2-40B4-BE49-F238E27FC236}">
                <a16:creationId xmlns:a16="http://schemas.microsoft.com/office/drawing/2014/main" id="{C48C2D72-69FC-EE40-8E39-7FE438E04481}"/>
              </a:ext>
            </a:extLst>
          </p:cNvPr>
          <p:cNvSpPr/>
          <p:nvPr/>
        </p:nvSpPr>
        <p:spPr>
          <a:xfrm>
            <a:off x="163513" y="2980214"/>
            <a:ext cx="8945182" cy="3610219"/>
          </a:xfrm>
          <a:prstGeom prst="rect">
            <a:avLst/>
          </a:prstGeom>
        </p:spPr>
        <p:txBody>
          <a:bodyPr wrap="square">
            <a:spAutoFit/>
          </a:bodyPr>
          <a:lstStyle/>
          <a:p>
            <a:pPr marL="342900" marR="0" lvl="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“EPA” simulation follows the WRF model configuration used by the EPA in their operational forecasting model, except with analysis nudging toward GFS analyses instead of NAM analyses. It employs the </a:t>
            </a:r>
            <a:r>
              <a:rPr lang="en-US" sz="1200" dirty="0" err="1">
                <a:latin typeface="Calibri" panose="020F0502020204030204" pitchFamily="34" charset="0"/>
                <a:ea typeface="Arial Hebrew" charset="-79"/>
                <a:cs typeface="Calibri" panose="020F0502020204030204" pitchFamily="34" charset="0"/>
              </a:rPr>
              <a:t>Pleim</a:t>
            </a:r>
            <a:r>
              <a:rPr lang="en-US" sz="1200" dirty="0">
                <a:latin typeface="Calibri" panose="020F0502020204030204" pitchFamily="34" charset="0"/>
                <a:ea typeface="Arial Hebrew" charset="-79"/>
                <a:cs typeface="Calibri" panose="020F0502020204030204" pitchFamily="34" charset="0"/>
              </a:rPr>
              <a:t>-Xu land surface model (LSM), </a:t>
            </a:r>
            <a:r>
              <a:rPr lang="en-US" sz="1200" dirty="0" err="1">
                <a:latin typeface="Calibri" panose="020F0502020204030204" pitchFamily="34" charset="0"/>
                <a:ea typeface="Arial Hebrew" charset="-79"/>
                <a:cs typeface="Calibri" panose="020F0502020204030204" pitchFamily="34" charset="0"/>
              </a:rPr>
              <a:t>Pleim</a:t>
            </a:r>
            <a:r>
              <a:rPr lang="en-US" sz="1200" dirty="0">
                <a:latin typeface="Calibri" panose="020F0502020204030204" pitchFamily="34" charset="0"/>
                <a:ea typeface="Arial Hebrew" charset="-79"/>
                <a:cs typeface="Calibri" panose="020F0502020204030204" pitchFamily="34" charset="0"/>
              </a:rPr>
              <a:t>-Xu surface layer physics, Morrison 2-moment cloud microphysics, and the ACM2 (</a:t>
            </a:r>
            <a:r>
              <a:rPr lang="en-US" sz="1200" dirty="0" err="1">
                <a:latin typeface="Calibri" panose="020F0502020204030204" pitchFamily="34" charset="0"/>
                <a:ea typeface="Arial Hebrew" charset="-79"/>
                <a:cs typeface="Calibri" panose="020F0502020204030204" pitchFamily="34" charset="0"/>
              </a:rPr>
              <a:t>Pleim</a:t>
            </a:r>
            <a:r>
              <a:rPr lang="en-US" sz="1200" dirty="0">
                <a:latin typeface="Calibri" panose="020F0502020204030204" pitchFamily="34" charset="0"/>
                <a:ea typeface="Arial Hebrew" charset="-79"/>
                <a:cs typeface="Calibri" panose="020F0502020204030204" pitchFamily="34" charset="0"/>
              </a:rPr>
              <a:t>) planetary boundary layer (PBL) parameterization schemes.</a:t>
            </a:r>
          </a:p>
          <a:p>
            <a:pPr marL="342900" marR="0" lvl="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“EPA-SST” simulation is the same as 1, except for replacing the coarse-resolution SST initialization dataset with the high-resolution, real-time GLSEA SST dataset.</a:t>
            </a:r>
          </a:p>
          <a:p>
            <a:pPr marL="342900" marR="0" lvl="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“YNT” simulation is the same as 1, except for replacing the LSM, surface layer physics, cloud microphysics, and PBL parameterization schemes with the Noah LSM, </a:t>
            </a:r>
            <a:r>
              <a:rPr lang="en-US" sz="1200" dirty="0" err="1">
                <a:latin typeface="Calibri" panose="020F0502020204030204" pitchFamily="34" charset="0"/>
                <a:ea typeface="Arial Hebrew" charset="-79"/>
                <a:cs typeface="Calibri" panose="020F0502020204030204" pitchFamily="34" charset="0"/>
              </a:rPr>
              <a:t>Monin-Obukhov</a:t>
            </a:r>
            <a:r>
              <a:rPr lang="en-US" sz="1200" dirty="0">
                <a:latin typeface="Calibri" panose="020F0502020204030204" pitchFamily="34" charset="0"/>
                <a:ea typeface="Arial Hebrew" charset="-79"/>
                <a:cs typeface="Calibri" panose="020F0502020204030204" pitchFamily="34" charset="0"/>
              </a:rPr>
              <a:t> surface layer physics, Thompson microphysics, and YSU PBL, respectively.</a:t>
            </a:r>
          </a:p>
          <a:p>
            <a:pPr marL="34290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“YNT-NAM” simulation is the same as 4, except that the NAM analyses are used for the lateral boundary and initial conditions instead of GFS.</a:t>
            </a:r>
          </a:p>
          <a:p>
            <a:pPr marL="34290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“YNT-SST” simulation is the same as 4, except for replacing the coarse-resolution SST initialization dataset with the high-resolution, real-time GLSEA SST dataset.</a:t>
            </a:r>
          </a:p>
          <a:p>
            <a:pPr marL="342900" marR="0" lvl="0" indent="-342900">
              <a:spcBef>
                <a:spcPts val="0"/>
              </a:spcBef>
              <a:spcAft>
                <a:spcPts val="300"/>
              </a:spcAft>
              <a:buFont typeface="+mj-lt"/>
              <a:buAutoNum type="arabicParenR"/>
            </a:pPr>
            <a:r>
              <a:rPr lang="en-US" sz="1200" dirty="0">
                <a:ea typeface="Arial Hebrew" charset="-79"/>
                <a:cs typeface="Arial Hebrew" charset="-79"/>
              </a:rPr>
              <a:t>The “YNT-SST-nudge2km” simulation is the same as 6 (previous slide), except for nudging temperature, moisture, and horizontal winds above 2 km (model level) instead of above the boundary layer</a:t>
            </a:r>
          </a:p>
          <a:p>
            <a:pPr marL="342900" marR="0" lvl="0" indent="-342900">
              <a:spcBef>
                <a:spcPts val="0"/>
              </a:spcBef>
              <a:spcAft>
                <a:spcPts val="300"/>
              </a:spcAft>
              <a:buFont typeface="+mj-lt"/>
              <a:buAutoNum type="arabicParenR"/>
            </a:pPr>
            <a:r>
              <a:rPr lang="en-US" sz="1200" dirty="0">
                <a:ea typeface="Arial Hebrew" charset="-79"/>
                <a:cs typeface="Arial Hebrew" charset="-79"/>
              </a:rPr>
              <a:t>The “YNT-SST-SOIL” simulation will be the same as 6 (previous slide), except for replacing soil temperature and moisture with high-resolution analyses provided by </a:t>
            </a:r>
            <a:r>
              <a:rPr lang="en-US" sz="1200" dirty="0" err="1">
                <a:ea typeface="Arial Hebrew" charset="-79"/>
                <a:cs typeface="Arial Hebrew" charset="-79"/>
              </a:rPr>
              <a:t>SPoRT</a:t>
            </a:r>
            <a:r>
              <a:rPr lang="en-US" sz="1200" dirty="0">
                <a:ea typeface="Arial Hebrew" charset="-79"/>
                <a:cs typeface="Arial Hebrew" charset="-79"/>
              </a:rPr>
              <a:t>-LIS.</a:t>
            </a:r>
          </a:p>
        </p:txBody>
      </p:sp>
    </p:spTree>
    <p:extLst>
      <p:ext uri="{BB962C8B-B14F-4D97-AF65-F5344CB8AC3E}">
        <p14:creationId xmlns:p14="http://schemas.microsoft.com/office/powerpoint/2010/main" val="348442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1793334-152A-6848-9C1F-8A720C3CF745}"/>
              </a:ext>
            </a:extLst>
          </p:cNvPr>
          <p:cNvPicPr/>
          <p:nvPr/>
        </p:nvPicPr>
        <p:blipFill>
          <a:blip r:embed="rId3"/>
          <a:stretch>
            <a:fillRect/>
          </a:stretch>
        </p:blipFill>
        <p:spPr>
          <a:xfrm>
            <a:off x="201168" y="1444752"/>
            <a:ext cx="4462272" cy="4425696"/>
          </a:xfrm>
          <a:prstGeom prst="rect">
            <a:avLst/>
          </a:prstGeom>
        </p:spPr>
      </p:pic>
      <p:graphicFrame>
        <p:nvGraphicFramePr>
          <p:cNvPr id="2" name="Object 1">
            <a:extLst>
              <a:ext uri="{FF2B5EF4-FFF2-40B4-BE49-F238E27FC236}">
                <a16:creationId xmlns:a16="http://schemas.microsoft.com/office/drawing/2014/main" id="{3EF1E8AA-13B2-4B4B-ABD9-621EEEBBCAD6}"/>
              </a:ext>
            </a:extLst>
          </p:cNvPr>
          <p:cNvGraphicFramePr>
            <a:graphicFrameLocks/>
          </p:cNvGraphicFramePr>
          <p:nvPr>
            <p:extLst>
              <p:ext uri="{D42A27DB-BD31-4B8C-83A1-F6EECF244321}">
                <p14:modId xmlns:p14="http://schemas.microsoft.com/office/powerpoint/2010/main" val="1112814857"/>
              </p:ext>
            </p:extLst>
          </p:nvPr>
        </p:nvGraphicFramePr>
        <p:xfrm>
          <a:off x="4828032" y="1682496"/>
          <a:ext cx="3950208" cy="1152144"/>
        </p:xfrm>
        <a:graphic>
          <a:graphicData uri="http://schemas.openxmlformats.org/presentationml/2006/ole">
            <mc:AlternateContent xmlns:mc="http://schemas.openxmlformats.org/markup-compatibility/2006">
              <mc:Choice xmlns:v="urn:schemas-microsoft-com:vml" Requires="v">
                <p:oleObj spid="_x0000_s3086" name="Document" r:id="rId4" imgW="5943600" imgH="1409700" progId="Word.Document.12">
                  <p:embed/>
                </p:oleObj>
              </mc:Choice>
              <mc:Fallback>
                <p:oleObj name="Document" r:id="rId4" imgW="5943600" imgH="1409700" progId="Word.Document.12">
                  <p:embed/>
                  <p:pic>
                    <p:nvPicPr>
                      <p:cNvPr id="0" name=""/>
                      <p:cNvPicPr/>
                      <p:nvPr/>
                    </p:nvPicPr>
                    <p:blipFill>
                      <a:blip r:embed="rId5"/>
                      <a:stretch>
                        <a:fillRect/>
                      </a:stretch>
                    </p:blipFill>
                    <p:spPr>
                      <a:xfrm>
                        <a:off x="4828032" y="1682496"/>
                        <a:ext cx="3950208" cy="1152144"/>
                      </a:xfrm>
                      <a:prstGeom prst="rect">
                        <a:avLst/>
                      </a:prstGeom>
                    </p:spPr>
                  </p:pic>
                </p:oleObj>
              </mc:Fallback>
            </mc:AlternateContent>
          </a:graphicData>
        </a:graphic>
      </p:graphicFrame>
      <p:sp>
        <p:nvSpPr>
          <p:cNvPr id="10" name="Rectangle 4">
            <a:extLst>
              <a:ext uri="{FF2B5EF4-FFF2-40B4-BE49-F238E27FC236}">
                <a16:creationId xmlns:a16="http://schemas.microsoft.com/office/drawing/2014/main" id="{7B9A5C68-252B-8B4B-9758-19EEFEB901C0}"/>
              </a:ext>
            </a:extLst>
          </p:cNvPr>
          <p:cNvSpPr txBox="1">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2-m Temperature Statistics (1.33-km Domain)</a:t>
            </a:r>
          </a:p>
        </p:txBody>
      </p:sp>
      <p:sp>
        <p:nvSpPr>
          <p:cNvPr id="11" name="Title 1">
            <a:extLst>
              <a:ext uri="{FF2B5EF4-FFF2-40B4-BE49-F238E27FC236}">
                <a16:creationId xmlns:a16="http://schemas.microsoft.com/office/drawing/2014/main" id="{A2E6E053-7A66-A447-80EF-DA796FC86FC5}"/>
              </a:ext>
            </a:extLst>
          </p:cNvPr>
          <p:cNvSpPr txBox="1">
            <a:spLocks/>
          </p:cNvSpPr>
          <p:nvPr/>
        </p:nvSpPr>
        <p:spPr bwMode="auto">
          <a:xfrm>
            <a:off x="737011" y="1005840"/>
            <a:ext cx="3777853" cy="429816"/>
          </a:xfrm>
          <a:prstGeom prst="rect">
            <a:avLst/>
          </a:prstGeom>
          <a:solidFill>
            <a:schemeClr val="bg1"/>
          </a:solidFill>
          <a:ln>
            <a:miter lim="800000"/>
            <a:headEnd/>
            <a:tailEnd/>
          </a:ln>
        </p:spPr>
        <p:txBody>
          <a:bodyPr anchor="ctr"/>
          <a:lstStyle/>
          <a:p>
            <a:pPr>
              <a:defRPr/>
            </a:pPr>
            <a:r>
              <a:rPr lang="en-US" b="1" kern="0" dirty="0">
                <a:solidFill>
                  <a:srgbClr val="000090"/>
                </a:solidFill>
                <a:latin typeface="+mj-lt"/>
                <a:ea typeface="+mj-ea"/>
                <a:cs typeface="Arial" pitchFamily="34" charset="0"/>
              </a:rPr>
              <a:t>Best Performing Model Configuration</a:t>
            </a:r>
          </a:p>
        </p:txBody>
      </p:sp>
      <p:sp>
        <p:nvSpPr>
          <p:cNvPr id="12" name="Title 1">
            <a:extLst>
              <a:ext uri="{FF2B5EF4-FFF2-40B4-BE49-F238E27FC236}">
                <a16:creationId xmlns:a16="http://schemas.microsoft.com/office/drawing/2014/main" id="{C9FB5CA7-F6E4-694C-95BA-3C4E961FE8AE}"/>
              </a:ext>
            </a:extLst>
          </p:cNvPr>
          <p:cNvSpPr txBox="1">
            <a:spLocks/>
          </p:cNvSpPr>
          <p:nvPr/>
        </p:nvSpPr>
        <p:spPr bwMode="auto">
          <a:xfrm>
            <a:off x="4837749" y="1005840"/>
            <a:ext cx="3777853" cy="429816"/>
          </a:xfrm>
          <a:prstGeom prst="rect">
            <a:avLst/>
          </a:prstGeom>
          <a:solidFill>
            <a:schemeClr val="bg1"/>
          </a:solidFill>
          <a:ln>
            <a:miter lim="800000"/>
            <a:headEnd/>
            <a:tailEnd/>
          </a:ln>
        </p:spPr>
        <p:txBody>
          <a:bodyPr anchor="ctr"/>
          <a:lstStyle/>
          <a:p>
            <a:pPr algn="ctr">
              <a:defRPr/>
            </a:pPr>
            <a:r>
              <a:rPr lang="en-US" b="1" kern="0" dirty="0">
                <a:solidFill>
                  <a:srgbClr val="000090"/>
                </a:solidFill>
                <a:latin typeface="+mj-lt"/>
                <a:ea typeface="+mj-ea"/>
                <a:cs typeface="Arial" pitchFamily="34" charset="0"/>
              </a:rPr>
              <a:t>Statistical Summary</a:t>
            </a:r>
          </a:p>
        </p:txBody>
      </p:sp>
      <p:sp>
        <p:nvSpPr>
          <p:cNvPr id="13" name="TextBox 12">
            <a:extLst>
              <a:ext uri="{FF2B5EF4-FFF2-40B4-BE49-F238E27FC236}">
                <a16:creationId xmlns:a16="http://schemas.microsoft.com/office/drawing/2014/main" id="{E48BA5EC-FFC2-3D4B-8781-B4B8D2EDD91A}"/>
              </a:ext>
            </a:extLst>
          </p:cNvPr>
          <p:cNvSpPr txBox="1"/>
          <p:nvPr/>
        </p:nvSpPr>
        <p:spPr>
          <a:xfrm>
            <a:off x="685578" y="1343034"/>
            <a:ext cx="3848036" cy="369332"/>
          </a:xfrm>
          <a:prstGeom prst="rect">
            <a:avLst/>
          </a:prstGeom>
          <a:solidFill>
            <a:schemeClr val="bg1"/>
          </a:solidFill>
        </p:spPr>
        <p:txBody>
          <a:bodyPr wrap="square" rtlCol="0">
            <a:spAutoFit/>
          </a:bodyPr>
          <a:lstStyle/>
          <a:p>
            <a:r>
              <a:rPr lang="en-US" dirty="0"/>
              <a:t>                                                                            </a:t>
            </a:r>
          </a:p>
        </p:txBody>
      </p:sp>
      <p:sp>
        <p:nvSpPr>
          <p:cNvPr id="14" name="TextBox 12">
            <a:extLst>
              <a:ext uri="{FF2B5EF4-FFF2-40B4-BE49-F238E27FC236}">
                <a16:creationId xmlns:a16="http://schemas.microsoft.com/office/drawing/2014/main" id="{074E8BEE-8D87-F249-BFC0-3C01F57B5EE9}"/>
              </a:ext>
            </a:extLst>
          </p:cNvPr>
          <p:cNvSpPr txBox="1">
            <a:spLocks noChangeArrowheads="1"/>
          </p:cNvSpPr>
          <p:nvPr/>
        </p:nvSpPr>
        <p:spPr bwMode="auto">
          <a:xfrm>
            <a:off x="4766309" y="3092628"/>
            <a:ext cx="4114799"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2100"/>
              </a:spcAft>
              <a:buFont typeface="Arial" charset="0"/>
              <a:buChar char="•"/>
            </a:pPr>
            <a:r>
              <a:rPr lang="en-US" sz="1600" dirty="0"/>
              <a:t> On the highest resolution domain, the YNT configurations greatly outperform the EPA baseline simulations</a:t>
            </a:r>
          </a:p>
          <a:p>
            <a:pPr>
              <a:spcAft>
                <a:spcPts val="2100"/>
              </a:spcAft>
              <a:buFont typeface="Arial" charset="0"/>
              <a:buChar char="•"/>
            </a:pPr>
            <a:r>
              <a:rPr lang="en-US" sz="1600" dirty="0"/>
              <a:t> Clear geographic separation with YNT-SST-nudge2km being the most accurate at western inland locations</a:t>
            </a:r>
          </a:p>
          <a:p>
            <a:pPr>
              <a:spcAft>
                <a:spcPts val="2100"/>
              </a:spcAft>
              <a:buFont typeface="Arial" charset="0"/>
              <a:buChar char="•"/>
            </a:pPr>
            <a:r>
              <a:rPr lang="en-US" sz="1600" dirty="0"/>
              <a:t> YNT and YNT-SST configurations provide superior results along the Lake Michigan shoreline</a:t>
            </a:r>
          </a:p>
        </p:txBody>
      </p:sp>
    </p:spTree>
    <p:extLst>
      <p:ext uri="{BB962C8B-B14F-4D97-AF65-F5344CB8AC3E}">
        <p14:creationId xmlns:p14="http://schemas.microsoft.com/office/powerpoint/2010/main" val="229056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83588"/>
            <a:ext cx="6781800" cy="524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90800" y="0"/>
            <a:ext cx="6575382"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2018 Ozone Design Values</a:t>
            </a:r>
          </a:p>
        </p:txBody>
      </p:sp>
      <p:sp>
        <p:nvSpPr>
          <p:cNvPr id="9" name="TextBox 8"/>
          <p:cNvSpPr txBox="1"/>
          <p:nvPr/>
        </p:nvSpPr>
        <p:spPr>
          <a:xfrm>
            <a:off x="0" y="6499418"/>
            <a:ext cx="9166182"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From Donna </a:t>
            </a:r>
            <a:r>
              <a:rPr lang="en-US" b="1" dirty="0" err="1">
                <a:latin typeface="Times New Roman" panose="02020603050405020304" pitchFamily="18" charset="0"/>
                <a:cs typeface="Times New Roman" panose="02020603050405020304" pitchFamily="18" charset="0"/>
              </a:rPr>
              <a:t>Kenski</a:t>
            </a:r>
            <a:r>
              <a:rPr lang="en-US" b="1" dirty="0">
                <a:latin typeface="Times New Roman" panose="02020603050405020304" pitchFamily="18" charset="0"/>
                <a:cs typeface="Times New Roman" panose="02020603050405020304" pitchFamily="18" charset="0"/>
              </a:rPr>
              <a:t> (LADCO)</a:t>
            </a:r>
          </a:p>
        </p:txBody>
      </p:sp>
      <p:sp>
        <p:nvSpPr>
          <p:cNvPr id="2" name="Rectangle 1"/>
          <p:cNvSpPr/>
          <p:nvPr/>
        </p:nvSpPr>
        <p:spPr>
          <a:xfrm>
            <a:off x="228600" y="5295113"/>
            <a:ext cx="85344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anose="02020603050405020304" pitchFamily="18" charset="0"/>
                <a:cs typeface="Times New Roman" panose="02020603050405020304" pitchFamily="18" charset="0"/>
              </a:rPr>
              <a:t>4th highest value of  daily 8-hour maximum ozone values are  averaged over 3 years to derive the design value, which is the metric that is compared to the National Ambient Air Quality Standards (NAAQS) and determines attainment or nonattainment.</a:t>
            </a:r>
          </a:p>
        </p:txBody>
      </p:sp>
      <p:sp>
        <p:nvSpPr>
          <p:cNvPr id="4" name="Rectangle 3"/>
          <p:cNvSpPr/>
          <p:nvPr/>
        </p:nvSpPr>
        <p:spPr>
          <a:xfrm>
            <a:off x="228600" y="1524000"/>
            <a:ext cx="2667000" cy="2308324"/>
          </a:xfrm>
          <a:prstGeom prst="rect">
            <a:avLst/>
          </a:prstGeom>
        </p:spPr>
        <p:txBody>
          <a:bodyPr wrap="square">
            <a:spAutoFit/>
          </a:bodyPr>
          <a:lstStyle/>
          <a:p>
            <a:pPr marL="285750" indent="-285750">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48 sites over 0.070 </a:t>
            </a:r>
            <a:r>
              <a:rPr lang="en-US" b="1" dirty="0" err="1">
                <a:latin typeface="Times New Roman" panose="02020603050405020304" pitchFamily="18" charset="0"/>
                <a:cs typeface="Times New Roman" panose="02020603050405020304" pitchFamily="18" charset="0"/>
              </a:rPr>
              <a:t>ppmv</a:t>
            </a:r>
            <a:r>
              <a:rPr lang="en-US" b="1" dirty="0">
                <a:latin typeface="Times New Roman" panose="02020603050405020304" pitchFamily="18" charset="0"/>
                <a:cs typeface="Times New Roman" panose="02020603050405020304" pitchFamily="18" charset="0"/>
              </a:rPr>
              <a:t> (70 </a:t>
            </a:r>
            <a:r>
              <a:rPr lang="en-US" b="1" dirty="0" err="1">
                <a:latin typeface="Times New Roman" panose="02020603050405020304" pitchFamily="18" charset="0"/>
                <a:cs typeface="Times New Roman" panose="02020603050405020304" pitchFamily="18" charset="0"/>
              </a:rPr>
              <a:t>ppbv</a:t>
            </a:r>
            <a:r>
              <a:rPr lang="en-US" b="1"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8 sites over 0.075 </a:t>
            </a:r>
            <a:r>
              <a:rPr lang="en-US" b="1" dirty="0" err="1">
                <a:latin typeface="Times New Roman" panose="02020603050405020304" pitchFamily="18" charset="0"/>
                <a:cs typeface="Times New Roman" panose="02020603050405020304" pitchFamily="18" charset="0"/>
              </a:rPr>
              <a:t>ppmv</a:t>
            </a:r>
            <a:r>
              <a:rPr lang="en-US" b="1"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Highest 8 all around Lake Michigan.</a:t>
            </a:r>
          </a:p>
        </p:txBody>
      </p:sp>
    </p:spTree>
    <p:extLst>
      <p:ext uri="{BB962C8B-B14F-4D97-AF65-F5344CB8AC3E}">
        <p14:creationId xmlns:p14="http://schemas.microsoft.com/office/powerpoint/2010/main" val="1837576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txBox="1">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Diurnal Error Statistics Along Western Shoreline</a:t>
            </a:r>
          </a:p>
        </p:txBody>
      </p:sp>
      <p:sp>
        <p:nvSpPr>
          <p:cNvPr id="16386" name="TextBox 12"/>
          <p:cNvSpPr txBox="1">
            <a:spLocks noChangeArrowheads="1"/>
          </p:cNvSpPr>
          <p:nvPr/>
        </p:nvSpPr>
        <p:spPr bwMode="auto">
          <a:xfrm>
            <a:off x="337594" y="4340560"/>
            <a:ext cx="8468811"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200"/>
              </a:spcAft>
              <a:buFont typeface="Arial" charset="0"/>
              <a:buChar char="•"/>
            </a:pPr>
            <a:r>
              <a:rPr lang="en-US" altLang="en-US" sz="2000" dirty="0">
                <a:ea typeface="MS PGothic" panose="020B0600070205080204" pitchFamily="34" charset="-128"/>
              </a:rPr>
              <a:t> </a:t>
            </a:r>
            <a:r>
              <a:rPr lang="en-US" altLang="en-US" sz="1600" dirty="0">
                <a:ea typeface="MS PGothic" panose="020B0600070205080204" pitchFamily="34" charset="-128"/>
              </a:rPr>
              <a:t>Most obvious difference is the diurnal cycle of the temperature bias in the EPA baseline simulations compared to the YNT configuration</a:t>
            </a:r>
          </a:p>
          <a:p>
            <a:pPr>
              <a:spcAft>
                <a:spcPts val="1200"/>
              </a:spcAft>
              <a:buFont typeface="Arial" charset="0"/>
              <a:buChar char="•"/>
            </a:pPr>
            <a:r>
              <a:rPr lang="en-US" altLang="en-US" sz="1600" dirty="0">
                <a:ea typeface="MS PGothic" panose="020B0600070205080204" pitchFamily="34" charset="-128"/>
              </a:rPr>
              <a:t> Coarser (higher) resolution EPA domains show cool (warm) biases during the night that switch to warm (cool) biases later in the day</a:t>
            </a:r>
          </a:p>
          <a:p>
            <a:pPr>
              <a:spcAft>
                <a:spcPts val="1200"/>
              </a:spcAft>
              <a:buFont typeface="Arial" charset="0"/>
              <a:buChar char="•"/>
            </a:pPr>
            <a:r>
              <a:rPr lang="en-US" altLang="en-US" sz="1600" dirty="0">
                <a:ea typeface="MS PGothic" panose="020B0600070205080204" pitchFamily="34" charset="-128"/>
              </a:rPr>
              <a:t> In contrast, YNT simulations show a consistent warm bias that increases with resolution</a:t>
            </a:r>
          </a:p>
          <a:p>
            <a:pPr>
              <a:spcAft>
                <a:spcPts val="1200"/>
              </a:spcAft>
              <a:buFont typeface="Arial" charset="0"/>
              <a:buChar char="•"/>
            </a:pPr>
            <a:r>
              <a:rPr lang="en-US" altLang="en-US" sz="1600" dirty="0">
                <a:ea typeface="MS PGothic" panose="020B0600070205080204" pitchFamily="34" charset="-128"/>
              </a:rPr>
              <a:t> Diurnal evolution in MAE is similar for all runs; however, high-resolution EPA baseline run spikes in error near midday</a:t>
            </a:r>
            <a:endParaRPr lang="en-US" altLang="en-US" sz="2000" dirty="0">
              <a:ea typeface="MS PGothic" panose="020B0600070205080204" pitchFamily="34" charset="-128"/>
            </a:endParaRPr>
          </a:p>
        </p:txBody>
      </p:sp>
      <p:pic>
        <p:nvPicPr>
          <p:cNvPr id="4" name="Picture 3">
            <a:extLst>
              <a:ext uri="{FF2B5EF4-FFF2-40B4-BE49-F238E27FC236}">
                <a16:creationId xmlns:a16="http://schemas.microsoft.com/office/drawing/2014/main" id="{6E0B4FA8-334B-9846-8ABA-E61FA82A4F2E}"/>
              </a:ext>
            </a:extLst>
          </p:cNvPr>
          <p:cNvPicPr>
            <a:picLocks/>
          </p:cNvPicPr>
          <p:nvPr/>
        </p:nvPicPr>
        <p:blipFill>
          <a:blip r:embed="rId3"/>
          <a:srcRect/>
          <a:stretch/>
        </p:blipFill>
        <p:spPr>
          <a:xfrm>
            <a:off x="635346" y="914400"/>
            <a:ext cx="3593152" cy="3291840"/>
          </a:xfrm>
          <a:prstGeom prst="rect">
            <a:avLst/>
          </a:prstGeom>
        </p:spPr>
      </p:pic>
      <p:pic>
        <p:nvPicPr>
          <p:cNvPr id="5" name="Picture 4">
            <a:extLst>
              <a:ext uri="{FF2B5EF4-FFF2-40B4-BE49-F238E27FC236}">
                <a16:creationId xmlns:a16="http://schemas.microsoft.com/office/drawing/2014/main" id="{CBBF6C71-F97F-CA4B-B5FB-925D795564BD}"/>
              </a:ext>
            </a:extLst>
          </p:cNvPr>
          <p:cNvPicPr>
            <a:picLocks/>
          </p:cNvPicPr>
          <p:nvPr/>
        </p:nvPicPr>
        <p:blipFill>
          <a:blip r:embed="rId4"/>
          <a:srcRect/>
          <a:stretch/>
        </p:blipFill>
        <p:spPr>
          <a:xfrm>
            <a:off x="4675819" y="928688"/>
            <a:ext cx="3600685" cy="3291840"/>
          </a:xfrm>
          <a:prstGeom prst="rect">
            <a:avLst/>
          </a:prstGeom>
        </p:spPr>
      </p:pic>
      <p:sp>
        <p:nvSpPr>
          <p:cNvPr id="7" name="TextBox 6">
            <a:extLst>
              <a:ext uri="{FF2B5EF4-FFF2-40B4-BE49-F238E27FC236}">
                <a16:creationId xmlns:a16="http://schemas.microsoft.com/office/drawing/2014/main" id="{C1DE66FB-00A2-C245-834E-97F6771A31D4}"/>
              </a:ext>
            </a:extLst>
          </p:cNvPr>
          <p:cNvSpPr txBox="1"/>
          <p:nvPr/>
        </p:nvSpPr>
        <p:spPr>
          <a:xfrm>
            <a:off x="1377042" y="757230"/>
            <a:ext cx="2229394" cy="353943"/>
          </a:xfrm>
          <a:prstGeom prst="rect">
            <a:avLst/>
          </a:prstGeom>
          <a:solidFill>
            <a:schemeClr val="bg1"/>
          </a:solidFill>
        </p:spPr>
        <p:txBody>
          <a:bodyPr wrap="square" rtlCol="0">
            <a:spAutoFit/>
          </a:bodyPr>
          <a:lstStyle/>
          <a:p>
            <a:pPr algn="ctr"/>
            <a:r>
              <a:rPr lang="en-US" sz="1700" dirty="0">
                <a:solidFill>
                  <a:srgbClr val="0070C0"/>
                </a:solidFill>
              </a:rPr>
              <a:t>Temperature Bias</a:t>
            </a:r>
          </a:p>
        </p:txBody>
      </p:sp>
      <p:sp>
        <p:nvSpPr>
          <p:cNvPr id="9" name="TextBox 8">
            <a:extLst>
              <a:ext uri="{FF2B5EF4-FFF2-40B4-BE49-F238E27FC236}">
                <a16:creationId xmlns:a16="http://schemas.microsoft.com/office/drawing/2014/main" id="{40A39F28-1C37-5147-B557-BF79CD2F082D}"/>
              </a:ext>
            </a:extLst>
          </p:cNvPr>
          <p:cNvSpPr txBox="1"/>
          <p:nvPr/>
        </p:nvSpPr>
        <p:spPr>
          <a:xfrm>
            <a:off x="4914140" y="767560"/>
            <a:ext cx="3183821" cy="353943"/>
          </a:xfrm>
          <a:prstGeom prst="rect">
            <a:avLst/>
          </a:prstGeom>
          <a:solidFill>
            <a:schemeClr val="bg1"/>
          </a:solidFill>
        </p:spPr>
        <p:txBody>
          <a:bodyPr wrap="square" rtlCol="0">
            <a:spAutoFit/>
          </a:bodyPr>
          <a:lstStyle/>
          <a:p>
            <a:pPr algn="ctr"/>
            <a:r>
              <a:rPr lang="en-US" sz="1700" dirty="0">
                <a:solidFill>
                  <a:srgbClr val="0070C0"/>
                </a:solidFill>
              </a:rPr>
              <a:t>Temperature Mean Absolute Error</a:t>
            </a:r>
          </a:p>
        </p:txBody>
      </p:sp>
    </p:spTree>
    <p:extLst>
      <p:ext uri="{BB962C8B-B14F-4D97-AF65-F5344CB8AC3E}">
        <p14:creationId xmlns:p14="http://schemas.microsoft.com/office/powerpoint/2010/main" val="3690399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d\Documents\Work\HAQ\May_20_2019\PNG\WRF.1.3km.EPA_baseline-update-glsea-sst.20170602.SheboyganSpaceportW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6" y="-2"/>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710605"/>
            <a:ext cx="2653393" cy="387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61" y="10883"/>
            <a:ext cx="67437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Sheboygan Ground Site: Spaceport Sheboygan</a:t>
            </a:r>
          </a:p>
        </p:txBody>
      </p:sp>
      <p:sp>
        <p:nvSpPr>
          <p:cNvPr id="4" name="TextBox 3"/>
          <p:cNvSpPr txBox="1"/>
          <p:nvPr/>
        </p:nvSpPr>
        <p:spPr>
          <a:xfrm>
            <a:off x="171450" y="4855030"/>
            <a:ext cx="3943350" cy="1477328"/>
          </a:xfrm>
          <a:prstGeom prst="rect">
            <a:avLst/>
          </a:prstGeom>
          <a:noFill/>
        </p:spPr>
        <p:txBody>
          <a:bodyPr wrap="square" rtlCol="0">
            <a:spAutoFit/>
          </a:bodyPr>
          <a:lstStyle/>
          <a:p>
            <a:r>
              <a:rPr lang="en-US" dirty="0"/>
              <a:t>Observed Temperature and Wind (left)</a:t>
            </a:r>
          </a:p>
          <a:p>
            <a:r>
              <a:rPr lang="en-US" dirty="0"/>
              <a:t>Verses EPA Baseline/GLSEA SST</a:t>
            </a:r>
          </a:p>
          <a:p>
            <a:endParaRPr lang="en-US" dirty="0"/>
          </a:p>
          <a:p>
            <a:r>
              <a:rPr lang="en-US" dirty="0"/>
              <a:t>June 2, 2017 (Lake Breeze/Ozone Exceedance) </a:t>
            </a:r>
          </a:p>
        </p:txBody>
      </p:sp>
    </p:spTree>
    <p:extLst>
      <p:ext uri="{BB962C8B-B14F-4D97-AF65-F5344CB8AC3E}">
        <p14:creationId xmlns:p14="http://schemas.microsoft.com/office/powerpoint/2010/main" val="2336180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rad\Documents\Work\HAQ\May_20_2019\PNG\WRF.1.3km.YSU-NOAH-Thompson-update-glsea-sst.20170602.SheboyganSpaceportW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8"/>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710605"/>
            <a:ext cx="2653393" cy="387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61" y="10883"/>
            <a:ext cx="67437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Sheboygan Ground Site: Spaceport Sheboygan</a:t>
            </a:r>
          </a:p>
        </p:txBody>
      </p:sp>
      <p:sp>
        <p:nvSpPr>
          <p:cNvPr id="7" name="TextBox 6"/>
          <p:cNvSpPr txBox="1"/>
          <p:nvPr/>
        </p:nvSpPr>
        <p:spPr>
          <a:xfrm>
            <a:off x="171450" y="4855030"/>
            <a:ext cx="3867150" cy="1477328"/>
          </a:xfrm>
          <a:prstGeom prst="rect">
            <a:avLst/>
          </a:prstGeom>
          <a:noFill/>
        </p:spPr>
        <p:txBody>
          <a:bodyPr wrap="square" rtlCol="0">
            <a:spAutoFit/>
          </a:bodyPr>
          <a:lstStyle/>
          <a:p>
            <a:r>
              <a:rPr lang="en-US" dirty="0"/>
              <a:t>Observed Temperature and Wind (left)</a:t>
            </a:r>
          </a:p>
          <a:p>
            <a:r>
              <a:rPr lang="en-US" dirty="0"/>
              <a:t>Verses EPA Baseline/GLSEA SST</a:t>
            </a:r>
          </a:p>
          <a:p>
            <a:endParaRPr lang="en-US" dirty="0"/>
          </a:p>
          <a:p>
            <a:r>
              <a:rPr lang="en-US" dirty="0"/>
              <a:t>June 2, 2017 (Lake Breeze/Ozone Exceedance) </a:t>
            </a:r>
          </a:p>
        </p:txBody>
      </p:sp>
    </p:spTree>
    <p:extLst>
      <p:ext uri="{BB962C8B-B14F-4D97-AF65-F5344CB8AC3E}">
        <p14:creationId xmlns:p14="http://schemas.microsoft.com/office/powerpoint/2010/main" val="31778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4">
            <a:extLst>
              <a:ext uri="{FF2B5EF4-FFF2-40B4-BE49-F238E27FC236}">
                <a16:creationId xmlns:a16="http://schemas.microsoft.com/office/drawing/2014/main" id="{2797E39A-7D2B-714A-B9C9-02806146D144}"/>
              </a:ext>
            </a:extLst>
          </p:cNvPr>
          <p:cNvSpPr>
            <a:spLocks noChangeAspect="1" noChangeArrowheads="1" noTextEdit="1"/>
          </p:cNvSpPr>
          <p:nvPr/>
        </p:nvSpPr>
        <p:spPr bwMode="auto">
          <a:xfrm>
            <a:off x="1327547" y="5787"/>
            <a:ext cx="628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251" name="Rectangle 3">
            <a:extLst>
              <a:ext uri="{FF2B5EF4-FFF2-40B4-BE49-F238E27FC236}">
                <a16:creationId xmlns:a16="http://schemas.microsoft.com/office/drawing/2014/main" id="{1353D305-62DD-464E-8D72-596E04C188BA}"/>
              </a:ext>
            </a:extLst>
          </p:cNvPr>
          <p:cNvSpPr txBox="1">
            <a:spLocks noChangeArrowheads="1"/>
          </p:cNvSpPr>
          <p:nvPr/>
        </p:nvSpPr>
        <p:spPr bwMode="auto">
          <a:xfrm>
            <a:off x="7614048" y="6256294"/>
            <a:ext cx="38695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solidFill>
                  <a:srgbClr val="000000"/>
                </a:solidFill>
              </a:rPr>
              <a:t>|‌ </a:t>
            </a:r>
            <a:fld id="{0FC4BE7F-6E55-B342-96CB-4B4DAC320FDF}" type="slidenum">
              <a:rPr lang="en-US" altLang="en-US" sz="1400">
                <a:solidFill>
                  <a:srgbClr val="000000"/>
                </a:solidFill>
              </a:rPr>
              <a:pPr algn="r" eaLnBrk="1" hangingPunct="1"/>
              <a:t>33</a:t>
            </a:fld>
            <a:endParaRPr lang="en-US" altLang="en-US" sz="1400">
              <a:solidFill>
                <a:srgbClr val="000000"/>
              </a:solidFill>
            </a:endParaRPr>
          </a:p>
        </p:txBody>
      </p:sp>
      <p:pic>
        <p:nvPicPr>
          <p:cNvPr id="5122" name="Picture 2" descr="\\beans\users$\bpierce\Data\Documents\FY2019_Travel_SSEC\EPRI_Chicago\AIRNOW.CMAQ_EPA_Baseline_SST_20170602_23Z.sfc.o3.12km.zoom.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43914"/>
            <a:ext cx="4114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ans\users$\bpierce\Data\Documents\FY2019_Travel_SSEC\EPRI_Chicago\CMAQ_D01.EPAbaseline_SST_vs_SA_O3_ppbv_LMOS.May.22-June.21.overwater.R1.png"/>
          <p:cNvPicPr>
            <a:picLocks noChangeArrowheads="1"/>
          </p:cNvPicPr>
          <p:nvPr/>
        </p:nvPicPr>
        <p:blipFill rotWithShape="1">
          <a:blip r:embed="rId4">
            <a:extLst>
              <a:ext uri="{28A0092B-C50C-407E-A947-70E740481C1C}">
                <a14:useLocalDpi xmlns:a14="http://schemas.microsoft.com/office/drawing/2010/main" val="0"/>
              </a:ext>
            </a:extLst>
          </a:blip>
          <a:srcRect t="19252"/>
          <a:stretch/>
        </p:blipFill>
        <p:spPr bwMode="auto">
          <a:xfrm>
            <a:off x="0" y="3623416"/>
            <a:ext cx="3657600" cy="369178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B8EC625E-21F0-42F2-A883-DF30E30F8F74}"/>
              </a:ext>
            </a:extLst>
          </p:cNvPr>
          <p:cNvSpPr txBox="1">
            <a:spLocks/>
          </p:cNvSpPr>
          <p:nvPr/>
        </p:nvSpPr>
        <p:spPr bwMode="auto">
          <a:xfrm>
            <a:off x="4876800" y="19051"/>
            <a:ext cx="4267200" cy="573088"/>
          </a:xfrm>
          <a:prstGeom prst="rect">
            <a:avLst/>
          </a:prstGeom>
          <a:noFill/>
          <a:ln>
            <a:miter lim="800000"/>
            <a:headEnd/>
            <a:tailEnd/>
          </a:ln>
        </p:spPr>
        <p:txBody>
          <a:bodyPr anchor="ctr"/>
          <a:lstStyle/>
          <a:p>
            <a:pPr>
              <a:defRPr/>
            </a:pPr>
            <a:r>
              <a:rPr lang="en-US" sz="2400" b="1" dirty="0">
                <a:solidFill>
                  <a:srgbClr val="000090"/>
                </a:solidFill>
              </a:rPr>
              <a:t>12km CMAQ Model verification</a:t>
            </a:r>
            <a:endParaRPr lang="en-US" sz="2400" b="1" kern="0" dirty="0">
              <a:solidFill>
                <a:srgbClr val="FF0000"/>
              </a:solidFill>
              <a:cs typeface="Arial" pitchFamily="34" charset="0"/>
            </a:endParaRPr>
          </a:p>
        </p:txBody>
      </p:sp>
      <p:sp>
        <p:nvSpPr>
          <p:cNvPr id="2" name="TextBox 1"/>
          <p:cNvSpPr txBox="1"/>
          <p:nvPr/>
        </p:nvSpPr>
        <p:spPr>
          <a:xfrm>
            <a:off x="3048000" y="592139"/>
            <a:ext cx="3733800" cy="646331"/>
          </a:xfrm>
          <a:prstGeom prst="rect">
            <a:avLst/>
          </a:prstGeom>
          <a:noFill/>
        </p:spPr>
        <p:txBody>
          <a:bodyPr wrap="square" rtlCol="0">
            <a:spAutoFit/>
          </a:bodyPr>
          <a:lstStyle/>
          <a:p>
            <a:r>
              <a:rPr lang="en-US" dirty="0"/>
              <a:t>NEI 2014 12km Emission Inventory provided by Kirk Baker, US EPA</a:t>
            </a:r>
          </a:p>
        </p:txBody>
      </p:sp>
      <p:sp>
        <p:nvSpPr>
          <p:cNvPr id="14" name="TextBox 13"/>
          <p:cNvSpPr txBox="1"/>
          <p:nvPr/>
        </p:nvSpPr>
        <p:spPr>
          <a:xfrm>
            <a:off x="3048000" y="1427815"/>
            <a:ext cx="388620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EPA Baseline physics overestimates marine boundary layer NO2 by factor of 2x</a:t>
            </a:r>
          </a:p>
          <a:p>
            <a:pPr marL="285750" indent="-285750">
              <a:buFont typeface="Wingdings" panose="05000000000000000000" pitchFamily="2" charset="2"/>
              <a:buChar char="Ø"/>
            </a:pPr>
            <a:endParaRPr lang="en-US" dirty="0"/>
          </a:p>
        </p:txBody>
      </p:sp>
      <p:pic>
        <p:nvPicPr>
          <p:cNvPr id="15" name="Picture 3" descr="\\beans\users$\bpierce\Data\Documents\Attachments\FY2019\apr_17\Holloway_Lecture\Captur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0923" y="533402"/>
            <a:ext cx="1859307" cy="22098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120576" y="1342179"/>
            <a:ext cx="566224" cy="486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beans\users$\bpierce\Data\Documents\Attachments\FY2019\sep_16\CMAQ_D01.EPAbaseline_SST_vs_SA_NO2_ppbv_LMOS.May.22-June.21.overwater.R1.png"/>
          <p:cNvPicPr>
            <a:picLocks noChangeArrowheads="1"/>
          </p:cNvPicPr>
          <p:nvPr/>
        </p:nvPicPr>
        <p:blipFill rotWithShape="1">
          <a:blip r:embed="rId6">
            <a:extLst>
              <a:ext uri="{28A0092B-C50C-407E-A947-70E740481C1C}">
                <a14:useLocalDpi xmlns:a14="http://schemas.microsoft.com/office/drawing/2010/main" val="0"/>
              </a:ext>
            </a:extLst>
          </a:blip>
          <a:srcRect t="7084" b="14081"/>
          <a:stretch/>
        </p:blipFill>
        <p:spPr bwMode="auto">
          <a:xfrm>
            <a:off x="0" y="53234"/>
            <a:ext cx="3657600" cy="360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508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9\aug_29\CMAQ_D01.YNT_SST_nudge2km_MODISLAI_vs_SA_O3_ppbv_LMOS.May.22-June.21.overwater.R1.png"/>
          <p:cNvPicPr>
            <a:picLocks noChangeArrowheads="1"/>
          </p:cNvPicPr>
          <p:nvPr/>
        </p:nvPicPr>
        <p:blipFill rotWithShape="1">
          <a:blip r:embed="rId3">
            <a:extLst>
              <a:ext uri="{28A0092B-C50C-407E-A947-70E740481C1C}">
                <a14:useLocalDpi xmlns:a14="http://schemas.microsoft.com/office/drawing/2010/main" val="0"/>
              </a:ext>
            </a:extLst>
          </a:blip>
          <a:srcRect t="18925"/>
          <a:stretch/>
        </p:blipFill>
        <p:spPr bwMode="auto">
          <a:xfrm>
            <a:off x="0" y="3608462"/>
            <a:ext cx="3657600" cy="3706738"/>
          </a:xfrm>
          <a:prstGeom prst="rect">
            <a:avLst/>
          </a:prstGeom>
          <a:noFill/>
          <a:extLst>
            <a:ext uri="{909E8E84-426E-40DD-AFC4-6F175D3DCCD1}">
              <a14:hiddenFill xmlns:a14="http://schemas.microsoft.com/office/drawing/2010/main">
                <a:solidFill>
                  <a:srgbClr val="FFFFFF"/>
                </a:solidFill>
              </a14:hiddenFill>
            </a:ext>
          </a:extLst>
        </p:spPr>
      </p:pic>
      <p:sp>
        <p:nvSpPr>
          <p:cNvPr id="53249" name="AutoShape 4">
            <a:extLst>
              <a:ext uri="{FF2B5EF4-FFF2-40B4-BE49-F238E27FC236}">
                <a16:creationId xmlns:a16="http://schemas.microsoft.com/office/drawing/2014/main" id="{2797E39A-7D2B-714A-B9C9-02806146D144}"/>
              </a:ext>
            </a:extLst>
          </p:cNvPr>
          <p:cNvSpPr>
            <a:spLocks noChangeAspect="1" noChangeArrowheads="1" noTextEdit="1"/>
          </p:cNvSpPr>
          <p:nvPr/>
        </p:nvSpPr>
        <p:spPr bwMode="auto">
          <a:xfrm>
            <a:off x="1327547" y="5787"/>
            <a:ext cx="628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251" name="Rectangle 3">
            <a:extLst>
              <a:ext uri="{FF2B5EF4-FFF2-40B4-BE49-F238E27FC236}">
                <a16:creationId xmlns:a16="http://schemas.microsoft.com/office/drawing/2014/main" id="{1353D305-62DD-464E-8D72-596E04C188BA}"/>
              </a:ext>
            </a:extLst>
          </p:cNvPr>
          <p:cNvSpPr txBox="1">
            <a:spLocks noChangeArrowheads="1"/>
          </p:cNvSpPr>
          <p:nvPr/>
        </p:nvSpPr>
        <p:spPr bwMode="auto">
          <a:xfrm>
            <a:off x="7614048" y="6256294"/>
            <a:ext cx="38695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solidFill>
                  <a:srgbClr val="000000"/>
                </a:solidFill>
              </a:rPr>
              <a:t>|‌ </a:t>
            </a:r>
            <a:fld id="{0FC4BE7F-6E55-B342-96CB-4B4DAC320FDF}" type="slidenum">
              <a:rPr lang="en-US" altLang="en-US" sz="1400">
                <a:solidFill>
                  <a:srgbClr val="000000"/>
                </a:solidFill>
              </a:rPr>
              <a:pPr algn="r" eaLnBrk="1" hangingPunct="1"/>
              <a:t>34</a:t>
            </a:fld>
            <a:endParaRPr lang="en-US" altLang="en-US" sz="1400">
              <a:solidFill>
                <a:srgbClr val="000000"/>
              </a:solidFill>
            </a:endParaRPr>
          </a:p>
        </p:txBody>
      </p:sp>
      <p:sp>
        <p:nvSpPr>
          <p:cNvPr id="8" name="Title 1">
            <a:extLst>
              <a:ext uri="{FF2B5EF4-FFF2-40B4-BE49-F238E27FC236}">
                <a16:creationId xmlns:a16="http://schemas.microsoft.com/office/drawing/2014/main" id="{D0BABE26-575E-4B8C-893B-363D3B20CF4E}"/>
              </a:ext>
            </a:extLst>
          </p:cNvPr>
          <p:cNvSpPr txBox="1">
            <a:spLocks/>
          </p:cNvSpPr>
          <p:nvPr/>
        </p:nvSpPr>
        <p:spPr>
          <a:xfrm>
            <a:off x="1265635" y="2"/>
            <a:ext cx="6324600" cy="1184275"/>
          </a:xfrm>
          <a:prstGeom prst="rect">
            <a:avLst/>
          </a:prstGeom>
        </p:spPr>
        <p:txBody>
          <a:bodyPr anchor="ctr"/>
          <a:lstStyle/>
          <a:p>
            <a:pPr>
              <a:lnSpc>
                <a:spcPct val="85000"/>
              </a:lnSpc>
              <a:defRPr/>
            </a:pPr>
            <a:endParaRPr lang="en-US" sz="3200" kern="0" dirty="0">
              <a:solidFill>
                <a:srgbClr val="FFFFFF"/>
              </a:solidFill>
              <a:ea typeface="MS PGothic" panose="020B0600070205080204" pitchFamily="34" charset="-128"/>
            </a:endParaRPr>
          </a:p>
        </p:txBody>
      </p:sp>
      <p:sp>
        <p:nvSpPr>
          <p:cNvPr id="9" name="TextBox 8"/>
          <p:cNvSpPr txBox="1"/>
          <p:nvPr/>
        </p:nvSpPr>
        <p:spPr>
          <a:xfrm>
            <a:off x="3200400" y="835863"/>
            <a:ext cx="5734761"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YNT physics and nudging only above 2km improves 12km marine boundary layer NO2 (1.4x overestimate)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Improves Ozone prediction over Lake Michigan</a:t>
            </a:r>
          </a:p>
        </p:txBody>
      </p:sp>
      <p:pic>
        <p:nvPicPr>
          <p:cNvPr id="10" name="Picture 2" descr="\\beans\users$\bpierce\Data\Documents\Attachments\FY2019\aug_29\AIRNOW.CMAQ_YNT_SST_nudge2km_MODISLAI_20170602_23Z.sfc.o3.12km.zoom.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194" y="2734056"/>
            <a:ext cx="4115352" cy="412394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8EC625E-21F0-42F2-A883-DF30E30F8F74}"/>
              </a:ext>
            </a:extLst>
          </p:cNvPr>
          <p:cNvSpPr txBox="1">
            <a:spLocks/>
          </p:cNvSpPr>
          <p:nvPr/>
        </p:nvSpPr>
        <p:spPr bwMode="auto">
          <a:xfrm>
            <a:off x="4876800" y="19051"/>
            <a:ext cx="4267200" cy="573088"/>
          </a:xfrm>
          <a:prstGeom prst="rect">
            <a:avLst/>
          </a:prstGeom>
          <a:noFill/>
          <a:ln>
            <a:miter lim="800000"/>
            <a:headEnd/>
            <a:tailEnd/>
          </a:ln>
        </p:spPr>
        <p:txBody>
          <a:bodyPr anchor="ctr"/>
          <a:lstStyle/>
          <a:p>
            <a:pPr>
              <a:defRPr/>
            </a:pPr>
            <a:r>
              <a:rPr lang="en-US" sz="2400" b="1" dirty="0">
                <a:solidFill>
                  <a:srgbClr val="000090"/>
                </a:solidFill>
              </a:rPr>
              <a:t>12km CMAQ Model verification</a:t>
            </a:r>
            <a:endParaRPr lang="en-US" sz="2400" b="1" kern="0" dirty="0">
              <a:solidFill>
                <a:srgbClr val="FF0000"/>
              </a:solidFill>
              <a:cs typeface="Arial" pitchFamily="34" charset="0"/>
            </a:endParaRPr>
          </a:p>
        </p:txBody>
      </p:sp>
      <p:pic>
        <p:nvPicPr>
          <p:cNvPr id="5122" name="Picture 2" descr="\\beans\users$\bpierce\Data\Documents\Attachments\FY2019\sep_16\CMAQ_D01.YNT_SST_nudge2km_MODISLAI_vs_SA_NO2_ppbv_LMOS.May.22-June.21.overwater.R1.png"/>
          <p:cNvPicPr>
            <a:picLocks noChangeArrowheads="1"/>
          </p:cNvPicPr>
          <p:nvPr/>
        </p:nvPicPr>
        <p:blipFill rotWithShape="1">
          <a:blip r:embed="rId5">
            <a:extLst>
              <a:ext uri="{28A0092B-C50C-407E-A947-70E740481C1C}">
                <a14:useLocalDpi xmlns:a14="http://schemas.microsoft.com/office/drawing/2010/main" val="0"/>
              </a:ext>
            </a:extLst>
          </a:blip>
          <a:srcRect t="5880" b="14162"/>
          <a:stretch/>
        </p:blipFill>
        <p:spPr bwMode="auto">
          <a:xfrm>
            <a:off x="0" y="0"/>
            <a:ext cx="3657600" cy="365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72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91553C-DEE0-2C4C-A97A-EFBB2780E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 y="2299585"/>
            <a:ext cx="4030800" cy="4205322"/>
          </a:xfrm>
          <a:prstGeom prst="rect">
            <a:avLst/>
          </a:prstGeom>
        </p:spPr>
      </p:pic>
      <p:pic>
        <p:nvPicPr>
          <p:cNvPr id="8194" name="Picture 2" descr="\\beans\users$\bpierce\Data\Documents\FY2019_Travel_SSEC\EPRI_Chicago\NEI_2017_no_all_region_Milwaukee_Chicago.polyfi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58584"/>
            <a:ext cx="4045253" cy="42946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299585"/>
            <a:ext cx="4050724" cy="369332"/>
          </a:xfrm>
          <a:prstGeom prst="rect">
            <a:avLst/>
          </a:prstGeom>
          <a:solidFill>
            <a:schemeClr val="tx1"/>
          </a:solidFill>
        </p:spPr>
        <p:txBody>
          <a:bodyPr wrap="none" rtlCol="0">
            <a:spAutoFit/>
          </a:bodyPr>
          <a:lstStyle/>
          <a:p>
            <a:r>
              <a:rPr lang="en-US" dirty="0">
                <a:solidFill>
                  <a:schemeClr val="bg1"/>
                </a:solidFill>
              </a:rPr>
              <a:t>Normalized 12km NEI 2014 NO Emissions</a:t>
            </a:r>
          </a:p>
        </p:txBody>
      </p:sp>
      <p:sp>
        <p:nvSpPr>
          <p:cNvPr id="10" name="TextBox 9"/>
          <p:cNvSpPr txBox="1"/>
          <p:nvPr/>
        </p:nvSpPr>
        <p:spPr>
          <a:xfrm>
            <a:off x="5181600" y="2286000"/>
            <a:ext cx="2805576" cy="369332"/>
          </a:xfrm>
          <a:prstGeom prst="rect">
            <a:avLst/>
          </a:prstGeom>
          <a:solidFill>
            <a:schemeClr val="tx1"/>
          </a:solidFill>
        </p:spPr>
        <p:txBody>
          <a:bodyPr wrap="none" rtlCol="0">
            <a:spAutoFit/>
          </a:bodyPr>
          <a:lstStyle/>
          <a:p>
            <a:r>
              <a:rPr lang="en-US" dirty="0">
                <a:solidFill>
                  <a:schemeClr val="bg1"/>
                </a:solidFill>
              </a:rPr>
              <a:t>4km NEI 2017 NO Emissions</a:t>
            </a:r>
          </a:p>
        </p:txBody>
      </p:sp>
      <p:sp>
        <p:nvSpPr>
          <p:cNvPr id="6" name="Title 1">
            <a:extLst>
              <a:ext uri="{FF2B5EF4-FFF2-40B4-BE49-F238E27FC236}">
                <a16:creationId xmlns:a16="http://schemas.microsoft.com/office/drawing/2014/main" id="{B8EC625E-21F0-42F2-A883-DF30E30F8F74}"/>
              </a:ext>
            </a:extLst>
          </p:cNvPr>
          <p:cNvSpPr txBox="1">
            <a:spLocks/>
          </p:cNvSpPr>
          <p:nvPr/>
        </p:nvSpPr>
        <p:spPr bwMode="auto">
          <a:xfrm>
            <a:off x="158663" y="152400"/>
            <a:ext cx="5708737" cy="573088"/>
          </a:xfrm>
          <a:prstGeom prst="rect">
            <a:avLst/>
          </a:prstGeom>
          <a:noFill/>
          <a:ln>
            <a:miter lim="800000"/>
            <a:headEnd/>
            <a:tailEnd/>
          </a:ln>
        </p:spPr>
        <p:txBody>
          <a:bodyPr anchor="ctr"/>
          <a:lstStyle/>
          <a:p>
            <a:pPr>
              <a:defRPr/>
            </a:pPr>
            <a:r>
              <a:rPr lang="en-US" sz="2400" b="1" dirty="0">
                <a:solidFill>
                  <a:srgbClr val="000090"/>
                </a:solidFill>
              </a:rPr>
              <a:t>Next Steps: 4km CMAQ Model Simulations</a:t>
            </a:r>
          </a:p>
          <a:p>
            <a:pPr>
              <a:defRPr/>
            </a:pPr>
            <a:r>
              <a:rPr lang="en-US" sz="2400" b="1" kern="0" dirty="0">
                <a:solidFill>
                  <a:srgbClr val="000090"/>
                </a:solidFill>
                <a:cs typeface="Arial" pitchFamily="34" charset="0"/>
              </a:rPr>
              <a:t>NEI 2017 4km emission inventory</a:t>
            </a:r>
            <a:endParaRPr lang="en-US" sz="2400" b="1" kern="0" dirty="0">
              <a:solidFill>
                <a:srgbClr val="FF0000"/>
              </a:solidFill>
              <a:cs typeface="Arial" pitchFamily="34" charset="0"/>
            </a:endParaRPr>
          </a:p>
        </p:txBody>
      </p:sp>
      <p:sp>
        <p:nvSpPr>
          <p:cNvPr id="8" name="TextBox 7"/>
          <p:cNvSpPr txBox="1"/>
          <p:nvPr/>
        </p:nvSpPr>
        <p:spPr>
          <a:xfrm>
            <a:off x="0" y="6488668"/>
            <a:ext cx="9144000" cy="369332"/>
          </a:xfrm>
          <a:prstGeom prst="rect">
            <a:avLst/>
          </a:prstGeom>
          <a:noFill/>
        </p:spPr>
        <p:txBody>
          <a:bodyPr wrap="square" rtlCol="0">
            <a:spAutoFit/>
          </a:bodyPr>
          <a:lstStyle/>
          <a:p>
            <a:pPr algn="ctr"/>
            <a:r>
              <a:rPr lang="en-US" dirty="0"/>
              <a:t>NEI 2017 4km Emission Inventory provided by Kirk Baker, US EPA</a:t>
            </a:r>
          </a:p>
        </p:txBody>
      </p:sp>
      <p:pic>
        <p:nvPicPr>
          <p:cNvPr id="11" name="Picture 3" descr="\\beans\users$\bpierce\Data\Documents\Attachments\FY2019\apr_17\Holloway_Lecture\Capt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0923" y="48784"/>
            <a:ext cx="1859307" cy="2209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156739" y="1116449"/>
            <a:ext cx="566224" cy="4246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401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77" y="6183868"/>
            <a:ext cx="9144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https://www-air.larc.nasa.gov/missions/lmos/index.html</a:t>
            </a:r>
          </a:p>
        </p:txBody>
      </p:sp>
      <p:sp>
        <p:nvSpPr>
          <p:cNvPr id="3" name="TextBox 2"/>
          <p:cNvSpPr txBox="1"/>
          <p:nvPr/>
        </p:nvSpPr>
        <p:spPr>
          <a:xfrm>
            <a:off x="3136390" y="5879068"/>
            <a:ext cx="307238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a:latin typeface="Times New Roman" panose="02020603050405020304" pitchFamily="18" charset="0"/>
                <a:cs typeface="Times New Roman" panose="02020603050405020304" pitchFamily="18" charset="0"/>
              </a:rPr>
              <a:t>LMOS  Public Data Archive</a:t>
            </a:r>
          </a:p>
        </p:txBody>
      </p:sp>
      <p:pic>
        <p:nvPicPr>
          <p:cNvPr id="1026" name="Picture 2" descr="\\beans\users$\bpierce\Data\Documents\LMOS\Pictures\Brad_Pier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457" y="0"/>
            <a:ext cx="4289543" cy="5719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ans\users$\bpierce\Data\Documents\LMOS\OutReach\Outreach_pictures_Pierce\Zion_Pandora_install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8" y="2913569"/>
            <a:ext cx="3763539" cy="282265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beans\users$\bpierce\Data\Documents\Attachments\FY2019\apr_17\Holloway_Lecture\LMOS-Team-SPAR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94"/>
            <a:ext cx="3754262" cy="2905775"/>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6324600" y="76200"/>
            <a:ext cx="2819400" cy="11430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Thank you EPRI for supporting LMOS!</a:t>
            </a:r>
          </a:p>
        </p:txBody>
      </p:sp>
    </p:spTree>
    <p:extLst>
      <p:ext uri="{BB962C8B-B14F-4D97-AF65-F5344CB8AC3E}">
        <p14:creationId xmlns:p14="http://schemas.microsoft.com/office/powerpoint/2010/main" val="1808606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0" y="3276600"/>
            <a:ext cx="1843838" cy="523220"/>
          </a:xfrm>
          <a:prstGeom prst="rect">
            <a:avLst/>
          </a:prstGeom>
          <a:noFill/>
        </p:spPr>
        <p:txBody>
          <a:bodyPr wrap="none" rtlCol="0">
            <a:spAutoFit/>
          </a:bodyPr>
          <a:lstStyle/>
          <a:p>
            <a:r>
              <a:rPr lang="en-US" sz="2800" dirty="0"/>
              <a:t>Extra Slides</a:t>
            </a:r>
          </a:p>
        </p:txBody>
      </p:sp>
    </p:spTree>
    <p:extLst>
      <p:ext uri="{BB962C8B-B14F-4D97-AF65-F5344CB8AC3E}">
        <p14:creationId xmlns:p14="http://schemas.microsoft.com/office/powerpoint/2010/main" val="315627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9\apr_17\Holloway_Lecture\Captu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5" y="1371600"/>
            <a:ext cx="9144000" cy="4379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614901"/>
            <a:ext cx="804181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LISTOS Ozone Exceedance Day (Highest ozone since 2006) </a:t>
            </a:r>
          </a:p>
        </p:txBody>
      </p:sp>
      <p:sp>
        <p:nvSpPr>
          <p:cNvPr id="5" name="TextBox 4"/>
          <p:cNvSpPr txBox="1"/>
          <p:nvPr/>
        </p:nvSpPr>
        <p:spPr>
          <a:xfrm>
            <a:off x="3429000" y="6477000"/>
            <a:ext cx="328615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From Paul Miller (NESCAUM)</a:t>
            </a:r>
          </a:p>
        </p:txBody>
      </p:sp>
      <p:sp>
        <p:nvSpPr>
          <p:cNvPr id="2" name="TextBox 1"/>
          <p:cNvSpPr txBox="1"/>
          <p:nvPr/>
        </p:nvSpPr>
        <p:spPr>
          <a:xfrm>
            <a:off x="228600" y="5791200"/>
            <a:ext cx="2864887"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a:latin typeface="Times New Roman" panose="02020603050405020304" pitchFamily="18" charset="0"/>
                <a:cs typeface="Times New Roman" panose="02020603050405020304" pitchFamily="18" charset="0"/>
              </a:rPr>
              <a:t>Peak Ozone concentrations</a:t>
            </a:r>
          </a:p>
          <a:p>
            <a:r>
              <a:rPr lang="en-US" b="1" dirty="0">
                <a:latin typeface="Times New Roman" panose="02020603050405020304" pitchFamily="18" charset="0"/>
                <a:cs typeface="Times New Roman" panose="02020603050405020304" pitchFamily="18" charset="0"/>
              </a:rPr>
              <a:t>8hr: 115 </a:t>
            </a:r>
            <a:r>
              <a:rPr lang="en-US" b="1" dirty="0" err="1">
                <a:latin typeface="Times New Roman" panose="02020603050405020304" pitchFamily="18" charset="0"/>
                <a:cs typeface="Times New Roman" panose="02020603050405020304" pitchFamily="18" charset="0"/>
              </a:rPr>
              <a:t>ppbv</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1hr: 143 </a:t>
            </a:r>
            <a:r>
              <a:rPr lang="en-US" b="1" dirty="0" err="1">
                <a:latin typeface="Times New Roman" panose="02020603050405020304" pitchFamily="18" charset="0"/>
                <a:cs typeface="Times New Roman" panose="02020603050405020304" pitchFamily="18" charset="0"/>
              </a:rPr>
              <a:t>ppbv</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32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beans\users$\bpierce\Data\Documents\FY2019_Travel_SSEC\EPRI_Chicago\model.namconus_4km.201807011800.24_SFC_TDewDe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549" y="3424428"/>
            <a:ext cx="4574642" cy="34381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beans\users$\bpierce\Data\Documents\FY2019_Travel_SSEC\EPRI_Chicago\model.namtraject_4km.201807011800.24_DAY0_NEI2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119762"/>
            <a:ext cx="2395207" cy="830997"/>
          </a:xfrm>
          <a:prstGeom prst="rect">
            <a:avLst/>
          </a:prstGeom>
          <a:noFill/>
        </p:spPr>
        <p:txBody>
          <a:bodyPr wrap="none" rtlCol="0">
            <a:spAutoFit/>
          </a:bodyPr>
          <a:lstStyle/>
          <a:p>
            <a:r>
              <a:rPr lang="en-US" sz="2400" dirty="0"/>
              <a:t>18Z July 02, 2018 </a:t>
            </a:r>
          </a:p>
          <a:p>
            <a:r>
              <a:rPr lang="en-US" sz="2400" dirty="0"/>
              <a:t>(2:00pm)</a:t>
            </a:r>
          </a:p>
        </p:txBody>
      </p:sp>
      <p:cxnSp>
        <p:nvCxnSpPr>
          <p:cNvPr id="9" name="Straight Connector 8"/>
          <p:cNvCxnSpPr/>
          <p:nvPr/>
        </p:nvCxnSpPr>
        <p:spPr>
          <a:xfrm flipV="1">
            <a:off x="7217228" y="3733800"/>
            <a:ext cx="0" cy="281940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29200" y="381000"/>
            <a:ext cx="1066800" cy="23622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7217228" y="3733800"/>
            <a:ext cx="0" cy="274320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29200" y="304800"/>
            <a:ext cx="2667000" cy="2438400"/>
          </a:xfrm>
          <a:prstGeom prst="rect">
            <a:avLst/>
          </a:prstGeom>
          <a:noFill/>
          <a:ln w="158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13558" y="-23501"/>
            <a:ext cx="6446508" cy="369332"/>
          </a:xfrm>
          <a:prstGeom prst="rect">
            <a:avLst/>
          </a:prstGeom>
          <a:noFill/>
        </p:spPr>
        <p:txBody>
          <a:bodyPr wrap="none" rtlCol="0">
            <a:spAutoFit/>
          </a:bodyPr>
          <a:lstStyle/>
          <a:p>
            <a:r>
              <a:rPr lang="en-US" dirty="0"/>
              <a:t>High-resolution (3km) NYC/I95 Corridor NOx emission trajectories</a:t>
            </a:r>
          </a:p>
        </p:txBody>
      </p:sp>
      <p:sp>
        <p:nvSpPr>
          <p:cNvPr id="23" name="TextBox 22"/>
          <p:cNvSpPr txBox="1"/>
          <p:nvPr/>
        </p:nvSpPr>
        <p:spPr>
          <a:xfrm>
            <a:off x="4648200" y="1377434"/>
            <a:ext cx="3733800" cy="1200329"/>
          </a:xfrm>
          <a:prstGeom prst="rect">
            <a:avLst/>
          </a:prstGeom>
          <a:noFill/>
        </p:spPr>
        <p:txBody>
          <a:bodyPr wrap="square" rtlCol="0">
            <a:spAutoFit/>
          </a:bodyPr>
          <a:lstStyle/>
          <a:p>
            <a:r>
              <a:rPr lang="en-US" dirty="0"/>
              <a:t>Early afternoon transport of NYC/I95 Corridor emissions inland over Southern NY (Sea Breeze penetration over CT)</a:t>
            </a:r>
          </a:p>
        </p:txBody>
      </p:sp>
      <p:sp>
        <p:nvSpPr>
          <p:cNvPr id="24" name="Right Arrow 23"/>
          <p:cNvSpPr/>
          <p:nvPr/>
        </p:nvSpPr>
        <p:spPr>
          <a:xfrm rot="15381783">
            <a:off x="1521812" y="1640510"/>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5381783">
            <a:off x="6091017" y="5089244"/>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583243" y="4424954"/>
            <a:ext cx="1774845" cy="276999"/>
          </a:xfrm>
          <a:prstGeom prst="rect">
            <a:avLst/>
          </a:prstGeom>
          <a:solidFill>
            <a:schemeClr val="bg1"/>
          </a:solidFill>
        </p:spPr>
        <p:txBody>
          <a:bodyPr wrap="none" rtlCol="0">
            <a:spAutoFit/>
          </a:bodyPr>
          <a:lstStyle/>
          <a:p>
            <a:r>
              <a:rPr lang="en-US" sz="1200" b="1" dirty="0"/>
              <a:t>Hour of emissions (GMT)</a:t>
            </a:r>
          </a:p>
        </p:txBody>
      </p:sp>
      <p:sp>
        <p:nvSpPr>
          <p:cNvPr id="27" name="TextBox 26"/>
          <p:cNvSpPr txBox="1"/>
          <p:nvPr/>
        </p:nvSpPr>
        <p:spPr>
          <a:xfrm>
            <a:off x="914400" y="3962400"/>
            <a:ext cx="712246" cy="276999"/>
          </a:xfrm>
          <a:prstGeom prst="rect">
            <a:avLst/>
          </a:prstGeom>
          <a:solidFill>
            <a:schemeClr val="bg1"/>
          </a:solidFill>
        </p:spPr>
        <p:txBody>
          <a:bodyPr wrap="none" rtlCol="0">
            <a:spAutoFit/>
          </a:bodyPr>
          <a:lstStyle/>
          <a:p>
            <a:r>
              <a:rPr lang="en-US" sz="1200" b="1" dirty="0"/>
              <a:t>Latitude</a:t>
            </a:r>
          </a:p>
        </p:txBody>
      </p:sp>
      <p:sp>
        <p:nvSpPr>
          <p:cNvPr id="28" name="TextBox 27"/>
          <p:cNvSpPr txBox="1"/>
          <p:nvPr/>
        </p:nvSpPr>
        <p:spPr>
          <a:xfrm>
            <a:off x="2970278" y="3962400"/>
            <a:ext cx="825867" cy="276999"/>
          </a:xfrm>
          <a:prstGeom prst="rect">
            <a:avLst/>
          </a:prstGeom>
          <a:solidFill>
            <a:schemeClr val="bg1"/>
          </a:solidFill>
        </p:spPr>
        <p:txBody>
          <a:bodyPr wrap="none" rtlCol="0">
            <a:spAutoFit/>
          </a:bodyPr>
          <a:lstStyle/>
          <a:p>
            <a:r>
              <a:rPr lang="en-US" sz="1200" b="1" dirty="0"/>
              <a:t>Longitude</a:t>
            </a:r>
          </a:p>
        </p:txBody>
      </p:sp>
      <p:sp>
        <p:nvSpPr>
          <p:cNvPr id="29" name="TextBox 28"/>
          <p:cNvSpPr txBox="1"/>
          <p:nvPr/>
        </p:nvSpPr>
        <p:spPr>
          <a:xfrm>
            <a:off x="6097880" y="3488108"/>
            <a:ext cx="1808508" cy="276999"/>
          </a:xfrm>
          <a:prstGeom prst="rect">
            <a:avLst/>
          </a:prstGeom>
          <a:solidFill>
            <a:schemeClr val="tx1"/>
          </a:solidFill>
        </p:spPr>
        <p:txBody>
          <a:bodyPr wrap="none" rtlCol="0">
            <a:spAutoFit/>
          </a:bodyPr>
          <a:lstStyle/>
          <a:p>
            <a:r>
              <a:rPr lang="en-US" sz="1200" b="1" dirty="0">
                <a:solidFill>
                  <a:schemeClr val="bg1"/>
                </a:solidFill>
              </a:rPr>
              <a:t>Dew Point Depression (C)</a:t>
            </a:r>
          </a:p>
        </p:txBody>
      </p:sp>
    </p:spTree>
    <p:extLst>
      <p:ext uri="{BB962C8B-B14F-4D97-AF65-F5344CB8AC3E}">
        <p14:creationId xmlns:p14="http://schemas.microsoft.com/office/powerpoint/2010/main" val="4225134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sz="3600" b="1" dirty="0">
                <a:latin typeface="Times New Roman" panose="02020603050405020304" pitchFamily="18" charset="0"/>
                <a:cs typeface="Times New Roman" panose="02020603050405020304" pitchFamily="18" charset="0"/>
              </a:rPr>
              <a:t>Lake Michigan and Ozone Formation</a:t>
            </a:r>
          </a:p>
        </p:txBody>
      </p:sp>
      <p:sp>
        <p:nvSpPr>
          <p:cNvPr id="9" name="Content Placeholder 8"/>
          <p:cNvSpPr>
            <a:spLocks noGrp="1"/>
          </p:cNvSpPr>
          <p:nvPr>
            <p:ph sz="half" idx="1"/>
          </p:nvPr>
        </p:nvSpPr>
        <p:spPr>
          <a:xfrm>
            <a:off x="304800" y="990600"/>
            <a:ext cx="4953000" cy="5364163"/>
          </a:xfrm>
        </p:spPr>
        <p:txBody>
          <a:bodyPr>
            <a:normAutofit lnSpcReduction="10000"/>
          </a:bodyPr>
          <a:lstStyle/>
          <a:p>
            <a:r>
              <a:rPr lang="en-US" b="1" i="1" dirty="0">
                <a:latin typeface="Times New Roman" panose="02020603050405020304" pitchFamily="18" charset="0"/>
                <a:cs typeface="Times New Roman" panose="02020603050405020304" pitchFamily="18" charset="0"/>
              </a:rPr>
              <a:t>Land breeze </a:t>
            </a:r>
            <a:r>
              <a:rPr lang="en-US" b="0" dirty="0">
                <a:latin typeface="Times New Roman" panose="02020603050405020304" pitchFamily="18" charset="0"/>
                <a:cs typeface="Times New Roman" panose="02020603050405020304" pitchFamily="18" charset="0"/>
              </a:rPr>
              <a:t>blows ozone precursor compounds from rush hour over lake.</a:t>
            </a:r>
          </a:p>
          <a:p>
            <a:r>
              <a:rPr lang="en-US" b="0" dirty="0">
                <a:latin typeface="Times New Roman" panose="02020603050405020304" pitchFamily="18" charset="0"/>
                <a:cs typeface="Times New Roman" panose="02020603050405020304" pitchFamily="18" charset="0"/>
              </a:rPr>
              <a:t>The boundary layer height is low due to cold water chilling the air above.</a:t>
            </a:r>
          </a:p>
          <a:p>
            <a:r>
              <a:rPr lang="en-US" b="0" dirty="0">
                <a:latin typeface="Times New Roman" panose="02020603050405020304" pitchFamily="18" charset="0"/>
                <a:cs typeface="Times New Roman" panose="02020603050405020304" pitchFamily="18" charset="0"/>
              </a:rPr>
              <a:t>The pollutants are concentrated near the surface where ozone forms.</a:t>
            </a:r>
          </a:p>
          <a:p>
            <a:r>
              <a:rPr lang="en-US" b="0" dirty="0">
                <a:latin typeface="Times New Roman" panose="02020603050405020304" pitchFamily="18" charset="0"/>
                <a:cs typeface="Times New Roman" panose="02020603050405020304" pitchFamily="18" charset="0"/>
              </a:rPr>
              <a:t>An afternoon </a:t>
            </a:r>
            <a:r>
              <a:rPr lang="en-US" b="1" i="1" dirty="0">
                <a:latin typeface="Times New Roman" panose="02020603050405020304" pitchFamily="18" charset="0"/>
                <a:cs typeface="Times New Roman" panose="02020603050405020304" pitchFamily="18" charset="0"/>
              </a:rPr>
              <a:t>lake breeze </a:t>
            </a:r>
            <a:r>
              <a:rPr lang="en-US" b="0" dirty="0">
                <a:latin typeface="Times New Roman" panose="02020603050405020304" pitchFamily="18" charset="0"/>
                <a:cs typeface="Times New Roman" panose="02020603050405020304" pitchFamily="18" charset="0"/>
              </a:rPr>
              <a:t>transports the ozone back onto land.</a:t>
            </a:r>
          </a:p>
        </p:txBody>
      </p:sp>
      <p:sp>
        <p:nvSpPr>
          <p:cNvPr id="3" name="Date Placeholder 2"/>
          <p:cNvSpPr>
            <a:spLocks noGrp="1"/>
          </p:cNvSpPr>
          <p:nvPr>
            <p:ph type="dt" sz="half" idx="10"/>
          </p:nvPr>
        </p:nvSpPr>
        <p:spPr/>
        <p:txBody>
          <a:bodyPr/>
          <a:lstStyle/>
          <a:p>
            <a:pPr>
              <a:defRPr/>
            </a:pPr>
            <a:fld id="{242509C5-1DF6-4AA4-97ED-4CFB567A78E4}" type="datetime4">
              <a:rPr lang="en-US" smtClean="0"/>
              <a:pPr>
                <a:defRPr/>
              </a:pPr>
              <a:t>September 17, 2019</a:t>
            </a:fld>
            <a:endParaRPr lang="en-US" dirty="0"/>
          </a:p>
        </p:txBody>
      </p:sp>
      <p:sp>
        <p:nvSpPr>
          <p:cNvPr id="4" name="Slide Number Placeholder 3"/>
          <p:cNvSpPr>
            <a:spLocks noGrp="1"/>
          </p:cNvSpPr>
          <p:nvPr>
            <p:ph type="sldNum" sz="quarter" idx="12"/>
          </p:nvPr>
        </p:nvSpPr>
        <p:spPr/>
        <p:txBody>
          <a:bodyPr/>
          <a:lstStyle/>
          <a:p>
            <a:pPr>
              <a:defRPr/>
            </a:pPr>
            <a:fld id="{FEAE59FB-368E-4B04-84A2-80A561F418D5}" type="slidenum">
              <a:rPr lang="en-US" smtClean="0">
                <a:solidFill>
                  <a:schemeClr val="tx1"/>
                </a:solidFill>
              </a:rPr>
              <a:pPr>
                <a:defRPr/>
              </a:pPr>
              <a:t>4</a:t>
            </a:fld>
            <a:endParaRPr lang="en-US" dirty="0">
              <a:solidFill>
                <a:schemeClr val="tx1"/>
              </a:solidFill>
            </a:endParaRPr>
          </a:p>
        </p:txBody>
      </p:sp>
      <p:pic>
        <p:nvPicPr>
          <p:cNvPr id="5" name="Picture 21" descr="hangar 62202 001"/>
          <p:cNvPicPr preferRelativeResize="0">
            <a:picLocks noChangeArrowheads="1"/>
          </p:cNvPicPr>
          <p:nvPr/>
        </p:nvPicPr>
        <p:blipFill>
          <a:blip r:embed="rId2" cstate="print"/>
          <a:stretch>
            <a:fillRect/>
          </a:stretch>
        </p:blipFill>
        <p:spPr bwMode="auto">
          <a:xfrm>
            <a:off x="5334000" y="838200"/>
            <a:ext cx="3469053" cy="2560320"/>
          </a:xfrm>
          <a:prstGeom prst="rect">
            <a:avLst/>
          </a:prstGeom>
          <a:noFill/>
          <a:ln w="9525">
            <a:solidFill>
              <a:schemeClr val="tx1"/>
            </a:solidFill>
            <a:miter lim="800000"/>
            <a:headEnd/>
            <a:tailEnd/>
          </a:ln>
        </p:spPr>
      </p:pic>
      <p:pic>
        <p:nvPicPr>
          <p:cNvPr id="8" name="Picture 4" descr="8309987-R1-E098"/>
          <p:cNvPicPr preferRelativeResize="0">
            <a:picLocks noChangeArrowheads="1"/>
          </p:cNvPicPr>
          <p:nvPr/>
        </p:nvPicPr>
        <p:blipFill>
          <a:blip r:embed="rId3" cstate="print"/>
          <a:stretch>
            <a:fillRect/>
          </a:stretch>
        </p:blipFill>
        <p:spPr>
          <a:xfrm>
            <a:off x="5335044" y="3572215"/>
            <a:ext cx="3469053" cy="2560320"/>
          </a:xfrm>
          <a:prstGeom prst="rect">
            <a:avLst/>
          </a:prstGeom>
          <a:noFill/>
          <a:ln>
            <a:solidFill>
              <a:schemeClr val="tx1"/>
            </a:solidFill>
          </a:ln>
        </p:spPr>
      </p:pic>
      <p:sp>
        <p:nvSpPr>
          <p:cNvPr id="10" name="TextBox 9"/>
          <p:cNvSpPr txBox="1"/>
          <p:nvPr/>
        </p:nvSpPr>
        <p:spPr>
          <a:xfrm>
            <a:off x="2827149" y="6488668"/>
            <a:ext cx="416883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LMOS White Paper: http://www.ladco.org/</a:t>
            </a:r>
          </a:p>
        </p:txBody>
      </p:sp>
    </p:spTree>
    <p:extLst>
      <p:ext uri="{BB962C8B-B14F-4D97-AF65-F5344CB8AC3E}">
        <p14:creationId xmlns:p14="http://schemas.microsoft.com/office/powerpoint/2010/main" val="355860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ns\users$\bpierce\Data\Documents\FY2019_Travel_SSEC\LISTOS_Albany_NY\Presentation\07082018_NYC_Loo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24934"/>
            <a:ext cx="4972050" cy="6137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71735"/>
            <a:ext cx="914400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Satellite Measurements to Improve Air Quality Model Results</a:t>
            </a:r>
          </a:p>
        </p:txBody>
      </p:sp>
      <p:sp>
        <p:nvSpPr>
          <p:cNvPr id="3" name="TextBox 2"/>
          <p:cNvSpPr txBox="1"/>
          <p:nvPr/>
        </p:nvSpPr>
        <p:spPr>
          <a:xfrm>
            <a:off x="258842" y="591234"/>
            <a:ext cx="4465558" cy="830997"/>
          </a:xfrm>
          <a:prstGeom prst="rect">
            <a:avLst/>
          </a:prstGeom>
          <a:noFill/>
        </p:spPr>
        <p:txBody>
          <a:bodyPr wrap="square" rtlCol="0">
            <a:spAutoFit/>
          </a:bodyPr>
          <a:lstStyle/>
          <a:p>
            <a:r>
              <a:rPr lang="en-US" sz="2400" b="1" dirty="0">
                <a:solidFill>
                  <a:schemeClr val="bg1"/>
                </a:solidFill>
              </a:rPr>
              <a:t>OMI vs TROPOMI Tropospheric NO2 on 07/08/2018</a:t>
            </a:r>
          </a:p>
        </p:txBody>
      </p:sp>
      <p:pic>
        <p:nvPicPr>
          <p:cNvPr id="4098" name="Picture 2" descr="\\beans\users$\bpierce\Data\Documents\Attachments\FY2019\apr_17\Holloway_Lecture\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591234"/>
            <a:ext cx="3943350" cy="607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997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arth and satellite showing how pollution is det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30527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eans\users$\bpierce\Data\Documents\Attachments\FY2019\apr_17\Holloway_Lecture\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
            <a:ext cx="8108950" cy="850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038600"/>
            <a:ext cx="9117496"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anose="02020603050405020304" pitchFamily="18" charset="0"/>
                <a:cs typeface="Times New Roman" panose="02020603050405020304" pitchFamily="18" charset="0"/>
              </a:rPr>
              <a:t>TEMPO will measure pollution from geostationary orbit and provide hourly measurements to help solve national and international air quality challenges</a:t>
            </a:r>
          </a:p>
        </p:txBody>
      </p:sp>
      <p:sp>
        <p:nvSpPr>
          <p:cNvPr id="2" name="Rectangle 1"/>
          <p:cNvSpPr/>
          <p:nvPr/>
        </p:nvSpPr>
        <p:spPr>
          <a:xfrm>
            <a:off x="3032775" y="6488761"/>
            <a:ext cx="3166251"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http://tempo.si.edu/index.html</a:t>
            </a:r>
          </a:p>
        </p:txBody>
      </p:sp>
    </p:spTree>
    <p:extLst>
      <p:ext uri="{BB962C8B-B14F-4D97-AF65-F5344CB8AC3E}">
        <p14:creationId xmlns:p14="http://schemas.microsoft.com/office/powerpoint/2010/main" val="2769628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tempo.si.edu/images/no2_global_overla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20" y="816102"/>
            <a:ext cx="8060580" cy="5051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1" y="6019800"/>
            <a:ext cx="86106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a:latin typeface="Times New Roman" panose="02020603050405020304" pitchFamily="18" charset="0"/>
                <a:cs typeface="Times New Roman" panose="02020603050405020304" pitchFamily="18" charset="0"/>
              </a:rPr>
              <a:t>TEMPO will be the North American component of a global group of satellites tracking air pollution from geosynchronous orbit</a:t>
            </a:r>
          </a:p>
        </p:txBody>
      </p:sp>
      <p:pic>
        <p:nvPicPr>
          <p:cNvPr id="5123" name="Picture 3" descr="\\beans\users$\bpierce\Data\Documents\Attachments\FY2019\apr_17\Holloway_Lecture\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3513137" cy="82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70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10350" y="0"/>
            <a:ext cx="4475328" cy="523220"/>
          </a:xfrm>
          <a:prstGeom prst="rect">
            <a:avLst/>
          </a:prstGeom>
        </p:spPr>
        <p:txBody>
          <a:bodyPr wrap="none">
            <a:spAutoFit/>
          </a:bodyPr>
          <a:lstStyle/>
          <a:p>
            <a:r>
              <a:rPr lang="en-US" sz="2800" b="1" dirty="0">
                <a:latin typeface="Times New Roman" pitchFamily="18" charset="0"/>
                <a:cs typeface="Times New Roman" pitchFamily="18" charset="0"/>
              </a:rPr>
              <a:t>VIIRS Image June 09, 2017 </a:t>
            </a:r>
          </a:p>
        </p:txBody>
      </p:sp>
      <p:sp>
        <p:nvSpPr>
          <p:cNvPr id="2" name="TextBox 1"/>
          <p:cNvSpPr txBox="1"/>
          <p:nvPr/>
        </p:nvSpPr>
        <p:spPr>
          <a:xfrm>
            <a:off x="4748042" y="2421193"/>
            <a:ext cx="4437636"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Satellite image of Lake Michigan showing</a:t>
            </a:r>
          </a:p>
          <a:p>
            <a:r>
              <a:rPr lang="en-US" sz="3200" dirty="0">
                <a:latin typeface="Times New Roman" panose="02020603050405020304" pitchFamily="18" charset="0"/>
                <a:cs typeface="Times New Roman" panose="02020603050405020304" pitchFamily="18" charset="0"/>
              </a:rPr>
              <a:t>Lake Breeze Front</a:t>
            </a:r>
          </a:p>
        </p:txBody>
      </p:sp>
      <p:pic>
        <p:nvPicPr>
          <p:cNvPr id="2050" name="Picture 2" descr="\\beans\users$\bpierce\Data\Documents\Attachments\FY2019\apr_17\Holloway_Lecture\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 y="0"/>
            <a:ext cx="46903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579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10350" y="0"/>
            <a:ext cx="4475328" cy="523220"/>
          </a:xfrm>
          <a:prstGeom prst="rect">
            <a:avLst/>
          </a:prstGeom>
        </p:spPr>
        <p:txBody>
          <a:bodyPr wrap="none">
            <a:spAutoFit/>
          </a:bodyPr>
          <a:lstStyle/>
          <a:p>
            <a:r>
              <a:rPr lang="en-US" sz="2800" b="1" dirty="0">
                <a:latin typeface="Times New Roman" pitchFamily="18" charset="0"/>
                <a:cs typeface="Times New Roman" pitchFamily="18" charset="0"/>
              </a:rPr>
              <a:t>VIIRS Image June 09, 2017 </a:t>
            </a:r>
          </a:p>
        </p:txBody>
      </p:sp>
      <p:sp>
        <p:nvSpPr>
          <p:cNvPr id="2" name="TextBox 1"/>
          <p:cNvSpPr txBox="1"/>
          <p:nvPr/>
        </p:nvSpPr>
        <p:spPr>
          <a:xfrm>
            <a:off x="4748042" y="2421193"/>
            <a:ext cx="4437636"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Satellite image of Lake Michigan showing</a:t>
            </a:r>
          </a:p>
          <a:p>
            <a:r>
              <a:rPr lang="en-US" sz="3200" dirty="0">
                <a:latin typeface="Times New Roman" panose="02020603050405020304" pitchFamily="18" charset="0"/>
                <a:cs typeface="Times New Roman" panose="02020603050405020304" pitchFamily="18" charset="0"/>
              </a:rPr>
              <a:t>Lake Breeze Front</a:t>
            </a:r>
          </a:p>
        </p:txBody>
      </p:sp>
      <p:pic>
        <p:nvPicPr>
          <p:cNvPr id="2050" name="Picture 2" descr="\\beans\users$\bpierce\Data\Documents\Attachments\FY2019\apr_17\Holloway_Lecture\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 y="0"/>
            <a:ext cx="469039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1828800"/>
            <a:ext cx="1343381" cy="646331"/>
          </a:xfrm>
          <a:prstGeom prst="rect">
            <a:avLst/>
          </a:prstGeom>
          <a:noFill/>
        </p:spPr>
        <p:txBody>
          <a:bodyPr wrap="none" rtlCol="0">
            <a:spAutoFit/>
          </a:bodyPr>
          <a:lstStyle/>
          <a:p>
            <a:r>
              <a:rPr lang="en-US" dirty="0">
                <a:solidFill>
                  <a:srgbClr val="FF0000"/>
                </a:solidFill>
              </a:rPr>
              <a:t>Lake Breeze </a:t>
            </a:r>
          </a:p>
          <a:p>
            <a:r>
              <a:rPr lang="en-US" dirty="0">
                <a:solidFill>
                  <a:srgbClr val="FF0000"/>
                </a:solidFill>
              </a:rPr>
              <a:t>Front</a:t>
            </a:r>
          </a:p>
        </p:txBody>
      </p:sp>
      <p:sp>
        <p:nvSpPr>
          <p:cNvPr id="3" name="Freeform 2"/>
          <p:cNvSpPr/>
          <p:nvPr/>
        </p:nvSpPr>
        <p:spPr>
          <a:xfrm>
            <a:off x="1089329" y="1208578"/>
            <a:ext cx="2759102" cy="4858267"/>
          </a:xfrm>
          <a:custGeom>
            <a:avLst/>
            <a:gdLst>
              <a:gd name="connsiteX0" fmla="*/ 572494 w 2759102"/>
              <a:gd name="connsiteY0" fmla="*/ 962128 h 4858267"/>
              <a:gd name="connsiteX1" fmla="*/ 540688 w 2759102"/>
              <a:gd name="connsiteY1" fmla="*/ 1033690 h 4858267"/>
              <a:gd name="connsiteX2" fmla="*/ 524786 w 2759102"/>
              <a:gd name="connsiteY2" fmla="*/ 1057544 h 4858267"/>
              <a:gd name="connsiteX3" fmla="*/ 516834 w 2759102"/>
              <a:gd name="connsiteY3" fmla="*/ 1081398 h 4858267"/>
              <a:gd name="connsiteX4" fmla="*/ 485029 w 2759102"/>
              <a:gd name="connsiteY4" fmla="*/ 1129105 h 4858267"/>
              <a:gd name="connsiteX5" fmla="*/ 477078 w 2759102"/>
              <a:gd name="connsiteY5" fmla="*/ 1152959 h 4858267"/>
              <a:gd name="connsiteX6" fmla="*/ 437321 w 2759102"/>
              <a:gd name="connsiteY6" fmla="*/ 1200667 h 4858267"/>
              <a:gd name="connsiteX7" fmla="*/ 413468 w 2759102"/>
              <a:gd name="connsiteY7" fmla="*/ 1327888 h 4858267"/>
              <a:gd name="connsiteX8" fmla="*/ 397565 w 2759102"/>
              <a:gd name="connsiteY8" fmla="*/ 1375596 h 4858267"/>
              <a:gd name="connsiteX9" fmla="*/ 381662 w 2759102"/>
              <a:gd name="connsiteY9" fmla="*/ 1423304 h 4858267"/>
              <a:gd name="connsiteX10" fmla="*/ 373711 w 2759102"/>
              <a:gd name="connsiteY10" fmla="*/ 1447158 h 4858267"/>
              <a:gd name="connsiteX11" fmla="*/ 357808 w 2759102"/>
              <a:gd name="connsiteY11" fmla="*/ 1471012 h 4858267"/>
              <a:gd name="connsiteX12" fmla="*/ 349857 w 2759102"/>
              <a:gd name="connsiteY12" fmla="*/ 1494865 h 4858267"/>
              <a:gd name="connsiteX13" fmla="*/ 326003 w 2759102"/>
              <a:gd name="connsiteY13" fmla="*/ 1542573 h 4858267"/>
              <a:gd name="connsiteX14" fmla="*/ 318052 w 2759102"/>
              <a:gd name="connsiteY14" fmla="*/ 1574379 h 4858267"/>
              <a:gd name="connsiteX15" fmla="*/ 302149 w 2759102"/>
              <a:gd name="connsiteY15" fmla="*/ 1622086 h 4858267"/>
              <a:gd name="connsiteX16" fmla="*/ 294198 w 2759102"/>
              <a:gd name="connsiteY16" fmla="*/ 1645940 h 4858267"/>
              <a:gd name="connsiteX17" fmla="*/ 270344 w 2759102"/>
              <a:gd name="connsiteY17" fmla="*/ 1701599 h 4858267"/>
              <a:gd name="connsiteX18" fmla="*/ 254441 w 2759102"/>
              <a:gd name="connsiteY18" fmla="*/ 1812918 h 4858267"/>
              <a:gd name="connsiteX19" fmla="*/ 246490 w 2759102"/>
              <a:gd name="connsiteY19" fmla="*/ 1852674 h 4858267"/>
              <a:gd name="connsiteX20" fmla="*/ 198782 w 2759102"/>
              <a:gd name="connsiteY20" fmla="*/ 1948090 h 4858267"/>
              <a:gd name="connsiteX21" fmla="*/ 174928 w 2759102"/>
              <a:gd name="connsiteY21" fmla="*/ 1963992 h 4858267"/>
              <a:gd name="connsiteX22" fmla="*/ 151074 w 2759102"/>
              <a:gd name="connsiteY22" fmla="*/ 2011700 h 4858267"/>
              <a:gd name="connsiteX23" fmla="*/ 127221 w 2759102"/>
              <a:gd name="connsiteY23" fmla="*/ 2099165 h 4858267"/>
              <a:gd name="connsiteX24" fmla="*/ 119269 w 2759102"/>
              <a:gd name="connsiteY24" fmla="*/ 2123019 h 4858267"/>
              <a:gd name="connsiteX25" fmla="*/ 127221 w 2759102"/>
              <a:gd name="connsiteY25" fmla="*/ 2162775 h 4858267"/>
              <a:gd name="connsiteX26" fmla="*/ 143123 w 2759102"/>
              <a:gd name="connsiteY26" fmla="*/ 2266142 h 4858267"/>
              <a:gd name="connsiteX27" fmla="*/ 143123 w 2759102"/>
              <a:gd name="connsiteY27" fmla="*/ 2472876 h 4858267"/>
              <a:gd name="connsiteX28" fmla="*/ 127221 w 2759102"/>
              <a:gd name="connsiteY28" fmla="*/ 2520584 h 4858267"/>
              <a:gd name="connsiteX29" fmla="*/ 111318 w 2759102"/>
              <a:gd name="connsiteY29" fmla="*/ 2544438 h 4858267"/>
              <a:gd name="connsiteX30" fmla="*/ 87464 w 2759102"/>
              <a:gd name="connsiteY30" fmla="*/ 2592145 h 4858267"/>
              <a:gd name="connsiteX31" fmla="*/ 71561 w 2759102"/>
              <a:gd name="connsiteY31" fmla="*/ 2639853 h 4858267"/>
              <a:gd name="connsiteX32" fmla="*/ 55659 w 2759102"/>
              <a:gd name="connsiteY32" fmla="*/ 2663707 h 4858267"/>
              <a:gd name="connsiteX33" fmla="*/ 39756 w 2759102"/>
              <a:gd name="connsiteY33" fmla="*/ 2719366 h 4858267"/>
              <a:gd name="connsiteX34" fmla="*/ 23854 w 2759102"/>
              <a:gd name="connsiteY34" fmla="*/ 2743220 h 4858267"/>
              <a:gd name="connsiteX35" fmla="*/ 7951 w 2759102"/>
              <a:gd name="connsiteY35" fmla="*/ 2790928 h 4858267"/>
              <a:gd name="connsiteX36" fmla="*/ 0 w 2759102"/>
              <a:gd name="connsiteY36" fmla="*/ 2846587 h 4858267"/>
              <a:gd name="connsiteX37" fmla="*/ 23854 w 2759102"/>
              <a:gd name="connsiteY37" fmla="*/ 2981759 h 4858267"/>
              <a:gd name="connsiteX38" fmla="*/ 31805 w 2759102"/>
              <a:gd name="connsiteY38" fmla="*/ 3005613 h 4858267"/>
              <a:gd name="connsiteX39" fmla="*/ 39756 w 2759102"/>
              <a:gd name="connsiteY39" fmla="*/ 3029467 h 4858267"/>
              <a:gd name="connsiteX40" fmla="*/ 55659 w 2759102"/>
              <a:gd name="connsiteY40" fmla="*/ 3053321 h 4858267"/>
              <a:gd name="connsiteX41" fmla="*/ 87464 w 2759102"/>
              <a:gd name="connsiteY41" fmla="*/ 3124883 h 4858267"/>
              <a:gd name="connsiteX42" fmla="*/ 103367 w 2759102"/>
              <a:gd name="connsiteY42" fmla="*/ 3291860 h 4858267"/>
              <a:gd name="connsiteX43" fmla="*/ 119269 w 2759102"/>
              <a:gd name="connsiteY43" fmla="*/ 3458838 h 4858267"/>
              <a:gd name="connsiteX44" fmla="*/ 127221 w 2759102"/>
              <a:gd name="connsiteY44" fmla="*/ 3689425 h 4858267"/>
              <a:gd name="connsiteX45" fmla="*/ 135172 w 2759102"/>
              <a:gd name="connsiteY45" fmla="*/ 3713279 h 4858267"/>
              <a:gd name="connsiteX46" fmla="*/ 159026 w 2759102"/>
              <a:gd name="connsiteY46" fmla="*/ 3729182 h 4858267"/>
              <a:gd name="connsiteX47" fmla="*/ 190831 w 2759102"/>
              <a:gd name="connsiteY47" fmla="*/ 3776890 h 4858267"/>
              <a:gd name="connsiteX48" fmla="*/ 206734 w 2759102"/>
              <a:gd name="connsiteY48" fmla="*/ 3824598 h 4858267"/>
              <a:gd name="connsiteX49" fmla="*/ 246490 w 2759102"/>
              <a:gd name="connsiteY49" fmla="*/ 3872305 h 4858267"/>
              <a:gd name="connsiteX50" fmla="*/ 270344 w 2759102"/>
              <a:gd name="connsiteY50" fmla="*/ 3920013 h 4858267"/>
              <a:gd name="connsiteX51" fmla="*/ 294198 w 2759102"/>
              <a:gd name="connsiteY51" fmla="*/ 3935916 h 4858267"/>
              <a:gd name="connsiteX52" fmla="*/ 333954 w 2759102"/>
              <a:gd name="connsiteY52" fmla="*/ 3983624 h 4858267"/>
              <a:gd name="connsiteX53" fmla="*/ 357808 w 2759102"/>
              <a:gd name="connsiteY53" fmla="*/ 3999526 h 4858267"/>
              <a:gd name="connsiteX54" fmla="*/ 389614 w 2759102"/>
              <a:gd name="connsiteY54" fmla="*/ 4039283 h 4858267"/>
              <a:gd name="connsiteX55" fmla="*/ 421419 w 2759102"/>
              <a:gd name="connsiteY55" fmla="*/ 4086991 h 4858267"/>
              <a:gd name="connsiteX56" fmla="*/ 445273 w 2759102"/>
              <a:gd name="connsiteY56" fmla="*/ 4110845 h 4858267"/>
              <a:gd name="connsiteX57" fmla="*/ 469127 w 2759102"/>
              <a:gd name="connsiteY57" fmla="*/ 4158552 h 4858267"/>
              <a:gd name="connsiteX58" fmla="*/ 492981 w 2759102"/>
              <a:gd name="connsiteY58" fmla="*/ 4174455 h 4858267"/>
              <a:gd name="connsiteX59" fmla="*/ 564542 w 2759102"/>
              <a:gd name="connsiteY59" fmla="*/ 4230114 h 4858267"/>
              <a:gd name="connsiteX60" fmla="*/ 588396 w 2759102"/>
              <a:gd name="connsiteY60" fmla="*/ 4246017 h 4858267"/>
              <a:gd name="connsiteX61" fmla="*/ 612250 w 2759102"/>
              <a:gd name="connsiteY61" fmla="*/ 4261919 h 4858267"/>
              <a:gd name="connsiteX62" fmla="*/ 675861 w 2759102"/>
              <a:gd name="connsiteY62" fmla="*/ 4317579 h 4858267"/>
              <a:gd name="connsiteX63" fmla="*/ 699714 w 2759102"/>
              <a:gd name="connsiteY63" fmla="*/ 4333481 h 4858267"/>
              <a:gd name="connsiteX64" fmla="*/ 723568 w 2759102"/>
              <a:gd name="connsiteY64" fmla="*/ 4349384 h 4858267"/>
              <a:gd name="connsiteX65" fmla="*/ 739471 w 2759102"/>
              <a:gd name="connsiteY65" fmla="*/ 4381189 h 4858267"/>
              <a:gd name="connsiteX66" fmla="*/ 771276 w 2759102"/>
              <a:gd name="connsiteY66" fmla="*/ 4397092 h 4858267"/>
              <a:gd name="connsiteX67" fmla="*/ 811033 w 2759102"/>
              <a:gd name="connsiteY67" fmla="*/ 4420945 h 4858267"/>
              <a:gd name="connsiteX68" fmla="*/ 858741 w 2759102"/>
              <a:gd name="connsiteY68" fmla="*/ 4436848 h 4858267"/>
              <a:gd name="connsiteX69" fmla="*/ 882594 w 2759102"/>
              <a:gd name="connsiteY69" fmla="*/ 4444799 h 4858267"/>
              <a:gd name="connsiteX70" fmla="*/ 906448 w 2759102"/>
              <a:gd name="connsiteY70" fmla="*/ 4492507 h 4858267"/>
              <a:gd name="connsiteX71" fmla="*/ 938254 w 2759102"/>
              <a:gd name="connsiteY71" fmla="*/ 4516361 h 4858267"/>
              <a:gd name="connsiteX72" fmla="*/ 985961 w 2759102"/>
              <a:gd name="connsiteY72" fmla="*/ 4603825 h 4858267"/>
              <a:gd name="connsiteX73" fmla="*/ 1017767 w 2759102"/>
              <a:gd name="connsiteY73" fmla="*/ 4635631 h 4858267"/>
              <a:gd name="connsiteX74" fmla="*/ 1033669 w 2759102"/>
              <a:gd name="connsiteY74" fmla="*/ 4659485 h 4858267"/>
              <a:gd name="connsiteX75" fmla="*/ 1041621 w 2759102"/>
              <a:gd name="connsiteY75" fmla="*/ 4683339 h 4858267"/>
              <a:gd name="connsiteX76" fmla="*/ 1065474 w 2759102"/>
              <a:gd name="connsiteY76" fmla="*/ 4699241 h 4858267"/>
              <a:gd name="connsiteX77" fmla="*/ 1105231 w 2759102"/>
              <a:gd name="connsiteY77" fmla="*/ 4731046 h 4858267"/>
              <a:gd name="connsiteX78" fmla="*/ 1168841 w 2759102"/>
              <a:gd name="connsiteY78" fmla="*/ 4786705 h 4858267"/>
              <a:gd name="connsiteX79" fmla="*/ 1216549 w 2759102"/>
              <a:gd name="connsiteY79" fmla="*/ 4802608 h 4858267"/>
              <a:gd name="connsiteX80" fmla="*/ 1240403 w 2759102"/>
              <a:gd name="connsiteY80" fmla="*/ 4818511 h 4858267"/>
              <a:gd name="connsiteX81" fmla="*/ 1319916 w 2759102"/>
              <a:gd name="connsiteY81" fmla="*/ 4842365 h 4858267"/>
              <a:gd name="connsiteX82" fmla="*/ 1375575 w 2759102"/>
              <a:gd name="connsiteY82" fmla="*/ 4850316 h 4858267"/>
              <a:gd name="connsiteX83" fmla="*/ 1423283 w 2759102"/>
              <a:gd name="connsiteY83" fmla="*/ 4858267 h 4858267"/>
              <a:gd name="connsiteX84" fmla="*/ 1653871 w 2759102"/>
              <a:gd name="connsiteY84" fmla="*/ 4842365 h 4858267"/>
              <a:gd name="connsiteX85" fmla="*/ 1701579 w 2759102"/>
              <a:gd name="connsiteY85" fmla="*/ 4818511 h 4858267"/>
              <a:gd name="connsiteX86" fmla="*/ 1725433 w 2759102"/>
              <a:gd name="connsiteY86" fmla="*/ 4810559 h 4858267"/>
              <a:gd name="connsiteX87" fmla="*/ 1773141 w 2759102"/>
              <a:gd name="connsiteY87" fmla="*/ 4762852 h 4858267"/>
              <a:gd name="connsiteX88" fmla="*/ 1820848 w 2759102"/>
              <a:gd name="connsiteY88" fmla="*/ 4723095 h 4858267"/>
              <a:gd name="connsiteX89" fmla="*/ 1836751 w 2759102"/>
              <a:gd name="connsiteY89" fmla="*/ 4699241 h 4858267"/>
              <a:gd name="connsiteX90" fmla="*/ 1868556 w 2759102"/>
              <a:gd name="connsiteY90" fmla="*/ 4635631 h 4858267"/>
              <a:gd name="connsiteX91" fmla="*/ 1892410 w 2759102"/>
              <a:gd name="connsiteY91" fmla="*/ 4611777 h 4858267"/>
              <a:gd name="connsiteX92" fmla="*/ 1924215 w 2759102"/>
              <a:gd name="connsiteY92" fmla="*/ 4564069 h 4858267"/>
              <a:gd name="connsiteX93" fmla="*/ 1948069 w 2759102"/>
              <a:gd name="connsiteY93" fmla="*/ 4500459 h 4858267"/>
              <a:gd name="connsiteX94" fmla="*/ 1956021 w 2759102"/>
              <a:gd name="connsiteY94" fmla="*/ 4468653 h 4858267"/>
              <a:gd name="connsiteX95" fmla="*/ 1963972 w 2759102"/>
              <a:gd name="connsiteY95" fmla="*/ 4444799 h 4858267"/>
              <a:gd name="connsiteX96" fmla="*/ 1995777 w 2759102"/>
              <a:gd name="connsiteY96" fmla="*/ 4389140 h 4858267"/>
              <a:gd name="connsiteX97" fmla="*/ 2043485 w 2759102"/>
              <a:gd name="connsiteY97" fmla="*/ 4293725 h 4858267"/>
              <a:gd name="connsiteX98" fmla="*/ 2059388 w 2759102"/>
              <a:gd name="connsiteY98" fmla="*/ 4269871 h 4858267"/>
              <a:gd name="connsiteX99" fmla="*/ 2075290 w 2759102"/>
              <a:gd name="connsiteY99" fmla="*/ 4222163 h 4858267"/>
              <a:gd name="connsiteX100" fmla="*/ 2091193 w 2759102"/>
              <a:gd name="connsiteY100" fmla="*/ 4190358 h 4858267"/>
              <a:gd name="connsiteX101" fmla="*/ 2122998 w 2759102"/>
              <a:gd name="connsiteY101" fmla="*/ 4118796 h 4858267"/>
              <a:gd name="connsiteX102" fmla="*/ 2154803 w 2759102"/>
              <a:gd name="connsiteY102" fmla="*/ 4023380 h 4858267"/>
              <a:gd name="connsiteX103" fmla="*/ 2170706 w 2759102"/>
              <a:gd name="connsiteY103" fmla="*/ 3975672 h 4858267"/>
              <a:gd name="connsiteX104" fmla="*/ 2186608 w 2759102"/>
              <a:gd name="connsiteY104" fmla="*/ 3951819 h 4858267"/>
              <a:gd name="connsiteX105" fmla="*/ 2202511 w 2759102"/>
              <a:gd name="connsiteY105" fmla="*/ 3888208 h 4858267"/>
              <a:gd name="connsiteX106" fmla="*/ 2210462 w 2759102"/>
              <a:gd name="connsiteY106" fmla="*/ 3864354 h 4858267"/>
              <a:gd name="connsiteX107" fmla="*/ 2234316 w 2759102"/>
              <a:gd name="connsiteY107" fmla="*/ 3808695 h 4858267"/>
              <a:gd name="connsiteX108" fmla="*/ 2250219 w 2759102"/>
              <a:gd name="connsiteY108" fmla="*/ 3721231 h 4858267"/>
              <a:gd name="connsiteX109" fmla="*/ 2258170 w 2759102"/>
              <a:gd name="connsiteY109" fmla="*/ 3697377 h 4858267"/>
              <a:gd name="connsiteX110" fmla="*/ 2274073 w 2759102"/>
              <a:gd name="connsiteY110" fmla="*/ 3617864 h 4858267"/>
              <a:gd name="connsiteX111" fmla="*/ 2289975 w 2759102"/>
              <a:gd name="connsiteY111" fmla="*/ 3546302 h 4858267"/>
              <a:gd name="connsiteX112" fmla="*/ 2305878 w 2759102"/>
              <a:gd name="connsiteY112" fmla="*/ 3498594 h 4858267"/>
              <a:gd name="connsiteX113" fmla="*/ 2337683 w 2759102"/>
              <a:gd name="connsiteY113" fmla="*/ 3434984 h 4858267"/>
              <a:gd name="connsiteX114" fmla="*/ 2361537 w 2759102"/>
              <a:gd name="connsiteY114" fmla="*/ 3363422 h 4858267"/>
              <a:gd name="connsiteX115" fmla="*/ 2369488 w 2759102"/>
              <a:gd name="connsiteY115" fmla="*/ 3339568 h 4858267"/>
              <a:gd name="connsiteX116" fmla="*/ 2377440 w 2759102"/>
              <a:gd name="connsiteY116" fmla="*/ 3315714 h 4858267"/>
              <a:gd name="connsiteX117" fmla="*/ 2345634 w 2759102"/>
              <a:gd name="connsiteY117" fmla="*/ 3053321 h 4858267"/>
              <a:gd name="connsiteX118" fmla="*/ 2329732 w 2759102"/>
              <a:gd name="connsiteY118" fmla="*/ 3029467 h 4858267"/>
              <a:gd name="connsiteX119" fmla="*/ 2305878 w 2759102"/>
              <a:gd name="connsiteY119" fmla="*/ 3013565 h 4858267"/>
              <a:gd name="connsiteX120" fmla="*/ 2266121 w 2759102"/>
              <a:gd name="connsiteY120" fmla="*/ 2965857 h 4858267"/>
              <a:gd name="connsiteX121" fmla="*/ 2250219 w 2759102"/>
              <a:gd name="connsiteY121" fmla="*/ 2942003 h 4858267"/>
              <a:gd name="connsiteX122" fmla="*/ 2226365 w 2759102"/>
              <a:gd name="connsiteY122" fmla="*/ 2934052 h 4858267"/>
              <a:gd name="connsiteX123" fmla="*/ 2202511 w 2759102"/>
              <a:gd name="connsiteY123" fmla="*/ 2918149 h 4858267"/>
              <a:gd name="connsiteX124" fmla="*/ 2146852 w 2759102"/>
              <a:gd name="connsiteY124" fmla="*/ 2902246 h 4858267"/>
              <a:gd name="connsiteX125" fmla="*/ 2122998 w 2759102"/>
              <a:gd name="connsiteY125" fmla="*/ 2886344 h 4858267"/>
              <a:gd name="connsiteX126" fmla="*/ 2075290 w 2759102"/>
              <a:gd name="connsiteY126" fmla="*/ 2846587 h 4858267"/>
              <a:gd name="connsiteX127" fmla="*/ 2035534 w 2759102"/>
              <a:gd name="connsiteY127" fmla="*/ 2798879 h 4858267"/>
              <a:gd name="connsiteX128" fmla="*/ 2003728 w 2759102"/>
              <a:gd name="connsiteY128" fmla="*/ 2751172 h 4858267"/>
              <a:gd name="connsiteX129" fmla="*/ 1987826 w 2759102"/>
              <a:gd name="connsiteY129" fmla="*/ 2727318 h 4858267"/>
              <a:gd name="connsiteX130" fmla="*/ 1963972 w 2759102"/>
              <a:gd name="connsiteY130" fmla="*/ 2711415 h 4858267"/>
              <a:gd name="connsiteX131" fmla="*/ 1908313 w 2759102"/>
              <a:gd name="connsiteY131" fmla="*/ 2639853 h 4858267"/>
              <a:gd name="connsiteX132" fmla="*/ 1852654 w 2759102"/>
              <a:gd name="connsiteY132" fmla="*/ 2608048 h 4858267"/>
              <a:gd name="connsiteX133" fmla="*/ 1828800 w 2759102"/>
              <a:gd name="connsiteY133" fmla="*/ 2576243 h 4858267"/>
              <a:gd name="connsiteX134" fmla="*/ 1796994 w 2759102"/>
              <a:gd name="connsiteY134" fmla="*/ 2528535 h 4858267"/>
              <a:gd name="connsiteX135" fmla="*/ 1765189 w 2759102"/>
              <a:gd name="connsiteY135" fmla="*/ 2504681 h 4858267"/>
              <a:gd name="connsiteX136" fmla="*/ 1757238 w 2759102"/>
              <a:gd name="connsiteY136" fmla="*/ 2480827 h 4858267"/>
              <a:gd name="connsiteX137" fmla="*/ 1725433 w 2759102"/>
              <a:gd name="connsiteY137" fmla="*/ 2433119 h 4858267"/>
              <a:gd name="connsiteX138" fmla="*/ 1709530 w 2759102"/>
              <a:gd name="connsiteY138" fmla="*/ 2385412 h 4858267"/>
              <a:gd name="connsiteX139" fmla="*/ 1733384 w 2759102"/>
              <a:gd name="connsiteY139" fmla="*/ 2337704 h 4858267"/>
              <a:gd name="connsiteX140" fmla="*/ 1781092 w 2759102"/>
              <a:gd name="connsiteY140" fmla="*/ 2305899 h 4858267"/>
              <a:gd name="connsiteX141" fmla="*/ 1796994 w 2759102"/>
              <a:gd name="connsiteY141" fmla="*/ 2282045 h 4858267"/>
              <a:gd name="connsiteX142" fmla="*/ 1804946 w 2759102"/>
              <a:gd name="connsiteY142" fmla="*/ 2258191 h 4858267"/>
              <a:gd name="connsiteX143" fmla="*/ 1836751 w 2759102"/>
              <a:gd name="connsiteY143" fmla="*/ 2210483 h 4858267"/>
              <a:gd name="connsiteX144" fmla="*/ 1844702 w 2759102"/>
              <a:gd name="connsiteY144" fmla="*/ 2186629 h 4858267"/>
              <a:gd name="connsiteX145" fmla="*/ 1828800 w 2759102"/>
              <a:gd name="connsiteY145" fmla="*/ 2162775 h 4858267"/>
              <a:gd name="connsiteX146" fmla="*/ 1781092 w 2759102"/>
              <a:gd name="connsiteY146" fmla="*/ 2115067 h 4858267"/>
              <a:gd name="connsiteX147" fmla="*/ 1733384 w 2759102"/>
              <a:gd name="connsiteY147" fmla="*/ 2083262 h 4858267"/>
              <a:gd name="connsiteX148" fmla="*/ 1709530 w 2759102"/>
              <a:gd name="connsiteY148" fmla="*/ 2067359 h 4858267"/>
              <a:gd name="connsiteX149" fmla="*/ 1693628 w 2759102"/>
              <a:gd name="connsiteY149" fmla="*/ 2043505 h 4858267"/>
              <a:gd name="connsiteX150" fmla="*/ 1669774 w 2759102"/>
              <a:gd name="connsiteY150" fmla="*/ 2035554 h 4858267"/>
              <a:gd name="connsiteX151" fmla="*/ 1645920 w 2759102"/>
              <a:gd name="connsiteY151" fmla="*/ 2019652 h 4858267"/>
              <a:gd name="connsiteX152" fmla="*/ 1606163 w 2759102"/>
              <a:gd name="connsiteY152" fmla="*/ 1971944 h 4858267"/>
              <a:gd name="connsiteX153" fmla="*/ 1614114 w 2759102"/>
              <a:gd name="connsiteY153" fmla="*/ 1924236 h 4858267"/>
              <a:gd name="connsiteX154" fmla="*/ 1630017 w 2759102"/>
              <a:gd name="connsiteY154" fmla="*/ 1900382 h 4858267"/>
              <a:gd name="connsiteX155" fmla="*/ 1653871 w 2759102"/>
              <a:gd name="connsiteY155" fmla="*/ 1844723 h 4858267"/>
              <a:gd name="connsiteX156" fmla="*/ 1685676 w 2759102"/>
              <a:gd name="connsiteY156" fmla="*/ 1789064 h 4858267"/>
              <a:gd name="connsiteX157" fmla="*/ 1701579 w 2759102"/>
              <a:gd name="connsiteY157" fmla="*/ 1741356 h 4858267"/>
              <a:gd name="connsiteX158" fmla="*/ 1717481 w 2759102"/>
              <a:gd name="connsiteY158" fmla="*/ 1717502 h 4858267"/>
              <a:gd name="connsiteX159" fmla="*/ 1733384 w 2759102"/>
              <a:gd name="connsiteY159" fmla="*/ 1653892 h 4858267"/>
              <a:gd name="connsiteX160" fmla="*/ 1757238 w 2759102"/>
              <a:gd name="connsiteY160" fmla="*/ 1614135 h 4858267"/>
              <a:gd name="connsiteX161" fmla="*/ 1765189 w 2759102"/>
              <a:gd name="connsiteY161" fmla="*/ 1582330 h 4858267"/>
              <a:gd name="connsiteX162" fmla="*/ 1781092 w 2759102"/>
              <a:gd name="connsiteY162" fmla="*/ 1558476 h 4858267"/>
              <a:gd name="connsiteX163" fmla="*/ 1789043 w 2759102"/>
              <a:gd name="connsiteY163" fmla="*/ 1534622 h 4858267"/>
              <a:gd name="connsiteX164" fmla="*/ 1796994 w 2759102"/>
              <a:gd name="connsiteY164" fmla="*/ 1351742 h 4858267"/>
              <a:gd name="connsiteX165" fmla="*/ 1812897 w 2759102"/>
              <a:gd name="connsiteY165" fmla="*/ 1304034 h 4858267"/>
              <a:gd name="connsiteX166" fmla="*/ 1836751 w 2759102"/>
              <a:gd name="connsiteY166" fmla="*/ 1296083 h 4858267"/>
              <a:gd name="connsiteX167" fmla="*/ 1884459 w 2759102"/>
              <a:gd name="connsiteY167" fmla="*/ 1200667 h 4858267"/>
              <a:gd name="connsiteX168" fmla="*/ 1900361 w 2759102"/>
              <a:gd name="connsiteY168" fmla="*/ 1176813 h 4858267"/>
              <a:gd name="connsiteX169" fmla="*/ 1908313 w 2759102"/>
              <a:gd name="connsiteY169" fmla="*/ 1137057 h 4858267"/>
              <a:gd name="connsiteX170" fmla="*/ 1916264 w 2759102"/>
              <a:gd name="connsiteY170" fmla="*/ 1113203 h 4858267"/>
              <a:gd name="connsiteX171" fmla="*/ 1932167 w 2759102"/>
              <a:gd name="connsiteY171" fmla="*/ 1049592 h 4858267"/>
              <a:gd name="connsiteX172" fmla="*/ 1940118 w 2759102"/>
              <a:gd name="connsiteY172" fmla="*/ 993933 h 4858267"/>
              <a:gd name="connsiteX173" fmla="*/ 1963972 w 2759102"/>
              <a:gd name="connsiteY173" fmla="*/ 985982 h 4858267"/>
              <a:gd name="connsiteX174" fmla="*/ 2059388 w 2759102"/>
              <a:gd name="connsiteY174" fmla="*/ 993933 h 4858267"/>
              <a:gd name="connsiteX175" fmla="*/ 2130949 w 2759102"/>
              <a:gd name="connsiteY175" fmla="*/ 1009836 h 4858267"/>
              <a:gd name="connsiteX176" fmla="*/ 2154803 w 2759102"/>
              <a:gd name="connsiteY176" fmla="*/ 1017787 h 4858267"/>
              <a:gd name="connsiteX177" fmla="*/ 2178657 w 2759102"/>
              <a:gd name="connsiteY177" fmla="*/ 1009836 h 4858267"/>
              <a:gd name="connsiteX178" fmla="*/ 2186608 w 2759102"/>
              <a:gd name="connsiteY178" fmla="*/ 985982 h 4858267"/>
              <a:gd name="connsiteX179" fmla="*/ 2194560 w 2759102"/>
              <a:gd name="connsiteY179" fmla="*/ 938274 h 4858267"/>
              <a:gd name="connsiteX180" fmla="*/ 2202511 w 2759102"/>
              <a:gd name="connsiteY180" fmla="*/ 914420 h 4858267"/>
              <a:gd name="connsiteX181" fmla="*/ 2210462 w 2759102"/>
              <a:gd name="connsiteY181" fmla="*/ 874664 h 4858267"/>
              <a:gd name="connsiteX182" fmla="*/ 2194560 w 2759102"/>
              <a:gd name="connsiteY182" fmla="*/ 755394 h 4858267"/>
              <a:gd name="connsiteX183" fmla="*/ 2186608 w 2759102"/>
              <a:gd name="connsiteY183" fmla="*/ 723589 h 4858267"/>
              <a:gd name="connsiteX184" fmla="*/ 2170706 w 2759102"/>
              <a:gd name="connsiteY184" fmla="*/ 699735 h 4858267"/>
              <a:gd name="connsiteX185" fmla="*/ 2162754 w 2759102"/>
              <a:gd name="connsiteY185" fmla="*/ 667930 h 4858267"/>
              <a:gd name="connsiteX186" fmla="*/ 2154803 w 2759102"/>
              <a:gd name="connsiteY186" fmla="*/ 644076 h 4858267"/>
              <a:gd name="connsiteX187" fmla="*/ 2115047 w 2759102"/>
              <a:gd name="connsiteY187" fmla="*/ 636125 h 4858267"/>
              <a:gd name="connsiteX188" fmla="*/ 2059388 w 2759102"/>
              <a:gd name="connsiteY188" fmla="*/ 564563 h 4858267"/>
              <a:gd name="connsiteX189" fmla="*/ 2043485 w 2759102"/>
              <a:gd name="connsiteY189" fmla="*/ 516855 h 4858267"/>
              <a:gd name="connsiteX190" fmla="*/ 2035534 w 2759102"/>
              <a:gd name="connsiteY190" fmla="*/ 349878 h 4858267"/>
              <a:gd name="connsiteX191" fmla="*/ 2059388 w 2759102"/>
              <a:gd name="connsiteY191" fmla="*/ 270365 h 4858267"/>
              <a:gd name="connsiteX192" fmla="*/ 2083241 w 2759102"/>
              <a:gd name="connsiteY192" fmla="*/ 246511 h 4858267"/>
              <a:gd name="connsiteX193" fmla="*/ 2130949 w 2759102"/>
              <a:gd name="connsiteY193" fmla="*/ 214705 h 4858267"/>
              <a:gd name="connsiteX194" fmla="*/ 2162754 w 2759102"/>
              <a:gd name="connsiteY194" fmla="*/ 206754 h 4858267"/>
              <a:gd name="connsiteX195" fmla="*/ 2186608 w 2759102"/>
              <a:gd name="connsiteY195" fmla="*/ 198803 h 4858267"/>
              <a:gd name="connsiteX196" fmla="*/ 2258170 w 2759102"/>
              <a:gd name="connsiteY196" fmla="*/ 182900 h 4858267"/>
              <a:gd name="connsiteX197" fmla="*/ 2305878 w 2759102"/>
              <a:gd name="connsiteY197" fmla="*/ 166998 h 4858267"/>
              <a:gd name="connsiteX198" fmla="*/ 2329732 w 2759102"/>
              <a:gd name="connsiteY198" fmla="*/ 159046 h 4858267"/>
              <a:gd name="connsiteX199" fmla="*/ 2361537 w 2759102"/>
              <a:gd name="connsiteY199" fmla="*/ 166998 h 4858267"/>
              <a:gd name="connsiteX200" fmla="*/ 2401294 w 2759102"/>
              <a:gd name="connsiteY200" fmla="*/ 222657 h 4858267"/>
              <a:gd name="connsiteX201" fmla="*/ 2441050 w 2759102"/>
              <a:gd name="connsiteY201" fmla="*/ 270365 h 4858267"/>
              <a:gd name="connsiteX202" fmla="*/ 2464904 w 2759102"/>
              <a:gd name="connsiteY202" fmla="*/ 349878 h 4858267"/>
              <a:gd name="connsiteX203" fmla="*/ 2480807 w 2759102"/>
              <a:gd name="connsiteY203" fmla="*/ 373732 h 4858267"/>
              <a:gd name="connsiteX204" fmla="*/ 2504661 w 2759102"/>
              <a:gd name="connsiteY204" fmla="*/ 429391 h 4858267"/>
              <a:gd name="connsiteX205" fmla="*/ 2528514 w 2759102"/>
              <a:gd name="connsiteY205" fmla="*/ 437342 h 4858267"/>
              <a:gd name="connsiteX206" fmla="*/ 2536466 w 2759102"/>
              <a:gd name="connsiteY206" fmla="*/ 461196 h 4858267"/>
              <a:gd name="connsiteX207" fmla="*/ 2608028 w 2759102"/>
              <a:gd name="connsiteY207" fmla="*/ 453245 h 4858267"/>
              <a:gd name="connsiteX208" fmla="*/ 2655735 w 2759102"/>
              <a:gd name="connsiteY208" fmla="*/ 413488 h 4858267"/>
              <a:gd name="connsiteX209" fmla="*/ 2671638 w 2759102"/>
              <a:gd name="connsiteY209" fmla="*/ 389634 h 4858267"/>
              <a:gd name="connsiteX210" fmla="*/ 2711394 w 2759102"/>
              <a:gd name="connsiteY210" fmla="*/ 341926 h 4858267"/>
              <a:gd name="connsiteX211" fmla="*/ 2743200 w 2759102"/>
              <a:gd name="connsiteY211" fmla="*/ 294219 h 4858267"/>
              <a:gd name="connsiteX212" fmla="*/ 2759102 w 2759102"/>
              <a:gd name="connsiteY212" fmla="*/ 238559 h 4858267"/>
              <a:gd name="connsiteX213" fmla="*/ 2751151 w 2759102"/>
              <a:gd name="connsiteY213" fmla="*/ 190852 h 4858267"/>
              <a:gd name="connsiteX214" fmla="*/ 2743200 w 2759102"/>
              <a:gd name="connsiteY214" fmla="*/ 166998 h 4858267"/>
              <a:gd name="connsiteX215" fmla="*/ 2719346 w 2759102"/>
              <a:gd name="connsiteY215" fmla="*/ 151095 h 4858267"/>
              <a:gd name="connsiteX216" fmla="*/ 2671638 w 2759102"/>
              <a:gd name="connsiteY216" fmla="*/ 111339 h 4858267"/>
              <a:gd name="connsiteX217" fmla="*/ 2655735 w 2759102"/>
              <a:gd name="connsiteY217" fmla="*/ 87485 h 4858267"/>
              <a:gd name="connsiteX218" fmla="*/ 2615979 w 2759102"/>
              <a:gd name="connsiteY218" fmla="*/ 47728 h 4858267"/>
              <a:gd name="connsiteX219" fmla="*/ 2592125 w 2759102"/>
              <a:gd name="connsiteY219" fmla="*/ 20 h 485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2759102" h="4858267">
                <a:moveTo>
                  <a:pt x="572494" y="962128"/>
                </a:moveTo>
                <a:cubicBezTo>
                  <a:pt x="501656" y="1080192"/>
                  <a:pt x="581635" y="938147"/>
                  <a:pt x="540688" y="1033690"/>
                </a:cubicBezTo>
                <a:cubicBezTo>
                  <a:pt x="536924" y="1042474"/>
                  <a:pt x="529060" y="1048997"/>
                  <a:pt x="524786" y="1057544"/>
                </a:cubicBezTo>
                <a:cubicBezTo>
                  <a:pt x="521038" y="1065041"/>
                  <a:pt x="520904" y="1074071"/>
                  <a:pt x="516834" y="1081398"/>
                </a:cubicBezTo>
                <a:cubicBezTo>
                  <a:pt x="507552" y="1098105"/>
                  <a:pt x="485029" y="1129105"/>
                  <a:pt x="485029" y="1129105"/>
                </a:cubicBezTo>
                <a:cubicBezTo>
                  <a:pt x="482379" y="1137056"/>
                  <a:pt x="480826" y="1145462"/>
                  <a:pt x="477078" y="1152959"/>
                </a:cubicBezTo>
                <a:cubicBezTo>
                  <a:pt x="466008" y="1175098"/>
                  <a:pt x="454905" y="1183083"/>
                  <a:pt x="437321" y="1200667"/>
                </a:cubicBezTo>
                <a:cubicBezTo>
                  <a:pt x="400888" y="1309971"/>
                  <a:pt x="442327" y="1173971"/>
                  <a:pt x="413468" y="1327888"/>
                </a:cubicBezTo>
                <a:cubicBezTo>
                  <a:pt x="410379" y="1344364"/>
                  <a:pt x="402866" y="1359693"/>
                  <a:pt x="397565" y="1375596"/>
                </a:cubicBezTo>
                <a:lnTo>
                  <a:pt x="381662" y="1423304"/>
                </a:lnTo>
                <a:cubicBezTo>
                  <a:pt x="379012" y="1431255"/>
                  <a:pt x="378360" y="1440184"/>
                  <a:pt x="373711" y="1447158"/>
                </a:cubicBezTo>
                <a:lnTo>
                  <a:pt x="357808" y="1471012"/>
                </a:lnTo>
                <a:cubicBezTo>
                  <a:pt x="355158" y="1478963"/>
                  <a:pt x="353605" y="1487369"/>
                  <a:pt x="349857" y="1494865"/>
                </a:cubicBezTo>
                <a:cubicBezTo>
                  <a:pt x="326625" y="1541327"/>
                  <a:pt x="339326" y="1495941"/>
                  <a:pt x="326003" y="1542573"/>
                </a:cubicBezTo>
                <a:cubicBezTo>
                  <a:pt x="323001" y="1553081"/>
                  <a:pt x="321192" y="1563912"/>
                  <a:pt x="318052" y="1574379"/>
                </a:cubicBezTo>
                <a:cubicBezTo>
                  <a:pt x="313235" y="1590435"/>
                  <a:pt x="307450" y="1606184"/>
                  <a:pt x="302149" y="1622086"/>
                </a:cubicBezTo>
                <a:cubicBezTo>
                  <a:pt x="299499" y="1630037"/>
                  <a:pt x="296231" y="1637809"/>
                  <a:pt x="294198" y="1645940"/>
                </a:cubicBezTo>
                <a:cubicBezTo>
                  <a:pt x="283929" y="1687016"/>
                  <a:pt x="292309" y="1668652"/>
                  <a:pt x="270344" y="1701599"/>
                </a:cubicBezTo>
                <a:cubicBezTo>
                  <a:pt x="251640" y="1757715"/>
                  <a:pt x="268378" y="1701428"/>
                  <a:pt x="254441" y="1812918"/>
                </a:cubicBezTo>
                <a:cubicBezTo>
                  <a:pt x="252765" y="1826328"/>
                  <a:pt x="250046" y="1839636"/>
                  <a:pt x="246490" y="1852674"/>
                </a:cubicBezTo>
                <a:cubicBezTo>
                  <a:pt x="239434" y="1878546"/>
                  <a:pt x="222909" y="1932006"/>
                  <a:pt x="198782" y="1948090"/>
                </a:cubicBezTo>
                <a:lnTo>
                  <a:pt x="174928" y="1963992"/>
                </a:lnTo>
                <a:cubicBezTo>
                  <a:pt x="145931" y="2050987"/>
                  <a:pt x="192177" y="1919217"/>
                  <a:pt x="151074" y="2011700"/>
                </a:cubicBezTo>
                <a:cubicBezTo>
                  <a:pt x="131579" y="2055565"/>
                  <a:pt x="137911" y="2056406"/>
                  <a:pt x="127221" y="2099165"/>
                </a:cubicBezTo>
                <a:cubicBezTo>
                  <a:pt x="125188" y="2107296"/>
                  <a:pt x="121920" y="2115068"/>
                  <a:pt x="119269" y="2123019"/>
                </a:cubicBezTo>
                <a:cubicBezTo>
                  <a:pt x="121920" y="2136271"/>
                  <a:pt x="125310" y="2149396"/>
                  <a:pt x="127221" y="2162775"/>
                </a:cubicBezTo>
                <a:cubicBezTo>
                  <a:pt x="142486" y="2269629"/>
                  <a:pt x="126570" y="2199929"/>
                  <a:pt x="143123" y="2266142"/>
                </a:cubicBezTo>
                <a:cubicBezTo>
                  <a:pt x="149487" y="2355245"/>
                  <a:pt x="157475" y="2386759"/>
                  <a:pt x="143123" y="2472876"/>
                </a:cubicBezTo>
                <a:cubicBezTo>
                  <a:pt x="140367" y="2489411"/>
                  <a:pt x="136519" y="2506637"/>
                  <a:pt x="127221" y="2520584"/>
                </a:cubicBezTo>
                <a:lnTo>
                  <a:pt x="111318" y="2544438"/>
                </a:lnTo>
                <a:cubicBezTo>
                  <a:pt x="82324" y="2631424"/>
                  <a:pt x="128564" y="2499674"/>
                  <a:pt x="87464" y="2592145"/>
                </a:cubicBezTo>
                <a:cubicBezTo>
                  <a:pt x="80656" y="2607463"/>
                  <a:pt x="80859" y="2625905"/>
                  <a:pt x="71561" y="2639853"/>
                </a:cubicBezTo>
                <a:cubicBezTo>
                  <a:pt x="66260" y="2647804"/>
                  <a:pt x="59933" y="2655160"/>
                  <a:pt x="55659" y="2663707"/>
                </a:cubicBezTo>
                <a:cubicBezTo>
                  <a:pt x="40190" y="2694646"/>
                  <a:pt x="55037" y="2683709"/>
                  <a:pt x="39756" y="2719366"/>
                </a:cubicBezTo>
                <a:cubicBezTo>
                  <a:pt x="35992" y="2728150"/>
                  <a:pt x="27735" y="2734487"/>
                  <a:pt x="23854" y="2743220"/>
                </a:cubicBezTo>
                <a:cubicBezTo>
                  <a:pt x="17046" y="2758538"/>
                  <a:pt x="7951" y="2790928"/>
                  <a:pt x="7951" y="2790928"/>
                </a:cubicBezTo>
                <a:cubicBezTo>
                  <a:pt x="5301" y="2809481"/>
                  <a:pt x="0" y="2827846"/>
                  <a:pt x="0" y="2846587"/>
                </a:cubicBezTo>
                <a:cubicBezTo>
                  <a:pt x="0" y="2922344"/>
                  <a:pt x="4115" y="2922542"/>
                  <a:pt x="23854" y="2981759"/>
                </a:cubicBezTo>
                <a:lnTo>
                  <a:pt x="31805" y="3005613"/>
                </a:lnTo>
                <a:cubicBezTo>
                  <a:pt x="34455" y="3013564"/>
                  <a:pt x="35107" y="3022493"/>
                  <a:pt x="39756" y="3029467"/>
                </a:cubicBezTo>
                <a:lnTo>
                  <a:pt x="55659" y="3053321"/>
                </a:lnTo>
                <a:cubicBezTo>
                  <a:pt x="74583" y="3110095"/>
                  <a:pt x="62263" y="3087082"/>
                  <a:pt x="87464" y="3124883"/>
                </a:cubicBezTo>
                <a:cubicBezTo>
                  <a:pt x="110688" y="3194558"/>
                  <a:pt x="94016" y="3137565"/>
                  <a:pt x="103367" y="3291860"/>
                </a:cubicBezTo>
                <a:cubicBezTo>
                  <a:pt x="111102" y="3419487"/>
                  <a:pt x="105289" y="3374955"/>
                  <a:pt x="119269" y="3458838"/>
                </a:cubicBezTo>
                <a:cubicBezTo>
                  <a:pt x="121920" y="3535700"/>
                  <a:pt x="122423" y="3612667"/>
                  <a:pt x="127221" y="3689425"/>
                </a:cubicBezTo>
                <a:cubicBezTo>
                  <a:pt x="127744" y="3697790"/>
                  <a:pt x="129936" y="3706734"/>
                  <a:pt x="135172" y="3713279"/>
                </a:cubicBezTo>
                <a:cubicBezTo>
                  <a:pt x="141142" y="3720741"/>
                  <a:pt x="151075" y="3723881"/>
                  <a:pt x="159026" y="3729182"/>
                </a:cubicBezTo>
                <a:cubicBezTo>
                  <a:pt x="185329" y="3808094"/>
                  <a:pt x="141199" y="3687554"/>
                  <a:pt x="190831" y="3776890"/>
                </a:cubicBezTo>
                <a:cubicBezTo>
                  <a:pt x="198972" y="3791543"/>
                  <a:pt x="194881" y="3812745"/>
                  <a:pt x="206734" y="3824598"/>
                </a:cubicBezTo>
                <a:cubicBezTo>
                  <a:pt x="237345" y="3855209"/>
                  <a:pt x="224350" y="3839096"/>
                  <a:pt x="246490" y="3872305"/>
                </a:cubicBezTo>
                <a:cubicBezTo>
                  <a:pt x="252957" y="3891707"/>
                  <a:pt x="254929" y="3904598"/>
                  <a:pt x="270344" y="3920013"/>
                </a:cubicBezTo>
                <a:cubicBezTo>
                  <a:pt x="277101" y="3926770"/>
                  <a:pt x="286247" y="3930615"/>
                  <a:pt x="294198" y="3935916"/>
                </a:cubicBezTo>
                <a:cubicBezTo>
                  <a:pt x="309833" y="3959368"/>
                  <a:pt x="310998" y="3964494"/>
                  <a:pt x="333954" y="3983624"/>
                </a:cubicBezTo>
                <a:cubicBezTo>
                  <a:pt x="341295" y="3989742"/>
                  <a:pt x="349857" y="3994225"/>
                  <a:pt x="357808" y="3999526"/>
                </a:cubicBezTo>
                <a:cubicBezTo>
                  <a:pt x="375716" y="4053245"/>
                  <a:pt x="350881" y="3995016"/>
                  <a:pt x="389614" y="4039283"/>
                </a:cubicBezTo>
                <a:cubicBezTo>
                  <a:pt x="402200" y="4053667"/>
                  <a:pt x="410817" y="4071088"/>
                  <a:pt x="421419" y="4086991"/>
                </a:cubicBezTo>
                <a:cubicBezTo>
                  <a:pt x="427656" y="4096347"/>
                  <a:pt x="437322" y="4102894"/>
                  <a:pt x="445273" y="4110845"/>
                </a:cubicBezTo>
                <a:cubicBezTo>
                  <a:pt x="451740" y="4130248"/>
                  <a:pt x="453712" y="4143137"/>
                  <a:pt x="469127" y="4158552"/>
                </a:cubicBezTo>
                <a:cubicBezTo>
                  <a:pt x="475884" y="4165309"/>
                  <a:pt x="485640" y="4168337"/>
                  <a:pt x="492981" y="4174455"/>
                </a:cubicBezTo>
                <a:cubicBezTo>
                  <a:pt x="567716" y="4236736"/>
                  <a:pt x="443965" y="4149729"/>
                  <a:pt x="564542" y="4230114"/>
                </a:cubicBezTo>
                <a:lnTo>
                  <a:pt x="588396" y="4246017"/>
                </a:lnTo>
                <a:lnTo>
                  <a:pt x="612250" y="4261919"/>
                </a:lnTo>
                <a:cubicBezTo>
                  <a:pt x="638755" y="4301675"/>
                  <a:pt x="620202" y="4280472"/>
                  <a:pt x="675861" y="4317579"/>
                </a:cubicBezTo>
                <a:lnTo>
                  <a:pt x="699714" y="4333481"/>
                </a:lnTo>
                <a:lnTo>
                  <a:pt x="723568" y="4349384"/>
                </a:lnTo>
                <a:cubicBezTo>
                  <a:pt x="728869" y="4359986"/>
                  <a:pt x="731090" y="4372808"/>
                  <a:pt x="739471" y="4381189"/>
                </a:cubicBezTo>
                <a:cubicBezTo>
                  <a:pt x="747852" y="4389570"/>
                  <a:pt x="760914" y="4391336"/>
                  <a:pt x="771276" y="4397092"/>
                </a:cubicBezTo>
                <a:cubicBezTo>
                  <a:pt x="784786" y="4404597"/>
                  <a:pt x="796964" y="4414550"/>
                  <a:pt x="811033" y="4420945"/>
                </a:cubicBezTo>
                <a:cubicBezTo>
                  <a:pt x="826293" y="4427881"/>
                  <a:pt x="842838" y="4431547"/>
                  <a:pt x="858741" y="4436848"/>
                </a:cubicBezTo>
                <a:lnTo>
                  <a:pt x="882594" y="4444799"/>
                </a:lnTo>
                <a:cubicBezTo>
                  <a:pt x="889061" y="4464198"/>
                  <a:pt x="891036" y="4477095"/>
                  <a:pt x="906448" y="4492507"/>
                </a:cubicBezTo>
                <a:cubicBezTo>
                  <a:pt x="915819" y="4501878"/>
                  <a:pt x="927652" y="4508410"/>
                  <a:pt x="938254" y="4516361"/>
                </a:cubicBezTo>
                <a:cubicBezTo>
                  <a:pt x="945504" y="4530862"/>
                  <a:pt x="968530" y="4583488"/>
                  <a:pt x="985961" y="4603825"/>
                </a:cubicBezTo>
                <a:cubicBezTo>
                  <a:pt x="995719" y="4615209"/>
                  <a:pt x="1008009" y="4624247"/>
                  <a:pt x="1017767" y="4635631"/>
                </a:cubicBezTo>
                <a:cubicBezTo>
                  <a:pt x="1023986" y="4642887"/>
                  <a:pt x="1029395" y="4650938"/>
                  <a:pt x="1033669" y="4659485"/>
                </a:cubicBezTo>
                <a:cubicBezTo>
                  <a:pt x="1037417" y="4666982"/>
                  <a:pt x="1036385" y="4676794"/>
                  <a:pt x="1041621" y="4683339"/>
                </a:cubicBezTo>
                <a:cubicBezTo>
                  <a:pt x="1047591" y="4690801"/>
                  <a:pt x="1057523" y="4693940"/>
                  <a:pt x="1065474" y="4699241"/>
                </a:cubicBezTo>
                <a:cubicBezTo>
                  <a:pt x="1111050" y="4767604"/>
                  <a:pt x="1050364" y="4687153"/>
                  <a:pt x="1105231" y="4731046"/>
                </a:cubicBezTo>
                <a:cubicBezTo>
                  <a:pt x="1151614" y="4768152"/>
                  <a:pt x="1073426" y="4754899"/>
                  <a:pt x="1168841" y="4786705"/>
                </a:cubicBezTo>
                <a:lnTo>
                  <a:pt x="1216549" y="4802608"/>
                </a:lnTo>
                <a:cubicBezTo>
                  <a:pt x="1224500" y="4807909"/>
                  <a:pt x="1231670" y="4814630"/>
                  <a:pt x="1240403" y="4818511"/>
                </a:cubicBezTo>
                <a:cubicBezTo>
                  <a:pt x="1254757" y="4824891"/>
                  <a:pt x="1300351" y="4838808"/>
                  <a:pt x="1319916" y="4842365"/>
                </a:cubicBezTo>
                <a:cubicBezTo>
                  <a:pt x="1338355" y="4845718"/>
                  <a:pt x="1357052" y="4847466"/>
                  <a:pt x="1375575" y="4850316"/>
                </a:cubicBezTo>
                <a:cubicBezTo>
                  <a:pt x="1391510" y="4852767"/>
                  <a:pt x="1407380" y="4855617"/>
                  <a:pt x="1423283" y="4858267"/>
                </a:cubicBezTo>
                <a:cubicBezTo>
                  <a:pt x="1512056" y="4854568"/>
                  <a:pt x="1576216" y="4861779"/>
                  <a:pt x="1653871" y="4842365"/>
                </a:cubicBezTo>
                <a:cubicBezTo>
                  <a:pt x="1693837" y="4832373"/>
                  <a:pt x="1662717" y="4837942"/>
                  <a:pt x="1701579" y="4818511"/>
                </a:cubicBezTo>
                <a:cubicBezTo>
                  <a:pt x="1709076" y="4814763"/>
                  <a:pt x="1717482" y="4813210"/>
                  <a:pt x="1725433" y="4810559"/>
                </a:cubicBezTo>
                <a:cubicBezTo>
                  <a:pt x="1753428" y="4768565"/>
                  <a:pt x="1727113" y="4802304"/>
                  <a:pt x="1773141" y="4762852"/>
                </a:cubicBezTo>
                <a:cubicBezTo>
                  <a:pt x="1826721" y="4716927"/>
                  <a:pt x="1768117" y="4758250"/>
                  <a:pt x="1820848" y="4723095"/>
                </a:cubicBezTo>
                <a:cubicBezTo>
                  <a:pt x="1826149" y="4715144"/>
                  <a:pt x="1832175" y="4707630"/>
                  <a:pt x="1836751" y="4699241"/>
                </a:cubicBezTo>
                <a:cubicBezTo>
                  <a:pt x="1848103" y="4678430"/>
                  <a:pt x="1851793" y="4652394"/>
                  <a:pt x="1868556" y="4635631"/>
                </a:cubicBezTo>
                <a:cubicBezTo>
                  <a:pt x="1876507" y="4627680"/>
                  <a:pt x="1885506" y="4620653"/>
                  <a:pt x="1892410" y="4611777"/>
                </a:cubicBezTo>
                <a:cubicBezTo>
                  <a:pt x="1904144" y="4596690"/>
                  <a:pt x="1924215" y="4564069"/>
                  <a:pt x="1924215" y="4564069"/>
                </a:cubicBezTo>
                <a:cubicBezTo>
                  <a:pt x="1944384" y="4463232"/>
                  <a:pt x="1917357" y="4572119"/>
                  <a:pt x="1948069" y="4500459"/>
                </a:cubicBezTo>
                <a:cubicBezTo>
                  <a:pt x="1952374" y="4490414"/>
                  <a:pt x="1953019" y="4479161"/>
                  <a:pt x="1956021" y="4468653"/>
                </a:cubicBezTo>
                <a:cubicBezTo>
                  <a:pt x="1958324" y="4460594"/>
                  <a:pt x="1960671" y="4452503"/>
                  <a:pt x="1963972" y="4444799"/>
                </a:cubicBezTo>
                <a:cubicBezTo>
                  <a:pt x="1976078" y="4416551"/>
                  <a:pt x="1979805" y="4413097"/>
                  <a:pt x="1995777" y="4389140"/>
                </a:cubicBezTo>
                <a:cubicBezTo>
                  <a:pt x="2017724" y="4323301"/>
                  <a:pt x="2002382" y="4355379"/>
                  <a:pt x="2043485" y="4293725"/>
                </a:cubicBezTo>
                <a:lnTo>
                  <a:pt x="2059388" y="4269871"/>
                </a:lnTo>
                <a:cubicBezTo>
                  <a:pt x="2064689" y="4253968"/>
                  <a:pt x="2067793" y="4237156"/>
                  <a:pt x="2075290" y="4222163"/>
                </a:cubicBezTo>
                <a:cubicBezTo>
                  <a:pt x="2080591" y="4211561"/>
                  <a:pt x="2086791" y="4201363"/>
                  <a:pt x="2091193" y="4190358"/>
                </a:cubicBezTo>
                <a:cubicBezTo>
                  <a:pt x="2119580" y="4119389"/>
                  <a:pt x="2092401" y="4164690"/>
                  <a:pt x="2122998" y="4118796"/>
                </a:cubicBezTo>
                <a:lnTo>
                  <a:pt x="2154803" y="4023380"/>
                </a:lnTo>
                <a:cubicBezTo>
                  <a:pt x="2154805" y="4023375"/>
                  <a:pt x="2170703" y="3975676"/>
                  <a:pt x="2170706" y="3975672"/>
                </a:cubicBezTo>
                <a:cubicBezTo>
                  <a:pt x="2176007" y="3967721"/>
                  <a:pt x="2182334" y="3960366"/>
                  <a:pt x="2186608" y="3951819"/>
                </a:cubicBezTo>
                <a:cubicBezTo>
                  <a:pt x="2195698" y="3933639"/>
                  <a:pt x="2197973" y="3906361"/>
                  <a:pt x="2202511" y="3888208"/>
                </a:cubicBezTo>
                <a:cubicBezTo>
                  <a:pt x="2204544" y="3880077"/>
                  <a:pt x="2207160" y="3872058"/>
                  <a:pt x="2210462" y="3864354"/>
                </a:cubicBezTo>
                <a:cubicBezTo>
                  <a:pt x="2228641" y="3821936"/>
                  <a:pt x="2223658" y="3845997"/>
                  <a:pt x="2234316" y="3808695"/>
                </a:cubicBezTo>
                <a:cubicBezTo>
                  <a:pt x="2250033" y="3753687"/>
                  <a:pt x="2235202" y="3796320"/>
                  <a:pt x="2250219" y="3721231"/>
                </a:cubicBezTo>
                <a:cubicBezTo>
                  <a:pt x="2251863" y="3713012"/>
                  <a:pt x="2255520" y="3705328"/>
                  <a:pt x="2258170" y="3697377"/>
                </a:cubicBezTo>
                <a:cubicBezTo>
                  <a:pt x="2277652" y="3561000"/>
                  <a:pt x="2255567" y="3691886"/>
                  <a:pt x="2274073" y="3617864"/>
                </a:cubicBezTo>
                <a:cubicBezTo>
                  <a:pt x="2285423" y="3572464"/>
                  <a:pt x="2277730" y="3587117"/>
                  <a:pt x="2289975" y="3546302"/>
                </a:cubicBezTo>
                <a:cubicBezTo>
                  <a:pt x="2294792" y="3530246"/>
                  <a:pt x="2298381" y="3513587"/>
                  <a:pt x="2305878" y="3498594"/>
                </a:cubicBezTo>
                <a:cubicBezTo>
                  <a:pt x="2316480" y="3477391"/>
                  <a:pt x="2330186" y="3457473"/>
                  <a:pt x="2337683" y="3434984"/>
                </a:cubicBezTo>
                <a:lnTo>
                  <a:pt x="2361537" y="3363422"/>
                </a:lnTo>
                <a:lnTo>
                  <a:pt x="2369488" y="3339568"/>
                </a:lnTo>
                <a:lnTo>
                  <a:pt x="2377440" y="3315714"/>
                </a:lnTo>
                <a:cubicBezTo>
                  <a:pt x="2375867" y="3277954"/>
                  <a:pt x="2386688" y="3114905"/>
                  <a:pt x="2345634" y="3053321"/>
                </a:cubicBezTo>
                <a:cubicBezTo>
                  <a:pt x="2340333" y="3045370"/>
                  <a:pt x="2336489" y="3036224"/>
                  <a:pt x="2329732" y="3029467"/>
                </a:cubicBezTo>
                <a:cubicBezTo>
                  <a:pt x="2322975" y="3022710"/>
                  <a:pt x="2313829" y="3018866"/>
                  <a:pt x="2305878" y="3013565"/>
                </a:cubicBezTo>
                <a:cubicBezTo>
                  <a:pt x="2266389" y="2954333"/>
                  <a:pt x="2317146" y="3027087"/>
                  <a:pt x="2266121" y="2965857"/>
                </a:cubicBezTo>
                <a:cubicBezTo>
                  <a:pt x="2260003" y="2958516"/>
                  <a:pt x="2257681" y="2947973"/>
                  <a:pt x="2250219" y="2942003"/>
                </a:cubicBezTo>
                <a:cubicBezTo>
                  <a:pt x="2243674" y="2936767"/>
                  <a:pt x="2234316" y="2936702"/>
                  <a:pt x="2226365" y="2934052"/>
                </a:cubicBezTo>
                <a:cubicBezTo>
                  <a:pt x="2218414" y="2928751"/>
                  <a:pt x="2211295" y="2921913"/>
                  <a:pt x="2202511" y="2918149"/>
                </a:cubicBezTo>
                <a:cubicBezTo>
                  <a:pt x="2166819" y="2902852"/>
                  <a:pt x="2177818" y="2917729"/>
                  <a:pt x="2146852" y="2902246"/>
                </a:cubicBezTo>
                <a:cubicBezTo>
                  <a:pt x="2138305" y="2897972"/>
                  <a:pt x="2130949" y="2891645"/>
                  <a:pt x="2122998" y="2886344"/>
                </a:cubicBezTo>
                <a:cubicBezTo>
                  <a:pt x="2067983" y="2803823"/>
                  <a:pt x="2156000" y="2927298"/>
                  <a:pt x="2075290" y="2846587"/>
                </a:cubicBezTo>
                <a:cubicBezTo>
                  <a:pt x="1994586" y="2765882"/>
                  <a:pt x="2118051" y="2853891"/>
                  <a:pt x="2035534" y="2798879"/>
                </a:cubicBezTo>
                <a:lnTo>
                  <a:pt x="2003728" y="2751172"/>
                </a:lnTo>
                <a:cubicBezTo>
                  <a:pt x="1998427" y="2743221"/>
                  <a:pt x="1995777" y="2732619"/>
                  <a:pt x="1987826" y="2727318"/>
                </a:cubicBezTo>
                <a:lnTo>
                  <a:pt x="1963972" y="2711415"/>
                </a:lnTo>
                <a:cubicBezTo>
                  <a:pt x="1941809" y="2678170"/>
                  <a:pt x="1936339" y="2663208"/>
                  <a:pt x="1908313" y="2639853"/>
                </a:cubicBezTo>
                <a:cubicBezTo>
                  <a:pt x="1891458" y="2625807"/>
                  <a:pt x="1872092" y="2617767"/>
                  <a:pt x="1852654" y="2608048"/>
                </a:cubicBezTo>
                <a:cubicBezTo>
                  <a:pt x="1844703" y="2597446"/>
                  <a:pt x="1836400" y="2587100"/>
                  <a:pt x="1828800" y="2576243"/>
                </a:cubicBezTo>
                <a:cubicBezTo>
                  <a:pt x="1817839" y="2560585"/>
                  <a:pt x="1812284" y="2540003"/>
                  <a:pt x="1796994" y="2528535"/>
                </a:cubicBezTo>
                <a:lnTo>
                  <a:pt x="1765189" y="2504681"/>
                </a:lnTo>
                <a:cubicBezTo>
                  <a:pt x="1762539" y="2496730"/>
                  <a:pt x="1761308" y="2488154"/>
                  <a:pt x="1757238" y="2480827"/>
                </a:cubicBezTo>
                <a:cubicBezTo>
                  <a:pt x="1747956" y="2464120"/>
                  <a:pt x="1731477" y="2451251"/>
                  <a:pt x="1725433" y="2433119"/>
                </a:cubicBezTo>
                <a:lnTo>
                  <a:pt x="1709530" y="2385412"/>
                </a:lnTo>
                <a:cubicBezTo>
                  <a:pt x="1715202" y="2368396"/>
                  <a:pt x="1718876" y="2350398"/>
                  <a:pt x="1733384" y="2337704"/>
                </a:cubicBezTo>
                <a:cubicBezTo>
                  <a:pt x="1747768" y="2325118"/>
                  <a:pt x="1781092" y="2305899"/>
                  <a:pt x="1781092" y="2305899"/>
                </a:cubicBezTo>
                <a:cubicBezTo>
                  <a:pt x="1786393" y="2297948"/>
                  <a:pt x="1792720" y="2290592"/>
                  <a:pt x="1796994" y="2282045"/>
                </a:cubicBezTo>
                <a:cubicBezTo>
                  <a:pt x="1800742" y="2274548"/>
                  <a:pt x="1800876" y="2265518"/>
                  <a:pt x="1804946" y="2258191"/>
                </a:cubicBezTo>
                <a:cubicBezTo>
                  <a:pt x="1814228" y="2241484"/>
                  <a:pt x="1836751" y="2210483"/>
                  <a:pt x="1836751" y="2210483"/>
                </a:cubicBezTo>
                <a:cubicBezTo>
                  <a:pt x="1839401" y="2202532"/>
                  <a:pt x="1846080" y="2194896"/>
                  <a:pt x="1844702" y="2186629"/>
                </a:cubicBezTo>
                <a:cubicBezTo>
                  <a:pt x="1843131" y="2177203"/>
                  <a:pt x="1835149" y="2169917"/>
                  <a:pt x="1828800" y="2162775"/>
                </a:cubicBezTo>
                <a:cubicBezTo>
                  <a:pt x="1813859" y="2145966"/>
                  <a:pt x="1799805" y="2127542"/>
                  <a:pt x="1781092" y="2115067"/>
                </a:cubicBezTo>
                <a:lnTo>
                  <a:pt x="1733384" y="2083262"/>
                </a:lnTo>
                <a:lnTo>
                  <a:pt x="1709530" y="2067359"/>
                </a:lnTo>
                <a:cubicBezTo>
                  <a:pt x="1704229" y="2059408"/>
                  <a:pt x="1701090" y="2049475"/>
                  <a:pt x="1693628" y="2043505"/>
                </a:cubicBezTo>
                <a:cubicBezTo>
                  <a:pt x="1687083" y="2038269"/>
                  <a:pt x="1677271" y="2039302"/>
                  <a:pt x="1669774" y="2035554"/>
                </a:cubicBezTo>
                <a:cubicBezTo>
                  <a:pt x="1661227" y="2031280"/>
                  <a:pt x="1653261" y="2025770"/>
                  <a:pt x="1645920" y="2019652"/>
                </a:cubicBezTo>
                <a:cubicBezTo>
                  <a:pt x="1622962" y="2000521"/>
                  <a:pt x="1621799" y="1995398"/>
                  <a:pt x="1606163" y="1971944"/>
                </a:cubicBezTo>
                <a:cubicBezTo>
                  <a:pt x="1608813" y="1956041"/>
                  <a:pt x="1609016" y="1939531"/>
                  <a:pt x="1614114" y="1924236"/>
                </a:cubicBezTo>
                <a:cubicBezTo>
                  <a:pt x="1617136" y="1915170"/>
                  <a:pt x="1625743" y="1908929"/>
                  <a:pt x="1630017" y="1900382"/>
                </a:cubicBezTo>
                <a:cubicBezTo>
                  <a:pt x="1674618" y="1811181"/>
                  <a:pt x="1587690" y="1960537"/>
                  <a:pt x="1653871" y="1844723"/>
                </a:cubicBezTo>
                <a:cubicBezTo>
                  <a:pt x="1672998" y="1811252"/>
                  <a:pt x="1669656" y="1829113"/>
                  <a:pt x="1685676" y="1789064"/>
                </a:cubicBezTo>
                <a:cubicBezTo>
                  <a:pt x="1691902" y="1773500"/>
                  <a:pt x="1692281" y="1755304"/>
                  <a:pt x="1701579" y="1741356"/>
                </a:cubicBezTo>
                <a:cubicBezTo>
                  <a:pt x="1706880" y="1733405"/>
                  <a:pt x="1713207" y="1726049"/>
                  <a:pt x="1717481" y="1717502"/>
                </a:cubicBezTo>
                <a:cubicBezTo>
                  <a:pt x="1735015" y="1682434"/>
                  <a:pt x="1715230" y="1699276"/>
                  <a:pt x="1733384" y="1653892"/>
                </a:cubicBezTo>
                <a:cubicBezTo>
                  <a:pt x="1739124" y="1639543"/>
                  <a:pt x="1749287" y="1627387"/>
                  <a:pt x="1757238" y="1614135"/>
                </a:cubicBezTo>
                <a:cubicBezTo>
                  <a:pt x="1759888" y="1603533"/>
                  <a:pt x="1760884" y="1592374"/>
                  <a:pt x="1765189" y="1582330"/>
                </a:cubicBezTo>
                <a:cubicBezTo>
                  <a:pt x="1768953" y="1573546"/>
                  <a:pt x="1776818" y="1567023"/>
                  <a:pt x="1781092" y="1558476"/>
                </a:cubicBezTo>
                <a:cubicBezTo>
                  <a:pt x="1784840" y="1550979"/>
                  <a:pt x="1786393" y="1542573"/>
                  <a:pt x="1789043" y="1534622"/>
                </a:cubicBezTo>
                <a:cubicBezTo>
                  <a:pt x="1791693" y="1473662"/>
                  <a:pt x="1790715" y="1412436"/>
                  <a:pt x="1796994" y="1351742"/>
                </a:cubicBezTo>
                <a:cubicBezTo>
                  <a:pt x="1798719" y="1335068"/>
                  <a:pt x="1796994" y="1309335"/>
                  <a:pt x="1812897" y="1304034"/>
                </a:cubicBezTo>
                <a:lnTo>
                  <a:pt x="1836751" y="1296083"/>
                </a:lnTo>
                <a:cubicBezTo>
                  <a:pt x="1858698" y="1230242"/>
                  <a:pt x="1843355" y="1262324"/>
                  <a:pt x="1884459" y="1200667"/>
                </a:cubicBezTo>
                <a:lnTo>
                  <a:pt x="1900361" y="1176813"/>
                </a:lnTo>
                <a:cubicBezTo>
                  <a:pt x="1903012" y="1163561"/>
                  <a:pt x="1905035" y="1150168"/>
                  <a:pt x="1908313" y="1137057"/>
                </a:cubicBezTo>
                <a:cubicBezTo>
                  <a:pt x="1910346" y="1128926"/>
                  <a:pt x="1914231" y="1121334"/>
                  <a:pt x="1916264" y="1113203"/>
                </a:cubicBezTo>
                <a:lnTo>
                  <a:pt x="1932167" y="1049592"/>
                </a:lnTo>
                <a:cubicBezTo>
                  <a:pt x="1934817" y="1031039"/>
                  <a:pt x="1931737" y="1010696"/>
                  <a:pt x="1940118" y="993933"/>
                </a:cubicBezTo>
                <a:cubicBezTo>
                  <a:pt x="1943866" y="986436"/>
                  <a:pt x="1955591" y="985982"/>
                  <a:pt x="1963972" y="985982"/>
                </a:cubicBezTo>
                <a:cubicBezTo>
                  <a:pt x="1995888" y="985982"/>
                  <a:pt x="2027583" y="991283"/>
                  <a:pt x="2059388" y="993933"/>
                </a:cubicBezTo>
                <a:cubicBezTo>
                  <a:pt x="2086708" y="999398"/>
                  <a:pt x="2104753" y="1002352"/>
                  <a:pt x="2130949" y="1009836"/>
                </a:cubicBezTo>
                <a:cubicBezTo>
                  <a:pt x="2139008" y="1012138"/>
                  <a:pt x="2146852" y="1015137"/>
                  <a:pt x="2154803" y="1017787"/>
                </a:cubicBezTo>
                <a:cubicBezTo>
                  <a:pt x="2162754" y="1015137"/>
                  <a:pt x="2172730" y="1015763"/>
                  <a:pt x="2178657" y="1009836"/>
                </a:cubicBezTo>
                <a:cubicBezTo>
                  <a:pt x="2184584" y="1003909"/>
                  <a:pt x="2184790" y="994164"/>
                  <a:pt x="2186608" y="985982"/>
                </a:cubicBezTo>
                <a:cubicBezTo>
                  <a:pt x="2190105" y="970244"/>
                  <a:pt x="2191063" y="954012"/>
                  <a:pt x="2194560" y="938274"/>
                </a:cubicBezTo>
                <a:cubicBezTo>
                  <a:pt x="2196378" y="930092"/>
                  <a:pt x="2200478" y="922551"/>
                  <a:pt x="2202511" y="914420"/>
                </a:cubicBezTo>
                <a:cubicBezTo>
                  <a:pt x="2205789" y="901309"/>
                  <a:pt x="2207812" y="887916"/>
                  <a:pt x="2210462" y="874664"/>
                </a:cubicBezTo>
                <a:cubicBezTo>
                  <a:pt x="2205159" y="826939"/>
                  <a:pt x="2203482" y="800001"/>
                  <a:pt x="2194560" y="755394"/>
                </a:cubicBezTo>
                <a:cubicBezTo>
                  <a:pt x="2192417" y="744678"/>
                  <a:pt x="2190913" y="733633"/>
                  <a:pt x="2186608" y="723589"/>
                </a:cubicBezTo>
                <a:cubicBezTo>
                  <a:pt x="2182844" y="714805"/>
                  <a:pt x="2176007" y="707686"/>
                  <a:pt x="2170706" y="699735"/>
                </a:cubicBezTo>
                <a:cubicBezTo>
                  <a:pt x="2168055" y="689133"/>
                  <a:pt x="2165756" y="678438"/>
                  <a:pt x="2162754" y="667930"/>
                </a:cubicBezTo>
                <a:cubicBezTo>
                  <a:pt x="2160451" y="659871"/>
                  <a:pt x="2161777" y="648725"/>
                  <a:pt x="2154803" y="644076"/>
                </a:cubicBezTo>
                <a:cubicBezTo>
                  <a:pt x="2143558" y="636579"/>
                  <a:pt x="2128299" y="638775"/>
                  <a:pt x="2115047" y="636125"/>
                </a:cubicBezTo>
                <a:cubicBezTo>
                  <a:pt x="2048740" y="591919"/>
                  <a:pt x="2076288" y="626528"/>
                  <a:pt x="2059388" y="564563"/>
                </a:cubicBezTo>
                <a:cubicBezTo>
                  <a:pt x="2054977" y="548391"/>
                  <a:pt x="2043485" y="516855"/>
                  <a:pt x="2043485" y="516855"/>
                </a:cubicBezTo>
                <a:cubicBezTo>
                  <a:pt x="2040835" y="461196"/>
                  <a:pt x="2035534" y="405600"/>
                  <a:pt x="2035534" y="349878"/>
                </a:cubicBezTo>
                <a:cubicBezTo>
                  <a:pt x="2035534" y="323198"/>
                  <a:pt x="2043553" y="292534"/>
                  <a:pt x="2059388" y="270365"/>
                </a:cubicBezTo>
                <a:cubicBezTo>
                  <a:pt x="2065924" y="261215"/>
                  <a:pt x="2074365" y="253415"/>
                  <a:pt x="2083241" y="246511"/>
                </a:cubicBezTo>
                <a:cubicBezTo>
                  <a:pt x="2098328" y="234777"/>
                  <a:pt x="2112407" y="219340"/>
                  <a:pt x="2130949" y="214705"/>
                </a:cubicBezTo>
                <a:cubicBezTo>
                  <a:pt x="2141551" y="212055"/>
                  <a:pt x="2152247" y="209756"/>
                  <a:pt x="2162754" y="206754"/>
                </a:cubicBezTo>
                <a:cubicBezTo>
                  <a:pt x="2170813" y="204452"/>
                  <a:pt x="2178477" y="200836"/>
                  <a:pt x="2186608" y="198803"/>
                </a:cubicBezTo>
                <a:cubicBezTo>
                  <a:pt x="2232030" y="187448"/>
                  <a:pt x="2217338" y="195150"/>
                  <a:pt x="2258170" y="182900"/>
                </a:cubicBezTo>
                <a:cubicBezTo>
                  <a:pt x="2274226" y="178083"/>
                  <a:pt x="2289975" y="172299"/>
                  <a:pt x="2305878" y="166998"/>
                </a:cubicBezTo>
                <a:lnTo>
                  <a:pt x="2329732" y="159046"/>
                </a:lnTo>
                <a:cubicBezTo>
                  <a:pt x="2340334" y="161697"/>
                  <a:pt x="2352645" y="160646"/>
                  <a:pt x="2361537" y="166998"/>
                </a:cubicBezTo>
                <a:cubicBezTo>
                  <a:pt x="2373332" y="175423"/>
                  <a:pt x="2390871" y="210150"/>
                  <a:pt x="2401294" y="222657"/>
                </a:cubicBezTo>
                <a:cubicBezTo>
                  <a:pt x="2452307" y="283872"/>
                  <a:pt x="2401573" y="211147"/>
                  <a:pt x="2441050" y="270365"/>
                </a:cubicBezTo>
                <a:cubicBezTo>
                  <a:pt x="2445495" y="288146"/>
                  <a:pt x="2457160" y="338262"/>
                  <a:pt x="2464904" y="349878"/>
                </a:cubicBezTo>
                <a:lnTo>
                  <a:pt x="2480807" y="373732"/>
                </a:lnTo>
                <a:cubicBezTo>
                  <a:pt x="2485582" y="392832"/>
                  <a:pt x="2487501" y="415663"/>
                  <a:pt x="2504661" y="429391"/>
                </a:cubicBezTo>
                <a:cubicBezTo>
                  <a:pt x="2511206" y="434627"/>
                  <a:pt x="2520563" y="434692"/>
                  <a:pt x="2528514" y="437342"/>
                </a:cubicBezTo>
                <a:cubicBezTo>
                  <a:pt x="2531165" y="445293"/>
                  <a:pt x="2528247" y="459552"/>
                  <a:pt x="2536466" y="461196"/>
                </a:cubicBezTo>
                <a:cubicBezTo>
                  <a:pt x="2560001" y="465903"/>
                  <a:pt x="2584744" y="459066"/>
                  <a:pt x="2608028" y="453245"/>
                </a:cubicBezTo>
                <a:cubicBezTo>
                  <a:pt x="2621194" y="449954"/>
                  <a:pt x="2648709" y="421919"/>
                  <a:pt x="2655735" y="413488"/>
                </a:cubicBezTo>
                <a:cubicBezTo>
                  <a:pt x="2661853" y="406147"/>
                  <a:pt x="2666337" y="397585"/>
                  <a:pt x="2671638" y="389634"/>
                </a:cubicBezTo>
                <a:cubicBezTo>
                  <a:pt x="2688650" y="338596"/>
                  <a:pt x="2665183" y="393912"/>
                  <a:pt x="2711394" y="341926"/>
                </a:cubicBezTo>
                <a:cubicBezTo>
                  <a:pt x="2724092" y="327641"/>
                  <a:pt x="2743200" y="294219"/>
                  <a:pt x="2743200" y="294219"/>
                </a:cubicBezTo>
                <a:cubicBezTo>
                  <a:pt x="2746950" y="282969"/>
                  <a:pt x="2759102" y="248544"/>
                  <a:pt x="2759102" y="238559"/>
                </a:cubicBezTo>
                <a:cubicBezTo>
                  <a:pt x="2759102" y="222437"/>
                  <a:pt x="2754648" y="206590"/>
                  <a:pt x="2751151" y="190852"/>
                </a:cubicBezTo>
                <a:cubicBezTo>
                  <a:pt x="2749333" y="182670"/>
                  <a:pt x="2748436" y="173543"/>
                  <a:pt x="2743200" y="166998"/>
                </a:cubicBezTo>
                <a:cubicBezTo>
                  <a:pt x="2737230" y="159536"/>
                  <a:pt x="2726687" y="157213"/>
                  <a:pt x="2719346" y="151095"/>
                </a:cubicBezTo>
                <a:cubicBezTo>
                  <a:pt x="2658131" y="100082"/>
                  <a:pt x="2730856" y="150816"/>
                  <a:pt x="2671638" y="111339"/>
                </a:cubicBezTo>
                <a:cubicBezTo>
                  <a:pt x="2666337" y="103388"/>
                  <a:pt x="2662492" y="94242"/>
                  <a:pt x="2655735" y="87485"/>
                </a:cubicBezTo>
                <a:cubicBezTo>
                  <a:pt x="2628170" y="59920"/>
                  <a:pt x="2632942" y="85895"/>
                  <a:pt x="2615979" y="47728"/>
                </a:cubicBezTo>
                <a:cubicBezTo>
                  <a:pt x="2593658" y="-2494"/>
                  <a:pt x="2617721" y="20"/>
                  <a:pt x="2592125" y="2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766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2019_Travel_SSEC\EPRI_Chicago\LMOS_map_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2" y="533400"/>
            <a:ext cx="4887192" cy="632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496052379"/>
              </p:ext>
            </p:extLst>
          </p:nvPr>
        </p:nvGraphicFramePr>
        <p:xfrm>
          <a:off x="4828311" y="533400"/>
          <a:ext cx="4267200" cy="6232337"/>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0"/>
                  </a:ext>
                </a:extLst>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1039">
                <a:tc rowSpan="2">
                  <a:txBody>
                    <a:bodyPr/>
                    <a:lstStyle/>
                    <a:p>
                      <a:pPr marL="0" marR="0">
                        <a:lnSpc>
                          <a:spcPct val="115000"/>
                        </a:lnSpc>
                        <a:spcBef>
                          <a:spcPts val="0"/>
                        </a:spcBef>
                        <a:spcAft>
                          <a:spcPts val="0"/>
                        </a:spcAft>
                      </a:pPr>
                      <a:r>
                        <a:rPr lang="en-US" sz="1000" dirty="0">
                          <a:effectLst/>
                        </a:rPr>
                        <a:t>Spaceport Sheboygan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(SPARC</a:t>
                      </a:r>
                      <a:r>
                        <a:rPr lang="en-US" sz="1000" baseline="0" dirty="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UW-Madison -SSEC</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02"/>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3"/>
                  </a:ext>
                </a:extLst>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a:t>
                      </a:r>
                      <a:r>
                        <a:rPr lang="en-US" sz="1000" dirty="0" err="1">
                          <a:effectLst/>
                        </a:rPr>
                        <a:t>Sodar</a:t>
                      </a:r>
                      <a:r>
                        <a:rPr lang="en-US" sz="1000" dirty="0">
                          <a:effectLst/>
                        </a:rPr>
                        <a:t>/MW</a:t>
                      </a:r>
                      <a:r>
                        <a:rPr lang="en-US" sz="1000" baseline="0" dirty="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5"/>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6"/>
                  </a:ext>
                </a:extLst>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7"/>
                  </a:ext>
                </a:extLst>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8"/>
                  </a:ext>
                </a:extLst>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1039">
                <a:tc rowSpan="3">
                  <a:txBody>
                    <a:bodyPr/>
                    <a:lstStyle/>
                    <a:p>
                      <a:pPr marL="0" marR="0">
                        <a:lnSpc>
                          <a:spcPct val="115000"/>
                        </a:lnSpc>
                        <a:spcBef>
                          <a:spcPts val="0"/>
                        </a:spcBef>
                        <a:spcAft>
                          <a:spcPts val="0"/>
                        </a:spcAft>
                      </a:pPr>
                      <a:r>
                        <a:rPr lang="en-US" sz="1000" dirty="0">
                          <a:effectLst/>
                        </a:rPr>
                        <a:t>Lakeshore region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0"/>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1"/>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Aviation</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2"/>
                  </a:ext>
                </a:extLst>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5"/>
                  </a:ext>
                </a:extLst>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7"/>
                  </a:ext>
                </a:extLst>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ozone and meteorology</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8"/>
                  </a:ext>
                </a:extLst>
              </a:tr>
            </a:tbl>
          </a:graphicData>
        </a:graphic>
      </p:graphicFrame>
      <p:sp>
        <p:nvSpPr>
          <p:cNvPr id="7" name="Rectangle 6"/>
          <p:cNvSpPr/>
          <p:nvPr/>
        </p:nvSpPr>
        <p:spPr>
          <a:xfrm>
            <a:off x="-10392" y="76200"/>
            <a:ext cx="9154392"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Summary of measurements made during the LMOS 2017 field campaign</a:t>
            </a:r>
          </a:p>
        </p:txBody>
      </p:sp>
    </p:spTree>
    <p:extLst>
      <p:ext uri="{BB962C8B-B14F-4D97-AF65-F5344CB8AC3E}">
        <p14:creationId xmlns:p14="http://schemas.microsoft.com/office/powerpoint/2010/main" val="1732119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8\apr_18\SSEC_Seminar\LMOS_GeoTASO_Fligh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46970"/>
            <a:ext cx="4572000" cy="4572000"/>
          </a:xfrm>
          <a:prstGeom prst="rect">
            <a:avLst/>
          </a:prstGeom>
          <a:noFill/>
        </p:spPr>
      </p:pic>
      <p:sp>
        <p:nvSpPr>
          <p:cNvPr id="6" name="Rectangle 5"/>
          <p:cNvSpPr/>
          <p:nvPr/>
        </p:nvSpPr>
        <p:spPr>
          <a:xfrm>
            <a:off x="95251" y="4953000"/>
            <a:ext cx="89535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(Geostationary Trace gas and Aerosol Sensor Optimization) is a NASA airborne hyperspectral mapping instrument that is being used as an airborne testbed for future high-resolution trace-gas observations from geostationary sensors such as TEMPO</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Electric Power Research Institute (EPRI) provided funding for Scientific Aviation Flights during LMOS</a:t>
            </a:r>
          </a:p>
        </p:txBody>
      </p:sp>
      <p:sp>
        <p:nvSpPr>
          <p:cNvPr id="4" name="TextBox 3"/>
          <p:cNvSpPr txBox="1"/>
          <p:nvPr/>
        </p:nvSpPr>
        <p:spPr>
          <a:xfrm>
            <a:off x="228600" y="609600"/>
            <a:ext cx="4126066"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NASA </a:t>
            </a:r>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remote sensing Flights</a:t>
            </a:r>
          </a:p>
        </p:txBody>
      </p:sp>
      <p:sp>
        <p:nvSpPr>
          <p:cNvPr id="8" name="TextBox 7"/>
          <p:cNvSpPr txBox="1"/>
          <p:nvPr/>
        </p:nvSpPr>
        <p:spPr>
          <a:xfrm>
            <a:off x="4876800" y="609600"/>
            <a:ext cx="4271297"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Scientific Aviation </a:t>
            </a:r>
            <a:r>
              <a:rPr lang="en-US" b="1" dirty="0" err="1">
                <a:latin typeface="Times New Roman" panose="02020603050405020304" pitchFamily="18" charset="0"/>
                <a:cs typeface="Times New Roman" panose="02020603050405020304" pitchFamily="18" charset="0"/>
              </a:rPr>
              <a:t>insitu</a:t>
            </a:r>
            <a:r>
              <a:rPr lang="en-US" b="1" dirty="0">
                <a:latin typeface="Times New Roman" panose="02020603050405020304" pitchFamily="18" charset="0"/>
                <a:cs typeface="Times New Roman" panose="02020603050405020304" pitchFamily="18" charset="0"/>
              </a:rPr>
              <a:t> sampling Flights</a:t>
            </a:r>
          </a:p>
        </p:txBody>
      </p:sp>
      <p:sp>
        <p:nvSpPr>
          <p:cNvPr id="9" name="TextBox 8"/>
          <p:cNvSpPr txBox="1"/>
          <p:nvPr/>
        </p:nvSpPr>
        <p:spPr>
          <a:xfrm>
            <a:off x="1" y="2088"/>
            <a:ext cx="914400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LMOS 2017 Aircraft Measurements</a:t>
            </a:r>
          </a:p>
        </p:txBody>
      </p:sp>
    </p:spTree>
    <p:extLst>
      <p:ext uri="{BB962C8B-B14F-4D97-AF65-F5344CB8AC3E}">
        <p14:creationId xmlns:p14="http://schemas.microsoft.com/office/powerpoint/2010/main" val="1831599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24124"/>
            <a:ext cx="6196965" cy="4187825"/>
          </a:xfrm>
          <a:prstGeom prst="rect">
            <a:avLst/>
          </a:prstGeom>
          <a:noFill/>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876800" cy="2438400"/>
          </a:xfrm>
          <a:prstGeom prst="rect">
            <a:avLst/>
          </a:prstGeom>
          <a:noFill/>
        </p:spPr>
      </p:pic>
      <p:sp>
        <p:nvSpPr>
          <p:cNvPr id="6" name="TextBox 5"/>
          <p:cNvSpPr txBox="1"/>
          <p:nvPr/>
        </p:nvSpPr>
        <p:spPr>
          <a:xfrm>
            <a:off x="5009056" y="160084"/>
            <a:ext cx="4126066"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NASA </a:t>
            </a:r>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remote sensing Flights</a:t>
            </a:r>
          </a:p>
        </p:txBody>
      </p:sp>
      <p:sp>
        <p:nvSpPr>
          <p:cNvPr id="7" name="Rectangle 6"/>
          <p:cNvSpPr/>
          <p:nvPr/>
        </p:nvSpPr>
        <p:spPr>
          <a:xfrm>
            <a:off x="23675" y="2819400"/>
            <a:ext cx="2643325" cy="34163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differential slant columns (DSCs) were retrieved from </a:t>
            </a:r>
            <a:r>
              <a:rPr lang="en-US" dirty="0" err="1">
                <a:latin typeface="Times New Roman" panose="02020603050405020304" pitchFamily="18" charset="0"/>
                <a:cs typeface="Times New Roman" panose="02020603050405020304" pitchFamily="18" charset="0"/>
              </a:rPr>
              <a:t>GeoTASO</a:t>
            </a:r>
            <a:r>
              <a:rPr lang="en-US" dirty="0">
                <a:latin typeface="Times New Roman" panose="02020603050405020304" pitchFamily="18" charset="0"/>
                <a:cs typeface="Times New Roman" panose="02020603050405020304" pitchFamily="18" charset="0"/>
              </a:rPr>
              <a:t> spectra via Differential Optical Absorption Spectroscopy (DOAS).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DOAS technique provides a column amount relative to a reference scene, which ideally is unpolluted and cloud-free. </a:t>
            </a:r>
          </a:p>
        </p:txBody>
      </p:sp>
    </p:spTree>
    <p:extLst>
      <p:ext uri="{BB962C8B-B14F-4D97-AF65-F5344CB8AC3E}">
        <p14:creationId xmlns:p14="http://schemas.microsoft.com/office/powerpoint/2010/main" val="3424163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1324</TotalTime>
  <Words>2377</Words>
  <Application>Microsoft Macintosh PowerPoint</Application>
  <PresentationFormat>On-screen Show (4:3)</PresentationFormat>
  <Paragraphs>346</Paragraphs>
  <Slides>42</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Arial</vt:lpstr>
      <vt:lpstr>Calibri</vt:lpstr>
      <vt:lpstr>Candara</vt:lpstr>
      <vt:lpstr>Century Gothic</vt:lpstr>
      <vt:lpstr>Times New Roman</vt:lpstr>
      <vt:lpstr>Wingdings</vt:lpstr>
      <vt:lpstr>Office Theme</vt:lpstr>
      <vt:lpstr>Document</vt:lpstr>
      <vt:lpstr>PowerPoint Presentation</vt:lpstr>
      <vt:lpstr>PowerPoint Presentation</vt:lpstr>
      <vt:lpstr>PowerPoint Presentation</vt:lpstr>
      <vt:lpstr>Lake Michigan and Ozone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105</cp:revision>
  <dcterms:created xsi:type="dcterms:W3CDTF">2006-08-16T00:00:00Z</dcterms:created>
  <dcterms:modified xsi:type="dcterms:W3CDTF">2019-09-17T13:45:19Z</dcterms:modified>
</cp:coreProperties>
</file>