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40" r:id="rId2"/>
    <p:sldId id="359" r:id="rId3"/>
    <p:sldId id="260" r:id="rId4"/>
    <p:sldId id="261" r:id="rId5"/>
    <p:sldId id="339" r:id="rId6"/>
    <p:sldId id="262" r:id="rId7"/>
    <p:sldId id="389" r:id="rId8"/>
    <p:sldId id="265" r:id="rId9"/>
    <p:sldId id="361" r:id="rId10"/>
    <p:sldId id="362" r:id="rId11"/>
    <p:sldId id="353" r:id="rId12"/>
    <p:sldId id="348" r:id="rId13"/>
    <p:sldId id="385" r:id="rId14"/>
    <p:sldId id="349" r:id="rId15"/>
    <p:sldId id="350" r:id="rId16"/>
    <p:sldId id="351" r:id="rId17"/>
    <p:sldId id="363" r:id="rId18"/>
    <p:sldId id="357" r:id="rId19"/>
    <p:sldId id="352" r:id="rId20"/>
    <p:sldId id="364" r:id="rId21"/>
    <p:sldId id="386" r:id="rId22"/>
    <p:sldId id="371" r:id="rId23"/>
    <p:sldId id="370" r:id="rId24"/>
    <p:sldId id="372" r:id="rId25"/>
    <p:sldId id="373" r:id="rId26"/>
    <p:sldId id="329" r:id="rId27"/>
    <p:sldId id="328" r:id="rId28"/>
    <p:sldId id="374" r:id="rId29"/>
    <p:sldId id="375" r:id="rId30"/>
    <p:sldId id="376" r:id="rId31"/>
    <p:sldId id="377" r:id="rId32"/>
    <p:sldId id="378" r:id="rId33"/>
    <p:sldId id="381" r:id="rId34"/>
    <p:sldId id="384" r:id="rId35"/>
    <p:sldId id="387" r:id="rId36"/>
    <p:sldId id="319" r:id="rId37"/>
    <p:sldId id="388" r:id="rId38"/>
    <p:sldId id="333" r:id="rId39"/>
    <p:sldId id="367" r:id="rId40"/>
    <p:sldId id="335" r:id="rId41"/>
    <p:sldId id="337" r:id="rId42"/>
    <p:sldId id="33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1258"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B504BE-B3E1-43AC-8103-51276B6AB757}" type="datetimeFigureOut">
              <a:rPr lang="en-US" smtClean="0"/>
              <a:t>9/16/2019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1B1F1A-9618-4E23-A551-26FB38D54C9B}" type="slidenum">
              <a:rPr lang="en-US" smtClean="0"/>
              <a:t>‹#›</a:t>
            </a:fld>
            <a:endParaRPr lang="en-US"/>
          </a:p>
        </p:txBody>
      </p:sp>
    </p:spTree>
    <p:extLst>
      <p:ext uri="{BB962C8B-B14F-4D97-AF65-F5344CB8AC3E}">
        <p14:creationId xmlns:p14="http://schemas.microsoft.com/office/powerpoint/2010/main" val="2927449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F2A117-01C1-D348-9519-817353BDA519}" type="slidenum">
              <a:rPr lang="en-US" smtClean="0"/>
              <a:t>30</a:t>
            </a:fld>
            <a:endParaRPr lang="en-US"/>
          </a:p>
        </p:txBody>
      </p:sp>
    </p:spTree>
    <p:extLst>
      <p:ext uri="{BB962C8B-B14F-4D97-AF65-F5344CB8AC3E}">
        <p14:creationId xmlns:p14="http://schemas.microsoft.com/office/powerpoint/2010/main" val="61435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 xmlns:a16="http://schemas.microsoft.com/office/drawing/2014/main" id="{4D459B16-441B-2248-9A6D-B0427AE2B3A0}"/>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 xmlns:a16="http://schemas.microsoft.com/office/drawing/2014/main" id="{B4179428-41D7-8848-A648-21A4C8B461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 </a:t>
            </a:r>
          </a:p>
        </p:txBody>
      </p:sp>
      <p:sp>
        <p:nvSpPr>
          <p:cNvPr id="54275" name="Slide Number Placeholder 3">
            <a:extLst>
              <a:ext uri="{FF2B5EF4-FFF2-40B4-BE49-F238E27FC236}">
                <a16:creationId xmlns="" xmlns:a16="http://schemas.microsoft.com/office/drawing/2014/main" id="{C13E3D64-53C1-6F46-93F7-419B4AFBF6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B5231CE-6D75-D04A-BCEA-2ADE4EA25EF0}" type="slidenum">
              <a:rPr lang="en-US" altLang="en-US" smtClean="0"/>
              <a:pPr>
                <a:spcBef>
                  <a:spcPct val="0"/>
                </a:spcBef>
              </a:pPr>
              <a:t>33</a:t>
            </a:fld>
            <a:endParaRPr lang="en-US" altLang="en-US"/>
          </a:p>
        </p:txBody>
      </p:sp>
    </p:spTree>
    <p:extLst>
      <p:ext uri="{BB962C8B-B14F-4D97-AF65-F5344CB8AC3E}">
        <p14:creationId xmlns:p14="http://schemas.microsoft.com/office/powerpoint/2010/main" val="264591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 xmlns:a16="http://schemas.microsoft.com/office/drawing/2014/main" id="{4D459B16-441B-2248-9A6D-B0427AE2B3A0}"/>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 xmlns:a16="http://schemas.microsoft.com/office/drawing/2014/main" id="{B4179428-41D7-8848-A648-21A4C8B461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 </a:t>
            </a:r>
          </a:p>
        </p:txBody>
      </p:sp>
      <p:sp>
        <p:nvSpPr>
          <p:cNvPr id="54275" name="Slide Number Placeholder 3">
            <a:extLst>
              <a:ext uri="{FF2B5EF4-FFF2-40B4-BE49-F238E27FC236}">
                <a16:creationId xmlns="" xmlns:a16="http://schemas.microsoft.com/office/drawing/2014/main" id="{C13E3D64-53C1-6F46-93F7-419B4AFBF6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B5231CE-6D75-D04A-BCEA-2ADE4EA25EF0}" type="slidenum">
              <a:rPr lang="en-US" altLang="en-US" smtClean="0"/>
              <a:pPr>
                <a:spcBef>
                  <a:spcPct val="0"/>
                </a:spcBef>
              </a:pPr>
              <a:t>34</a:t>
            </a:fld>
            <a:endParaRPr lang="en-US" altLang="en-US"/>
          </a:p>
        </p:txBody>
      </p:sp>
    </p:spTree>
    <p:extLst>
      <p:ext uri="{BB962C8B-B14F-4D97-AF65-F5344CB8AC3E}">
        <p14:creationId xmlns:p14="http://schemas.microsoft.com/office/powerpoint/2010/main" val="2645916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package" Target="../embeddings/Microsoft_Word_Document1.docx"/></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61665"/>
          </a:xfrm>
          <a:prstGeom prst="rect">
            <a:avLst/>
          </a:prstGeom>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2017 Lake Michigan Ozone Study (LMOS)</a:t>
            </a:r>
            <a:endParaRPr lang="en-US" sz="2400" b="1" dirty="0">
              <a:latin typeface="Times New Roman" panose="02020603050405020304" pitchFamily="18" charset="0"/>
              <a:cs typeface="Times New Roman" panose="02020603050405020304" pitchFamily="18" charset="0"/>
            </a:endParaRPr>
          </a:p>
        </p:txBody>
      </p:sp>
      <p:sp>
        <p:nvSpPr>
          <p:cNvPr id="6" name="AutoShape 2" descr="Image result for NESDIS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NESDIS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NESDIS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9" descr="Image result for CIMSS logo"/>
          <p:cNvSpPr>
            <a:spLocks noChangeAspect="1" noChangeArrowheads="1"/>
          </p:cNvSpPr>
          <p:nvPr/>
        </p:nvSpPr>
        <p:spPr bwMode="auto">
          <a:xfrm>
            <a:off x="3429000" y="31273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Image result for CIMSS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beans\users$\bpierce\Data\Documents\Attachments\FY2019\apr_17\Holloway_Lecture\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309"/>
            <a:ext cx="6248400" cy="62310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24600" y="870359"/>
            <a:ext cx="2819400" cy="5262979"/>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Brad Pierce</a:t>
            </a:r>
          </a:p>
          <a:p>
            <a:endParaRPr lang="en-US" sz="2400" b="1" dirty="0" smtClean="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UW-Madison</a:t>
            </a:r>
          </a:p>
          <a:p>
            <a:r>
              <a:rPr lang="en-US" sz="2400" b="1" dirty="0" smtClean="0">
                <a:latin typeface="Times New Roman" panose="02020603050405020304" pitchFamily="18" charset="0"/>
                <a:cs typeface="Times New Roman" panose="02020603050405020304" pitchFamily="18" charset="0"/>
              </a:rPr>
              <a:t>Space Science and Engineering Center</a:t>
            </a:r>
          </a:p>
          <a:p>
            <a:endParaRPr lang="en-US" sz="2400" b="1" dirty="0">
              <a:latin typeface="Times New Roman" panose="02020603050405020304" pitchFamily="18" charset="0"/>
              <a:cs typeface="Times New Roman" panose="02020603050405020304" pitchFamily="18" charset="0"/>
            </a:endParaRPr>
          </a:p>
          <a:p>
            <a:r>
              <a:rPr lang="en-US" sz="2400" b="1" i="1" dirty="0" smtClean="0">
                <a:latin typeface="Times New Roman" panose="02020603050405020304" pitchFamily="18" charset="0"/>
                <a:cs typeface="Times New Roman" panose="02020603050405020304" pitchFamily="18" charset="0"/>
              </a:rPr>
              <a:t>With significant contributions from </a:t>
            </a:r>
          </a:p>
          <a:p>
            <a:endParaRPr lang="en-US" sz="2400" b="1" dirty="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Angie Dickens </a:t>
            </a:r>
          </a:p>
          <a:p>
            <a:endParaRPr lang="en-US" sz="2400" b="1" dirty="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Wisconsin Department of Natural Resources</a:t>
            </a:r>
            <a:endParaRPr lang="en-US"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6350" y="6488668"/>
            <a:ext cx="9144000" cy="338554"/>
          </a:xfrm>
          <a:prstGeom prst="rect">
            <a:avLst/>
          </a:prstGeom>
        </p:spPr>
        <p:txBody>
          <a:bodyPr wrap="square">
            <a:spAutoFit/>
          </a:bodyPr>
          <a:lstStyle/>
          <a:p>
            <a:pPr algn="ctr"/>
            <a:r>
              <a:rPr lang="en-US" sz="1600" b="1" dirty="0" smtClean="0">
                <a:latin typeface="Times New Roman" panose="02020603050405020304" pitchFamily="18" charset="0"/>
                <a:cs typeface="Times New Roman" panose="02020603050405020304" pitchFamily="18" charset="0"/>
              </a:rPr>
              <a:t>Electric Power Research Institute, September 17Chicago Ill, September 17</a:t>
            </a:r>
            <a:r>
              <a:rPr lang="en-US" sz="1600" b="1" baseline="30000" dirty="0" smtClean="0">
                <a:latin typeface="Times New Roman" panose="02020603050405020304" pitchFamily="18" charset="0"/>
                <a:cs typeface="Times New Roman" panose="02020603050405020304" pitchFamily="18" charset="0"/>
              </a:rPr>
              <a:t>th</a:t>
            </a:r>
            <a:r>
              <a:rPr lang="en-US" sz="1600" b="1" dirty="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2019</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7706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50" y="2895600"/>
            <a:ext cx="3505200" cy="36933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Scientific Aviation (SA) was contracted by the Electric Power Research Institute (EPRI) to participate in LMOS 2017 with airborne in situ profiling of 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NO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CH</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altitude, T, RH, winds, and pressure.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SA </a:t>
            </a:r>
            <a:r>
              <a:rPr lang="en-US" dirty="0">
                <a:latin typeface="Times New Roman" panose="02020603050405020304" pitchFamily="18" charset="0"/>
                <a:cs typeface="Times New Roman" panose="02020603050405020304" pitchFamily="18" charset="0"/>
              </a:rPr>
              <a:t>flights </a:t>
            </a:r>
            <a:r>
              <a:rPr lang="en-US" dirty="0" smtClean="0">
                <a:latin typeface="Times New Roman" panose="02020603050405020304" pitchFamily="18" charset="0"/>
                <a:cs typeface="Times New Roman" panose="02020603050405020304" pitchFamily="18" charset="0"/>
              </a:rPr>
              <a:t>provided </a:t>
            </a:r>
            <a:r>
              <a:rPr lang="en-US" dirty="0">
                <a:latin typeface="Times New Roman" panose="02020603050405020304" pitchFamily="18" charset="0"/>
                <a:cs typeface="Times New Roman" panose="02020603050405020304" pitchFamily="18" charset="0"/>
              </a:rPr>
              <a:t>vertical profiles over and offshore from selected ground sites (Sheboygan and Zion), offshore profiles east of Milwaukee and </a:t>
            </a:r>
            <a:r>
              <a:rPr lang="en-US" dirty="0" smtClean="0">
                <a:latin typeface="Times New Roman" panose="02020603050405020304" pitchFamily="18" charset="0"/>
                <a:cs typeface="Times New Roman" panose="02020603050405020304" pitchFamily="18" charset="0"/>
              </a:rPr>
              <a:t>Chicago</a:t>
            </a:r>
            <a:r>
              <a:rPr lang="en-US"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4857634" y="160084"/>
            <a:ext cx="4286366" cy="369332"/>
          </a:xfrm>
          <a:prstGeom prst="rect">
            <a:avLst/>
          </a:prstGeom>
          <a:solidFill>
            <a:schemeClr val="bg1"/>
          </a:soli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Scientific Aviation in situ profiling Flights</a:t>
            </a:r>
            <a:endParaRPr lang="en-US" b="1" dirty="0">
              <a:latin typeface="Times New Roman" panose="02020603050405020304" pitchFamily="18" charset="0"/>
              <a:cs typeface="Times New Roman" panose="02020603050405020304" pitchFamily="18"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38200"/>
            <a:ext cx="5074920" cy="5495290"/>
          </a:xfrm>
          <a:prstGeom prst="rect">
            <a:avLst/>
          </a:prstGeom>
          <a:noFill/>
        </p:spPr>
      </p:pic>
      <p:pic>
        <p:nvPicPr>
          <p:cNvPr id="6150" name="Picture 6" descr="http://scientificaviation.com/wp-content/uploads/2017/08/P1060071-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0" y="200026"/>
            <a:ext cx="3505200" cy="2628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12892" y="3521489"/>
            <a:ext cx="970137" cy="287771"/>
          </a:xfrm>
          <a:prstGeom prst="rect">
            <a:avLst/>
          </a:prstGeom>
          <a:solidFill>
            <a:schemeClr val="bg1"/>
          </a:solidFill>
        </p:spPr>
        <p:txBody>
          <a:bodyPr wrap="none" rtlCol="0">
            <a:spAutoFit/>
          </a:bodyPr>
          <a:lstStyle/>
          <a:p>
            <a:r>
              <a:rPr lang="en-US" sz="1100" b="1" dirty="0" smtClean="0"/>
              <a:t>Ozone (</a:t>
            </a:r>
            <a:r>
              <a:rPr lang="en-US" sz="1100" b="1" dirty="0" err="1" smtClean="0"/>
              <a:t>ppbv</a:t>
            </a:r>
            <a:r>
              <a:rPr lang="en-US" sz="1100" b="1" dirty="0" smtClean="0"/>
              <a:t>)</a:t>
            </a:r>
            <a:endParaRPr lang="en-US" sz="1100" b="1" dirty="0"/>
          </a:p>
        </p:txBody>
      </p:sp>
      <p:sp>
        <p:nvSpPr>
          <p:cNvPr id="7" name="TextBox 6"/>
          <p:cNvSpPr txBox="1"/>
          <p:nvPr/>
        </p:nvSpPr>
        <p:spPr>
          <a:xfrm>
            <a:off x="6802263" y="3539384"/>
            <a:ext cx="857927" cy="261610"/>
          </a:xfrm>
          <a:prstGeom prst="rect">
            <a:avLst/>
          </a:prstGeom>
          <a:solidFill>
            <a:schemeClr val="bg1"/>
          </a:solidFill>
        </p:spPr>
        <p:txBody>
          <a:bodyPr wrap="none" rtlCol="0">
            <a:spAutoFit/>
          </a:bodyPr>
          <a:lstStyle/>
          <a:p>
            <a:r>
              <a:rPr lang="en-US" sz="1100" b="1" dirty="0" smtClean="0"/>
              <a:t>NO2 (</a:t>
            </a:r>
            <a:r>
              <a:rPr lang="en-US" sz="1100" b="1" dirty="0" err="1" smtClean="0"/>
              <a:t>ppbv</a:t>
            </a:r>
            <a:r>
              <a:rPr lang="en-US" sz="1100" b="1" dirty="0" smtClean="0"/>
              <a:t>)</a:t>
            </a:r>
            <a:endParaRPr lang="en-US" sz="1100" b="1" dirty="0"/>
          </a:p>
        </p:txBody>
      </p:sp>
      <p:sp>
        <p:nvSpPr>
          <p:cNvPr id="8" name="TextBox 7"/>
          <p:cNvSpPr txBox="1"/>
          <p:nvPr/>
        </p:nvSpPr>
        <p:spPr>
          <a:xfrm>
            <a:off x="4512892" y="6289014"/>
            <a:ext cx="1459054" cy="261610"/>
          </a:xfrm>
          <a:prstGeom prst="rect">
            <a:avLst/>
          </a:prstGeom>
          <a:solidFill>
            <a:schemeClr val="bg1"/>
          </a:solidFill>
        </p:spPr>
        <p:txBody>
          <a:bodyPr wrap="none" rtlCol="0">
            <a:spAutoFit/>
          </a:bodyPr>
          <a:lstStyle/>
          <a:p>
            <a:r>
              <a:rPr lang="en-US" sz="1100" b="1" dirty="0" smtClean="0"/>
              <a:t>Relative Humidity (%)</a:t>
            </a:r>
            <a:endParaRPr lang="en-US" sz="1100" b="1" dirty="0"/>
          </a:p>
        </p:txBody>
      </p:sp>
      <p:sp>
        <p:nvSpPr>
          <p:cNvPr id="9" name="TextBox 8"/>
          <p:cNvSpPr txBox="1"/>
          <p:nvPr/>
        </p:nvSpPr>
        <p:spPr>
          <a:xfrm>
            <a:off x="6829325" y="6276357"/>
            <a:ext cx="1146468" cy="261610"/>
          </a:xfrm>
          <a:prstGeom prst="rect">
            <a:avLst/>
          </a:prstGeom>
          <a:solidFill>
            <a:schemeClr val="bg1"/>
          </a:solidFill>
        </p:spPr>
        <p:txBody>
          <a:bodyPr wrap="none" rtlCol="0">
            <a:spAutoFit/>
          </a:bodyPr>
          <a:lstStyle/>
          <a:p>
            <a:r>
              <a:rPr lang="en-US" sz="1100" b="1" dirty="0" smtClean="0"/>
              <a:t>Temperature (K)</a:t>
            </a:r>
            <a:endParaRPr lang="en-US" sz="1100" b="1" dirty="0"/>
          </a:p>
        </p:txBody>
      </p:sp>
    </p:spTree>
    <p:extLst>
      <p:ext uri="{BB962C8B-B14F-4D97-AF65-F5344CB8AC3E}">
        <p14:creationId xmlns:p14="http://schemas.microsoft.com/office/powerpoint/2010/main" val="2813572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Great_Lakes_Ozone_Study\LADCO_Report\Draft_08\Chiwaukee-WT-Zion LMOS 2017 plot-lon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215640"/>
            <a:ext cx="5943600" cy="2377440"/>
          </a:xfrm>
          <a:prstGeom prst="rect">
            <a:avLst/>
          </a:prstGeom>
          <a:noFill/>
          <a:ln>
            <a:noFill/>
          </a:ln>
        </p:spPr>
      </p:pic>
      <p:pic>
        <p:nvPicPr>
          <p:cNvPr id="5" name="Picture 4" descr="\\beans\users$\bpierce\Data\Documents\Great_Lakes_Ozone_Study\LADCO_Report\Draft_08\Sheboygan LMOS 2017 plot-lon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0"/>
            <a:ext cx="5943600" cy="2377440"/>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533400"/>
            <a:ext cx="3124200" cy="5791517"/>
          </a:xfrm>
          <a:prstGeom prst="rect">
            <a:avLst/>
          </a:prstGeom>
          <a:noFill/>
        </p:spPr>
      </p:pic>
      <p:sp>
        <p:nvSpPr>
          <p:cNvPr id="7" name="TextBox 6"/>
          <p:cNvSpPr txBox="1"/>
          <p:nvPr/>
        </p:nvSpPr>
        <p:spPr>
          <a:xfrm>
            <a:off x="6520648" y="120134"/>
            <a:ext cx="2249334"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June 02, 2017 MDA8</a:t>
            </a:r>
            <a:endParaRPr lang="en-US" b="1" dirty="0">
              <a:latin typeface="Times New Roman" panose="02020603050405020304" pitchFamily="18" charset="0"/>
              <a:cs typeface="Times New Roman" panose="02020603050405020304" pitchFamily="18" charset="0"/>
            </a:endParaRPr>
          </a:p>
        </p:txBody>
      </p:sp>
      <p:sp>
        <p:nvSpPr>
          <p:cNvPr id="8" name="Rectangle 7"/>
          <p:cNvSpPr/>
          <p:nvPr/>
        </p:nvSpPr>
        <p:spPr>
          <a:xfrm>
            <a:off x="2428257" y="3456766"/>
            <a:ext cx="177452" cy="182880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38400" y="1005839"/>
            <a:ext cx="177452" cy="181001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15852" y="3456766"/>
            <a:ext cx="1061509" cy="276999"/>
          </a:xfrm>
          <a:prstGeom prst="rect">
            <a:avLst/>
          </a:prstGeom>
          <a:noFill/>
        </p:spPr>
        <p:txBody>
          <a:bodyPr wrap="none" rtlCol="0">
            <a:spAutoFit/>
          </a:bodyPr>
          <a:lstStyle/>
          <a:p>
            <a:r>
              <a:rPr lang="en-US" sz="1200" b="1" dirty="0" smtClean="0"/>
              <a:t>June 02, 2017</a:t>
            </a:r>
            <a:endParaRPr lang="en-US" sz="1200" b="1" dirty="0"/>
          </a:p>
        </p:txBody>
      </p:sp>
      <p:sp>
        <p:nvSpPr>
          <p:cNvPr id="11" name="TextBox 10"/>
          <p:cNvSpPr txBox="1"/>
          <p:nvPr/>
        </p:nvSpPr>
        <p:spPr>
          <a:xfrm>
            <a:off x="2605709" y="989800"/>
            <a:ext cx="1061509" cy="276999"/>
          </a:xfrm>
          <a:prstGeom prst="rect">
            <a:avLst/>
          </a:prstGeom>
          <a:noFill/>
        </p:spPr>
        <p:txBody>
          <a:bodyPr wrap="none" rtlCol="0">
            <a:spAutoFit/>
          </a:bodyPr>
          <a:lstStyle/>
          <a:p>
            <a:r>
              <a:rPr lang="en-US" sz="1200" b="1" dirty="0" smtClean="0"/>
              <a:t>June 02, 2017</a:t>
            </a:r>
            <a:endParaRPr lang="en-US" sz="1200" b="1" dirty="0"/>
          </a:p>
        </p:txBody>
      </p:sp>
      <p:sp>
        <p:nvSpPr>
          <p:cNvPr id="12" name="TextBox 11"/>
          <p:cNvSpPr txBox="1"/>
          <p:nvPr/>
        </p:nvSpPr>
        <p:spPr>
          <a:xfrm>
            <a:off x="-3672" y="6499685"/>
            <a:ext cx="2655535"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(Angie Dickens , WDNR)</a:t>
            </a:r>
            <a:endParaRPr lang="en-US" b="1" dirty="0">
              <a:latin typeface="Times New Roman" panose="02020603050405020304" pitchFamily="18" charset="0"/>
              <a:cs typeface="Times New Roman" panose="02020603050405020304" pitchFamily="18" charset="0"/>
            </a:endParaRPr>
          </a:p>
        </p:txBody>
      </p:sp>
      <p:sp>
        <p:nvSpPr>
          <p:cNvPr id="13" name="Rectangle 12"/>
          <p:cNvSpPr/>
          <p:nvPr/>
        </p:nvSpPr>
        <p:spPr>
          <a:xfrm>
            <a:off x="381000" y="152400"/>
            <a:ext cx="5034583"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Lakeshore ozone during LMOS 2017</a:t>
            </a:r>
          </a:p>
        </p:txBody>
      </p:sp>
      <p:sp>
        <p:nvSpPr>
          <p:cNvPr id="2" name="TextBox 1"/>
          <p:cNvSpPr txBox="1"/>
          <p:nvPr/>
        </p:nvSpPr>
        <p:spPr>
          <a:xfrm>
            <a:off x="5381950" y="6431578"/>
            <a:ext cx="3703386"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MDA8=Maximum Daily 8 hour Average</a:t>
            </a:r>
            <a:endParaRPr lang="en-US" sz="1600" b="1" dirty="0">
              <a:latin typeface="Times New Roman" panose="02020603050405020304" pitchFamily="18" charset="0"/>
              <a:cs typeface="Times New Roman" panose="02020603050405020304" pitchFamily="18" charset="0"/>
            </a:endParaRPr>
          </a:p>
        </p:txBody>
      </p:sp>
      <p:cxnSp>
        <p:nvCxnSpPr>
          <p:cNvPr id="14" name="Straight Arrow Connector 13"/>
          <p:cNvCxnSpPr>
            <a:stCxn id="5" idx="3"/>
          </p:cNvCxnSpPr>
          <p:nvPr/>
        </p:nvCxnSpPr>
        <p:spPr>
          <a:xfrm>
            <a:off x="6019800" y="1950720"/>
            <a:ext cx="2057400" cy="118872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3"/>
          </p:cNvCxnSpPr>
          <p:nvPr/>
        </p:nvCxnSpPr>
        <p:spPr>
          <a:xfrm>
            <a:off x="6019800" y="4404360"/>
            <a:ext cx="2057400" cy="6248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050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4C1200BC-4C92-48E0-AF1F-647E1BDA053D}"/>
              </a:ext>
            </a:extLst>
          </p:cNvPr>
          <p:cNvSpPr txBox="1"/>
          <p:nvPr/>
        </p:nvSpPr>
        <p:spPr>
          <a:xfrm>
            <a:off x="220212" y="119536"/>
            <a:ext cx="2638607" cy="954107"/>
          </a:xfrm>
          <a:prstGeom prst="rect">
            <a:avLst/>
          </a:prstGeom>
          <a:noFill/>
        </p:spPr>
        <p:txBody>
          <a:bodyPr wrap="none" rtlCol="0">
            <a:spAutoFit/>
          </a:bodyPr>
          <a:lstStyle/>
          <a:p>
            <a:r>
              <a:rPr lang="en-US" sz="2800" dirty="0"/>
              <a:t>June 2</a:t>
            </a:r>
            <a:r>
              <a:rPr lang="en-US" sz="2800" baseline="30000" dirty="0"/>
              <a:t>nd</a:t>
            </a:r>
            <a:r>
              <a:rPr lang="en-US" sz="2800" dirty="0"/>
              <a:t> (Friday) </a:t>
            </a:r>
          </a:p>
          <a:p>
            <a:r>
              <a:rPr lang="en-US" sz="2800" dirty="0"/>
              <a:t>MDA8 Ozone</a:t>
            </a:r>
          </a:p>
        </p:txBody>
      </p:sp>
      <p:pic>
        <p:nvPicPr>
          <p:cNvPr id="6" name="Picture 2" descr="C:\Users\dickea\Desktop\R\Ozone analysis\LMOS 2017\June 2 ozone.png">
            <a:extLst>
              <a:ext uri="{FF2B5EF4-FFF2-40B4-BE49-F238E27FC236}">
                <a16:creationId xmlns="" xmlns:a16="http://schemas.microsoft.com/office/drawing/2014/main" id="{A5AAB3C0-B6BA-45D5-8088-4D246FC3E8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162" y="1262817"/>
            <a:ext cx="4549313" cy="43326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5582B8DB-9DC1-421F-9A07-305CB6F55D48}"/>
              </a:ext>
            </a:extLst>
          </p:cNvPr>
          <p:cNvSpPr txBox="1"/>
          <p:nvPr/>
        </p:nvSpPr>
        <p:spPr>
          <a:xfrm>
            <a:off x="220211" y="5847127"/>
            <a:ext cx="4557594" cy="369332"/>
          </a:xfrm>
          <a:prstGeom prst="rect">
            <a:avLst/>
          </a:prstGeom>
          <a:noFill/>
        </p:spPr>
        <p:txBody>
          <a:bodyPr wrap="none" rtlCol="0">
            <a:spAutoFit/>
          </a:bodyPr>
          <a:lstStyle/>
          <a:p>
            <a:r>
              <a:rPr lang="en-US" dirty="0"/>
              <a:t>Deep Lake Breeze at northern &amp; southern sites</a:t>
            </a: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533400"/>
            <a:ext cx="3124200" cy="5791517"/>
          </a:xfrm>
          <a:prstGeom prst="rect">
            <a:avLst/>
          </a:prstGeom>
          <a:noFill/>
        </p:spPr>
      </p:pic>
      <p:sp>
        <p:nvSpPr>
          <p:cNvPr id="9" name="TextBox 8"/>
          <p:cNvSpPr txBox="1"/>
          <p:nvPr/>
        </p:nvSpPr>
        <p:spPr>
          <a:xfrm>
            <a:off x="6520648" y="120134"/>
            <a:ext cx="2249334"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June 02, 2017 MDA8</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381950" y="6431578"/>
            <a:ext cx="3703386"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MDA8=Maximum Daily 8 hour Average</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81433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ans\users$\bpierce\Data\Documents\Attachments\FY2019\sep_13\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609600"/>
            <a:ext cx="6934200" cy="60896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90800" y="150976"/>
            <a:ext cx="4795095" cy="369332"/>
          </a:xfrm>
          <a:prstGeom prst="rect">
            <a:avLst/>
          </a:prstGeom>
        </p:spPr>
        <p:txBody>
          <a:bodyPr wrap="none">
            <a:spAutoFit/>
          </a:bodyPr>
          <a:lstStyle/>
          <a:p>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NO2 </a:t>
            </a:r>
            <a:r>
              <a:rPr lang="en-US" b="1" dirty="0" smtClean="0">
                <a:latin typeface="Times New Roman" panose="02020603050405020304" pitchFamily="18" charset="0"/>
                <a:cs typeface="Times New Roman" panose="02020603050405020304" pitchFamily="18" charset="0"/>
              </a:rPr>
              <a:t>column retrieval June 02, 2017</a:t>
            </a:r>
            <a:endParaRPr lang="en-US" dirty="0"/>
          </a:p>
        </p:txBody>
      </p:sp>
    </p:spTree>
    <p:extLst>
      <p:ext uri="{BB962C8B-B14F-4D97-AF65-F5344CB8AC3E}">
        <p14:creationId xmlns:p14="http://schemas.microsoft.com/office/powerpoint/2010/main" val="1511186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868120B-913B-4286-871C-E6692F9909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60" y="1295400"/>
            <a:ext cx="5200651" cy="4953000"/>
          </a:xfrm>
          <a:prstGeom prst="rect">
            <a:avLst/>
          </a:prstGeom>
        </p:spPr>
      </p:pic>
      <p:pic>
        <p:nvPicPr>
          <p:cNvPr id="13" name="Picture 12">
            <a:extLst>
              <a:ext uri="{FF2B5EF4-FFF2-40B4-BE49-F238E27FC236}">
                <a16:creationId xmlns="" xmlns:a16="http://schemas.microsoft.com/office/drawing/2014/main" id="{BDB091F6-EC46-4E65-96D1-76A0830458BC}"/>
              </a:ext>
            </a:extLst>
          </p:cNvPr>
          <p:cNvPicPr>
            <a:picLocks noChangeAspect="1"/>
          </p:cNvPicPr>
          <p:nvPr/>
        </p:nvPicPr>
        <p:blipFill rotWithShape="1">
          <a:blip r:embed="rId3">
            <a:extLst>
              <a:ext uri="{28A0092B-C50C-407E-A947-70E740481C1C}">
                <a14:useLocalDpi xmlns:a14="http://schemas.microsoft.com/office/drawing/2010/main" val="0"/>
              </a:ext>
            </a:extLst>
          </a:blip>
          <a:srcRect l="6117" t="9366" b="38647"/>
          <a:stretch/>
        </p:blipFill>
        <p:spPr>
          <a:xfrm>
            <a:off x="5257800" y="117399"/>
            <a:ext cx="3831387" cy="4243247"/>
          </a:xfrm>
          <a:prstGeom prst="rect">
            <a:avLst/>
          </a:prstGeom>
        </p:spPr>
      </p:pic>
      <p:sp>
        <p:nvSpPr>
          <p:cNvPr id="8" name="TextBox 7">
            <a:extLst>
              <a:ext uri="{FF2B5EF4-FFF2-40B4-BE49-F238E27FC236}">
                <a16:creationId xmlns="" xmlns:a16="http://schemas.microsoft.com/office/drawing/2014/main" id="{6BE8D177-7BE8-4A6A-BFD0-EBF1114BDD65}"/>
              </a:ext>
            </a:extLst>
          </p:cNvPr>
          <p:cNvSpPr txBox="1"/>
          <p:nvPr/>
        </p:nvSpPr>
        <p:spPr>
          <a:xfrm>
            <a:off x="220211" y="119535"/>
            <a:ext cx="3089948" cy="954107"/>
          </a:xfrm>
          <a:prstGeom prst="rect">
            <a:avLst/>
          </a:prstGeom>
          <a:noFill/>
        </p:spPr>
        <p:txBody>
          <a:bodyPr wrap="none" rtlCol="0">
            <a:spAutoFit/>
          </a:bodyPr>
          <a:lstStyle/>
          <a:p>
            <a:r>
              <a:rPr lang="en-US" sz="2800" dirty="0"/>
              <a:t>June 2</a:t>
            </a:r>
            <a:r>
              <a:rPr lang="en-US" sz="2800" baseline="30000" dirty="0"/>
              <a:t>nd</a:t>
            </a:r>
            <a:r>
              <a:rPr lang="en-US" sz="2800" dirty="0"/>
              <a:t> (Friday) </a:t>
            </a:r>
            <a:endParaRPr lang="en-US" sz="2800" dirty="0" smtClean="0"/>
          </a:p>
          <a:p>
            <a:r>
              <a:rPr lang="en-US" sz="2800" dirty="0" smtClean="0"/>
              <a:t>NO2 </a:t>
            </a:r>
            <a:r>
              <a:rPr lang="en-US" sz="2800" dirty="0"/>
              <a:t>concentrations</a:t>
            </a:r>
          </a:p>
        </p:txBody>
      </p:sp>
      <p:sp>
        <p:nvSpPr>
          <p:cNvPr id="5" name="TextBox 4"/>
          <p:cNvSpPr txBox="1"/>
          <p:nvPr/>
        </p:nvSpPr>
        <p:spPr>
          <a:xfrm>
            <a:off x="-3672" y="6499685"/>
            <a:ext cx="2655535"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(Angie Dickens , WDNR)</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1273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D22B85AB-2A81-4CCC-87E0-102D768C9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1388" y="3313651"/>
            <a:ext cx="5211429" cy="3473044"/>
          </a:xfrm>
          <a:prstGeom prst="rect">
            <a:avLst/>
          </a:prstGeom>
        </p:spPr>
      </p:pic>
      <p:pic>
        <p:nvPicPr>
          <p:cNvPr id="8" name="Picture 7">
            <a:extLst>
              <a:ext uri="{FF2B5EF4-FFF2-40B4-BE49-F238E27FC236}">
                <a16:creationId xmlns="" xmlns:a16="http://schemas.microsoft.com/office/drawing/2014/main" id="{0FCFDD66-DAE1-4478-8EC8-4558ED0ADEE0}"/>
              </a:ext>
            </a:extLst>
          </p:cNvPr>
          <p:cNvPicPr>
            <a:picLocks noChangeAspect="1"/>
          </p:cNvPicPr>
          <p:nvPr/>
        </p:nvPicPr>
        <p:blipFill rotWithShape="1">
          <a:blip r:embed="rId3">
            <a:extLst>
              <a:ext uri="{28A0092B-C50C-407E-A947-70E740481C1C}">
                <a14:useLocalDpi xmlns:a14="http://schemas.microsoft.com/office/drawing/2010/main" val="0"/>
              </a:ext>
            </a:extLst>
          </a:blip>
          <a:srcRect l="3366" t="63410" r="10921" b="1692"/>
          <a:stretch/>
        </p:blipFill>
        <p:spPr>
          <a:xfrm>
            <a:off x="3368885" y="237801"/>
            <a:ext cx="5049468" cy="3036145"/>
          </a:xfrm>
          <a:prstGeom prst="rect">
            <a:avLst/>
          </a:prstGeom>
        </p:spPr>
      </p:pic>
      <p:pic>
        <p:nvPicPr>
          <p:cNvPr id="6" name="Picture 5">
            <a:extLst>
              <a:ext uri="{FF2B5EF4-FFF2-40B4-BE49-F238E27FC236}">
                <a16:creationId xmlns="" xmlns:a16="http://schemas.microsoft.com/office/drawing/2014/main" id="{CBBE77D3-0722-40A1-9FDD-A1099C860D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03" r="15214"/>
          <a:stretch/>
        </p:blipFill>
        <p:spPr>
          <a:xfrm>
            <a:off x="43559" y="819469"/>
            <a:ext cx="3045687" cy="5728989"/>
          </a:xfrm>
          <a:prstGeom prst="rect">
            <a:avLst/>
          </a:prstGeom>
        </p:spPr>
      </p:pic>
      <p:sp>
        <p:nvSpPr>
          <p:cNvPr id="23" name="TextBox 22">
            <a:extLst>
              <a:ext uri="{FF2B5EF4-FFF2-40B4-BE49-F238E27FC236}">
                <a16:creationId xmlns="" xmlns:a16="http://schemas.microsoft.com/office/drawing/2014/main" id="{2AED4CD0-CA27-4C19-A17B-4F92A8C06EC7}"/>
              </a:ext>
            </a:extLst>
          </p:cNvPr>
          <p:cNvSpPr txBox="1"/>
          <p:nvPr/>
        </p:nvSpPr>
        <p:spPr>
          <a:xfrm>
            <a:off x="230215" y="302404"/>
            <a:ext cx="3655488" cy="523220"/>
          </a:xfrm>
          <a:prstGeom prst="rect">
            <a:avLst/>
          </a:prstGeom>
          <a:noFill/>
        </p:spPr>
        <p:txBody>
          <a:bodyPr wrap="none" rtlCol="0">
            <a:spAutoFit/>
          </a:bodyPr>
          <a:lstStyle/>
          <a:p>
            <a:r>
              <a:rPr lang="en-US" sz="2800" dirty="0"/>
              <a:t>High-NO</a:t>
            </a:r>
            <a:r>
              <a:rPr lang="en-US" sz="2800" baseline="-25000" dirty="0"/>
              <a:t>2</a:t>
            </a:r>
            <a:r>
              <a:rPr lang="en-US" sz="2800" dirty="0"/>
              <a:t> by Milwaukee</a:t>
            </a:r>
          </a:p>
        </p:txBody>
      </p:sp>
      <p:sp>
        <p:nvSpPr>
          <p:cNvPr id="24" name="TextBox 23">
            <a:extLst>
              <a:ext uri="{FF2B5EF4-FFF2-40B4-BE49-F238E27FC236}">
                <a16:creationId xmlns="" xmlns:a16="http://schemas.microsoft.com/office/drawing/2014/main" id="{220997D9-6242-4F13-88FF-E483FADBFAA1}"/>
              </a:ext>
            </a:extLst>
          </p:cNvPr>
          <p:cNvSpPr txBox="1"/>
          <p:nvPr/>
        </p:nvSpPr>
        <p:spPr>
          <a:xfrm>
            <a:off x="6375141" y="2316761"/>
            <a:ext cx="986552" cy="307777"/>
          </a:xfrm>
          <a:prstGeom prst="rect">
            <a:avLst/>
          </a:prstGeom>
          <a:noFill/>
        </p:spPr>
        <p:txBody>
          <a:bodyPr wrap="none" rtlCol="0">
            <a:spAutoFit/>
          </a:bodyPr>
          <a:lstStyle/>
          <a:p>
            <a:r>
              <a:rPr lang="en-US" sz="1400" dirty="0"/>
              <a:t>(pre-spiral)</a:t>
            </a:r>
          </a:p>
        </p:txBody>
      </p:sp>
      <p:sp>
        <p:nvSpPr>
          <p:cNvPr id="25" name="TextBox 24">
            <a:extLst>
              <a:ext uri="{FF2B5EF4-FFF2-40B4-BE49-F238E27FC236}">
                <a16:creationId xmlns="" xmlns:a16="http://schemas.microsoft.com/office/drawing/2014/main" id="{C28FC2D8-F2A1-4FB0-837E-3E6416743E17}"/>
              </a:ext>
            </a:extLst>
          </p:cNvPr>
          <p:cNvSpPr txBox="1"/>
          <p:nvPr/>
        </p:nvSpPr>
        <p:spPr>
          <a:xfrm>
            <a:off x="4071063" y="6249976"/>
            <a:ext cx="1314014" cy="276999"/>
          </a:xfrm>
          <a:prstGeom prst="rect">
            <a:avLst/>
          </a:prstGeom>
          <a:noFill/>
        </p:spPr>
        <p:txBody>
          <a:bodyPr wrap="none" rtlCol="0">
            <a:spAutoFit/>
          </a:bodyPr>
          <a:lstStyle/>
          <a:p>
            <a:r>
              <a:rPr lang="en-US" sz="1200" dirty="0"/>
              <a:t>Lake level (177 m)</a:t>
            </a:r>
          </a:p>
        </p:txBody>
      </p:sp>
      <p:sp>
        <p:nvSpPr>
          <p:cNvPr id="26" name="TextBox 25">
            <a:extLst>
              <a:ext uri="{FF2B5EF4-FFF2-40B4-BE49-F238E27FC236}">
                <a16:creationId xmlns="" xmlns:a16="http://schemas.microsoft.com/office/drawing/2014/main" id="{5882025B-50B7-43F3-829E-254EFE55D9BD}"/>
              </a:ext>
            </a:extLst>
          </p:cNvPr>
          <p:cNvSpPr txBox="1"/>
          <p:nvPr/>
        </p:nvSpPr>
        <p:spPr>
          <a:xfrm>
            <a:off x="4002833" y="1859129"/>
            <a:ext cx="598241" cy="307777"/>
          </a:xfrm>
          <a:prstGeom prst="rect">
            <a:avLst/>
          </a:prstGeom>
          <a:noFill/>
        </p:spPr>
        <p:txBody>
          <a:bodyPr wrap="none" rtlCol="0">
            <a:spAutoFit/>
          </a:bodyPr>
          <a:lstStyle/>
          <a:p>
            <a:r>
              <a:rPr lang="en-US" sz="1400" dirty="0"/>
              <a:t>16:58</a:t>
            </a:r>
          </a:p>
        </p:txBody>
      </p:sp>
      <p:sp>
        <p:nvSpPr>
          <p:cNvPr id="29" name="TextBox 28">
            <a:extLst>
              <a:ext uri="{FF2B5EF4-FFF2-40B4-BE49-F238E27FC236}">
                <a16:creationId xmlns="" xmlns:a16="http://schemas.microsoft.com/office/drawing/2014/main" id="{1114E17D-B4D5-4A6C-9A0F-A2DF1DAB6FF9}"/>
              </a:ext>
            </a:extLst>
          </p:cNvPr>
          <p:cNvSpPr txBox="1"/>
          <p:nvPr/>
        </p:nvSpPr>
        <p:spPr>
          <a:xfrm rot="16200000">
            <a:off x="2789233" y="1176907"/>
            <a:ext cx="1359668" cy="307777"/>
          </a:xfrm>
          <a:prstGeom prst="rect">
            <a:avLst/>
          </a:prstGeom>
          <a:noFill/>
        </p:spPr>
        <p:txBody>
          <a:bodyPr wrap="none" rtlCol="0">
            <a:spAutoFit/>
          </a:bodyPr>
          <a:lstStyle/>
          <a:p>
            <a:r>
              <a:rPr lang="en-US" sz="1400" dirty="0"/>
              <a:t>Altitude (m </a:t>
            </a:r>
            <a:r>
              <a:rPr lang="en-US" sz="1400" dirty="0" err="1"/>
              <a:t>msl</a:t>
            </a:r>
            <a:r>
              <a:rPr lang="en-US" sz="1400" dirty="0"/>
              <a:t>)</a:t>
            </a:r>
          </a:p>
        </p:txBody>
      </p:sp>
      <p:sp>
        <p:nvSpPr>
          <p:cNvPr id="31" name="TextBox 30">
            <a:extLst>
              <a:ext uri="{FF2B5EF4-FFF2-40B4-BE49-F238E27FC236}">
                <a16:creationId xmlns="" xmlns:a16="http://schemas.microsoft.com/office/drawing/2014/main" id="{B80678AC-BB44-4816-BD70-333F1922812A}"/>
              </a:ext>
            </a:extLst>
          </p:cNvPr>
          <p:cNvSpPr txBox="1"/>
          <p:nvPr/>
        </p:nvSpPr>
        <p:spPr>
          <a:xfrm>
            <a:off x="3651465" y="-81604"/>
            <a:ext cx="1676869" cy="369332"/>
          </a:xfrm>
          <a:prstGeom prst="rect">
            <a:avLst/>
          </a:prstGeom>
          <a:noFill/>
        </p:spPr>
        <p:txBody>
          <a:bodyPr wrap="none" rtlCol="0">
            <a:spAutoFit/>
          </a:bodyPr>
          <a:lstStyle/>
          <a:p>
            <a:r>
              <a:rPr lang="en-US" dirty="0"/>
              <a:t>Milwaukee area</a:t>
            </a:r>
          </a:p>
        </p:txBody>
      </p:sp>
      <p:sp>
        <p:nvSpPr>
          <p:cNvPr id="16" name="TextBox 15">
            <a:extLst>
              <a:ext uri="{FF2B5EF4-FFF2-40B4-BE49-F238E27FC236}">
                <a16:creationId xmlns="" xmlns:a16="http://schemas.microsoft.com/office/drawing/2014/main" id="{EA963EE4-AC59-40F5-9D53-7DEBC29096B4}"/>
              </a:ext>
            </a:extLst>
          </p:cNvPr>
          <p:cNvSpPr txBox="1"/>
          <p:nvPr/>
        </p:nvSpPr>
        <p:spPr>
          <a:xfrm>
            <a:off x="5935817" y="6628074"/>
            <a:ext cx="833883" cy="276999"/>
          </a:xfrm>
          <a:prstGeom prst="rect">
            <a:avLst/>
          </a:prstGeom>
          <a:noFill/>
        </p:spPr>
        <p:txBody>
          <a:bodyPr wrap="none" rtlCol="0">
            <a:spAutoFit/>
          </a:bodyPr>
          <a:lstStyle/>
          <a:p>
            <a:r>
              <a:rPr lang="en-US" sz="1200" dirty="0"/>
              <a:t>NO2 (ppb)</a:t>
            </a:r>
          </a:p>
        </p:txBody>
      </p:sp>
      <p:sp>
        <p:nvSpPr>
          <p:cNvPr id="38" name="TextBox 37">
            <a:extLst>
              <a:ext uri="{FF2B5EF4-FFF2-40B4-BE49-F238E27FC236}">
                <a16:creationId xmlns="" xmlns:a16="http://schemas.microsoft.com/office/drawing/2014/main" id="{58340CE9-E7EE-404D-BB1A-917F0A85B915}"/>
              </a:ext>
            </a:extLst>
          </p:cNvPr>
          <p:cNvSpPr txBox="1"/>
          <p:nvPr/>
        </p:nvSpPr>
        <p:spPr>
          <a:xfrm>
            <a:off x="135497" y="6496036"/>
            <a:ext cx="2517869" cy="369332"/>
          </a:xfrm>
          <a:prstGeom prst="rect">
            <a:avLst/>
          </a:prstGeom>
          <a:noFill/>
        </p:spPr>
        <p:txBody>
          <a:bodyPr wrap="none" rtlCol="0">
            <a:spAutoFit/>
          </a:bodyPr>
          <a:lstStyle/>
          <a:p>
            <a:r>
              <a:rPr lang="en-US" dirty="0"/>
              <a:t>Times are in CST not CDT</a:t>
            </a:r>
          </a:p>
        </p:txBody>
      </p:sp>
      <p:pic>
        <p:nvPicPr>
          <p:cNvPr id="13" name="Picture 12">
            <a:extLst>
              <a:ext uri="{FF2B5EF4-FFF2-40B4-BE49-F238E27FC236}">
                <a16:creationId xmlns="" xmlns:a16="http://schemas.microsoft.com/office/drawing/2014/main" id="{013AFF08-6DAF-467D-8A49-282D5AF593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602" t="33273" b="35408"/>
          <a:stretch/>
        </p:blipFill>
        <p:spPr>
          <a:xfrm>
            <a:off x="8369560" y="750783"/>
            <a:ext cx="499193" cy="1431896"/>
          </a:xfrm>
          <a:prstGeom prst="rect">
            <a:avLst/>
          </a:prstGeom>
        </p:spPr>
      </p:pic>
      <p:sp>
        <p:nvSpPr>
          <p:cNvPr id="14" name="TextBox 13">
            <a:extLst>
              <a:ext uri="{FF2B5EF4-FFF2-40B4-BE49-F238E27FC236}">
                <a16:creationId xmlns="" xmlns:a16="http://schemas.microsoft.com/office/drawing/2014/main" id="{AA695C83-5B74-42E4-A154-2813736B6993}"/>
              </a:ext>
            </a:extLst>
          </p:cNvPr>
          <p:cNvSpPr txBox="1"/>
          <p:nvPr/>
        </p:nvSpPr>
        <p:spPr>
          <a:xfrm>
            <a:off x="2597194" y="2915727"/>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39" name="TextBox 38">
            <a:extLst>
              <a:ext uri="{FF2B5EF4-FFF2-40B4-BE49-F238E27FC236}">
                <a16:creationId xmlns="" xmlns:a16="http://schemas.microsoft.com/office/drawing/2014/main" id="{3C400481-DC24-4A25-859D-E15BC1B793C3}"/>
              </a:ext>
            </a:extLst>
          </p:cNvPr>
          <p:cNvSpPr txBox="1"/>
          <p:nvPr/>
        </p:nvSpPr>
        <p:spPr>
          <a:xfrm>
            <a:off x="8389494" y="680970"/>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40" name="TextBox 39">
            <a:extLst>
              <a:ext uri="{FF2B5EF4-FFF2-40B4-BE49-F238E27FC236}">
                <a16:creationId xmlns="" xmlns:a16="http://schemas.microsoft.com/office/drawing/2014/main" id="{C6864A35-AFB3-4B6A-A7C1-0C4ABD55068B}"/>
              </a:ext>
            </a:extLst>
          </p:cNvPr>
          <p:cNvSpPr txBox="1"/>
          <p:nvPr/>
        </p:nvSpPr>
        <p:spPr>
          <a:xfrm>
            <a:off x="6936532" y="5489613"/>
            <a:ext cx="987729" cy="523220"/>
          </a:xfrm>
          <a:prstGeom prst="rect">
            <a:avLst/>
          </a:prstGeom>
          <a:noFill/>
        </p:spPr>
        <p:txBody>
          <a:bodyPr wrap="square" rtlCol="0">
            <a:spAutoFit/>
          </a:bodyPr>
          <a:lstStyle/>
          <a:p>
            <a:r>
              <a:rPr lang="en-US" sz="1400" dirty="0"/>
              <a:t>16-23 m above lake</a:t>
            </a:r>
          </a:p>
        </p:txBody>
      </p:sp>
      <p:cxnSp>
        <p:nvCxnSpPr>
          <p:cNvPr id="41" name="Straight Arrow Connector 40">
            <a:extLst>
              <a:ext uri="{FF2B5EF4-FFF2-40B4-BE49-F238E27FC236}">
                <a16:creationId xmlns="" xmlns:a16="http://schemas.microsoft.com/office/drawing/2014/main" id="{BD2A4EC7-FA08-4B73-98C4-424E79787BBD}"/>
              </a:ext>
            </a:extLst>
          </p:cNvPr>
          <p:cNvCxnSpPr>
            <a:cxnSpLocks/>
          </p:cNvCxnSpPr>
          <p:nvPr/>
        </p:nvCxnSpPr>
        <p:spPr>
          <a:xfrm>
            <a:off x="7369126" y="2182680"/>
            <a:ext cx="514679" cy="391561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 xmlns:a16="http://schemas.microsoft.com/office/drawing/2014/main" id="{9A013BA3-F791-4C20-BBD4-DA2CCB5C91F5}"/>
              </a:ext>
            </a:extLst>
          </p:cNvPr>
          <p:cNvSpPr txBox="1"/>
          <p:nvPr/>
        </p:nvSpPr>
        <p:spPr>
          <a:xfrm>
            <a:off x="6511371" y="4848016"/>
            <a:ext cx="850322" cy="738664"/>
          </a:xfrm>
          <a:prstGeom prst="rect">
            <a:avLst/>
          </a:prstGeom>
          <a:noFill/>
        </p:spPr>
        <p:txBody>
          <a:bodyPr wrap="square" rtlCol="0">
            <a:spAutoFit/>
          </a:bodyPr>
          <a:lstStyle/>
          <a:p>
            <a:pPr algn="ctr"/>
            <a:r>
              <a:rPr lang="en-US" sz="1400" dirty="0"/>
              <a:t>32-42 m above lake</a:t>
            </a:r>
          </a:p>
        </p:txBody>
      </p:sp>
      <p:cxnSp>
        <p:nvCxnSpPr>
          <p:cNvPr id="43" name="Straight Arrow Connector 42">
            <a:extLst>
              <a:ext uri="{FF2B5EF4-FFF2-40B4-BE49-F238E27FC236}">
                <a16:creationId xmlns="" xmlns:a16="http://schemas.microsoft.com/office/drawing/2014/main" id="{ED871BBD-4948-438E-86FA-57AAFE4967B3}"/>
              </a:ext>
            </a:extLst>
          </p:cNvPr>
          <p:cNvCxnSpPr>
            <a:cxnSpLocks/>
          </p:cNvCxnSpPr>
          <p:nvPr/>
        </p:nvCxnSpPr>
        <p:spPr>
          <a:xfrm flipH="1">
            <a:off x="6537238" y="2036413"/>
            <a:ext cx="132449" cy="39764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 xmlns:a16="http://schemas.microsoft.com/office/drawing/2014/main" id="{662CA86F-1EF2-44C0-8EAE-78F7D9AEF3E4}"/>
              </a:ext>
            </a:extLst>
          </p:cNvPr>
          <p:cNvSpPr txBox="1"/>
          <p:nvPr/>
        </p:nvSpPr>
        <p:spPr>
          <a:xfrm>
            <a:off x="5385078" y="5431818"/>
            <a:ext cx="849172" cy="738664"/>
          </a:xfrm>
          <a:prstGeom prst="rect">
            <a:avLst/>
          </a:prstGeom>
          <a:noFill/>
        </p:spPr>
        <p:txBody>
          <a:bodyPr wrap="square" rtlCol="0">
            <a:spAutoFit/>
          </a:bodyPr>
          <a:lstStyle/>
          <a:p>
            <a:r>
              <a:rPr lang="en-US" sz="1400" dirty="0"/>
              <a:t>22-24 m above lake</a:t>
            </a:r>
          </a:p>
        </p:txBody>
      </p:sp>
      <p:cxnSp>
        <p:nvCxnSpPr>
          <p:cNvPr id="45" name="Straight Arrow Connector 44">
            <a:extLst>
              <a:ext uri="{FF2B5EF4-FFF2-40B4-BE49-F238E27FC236}">
                <a16:creationId xmlns="" xmlns:a16="http://schemas.microsoft.com/office/drawing/2014/main" id="{AEAC11A5-CA4B-449A-B271-ACA7A60CA303}"/>
              </a:ext>
            </a:extLst>
          </p:cNvPr>
          <p:cNvCxnSpPr>
            <a:cxnSpLocks/>
          </p:cNvCxnSpPr>
          <p:nvPr/>
        </p:nvCxnSpPr>
        <p:spPr>
          <a:xfrm>
            <a:off x="5682503" y="2182679"/>
            <a:ext cx="519206" cy="39436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 xmlns:a16="http://schemas.microsoft.com/office/drawing/2014/main" id="{DBD6A125-D523-4952-8DD0-5C632D41970C}"/>
              </a:ext>
            </a:extLst>
          </p:cNvPr>
          <p:cNvCxnSpPr>
            <a:cxnSpLocks/>
          </p:cNvCxnSpPr>
          <p:nvPr/>
        </p:nvCxnSpPr>
        <p:spPr>
          <a:xfrm>
            <a:off x="4367991" y="1933863"/>
            <a:ext cx="717431" cy="37595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 xmlns:a16="http://schemas.microsoft.com/office/drawing/2014/main" id="{FCB366A5-FD85-4820-BAAD-8D12261B2F20}"/>
              </a:ext>
            </a:extLst>
          </p:cNvPr>
          <p:cNvSpPr txBox="1"/>
          <p:nvPr/>
        </p:nvSpPr>
        <p:spPr>
          <a:xfrm>
            <a:off x="4970513" y="4801220"/>
            <a:ext cx="829128" cy="738664"/>
          </a:xfrm>
          <a:prstGeom prst="rect">
            <a:avLst/>
          </a:prstGeom>
          <a:noFill/>
        </p:spPr>
        <p:txBody>
          <a:bodyPr wrap="square" rtlCol="0">
            <a:spAutoFit/>
          </a:bodyPr>
          <a:lstStyle/>
          <a:p>
            <a:r>
              <a:rPr lang="en-US" sz="1400" dirty="0"/>
              <a:t>92-96 m above lake</a:t>
            </a:r>
          </a:p>
        </p:txBody>
      </p:sp>
    </p:spTree>
    <p:extLst>
      <p:ext uri="{BB962C8B-B14F-4D97-AF65-F5344CB8AC3E}">
        <p14:creationId xmlns:p14="http://schemas.microsoft.com/office/powerpoint/2010/main" val="76115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p:bldP spid="40" grpId="0"/>
      <p:bldP spid="42" grpId="0"/>
      <p:bldP spid="44"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407C4D6-9DC9-46AB-BD90-CC179FA24F4D}"/>
              </a:ext>
            </a:extLst>
          </p:cNvPr>
          <p:cNvPicPr>
            <a:picLocks noChangeAspect="1"/>
          </p:cNvPicPr>
          <p:nvPr/>
        </p:nvPicPr>
        <p:blipFill>
          <a:blip r:embed="rId2"/>
          <a:stretch>
            <a:fillRect/>
          </a:stretch>
        </p:blipFill>
        <p:spPr>
          <a:xfrm>
            <a:off x="5278881" y="0"/>
            <a:ext cx="3862708" cy="6858000"/>
          </a:xfrm>
          <a:prstGeom prst="rect">
            <a:avLst/>
          </a:prstGeom>
        </p:spPr>
      </p:pic>
      <p:sp>
        <p:nvSpPr>
          <p:cNvPr id="5" name="TextBox 4">
            <a:extLst>
              <a:ext uri="{FF2B5EF4-FFF2-40B4-BE49-F238E27FC236}">
                <a16:creationId xmlns="" xmlns:a16="http://schemas.microsoft.com/office/drawing/2014/main" id="{EB6172D9-629C-420A-8950-4477313079C9}"/>
              </a:ext>
            </a:extLst>
          </p:cNvPr>
          <p:cNvSpPr txBox="1"/>
          <p:nvPr/>
        </p:nvSpPr>
        <p:spPr>
          <a:xfrm rot="18717311">
            <a:off x="7258348" y="2906487"/>
            <a:ext cx="1107996" cy="369332"/>
          </a:xfrm>
          <a:prstGeom prst="rect">
            <a:avLst/>
          </a:prstGeom>
          <a:noFill/>
        </p:spPr>
        <p:txBody>
          <a:bodyPr wrap="none" rtlCol="0">
            <a:spAutoFit/>
          </a:bodyPr>
          <a:lstStyle/>
          <a:p>
            <a:r>
              <a:rPr lang="en-US" dirty="0">
                <a:solidFill>
                  <a:schemeClr val="bg1"/>
                </a:solidFill>
              </a:rPr>
              <a:t>14:00 CST</a:t>
            </a:r>
          </a:p>
        </p:txBody>
      </p:sp>
      <p:sp>
        <p:nvSpPr>
          <p:cNvPr id="6" name="TextBox 5">
            <a:extLst>
              <a:ext uri="{FF2B5EF4-FFF2-40B4-BE49-F238E27FC236}">
                <a16:creationId xmlns="" xmlns:a16="http://schemas.microsoft.com/office/drawing/2014/main" id="{A095E1C1-AD6F-4BE4-9CB8-80CBDDEE32E8}"/>
              </a:ext>
            </a:extLst>
          </p:cNvPr>
          <p:cNvSpPr txBox="1"/>
          <p:nvPr/>
        </p:nvSpPr>
        <p:spPr>
          <a:xfrm>
            <a:off x="153955" y="270588"/>
            <a:ext cx="4968551" cy="6494085"/>
          </a:xfrm>
          <a:prstGeom prst="rect">
            <a:avLst/>
          </a:prstGeom>
          <a:noFill/>
        </p:spPr>
        <p:txBody>
          <a:bodyPr wrap="square" rtlCol="0">
            <a:spAutoFit/>
          </a:bodyPr>
          <a:lstStyle/>
          <a:p>
            <a:r>
              <a:rPr lang="en-US" sz="2800" dirty="0"/>
              <a:t>HYSPLIT back-trajectories – Milwaukee area</a:t>
            </a:r>
          </a:p>
          <a:p>
            <a:r>
              <a:rPr lang="en-US" dirty="0"/>
              <a:t>(24-hour, ending at 100 m at high-NO</a:t>
            </a:r>
            <a:r>
              <a:rPr lang="en-US" baseline="-25000" dirty="0"/>
              <a:t>2</a:t>
            </a:r>
            <a:r>
              <a:rPr lang="en-US" dirty="0"/>
              <a:t> areas) – June 2</a:t>
            </a:r>
            <a:r>
              <a:rPr lang="en-US" baseline="30000" dirty="0"/>
              <a:t>nd</a:t>
            </a:r>
            <a:endParaRPr lang="en-US" dirty="0"/>
          </a:p>
          <a:p>
            <a:endParaRPr lang="en-US" dirty="0"/>
          </a:p>
          <a:p>
            <a:pPr marL="285750" indent="-285750">
              <a:buFont typeface="Arial" panose="020B0604020202020204" pitchFamily="34" charset="0"/>
              <a:buChar char="•"/>
            </a:pPr>
            <a:r>
              <a:rPr lang="en-US" dirty="0"/>
              <a:t>High NO</a:t>
            </a:r>
            <a:r>
              <a:rPr lang="en-US" baseline="-25000" dirty="0"/>
              <a:t>2</a:t>
            </a:r>
            <a:r>
              <a:rPr lang="en-US" dirty="0"/>
              <a:t> measured at 14:40 CST &amp; 16:20-17:00 CST</a:t>
            </a:r>
          </a:p>
          <a:p>
            <a:pPr marL="285750" indent="-285750">
              <a:buFont typeface="Arial" panose="020B0604020202020204" pitchFamily="34" charset="0"/>
              <a:buChar char="•"/>
            </a:pPr>
            <a:r>
              <a:rPr lang="en-US" dirty="0"/>
              <a:t>Both trajectories come from the Chicago area and travel over Lake Michigan</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Large NO</a:t>
            </a:r>
            <a:r>
              <a:rPr lang="en-US" baseline="-25000" dirty="0"/>
              <a:t>2</a:t>
            </a:r>
            <a:r>
              <a:rPr lang="en-US" dirty="0"/>
              <a:t> plume travels from Chicago offshore of Milwaukee</a:t>
            </a:r>
          </a:p>
          <a:p>
            <a:pPr marL="1200150" lvl="2" indent="-285750">
              <a:buFont typeface="Arial" panose="020B0604020202020204" pitchFamily="34" charset="0"/>
              <a:buChar char="•"/>
            </a:pPr>
            <a:r>
              <a:rPr lang="en-US" dirty="0"/>
              <a:t>Concentrations over 20 ppb NO</a:t>
            </a:r>
            <a:r>
              <a:rPr lang="en-US" baseline="-25000" dirty="0"/>
              <a:t>2</a:t>
            </a:r>
          </a:p>
          <a:p>
            <a:pPr marL="1200150" lvl="2" indent="-285750">
              <a:buFont typeface="Arial" panose="020B0604020202020204" pitchFamily="34" charset="0"/>
              <a:buChar char="•"/>
            </a:pPr>
            <a:r>
              <a:rPr lang="en-US" dirty="0"/>
              <a:t>Low altitude plume</a:t>
            </a:r>
          </a:p>
          <a:p>
            <a:pPr marL="1657350" lvl="3" indent="-285750">
              <a:buFont typeface="Arial" panose="020B0604020202020204" pitchFamily="34" charset="0"/>
              <a:buChar char="•"/>
            </a:pPr>
            <a:r>
              <a:rPr lang="en-US" dirty="0"/>
              <a:t>Maximum in lowest layers (≤ 20 m above the lake surface) </a:t>
            </a:r>
          </a:p>
          <a:p>
            <a:pPr marL="1657350" lvl="3" indent="-285750">
              <a:buFont typeface="Arial" panose="020B0604020202020204" pitchFamily="34" charset="0"/>
              <a:buChar char="•"/>
            </a:pPr>
            <a:r>
              <a:rPr lang="en-US" dirty="0"/>
              <a:t>This presents a challenge for remote sensing of this NO</a:t>
            </a:r>
            <a:r>
              <a:rPr lang="en-US" baseline="-25000" dirty="0"/>
              <a:t>2</a:t>
            </a:r>
          </a:p>
          <a:p>
            <a:pPr lvl="3"/>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Note that NO</a:t>
            </a:r>
            <a:r>
              <a:rPr lang="en-US" baseline="-25000" dirty="0"/>
              <a:t>2</a:t>
            </a:r>
            <a:r>
              <a:rPr lang="en-US" dirty="0"/>
              <a:t> concentrations on this day were among the highest of the LMOS 2017 campaign</a:t>
            </a:r>
          </a:p>
        </p:txBody>
      </p:sp>
      <p:sp>
        <p:nvSpPr>
          <p:cNvPr id="7" name="TextBox 6">
            <a:extLst>
              <a:ext uri="{FF2B5EF4-FFF2-40B4-BE49-F238E27FC236}">
                <a16:creationId xmlns="" xmlns:a16="http://schemas.microsoft.com/office/drawing/2014/main" id="{78C5C3F6-7C06-444A-8EC0-C189A7A241E0}"/>
              </a:ext>
            </a:extLst>
          </p:cNvPr>
          <p:cNvSpPr txBox="1"/>
          <p:nvPr/>
        </p:nvSpPr>
        <p:spPr>
          <a:xfrm rot="18717311">
            <a:off x="7512607" y="3534748"/>
            <a:ext cx="1107996" cy="369332"/>
          </a:xfrm>
          <a:prstGeom prst="rect">
            <a:avLst/>
          </a:prstGeom>
          <a:noFill/>
        </p:spPr>
        <p:txBody>
          <a:bodyPr wrap="none" rtlCol="0">
            <a:spAutoFit/>
          </a:bodyPr>
          <a:lstStyle/>
          <a:p>
            <a:r>
              <a:rPr lang="en-US" dirty="0">
                <a:solidFill>
                  <a:schemeClr val="bg1"/>
                </a:solidFill>
              </a:rPr>
              <a:t>16:00 CST</a:t>
            </a:r>
          </a:p>
        </p:txBody>
      </p:sp>
    </p:spTree>
    <p:extLst>
      <p:ext uri="{BB962C8B-B14F-4D97-AF65-F5344CB8AC3E}">
        <p14:creationId xmlns:p14="http://schemas.microsoft.com/office/powerpoint/2010/main" val="29910145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07886"/>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G</a:t>
            </a:r>
            <a:r>
              <a:rPr lang="en-US" sz="2000" b="1" dirty="0" smtClean="0">
                <a:latin typeface="Times New Roman" panose="02020603050405020304" pitchFamily="18" charset="0"/>
                <a:cs typeface="Times New Roman" panose="02020603050405020304" pitchFamily="18" charset="0"/>
              </a:rPr>
              <a:t>round </a:t>
            </a:r>
            <a:r>
              <a:rPr lang="en-US" sz="2000" b="1" dirty="0">
                <a:latin typeface="Times New Roman" panose="02020603050405020304" pitchFamily="18" charset="0"/>
                <a:cs typeface="Times New Roman" panose="02020603050405020304" pitchFamily="18" charset="0"/>
              </a:rPr>
              <a:t>based UV/visible grating spectrometers (</a:t>
            </a:r>
            <a:r>
              <a:rPr lang="en-US" sz="2000" b="1" dirty="0" err="1" smtClean="0">
                <a:latin typeface="Times New Roman" panose="02020603050405020304" pitchFamily="18" charset="0"/>
                <a:cs typeface="Times New Roman" panose="02020603050405020304" pitchFamily="18" charset="0"/>
              </a:rPr>
              <a:t>Pandoras</a:t>
            </a:r>
            <a:r>
              <a:rPr lang="en-US" sz="2000" b="1" dirty="0" smtClean="0">
                <a:latin typeface="Times New Roman" panose="02020603050405020304" pitchFamily="18" charset="0"/>
                <a:cs typeface="Times New Roman" panose="02020603050405020304" pitchFamily="18" charset="0"/>
              </a:rPr>
              <a:t>) column NO2 measurements during LMOS 2017</a:t>
            </a:r>
            <a:endParaRPr lang="en-US" sz="2000" b="1" dirty="0">
              <a:latin typeface="Times New Roman" panose="02020603050405020304" pitchFamily="18" charset="0"/>
              <a:cs typeface="Times New Roman" panose="02020603050405020304" pitchFamily="18" charset="0"/>
            </a:endParaRPr>
          </a:p>
        </p:txBody>
      </p:sp>
      <p:pic>
        <p:nvPicPr>
          <p:cNvPr id="2050" name="Picture 2" descr="\\beans\users$\bpierce\Data\Documents\Attachments\FY2018\aug_01\Pandora_network_LM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987" y="762000"/>
            <a:ext cx="5658013" cy="449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rotWithShape="1">
          <a:blip r:embed="rId3">
            <a:extLst>
              <a:ext uri="{28A0092B-C50C-407E-A947-70E740481C1C}">
                <a14:useLocalDpi xmlns:a14="http://schemas.microsoft.com/office/drawing/2010/main" val="0"/>
              </a:ext>
            </a:extLst>
          </a:blip>
          <a:srcRect l="80225" r="-201"/>
          <a:stretch/>
        </p:blipFill>
        <p:spPr bwMode="auto">
          <a:xfrm>
            <a:off x="230819" y="739140"/>
            <a:ext cx="1821403"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9" name="Picture 8"/>
          <p:cNvPicPr/>
          <p:nvPr/>
        </p:nvPicPr>
        <p:blipFill rotWithShape="1">
          <a:blip r:embed="rId3">
            <a:extLst>
              <a:ext uri="{28A0092B-C50C-407E-A947-70E740481C1C}">
                <a14:useLocalDpi xmlns:a14="http://schemas.microsoft.com/office/drawing/2010/main" val="0"/>
              </a:ext>
            </a:extLst>
          </a:blip>
          <a:srcRect l="60557" r="19385"/>
          <a:stretch/>
        </p:blipFill>
        <p:spPr bwMode="auto">
          <a:xfrm>
            <a:off x="228600" y="2339340"/>
            <a:ext cx="1828800"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l="40987" r="39248"/>
          <a:stretch/>
        </p:blipFill>
        <p:spPr bwMode="auto">
          <a:xfrm>
            <a:off x="230819" y="3863340"/>
            <a:ext cx="1802167"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1" name="Picture 10"/>
          <p:cNvPicPr/>
          <p:nvPr/>
        </p:nvPicPr>
        <p:blipFill rotWithShape="1">
          <a:blip r:embed="rId3">
            <a:extLst>
              <a:ext uri="{28A0092B-C50C-407E-A947-70E740481C1C}">
                <a14:useLocalDpi xmlns:a14="http://schemas.microsoft.com/office/drawing/2010/main" val="0"/>
              </a:ext>
            </a:extLst>
          </a:blip>
          <a:srcRect l="20402" r="59111"/>
          <a:stretch/>
        </p:blipFill>
        <p:spPr bwMode="auto">
          <a:xfrm>
            <a:off x="1143000" y="5410200"/>
            <a:ext cx="1868009"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2" name="Picture 11"/>
          <p:cNvPicPr/>
          <p:nvPr/>
        </p:nvPicPr>
        <p:blipFill rotWithShape="1">
          <a:blip r:embed="rId3">
            <a:extLst>
              <a:ext uri="{28A0092B-C50C-407E-A947-70E740481C1C}">
                <a14:useLocalDpi xmlns:a14="http://schemas.microsoft.com/office/drawing/2010/main" val="0"/>
              </a:ext>
            </a:extLst>
          </a:blip>
          <a:srcRect l="-85" r="78778"/>
          <a:stretch/>
        </p:blipFill>
        <p:spPr bwMode="auto">
          <a:xfrm>
            <a:off x="3238871" y="5410200"/>
            <a:ext cx="1942729" cy="1394460"/>
          </a:xfrm>
          <a:prstGeom prst="rect">
            <a:avLst/>
          </a:prstGeom>
          <a:noFill/>
          <a:ln w="25400">
            <a:solidFill>
              <a:srgbClr val="FF0000"/>
            </a:solidFill>
          </a:ln>
          <a:extLst>
            <a:ext uri="{53640926-AAD7-44D8-BBD7-CCE9431645EC}">
              <a14:shadowObscured xmlns:a14="http://schemas.microsoft.com/office/drawing/2010/main"/>
            </a:ext>
          </a:extLst>
        </p:spPr>
      </p:pic>
      <p:cxnSp>
        <p:nvCxnSpPr>
          <p:cNvPr id="15" name="Straight Arrow Connector 14"/>
          <p:cNvCxnSpPr>
            <a:stCxn id="8" idx="3"/>
          </p:cNvCxnSpPr>
          <p:nvPr/>
        </p:nvCxnSpPr>
        <p:spPr>
          <a:xfrm>
            <a:off x="2052222" y="1436370"/>
            <a:ext cx="2429522" cy="16383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 idx="3"/>
          </p:cNvCxnSpPr>
          <p:nvPr/>
        </p:nvCxnSpPr>
        <p:spPr>
          <a:xfrm flipV="1">
            <a:off x="2057400" y="2280285"/>
            <a:ext cx="2209800" cy="7562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3"/>
          </p:cNvCxnSpPr>
          <p:nvPr/>
        </p:nvCxnSpPr>
        <p:spPr>
          <a:xfrm flipV="1">
            <a:off x="2032986" y="2743200"/>
            <a:ext cx="2234214" cy="181737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0"/>
          </p:cNvCxnSpPr>
          <p:nvPr/>
        </p:nvCxnSpPr>
        <p:spPr>
          <a:xfrm flipV="1">
            <a:off x="2077005" y="3733800"/>
            <a:ext cx="2266395" cy="1676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2" idx="0"/>
          </p:cNvCxnSpPr>
          <p:nvPr/>
        </p:nvCxnSpPr>
        <p:spPr>
          <a:xfrm flipV="1">
            <a:off x="4210236" y="4572000"/>
            <a:ext cx="133164"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40"/>
          <p:cNvPicPr/>
          <p:nvPr/>
        </p:nvPicPr>
        <p:blipFill rotWithShape="1">
          <a:blip r:embed="rId3">
            <a:extLst>
              <a:ext uri="{28A0092B-C50C-407E-A947-70E740481C1C}">
                <a14:useLocalDpi xmlns:a14="http://schemas.microsoft.com/office/drawing/2010/main" val="0"/>
              </a:ext>
            </a:extLst>
          </a:blip>
          <a:srcRect l="-85" r="98430"/>
          <a:stretch/>
        </p:blipFill>
        <p:spPr bwMode="auto">
          <a:xfrm>
            <a:off x="45128" y="739068"/>
            <a:ext cx="150919" cy="1394460"/>
          </a:xfrm>
          <a:prstGeom prst="rect">
            <a:avLst/>
          </a:prstGeom>
          <a:noFill/>
          <a:ln w="25400">
            <a:noFill/>
          </a:ln>
          <a:extLst>
            <a:ext uri="{53640926-AAD7-44D8-BBD7-CCE9431645EC}">
              <a14:shadowObscured xmlns:a14="http://schemas.microsoft.com/office/drawing/2010/main"/>
            </a:ext>
          </a:extLst>
        </p:spPr>
      </p:pic>
      <p:pic>
        <p:nvPicPr>
          <p:cNvPr id="42" name="Picture 41"/>
          <p:cNvPicPr/>
          <p:nvPr/>
        </p:nvPicPr>
        <p:blipFill rotWithShape="1">
          <a:blip r:embed="rId3">
            <a:extLst>
              <a:ext uri="{28A0092B-C50C-407E-A947-70E740481C1C}">
                <a14:useLocalDpi xmlns:a14="http://schemas.microsoft.com/office/drawing/2010/main" val="0"/>
              </a:ext>
            </a:extLst>
          </a:blip>
          <a:srcRect l="-85" r="98430"/>
          <a:stretch/>
        </p:blipFill>
        <p:spPr bwMode="auto">
          <a:xfrm>
            <a:off x="40688" y="2339340"/>
            <a:ext cx="150919" cy="1394460"/>
          </a:xfrm>
          <a:prstGeom prst="rect">
            <a:avLst/>
          </a:prstGeom>
          <a:noFill/>
          <a:ln w="25400">
            <a:noFill/>
          </a:ln>
          <a:extLst>
            <a:ext uri="{53640926-AAD7-44D8-BBD7-CCE9431645EC}">
              <a14:shadowObscured xmlns:a14="http://schemas.microsoft.com/office/drawing/2010/main"/>
            </a:ext>
          </a:extLst>
        </p:spPr>
      </p:pic>
      <p:pic>
        <p:nvPicPr>
          <p:cNvPr id="43" name="Picture 42"/>
          <p:cNvPicPr/>
          <p:nvPr/>
        </p:nvPicPr>
        <p:blipFill rotWithShape="1">
          <a:blip r:embed="rId3">
            <a:extLst>
              <a:ext uri="{28A0092B-C50C-407E-A947-70E740481C1C}">
                <a14:useLocalDpi xmlns:a14="http://schemas.microsoft.com/office/drawing/2010/main" val="0"/>
              </a:ext>
            </a:extLst>
          </a:blip>
          <a:srcRect l="-85" r="98430"/>
          <a:stretch/>
        </p:blipFill>
        <p:spPr bwMode="auto">
          <a:xfrm>
            <a:off x="44390" y="3854462"/>
            <a:ext cx="150919" cy="1394460"/>
          </a:xfrm>
          <a:prstGeom prst="rect">
            <a:avLst/>
          </a:prstGeom>
          <a:noFill/>
          <a:ln w="25400">
            <a:noFill/>
          </a:ln>
          <a:extLst>
            <a:ext uri="{53640926-AAD7-44D8-BBD7-CCE9431645EC}">
              <a14:shadowObscured xmlns:a14="http://schemas.microsoft.com/office/drawing/2010/main"/>
            </a:ext>
          </a:extLst>
        </p:spPr>
      </p:pic>
      <p:pic>
        <p:nvPicPr>
          <p:cNvPr id="44" name="Picture 43"/>
          <p:cNvPicPr/>
          <p:nvPr/>
        </p:nvPicPr>
        <p:blipFill rotWithShape="1">
          <a:blip r:embed="rId3">
            <a:extLst>
              <a:ext uri="{28A0092B-C50C-407E-A947-70E740481C1C}">
                <a14:useLocalDpi xmlns:a14="http://schemas.microsoft.com/office/drawing/2010/main" val="0"/>
              </a:ext>
            </a:extLst>
          </a:blip>
          <a:srcRect l="-85" r="98430"/>
          <a:stretch/>
        </p:blipFill>
        <p:spPr bwMode="auto">
          <a:xfrm>
            <a:off x="960271" y="5405096"/>
            <a:ext cx="150919" cy="1394460"/>
          </a:xfrm>
          <a:prstGeom prst="rect">
            <a:avLst/>
          </a:prstGeom>
          <a:noFill/>
          <a:ln w="25400">
            <a:noFill/>
          </a:ln>
          <a:extLst>
            <a:ext uri="{53640926-AAD7-44D8-BBD7-CCE9431645EC}">
              <a14:shadowObscured xmlns:a14="http://schemas.microsoft.com/office/drawing/2010/main"/>
            </a:ext>
          </a:extLst>
        </p:spPr>
      </p:pic>
      <p:pic>
        <p:nvPicPr>
          <p:cNvPr id="45" name="Picture 44"/>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1295400" y="2584308"/>
            <a:ext cx="597378" cy="317784"/>
          </a:xfrm>
          <a:prstGeom prst="rect">
            <a:avLst/>
          </a:prstGeom>
          <a:noFill/>
          <a:ln w="25400">
            <a:noFill/>
          </a:ln>
          <a:extLst>
            <a:ext uri="{53640926-AAD7-44D8-BBD7-CCE9431645EC}">
              <a14:shadowObscured xmlns:a14="http://schemas.microsoft.com/office/drawing/2010/main"/>
            </a:ext>
          </a:extLst>
        </p:spPr>
      </p:pic>
      <p:pic>
        <p:nvPicPr>
          <p:cNvPr id="46" name="Picture 45"/>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1310743" y="4114800"/>
            <a:ext cx="597378" cy="317784"/>
          </a:xfrm>
          <a:prstGeom prst="rect">
            <a:avLst/>
          </a:prstGeom>
          <a:noFill/>
          <a:ln w="25400">
            <a:noFill/>
          </a:ln>
          <a:extLst>
            <a:ext uri="{53640926-AAD7-44D8-BBD7-CCE9431645EC}">
              <a14:shadowObscured xmlns:a14="http://schemas.microsoft.com/office/drawing/2010/main"/>
            </a:ext>
          </a:extLst>
        </p:spPr>
      </p:pic>
      <p:pic>
        <p:nvPicPr>
          <p:cNvPr id="47" name="Picture 46"/>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2114350" y="5638800"/>
            <a:ext cx="597378" cy="317784"/>
          </a:xfrm>
          <a:prstGeom prst="rect">
            <a:avLst/>
          </a:prstGeom>
          <a:noFill/>
          <a:ln w="25400">
            <a:noFill/>
          </a:ln>
          <a:extLst>
            <a:ext uri="{53640926-AAD7-44D8-BBD7-CCE9431645EC}">
              <a14:shadowObscured xmlns:a14="http://schemas.microsoft.com/office/drawing/2010/main"/>
            </a:ext>
          </a:extLst>
        </p:spPr>
      </p:pic>
      <p:sp>
        <p:nvSpPr>
          <p:cNvPr id="48" name="Rectangle 47"/>
          <p:cNvSpPr/>
          <p:nvPr/>
        </p:nvSpPr>
        <p:spPr>
          <a:xfrm>
            <a:off x="5410200" y="5405096"/>
            <a:ext cx="36576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Pandora NO2 column measurements show high values at Zion, Grafton, and Sheboygan on  June 2, 2017</a:t>
            </a:r>
            <a:endParaRPr lang="en-US" dirty="0">
              <a:latin typeface="Times New Roman" panose="02020603050405020304" pitchFamily="18" charset="0"/>
              <a:cs typeface="Times New Roman" panose="02020603050405020304" pitchFamily="18" charset="0"/>
            </a:endParaRPr>
          </a:p>
        </p:txBody>
      </p:sp>
      <p:sp>
        <p:nvSpPr>
          <p:cNvPr id="2056" name="TextBox 2055"/>
          <p:cNvSpPr txBox="1"/>
          <p:nvPr/>
        </p:nvSpPr>
        <p:spPr>
          <a:xfrm>
            <a:off x="6096000" y="6488668"/>
            <a:ext cx="1982466"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(Luke </a:t>
            </a:r>
            <a:r>
              <a:rPr lang="en-US" b="1" dirty="0" err="1" smtClean="0">
                <a:latin typeface="Times New Roman" panose="02020603050405020304" pitchFamily="18" charset="0"/>
                <a:cs typeface="Times New Roman" panose="02020603050405020304" pitchFamily="18" charset="0"/>
              </a:rPr>
              <a:t>Valin</a:t>
            </a:r>
            <a:r>
              <a:rPr lang="en-US" b="1" dirty="0" smtClean="0">
                <a:latin typeface="Times New Roman" panose="02020603050405020304" pitchFamily="18" charset="0"/>
                <a:cs typeface="Times New Roman" panose="02020603050405020304" pitchFamily="18" charset="0"/>
              </a:rPr>
              <a:t>, EPA)</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07033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562600"/>
            <a:ext cx="2501006" cy="830997"/>
          </a:xfrm>
          <a:prstGeom prst="rect">
            <a:avLst/>
          </a:prstGeom>
          <a:noFill/>
        </p:spPr>
        <p:txBody>
          <a:bodyPr wrap="none" rtlCol="0">
            <a:spAutoFit/>
          </a:bodyPr>
          <a:lstStyle/>
          <a:p>
            <a:r>
              <a:rPr lang="en-US" sz="2400" dirty="0" smtClean="0"/>
              <a:t>21Z June 0</a:t>
            </a:r>
            <a:r>
              <a:rPr lang="en-US" sz="2400" dirty="0"/>
              <a:t>2</a:t>
            </a:r>
            <a:r>
              <a:rPr lang="en-US" sz="2400" dirty="0" smtClean="0"/>
              <a:t>, 2017 </a:t>
            </a:r>
          </a:p>
          <a:p>
            <a:r>
              <a:rPr lang="en-US" sz="2400" dirty="0" smtClean="0"/>
              <a:t>(4:00pm)</a:t>
            </a:r>
            <a:endParaRPr lang="en-US" sz="2400" dirty="0"/>
          </a:p>
        </p:txBody>
      </p:sp>
      <p:cxnSp>
        <p:nvCxnSpPr>
          <p:cNvPr id="9" name="Straight Connector 8"/>
          <p:cNvCxnSpPr/>
          <p:nvPr/>
        </p:nvCxnSpPr>
        <p:spPr>
          <a:xfrm flipV="1">
            <a:off x="7217228" y="3733800"/>
            <a:ext cx="0" cy="281940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029200" y="381000"/>
            <a:ext cx="1066800" cy="236220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7217228" y="3733800"/>
            <a:ext cx="0" cy="2743200"/>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029200" y="304800"/>
            <a:ext cx="2667000" cy="2438400"/>
          </a:xfrm>
          <a:prstGeom prst="rect">
            <a:avLst/>
          </a:prstGeom>
          <a:noFill/>
          <a:ln w="158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raqms.ssec.wisc.edu/includes/data/forecasts/20170601/namconus_4km/model.namtraject_4km.201706011800.27_DAY0_NEI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raqms.ssec.wisc.edu/includes/data/forecasts/20170601/namconus_4km/model.namconus_4km.201706011800.27_SFC_TDewDe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36159"/>
            <a:ext cx="4572000" cy="343615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613558" y="-23501"/>
            <a:ext cx="6530442" cy="369332"/>
          </a:xfrm>
          <a:prstGeom prst="rect">
            <a:avLst/>
          </a:prstGeom>
          <a:noFill/>
        </p:spPr>
        <p:txBody>
          <a:bodyPr wrap="none" rtlCol="0">
            <a:spAutoFit/>
          </a:bodyPr>
          <a:lstStyle/>
          <a:p>
            <a:r>
              <a:rPr lang="en-US" dirty="0" smtClean="0"/>
              <a:t>High-resolution (3km) Chicago/Milwaukee NOx emission trajectories</a:t>
            </a:r>
            <a:endParaRPr lang="en-US" dirty="0"/>
          </a:p>
        </p:txBody>
      </p:sp>
      <p:sp>
        <p:nvSpPr>
          <p:cNvPr id="14" name="Right Arrow 13"/>
          <p:cNvSpPr/>
          <p:nvPr/>
        </p:nvSpPr>
        <p:spPr>
          <a:xfrm rot="16200000">
            <a:off x="2393038" y="2258241"/>
            <a:ext cx="510642" cy="145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4631239">
            <a:off x="2387842" y="1571638"/>
            <a:ext cx="371584" cy="139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648200" y="1377434"/>
            <a:ext cx="3733800" cy="923330"/>
          </a:xfrm>
          <a:prstGeom prst="rect">
            <a:avLst/>
          </a:prstGeom>
          <a:noFill/>
        </p:spPr>
        <p:txBody>
          <a:bodyPr wrap="square" rtlCol="0">
            <a:spAutoFit/>
          </a:bodyPr>
          <a:lstStyle/>
          <a:p>
            <a:r>
              <a:rPr lang="en-US" dirty="0"/>
              <a:t>T</a:t>
            </a:r>
            <a:r>
              <a:rPr lang="en-US" dirty="0" smtClean="0"/>
              <a:t>ransport of Chicago/Milwaukee emissions turns North in late afternoon (well defined Lake Breeze) </a:t>
            </a:r>
            <a:endParaRPr lang="en-US" dirty="0"/>
          </a:p>
        </p:txBody>
      </p:sp>
      <p:sp>
        <p:nvSpPr>
          <p:cNvPr id="17" name="Right Arrow 16"/>
          <p:cNvSpPr/>
          <p:nvPr/>
        </p:nvSpPr>
        <p:spPr>
          <a:xfrm rot="16200000">
            <a:off x="6530170" y="5615770"/>
            <a:ext cx="510642" cy="145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4631239">
            <a:off x="6524974" y="4929167"/>
            <a:ext cx="371584" cy="139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583243" y="4424954"/>
            <a:ext cx="1774845" cy="276999"/>
          </a:xfrm>
          <a:prstGeom prst="rect">
            <a:avLst/>
          </a:prstGeom>
          <a:solidFill>
            <a:schemeClr val="bg1"/>
          </a:solidFill>
        </p:spPr>
        <p:txBody>
          <a:bodyPr wrap="none" rtlCol="0">
            <a:spAutoFit/>
          </a:bodyPr>
          <a:lstStyle/>
          <a:p>
            <a:r>
              <a:rPr lang="en-US" sz="1200" b="1" dirty="0" smtClean="0"/>
              <a:t>Hour of emissions (GMT)</a:t>
            </a:r>
            <a:endParaRPr lang="en-US" sz="1200" b="1" dirty="0"/>
          </a:p>
        </p:txBody>
      </p:sp>
      <p:sp>
        <p:nvSpPr>
          <p:cNvPr id="20" name="TextBox 19"/>
          <p:cNvSpPr txBox="1"/>
          <p:nvPr/>
        </p:nvSpPr>
        <p:spPr>
          <a:xfrm>
            <a:off x="914400" y="3962400"/>
            <a:ext cx="712246" cy="276999"/>
          </a:xfrm>
          <a:prstGeom prst="rect">
            <a:avLst/>
          </a:prstGeom>
          <a:solidFill>
            <a:schemeClr val="bg1"/>
          </a:solidFill>
        </p:spPr>
        <p:txBody>
          <a:bodyPr wrap="none" rtlCol="0">
            <a:spAutoFit/>
          </a:bodyPr>
          <a:lstStyle/>
          <a:p>
            <a:r>
              <a:rPr lang="en-US" sz="1200" b="1" dirty="0" smtClean="0"/>
              <a:t>Latitude</a:t>
            </a:r>
            <a:endParaRPr lang="en-US" sz="1200" b="1" dirty="0"/>
          </a:p>
        </p:txBody>
      </p:sp>
      <p:sp>
        <p:nvSpPr>
          <p:cNvPr id="21" name="TextBox 20"/>
          <p:cNvSpPr txBox="1"/>
          <p:nvPr/>
        </p:nvSpPr>
        <p:spPr>
          <a:xfrm>
            <a:off x="2970278" y="3962400"/>
            <a:ext cx="825867" cy="276999"/>
          </a:xfrm>
          <a:prstGeom prst="rect">
            <a:avLst/>
          </a:prstGeom>
          <a:solidFill>
            <a:schemeClr val="bg1"/>
          </a:solidFill>
        </p:spPr>
        <p:txBody>
          <a:bodyPr wrap="none" rtlCol="0">
            <a:spAutoFit/>
          </a:bodyPr>
          <a:lstStyle/>
          <a:p>
            <a:r>
              <a:rPr lang="en-US" sz="1200" b="1" dirty="0" smtClean="0"/>
              <a:t>Longitude</a:t>
            </a:r>
            <a:endParaRPr lang="en-US" sz="1200" b="1" dirty="0"/>
          </a:p>
        </p:txBody>
      </p:sp>
      <p:sp>
        <p:nvSpPr>
          <p:cNvPr id="22" name="TextBox 21"/>
          <p:cNvSpPr txBox="1"/>
          <p:nvPr/>
        </p:nvSpPr>
        <p:spPr>
          <a:xfrm>
            <a:off x="6097880" y="3488108"/>
            <a:ext cx="2047355" cy="276999"/>
          </a:xfrm>
          <a:prstGeom prst="rect">
            <a:avLst/>
          </a:prstGeom>
          <a:solidFill>
            <a:schemeClr val="tx1"/>
          </a:solidFill>
        </p:spPr>
        <p:txBody>
          <a:bodyPr wrap="none" rtlCol="0">
            <a:spAutoFit/>
          </a:bodyPr>
          <a:lstStyle/>
          <a:p>
            <a:r>
              <a:rPr lang="en-US" sz="1200" b="1" dirty="0" smtClean="0">
                <a:solidFill>
                  <a:schemeClr val="bg1"/>
                </a:solidFill>
              </a:rPr>
              <a:t>2m Dew Point Depression (C)</a:t>
            </a:r>
            <a:endParaRPr lang="en-US" sz="1200" b="1" dirty="0">
              <a:solidFill>
                <a:schemeClr val="bg1"/>
              </a:solidFill>
            </a:endParaRPr>
          </a:p>
        </p:txBody>
      </p:sp>
    </p:spTree>
    <p:extLst>
      <p:ext uri="{BB962C8B-B14F-4D97-AF65-F5344CB8AC3E}">
        <p14:creationId xmlns:p14="http://schemas.microsoft.com/office/powerpoint/2010/main" val="1225420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2A52B047-8B3B-419D-87D0-5F9501B301FC}"/>
              </a:ext>
            </a:extLst>
          </p:cNvPr>
          <p:cNvPicPr>
            <a:picLocks noChangeAspect="1"/>
          </p:cNvPicPr>
          <p:nvPr/>
        </p:nvPicPr>
        <p:blipFill rotWithShape="1">
          <a:blip r:embed="rId2">
            <a:extLst>
              <a:ext uri="{28A0092B-C50C-407E-A947-70E740481C1C}">
                <a14:useLocalDpi xmlns:a14="http://schemas.microsoft.com/office/drawing/2010/main" val="0"/>
              </a:ext>
            </a:extLst>
          </a:blip>
          <a:srcRect l="3660" t="64539" r="10283" b="1385"/>
          <a:stretch/>
        </p:blipFill>
        <p:spPr>
          <a:xfrm>
            <a:off x="4316885" y="302405"/>
            <a:ext cx="4272069" cy="2876011"/>
          </a:xfrm>
          <a:prstGeom prst="rect">
            <a:avLst/>
          </a:prstGeom>
        </p:spPr>
      </p:pic>
      <p:pic>
        <p:nvPicPr>
          <p:cNvPr id="12" name="Picture 11">
            <a:extLst>
              <a:ext uri="{FF2B5EF4-FFF2-40B4-BE49-F238E27FC236}">
                <a16:creationId xmlns="" xmlns:a16="http://schemas.microsoft.com/office/drawing/2014/main" id="{1D04C75C-C315-48B1-880A-36FEAE4FE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629" y="3178415"/>
            <a:ext cx="4800610" cy="3583112"/>
          </a:xfrm>
          <a:prstGeom prst="rect">
            <a:avLst/>
          </a:prstGeom>
        </p:spPr>
      </p:pic>
      <p:pic>
        <p:nvPicPr>
          <p:cNvPr id="6" name="Picture 5">
            <a:extLst>
              <a:ext uri="{FF2B5EF4-FFF2-40B4-BE49-F238E27FC236}">
                <a16:creationId xmlns="" xmlns:a16="http://schemas.microsoft.com/office/drawing/2014/main" id="{59155CA1-3D1B-4182-A03A-1150AA45DF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402" b="9442"/>
          <a:stretch/>
        </p:blipFill>
        <p:spPr>
          <a:xfrm>
            <a:off x="7738" y="1520368"/>
            <a:ext cx="4114808" cy="4397667"/>
          </a:xfrm>
          <a:prstGeom prst="rect">
            <a:avLst/>
          </a:prstGeom>
        </p:spPr>
      </p:pic>
      <p:sp>
        <p:nvSpPr>
          <p:cNvPr id="8" name="TextBox 7">
            <a:extLst>
              <a:ext uri="{FF2B5EF4-FFF2-40B4-BE49-F238E27FC236}">
                <a16:creationId xmlns="" xmlns:a16="http://schemas.microsoft.com/office/drawing/2014/main" id="{CEEF7852-2734-428A-A2FB-6619FD44692F}"/>
              </a:ext>
            </a:extLst>
          </p:cNvPr>
          <p:cNvSpPr txBox="1"/>
          <p:nvPr/>
        </p:nvSpPr>
        <p:spPr>
          <a:xfrm>
            <a:off x="210276" y="128668"/>
            <a:ext cx="3747118" cy="1384995"/>
          </a:xfrm>
          <a:prstGeom prst="rect">
            <a:avLst/>
          </a:prstGeom>
          <a:noFill/>
        </p:spPr>
        <p:txBody>
          <a:bodyPr wrap="square" rtlCol="0">
            <a:spAutoFit/>
          </a:bodyPr>
          <a:lstStyle/>
          <a:p>
            <a:r>
              <a:rPr lang="en-US" sz="2800" dirty="0"/>
              <a:t>High-NO</a:t>
            </a:r>
            <a:r>
              <a:rPr lang="en-US" sz="2800" baseline="-25000" dirty="0"/>
              <a:t>2</a:t>
            </a:r>
            <a:r>
              <a:rPr lang="en-US" sz="2800" dirty="0"/>
              <a:t> by </a:t>
            </a:r>
          </a:p>
          <a:p>
            <a:r>
              <a:rPr lang="en-US" sz="2800" dirty="0"/>
              <a:t>Sheboygan Ground </a:t>
            </a:r>
            <a:endParaRPr lang="en-US" sz="2800" dirty="0" smtClean="0"/>
          </a:p>
          <a:p>
            <a:r>
              <a:rPr lang="en-US" sz="2800" dirty="0" smtClean="0"/>
              <a:t>Site-2 </a:t>
            </a:r>
            <a:r>
              <a:rPr lang="en-US" sz="2800" dirty="0"/>
              <a:t>Spiral</a:t>
            </a:r>
          </a:p>
        </p:txBody>
      </p:sp>
      <p:sp>
        <p:nvSpPr>
          <p:cNvPr id="10" name="TextBox 9">
            <a:extLst>
              <a:ext uri="{FF2B5EF4-FFF2-40B4-BE49-F238E27FC236}">
                <a16:creationId xmlns="" xmlns:a16="http://schemas.microsoft.com/office/drawing/2014/main" id="{F40C3004-918A-488E-8205-04610A77D819}"/>
              </a:ext>
            </a:extLst>
          </p:cNvPr>
          <p:cNvSpPr txBox="1"/>
          <p:nvPr/>
        </p:nvSpPr>
        <p:spPr>
          <a:xfrm>
            <a:off x="178679" y="5944516"/>
            <a:ext cx="4656788" cy="830997"/>
          </a:xfrm>
          <a:prstGeom prst="rect">
            <a:avLst/>
          </a:prstGeom>
          <a:noFill/>
        </p:spPr>
        <p:txBody>
          <a:bodyPr wrap="none" rtlCol="0">
            <a:spAutoFit/>
          </a:bodyPr>
          <a:lstStyle/>
          <a:p>
            <a:r>
              <a:rPr lang="en-US" sz="1600" dirty="0">
                <a:solidFill>
                  <a:srgbClr val="FF0000"/>
                </a:solidFill>
              </a:rPr>
              <a:t>Very narrow plume from Edgewater</a:t>
            </a:r>
          </a:p>
          <a:p>
            <a:pPr marL="285750" indent="-285750">
              <a:buFont typeface="Arial" panose="020B0604020202020204" pitchFamily="34" charset="0"/>
              <a:buChar char="•"/>
            </a:pPr>
            <a:r>
              <a:rPr lang="en-US" sz="1600" dirty="0">
                <a:solidFill>
                  <a:srgbClr val="FF0000"/>
                </a:solidFill>
              </a:rPr>
              <a:t>Altitude increases with distance</a:t>
            </a:r>
          </a:p>
          <a:p>
            <a:pPr marL="285750" indent="-285750">
              <a:buFont typeface="Arial" panose="020B0604020202020204" pitchFamily="34" charset="0"/>
              <a:buChar char="•"/>
            </a:pPr>
            <a:r>
              <a:rPr lang="en-US" sz="1600" dirty="0">
                <a:solidFill>
                  <a:srgbClr val="FF0000"/>
                </a:solidFill>
              </a:rPr>
              <a:t>Plume location consistent over at least 30 minutes</a:t>
            </a:r>
          </a:p>
        </p:txBody>
      </p:sp>
      <p:sp>
        <p:nvSpPr>
          <p:cNvPr id="19" name="TextBox 18">
            <a:extLst>
              <a:ext uri="{FF2B5EF4-FFF2-40B4-BE49-F238E27FC236}">
                <a16:creationId xmlns="" xmlns:a16="http://schemas.microsoft.com/office/drawing/2014/main" id="{3B941995-A827-4D3D-8463-D43AEA3A7565}"/>
              </a:ext>
            </a:extLst>
          </p:cNvPr>
          <p:cNvSpPr txBox="1"/>
          <p:nvPr/>
        </p:nvSpPr>
        <p:spPr>
          <a:xfrm>
            <a:off x="5544631" y="1603084"/>
            <a:ext cx="598241" cy="307777"/>
          </a:xfrm>
          <a:prstGeom prst="rect">
            <a:avLst/>
          </a:prstGeom>
          <a:noFill/>
        </p:spPr>
        <p:txBody>
          <a:bodyPr wrap="none" rtlCol="0">
            <a:spAutoFit/>
          </a:bodyPr>
          <a:lstStyle/>
          <a:p>
            <a:r>
              <a:rPr lang="en-US" sz="1400" dirty="0"/>
              <a:t>17:39</a:t>
            </a:r>
          </a:p>
        </p:txBody>
      </p:sp>
      <p:cxnSp>
        <p:nvCxnSpPr>
          <p:cNvPr id="20" name="Straight Arrow Connector 19">
            <a:extLst>
              <a:ext uri="{FF2B5EF4-FFF2-40B4-BE49-F238E27FC236}">
                <a16:creationId xmlns="" xmlns:a16="http://schemas.microsoft.com/office/drawing/2014/main" id="{7D7789DC-5C1B-40B4-B756-CD4D3B7BA4F0}"/>
              </a:ext>
            </a:extLst>
          </p:cNvPr>
          <p:cNvCxnSpPr>
            <a:cxnSpLocks/>
          </p:cNvCxnSpPr>
          <p:nvPr/>
        </p:nvCxnSpPr>
        <p:spPr>
          <a:xfrm flipV="1">
            <a:off x="5878286" y="1437234"/>
            <a:ext cx="111175" cy="211016"/>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2CEAC57E-A947-4AE6-9FB3-A6B16C86F05C}"/>
              </a:ext>
            </a:extLst>
          </p:cNvPr>
          <p:cNvSpPr txBox="1"/>
          <p:nvPr/>
        </p:nvSpPr>
        <p:spPr>
          <a:xfrm>
            <a:off x="7070960" y="1401888"/>
            <a:ext cx="598241" cy="307777"/>
          </a:xfrm>
          <a:prstGeom prst="rect">
            <a:avLst/>
          </a:prstGeom>
          <a:noFill/>
        </p:spPr>
        <p:txBody>
          <a:bodyPr wrap="none" rtlCol="0">
            <a:spAutoFit/>
          </a:bodyPr>
          <a:lstStyle/>
          <a:p>
            <a:r>
              <a:rPr lang="en-US" sz="1400" dirty="0"/>
              <a:t>17:11</a:t>
            </a:r>
          </a:p>
        </p:txBody>
      </p:sp>
      <p:cxnSp>
        <p:nvCxnSpPr>
          <p:cNvPr id="23" name="Straight Arrow Connector 22">
            <a:extLst>
              <a:ext uri="{FF2B5EF4-FFF2-40B4-BE49-F238E27FC236}">
                <a16:creationId xmlns="" xmlns:a16="http://schemas.microsoft.com/office/drawing/2014/main" id="{301C1A32-2CAF-4F16-A5C5-0BF8345BE43C}"/>
              </a:ext>
            </a:extLst>
          </p:cNvPr>
          <p:cNvCxnSpPr>
            <a:cxnSpLocks/>
          </p:cNvCxnSpPr>
          <p:nvPr/>
        </p:nvCxnSpPr>
        <p:spPr>
          <a:xfrm flipH="1">
            <a:off x="6921905" y="1603083"/>
            <a:ext cx="183410" cy="85622"/>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 xmlns:a16="http://schemas.microsoft.com/office/drawing/2014/main" id="{DD593EAB-6FC0-4AFC-85D4-6F6B4DCA4F91}"/>
              </a:ext>
            </a:extLst>
          </p:cNvPr>
          <p:cNvSpPr txBox="1"/>
          <p:nvPr/>
        </p:nvSpPr>
        <p:spPr>
          <a:xfrm>
            <a:off x="6951121" y="1129458"/>
            <a:ext cx="598241" cy="307777"/>
          </a:xfrm>
          <a:prstGeom prst="rect">
            <a:avLst/>
          </a:prstGeom>
          <a:noFill/>
        </p:spPr>
        <p:txBody>
          <a:bodyPr wrap="none" rtlCol="0">
            <a:spAutoFit/>
          </a:bodyPr>
          <a:lstStyle/>
          <a:p>
            <a:r>
              <a:rPr lang="en-US" sz="1400" dirty="0"/>
              <a:t>17:40</a:t>
            </a:r>
          </a:p>
        </p:txBody>
      </p:sp>
      <p:cxnSp>
        <p:nvCxnSpPr>
          <p:cNvPr id="26" name="Straight Arrow Connector 25">
            <a:extLst>
              <a:ext uri="{FF2B5EF4-FFF2-40B4-BE49-F238E27FC236}">
                <a16:creationId xmlns="" xmlns:a16="http://schemas.microsoft.com/office/drawing/2014/main" id="{C6CB724B-AE6E-4D27-B921-70932AE00153}"/>
              </a:ext>
            </a:extLst>
          </p:cNvPr>
          <p:cNvCxnSpPr>
            <a:cxnSpLocks/>
          </p:cNvCxnSpPr>
          <p:nvPr/>
        </p:nvCxnSpPr>
        <p:spPr>
          <a:xfrm flipH="1">
            <a:off x="6870498" y="1353414"/>
            <a:ext cx="143273" cy="220627"/>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7267A1AD-9573-47B1-AF1B-70AFC5EEEF83}"/>
              </a:ext>
            </a:extLst>
          </p:cNvPr>
          <p:cNvSpPr txBox="1"/>
          <p:nvPr/>
        </p:nvSpPr>
        <p:spPr>
          <a:xfrm>
            <a:off x="454868" y="1964938"/>
            <a:ext cx="2868799" cy="584775"/>
          </a:xfrm>
          <a:prstGeom prst="rect">
            <a:avLst/>
          </a:prstGeom>
          <a:noFill/>
        </p:spPr>
        <p:txBody>
          <a:bodyPr wrap="none" rtlCol="0">
            <a:spAutoFit/>
          </a:bodyPr>
          <a:lstStyle/>
          <a:p>
            <a:r>
              <a:rPr lang="en-US" sz="1600" dirty="0">
                <a:solidFill>
                  <a:srgbClr val="00B0F0"/>
                </a:solidFill>
              </a:rPr>
              <a:t>Shoreline is wrong!</a:t>
            </a:r>
          </a:p>
          <a:p>
            <a:r>
              <a:rPr lang="en-US" sz="1600" dirty="0">
                <a:solidFill>
                  <a:srgbClr val="00B0F0"/>
                </a:solidFill>
              </a:rPr>
              <a:t>Both points are on the shoreline</a:t>
            </a:r>
          </a:p>
        </p:txBody>
      </p:sp>
      <p:sp>
        <p:nvSpPr>
          <p:cNvPr id="37" name="TextBox 36">
            <a:extLst>
              <a:ext uri="{FF2B5EF4-FFF2-40B4-BE49-F238E27FC236}">
                <a16:creationId xmlns="" xmlns:a16="http://schemas.microsoft.com/office/drawing/2014/main" id="{E4C6F768-49C8-43D0-93FC-CCF4AE22BE0B}"/>
              </a:ext>
            </a:extLst>
          </p:cNvPr>
          <p:cNvSpPr txBox="1"/>
          <p:nvPr/>
        </p:nvSpPr>
        <p:spPr>
          <a:xfrm rot="16200000">
            <a:off x="3720720" y="1347112"/>
            <a:ext cx="1359668" cy="307777"/>
          </a:xfrm>
          <a:prstGeom prst="rect">
            <a:avLst/>
          </a:prstGeom>
          <a:noFill/>
        </p:spPr>
        <p:txBody>
          <a:bodyPr wrap="none" rtlCol="0">
            <a:spAutoFit/>
          </a:bodyPr>
          <a:lstStyle/>
          <a:p>
            <a:r>
              <a:rPr lang="en-US" sz="1400" dirty="0"/>
              <a:t>Altitude (m </a:t>
            </a:r>
            <a:r>
              <a:rPr lang="en-US" sz="1400" dirty="0" err="1"/>
              <a:t>msl</a:t>
            </a:r>
            <a:r>
              <a:rPr lang="en-US" sz="1400" dirty="0"/>
              <a:t>)</a:t>
            </a:r>
          </a:p>
        </p:txBody>
      </p:sp>
      <p:sp>
        <p:nvSpPr>
          <p:cNvPr id="39" name="TextBox 38">
            <a:extLst>
              <a:ext uri="{FF2B5EF4-FFF2-40B4-BE49-F238E27FC236}">
                <a16:creationId xmlns="" xmlns:a16="http://schemas.microsoft.com/office/drawing/2014/main" id="{EB46A23F-B66E-4342-BFCE-4473D3134BF6}"/>
              </a:ext>
            </a:extLst>
          </p:cNvPr>
          <p:cNvSpPr txBox="1"/>
          <p:nvPr/>
        </p:nvSpPr>
        <p:spPr>
          <a:xfrm>
            <a:off x="4450129" y="-23617"/>
            <a:ext cx="2560060" cy="369332"/>
          </a:xfrm>
          <a:prstGeom prst="rect">
            <a:avLst/>
          </a:prstGeom>
          <a:noFill/>
        </p:spPr>
        <p:txBody>
          <a:bodyPr wrap="none" rtlCol="0">
            <a:spAutoFit/>
          </a:bodyPr>
          <a:lstStyle/>
          <a:p>
            <a:r>
              <a:rPr lang="en-US" dirty="0"/>
              <a:t>Sheboygan Ground Site-2</a:t>
            </a:r>
          </a:p>
        </p:txBody>
      </p:sp>
      <p:sp>
        <p:nvSpPr>
          <p:cNvPr id="34" name="TextBox 33">
            <a:extLst>
              <a:ext uri="{FF2B5EF4-FFF2-40B4-BE49-F238E27FC236}">
                <a16:creationId xmlns="" xmlns:a16="http://schemas.microsoft.com/office/drawing/2014/main" id="{9DE63D3A-8C79-464B-A5DA-5EFC617DBF87}"/>
              </a:ext>
            </a:extLst>
          </p:cNvPr>
          <p:cNvSpPr txBox="1"/>
          <p:nvPr/>
        </p:nvSpPr>
        <p:spPr>
          <a:xfrm>
            <a:off x="7164399" y="4613136"/>
            <a:ext cx="1789016" cy="307777"/>
          </a:xfrm>
          <a:prstGeom prst="rect">
            <a:avLst/>
          </a:prstGeom>
          <a:noFill/>
        </p:spPr>
        <p:txBody>
          <a:bodyPr wrap="none" rtlCol="0">
            <a:spAutoFit/>
          </a:bodyPr>
          <a:lstStyle/>
          <a:p>
            <a:r>
              <a:rPr lang="en-US" sz="1400" dirty="0"/>
              <a:t>233-242 m above lake</a:t>
            </a:r>
          </a:p>
        </p:txBody>
      </p:sp>
      <p:sp>
        <p:nvSpPr>
          <p:cNvPr id="41" name="TextBox 40">
            <a:extLst>
              <a:ext uri="{FF2B5EF4-FFF2-40B4-BE49-F238E27FC236}">
                <a16:creationId xmlns="" xmlns:a16="http://schemas.microsoft.com/office/drawing/2014/main" id="{E5B079D5-EC15-49B9-9936-70EAF28B8689}"/>
              </a:ext>
            </a:extLst>
          </p:cNvPr>
          <p:cNvSpPr txBox="1"/>
          <p:nvPr/>
        </p:nvSpPr>
        <p:spPr>
          <a:xfrm>
            <a:off x="8175727" y="3719200"/>
            <a:ext cx="748931" cy="954107"/>
          </a:xfrm>
          <a:prstGeom prst="rect">
            <a:avLst/>
          </a:prstGeom>
          <a:noFill/>
        </p:spPr>
        <p:txBody>
          <a:bodyPr wrap="square" rtlCol="0">
            <a:spAutoFit/>
          </a:bodyPr>
          <a:lstStyle/>
          <a:p>
            <a:pPr algn="r"/>
            <a:r>
              <a:rPr lang="en-US" sz="1400" dirty="0"/>
              <a:t>233-242 m above lake</a:t>
            </a:r>
          </a:p>
        </p:txBody>
      </p:sp>
      <p:sp>
        <p:nvSpPr>
          <p:cNvPr id="50" name="TextBox 49">
            <a:extLst>
              <a:ext uri="{FF2B5EF4-FFF2-40B4-BE49-F238E27FC236}">
                <a16:creationId xmlns="" xmlns:a16="http://schemas.microsoft.com/office/drawing/2014/main" id="{B0318527-CB29-4438-9692-4F5F8E30C163}"/>
              </a:ext>
            </a:extLst>
          </p:cNvPr>
          <p:cNvSpPr txBox="1"/>
          <p:nvPr/>
        </p:nvSpPr>
        <p:spPr>
          <a:xfrm>
            <a:off x="7154209" y="4430770"/>
            <a:ext cx="1789016" cy="307777"/>
          </a:xfrm>
          <a:prstGeom prst="rect">
            <a:avLst/>
          </a:prstGeom>
          <a:noFill/>
        </p:spPr>
        <p:txBody>
          <a:bodyPr wrap="none" rtlCol="0">
            <a:spAutoFit/>
          </a:bodyPr>
          <a:lstStyle/>
          <a:p>
            <a:r>
              <a:rPr lang="en-US" sz="1400" dirty="0"/>
              <a:t>257-262 m above lake</a:t>
            </a:r>
          </a:p>
        </p:txBody>
      </p:sp>
      <p:sp>
        <p:nvSpPr>
          <p:cNvPr id="51" name="TextBox 50">
            <a:extLst>
              <a:ext uri="{FF2B5EF4-FFF2-40B4-BE49-F238E27FC236}">
                <a16:creationId xmlns="" xmlns:a16="http://schemas.microsoft.com/office/drawing/2014/main" id="{6746483E-4BFB-44C1-B4F0-18C06F812BCF}"/>
              </a:ext>
            </a:extLst>
          </p:cNvPr>
          <p:cNvSpPr txBox="1"/>
          <p:nvPr/>
        </p:nvSpPr>
        <p:spPr>
          <a:xfrm>
            <a:off x="5729198" y="4930076"/>
            <a:ext cx="1789016" cy="307777"/>
          </a:xfrm>
          <a:prstGeom prst="rect">
            <a:avLst/>
          </a:prstGeom>
          <a:noFill/>
        </p:spPr>
        <p:txBody>
          <a:bodyPr wrap="none" rtlCol="0">
            <a:spAutoFit/>
          </a:bodyPr>
          <a:lstStyle/>
          <a:p>
            <a:r>
              <a:rPr lang="en-US" sz="1400" dirty="0"/>
              <a:t>184-192 m above lake</a:t>
            </a:r>
          </a:p>
        </p:txBody>
      </p:sp>
      <p:cxnSp>
        <p:nvCxnSpPr>
          <p:cNvPr id="57" name="Straight Connector 56">
            <a:extLst>
              <a:ext uri="{FF2B5EF4-FFF2-40B4-BE49-F238E27FC236}">
                <a16:creationId xmlns="" xmlns:a16="http://schemas.microsoft.com/office/drawing/2014/main" id="{9226125F-E339-4EA4-AA22-13D67BA1BD90}"/>
              </a:ext>
            </a:extLst>
          </p:cNvPr>
          <p:cNvCxnSpPr/>
          <p:nvPr/>
        </p:nvCxnSpPr>
        <p:spPr>
          <a:xfrm>
            <a:off x="4572001" y="2199496"/>
            <a:ext cx="39235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7075DFCC-9A69-4744-BBE3-EF14B65FC4E2}"/>
              </a:ext>
            </a:extLst>
          </p:cNvPr>
          <p:cNvSpPr txBox="1"/>
          <p:nvPr/>
        </p:nvSpPr>
        <p:spPr>
          <a:xfrm>
            <a:off x="5935817" y="6628074"/>
            <a:ext cx="833883" cy="276999"/>
          </a:xfrm>
          <a:prstGeom prst="rect">
            <a:avLst/>
          </a:prstGeom>
          <a:noFill/>
        </p:spPr>
        <p:txBody>
          <a:bodyPr wrap="none" rtlCol="0">
            <a:spAutoFit/>
          </a:bodyPr>
          <a:lstStyle/>
          <a:p>
            <a:r>
              <a:rPr lang="en-US" sz="1200" dirty="0"/>
              <a:t>NO2 (ppb)</a:t>
            </a:r>
          </a:p>
        </p:txBody>
      </p:sp>
      <p:cxnSp>
        <p:nvCxnSpPr>
          <p:cNvPr id="43" name="Straight Arrow Connector 42">
            <a:extLst>
              <a:ext uri="{FF2B5EF4-FFF2-40B4-BE49-F238E27FC236}">
                <a16:creationId xmlns="" xmlns:a16="http://schemas.microsoft.com/office/drawing/2014/main" id="{311BDC49-4CC7-4BC3-BF9F-58E6A0396390}"/>
              </a:ext>
            </a:extLst>
          </p:cNvPr>
          <p:cNvCxnSpPr>
            <a:cxnSpLocks/>
          </p:cNvCxnSpPr>
          <p:nvPr/>
        </p:nvCxnSpPr>
        <p:spPr>
          <a:xfrm>
            <a:off x="6856853" y="1673888"/>
            <a:ext cx="30065" cy="2875511"/>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 xmlns:a16="http://schemas.microsoft.com/office/drawing/2014/main" id="{FE781FCA-FF12-4B91-9D1F-3E2FAEF34F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684" t="33754" b="34597"/>
          <a:stretch/>
        </p:blipFill>
        <p:spPr>
          <a:xfrm>
            <a:off x="8548502" y="748570"/>
            <a:ext cx="495232" cy="1446986"/>
          </a:xfrm>
          <a:prstGeom prst="rect">
            <a:avLst/>
          </a:prstGeom>
        </p:spPr>
      </p:pic>
      <p:sp>
        <p:nvSpPr>
          <p:cNvPr id="48" name="TextBox 47">
            <a:extLst>
              <a:ext uri="{FF2B5EF4-FFF2-40B4-BE49-F238E27FC236}">
                <a16:creationId xmlns="" xmlns:a16="http://schemas.microsoft.com/office/drawing/2014/main" id="{2CC80196-A56A-4DED-B194-6CCECA284948}"/>
              </a:ext>
            </a:extLst>
          </p:cNvPr>
          <p:cNvSpPr txBox="1"/>
          <p:nvPr/>
        </p:nvSpPr>
        <p:spPr>
          <a:xfrm>
            <a:off x="3566004" y="2945150"/>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49" name="TextBox 48">
            <a:extLst>
              <a:ext uri="{FF2B5EF4-FFF2-40B4-BE49-F238E27FC236}">
                <a16:creationId xmlns="" xmlns:a16="http://schemas.microsoft.com/office/drawing/2014/main" id="{ACA57505-19E1-45E6-B270-41D4767E48D8}"/>
              </a:ext>
            </a:extLst>
          </p:cNvPr>
          <p:cNvSpPr txBox="1"/>
          <p:nvPr/>
        </p:nvSpPr>
        <p:spPr>
          <a:xfrm>
            <a:off x="8523395" y="657836"/>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44" name="TextBox 43">
            <a:extLst>
              <a:ext uri="{FF2B5EF4-FFF2-40B4-BE49-F238E27FC236}">
                <a16:creationId xmlns="" xmlns:a16="http://schemas.microsoft.com/office/drawing/2014/main" id="{6564D319-FF9A-41EF-B96F-5E20613B7B1C}"/>
              </a:ext>
            </a:extLst>
          </p:cNvPr>
          <p:cNvSpPr txBox="1"/>
          <p:nvPr/>
        </p:nvSpPr>
        <p:spPr>
          <a:xfrm>
            <a:off x="4536517" y="2172433"/>
            <a:ext cx="791435" cy="276999"/>
          </a:xfrm>
          <a:prstGeom prst="rect">
            <a:avLst/>
          </a:prstGeom>
          <a:noFill/>
        </p:spPr>
        <p:txBody>
          <a:bodyPr wrap="none" rtlCol="0">
            <a:spAutoFit/>
          </a:bodyPr>
          <a:lstStyle/>
          <a:p>
            <a:r>
              <a:rPr lang="en-US" sz="1200" dirty="0"/>
              <a:t>Lake level</a:t>
            </a:r>
          </a:p>
        </p:txBody>
      </p:sp>
      <p:sp>
        <p:nvSpPr>
          <p:cNvPr id="52" name="TextBox 51">
            <a:extLst>
              <a:ext uri="{FF2B5EF4-FFF2-40B4-BE49-F238E27FC236}">
                <a16:creationId xmlns="" xmlns:a16="http://schemas.microsoft.com/office/drawing/2014/main" id="{298879F5-8076-4023-9076-E1444CBDB813}"/>
              </a:ext>
            </a:extLst>
          </p:cNvPr>
          <p:cNvSpPr txBox="1"/>
          <p:nvPr/>
        </p:nvSpPr>
        <p:spPr>
          <a:xfrm>
            <a:off x="4572000" y="6251989"/>
            <a:ext cx="1314014" cy="276999"/>
          </a:xfrm>
          <a:prstGeom prst="rect">
            <a:avLst/>
          </a:prstGeom>
          <a:noFill/>
        </p:spPr>
        <p:txBody>
          <a:bodyPr wrap="none" rtlCol="0">
            <a:spAutoFit/>
          </a:bodyPr>
          <a:lstStyle/>
          <a:p>
            <a:r>
              <a:rPr lang="en-US" sz="1200" dirty="0"/>
              <a:t>Lake level (177 m)</a:t>
            </a:r>
          </a:p>
        </p:txBody>
      </p:sp>
      <p:cxnSp>
        <p:nvCxnSpPr>
          <p:cNvPr id="53" name="Straight Arrow Connector 52">
            <a:extLst>
              <a:ext uri="{FF2B5EF4-FFF2-40B4-BE49-F238E27FC236}">
                <a16:creationId xmlns="" xmlns:a16="http://schemas.microsoft.com/office/drawing/2014/main" id="{D4D86F79-0399-476F-A50E-CB9951631C2E}"/>
              </a:ext>
            </a:extLst>
          </p:cNvPr>
          <p:cNvCxnSpPr>
            <a:cxnSpLocks/>
          </p:cNvCxnSpPr>
          <p:nvPr/>
        </p:nvCxnSpPr>
        <p:spPr>
          <a:xfrm>
            <a:off x="6006028" y="1424423"/>
            <a:ext cx="2068985" cy="2413080"/>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 xmlns:a16="http://schemas.microsoft.com/office/drawing/2014/main" id="{B3499BBE-17DE-4061-94DC-53FE3A8BFFE8}"/>
              </a:ext>
            </a:extLst>
          </p:cNvPr>
          <p:cNvSpPr txBox="1"/>
          <p:nvPr/>
        </p:nvSpPr>
        <p:spPr>
          <a:xfrm>
            <a:off x="5191280" y="5671352"/>
            <a:ext cx="1161672" cy="738664"/>
          </a:xfrm>
          <a:prstGeom prst="rect">
            <a:avLst/>
          </a:prstGeom>
          <a:noFill/>
        </p:spPr>
        <p:txBody>
          <a:bodyPr wrap="square" rtlCol="0">
            <a:spAutoFit/>
          </a:bodyPr>
          <a:lstStyle/>
          <a:p>
            <a:r>
              <a:rPr lang="en-US" sz="1400" dirty="0"/>
              <a:t>Slightly elevated NO</a:t>
            </a:r>
            <a:r>
              <a:rPr lang="en-US" sz="1400" baseline="-25000" dirty="0"/>
              <a:t>2</a:t>
            </a:r>
            <a:r>
              <a:rPr lang="en-US" sz="1400" dirty="0"/>
              <a:t> over land</a:t>
            </a:r>
          </a:p>
        </p:txBody>
      </p:sp>
      <p:sp>
        <p:nvSpPr>
          <p:cNvPr id="55" name="Freeform: Shape 54">
            <a:extLst>
              <a:ext uri="{FF2B5EF4-FFF2-40B4-BE49-F238E27FC236}">
                <a16:creationId xmlns="" xmlns:a16="http://schemas.microsoft.com/office/drawing/2014/main" id="{65A62D2A-1765-4E16-B943-9D07180239DD}"/>
              </a:ext>
            </a:extLst>
          </p:cNvPr>
          <p:cNvSpPr/>
          <p:nvPr/>
        </p:nvSpPr>
        <p:spPr>
          <a:xfrm>
            <a:off x="6913984" y="1711369"/>
            <a:ext cx="258925" cy="2935276"/>
          </a:xfrm>
          <a:custGeom>
            <a:avLst/>
            <a:gdLst>
              <a:gd name="connsiteX0" fmla="*/ 0 w 345233"/>
              <a:gd name="connsiteY0" fmla="*/ 5464 h 2935276"/>
              <a:gd name="connsiteX1" fmla="*/ 279918 w 345233"/>
              <a:gd name="connsiteY1" fmla="*/ 462664 h 2935276"/>
              <a:gd name="connsiteX2" fmla="*/ 345233 w 345233"/>
              <a:gd name="connsiteY2" fmla="*/ 2935276 h 2935276"/>
            </a:gdLst>
            <a:ahLst/>
            <a:cxnLst>
              <a:cxn ang="0">
                <a:pos x="connsiteX0" y="connsiteY0"/>
              </a:cxn>
              <a:cxn ang="0">
                <a:pos x="connsiteX1" y="connsiteY1"/>
              </a:cxn>
              <a:cxn ang="0">
                <a:pos x="connsiteX2" y="connsiteY2"/>
              </a:cxn>
            </a:cxnLst>
            <a:rect l="l" t="t" r="r" b="b"/>
            <a:pathLst>
              <a:path w="345233" h="2935276">
                <a:moveTo>
                  <a:pt x="0" y="5464"/>
                </a:moveTo>
                <a:cubicBezTo>
                  <a:pt x="111189" y="-10087"/>
                  <a:pt x="222379" y="-25638"/>
                  <a:pt x="279918" y="462664"/>
                </a:cubicBezTo>
                <a:cubicBezTo>
                  <a:pt x="337457" y="950966"/>
                  <a:pt x="341345" y="1943121"/>
                  <a:pt x="345233" y="2935276"/>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 xmlns:a16="http://schemas.microsoft.com/office/drawing/2014/main" id="{828FE42F-40AB-40FA-91B4-C83B52A68512}"/>
              </a:ext>
            </a:extLst>
          </p:cNvPr>
          <p:cNvCxnSpPr>
            <a:cxnSpLocks/>
          </p:cNvCxnSpPr>
          <p:nvPr/>
        </p:nvCxnSpPr>
        <p:spPr>
          <a:xfrm flipH="1">
            <a:off x="5754251" y="1823504"/>
            <a:ext cx="1132667" cy="3136018"/>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 xmlns:a16="http://schemas.microsoft.com/office/drawing/2014/main" id="{DABB1580-440F-4ABD-BC59-33485C1A0AD0}"/>
              </a:ext>
            </a:extLst>
          </p:cNvPr>
          <p:cNvSpPr txBox="1"/>
          <p:nvPr/>
        </p:nvSpPr>
        <p:spPr>
          <a:xfrm>
            <a:off x="6751834" y="1922363"/>
            <a:ext cx="448681" cy="523220"/>
          </a:xfrm>
          <a:prstGeom prst="rect">
            <a:avLst/>
          </a:prstGeom>
          <a:noFill/>
        </p:spPr>
        <p:txBody>
          <a:bodyPr wrap="square" rtlCol="0">
            <a:spAutoFit/>
          </a:bodyPr>
          <a:lstStyle/>
          <a:p>
            <a:r>
              <a:rPr lang="en-US" sz="1400" dirty="0"/>
              <a:t>17:39</a:t>
            </a:r>
          </a:p>
        </p:txBody>
      </p:sp>
      <p:cxnSp>
        <p:nvCxnSpPr>
          <p:cNvPr id="62" name="Straight Arrow Connector 61">
            <a:extLst>
              <a:ext uri="{FF2B5EF4-FFF2-40B4-BE49-F238E27FC236}">
                <a16:creationId xmlns="" xmlns:a16="http://schemas.microsoft.com/office/drawing/2014/main" id="{BF72635D-7DDD-40DB-A4AC-6AEA282471C0}"/>
              </a:ext>
            </a:extLst>
          </p:cNvPr>
          <p:cNvCxnSpPr>
            <a:cxnSpLocks/>
          </p:cNvCxnSpPr>
          <p:nvPr/>
        </p:nvCxnSpPr>
        <p:spPr>
          <a:xfrm flipH="1" flipV="1">
            <a:off x="6939894" y="1813227"/>
            <a:ext cx="37233" cy="172113"/>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456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9520" y="914400"/>
            <a:ext cx="8305800" cy="59093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u="sng" dirty="0">
                <a:latin typeface="Times New Roman" panose="02020603050405020304" pitchFamily="18" charset="0"/>
                <a:cs typeface="Times New Roman" panose="02020603050405020304" pitchFamily="18" charset="0"/>
              </a:rPr>
              <a:t>What are the potential outcomes/benefits of LMOS 2017</a:t>
            </a:r>
            <a:r>
              <a:rPr lang="en-US" b="1" u="sng"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LMOS </a:t>
            </a:r>
            <a:r>
              <a:rPr lang="en-US" dirty="0">
                <a:latin typeface="Times New Roman" panose="02020603050405020304" pitchFamily="18" charset="0"/>
                <a:cs typeface="Times New Roman" panose="02020603050405020304" pitchFamily="18" charset="0"/>
              </a:rPr>
              <a:t>2017 measurements </a:t>
            </a:r>
            <a:r>
              <a:rPr lang="en-US" dirty="0" smtClean="0">
                <a:latin typeface="Times New Roman" panose="02020603050405020304" pitchFamily="18" charset="0"/>
                <a:cs typeface="Times New Roman" panose="02020603050405020304" pitchFamily="18" charset="0"/>
              </a:rPr>
              <a:t>provide </a:t>
            </a:r>
            <a:r>
              <a:rPr lang="en-US" dirty="0">
                <a:latin typeface="Times New Roman" panose="02020603050405020304" pitchFamily="18" charset="0"/>
                <a:cs typeface="Times New Roman" panose="02020603050405020304" pitchFamily="18" charset="0"/>
              </a:rPr>
              <a:t>critical observations for evaluating a new generation of </a:t>
            </a:r>
            <a:r>
              <a:rPr lang="en-US" dirty="0" smtClean="0">
                <a:latin typeface="Times New Roman" panose="02020603050405020304" pitchFamily="18" charset="0"/>
                <a:cs typeface="Times New Roman" panose="02020603050405020304" pitchFamily="18" charset="0"/>
              </a:rPr>
              <a:t>air quality </a:t>
            </a:r>
            <a:r>
              <a:rPr lang="en-US" dirty="0">
                <a:latin typeface="Times New Roman" panose="02020603050405020304" pitchFamily="18" charset="0"/>
                <a:cs typeface="Times New Roman" panose="02020603050405020304" pitchFamily="18" charset="0"/>
              </a:rPr>
              <a:t>models attempting to better simulate ozone episodes in the region. </a:t>
            </a:r>
            <a:r>
              <a:rPr lang="en-US" dirty="0" smtClean="0">
                <a:latin typeface="Times New Roman" panose="02020603050405020304" pitchFamily="18" charset="0"/>
                <a:cs typeface="Times New Roman" panose="02020603050405020304" pitchFamily="18" charset="0"/>
              </a:rPr>
              <a:t>Over </a:t>
            </a:r>
            <a:r>
              <a:rPr lang="en-US" dirty="0">
                <a:latin typeface="Times New Roman" panose="02020603050405020304" pitchFamily="18" charset="0"/>
                <a:cs typeface="Times New Roman" panose="02020603050405020304" pitchFamily="18" charset="0"/>
              </a:rPr>
              <a:t>the long term, </a:t>
            </a:r>
            <a:r>
              <a:rPr lang="en-US" dirty="0" smtClean="0">
                <a:latin typeface="Times New Roman" panose="02020603050405020304" pitchFamily="18" charset="0"/>
                <a:cs typeface="Times New Roman" panose="02020603050405020304" pitchFamily="18" charset="0"/>
              </a:rPr>
              <a:t>the information </a:t>
            </a:r>
            <a:r>
              <a:rPr lang="en-US" dirty="0">
                <a:latin typeface="Times New Roman" panose="02020603050405020304" pitchFamily="18" charset="0"/>
                <a:cs typeface="Times New Roman" panose="02020603050405020304" pitchFamily="18" charset="0"/>
              </a:rPr>
              <a:t>collected is expected to result in</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Improved </a:t>
            </a:r>
            <a:r>
              <a:rPr lang="en-US" dirty="0">
                <a:latin typeface="Times New Roman" panose="02020603050405020304" pitchFamily="18" charset="0"/>
                <a:cs typeface="Times New Roman" panose="02020603050405020304" pitchFamily="18" charset="0"/>
              </a:rPr>
              <a:t>modeled ozone forecasts for this region, which states and EPA use to meet state </a:t>
            </a:r>
            <a:r>
              <a:rPr lang="en-US" dirty="0" smtClean="0">
                <a:latin typeface="Times New Roman" panose="02020603050405020304" pitchFamily="18" charset="0"/>
                <a:cs typeface="Times New Roman" panose="02020603050405020304" pitchFamily="18" charset="0"/>
              </a:rPr>
              <a:t>and federal </a:t>
            </a:r>
            <a:r>
              <a:rPr lang="en-US" dirty="0">
                <a:latin typeface="Times New Roman" panose="02020603050405020304" pitchFamily="18" charset="0"/>
                <a:cs typeface="Times New Roman" panose="02020603050405020304" pitchFamily="18" charset="0"/>
              </a:rPr>
              <a:t>Clean Air Act </a:t>
            </a:r>
            <a:r>
              <a:rPr lang="en-US" dirty="0" smtClean="0">
                <a:latin typeface="Times New Roman" panose="02020603050405020304" pitchFamily="18" charset="0"/>
                <a:cs typeface="Times New Roman" panose="02020603050405020304" pitchFamily="18" charset="0"/>
              </a:rPr>
              <a:t>requirements.</a:t>
            </a: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Better </a:t>
            </a:r>
            <a:r>
              <a:rPr lang="en-US" dirty="0">
                <a:latin typeface="Times New Roman" panose="02020603050405020304" pitchFamily="18" charset="0"/>
                <a:cs typeface="Times New Roman" panose="02020603050405020304" pitchFamily="18" charset="0"/>
              </a:rPr>
              <a:t>understanding of the lakeshore gradient in ozone concentrations, which could </a:t>
            </a:r>
            <a:r>
              <a:rPr lang="en-US" dirty="0" smtClean="0">
                <a:latin typeface="Times New Roman" panose="02020603050405020304" pitchFamily="18" charset="0"/>
                <a:cs typeface="Times New Roman" panose="02020603050405020304" pitchFamily="18" charset="0"/>
              </a:rPr>
              <a:t>influence how </a:t>
            </a:r>
            <a:r>
              <a:rPr lang="en-US" dirty="0">
                <a:latin typeface="Times New Roman" panose="02020603050405020304" pitchFamily="18" charset="0"/>
                <a:cs typeface="Times New Roman" panose="02020603050405020304" pitchFamily="18" charset="0"/>
              </a:rPr>
              <a:t>EPA addresses future regional ozone issues.</a:t>
            </a: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Improved </a:t>
            </a:r>
            <a:r>
              <a:rPr lang="en-US" dirty="0">
                <a:latin typeface="Times New Roman" panose="02020603050405020304" pitchFamily="18" charset="0"/>
                <a:cs typeface="Times New Roman" panose="02020603050405020304" pitchFamily="18" charset="0"/>
              </a:rPr>
              <a:t>knowledge of how emissions influence ozone formation in the region</a:t>
            </a:r>
            <a:r>
              <a:rPr lang="en-US"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endParaRPr lang="en-US" b="1" u="sng"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What institutions are involved in LMOS 2017</a:t>
            </a:r>
            <a:r>
              <a:rPr lang="en-US" b="1" u="sng" dirty="0" smtClean="0">
                <a:latin typeface="Times New Roman" panose="02020603050405020304" pitchFamily="18" charset="0"/>
                <a:cs typeface="Times New Roman" panose="02020603050405020304" pitchFamily="18" charset="0"/>
              </a:rPr>
              <a:t>?</a:t>
            </a:r>
          </a:p>
          <a:p>
            <a:endParaRPr lang="en-US" b="1" u="sng"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Researcher </a:t>
            </a:r>
            <a:r>
              <a:rPr lang="en-US" dirty="0">
                <a:latin typeface="Times New Roman" panose="02020603050405020304" pitchFamily="18" charset="0"/>
                <a:cs typeface="Times New Roman" panose="02020603050405020304" pitchFamily="18" charset="0"/>
              </a:rPr>
              <a:t>institutions: NOAA, NASA, U.S. EPA, University of Wisconsin, University of </a:t>
            </a:r>
            <a:r>
              <a:rPr lang="en-US" dirty="0" smtClean="0">
                <a:latin typeface="Times New Roman" panose="02020603050405020304" pitchFamily="18" charset="0"/>
                <a:cs typeface="Times New Roman" panose="02020603050405020304" pitchFamily="18" charset="0"/>
              </a:rPr>
              <a:t>Iowa, University </a:t>
            </a:r>
            <a:r>
              <a:rPr lang="en-US" dirty="0">
                <a:latin typeface="Times New Roman" panose="02020603050405020304" pitchFamily="18" charset="0"/>
                <a:cs typeface="Times New Roman" panose="02020603050405020304" pitchFamily="18" charset="0"/>
              </a:rPr>
              <a:t>of Minnesota, University of Northern Iowa, University of Maryland Baltimore </a:t>
            </a:r>
            <a:r>
              <a:rPr lang="en-US" dirty="0" smtClean="0">
                <a:latin typeface="Times New Roman" panose="02020603050405020304" pitchFamily="18" charset="0"/>
                <a:cs typeface="Times New Roman" panose="02020603050405020304" pitchFamily="18" charset="0"/>
              </a:rPr>
              <a:t>County, Scientific </a:t>
            </a:r>
            <a:r>
              <a:rPr lang="en-US" dirty="0">
                <a:latin typeface="Times New Roman" panose="02020603050405020304" pitchFamily="18" charset="0"/>
                <a:cs typeface="Times New Roman" panose="02020603050405020304" pitchFamily="18" charset="0"/>
              </a:rPr>
              <a:t>Aviation.</a:t>
            </a: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Air </a:t>
            </a:r>
            <a:r>
              <a:rPr lang="en-US" dirty="0">
                <a:latin typeface="Times New Roman" panose="02020603050405020304" pitchFamily="18" charset="0"/>
                <a:cs typeface="Times New Roman" panose="02020603050405020304" pitchFamily="18" charset="0"/>
              </a:rPr>
              <a:t>quality management agencies: Lake Michigan Air Directors Consortium (LADCO), </a:t>
            </a:r>
            <a:r>
              <a:rPr lang="en-US" dirty="0" smtClean="0">
                <a:latin typeface="Times New Roman" panose="02020603050405020304" pitchFamily="18" charset="0"/>
                <a:cs typeface="Times New Roman" panose="02020603050405020304" pitchFamily="18" charset="0"/>
              </a:rPr>
              <a:t>Wisconsin DNR</a:t>
            </a:r>
            <a:r>
              <a:rPr lang="en-US" dirty="0">
                <a:latin typeface="Times New Roman" panose="02020603050405020304" pitchFamily="18" charset="0"/>
                <a:cs typeface="Times New Roman" panose="02020603050405020304" pitchFamily="18" charset="0"/>
              </a:rPr>
              <a:t>, Illinois EPA, Indiana DEM</a:t>
            </a:r>
            <a:r>
              <a:rPr lang="en-US"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Nonprofit organizations: Electric Power Research Institute (EPRI) </a:t>
            </a: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Commercial Services: Scientific Aviation</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0" y="21740"/>
            <a:ext cx="9144000" cy="584775"/>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2017 Lake Michigan Ozone Study (LMOS)</a:t>
            </a:r>
          </a:p>
        </p:txBody>
      </p:sp>
    </p:spTree>
    <p:extLst>
      <p:ext uri="{BB962C8B-B14F-4D97-AF65-F5344CB8AC3E}">
        <p14:creationId xmlns:p14="http://schemas.microsoft.com/office/powerpoint/2010/main" val="3428015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2A52B047-8B3B-419D-87D0-5F9501B301FC}"/>
              </a:ext>
            </a:extLst>
          </p:cNvPr>
          <p:cNvPicPr>
            <a:picLocks noChangeAspect="1"/>
          </p:cNvPicPr>
          <p:nvPr/>
        </p:nvPicPr>
        <p:blipFill rotWithShape="1">
          <a:blip r:embed="rId2">
            <a:extLst>
              <a:ext uri="{28A0092B-C50C-407E-A947-70E740481C1C}">
                <a14:useLocalDpi xmlns:a14="http://schemas.microsoft.com/office/drawing/2010/main" val="0"/>
              </a:ext>
            </a:extLst>
          </a:blip>
          <a:srcRect l="3660" t="64539" r="10283" b="1385"/>
          <a:stretch/>
        </p:blipFill>
        <p:spPr>
          <a:xfrm>
            <a:off x="4316885" y="302405"/>
            <a:ext cx="4272069" cy="2876011"/>
          </a:xfrm>
          <a:prstGeom prst="rect">
            <a:avLst/>
          </a:prstGeom>
        </p:spPr>
      </p:pic>
      <p:pic>
        <p:nvPicPr>
          <p:cNvPr id="12" name="Picture 11">
            <a:extLst>
              <a:ext uri="{FF2B5EF4-FFF2-40B4-BE49-F238E27FC236}">
                <a16:creationId xmlns="" xmlns:a16="http://schemas.microsoft.com/office/drawing/2014/main" id="{1D04C75C-C315-48B1-880A-36FEAE4FE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629" y="3178415"/>
            <a:ext cx="4800610" cy="3583112"/>
          </a:xfrm>
          <a:prstGeom prst="rect">
            <a:avLst/>
          </a:prstGeom>
        </p:spPr>
      </p:pic>
      <p:pic>
        <p:nvPicPr>
          <p:cNvPr id="6" name="Picture 5">
            <a:extLst>
              <a:ext uri="{FF2B5EF4-FFF2-40B4-BE49-F238E27FC236}">
                <a16:creationId xmlns="" xmlns:a16="http://schemas.microsoft.com/office/drawing/2014/main" id="{59155CA1-3D1B-4182-A03A-1150AA45DF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402" b="9442"/>
          <a:stretch/>
        </p:blipFill>
        <p:spPr>
          <a:xfrm>
            <a:off x="7738" y="1520368"/>
            <a:ext cx="4114808" cy="4397667"/>
          </a:xfrm>
          <a:prstGeom prst="rect">
            <a:avLst/>
          </a:prstGeom>
        </p:spPr>
      </p:pic>
      <p:sp>
        <p:nvSpPr>
          <p:cNvPr id="10" name="TextBox 9">
            <a:extLst>
              <a:ext uri="{FF2B5EF4-FFF2-40B4-BE49-F238E27FC236}">
                <a16:creationId xmlns="" xmlns:a16="http://schemas.microsoft.com/office/drawing/2014/main" id="{F40C3004-918A-488E-8205-04610A77D819}"/>
              </a:ext>
            </a:extLst>
          </p:cNvPr>
          <p:cNvSpPr txBox="1"/>
          <p:nvPr/>
        </p:nvSpPr>
        <p:spPr>
          <a:xfrm>
            <a:off x="178679" y="5944516"/>
            <a:ext cx="4656788" cy="830997"/>
          </a:xfrm>
          <a:prstGeom prst="rect">
            <a:avLst/>
          </a:prstGeom>
          <a:noFill/>
        </p:spPr>
        <p:txBody>
          <a:bodyPr wrap="none" rtlCol="0">
            <a:spAutoFit/>
          </a:bodyPr>
          <a:lstStyle/>
          <a:p>
            <a:r>
              <a:rPr lang="en-US" sz="1600" dirty="0">
                <a:solidFill>
                  <a:srgbClr val="FF0000"/>
                </a:solidFill>
              </a:rPr>
              <a:t>Very narrow plume from Edgewater</a:t>
            </a:r>
          </a:p>
          <a:p>
            <a:pPr marL="285750" indent="-285750">
              <a:buFont typeface="Arial" panose="020B0604020202020204" pitchFamily="34" charset="0"/>
              <a:buChar char="•"/>
            </a:pPr>
            <a:r>
              <a:rPr lang="en-US" sz="1600" dirty="0">
                <a:solidFill>
                  <a:srgbClr val="FF0000"/>
                </a:solidFill>
              </a:rPr>
              <a:t>Altitude increases with distance</a:t>
            </a:r>
          </a:p>
          <a:p>
            <a:pPr marL="285750" indent="-285750">
              <a:buFont typeface="Arial" panose="020B0604020202020204" pitchFamily="34" charset="0"/>
              <a:buChar char="•"/>
            </a:pPr>
            <a:r>
              <a:rPr lang="en-US" sz="1600" dirty="0">
                <a:solidFill>
                  <a:srgbClr val="FF0000"/>
                </a:solidFill>
              </a:rPr>
              <a:t>Plume location consistent over at least 30 minutes</a:t>
            </a:r>
          </a:p>
        </p:txBody>
      </p:sp>
      <p:sp>
        <p:nvSpPr>
          <p:cNvPr id="19" name="TextBox 18">
            <a:extLst>
              <a:ext uri="{FF2B5EF4-FFF2-40B4-BE49-F238E27FC236}">
                <a16:creationId xmlns="" xmlns:a16="http://schemas.microsoft.com/office/drawing/2014/main" id="{3B941995-A827-4D3D-8463-D43AEA3A7565}"/>
              </a:ext>
            </a:extLst>
          </p:cNvPr>
          <p:cNvSpPr txBox="1"/>
          <p:nvPr/>
        </p:nvSpPr>
        <p:spPr>
          <a:xfrm>
            <a:off x="5544631" y="1603084"/>
            <a:ext cx="598241" cy="307777"/>
          </a:xfrm>
          <a:prstGeom prst="rect">
            <a:avLst/>
          </a:prstGeom>
          <a:noFill/>
        </p:spPr>
        <p:txBody>
          <a:bodyPr wrap="none" rtlCol="0">
            <a:spAutoFit/>
          </a:bodyPr>
          <a:lstStyle/>
          <a:p>
            <a:r>
              <a:rPr lang="en-US" sz="1400" dirty="0"/>
              <a:t>17:39</a:t>
            </a:r>
          </a:p>
        </p:txBody>
      </p:sp>
      <p:cxnSp>
        <p:nvCxnSpPr>
          <p:cNvPr id="20" name="Straight Arrow Connector 19">
            <a:extLst>
              <a:ext uri="{FF2B5EF4-FFF2-40B4-BE49-F238E27FC236}">
                <a16:creationId xmlns="" xmlns:a16="http://schemas.microsoft.com/office/drawing/2014/main" id="{7D7789DC-5C1B-40B4-B756-CD4D3B7BA4F0}"/>
              </a:ext>
            </a:extLst>
          </p:cNvPr>
          <p:cNvCxnSpPr>
            <a:cxnSpLocks/>
          </p:cNvCxnSpPr>
          <p:nvPr/>
        </p:nvCxnSpPr>
        <p:spPr>
          <a:xfrm flipV="1">
            <a:off x="5878286" y="1437234"/>
            <a:ext cx="111175" cy="211016"/>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2CEAC57E-A947-4AE6-9FB3-A6B16C86F05C}"/>
              </a:ext>
            </a:extLst>
          </p:cNvPr>
          <p:cNvSpPr txBox="1"/>
          <p:nvPr/>
        </p:nvSpPr>
        <p:spPr>
          <a:xfrm>
            <a:off x="7070960" y="1401888"/>
            <a:ext cx="598241" cy="307777"/>
          </a:xfrm>
          <a:prstGeom prst="rect">
            <a:avLst/>
          </a:prstGeom>
          <a:noFill/>
        </p:spPr>
        <p:txBody>
          <a:bodyPr wrap="none" rtlCol="0">
            <a:spAutoFit/>
          </a:bodyPr>
          <a:lstStyle/>
          <a:p>
            <a:r>
              <a:rPr lang="en-US" sz="1400" dirty="0"/>
              <a:t>17:11</a:t>
            </a:r>
          </a:p>
        </p:txBody>
      </p:sp>
      <p:cxnSp>
        <p:nvCxnSpPr>
          <p:cNvPr id="23" name="Straight Arrow Connector 22">
            <a:extLst>
              <a:ext uri="{FF2B5EF4-FFF2-40B4-BE49-F238E27FC236}">
                <a16:creationId xmlns="" xmlns:a16="http://schemas.microsoft.com/office/drawing/2014/main" id="{301C1A32-2CAF-4F16-A5C5-0BF8345BE43C}"/>
              </a:ext>
            </a:extLst>
          </p:cNvPr>
          <p:cNvCxnSpPr>
            <a:cxnSpLocks/>
          </p:cNvCxnSpPr>
          <p:nvPr/>
        </p:nvCxnSpPr>
        <p:spPr>
          <a:xfrm flipH="1">
            <a:off x="6921905" y="1603083"/>
            <a:ext cx="183410" cy="85622"/>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 xmlns:a16="http://schemas.microsoft.com/office/drawing/2014/main" id="{DD593EAB-6FC0-4AFC-85D4-6F6B4DCA4F91}"/>
              </a:ext>
            </a:extLst>
          </p:cNvPr>
          <p:cNvSpPr txBox="1"/>
          <p:nvPr/>
        </p:nvSpPr>
        <p:spPr>
          <a:xfrm>
            <a:off x="6951121" y="1129458"/>
            <a:ext cx="598241" cy="307777"/>
          </a:xfrm>
          <a:prstGeom prst="rect">
            <a:avLst/>
          </a:prstGeom>
          <a:noFill/>
        </p:spPr>
        <p:txBody>
          <a:bodyPr wrap="none" rtlCol="0">
            <a:spAutoFit/>
          </a:bodyPr>
          <a:lstStyle/>
          <a:p>
            <a:r>
              <a:rPr lang="en-US" sz="1400" dirty="0"/>
              <a:t>17:40</a:t>
            </a:r>
          </a:p>
        </p:txBody>
      </p:sp>
      <p:cxnSp>
        <p:nvCxnSpPr>
          <p:cNvPr id="26" name="Straight Arrow Connector 25">
            <a:extLst>
              <a:ext uri="{FF2B5EF4-FFF2-40B4-BE49-F238E27FC236}">
                <a16:creationId xmlns="" xmlns:a16="http://schemas.microsoft.com/office/drawing/2014/main" id="{C6CB724B-AE6E-4D27-B921-70932AE00153}"/>
              </a:ext>
            </a:extLst>
          </p:cNvPr>
          <p:cNvCxnSpPr>
            <a:cxnSpLocks/>
          </p:cNvCxnSpPr>
          <p:nvPr/>
        </p:nvCxnSpPr>
        <p:spPr>
          <a:xfrm flipH="1">
            <a:off x="6870498" y="1353414"/>
            <a:ext cx="143273" cy="220627"/>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7267A1AD-9573-47B1-AF1B-70AFC5EEEF83}"/>
              </a:ext>
            </a:extLst>
          </p:cNvPr>
          <p:cNvSpPr txBox="1"/>
          <p:nvPr/>
        </p:nvSpPr>
        <p:spPr>
          <a:xfrm>
            <a:off x="454868" y="1964938"/>
            <a:ext cx="2868799" cy="584775"/>
          </a:xfrm>
          <a:prstGeom prst="rect">
            <a:avLst/>
          </a:prstGeom>
          <a:noFill/>
        </p:spPr>
        <p:txBody>
          <a:bodyPr wrap="none" rtlCol="0">
            <a:spAutoFit/>
          </a:bodyPr>
          <a:lstStyle/>
          <a:p>
            <a:r>
              <a:rPr lang="en-US" sz="1600" dirty="0">
                <a:solidFill>
                  <a:srgbClr val="00B0F0"/>
                </a:solidFill>
              </a:rPr>
              <a:t>Shoreline is wrong!</a:t>
            </a:r>
          </a:p>
          <a:p>
            <a:r>
              <a:rPr lang="en-US" sz="1600" dirty="0">
                <a:solidFill>
                  <a:srgbClr val="00B0F0"/>
                </a:solidFill>
              </a:rPr>
              <a:t>Both points are on the shoreline</a:t>
            </a:r>
          </a:p>
        </p:txBody>
      </p:sp>
      <p:sp>
        <p:nvSpPr>
          <p:cNvPr id="37" name="TextBox 36">
            <a:extLst>
              <a:ext uri="{FF2B5EF4-FFF2-40B4-BE49-F238E27FC236}">
                <a16:creationId xmlns="" xmlns:a16="http://schemas.microsoft.com/office/drawing/2014/main" id="{E4C6F768-49C8-43D0-93FC-CCF4AE22BE0B}"/>
              </a:ext>
            </a:extLst>
          </p:cNvPr>
          <p:cNvSpPr txBox="1"/>
          <p:nvPr/>
        </p:nvSpPr>
        <p:spPr>
          <a:xfrm rot="16200000">
            <a:off x="3720720" y="1347112"/>
            <a:ext cx="1359668" cy="307777"/>
          </a:xfrm>
          <a:prstGeom prst="rect">
            <a:avLst/>
          </a:prstGeom>
          <a:noFill/>
        </p:spPr>
        <p:txBody>
          <a:bodyPr wrap="none" rtlCol="0">
            <a:spAutoFit/>
          </a:bodyPr>
          <a:lstStyle/>
          <a:p>
            <a:r>
              <a:rPr lang="en-US" sz="1400" dirty="0"/>
              <a:t>Altitude (m </a:t>
            </a:r>
            <a:r>
              <a:rPr lang="en-US" sz="1400" dirty="0" err="1"/>
              <a:t>msl</a:t>
            </a:r>
            <a:r>
              <a:rPr lang="en-US" sz="1400" dirty="0"/>
              <a:t>)</a:t>
            </a:r>
          </a:p>
        </p:txBody>
      </p:sp>
      <p:sp>
        <p:nvSpPr>
          <p:cNvPr id="39" name="TextBox 38">
            <a:extLst>
              <a:ext uri="{FF2B5EF4-FFF2-40B4-BE49-F238E27FC236}">
                <a16:creationId xmlns="" xmlns:a16="http://schemas.microsoft.com/office/drawing/2014/main" id="{EB46A23F-B66E-4342-BFCE-4473D3134BF6}"/>
              </a:ext>
            </a:extLst>
          </p:cNvPr>
          <p:cNvSpPr txBox="1"/>
          <p:nvPr/>
        </p:nvSpPr>
        <p:spPr>
          <a:xfrm>
            <a:off x="4450129" y="-23617"/>
            <a:ext cx="2560060" cy="369332"/>
          </a:xfrm>
          <a:prstGeom prst="rect">
            <a:avLst/>
          </a:prstGeom>
          <a:noFill/>
        </p:spPr>
        <p:txBody>
          <a:bodyPr wrap="none" rtlCol="0">
            <a:spAutoFit/>
          </a:bodyPr>
          <a:lstStyle/>
          <a:p>
            <a:r>
              <a:rPr lang="en-US" dirty="0"/>
              <a:t>Sheboygan Ground Site-2</a:t>
            </a:r>
          </a:p>
        </p:txBody>
      </p:sp>
      <p:sp>
        <p:nvSpPr>
          <p:cNvPr id="34" name="TextBox 33">
            <a:extLst>
              <a:ext uri="{FF2B5EF4-FFF2-40B4-BE49-F238E27FC236}">
                <a16:creationId xmlns="" xmlns:a16="http://schemas.microsoft.com/office/drawing/2014/main" id="{9DE63D3A-8C79-464B-A5DA-5EFC617DBF87}"/>
              </a:ext>
            </a:extLst>
          </p:cNvPr>
          <p:cNvSpPr txBox="1"/>
          <p:nvPr/>
        </p:nvSpPr>
        <p:spPr>
          <a:xfrm>
            <a:off x="7164399" y="4613136"/>
            <a:ext cx="1789016" cy="307777"/>
          </a:xfrm>
          <a:prstGeom prst="rect">
            <a:avLst/>
          </a:prstGeom>
          <a:noFill/>
        </p:spPr>
        <p:txBody>
          <a:bodyPr wrap="none" rtlCol="0">
            <a:spAutoFit/>
          </a:bodyPr>
          <a:lstStyle/>
          <a:p>
            <a:r>
              <a:rPr lang="en-US" sz="1400" dirty="0"/>
              <a:t>233-242 m above lake</a:t>
            </a:r>
          </a:p>
        </p:txBody>
      </p:sp>
      <p:sp>
        <p:nvSpPr>
          <p:cNvPr id="41" name="TextBox 40">
            <a:extLst>
              <a:ext uri="{FF2B5EF4-FFF2-40B4-BE49-F238E27FC236}">
                <a16:creationId xmlns="" xmlns:a16="http://schemas.microsoft.com/office/drawing/2014/main" id="{E5B079D5-EC15-49B9-9936-70EAF28B8689}"/>
              </a:ext>
            </a:extLst>
          </p:cNvPr>
          <p:cNvSpPr txBox="1"/>
          <p:nvPr/>
        </p:nvSpPr>
        <p:spPr>
          <a:xfrm>
            <a:off x="8175727" y="3719200"/>
            <a:ext cx="748931" cy="954107"/>
          </a:xfrm>
          <a:prstGeom prst="rect">
            <a:avLst/>
          </a:prstGeom>
          <a:noFill/>
        </p:spPr>
        <p:txBody>
          <a:bodyPr wrap="square" rtlCol="0">
            <a:spAutoFit/>
          </a:bodyPr>
          <a:lstStyle/>
          <a:p>
            <a:pPr algn="r"/>
            <a:r>
              <a:rPr lang="en-US" sz="1400" dirty="0"/>
              <a:t>233-242 m above lake</a:t>
            </a:r>
          </a:p>
        </p:txBody>
      </p:sp>
      <p:sp>
        <p:nvSpPr>
          <p:cNvPr id="50" name="TextBox 49">
            <a:extLst>
              <a:ext uri="{FF2B5EF4-FFF2-40B4-BE49-F238E27FC236}">
                <a16:creationId xmlns="" xmlns:a16="http://schemas.microsoft.com/office/drawing/2014/main" id="{B0318527-CB29-4438-9692-4F5F8E30C163}"/>
              </a:ext>
            </a:extLst>
          </p:cNvPr>
          <p:cNvSpPr txBox="1"/>
          <p:nvPr/>
        </p:nvSpPr>
        <p:spPr>
          <a:xfrm>
            <a:off x="7154209" y="4430770"/>
            <a:ext cx="1789016" cy="307777"/>
          </a:xfrm>
          <a:prstGeom prst="rect">
            <a:avLst/>
          </a:prstGeom>
          <a:noFill/>
        </p:spPr>
        <p:txBody>
          <a:bodyPr wrap="none" rtlCol="0">
            <a:spAutoFit/>
          </a:bodyPr>
          <a:lstStyle/>
          <a:p>
            <a:r>
              <a:rPr lang="en-US" sz="1400" dirty="0"/>
              <a:t>257-262 m above lake</a:t>
            </a:r>
          </a:p>
        </p:txBody>
      </p:sp>
      <p:sp>
        <p:nvSpPr>
          <p:cNvPr id="51" name="TextBox 50">
            <a:extLst>
              <a:ext uri="{FF2B5EF4-FFF2-40B4-BE49-F238E27FC236}">
                <a16:creationId xmlns="" xmlns:a16="http://schemas.microsoft.com/office/drawing/2014/main" id="{6746483E-4BFB-44C1-B4F0-18C06F812BCF}"/>
              </a:ext>
            </a:extLst>
          </p:cNvPr>
          <p:cNvSpPr txBox="1"/>
          <p:nvPr/>
        </p:nvSpPr>
        <p:spPr>
          <a:xfrm>
            <a:off x="5729198" y="4930076"/>
            <a:ext cx="1789016" cy="307777"/>
          </a:xfrm>
          <a:prstGeom prst="rect">
            <a:avLst/>
          </a:prstGeom>
          <a:noFill/>
        </p:spPr>
        <p:txBody>
          <a:bodyPr wrap="none" rtlCol="0">
            <a:spAutoFit/>
          </a:bodyPr>
          <a:lstStyle/>
          <a:p>
            <a:r>
              <a:rPr lang="en-US" sz="1400" dirty="0"/>
              <a:t>184-192 m above lake</a:t>
            </a:r>
          </a:p>
        </p:txBody>
      </p:sp>
      <p:cxnSp>
        <p:nvCxnSpPr>
          <p:cNvPr id="57" name="Straight Connector 56">
            <a:extLst>
              <a:ext uri="{FF2B5EF4-FFF2-40B4-BE49-F238E27FC236}">
                <a16:creationId xmlns="" xmlns:a16="http://schemas.microsoft.com/office/drawing/2014/main" id="{9226125F-E339-4EA4-AA22-13D67BA1BD90}"/>
              </a:ext>
            </a:extLst>
          </p:cNvPr>
          <p:cNvCxnSpPr/>
          <p:nvPr/>
        </p:nvCxnSpPr>
        <p:spPr>
          <a:xfrm>
            <a:off x="4572001" y="2199496"/>
            <a:ext cx="39235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7075DFCC-9A69-4744-BBE3-EF14B65FC4E2}"/>
              </a:ext>
            </a:extLst>
          </p:cNvPr>
          <p:cNvSpPr txBox="1"/>
          <p:nvPr/>
        </p:nvSpPr>
        <p:spPr>
          <a:xfrm>
            <a:off x="5935817" y="6628074"/>
            <a:ext cx="833883" cy="276999"/>
          </a:xfrm>
          <a:prstGeom prst="rect">
            <a:avLst/>
          </a:prstGeom>
          <a:noFill/>
        </p:spPr>
        <p:txBody>
          <a:bodyPr wrap="none" rtlCol="0">
            <a:spAutoFit/>
          </a:bodyPr>
          <a:lstStyle/>
          <a:p>
            <a:r>
              <a:rPr lang="en-US" sz="1200" dirty="0"/>
              <a:t>NO2 (ppb)</a:t>
            </a:r>
          </a:p>
        </p:txBody>
      </p:sp>
      <p:cxnSp>
        <p:nvCxnSpPr>
          <p:cNvPr id="43" name="Straight Arrow Connector 42">
            <a:extLst>
              <a:ext uri="{FF2B5EF4-FFF2-40B4-BE49-F238E27FC236}">
                <a16:creationId xmlns="" xmlns:a16="http://schemas.microsoft.com/office/drawing/2014/main" id="{311BDC49-4CC7-4BC3-BF9F-58E6A0396390}"/>
              </a:ext>
            </a:extLst>
          </p:cNvPr>
          <p:cNvCxnSpPr>
            <a:cxnSpLocks/>
          </p:cNvCxnSpPr>
          <p:nvPr/>
        </p:nvCxnSpPr>
        <p:spPr>
          <a:xfrm>
            <a:off x="6856853" y="1673888"/>
            <a:ext cx="30065" cy="2875511"/>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 xmlns:a16="http://schemas.microsoft.com/office/drawing/2014/main" id="{FE781FCA-FF12-4B91-9D1F-3E2FAEF34F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684" t="33754" b="34597"/>
          <a:stretch/>
        </p:blipFill>
        <p:spPr>
          <a:xfrm>
            <a:off x="8548502" y="748570"/>
            <a:ext cx="495232" cy="1446986"/>
          </a:xfrm>
          <a:prstGeom prst="rect">
            <a:avLst/>
          </a:prstGeom>
        </p:spPr>
      </p:pic>
      <p:sp>
        <p:nvSpPr>
          <p:cNvPr id="48" name="TextBox 47">
            <a:extLst>
              <a:ext uri="{FF2B5EF4-FFF2-40B4-BE49-F238E27FC236}">
                <a16:creationId xmlns="" xmlns:a16="http://schemas.microsoft.com/office/drawing/2014/main" id="{2CC80196-A56A-4DED-B194-6CCECA284948}"/>
              </a:ext>
            </a:extLst>
          </p:cNvPr>
          <p:cNvSpPr txBox="1"/>
          <p:nvPr/>
        </p:nvSpPr>
        <p:spPr>
          <a:xfrm>
            <a:off x="3566004" y="2945150"/>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49" name="TextBox 48">
            <a:extLst>
              <a:ext uri="{FF2B5EF4-FFF2-40B4-BE49-F238E27FC236}">
                <a16:creationId xmlns="" xmlns:a16="http://schemas.microsoft.com/office/drawing/2014/main" id="{ACA57505-19E1-45E6-B270-41D4767E48D8}"/>
              </a:ext>
            </a:extLst>
          </p:cNvPr>
          <p:cNvSpPr txBox="1"/>
          <p:nvPr/>
        </p:nvSpPr>
        <p:spPr>
          <a:xfrm>
            <a:off x="8523395" y="657836"/>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44" name="TextBox 43">
            <a:extLst>
              <a:ext uri="{FF2B5EF4-FFF2-40B4-BE49-F238E27FC236}">
                <a16:creationId xmlns="" xmlns:a16="http://schemas.microsoft.com/office/drawing/2014/main" id="{6564D319-FF9A-41EF-B96F-5E20613B7B1C}"/>
              </a:ext>
            </a:extLst>
          </p:cNvPr>
          <p:cNvSpPr txBox="1"/>
          <p:nvPr/>
        </p:nvSpPr>
        <p:spPr>
          <a:xfrm>
            <a:off x="4536517" y="2172433"/>
            <a:ext cx="791435" cy="276999"/>
          </a:xfrm>
          <a:prstGeom prst="rect">
            <a:avLst/>
          </a:prstGeom>
          <a:noFill/>
        </p:spPr>
        <p:txBody>
          <a:bodyPr wrap="none" rtlCol="0">
            <a:spAutoFit/>
          </a:bodyPr>
          <a:lstStyle/>
          <a:p>
            <a:r>
              <a:rPr lang="en-US" sz="1200" dirty="0"/>
              <a:t>Lake level</a:t>
            </a:r>
          </a:p>
        </p:txBody>
      </p:sp>
      <p:sp>
        <p:nvSpPr>
          <p:cNvPr id="52" name="TextBox 51">
            <a:extLst>
              <a:ext uri="{FF2B5EF4-FFF2-40B4-BE49-F238E27FC236}">
                <a16:creationId xmlns="" xmlns:a16="http://schemas.microsoft.com/office/drawing/2014/main" id="{298879F5-8076-4023-9076-E1444CBDB813}"/>
              </a:ext>
            </a:extLst>
          </p:cNvPr>
          <p:cNvSpPr txBox="1"/>
          <p:nvPr/>
        </p:nvSpPr>
        <p:spPr>
          <a:xfrm>
            <a:off x="4572000" y="6251989"/>
            <a:ext cx="1314014" cy="276999"/>
          </a:xfrm>
          <a:prstGeom prst="rect">
            <a:avLst/>
          </a:prstGeom>
          <a:noFill/>
        </p:spPr>
        <p:txBody>
          <a:bodyPr wrap="none" rtlCol="0">
            <a:spAutoFit/>
          </a:bodyPr>
          <a:lstStyle/>
          <a:p>
            <a:r>
              <a:rPr lang="en-US" sz="1200" dirty="0"/>
              <a:t>Lake level (177 m)</a:t>
            </a:r>
          </a:p>
        </p:txBody>
      </p:sp>
      <p:cxnSp>
        <p:nvCxnSpPr>
          <p:cNvPr id="53" name="Straight Arrow Connector 52">
            <a:extLst>
              <a:ext uri="{FF2B5EF4-FFF2-40B4-BE49-F238E27FC236}">
                <a16:creationId xmlns="" xmlns:a16="http://schemas.microsoft.com/office/drawing/2014/main" id="{D4D86F79-0399-476F-A50E-CB9951631C2E}"/>
              </a:ext>
            </a:extLst>
          </p:cNvPr>
          <p:cNvCxnSpPr>
            <a:cxnSpLocks/>
          </p:cNvCxnSpPr>
          <p:nvPr/>
        </p:nvCxnSpPr>
        <p:spPr>
          <a:xfrm>
            <a:off x="6006028" y="1424423"/>
            <a:ext cx="2068985" cy="2413080"/>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 xmlns:a16="http://schemas.microsoft.com/office/drawing/2014/main" id="{B3499BBE-17DE-4061-94DC-53FE3A8BFFE8}"/>
              </a:ext>
            </a:extLst>
          </p:cNvPr>
          <p:cNvSpPr txBox="1"/>
          <p:nvPr/>
        </p:nvSpPr>
        <p:spPr>
          <a:xfrm>
            <a:off x="5191280" y="5671352"/>
            <a:ext cx="1161672" cy="738664"/>
          </a:xfrm>
          <a:prstGeom prst="rect">
            <a:avLst/>
          </a:prstGeom>
          <a:noFill/>
        </p:spPr>
        <p:txBody>
          <a:bodyPr wrap="square" rtlCol="0">
            <a:spAutoFit/>
          </a:bodyPr>
          <a:lstStyle/>
          <a:p>
            <a:r>
              <a:rPr lang="en-US" sz="1400" dirty="0"/>
              <a:t>Slightly elevated NO</a:t>
            </a:r>
            <a:r>
              <a:rPr lang="en-US" sz="1400" baseline="-25000" dirty="0"/>
              <a:t>2</a:t>
            </a:r>
            <a:r>
              <a:rPr lang="en-US" sz="1400" dirty="0"/>
              <a:t> over land</a:t>
            </a:r>
          </a:p>
        </p:txBody>
      </p:sp>
      <p:sp>
        <p:nvSpPr>
          <p:cNvPr id="55" name="Freeform: Shape 54">
            <a:extLst>
              <a:ext uri="{FF2B5EF4-FFF2-40B4-BE49-F238E27FC236}">
                <a16:creationId xmlns="" xmlns:a16="http://schemas.microsoft.com/office/drawing/2014/main" id="{65A62D2A-1765-4E16-B943-9D07180239DD}"/>
              </a:ext>
            </a:extLst>
          </p:cNvPr>
          <p:cNvSpPr/>
          <p:nvPr/>
        </p:nvSpPr>
        <p:spPr>
          <a:xfrm>
            <a:off x="6913984" y="1711369"/>
            <a:ext cx="258925" cy="2935276"/>
          </a:xfrm>
          <a:custGeom>
            <a:avLst/>
            <a:gdLst>
              <a:gd name="connsiteX0" fmla="*/ 0 w 345233"/>
              <a:gd name="connsiteY0" fmla="*/ 5464 h 2935276"/>
              <a:gd name="connsiteX1" fmla="*/ 279918 w 345233"/>
              <a:gd name="connsiteY1" fmla="*/ 462664 h 2935276"/>
              <a:gd name="connsiteX2" fmla="*/ 345233 w 345233"/>
              <a:gd name="connsiteY2" fmla="*/ 2935276 h 2935276"/>
            </a:gdLst>
            <a:ahLst/>
            <a:cxnLst>
              <a:cxn ang="0">
                <a:pos x="connsiteX0" y="connsiteY0"/>
              </a:cxn>
              <a:cxn ang="0">
                <a:pos x="connsiteX1" y="connsiteY1"/>
              </a:cxn>
              <a:cxn ang="0">
                <a:pos x="connsiteX2" y="connsiteY2"/>
              </a:cxn>
            </a:cxnLst>
            <a:rect l="l" t="t" r="r" b="b"/>
            <a:pathLst>
              <a:path w="345233" h="2935276">
                <a:moveTo>
                  <a:pt x="0" y="5464"/>
                </a:moveTo>
                <a:cubicBezTo>
                  <a:pt x="111189" y="-10087"/>
                  <a:pt x="222379" y="-25638"/>
                  <a:pt x="279918" y="462664"/>
                </a:cubicBezTo>
                <a:cubicBezTo>
                  <a:pt x="337457" y="950966"/>
                  <a:pt x="341345" y="1943121"/>
                  <a:pt x="345233" y="2935276"/>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 xmlns:a16="http://schemas.microsoft.com/office/drawing/2014/main" id="{828FE42F-40AB-40FA-91B4-C83B52A68512}"/>
              </a:ext>
            </a:extLst>
          </p:cNvPr>
          <p:cNvCxnSpPr>
            <a:cxnSpLocks/>
          </p:cNvCxnSpPr>
          <p:nvPr/>
        </p:nvCxnSpPr>
        <p:spPr>
          <a:xfrm flipH="1">
            <a:off x="5754251" y="1823504"/>
            <a:ext cx="1132667" cy="3136018"/>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 xmlns:a16="http://schemas.microsoft.com/office/drawing/2014/main" id="{DABB1580-440F-4ABD-BC59-33485C1A0AD0}"/>
              </a:ext>
            </a:extLst>
          </p:cNvPr>
          <p:cNvSpPr txBox="1"/>
          <p:nvPr/>
        </p:nvSpPr>
        <p:spPr>
          <a:xfrm>
            <a:off x="6751834" y="1922363"/>
            <a:ext cx="448681" cy="523220"/>
          </a:xfrm>
          <a:prstGeom prst="rect">
            <a:avLst/>
          </a:prstGeom>
          <a:noFill/>
        </p:spPr>
        <p:txBody>
          <a:bodyPr wrap="square" rtlCol="0">
            <a:spAutoFit/>
          </a:bodyPr>
          <a:lstStyle/>
          <a:p>
            <a:r>
              <a:rPr lang="en-US" sz="1400" dirty="0"/>
              <a:t>17:39</a:t>
            </a:r>
          </a:p>
        </p:txBody>
      </p:sp>
      <p:cxnSp>
        <p:nvCxnSpPr>
          <p:cNvPr id="62" name="Straight Arrow Connector 61">
            <a:extLst>
              <a:ext uri="{FF2B5EF4-FFF2-40B4-BE49-F238E27FC236}">
                <a16:creationId xmlns="" xmlns:a16="http://schemas.microsoft.com/office/drawing/2014/main" id="{BF72635D-7DDD-40DB-A4AC-6AEA282471C0}"/>
              </a:ext>
            </a:extLst>
          </p:cNvPr>
          <p:cNvCxnSpPr>
            <a:cxnSpLocks/>
          </p:cNvCxnSpPr>
          <p:nvPr/>
        </p:nvCxnSpPr>
        <p:spPr>
          <a:xfrm flipH="1" flipV="1">
            <a:off x="6939894" y="1813227"/>
            <a:ext cx="37233" cy="172113"/>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pic>
        <p:nvPicPr>
          <p:cNvPr id="36" name="Picture 35"/>
          <p:cNvPicPr/>
          <p:nvPr/>
        </p:nvPicPr>
        <p:blipFill rotWithShape="1">
          <a:blip r:embed="rId5">
            <a:extLst>
              <a:ext uri="{28A0092B-C50C-407E-A947-70E740481C1C}">
                <a14:useLocalDpi xmlns:a14="http://schemas.microsoft.com/office/drawing/2010/main" val="0"/>
              </a:ext>
            </a:extLst>
          </a:blip>
          <a:srcRect l="80225" r="-201"/>
          <a:stretch/>
        </p:blipFill>
        <p:spPr bwMode="auto">
          <a:xfrm>
            <a:off x="142145" y="1886757"/>
            <a:ext cx="1821403" cy="1394460"/>
          </a:xfrm>
          <a:prstGeom prst="rect">
            <a:avLst/>
          </a:prstGeom>
          <a:noFill/>
          <a:ln w="25400">
            <a:solidFill>
              <a:srgbClr val="FF0000"/>
            </a:solidFill>
          </a:ln>
          <a:extLst>
            <a:ext uri="{53640926-AAD7-44D8-BBD7-CCE9431645EC}">
              <a14:shadowObscured xmlns:a14="http://schemas.microsoft.com/office/drawing/2010/main"/>
            </a:ext>
          </a:extLst>
        </p:spPr>
      </p:pic>
      <p:cxnSp>
        <p:nvCxnSpPr>
          <p:cNvPr id="3" name="Straight Arrow Connector 2"/>
          <p:cNvCxnSpPr/>
          <p:nvPr/>
        </p:nvCxnSpPr>
        <p:spPr>
          <a:xfrm>
            <a:off x="1524000" y="2630963"/>
            <a:ext cx="762000" cy="11790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 xmlns:a16="http://schemas.microsoft.com/office/drawing/2014/main" id="{CEEF7852-2734-428A-A2FB-6619FD44692F}"/>
              </a:ext>
            </a:extLst>
          </p:cNvPr>
          <p:cNvSpPr txBox="1"/>
          <p:nvPr/>
        </p:nvSpPr>
        <p:spPr>
          <a:xfrm>
            <a:off x="210276" y="128668"/>
            <a:ext cx="3747118" cy="1384995"/>
          </a:xfrm>
          <a:prstGeom prst="rect">
            <a:avLst/>
          </a:prstGeom>
          <a:noFill/>
        </p:spPr>
        <p:txBody>
          <a:bodyPr wrap="square" rtlCol="0">
            <a:spAutoFit/>
          </a:bodyPr>
          <a:lstStyle/>
          <a:p>
            <a:r>
              <a:rPr lang="en-US" sz="2800" dirty="0"/>
              <a:t>High-NO</a:t>
            </a:r>
            <a:r>
              <a:rPr lang="en-US" sz="2800" baseline="-25000" dirty="0"/>
              <a:t>2</a:t>
            </a:r>
            <a:r>
              <a:rPr lang="en-US" sz="2800" dirty="0"/>
              <a:t> by </a:t>
            </a:r>
          </a:p>
          <a:p>
            <a:r>
              <a:rPr lang="en-US" sz="2800" dirty="0"/>
              <a:t>Sheboygan Ground </a:t>
            </a:r>
            <a:endParaRPr lang="en-US" sz="2800" dirty="0" smtClean="0"/>
          </a:p>
          <a:p>
            <a:r>
              <a:rPr lang="en-US" sz="2800" dirty="0" smtClean="0"/>
              <a:t>Site-2 </a:t>
            </a:r>
            <a:r>
              <a:rPr lang="en-US" sz="2800" dirty="0"/>
              <a:t>Spiral</a:t>
            </a:r>
          </a:p>
        </p:txBody>
      </p:sp>
    </p:spTree>
    <p:extLst>
      <p:ext uri="{BB962C8B-B14F-4D97-AF65-F5344CB8AC3E}">
        <p14:creationId xmlns:p14="http://schemas.microsoft.com/office/powerpoint/2010/main" val="26815656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ans\users$\bpierce\Data\Documents\FY2019_Travel_SSEC\EPRI_Chicago\Capt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539750"/>
            <a:ext cx="8115300" cy="6089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90800" y="150976"/>
            <a:ext cx="4795095" cy="369332"/>
          </a:xfrm>
          <a:prstGeom prst="rect">
            <a:avLst/>
          </a:prstGeom>
        </p:spPr>
        <p:txBody>
          <a:bodyPr wrap="none">
            <a:spAutoFit/>
          </a:bodyPr>
          <a:lstStyle/>
          <a:p>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NO2 </a:t>
            </a:r>
            <a:r>
              <a:rPr lang="en-US" b="1" dirty="0" smtClean="0">
                <a:latin typeface="Times New Roman" panose="02020603050405020304" pitchFamily="18" charset="0"/>
                <a:cs typeface="Times New Roman" panose="02020603050405020304" pitchFamily="18" charset="0"/>
              </a:rPr>
              <a:t>column retrieval June 02, 2017</a:t>
            </a:r>
            <a:endParaRPr lang="en-US" dirty="0"/>
          </a:p>
        </p:txBody>
      </p:sp>
    </p:spTree>
    <p:extLst>
      <p:ext uri="{BB962C8B-B14F-4D97-AF65-F5344CB8AC3E}">
        <p14:creationId xmlns:p14="http://schemas.microsoft.com/office/powerpoint/2010/main" val="29632858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3E6FF260-77F2-4BB3-8C4A-259BF53B6ADA}"/>
              </a:ext>
            </a:extLst>
          </p:cNvPr>
          <p:cNvPicPr>
            <a:picLocks noChangeAspect="1"/>
          </p:cNvPicPr>
          <p:nvPr/>
        </p:nvPicPr>
        <p:blipFill rotWithShape="1">
          <a:blip r:embed="rId2"/>
          <a:srcRect t="-716" r="23567" b="-1"/>
          <a:stretch/>
        </p:blipFill>
        <p:spPr>
          <a:xfrm>
            <a:off x="6025539" y="533401"/>
            <a:ext cx="3118461" cy="5791516"/>
          </a:xfrm>
          <a:prstGeom prst="rect">
            <a:avLst/>
          </a:prstGeom>
        </p:spPr>
      </p:pic>
      <p:pic>
        <p:nvPicPr>
          <p:cNvPr id="4" name="Picture 3" descr="\\beans\users$\bpierce\Data\Documents\Great_Lakes_Ozone_Study\LADCO_Report\Draft_08\Chiwaukee-WT-Zion LMOS 2017 plot-lon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215640"/>
            <a:ext cx="5943600" cy="2377440"/>
          </a:xfrm>
          <a:prstGeom prst="rect">
            <a:avLst/>
          </a:prstGeom>
          <a:noFill/>
          <a:ln>
            <a:noFill/>
          </a:ln>
        </p:spPr>
      </p:pic>
      <p:pic>
        <p:nvPicPr>
          <p:cNvPr id="5" name="Picture 4" descr="\\beans\users$\bpierce\Data\Documents\Great_Lakes_Ozone_Study\LADCO_Report\Draft_08\Sheboygan LMOS 2017 plot-lon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762000"/>
            <a:ext cx="5943600" cy="2377440"/>
          </a:xfrm>
          <a:prstGeom prst="rect">
            <a:avLst/>
          </a:prstGeom>
          <a:noFill/>
          <a:ln>
            <a:noFill/>
          </a:ln>
        </p:spPr>
      </p:pic>
      <p:sp>
        <p:nvSpPr>
          <p:cNvPr id="7" name="TextBox 6"/>
          <p:cNvSpPr txBox="1"/>
          <p:nvPr/>
        </p:nvSpPr>
        <p:spPr>
          <a:xfrm>
            <a:off x="6520648" y="120134"/>
            <a:ext cx="2236574"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June 11, 2017 MDA8</a:t>
            </a:r>
            <a:endParaRPr lang="en-US" b="1" dirty="0">
              <a:latin typeface="Times New Roman" panose="02020603050405020304" pitchFamily="18" charset="0"/>
              <a:cs typeface="Times New Roman" panose="02020603050405020304" pitchFamily="18" charset="0"/>
            </a:endParaRPr>
          </a:p>
        </p:txBody>
      </p:sp>
      <p:sp>
        <p:nvSpPr>
          <p:cNvPr id="8" name="Rectangle 7"/>
          <p:cNvSpPr/>
          <p:nvPr/>
        </p:nvSpPr>
        <p:spPr>
          <a:xfrm>
            <a:off x="3851005" y="3456766"/>
            <a:ext cx="177452" cy="182880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61148" y="1005839"/>
            <a:ext cx="177452" cy="181001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15852" y="3456766"/>
            <a:ext cx="1061509" cy="276999"/>
          </a:xfrm>
          <a:prstGeom prst="rect">
            <a:avLst/>
          </a:prstGeom>
          <a:noFill/>
        </p:spPr>
        <p:txBody>
          <a:bodyPr wrap="none" rtlCol="0">
            <a:spAutoFit/>
          </a:bodyPr>
          <a:lstStyle/>
          <a:p>
            <a:r>
              <a:rPr lang="en-US" sz="1200" b="1" dirty="0" smtClean="0"/>
              <a:t>June 11, 2017</a:t>
            </a:r>
            <a:endParaRPr lang="en-US" sz="1200" b="1" dirty="0"/>
          </a:p>
        </p:txBody>
      </p:sp>
      <p:sp>
        <p:nvSpPr>
          <p:cNvPr id="11" name="TextBox 10"/>
          <p:cNvSpPr txBox="1"/>
          <p:nvPr/>
        </p:nvSpPr>
        <p:spPr>
          <a:xfrm>
            <a:off x="2605709" y="989800"/>
            <a:ext cx="1061509" cy="276999"/>
          </a:xfrm>
          <a:prstGeom prst="rect">
            <a:avLst/>
          </a:prstGeom>
          <a:noFill/>
        </p:spPr>
        <p:txBody>
          <a:bodyPr wrap="none" rtlCol="0">
            <a:spAutoFit/>
          </a:bodyPr>
          <a:lstStyle/>
          <a:p>
            <a:r>
              <a:rPr lang="en-US" sz="1200" b="1" dirty="0" smtClean="0"/>
              <a:t>June 11, 2017</a:t>
            </a:r>
            <a:endParaRPr lang="en-US" sz="1200" b="1" dirty="0"/>
          </a:p>
        </p:txBody>
      </p:sp>
      <p:sp>
        <p:nvSpPr>
          <p:cNvPr id="12" name="TextBox 11"/>
          <p:cNvSpPr txBox="1"/>
          <p:nvPr/>
        </p:nvSpPr>
        <p:spPr>
          <a:xfrm>
            <a:off x="-3672" y="6499685"/>
            <a:ext cx="2655535"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(Angie Dickens , WDNR)</a:t>
            </a:r>
            <a:endParaRPr lang="en-US" b="1" dirty="0">
              <a:latin typeface="Times New Roman" panose="02020603050405020304" pitchFamily="18" charset="0"/>
              <a:cs typeface="Times New Roman" panose="02020603050405020304" pitchFamily="18" charset="0"/>
            </a:endParaRPr>
          </a:p>
        </p:txBody>
      </p:sp>
      <p:sp>
        <p:nvSpPr>
          <p:cNvPr id="13" name="Rectangle 12"/>
          <p:cNvSpPr/>
          <p:nvPr/>
        </p:nvSpPr>
        <p:spPr>
          <a:xfrm>
            <a:off x="381000" y="152400"/>
            <a:ext cx="5034583"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Lakeshore ozone during LMOS 2017</a:t>
            </a:r>
          </a:p>
        </p:txBody>
      </p:sp>
      <p:sp>
        <p:nvSpPr>
          <p:cNvPr id="2" name="TextBox 1"/>
          <p:cNvSpPr txBox="1"/>
          <p:nvPr/>
        </p:nvSpPr>
        <p:spPr>
          <a:xfrm>
            <a:off x="5381950" y="6431578"/>
            <a:ext cx="3703386"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MDA8=Maximum Daily 8 hour Average</a:t>
            </a:r>
            <a:endParaRPr lang="en-US" sz="1600" b="1" dirty="0">
              <a:latin typeface="Times New Roman" panose="02020603050405020304" pitchFamily="18" charset="0"/>
              <a:cs typeface="Times New Roman" panose="02020603050405020304" pitchFamily="18" charset="0"/>
            </a:endParaRPr>
          </a:p>
        </p:txBody>
      </p:sp>
      <p:cxnSp>
        <p:nvCxnSpPr>
          <p:cNvPr id="14" name="Straight Arrow Connector 13"/>
          <p:cNvCxnSpPr>
            <a:stCxn id="5" idx="3"/>
          </p:cNvCxnSpPr>
          <p:nvPr/>
        </p:nvCxnSpPr>
        <p:spPr>
          <a:xfrm>
            <a:off x="6019800" y="1950720"/>
            <a:ext cx="2133600" cy="109728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3"/>
          </p:cNvCxnSpPr>
          <p:nvPr/>
        </p:nvCxnSpPr>
        <p:spPr>
          <a:xfrm>
            <a:off x="6019800" y="4404360"/>
            <a:ext cx="2057400" cy="4724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6510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F2D242B-4643-4B75-8CEF-1A54DDA8538B}"/>
              </a:ext>
            </a:extLst>
          </p:cNvPr>
          <p:cNvSpPr txBox="1"/>
          <p:nvPr/>
        </p:nvSpPr>
        <p:spPr>
          <a:xfrm>
            <a:off x="106959" y="184559"/>
            <a:ext cx="2106218" cy="954107"/>
          </a:xfrm>
          <a:prstGeom prst="rect">
            <a:avLst/>
          </a:prstGeom>
          <a:noFill/>
        </p:spPr>
        <p:txBody>
          <a:bodyPr wrap="none" rtlCol="0">
            <a:spAutoFit/>
          </a:bodyPr>
          <a:lstStyle/>
          <a:p>
            <a:r>
              <a:rPr lang="en-US" sz="2800" dirty="0"/>
              <a:t>June 11</a:t>
            </a:r>
          </a:p>
          <a:p>
            <a:r>
              <a:rPr lang="en-US" sz="2800" dirty="0"/>
              <a:t>MDA8 Ozone</a:t>
            </a:r>
          </a:p>
        </p:txBody>
      </p:sp>
      <p:pic>
        <p:nvPicPr>
          <p:cNvPr id="4" name="Picture 2" descr="C:\Users\dickea\Desktop\R\Ozone analysis\LMOS 2017\June 10-12 ozone.png">
            <a:extLst>
              <a:ext uri="{FF2B5EF4-FFF2-40B4-BE49-F238E27FC236}">
                <a16:creationId xmlns:a16="http://schemas.microsoft.com/office/drawing/2014/main" xmlns="" id="{5DF14E81-293B-4FDC-B46E-D54E28BB98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95"/>
          <a:stretch/>
        </p:blipFill>
        <p:spPr bwMode="auto">
          <a:xfrm>
            <a:off x="106960" y="1176156"/>
            <a:ext cx="4982513" cy="50000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B9DCECC5-15C8-4740-8A6B-9DAC312ECDA7}"/>
              </a:ext>
            </a:extLst>
          </p:cNvPr>
          <p:cNvSpPr txBox="1"/>
          <p:nvPr/>
        </p:nvSpPr>
        <p:spPr>
          <a:xfrm>
            <a:off x="275801" y="6147750"/>
            <a:ext cx="3242491" cy="646331"/>
          </a:xfrm>
          <a:prstGeom prst="rect">
            <a:avLst/>
          </a:prstGeom>
          <a:noFill/>
        </p:spPr>
        <p:txBody>
          <a:bodyPr wrap="none" rtlCol="0">
            <a:spAutoFit/>
          </a:bodyPr>
          <a:lstStyle/>
          <a:p>
            <a:r>
              <a:rPr lang="en-US" dirty="0"/>
              <a:t>Deep lake breeze @ Sheboygan; </a:t>
            </a:r>
            <a:endParaRPr lang="en-US" dirty="0" smtClean="0"/>
          </a:p>
          <a:p>
            <a:r>
              <a:rPr lang="en-US" dirty="0" smtClean="0"/>
              <a:t>Shallow </a:t>
            </a:r>
            <a:r>
              <a:rPr lang="en-US" dirty="0"/>
              <a:t>lake breeze @ Kenosha</a:t>
            </a:r>
          </a:p>
        </p:txBody>
      </p:sp>
      <p:pic>
        <p:nvPicPr>
          <p:cNvPr id="6" name="Picture 5">
            <a:extLst>
              <a:ext uri="{FF2B5EF4-FFF2-40B4-BE49-F238E27FC236}">
                <a16:creationId xmlns:a16="http://schemas.microsoft.com/office/drawing/2014/main" xmlns="" id="{3E6FF260-77F2-4BB3-8C4A-259BF53B6ADA}"/>
              </a:ext>
            </a:extLst>
          </p:cNvPr>
          <p:cNvPicPr>
            <a:picLocks noChangeAspect="1"/>
          </p:cNvPicPr>
          <p:nvPr/>
        </p:nvPicPr>
        <p:blipFill rotWithShape="1">
          <a:blip r:embed="rId3"/>
          <a:srcRect t="-716" r="23567" b="-1"/>
          <a:stretch/>
        </p:blipFill>
        <p:spPr>
          <a:xfrm>
            <a:off x="6025539" y="533401"/>
            <a:ext cx="3118461" cy="5791516"/>
          </a:xfrm>
          <a:prstGeom prst="rect">
            <a:avLst/>
          </a:prstGeom>
        </p:spPr>
      </p:pic>
      <p:sp>
        <p:nvSpPr>
          <p:cNvPr id="7" name="TextBox 6"/>
          <p:cNvSpPr txBox="1"/>
          <p:nvPr/>
        </p:nvSpPr>
        <p:spPr>
          <a:xfrm>
            <a:off x="6520648" y="120134"/>
            <a:ext cx="2236574"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June 11, 2017 MDA8</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381950" y="6431578"/>
            <a:ext cx="3703386"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MDA8=Maximum Daily 8 hour Average</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59211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D69455A8-3FC8-4A67-AD1E-FF7F995A9E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28" t="31230" b="27793"/>
          <a:stretch/>
        </p:blipFill>
        <p:spPr>
          <a:xfrm>
            <a:off x="1265025" y="918084"/>
            <a:ext cx="2769602" cy="1568527"/>
          </a:xfrm>
          <a:prstGeom prst="rect">
            <a:avLst/>
          </a:prstGeom>
        </p:spPr>
      </p:pic>
      <p:pic>
        <p:nvPicPr>
          <p:cNvPr id="18" name="Picture 17">
            <a:extLst>
              <a:ext uri="{FF2B5EF4-FFF2-40B4-BE49-F238E27FC236}">
                <a16:creationId xmlns:a16="http://schemas.microsoft.com/office/drawing/2014/main" xmlns="" id="{F14F02F9-A706-43CE-BA02-098A3373FB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1037" y="121301"/>
            <a:ext cx="4967151" cy="4730620"/>
          </a:xfrm>
          <a:prstGeom prst="rect">
            <a:avLst/>
          </a:prstGeom>
        </p:spPr>
      </p:pic>
      <p:grpSp>
        <p:nvGrpSpPr>
          <p:cNvPr id="14" name="Group 13">
            <a:extLst>
              <a:ext uri="{FF2B5EF4-FFF2-40B4-BE49-F238E27FC236}">
                <a16:creationId xmlns:a16="http://schemas.microsoft.com/office/drawing/2014/main" xmlns="" id="{99266B6C-234B-4496-BBAC-A405D650AD8F}"/>
              </a:ext>
            </a:extLst>
          </p:cNvPr>
          <p:cNvGrpSpPr/>
          <p:nvPr/>
        </p:nvGrpSpPr>
        <p:grpSpPr>
          <a:xfrm>
            <a:off x="43484" y="2864665"/>
            <a:ext cx="2506456" cy="3878592"/>
            <a:chOff x="262623" y="3429000"/>
            <a:chExt cx="1915537" cy="3312551"/>
          </a:xfrm>
        </p:grpSpPr>
        <p:pic>
          <p:nvPicPr>
            <p:cNvPr id="2" name="Picture 1">
              <a:extLst>
                <a:ext uri="{FF2B5EF4-FFF2-40B4-BE49-F238E27FC236}">
                  <a16:creationId xmlns:a16="http://schemas.microsoft.com/office/drawing/2014/main" xmlns="" id="{D1448171-9C87-4845-937C-8F566B0918C0}"/>
                </a:ext>
              </a:extLst>
            </p:cNvPr>
            <p:cNvPicPr>
              <a:picLocks noChangeAspect="1"/>
            </p:cNvPicPr>
            <p:nvPr/>
          </p:nvPicPr>
          <p:blipFill>
            <a:blip r:embed="rId4"/>
            <a:stretch>
              <a:fillRect/>
            </a:stretch>
          </p:blipFill>
          <p:spPr>
            <a:xfrm>
              <a:off x="262623" y="3429000"/>
              <a:ext cx="1628722" cy="3312551"/>
            </a:xfrm>
            <a:prstGeom prst="rect">
              <a:avLst/>
            </a:prstGeom>
          </p:spPr>
        </p:pic>
        <p:sp>
          <p:nvSpPr>
            <p:cNvPr id="3" name="TextBox 2">
              <a:extLst>
                <a:ext uri="{FF2B5EF4-FFF2-40B4-BE49-F238E27FC236}">
                  <a16:creationId xmlns:a16="http://schemas.microsoft.com/office/drawing/2014/main" xmlns="" id="{21C8CF09-7EA6-4288-BD84-98E99C2D6696}"/>
                </a:ext>
              </a:extLst>
            </p:cNvPr>
            <p:cNvSpPr txBox="1"/>
            <p:nvPr/>
          </p:nvSpPr>
          <p:spPr>
            <a:xfrm>
              <a:off x="553144" y="3655122"/>
              <a:ext cx="797655" cy="307777"/>
            </a:xfrm>
            <a:prstGeom prst="rect">
              <a:avLst/>
            </a:prstGeom>
            <a:noFill/>
          </p:spPr>
          <p:txBody>
            <a:bodyPr wrap="none" rtlCol="0">
              <a:spAutoFit/>
            </a:bodyPr>
            <a:lstStyle/>
            <a:p>
              <a:r>
                <a:rPr lang="en-US" sz="1400" dirty="0">
                  <a:solidFill>
                    <a:schemeClr val="bg1"/>
                  </a:solidFill>
                </a:rPr>
                <a:t>13:00</a:t>
              </a:r>
            </a:p>
          </p:txBody>
        </p:sp>
        <p:cxnSp>
          <p:nvCxnSpPr>
            <p:cNvPr id="4" name="Straight Arrow Connector 3">
              <a:extLst>
                <a:ext uri="{FF2B5EF4-FFF2-40B4-BE49-F238E27FC236}">
                  <a16:creationId xmlns:a16="http://schemas.microsoft.com/office/drawing/2014/main" xmlns="" id="{8C38E220-8CD1-4DC3-8F9F-395558A2EFB2}"/>
                </a:ext>
              </a:extLst>
            </p:cNvPr>
            <p:cNvCxnSpPr>
              <a:cxnSpLocks/>
            </p:cNvCxnSpPr>
            <p:nvPr/>
          </p:nvCxnSpPr>
          <p:spPr>
            <a:xfrm>
              <a:off x="1076984" y="3871789"/>
              <a:ext cx="253256" cy="146296"/>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C0570D10-8864-4533-94B0-C731F16C888C}"/>
                </a:ext>
              </a:extLst>
            </p:cNvPr>
            <p:cNvSpPr txBox="1"/>
            <p:nvPr/>
          </p:nvSpPr>
          <p:spPr>
            <a:xfrm>
              <a:off x="1380505" y="3550673"/>
              <a:ext cx="797655" cy="307777"/>
            </a:xfrm>
            <a:prstGeom prst="rect">
              <a:avLst/>
            </a:prstGeom>
            <a:noFill/>
          </p:spPr>
          <p:txBody>
            <a:bodyPr wrap="none" rtlCol="0">
              <a:spAutoFit/>
            </a:bodyPr>
            <a:lstStyle/>
            <a:p>
              <a:r>
                <a:rPr lang="en-US" sz="1400" dirty="0">
                  <a:solidFill>
                    <a:schemeClr val="bg1"/>
                  </a:solidFill>
                </a:rPr>
                <a:t>16:00</a:t>
              </a:r>
            </a:p>
          </p:txBody>
        </p:sp>
        <p:cxnSp>
          <p:nvCxnSpPr>
            <p:cNvPr id="6" name="Straight Arrow Connector 5">
              <a:extLst>
                <a:ext uri="{FF2B5EF4-FFF2-40B4-BE49-F238E27FC236}">
                  <a16:creationId xmlns:a16="http://schemas.microsoft.com/office/drawing/2014/main" xmlns="" id="{F816C35F-2803-4E62-ABB8-AF219418D3A9}"/>
                </a:ext>
              </a:extLst>
            </p:cNvPr>
            <p:cNvCxnSpPr>
              <a:cxnSpLocks/>
            </p:cNvCxnSpPr>
            <p:nvPr/>
          </p:nvCxnSpPr>
          <p:spPr>
            <a:xfrm flipH="1">
              <a:off x="1441909" y="3809010"/>
              <a:ext cx="150845" cy="209075"/>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xmlns="" id="{59F91A91-D239-4E2E-ABF0-77351C6DB405}"/>
              </a:ext>
            </a:extLst>
          </p:cNvPr>
          <p:cNvSpPr txBox="1"/>
          <p:nvPr/>
        </p:nvSpPr>
        <p:spPr>
          <a:xfrm>
            <a:off x="62981" y="-3"/>
            <a:ext cx="3454472" cy="677108"/>
          </a:xfrm>
          <a:prstGeom prst="rect">
            <a:avLst/>
          </a:prstGeom>
          <a:noFill/>
        </p:spPr>
        <p:txBody>
          <a:bodyPr wrap="none" rtlCol="0">
            <a:spAutoFit/>
          </a:bodyPr>
          <a:lstStyle/>
          <a:p>
            <a:r>
              <a:rPr lang="en-US" sz="2400" dirty="0"/>
              <a:t>Ozone on high-ozone days</a:t>
            </a:r>
          </a:p>
          <a:p>
            <a:r>
              <a:rPr lang="en-US" sz="1400" dirty="0" smtClean="0"/>
              <a:t>(</a:t>
            </a:r>
            <a:r>
              <a:rPr lang="en-US" sz="1400" dirty="0"/>
              <a:t>MDA8 &gt; 70 ppb)</a:t>
            </a:r>
          </a:p>
        </p:txBody>
      </p:sp>
      <p:sp>
        <p:nvSpPr>
          <p:cNvPr id="12" name="TextBox 11">
            <a:extLst>
              <a:ext uri="{FF2B5EF4-FFF2-40B4-BE49-F238E27FC236}">
                <a16:creationId xmlns:a16="http://schemas.microsoft.com/office/drawing/2014/main" xmlns="" id="{94C08BBB-95BE-466E-BC46-BFB611596A79}"/>
              </a:ext>
            </a:extLst>
          </p:cNvPr>
          <p:cNvSpPr txBox="1"/>
          <p:nvPr/>
        </p:nvSpPr>
        <p:spPr>
          <a:xfrm>
            <a:off x="122482" y="946544"/>
            <a:ext cx="904415" cy="646331"/>
          </a:xfrm>
          <a:prstGeom prst="rect">
            <a:avLst/>
          </a:prstGeom>
          <a:solidFill>
            <a:schemeClr val="accent1">
              <a:lumMod val="20000"/>
              <a:lumOff val="80000"/>
            </a:schemeClr>
          </a:solidFill>
        </p:spPr>
        <p:txBody>
          <a:bodyPr wrap="none" rtlCol="0">
            <a:spAutoFit/>
          </a:bodyPr>
          <a:lstStyle/>
          <a:p>
            <a:r>
              <a:rPr lang="en-US" dirty="0"/>
              <a:t>June 11</a:t>
            </a:r>
          </a:p>
          <a:p>
            <a:r>
              <a:rPr lang="en-US" dirty="0"/>
              <a:t>Sunday</a:t>
            </a:r>
          </a:p>
        </p:txBody>
      </p:sp>
      <p:sp>
        <p:nvSpPr>
          <p:cNvPr id="21" name="TextBox 20">
            <a:extLst>
              <a:ext uri="{FF2B5EF4-FFF2-40B4-BE49-F238E27FC236}">
                <a16:creationId xmlns:a16="http://schemas.microsoft.com/office/drawing/2014/main" xmlns="" id="{FC59DA97-4779-4106-8F48-A14FBCF6C7BC}"/>
              </a:ext>
            </a:extLst>
          </p:cNvPr>
          <p:cNvSpPr txBox="1"/>
          <p:nvPr/>
        </p:nvSpPr>
        <p:spPr>
          <a:xfrm>
            <a:off x="3401113" y="4807060"/>
            <a:ext cx="5742887"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C00000"/>
                </a:solidFill>
              </a:rPr>
              <a:t>General increase in mixed layer/return flow (conservatively up to 1200 m) over time</a:t>
            </a:r>
          </a:p>
          <a:p>
            <a:pPr marL="285750" indent="-285750">
              <a:buFont typeface="Arial" panose="020B0604020202020204" pitchFamily="34" charset="0"/>
              <a:buChar char="•"/>
            </a:pPr>
            <a:r>
              <a:rPr lang="en-US" sz="1400" dirty="0">
                <a:solidFill>
                  <a:srgbClr val="C00000"/>
                </a:solidFill>
              </a:rPr>
              <a:t>Much greater increase in ozone in lake breeze layer over time</a:t>
            </a:r>
          </a:p>
          <a:p>
            <a:pPr marL="285750" indent="-285750">
              <a:buFont typeface="Arial" panose="020B0604020202020204" pitchFamily="34" charset="0"/>
              <a:buChar char="•"/>
            </a:pPr>
            <a:r>
              <a:rPr lang="en-US" sz="1400" dirty="0">
                <a:solidFill>
                  <a:srgbClr val="C00000"/>
                </a:solidFill>
              </a:rPr>
              <a:t>Peak ozone in lake breeze layer but above very lowest layer (&lt;500 m)</a:t>
            </a:r>
          </a:p>
          <a:p>
            <a:pPr marL="285750" indent="-285750">
              <a:buFont typeface="Arial" panose="020B0604020202020204" pitchFamily="34" charset="0"/>
              <a:buChar char="•"/>
            </a:pPr>
            <a:r>
              <a:rPr lang="en-US" sz="1400" dirty="0">
                <a:solidFill>
                  <a:srgbClr val="C00000"/>
                </a:solidFill>
              </a:rPr>
              <a:t>Titration in power plant plume</a:t>
            </a:r>
          </a:p>
          <a:p>
            <a:pPr marL="285750" indent="-285750">
              <a:buFont typeface="Arial" panose="020B0604020202020204" pitchFamily="34" charset="0"/>
              <a:buChar char="•"/>
            </a:pPr>
            <a:r>
              <a:rPr lang="en-US" sz="1400" dirty="0">
                <a:solidFill>
                  <a:srgbClr val="C00000"/>
                </a:solidFill>
              </a:rPr>
              <a:t>Near lakeshore, time seems more important than space (well-mixed across </a:t>
            </a:r>
            <a:r>
              <a:rPr lang="en-US" sz="1400" dirty="0" err="1">
                <a:solidFill>
                  <a:srgbClr val="C00000"/>
                </a:solidFill>
              </a:rPr>
              <a:t>lat</a:t>
            </a:r>
            <a:r>
              <a:rPr lang="en-US" sz="1400" dirty="0">
                <a:solidFill>
                  <a:srgbClr val="C00000"/>
                </a:solidFill>
              </a:rPr>
              <a:t>/long in this area)</a:t>
            </a:r>
          </a:p>
          <a:p>
            <a:pPr marL="285750" indent="-285750">
              <a:buFont typeface="Arial" panose="020B0604020202020204" pitchFamily="34" charset="0"/>
              <a:buChar char="•"/>
            </a:pPr>
            <a:r>
              <a:rPr lang="en-US" sz="1400" dirty="0">
                <a:solidFill>
                  <a:srgbClr val="C00000"/>
                </a:solidFill>
              </a:rPr>
              <a:t>Note that flights were a few hour before peak ozone</a:t>
            </a:r>
          </a:p>
          <a:p>
            <a:pPr marL="285750" indent="-285750">
              <a:buFont typeface="Arial" panose="020B0604020202020204" pitchFamily="34" charset="0"/>
              <a:buChar char="•"/>
            </a:pPr>
            <a:r>
              <a:rPr lang="en-US" sz="1400" dirty="0">
                <a:solidFill>
                  <a:srgbClr val="C00000"/>
                </a:solidFill>
              </a:rPr>
              <a:t>No trend in ozone over time at altitudes &gt;2000 m</a:t>
            </a:r>
          </a:p>
        </p:txBody>
      </p:sp>
      <p:sp>
        <p:nvSpPr>
          <p:cNvPr id="34" name="Rectangle 33">
            <a:extLst>
              <a:ext uri="{FF2B5EF4-FFF2-40B4-BE49-F238E27FC236}">
                <a16:creationId xmlns:a16="http://schemas.microsoft.com/office/drawing/2014/main" xmlns="" id="{0C1E2B0C-365B-4AD2-ABFA-718CB6194C13}"/>
              </a:ext>
            </a:extLst>
          </p:cNvPr>
          <p:cNvSpPr/>
          <p:nvPr/>
        </p:nvSpPr>
        <p:spPr>
          <a:xfrm>
            <a:off x="7207897" y="403456"/>
            <a:ext cx="897539" cy="224814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xmlns="" id="{2C398CBC-5939-4D9E-9933-EF4EF21B8DFC}"/>
              </a:ext>
            </a:extLst>
          </p:cNvPr>
          <p:cNvSpPr txBox="1"/>
          <p:nvPr/>
        </p:nvSpPr>
        <p:spPr>
          <a:xfrm>
            <a:off x="7296526" y="403456"/>
            <a:ext cx="808910" cy="923330"/>
          </a:xfrm>
          <a:prstGeom prst="rect">
            <a:avLst/>
          </a:prstGeom>
          <a:noFill/>
        </p:spPr>
        <p:txBody>
          <a:bodyPr wrap="square" rtlCol="0">
            <a:spAutoFit/>
          </a:bodyPr>
          <a:lstStyle/>
          <a:p>
            <a:r>
              <a:rPr lang="en-US" dirty="0">
                <a:solidFill>
                  <a:srgbClr val="7030A0"/>
                </a:solidFill>
              </a:rPr>
              <a:t>Inland</a:t>
            </a:r>
          </a:p>
          <a:p>
            <a:r>
              <a:rPr lang="en-US" sz="1200" dirty="0">
                <a:solidFill>
                  <a:srgbClr val="7030A0"/>
                </a:solidFill>
              </a:rPr>
              <a:t>(prob. not lake breeze)</a:t>
            </a:r>
          </a:p>
        </p:txBody>
      </p:sp>
      <p:sp>
        <p:nvSpPr>
          <p:cNvPr id="36" name="TextBox 35">
            <a:extLst>
              <a:ext uri="{FF2B5EF4-FFF2-40B4-BE49-F238E27FC236}">
                <a16:creationId xmlns:a16="http://schemas.microsoft.com/office/drawing/2014/main" xmlns="" id="{1EE2F900-9050-4A8D-AF81-E816A0A3DFA4}"/>
              </a:ext>
            </a:extLst>
          </p:cNvPr>
          <p:cNvSpPr txBox="1"/>
          <p:nvPr/>
        </p:nvSpPr>
        <p:spPr>
          <a:xfrm>
            <a:off x="5304453" y="3441382"/>
            <a:ext cx="1842236" cy="307777"/>
          </a:xfrm>
          <a:prstGeom prst="rect">
            <a:avLst/>
          </a:prstGeom>
          <a:noFill/>
        </p:spPr>
        <p:txBody>
          <a:bodyPr wrap="none" rtlCol="0">
            <a:spAutoFit/>
          </a:bodyPr>
          <a:lstStyle/>
          <a:p>
            <a:r>
              <a:rPr lang="en-US" sz="1400" dirty="0">
                <a:solidFill>
                  <a:srgbClr val="7030A0"/>
                </a:solidFill>
              </a:rPr>
              <a:t>Titration in NOx plume</a:t>
            </a:r>
          </a:p>
        </p:txBody>
      </p:sp>
      <p:cxnSp>
        <p:nvCxnSpPr>
          <p:cNvPr id="38" name="Straight Arrow Connector 37">
            <a:extLst>
              <a:ext uri="{FF2B5EF4-FFF2-40B4-BE49-F238E27FC236}">
                <a16:creationId xmlns:a16="http://schemas.microsoft.com/office/drawing/2014/main" xmlns="" id="{9004158F-59D3-44A8-AAD8-3A1D9F843300}"/>
              </a:ext>
            </a:extLst>
          </p:cNvPr>
          <p:cNvCxnSpPr/>
          <p:nvPr/>
        </p:nvCxnSpPr>
        <p:spPr>
          <a:xfrm flipV="1">
            <a:off x="5675344" y="3093653"/>
            <a:ext cx="0" cy="44006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xmlns="" id="{B60D3479-3095-4F1E-9812-635A566CB0EC}"/>
              </a:ext>
            </a:extLst>
          </p:cNvPr>
          <p:cNvCxnSpPr/>
          <p:nvPr/>
        </p:nvCxnSpPr>
        <p:spPr>
          <a:xfrm flipH="1" flipV="1">
            <a:off x="5241472" y="3340359"/>
            <a:ext cx="377890" cy="19335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2F5320BB-D785-4909-BE04-61944E220B83}"/>
              </a:ext>
            </a:extLst>
          </p:cNvPr>
          <p:cNvSpPr txBox="1"/>
          <p:nvPr/>
        </p:nvSpPr>
        <p:spPr>
          <a:xfrm>
            <a:off x="8105437" y="1223511"/>
            <a:ext cx="1218732" cy="338554"/>
          </a:xfrm>
          <a:prstGeom prst="rect">
            <a:avLst/>
          </a:prstGeom>
          <a:noFill/>
        </p:spPr>
        <p:txBody>
          <a:bodyPr wrap="none" rtlCol="0">
            <a:spAutoFit/>
          </a:bodyPr>
          <a:lstStyle/>
          <a:p>
            <a:r>
              <a:rPr lang="en-US" sz="1600" dirty="0"/>
              <a:t>Lake breeze:</a:t>
            </a:r>
          </a:p>
        </p:txBody>
      </p:sp>
      <p:sp>
        <p:nvSpPr>
          <p:cNvPr id="42" name="TextBox 41">
            <a:extLst>
              <a:ext uri="{FF2B5EF4-FFF2-40B4-BE49-F238E27FC236}">
                <a16:creationId xmlns:a16="http://schemas.microsoft.com/office/drawing/2014/main" xmlns="" id="{593A3242-288F-406A-B078-8F60397E1685}"/>
              </a:ext>
            </a:extLst>
          </p:cNvPr>
          <p:cNvSpPr txBox="1"/>
          <p:nvPr/>
        </p:nvSpPr>
        <p:spPr>
          <a:xfrm>
            <a:off x="5995292" y="2691550"/>
            <a:ext cx="2153988" cy="307777"/>
          </a:xfrm>
          <a:prstGeom prst="rect">
            <a:avLst/>
          </a:prstGeom>
          <a:noFill/>
        </p:spPr>
        <p:txBody>
          <a:bodyPr wrap="none" rtlCol="0">
            <a:spAutoFit/>
          </a:bodyPr>
          <a:lstStyle/>
          <a:p>
            <a:r>
              <a:rPr lang="en-US" sz="1400" dirty="0">
                <a:solidFill>
                  <a:srgbClr val="0000FF"/>
                </a:solidFill>
              </a:rPr>
              <a:t>Return layer (blue squares)</a:t>
            </a:r>
          </a:p>
        </p:txBody>
      </p:sp>
      <p:cxnSp>
        <p:nvCxnSpPr>
          <p:cNvPr id="44" name="Straight Arrow Connector 43">
            <a:extLst>
              <a:ext uri="{FF2B5EF4-FFF2-40B4-BE49-F238E27FC236}">
                <a16:creationId xmlns:a16="http://schemas.microsoft.com/office/drawing/2014/main" xmlns="" id="{F396FB17-473A-4FE8-9AD8-5957DE10D20D}"/>
              </a:ext>
            </a:extLst>
          </p:cNvPr>
          <p:cNvCxnSpPr/>
          <p:nvPr/>
        </p:nvCxnSpPr>
        <p:spPr>
          <a:xfrm flipH="1" flipV="1">
            <a:off x="6179199" y="2486611"/>
            <a:ext cx="244928" cy="26601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397C375C-A8D6-489C-9EA2-F2A97B439AF3}"/>
              </a:ext>
            </a:extLst>
          </p:cNvPr>
          <p:cNvCxnSpPr>
            <a:cxnSpLocks/>
          </p:cNvCxnSpPr>
          <p:nvPr/>
        </p:nvCxnSpPr>
        <p:spPr>
          <a:xfrm flipV="1">
            <a:off x="4478695" y="1800809"/>
            <a:ext cx="2729204" cy="89074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116BD59D-F3C0-4F71-A8A1-38D2927FBE04}"/>
              </a:ext>
            </a:extLst>
          </p:cNvPr>
          <p:cNvCxnSpPr/>
          <p:nvPr/>
        </p:nvCxnSpPr>
        <p:spPr>
          <a:xfrm flipV="1">
            <a:off x="4572001" y="954105"/>
            <a:ext cx="2635898" cy="173744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D1ED8ED0-FAC3-47C8-AACA-B947DF6AFF75}"/>
              </a:ext>
            </a:extLst>
          </p:cNvPr>
          <p:cNvSpPr txBox="1"/>
          <p:nvPr/>
        </p:nvSpPr>
        <p:spPr>
          <a:xfrm>
            <a:off x="6235181" y="4135037"/>
            <a:ext cx="2432076" cy="307777"/>
          </a:xfrm>
          <a:prstGeom prst="rect">
            <a:avLst/>
          </a:prstGeom>
          <a:noFill/>
        </p:spPr>
        <p:txBody>
          <a:bodyPr wrap="none" rtlCol="0">
            <a:spAutoFit/>
          </a:bodyPr>
          <a:lstStyle/>
          <a:p>
            <a:r>
              <a:rPr lang="en-US" sz="1400" i="1" dirty="0">
                <a:solidFill>
                  <a:srgbClr val="7030A0"/>
                </a:solidFill>
              </a:rPr>
              <a:t>Lines are not linear regressions</a:t>
            </a:r>
          </a:p>
        </p:txBody>
      </p:sp>
      <p:sp>
        <p:nvSpPr>
          <p:cNvPr id="29" name="TextBox 28">
            <a:extLst>
              <a:ext uri="{FF2B5EF4-FFF2-40B4-BE49-F238E27FC236}">
                <a16:creationId xmlns:a16="http://schemas.microsoft.com/office/drawing/2014/main" xmlns="" id="{C6206087-D14A-475B-8824-6632EDC84591}"/>
              </a:ext>
            </a:extLst>
          </p:cNvPr>
          <p:cNvSpPr txBox="1"/>
          <p:nvPr/>
        </p:nvSpPr>
        <p:spPr>
          <a:xfrm rot="16200000">
            <a:off x="3027173" y="1039207"/>
            <a:ext cx="598241" cy="523220"/>
          </a:xfrm>
          <a:prstGeom prst="rect">
            <a:avLst/>
          </a:prstGeom>
          <a:noFill/>
        </p:spPr>
        <p:txBody>
          <a:bodyPr wrap="none" rtlCol="0">
            <a:spAutoFit/>
          </a:bodyPr>
          <a:lstStyle/>
          <a:p>
            <a:r>
              <a:rPr lang="en-US" sz="1400" dirty="0"/>
              <a:t>13:00</a:t>
            </a:r>
          </a:p>
          <a:p>
            <a:r>
              <a:rPr lang="en-US" sz="1400" dirty="0"/>
              <a:t>13:30</a:t>
            </a:r>
          </a:p>
        </p:txBody>
      </p:sp>
      <p:sp>
        <p:nvSpPr>
          <p:cNvPr id="30" name="TextBox 29">
            <a:extLst>
              <a:ext uri="{FF2B5EF4-FFF2-40B4-BE49-F238E27FC236}">
                <a16:creationId xmlns:a16="http://schemas.microsoft.com/office/drawing/2014/main" xmlns="" id="{D9F1FAEB-2BAB-4CC1-B11B-5E6D0163DAF0}"/>
              </a:ext>
            </a:extLst>
          </p:cNvPr>
          <p:cNvSpPr txBox="1"/>
          <p:nvPr/>
        </p:nvSpPr>
        <p:spPr>
          <a:xfrm rot="16200000">
            <a:off x="2992978" y="2303933"/>
            <a:ext cx="598241" cy="523220"/>
          </a:xfrm>
          <a:prstGeom prst="rect">
            <a:avLst/>
          </a:prstGeom>
          <a:noFill/>
        </p:spPr>
        <p:txBody>
          <a:bodyPr wrap="none" rtlCol="0">
            <a:spAutoFit/>
          </a:bodyPr>
          <a:lstStyle/>
          <a:p>
            <a:r>
              <a:rPr lang="en-US" sz="1400" dirty="0"/>
              <a:t>14:45</a:t>
            </a:r>
          </a:p>
          <a:p>
            <a:r>
              <a:rPr lang="en-US" sz="1400" dirty="0"/>
              <a:t>14:15</a:t>
            </a:r>
          </a:p>
        </p:txBody>
      </p:sp>
      <p:sp>
        <p:nvSpPr>
          <p:cNvPr id="31" name="TextBox 30">
            <a:extLst>
              <a:ext uri="{FF2B5EF4-FFF2-40B4-BE49-F238E27FC236}">
                <a16:creationId xmlns:a16="http://schemas.microsoft.com/office/drawing/2014/main" xmlns="" id="{1B9AAC2D-07DB-4F18-9662-A37C7F2D7617}"/>
              </a:ext>
            </a:extLst>
          </p:cNvPr>
          <p:cNvSpPr txBox="1"/>
          <p:nvPr/>
        </p:nvSpPr>
        <p:spPr>
          <a:xfrm>
            <a:off x="1494640" y="2343515"/>
            <a:ext cx="598241" cy="307777"/>
          </a:xfrm>
          <a:prstGeom prst="rect">
            <a:avLst/>
          </a:prstGeom>
          <a:noFill/>
        </p:spPr>
        <p:txBody>
          <a:bodyPr wrap="none" rtlCol="0">
            <a:spAutoFit/>
          </a:bodyPr>
          <a:lstStyle/>
          <a:p>
            <a:r>
              <a:rPr lang="en-US" sz="1400" dirty="0"/>
              <a:t>15:30</a:t>
            </a:r>
          </a:p>
        </p:txBody>
      </p:sp>
      <p:pic>
        <p:nvPicPr>
          <p:cNvPr id="25" name="Picture 24">
            <a:extLst>
              <a:ext uri="{FF2B5EF4-FFF2-40B4-BE49-F238E27FC236}">
                <a16:creationId xmlns:a16="http://schemas.microsoft.com/office/drawing/2014/main" xmlns="" id="{2E7BBFB3-89D3-4C33-84AB-78B3D9E488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217" t="38400" b="36403"/>
          <a:stretch/>
        </p:blipFill>
        <p:spPr>
          <a:xfrm>
            <a:off x="1495352" y="984051"/>
            <a:ext cx="396393" cy="1041753"/>
          </a:xfrm>
          <a:prstGeom prst="rect">
            <a:avLst/>
          </a:prstGeom>
        </p:spPr>
      </p:pic>
      <p:sp>
        <p:nvSpPr>
          <p:cNvPr id="43" name="TextBox 42">
            <a:extLst>
              <a:ext uri="{FF2B5EF4-FFF2-40B4-BE49-F238E27FC236}">
                <a16:creationId xmlns:a16="http://schemas.microsoft.com/office/drawing/2014/main" xmlns="" id="{C026C6B1-603B-4E9F-9179-266608A15680}"/>
              </a:ext>
            </a:extLst>
          </p:cNvPr>
          <p:cNvSpPr txBox="1"/>
          <p:nvPr/>
        </p:nvSpPr>
        <p:spPr>
          <a:xfrm>
            <a:off x="2549940" y="883627"/>
            <a:ext cx="598241" cy="307777"/>
          </a:xfrm>
          <a:prstGeom prst="rect">
            <a:avLst/>
          </a:prstGeom>
          <a:noFill/>
        </p:spPr>
        <p:txBody>
          <a:bodyPr wrap="none" rtlCol="0">
            <a:spAutoFit/>
          </a:bodyPr>
          <a:lstStyle/>
          <a:p>
            <a:r>
              <a:rPr lang="en-US" sz="1400" dirty="0"/>
              <a:t>12:30</a:t>
            </a:r>
          </a:p>
        </p:txBody>
      </p:sp>
    </p:spTree>
    <p:extLst>
      <p:ext uri="{BB962C8B-B14F-4D97-AF65-F5344CB8AC3E}">
        <p14:creationId xmlns:p14="http://schemas.microsoft.com/office/powerpoint/2010/main" val="35911009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6BBEE-4EE9-4BFA-AFE0-236B6622D6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483"/>
          <a:stretch/>
        </p:blipFill>
        <p:spPr>
          <a:xfrm>
            <a:off x="0" y="1219200"/>
            <a:ext cx="3965249" cy="5628309"/>
          </a:xfrm>
          <a:prstGeom prst="rect">
            <a:avLst/>
          </a:prstGeom>
        </p:spPr>
      </p:pic>
      <p:sp>
        <p:nvSpPr>
          <p:cNvPr id="7" name="Oval 6">
            <a:extLst>
              <a:ext uri="{FF2B5EF4-FFF2-40B4-BE49-F238E27FC236}">
                <a16:creationId xmlns:a16="http://schemas.microsoft.com/office/drawing/2014/main" xmlns="" id="{CE24E121-C1FC-4BFD-A797-D287B85D3BCD}"/>
              </a:ext>
            </a:extLst>
          </p:cNvPr>
          <p:cNvSpPr/>
          <p:nvPr/>
        </p:nvSpPr>
        <p:spPr>
          <a:xfrm>
            <a:off x="588976" y="2286000"/>
            <a:ext cx="3602083" cy="6711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6929A3DE-4978-4D4D-8861-36804CAF6190}"/>
              </a:ext>
            </a:extLst>
          </p:cNvPr>
          <p:cNvSpPr txBox="1"/>
          <p:nvPr/>
        </p:nvSpPr>
        <p:spPr>
          <a:xfrm>
            <a:off x="1295400" y="304800"/>
            <a:ext cx="2232855" cy="923330"/>
          </a:xfrm>
          <a:prstGeom prst="rect">
            <a:avLst/>
          </a:prstGeom>
          <a:noFill/>
        </p:spPr>
        <p:txBody>
          <a:bodyPr wrap="none" rtlCol="0">
            <a:spAutoFit/>
          </a:bodyPr>
          <a:lstStyle/>
          <a:p>
            <a:r>
              <a:rPr lang="en-US" dirty="0"/>
              <a:t>Power plant plume:</a:t>
            </a:r>
          </a:p>
          <a:p>
            <a:r>
              <a:rPr lang="en-US" dirty="0"/>
              <a:t>High NO2 &amp; CO2, </a:t>
            </a:r>
            <a:r>
              <a:rPr lang="en-US" dirty="0" smtClean="0"/>
              <a:t>CH4</a:t>
            </a:r>
            <a:endParaRPr lang="en-US" dirty="0"/>
          </a:p>
          <a:p>
            <a:r>
              <a:rPr lang="en-US" dirty="0"/>
              <a:t>&amp; low Ozone</a:t>
            </a:r>
          </a:p>
        </p:txBody>
      </p:sp>
      <p:pic>
        <p:nvPicPr>
          <p:cNvPr id="9" name="Picture 8">
            <a:extLst>
              <a:ext uri="{FF2B5EF4-FFF2-40B4-BE49-F238E27FC236}">
                <a16:creationId xmlns:a16="http://schemas.microsoft.com/office/drawing/2014/main" xmlns="" id="{077F8CFD-5883-4328-A215-D4FFBCFCB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3771" y="1215824"/>
            <a:ext cx="4870229" cy="5565976"/>
          </a:xfrm>
          <a:prstGeom prst="rect">
            <a:avLst/>
          </a:prstGeom>
        </p:spPr>
      </p:pic>
      <p:sp>
        <p:nvSpPr>
          <p:cNvPr id="10" name="Oval 9">
            <a:extLst>
              <a:ext uri="{FF2B5EF4-FFF2-40B4-BE49-F238E27FC236}">
                <a16:creationId xmlns:a16="http://schemas.microsoft.com/office/drawing/2014/main" xmlns="" id="{39362366-8057-4692-9F39-50DC53E9DAF9}"/>
              </a:ext>
            </a:extLst>
          </p:cNvPr>
          <p:cNvSpPr/>
          <p:nvPr/>
        </p:nvSpPr>
        <p:spPr>
          <a:xfrm rot="1780360">
            <a:off x="4470231" y="4140689"/>
            <a:ext cx="3883219" cy="12692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102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eans\users$\bpierce\Data\Documents\Attachments\FY2018\mar_19\Geotaso_June_18_19_201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54" y="838200"/>
            <a:ext cx="9053915" cy="4610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1882" y="136835"/>
            <a:ext cx="5868914" cy="369332"/>
          </a:xfrm>
          <a:prstGeom prst="rect">
            <a:avLst/>
          </a:prstGeom>
          <a:noFill/>
        </p:spPr>
        <p:txBody>
          <a:bodyPr wrap="none" rtlCol="0">
            <a:spAutoFit/>
          </a:bodyPr>
          <a:lstStyle/>
          <a:p>
            <a:r>
              <a:rPr lang="en-US" b="1" u="sng" dirty="0" smtClean="0"/>
              <a:t>Chicago Emission Mapping and profiling Weekend/Weekday</a:t>
            </a:r>
            <a:endParaRPr lang="en-US" b="1" u="sng" dirty="0"/>
          </a:p>
        </p:txBody>
      </p:sp>
      <p:sp>
        <p:nvSpPr>
          <p:cNvPr id="2" name="Rectangle 1"/>
          <p:cNvSpPr/>
          <p:nvPr/>
        </p:nvSpPr>
        <p:spPr>
          <a:xfrm>
            <a:off x="213986" y="5562600"/>
            <a:ext cx="8763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err="1" smtClean="0">
                <a:latin typeface="Times New Roman" panose="02020603050405020304" pitchFamily="18" charset="0"/>
                <a:cs typeface="Times New Roman" panose="02020603050405020304" pitchFamily="18" charset="0"/>
              </a:rPr>
              <a:t>GeoTASO</a:t>
            </a:r>
            <a:r>
              <a:rPr lang="en-US" b="1" dirty="0" smtClean="0">
                <a:latin typeface="Times New Roman" panose="02020603050405020304" pitchFamily="18" charset="0"/>
                <a:cs typeface="Times New Roman" panose="02020603050405020304" pitchFamily="18" charset="0"/>
              </a:rPr>
              <a:t> NO2 columns and Scientific Aviation NO2 profiles show large differences between weekend and weekday NO2 abundances. LMOS measurements provide constraints on emissions from commuter traffic (Analysis by Laura Judd, NASA/</a:t>
            </a:r>
            <a:r>
              <a:rPr lang="en-US" b="1" dirty="0" err="1" smtClean="0">
                <a:latin typeface="Times New Roman" panose="02020603050405020304" pitchFamily="18" charset="0"/>
                <a:cs typeface="Times New Roman" panose="02020603050405020304" pitchFamily="18" charset="0"/>
              </a:rPr>
              <a:t>LaRC</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06150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beans\users$\bpierce\Data\Documents\Attachments\FY2019\apr_17\Holloway_Lecture\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14400"/>
            <a:ext cx="294924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eans\users$\bpierce\Data\Documents\Attachments\FY2019\apr_17\Holloway_Lecture\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79470"/>
            <a:ext cx="5867400" cy="43658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10200" y="6324600"/>
            <a:ext cx="3149324"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From Zac Adelman (LADCO)</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276600" y="304258"/>
            <a:ext cx="3445174"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Regulatory Modeling</a:t>
            </a:r>
            <a:endParaRPr lang="en-US" sz="2800" b="1" dirty="0">
              <a:latin typeface="Times New Roman" panose="02020603050405020304" pitchFamily="18" charset="0"/>
              <a:cs typeface="Times New Roman" panose="02020603050405020304" pitchFamily="18" charset="0"/>
            </a:endParaRPr>
          </a:p>
        </p:txBody>
      </p:sp>
      <p:sp>
        <p:nvSpPr>
          <p:cNvPr id="2" name="Rectangle 1"/>
          <p:cNvSpPr/>
          <p:nvPr/>
        </p:nvSpPr>
        <p:spPr>
          <a:xfrm>
            <a:off x="6019800" y="1905000"/>
            <a:ext cx="965062"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8600" y="1017798"/>
            <a:ext cx="5410200" cy="1200329"/>
          </a:xfrm>
          <a:prstGeom prst="rect">
            <a:avLst/>
          </a:prstGeom>
        </p:spPr>
        <p:txBody>
          <a:bodyPr wrap="square">
            <a:spAutoFit/>
          </a:bodyPr>
          <a:lstStyle/>
          <a:p>
            <a:pPr algn="ctr"/>
            <a:r>
              <a:rPr lang="en-US" altLang="en-US" b="1" dirty="0">
                <a:solidFill>
                  <a:srgbClr val="000066"/>
                </a:solidFill>
                <a:latin typeface="Candara" panose="020E0502030303020204" pitchFamily="34" charset="0"/>
                <a:cs typeface="Arial" panose="020B0604020202020204" pitchFamily="34" charset="0"/>
              </a:rPr>
              <a:t>A Satellite Constrained Meteorological Modeling Platform for LADCO States SIP </a:t>
            </a:r>
            <a:r>
              <a:rPr lang="en-US" altLang="en-US" b="1" dirty="0" smtClean="0">
                <a:solidFill>
                  <a:srgbClr val="000066"/>
                </a:solidFill>
                <a:latin typeface="Candara" panose="020E0502030303020204" pitchFamily="34" charset="0"/>
                <a:cs typeface="Arial" panose="020B0604020202020204" pitchFamily="34" charset="0"/>
              </a:rPr>
              <a:t>Development</a:t>
            </a:r>
          </a:p>
          <a:p>
            <a:pPr algn="ctr"/>
            <a:r>
              <a:rPr lang="en-US" altLang="en-US" b="1" dirty="0" smtClean="0">
                <a:solidFill>
                  <a:srgbClr val="000066"/>
                </a:solidFill>
                <a:latin typeface="Candara" panose="020E0502030303020204" pitchFamily="34" charset="0"/>
                <a:cs typeface="Arial" panose="020B0604020202020204" pitchFamily="34" charset="0"/>
              </a:rPr>
              <a:t> (Funded by NASA Applied Sciences Program</a:t>
            </a:r>
          </a:p>
          <a:p>
            <a:pPr algn="ctr"/>
            <a:r>
              <a:rPr lang="en-US" altLang="en-US" b="1" dirty="0" smtClean="0">
                <a:solidFill>
                  <a:srgbClr val="000066"/>
                </a:solidFill>
                <a:latin typeface="Candara" panose="020E0502030303020204" pitchFamily="34" charset="0"/>
                <a:cs typeface="Arial" panose="020B0604020202020204" pitchFamily="34" charset="0"/>
              </a:rPr>
              <a:t>PI Jason </a:t>
            </a:r>
            <a:r>
              <a:rPr lang="en-US" altLang="en-US" b="1" dirty="0" err="1" smtClean="0">
                <a:solidFill>
                  <a:srgbClr val="000066"/>
                </a:solidFill>
                <a:latin typeface="Candara" panose="020E0502030303020204" pitchFamily="34" charset="0"/>
                <a:cs typeface="Arial" panose="020B0604020202020204" pitchFamily="34" charset="0"/>
              </a:rPr>
              <a:t>Otkin</a:t>
            </a:r>
            <a:r>
              <a:rPr lang="en-US" altLang="en-US" b="1" dirty="0" smtClean="0">
                <a:solidFill>
                  <a:srgbClr val="000066"/>
                </a:solidFill>
                <a:latin typeface="Candara" panose="020E0502030303020204" pitchFamily="34" charset="0"/>
                <a:cs typeface="Arial" panose="020B0604020202020204" pitchFamily="34" charset="0"/>
              </a:rPr>
              <a:t>/SSEC)</a:t>
            </a:r>
            <a:endParaRPr lang="en-US" altLang="en-US" dirty="0">
              <a:solidFill>
                <a:srgbClr val="000066"/>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24535934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txBox="1">
            <a:spLocks noChangeArrowheads="1"/>
          </p:cNvSpPr>
          <p:nvPr/>
        </p:nvSpPr>
        <p:spPr bwMode="auto">
          <a:xfrm>
            <a:off x="0" y="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a:solidFill>
                  <a:srgbClr val="FF0000"/>
                </a:solidFill>
                <a:latin typeface="Century Gothic" charset="0"/>
              </a:rPr>
              <a:t>Model Sensitivity Simulations</a:t>
            </a:r>
          </a:p>
        </p:txBody>
      </p:sp>
      <p:sp>
        <p:nvSpPr>
          <p:cNvPr id="4" name="TextBox 3">
            <a:extLst>
              <a:ext uri="{FF2B5EF4-FFF2-40B4-BE49-F238E27FC236}">
                <a16:creationId xmlns:a16="http://schemas.microsoft.com/office/drawing/2014/main" xmlns="" id="{8845D8AC-C770-9349-826B-69F424994CE8}"/>
              </a:ext>
            </a:extLst>
          </p:cNvPr>
          <p:cNvSpPr txBox="1"/>
          <p:nvPr/>
        </p:nvSpPr>
        <p:spPr>
          <a:xfrm>
            <a:off x="0" y="533400"/>
            <a:ext cx="9144000" cy="2123658"/>
          </a:xfrm>
          <a:prstGeom prst="rect">
            <a:avLst/>
          </a:prstGeom>
          <a:noFill/>
        </p:spPr>
        <p:txBody>
          <a:bodyPr wrap="square" rtlCol="0">
            <a:spAutoFit/>
          </a:bodyPr>
          <a:lstStyle/>
          <a:p>
            <a:r>
              <a:rPr lang="en-US" sz="1600" u="sng" dirty="0"/>
              <a:t>EXPERIMENT	GLSEA SST		LAI      	SOIL		IC/BC	             status   </a:t>
            </a:r>
            <a:r>
              <a:rPr lang="en-US" sz="1600" dirty="0"/>
              <a:t/>
            </a:r>
            <a:br>
              <a:rPr lang="en-US" sz="1600" dirty="0"/>
            </a:br>
            <a:endParaRPr lang="en-US" sz="400" dirty="0"/>
          </a:p>
          <a:p>
            <a:pPr marL="228600" indent="-228600">
              <a:buAutoNum type="arabicParenR"/>
            </a:pPr>
            <a:r>
              <a:rPr lang="en-US" sz="1200" dirty="0"/>
              <a:t>EPA</a:t>
            </a:r>
            <a:r>
              <a:rPr lang="en-US" sz="1600" dirty="0"/>
              <a:t>		         </a:t>
            </a:r>
            <a:r>
              <a:rPr lang="en-US" sz="1200" dirty="0"/>
              <a:t>--		   --                    --		GFS	                </a:t>
            </a:r>
            <a:r>
              <a:rPr lang="en-US" sz="1200" b="1" dirty="0">
                <a:solidFill>
                  <a:srgbClr val="00B050"/>
                </a:solidFill>
              </a:rPr>
              <a:t>complete</a:t>
            </a:r>
            <a:endParaRPr lang="en-US" sz="400" b="1" dirty="0">
              <a:solidFill>
                <a:srgbClr val="00B050"/>
              </a:solidFill>
            </a:endParaRPr>
          </a:p>
          <a:p>
            <a:pPr marL="228600" indent="-228600">
              <a:buAutoNum type="arabicParenR"/>
            </a:pPr>
            <a:r>
              <a:rPr lang="en-US" sz="1200" dirty="0"/>
              <a:t>EPA-SST	</a:t>
            </a:r>
            <a:r>
              <a:rPr lang="en-US" sz="1600" dirty="0"/>
              <a:t>         	         </a:t>
            </a:r>
            <a:r>
              <a:rPr lang="en-US" sz="1200" dirty="0">
                <a:solidFill>
                  <a:srgbClr val="00B050"/>
                </a:solidFill>
              </a:rPr>
              <a:t>✔</a:t>
            </a:r>
            <a:r>
              <a:rPr lang="en-US" sz="1600" dirty="0"/>
              <a:t>         </a:t>
            </a:r>
            <a:r>
              <a:rPr lang="en-US" sz="1200" dirty="0"/>
              <a:t>	   --                    --		GFS	                </a:t>
            </a:r>
            <a:r>
              <a:rPr lang="en-US" sz="1200" b="1" dirty="0">
                <a:solidFill>
                  <a:srgbClr val="00B050"/>
                </a:solidFill>
              </a:rPr>
              <a:t>complete</a:t>
            </a:r>
            <a:endParaRPr lang="en-US" sz="400" b="1" dirty="0">
              <a:solidFill>
                <a:srgbClr val="00B050"/>
              </a:solidFill>
            </a:endParaRPr>
          </a:p>
          <a:p>
            <a:pPr marL="228600" indent="-228600">
              <a:buAutoNum type="arabicParenR"/>
            </a:pPr>
            <a:r>
              <a:rPr lang="en-US" sz="1200" dirty="0"/>
              <a:t>YNT 	</a:t>
            </a:r>
            <a:r>
              <a:rPr lang="en-US" sz="1600" dirty="0"/>
              <a:t>	         </a:t>
            </a:r>
            <a:r>
              <a:rPr lang="en-US" sz="1200" dirty="0"/>
              <a:t>--		   --                    --		GFS	                </a:t>
            </a:r>
            <a:r>
              <a:rPr lang="en-US" sz="1200" b="1" dirty="0">
                <a:solidFill>
                  <a:srgbClr val="00B050"/>
                </a:solidFill>
              </a:rPr>
              <a:t>complete</a:t>
            </a:r>
          </a:p>
          <a:p>
            <a:pPr marL="228600" indent="-228600">
              <a:buAutoNum type="arabicParenR"/>
            </a:pPr>
            <a:r>
              <a:rPr lang="en-US" sz="1200" dirty="0"/>
              <a:t>YNT-NAM	</a:t>
            </a:r>
            <a:r>
              <a:rPr lang="en-US" sz="1600" dirty="0"/>
              <a:t>	         </a:t>
            </a:r>
            <a:r>
              <a:rPr lang="en-US" sz="1200" dirty="0"/>
              <a:t>--		   --                    --		NAM	                </a:t>
            </a:r>
            <a:r>
              <a:rPr lang="en-US" sz="1200" b="1" dirty="0">
                <a:solidFill>
                  <a:srgbClr val="00B050"/>
                </a:solidFill>
              </a:rPr>
              <a:t>complete</a:t>
            </a:r>
            <a:endParaRPr lang="en-US" sz="400" b="1" dirty="0">
              <a:solidFill>
                <a:srgbClr val="00B050"/>
              </a:solidFill>
            </a:endParaRPr>
          </a:p>
          <a:p>
            <a:pPr marL="228600" indent="-228600">
              <a:buAutoNum type="arabicParenR"/>
            </a:pPr>
            <a:r>
              <a:rPr lang="en-US" sz="1200" dirty="0"/>
              <a:t>YNT-SST</a:t>
            </a:r>
            <a:r>
              <a:rPr lang="en-US" sz="1600" dirty="0"/>
              <a:t> </a:t>
            </a:r>
            <a:r>
              <a:rPr lang="en-US" sz="1200" dirty="0"/>
              <a:t>	            	</a:t>
            </a:r>
            <a:r>
              <a:rPr lang="en-US" sz="1200" dirty="0" smtClean="0"/>
              <a:t>           </a:t>
            </a:r>
            <a:r>
              <a:rPr lang="en-US" sz="1200" dirty="0" smtClean="0">
                <a:solidFill>
                  <a:srgbClr val="00B050"/>
                </a:solidFill>
              </a:rPr>
              <a:t>✔</a:t>
            </a:r>
            <a:r>
              <a:rPr lang="en-US" sz="1200" dirty="0" smtClean="0"/>
              <a:t>         </a:t>
            </a:r>
            <a:r>
              <a:rPr lang="en-US" sz="1200" dirty="0"/>
              <a:t>	   </a:t>
            </a:r>
            <a:r>
              <a:rPr lang="en-US" sz="1200" dirty="0" smtClean="0"/>
              <a:t>	   --                    </a:t>
            </a:r>
            <a:r>
              <a:rPr lang="en-US" sz="1200" dirty="0"/>
              <a:t>--		GFS	                </a:t>
            </a:r>
            <a:r>
              <a:rPr lang="en-US" sz="1200" b="1" dirty="0">
                <a:solidFill>
                  <a:srgbClr val="00B050"/>
                </a:solidFill>
              </a:rPr>
              <a:t>complete</a:t>
            </a:r>
          </a:p>
          <a:p>
            <a:r>
              <a:rPr lang="en-US" sz="1200" dirty="0"/>
              <a:t>6)   YNT-SST-nudge2km</a:t>
            </a:r>
            <a:r>
              <a:rPr lang="en-US" sz="1600" dirty="0"/>
              <a:t> </a:t>
            </a:r>
            <a:r>
              <a:rPr lang="en-US" sz="1200" dirty="0"/>
              <a:t>	 </a:t>
            </a:r>
            <a:r>
              <a:rPr lang="en-US" sz="1200" dirty="0" smtClean="0"/>
              <a:t>          </a:t>
            </a:r>
            <a:r>
              <a:rPr lang="en-US" sz="1200" dirty="0" smtClean="0">
                <a:solidFill>
                  <a:srgbClr val="00B050"/>
                </a:solidFill>
              </a:rPr>
              <a:t>✔</a:t>
            </a:r>
            <a:r>
              <a:rPr lang="en-US" sz="1200" dirty="0" smtClean="0"/>
              <a:t>         </a:t>
            </a:r>
            <a:r>
              <a:rPr lang="en-US" sz="1200" dirty="0"/>
              <a:t>	   </a:t>
            </a:r>
            <a:r>
              <a:rPr lang="en-US" sz="1200" dirty="0" smtClean="0"/>
              <a:t>	   --                    </a:t>
            </a:r>
            <a:r>
              <a:rPr lang="en-US" sz="1200" dirty="0"/>
              <a:t>--		GFS	                </a:t>
            </a:r>
            <a:r>
              <a:rPr lang="en-US" sz="1200" b="1" dirty="0">
                <a:solidFill>
                  <a:srgbClr val="00B050"/>
                </a:solidFill>
              </a:rPr>
              <a:t>complete</a:t>
            </a:r>
          </a:p>
          <a:p>
            <a:r>
              <a:rPr lang="en-US" sz="1200" dirty="0"/>
              <a:t>7)   YNT-SST-SOIL</a:t>
            </a:r>
            <a:r>
              <a:rPr lang="en-US" sz="1600" dirty="0"/>
              <a:t> </a:t>
            </a:r>
            <a:r>
              <a:rPr lang="en-US" sz="1200" dirty="0"/>
              <a:t>	            </a:t>
            </a:r>
            <a:r>
              <a:rPr lang="en-US" sz="1200" dirty="0" smtClean="0">
                <a:solidFill>
                  <a:srgbClr val="00B050"/>
                </a:solidFill>
              </a:rPr>
              <a:t>✔</a:t>
            </a:r>
            <a:r>
              <a:rPr lang="en-US" sz="1200" dirty="0" smtClean="0"/>
              <a:t>         </a:t>
            </a:r>
            <a:r>
              <a:rPr lang="en-US" sz="1200" dirty="0"/>
              <a:t>	   </a:t>
            </a:r>
            <a:r>
              <a:rPr lang="en-US" sz="1200" dirty="0" smtClean="0"/>
              <a:t>	   -- </a:t>
            </a:r>
            <a:r>
              <a:rPr lang="en-US" sz="1200" dirty="0"/>
              <a:t>	</a:t>
            </a:r>
            <a:r>
              <a:rPr lang="en-US" sz="1200" dirty="0" smtClean="0">
                <a:solidFill>
                  <a:srgbClr val="00B050"/>
                </a:solidFill>
              </a:rPr>
              <a:t>✔ </a:t>
            </a:r>
            <a:r>
              <a:rPr lang="en-US" sz="1200" dirty="0"/>
              <a:t>		GFS	                </a:t>
            </a:r>
            <a:r>
              <a:rPr lang="en-US" sz="1200" b="1" dirty="0">
                <a:solidFill>
                  <a:srgbClr val="FF0000"/>
                </a:solidFill>
              </a:rPr>
              <a:t>ongoing</a:t>
            </a:r>
          </a:p>
        </p:txBody>
      </p:sp>
      <p:sp>
        <p:nvSpPr>
          <p:cNvPr id="5" name="Rectangle 4">
            <a:extLst>
              <a:ext uri="{FF2B5EF4-FFF2-40B4-BE49-F238E27FC236}">
                <a16:creationId xmlns:a16="http://schemas.microsoft.com/office/drawing/2014/main" xmlns="" id="{C48C2D72-69FC-EE40-8E39-7FE438E04481}"/>
              </a:ext>
            </a:extLst>
          </p:cNvPr>
          <p:cNvSpPr/>
          <p:nvPr/>
        </p:nvSpPr>
        <p:spPr>
          <a:xfrm>
            <a:off x="163513" y="2980214"/>
            <a:ext cx="8945182" cy="3610219"/>
          </a:xfrm>
          <a:prstGeom prst="rect">
            <a:avLst/>
          </a:prstGeom>
        </p:spPr>
        <p:txBody>
          <a:bodyPr wrap="square">
            <a:spAutoFit/>
          </a:bodyPr>
          <a:lstStyle/>
          <a:p>
            <a:pPr marL="342900" marR="0" lvl="0" indent="-342900">
              <a:lnSpc>
                <a:spcPct val="115000"/>
              </a:lnSpc>
              <a:spcBef>
                <a:spcPts val="0"/>
              </a:spcBef>
              <a:spcAft>
                <a:spcPts val="300"/>
              </a:spcAft>
              <a:buFont typeface="+mj-lt"/>
              <a:buAutoNum type="arabicParenR"/>
            </a:pPr>
            <a:r>
              <a:rPr lang="en-US" sz="1200" dirty="0">
                <a:latin typeface="Calibri" panose="020F0502020204030204" pitchFamily="34" charset="0"/>
                <a:ea typeface="Arial Hebrew" charset="-79"/>
                <a:cs typeface="Calibri" panose="020F0502020204030204" pitchFamily="34" charset="0"/>
              </a:rPr>
              <a:t>The “EPA” simulation follows the WRF model configuration used by the EPA in their operational forecasting model, except with analysis nudging toward GFS analyses instead of NAM analyses. It employs the </a:t>
            </a:r>
            <a:r>
              <a:rPr lang="en-US" sz="1200" dirty="0" err="1">
                <a:latin typeface="Calibri" panose="020F0502020204030204" pitchFamily="34" charset="0"/>
                <a:ea typeface="Arial Hebrew" charset="-79"/>
                <a:cs typeface="Calibri" panose="020F0502020204030204" pitchFamily="34" charset="0"/>
              </a:rPr>
              <a:t>Pleim</a:t>
            </a:r>
            <a:r>
              <a:rPr lang="en-US" sz="1200" dirty="0">
                <a:latin typeface="Calibri" panose="020F0502020204030204" pitchFamily="34" charset="0"/>
                <a:ea typeface="Arial Hebrew" charset="-79"/>
                <a:cs typeface="Calibri" panose="020F0502020204030204" pitchFamily="34" charset="0"/>
              </a:rPr>
              <a:t>-Xu land surface model (LSM), </a:t>
            </a:r>
            <a:r>
              <a:rPr lang="en-US" sz="1200" dirty="0" err="1">
                <a:latin typeface="Calibri" panose="020F0502020204030204" pitchFamily="34" charset="0"/>
                <a:ea typeface="Arial Hebrew" charset="-79"/>
                <a:cs typeface="Calibri" panose="020F0502020204030204" pitchFamily="34" charset="0"/>
              </a:rPr>
              <a:t>Pleim</a:t>
            </a:r>
            <a:r>
              <a:rPr lang="en-US" sz="1200" dirty="0">
                <a:latin typeface="Calibri" panose="020F0502020204030204" pitchFamily="34" charset="0"/>
                <a:ea typeface="Arial Hebrew" charset="-79"/>
                <a:cs typeface="Calibri" panose="020F0502020204030204" pitchFamily="34" charset="0"/>
              </a:rPr>
              <a:t>-Xu surface layer physics, Morrison 2-moment cloud microphysics, and the ACM2 (</a:t>
            </a:r>
            <a:r>
              <a:rPr lang="en-US" sz="1200" dirty="0" err="1">
                <a:latin typeface="Calibri" panose="020F0502020204030204" pitchFamily="34" charset="0"/>
                <a:ea typeface="Arial Hebrew" charset="-79"/>
                <a:cs typeface="Calibri" panose="020F0502020204030204" pitchFamily="34" charset="0"/>
              </a:rPr>
              <a:t>Pleim</a:t>
            </a:r>
            <a:r>
              <a:rPr lang="en-US" sz="1200" dirty="0">
                <a:latin typeface="Calibri" panose="020F0502020204030204" pitchFamily="34" charset="0"/>
                <a:ea typeface="Arial Hebrew" charset="-79"/>
                <a:cs typeface="Calibri" panose="020F0502020204030204" pitchFamily="34" charset="0"/>
              </a:rPr>
              <a:t>) planetary boundary layer (PBL) parameterization schemes.</a:t>
            </a:r>
          </a:p>
          <a:p>
            <a:pPr marL="342900" marR="0" lvl="0" indent="-342900">
              <a:lnSpc>
                <a:spcPct val="115000"/>
              </a:lnSpc>
              <a:spcBef>
                <a:spcPts val="0"/>
              </a:spcBef>
              <a:spcAft>
                <a:spcPts val="300"/>
              </a:spcAft>
              <a:buFont typeface="+mj-lt"/>
              <a:buAutoNum type="arabicParenR"/>
            </a:pPr>
            <a:r>
              <a:rPr lang="en-US" sz="1200" dirty="0">
                <a:latin typeface="Calibri" panose="020F0502020204030204" pitchFamily="34" charset="0"/>
                <a:ea typeface="Arial Hebrew" charset="-79"/>
                <a:cs typeface="Calibri" panose="020F0502020204030204" pitchFamily="34" charset="0"/>
              </a:rPr>
              <a:t>The “EPA-SST” simulation is the same as 1, except for replacing the coarse-resolution SST initialization dataset with the high-resolution, real-time GLSEA SST dataset.</a:t>
            </a:r>
          </a:p>
          <a:p>
            <a:pPr marL="342900" marR="0" lvl="0" indent="-342900">
              <a:lnSpc>
                <a:spcPct val="115000"/>
              </a:lnSpc>
              <a:spcBef>
                <a:spcPts val="0"/>
              </a:spcBef>
              <a:spcAft>
                <a:spcPts val="300"/>
              </a:spcAft>
              <a:buFont typeface="+mj-lt"/>
              <a:buAutoNum type="arabicParenR"/>
            </a:pPr>
            <a:r>
              <a:rPr lang="en-US" sz="1200" dirty="0">
                <a:latin typeface="Calibri" panose="020F0502020204030204" pitchFamily="34" charset="0"/>
                <a:ea typeface="Arial Hebrew" charset="-79"/>
                <a:cs typeface="Calibri" panose="020F0502020204030204" pitchFamily="34" charset="0"/>
              </a:rPr>
              <a:t>The “YNT” simulation is the same as 1, except for replacing the LSM, surface layer physics, cloud microphysics, and PBL parameterization schemes with the Noah LSM, </a:t>
            </a:r>
            <a:r>
              <a:rPr lang="en-US" sz="1200" dirty="0" err="1">
                <a:latin typeface="Calibri" panose="020F0502020204030204" pitchFamily="34" charset="0"/>
                <a:ea typeface="Arial Hebrew" charset="-79"/>
                <a:cs typeface="Calibri" panose="020F0502020204030204" pitchFamily="34" charset="0"/>
              </a:rPr>
              <a:t>Monin-Obukhov</a:t>
            </a:r>
            <a:r>
              <a:rPr lang="en-US" sz="1200" dirty="0">
                <a:latin typeface="Calibri" panose="020F0502020204030204" pitchFamily="34" charset="0"/>
                <a:ea typeface="Arial Hebrew" charset="-79"/>
                <a:cs typeface="Calibri" panose="020F0502020204030204" pitchFamily="34" charset="0"/>
              </a:rPr>
              <a:t> surface layer physics, Thompson microphysics, and YSU PBL, respectively.</a:t>
            </a:r>
          </a:p>
          <a:p>
            <a:pPr marL="342900" indent="-342900">
              <a:lnSpc>
                <a:spcPct val="115000"/>
              </a:lnSpc>
              <a:spcBef>
                <a:spcPts val="0"/>
              </a:spcBef>
              <a:spcAft>
                <a:spcPts val="300"/>
              </a:spcAft>
              <a:buFont typeface="+mj-lt"/>
              <a:buAutoNum type="arabicParenR"/>
            </a:pPr>
            <a:r>
              <a:rPr lang="en-US" sz="1200" dirty="0">
                <a:latin typeface="Calibri" panose="020F0502020204030204" pitchFamily="34" charset="0"/>
                <a:ea typeface="Arial Hebrew" charset="-79"/>
                <a:cs typeface="Calibri" panose="020F0502020204030204" pitchFamily="34" charset="0"/>
              </a:rPr>
              <a:t>The “YNT-NAM” simulation is the same as 4, except that the NAM analyses are used for the lateral boundary and initial conditions instead of GFS.</a:t>
            </a:r>
          </a:p>
          <a:p>
            <a:pPr marL="342900" indent="-342900">
              <a:lnSpc>
                <a:spcPct val="115000"/>
              </a:lnSpc>
              <a:spcBef>
                <a:spcPts val="0"/>
              </a:spcBef>
              <a:spcAft>
                <a:spcPts val="300"/>
              </a:spcAft>
              <a:buFont typeface="+mj-lt"/>
              <a:buAutoNum type="arabicParenR"/>
            </a:pPr>
            <a:r>
              <a:rPr lang="en-US" sz="1200" dirty="0">
                <a:latin typeface="Calibri" panose="020F0502020204030204" pitchFamily="34" charset="0"/>
                <a:ea typeface="Arial Hebrew" charset="-79"/>
                <a:cs typeface="Calibri" panose="020F0502020204030204" pitchFamily="34" charset="0"/>
              </a:rPr>
              <a:t>The “YNT-SST” simulation is the same as 4, except for replacing the coarse-resolution SST initialization dataset with the high-resolution, real-time GLSEA SST dataset.</a:t>
            </a:r>
          </a:p>
          <a:p>
            <a:pPr marL="342900" marR="0" lvl="0" indent="-342900">
              <a:spcBef>
                <a:spcPts val="0"/>
              </a:spcBef>
              <a:spcAft>
                <a:spcPts val="300"/>
              </a:spcAft>
              <a:buFont typeface="+mj-lt"/>
              <a:buAutoNum type="arabicParenR"/>
            </a:pPr>
            <a:r>
              <a:rPr lang="en-US" sz="1200" dirty="0">
                <a:ea typeface="Arial Hebrew" charset="-79"/>
                <a:cs typeface="Arial Hebrew" charset="-79"/>
              </a:rPr>
              <a:t>The “YNT-SST-nudge2km” simulation is the same as 6 (previous slide), except for nudging temperature, moisture, and horizontal winds above 2 km (model level) instead of above the boundary layer</a:t>
            </a:r>
          </a:p>
          <a:p>
            <a:pPr marL="342900" marR="0" lvl="0" indent="-342900">
              <a:spcBef>
                <a:spcPts val="0"/>
              </a:spcBef>
              <a:spcAft>
                <a:spcPts val="300"/>
              </a:spcAft>
              <a:buFont typeface="+mj-lt"/>
              <a:buAutoNum type="arabicParenR"/>
            </a:pPr>
            <a:r>
              <a:rPr lang="en-US" sz="1200" dirty="0">
                <a:ea typeface="Arial Hebrew" charset="-79"/>
                <a:cs typeface="Arial Hebrew" charset="-79"/>
              </a:rPr>
              <a:t>The “YNT-SST-SOIL” simulation will be the same as 6 (previous slide), except for replacing soil temperature and moisture with high-resolution analyses provided by </a:t>
            </a:r>
            <a:r>
              <a:rPr lang="en-US" sz="1200" dirty="0" err="1">
                <a:ea typeface="Arial Hebrew" charset="-79"/>
                <a:cs typeface="Arial Hebrew" charset="-79"/>
              </a:rPr>
              <a:t>SPoRT</a:t>
            </a:r>
            <a:r>
              <a:rPr lang="en-US" sz="1200" dirty="0">
                <a:ea typeface="Arial Hebrew" charset="-79"/>
                <a:cs typeface="Arial Hebrew" charset="-79"/>
              </a:rPr>
              <a:t>-LIS.</a:t>
            </a:r>
          </a:p>
        </p:txBody>
      </p:sp>
    </p:spTree>
    <p:extLst>
      <p:ext uri="{BB962C8B-B14F-4D97-AF65-F5344CB8AC3E}">
        <p14:creationId xmlns:p14="http://schemas.microsoft.com/office/powerpoint/2010/main" val="3484420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B1793334-152A-6848-9C1F-8A720C3CF745}"/>
              </a:ext>
            </a:extLst>
          </p:cNvPr>
          <p:cNvPicPr/>
          <p:nvPr/>
        </p:nvPicPr>
        <p:blipFill>
          <a:blip r:embed="rId3"/>
          <a:stretch>
            <a:fillRect/>
          </a:stretch>
        </p:blipFill>
        <p:spPr>
          <a:xfrm>
            <a:off x="201168" y="1444752"/>
            <a:ext cx="4462272" cy="4425696"/>
          </a:xfrm>
          <a:prstGeom prst="rect">
            <a:avLst/>
          </a:prstGeom>
        </p:spPr>
      </p:pic>
      <p:graphicFrame>
        <p:nvGraphicFramePr>
          <p:cNvPr id="2" name="Object 1">
            <a:extLst>
              <a:ext uri="{FF2B5EF4-FFF2-40B4-BE49-F238E27FC236}">
                <a16:creationId xmlns:a16="http://schemas.microsoft.com/office/drawing/2014/main" xmlns="" id="{3EF1E8AA-13B2-4B4B-ABD9-621EEEBBCAD6}"/>
              </a:ext>
            </a:extLst>
          </p:cNvPr>
          <p:cNvGraphicFramePr>
            <a:graphicFrameLocks/>
          </p:cNvGraphicFramePr>
          <p:nvPr>
            <p:extLst>
              <p:ext uri="{D42A27DB-BD31-4B8C-83A1-F6EECF244321}">
                <p14:modId xmlns:p14="http://schemas.microsoft.com/office/powerpoint/2010/main" val="1112814857"/>
              </p:ext>
            </p:extLst>
          </p:nvPr>
        </p:nvGraphicFramePr>
        <p:xfrm>
          <a:off x="4828032" y="1682496"/>
          <a:ext cx="3950208" cy="1152144"/>
        </p:xfrm>
        <a:graphic>
          <a:graphicData uri="http://schemas.openxmlformats.org/presentationml/2006/ole">
            <mc:AlternateContent xmlns:mc="http://schemas.openxmlformats.org/markup-compatibility/2006">
              <mc:Choice xmlns:v="urn:schemas-microsoft-com:vml" Requires="v">
                <p:oleObj spid="_x0000_s3085" name="Document" r:id="rId4" imgW="5943600" imgH="1409700" progId="Word.Document.12">
                  <p:embed/>
                </p:oleObj>
              </mc:Choice>
              <mc:Fallback>
                <p:oleObj name="Document" r:id="rId4" imgW="5943600" imgH="1409700" progId="Word.Document.12">
                  <p:embed/>
                  <p:pic>
                    <p:nvPicPr>
                      <p:cNvPr id="0" name=""/>
                      <p:cNvPicPr/>
                      <p:nvPr/>
                    </p:nvPicPr>
                    <p:blipFill>
                      <a:blip r:embed="rId5"/>
                      <a:stretch>
                        <a:fillRect/>
                      </a:stretch>
                    </p:blipFill>
                    <p:spPr>
                      <a:xfrm>
                        <a:off x="4828032" y="1682496"/>
                        <a:ext cx="3950208" cy="1152144"/>
                      </a:xfrm>
                      <a:prstGeom prst="rect">
                        <a:avLst/>
                      </a:prstGeom>
                    </p:spPr>
                  </p:pic>
                </p:oleObj>
              </mc:Fallback>
            </mc:AlternateContent>
          </a:graphicData>
        </a:graphic>
      </p:graphicFrame>
      <p:sp>
        <p:nvSpPr>
          <p:cNvPr id="10" name="Rectangle 4">
            <a:extLst>
              <a:ext uri="{FF2B5EF4-FFF2-40B4-BE49-F238E27FC236}">
                <a16:creationId xmlns:a16="http://schemas.microsoft.com/office/drawing/2014/main" xmlns="" id="{7B9A5C68-252B-8B4B-9758-19EEFEB901C0}"/>
              </a:ext>
            </a:extLst>
          </p:cNvPr>
          <p:cNvSpPr txBox="1">
            <a:spLocks noChangeArrowheads="1"/>
          </p:cNvSpPr>
          <p:nvPr/>
        </p:nvSpPr>
        <p:spPr bwMode="auto">
          <a:xfrm>
            <a:off x="0" y="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a:solidFill>
                  <a:srgbClr val="FF0000"/>
                </a:solidFill>
                <a:latin typeface="Century Gothic" charset="0"/>
              </a:rPr>
              <a:t>2-m Temperature Statistics (1.33-km Domain)</a:t>
            </a:r>
          </a:p>
        </p:txBody>
      </p:sp>
      <p:sp>
        <p:nvSpPr>
          <p:cNvPr id="11" name="Title 1">
            <a:extLst>
              <a:ext uri="{FF2B5EF4-FFF2-40B4-BE49-F238E27FC236}">
                <a16:creationId xmlns:a16="http://schemas.microsoft.com/office/drawing/2014/main" xmlns="" id="{A2E6E053-7A66-A447-80EF-DA796FC86FC5}"/>
              </a:ext>
            </a:extLst>
          </p:cNvPr>
          <p:cNvSpPr txBox="1">
            <a:spLocks/>
          </p:cNvSpPr>
          <p:nvPr/>
        </p:nvSpPr>
        <p:spPr bwMode="auto">
          <a:xfrm>
            <a:off x="737011" y="1005840"/>
            <a:ext cx="3777853" cy="429816"/>
          </a:xfrm>
          <a:prstGeom prst="rect">
            <a:avLst/>
          </a:prstGeom>
          <a:solidFill>
            <a:schemeClr val="bg1"/>
          </a:solidFill>
          <a:ln>
            <a:miter lim="800000"/>
            <a:headEnd/>
            <a:tailEnd/>
          </a:ln>
        </p:spPr>
        <p:txBody>
          <a:bodyPr anchor="ctr"/>
          <a:lstStyle/>
          <a:p>
            <a:pPr>
              <a:defRPr/>
            </a:pPr>
            <a:r>
              <a:rPr lang="en-US" b="1" kern="0" dirty="0">
                <a:solidFill>
                  <a:srgbClr val="000090"/>
                </a:solidFill>
                <a:latin typeface="+mj-lt"/>
                <a:ea typeface="+mj-ea"/>
                <a:cs typeface="Arial" pitchFamily="34" charset="0"/>
              </a:rPr>
              <a:t>Best Performing Model Configuration</a:t>
            </a:r>
          </a:p>
        </p:txBody>
      </p:sp>
      <p:sp>
        <p:nvSpPr>
          <p:cNvPr id="12" name="Title 1">
            <a:extLst>
              <a:ext uri="{FF2B5EF4-FFF2-40B4-BE49-F238E27FC236}">
                <a16:creationId xmlns:a16="http://schemas.microsoft.com/office/drawing/2014/main" xmlns="" id="{C9FB5CA7-F6E4-694C-95BA-3C4E961FE8AE}"/>
              </a:ext>
            </a:extLst>
          </p:cNvPr>
          <p:cNvSpPr txBox="1">
            <a:spLocks/>
          </p:cNvSpPr>
          <p:nvPr/>
        </p:nvSpPr>
        <p:spPr bwMode="auto">
          <a:xfrm>
            <a:off x="4837749" y="1005840"/>
            <a:ext cx="3777853" cy="429816"/>
          </a:xfrm>
          <a:prstGeom prst="rect">
            <a:avLst/>
          </a:prstGeom>
          <a:solidFill>
            <a:schemeClr val="bg1"/>
          </a:solidFill>
          <a:ln>
            <a:miter lim="800000"/>
            <a:headEnd/>
            <a:tailEnd/>
          </a:ln>
        </p:spPr>
        <p:txBody>
          <a:bodyPr anchor="ctr"/>
          <a:lstStyle/>
          <a:p>
            <a:pPr algn="ctr">
              <a:defRPr/>
            </a:pPr>
            <a:r>
              <a:rPr lang="en-US" b="1" kern="0" dirty="0">
                <a:solidFill>
                  <a:srgbClr val="000090"/>
                </a:solidFill>
                <a:latin typeface="+mj-lt"/>
                <a:ea typeface="+mj-ea"/>
                <a:cs typeface="Arial" pitchFamily="34" charset="0"/>
              </a:rPr>
              <a:t>Statistical Summary</a:t>
            </a:r>
          </a:p>
        </p:txBody>
      </p:sp>
      <p:sp>
        <p:nvSpPr>
          <p:cNvPr id="13" name="TextBox 12">
            <a:extLst>
              <a:ext uri="{FF2B5EF4-FFF2-40B4-BE49-F238E27FC236}">
                <a16:creationId xmlns:a16="http://schemas.microsoft.com/office/drawing/2014/main" xmlns="" id="{E48BA5EC-FFC2-3D4B-8781-B4B8D2EDD91A}"/>
              </a:ext>
            </a:extLst>
          </p:cNvPr>
          <p:cNvSpPr txBox="1"/>
          <p:nvPr/>
        </p:nvSpPr>
        <p:spPr>
          <a:xfrm>
            <a:off x="685578" y="1343034"/>
            <a:ext cx="3848036" cy="369332"/>
          </a:xfrm>
          <a:prstGeom prst="rect">
            <a:avLst/>
          </a:prstGeom>
          <a:solidFill>
            <a:schemeClr val="bg1"/>
          </a:solidFill>
        </p:spPr>
        <p:txBody>
          <a:bodyPr wrap="square" rtlCol="0">
            <a:spAutoFit/>
          </a:bodyPr>
          <a:lstStyle/>
          <a:p>
            <a:r>
              <a:rPr lang="en-US" dirty="0"/>
              <a:t>                                                                            </a:t>
            </a:r>
          </a:p>
        </p:txBody>
      </p:sp>
      <p:sp>
        <p:nvSpPr>
          <p:cNvPr id="14" name="TextBox 12">
            <a:extLst>
              <a:ext uri="{FF2B5EF4-FFF2-40B4-BE49-F238E27FC236}">
                <a16:creationId xmlns:a16="http://schemas.microsoft.com/office/drawing/2014/main" xmlns="" id="{074E8BEE-8D87-F249-BFC0-3C01F57B5EE9}"/>
              </a:ext>
            </a:extLst>
          </p:cNvPr>
          <p:cNvSpPr txBox="1">
            <a:spLocks noChangeArrowheads="1"/>
          </p:cNvSpPr>
          <p:nvPr/>
        </p:nvSpPr>
        <p:spPr bwMode="auto">
          <a:xfrm>
            <a:off x="4766309" y="3092628"/>
            <a:ext cx="4114799" cy="284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2100"/>
              </a:spcAft>
              <a:buFont typeface="Arial" charset="0"/>
              <a:buChar char="•"/>
            </a:pPr>
            <a:r>
              <a:rPr lang="en-US" sz="1600" dirty="0"/>
              <a:t> On the highest resolution domain, the YNT configurations greatly outperform the EPA baseline simulations</a:t>
            </a:r>
          </a:p>
          <a:p>
            <a:pPr>
              <a:spcAft>
                <a:spcPts val="2100"/>
              </a:spcAft>
              <a:buFont typeface="Arial" charset="0"/>
              <a:buChar char="•"/>
            </a:pPr>
            <a:r>
              <a:rPr lang="en-US" sz="1600" dirty="0"/>
              <a:t> Clear geographic separation with YNT-SST-nudge2km being the most accurate at western inland locations</a:t>
            </a:r>
          </a:p>
          <a:p>
            <a:pPr>
              <a:spcAft>
                <a:spcPts val="2100"/>
              </a:spcAft>
              <a:buFont typeface="Arial" charset="0"/>
              <a:buChar char="•"/>
            </a:pPr>
            <a:r>
              <a:rPr lang="en-US" sz="1600" dirty="0"/>
              <a:t> YNT and YNT-SST configurations provide superior results along the Lake Michigan shoreline</a:t>
            </a:r>
          </a:p>
        </p:txBody>
      </p:sp>
    </p:spTree>
    <p:extLst>
      <p:ext uri="{BB962C8B-B14F-4D97-AF65-F5344CB8AC3E}">
        <p14:creationId xmlns:p14="http://schemas.microsoft.com/office/powerpoint/2010/main" val="2290561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83588"/>
            <a:ext cx="6781800" cy="5242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90800" y="0"/>
            <a:ext cx="6575382" cy="523220"/>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2018 Ozone Design Values</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0" y="6499418"/>
            <a:ext cx="9166182" cy="369332"/>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From Donna </a:t>
            </a:r>
            <a:r>
              <a:rPr lang="en-US" b="1" dirty="0" err="1" smtClean="0">
                <a:latin typeface="Times New Roman" panose="02020603050405020304" pitchFamily="18" charset="0"/>
                <a:cs typeface="Times New Roman" panose="02020603050405020304" pitchFamily="18" charset="0"/>
              </a:rPr>
              <a:t>Kenski</a:t>
            </a:r>
            <a:r>
              <a:rPr lang="en-US" b="1" dirty="0" smtClean="0">
                <a:latin typeface="Times New Roman" panose="02020603050405020304" pitchFamily="18" charset="0"/>
                <a:cs typeface="Times New Roman" panose="02020603050405020304" pitchFamily="18" charset="0"/>
              </a:rPr>
              <a:t> (LADCO)</a:t>
            </a:r>
            <a:endParaRPr lang="en-US" b="1" dirty="0">
              <a:latin typeface="Times New Roman" panose="02020603050405020304" pitchFamily="18" charset="0"/>
              <a:cs typeface="Times New Roman" panose="02020603050405020304" pitchFamily="18" charset="0"/>
            </a:endParaRPr>
          </a:p>
        </p:txBody>
      </p:sp>
      <p:sp>
        <p:nvSpPr>
          <p:cNvPr id="2" name="Rectangle 1"/>
          <p:cNvSpPr/>
          <p:nvPr/>
        </p:nvSpPr>
        <p:spPr>
          <a:xfrm>
            <a:off x="228600" y="5295113"/>
            <a:ext cx="85344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a:latin typeface="Times New Roman" panose="02020603050405020304" pitchFamily="18" charset="0"/>
                <a:cs typeface="Times New Roman" panose="02020603050405020304" pitchFamily="18" charset="0"/>
              </a:rPr>
              <a:t>4th h</a:t>
            </a:r>
            <a:r>
              <a:rPr lang="en-US" b="1" dirty="0" smtClean="0">
                <a:latin typeface="Times New Roman" panose="02020603050405020304" pitchFamily="18" charset="0"/>
                <a:cs typeface="Times New Roman" panose="02020603050405020304" pitchFamily="18" charset="0"/>
              </a:rPr>
              <a:t>ighest value of</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daily 8-hour</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maximum ozone values are</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averaged over 3</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years to derive</a:t>
            </a:r>
            <a:r>
              <a:rPr lang="en-US" b="1" dirty="0">
                <a:latin typeface="Times New Roman" panose="02020603050405020304" pitchFamily="18" charset="0"/>
                <a:cs typeface="Times New Roman" panose="02020603050405020304" pitchFamily="18" charset="0"/>
              </a:rPr>
              <a:t> t</a:t>
            </a:r>
            <a:r>
              <a:rPr lang="en-US" b="1" dirty="0" smtClean="0">
                <a:latin typeface="Times New Roman" panose="02020603050405020304" pitchFamily="18" charset="0"/>
                <a:cs typeface="Times New Roman" panose="02020603050405020304" pitchFamily="18" charset="0"/>
              </a:rPr>
              <a:t>he design value,</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which is the</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metric that is</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compared to the</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National Ambient Air Quality Standards (NAAQS) and</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determines</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attainment or</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nonattainment.</a:t>
            </a:r>
            <a:endParaRPr lang="en-US" b="1" dirty="0">
              <a:latin typeface="Times New Roman" panose="02020603050405020304" pitchFamily="18" charset="0"/>
              <a:cs typeface="Times New Roman" panose="02020603050405020304" pitchFamily="18" charset="0"/>
            </a:endParaRPr>
          </a:p>
        </p:txBody>
      </p:sp>
      <p:sp>
        <p:nvSpPr>
          <p:cNvPr id="4" name="Rectangle 3"/>
          <p:cNvSpPr/>
          <p:nvPr/>
        </p:nvSpPr>
        <p:spPr>
          <a:xfrm>
            <a:off x="228600" y="1524000"/>
            <a:ext cx="2667000" cy="2308324"/>
          </a:xfrm>
          <a:prstGeom prst="rect">
            <a:avLst/>
          </a:prstGeom>
        </p:spPr>
        <p:txBody>
          <a:bodyPr wrap="square">
            <a:spAutoFit/>
          </a:bodyPr>
          <a:lstStyle/>
          <a:p>
            <a:pPr marL="285750" indent="-285750">
              <a:buFont typeface="Wingdings" panose="05000000000000000000" pitchFamily="2" charset="2"/>
              <a:buChar char="§"/>
            </a:pPr>
            <a:r>
              <a:rPr lang="en-US" b="1" dirty="0" smtClean="0">
                <a:latin typeface="Times New Roman" panose="02020603050405020304" pitchFamily="18" charset="0"/>
                <a:cs typeface="Times New Roman" panose="02020603050405020304" pitchFamily="18" charset="0"/>
              </a:rPr>
              <a:t>48 sites over 0.070 </a:t>
            </a:r>
            <a:r>
              <a:rPr lang="en-US" b="1" dirty="0" err="1" smtClean="0">
                <a:latin typeface="Times New Roman" panose="02020603050405020304" pitchFamily="18" charset="0"/>
                <a:cs typeface="Times New Roman" panose="02020603050405020304" pitchFamily="18" charset="0"/>
              </a:rPr>
              <a:t>ppmv</a:t>
            </a:r>
            <a:r>
              <a:rPr lang="en-US" b="1" dirty="0" smtClean="0">
                <a:latin typeface="Times New Roman" panose="02020603050405020304" pitchFamily="18" charset="0"/>
                <a:cs typeface="Times New Roman" panose="02020603050405020304" pitchFamily="18" charset="0"/>
              </a:rPr>
              <a:t> (70 </a:t>
            </a:r>
            <a:r>
              <a:rPr lang="en-US" b="1" dirty="0" err="1" smtClean="0">
                <a:latin typeface="Times New Roman" panose="02020603050405020304" pitchFamily="18" charset="0"/>
                <a:cs typeface="Times New Roman" panose="02020603050405020304" pitchFamily="18" charset="0"/>
              </a:rPr>
              <a:t>ppbv</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en-US"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b="1" dirty="0" smtClean="0">
                <a:latin typeface="Times New Roman" panose="02020603050405020304" pitchFamily="18" charset="0"/>
                <a:cs typeface="Times New Roman" panose="02020603050405020304" pitchFamily="18" charset="0"/>
              </a:rPr>
              <a:t>8 sites over 0.075 </a:t>
            </a:r>
            <a:r>
              <a:rPr lang="en-US" b="1" dirty="0" err="1" smtClean="0">
                <a:latin typeface="Times New Roman" panose="02020603050405020304" pitchFamily="18" charset="0"/>
                <a:cs typeface="Times New Roman" panose="02020603050405020304" pitchFamily="18" charset="0"/>
              </a:rPr>
              <a:t>ppmv</a:t>
            </a:r>
            <a:r>
              <a:rPr lang="en-US" b="1" dirty="0" smtClean="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
            </a:pP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b="1" dirty="0" smtClean="0">
                <a:latin typeface="Times New Roman" panose="02020603050405020304" pitchFamily="18" charset="0"/>
                <a:cs typeface="Times New Roman" panose="02020603050405020304" pitchFamily="18" charset="0"/>
              </a:rPr>
              <a:t>Highest 8 all around Lake</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Michigan</a:t>
            </a:r>
            <a:r>
              <a:rPr lang="en-US"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375767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txBox="1">
            <a:spLocks noChangeArrowheads="1"/>
          </p:cNvSpPr>
          <p:nvPr/>
        </p:nvSpPr>
        <p:spPr bwMode="auto">
          <a:xfrm>
            <a:off x="0" y="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a:solidFill>
                  <a:srgbClr val="FF0000"/>
                </a:solidFill>
                <a:latin typeface="Century Gothic" charset="0"/>
              </a:rPr>
              <a:t>Diurnal Error Statistics Along Western Shoreline</a:t>
            </a:r>
          </a:p>
        </p:txBody>
      </p:sp>
      <p:sp>
        <p:nvSpPr>
          <p:cNvPr id="16386" name="TextBox 12"/>
          <p:cNvSpPr txBox="1">
            <a:spLocks noChangeArrowheads="1"/>
          </p:cNvSpPr>
          <p:nvPr/>
        </p:nvSpPr>
        <p:spPr bwMode="auto">
          <a:xfrm>
            <a:off x="337594" y="4340560"/>
            <a:ext cx="8468811"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200"/>
              </a:spcAft>
              <a:buFont typeface="Arial" charset="0"/>
              <a:buChar char="•"/>
            </a:pPr>
            <a:r>
              <a:rPr lang="en-US" altLang="en-US" sz="2000" dirty="0">
                <a:ea typeface="MS PGothic" panose="020B0600070205080204" pitchFamily="34" charset="-128"/>
              </a:rPr>
              <a:t> </a:t>
            </a:r>
            <a:r>
              <a:rPr lang="en-US" altLang="en-US" sz="1600" dirty="0">
                <a:ea typeface="MS PGothic" panose="020B0600070205080204" pitchFamily="34" charset="-128"/>
              </a:rPr>
              <a:t>Most obvious difference is the diurnal cycle of the temperature bias in the EPA baseline simulations compared to the YNT configuration</a:t>
            </a:r>
          </a:p>
          <a:p>
            <a:pPr>
              <a:spcAft>
                <a:spcPts val="1200"/>
              </a:spcAft>
              <a:buFont typeface="Arial" charset="0"/>
              <a:buChar char="•"/>
            </a:pPr>
            <a:r>
              <a:rPr lang="en-US" altLang="en-US" sz="1600" dirty="0">
                <a:ea typeface="MS PGothic" panose="020B0600070205080204" pitchFamily="34" charset="-128"/>
              </a:rPr>
              <a:t> Coarser (higher) resolution EPA domains show cool (warm) biases during the night that switch to warm (cool) biases later in the day</a:t>
            </a:r>
          </a:p>
          <a:p>
            <a:pPr>
              <a:spcAft>
                <a:spcPts val="1200"/>
              </a:spcAft>
              <a:buFont typeface="Arial" charset="0"/>
              <a:buChar char="•"/>
            </a:pPr>
            <a:r>
              <a:rPr lang="en-US" altLang="en-US" sz="1600" dirty="0">
                <a:ea typeface="MS PGothic" panose="020B0600070205080204" pitchFamily="34" charset="-128"/>
              </a:rPr>
              <a:t> In contrast, YNT simulations show a consistent warm bias that increases with resolution</a:t>
            </a:r>
          </a:p>
          <a:p>
            <a:pPr>
              <a:spcAft>
                <a:spcPts val="1200"/>
              </a:spcAft>
              <a:buFont typeface="Arial" charset="0"/>
              <a:buChar char="•"/>
            </a:pPr>
            <a:r>
              <a:rPr lang="en-US" altLang="en-US" sz="1600" dirty="0">
                <a:ea typeface="MS PGothic" panose="020B0600070205080204" pitchFamily="34" charset="-128"/>
              </a:rPr>
              <a:t> Diurnal evolution in MAE is similar for all runs; however, high-resolution EPA baseline run spikes in error near midday</a:t>
            </a:r>
            <a:endParaRPr lang="en-US" altLang="en-US" sz="2000" dirty="0">
              <a:ea typeface="MS PGothic" panose="020B0600070205080204" pitchFamily="34" charset="-128"/>
            </a:endParaRPr>
          </a:p>
        </p:txBody>
      </p:sp>
      <p:pic>
        <p:nvPicPr>
          <p:cNvPr id="4" name="Picture 3">
            <a:extLst>
              <a:ext uri="{FF2B5EF4-FFF2-40B4-BE49-F238E27FC236}">
                <a16:creationId xmlns:a16="http://schemas.microsoft.com/office/drawing/2014/main" xmlns="" id="{6E0B4FA8-334B-9846-8ABA-E61FA82A4F2E}"/>
              </a:ext>
            </a:extLst>
          </p:cNvPr>
          <p:cNvPicPr>
            <a:picLocks/>
          </p:cNvPicPr>
          <p:nvPr/>
        </p:nvPicPr>
        <p:blipFill>
          <a:blip r:embed="rId3"/>
          <a:srcRect/>
          <a:stretch/>
        </p:blipFill>
        <p:spPr>
          <a:xfrm>
            <a:off x="635346" y="914400"/>
            <a:ext cx="3593152" cy="3291840"/>
          </a:xfrm>
          <a:prstGeom prst="rect">
            <a:avLst/>
          </a:prstGeom>
        </p:spPr>
      </p:pic>
      <p:pic>
        <p:nvPicPr>
          <p:cNvPr id="5" name="Picture 4">
            <a:extLst>
              <a:ext uri="{FF2B5EF4-FFF2-40B4-BE49-F238E27FC236}">
                <a16:creationId xmlns:a16="http://schemas.microsoft.com/office/drawing/2014/main" xmlns="" id="{CBBF6C71-F97F-CA4B-B5FB-925D795564BD}"/>
              </a:ext>
            </a:extLst>
          </p:cNvPr>
          <p:cNvPicPr>
            <a:picLocks/>
          </p:cNvPicPr>
          <p:nvPr/>
        </p:nvPicPr>
        <p:blipFill>
          <a:blip r:embed="rId4"/>
          <a:srcRect/>
          <a:stretch/>
        </p:blipFill>
        <p:spPr>
          <a:xfrm>
            <a:off x="4675819" y="928688"/>
            <a:ext cx="3600685" cy="3291840"/>
          </a:xfrm>
          <a:prstGeom prst="rect">
            <a:avLst/>
          </a:prstGeom>
        </p:spPr>
      </p:pic>
      <p:sp>
        <p:nvSpPr>
          <p:cNvPr id="7" name="TextBox 6">
            <a:extLst>
              <a:ext uri="{FF2B5EF4-FFF2-40B4-BE49-F238E27FC236}">
                <a16:creationId xmlns:a16="http://schemas.microsoft.com/office/drawing/2014/main" xmlns="" id="{C1DE66FB-00A2-C245-834E-97F6771A31D4}"/>
              </a:ext>
            </a:extLst>
          </p:cNvPr>
          <p:cNvSpPr txBox="1"/>
          <p:nvPr/>
        </p:nvSpPr>
        <p:spPr>
          <a:xfrm>
            <a:off x="1377042" y="757230"/>
            <a:ext cx="2229394" cy="353943"/>
          </a:xfrm>
          <a:prstGeom prst="rect">
            <a:avLst/>
          </a:prstGeom>
          <a:solidFill>
            <a:schemeClr val="bg1"/>
          </a:solidFill>
        </p:spPr>
        <p:txBody>
          <a:bodyPr wrap="square" rtlCol="0">
            <a:spAutoFit/>
          </a:bodyPr>
          <a:lstStyle/>
          <a:p>
            <a:pPr algn="ctr"/>
            <a:r>
              <a:rPr lang="en-US" sz="1700" dirty="0">
                <a:solidFill>
                  <a:srgbClr val="0070C0"/>
                </a:solidFill>
              </a:rPr>
              <a:t>Temperature Bias</a:t>
            </a:r>
          </a:p>
        </p:txBody>
      </p:sp>
      <p:sp>
        <p:nvSpPr>
          <p:cNvPr id="9" name="TextBox 8">
            <a:extLst>
              <a:ext uri="{FF2B5EF4-FFF2-40B4-BE49-F238E27FC236}">
                <a16:creationId xmlns:a16="http://schemas.microsoft.com/office/drawing/2014/main" xmlns="" id="{40A39F28-1C37-5147-B557-BF79CD2F082D}"/>
              </a:ext>
            </a:extLst>
          </p:cNvPr>
          <p:cNvSpPr txBox="1"/>
          <p:nvPr/>
        </p:nvSpPr>
        <p:spPr>
          <a:xfrm>
            <a:off x="4914140" y="767560"/>
            <a:ext cx="3183821" cy="353943"/>
          </a:xfrm>
          <a:prstGeom prst="rect">
            <a:avLst/>
          </a:prstGeom>
          <a:solidFill>
            <a:schemeClr val="bg1"/>
          </a:solidFill>
        </p:spPr>
        <p:txBody>
          <a:bodyPr wrap="square" rtlCol="0">
            <a:spAutoFit/>
          </a:bodyPr>
          <a:lstStyle/>
          <a:p>
            <a:pPr algn="ctr"/>
            <a:r>
              <a:rPr lang="en-US" sz="1700" dirty="0">
                <a:solidFill>
                  <a:srgbClr val="0070C0"/>
                </a:solidFill>
              </a:rPr>
              <a:t>Temperature Mean Absolute Error</a:t>
            </a:r>
          </a:p>
        </p:txBody>
      </p:sp>
    </p:spTree>
    <p:extLst>
      <p:ext uri="{BB962C8B-B14F-4D97-AF65-F5344CB8AC3E}">
        <p14:creationId xmlns:p14="http://schemas.microsoft.com/office/powerpoint/2010/main" val="36903999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ad\Documents\Work\HAQ\May_20_2019\PNG\WRF.1.3km.EPA_baseline-update-glsea-sst.20170602.SheboyganSpaceportW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6" y="-2"/>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710605"/>
            <a:ext cx="2653393" cy="387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61" y="10883"/>
            <a:ext cx="67437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Sheboygan Ground Site: Spaceport Sheboygan</a:t>
            </a:r>
          </a:p>
        </p:txBody>
      </p:sp>
      <p:sp>
        <p:nvSpPr>
          <p:cNvPr id="4" name="TextBox 3"/>
          <p:cNvSpPr txBox="1"/>
          <p:nvPr/>
        </p:nvSpPr>
        <p:spPr>
          <a:xfrm>
            <a:off x="171450" y="4855030"/>
            <a:ext cx="3943350" cy="1477328"/>
          </a:xfrm>
          <a:prstGeom prst="rect">
            <a:avLst/>
          </a:prstGeom>
          <a:noFill/>
        </p:spPr>
        <p:txBody>
          <a:bodyPr wrap="square" rtlCol="0">
            <a:spAutoFit/>
          </a:bodyPr>
          <a:lstStyle/>
          <a:p>
            <a:r>
              <a:rPr lang="en-US" dirty="0" smtClean="0"/>
              <a:t>Observed Temperature and Wind (left)</a:t>
            </a:r>
          </a:p>
          <a:p>
            <a:r>
              <a:rPr lang="en-US" dirty="0" smtClean="0"/>
              <a:t>Verses EPA Baseline/GLSEA SST</a:t>
            </a:r>
          </a:p>
          <a:p>
            <a:endParaRPr lang="en-US" dirty="0"/>
          </a:p>
          <a:p>
            <a:r>
              <a:rPr lang="en-US" dirty="0" smtClean="0"/>
              <a:t>June 2, 2017 (Lake Breeze/Ozone Exceedance) </a:t>
            </a:r>
            <a:endParaRPr lang="en-US" dirty="0"/>
          </a:p>
        </p:txBody>
      </p:sp>
    </p:spTree>
    <p:extLst>
      <p:ext uri="{BB962C8B-B14F-4D97-AF65-F5344CB8AC3E}">
        <p14:creationId xmlns:p14="http://schemas.microsoft.com/office/powerpoint/2010/main" val="23361805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rad\Documents\Work\HAQ\May_20_2019\PNG\WRF.1.3km.YSU-NOAH-Thompson-update-glsea-sst.20170602.SheboyganSpaceportW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8"/>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710605"/>
            <a:ext cx="2653393" cy="387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61" y="10883"/>
            <a:ext cx="67437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Sheboygan Ground Site: Spaceport Sheboygan</a:t>
            </a:r>
          </a:p>
        </p:txBody>
      </p:sp>
      <p:sp>
        <p:nvSpPr>
          <p:cNvPr id="7" name="TextBox 6"/>
          <p:cNvSpPr txBox="1"/>
          <p:nvPr/>
        </p:nvSpPr>
        <p:spPr>
          <a:xfrm>
            <a:off x="171450" y="4855030"/>
            <a:ext cx="3867150" cy="1477328"/>
          </a:xfrm>
          <a:prstGeom prst="rect">
            <a:avLst/>
          </a:prstGeom>
          <a:noFill/>
        </p:spPr>
        <p:txBody>
          <a:bodyPr wrap="square" rtlCol="0">
            <a:spAutoFit/>
          </a:bodyPr>
          <a:lstStyle/>
          <a:p>
            <a:r>
              <a:rPr lang="en-US" dirty="0" smtClean="0"/>
              <a:t>Observed Temperature and Wind (left)</a:t>
            </a:r>
          </a:p>
          <a:p>
            <a:r>
              <a:rPr lang="en-US" dirty="0" smtClean="0"/>
              <a:t>Verses EPA Baseline/GLSEA SST</a:t>
            </a:r>
          </a:p>
          <a:p>
            <a:endParaRPr lang="en-US" dirty="0"/>
          </a:p>
          <a:p>
            <a:r>
              <a:rPr lang="en-US" dirty="0" smtClean="0"/>
              <a:t>June 2, 2017 (Lake Breeze/Ozone Exceedance) </a:t>
            </a:r>
            <a:endParaRPr lang="en-US" dirty="0"/>
          </a:p>
        </p:txBody>
      </p:sp>
    </p:spTree>
    <p:extLst>
      <p:ext uri="{BB962C8B-B14F-4D97-AF65-F5344CB8AC3E}">
        <p14:creationId xmlns:p14="http://schemas.microsoft.com/office/powerpoint/2010/main" val="317780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4">
            <a:extLst>
              <a:ext uri="{FF2B5EF4-FFF2-40B4-BE49-F238E27FC236}">
                <a16:creationId xmlns="" xmlns:a16="http://schemas.microsoft.com/office/drawing/2014/main" id="{2797E39A-7D2B-714A-B9C9-02806146D144}"/>
              </a:ext>
            </a:extLst>
          </p:cNvPr>
          <p:cNvSpPr>
            <a:spLocks noChangeAspect="1" noChangeArrowheads="1" noTextEdit="1"/>
          </p:cNvSpPr>
          <p:nvPr/>
        </p:nvSpPr>
        <p:spPr bwMode="auto">
          <a:xfrm>
            <a:off x="1327547" y="5787"/>
            <a:ext cx="6286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251" name="Rectangle 3">
            <a:extLst>
              <a:ext uri="{FF2B5EF4-FFF2-40B4-BE49-F238E27FC236}">
                <a16:creationId xmlns="" xmlns:a16="http://schemas.microsoft.com/office/drawing/2014/main" id="{1353D305-62DD-464E-8D72-596E04C188BA}"/>
              </a:ext>
            </a:extLst>
          </p:cNvPr>
          <p:cNvSpPr txBox="1">
            <a:spLocks noChangeArrowheads="1"/>
          </p:cNvSpPr>
          <p:nvPr/>
        </p:nvSpPr>
        <p:spPr bwMode="auto">
          <a:xfrm>
            <a:off x="7614048" y="6256294"/>
            <a:ext cx="38695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panose="020B0604020202020204" pitchFamily="34" charset="0"/>
                <a:ea typeface="ＭＳ Ｐゴシック" panose="020B0600070205080204" pitchFamily="34" charset="-128"/>
              </a:defRPr>
            </a:lvl1pPr>
            <a:lvl2pPr marL="742950" indent="-285750">
              <a:defRPr sz="1000">
                <a:solidFill>
                  <a:schemeClr val="tx1"/>
                </a:solidFill>
                <a:latin typeface="Arial" panose="020B0604020202020204" pitchFamily="34" charset="0"/>
                <a:ea typeface="ＭＳ Ｐゴシック" panose="020B0600070205080204" pitchFamily="34" charset="-128"/>
              </a:defRPr>
            </a:lvl2pPr>
            <a:lvl3pPr marL="1143000" indent="-228600">
              <a:defRPr sz="1000">
                <a:solidFill>
                  <a:schemeClr val="tx1"/>
                </a:solidFill>
                <a:latin typeface="Arial" panose="020B0604020202020204" pitchFamily="34" charset="0"/>
                <a:ea typeface="ＭＳ Ｐゴシック" panose="020B0600070205080204" pitchFamily="34" charset="-128"/>
              </a:defRPr>
            </a:lvl3pPr>
            <a:lvl4pPr marL="1600200" indent="-228600">
              <a:defRPr sz="1000">
                <a:solidFill>
                  <a:schemeClr val="tx1"/>
                </a:solidFill>
                <a:latin typeface="Arial" panose="020B0604020202020204" pitchFamily="34" charset="0"/>
                <a:ea typeface="ＭＳ Ｐゴシック" panose="020B0600070205080204" pitchFamily="34" charset="-128"/>
              </a:defRPr>
            </a:lvl4pPr>
            <a:lvl5pPr marL="2057400" indent="-22860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400">
                <a:solidFill>
                  <a:srgbClr val="000000"/>
                </a:solidFill>
              </a:rPr>
              <a:t>|‌ </a:t>
            </a:r>
            <a:fld id="{0FC4BE7F-6E55-B342-96CB-4B4DAC320FDF}" type="slidenum">
              <a:rPr lang="en-US" altLang="en-US" sz="1400">
                <a:solidFill>
                  <a:srgbClr val="000000"/>
                </a:solidFill>
              </a:rPr>
              <a:pPr algn="r" eaLnBrk="1" hangingPunct="1"/>
              <a:t>33</a:t>
            </a:fld>
            <a:endParaRPr lang="en-US" altLang="en-US" sz="1400">
              <a:solidFill>
                <a:srgbClr val="000000"/>
              </a:solidFill>
            </a:endParaRPr>
          </a:p>
        </p:txBody>
      </p:sp>
      <p:pic>
        <p:nvPicPr>
          <p:cNvPr id="5122" name="Picture 2" descr="\\beans\users$\bpierce\Data\Documents\FY2019_Travel_SSEC\EPRI_Chicago\AIRNOW.CMAQ_EPA_Baseline_SST_20170602_23Z.sfc.o3.12km.zoom.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743914"/>
            <a:ext cx="41148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eans\users$\bpierce\Data\Documents\FY2019_Travel_SSEC\EPRI_Chicago\CMAQ_D01.EPAbaseline_SST_vs_SA_O3_ppbv_LMOS.May.22-June.21.overwater.R1.png"/>
          <p:cNvPicPr>
            <a:picLocks noChangeArrowheads="1"/>
          </p:cNvPicPr>
          <p:nvPr/>
        </p:nvPicPr>
        <p:blipFill rotWithShape="1">
          <a:blip r:embed="rId4">
            <a:extLst>
              <a:ext uri="{28A0092B-C50C-407E-A947-70E740481C1C}">
                <a14:useLocalDpi xmlns:a14="http://schemas.microsoft.com/office/drawing/2010/main" val="0"/>
              </a:ext>
            </a:extLst>
          </a:blip>
          <a:srcRect t="19252"/>
          <a:stretch/>
        </p:blipFill>
        <p:spPr bwMode="auto">
          <a:xfrm>
            <a:off x="0" y="3623416"/>
            <a:ext cx="3657600" cy="369178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 xmlns:a16="http://schemas.microsoft.com/office/drawing/2014/main" id="{B8EC625E-21F0-42F2-A883-DF30E30F8F74}"/>
              </a:ext>
            </a:extLst>
          </p:cNvPr>
          <p:cNvSpPr txBox="1">
            <a:spLocks/>
          </p:cNvSpPr>
          <p:nvPr/>
        </p:nvSpPr>
        <p:spPr bwMode="auto">
          <a:xfrm>
            <a:off x="4876800" y="19051"/>
            <a:ext cx="4267200" cy="573088"/>
          </a:xfrm>
          <a:prstGeom prst="rect">
            <a:avLst/>
          </a:prstGeom>
          <a:noFill/>
          <a:ln>
            <a:miter lim="800000"/>
            <a:headEnd/>
            <a:tailEnd/>
          </a:ln>
        </p:spPr>
        <p:txBody>
          <a:bodyPr anchor="ctr"/>
          <a:lstStyle/>
          <a:p>
            <a:pPr>
              <a:defRPr/>
            </a:pPr>
            <a:r>
              <a:rPr lang="en-US" sz="2400" b="1" dirty="0" smtClean="0">
                <a:solidFill>
                  <a:srgbClr val="000090"/>
                </a:solidFill>
              </a:rPr>
              <a:t>12km CMAQ Model verification</a:t>
            </a:r>
            <a:endParaRPr lang="en-US" sz="2400" b="1" kern="0" dirty="0">
              <a:solidFill>
                <a:srgbClr val="FF0000"/>
              </a:solidFill>
              <a:cs typeface="Arial" pitchFamily="34" charset="0"/>
            </a:endParaRPr>
          </a:p>
        </p:txBody>
      </p:sp>
      <p:sp>
        <p:nvSpPr>
          <p:cNvPr id="2" name="TextBox 1"/>
          <p:cNvSpPr txBox="1"/>
          <p:nvPr/>
        </p:nvSpPr>
        <p:spPr>
          <a:xfrm>
            <a:off x="3048000" y="592139"/>
            <a:ext cx="3733800" cy="646331"/>
          </a:xfrm>
          <a:prstGeom prst="rect">
            <a:avLst/>
          </a:prstGeom>
          <a:noFill/>
        </p:spPr>
        <p:txBody>
          <a:bodyPr wrap="square" rtlCol="0">
            <a:spAutoFit/>
          </a:bodyPr>
          <a:lstStyle/>
          <a:p>
            <a:r>
              <a:rPr lang="en-US" dirty="0" smtClean="0"/>
              <a:t>NEI 2014 12km Emission Inventory provided by Kirk Baker, US EPA</a:t>
            </a:r>
            <a:endParaRPr lang="en-US" dirty="0"/>
          </a:p>
        </p:txBody>
      </p:sp>
      <p:sp>
        <p:nvSpPr>
          <p:cNvPr id="14" name="TextBox 13"/>
          <p:cNvSpPr txBox="1"/>
          <p:nvPr/>
        </p:nvSpPr>
        <p:spPr>
          <a:xfrm>
            <a:off x="3048000" y="1427815"/>
            <a:ext cx="3886200"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EPA Baseline physics overestimates marine </a:t>
            </a:r>
            <a:r>
              <a:rPr lang="en-US" dirty="0"/>
              <a:t>boundary layer </a:t>
            </a:r>
            <a:r>
              <a:rPr lang="en-US" dirty="0" smtClean="0"/>
              <a:t>NO2 by factor of 2x</a:t>
            </a:r>
            <a:endParaRPr lang="en-US" dirty="0"/>
          </a:p>
          <a:p>
            <a:pPr marL="285750" indent="-285750">
              <a:buFont typeface="Wingdings" panose="05000000000000000000" pitchFamily="2" charset="2"/>
              <a:buChar char="Ø"/>
            </a:pPr>
            <a:endParaRPr lang="en-US" dirty="0"/>
          </a:p>
        </p:txBody>
      </p:sp>
      <p:pic>
        <p:nvPicPr>
          <p:cNvPr id="15" name="Picture 3" descr="\\beans\users$\bpierce\Data\Documents\Attachments\FY2019\apr_17\Holloway_Lecture\Captur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0923" y="533402"/>
            <a:ext cx="1859307" cy="22098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120576" y="1342179"/>
            <a:ext cx="566224" cy="486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beans\users$\bpierce\Data\Documents\Attachments\FY2019\sep_16\CMAQ_D01.EPAbaseline_SST_vs_SA_NO2_ppbv_LMOS.May.22-June.21.overwater.R1.png"/>
          <p:cNvPicPr>
            <a:picLocks noChangeArrowheads="1"/>
          </p:cNvPicPr>
          <p:nvPr/>
        </p:nvPicPr>
        <p:blipFill rotWithShape="1">
          <a:blip r:embed="rId6">
            <a:extLst>
              <a:ext uri="{28A0092B-C50C-407E-A947-70E740481C1C}">
                <a14:useLocalDpi xmlns:a14="http://schemas.microsoft.com/office/drawing/2010/main" val="0"/>
              </a:ext>
            </a:extLst>
          </a:blip>
          <a:srcRect t="7084" b="14081"/>
          <a:stretch/>
        </p:blipFill>
        <p:spPr bwMode="auto">
          <a:xfrm>
            <a:off x="0" y="53234"/>
            <a:ext cx="3657600" cy="360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508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FY2019\aug_29\CMAQ_D01.YNT_SST_nudge2km_MODISLAI_vs_SA_O3_ppbv_LMOS.May.22-June.21.overwater.R1.png"/>
          <p:cNvPicPr>
            <a:picLocks noChangeArrowheads="1"/>
          </p:cNvPicPr>
          <p:nvPr/>
        </p:nvPicPr>
        <p:blipFill rotWithShape="1">
          <a:blip r:embed="rId3">
            <a:extLst>
              <a:ext uri="{28A0092B-C50C-407E-A947-70E740481C1C}">
                <a14:useLocalDpi xmlns:a14="http://schemas.microsoft.com/office/drawing/2010/main" val="0"/>
              </a:ext>
            </a:extLst>
          </a:blip>
          <a:srcRect t="18925"/>
          <a:stretch/>
        </p:blipFill>
        <p:spPr bwMode="auto">
          <a:xfrm>
            <a:off x="0" y="3608462"/>
            <a:ext cx="3657600" cy="3706738"/>
          </a:xfrm>
          <a:prstGeom prst="rect">
            <a:avLst/>
          </a:prstGeom>
          <a:noFill/>
          <a:extLst>
            <a:ext uri="{909E8E84-426E-40DD-AFC4-6F175D3DCCD1}">
              <a14:hiddenFill xmlns:a14="http://schemas.microsoft.com/office/drawing/2010/main">
                <a:solidFill>
                  <a:srgbClr val="FFFFFF"/>
                </a:solidFill>
              </a14:hiddenFill>
            </a:ext>
          </a:extLst>
        </p:spPr>
      </p:pic>
      <p:sp>
        <p:nvSpPr>
          <p:cNvPr id="53249" name="AutoShape 4">
            <a:extLst>
              <a:ext uri="{FF2B5EF4-FFF2-40B4-BE49-F238E27FC236}">
                <a16:creationId xmlns="" xmlns:a16="http://schemas.microsoft.com/office/drawing/2014/main" id="{2797E39A-7D2B-714A-B9C9-02806146D144}"/>
              </a:ext>
            </a:extLst>
          </p:cNvPr>
          <p:cNvSpPr>
            <a:spLocks noChangeAspect="1" noChangeArrowheads="1" noTextEdit="1"/>
          </p:cNvSpPr>
          <p:nvPr/>
        </p:nvSpPr>
        <p:spPr bwMode="auto">
          <a:xfrm>
            <a:off x="1327547" y="5787"/>
            <a:ext cx="6286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251" name="Rectangle 3">
            <a:extLst>
              <a:ext uri="{FF2B5EF4-FFF2-40B4-BE49-F238E27FC236}">
                <a16:creationId xmlns="" xmlns:a16="http://schemas.microsoft.com/office/drawing/2014/main" id="{1353D305-62DD-464E-8D72-596E04C188BA}"/>
              </a:ext>
            </a:extLst>
          </p:cNvPr>
          <p:cNvSpPr txBox="1">
            <a:spLocks noChangeArrowheads="1"/>
          </p:cNvSpPr>
          <p:nvPr/>
        </p:nvSpPr>
        <p:spPr bwMode="auto">
          <a:xfrm>
            <a:off x="7614048" y="6256294"/>
            <a:ext cx="38695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panose="020B0604020202020204" pitchFamily="34" charset="0"/>
                <a:ea typeface="ＭＳ Ｐゴシック" panose="020B0600070205080204" pitchFamily="34" charset="-128"/>
              </a:defRPr>
            </a:lvl1pPr>
            <a:lvl2pPr marL="742950" indent="-285750">
              <a:defRPr sz="1000">
                <a:solidFill>
                  <a:schemeClr val="tx1"/>
                </a:solidFill>
                <a:latin typeface="Arial" panose="020B0604020202020204" pitchFamily="34" charset="0"/>
                <a:ea typeface="ＭＳ Ｐゴシック" panose="020B0600070205080204" pitchFamily="34" charset="-128"/>
              </a:defRPr>
            </a:lvl2pPr>
            <a:lvl3pPr marL="1143000" indent="-228600">
              <a:defRPr sz="1000">
                <a:solidFill>
                  <a:schemeClr val="tx1"/>
                </a:solidFill>
                <a:latin typeface="Arial" panose="020B0604020202020204" pitchFamily="34" charset="0"/>
                <a:ea typeface="ＭＳ Ｐゴシック" panose="020B0600070205080204" pitchFamily="34" charset="-128"/>
              </a:defRPr>
            </a:lvl3pPr>
            <a:lvl4pPr marL="1600200" indent="-228600">
              <a:defRPr sz="1000">
                <a:solidFill>
                  <a:schemeClr val="tx1"/>
                </a:solidFill>
                <a:latin typeface="Arial" panose="020B0604020202020204" pitchFamily="34" charset="0"/>
                <a:ea typeface="ＭＳ Ｐゴシック" panose="020B0600070205080204" pitchFamily="34" charset="-128"/>
              </a:defRPr>
            </a:lvl4pPr>
            <a:lvl5pPr marL="2057400" indent="-22860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400">
                <a:solidFill>
                  <a:srgbClr val="000000"/>
                </a:solidFill>
              </a:rPr>
              <a:t>|‌ </a:t>
            </a:r>
            <a:fld id="{0FC4BE7F-6E55-B342-96CB-4B4DAC320FDF}" type="slidenum">
              <a:rPr lang="en-US" altLang="en-US" sz="1400">
                <a:solidFill>
                  <a:srgbClr val="000000"/>
                </a:solidFill>
              </a:rPr>
              <a:pPr algn="r" eaLnBrk="1" hangingPunct="1"/>
              <a:t>34</a:t>
            </a:fld>
            <a:endParaRPr lang="en-US" altLang="en-US" sz="1400">
              <a:solidFill>
                <a:srgbClr val="000000"/>
              </a:solidFill>
            </a:endParaRPr>
          </a:p>
        </p:txBody>
      </p:sp>
      <p:sp>
        <p:nvSpPr>
          <p:cNvPr id="8" name="Title 1">
            <a:extLst>
              <a:ext uri="{FF2B5EF4-FFF2-40B4-BE49-F238E27FC236}">
                <a16:creationId xmlns="" xmlns:a16="http://schemas.microsoft.com/office/drawing/2014/main" id="{D0BABE26-575E-4B8C-893B-363D3B20CF4E}"/>
              </a:ext>
            </a:extLst>
          </p:cNvPr>
          <p:cNvSpPr txBox="1">
            <a:spLocks/>
          </p:cNvSpPr>
          <p:nvPr/>
        </p:nvSpPr>
        <p:spPr>
          <a:xfrm>
            <a:off x="1265635" y="2"/>
            <a:ext cx="6324600" cy="1184275"/>
          </a:xfrm>
          <a:prstGeom prst="rect">
            <a:avLst/>
          </a:prstGeom>
        </p:spPr>
        <p:txBody>
          <a:bodyPr anchor="ctr"/>
          <a:lstStyle/>
          <a:p>
            <a:pPr>
              <a:lnSpc>
                <a:spcPct val="85000"/>
              </a:lnSpc>
              <a:defRPr/>
            </a:pPr>
            <a:endParaRPr lang="en-US" sz="3200" kern="0" dirty="0">
              <a:solidFill>
                <a:srgbClr val="FFFFFF"/>
              </a:solidFill>
              <a:ea typeface="MS PGothic" panose="020B0600070205080204" pitchFamily="34" charset="-128"/>
            </a:endParaRPr>
          </a:p>
        </p:txBody>
      </p:sp>
      <p:sp>
        <p:nvSpPr>
          <p:cNvPr id="9" name="TextBox 8"/>
          <p:cNvSpPr txBox="1"/>
          <p:nvPr/>
        </p:nvSpPr>
        <p:spPr>
          <a:xfrm>
            <a:off x="3200400" y="835863"/>
            <a:ext cx="5734761"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YNT physics and nudging </a:t>
            </a:r>
            <a:r>
              <a:rPr lang="en-US" dirty="0"/>
              <a:t>only above 2km improves 12km marine boundary layer </a:t>
            </a:r>
            <a:r>
              <a:rPr lang="en-US" dirty="0" smtClean="0"/>
              <a:t>NO2 (1.4x overestimate)</a:t>
            </a: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Improves </a:t>
            </a:r>
            <a:r>
              <a:rPr lang="en-US" dirty="0" smtClean="0"/>
              <a:t>Ozone </a:t>
            </a:r>
            <a:r>
              <a:rPr lang="en-US" dirty="0"/>
              <a:t>prediction over Lake Michigan</a:t>
            </a:r>
          </a:p>
        </p:txBody>
      </p:sp>
      <p:pic>
        <p:nvPicPr>
          <p:cNvPr id="10" name="Picture 2" descr="\\beans\users$\bpierce\Data\Documents\Attachments\FY2019\aug_29\AIRNOW.CMAQ_YNT_SST_nudge2km_MODISLAI_20170602_23Z.sfc.o3.12km.zoom.pn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7194" y="2734056"/>
            <a:ext cx="4115352" cy="412394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 xmlns:a16="http://schemas.microsoft.com/office/drawing/2014/main" id="{B8EC625E-21F0-42F2-A883-DF30E30F8F74}"/>
              </a:ext>
            </a:extLst>
          </p:cNvPr>
          <p:cNvSpPr txBox="1">
            <a:spLocks/>
          </p:cNvSpPr>
          <p:nvPr/>
        </p:nvSpPr>
        <p:spPr bwMode="auto">
          <a:xfrm>
            <a:off x="4876800" y="19051"/>
            <a:ext cx="4267200" cy="573088"/>
          </a:xfrm>
          <a:prstGeom prst="rect">
            <a:avLst/>
          </a:prstGeom>
          <a:noFill/>
          <a:ln>
            <a:miter lim="800000"/>
            <a:headEnd/>
            <a:tailEnd/>
          </a:ln>
        </p:spPr>
        <p:txBody>
          <a:bodyPr anchor="ctr"/>
          <a:lstStyle/>
          <a:p>
            <a:pPr>
              <a:defRPr/>
            </a:pPr>
            <a:r>
              <a:rPr lang="en-US" sz="2400" b="1" dirty="0" smtClean="0">
                <a:solidFill>
                  <a:srgbClr val="000090"/>
                </a:solidFill>
              </a:rPr>
              <a:t>12km CMAQ Model verification</a:t>
            </a:r>
            <a:endParaRPr lang="en-US" sz="2400" b="1" kern="0" dirty="0">
              <a:solidFill>
                <a:srgbClr val="FF0000"/>
              </a:solidFill>
              <a:cs typeface="Arial" pitchFamily="34" charset="0"/>
            </a:endParaRPr>
          </a:p>
        </p:txBody>
      </p:sp>
      <p:pic>
        <p:nvPicPr>
          <p:cNvPr id="5122" name="Picture 2" descr="\\beans\users$\bpierce\Data\Documents\Attachments\FY2019\sep_16\CMAQ_D01.YNT_SST_nudge2km_MODISLAI_vs_SA_NO2_ppbv_LMOS.May.22-June.21.overwater.R1.png"/>
          <p:cNvPicPr>
            <a:picLocks noChangeArrowheads="1"/>
          </p:cNvPicPr>
          <p:nvPr/>
        </p:nvPicPr>
        <p:blipFill rotWithShape="1">
          <a:blip r:embed="rId5">
            <a:extLst>
              <a:ext uri="{28A0092B-C50C-407E-A947-70E740481C1C}">
                <a14:useLocalDpi xmlns:a14="http://schemas.microsoft.com/office/drawing/2010/main" val="0"/>
              </a:ext>
            </a:extLst>
          </a:blip>
          <a:srcRect t="5880" b="14162"/>
          <a:stretch/>
        </p:blipFill>
        <p:spPr bwMode="auto">
          <a:xfrm>
            <a:off x="0" y="0"/>
            <a:ext cx="3657600" cy="3655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72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 y="2258584"/>
            <a:ext cx="4037888" cy="4294616"/>
          </a:xfrm>
          <a:prstGeom prst="rect">
            <a:avLst/>
          </a:prstGeom>
        </p:spPr>
      </p:pic>
      <p:pic>
        <p:nvPicPr>
          <p:cNvPr id="8194" name="Picture 2" descr="\\beans\users$\bpierce\Data\Documents\FY2019_Travel_SSEC\EPRI_Chicago\NEI_2017_no_all_region_Milwaukee_Chicago.polyfi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58584"/>
            <a:ext cx="4045253" cy="42946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2299585"/>
            <a:ext cx="2922595" cy="369332"/>
          </a:xfrm>
          <a:prstGeom prst="rect">
            <a:avLst/>
          </a:prstGeom>
          <a:solidFill>
            <a:schemeClr val="tx1"/>
          </a:solidFill>
        </p:spPr>
        <p:txBody>
          <a:bodyPr wrap="none" rtlCol="0">
            <a:spAutoFit/>
          </a:bodyPr>
          <a:lstStyle/>
          <a:p>
            <a:r>
              <a:rPr lang="en-US" dirty="0" smtClean="0">
                <a:solidFill>
                  <a:schemeClr val="bg1"/>
                </a:solidFill>
              </a:rPr>
              <a:t>12km NEI 2014 NO Emissions</a:t>
            </a:r>
            <a:endParaRPr lang="en-US" dirty="0">
              <a:solidFill>
                <a:schemeClr val="bg1"/>
              </a:solidFill>
            </a:endParaRPr>
          </a:p>
        </p:txBody>
      </p:sp>
      <p:sp>
        <p:nvSpPr>
          <p:cNvPr id="10" name="TextBox 9"/>
          <p:cNvSpPr txBox="1"/>
          <p:nvPr/>
        </p:nvSpPr>
        <p:spPr>
          <a:xfrm>
            <a:off x="5181600" y="2286000"/>
            <a:ext cx="2805576" cy="369332"/>
          </a:xfrm>
          <a:prstGeom prst="rect">
            <a:avLst/>
          </a:prstGeom>
          <a:solidFill>
            <a:schemeClr val="tx1"/>
          </a:solidFill>
        </p:spPr>
        <p:txBody>
          <a:bodyPr wrap="none" rtlCol="0">
            <a:spAutoFit/>
          </a:bodyPr>
          <a:lstStyle/>
          <a:p>
            <a:r>
              <a:rPr lang="en-US" dirty="0">
                <a:solidFill>
                  <a:schemeClr val="bg1"/>
                </a:solidFill>
              </a:rPr>
              <a:t>4</a:t>
            </a:r>
            <a:r>
              <a:rPr lang="en-US" dirty="0" smtClean="0">
                <a:solidFill>
                  <a:schemeClr val="bg1"/>
                </a:solidFill>
              </a:rPr>
              <a:t>km NEI 2017 NO Emissions</a:t>
            </a:r>
            <a:endParaRPr lang="en-US" dirty="0">
              <a:solidFill>
                <a:schemeClr val="bg1"/>
              </a:solidFill>
            </a:endParaRPr>
          </a:p>
        </p:txBody>
      </p:sp>
      <p:sp>
        <p:nvSpPr>
          <p:cNvPr id="6" name="Title 1">
            <a:extLst>
              <a:ext uri="{FF2B5EF4-FFF2-40B4-BE49-F238E27FC236}">
                <a16:creationId xmlns="" xmlns:a16="http://schemas.microsoft.com/office/drawing/2014/main" id="{B8EC625E-21F0-42F2-A883-DF30E30F8F74}"/>
              </a:ext>
            </a:extLst>
          </p:cNvPr>
          <p:cNvSpPr txBox="1">
            <a:spLocks/>
          </p:cNvSpPr>
          <p:nvPr/>
        </p:nvSpPr>
        <p:spPr bwMode="auto">
          <a:xfrm>
            <a:off x="158663" y="152400"/>
            <a:ext cx="5708737" cy="573088"/>
          </a:xfrm>
          <a:prstGeom prst="rect">
            <a:avLst/>
          </a:prstGeom>
          <a:noFill/>
          <a:ln>
            <a:miter lim="800000"/>
            <a:headEnd/>
            <a:tailEnd/>
          </a:ln>
        </p:spPr>
        <p:txBody>
          <a:bodyPr anchor="ctr"/>
          <a:lstStyle/>
          <a:p>
            <a:pPr>
              <a:defRPr/>
            </a:pPr>
            <a:r>
              <a:rPr lang="en-US" sz="2400" b="1" dirty="0" smtClean="0">
                <a:solidFill>
                  <a:srgbClr val="000090"/>
                </a:solidFill>
              </a:rPr>
              <a:t>Next Steps: 4km CMAQ Model Simulations</a:t>
            </a:r>
          </a:p>
          <a:p>
            <a:pPr>
              <a:defRPr/>
            </a:pPr>
            <a:r>
              <a:rPr lang="en-US" sz="2400" b="1" kern="0" dirty="0" smtClean="0">
                <a:solidFill>
                  <a:srgbClr val="000090"/>
                </a:solidFill>
                <a:cs typeface="Arial" pitchFamily="34" charset="0"/>
              </a:rPr>
              <a:t>NEI 2017 4km emission inventory</a:t>
            </a:r>
            <a:endParaRPr lang="en-US" sz="2400" b="1" kern="0" dirty="0">
              <a:solidFill>
                <a:srgbClr val="FF0000"/>
              </a:solidFill>
              <a:cs typeface="Arial" pitchFamily="34" charset="0"/>
            </a:endParaRPr>
          </a:p>
        </p:txBody>
      </p:sp>
      <p:sp>
        <p:nvSpPr>
          <p:cNvPr id="8" name="TextBox 7"/>
          <p:cNvSpPr txBox="1"/>
          <p:nvPr/>
        </p:nvSpPr>
        <p:spPr>
          <a:xfrm>
            <a:off x="0" y="6488668"/>
            <a:ext cx="9144000" cy="369332"/>
          </a:xfrm>
          <a:prstGeom prst="rect">
            <a:avLst/>
          </a:prstGeom>
          <a:noFill/>
        </p:spPr>
        <p:txBody>
          <a:bodyPr wrap="square" rtlCol="0">
            <a:spAutoFit/>
          </a:bodyPr>
          <a:lstStyle/>
          <a:p>
            <a:pPr algn="ctr"/>
            <a:r>
              <a:rPr lang="en-US" dirty="0" smtClean="0"/>
              <a:t>NEI 2017 4km Emission Inventory provided by Kirk Baker, US EPA</a:t>
            </a:r>
            <a:endParaRPr lang="en-US" dirty="0"/>
          </a:p>
        </p:txBody>
      </p:sp>
      <p:pic>
        <p:nvPicPr>
          <p:cNvPr id="11" name="Picture 3" descr="\\beans\users$\bpierce\Data\Documents\Attachments\FY2019\apr_17\Holloway_Lecture\Captu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0923" y="48784"/>
            <a:ext cx="1859307" cy="22098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156739" y="1116449"/>
            <a:ext cx="566224" cy="4246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401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77" y="6183868"/>
            <a:ext cx="9144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https://www-air.larc.nasa.gov/missions/lmos/index.html</a:t>
            </a:r>
          </a:p>
        </p:txBody>
      </p:sp>
      <p:sp>
        <p:nvSpPr>
          <p:cNvPr id="3" name="TextBox 2"/>
          <p:cNvSpPr txBox="1"/>
          <p:nvPr/>
        </p:nvSpPr>
        <p:spPr>
          <a:xfrm>
            <a:off x="3136390" y="5879068"/>
            <a:ext cx="307238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LMOS </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Public Data Archive</a:t>
            </a:r>
            <a:endParaRPr lang="en-US" b="1" dirty="0">
              <a:latin typeface="Times New Roman" panose="02020603050405020304" pitchFamily="18" charset="0"/>
              <a:cs typeface="Times New Roman" panose="02020603050405020304" pitchFamily="18" charset="0"/>
            </a:endParaRPr>
          </a:p>
        </p:txBody>
      </p:sp>
      <p:pic>
        <p:nvPicPr>
          <p:cNvPr id="1026" name="Picture 2" descr="\\beans\users$\bpierce\Data\Documents\LMOS\Pictures\Brad_Pier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4457" y="0"/>
            <a:ext cx="4289543" cy="57193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eans\users$\bpierce\Data\Documents\LMOS\OutReach\Outreach_pictures_Pierce\Zion_Pandora_install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8" y="2913569"/>
            <a:ext cx="3763539" cy="282265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beans\users$\bpierce\Data\Documents\Attachments\FY2019\apr_17\Holloway_Lecture\LMOS-Team-SPAR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794"/>
            <a:ext cx="3754262" cy="2905775"/>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6324600" y="76200"/>
            <a:ext cx="2819400" cy="11430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Thank you EPRI for supporting LMOS!</a:t>
            </a:r>
            <a:endParaRPr lang="en-US" dirty="0">
              <a:solidFill>
                <a:schemeClr val="tx1"/>
              </a:solidFill>
            </a:endParaRPr>
          </a:p>
        </p:txBody>
      </p:sp>
    </p:spTree>
    <p:extLst>
      <p:ext uri="{BB962C8B-B14F-4D97-AF65-F5344CB8AC3E}">
        <p14:creationId xmlns:p14="http://schemas.microsoft.com/office/powerpoint/2010/main" val="18086066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0" y="3276600"/>
            <a:ext cx="1843838" cy="523220"/>
          </a:xfrm>
          <a:prstGeom prst="rect">
            <a:avLst/>
          </a:prstGeom>
          <a:noFill/>
        </p:spPr>
        <p:txBody>
          <a:bodyPr wrap="none" rtlCol="0">
            <a:spAutoFit/>
          </a:bodyPr>
          <a:lstStyle/>
          <a:p>
            <a:r>
              <a:rPr lang="en-US" sz="2800" dirty="0" smtClean="0"/>
              <a:t>Extra Slides</a:t>
            </a:r>
            <a:endParaRPr lang="en-US" sz="2800" dirty="0"/>
          </a:p>
        </p:txBody>
      </p:sp>
    </p:spTree>
    <p:extLst>
      <p:ext uri="{BB962C8B-B14F-4D97-AF65-F5344CB8AC3E}">
        <p14:creationId xmlns:p14="http://schemas.microsoft.com/office/powerpoint/2010/main" val="315627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FY2019\apr_17\Holloway_Lecture\Captur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5" y="1371600"/>
            <a:ext cx="9144000" cy="4379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614901"/>
            <a:ext cx="8041817"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LISTOS Ozone Exceedance Day (Highest ozone since 2006) </a:t>
            </a:r>
            <a:endParaRPr lang="en-US"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429000" y="6477000"/>
            <a:ext cx="3286156"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From Paul Miller (NESCAUM)</a:t>
            </a:r>
            <a:endParaRPr lang="en-US"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228600" y="5791200"/>
            <a:ext cx="2864887"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Peak Ozone concentrations</a:t>
            </a:r>
          </a:p>
          <a:p>
            <a:r>
              <a:rPr lang="en-US" b="1" dirty="0" smtClean="0">
                <a:latin typeface="Times New Roman" panose="02020603050405020304" pitchFamily="18" charset="0"/>
                <a:cs typeface="Times New Roman" panose="02020603050405020304" pitchFamily="18" charset="0"/>
              </a:rPr>
              <a:t>8hr: 115 </a:t>
            </a:r>
            <a:r>
              <a:rPr lang="en-US" b="1" dirty="0" err="1" smtClean="0">
                <a:latin typeface="Times New Roman" panose="02020603050405020304" pitchFamily="18" charset="0"/>
                <a:cs typeface="Times New Roman" panose="02020603050405020304" pitchFamily="18" charset="0"/>
              </a:rPr>
              <a:t>ppbv</a:t>
            </a:r>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1hr: 143 </a:t>
            </a:r>
            <a:r>
              <a:rPr lang="en-US" b="1" dirty="0" err="1" smtClean="0">
                <a:latin typeface="Times New Roman" panose="02020603050405020304" pitchFamily="18" charset="0"/>
                <a:cs typeface="Times New Roman" panose="02020603050405020304" pitchFamily="18" charset="0"/>
              </a:rPr>
              <a:t>ppbv</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324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descr="\\beans\users$\bpierce\Data\Documents\FY2019_Travel_SSEC\EPRI_Chicago\model.namconus_4km.201807011800.24_SFC_TDewDe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549" y="3424428"/>
            <a:ext cx="4574642" cy="34381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beans\users$\bpierce\Data\Documents\FY2019_Travel_SSEC\EPRI_Chicago\model.namtraject_4km.201807011800.24_DAY0_NEI20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5119762"/>
            <a:ext cx="2395207" cy="830997"/>
          </a:xfrm>
          <a:prstGeom prst="rect">
            <a:avLst/>
          </a:prstGeom>
          <a:noFill/>
        </p:spPr>
        <p:txBody>
          <a:bodyPr wrap="none" rtlCol="0">
            <a:spAutoFit/>
          </a:bodyPr>
          <a:lstStyle/>
          <a:p>
            <a:r>
              <a:rPr lang="en-US" sz="2400" dirty="0" smtClean="0"/>
              <a:t>18Z July 0</a:t>
            </a:r>
            <a:r>
              <a:rPr lang="en-US" sz="2400" dirty="0"/>
              <a:t>2</a:t>
            </a:r>
            <a:r>
              <a:rPr lang="en-US" sz="2400" dirty="0" smtClean="0"/>
              <a:t>, 2018 </a:t>
            </a:r>
          </a:p>
          <a:p>
            <a:r>
              <a:rPr lang="en-US" sz="2400" dirty="0" smtClean="0"/>
              <a:t>(2:00pm)</a:t>
            </a:r>
            <a:endParaRPr lang="en-US" sz="2400" dirty="0"/>
          </a:p>
        </p:txBody>
      </p:sp>
      <p:cxnSp>
        <p:nvCxnSpPr>
          <p:cNvPr id="9" name="Straight Connector 8"/>
          <p:cNvCxnSpPr/>
          <p:nvPr/>
        </p:nvCxnSpPr>
        <p:spPr>
          <a:xfrm flipV="1">
            <a:off x="7217228" y="3733800"/>
            <a:ext cx="0" cy="281940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029200" y="381000"/>
            <a:ext cx="1066800" cy="236220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7217228" y="3733800"/>
            <a:ext cx="0" cy="2743200"/>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029200" y="304800"/>
            <a:ext cx="2667000" cy="2438400"/>
          </a:xfrm>
          <a:prstGeom prst="rect">
            <a:avLst/>
          </a:prstGeom>
          <a:noFill/>
          <a:ln w="158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613558" y="-23501"/>
            <a:ext cx="6446508" cy="369332"/>
          </a:xfrm>
          <a:prstGeom prst="rect">
            <a:avLst/>
          </a:prstGeom>
          <a:noFill/>
        </p:spPr>
        <p:txBody>
          <a:bodyPr wrap="none" rtlCol="0">
            <a:spAutoFit/>
          </a:bodyPr>
          <a:lstStyle/>
          <a:p>
            <a:r>
              <a:rPr lang="en-US" dirty="0" smtClean="0"/>
              <a:t>High-resolution (3km) NYC/I95 Corridor NOx emission trajectories</a:t>
            </a:r>
            <a:endParaRPr lang="en-US" dirty="0"/>
          </a:p>
        </p:txBody>
      </p:sp>
      <p:sp>
        <p:nvSpPr>
          <p:cNvPr id="23" name="TextBox 22"/>
          <p:cNvSpPr txBox="1"/>
          <p:nvPr/>
        </p:nvSpPr>
        <p:spPr>
          <a:xfrm>
            <a:off x="4648200" y="1377434"/>
            <a:ext cx="3733800" cy="1200329"/>
          </a:xfrm>
          <a:prstGeom prst="rect">
            <a:avLst/>
          </a:prstGeom>
          <a:noFill/>
        </p:spPr>
        <p:txBody>
          <a:bodyPr wrap="square" rtlCol="0">
            <a:spAutoFit/>
          </a:bodyPr>
          <a:lstStyle/>
          <a:p>
            <a:r>
              <a:rPr lang="en-US" dirty="0" smtClean="0"/>
              <a:t>Early afternoon transport of NYC/I95 Corridor emissions inland over Southern NY (Sea Breeze penetration over CT)</a:t>
            </a:r>
            <a:endParaRPr lang="en-US" dirty="0"/>
          </a:p>
        </p:txBody>
      </p:sp>
      <p:sp>
        <p:nvSpPr>
          <p:cNvPr id="24" name="Right Arrow 23"/>
          <p:cNvSpPr/>
          <p:nvPr/>
        </p:nvSpPr>
        <p:spPr>
          <a:xfrm rot="15381783">
            <a:off x="1521812" y="1640510"/>
            <a:ext cx="510642" cy="145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5381783">
            <a:off x="6091017" y="5089244"/>
            <a:ext cx="510642" cy="145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583243" y="4424954"/>
            <a:ext cx="1774845" cy="276999"/>
          </a:xfrm>
          <a:prstGeom prst="rect">
            <a:avLst/>
          </a:prstGeom>
          <a:solidFill>
            <a:schemeClr val="bg1"/>
          </a:solidFill>
        </p:spPr>
        <p:txBody>
          <a:bodyPr wrap="none" rtlCol="0">
            <a:spAutoFit/>
          </a:bodyPr>
          <a:lstStyle/>
          <a:p>
            <a:r>
              <a:rPr lang="en-US" sz="1200" b="1" dirty="0" smtClean="0"/>
              <a:t>Hour of emissions (GMT)</a:t>
            </a:r>
            <a:endParaRPr lang="en-US" sz="1200" b="1" dirty="0"/>
          </a:p>
        </p:txBody>
      </p:sp>
      <p:sp>
        <p:nvSpPr>
          <p:cNvPr id="27" name="TextBox 26"/>
          <p:cNvSpPr txBox="1"/>
          <p:nvPr/>
        </p:nvSpPr>
        <p:spPr>
          <a:xfrm>
            <a:off x="914400" y="3962400"/>
            <a:ext cx="712246" cy="276999"/>
          </a:xfrm>
          <a:prstGeom prst="rect">
            <a:avLst/>
          </a:prstGeom>
          <a:solidFill>
            <a:schemeClr val="bg1"/>
          </a:solidFill>
        </p:spPr>
        <p:txBody>
          <a:bodyPr wrap="none" rtlCol="0">
            <a:spAutoFit/>
          </a:bodyPr>
          <a:lstStyle/>
          <a:p>
            <a:r>
              <a:rPr lang="en-US" sz="1200" b="1" dirty="0" smtClean="0"/>
              <a:t>Latitude</a:t>
            </a:r>
            <a:endParaRPr lang="en-US" sz="1200" b="1" dirty="0"/>
          </a:p>
        </p:txBody>
      </p:sp>
      <p:sp>
        <p:nvSpPr>
          <p:cNvPr id="28" name="TextBox 27"/>
          <p:cNvSpPr txBox="1"/>
          <p:nvPr/>
        </p:nvSpPr>
        <p:spPr>
          <a:xfrm>
            <a:off x="2970278" y="3962400"/>
            <a:ext cx="825867" cy="276999"/>
          </a:xfrm>
          <a:prstGeom prst="rect">
            <a:avLst/>
          </a:prstGeom>
          <a:solidFill>
            <a:schemeClr val="bg1"/>
          </a:solidFill>
        </p:spPr>
        <p:txBody>
          <a:bodyPr wrap="none" rtlCol="0">
            <a:spAutoFit/>
          </a:bodyPr>
          <a:lstStyle/>
          <a:p>
            <a:r>
              <a:rPr lang="en-US" sz="1200" b="1" dirty="0" smtClean="0"/>
              <a:t>Longitude</a:t>
            </a:r>
            <a:endParaRPr lang="en-US" sz="1200" b="1" dirty="0"/>
          </a:p>
        </p:txBody>
      </p:sp>
      <p:sp>
        <p:nvSpPr>
          <p:cNvPr id="29" name="TextBox 28"/>
          <p:cNvSpPr txBox="1"/>
          <p:nvPr/>
        </p:nvSpPr>
        <p:spPr>
          <a:xfrm>
            <a:off x="6097880" y="3488108"/>
            <a:ext cx="1808508" cy="276999"/>
          </a:xfrm>
          <a:prstGeom prst="rect">
            <a:avLst/>
          </a:prstGeom>
          <a:solidFill>
            <a:schemeClr val="tx1"/>
          </a:solidFill>
        </p:spPr>
        <p:txBody>
          <a:bodyPr wrap="none" rtlCol="0">
            <a:spAutoFit/>
          </a:bodyPr>
          <a:lstStyle/>
          <a:p>
            <a:r>
              <a:rPr lang="en-US" sz="1200" b="1" dirty="0" smtClean="0">
                <a:solidFill>
                  <a:schemeClr val="bg1"/>
                </a:solidFill>
              </a:rPr>
              <a:t>Dew Point Depression (C)</a:t>
            </a:r>
            <a:endParaRPr lang="en-US" sz="1200" b="1" dirty="0">
              <a:solidFill>
                <a:schemeClr val="bg1"/>
              </a:solidFill>
            </a:endParaRPr>
          </a:p>
        </p:txBody>
      </p:sp>
    </p:spTree>
    <p:extLst>
      <p:ext uri="{BB962C8B-B14F-4D97-AF65-F5344CB8AC3E}">
        <p14:creationId xmlns:p14="http://schemas.microsoft.com/office/powerpoint/2010/main" val="4225134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sz="3600" b="1" dirty="0" smtClean="0">
                <a:latin typeface="Times New Roman" panose="02020603050405020304" pitchFamily="18" charset="0"/>
                <a:cs typeface="Times New Roman" panose="02020603050405020304" pitchFamily="18" charset="0"/>
              </a:rPr>
              <a:t>Lake Michigan and Ozone Formation</a:t>
            </a:r>
            <a:endParaRPr lang="en-US" sz="3600" b="1" dirty="0">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sz="half" idx="1"/>
          </p:nvPr>
        </p:nvSpPr>
        <p:spPr>
          <a:xfrm>
            <a:off x="304800" y="990600"/>
            <a:ext cx="4953000" cy="5364163"/>
          </a:xfrm>
        </p:spPr>
        <p:txBody>
          <a:bodyPr>
            <a:normAutofit lnSpcReduction="10000"/>
          </a:bodyPr>
          <a:lstStyle/>
          <a:p>
            <a:r>
              <a:rPr lang="en-US" b="1" i="1" dirty="0" smtClean="0">
                <a:latin typeface="Times New Roman" panose="02020603050405020304" pitchFamily="18" charset="0"/>
                <a:cs typeface="Times New Roman" panose="02020603050405020304" pitchFamily="18" charset="0"/>
              </a:rPr>
              <a:t>Land breeze </a:t>
            </a:r>
            <a:r>
              <a:rPr lang="en-US" b="0" dirty="0" smtClean="0">
                <a:latin typeface="Times New Roman" panose="02020603050405020304" pitchFamily="18" charset="0"/>
                <a:cs typeface="Times New Roman" panose="02020603050405020304" pitchFamily="18" charset="0"/>
              </a:rPr>
              <a:t>blows ozone precursor compounds from rush hour over lake.</a:t>
            </a:r>
          </a:p>
          <a:p>
            <a:r>
              <a:rPr lang="en-US" b="0" dirty="0" smtClean="0">
                <a:latin typeface="Times New Roman" panose="02020603050405020304" pitchFamily="18" charset="0"/>
                <a:cs typeface="Times New Roman" panose="02020603050405020304" pitchFamily="18" charset="0"/>
              </a:rPr>
              <a:t>The boundary layer height is low due to cold water chilling the air above.</a:t>
            </a:r>
          </a:p>
          <a:p>
            <a:r>
              <a:rPr lang="en-US" b="0" dirty="0" smtClean="0">
                <a:latin typeface="Times New Roman" panose="02020603050405020304" pitchFamily="18" charset="0"/>
                <a:cs typeface="Times New Roman" panose="02020603050405020304" pitchFamily="18" charset="0"/>
              </a:rPr>
              <a:t>The pollutants are concentrated near the surface where ozone forms.</a:t>
            </a:r>
          </a:p>
          <a:p>
            <a:r>
              <a:rPr lang="en-US" b="0" dirty="0" smtClean="0">
                <a:latin typeface="Times New Roman" panose="02020603050405020304" pitchFamily="18" charset="0"/>
                <a:cs typeface="Times New Roman" panose="02020603050405020304" pitchFamily="18" charset="0"/>
              </a:rPr>
              <a:t>An afternoon </a:t>
            </a:r>
            <a:r>
              <a:rPr lang="en-US" b="1" i="1" dirty="0" smtClean="0">
                <a:latin typeface="Times New Roman" panose="02020603050405020304" pitchFamily="18" charset="0"/>
                <a:cs typeface="Times New Roman" panose="02020603050405020304" pitchFamily="18" charset="0"/>
              </a:rPr>
              <a:t>lake breeze </a:t>
            </a:r>
            <a:r>
              <a:rPr lang="en-US" b="0" dirty="0" smtClean="0">
                <a:latin typeface="Times New Roman" panose="02020603050405020304" pitchFamily="18" charset="0"/>
                <a:cs typeface="Times New Roman" panose="02020603050405020304" pitchFamily="18" charset="0"/>
              </a:rPr>
              <a:t>transports the ozone back onto land.</a:t>
            </a:r>
            <a:endParaRPr lang="en-US" b="0" dirty="0">
              <a:latin typeface="Times New Roman" panose="02020603050405020304" pitchFamily="18" charset="0"/>
              <a:cs typeface="Times New Roman" panose="02020603050405020304" pitchFamily="18" charset="0"/>
            </a:endParaRPr>
          </a:p>
        </p:txBody>
      </p:sp>
      <p:sp>
        <p:nvSpPr>
          <p:cNvPr id="3" name="Date Placeholder 2"/>
          <p:cNvSpPr>
            <a:spLocks noGrp="1"/>
          </p:cNvSpPr>
          <p:nvPr>
            <p:ph type="dt" sz="half" idx="10"/>
          </p:nvPr>
        </p:nvSpPr>
        <p:spPr/>
        <p:txBody>
          <a:bodyPr/>
          <a:lstStyle/>
          <a:p>
            <a:pPr>
              <a:defRPr/>
            </a:pPr>
            <a:fld id="{242509C5-1DF6-4AA4-97ED-4CFB567A78E4}" type="datetime4">
              <a:rPr lang="en-US" smtClean="0"/>
              <a:pPr>
                <a:defRPr/>
              </a:pPr>
              <a:t>September 16, 2019</a:t>
            </a:fld>
            <a:endParaRPr lang="en-US" dirty="0"/>
          </a:p>
        </p:txBody>
      </p:sp>
      <p:sp>
        <p:nvSpPr>
          <p:cNvPr id="4" name="Slide Number Placeholder 3"/>
          <p:cNvSpPr>
            <a:spLocks noGrp="1"/>
          </p:cNvSpPr>
          <p:nvPr>
            <p:ph type="sldNum" sz="quarter" idx="12"/>
          </p:nvPr>
        </p:nvSpPr>
        <p:spPr/>
        <p:txBody>
          <a:bodyPr/>
          <a:lstStyle/>
          <a:p>
            <a:pPr>
              <a:defRPr/>
            </a:pPr>
            <a:fld id="{FEAE59FB-368E-4B04-84A2-80A561F418D5}" type="slidenum">
              <a:rPr lang="en-US" smtClean="0">
                <a:solidFill>
                  <a:schemeClr val="tx1"/>
                </a:solidFill>
              </a:rPr>
              <a:pPr>
                <a:defRPr/>
              </a:pPr>
              <a:t>4</a:t>
            </a:fld>
            <a:endParaRPr lang="en-US" dirty="0">
              <a:solidFill>
                <a:schemeClr val="tx1"/>
              </a:solidFill>
            </a:endParaRPr>
          </a:p>
        </p:txBody>
      </p:sp>
      <p:pic>
        <p:nvPicPr>
          <p:cNvPr id="5" name="Picture 21" descr="hangar 62202 001"/>
          <p:cNvPicPr preferRelativeResize="0">
            <a:picLocks noChangeArrowheads="1"/>
          </p:cNvPicPr>
          <p:nvPr/>
        </p:nvPicPr>
        <p:blipFill>
          <a:blip r:embed="rId2" cstate="print"/>
          <a:stretch>
            <a:fillRect/>
          </a:stretch>
        </p:blipFill>
        <p:spPr bwMode="auto">
          <a:xfrm>
            <a:off x="5334000" y="838200"/>
            <a:ext cx="3469053" cy="2560320"/>
          </a:xfrm>
          <a:prstGeom prst="rect">
            <a:avLst/>
          </a:prstGeom>
          <a:noFill/>
          <a:ln w="9525">
            <a:solidFill>
              <a:schemeClr val="tx1"/>
            </a:solidFill>
            <a:miter lim="800000"/>
            <a:headEnd/>
            <a:tailEnd/>
          </a:ln>
        </p:spPr>
      </p:pic>
      <p:pic>
        <p:nvPicPr>
          <p:cNvPr id="8" name="Picture 4" descr="8309987-R1-E098"/>
          <p:cNvPicPr preferRelativeResize="0">
            <a:picLocks noChangeArrowheads="1"/>
          </p:cNvPicPr>
          <p:nvPr/>
        </p:nvPicPr>
        <p:blipFill>
          <a:blip r:embed="rId3" cstate="print"/>
          <a:stretch>
            <a:fillRect/>
          </a:stretch>
        </p:blipFill>
        <p:spPr>
          <a:xfrm>
            <a:off x="5335044" y="3572215"/>
            <a:ext cx="3469053" cy="2560320"/>
          </a:xfrm>
          <a:prstGeom prst="rect">
            <a:avLst/>
          </a:prstGeom>
          <a:noFill/>
          <a:ln>
            <a:solidFill>
              <a:schemeClr val="tx1"/>
            </a:solidFill>
          </a:ln>
        </p:spPr>
      </p:pic>
      <p:sp>
        <p:nvSpPr>
          <p:cNvPr id="10" name="TextBox 9"/>
          <p:cNvSpPr txBox="1"/>
          <p:nvPr/>
        </p:nvSpPr>
        <p:spPr>
          <a:xfrm>
            <a:off x="2827149" y="6488668"/>
            <a:ext cx="4168834"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LMOS White </a:t>
            </a:r>
            <a:r>
              <a:rPr lang="en-US" dirty="0">
                <a:latin typeface="Times New Roman" panose="02020603050405020304" pitchFamily="18" charset="0"/>
                <a:cs typeface="Times New Roman" panose="02020603050405020304" pitchFamily="18" charset="0"/>
              </a:rPr>
              <a:t>Paper: http://www.ladco.org/</a:t>
            </a:r>
          </a:p>
        </p:txBody>
      </p:sp>
    </p:spTree>
    <p:extLst>
      <p:ext uri="{BB962C8B-B14F-4D97-AF65-F5344CB8AC3E}">
        <p14:creationId xmlns:p14="http://schemas.microsoft.com/office/powerpoint/2010/main" val="3558602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ans\users$\bpierce\Data\Documents\FY2019_Travel_SSEC\LISTOS_Albany_NY\Presentation\07082018_NYC_Loo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24934"/>
            <a:ext cx="4972050" cy="61373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71735"/>
            <a:ext cx="9144000"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Satellite Measurements to Improve Air Quality Model Results</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8842" y="591234"/>
            <a:ext cx="4465558" cy="830997"/>
          </a:xfrm>
          <a:prstGeom prst="rect">
            <a:avLst/>
          </a:prstGeom>
          <a:noFill/>
        </p:spPr>
        <p:txBody>
          <a:bodyPr wrap="square" rtlCol="0">
            <a:spAutoFit/>
          </a:bodyPr>
          <a:lstStyle/>
          <a:p>
            <a:r>
              <a:rPr lang="en-US" sz="2400" b="1" dirty="0" smtClean="0">
                <a:solidFill>
                  <a:schemeClr val="bg1"/>
                </a:solidFill>
              </a:rPr>
              <a:t>OMI vs TROPOMI Tropospheric NO2 on 07/08/2018</a:t>
            </a:r>
            <a:endParaRPr lang="en-US" sz="2400" b="1" dirty="0">
              <a:solidFill>
                <a:schemeClr val="bg1"/>
              </a:solidFill>
            </a:endParaRPr>
          </a:p>
        </p:txBody>
      </p:sp>
      <p:pic>
        <p:nvPicPr>
          <p:cNvPr id="4098" name="Picture 2" descr="\\beans\users$\bpierce\Data\Documents\Attachments\FY2019\apr_17\Holloway_Lecture\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450" y="591234"/>
            <a:ext cx="3943350" cy="607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9976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arth and satellite showing how pollution is det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305276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beans\users$\bpierce\Data\Documents\Attachments\FY2019\apr_17\Holloway_Lecture\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
            <a:ext cx="8108950" cy="850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038600"/>
            <a:ext cx="9117496"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a:latin typeface="Times New Roman" panose="02020603050405020304" pitchFamily="18" charset="0"/>
                <a:cs typeface="Times New Roman" panose="02020603050405020304" pitchFamily="18" charset="0"/>
              </a:rPr>
              <a:t>TEMPO </a:t>
            </a:r>
            <a:r>
              <a:rPr lang="en-US" b="1" dirty="0" smtClean="0">
                <a:latin typeface="Times New Roman" panose="02020603050405020304" pitchFamily="18" charset="0"/>
                <a:cs typeface="Times New Roman" panose="02020603050405020304" pitchFamily="18" charset="0"/>
              </a:rPr>
              <a:t>will measure pollution from geostationary orbit and provide hourly measurements </a:t>
            </a:r>
            <a:r>
              <a:rPr lang="en-US" b="1" dirty="0">
                <a:latin typeface="Times New Roman" panose="02020603050405020304" pitchFamily="18" charset="0"/>
                <a:cs typeface="Times New Roman" panose="02020603050405020304" pitchFamily="18" charset="0"/>
              </a:rPr>
              <a:t>to help solve national and international </a:t>
            </a:r>
            <a:r>
              <a:rPr lang="en-US" b="1" dirty="0" smtClean="0">
                <a:latin typeface="Times New Roman" panose="02020603050405020304" pitchFamily="18" charset="0"/>
                <a:cs typeface="Times New Roman" panose="02020603050405020304" pitchFamily="18" charset="0"/>
              </a:rPr>
              <a:t>air quality challenges</a:t>
            </a:r>
          </a:p>
        </p:txBody>
      </p:sp>
      <p:sp>
        <p:nvSpPr>
          <p:cNvPr id="2" name="Rectangle 1"/>
          <p:cNvSpPr/>
          <p:nvPr/>
        </p:nvSpPr>
        <p:spPr>
          <a:xfrm>
            <a:off x="3032775" y="6488761"/>
            <a:ext cx="3166251"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http://tempo.si.edu/index.html</a:t>
            </a:r>
          </a:p>
        </p:txBody>
      </p:sp>
    </p:spTree>
    <p:extLst>
      <p:ext uri="{BB962C8B-B14F-4D97-AF65-F5344CB8AC3E}">
        <p14:creationId xmlns:p14="http://schemas.microsoft.com/office/powerpoint/2010/main" val="27696281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tempo.si.edu/images/no2_global_overlay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20" y="816102"/>
            <a:ext cx="8060580" cy="50512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1" y="6019800"/>
            <a:ext cx="86106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TEMPO will be the North American component of a global group of satellites tracking air pollution from geosynchronous orbit</a:t>
            </a:r>
            <a:endParaRPr lang="en-US" b="1" dirty="0">
              <a:latin typeface="Times New Roman" panose="02020603050405020304" pitchFamily="18" charset="0"/>
              <a:cs typeface="Times New Roman" panose="02020603050405020304" pitchFamily="18" charset="0"/>
            </a:endParaRPr>
          </a:p>
        </p:txBody>
      </p:sp>
      <p:pic>
        <p:nvPicPr>
          <p:cNvPr id="5123" name="Picture 3" descr="\\beans\users$\bpierce\Data\Documents\Attachments\FY2019\apr_17\Holloway_Lecture\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0"/>
            <a:ext cx="3513137" cy="82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270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710350" y="0"/>
            <a:ext cx="4475328" cy="523220"/>
          </a:xfrm>
          <a:prstGeom prst="rect">
            <a:avLst/>
          </a:prstGeom>
        </p:spPr>
        <p:txBody>
          <a:bodyPr wrap="none">
            <a:spAutoFit/>
          </a:bodyPr>
          <a:lstStyle/>
          <a:p>
            <a:r>
              <a:rPr lang="en-US" sz="2800" b="1" dirty="0" smtClean="0">
                <a:latin typeface="Times New Roman" pitchFamily="18" charset="0"/>
                <a:cs typeface="Times New Roman" pitchFamily="18" charset="0"/>
              </a:rPr>
              <a:t>VIIRS Image June 09, 2017 </a:t>
            </a:r>
            <a:endParaRPr lang="en-US" sz="2800" b="1" dirty="0">
              <a:latin typeface="Times New Roman" pitchFamily="18" charset="0"/>
              <a:cs typeface="Times New Roman" pitchFamily="18" charset="0"/>
            </a:endParaRPr>
          </a:p>
        </p:txBody>
      </p:sp>
      <p:sp>
        <p:nvSpPr>
          <p:cNvPr id="2" name="TextBox 1"/>
          <p:cNvSpPr txBox="1"/>
          <p:nvPr/>
        </p:nvSpPr>
        <p:spPr>
          <a:xfrm>
            <a:off x="4748042" y="2421193"/>
            <a:ext cx="4437636" cy="1569660"/>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Satellite image of Lake Michigan showing</a:t>
            </a:r>
          </a:p>
          <a:p>
            <a:r>
              <a:rPr lang="en-US" sz="3200" dirty="0" smtClean="0">
                <a:latin typeface="Times New Roman" panose="02020603050405020304" pitchFamily="18" charset="0"/>
                <a:cs typeface="Times New Roman" panose="02020603050405020304" pitchFamily="18" charset="0"/>
              </a:rPr>
              <a:t>Lake Breeze Front</a:t>
            </a:r>
            <a:endParaRPr lang="en-US" sz="3200" dirty="0">
              <a:latin typeface="Times New Roman" panose="02020603050405020304" pitchFamily="18" charset="0"/>
              <a:cs typeface="Times New Roman" panose="02020603050405020304" pitchFamily="18" charset="0"/>
            </a:endParaRPr>
          </a:p>
        </p:txBody>
      </p:sp>
      <p:pic>
        <p:nvPicPr>
          <p:cNvPr id="2050" name="Picture 2" descr="\\beans\users$\bpierce\Data\Documents\Attachments\FY2019\apr_17\Holloway_Lecture\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 y="0"/>
            <a:ext cx="46903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5790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710350" y="0"/>
            <a:ext cx="4475328" cy="523220"/>
          </a:xfrm>
          <a:prstGeom prst="rect">
            <a:avLst/>
          </a:prstGeom>
        </p:spPr>
        <p:txBody>
          <a:bodyPr wrap="none">
            <a:spAutoFit/>
          </a:bodyPr>
          <a:lstStyle/>
          <a:p>
            <a:r>
              <a:rPr lang="en-US" sz="2800" b="1" dirty="0" smtClean="0">
                <a:latin typeface="Times New Roman" pitchFamily="18" charset="0"/>
                <a:cs typeface="Times New Roman" pitchFamily="18" charset="0"/>
              </a:rPr>
              <a:t>VIIRS Image June 09, 2017 </a:t>
            </a:r>
            <a:endParaRPr lang="en-US" sz="2800" b="1" dirty="0">
              <a:latin typeface="Times New Roman" pitchFamily="18" charset="0"/>
              <a:cs typeface="Times New Roman" pitchFamily="18" charset="0"/>
            </a:endParaRPr>
          </a:p>
        </p:txBody>
      </p:sp>
      <p:sp>
        <p:nvSpPr>
          <p:cNvPr id="2" name="TextBox 1"/>
          <p:cNvSpPr txBox="1"/>
          <p:nvPr/>
        </p:nvSpPr>
        <p:spPr>
          <a:xfrm>
            <a:off x="4748042" y="2421193"/>
            <a:ext cx="4437636" cy="1569660"/>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Satellite image of Lake Michigan showing</a:t>
            </a:r>
          </a:p>
          <a:p>
            <a:r>
              <a:rPr lang="en-US" sz="3200" dirty="0" smtClean="0">
                <a:latin typeface="Times New Roman" panose="02020603050405020304" pitchFamily="18" charset="0"/>
                <a:cs typeface="Times New Roman" panose="02020603050405020304" pitchFamily="18" charset="0"/>
              </a:rPr>
              <a:t>Lake Breeze Front</a:t>
            </a:r>
            <a:endParaRPr lang="en-US" sz="3200" dirty="0">
              <a:latin typeface="Times New Roman" panose="02020603050405020304" pitchFamily="18" charset="0"/>
              <a:cs typeface="Times New Roman" panose="02020603050405020304" pitchFamily="18" charset="0"/>
            </a:endParaRPr>
          </a:p>
        </p:txBody>
      </p:sp>
      <p:pic>
        <p:nvPicPr>
          <p:cNvPr id="2050" name="Picture 2" descr="\\beans\users$\bpierce\Data\Documents\Attachments\FY2019\apr_17\Holloway_Lecture\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 y="0"/>
            <a:ext cx="469039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1828800"/>
            <a:ext cx="1343381" cy="646331"/>
          </a:xfrm>
          <a:prstGeom prst="rect">
            <a:avLst/>
          </a:prstGeom>
          <a:noFill/>
        </p:spPr>
        <p:txBody>
          <a:bodyPr wrap="none" rtlCol="0">
            <a:spAutoFit/>
          </a:bodyPr>
          <a:lstStyle/>
          <a:p>
            <a:r>
              <a:rPr lang="en-US" dirty="0" smtClean="0">
                <a:solidFill>
                  <a:srgbClr val="FF0000"/>
                </a:solidFill>
              </a:rPr>
              <a:t>Lake Breeze </a:t>
            </a:r>
          </a:p>
          <a:p>
            <a:r>
              <a:rPr lang="en-US" dirty="0" smtClean="0">
                <a:solidFill>
                  <a:srgbClr val="FF0000"/>
                </a:solidFill>
              </a:rPr>
              <a:t>Front</a:t>
            </a:r>
            <a:endParaRPr lang="en-US" dirty="0">
              <a:solidFill>
                <a:srgbClr val="FF0000"/>
              </a:solidFill>
            </a:endParaRPr>
          </a:p>
        </p:txBody>
      </p:sp>
      <p:sp>
        <p:nvSpPr>
          <p:cNvPr id="3" name="Freeform 2"/>
          <p:cNvSpPr/>
          <p:nvPr/>
        </p:nvSpPr>
        <p:spPr>
          <a:xfrm>
            <a:off x="1089329" y="1208578"/>
            <a:ext cx="2759102" cy="4858267"/>
          </a:xfrm>
          <a:custGeom>
            <a:avLst/>
            <a:gdLst>
              <a:gd name="connsiteX0" fmla="*/ 572494 w 2759102"/>
              <a:gd name="connsiteY0" fmla="*/ 962128 h 4858267"/>
              <a:gd name="connsiteX1" fmla="*/ 540688 w 2759102"/>
              <a:gd name="connsiteY1" fmla="*/ 1033690 h 4858267"/>
              <a:gd name="connsiteX2" fmla="*/ 524786 w 2759102"/>
              <a:gd name="connsiteY2" fmla="*/ 1057544 h 4858267"/>
              <a:gd name="connsiteX3" fmla="*/ 516834 w 2759102"/>
              <a:gd name="connsiteY3" fmla="*/ 1081398 h 4858267"/>
              <a:gd name="connsiteX4" fmla="*/ 485029 w 2759102"/>
              <a:gd name="connsiteY4" fmla="*/ 1129105 h 4858267"/>
              <a:gd name="connsiteX5" fmla="*/ 477078 w 2759102"/>
              <a:gd name="connsiteY5" fmla="*/ 1152959 h 4858267"/>
              <a:gd name="connsiteX6" fmla="*/ 437321 w 2759102"/>
              <a:gd name="connsiteY6" fmla="*/ 1200667 h 4858267"/>
              <a:gd name="connsiteX7" fmla="*/ 413468 w 2759102"/>
              <a:gd name="connsiteY7" fmla="*/ 1327888 h 4858267"/>
              <a:gd name="connsiteX8" fmla="*/ 397565 w 2759102"/>
              <a:gd name="connsiteY8" fmla="*/ 1375596 h 4858267"/>
              <a:gd name="connsiteX9" fmla="*/ 381662 w 2759102"/>
              <a:gd name="connsiteY9" fmla="*/ 1423304 h 4858267"/>
              <a:gd name="connsiteX10" fmla="*/ 373711 w 2759102"/>
              <a:gd name="connsiteY10" fmla="*/ 1447158 h 4858267"/>
              <a:gd name="connsiteX11" fmla="*/ 357808 w 2759102"/>
              <a:gd name="connsiteY11" fmla="*/ 1471012 h 4858267"/>
              <a:gd name="connsiteX12" fmla="*/ 349857 w 2759102"/>
              <a:gd name="connsiteY12" fmla="*/ 1494865 h 4858267"/>
              <a:gd name="connsiteX13" fmla="*/ 326003 w 2759102"/>
              <a:gd name="connsiteY13" fmla="*/ 1542573 h 4858267"/>
              <a:gd name="connsiteX14" fmla="*/ 318052 w 2759102"/>
              <a:gd name="connsiteY14" fmla="*/ 1574379 h 4858267"/>
              <a:gd name="connsiteX15" fmla="*/ 302149 w 2759102"/>
              <a:gd name="connsiteY15" fmla="*/ 1622086 h 4858267"/>
              <a:gd name="connsiteX16" fmla="*/ 294198 w 2759102"/>
              <a:gd name="connsiteY16" fmla="*/ 1645940 h 4858267"/>
              <a:gd name="connsiteX17" fmla="*/ 270344 w 2759102"/>
              <a:gd name="connsiteY17" fmla="*/ 1701599 h 4858267"/>
              <a:gd name="connsiteX18" fmla="*/ 254441 w 2759102"/>
              <a:gd name="connsiteY18" fmla="*/ 1812918 h 4858267"/>
              <a:gd name="connsiteX19" fmla="*/ 246490 w 2759102"/>
              <a:gd name="connsiteY19" fmla="*/ 1852674 h 4858267"/>
              <a:gd name="connsiteX20" fmla="*/ 198782 w 2759102"/>
              <a:gd name="connsiteY20" fmla="*/ 1948090 h 4858267"/>
              <a:gd name="connsiteX21" fmla="*/ 174928 w 2759102"/>
              <a:gd name="connsiteY21" fmla="*/ 1963992 h 4858267"/>
              <a:gd name="connsiteX22" fmla="*/ 151074 w 2759102"/>
              <a:gd name="connsiteY22" fmla="*/ 2011700 h 4858267"/>
              <a:gd name="connsiteX23" fmla="*/ 127221 w 2759102"/>
              <a:gd name="connsiteY23" fmla="*/ 2099165 h 4858267"/>
              <a:gd name="connsiteX24" fmla="*/ 119269 w 2759102"/>
              <a:gd name="connsiteY24" fmla="*/ 2123019 h 4858267"/>
              <a:gd name="connsiteX25" fmla="*/ 127221 w 2759102"/>
              <a:gd name="connsiteY25" fmla="*/ 2162775 h 4858267"/>
              <a:gd name="connsiteX26" fmla="*/ 143123 w 2759102"/>
              <a:gd name="connsiteY26" fmla="*/ 2266142 h 4858267"/>
              <a:gd name="connsiteX27" fmla="*/ 143123 w 2759102"/>
              <a:gd name="connsiteY27" fmla="*/ 2472876 h 4858267"/>
              <a:gd name="connsiteX28" fmla="*/ 127221 w 2759102"/>
              <a:gd name="connsiteY28" fmla="*/ 2520584 h 4858267"/>
              <a:gd name="connsiteX29" fmla="*/ 111318 w 2759102"/>
              <a:gd name="connsiteY29" fmla="*/ 2544438 h 4858267"/>
              <a:gd name="connsiteX30" fmla="*/ 87464 w 2759102"/>
              <a:gd name="connsiteY30" fmla="*/ 2592145 h 4858267"/>
              <a:gd name="connsiteX31" fmla="*/ 71561 w 2759102"/>
              <a:gd name="connsiteY31" fmla="*/ 2639853 h 4858267"/>
              <a:gd name="connsiteX32" fmla="*/ 55659 w 2759102"/>
              <a:gd name="connsiteY32" fmla="*/ 2663707 h 4858267"/>
              <a:gd name="connsiteX33" fmla="*/ 39756 w 2759102"/>
              <a:gd name="connsiteY33" fmla="*/ 2719366 h 4858267"/>
              <a:gd name="connsiteX34" fmla="*/ 23854 w 2759102"/>
              <a:gd name="connsiteY34" fmla="*/ 2743220 h 4858267"/>
              <a:gd name="connsiteX35" fmla="*/ 7951 w 2759102"/>
              <a:gd name="connsiteY35" fmla="*/ 2790928 h 4858267"/>
              <a:gd name="connsiteX36" fmla="*/ 0 w 2759102"/>
              <a:gd name="connsiteY36" fmla="*/ 2846587 h 4858267"/>
              <a:gd name="connsiteX37" fmla="*/ 23854 w 2759102"/>
              <a:gd name="connsiteY37" fmla="*/ 2981759 h 4858267"/>
              <a:gd name="connsiteX38" fmla="*/ 31805 w 2759102"/>
              <a:gd name="connsiteY38" fmla="*/ 3005613 h 4858267"/>
              <a:gd name="connsiteX39" fmla="*/ 39756 w 2759102"/>
              <a:gd name="connsiteY39" fmla="*/ 3029467 h 4858267"/>
              <a:gd name="connsiteX40" fmla="*/ 55659 w 2759102"/>
              <a:gd name="connsiteY40" fmla="*/ 3053321 h 4858267"/>
              <a:gd name="connsiteX41" fmla="*/ 87464 w 2759102"/>
              <a:gd name="connsiteY41" fmla="*/ 3124883 h 4858267"/>
              <a:gd name="connsiteX42" fmla="*/ 103367 w 2759102"/>
              <a:gd name="connsiteY42" fmla="*/ 3291860 h 4858267"/>
              <a:gd name="connsiteX43" fmla="*/ 119269 w 2759102"/>
              <a:gd name="connsiteY43" fmla="*/ 3458838 h 4858267"/>
              <a:gd name="connsiteX44" fmla="*/ 127221 w 2759102"/>
              <a:gd name="connsiteY44" fmla="*/ 3689425 h 4858267"/>
              <a:gd name="connsiteX45" fmla="*/ 135172 w 2759102"/>
              <a:gd name="connsiteY45" fmla="*/ 3713279 h 4858267"/>
              <a:gd name="connsiteX46" fmla="*/ 159026 w 2759102"/>
              <a:gd name="connsiteY46" fmla="*/ 3729182 h 4858267"/>
              <a:gd name="connsiteX47" fmla="*/ 190831 w 2759102"/>
              <a:gd name="connsiteY47" fmla="*/ 3776890 h 4858267"/>
              <a:gd name="connsiteX48" fmla="*/ 206734 w 2759102"/>
              <a:gd name="connsiteY48" fmla="*/ 3824598 h 4858267"/>
              <a:gd name="connsiteX49" fmla="*/ 246490 w 2759102"/>
              <a:gd name="connsiteY49" fmla="*/ 3872305 h 4858267"/>
              <a:gd name="connsiteX50" fmla="*/ 270344 w 2759102"/>
              <a:gd name="connsiteY50" fmla="*/ 3920013 h 4858267"/>
              <a:gd name="connsiteX51" fmla="*/ 294198 w 2759102"/>
              <a:gd name="connsiteY51" fmla="*/ 3935916 h 4858267"/>
              <a:gd name="connsiteX52" fmla="*/ 333954 w 2759102"/>
              <a:gd name="connsiteY52" fmla="*/ 3983624 h 4858267"/>
              <a:gd name="connsiteX53" fmla="*/ 357808 w 2759102"/>
              <a:gd name="connsiteY53" fmla="*/ 3999526 h 4858267"/>
              <a:gd name="connsiteX54" fmla="*/ 389614 w 2759102"/>
              <a:gd name="connsiteY54" fmla="*/ 4039283 h 4858267"/>
              <a:gd name="connsiteX55" fmla="*/ 421419 w 2759102"/>
              <a:gd name="connsiteY55" fmla="*/ 4086991 h 4858267"/>
              <a:gd name="connsiteX56" fmla="*/ 445273 w 2759102"/>
              <a:gd name="connsiteY56" fmla="*/ 4110845 h 4858267"/>
              <a:gd name="connsiteX57" fmla="*/ 469127 w 2759102"/>
              <a:gd name="connsiteY57" fmla="*/ 4158552 h 4858267"/>
              <a:gd name="connsiteX58" fmla="*/ 492981 w 2759102"/>
              <a:gd name="connsiteY58" fmla="*/ 4174455 h 4858267"/>
              <a:gd name="connsiteX59" fmla="*/ 564542 w 2759102"/>
              <a:gd name="connsiteY59" fmla="*/ 4230114 h 4858267"/>
              <a:gd name="connsiteX60" fmla="*/ 588396 w 2759102"/>
              <a:gd name="connsiteY60" fmla="*/ 4246017 h 4858267"/>
              <a:gd name="connsiteX61" fmla="*/ 612250 w 2759102"/>
              <a:gd name="connsiteY61" fmla="*/ 4261919 h 4858267"/>
              <a:gd name="connsiteX62" fmla="*/ 675861 w 2759102"/>
              <a:gd name="connsiteY62" fmla="*/ 4317579 h 4858267"/>
              <a:gd name="connsiteX63" fmla="*/ 699714 w 2759102"/>
              <a:gd name="connsiteY63" fmla="*/ 4333481 h 4858267"/>
              <a:gd name="connsiteX64" fmla="*/ 723568 w 2759102"/>
              <a:gd name="connsiteY64" fmla="*/ 4349384 h 4858267"/>
              <a:gd name="connsiteX65" fmla="*/ 739471 w 2759102"/>
              <a:gd name="connsiteY65" fmla="*/ 4381189 h 4858267"/>
              <a:gd name="connsiteX66" fmla="*/ 771276 w 2759102"/>
              <a:gd name="connsiteY66" fmla="*/ 4397092 h 4858267"/>
              <a:gd name="connsiteX67" fmla="*/ 811033 w 2759102"/>
              <a:gd name="connsiteY67" fmla="*/ 4420945 h 4858267"/>
              <a:gd name="connsiteX68" fmla="*/ 858741 w 2759102"/>
              <a:gd name="connsiteY68" fmla="*/ 4436848 h 4858267"/>
              <a:gd name="connsiteX69" fmla="*/ 882594 w 2759102"/>
              <a:gd name="connsiteY69" fmla="*/ 4444799 h 4858267"/>
              <a:gd name="connsiteX70" fmla="*/ 906448 w 2759102"/>
              <a:gd name="connsiteY70" fmla="*/ 4492507 h 4858267"/>
              <a:gd name="connsiteX71" fmla="*/ 938254 w 2759102"/>
              <a:gd name="connsiteY71" fmla="*/ 4516361 h 4858267"/>
              <a:gd name="connsiteX72" fmla="*/ 985961 w 2759102"/>
              <a:gd name="connsiteY72" fmla="*/ 4603825 h 4858267"/>
              <a:gd name="connsiteX73" fmla="*/ 1017767 w 2759102"/>
              <a:gd name="connsiteY73" fmla="*/ 4635631 h 4858267"/>
              <a:gd name="connsiteX74" fmla="*/ 1033669 w 2759102"/>
              <a:gd name="connsiteY74" fmla="*/ 4659485 h 4858267"/>
              <a:gd name="connsiteX75" fmla="*/ 1041621 w 2759102"/>
              <a:gd name="connsiteY75" fmla="*/ 4683339 h 4858267"/>
              <a:gd name="connsiteX76" fmla="*/ 1065474 w 2759102"/>
              <a:gd name="connsiteY76" fmla="*/ 4699241 h 4858267"/>
              <a:gd name="connsiteX77" fmla="*/ 1105231 w 2759102"/>
              <a:gd name="connsiteY77" fmla="*/ 4731046 h 4858267"/>
              <a:gd name="connsiteX78" fmla="*/ 1168841 w 2759102"/>
              <a:gd name="connsiteY78" fmla="*/ 4786705 h 4858267"/>
              <a:gd name="connsiteX79" fmla="*/ 1216549 w 2759102"/>
              <a:gd name="connsiteY79" fmla="*/ 4802608 h 4858267"/>
              <a:gd name="connsiteX80" fmla="*/ 1240403 w 2759102"/>
              <a:gd name="connsiteY80" fmla="*/ 4818511 h 4858267"/>
              <a:gd name="connsiteX81" fmla="*/ 1319916 w 2759102"/>
              <a:gd name="connsiteY81" fmla="*/ 4842365 h 4858267"/>
              <a:gd name="connsiteX82" fmla="*/ 1375575 w 2759102"/>
              <a:gd name="connsiteY82" fmla="*/ 4850316 h 4858267"/>
              <a:gd name="connsiteX83" fmla="*/ 1423283 w 2759102"/>
              <a:gd name="connsiteY83" fmla="*/ 4858267 h 4858267"/>
              <a:gd name="connsiteX84" fmla="*/ 1653871 w 2759102"/>
              <a:gd name="connsiteY84" fmla="*/ 4842365 h 4858267"/>
              <a:gd name="connsiteX85" fmla="*/ 1701579 w 2759102"/>
              <a:gd name="connsiteY85" fmla="*/ 4818511 h 4858267"/>
              <a:gd name="connsiteX86" fmla="*/ 1725433 w 2759102"/>
              <a:gd name="connsiteY86" fmla="*/ 4810559 h 4858267"/>
              <a:gd name="connsiteX87" fmla="*/ 1773141 w 2759102"/>
              <a:gd name="connsiteY87" fmla="*/ 4762852 h 4858267"/>
              <a:gd name="connsiteX88" fmla="*/ 1820848 w 2759102"/>
              <a:gd name="connsiteY88" fmla="*/ 4723095 h 4858267"/>
              <a:gd name="connsiteX89" fmla="*/ 1836751 w 2759102"/>
              <a:gd name="connsiteY89" fmla="*/ 4699241 h 4858267"/>
              <a:gd name="connsiteX90" fmla="*/ 1868556 w 2759102"/>
              <a:gd name="connsiteY90" fmla="*/ 4635631 h 4858267"/>
              <a:gd name="connsiteX91" fmla="*/ 1892410 w 2759102"/>
              <a:gd name="connsiteY91" fmla="*/ 4611777 h 4858267"/>
              <a:gd name="connsiteX92" fmla="*/ 1924215 w 2759102"/>
              <a:gd name="connsiteY92" fmla="*/ 4564069 h 4858267"/>
              <a:gd name="connsiteX93" fmla="*/ 1948069 w 2759102"/>
              <a:gd name="connsiteY93" fmla="*/ 4500459 h 4858267"/>
              <a:gd name="connsiteX94" fmla="*/ 1956021 w 2759102"/>
              <a:gd name="connsiteY94" fmla="*/ 4468653 h 4858267"/>
              <a:gd name="connsiteX95" fmla="*/ 1963972 w 2759102"/>
              <a:gd name="connsiteY95" fmla="*/ 4444799 h 4858267"/>
              <a:gd name="connsiteX96" fmla="*/ 1995777 w 2759102"/>
              <a:gd name="connsiteY96" fmla="*/ 4389140 h 4858267"/>
              <a:gd name="connsiteX97" fmla="*/ 2043485 w 2759102"/>
              <a:gd name="connsiteY97" fmla="*/ 4293725 h 4858267"/>
              <a:gd name="connsiteX98" fmla="*/ 2059388 w 2759102"/>
              <a:gd name="connsiteY98" fmla="*/ 4269871 h 4858267"/>
              <a:gd name="connsiteX99" fmla="*/ 2075290 w 2759102"/>
              <a:gd name="connsiteY99" fmla="*/ 4222163 h 4858267"/>
              <a:gd name="connsiteX100" fmla="*/ 2091193 w 2759102"/>
              <a:gd name="connsiteY100" fmla="*/ 4190358 h 4858267"/>
              <a:gd name="connsiteX101" fmla="*/ 2122998 w 2759102"/>
              <a:gd name="connsiteY101" fmla="*/ 4118796 h 4858267"/>
              <a:gd name="connsiteX102" fmla="*/ 2154803 w 2759102"/>
              <a:gd name="connsiteY102" fmla="*/ 4023380 h 4858267"/>
              <a:gd name="connsiteX103" fmla="*/ 2170706 w 2759102"/>
              <a:gd name="connsiteY103" fmla="*/ 3975672 h 4858267"/>
              <a:gd name="connsiteX104" fmla="*/ 2186608 w 2759102"/>
              <a:gd name="connsiteY104" fmla="*/ 3951819 h 4858267"/>
              <a:gd name="connsiteX105" fmla="*/ 2202511 w 2759102"/>
              <a:gd name="connsiteY105" fmla="*/ 3888208 h 4858267"/>
              <a:gd name="connsiteX106" fmla="*/ 2210462 w 2759102"/>
              <a:gd name="connsiteY106" fmla="*/ 3864354 h 4858267"/>
              <a:gd name="connsiteX107" fmla="*/ 2234316 w 2759102"/>
              <a:gd name="connsiteY107" fmla="*/ 3808695 h 4858267"/>
              <a:gd name="connsiteX108" fmla="*/ 2250219 w 2759102"/>
              <a:gd name="connsiteY108" fmla="*/ 3721231 h 4858267"/>
              <a:gd name="connsiteX109" fmla="*/ 2258170 w 2759102"/>
              <a:gd name="connsiteY109" fmla="*/ 3697377 h 4858267"/>
              <a:gd name="connsiteX110" fmla="*/ 2274073 w 2759102"/>
              <a:gd name="connsiteY110" fmla="*/ 3617864 h 4858267"/>
              <a:gd name="connsiteX111" fmla="*/ 2289975 w 2759102"/>
              <a:gd name="connsiteY111" fmla="*/ 3546302 h 4858267"/>
              <a:gd name="connsiteX112" fmla="*/ 2305878 w 2759102"/>
              <a:gd name="connsiteY112" fmla="*/ 3498594 h 4858267"/>
              <a:gd name="connsiteX113" fmla="*/ 2337683 w 2759102"/>
              <a:gd name="connsiteY113" fmla="*/ 3434984 h 4858267"/>
              <a:gd name="connsiteX114" fmla="*/ 2361537 w 2759102"/>
              <a:gd name="connsiteY114" fmla="*/ 3363422 h 4858267"/>
              <a:gd name="connsiteX115" fmla="*/ 2369488 w 2759102"/>
              <a:gd name="connsiteY115" fmla="*/ 3339568 h 4858267"/>
              <a:gd name="connsiteX116" fmla="*/ 2377440 w 2759102"/>
              <a:gd name="connsiteY116" fmla="*/ 3315714 h 4858267"/>
              <a:gd name="connsiteX117" fmla="*/ 2345634 w 2759102"/>
              <a:gd name="connsiteY117" fmla="*/ 3053321 h 4858267"/>
              <a:gd name="connsiteX118" fmla="*/ 2329732 w 2759102"/>
              <a:gd name="connsiteY118" fmla="*/ 3029467 h 4858267"/>
              <a:gd name="connsiteX119" fmla="*/ 2305878 w 2759102"/>
              <a:gd name="connsiteY119" fmla="*/ 3013565 h 4858267"/>
              <a:gd name="connsiteX120" fmla="*/ 2266121 w 2759102"/>
              <a:gd name="connsiteY120" fmla="*/ 2965857 h 4858267"/>
              <a:gd name="connsiteX121" fmla="*/ 2250219 w 2759102"/>
              <a:gd name="connsiteY121" fmla="*/ 2942003 h 4858267"/>
              <a:gd name="connsiteX122" fmla="*/ 2226365 w 2759102"/>
              <a:gd name="connsiteY122" fmla="*/ 2934052 h 4858267"/>
              <a:gd name="connsiteX123" fmla="*/ 2202511 w 2759102"/>
              <a:gd name="connsiteY123" fmla="*/ 2918149 h 4858267"/>
              <a:gd name="connsiteX124" fmla="*/ 2146852 w 2759102"/>
              <a:gd name="connsiteY124" fmla="*/ 2902246 h 4858267"/>
              <a:gd name="connsiteX125" fmla="*/ 2122998 w 2759102"/>
              <a:gd name="connsiteY125" fmla="*/ 2886344 h 4858267"/>
              <a:gd name="connsiteX126" fmla="*/ 2075290 w 2759102"/>
              <a:gd name="connsiteY126" fmla="*/ 2846587 h 4858267"/>
              <a:gd name="connsiteX127" fmla="*/ 2035534 w 2759102"/>
              <a:gd name="connsiteY127" fmla="*/ 2798879 h 4858267"/>
              <a:gd name="connsiteX128" fmla="*/ 2003728 w 2759102"/>
              <a:gd name="connsiteY128" fmla="*/ 2751172 h 4858267"/>
              <a:gd name="connsiteX129" fmla="*/ 1987826 w 2759102"/>
              <a:gd name="connsiteY129" fmla="*/ 2727318 h 4858267"/>
              <a:gd name="connsiteX130" fmla="*/ 1963972 w 2759102"/>
              <a:gd name="connsiteY130" fmla="*/ 2711415 h 4858267"/>
              <a:gd name="connsiteX131" fmla="*/ 1908313 w 2759102"/>
              <a:gd name="connsiteY131" fmla="*/ 2639853 h 4858267"/>
              <a:gd name="connsiteX132" fmla="*/ 1852654 w 2759102"/>
              <a:gd name="connsiteY132" fmla="*/ 2608048 h 4858267"/>
              <a:gd name="connsiteX133" fmla="*/ 1828800 w 2759102"/>
              <a:gd name="connsiteY133" fmla="*/ 2576243 h 4858267"/>
              <a:gd name="connsiteX134" fmla="*/ 1796994 w 2759102"/>
              <a:gd name="connsiteY134" fmla="*/ 2528535 h 4858267"/>
              <a:gd name="connsiteX135" fmla="*/ 1765189 w 2759102"/>
              <a:gd name="connsiteY135" fmla="*/ 2504681 h 4858267"/>
              <a:gd name="connsiteX136" fmla="*/ 1757238 w 2759102"/>
              <a:gd name="connsiteY136" fmla="*/ 2480827 h 4858267"/>
              <a:gd name="connsiteX137" fmla="*/ 1725433 w 2759102"/>
              <a:gd name="connsiteY137" fmla="*/ 2433119 h 4858267"/>
              <a:gd name="connsiteX138" fmla="*/ 1709530 w 2759102"/>
              <a:gd name="connsiteY138" fmla="*/ 2385412 h 4858267"/>
              <a:gd name="connsiteX139" fmla="*/ 1733384 w 2759102"/>
              <a:gd name="connsiteY139" fmla="*/ 2337704 h 4858267"/>
              <a:gd name="connsiteX140" fmla="*/ 1781092 w 2759102"/>
              <a:gd name="connsiteY140" fmla="*/ 2305899 h 4858267"/>
              <a:gd name="connsiteX141" fmla="*/ 1796994 w 2759102"/>
              <a:gd name="connsiteY141" fmla="*/ 2282045 h 4858267"/>
              <a:gd name="connsiteX142" fmla="*/ 1804946 w 2759102"/>
              <a:gd name="connsiteY142" fmla="*/ 2258191 h 4858267"/>
              <a:gd name="connsiteX143" fmla="*/ 1836751 w 2759102"/>
              <a:gd name="connsiteY143" fmla="*/ 2210483 h 4858267"/>
              <a:gd name="connsiteX144" fmla="*/ 1844702 w 2759102"/>
              <a:gd name="connsiteY144" fmla="*/ 2186629 h 4858267"/>
              <a:gd name="connsiteX145" fmla="*/ 1828800 w 2759102"/>
              <a:gd name="connsiteY145" fmla="*/ 2162775 h 4858267"/>
              <a:gd name="connsiteX146" fmla="*/ 1781092 w 2759102"/>
              <a:gd name="connsiteY146" fmla="*/ 2115067 h 4858267"/>
              <a:gd name="connsiteX147" fmla="*/ 1733384 w 2759102"/>
              <a:gd name="connsiteY147" fmla="*/ 2083262 h 4858267"/>
              <a:gd name="connsiteX148" fmla="*/ 1709530 w 2759102"/>
              <a:gd name="connsiteY148" fmla="*/ 2067359 h 4858267"/>
              <a:gd name="connsiteX149" fmla="*/ 1693628 w 2759102"/>
              <a:gd name="connsiteY149" fmla="*/ 2043505 h 4858267"/>
              <a:gd name="connsiteX150" fmla="*/ 1669774 w 2759102"/>
              <a:gd name="connsiteY150" fmla="*/ 2035554 h 4858267"/>
              <a:gd name="connsiteX151" fmla="*/ 1645920 w 2759102"/>
              <a:gd name="connsiteY151" fmla="*/ 2019652 h 4858267"/>
              <a:gd name="connsiteX152" fmla="*/ 1606163 w 2759102"/>
              <a:gd name="connsiteY152" fmla="*/ 1971944 h 4858267"/>
              <a:gd name="connsiteX153" fmla="*/ 1614114 w 2759102"/>
              <a:gd name="connsiteY153" fmla="*/ 1924236 h 4858267"/>
              <a:gd name="connsiteX154" fmla="*/ 1630017 w 2759102"/>
              <a:gd name="connsiteY154" fmla="*/ 1900382 h 4858267"/>
              <a:gd name="connsiteX155" fmla="*/ 1653871 w 2759102"/>
              <a:gd name="connsiteY155" fmla="*/ 1844723 h 4858267"/>
              <a:gd name="connsiteX156" fmla="*/ 1685676 w 2759102"/>
              <a:gd name="connsiteY156" fmla="*/ 1789064 h 4858267"/>
              <a:gd name="connsiteX157" fmla="*/ 1701579 w 2759102"/>
              <a:gd name="connsiteY157" fmla="*/ 1741356 h 4858267"/>
              <a:gd name="connsiteX158" fmla="*/ 1717481 w 2759102"/>
              <a:gd name="connsiteY158" fmla="*/ 1717502 h 4858267"/>
              <a:gd name="connsiteX159" fmla="*/ 1733384 w 2759102"/>
              <a:gd name="connsiteY159" fmla="*/ 1653892 h 4858267"/>
              <a:gd name="connsiteX160" fmla="*/ 1757238 w 2759102"/>
              <a:gd name="connsiteY160" fmla="*/ 1614135 h 4858267"/>
              <a:gd name="connsiteX161" fmla="*/ 1765189 w 2759102"/>
              <a:gd name="connsiteY161" fmla="*/ 1582330 h 4858267"/>
              <a:gd name="connsiteX162" fmla="*/ 1781092 w 2759102"/>
              <a:gd name="connsiteY162" fmla="*/ 1558476 h 4858267"/>
              <a:gd name="connsiteX163" fmla="*/ 1789043 w 2759102"/>
              <a:gd name="connsiteY163" fmla="*/ 1534622 h 4858267"/>
              <a:gd name="connsiteX164" fmla="*/ 1796994 w 2759102"/>
              <a:gd name="connsiteY164" fmla="*/ 1351742 h 4858267"/>
              <a:gd name="connsiteX165" fmla="*/ 1812897 w 2759102"/>
              <a:gd name="connsiteY165" fmla="*/ 1304034 h 4858267"/>
              <a:gd name="connsiteX166" fmla="*/ 1836751 w 2759102"/>
              <a:gd name="connsiteY166" fmla="*/ 1296083 h 4858267"/>
              <a:gd name="connsiteX167" fmla="*/ 1884459 w 2759102"/>
              <a:gd name="connsiteY167" fmla="*/ 1200667 h 4858267"/>
              <a:gd name="connsiteX168" fmla="*/ 1900361 w 2759102"/>
              <a:gd name="connsiteY168" fmla="*/ 1176813 h 4858267"/>
              <a:gd name="connsiteX169" fmla="*/ 1908313 w 2759102"/>
              <a:gd name="connsiteY169" fmla="*/ 1137057 h 4858267"/>
              <a:gd name="connsiteX170" fmla="*/ 1916264 w 2759102"/>
              <a:gd name="connsiteY170" fmla="*/ 1113203 h 4858267"/>
              <a:gd name="connsiteX171" fmla="*/ 1932167 w 2759102"/>
              <a:gd name="connsiteY171" fmla="*/ 1049592 h 4858267"/>
              <a:gd name="connsiteX172" fmla="*/ 1940118 w 2759102"/>
              <a:gd name="connsiteY172" fmla="*/ 993933 h 4858267"/>
              <a:gd name="connsiteX173" fmla="*/ 1963972 w 2759102"/>
              <a:gd name="connsiteY173" fmla="*/ 985982 h 4858267"/>
              <a:gd name="connsiteX174" fmla="*/ 2059388 w 2759102"/>
              <a:gd name="connsiteY174" fmla="*/ 993933 h 4858267"/>
              <a:gd name="connsiteX175" fmla="*/ 2130949 w 2759102"/>
              <a:gd name="connsiteY175" fmla="*/ 1009836 h 4858267"/>
              <a:gd name="connsiteX176" fmla="*/ 2154803 w 2759102"/>
              <a:gd name="connsiteY176" fmla="*/ 1017787 h 4858267"/>
              <a:gd name="connsiteX177" fmla="*/ 2178657 w 2759102"/>
              <a:gd name="connsiteY177" fmla="*/ 1009836 h 4858267"/>
              <a:gd name="connsiteX178" fmla="*/ 2186608 w 2759102"/>
              <a:gd name="connsiteY178" fmla="*/ 985982 h 4858267"/>
              <a:gd name="connsiteX179" fmla="*/ 2194560 w 2759102"/>
              <a:gd name="connsiteY179" fmla="*/ 938274 h 4858267"/>
              <a:gd name="connsiteX180" fmla="*/ 2202511 w 2759102"/>
              <a:gd name="connsiteY180" fmla="*/ 914420 h 4858267"/>
              <a:gd name="connsiteX181" fmla="*/ 2210462 w 2759102"/>
              <a:gd name="connsiteY181" fmla="*/ 874664 h 4858267"/>
              <a:gd name="connsiteX182" fmla="*/ 2194560 w 2759102"/>
              <a:gd name="connsiteY182" fmla="*/ 755394 h 4858267"/>
              <a:gd name="connsiteX183" fmla="*/ 2186608 w 2759102"/>
              <a:gd name="connsiteY183" fmla="*/ 723589 h 4858267"/>
              <a:gd name="connsiteX184" fmla="*/ 2170706 w 2759102"/>
              <a:gd name="connsiteY184" fmla="*/ 699735 h 4858267"/>
              <a:gd name="connsiteX185" fmla="*/ 2162754 w 2759102"/>
              <a:gd name="connsiteY185" fmla="*/ 667930 h 4858267"/>
              <a:gd name="connsiteX186" fmla="*/ 2154803 w 2759102"/>
              <a:gd name="connsiteY186" fmla="*/ 644076 h 4858267"/>
              <a:gd name="connsiteX187" fmla="*/ 2115047 w 2759102"/>
              <a:gd name="connsiteY187" fmla="*/ 636125 h 4858267"/>
              <a:gd name="connsiteX188" fmla="*/ 2059388 w 2759102"/>
              <a:gd name="connsiteY188" fmla="*/ 564563 h 4858267"/>
              <a:gd name="connsiteX189" fmla="*/ 2043485 w 2759102"/>
              <a:gd name="connsiteY189" fmla="*/ 516855 h 4858267"/>
              <a:gd name="connsiteX190" fmla="*/ 2035534 w 2759102"/>
              <a:gd name="connsiteY190" fmla="*/ 349878 h 4858267"/>
              <a:gd name="connsiteX191" fmla="*/ 2059388 w 2759102"/>
              <a:gd name="connsiteY191" fmla="*/ 270365 h 4858267"/>
              <a:gd name="connsiteX192" fmla="*/ 2083241 w 2759102"/>
              <a:gd name="connsiteY192" fmla="*/ 246511 h 4858267"/>
              <a:gd name="connsiteX193" fmla="*/ 2130949 w 2759102"/>
              <a:gd name="connsiteY193" fmla="*/ 214705 h 4858267"/>
              <a:gd name="connsiteX194" fmla="*/ 2162754 w 2759102"/>
              <a:gd name="connsiteY194" fmla="*/ 206754 h 4858267"/>
              <a:gd name="connsiteX195" fmla="*/ 2186608 w 2759102"/>
              <a:gd name="connsiteY195" fmla="*/ 198803 h 4858267"/>
              <a:gd name="connsiteX196" fmla="*/ 2258170 w 2759102"/>
              <a:gd name="connsiteY196" fmla="*/ 182900 h 4858267"/>
              <a:gd name="connsiteX197" fmla="*/ 2305878 w 2759102"/>
              <a:gd name="connsiteY197" fmla="*/ 166998 h 4858267"/>
              <a:gd name="connsiteX198" fmla="*/ 2329732 w 2759102"/>
              <a:gd name="connsiteY198" fmla="*/ 159046 h 4858267"/>
              <a:gd name="connsiteX199" fmla="*/ 2361537 w 2759102"/>
              <a:gd name="connsiteY199" fmla="*/ 166998 h 4858267"/>
              <a:gd name="connsiteX200" fmla="*/ 2401294 w 2759102"/>
              <a:gd name="connsiteY200" fmla="*/ 222657 h 4858267"/>
              <a:gd name="connsiteX201" fmla="*/ 2441050 w 2759102"/>
              <a:gd name="connsiteY201" fmla="*/ 270365 h 4858267"/>
              <a:gd name="connsiteX202" fmla="*/ 2464904 w 2759102"/>
              <a:gd name="connsiteY202" fmla="*/ 349878 h 4858267"/>
              <a:gd name="connsiteX203" fmla="*/ 2480807 w 2759102"/>
              <a:gd name="connsiteY203" fmla="*/ 373732 h 4858267"/>
              <a:gd name="connsiteX204" fmla="*/ 2504661 w 2759102"/>
              <a:gd name="connsiteY204" fmla="*/ 429391 h 4858267"/>
              <a:gd name="connsiteX205" fmla="*/ 2528514 w 2759102"/>
              <a:gd name="connsiteY205" fmla="*/ 437342 h 4858267"/>
              <a:gd name="connsiteX206" fmla="*/ 2536466 w 2759102"/>
              <a:gd name="connsiteY206" fmla="*/ 461196 h 4858267"/>
              <a:gd name="connsiteX207" fmla="*/ 2608028 w 2759102"/>
              <a:gd name="connsiteY207" fmla="*/ 453245 h 4858267"/>
              <a:gd name="connsiteX208" fmla="*/ 2655735 w 2759102"/>
              <a:gd name="connsiteY208" fmla="*/ 413488 h 4858267"/>
              <a:gd name="connsiteX209" fmla="*/ 2671638 w 2759102"/>
              <a:gd name="connsiteY209" fmla="*/ 389634 h 4858267"/>
              <a:gd name="connsiteX210" fmla="*/ 2711394 w 2759102"/>
              <a:gd name="connsiteY210" fmla="*/ 341926 h 4858267"/>
              <a:gd name="connsiteX211" fmla="*/ 2743200 w 2759102"/>
              <a:gd name="connsiteY211" fmla="*/ 294219 h 4858267"/>
              <a:gd name="connsiteX212" fmla="*/ 2759102 w 2759102"/>
              <a:gd name="connsiteY212" fmla="*/ 238559 h 4858267"/>
              <a:gd name="connsiteX213" fmla="*/ 2751151 w 2759102"/>
              <a:gd name="connsiteY213" fmla="*/ 190852 h 4858267"/>
              <a:gd name="connsiteX214" fmla="*/ 2743200 w 2759102"/>
              <a:gd name="connsiteY214" fmla="*/ 166998 h 4858267"/>
              <a:gd name="connsiteX215" fmla="*/ 2719346 w 2759102"/>
              <a:gd name="connsiteY215" fmla="*/ 151095 h 4858267"/>
              <a:gd name="connsiteX216" fmla="*/ 2671638 w 2759102"/>
              <a:gd name="connsiteY216" fmla="*/ 111339 h 4858267"/>
              <a:gd name="connsiteX217" fmla="*/ 2655735 w 2759102"/>
              <a:gd name="connsiteY217" fmla="*/ 87485 h 4858267"/>
              <a:gd name="connsiteX218" fmla="*/ 2615979 w 2759102"/>
              <a:gd name="connsiteY218" fmla="*/ 47728 h 4858267"/>
              <a:gd name="connsiteX219" fmla="*/ 2592125 w 2759102"/>
              <a:gd name="connsiteY219" fmla="*/ 20 h 485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2759102" h="4858267">
                <a:moveTo>
                  <a:pt x="572494" y="962128"/>
                </a:moveTo>
                <a:cubicBezTo>
                  <a:pt x="501656" y="1080192"/>
                  <a:pt x="581635" y="938147"/>
                  <a:pt x="540688" y="1033690"/>
                </a:cubicBezTo>
                <a:cubicBezTo>
                  <a:pt x="536924" y="1042474"/>
                  <a:pt x="529060" y="1048997"/>
                  <a:pt x="524786" y="1057544"/>
                </a:cubicBezTo>
                <a:cubicBezTo>
                  <a:pt x="521038" y="1065041"/>
                  <a:pt x="520904" y="1074071"/>
                  <a:pt x="516834" y="1081398"/>
                </a:cubicBezTo>
                <a:cubicBezTo>
                  <a:pt x="507552" y="1098105"/>
                  <a:pt x="485029" y="1129105"/>
                  <a:pt x="485029" y="1129105"/>
                </a:cubicBezTo>
                <a:cubicBezTo>
                  <a:pt x="482379" y="1137056"/>
                  <a:pt x="480826" y="1145462"/>
                  <a:pt x="477078" y="1152959"/>
                </a:cubicBezTo>
                <a:cubicBezTo>
                  <a:pt x="466008" y="1175098"/>
                  <a:pt x="454905" y="1183083"/>
                  <a:pt x="437321" y="1200667"/>
                </a:cubicBezTo>
                <a:cubicBezTo>
                  <a:pt x="400888" y="1309971"/>
                  <a:pt x="442327" y="1173971"/>
                  <a:pt x="413468" y="1327888"/>
                </a:cubicBezTo>
                <a:cubicBezTo>
                  <a:pt x="410379" y="1344364"/>
                  <a:pt x="402866" y="1359693"/>
                  <a:pt x="397565" y="1375596"/>
                </a:cubicBezTo>
                <a:lnTo>
                  <a:pt x="381662" y="1423304"/>
                </a:lnTo>
                <a:cubicBezTo>
                  <a:pt x="379012" y="1431255"/>
                  <a:pt x="378360" y="1440184"/>
                  <a:pt x="373711" y="1447158"/>
                </a:cubicBezTo>
                <a:lnTo>
                  <a:pt x="357808" y="1471012"/>
                </a:lnTo>
                <a:cubicBezTo>
                  <a:pt x="355158" y="1478963"/>
                  <a:pt x="353605" y="1487369"/>
                  <a:pt x="349857" y="1494865"/>
                </a:cubicBezTo>
                <a:cubicBezTo>
                  <a:pt x="326625" y="1541327"/>
                  <a:pt x="339326" y="1495941"/>
                  <a:pt x="326003" y="1542573"/>
                </a:cubicBezTo>
                <a:cubicBezTo>
                  <a:pt x="323001" y="1553081"/>
                  <a:pt x="321192" y="1563912"/>
                  <a:pt x="318052" y="1574379"/>
                </a:cubicBezTo>
                <a:cubicBezTo>
                  <a:pt x="313235" y="1590435"/>
                  <a:pt x="307450" y="1606184"/>
                  <a:pt x="302149" y="1622086"/>
                </a:cubicBezTo>
                <a:cubicBezTo>
                  <a:pt x="299499" y="1630037"/>
                  <a:pt x="296231" y="1637809"/>
                  <a:pt x="294198" y="1645940"/>
                </a:cubicBezTo>
                <a:cubicBezTo>
                  <a:pt x="283929" y="1687016"/>
                  <a:pt x="292309" y="1668652"/>
                  <a:pt x="270344" y="1701599"/>
                </a:cubicBezTo>
                <a:cubicBezTo>
                  <a:pt x="251640" y="1757715"/>
                  <a:pt x="268378" y="1701428"/>
                  <a:pt x="254441" y="1812918"/>
                </a:cubicBezTo>
                <a:cubicBezTo>
                  <a:pt x="252765" y="1826328"/>
                  <a:pt x="250046" y="1839636"/>
                  <a:pt x="246490" y="1852674"/>
                </a:cubicBezTo>
                <a:cubicBezTo>
                  <a:pt x="239434" y="1878546"/>
                  <a:pt x="222909" y="1932006"/>
                  <a:pt x="198782" y="1948090"/>
                </a:cubicBezTo>
                <a:lnTo>
                  <a:pt x="174928" y="1963992"/>
                </a:lnTo>
                <a:cubicBezTo>
                  <a:pt x="145931" y="2050987"/>
                  <a:pt x="192177" y="1919217"/>
                  <a:pt x="151074" y="2011700"/>
                </a:cubicBezTo>
                <a:cubicBezTo>
                  <a:pt x="131579" y="2055565"/>
                  <a:pt x="137911" y="2056406"/>
                  <a:pt x="127221" y="2099165"/>
                </a:cubicBezTo>
                <a:cubicBezTo>
                  <a:pt x="125188" y="2107296"/>
                  <a:pt x="121920" y="2115068"/>
                  <a:pt x="119269" y="2123019"/>
                </a:cubicBezTo>
                <a:cubicBezTo>
                  <a:pt x="121920" y="2136271"/>
                  <a:pt x="125310" y="2149396"/>
                  <a:pt x="127221" y="2162775"/>
                </a:cubicBezTo>
                <a:cubicBezTo>
                  <a:pt x="142486" y="2269629"/>
                  <a:pt x="126570" y="2199929"/>
                  <a:pt x="143123" y="2266142"/>
                </a:cubicBezTo>
                <a:cubicBezTo>
                  <a:pt x="149487" y="2355245"/>
                  <a:pt x="157475" y="2386759"/>
                  <a:pt x="143123" y="2472876"/>
                </a:cubicBezTo>
                <a:cubicBezTo>
                  <a:pt x="140367" y="2489411"/>
                  <a:pt x="136519" y="2506637"/>
                  <a:pt x="127221" y="2520584"/>
                </a:cubicBezTo>
                <a:lnTo>
                  <a:pt x="111318" y="2544438"/>
                </a:lnTo>
                <a:cubicBezTo>
                  <a:pt x="82324" y="2631424"/>
                  <a:pt x="128564" y="2499674"/>
                  <a:pt x="87464" y="2592145"/>
                </a:cubicBezTo>
                <a:cubicBezTo>
                  <a:pt x="80656" y="2607463"/>
                  <a:pt x="80859" y="2625905"/>
                  <a:pt x="71561" y="2639853"/>
                </a:cubicBezTo>
                <a:cubicBezTo>
                  <a:pt x="66260" y="2647804"/>
                  <a:pt x="59933" y="2655160"/>
                  <a:pt x="55659" y="2663707"/>
                </a:cubicBezTo>
                <a:cubicBezTo>
                  <a:pt x="40190" y="2694646"/>
                  <a:pt x="55037" y="2683709"/>
                  <a:pt x="39756" y="2719366"/>
                </a:cubicBezTo>
                <a:cubicBezTo>
                  <a:pt x="35992" y="2728150"/>
                  <a:pt x="27735" y="2734487"/>
                  <a:pt x="23854" y="2743220"/>
                </a:cubicBezTo>
                <a:cubicBezTo>
                  <a:pt x="17046" y="2758538"/>
                  <a:pt x="7951" y="2790928"/>
                  <a:pt x="7951" y="2790928"/>
                </a:cubicBezTo>
                <a:cubicBezTo>
                  <a:pt x="5301" y="2809481"/>
                  <a:pt x="0" y="2827846"/>
                  <a:pt x="0" y="2846587"/>
                </a:cubicBezTo>
                <a:cubicBezTo>
                  <a:pt x="0" y="2922344"/>
                  <a:pt x="4115" y="2922542"/>
                  <a:pt x="23854" y="2981759"/>
                </a:cubicBezTo>
                <a:lnTo>
                  <a:pt x="31805" y="3005613"/>
                </a:lnTo>
                <a:cubicBezTo>
                  <a:pt x="34455" y="3013564"/>
                  <a:pt x="35107" y="3022493"/>
                  <a:pt x="39756" y="3029467"/>
                </a:cubicBezTo>
                <a:lnTo>
                  <a:pt x="55659" y="3053321"/>
                </a:lnTo>
                <a:cubicBezTo>
                  <a:pt x="74583" y="3110095"/>
                  <a:pt x="62263" y="3087082"/>
                  <a:pt x="87464" y="3124883"/>
                </a:cubicBezTo>
                <a:cubicBezTo>
                  <a:pt x="110688" y="3194558"/>
                  <a:pt x="94016" y="3137565"/>
                  <a:pt x="103367" y="3291860"/>
                </a:cubicBezTo>
                <a:cubicBezTo>
                  <a:pt x="111102" y="3419487"/>
                  <a:pt x="105289" y="3374955"/>
                  <a:pt x="119269" y="3458838"/>
                </a:cubicBezTo>
                <a:cubicBezTo>
                  <a:pt x="121920" y="3535700"/>
                  <a:pt x="122423" y="3612667"/>
                  <a:pt x="127221" y="3689425"/>
                </a:cubicBezTo>
                <a:cubicBezTo>
                  <a:pt x="127744" y="3697790"/>
                  <a:pt x="129936" y="3706734"/>
                  <a:pt x="135172" y="3713279"/>
                </a:cubicBezTo>
                <a:cubicBezTo>
                  <a:pt x="141142" y="3720741"/>
                  <a:pt x="151075" y="3723881"/>
                  <a:pt x="159026" y="3729182"/>
                </a:cubicBezTo>
                <a:cubicBezTo>
                  <a:pt x="185329" y="3808094"/>
                  <a:pt x="141199" y="3687554"/>
                  <a:pt x="190831" y="3776890"/>
                </a:cubicBezTo>
                <a:cubicBezTo>
                  <a:pt x="198972" y="3791543"/>
                  <a:pt x="194881" y="3812745"/>
                  <a:pt x="206734" y="3824598"/>
                </a:cubicBezTo>
                <a:cubicBezTo>
                  <a:pt x="237345" y="3855209"/>
                  <a:pt x="224350" y="3839096"/>
                  <a:pt x="246490" y="3872305"/>
                </a:cubicBezTo>
                <a:cubicBezTo>
                  <a:pt x="252957" y="3891707"/>
                  <a:pt x="254929" y="3904598"/>
                  <a:pt x="270344" y="3920013"/>
                </a:cubicBezTo>
                <a:cubicBezTo>
                  <a:pt x="277101" y="3926770"/>
                  <a:pt x="286247" y="3930615"/>
                  <a:pt x="294198" y="3935916"/>
                </a:cubicBezTo>
                <a:cubicBezTo>
                  <a:pt x="309833" y="3959368"/>
                  <a:pt x="310998" y="3964494"/>
                  <a:pt x="333954" y="3983624"/>
                </a:cubicBezTo>
                <a:cubicBezTo>
                  <a:pt x="341295" y="3989742"/>
                  <a:pt x="349857" y="3994225"/>
                  <a:pt x="357808" y="3999526"/>
                </a:cubicBezTo>
                <a:cubicBezTo>
                  <a:pt x="375716" y="4053245"/>
                  <a:pt x="350881" y="3995016"/>
                  <a:pt x="389614" y="4039283"/>
                </a:cubicBezTo>
                <a:cubicBezTo>
                  <a:pt x="402200" y="4053667"/>
                  <a:pt x="410817" y="4071088"/>
                  <a:pt x="421419" y="4086991"/>
                </a:cubicBezTo>
                <a:cubicBezTo>
                  <a:pt x="427656" y="4096347"/>
                  <a:pt x="437322" y="4102894"/>
                  <a:pt x="445273" y="4110845"/>
                </a:cubicBezTo>
                <a:cubicBezTo>
                  <a:pt x="451740" y="4130248"/>
                  <a:pt x="453712" y="4143137"/>
                  <a:pt x="469127" y="4158552"/>
                </a:cubicBezTo>
                <a:cubicBezTo>
                  <a:pt x="475884" y="4165309"/>
                  <a:pt x="485640" y="4168337"/>
                  <a:pt x="492981" y="4174455"/>
                </a:cubicBezTo>
                <a:cubicBezTo>
                  <a:pt x="567716" y="4236736"/>
                  <a:pt x="443965" y="4149729"/>
                  <a:pt x="564542" y="4230114"/>
                </a:cubicBezTo>
                <a:lnTo>
                  <a:pt x="588396" y="4246017"/>
                </a:lnTo>
                <a:lnTo>
                  <a:pt x="612250" y="4261919"/>
                </a:lnTo>
                <a:cubicBezTo>
                  <a:pt x="638755" y="4301675"/>
                  <a:pt x="620202" y="4280472"/>
                  <a:pt x="675861" y="4317579"/>
                </a:cubicBezTo>
                <a:lnTo>
                  <a:pt x="699714" y="4333481"/>
                </a:lnTo>
                <a:lnTo>
                  <a:pt x="723568" y="4349384"/>
                </a:lnTo>
                <a:cubicBezTo>
                  <a:pt x="728869" y="4359986"/>
                  <a:pt x="731090" y="4372808"/>
                  <a:pt x="739471" y="4381189"/>
                </a:cubicBezTo>
                <a:cubicBezTo>
                  <a:pt x="747852" y="4389570"/>
                  <a:pt x="760914" y="4391336"/>
                  <a:pt x="771276" y="4397092"/>
                </a:cubicBezTo>
                <a:cubicBezTo>
                  <a:pt x="784786" y="4404597"/>
                  <a:pt x="796964" y="4414550"/>
                  <a:pt x="811033" y="4420945"/>
                </a:cubicBezTo>
                <a:cubicBezTo>
                  <a:pt x="826293" y="4427881"/>
                  <a:pt x="842838" y="4431547"/>
                  <a:pt x="858741" y="4436848"/>
                </a:cubicBezTo>
                <a:lnTo>
                  <a:pt x="882594" y="4444799"/>
                </a:lnTo>
                <a:cubicBezTo>
                  <a:pt x="889061" y="4464198"/>
                  <a:pt x="891036" y="4477095"/>
                  <a:pt x="906448" y="4492507"/>
                </a:cubicBezTo>
                <a:cubicBezTo>
                  <a:pt x="915819" y="4501878"/>
                  <a:pt x="927652" y="4508410"/>
                  <a:pt x="938254" y="4516361"/>
                </a:cubicBezTo>
                <a:cubicBezTo>
                  <a:pt x="945504" y="4530862"/>
                  <a:pt x="968530" y="4583488"/>
                  <a:pt x="985961" y="4603825"/>
                </a:cubicBezTo>
                <a:cubicBezTo>
                  <a:pt x="995719" y="4615209"/>
                  <a:pt x="1008009" y="4624247"/>
                  <a:pt x="1017767" y="4635631"/>
                </a:cubicBezTo>
                <a:cubicBezTo>
                  <a:pt x="1023986" y="4642887"/>
                  <a:pt x="1029395" y="4650938"/>
                  <a:pt x="1033669" y="4659485"/>
                </a:cubicBezTo>
                <a:cubicBezTo>
                  <a:pt x="1037417" y="4666982"/>
                  <a:pt x="1036385" y="4676794"/>
                  <a:pt x="1041621" y="4683339"/>
                </a:cubicBezTo>
                <a:cubicBezTo>
                  <a:pt x="1047591" y="4690801"/>
                  <a:pt x="1057523" y="4693940"/>
                  <a:pt x="1065474" y="4699241"/>
                </a:cubicBezTo>
                <a:cubicBezTo>
                  <a:pt x="1111050" y="4767604"/>
                  <a:pt x="1050364" y="4687153"/>
                  <a:pt x="1105231" y="4731046"/>
                </a:cubicBezTo>
                <a:cubicBezTo>
                  <a:pt x="1151614" y="4768152"/>
                  <a:pt x="1073426" y="4754899"/>
                  <a:pt x="1168841" y="4786705"/>
                </a:cubicBezTo>
                <a:lnTo>
                  <a:pt x="1216549" y="4802608"/>
                </a:lnTo>
                <a:cubicBezTo>
                  <a:pt x="1224500" y="4807909"/>
                  <a:pt x="1231670" y="4814630"/>
                  <a:pt x="1240403" y="4818511"/>
                </a:cubicBezTo>
                <a:cubicBezTo>
                  <a:pt x="1254757" y="4824891"/>
                  <a:pt x="1300351" y="4838808"/>
                  <a:pt x="1319916" y="4842365"/>
                </a:cubicBezTo>
                <a:cubicBezTo>
                  <a:pt x="1338355" y="4845718"/>
                  <a:pt x="1357052" y="4847466"/>
                  <a:pt x="1375575" y="4850316"/>
                </a:cubicBezTo>
                <a:cubicBezTo>
                  <a:pt x="1391510" y="4852767"/>
                  <a:pt x="1407380" y="4855617"/>
                  <a:pt x="1423283" y="4858267"/>
                </a:cubicBezTo>
                <a:cubicBezTo>
                  <a:pt x="1512056" y="4854568"/>
                  <a:pt x="1576216" y="4861779"/>
                  <a:pt x="1653871" y="4842365"/>
                </a:cubicBezTo>
                <a:cubicBezTo>
                  <a:pt x="1693837" y="4832373"/>
                  <a:pt x="1662717" y="4837942"/>
                  <a:pt x="1701579" y="4818511"/>
                </a:cubicBezTo>
                <a:cubicBezTo>
                  <a:pt x="1709076" y="4814763"/>
                  <a:pt x="1717482" y="4813210"/>
                  <a:pt x="1725433" y="4810559"/>
                </a:cubicBezTo>
                <a:cubicBezTo>
                  <a:pt x="1753428" y="4768565"/>
                  <a:pt x="1727113" y="4802304"/>
                  <a:pt x="1773141" y="4762852"/>
                </a:cubicBezTo>
                <a:cubicBezTo>
                  <a:pt x="1826721" y="4716927"/>
                  <a:pt x="1768117" y="4758250"/>
                  <a:pt x="1820848" y="4723095"/>
                </a:cubicBezTo>
                <a:cubicBezTo>
                  <a:pt x="1826149" y="4715144"/>
                  <a:pt x="1832175" y="4707630"/>
                  <a:pt x="1836751" y="4699241"/>
                </a:cubicBezTo>
                <a:cubicBezTo>
                  <a:pt x="1848103" y="4678430"/>
                  <a:pt x="1851793" y="4652394"/>
                  <a:pt x="1868556" y="4635631"/>
                </a:cubicBezTo>
                <a:cubicBezTo>
                  <a:pt x="1876507" y="4627680"/>
                  <a:pt x="1885506" y="4620653"/>
                  <a:pt x="1892410" y="4611777"/>
                </a:cubicBezTo>
                <a:cubicBezTo>
                  <a:pt x="1904144" y="4596690"/>
                  <a:pt x="1924215" y="4564069"/>
                  <a:pt x="1924215" y="4564069"/>
                </a:cubicBezTo>
                <a:cubicBezTo>
                  <a:pt x="1944384" y="4463232"/>
                  <a:pt x="1917357" y="4572119"/>
                  <a:pt x="1948069" y="4500459"/>
                </a:cubicBezTo>
                <a:cubicBezTo>
                  <a:pt x="1952374" y="4490414"/>
                  <a:pt x="1953019" y="4479161"/>
                  <a:pt x="1956021" y="4468653"/>
                </a:cubicBezTo>
                <a:cubicBezTo>
                  <a:pt x="1958324" y="4460594"/>
                  <a:pt x="1960671" y="4452503"/>
                  <a:pt x="1963972" y="4444799"/>
                </a:cubicBezTo>
                <a:cubicBezTo>
                  <a:pt x="1976078" y="4416551"/>
                  <a:pt x="1979805" y="4413097"/>
                  <a:pt x="1995777" y="4389140"/>
                </a:cubicBezTo>
                <a:cubicBezTo>
                  <a:pt x="2017724" y="4323301"/>
                  <a:pt x="2002382" y="4355379"/>
                  <a:pt x="2043485" y="4293725"/>
                </a:cubicBezTo>
                <a:lnTo>
                  <a:pt x="2059388" y="4269871"/>
                </a:lnTo>
                <a:cubicBezTo>
                  <a:pt x="2064689" y="4253968"/>
                  <a:pt x="2067793" y="4237156"/>
                  <a:pt x="2075290" y="4222163"/>
                </a:cubicBezTo>
                <a:cubicBezTo>
                  <a:pt x="2080591" y="4211561"/>
                  <a:pt x="2086791" y="4201363"/>
                  <a:pt x="2091193" y="4190358"/>
                </a:cubicBezTo>
                <a:cubicBezTo>
                  <a:pt x="2119580" y="4119389"/>
                  <a:pt x="2092401" y="4164690"/>
                  <a:pt x="2122998" y="4118796"/>
                </a:cubicBezTo>
                <a:lnTo>
                  <a:pt x="2154803" y="4023380"/>
                </a:lnTo>
                <a:cubicBezTo>
                  <a:pt x="2154805" y="4023375"/>
                  <a:pt x="2170703" y="3975676"/>
                  <a:pt x="2170706" y="3975672"/>
                </a:cubicBezTo>
                <a:cubicBezTo>
                  <a:pt x="2176007" y="3967721"/>
                  <a:pt x="2182334" y="3960366"/>
                  <a:pt x="2186608" y="3951819"/>
                </a:cubicBezTo>
                <a:cubicBezTo>
                  <a:pt x="2195698" y="3933639"/>
                  <a:pt x="2197973" y="3906361"/>
                  <a:pt x="2202511" y="3888208"/>
                </a:cubicBezTo>
                <a:cubicBezTo>
                  <a:pt x="2204544" y="3880077"/>
                  <a:pt x="2207160" y="3872058"/>
                  <a:pt x="2210462" y="3864354"/>
                </a:cubicBezTo>
                <a:cubicBezTo>
                  <a:pt x="2228641" y="3821936"/>
                  <a:pt x="2223658" y="3845997"/>
                  <a:pt x="2234316" y="3808695"/>
                </a:cubicBezTo>
                <a:cubicBezTo>
                  <a:pt x="2250033" y="3753687"/>
                  <a:pt x="2235202" y="3796320"/>
                  <a:pt x="2250219" y="3721231"/>
                </a:cubicBezTo>
                <a:cubicBezTo>
                  <a:pt x="2251863" y="3713012"/>
                  <a:pt x="2255520" y="3705328"/>
                  <a:pt x="2258170" y="3697377"/>
                </a:cubicBezTo>
                <a:cubicBezTo>
                  <a:pt x="2277652" y="3561000"/>
                  <a:pt x="2255567" y="3691886"/>
                  <a:pt x="2274073" y="3617864"/>
                </a:cubicBezTo>
                <a:cubicBezTo>
                  <a:pt x="2285423" y="3572464"/>
                  <a:pt x="2277730" y="3587117"/>
                  <a:pt x="2289975" y="3546302"/>
                </a:cubicBezTo>
                <a:cubicBezTo>
                  <a:pt x="2294792" y="3530246"/>
                  <a:pt x="2298381" y="3513587"/>
                  <a:pt x="2305878" y="3498594"/>
                </a:cubicBezTo>
                <a:cubicBezTo>
                  <a:pt x="2316480" y="3477391"/>
                  <a:pt x="2330186" y="3457473"/>
                  <a:pt x="2337683" y="3434984"/>
                </a:cubicBezTo>
                <a:lnTo>
                  <a:pt x="2361537" y="3363422"/>
                </a:lnTo>
                <a:lnTo>
                  <a:pt x="2369488" y="3339568"/>
                </a:lnTo>
                <a:lnTo>
                  <a:pt x="2377440" y="3315714"/>
                </a:lnTo>
                <a:cubicBezTo>
                  <a:pt x="2375867" y="3277954"/>
                  <a:pt x="2386688" y="3114905"/>
                  <a:pt x="2345634" y="3053321"/>
                </a:cubicBezTo>
                <a:cubicBezTo>
                  <a:pt x="2340333" y="3045370"/>
                  <a:pt x="2336489" y="3036224"/>
                  <a:pt x="2329732" y="3029467"/>
                </a:cubicBezTo>
                <a:cubicBezTo>
                  <a:pt x="2322975" y="3022710"/>
                  <a:pt x="2313829" y="3018866"/>
                  <a:pt x="2305878" y="3013565"/>
                </a:cubicBezTo>
                <a:cubicBezTo>
                  <a:pt x="2266389" y="2954333"/>
                  <a:pt x="2317146" y="3027087"/>
                  <a:pt x="2266121" y="2965857"/>
                </a:cubicBezTo>
                <a:cubicBezTo>
                  <a:pt x="2260003" y="2958516"/>
                  <a:pt x="2257681" y="2947973"/>
                  <a:pt x="2250219" y="2942003"/>
                </a:cubicBezTo>
                <a:cubicBezTo>
                  <a:pt x="2243674" y="2936767"/>
                  <a:pt x="2234316" y="2936702"/>
                  <a:pt x="2226365" y="2934052"/>
                </a:cubicBezTo>
                <a:cubicBezTo>
                  <a:pt x="2218414" y="2928751"/>
                  <a:pt x="2211295" y="2921913"/>
                  <a:pt x="2202511" y="2918149"/>
                </a:cubicBezTo>
                <a:cubicBezTo>
                  <a:pt x="2166819" y="2902852"/>
                  <a:pt x="2177818" y="2917729"/>
                  <a:pt x="2146852" y="2902246"/>
                </a:cubicBezTo>
                <a:cubicBezTo>
                  <a:pt x="2138305" y="2897972"/>
                  <a:pt x="2130949" y="2891645"/>
                  <a:pt x="2122998" y="2886344"/>
                </a:cubicBezTo>
                <a:cubicBezTo>
                  <a:pt x="2067983" y="2803823"/>
                  <a:pt x="2156000" y="2927298"/>
                  <a:pt x="2075290" y="2846587"/>
                </a:cubicBezTo>
                <a:cubicBezTo>
                  <a:pt x="1994586" y="2765882"/>
                  <a:pt x="2118051" y="2853891"/>
                  <a:pt x="2035534" y="2798879"/>
                </a:cubicBezTo>
                <a:lnTo>
                  <a:pt x="2003728" y="2751172"/>
                </a:lnTo>
                <a:cubicBezTo>
                  <a:pt x="1998427" y="2743221"/>
                  <a:pt x="1995777" y="2732619"/>
                  <a:pt x="1987826" y="2727318"/>
                </a:cubicBezTo>
                <a:lnTo>
                  <a:pt x="1963972" y="2711415"/>
                </a:lnTo>
                <a:cubicBezTo>
                  <a:pt x="1941809" y="2678170"/>
                  <a:pt x="1936339" y="2663208"/>
                  <a:pt x="1908313" y="2639853"/>
                </a:cubicBezTo>
                <a:cubicBezTo>
                  <a:pt x="1891458" y="2625807"/>
                  <a:pt x="1872092" y="2617767"/>
                  <a:pt x="1852654" y="2608048"/>
                </a:cubicBezTo>
                <a:cubicBezTo>
                  <a:pt x="1844703" y="2597446"/>
                  <a:pt x="1836400" y="2587100"/>
                  <a:pt x="1828800" y="2576243"/>
                </a:cubicBezTo>
                <a:cubicBezTo>
                  <a:pt x="1817839" y="2560585"/>
                  <a:pt x="1812284" y="2540003"/>
                  <a:pt x="1796994" y="2528535"/>
                </a:cubicBezTo>
                <a:lnTo>
                  <a:pt x="1765189" y="2504681"/>
                </a:lnTo>
                <a:cubicBezTo>
                  <a:pt x="1762539" y="2496730"/>
                  <a:pt x="1761308" y="2488154"/>
                  <a:pt x="1757238" y="2480827"/>
                </a:cubicBezTo>
                <a:cubicBezTo>
                  <a:pt x="1747956" y="2464120"/>
                  <a:pt x="1731477" y="2451251"/>
                  <a:pt x="1725433" y="2433119"/>
                </a:cubicBezTo>
                <a:lnTo>
                  <a:pt x="1709530" y="2385412"/>
                </a:lnTo>
                <a:cubicBezTo>
                  <a:pt x="1715202" y="2368396"/>
                  <a:pt x="1718876" y="2350398"/>
                  <a:pt x="1733384" y="2337704"/>
                </a:cubicBezTo>
                <a:cubicBezTo>
                  <a:pt x="1747768" y="2325118"/>
                  <a:pt x="1781092" y="2305899"/>
                  <a:pt x="1781092" y="2305899"/>
                </a:cubicBezTo>
                <a:cubicBezTo>
                  <a:pt x="1786393" y="2297948"/>
                  <a:pt x="1792720" y="2290592"/>
                  <a:pt x="1796994" y="2282045"/>
                </a:cubicBezTo>
                <a:cubicBezTo>
                  <a:pt x="1800742" y="2274548"/>
                  <a:pt x="1800876" y="2265518"/>
                  <a:pt x="1804946" y="2258191"/>
                </a:cubicBezTo>
                <a:cubicBezTo>
                  <a:pt x="1814228" y="2241484"/>
                  <a:pt x="1836751" y="2210483"/>
                  <a:pt x="1836751" y="2210483"/>
                </a:cubicBezTo>
                <a:cubicBezTo>
                  <a:pt x="1839401" y="2202532"/>
                  <a:pt x="1846080" y="2194896"/>
                  <a:pt x="1844702" y="2186629"/>
                </a:cubicBezTo>
                <a:cubicBezTo>
                  <a:pt x="1843131" y="2177203"/>
                  <a:pt x="1835149" y="2169917"/>
                  <a:pt x="1828800" y="2162775"/>
                </a:cubicBezTo>
                <a:cubicBezTo>
                  <a:pt x="1813859" y="2145966"/>
                  <a:pt x="1799805" y="2127542"/>
                  <a:pt x="1781092" y="2115067"/>
                </a:cubicBezTo>
                <a:lnTo>
                  <a:pt x="1733384" y="2083262"/>
                </a:lnTo>
                <a:lnTo>
                  <a:pt x="1709530" y="2067359"/>
                </a:lnTo>
                <a:cubicBezTo>
                  <a:pt x="1704229" y="2059408"/>
                  <a:pt x="1701090" y="2049475"/>
                  <a:pt x="1693628" y="2043505"/>
                </a:cubicBezTo>
                <a:cubicBezTo>
                  <a:pt x="1687083" y="2038269"/>
                  <a:pt x="1677271" y="2039302"/>
                  <a:pt x="1669774" y="2035554"/>
                </a:cubicBezTo>
                <a:cubicBezTo>
                  <a:pt x="1661227" y="2031280"/>
                  <a:pt x="1653261" y="2025770"/>
                  <a:pt x="1645920" y="2019652"/>
                </a:cubicBezTo>
                <a:cubicBezTo>
                  <a:pt x="1622962" y="2000521"/>
                  <a:pt x="1621799" y="1995398"/>
                  <a:pt x="1606163" y="1971944"/>
                </a:cubicBezTo>
                <a:cubicBezTo>
                  <a:pt x="1608813" y="1956041"/>
                  <a:pt x="1609016" y="1939531"/>
                  <a:pt x="1614114" y="1924236"/>
                </a:cubicBezTo>
                <a:cubicBezTo>
                  <a:pt x="1617136" y="1915170"/>
                  <a:pt x="1625743" y="1908929"/>
                  <a:pt x="1630017" y="1900382"/>
                </a:cubicBezTo>
                <a:cubicBezTo>
                  <a:pt x="1674618" y="1811181"/>
                  <a:pt x="1587690" y="1960537"/>
                  <a:pt x="1653871" y="1844723"/>
                </a:cubicBezTo>
                <a:cubicBezTo>
                  <a:pt x="1672998" y="1811252"/>
                  <a:pt x="1669656" y="1829113"/>
                  <a:pt x="1685676" y="1789064"/>
                </a:cubicBezTo>
                <a:cubicBezTo>
                  <a:pt x="1691902" y="1773500"/>
                  <a:pt x="1692281" y="1755304"/>
                  <a:pt x="1701579" y="1741356"/>
                </a:cubicBezTo>
                <a:cubicBezTo>
                  <a:pt x="1706880" y="1733405"/>
                  <a:pt x="1713207" y="1726049"/>
                  <a:pt x="1717481" y="1717502"/>
                </a:cubicBezTo>
                <a:cubicBezTo>
                  <a:pt x="1735015" y="1682434"/>
                  <a:pt x="1715230" y="1699276"/>
                  <a:pt x="1733384" y="1653892"/>
                </a:cubicBezTo>
                <a:cubicBezTo>
                  <a:pt x="1739124" y="1639543"/>
                  <a:pt x="1749287" y="1627387"/>
                  <a:pt x="1757238" y="1614135"/>
                </a:cubicBezTo>
                <a:cubicBezTo>
                  <a:pt x="1759888" y="1603533"/>
                  <a:pt x="1760884" y="1592374"/>
                  <a:pt x="1765189" y="1582330"/>
                </a:cubicBezTo>
                <a:cubicBezTo>
                  <a:pt x="1768953" y="1573546"/>
                  <a:pt x="1776818" y="1567023"/>
                  <a:pt x="1781092" y="1558476"/>
                </a:cubicBezTo>
                <a:cubicBezTo>
                  <a:pt x="1784840" y="1550979"/>
                  <a:pt x="1786393" y="1542573"/>
                  <a:pt x="1789043" y="1534622"/>
                </a:cubicBezTo>
                <a:cubicBezTo>
                  <a:pt x="1791693" y="1473662"/>
                  <a:pt x="1790715" y="1412436"/>
                  <a:pt x="1796994" y="1351742"/>
                </a:cubicBezTo>
                <a:cubicBezTo>
                  <a:pt x="1798719" y="1335068"/>
                  <a:pt x="1796994" y="1309335"/>
                  <a:pt x="1812897" y="1304034"/>
                </a:cubicBezTo>
                <a:lnTo>
                  <a:pt x="1836751" y="1296083"/>
                </a:lnTo>
                <a:cubicBezTo>
                  <a:pt x="1858698" y="1230242"/>
                  <a:pt x="1843355" y="1262324"/>
                  <a:pt x="1884459" y="1200667"/>
                </a:cubicBezTo>
                <a:lnTo>
                  <a:pt x="1900361" y="1176813"/>
                </a:lnTo>
                <a:cubicBezTo>
                  <a:pt x="1903012" y="1163561"/>
                  <a:pt x="1905035" y="1150168"/>
                  <a:pt x="1908313" y="1137057"/>
                </a:cubicBezTo>
                <a:cubicBezTo>
                  <a:pt x="1910346" y="1128926"/>
                  <a:pt x="1914231" y="1121334"/>
                  <a:pt x="1916264" y="1113203"/>
                </a:cubicBezTo>
                <a:lnTo>
                  <a:pt x="1932167" y="1049592"/>
                </a:lnTo>
                <a:cubicBezTo>
                  <a:pt x="1934817" y="1031039"/>
                  <a:pt x="1931737" y="1010696"/>
                  <a:pt x="1940118" y="993933"/>
                </a:cubicBezTo>
                <a:cubicBezTo>
                  <a:pt x="1943866" y="986436"/>
                  <a:pt x="1955591" y="985982"/>
                  <a:pt x="1963972" y="985982"/>
                </a:cubicBezTo>
                <a:cubicBezTo>
                  <a:pt x="1995888" y="985982"/>
                  <a:pt x="2027583" y="991283"/>
                  <a:pt x="2059388" y="993933"/>
                </a:cubicBezTo>
                <a:cubicBezTo>
                  <a:pt x="2086708" y="999398"/>
                  <a:pt x="2104753" y="1002352"/>
                  <a:pt x="2130949" y="1009836"/>
                </a:cubicBezTo>
                <a:cubicBezTo>
                  <a:pt x="2139008" y="1012138"/>
                  <a:pt x="2146852" y="1015137"/>
                  <a:pt x="2154803" y="1017787"/>
                </a:cubicBezTo>
                <a:cubicBezTo>
                  <a:pt x="2162754" y="1015137"/>
                  <a:pt x="2172730" y="1015763"/>
                  <a:pt x="2178657" y="1009836"/>
                </a:cubicBezTo>
                <a:cubicBezTo>
                  <a:pt x="2184584" y="1003909"/>
                  <a:pt x="2184790" y="994164"/>
                  <a:pt x="2186608" y="985982"/>
                </a:cubicBezTo>
                <a:cubicBezTo>
                  <a:pt x="2190105" y="970244"/>
                  <a:pt x="2191063" y="954012"/>
                  <a:pt x="2194560" y="938274"/>
                </a:cubicBezTo>
                <a:cubicBezTo>
                  <a:pt x="2196378" y="930092"/>
                  <a:pt x="2200478" y="922551"/>
                  <a:pt x="2202511" y="914420"/>
                </a:cubicBezTo>
                <a:cubicBezTo>
                  <a:pt x="2205789" y="901309"/>
                  <a:pt x="2207812" y="887916"/>
                  <a:pt x="2210462" y="874664"/>
                </a:cubicBezTo>
                <a:cubicBezTo>
                  <a:pt x="2205159" y="826939"/>
                  <a:pt x="2203482" y="800001"/>
                  <a:pt x="2194560" y="755394"/>
                </a:cubicBezTo>
                <a:cubicBezTo>
                  <a:pt x="2192417" y="744678"/>
                  <a:pt x="2190913" y="733633"/>
                  <a:pt x="2186608" y="723589"/>
                </a:cubicBezTo>
                <a:cubicBezTo>
                  <a:pt x="2182844" y="714805"/>
                  <a:pt x="2176007" y="707686"/>
                  <a:pt x="2170706" y="699735"/>
                </a:cubicBezTo>
                <a:cubicBezTo>
                  <a:pt x="2168055" y="689133"/>
                  <a:pt x="2165756" y="678438"/>
                  <a:pt x="2162754" y="667930"/>
                </a:cubicBezTo>
                <a:cubicBezTo>
                  <a:pt x="2160451" y="659871"/>
                  <a:pt x="2161777" y="648725"/>
                  <a:pt x="2154803" y="644076"/>
                </a:cubicBezTo>
                <a:cubicBezTo>
                  <a:pt x="2143558" y="636579"/>
                  <a:pt x="2128299" y="638775"/>
                  <a:pt x="2115047" y="636125"/>
                </a:cubicBezTo>
                <a:cubicBezTo>
                  <a:pt x="2048740" y="591919"/>
                  <a:pt x="2076288" y="626528"/>
                  <a:pt x="2059388" y="564563"/>
                </a:cubicBezTo>
                <a:cubicBezTo>
                  <a:pt x="2054977" y="548391"/>
                  <a:pt x="2043485" y="516855"/>
                  <a:pt x="2043485" y="516855"/>
                </a:cubicBezTo>
                <a:cubicBezTo>
                  <a:pt x="2040835" y="461196"/>
                  <a:pt x="2035534" y="405600"/>
                  <a:pt x="2035534" y="349878"/>
                </a:cubicBezTo>
                <a:cubicBezTo>
                  <a:pt x="2035534" y="323198"/>
                  <a:pt x="2043553" y="292534"/>
                  <a:pt x="2059388" y="270365"/>
                </a:cubicBezTo>
                <a:cubicBezTo>
                  <a:pt x="2065924" y="261215"/>
                  <a:pt x="2074365" y="253415"/>
                  <a:pt x="2083241" y="246511"/>
                </a:cubicBezTo>
                <a:cubicBezTo>
                  <a:pt x="2098328" y="234777"/>
                  <a:pt x="2112407" y="219340"/>
                  <a:pt x="2130949" y="214705"/>
                </a:cubicBezTo>
                <a:cubicBezTo>
                  <a:pt x="2141551" y="212055"/>
                  <a:pt x="2152247" y="209756"/>
                  <a:pt x="2162754" y="206754"/>
                </a:cubicBezTo>
                <a:cubicBezTo>
                  <a:pt x="2170813" y="204452"/>
                  <a:pt x="2178477" y="200836"/>
                  <a:pt x="2186608" y="198803"/>
                </a:cubicBezTo>
                <a:cubicBezTo>
                  <a:pt x="2232030" y="187448"/>
                  <a:pt x="2217338" y="195150"/>
                  <a:pt x="2258170" y="182900"/>
                </a:cubicBezTo>
                <a:cubicBezTo>
                  <a:pt x="2274226" y="178083"/>
                  <a:pt x="2289975" y="172299"/>
                  <a:pt x="2305878" y="166998"/>
                </a:cubicBezTo>
                <a:lnTo>
                  <a:pt x="2329732" y="159046"/>
                </a:lnTo>
                <a:cubicBezTo>
                  <a:pt x="2340334" y="161697"/>
                  <a:pt x="2352645" y="160646"/>
                  <a:pt x="2361537" y="166998"/>
                </a:cubicBezTo>
                <a:cubicBezTo>
                  <a:pt x="2373332" y="175423"/>
                  <a:pt x="2390871" y="210150"/>
                  <a:pt x="2401294" y="222657"/>
                </a:cubicBezTo>
                <a:cubicBezTo>
                  <a:pt x="2452307" y="283872"/>
                  <a:pt x="2401573" y="211147"/>
                  <a:pt x="2441050" y="270365"/>
                </a:cubicBezTo>
                <a:cubicBezTo>
                  <a:pt x="2445495" y="288146"/>
                  <a:pt x="2457160" y="338262"/>
                  <a:pt x="2464904" y="349878"/>
                </a:cubicBezTo>
                <a:lnTo>
                  <a:pt x="2480807" y="373732"/>
                </a:lnTo>
                <a:cubicBezTo>
                  <a:pt x="2485582" y="392832"/>
                  <a:pt x="2487501" y="415663"/>
                  <a:pt x="2504661" y="429391"/>
                </a:cubicBezTo>
                <a:cubicBezTo>
                  <a:pt x="2511206" y="434627"/>
                  <a:pt x="2520563" y="434692"/>
                  <a:pt x="2528514" y="437342"/>
                </a:cubicBezTo>
                <a:cubicBezTo>
                  <a:pt x="2531165" y="445293"/>
                  <a:pt x="2528247" y="459552"/>
                  <a:pt x="2536466" y="461196"/>
                </a:cubicBezTo>
                <a:cubicBezTo>
                  <a:pt x="2560001" y="465903"/>
                  <a:pt x="2584744" y="459066"/>
                  <a:pt x="2608028" y="453245"/>
                </a:cubicBezTo>
                <a:cubicBezTo>
                  <a:pt x="2621194" y="449954"/>
                  <a:pt x="2648709" y="421919"/>
                  <a:pt x="2655735" y="413488"/>
                </a:cubicBezTo>
                <a:cubicBezTo>
                  <a:pt x="2661853" y="406147"/>
                  <a:pt x="2666337" y="397585"/>
                  <a:pt x="2671638" y="389634"/>
                </a:cubicBezTo>
                <a:cubicBezTo>
                  <a:pt x="2688650" y="338596"/>
                  <a:pt x="2665183" y="393912"/>
                  <a:pt x="2711394" y="341926"/>
                </a:cubicBezTo>
                <a:cubicBezTo>
                  <a:pt x="2724092" y="327641"/>
                  <a:pt x="2743200" y="294219"/>
                  <a:pt x="2743200" y="294219"/>
                </a:cubicBezTo>
                <a:cubicBezTo>
                  <a:pt x="2746950" y="282969"/>
                  <a:pt x="2759102" y="248544"/>
                  <a:pt x="2759102" y="238559"/>
                </a:cubicBezTo>
                <a:cubicBezTo>
                  <a:pt x="2759102" y="222437"/>
                  <a:pt x="2754648" y="206590"/>
                  <a:pt x="2751151" y="190852"/>
                </a:cubicBezTo>
                <a:cubicBezTo>
                  <a:pt x="2749333" y="182670"/>
                  <a:pt x="2748436" y="173543"/>
                  <a:pt x="2743200" y="166998"/>
                </a:cubicBezTo>
                <a:cubicBezTo>
                  <a:pt x="2737230" y="159536"/>
                  <a:pt x="2726687" y="157213"/>
                  <a:pt x="2719346" y="151095"/>
                </a:cubicBezTo>
                <a:cubicBezTo>
                  <a:pt x="2658131" y="100082"/>
                  <a:pt x="2730856" y="150816"/>
                  <a:pt x="2671638" y="111339"/>
                </a:cubicBezTo>
                <a:cubicBezTo>
                  <a:pt x="2666337" y="103388"/>
                  <a:pt x="2662492" y="94242"/>
                  <a:pt x="2655735" y="87485"/>
                </a:cubicBezTo>
                <a:cubicBezTo>
                  <a:pt x="2628170" y="59920"/>
                  <a:pt x="2632942" y="85895"/>
                  <a:pt x="2615979" y="47728"/>
                </a:cubicBezTo>
                <a:cubicBezTo>
                  <a:pt x="2593658" y="-2494"/>
                  <a:pt x="2617721" y="20"/>
                  <a:pt x="2592125" y="2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766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ns\users$\bpierce\Data\Documents\FY2019_Travel_SSEC\EPRI_Chicago\LMOS_map_v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2" y="533400"/>
            <a:ext cx="4887192" cy="6324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3496052379"/>
              </p:ext>
            </p:extLst>
          </p:nvPr>
        </p:nvGraphicFramePr>
        <p:xfrm>
          <a:off x="4828311" y="533400"/>
          <a:ext cx="4267200" cy="6232337"/>
        </p:xfrm>
        <a:graphic>
          <a:graphicData uri="http://schemas.openxmlformats.org/drawingml/2006/table">
            <a:tbl>
              <a:tblPr firstRow="1" firstCol="1" bandRow="1">
                <a:tableStyleId>{5C22544A-7EE6-4342-B048-85BDC9FD1C3A}</a:tableStyleId>
              </a:tblPr>
              <a:tblGrid>
                <a:gridCol w="914400"/>
                <a:gridCol w="1752600"/>
                <a:gridCol w="1600200"/>
              </a:tblGrid>
              <a:tr h="181039">
                <a:tc>
                  <a:txBody>
                    <a:bodyPr/>
                    <a:lstStyle/>
                    <a:p>
                      <a:pPr marL="0" marR="0" algn="ctr">
                        <a:lnSpc>
                          <a:spcPct val="115000"/>
                        </a:lnSpc>
                        <a:spcBef>
                          <a:spcPts val="0"/>
                        </a:spcBef>
                        <a:spcAft>
                          <a:spcPts val="0"/>
                        </a:spcAft>
                      </a:pPr>
                      <a:r>
                        <a:rPr lang="en-US" sz="1000" dirty="0">
                          <a:effectLst/>
                        </a:rPr>
                        <a:t>Location</a:t>
                      </a:r>
                      <a:endParaRPr lang="en-US" sz="1000" dirty="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Measurement*</a:t>
                      </a:r>
                      <a:endParaRPr lang="en-US" sz="100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Research Institution*</a:t>
                      </a:r>
                      <a:endParaRPr lang="en-US" sz="100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Ground Sites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181039">
                <a:tc rowSpan="2">
                  <a:txBody>
                    <a:bodyPr/>
                    <a:lstStyle/>
                    <a:p>
                      <a:pPr marL="0" marR="0">
                        <a:lnSpc>
                          <a:spcPct val="115000"/>
                        </a:lnSpc>
                        <a:spcBef>
                          <a:spcPts val="0"/>
                        </a:spcBef>
                        <a:spcAft>
                          <a:spcPts val="0"/>
                        </a:spcAft>
                      </a:pPr>
                      <a:r>
                        <a:rPr lang="en-US" sz="1000" dirty="0">
                          <a:effectLst/>
                        </a:rPr>
                        <a:t>Spaceport Sheboygan</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a:t>
                      </a:r>
                      <a:r>
                        <a:rPr lang="en-US" sz="1000" dirty="0" smtClean="0">
                          <a:effectLst/>
                        </a:rPr>
                        <a:t>meteorology (SPARC</a:t>
                      </a:r>
                      <a:r>
                        <a:rPr lang="en-US" sz="1000" baseline="0" dirty="0" smtClean="0">
                          <a:effectLst/>
                        </a:rPr>
                        <a:t> Trailer)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smtClean="0">
                          <a:effectLst/>
                        </a:rPr>
                        <a:t>UW-Madison -SSEC</a:t>
                      </a:r>
                      <a:endParaRPr lang="en-US" sz="1000" dirty="0">
                        <a:effectLst/>
                        <a:latin typeface="Calibri"/>
                        <a:ea typeface="Calibri"/>
                        <a:cs typeface="Times New Roman"/>
                      </a:endParaRPr>
                    </a:p>
                  </a:txBody>
                  <a:tcPr marL="64401" marR="64401" marT="0" marB="0"/>
                </a:tc>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In situ measurements of pollutants </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rowSpan="3">
                  <a:txBody>
                    <a:bodyPr/>
                    <a:lstStyle/>
                    <a:p>
                      <a:pPr marL="0" marR="0">
                        <a:lnSpc>
                          <a:spcPct val="115000"/>
                        </a:lnSpc>
                        <a:spcBef>
                          <a:spcPts val="0"/>
                        </a:spcBef>
                        <a:spcAft>
                          <a:spcPts val="0"/>
                        </a:spcAft>
                      </a:pPr>
                      <a:r>
                        <a:rPr lang="en-US" sz="1000">
                          <a:effectLst/>
                        </a:rPr>
                        <a:t>Zion, IL</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a:t>
                      </a:r>
                      <a:r>
                        <a:rPr lang="en-US" sz="1000" dirty="0" smtClean="0">
                          <a:effectLst/>
                        </a:rPr>
                        <a:t>meteorology (</a:t>
                      </a:r>
                      <a:r>
                        <a:rPr lang="en-US" sz="1000" dirty="0" err="1" smtClean="0">
                          <a:effectLst/>
                        </a:rPr>
                        <a:t>Sodar</a:t>
                      </a:r>
                      <a:r>
                        <a:rPr lang="en-US" sz="1000" dirty="0" smtClean="0">
                          <a:effectLst/>
                        </a:rPr>
                        <a:t>/MW</a:t>
                      </a:r>
                      <a:r>
                        <a:rPr lang="en-US" sz="1000" baseline="0" dirty="0" smtClean="0">
                          <a:effectLst/>
                        </a:rPr>
                        <a:t> Radiometer)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Northern Iowa</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dirty="0">
                          <a:effectLst/>
                        </a:rPr>
                        <a:t>Detailed in situ chemical measurements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Iowa, UW-Madison, Univ. Minnesota</a:t>
                      </a:r>
                      <a:endParaRPr lang="en-US" sz="1000">
                        <a:effectLst/>
                        <a:latin typeface="Calibri"/>
                        <a:ea typeface="Calibri"/>
                        <a:cs typeface="Times New Roman"/>
                      </a:endParaRPr>
                    </a:p>
                  </a:txBody>
                  <a:tcPr marL="64401" marR="64401" marT="0" marB="0"/>
                </a:tc>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Routine measurements of ozone</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Illinois EPA</a:t>
                      </a:r>
                      <a:endParaRPr lang="en-US" sz="1000">
                        <a:effectLst/>
                        <a:latin typeface="Calibri"/>
                        <a:ea typeface="Calibri"/>
                        <a:cs typeface="Times New Roman"/>
                      </a:endParaRPr>
                    </a:p>
                  </a:txBody>
                  <a:tcPr marL="64401" marR="64401" marT="0" marB="0"/>
                </a:tc>
              </a:tr>
              <a:tr h="362077">
                <a:tc>
                  <a:txBody>
                    <a:bodyPr/>
                    <a:lstStyle/>
                    <a:p>
                      <a:pPr marL="0" marR="0">
                        <a:lnSpc>
                          <a:spcPct val="115000"/>
                        </a:lnSpc>
                        <a:spcBef>
                          <a:spcPts val="0"/>
                        </a:spcBef>
                        <a:spcAft>
                          <a:spcPts val="0"/>
                        </a:spcAft>
                      </a:pPr>
                      <a:r>
                        <a:rPr lang="en-US" sz="1000">
                          <a:effectLst/>
                        </a:rPr>
                        <a:t>Various</a:t>
                      </a:r>
                      <a:r>
                        <a:rPr lang="en-US" sz="1000" baseline="30000">
                          <a:effectLst/>
                        </a:rPr>
                        <a: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pollutants and boundary layer height</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a:txBody>
                    <a:bodyPr/>
                    <a:lstStyle/>
                    <a:p>
                      <a:pPr marL="0" marR="0">
                        <a:lnSpc>
                          <a:spcPct val="115000"/>
                        </a:lnSpc>
                        <a:spcBef>
                          <a:spcPts val="0"/>
                        </a:spcBef>
                        <a:spcAft>
                          <a:spcPts val="0"/>
                        </a:spcAft>
                      </a:pPr>
                      <a:r>
                        <a:rPr lang="en-US" sz="1000">
                          <a:effectLst/>
                        </a:rPr>
                        <a:t>Sheboygan transect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ozone at four locations</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Airborne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181039">
                <a:tc rowSpan="3">
                  <a:txBody>
                    <a:bodyPr/>
                    <a:lstStyle/>
                    <a:p>
                      <a:pPr marL="0" marR="0">
                        <a:lnSpc>
                          <a:spcPct val="115000"/>
                        </a:lnSpc>
                        <a:spcBef>
                          <a:spcPts val="0"/>
                        </a:spcBef>
                        <a:spcAft>
                          <a:spcPts val="0"/>
                        </a:spcAft>
                      </a:pPr>
                      <a:r>
                        <a:rPr lang="en-US" sz="1000" dirty="0">
                          <a:effectLst/>
                        </a:rPr>
                        <a:t>Lakeshore region</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Airborne remote sensing of NO</a:t>
                      </a:r>
                      <a:r>
                        <a:rPr lang="en-US" sz="1000" baseline="-25000">
                          <a:effectLst/>
                        </a:rPr>
                        <a:t>2</a:t>
                      </a:r>
                      <a:r>
                        <a:rPr lang="en-US" sz="1000">
                          <a:effectLst/>
                        </a:rPr>
                        <a:t> (GeoTASO)</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NASA</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remote sensing of clouds (AirHARP)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Maryland, Baltimore County</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in situ profiling of pollutants and meteorology</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Scientific </a:t>
                      </a:r>
                      <a:r>
                        <a:rPr lang="en-US" sz="1000" smtClean="0">
                          <a:effectLst/>
                        </a:rPr>
                        <a:t>Aviation</a:t>
                      </a:r>
                      <a:endParaRPr lang="en-US" sz="1000" dirty="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Shipboard Platform</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362077">
                <a:tc rowSpan="2">
                  <a:txBody>
                    <a:bodyPr/>
                    <a:lstStyle/>
                    <a:p>
                      <a:pPr marL="0" marR="0">
                        <a:lnSpc>
                          <a:spcPct val="115000"/>
                        </a:lnSpc>
                        <a:spcBef>
                          <a:spcPts val="0"/>
                        </a:spcBef>
                        <a:spcAft>
                          <a:spcPts val="0"/>
                        </a:spcAft>
                      </a:pPr>
                      <a:r>
                        <a:rPr lang="en-US" sz="1000">
                          <a:effectLst/>
                        </a:rPr>
                        <a:t>Lake Michigan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a:t>
                      </a:r>
                      <a:r>
                        <a:rPr lang="en-US" sz="1000" dirty="0" smtClean="0">
                          <a:effectLst/>
                        </a:rPr>
                        <a:t>pollutants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Remote sensing of pollutants and boundary later height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Mobile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181039">
                <a:tc>
                  <a:txBody>
                    <a:bodyPr/>
                    <a:lstStyle/>
                    <a:p>
                      <a:pPr marL="0" marR="0">
                        <a:lnSpc>
                          <a:spcPct val="115000"/>
                        </a:lnSpc>
                        <a:spcBef>
                          <a:spcPts val="0"/>
                        </a:spcBef>
                        <a:spcAft>
                          <a:spcPts val="0"/>
                        </a:spcAft>
                      </a:pPr>
                      <a:r>
                        <a:rPr lang="en-US" sz="1000">
                          <a:effectLst/>
                        </a:rPr>
                        <a:t>Northeast IL and Southeast WI</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pollutants (GMAP)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Region 5</a:t>
                      </a:r>
                      <a:endParaRPr lang="en-US" sz="1000">
                        <a:effectLst/>
                        <a:latin typeface="Calibri"/>
                        <a:ea typeface="Calibri"/>
                        <a:cs typeface="Times New Roman"/>
                      </a:endParaRPr>
                    </a:p>
                  </a:txBody>
                  <a:tcPr marL="64401" marR="64401" marT="0" marB="0"/>
                </a:tc>
              </a:tr>
              <a:tr h="181039">
                <a:tc>
                  <a:txBody>
                    <a:bodyPr/>
                    <a:lstStyle/>
                    <a:p>
                      <a:pPr marL="0" marR="0">
                        <a:lnSpc>
                          <a:spcPct val="115000"/>
                        </a:lnSpc>
                        <a:spcBef>
                          <a:spcPts val="0"/>
                        </a:spcBef>
                        <a:spcAft>
                          <a:spcPts val="0"/>
                        </a:spcAft>
                      </a:pPr>
                      <a:r>
                        <a:rPr lang="en-US" sz="1000">
                          <a:effectLst/>
                        </a:rPr>
                        <a:t>Grafton to Sheboygan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ozone and meteorology</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UW-Eau Claire</a:t>
                      </a:r>
                      <a:endParaRPr lang="en-US" sz="1000" dirty="0">
                        <a:effectLst/>
                        <a:latin typeface="Calibri"/>
                        <a:ea typeface="Calibri"/>
                        <a:cs typeface="Times New Roman"/>
                      </a:endParaRPr>
                    </a:p>
                  </a:txBody>
                  <a:tcPr marL="64401" marR="64401" marT="0" marB="0"/>
                </a:tc>
              </a:tr>
            </a:tbl>
          </a:graphicData>
        </a:graphic>
      </p:graphicFrame>
      <p:sp>
        <p:nvSpPr>
          <p:cNvPr id="7" name="Rectangle 6"/>
          <p:cNvSpPr/>
          <p:nvPr/>
        </p:nvSpPr>
        <p:spPr>
          <a:xfrm>
            <a:off x="-10392" y="76200"/>
            <a:ext cx="9154392"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Summary of measurements made during the LMOS 2017 field campaign</a:t>
            </a:r>
          </a:p>
        </p:txBody>
      </p:sp>
    </p:spTree>
    <p:extLst>
      <p:ext uri="{BB962C8B-B14F-4D97-AF65-F5344CB8AC3E}">
        <p14:creationId xmlns:p14="http://schemas.microsoft.com/office/powerpoint/2010/main" val="1732119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FY2018\apr_18\SSEC_Seminar\LMOS_GeoTASO_Flight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34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46970"/>
            <a:ext cx="4572000" cy="4572000"/>
          </a:xfrm>
          <a:prstGeom prst="rect">
            <a:avLst/>
          </a:prstGeom>
          <a:noFill/>
        </p:spPr>
      </p:pic>
      <p:sp>
        <p:nvSpPr>
          <p:cNvPr id="6" name="Rectangle 5"/>
          <p:cNvSpPr/>
          <p:nvPr/>
        </p:nvSpPr>
        <p:spPr>
          <a:xfrm>
            <a:off x="95251" y="4953000"/>
            <a:ext cx="89535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(Geostationary Trace gas and Aerosol Sensor Optimization) is </a:t>
            </a:r>
            <a:r>
              <a:rPr lang="en-US" b="1" dirty="0" smtClean="0">
                <a:latin typeface="Times New Roman" panose="02020603050405020304" pitchFamily="18" charset="0"/>
                <a:cs typeface="Times New Roman" panose="02020603050405020304" pitchFamily="18" charset="0"/>
              </a:rPr>
              <a:t>a NASA </a:t>
            </a:r>
            <a:r>
              <a:rPr lang="en-US" b="1" dirty="0">
                <a:latin typeface="Times New Roman" panose="02020603050405020304" pitchFamily="18" charset="0"/>
                <a:cs typeface="Times New Roman" panose="02020603050405020304" pitchFamily="18" charset="0"/>
              </a:rPr>
              <a:t>airborne hyperspectral mapping instrument </a:t>
            </a:r>
            <a:r>
              <a:rPr lang="en-US" b="1" dirty="0" smtClean="0">
                <a:latin typeface="Times New Roman" panose="02020603050405020304" pitchFamily="18" charset="0"/>
                <a:cs typeface="Times New Roman" panose="02020603050405020304" pitchFamily="18" charset="0"/>
              </a:rPr>
              <a:t>that is </a:t>
            </a:r>
            <a:r>
              <a:rPr lang="en-US" b="1" dirty="0">
                <a:latin typeface="Times New Roman" panose="02020603050405020304" pitchFamily="18" charset="0"/>
                <a:cs typeface="Times New Roman" panose="02020603050405020304" pitchFamily="18" charset="0"/>
              </a:rPr>
              <a:t>being used as an airborne testbed for future high-resolution trace-gas observations from geostationary sensors such as </a:t>
            </a:r>
            <a:r>
              <a:rPr lang="en-US" b="1" dirty="0" smtClean="0">
                <a:latin typeface="Times New Roman" panose="02020603050405020304" pitchFamily="18" charset="0"/>
                <a:cs typeface="Times New Roman" panose="02020603050405020304" pitchFamily="18" charset="0"/>
              </a:rPr>
              <a:t>TEMPO</a:t>
            </a:r>
          </a:p>
          <a:p>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The Electric Power Research Institute (EPRI) provided funding for Scientific Aviation Flights during LMOS</a:t>
            </a:r>
            <a:endParaRPr lang="en-US"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28600" y="609600"/>
            <a:ext cx="4126066" cy="369332"/>
          </a:xfrm>
          <a:prstGeom prst="rect">
            <a:avLst/>
          </a:prstGeom>
          <a:solidFill>
            <a:schemeClr val="bg1"/>
          </a:soli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NASA </a:t>
            </a:r>
            <a:r>
              <a:rPr lang="en-US" b="1" dirty="0" err="1" smtClean="0">
                <a:latin typeface="Times New Roman" panose="02020603050405020304" pitchFamily="18" charset="0"/>
                <a:cs typeface="Times New Roman" panose="02020603050405020304" pitchFamily="18" charset="0"/>
              </a:rPr>
              <a:t>GeoTASO</a:t>
            </a:r>
            <a:r>
              <a:rPr lang="en-US" b="1" dirty="0" smtClean="0">
                <a:latin typeface="Times New Roman" panose="02020603050405020304" pitchFamily="18" charset="0"/>
                <a:cs typeface="Times New Roman" panose="02020603050405020304" pitchFamily="18" charset="0"/>
              </a:rPr>
              <a:t> remote sensing Flights</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76800" y="609600"/>
            <a:ext cx="4271297" cy="369332"/>
          </a:xfrm>
          <a:prstGeom prst="rect">
            <a:avLst/>
          </a:prstGeom>
          <a:solidFill>
            <a:schemeClr val="bg1"/>
          </a:soli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Scientific Aviation </a:t>
            </a:r>
            <a:r>
              <a:rPr lang="en-US" b="1" dirty="0" err="1" smtClean="0">
                <a:latin typeface="Times New Roman" panose="02020603050405020304" pitchFamily="18" charset="0"/>
                <a:cs typeface="Times New Roman" panose="02020603050405020304" pitchFamily="18" charset="0"/>
              </a:rPr>
              <a:t>insitu</a:t>
            </a:r>
            <a:r>
              <a:rPr lang="en-US" b="1" dirty="0" smtClean="0">
                <a:latin typeface="Times New Roman" panose="02020603050405020304" pitchFamily="18" charset="0"/>
                <a:cs typeface="Times New Roman" panose="02020603050405020304" pitchFamily="18" charset="0"/>
              </a:rPr>
              <a:t> sampling Flights</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 y="2088"/>
            <a:ext cx="9144000"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LMOS 2017 Aircraft Measurements</a:t>
            </a:r>
          </a:p>
        </p:txBody>
      </p:sp>
    </p:spTree>
    <p:extLst>
      <p:ext uri="{BB962C8B-B14F-4D97-AF65-F5344CB8AC3E}">
        <p14:creationId xmlns:p14="http://schemas.microsoft.com/office/powerpoint/2010/main" val="1831599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524124"/>
            <a:ext cx="6196965" cy="4187825"/>
          </a:xfrm>
          <a:prstGeom prst="rect">
            <a:avLst/>
          </a:prstGeom>
          <a:noFill/>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876800" cy="2438400"/>
          </a:xfrm>
          <a:prstGeom prst="rect">
            <a:avLst/>
          </a:prstGeom>
          <a:noFill/>
        </p:spPr>
      </p:pic>
      <p:sp>
        <p:nvSpPr>
          <p:cNvPr id="6" name="TextBox 5"/>
          <p:cNvSpPr txBox="1"/>
          <p:nvPr/>
        </p:nvSpPr>
        <p:spPr>
          <a:xfrm>
            <a:off x="5009056" y="160084"/>
            <a:ext cx="4126066" cy="369332"/>
          </a:xfrm>
          <a:prstGeom prst="rect">
            <a:avLst/>
          </a:prstGeom>
          <a:solidFill>
            <a:schemeClr val="bg1"/>
          </a:soli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NASA </a:t>
            </a:r>
            <a:r>
              <a:rPr lang="en-US" b="1" dirty="0" err="1" smtClean="0">
                <a:latin typeface="Times New Roman" panose="02020603050405020304" pitchFamily="18" charset="0"/>
                <a:cs typeface="Times New Roman" panose="02020603050405020304" pitchFamily="18" charset="0"/>
              </a:rPr>
              <a:t>GeoTASO</a:t>
            </a:r>
            <a:r>
              <a:rPr lang="en-US" b="1" dirty="0" smtClean="0">
                <a:latin typeface="Times New Roman" panose="02020603050405020304" pitchFamily="18" charset="0"/>
                <a:cs typeface="Times New Roman" panose="02020603050405020304" pitchFamily="18" charset="0"/>
              </a:rPr>
              <a:t> remote sensing Flights</a:t>
            </a:r>
            <a:endParaRPr lang="en-US" b="1" dirty="0">
              <a:latin typeface="Times New Roman" panose="02020603050405020304" pitchFamily="18" charset="0"/>
              <a:cs typeface="Times New Roman" panose="02020603050405020304" pitchFamily="18" charset="0"/>
            </a:endParaRPr>
          </a:p>
        </p:txBody>
      </p:sp>
      <p:sp>
        <p:nvSpPr>
          <p:cNvPr id="7" name="Rectangle 6"/>
          <p:cNvSpPr/>
          <p:nvPr/>
        </p:nvSpPr>
        <p:spPr>
          <a:xfrm>
            <a:off x="23675" y="2819400"/>
            <a:ext cx="2643325" cy="34163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NO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differential slant columns (DSCs) were retrieved from </a:t>
            </a:r>
            <a:r>
              <a:rPr lang="en-US" dirty="0" err="1">
                <a:latin typeface="Times New Roman" panose="02020603050405020304" pitchFamily="18" charset="0"/>
                <a:cs typeface="Times New Roman" panose="02020603050405020304" pitchFamily="18" charset="0"/>
              </a:rPr>
              <a:t>GeoTASO</a:t>
            </a:r>
            <a:r>
              <a:rPr lang="en-US" dirty="0">
                <a:latin typeface="Times New Roman" panose="02020603050405020304" pitchFamily="18" charset="0"/>
                <a:cs typeface="Times New Roman" panose="02020603050405020304" pitchFamily="18" charset="0"/>
              </a:rPr>
              <a:t> spectra via Differential Optical Absorption Spectroscopy (DOAS</a:t>
            </a:r>
            <a:r>
              <a:rPr lang="en-US" dirty="0" smtClean="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DOAS technique provides a column amount relative to a reference scene, which ideally is unpolluted and cloud-free. </a:t>
            </a:r>
          </a:p>
        </p:txBody>
      </p:sp>
    </p:spTree>
    <p:extLst>
      <p:ext uri="{BB962C8B-B14F-4D97-AF65-F5344CB8AC3E}">
        <p14:creationId xmlns:p14="http://schemas.microsoft.com/office/powerpoint/2010/main" val="3424163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1316</TotalTime>
  <Words>2296</Words>
  <Application>Microsoft Office PowerPoint</Application>
  <PresentationFormat>On-screen Show (4:3)</PresentationFormat>
  <Paragraphs>346</Paragraphs>
  <Slides>42</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Office Theme</vt:lpstr>
      <vt:lpstr>Document</vt:lpstr>
      <vt:lpstr>PowerPoint Presentation</vt:lpstr>
      <vt:lpstr>PowerPoint Presentation</vt:lpstr>
      <vt:lpstr>PowerPoint Presentation</vt:lpstr>
      <vt:lpstr>Lake Michigan and Ozone 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104</cp:revision>
  <dcterms:created xsi:type="dcterms:W3CDTF">2006-08-16T00:00:00Z</dcterms:created>
  <dcterms:modified xsi:type="dcterms:W3CDTF">2019-09-16T22:30:26Z</dcterms:modified>
</cp:coreProperties>
</file>