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340" r:id="rId2"/>
    <p:sldId id="389" r:id="rId3"/>
    <p:sldId id="353" r:id="rId4"/>
    <p:sldId id="357" r:id="rId5"/>
    <p:sldId id="401" r:id="rId6"/>
    <p:sldId id="265" r:id="rId7"/>
    <p:sldId id="362" r:id="rId8"/>
    <p:sldId id="411" r:id="rId9"/>
    <p:sldId id="390" r:id="rId10"/>
    <p:sldId id="391" r:id="rId11"/>
    <p:sldId id="392" r:id="rId12"/>
    <p:sldId id="410" r:id="rId13"/>
    <p:sldId id="393" r:id="rId14"/>
    <p:sldId id="394" r:id="rId15"/>
    <p:sldId id="395" r:id="rId16"/>
    <p:sldId id="433" r:id="rId17"/>
    <p:sldId id="281" r:id="rId18"/>
    <p:sldId id="396" r:id="rId19"/>
    <p:sldId id="416" r:id="rId20"/>
    <p:sldId id="421" r:id="rId21"/>
    <p:sldId id="369" r:id="rId22"/>
    <p:sldId id="443" r:id="rId23"/>
    <p:sldId id="444" r:id="rId24"/>
    <p:sldId id="428" r:id="rId25"/>
    <p:sldId id="430" r:id="rId26"/>
    <p:sldId id="422" r:id="rId27"/>
    <p:sldId id="423" r:id="rId28"/>
    <p:sldId id="424" r:id="rId29"/>
    <p:sldId id="406" r:id="rId30"/>
    <p:sldId id="404" r:id="rId31"/>
    <p:sldId id="403" r:id="rId32"/>
    <p:sldId id="407" r:id="rId33"/>
    <p:sldId id="427"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43"/>
  </p:normalViewPr>
  <p:slideViewPr>
    <p:cSldViewPr>
      <p:cViewPr varScale="1">
        <p:scale>
          <a:sx n="85" d="100"/>
          <a:sy n="85" d="100"/>
        </p:scale>
        <p:origin x="1864" y="17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B504BE-B3E1-43AC-8103-51276B6AB757}" type="datetimeFigureOut">
              <a:rPr lang="en-US" smtClean="0"/>
              <a:t>11/11/19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1B1F1A-9618-4E23-A551-26FB38D54C9B}" type="slidenum">
              <a:rPr lang="en-US" smtClean="0"/>
              <a:t>‹#›</a:t>
            </a:fld>
            <a:endParaRPr lang="en-US"/>
          </a:p>
        </p:txBody>
      </p:sp>
    </p:spTree>
    <p:extLst>
      <p:ext uri="{BB962C8B-B14F-4D97-AF65-F5344CB8AC3E}">
        <p14:creationId xmlns:p14="http://schemas.microsoft.com/office/powerpoint/2010/main" val="2927449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4D459B16-441B-2248-9A6D-B0427AE2B3A0}"/>
              </a:ext>
            </a:extLst>
          </p:cNvPr>
          <p:cNvSpPr>
            <a:spLocks noGrp="1" noRot="1" noChangeAspect="1" noChangeArrowheads="1" noTextEdit="1"/>
          </p:cNvSpPr>
          <p:nvPr>
            <p:ph type="sldImg"/>
          </p:nvPr>
        </p:nvSpPr>
        <p:spPr>
          <a:ln/>
        </p:spPr>
      </p:sp>
      <p:sp>
        <p:nvSpPr>
          <p:cNvPr id="54274" name="Notes Placeholder 2">
            <a:extLst>
              <a:ext uri="{FF2B5EF4-FFF2-40B4-BE49-F238E27FC236}">
                <a16:creationId xmlns:a16="http://schemas.microsoft.com/office/drawing/2014/main" id="{B4179428-41D7-8848-A648-21A4C8B461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rPr>
              <a:t> </a:t>
            </a:r>
          </a:p>
        </p:txBody>
      </p:sp>
      <p:sp>
        <p:nvSpPr>
          <p:cNvPr id="54275" name="Slide Number Placeholder 3">
            <a:extLst>
              <a:ext uri="{FF2B5EF4-FFF2-40B4-BE49-F238E27FC236}">
                <a16:creationId xmlns:a16="http://schemas.microsoft.com/office/drawing/2014/main" id="{C13E3D64-53C1-6F46-93F7-419B4AFBF6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B5231CE-6D75-D04A-BCEA-2ADE4EA25EF0}" type="slidenum">
              <a:rPr lang="en-US" altLang="en-US" smtClean="0"/>
              <a:pPr>
                <a:spcBef>
                  <a:spcPct val="0"/>
                </a:spcBef>
              </a:pPr>
              <a:t>27</a:t>
            </a:fld>
            <a:endParaRPr lang="en-US" altLang="en-US"/>
          </a:p>
        </p:txBody>
      </p:sp>
    </p:spTree>
    <p:extLst>
      <p:ext uri="{BB962C8B-B14F-4D97-AF65-F5344CB8AC3E}">
        <p14:creationId xmlns:p14="http://schemas.microsoft.com/office/powerpoint/2010/main" val="2645916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4D459B16-441B-2248-9A6D-B0427AE2B3A0}"/>
              </a:ext>
            </a:extLst>
          </p:cNvPr>
          <p:cNvSpPr>
            <a:spLocks noGrp="1" noRot="1" noChangeAspect="1" noChangeArrowheads="1" noTextEdit="1"/>
          </p:cNvSpPr>
          <p:nvPr>
            <p:ph type="sldImg"/>
          </p:nvPr>
        </p:nvSpPr>
        <p:spPr>
          <a:ln/>
        </p:spPr>
      </p:sp>
      <p:sp>
        <p:nvSpPr>
          <p:cNvPr id="54274" name="Notes Placeholder 2">
            <a:extLst>
              <a:ext uri="{FF2B5EF4-FFF2-40B4-BE49-F238E27FC236}">
                <a16:creationId xmlns:a16="http://schemas.microsoft.com/office/drawing/2014/main" id="{B4179428-41D7-8848-A648-21A4C8B461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rPr>
              <a:t> </a:t>
            </a:r>
          </a:p>
        </p:txBody>
      </p:sp>
      <p:sp>
        <p:nvSpPr>
          <p:cNvPr id="54275" name="Slide Number Placeholder 3">
            <a:extLst>
              <a:ext uri="{FF2B5EF4-FFF2-40B4-BE49-F238E27FC236}">
                <a16:creationId xmlns:a16="http://schemas.microsoft.com/office/drawing/2014/main" id="{C13E3D64-53C1-6F46-93F7-419B4AFBF6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B5231CE-6D75-D04A-BCEA-2ADE4EA25EF0}" type="slidenum">
              <a:rPr lang="en-US" altLang="en-US" smtClean="0"/>
              <a:pPr>
                <a:spcBef>
                  <a:spcPct val="0"/>
                </a:spcBef>
              </a:pPr>
              <a:t>28</a:t>
            </a:fld>
            <a:endParaRPr lang="en-US" altLang="en-US"/>
          </a:p>
        </p:txBody>
      </p:sp>
    </p:spTree>
    <p:extLst>
      <p:ext uri="{BB962C8B-B14F-4D97-AF65-F5344CB8AC3E}">
        <p14:creationId xmlns:p14="http://schemas.microsoft.com/office/powerpoint/2010/main" val="2645916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11/11/19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airquality.weather.gov/" TargetMode="Externa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oi.org/10.1175/JAMC-D-18-0206.1"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0.png"/><Relationship Id="rId4" Type="http://schemas.openxmlformats.org/officeDocument/2006/relationships/image" Target="../media/image29.emf"/></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31.emf"/><Relationship Id="rId4" Type="http://schemas.openxmlformats.org/officeDocument/2006/relationships/package" Target="../embeddings/Microsoft_Word_Document1.docx"/></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33.emf"/><Relationship Id="rId4" Type="http://schemas.openxmlformats.org/officeDocument/2006/relationships/package" Target="../embeddings/Microsoft_Word_Document2.docx"/></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32.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879"/>
          <a:stretch/>
        </p:blipFill>
        <p:spPr bwMode="auto">
          <a:xfrm>
            <a:off x="4648200" y="3035871"/>
            <a:ext cx="4456837" cy="3622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0"/>
            <a:ext cx="9144000" cy="400110"/>
          </a:xfrm>
          <a:prstGeom prst="rect">
            <a:avLst/>
          </a:prstGeom>
        </p:spPr>
        <p:txBody>
          <a:bodyPr wrap="square">
            <a:spAutoFit/>
          </a:bodyPr>
          <a:lstStyle/>
          <a:p>
            <a:pPr algn="ctr"/>
            <a:r>
              <a:rPr lang="en-US" sz="2000" b="1" dirty="0">
                <a:latin typeface="Times New Roman" panose="02020603050405020304" pitchFamily="18" charset="0"/>
                <a:cs typeface="Times New Roman" panose="02020603050405020304" pitchFamily="18" charset="0"/>
              </a:rPr>
              <a:t>Summary of 2017 Lake Michigan Ozone Study (LMOS) Key Findings</a:t>
            </a:r>
          </a:p>
        </p:txBody>
      </p:sp>
      <p:sp>
        <p:nvSpPr>
          <p:cNvPr id="6" name="AutoShape 2" descr="Image result for NESDIS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Image result for NESDIS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Image result for NESDIS log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9" descr="Image result for CIMSS logo"/>
          <p:cNvSpPr>
            <a:spLocks noChangeAspect="1" noChangeArrowheads="1"/>
          </p:cNvSpPr>
          <p:nvPr/>
        </p:nvSpPr>
        <p:spPr bwMode="auto">
          <a:xfrm>
            <a:off x="3429000" y="31273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2" descr="Image result for CIMSS logo"/>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beans\users$\bpierce\Data\Documents\Attachments\FY2019\apr_17\Holloway_Lecture\Captur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386309"/>
            <a:ext cx="4885031" cy="56451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0" y="508183"/>
            <a:ext cx="2819400" cy="230832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sz="2400" b="1" dirty="0">
                <a:latin typeface="Times New Roman" panose="02020603050405020304" pitchFamily="18" charset="0"/>
                <a:cs typeface="Times New Roman" panose="02020603050405020304" pitchFamily="18" charset="0"/>
              </a:rPr>
              <a:t>Brad Pierce</a:t>
            </a:r>
          </a:p>
          <a:p>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UW-Madison</a:t>
            </a:r>
          </a:p>
          <a:p>
            <a:r>
              <a:rPr lang="en-US" sz="2400" b="1" dirty="0">
                <a:latin typeface="Times New Roman" panose="02020603050405020304" pitchFamily="18" charset="0"/>
                <a:cs typeface="Times New Roman" panose="02020603050405020304" pitchFamily="18" charset="0"/>
              </a:rPr>
              <a:t>Space Science and Engineering Center</a:t>
            </a:r>
          </a:p>
          <a:p>
            <a:endParaRPr lang="en-US" sz="2400" b="1" dirty="0">
              <a:latin typeface="Times New Roman" panose="02020603050405020304" pitchFamily="18" charset="0"/>
              <a:cs typeface="Times New Roman" panose="02020603050405020304" pitchFamily="18" charset="0"/>
            </a:endParaRPr>
          </a:p>
        </p:txBody>
      </p:sp>
      <p:sp>
        <p:nvSpPr>
          <p:cNvPr id="3" name="Rectangle 2"/>
          <p:cNvSpPr/>
          <p:nvPr/>
        </p:nvSpPr>
        <p:spPr>
          <a:xfrm>
            <a:off x="26350" y="6488668"/>
            <a:ext cx="9144000" cy="338554"/>
          </a:xfrm>
          <a:prstGeom prst="rect">
            <a:avLst/>
          </a:prstGeom>
        </p:spPr>
        <p:txBody>
          <a:bodyPr wrap="square">
            <a:spAutoFit/>
          </a:bodyPr>
          <a:lstStyle/>
          <a:p>
            <a:pPr algn="ctr"/>
            <a:r>
              <a:rPr lang="en-US" sz="1600" b="1" dirty="0">
                <a:latin typeface="Times New Roman" panose="02020603050405020304" pitchFamily="18" charset="0"/>
                <a:cs typeface="Times New Roman" panose="02020603050405020304" pitchFamily="18" charset="0"/>
              </a:rPr>
              <a:t>EPA Coastal Ozone </a:t>
            </a:r>
            <a:r>
              <a:rPr lang="en-US" sz="1600" b="1" dirty="0" err="1">
                <a:latin typeface="Times New Roman" panose="02020603050405020304" pitchFamily="18" charset="0"/>
                <a:cs typeface="Times New Roman" panose="02020603050405020304" pitchFamily="18" charset="0"/>
              </a:rPr>
              <a:t>Telecon</a:t>
            </a:r>
            <a:r>
              <a:rPr lang="en-US" sz="1600" b="1" dirty="0">
                <a:latin typeface="Times New Roman" panose="02020603050405020304" pitchFamily="18" charset="0"/>
                <a:cs typeface="Times New Roman" panose="02020603050405020304" pitchFamily="18" charset="0"/>
              </a:rPr>
              <a:t>, November 12</a:t>
            </a:r>
            <a:r>
              <a:rPr lang="en-US" sz="1600" b="1" baseline="30000" dirty="0">
                <a:latin typeface="Times New Roman" panose="02020603050405020304" pitchFamily="18" charset="0"/>
                <a:cs typeface="Times New Roman" panose="02020603050405020304" pitchFamily="18" charset="0"/>
              </a:rPr>
              <a:t>th</a:t>
            </a:r>
            <a:r>
              <a:rPr lang="en-US" sz="1600" b="1" dirty="0">
                <a:latin typeface="Times New Roman" panose="02020603050405020304" pitchFamily="18" charset="0"/>
                <a:cs typeface="Times New Roman" panose="02020603050405020304" pitchFamily="18" charset="0"/>
              </a:rPr>
              <a:t> , 2019</a:t>
            </a:r>
          </a:p>
        </p:txBody>
      </p:sp>
      <p:sp>
        <p:nvSpPr>
          <p:cNvPr id="12" name="TextBox 11"/>
          <p:cNvSpPr txBox="1"/>
          <p:nvPr/>
        </p:nvSpPr>
        <p:spPr>
          <a:xfrm>
            <a:off x="4724399" y="2741961"/>
            <a:ext cx="4456837"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2018 Ozone Design Values</a:t>
            </a:r>
          </a:p>
        </p:txBody>
      </p:sp>
    </p:spTree>
    <p:extLst>
      <p:ext uri="{BB962C8B-B14F-4D97-AF65-F5344CB8AC3E}">
        <p14:creationId xmlns:p14="http://schemas.microsoft.com/office/powerpoint/2010/main" val="3397706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22B85AB-2A81-4CCC-87E0-102D768C9E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1388" y="3313651"/>
            <a:ext cx="5211429" cy="3473044"/>
          </a:xfrm>
          <a:prstGeom prst="rect">
            <a:avLst/>
          </a:prstGeom>
        </p:spPr>
      </p:pic>
      <p:pic>
        <p:nvPicPr>
          <p:cNvPr id="8" name="Picture 7">
            <a:extLst>
              <a:ext uri="{FF2B5EF4-FFF2-40B4-BE49-F238E27FC236}">
                <a16:creationId xmlns:a16="http://schemas.microsoft.com/office/drawing/2014/main" id="{0FCFDD66-DAE1-4478-8EC8-4558ED0ADEE0}"/>
              </a:ext>
            </a:extLst>
          </p:cNvPr>
          <p:cNvPicPr>
            <a:picLocks noChangeAspect="1"/>
          </p:cNvPicPr>
          <p:nvPr/>
        </p:nvPicPr>
        <p:blipFill rotWithShape="1">
          <a:blip r:embed="rId3">
            <a:extLst>
              <a:ext uri="{28A0092B-C50C-407E-A947-70E740481C1C}">
                <a14:useLocalDpi xmlns:a14="http://schemas.microsoft.com/office/drawing/2010/main" val="0"/>
              </a:ext>
            </a:extLst>
          </a:blip>
          <a:srcRect l="3366" t="63410" r="10921" b="1692"/>
          <a:stretch/>
        </p:blipFill>
        <p:spPr>
          <a:xfrm>
            <a:off x="3368885" y="237801"/>
            <a:ext cx="5049468" cy="3036145"/>
          </a:xfrm>
          <a:prstGeom prst="rect">
            <a:avLst/>
          </a:prstGeom>
        </p:spPr>
      </p:pic>
      <p:pic>
        <p:nvPicPr>
          <p:cNvPr id="6" name="Picture 5">
            <a:extLst>
              <a:ext uri="{FF2B5EF4-FFF2-40B4-BE49-F238E27FC236}">
                <a16:creationId xmlns:a16="http://schemas.microsoft.com/office/drawing/2014/main" id="{CBBE77D3-0722-40A1-9FDD-A1099C860D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903" r="15214"/>
          <a:stretch/>
        </p:blipFill>
        <p:spPr>
          <a:xfrm>
            <a:off x="43559" y="819469"/>
            <a:ext cx="3045687" cy="5728989"/>
          </a:xfrm>
          <a:prstGeom prst="rect">
            <a:avLst/>
          </a:prstGeom>
        </p:spPr>
      </p:pic>
      <p:sp>
        <p:nvSpPr>
          <p:cNvPr id="23" name="TextBox 22">
            <a:extLst>
              <a:ext uri="{FF2B5EF4-FFF2-40B4-BE49-F238E27FC236}">
                <a16:creationId xmlns:a16="http://schemas.microsoft.com/office/drawing/2014/main" id="{2AED4CD0-CA27-4C19-A17B-4F92A8C06EC7}"/>
              </a:ext>
            </a:extLst>
          </p:cNvPr>
          <p:cNvSpPr txBox="1"/>
          <p:nvPr/>
        </p:nvSpPr>
        <p:spPr>
          <a:xfrm>
            <a:off x="230215" y="302404"/>
            <a:ext cx="3655488" cy="523220"/>
          </a:xfrm>
          <a:prstGeom prst="rect">
            <a:avLst/>
          </a:prstGeom>
          <a:noFill/>
        </p:spPr>
        <p:txBody>
          <a:bodyPr wrap="none" rtlCol="0">
            <a:spAutoFit/>
          </a:bodyPr>
          <a:lstStyle/>
          <a:p>
            <a:r>
              <a:rPr lang="en-US" sz="2800" dirty="0"/>
              <a:t>High-NO</a:t>
            </a:r>
            <a:r>
              <a:rPr lang="en-US" sz="2800" baseline="-25000" dirty="0"/>
              <a:t>2</a:t>
            </a:r>
            <a:r>
              <a:rPr lang="en-US" sz="2800" dirty="0"/>
              <a:t> by Milwaukee</a:t>
            </a:r>
          </a:p>
        </p:txBody>
      </p:sp>
      <p:sp>
        <p:nvSpPr>
          <p:cNvPr id="24" name="TextBox 23">
            <a:extLst>
              <a:ext uri="{FF2B5EF4-FFF2-40B4-BE49-F238E27FC236}">
                <a16:creationId xmlns:a16="http://schemas.microsoft.com/office/drawing/2014/main" id="{220997D9-6242-4F13-88FF-E483FADBFAA1}"/>
              </a:ext>
            </a:extLst>
          </p:cNvPr>
          <p:cNvSpPr txBox="1"/>
          <p:nvPr/>
        </p:nvSpPr>
        <p:spPr>
          <a:xfrm>
            <a:off x="6375141" y="2316761"/>
            <a:ext cx="986552" cy="307777"/>
          </a:xfrm>
          <a:prstGeom prst="rect">
            <a:avLst/>
          </a:prstGeom>
          <a:noFill/>
        </p:spPr>
        <p:txBody>
          <a:bodyPr wrap="none" rtlCol="0">
            <a:spAutoFit/>
          </a:bodyPr>
          <a:lstStyle/>
          <a:p>
            <a:r>
              <a:rPr lang="en-US" sz="1400" dirty="0"/>
              <a:t>(pre-spiral)</a:t>
            </a:r>
          </a:p>
        </p:txBody>
      </p:sp>
      <p:sp>
        <p:nvSpPr>
          <p:cNvPr id="25" name="TextBox 24">
            <a:extLst>
              <a:ext uri="{FF2B5EF4-FFF2-40B4-BE49-F238E27FC236}">
                <a16:creationId xmlns:a16="http://schemas.microsoft.com/office/drawing/2014/main" id="{C28FC2D8-F2A1-4FB0-837E-3E6416743E17}"/>
              </a:ext>
            </a:extLst>
          </p:cNvPr>
          <p:cNvSpPr txBox="1"/>
          <p:nvPr/>
        </p:nvSpPr>
        <p:spPr>
          <a:xfrm>
            <a:off x="4071063" y="6249976"/>
            <a:ext cx="1314014" cy="276999"/>
          </a:xfrm>
          <a:prstGeom prst="rect">
            <a:avLst/>
          </a:prstGeom>
          <a:noFill/>
        </p:spPr>
        <p:txBody>
          <a:bodyPr wrap="none" rtlCol="0">
            <a:spAutoFit/>
          </a:bodyPr>
          <a:lstStyle/>
          <a:p>
            <a:r>
              <a:rPr lang="en-US" sz="1200" dirty="0"/>
              <a:t>Lake level (177 m)</a:t>
            </a:r>
          </a:p>
        </p:txBody>
      </p:sp>
      <p:sp>
        <p:nvSpPr>
          <p:cNvPr id="26" name="TextBox 25">
            <a:extLst>
              <a:ext uri="{FF2B5EF4-FFF2-40B4-BE49-F238E27FC236}">
                <a16:creationId xmlns:a16="http://schemas.microsoft.com/office/drawing/2014/main" id="{5882025B-50B7-43F3-829E-254EFE55D9BD}"/>
              </a:ext>
            </a:extLst>
          </p:cNvPr>
          <p:cNvSpPr txBox="1"/>
          <p:nvPr/>
        </p:nvSpPr>
        <p:spPr>
          <a:xfrm>
            <a:off x="4002833" y="1859129"/>
            <a:ext cx="598241" cy="307777"/>
          </a:xfrm>
          <a:prstGeom prst="rect">
            <a:avLst/>
          </a:prstGeom>
          <a:noFill/>
        </p:spPr>
        <p:txBody>
          <a:bodyPr wrap="none" rtlCol="0">
            <a:spAutoFit/>
          </a:bodyPr>
          <a:lstStyle/>
          <a:p>
            <a:r>
              <a:rPr lang="en-US" sz="1400" dirty="0"/>
              <a:t>16:58</a:t>
            </a:r>
          </a:p>
        </p:txBody>
      </p:sp>
      <p:sp>
        <p:nvSpPr>
          <p:cNvPr id="29" name="TextBox 28">
            <a:extLst>
              <a:ext uri="{FF2B5EF4-FFF2-40B4-BE49-F238E27FC236}">
                <a16:creationId xmlns:a16="http://schemas.microsoft.com/office/drawing/2014/main" id="{1114E17D-B4D5-4A6C-9A0F-A2DF1DAB6FF9}"/>
              </a:ext>
            </a:extLst>
          </p:cNvPr>
          <p:cNvSpPr txBox="1"/>
          <p:nvPr/>
        </p:nvSpPr>
        <p:spPr>
          <a:xfrm rot="16200000">
            <a:off x="2789233" y="1176907"/>
            <a:ext cx="1359668" cy="307777"/>
          </a:xfrm>
          <a:prstGeom prst="rect">
            <a:avLst/>
          </a:prstGeom>
          <a:noFill/>
        </p:spPr>
        <p:txBody>
          <a:bodyPr wrap="none" rtlCol="0">
            <a:spAutoFit/>
          </a:bodyPr>
          <a:lstStyle/>
          <a:p>
            <a:r>
              <a:rPr lang="en-US" sz="1400" dirty="0"/>
              <a:t>Altitude (m </a:t>
            </a:r>
            <a:r>
              <a:rPr lang="en-US" sz="1400" dirty="0" err="1"/>
              <a:t>msl</a:t>
            </a:r>
            <a:r>
              <a:rPr lang="en-US" sz="1400" dirty="0"/>
              <a:t>)</a:t>
            </a:r>
          </a:p>
        </p:txBody>
      </p:sp>
      <p:sp>
        <p:nvSpPr>
          <p:cNvPr id="31" name="TextBox 30">
            <a:extLst>
              <a:ext uri="{FF2B5EF4-FFF2-40B4-BE49-F238E27FC236}">
                <a16:creationId xmlns:a16="http://schemas.microsoft.com/office/drawing/2014/main" id="{B80678AC-BB44-4816-BD70-333F1922812A}"/>
              </a:ext>
            </a:extLst>
          </p:cNvPr>
          <p:cNvSpPr txBox="1"/>
          <p:nvPr/>
        </p:nvSpPr>
        <p:spPr>
          <a:xfrm>
            <a:off x="3651465" y="-81604"/>
            <a:ext cx="1676869" cy="369332"/>
          </a:xfrm>
          <a:prstGeom prst="rect">
            <a:avLst/>
          </a:prstGeom>
          <a:noFill/>
        </p:spPr>
        <p:txBody>
          <a:bodyPr wrap="none" rtlCol="0">
            <a:spAutoFit/>
          </a:bodyPr>
          <a:lstStyle/>
          <a:p>
            <a:r>
              <a:rPr lang="en-US" dirty="0"/>
              <a:t>Milwaukee area</a:t>
            </a:r>
          </a:p>
        </p:txBody>
      </p:sp>
      <p:sp>
        <p:nvSpPr>
          <p:cNvPr id="16" name="TextBox 15">
            <a:extLst>
              <a:ext uri="{FF2B5EF4-FFF2-40B4-BE49-F238E27FC236}">
                <a16:creationId xmlns:a16="http://schemas.microsoft.com/office/drawing/2014/main" id="{EA963EE4-AC59-40F5-9D53-7DEBC29096B4}"/>
              </a:ext>
            </a:extLst>
          </p:cNvPr>
          <p:cNvSpPr txBox="1"/>
          <p:nvPr/>
        </p:nvSpPr>
        <p:spPr>
          <a:xfrm>
            <a:off x="5935817" y="6628074"/>
            <a:ext cx="833883" cy="276999"/>
          </a:xfrm>
          <a:prstGeom prst="rect">
            <a:avLst/>
          </a:prstGeom>
          <a:noFill/>
        </p:spPr>
        <p:txBody>
          <a:bodyPr wrap="none" rtlCol="0">
            <a:spAutoFit/>
          </a:bodyPr>
          <a:lstStyle/>
          <a:p>
            <a:r>
              <a:rPr lang="en-US" sz="1200" dirty="0"/>
              <a:t>NO2 (ppb)</a:t>
            </a:r>
          </a:p>
        </p:txBody>
      </p:sp>
      <p:sp>
        <p:nvSpPr>
          <p:cNvPr id="38" name="TextBox 37">
            <a:extLst>
              <a:ext uri="{FF2B5EF4-FFF2-40B4-BE49-F238E27FC236}">
                <a16:creationId xmlns:a16="http://schemas.microsoft.com/office/drawing/2014/main" id="{58340CE9-E7EE-404D-BB1A-917F0A85B915}"/>
              </a:ext>
            </a:extLst>
          </p:cNvPr>
          <p:cNvSpPr txBox="1"/>
          <p:nvPr/>
        </p:nvSpPr>
        <p:spPr>
          <a:xfrm>
            <a:off x="135497" y="6496036"/>
            <a:ext cx="2517869" cy="369332"/>
          </a:xfrm>
          <a:prstGeom prst="rect">
            <a:avLst/>
          </a:prstGeom>
          <a:noFill/>
        </p:spPr>
        <p:txBody>
          <a:bodyPr wrap="none" rtlCol="0">
            <a:spAutoFit/>
          </a:bodyPr>
          <a:lstStyle/>
          <a:p>
            <a:r>
              <a:rPr lang="en-US" dirty="0"/>
              <a:t>Times are in CST not CDT</a:t>
            </a:r>
          </a:p>
        </p:txBody>
      </p:sp>
      <p:pic>
        <p:nvPicPr>
          <p:cNvPr id="13" name="Picture 12">
            <a:extLst>
              <a:ext uri="{FF2B5EF4-FFF2-40B4-BE49-F238E27FC236}">
                <a16:creationId xmlns:a16="http://schemas.microsoft.com/office/drawing/2014/main" id="{013AFF08-6DAF-467D-8A49-282D5AF593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9602" t="33273" b="35408"/>
          <a:stretch/>
        </p:blipFill>
        <p:spPr>
          <a:xfrm>
            <a:off x="8369560" y="750783"/>
            <a:ext cx="499193" cy="1431896"/>
          </a:xfrm>
          <a:prstGeom prst="rect">
            <a:avLst/>
          </a:prstGeom>
        </p:spPr>
      </p:pic>
      <p:sp>
        <p:nvSpPr>
          <p:cNvPr id="14" name="TextBox 13">
            <a:extLst>
              <a:ext uri="{FF2B5EF4-FFF2-40B4-BE49-F238E27FC236}">
                <a16:creationId xmlns:a16="http://schemas.microsoft.com/office/drawing/2014/main" id="{AA695C83-5B74-42E4-A154-2813736B6993}"/>
              </a:ext>
            </a:extLst>
          </p:cNvPr>
          <p:cNvSpPr txBox="1"/>
          <p:nvPr/>
        </p:nvSpPr>
        <p:spPr>
          <a:xfrm>
            <a:off x="2597194" y="2915727"/>
            <a:ext cx="822661" cy="276999"/>
          </a:xfrm>
          <a:prstGeom prst="rect">
            <a:avLst/>
          </a:prstGeom>
          <a:solidFill>
            <a:schemeClr val="bg1"/>
          </a:solidFill>
        </p:spPr>
        <p:txBody>
          <a:bodyPr wrap="none" rtlCol="0">
            <a:spAutoFit/>
          </a:bodyPr>
          <a:lstStyle/>
          <a:p>
            <a:r>
              <a:rPr lang="en-US" sz="1200" b="1" dirty="0"/>
              <a:t>NO</a:t>
            </a:r>
            <a:r>
              <a:rPr lang="en-US" sz="1200" b="1" baseline="-25000" dirty="0"/>
              <a:t>2</a:t>
            </a:r>
            <a:r>
              <a:rPr lang="en-US" sz="1200" b="1" dirty="0"/>
              <a:t> (ppb)</a:t>
            </a:r>
          </a:p>
        </p:txBody>
      </p:sp>
      <p:sp>
        <p:nvSpPr>
          <p:cNvPr id="39" name="TextBox 38">
            <a:extLst>
              <a:ext uri="{FF2B5EF4-FFF2-40B4-BE49-F238E27FC236}">
                <a16:creationId xmlns:a16="http://schemas.microsoft.com/office/drawing/2014/main" id="{3C400481-DC24-4A25-859D-E15BC1B793C3}"/>
              </a:ext>
            </a:extLst>
          </p:cNvPr>
          <p:cNvSpPr txBox="1"/>
          <p:nvPr/>
        </p:nvSpPr>
        <p:spPr>
          <a:xfrm>
            <a:off x="8389494" y="680970"/>
            <a:ext cx="822661" cy="276999"/>
          </a:xfrm>
          <a:prstGeom prst="rect">
            <a:avLst/>
          </a:prstGeom>
          <a:solidFill>
            <a:schemeClr val="bg1"/>
          </a:solidFill>
        </p:spPr>
        <p:txBody>
          <a:bodyPr wrap="none" rtlCol="0">
            <a:spAutoFit/>
          </a:bodyPr>
          <a:lstStyle/>
          <a:p>
            <a:r>
              <a:rPr lang="en-US" sz="1200" b="1" dirty="0"/>
              <a:t>NO</a:t>
            </a:r>
            <a:r>
              <a:rPr lang="en-US" sz="1200" b="1" baseline="-25000" dirty="0"/>
              <a:t>2</a:t>
            </a:r>
            <a:r>
              <a:rPr lang="en-US" sz="1200" b="1" dirty="0"/>
              <a:t> (ppb)</a:t>
            </a:r>
          </a:p>
        </p:txBody>
      </p:sp>
      <p:sp>
        <p:nvSpPr>
          <p:cNvPr id="40" name="TextBox 39">
            <a:extLst>
              <a:ext uri="{FF2B5EF4-FFF2-40B4-BE49-F238E27FC236}">
                <a16:creationId xmlns:a16="http://schemas.microsoft.com/office/drawing/2014/main" id="{C6864A35-AFB3-4B6A-A7C1-0C4ABD55068B}"/>
              </a:ext>
            </a:extLst>
          </p:cNvPr>
          <p:cNvSpPr txBox="1"/>
          <p:nvPr/>
        </p:nvSpPr>
        <p:spPr>
          <a:xfrm>
            <a:off x="6936532" y="5489613"/>
            <a:ext cx="987729" cy="523220"/>
          </a:xfrm>
          <a:prstGeom prst="rect">
            <a:avLst/>
          </a:prstGeom>
          <a:noFill/>
        </p:spPr>
        <p:txBody>
          <a:bodyPr wrap="square" rtlCol="0">
            <a:spAutoFit/>
          </a:bodyPr>
          <a:lstStyle/>
          <a:p>
            <a:r>
              <a:rPr lang="en-US" sz="1400" dirty="0"/>
              <a:t>16-23 m above lake</a:t>
            </a:r>
          </a:p>
        </p:txBody>
      </p:sp>
      <p:cxnSp>
        <p:nvCxnSpPr>
          <p:cNvPr id="41" name="Straight Arrow Connector 40">
            <a:extLst>
              <a:ext uri="{FF2B5EF4-FFF2-40B4-BE49-F238E27FC236}">
                <a16:creationId xmlns:a16="http://schemas.microsoft.com/office/drawing/2014/main" id="{BD2A4EC7-FA08-4B73-98C4-424E79787BBD}"/>
              </a:ext>
            </a:extLst>
          </p:cNvPr>
          <p:cNvCxnSpPr>
            <a:cxnSpLocks/>
          </p:cNvCxnSpPr>
          <p:nvPr/>
        </p:nvCxnSpPr>
        <p:spPr>
          <a:xfrm>
            <a:off x="7369126" y="2182680"/>
            <a:ext cx="514679" cy="391561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A013BA3-F791-4C20-BBD4-DA2CCB5C91F5}"/>
              </a:ext>
            </a:extLst>
          </p:cNvPr>
          <p:cNvSpPr txBox="1"/>
          <p:nvPr/>
        </p:nvSpPr>
        <p:spPr>
          <a:xfrm>
            <a:off x="6511371" y="4848016"/>
            <a:ext cx="850322" cy="738664"/>
          </a:xfrm>
          <a:prstGeom prst="rect">
            <a:avLst/>
          </a:prstGeom>
          <a:noFill/>
        </p:spPr>
        <p:txBody>
          <a:bodyPr wrap="square" rtlCol="0">
            <a:spAutoFit/>
          </a:bodyPr>
          <a:lstStyle/>
          <a:p>
            <a:pPr algn="ctr"/>
            <a:r>
              <a:rPr lang="en-US" sz="1400" dirty="0"/>
              <a:t>32-42 m above lake</a:t>
            </a:r>
          </a:p>
        </p:txBody>
      </p:sp>
      <p:cxnSp>
        <p:nvCxnSpPr>
          <p:cNvPr id="43" name="Straight Arrow Connector 42">
            <a:extLst>
              <a:ext uri="{FF2B5EF4-FFF2-40B4-BE49-F238E27FC236}">
                <a16:creationId xmlns:a16="http://schemas.microsoft.com/office/drawing/2014/main" id="{ED871BBD-4948-438E-86FA-57AAFE4967B3}"/>
              </a:ext>
            </a:extLst>
          </p:cNvPr>
          <p:cNvCxnSpPr>
            <a:cxnSpLocks/>
          </p:cNvCxnSpPr>
          <p:nvPr/>
        </p:nvCxnSpPr>
        <p:spPr>
          <a:xfrm flipH="1">
            <a:off x="6537238" y="2036413"/>
            <a:ext cx="132449" cy="39764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662CA86F-1EF2-44C0-8EAE-78F7D9AEF3E4}"/>
              </a:ext>
            </a:extLst>
          </p:cNvPr>
          <p:cNvSpPr txBox="1"/>
          <p:nvPr/>
        </p:nvSpPr>
        <p:spPr>
          <a:xfrm>
            <a:off x="5385078" y="5431818"/>
            <a:ext cx="849172" cy="738664"/>
          </a:xfrm>
          <a:prstGeom prst="rect">
            <a:avLst/>
          </a:prstGeom>
          <a:noFill/>
        </p:spPr>
        <p:txBody>
          <a:bodyPr wrap="square" rtlCol="0">
            <a:spAutoFit/>
          </a:bodyPr>
          <a:lstStyle/>
          <a:p>
            <a:r>
              <a:rPr lang="en-US" sz="1400" dirty="0"/>
              <a:t>22-24 m above lake</a:t>
            </a:r>
          </a:p>
        </p:txBody>
      </p:sp>
      <p:cxnSp>
        <p:nvCxnSpPr>
          <p:cNvPr id="45" name="Straight Arrow Connector 44">
            <a:extLst>
              <a:ext uri="{FF2B5EF4-FFF2-40B4-BE49-F238E27FC236}">
                <a16:creationId xmlns:a16="http://schemas.microsoft.com/office/drawing/2014/main" id="{AEAC11A5-CA4B-449A-B271-ACA7A60CA303}"/>
              </a:ext>
            </a:extLst>
          </p:cNvPr>
          <p:cNvCxnSpPr>
            <a:cxnSpLocks/>
          </p:cNvCxnSpPr>
          <p:nvPr/>
        </p:nvCxnSpPr>
        <p:spPr>
          <a:xfrm>
            <a:off x="5682503" y="2182679"/>
            <a:ext cx="519206" cy="394360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DBD6A125-D523-4952-8DD0-5C632D41970C}"/>
              </a:ext>
            </a:extLst>
          </p:cNvPr>
          <p:cNvCxnSpPr>
            <a:cxnSpLocks/>
          </p:cNvCxnSpPr>
          <p:nvPr/>
        </p:nvCxnSpPr>
        <p:spPr>
          <a:xfrm>
            <a:off x="4367991" y="1933863"/>
            <a:ext cx="717431" cy="375956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FCB366A5-FD85-4820-BAAD-8D12261B2F20}"/>
              </a:ext>
            </a:extLst>
          </p:cNvPr>
          <p:cNvSpPr txBox="1"/>
          <p:nvPr/>
        </p:nvSpPr>
        <p:spPr>
          <a:xfrm>
            <a:off x="4970513" y="4801220"/>
            <a:ext cx="829128" cy="738664"/>
          </a:xfrm>
          <a:prstGeom prst="rect">
            <a:avLst/>
          </a:prstGeom>
          <a:noFill/>
        </p:spPr>
        <p:txBody>
          <a:bodyPr wrap="square" rtlCol="0">
            <a:spAutoFit/>
          </a:bodyPr>
          <a:lstStyle/>
          <a:p>
            <a:r>
              <a:rPr lang="en-US" sz="1400" dirty="0"/>
              <a:t>92-96 m above lake</a:t>
            </a:r>
          </a:p>
        </p:txBody>
      </p:sp>
    </p:spTree>
    <p:extLst>
      <p:ext uri="{BB962C8B-B14F-4D97-AF65-F5344CB8AC3E}">
        <p14:creationId xmlns:p14="http://schemas.microsoft.com/office/powerpoint/2010/main" val="408479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6" grpId="0"/>
      <p:bldP spid="40" grpId="0"/>
      <p:bldP spid="42" grpId="0"/>
      <p:bldP spid="44" grpId="0"/>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CFDD66-DAE1-4478-8EC8-4558ED0ADEE0}"/>
              </a:ext>
            </a:extLst>
          </p:cNvPr>
          <p:cNvPicPr>
            <a:picLocks noChangeAspect="1"/>
          </p:cNvPicPr>
          <p:nvPr/>
        </p:nvPicPr>
        <p:blipFill rotWithShape="1">
          <a:blip r:embed="rId2">
            <a:extLst>
              <a:ext uri="{28A0092B-C50C-407E-A947-70E740481C1C}">
                <a14:useLocalDpi xmlns:a14="http://schemas.microsoft.com/office/drawing/2010/main" val="0"/>
              </a:ext>
            </a:extLst>
          </a:blip>
          <a:srcRect l="3366" t="63410" r="10921" b="1692"/>
          <a:stretch/>
        </p:blipFill>
        <p:spPr>
          <a:xfrm>
            <a:off x="3368885" y="237801"/>
            <a:ext cx="5049468" cy="3036145"/>
          </a:xfrm>
          <a:prstGeom prst="rect">
            <a:avLst/>
          </a:prstGeom>
        </p:spPr>
      </p:pic>
      <p:pic>
        <p:nvPicPr>
          <p:cNvPr id="6" name="Picture 5">
            <a:extLst>
              <a:ext uri="{FF2B5EF4-FFF2-40B4-BE49-F238E27FC236}">
                <a16:creationId xmlns:a16="http://schemas.microsoft.com/office/drawing/2014/main" id="{CBBE77D3-0722-40A1-9FDD-A1099C860D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903" r="15214"/>
          <a:stretch/>
        </p:blipFill>
        <p:spPr>
          <a:xfrm>
            <a:off x="43559" y="819469"/>
            <a:ext cx="3045687" cy="5728989"/>
          </a:xfrm>
          <a:prstGeom prst="rect">
            <a:avLst/>
          </a:prstGeom>
        </p:spPr>
      </p:pic>
      <p:sp>
        <p:nvSpPr>
          <p:cNvPr id="23" name="TextBox 22">
            <a:extLst>
              <a:ext uri="{FF2B5EF4-FFF2-40B4-BE49-F238E27FC236}">
                <a16:creationId xmlns:a16="http://schemas.microsoft.com/office/drawing/2014/main" id="{2AED4CD0-CA27-4C19-A17B-4F92A8C06EC7}"/>
              </a:ext>
            </a:extLst>
          </p:cNvPr>
          <p:cNvSpPr txBox="1"/>
          <p:nvPr/>
        </p:nvSpPr>
        <p:spPr>
          <a:xfrm>
            <a:off x="230215" y="302404"/>
            <a:ext cx="3655488" cy="523220"/>
          </a:xfrm>
          <a:prstGeom prst="rect">
            <a:avLst/>
          </a:prstGeom>
          <a:noFill/>
        </p:spPr>
        <p:txBody>
          <a:bodyPr wrap="none" rtlCol="0">
            <a:spAutoFit/>
          </a:bodyPr>
          <a:lstStyle/>
          <a:p>
            <a:r>
              <a:rPr lang="en-US" sz="2800" dirty="0"/>
              <a:t>High-NO</a:t>
            </a:r>
            <a:r>
              <a:rPr lang="en-US" sz="2800" baseline="-25000" dirty="0"/>
              <a:t>2</a:t>
            </a:r>
            <a:r>
              <a:rPr lang="en-US" sz="2800" dirty="0"/>
              <a:t> by Milwaukee</a:t>
            </a:r>
          </a:p>
        </p:txBody>
      </p:sp>
      <p:sp>
        <p:nvSpPr>
          <p:cNvPr id="24" name="TextBox 23">
            <a:extLst>
              <a:ext uri="{FF2B5EF4-FFF2-40B4-BE49-F238E27FC236}">
                <a16:creationId xmlns:a16="http://schemas.microsoft.com/office/drawing/2014/main" id="{220997D9-6242-4F13-88FF-E483FADBFAA1}"/>
              </a:ext>
            </a:extLst>
          </p:cNvPr>
          <p:cNvSpPr txBox="1"/>
          <p:nvPr/>
        </p:nvSpPr>
        <p:spPr>
          <a:xfrm>
            <a:off x="6375141" y="2316761"/>
            <a:ext cx="986552" cy="307777"/>
          </a:xfrm>
          <a:prstGeom prst="rect">
            <a:avLst/>
          </a:prstGeom>
          <a:noFill/>
        </p:spPr>
        <p:txBody>
          <a:bodyPr wrap="none" rtlCol="0">
            <a:spAutoFit/>
          </a:bodyPr>
          <a:lstStyle/>
          <a:p>
            <a:r>
              <a:rPr lang="en-US" sz="1400" dirty="0"/>
              <a:t>(pre-spiral)</a:t>
            </a:r>
          </a:p>
        </p:txBody>
      </p:sp>
      <p:sp>
        <p:nvSpPr>
          <p:cNvPr id="26" name="TextBox 25">
            <a:extLst>
              <a:ext uri="{FF2B5EF4-FFF2-40B4-BE49-F238E27FC236}">
                <a16:creationId xmlns:a16="http://schemas.microsoft.com/office/drawing/2014/main" id="{5882025B-50B7-43F3-829E-254EFE55D9BD}"/>
              </a:ext>
            </a:extLst>
          </p:cNvPr>
          <p:cNvSpPr txBox="1"/>
          <p:nvPr/>
        </p:nvSpPr>
        <p:spPr>
          <a:xfrm>
            <a:off x="4002833" y="1859129"/>
            <a:ext cx="598241" cy="307777"/>
          </a:xfrm>
          <a:prstGeom prst="rect">
            <a:avLst/>
          </a:prstGeom>
          <a:noFill/>
        </p:spPr>
        <p:txBody>
          <a:bodyPr wrap="none" rtlCol="0">
            <a:spAutoFit/>
          </a:bodyPr>
          <a:lstStyle/>
          <a:p>
            <a:r>
              <a:rPr lang="en-US" sz="1400" dirty="0"/>
              <a:t>16:58</a:t>
            </a:r>
          </a:p>
        </p:txBody>
      </p:sp>
      <p:sp>
        <p:nvSpPr>
          <p:cNvPr id="29" name="TextBox 28">
            <a:extLst>
              <a:ext uri="{FF2B5EF4-FFF2-40B4-BE49-F238E27FC236}">
                <a16:creationId xmlns:a16="http://schemas.microsoft.com/office/drawing/2014/main" id="{1114E17D-B4D5-4A6C-9A0F-A2DF1DAB6FF9}"/>
              </a:ext>
            </a:extLst>
          </p:cNvPr>
          <p:cNvSpPr txBox="1"/>
          <p:nvPr/>
        </p:nvSpPr>
        <p:spPr>
          <a:xfrm rot="16200000">
            <a:off x="2789233" y="1176907"/>
            <a:ext cx="1359668" cy="307777"/>
          </a:xfrm>
          <a:prstGeom prst="rect">
            <a:avLst/>
          </a:prstGeom>
          <a:noFill/>
        </p:spPr>
        <p:txBody>
          <a:bodyPr wrap="none" rtlCol="0">
            <a:spAutoFit/>
          </a:bodyPr>
          <a:lstStyle/>
          <a:p>
            <a:r>
              <a:rPr lang="en-US" sz="1400" dirty="0"/>
              <a:t>Altitude (m </a:t>
            </a:r>
            <a:r>
              <a:rPr lang="en-US" sz="1400" dirty="0" err="1"/>
              <a:t>msl</a:t>
            </a:r>
            <a:r>
              <a:rPr lang="en-US" sz="1400" dirty="0"/>
              <a:t>)</a:t>
            </a:r>
          </a:p>
        </p:txBody>
      </p:sp>
      <p:sp>
        <p:nvSpPr>
          <p:cNvPr id="31" name="TextBox 30">
            <a:extLst>
              <a:ext uri="{FF2B5EF4-FFF2-40B4-BE49-F238E27FC236}">
                <a16:creationId xmlns:a16="http://schemas.microsoft.com/office/drawing/2014/main" id="{B80678AC-BB44-4816-BD70-333F1922812A}"/>
              </a:ext>
            </a:extLst>
          </p:cNvPr>
          <p:cNvSpPr txBox="1"/>
          <p:nvPr/>
        </p:nvSpPr>
        <p:spPr>
          <a:xfrm>
            <a:off x="3651465" y="-81604"/>
            <a:ext cx="1676869" cy="369332"/>
          </a:xfrm>
          <a:prstGeom prst="rect">
            <a:avLst/>
          </a:prstGeom>
          <a:noFill/>
        </p:spPr>
        <p:txBody>
          <a:bodyPr wrap="none" rtlCol="0">
            <a:spAutoFit/>
          </a:bodyPr>
          <a:lstStyle/>
          <a:p>
            <a:r>
              <a:rPr lang="en-US" dirty="0"/>
              <a:t>Milwaukee area</a:t>
            </a:r>
          </a:p>
        </p:txBody>
      </p:sp>
      <p:sp>
        <p:nvSpPr>
          <p:cNvPr id="38" name="TextBox 37">
            <a:extLst>
              <a:ext uri="{FF2B5EF4-FFF2-40B4-BE49-F238E27FC236}">
                <a16:creationId xmlns:a16="http://schemas.microsoft.com/office/drawing/2014/main" id="{58340CE9-E7EE-404D-BB1A-917F0A85B915}"/>
              </a:ext>
            </a:extLst>
          </p:cNvPr>
          <p:cNvSpPr txBox="1"/>
          <p:nvPr/>
        </p:nvSpPr>
        <p:spPr>
          <a:xfrm>
            <a:off x="135497" y="6496036"/>
            <a:ext cx="2517869" cy="369332"/>
          </a:xfrm>
          <a:prstGeom prst="rect">
            <a:avLst/>
          </a:prstGeom>
          <a:noFill/>
        </p:spPr>
        <p:txBody>
          <a:bodyPr wrap="none" rtlCol="0">
            <a:spAutoFit/>
          </a:bodyPr>
          <a:lstStyle/>
          <a:p>
            <a:r>
              <a:rPr lang="en-US" dirty="0"/>
              <a:t>Times are in CST not CDT</a:t>
            </a:r>
          </a:p>
        </p:txBody>
      </p:sp>
      <p:pic>
        <p:nvPicPr>
          <p:cNvPr id="13" name="Picture 12">
            <a:extLst>
              <a:ext uri="{FF2B5EF4-FFF2-40B4-BE49-F238E27FC236}">
                <a16:creationId xmlns:a16="http://schemas.microsoft.com/office/drawing/2014/main" id="{013AFF08-6DAF-467D-8A49-282D5AF593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9602" t="33273" b="35408"/>
          <a:stretch/>
        </p:blipFill>
        <p:spPr>
          <a:xfrm>
            <a:off x="8369560" y="750783"/>
            <a:ext cx="499193" cy="1431896"/>
          </a:xfrm>
          <a:prstGeom prst="rect">
            <a:avLst/>
          </a:prstGeom>
        </p:spPr>
      </p:pic>
      <p:sp>
        <p:nvSpPr>
          <p:cNvPr id="14" name="TextBox 13">
            <a:extLst>
              <a:ext uri="{FF2B5EF4-FFF2-40B4-BE49-F238E27FC236}">
                <a16:creationId xmlns:a16="http://schemas.microsoft.com/office/drawing/2014/main" id="{AA695C83-5B74-42E4-A154-2813736B6993}"/>
              </a:ext>
            </a:extLst>
          </p:cNvPr>
          <p:cNvSpPr txBox="1"/>
          <p:nvPr/>
        </p:nvSpPr>
        <p:spPr>
          <a:xfrm>
            <a:off x="2597194" y="2915727"/>
            <a:ext cx="822661" cy="276999"/>
          </a:xfrm>
          <a:prstGeom prst="rect">
            <a:avLst/>
          </a:prstGeom>
          <a:solidFill>
            <a:schemeClr val="bg1"/>
          </a:solidFill>
        </p:spPr>
        <p:txBody>
          <a:bodyPr wrap="none" rtlCol="0">
            <a:spAutoFit/>
          </a:bodyPr>
          <a:lstStyle/>
          <a:p>
            <a:r>
              <a:rPr lang="en-US" sz="1200" b="1" dirty="0"/>
              <a:t>NO</a:t>
            </a:r>
            <a:r>
              <a:rPr lang="en-US" sz="1200" b="1" baseline="-25000" dirty="0"/>
              <a:t>2</a:t>
            </a:r>
            <a:r>
              <a:rPr lang="en-US" sz="1200" b="1" dirty="0"/>
              <a:t> (ppb)</a:t>
            </a:r>
          </a:p>
        </p:txBody>
      </p:sp>
      <p:sp>
        <p:nvSpPr>
          <p:cNvPr id="39" name="TextBox 38">
            <a:extLst>
              <a:ext uri="{FF2B5EF4-FFF2-40B4-BE49-F238E27FC236}">
                <a16:creationId xmlns:a16="http://schemas.microsoft.com/office/drawing/2014/main" id="{3C400481-DC24-4A25-859D-E15BC1B793C3}"/>
              </a:ext>
            </a:extLst>
          </p:cNvPr>
          <p:cNvSpPr txBox="1"/>
          <p:nvPr/>
        </p:nvSpPr>
        <p:spPr>
          <a:xfrm>
            <a:off x="8389494" y="680970"/>
            <a:ext cx="822661" cy="276999"/>
          </a:xfrm>
          <a:prstGeom prst="rect">
            <a:avLst/>
          </a:prstGeom>
          <a:solidFill>
            <a:schemeClr val="bg1"/>
          </a:solidFill>
        </p:spPr>
        <p:txBody>
          <a:bodyPr wrap="none" rtlCol="0">
            <a:spAutoFit/>
          </a:bodyPr>
          <a:lstStyle/>
          <a:p>
            <a:r>
              <a:rPr lang="en-US" sz="1200" b="1" dirty="0"/>
              <a:t>NO</a:t>
            </a:r>
            <a:r>
              <a:rPr lang="en-US" sz="1200" b="1" baseline="-25000" dirty="0"/>
              <a:t>2</a:t>
            </a:r>
            <a:r>
              <a:rPr lang="en-US" sz="1200" b="1" dirty="0"/>
              <a:t> (ppb)</a:t>
            </a:r>
          </a:p>
        </p:txBody>
      </p:sp>
      <p:pic>
        <p:nvPicPr>
          <p:cNvPr id="27" name="Picture 26">
            <a:extLst>
              <a:ext uri="{FF2B5EF4-FFF2-40B4-BE49-F238E27FC236}">
                <a16:creationId xmlns:a16="http://schemas.microsoft.com/office/drawing/2014/main" id="{AD766AE0-C12F-4202-A190-4DCC275EA117}"/>
              </a:ext>
            </a:extLst>
          </p:cNvPr>
          <p:cNvPicPr>
            <a:picLocks noChangeAspect="1"/>
          </p:cNvPicPr>
          <p:nvPr/>
        </p:nvPicPr>
        <p:blipFill rotWithShape="1">
          <a:blip r:embed="rId4">
            <a:extLst>
              <a:ext uri="{28A0092B-C50C-407E-A947-70E740481C1C}">
                <a14:useLocalDpi xmlns:a14="http://schemas.microsoft.com/office/drawing/2010/main" val="0"/>
              </a:ext>
            </a:extLst>
          </a:blip>
          <a:srcRect l="3667" t="63147" r="11720"/>
          <a:stretch/>
        </p:blipFill>
        <p:spPr>
          <a:xfrm>
            <a:off x="3353536" y="3576176"/>
            <a:ext cx="5064817" cy="3093044"/>
          </a:xfrm>
          <a:prstGeom prst="rect">
            <a:avLst/>
          </a:prstGeom>
        </p:spPr>
      </p:pic>
      <p:sp>
        <p:nvSpPr>
          <p:cNvPr id="2" name="TextBox 1"/>
          <p:cNvSpPr txBox="1"/>
          <p:nvPr/>
        </p:nvSpPr>
        <p:spPr>
          <a:xfrm>
            <a:off x="4301953" y="3733800"/>
            <a:ext cx="781176" cy="369332"/>
          </a:xfrm>
          <a:prstGeom prst="rect">
            <a:avLst/>
          </a:prstGeom>
          <a:noFill/>
        </p:spPr>
        <p:txBody>
          <a:bodyPr wrap="none" rtlCol="0">
            <a:spAutoFit/>
          </a:bodyPr>
          <a:lstStyle/>
          <a:p>
            <a:r>
              <a:rPr lang="en-US" dirty="0"/>
              <a:t>Ozone</a:t>
            </a:r>
          </a:p>
        </p:txBody>
      </p:sp>
      <p:pic>
        <p:nvPicPr>
          <p:cNvPr id="28" name="Picture 27">
            <a:extLst>
              <a:ext uri="{FF2B5EF4-FFF2-40B4-BE49-F238E27FC236}">
                <a16:creationId xmlns:a16="http://schemas.microsoft.com/office/drawing/2014/main" id="{10A36F7B-3511-467A-841B-3F4CCA601F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873" t="33367" b="36020"/>
          <a:stretch/>
        </p:blipFill>
        <p:spPr>
          <a:xfrm>
            <a:off x="8349737" y="4038600"/>
            <a:ext cx="720384" cy="1415590"/>
          </a:xfrm>
          <a:prstGeom prst="rect">
            <a:avLst/>
          </a:prstGeom>
        </p:spPr>
      </p:pic>
      <p:sp>
        <p:nvSpPr>
          <p:cNvPr id="30" name="TextBox 29">
            <a:extLst>
              <a:ext uri="{FF2B5EF4-FFF2-40B4-BE49-F238E27FC236}">
                <a16:creationId xmlns:a16="http://schemas.microsoft.com/office/drawing/2014/main" id="{3C400481-DC24-4A25-859D-E15BC1B793C3}"/>
              </a:ext>
            </a:extLst>
          </p:cNvPr>
          <p:cNvSpPr txBox="1"/>
          <p:nvPr/>
        </p:nvSpPr>
        <p:spPr>
          <a:xfrm>
            <a:off x="8352654" y="3964632"/>
            <a:ext cx="721672" cy="276999"/>
          </a:xfrm>
          <a:prstGeom prst="rect">
            <a:avLst/>
          </a:prstGeom>
          <a:solidFill>
            <a:schemeClr val="bg1"/>
          </a:solidFill>
        </p:spPr>
        <p:txBody>
          <a:bodyPr wrap="none" rtlCol="0">
            <a:spAutoFit/>
          </a:bodyPr>
          <a:lstStyle/>
          <a:p>
            <a:r>
              <a:rPr lang="en-US" sz="1200" b="1" dirty="0"/>
              <a:t>O</a:t>
            </a:r>
            <a:r>
              <a:rPr lang="en-US" sz="1200" b="1" baseline="-25000" dirty="0"/>
              <a:t>3</a:t>
            </a:r>
            <a:r>
              <a:rPr lang="en-US" sz="1200" b="1" dirty="0"/>
              <a:t> (ppb)</a:t>
            </a:r>
          </a:p>
        </p:txBody>
      </p:sp>
    </p:spTree>
    <p:extLst>
      <p:ext uri="{BB962C8B-B14F-4D97-AF65-F5344CB8AC3E}">
        <p14:creationId xmlns:p14="http://schemas.microsoft.com/office/powerpoint/2010/main" val="2363684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eans\users$\bpierce\Data\Documents\FY2019_Travel_SSEC\EPRI_Chicago\LMOS_map_v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2" y="533400"/>
            <a:ext cx="4887192" cy="6324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nvPr>
        </p:nvGraphicFramePr>
        <p:xfrm>
          <a:off x="4828311" y="533400"/>
          <a:ext cx="4267200" cy="6150041"/>
        </p:xfrm>
        <a:graphic>
          <a:graphicData uri="http://schemas.openxmlformats.org/drawingml/2006/table">
            <a:tbl>
              <a:tblPr firstRow="1" firstCol="1" bandRow="1">
                <a:tableStyleId>{5C22544A-7EE6-4342-B048-85BDC9FD1C3A}</a:tableStyleId>
              </a:tblPr>
              <a:tblGrid>
                <a:gridCol w="9144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tblGrid>
              <a:tr h="181039">
                <a:tc>
                  <a:txBody>
                    <a:bodyPr/>
                    <a:lstStyle/>
                    <a:p>
                      <a:pPr marL="0" marR="0" algn="ctr">
                        <a:lnSpc>
                          <a:spcPct val="115000"/>
                        </a:lnSpc>
                        <a:spcBef>
                          <a:spcPts val="0"/>
                        </a:spcBef>
                        <a:spcAft>
                          <a:spcPts val="0"/>
                        </a:spcAft>
                      </a:pPr>
                      <a:r>
                        <a:rPr lang="en-US" sz="1000" dirty="0">
                          <a:effectLst/>
                        </a:rPr>
                        <a:t>Location</a:t>
                      </a:r>
                      <a:endParaRPr lang="en-US" sz="1000" dirty="0">
                        <a:effectLst/>
                        <a:latin typeface="Calibri"/>
                        <a:ea typeface="Calibri"/>
                        <a:cs typeface="Times New Roman"/>
                      </a:endParaRPr>
                    </a:p>
                  </a:txBody>
                  <a:tcPr marL="64401" marR="64401" marT="0" marB="0"/>
                </a:tc>
                <a:tc>
                  <a:txBody>
                    <a:bodyPr/>
                    <a:lstStyle/>
                    <a:p>
                      <a:pPr marL="0" marR="0" algn="ctr">
                        <a:lnSpc>
                          <a:spcPct val="115000"/>
                        </a:lnSpc>
                        <a:spcBef>
                          <a:spcPts val="0"/>
                        </a:spcBef>
                        <a:spcAft>
                          <a:spcPts val="0"/>
                        </a:spcAft>
                      </a:pPr>
                      <a:r>
                        <a:rPr lang="en-US" sz="1000">
                          <a:effectLst/>
                        </a:rPr>
                        <a:t>Measurement*</a:t>
                      </a:r>
                      <a:endParaRPr lang="en-US" sz="1000">
                        <a:effectLst/>
                        <a:latin typeface="Calibri"/>
                        <a:ea typeface="Calibri"/>
                        <a:cs typeface="Times New Roman"/>
                      </a:endParaRPr>
                    </a:p>
                  </a:txBody>
                  <a:tcPr marL="64401" marR="64401" marT="0" marB="0"/>
                </a:tc>
                <a:tc>
                  <a:txBody>
                    <a:bodyPr/>
                    <a:lstStyle/>
                    <a:p>
                      <a:pPr marL="0" marR="0" algn="ctr">
                        <a:lnSpc>
                          <a:spcPct val="115000"/>
                        </a:lnSpc>
                        <a:spcBef>
                          <a:spcPts val="0"/>
                        </a:spcBef>
                        <a:spcAft>
                          <a:spcPts val="0"/>
                        </a:spcAft>
                      </a:pPr>
                      <a:r>
                        <a:rPr lang="en-US" sz="1000">
                          <a:effectLst/>
                        </a:rPr>
                        <a:t>Research Institution*</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0"/>
                  </a:ext>
                </a:extLst>
              </a:tr>
              <a:tr h="181039">
                <a:tc gridSpan="3">
                  <a:txBody>
                    <a:bodyPr/>
                    <a:lstStyle/>
                    <a:p>
                      <a:pPr marL="0" marR="0" algn="ctr">
                        <a:lnSpc>
                          <a:spcPct val="115000"/>
                        </a:lnSpc>
                        <a:spcBef>
                          <a:spcPts val="0"/>
                        </a:spcBef>
                        <a:spcAft>
                          <a:spcPts val="0"/>
                        </a:spcAft>
                      </a:pPr>
                      <a:r>
                        <a:rPr lang="en-US" sz="1000">
                          <a:effectLst/>
                        </a:rPr>
                        <a:t>Ground Sites</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81039">
                <a:tc rowSpan="2">
                  <a:txBody>
                    <a:bodyPr/>
                    <a:lstStyle/>
                    <a:p>
                      <a:pPr marL="0" marR="0">
                        <a:lnSpc>
                          <a:spcPct val="115000"/>
                        </a:lnSpc>
                        <a:spcBef>
                          <a:spcPts val="0"/>
                        </a:spcBef>
                        <a:spcAft>
                          <a:spcPts val="0"/>
                        </a:spcAft>
                      </a:pPr>
                      <a:r>
                        <a:rPr lang="en-US" sz="1000" dirty="0">
                          <a:effectLst/>
                        </a:rPr>
                        <a:t>Spaceport Sheboygan</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Remote sensing of meteorology (SPARC</a:t>
                      </a:r>
                      <a:r>
                        <a:rPr lang="en-US" sz="1000" baseline="0" dirty="0">
                          <a:effectLst/>
                        </a:rPr>
                        <a:t> Trailer)</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UW-Madison -SSEC</a:t>
                      </a:r>
                      <a:endParaRPr lang="en-US" sz="1000" dirty="0">
                        <a:effectLst/>
                        <a:latin typeface="Calibri"/>
                        <a:ea typeface="Calibri"/>
                        <a:cs typeface="Times New Roman"/>
                      </a:endParaRPr>
                    </a:p>
                  </a:txBody>
                  <a:tcPr marL="64401" marR="64401" marT="0" marB="0"/>
                </a:tc>
                <a:extLst>
                  <a:ext uri="{0D108BD9-81ED-4DB2-BD59-A6C34878D82A}">
                    <a16:rowId xmlns:a16="http://schemas.microsoft.com/office/drawing/2014/main" val="10002"/>
                  </a:ext>
                </a:extLst>
              </a:tr>
              <a:tr h="181039">
                <a:tc vMerge="1">
                  <a:txBody>
                    <a:bodyPr/>
                    <a:lstStyle/>
                    <a:p>
                      <a:endParaRPr lang="en-US"/>
                    </a:p>
                  </a:txBody>
                  <a:tcPr/>
                </a:tc>
                <a:tc>
                  <a:txBody>
                    <a:bodyPr/>
                    <a:lstStyle/>
                    <a:p>
                      <a:pPr marL="0" marR="0">
                        <a:lnSpc>
                          <a:spcPct val="115000"/>
                        </a:lnSpc>
                        <a:spcBef>
                          <a:spcPts val="0"/>
                        </a:spcBef>
                        <a:spcAft>
                          <a:spcPts val="0"/>
                        </a:spcAft>
                      </a:pPr>
                      <a:r>
                        <a:rPr lang="en-US" sz="1000" dirty="0">
                          <a:effectLst/>
                        </a:rPr>
                        <a:t>In situ measurements of pollutants </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3"/>
                  </a:ext>
                </a:extLst>
              </a:tr>
              <a:tr h="181039">
                <a:tc rowSpan="3">
                  <a:txBody>
                    <a:bodyPr/>
                    <a:lstStyle/>
                    <a:p>
                      <a:pPr marL="0" marR="0">
                        <a:lnSpc>
                          <a:spcPct val="115000"/>
                        </a:lnSpc>
                        <a:spcBef>
                          <a:spcPts val="0"/>
                        </a:spcBef>
                        <a:spcAft>
                          <a:spcPts val="0"/>
                        </a:spcAft>
                      </a:pPr>
                      <a:r>
                        <a:rPr lang="en-US" sz="1000">
                          <a:effectLst/>
                        </a:rPr>
                        <a:t>Zion, IL</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Remote sensing of meteorology (</a:t>
                      </a:r>
                      <a:r>
                        <a:rPr lang="en-US" sz="1000" dirty="0" err="1">
                          <a:effectLst/>
                        </a:rPr>
                        <a:t>Sodar</a:t>
                      </a:r>
                      <a:r>
                        <a:rPr lang="en-US" sz="1000" dirty="0">
                          <a:effectLst/>
                        </a:rPr>
                        <a:t>/MW</a:t>
                      </a:r>
                      <a:r>
                        <a:rPr lang="en-US" sz="1000" baseline="0" dirty="0">
                          <a:effectLst/>
                        </a:rPr>
                        <a:t> Radiometer)</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Univ. Northern Iowa</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4"/>
                  </a:ext>
                </a:extLst>
              </a:tr>
              <a:tr h="362077">
                <a:tc vMerge="1">
                  <a:txBody>
                    <a:bodyPr/>
                    <a:lstStyle/>
                    <a:p>
                      <a:endParaRPr lang="en-US"/>
                    </a:p>
                  </a:txBody>
                  <a:tcPr/>
                </a:tc>
                <a:tc>
                  <a:txBody>
                    <a:bodyPr/>
                    <a:lstStyle/>
                    <a:p>
                      <a:pPr marL="0" marR="0">
                        <a:lnSpc>
                          <a:spcPct val="115000"/>
                        </a:lnSpc>
                        <a:spcBef>
                          <a:spcPts val="0"/>
                        </a:spcBef>
                        <a:spcAft>
                          <a:spcPts val="0"/>
                        </a:spcAft>
                      </a:pPr>
                      <a:r>
                        <a:rPr lang="en-US" sz="1000" dirty="0">
                          <a:effectLst/>
                        </a:rPr>
                        <a:t>Detailed in situ chemical measurements</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Univ. Iowa, UW-Madison, Univ. Minnesota</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5"/>
                  </a:ext>
                </a:extLst>
              </a:tr>
              <a:tr h="181039">
                <a:tc vMerge="1">
                  <a:txBody>
                    <a:bodyPr/>
                    <a:lstStyle/>
                    <a:p>
                      <a:endParaRPr lang="en-US"/>
                    </a:p>
                  </a:txBody>
                  <a:tcPr/>
                </a:tc>
                <a:tc>
                  <a:txBody>
                    <a:bodyPr/>
                    <a:lstStyle/>
                    <a:p>
                      <a:pPr marL="0" marR="0">
                        <a:lnSpc>
                          <a:spcPct val="115000"/>
                        </a:lnSpc>
                        <a:spcBef>
                          <a:spcPts val="0"/>
                        </a:spcBef>
                        <a:spcAft>
                          <a:spcPts val="0"/>
                        </a:spcAft>
                      </a:pPr>
                      <a:r>
                        <a:rPr lang="en-US" sz="1000" dirty="0">
                          <a:effectLst/>
                        </a:rPr>
                        <a:t>Routine measurements of ozone</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Illinois EPA</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6"/>
                  </a:ext>
                </a:extLst>
              </a:tr>
              <a:tr h="362077">
                <a:tc>
                  <a:txBody>
                    <a:bodyPr/>
                    <a:lstStyle/>
                    <a:p>
                      <a:pPr marL="0" marR="0">
                        <a:lnSpc>
                          <a:spcPct val="115000"/>
                        </a:lnSpc>
                        <a:spcBef>
                          <a:spcPts val="0"/>
                        </a:spcBef>
                        <a:spcAft>
                          <a:spcPts val="0"/>
                        </a:spcAft>
                      </a:pPr>
                      <a:r>
                        <a:rPr lang="en-US" sz="1000">
                          <a:effectLst/>
                        </a:rPr>
                        <a:t>Various</a:t>
                      </a:r>
                      <a:r>
                        <a:rPr lang="en-US" sz="1000" baseline="30000">
                          <a:effectLst/>
                        </a:rPr>
                        <a:t>†</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Remote sensing of pollutants and boundary layer height</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7"/>
                  </a:ext>
                </a:extLst>
              </a:tr>
              <a:tr h="181039">
                <a:tc>
                  <a:txBody>
                    <a:bodyPr/>
                    <a:lstStyle/>
                    <a:p>
                      <a:pPr marL="0" marR="0">
                        <a:lnSpc>
                          <a:spcPct val="115000"/>
                        </a:lnSpc>
                        <a:spcBef>
                          <a:spcPts val="0"/>
                        </a:spcBef>
                        <a:spcAft>
                          <a:spcPts val="0"/>
                        </a:spcAft>
                      </a:pPr>
                      <a:r>
                        <a:rPr lang="en-US" sz="1000">
                          <a:effectLst/>
                        </a:rPr>
                        <a:t>Sheboygan transect</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In situ measurements of ozone at four locations</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8"/>
                  </a:ext>
                </a:extLst>
              </a:tr>
              <a:tr h="181039">
                <a:tc gridSpan="3">
                  <a:txBody>
                    <a:bodyPr/>
                    <a:lstStyle/>
                    <a:p>
                      <a:pPr marL="0" marR="0" algn="ctr">
                        <a:lnSpc>
                          <a:spcPct val="115000"/>
                        </a:lnSpc>
                        <a:spcBef>
                          <a:spcPts val="0"/>
                        </a:spcBef>
                        <a:spcAft>
                          <a:spcPts val="0"/>
                        </a:spcAft>
                      </a:pPr>
                      <a:r>
                        <a:rPr lang="en-US" sz="1000">
                          <a:effectLst/>
                        </a:rPr>
                        <a:t>Airborne Platforms</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181039">
                <a:tc rowSpan="3">
                  <a:txBody>
                    <a:bodyPr/>
                    <a:lstStyle/>
                    <a:p>
                      <a:pPr marL="0" marR="0">
                        <a:lnSpc>
                          <a:spcPct val="115000"/>
                        </a:lnSpc>
                        <a:spcBef>
                          <a:spcPts val="0"/>
                        </a:spcBef>
                        <a:spcAft>
                          <a:spcPts val="0"/>
                        </a:spcAft>
                      </a:pPr>
                      <a:r>
                        <a:rPr lang="en-US" sz="1000" dirty="0">
                          <a:effectLst/>
                        </a:rPr>
                        <a:t>Lakeshore region</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Airborne remote sensing of NO</a:t>
                      </a:r>
                      <a:r>
                        <a:rPr lang="en-US" sz="1000" baseline="-25000">
                          <a:effectLst/>
                        </a:rPr>
                        <a:t>2</a:t>
                      </a:r>
                      <a:r>
                        <a:rPr lang="en-US" sz="1000">
                          <a:effectLst/>
                        </a:rPr>
                        <a:t> (GeoTASO)</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NASA</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10"/>
                  </a:ext>
                </a:extLst>
              </a:tr>
              <a:tr h="362077">
                <a:tc vMerge="1">
                  <a:txBody>
                    <a:bodyPr/>
                    <a:lstStyle/>
                    <a:p>
                      <a:endParaRPr lang="en-US"/>
                    </a:p>
                  </a:txBody>
                  <a:tcPr/>
                </a:tc>
                <a:tc>
                  <a:txBody>
                    <a:bodyPr/>
                    <a:lstStyle/>
                    <a:p>
                      <a:pPr marL="0" marR="0">
                        <a:lnSpc>
                          <a:spcPct val="115000"/>
                        </a:lnSpc>
                        <a:spcBef>
                          <a:spcPts val="0"/>
                        </a:spcBef>
                        <a:spcAft>
                          <a:spcPts val="0"/>
                        </a:spcAft>
                      </a:pPr>
                      <a:r>
                        <a:rPr lang="en-US" sz="1000">
                          <a:effectLst/>
                        </a:rPr>
                        <a:t>Airborne remote sensing of clouds (AirHARP)</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Univ. Maryland, Baltimore County</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11"/>
                  </a:ext>
                </a:extLst>
              </a:tr>
              <a:tr h="362077">
                <a:tc vMerge="1">
                  <a:txBody>
                    <a:bodyPr/>
                    <a:lstStyle/>
                    <a:p>
                      <a:endParaRPr lang="en-US"/>
                    </a:p>
                  </a:txBody>
                  <a:tcPr/>
                </a:tc>
                <a:tc>
                  <a:txBody>
                    <a:bodyPr/>
                    <a:lstStyle/>
                    <a:p>
                      <a:pPr marL="0" marR="0">
                        <a:lnSpc>
                          <a:spcPct val="115000"/>
                        </a:lnSpc>
                        <a:spcBef>
                          <a:spcPts val="0"/>
                        </a:spcBef>
                        <a:spcAft>
                          <a:spcPts val="0"/>
                        </a:spcAft>
                      </a:pPr>
                      <a:r>
                        <a:rPr lang="en-US" sz="1000">
                          <a:effectLst/>
                        </a:rPr>
                        <a:t>Airborne in situ profiling of pollutants and meteorology</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Scientific Aviation</a:t>
                      </a:r>
                      <a:endParaRPr lang="en-US" sz="1000" dirty="0">
                        <a:effectLst/>
                        <a:latin typeface="Calibri"/>
                        <a:ea typeface="Calibri"/>
                        <a:cs typeface="Times New Roman"/>
                      </a:endParaRPr>
                    </a:p>
                  </a:txBody>
                  <a:tcPr marL="64401" marR="64401" marT="0" marB="0"/>
                </a:tc>
                <a:extLst>
                  <a:ext uri="{0D108BD9-81ED-4DB2-BD59-A6C34878D82A}">
                    <a16:rowId xmlns:a16="http://schemas.microsoft.com/office/drawing/2014/main" val="10012"/>
                  </a:ext>
                </a:extLst>
              </a:tr>
              <a:tr h="181039">
                <a:tc gridSpan="3">
                  <a:txBody>
                    <a:bodyPr/>
                    <a:lstStyle/>
                    <a:p>
                      <a:pPr marL="0" marR="0" algn="ctr">
                        <a:lnSpc>
                          <a:spcPct val="115000"/>
                        </a:lnSpc>
                        <a:spcBef>
                          <a:spcPts val="0"/>
                        </a:spcBef>
                        <a:spcAft>
                          <a:spcPts val="0"/>
                        </a:spcAft>
                      </a:pPr>
                      <a:r>
                        <a:rPr lang="en-US" sz="1000">
                          <a:effectLst/>
                        </a:rPr>
                        <a:t>Shipboard Platform</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3"/>
                  </a:ext>
                </a:extLst>
              </a:tr>
              <a:tr h="362077">
                <a:tc rowSpan="2">
                  <a:txBody>
                    <a:bodyPr/>
                    <a:lstStyle/>
                    <a:p>
                      <a:pPr marL="0" marR="0">
                        <a:lnSpc>
                          <a:spcPct val="115000"/>
                        </a:lnSpc>
                        <a:spcBef>
                          <a:spcPts val="0"/>
                        </a:spcBef>
                        <a:spcAft>
                          <a:spcPts val="0"/>
                        </a:spcAft>
                      </a:pPr>
                      <a:r>
                        <a:rPr lang="en-US" sz="1000">
                          <a:effectLst/>
                        </a:rPr>
                        <a:t>Lake Michigan</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In situ measurements of pollutants</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14"/>
                  </a:ext>
                </a:extLst>
              </a:tr>
              <a:tr h="362077">
                <a:tc vMerge="1">
                  <a:txBody>
                    <a:bodyPr/>
                    <a:lstStyle/>
                    <a:p>
                      <a:endParaRPr lang="en-US"/>
                    </a:p>
                  </a:txBody>
                  <a:tcPr/>
                </a:tc>
                <a:tc>
                  <a:txBody>
                    <a:bodyPr/>
                    <a:lstStyle/>
                    <a:p>
                      <a:pPr marL="0" marR="0">
                        <a:lnSpc>
                          <a:spcPct val="115000"/>
                        </a:lnSpc>
                        <a:spcBef>
                          <a:spcPts val="0"/>
                        </a:spcBef>
                        <a:spcAft>
                          <a:spcPts val="0"/>
                        </a:spcAft>
                      </a:pPr>
                      <a:r>
                        <a:rPr lang="en-US" sz="1000">
                          <a:effectLst/>
                        </a:rPr>
                        <a:t>Remote sensing of pollutants and boundary later height</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15"/>
                  </a:ext>
                </a:extLst>
              </a:tr>
              <a:tr h="181039">
                <a:tc gridSpan="3">
                  <a:txBody>
                    <a:bodyPr/>
                    <a:lstStyle/>
                    <a:p>
                      <a:pPr marL="0" marR="0" algn="ctr">
                        <a:lnSpc>
                          <a:spcPct val="115000"/>
                        </a:lnSpc>
                        <a:spcBef>
                          <a:spcPts val="0"/>
                        </a:spcBef>
                        <a:spcAft>
                          <a:spcPts val="0"/>
                        </a:spcAft>
                      </a:pPr>
                      <a:r>
                        <a:rPr lang="en-US" sz="1000">
                          <a:effectLst/>
                        </a:rPr>
                        <a:t>Mobile Platforms</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6"/>
                  </a:ext>
                </a:extLst>
              </a:tr>
              <a:tr h="181039">
                <a:tc>
                  <a:txBody>
                    <a:bodyPr/>
                    <a:lstStyle/>
                    <a:p>
                      <a:pPr marL="0" marR="0">
                        <a:lnSpc>
                          <a:spcPct val="115000"/>
                        </a:lnSpc>
                        <a:spcBef>
                          <a:spcPts val="0"/>
                        </a:spcBef>
                        <a:spcAft>
                          <a:spcPts val="0"/>
                        </a:spcAft>
                      </a:pPr>
                      <a:r>
                        <a:rPr lang="en-US" sz="1000">
                          <a:effectLst/>
                        </a:rPr>
                        <a:t>Northeast IL and Southeast WI</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In situ measurements of pollutants (GMAP)</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Region 5</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17"/>
                  </a:ext>
                </a:extLst>
              </a:tr>
              <a:tr h="181039">
                <a:tc>
                  <a:txBody>
                    <a:bodyPr/>
                    <a:lstStyle/>
                    <a:p>
                      <a:pPr marL="0" marR="0">
                        <a:lnSpc>
                          <a:spcPct val="115000"/>
                        </a:lnSpc>
                        <a:spcBef>
                          <a:spcPts val="0"/>
                        </a:spcBef>
                        <a:spcAft>
                          <a:spcPts val="0"/>
                        </a:spcAft>
                      </a:pPr>
                      <a:r>
                        <a:rPr lang="en-US" sz="1000">
                          <a:effectLst/>
                        </a:rPr>
                        <a:t>Grafton to Sheboygan</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In situ measurements of ozone and meteorology</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UW-Eau Claire</a:t>
                      </a:r>
                      <a:endParaRPr lang="en-US" sz="1000" dirty="0">
                        <a:effectLst/>
                        <a:latin typeface="Calibri"/>
                        <a:ea typeface="Calibri"/>
                        <a:cs typeface="Times New Roman"/>
                      </a:endParaRPr>
                    </a:p>
                  </a:txBody>
                  <a:tcPr marL="64401" marR="64401" marT="0" marB="0"/>
                </a:tc>
                <a:extLst>
                  <a:ext uri="{0D108BD9-81ED-4DB2-BD59-A6C34878D82A}">
                    <a16:rowId xmlns:a16="http://schemas.microsoft.com/office/drawing/2014/main" val="10018"/>
                  </a:ext>
                </a:extLst>
              </a:tr>
            </a:tbl>
          </a:graphicData>
        </a:graphic>
      </p:graphicFrame>
      <p:sp>
        <p:nvSpPr>
          <p:cNvPr id="7" name="Rectangle 6"/>
          <p:cNvSpPr/>
          <p:nvPr/>
        </p:nvSpPr>
        <p:spPr>
          <a:xfrm>
            <a:off x="-10392" y="76200"/>
            <a:ext cx="9154392" cy="400110"/>
          </a:xfrm>
          <a:prstGeom prst="rect">
            <a:avLst/>
          </a:prstGeom>
        </p:spPr>
        <p:txBody>
          <a:bodyPr wrap="square">
            <a:spAutoFit/>
          </a:bodyPr>
          <a:lstStyle/>
          <a:p>
            <a:pPr algn="ctr"/>
            <a:r>
              <a:rPr lang="en-US" sz="2000" b="1" dirty="0">
                <a:latin typeface="Times New Roman" panose="02020603050405020304" pitchFamily="18" charset="0"/>
                <a:cs typeface="Times New Roman" panose="02020603050405020304" pitchFamily="18" charset="0"/>
              </a:rPr>
              <a:t>Summary of measurements made during the LMOS 2017 field campaign</a:t>
            </a:r>
          </a:p>
        </p:txBody>
      </p:sp>
      <p:sp>
        <p:nvSpPr>
          <p:cNvPr id="2" name="Rectangle 1"/>
          <p:cNvSpPr/>
          <p:nvPr/>
        </p:nvSpPr>
        <p:spPr>
          <a:xfrm>
            <a:off x="4811486" y="2819400"/>
            <a:ext cx="4267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3646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707886"/>
          </a:xfrm>
          <a:prstGeom prst="rect">
            <a:avLst/>
          </a:prstGeom>
        </p:spPr>
        <p:txBody>
          <a:bodyPr wrap="square">
            <a:spAutoFit/>
          </a:bodyPr>
          <a:lstStyle/>
          <a:p>
            <a:pPr algn="ctr"/>
            <a:r>
              <a:rPr lang="en-US" sz="2000" b="1" dirty="0">
                <a:latin typeface="Times New Roman" panose="02020603050405020304" pitchFamily="18" charset="0"/>
                <a:cs typeface="Times New Roman" panose="02020603050405020304" pitchFamily="18" charset="0"/>
              </a:rPr>
              <a:t>Ground based UV/visible grating spectrometers (</a:t>
            </a:r>
            <a:r>
              <a:rPr lang="en-US" sz="2000" b="1" dirty="0" err="1">
                <a:latin typeface="Times New Roman" panose="02020603050405020304" pitchFamily="18" charset="0"/>
                <a:cs typeface="Times New Roman" panose="02020603050405020304" pitchFamily="18" charset="0"/>
              </a:rPr>
              <a:t>Pandoras</a:t>
            </a:r>
            <a:r>
              <a:rPr lang="en-US" sz="2000" b="1" dirty="0">
                <a:latin typeface="Times New Roman" panose="02020603050405020304" pitchFamily="18" charset="0"/>
                <a:cs typeface="Times New Roman" panose="02020603050405020304" pitchFamily="18" charset="0"/>
              </a:rPr>
              <a:t>) column NO2 measurements during LMOS 2017</a:t>
            </a:r>
          </a:p>
        </p:txBody>
      </p:sp>
      <p:pic>
        <p:nvPicPr>
          <p:cNvPr id="2050" name="Picture 2" descr="\\beans\users$\bpierce\Data\Documents\Attachments\FY2018\aug_01\Pandora_network_LMO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2987" y="762000"/>
            <a:ext cx="5658013" cy="4495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p:nvPr/>
        </p:nvPicPr>
        <p:blipFill rotWithShape="1">
          <a:blip r:embed="rId3">
            <a:extLst>
              <a:ext uri="{28A0092B-C50C-407E-A947-70E740481C1C}">
                <a14:useLocalDpi xmlns:a14="http://schemas.microsoft.com/office/drawing/2010/main" val="0"/>
              </a:ext>
            </a:extLst>
          </a:blip>
          <a:srcRect l="80225" r="-201"/>
          <a:stretch/>
        </p:blipFill>
        <p:spPr bwMode="auto">
          <a:xfrm>
            <a:off x="230819" y="739140"/>
            <a:ext cx="1821403" cy="1394460"/>
          </a:xfrm>
          <a:prstGeom prst="rect">
            <a:avLst/>
          </a:prstGeom>
          <a:noFill/>
          <a:ln w="25400">
            <a:solidFill>
              <a:srgbClr val="FF0000"/>
            </a:solidFill>
          </a:ln>
          <a:extLst>
            <a:ext uri="{53640926-AAD7-44D8-BBD7-CCE9431645EC}">
              <a14:shadowObscured xmlns:a14="http://schemas.microsoft.com/office/drawing/2010/main"/>
            </a:ext>
          </a:extLst>
        </p:spPr>
      </p:pic>
      <p:pic>
        <p:nvPicPr>
          <p:cNvPr id="9" name="Picture 8"/>
          <p:cNvPicPr/>
          <p:nvPr/>
        </p:nvPicPr>
        <p:blipFill rotWithShape="1">
          <a:blip r:embed="rId3">
            <a:extLst>
              <a:ext uri="{28A0092B-C50C-407E-A947-70E740481C1C}">
                <a14:useLocalDpi xmlns:a14="http://schemas.microsoft.com/office/drawing/2010/main" val="0"/>
              </a:ext>
            </a:extLst>
          </a:blip>
          <a:srcRect l="60557" r="19385"/>
          <a:stretch/>
        </p:blipFill>
        <p:spPr bwMode="auto">
          <a:xfrm>
            <a:off x="228600" y="2339340"/>
            <a:ext cx="1828800" cy="1394460"/>
          </a:xfrm>
          <a:prstGeom prst="rect">
            <a:avLst/>
          </a:prstGeom>
          <a:noFill/>
          <a:ln w="25400">
            <a:solidFill>
              <a:srgbClr val="FF0000"/>
            </a:solidFill>
          </a:ln>
          <a:extLst>
            <a:ext uri="{53640926-AAD7-44D8-BBD7-CCE9431645EC}">
              <a14:shadowObscured xmlns:a14="http://schemas.microsoft.com/office/drawing/2010/main"/>
            </a:ext>
          </a:extLst>
        </p:spPr>
      </p:pic>
      <p:pic>
        <p:nvPicPr>
          <p:cNvPr id="10" name="Picture 9"/>
          <p:cNvPicPr/>
          <p:nvPr/>
        </p:nvPicPr>
        <p:blipFill rotWithShape="1">
          <a:blip r:embed="rId3">
            <a:extLst>
              <a:ext uri="{28A0092B-C50C-407E-A947-70E740481C1C}">
                <a14:useLocalDpi xmlns:a14="http://schemas.microsoft.com/office/drawing/2010/main" val="0"/>
              </a:ext>
            </a:extLst>
          </a:blip>
          <a:srcRect l="40987" r="39248"/>
          <a:stretch/>
        </p:blipFill>
        <p:spPr bwMode="auto">
          <a:xfrm>
            <a:off x="230819" y="3863340"/>
            <a:ext cx="1802167" cy="1394460"/>
          </a:xfrm>
          <a:prstGeom prst="rect">
            <a:avLst/>
          </a:prstGeom>
          <a:noFill/>
          <a:ln w="25400">
            <a:solidFill>
              <a:srgbClr val="FF0000"/>
            </a:solidFill>
          </a:ln>
          <a:extLst>
            <a:ext uri="{53640926-AAD7-44D8-BBD7-CCE9431645EC}">
              <a14:shadowObscured xmlns:a14="http://schemas.microsoft.com/office/drawing/2010/main"/>
            </a:ext>
          </a:extLst>
        </p:spPr>
      </p:pic>
      <p:pic>
        <p:nvPicPr>
          <p:cNvPr id="11" name="Picture 10"/>
          <p:cNvPicPr/>
          <p:nvPr/>
        </p:nvPicPr>
        <p:blipFill rotWithShape="1">
          <a:blip r:embed="rId3">
            <a:extLst>
              <a:ext uri="{28A0092B-C50C-407E-A947-70E740481C1C}">
                <a14:useLocalDpi xmlns:a14="http://schemas.microsoft.com/office/drawing/2010/main" val="0"/>
              </a:ext>
            </a:extLst>
          </a:blip>
          <a:srcRect l="20402" r="59111"/>
          <a:stretch/>
        </p:blipFill>
        <p:spPr bwMode="auto">
          <a:xfrm>
            <a:off x="1143000" y="5410200"/>
            <a:ext cx="1868009" cy="1394460"/>
          </a:xfrm>
          <a:prstGeom prst="rect">
            <a:avLst/>
          </a:prstGeom>
          <a:noFill/>
          <a:ln w="25400">
            <a:solidFill>
              <a:srgbClr val="FF0000"/>
            </a:solidFill>
          </a:ln>
          <a:extLst>
            <a:ext uri="{53640926-AAD7-44D8-BBD7-CCE9431645EC}">
              <a14:shadowObscured xmlns:a14="http://schemas.microsoft.com/office/drawing/2010/main"/>
            </a:ext>
          </a:extLst>
        </p:spPr>
      </p:pic>
      <p:pic>
        <p:nvPicPr>
          <p:cNvPr id="12" name="Picture 11"/>
          <p:cNvPicPr/>
          <p:nvPr/>
        </p:nvPicPr>
        <p:blipFill rotWithShape="1">
          <a:blip r:embed="rId3">
            <a:extLst>
              <a:ext uri="{28A0092B-C50C-407E-A947-70E740481C1C}">
                <a14:useLocalDpi xmlns:a14="http://schemas.microsoft.com/office/drawing/2010/main" val="0"/>
              </a:ext>
            </a:extLst>
          </a:blip>
          <a:srcRect l="-85" r="78778"/>
          <a:stretch/>
        </p:blipFill>
        <p:spPr bwMode="auto">
          <a:xfrm>
            <a:off x="3238871" y="5410200"/>
            <a:ext cx="1942729" cy="1394460"/>
          </a:xfrm>
          <a:prstGeom prst="rect">
            <a:avLst/>
          </a:prstGeom>
          <a:noFill/>
          <a:ln w="25400">
            <a:solidFill>
              <a:srgbClr val="FF0000"/>
            </a:solidFill>
          </a:ln>
          <a:extLst>
            <a:ext uri="{53640926-AAD7-44D8-BBD7-CCE9431645EC}">
              <a14:shadowObscured xmlns:a14="http://schemas.microsoft.com/office/drawing/2010/main"/>
            </a:ext>
          </a:extLst>
        </p:spPr>
      </p:pic>
      <p:cxnSp>
        <p:nvCxnSpPr>
          <p:cNvPr id="15" name="Straight Arrow Connector 14"/>
          <p:cNvCxnSpPr>
            <a:stCxn id="8" idx="3"/>
          </p:cNvCxnSpPr>
          <p:nvPr/>
        </p:nvCxnSpPr>
        <p:spPr>
          <a:xfrm>
            <a:off x="2052222" y="1436370"/>
            <a:ext cx="2429522" cy="16383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9" idx="3"/>
          </p:cNvCxnSpPr>
          <p:nvPr/>
        </p:nvCxnSpPr>
        <p:spPr>
          <a:xfrm flipV="1">
            <a:off x="2057400" y="2280285"/>
            <a:ext cx="2209800" cy="75628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0" idx="3"/>
          </p:cNvCxnSpPr>
          <p:nvPr/>
        </p:nvCxnSpPr>
        <p:spPr>
          <a:xfrm flipV="1">
            <a:off x="2032986" y="2743200"/>
            <a:ext cx="2234214" cy="181737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1" idx="0"/>
          </p:cNvCxnSpPr>
          <p:nvPr/>
        </p:nvCxnSpPr>
        <p:spPr>
          <a:xfrm flipV="1">
            <a:off x="2077005" y="3733800"/>
            <a:ext cx="2266395" cy="1676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2" idx="0"/>
          </p:cNvCxnSpPr>
          <p:nvPr/>
        </p:nvCxnSpPr>
        <p:spPr>
          <a:xfrm flipV="1">
            <a:off x="4210236" y="4572000"/>
            <a:ext cx="133164" cy="838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1" name="Picture 40"/>
          <p:cNvPicPr/>
          <p:nvPr/>
        </p:nvPicPr>
        <p:blipFill rotWithShape="1">
          <a:blip r:embed="rId3">
            <a:extLst>
              <a:ext uri="{28A0092B-C50C-407E-A947-70E740481C1C}">
                <a14:useLocalDpi xmlns:a14="http://schemas.microsoft.com/office/drawing/2010/main" val="0"/>
              </a:ext>
            </a:extLst>
          </a:blip>
          <a:srcRect l="-85" r="98430"/>
          <a:stretch/>
        </p:blipFill>
        <p:spPr bwMode="auto">
          <a:xfrm>
            <a:off x="45128" y="739068"/>
            <a:ext cx="150919" cy="1394460"/>
          </a:xfrm>
          <a:prstGeom prst="rect">
            <a:avLst/>
          </a:prstGeom>
          <a:noFill/>
          <a:ln w="25400">
            <a:noFill/>
          </a:ln>
          <a:extLst>
            <a:ext uri="{53640926-AAD7-44D8-BBD7-CCE9431645EC}">
              <a14:shadowObscured xmlns:a14="http://schemas.microsoft.com/office/drawing/2010/main"/>
            </a:ext>
          </a:extLst>
        </p:spPr>
      </p:pic>
      <p:pic>
        <p:nvPicPr>
          <p:cNvPr id="42" name="Picture 41"/>
          <p:cNvPicPr/>
          <p:nvPr/>
        </p:nvPicPr>
        <p:blipFill rotWithShape="1">
          <a:blip r:embed="rId3">
            <a:extLst>
              <a:ext uri="{28A0092B-C50C-407E-A947-70E740481C1C}">
                <a14:useLocalDpi xmlns:a14="http://schemas.microsoft.com/office/drawing/2010/main" val="0"/>
              </a:ext>
            </a:extLst>
          </a:blip>
          <a:srcRect l="-85" r="98430"/>
          <a:stretch/>
        </p:blipFill>
        <p:spPr bwMode="auto">
          <a:xfrm>
            <a:off x="40688" y="2339340"/>
            <a:ext cx="150919" cy="1394460"/>
          </a:xfrm>
          <a:prstGeom prst="rect">
            <a:avLst/>
          </a:prstGeom>
          <a:noFill/>
          <a:ln w="25400">
            <a:noFill/>
          </a:ln>
          <a:extLst>
            <a:ext uri="{53640926-AAD7-44D8-BBD7-CCE9431645EC}">
              <a14:shadowObscured xmlns:a14="http://schemas.microsoft.com/office/drawing/2010/main"/>
            </a:ext>
          </a:extLst>
        </p:spPr>
      </p:pic>
      <p:pic>
        <p:nvPicPr>
          <p:cNvPr id="43" name="Picture 42"/>
          <p:cNvPicPr/>
          <p:nvPr/>
        </p:nvPicPr>
        <p:blipFill rotWithShape="1">
          <a:blip r:embed="rId3">
            <a:extLst>
              <a:ext uri="{28A0092B-C50C-407E-A947-70E740481C1C}">
                <a14:useLocalDpi xmlns:a14="http://schemas.microsoft.com/office/drawing/2010/main" val="0"/>
              </a:ext>
            </a:extLst>
          </a:blip>
          <a:srcRect l="-85" r="98430"/>
          <a:stretch/>
        </p:blipFill>
        <p:spPr bwMode="auto">
          <a:xfrm>
            <a:off x="44390" y="3854462"/>
            <a:ext cx="150919" cy="1394460"/>
          </a:xfrm>
          <a:prstGeom prst="rect">
            <a:avLst/>
          </a:prstGeom>
          <a:noFill/>
          <a:ln w="25400">
            <a:noFill/>
          </a:ln>
          <a:extLst>
            <a:ext uri="{53640926-AAD7-44D8-BBD7-CCE9431645EC}">
              <a14:shadowObscured xmlns:a14="http://schemas.microsoft.com/office/drawing/2010/main"/>
            </a:ext>
          </a:extLst>
        </p:spPr>
      </p:pic>
      <p:pic>
        <p:nvPicPr>
          <p:cNvPr id="44" name="Picture 43"/>
          <p:cNvPicPr/>
          <p:nvPr/>
        </p:nvPicPr>
        <p:blipFill rotWithShape="1">
          <a:blip r:embed="rId3">
            <a:extLst>
              <a:ext uri="{28A0092B-C50C-407E-A947-70E740481C1C}">
                <a14:useLocalDpi xmlns:a14="http://schemas.microsoft.com/office/drawing/2010/main" val="0"/>
              </a:ext>
            </a:extLst>
          </a:blip>
          <a:srcRect l="-85" r="98430"/>
          <a:stretch/>
        </p:blipFill>
        <p:spPr bwMode="auto">
          <a:xfrm>
            <a:off x="960271" y="5405096"/>
            <a:ext cx="150919" cy="1394460"/>
          </a:xfrm>
          <a:prstGeom prst="rect">
            <a:avLst/>
          </a:prstGeom>
          <a:noFill/>
          <a:ln w="25400">
            <a:noFill/>
          </a:ln>
          <a:extLst>
            <a:ext uri="{53640926-AAD7-44D8-BBD7-CCE9431645EC}">
              <a14:shadowObscured xmlns:a14="http://schemas.microsoft.com/office/drawing/2010/main"/>
            </a:ext>
          </a:extLst>
        </p:spPr>
      </p:pic>
      <p:pic>
        <p:nvPicPr>
          <p:cNvPr id="45" name="Picture 44"/>
          <p:cNvPicPr/>
          <p:nvPr/>
        </p:nvPicPr>
        <p:blipFill rotWithShape="1">
          <a:blip r:embed="rId3">
            <a:extLst>
              <a:ext uri="{28A0092B-C50C-407E-A947-70E740481C1C}">
                <a14:useLocalDpi xmlns:a14="http://schemas.microsoft.com/office/drawing/2010/main" val="0"/>
              </a:ext>
            </a:extLst>
          </a:blip>
          <a:srcRect l="91767" t="16282" r="1682" b="60929"/>
          <a:stretch/>
        </p:blipFill>
        <p:spPr bwMode="auto">
          <a:xfrm>
            <a:off x="1295400" y="2584308"/>
            <a:ext cx="597378" cy="317784"/>
          </a:xfrm>
          <a:prstGeom prst="rect">
            <a:avLst/>
          </a:prstGeom>
          <a:noFill/>
          <a:ln w="25400">
            <a:noFill/>
          </a:ln>
          <a:extLst>
            <a:ext uri="{53640926-AAD7-44D8-BBD7-CCE9431645EC}">
              <a14:shadowObscured xmlns:a14="http://schemas.microsoft.com/office/drawing/2010/main"/>
            </a:ext>
          </a:extLst>
        </p:spPr>
      </p:pic>
      <p:pic>
        <p:nvPicPr>
          <p:cNvPr id="46" name="Picture 45"/>
          <p:cNvPicPr/>
          <p:nvPr/>
        </p:nvPicPr>
        <p:blipFill rotWithShape="1">
          <a:blip r:embed="rId3">
            <a:extLst>
              <a:ext uri="{28A0092B-C50C-407E-A947-70E740481C1C}">
                <a14:useLocalDpi xmlns:a14="http://schemas.microsoft.com/office/drawing/2010/main" val="0"/>
              </a:ext>
            </a:extLst>
          </a:blip>
          <a:srcRect l="91767" t="16282" r="1682" b="60929"/>
          <a:stretch/>
        </p:blipFill>
        <p:spPr bwMode="auto">
          <a:xfrm>
            <a:off x="1310743" y="4114800"/>
            <a:ext cx="597378" cy="317784"/>
          </a:xfrm>
          <a:prstGeom prst="rect">
            <a:avLst/>
          </a:prstGeom>
          <a:noFill/>
          <a:ln w="25400">
            <a:noFill/>
          </a:ln>
          <a:extLst>
            <a:ext uri="{53640926-AAD7-44D8-BBD7-CCE9431645EC}">
              <a14:shadowObscured xmlns:a14="http://schemas.microsoft.com/office/drawing/2010/main"/>
            </a:ext>
          </a:extLst>
        </p:spPr>
      </p:pic>
      <p:pic>
        <p:nvPicPr>
          <p:cNvPr id="47" name="Picture 46"/>
          <p:cNvPicPr/>
          <p:nvPr/>
        </p:nvPicPr>
        <p:blipFill rotWithShape="1">
          <a:blip r:embed="rId3">
            <a:extLst>
              <a:ext uri="{28A0092B-C50C-407E-A947-70E740481C1C}">
                <a14:useLocalDpi xmlns:a14="http://schemas.microsoft.com/office/drawing/2010/main" val="0"/>
              </a:ext>
            </a:extLst>
          </a:blip>
          <a:srcRect l="91767" t="16282" r="1682" b="60929"/>
          <a:stretch/>
        </p:blipFill>
        <p:spPr bwMode="auto">
          <a:xfrm>
            <a:off x="2114350" y="5638800"/>
            <a:ext cx="597378" cy="317784"/>
          </a:xfrm>
          <a:prstGeom prst="rect">
            <a:avLst/>
          </a:prstGeom>
          <a:noFill/>
          <a:ln w="25400">
            <a:noFill/>
          </a:ln>
          <a:extLst>
            <a:ext uri="{53640926-AAD7-44D8-BBD7-CCE9431645EC}">
              <a14:shadowObscured xmlns:a14="http://schemas.microsoft.com/office/drawing/2010/main"/>
            </a:ext>
          </a:extLst>
        </p:spPr>
      </p:pic>
      <p:sp>
        <p:nvSpPr>
          <p:cNvPr id="48" name="Rectangle 47"/>
          <p:cNvSpPr/>
          <p:nvPr/>
        </p:nvSpPr>
        <p:spPr>
          <a:xfrm>
            <a:off x="5410200" y="5405096"/>
            <a:ext cx="36576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a:latin typeface="Times New Roman" panose="02020603050405020304" pitchFamily="18" charset="0"/>
                <a:cs typeface="Times New Roman" panose="02020603050405020304" pitchFamily="18" charset="0"/>
              </a:rPr>
              <a:t>Pandora NO2 column measurements show high values at Zion, Grafton, and Sheboygan on  June 2, 2017</a:t>
            </a:r>
          </a:p>
        </p:txBody>
      </p:sp>
      <p:sp>
        <p:nvSpPr>
          <p:cNvPr id="2056" name="TextBox 2055"/>
          <p:cNvSpPr txBox="1"/>
          <p:nvPr/>
        </p:nvSpPr>
        <p:spPr>
          <a:xfrm>
            <a:off x="6096000" y="6488668"/>
            <a:ext cx="1982466"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(Luke </a:t>
            </a:r>
            <a:r>
              <a:rPr lang="en-US" b="1" dirty="0" err="1">
                <a:latin typeface="Times New Roman" panose="02020603050405020304" pitchFamily="18" charset="0"/>
                <a:cs typeface="Times New Roman" panose="02020603050405020304" pitchFamily="18" charset="0"/>
              </a:rPr>
              <a:t>Valin</a:t>
            </a:r>
            <a:r>
              <a:rPr lang="en-US" b="1" dirty="0">
                <a:latin typeface="Times New Roman" panose="02020603050405020304" pitchFamily="18" charset="0"/>
                <a:cs typeface="Times New Roman" panose="02020603050405020304" pitchFamily="18" charset="0"/>
              </a:rPr>
              <a:t>, EPA)</a:t>
            </a:r>
          </a:p>
        </p:txBody>
      </p:sp>
    </p:spTree>
    <p:extLst>
      <p:ext uri="{BB962C8B-B14F-4D97-AF65-F5344CB8AC3E}">
        <p14:creationId xmlns:p14="http://schemas.microsoft.com/office/powerpoint/2010/main" val="3491269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707886"/>
          </a:xfrm>
          <a:prstGeom prst="rect">
            <a:avLst/>
          </a:prstGeom>
        </p:spPr>
        <p:txBody>
          <a:bodyPr wrap="square">
            <a:spAutoFit/>
          </a:bodyPr>
          <a:lstStyle/>
          <a:p>
            <a:pPr algn="ctr"/>
            <a:r>
              <a:rPr lang="en-US" sz="2000" b="1" dirty="0">
                <a:latin typeface="Times New Roman" panose="02020603050405020304" pitchFamily="18" charset="0"/>
                <a:cs typeface="Times New Roman" panose="02020603050405020304" pitchFamily="18" charset="0"/>
              </a:rPr>
              <a:t>Ground based UV/visible grating spectrometers (</a:t>
            </a:r>
            <a:r>
              <a:rPr lang="en-US" sz="2000" b="1" dirty="0" err="1">
                <a:latin typeface="Times New Roman" panose="02020603050405020304" pitchFamily="18" charset="0"/>
                <a:cs typeface="Times New Roman" panose="02020603050405020304" pitchFamily="18" charset="0"/>
              </a:rPr>
              <a:t>Pandoras</a:t>
            </a:r>
            <a:r>
              <a:rPr lang="en-US" sz="2000" b="1" dirty="0">
                <a:latin typeface="Times New Roman" panose="02020603050405020304" pitchFamily="18" charset="0"/>
                <a:cs typeface="Times New Roman" panose="02020603050405020304" pitchFamily="18" charset="0"/>
              </a:rPr>
              <a:t>) column NO2 measurements during LMOS 2017</a:t>
            </a:r>
          </a:p>
        </p:txBody>
      </p:sp>
      <p:pic>
        <p:nvPicPr>
          <p:cNvPr id="2050" name="Picture 2" descr="\\beans\users$\bpierce\Data\Documents\Attachments\FY2018\aug_01\Pandora_network_LMO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2987" y="762000"/>
            <a:ext cx="5658013" cy="4495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p:nvPr/>
        </p:nvPicPr>
        <p:blipFill rotWithShape="1">
          <a:blip r:embed="rId3">
            <a:extLst>
              <a:ext uri="{28A0092B-C50C-407E-A947-70E740481C1C}">
                <a14:useLocalDpi xmlns:a14="http://schemas.microsoft.com/office/drawing/2010/main" val="0"/>
              </a:ext>
            </a:extLst>
          </a:blip>
          <a:srcRect l="80225" r="-201"/>
          <a:stretch/>
        </p:blipFill>
        <p:spPr bwMode="auto">
          <a:xfrm>
            <a:off x="230819" y="739140"/>
            <a:ext cx="1821403" cy="1394460"/>
          </a:xfrm>
          <a:prstGeom prst="rect">
            <a:avLst/>
          </a:prstGeom>
          <a:noFill/>
          <a:ln w="25400">
            <a:solidFill>
              <a:srgbClr val="FF0000"/>
            </a:solidFill>
          </a:ln>
          <a:extLst>
            <a:ext uri="{53640926-AAD7-44D8-BBD7-CCE9431645EC}">
              <a14:shadowObscured xmlns:a14="http://schemas.microsoft.com/office/drawing/2010/main"/>
            </a:ext>
          </a:extLst>
        </p:spPr>
      </p:pic>
      <p:pic>
        <p:nvPicPr>
          <p:cNvPr id="9" name="Picture 8"/>
          <p:cNvPicPr/>
          <p:nvPr/>
        </p:nvPicPr>
        <p:blipFill rotWithShape="1">
          <a:blip r:embed="rId3">
            <a:extLst>
              <a:ext uri="{28A0092B-C50C-407E-A947-70E740481C1C}">
                <a14:useLocalDpi xmlns:a14="http://schemas.microsoft.com/office/drawing/2010/main" val="0"/>
              </a:ext>
            </a:extLst>
          </a:blip>
          <a:srcRect l="60557" r="19385"/>
          <a:stretch/>
        </p:blipFill>
        <p:spPr bwMode="auto">
          <a:xfrm>
            <a:off x="228600" y="2339340"/>
            <a:ext cx="1828800" cy="1394460"/>
          </a:xfrm>
          <a:prstGeom prst="rect">
            <a:avLst/>
          </a:prstGeom>
          <a:noFill/>
          <a:ln w="25400">
            <a:solidFill>
              <a:srgbClr val="FF0000"/>
            </a:solidFill>
          </a:ln>
          <a:extLst>
            <a:ext uri="{53640926-AAD7-44D8-BBD7-CCE9431645EC}">
              <a14:shadowObscured xmlns:a14="http://schemas.microsoft.com/office/drawing/2010/main"/>
            </a:ext>
          </a:extLst>
        </p:spPr>
      </p:pic>
      <p:pic>
        <p:nvPicPr>
          <p:cNvPr id="10" name="Picture 9"/>
          <p:cNvPicPr/>
          <p:nvPr/>
        </p:nvPicPr>
        <p:blipFill rotWithShape="1">
          <a:blip r:embed="rId3">
            <a:extLst>
              <a:ext uri="{28A0092B-C50C-407E-A947-70E740481C1C}">
                <a14:useLocalDpi xmlns:a14="http://schemas.microsoft.com/office/drawing/2010/main" val="0"/>
              </a:ext>
            </a:extLst>
          </a:blip>
          <a:srcRect l="40987" r="39248"/>
          <a:stretch/>
        </p:blipFill>
        <p:spPr bwMode="auto">
          <a:xfrm>
            <a:off x="230819" y="3863340"/>
            <a:ext cx="1802167" cy="1394460"/>
          </a:xfrm>
          <a:prstGeom prst="rect">
            <a:avLst/>
          </a:prstGeom>
          <a:noFill/>
          <a:ln w="25400">
            <a:solidFill>
              <a:srgbClr val="FF0000"/>
            </a:solidFill>
          </a:ln>
          <a:extLst>
            <a:ext uri="{53640926-AAD7-44D8-BBD7-CCE9431645EC}">
              <a14:shadowObscured xmlns:a14="http://schemas.microsoft.com/office/drawing/2010/main"/>
            </a:ext>
          </a:extLst>
        </p:spPr>
      </p:pic>
      <p:pic>
        <p:nvPicPr>
          <p:cNvPr id="11" name="Picture 10"/>
          <p:cNvPicPr/>
          <p:nvPr/>
        </p:nvPicPr>
        <p:blipFill rotWithShape="1">
          <a:blip r:embed="rId3">
            <a:extLst>
              <a:ext uri="{28A0092B-C50C-407E-A947-70E740481C1C}">
                <a14:useLocalDpi xmlns:a14="http://schemas.microsoft.com/office/drawing/2010/main" val="0"/>
              </a:ext>
            </a:extLst>
          </a:blip>
          <a:srcRect l="20402" r="59111"/>
          <a:stretch/>
        </p:blipFill>
        <p:spPr bwMode="auto">
          <a:xfrm>
            <a:off x="1143000" y="5410200"/>
            <a:ext cx="1868009" cy="1394460"/>
          </a:xfrm>
          <a:prstGeom prst="rect">
            <a:avLst/>
          </a:prstGeom>
          <a:noFill/>
          <a:ln w="25400">
            <a:solidFill>
              <a:srgbClr val="FF0000"/>
            </a:solidFill>
          </a:ln>
          <a:extLst>
            <a:ext uri="{53640926-AAD7-44D8-BBD7-CCE9431645EC}">
              <a14:shadowObscured xmlns:a14="http://schemas.microsoft.com/office/drawing/2010/main"/>
            </a:ext>
          </a:extLst>
        </p:spPr>
      </p:pic>
      <p:pic>
        <p:nvPicPr>
          <p:cNvPr id="12" name="Picture 11"/>
          <p:cNvPicPr/>
          <p:nvPr/>
        </p:nvPicPr>
        <p:blipFill rotWithShape="1">
          <a:blip r:embed="rId3">
            <a:extLst>
              <a:ext uri="{28A0092B-C50C-407E-A947-70E740481C1C}">
                <a14:useLocalDpi xmlns:a14="http://schemas.microsoft.com/office/drawing/2010/main" val="0"/>
              </a:ext>
            </a:extLst>
          </a:blip>
          <a:srcRect l="-85" r="78778"/>
          <a:stretch/>
        </p:blipFill>
        <p:spPr bwMode="auto">
          <a:xfrm>
            <a:off x="3238871" y="5410200"/>
            <a:ext cx="1942729" cy="1394460"/>
          </a:xfrm>
          <a:prstGeom prst="rect">
            <a:avLst/>
          </a:prstGeom>
          <a:noFill/>
          <a:ln w="25400">
            <a:solidFill>
              <a:srgbClr val="FF0000"/>
            </a:solidFill>
          </a:ln>
          <a:extLst>
            <a:ext uri="{53640926-AAD7-44D8-BBD7-CCE9431645EC}">
              <a14:shadowObscured xmlns:a14="http://schemas.microsoft.com/office/drawing/2010/main"/>
            </a:ext>
          </a:extLst>
        </p:spPr>
      </p:pic>
      <p:cxnSp>
        <p:nvCxnSpPr>
          <p:cNvPr id="15" name="Straight Arrow Connector 14"/>
          <p:cNvCxnSpPr>
            <a:stCxn id="8" idx="3"/>
          </p:cNvCxnSpPr>
          <p:nvPr/>
        </p:nvCxnSpPr>
        <p:spPr>
          <a:xfrm>
            <a:off x="2052222" y="1436370"/>
            <a:ext cx="2429522" cy="16383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9" idx="3"/>
          </p:cNvCxnSpPr>
          <p:nvPr/>
        </p:nvCxnSpPr>
        <p:spPr>
          <a:xfrm flipV="1">
            <a:off x="2057400" y="2280285"/>
            <a:ext cx="2209800" cy="75628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0" idx="3"/>
          </p:cNvCxnSpPr>
          <p:nvPr/>
        </p:nvCxnSpPr>
        <p:spPr>
          <a:xfrm flipV="1">
            <a:off x="2032986" y="2743200"/>
            <a:ext cx="2234214" cy="181737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1" idx="0"/>
          </p:cNvCxnSpPr>
          <p:nvPr/>
        </p:nvCxnSpPr>
        <p:spPr>
          <a:xfrm flipV="1">
            <a:off x="2077005" y="3733800"/>
            <a:ext cx="2266395" cy="1676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2" idx="0"/>
          </p:cNvCxnSpPr>
          <p:nvPr/>
        </p:nvCxnSpPr>
        <p:spPr>
          <a:xfrm flipV="1">
            <a:off x="4210236" y="4572000"/>
            <a:ext cx="133164" cy="838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1" name="Picture 40"/>
          <p:cNvPicPr/>
          <p:nvPr/>
        </p:nvPicPr>
        <p:blipFill rotWithShape="1">
          <a:blip r:embed="rId3">
            <a:extLst>
              <a:ext uri="{28A0092B-C50C-407E-A947-70E740481C1C}">
                <a14:useLocalDpi xmlns:a14="http://schemas.microsoft.com/office/drawing/2010/main" val="0"/>
              </a:ext>
            </a:extLst>
          </a:blip>
          <a:srcRect l="-85" r="98430"/>
          <a:stretch/>
        </p:blipFill>
        <p:spPr bwMode="auto">
          <a:xfrm>
            <a:off x="45128" y="739068"/>
            <a:ext cx="150919" cy="1394460"/>
          </a:xfrm>
          <a:prstGeom prst="rect">
            <a:avLst/>
          </a:prstGeom>
          <a:noFill/>
          <a:ln w="25400">
            <a:noFill/>
          </a:ln>
          <a:extLst>
            <a:ext uri="{53640926-AAD7-44D8-BBD7-CCE9431645EC}">
              <a14:shadowObscured xmlns:a14="http://schemas.microsoft.com/office/drawing/2010/main"/>
            </a:ext>
          </a:extLst>
        </p:spPr>
      </p:pic>
      <p:pic>
        <p:nvPicPr>
          <p:cNvPr id="42" name="Picture 41"/>
          <p:cNvPicPr/>
          <p:nvPr/>
        </p:nvPicPr>
        <p:blipFill rotWithShape="1">
          <a:blip r:embed="rId3">
            <a:extLst>
              <a:ext uri="{28A0092B-C50C-407E-A947-70E740481C1C}">
                <a14:useLocalDpi xmlns:a14="http://schemas.microsoft.com/office/drawing/2010/main" val="0"/>
              </a:ext>
            </a:extLst>
          </a:blip>
          <a:srcRect l="-85" r="98430"/>
          <a:stretch/>
        </p:blipFill>
        <p:spPr bwMode="auto">
          <a:xfrm>
            <a:off x="40688" y="2339340"/>
            <a:ext cx="150919" cy="1394460"/>
          </a:xfrm>
          <a:prstGeom prst="rect">
            <a:avLst/>
          </a:prstGeom>
          <a:noFill/>
          <a:ln w="25400">
            <a:noFill/>
          </a:ln>
          <a:extLst>
            <a:ext uri="{53640926-AAD7-44D8-BBD7-CCE9431645EC}">
              <a14:shadowObscured xmlns:a14="http://schemas.microsoft.com/office/drawing/2010/main"/>
            </a:ext>
          </a:extLst>
        </p:spPr>
      </p:pic>
      <p:pic>
        <p:nvPicPr>
          <p:cNvPr id="43" name="Picture 42"/>
          <p:cNvPicPr/>
          <p:nvPr/>
        </p:nvPicPr>
        <p:blipFill rotWithShape="1">
          <a:blip r:embed="rId3">
            <a:extLst>
              <a:ext uri="{28A0092B-C50C-407E-A947-70E740481C1C}">
                <a14:useLocalDpi xmlns:a14="http://schemas.microsoft.com/office/drawing/2010/main" val="0"/>
              </a:ext>
            </a:extLst>
          </a:blip>
          <a:srcRect l="-85" r="98430"/>
          <a:stretch/>
        </p:blipFill>
        <p:spPr bwMode="auto">
          <a:xfrm>
            <a:off x="44390" y="3854462"/>
            <a:ext cx="150919" cy="1394460"/>
          </a:xfrm>
          <a:prstGeom prst="rect">
            <a:avLst/>
          </a:prstGeom>
          <a:noFill/>
          <a:ln w="25400">
            <a:noFill/>
          </a:ln>
          <a:extLst>
            <a:ext uri="{53640926-AAD7-44D8-BBD7-CCE9431645EC}">
              <a14:shadowObscured xmlns:a14="http://schemas.microsoft.com/office/drawing/2010/main"/>
            </a:ext>
          </a:extLst>
        </p:spPr>
      </p:pic>
      <p:pic>
        <p:nvPicPr>
          <p:cNvPr id="44" name="Picture 43"/>
          <p:cNvPicPr/>
          <p:nvPr/>
        </p:nvPicPr>
        <p:blipFill rotWithShape="1">
          <a:blip r:embed="rId3">
            <a:extLst>
              <a:ext uri="{28A0092B-C50C-407E-A947-70E740481C1C}">
                <a14:useLocalDpi xmlns:a14="http://schemas.microsoft.com/office/drawing/2010/main" val="0"/>
              </a:ext>
            </a:extLst>
          </a:blip>
          <a:srcRect l="-85" r="98430"/>
          <a:stretch/>
        </p:blipFill>
        <p:spPr bwMode="auto">
          <a:xfrm>
            <a:off x="960271" y="5405096"/>
            <a:ext cx="150919" cy="1394460"/>
          </a:xfrm>
          <a:prstGeom prst="rect">
            <a:avLst/>
          </a:prstGeom>
          <a:noFill/>
          <a:ln w="25400">
            <a:noFill/>
          </a:ln>
          <a:extLst>
            <a:ext uri="{53640926-AAD7-44D8-BBD7-CCE9431645EC}">
              <a14:shadowObscured xmlns:a14="http://schemas.microsoft.com/office/drawing/2010/main"/>
            </a:ext>
          </a:extLst>
        </p:spPr>
      </p:pic>
      <p:pic>
        <p:nvPicPr>
          <p:cNvPr id="45" name="Picture 44"/>
          <p:cNvPicPr/>
          <p:nvPr/>
        </p:nvPicPr>
        <p:blipFill rotWithShape="1">
          <a:blip r:embed="rId3">
            <a:extLst>
              <a:ext uri="{28A0092B-C50C-407E-A947-70E740481C1C}">
                <a14:useLocalDpi xmlns:a14="http://schemas.microsoft.com/office/drawing/2010/main" val="0"/>
              </a:ext>
            </a:extLst>
          </a:blip>
          <a:srcRect l="91767" t="16282" r="1682" b="60929"/>
          <a:stretch/>
        </p:blipFill>
        <p:spPr bwMode="auto">
          <a:xfrm>
            <a:off x="1295400" y="2584308"/>
            <a:ext cx="597378" cy="317784"/>
          </a:xfrm>
          <a:prstGeom prst="rect">
            <a:avLst/>
          </a:prstGeom>
          <a:noFill/>
          <a:ln w="25400">
            <a:noFill/>
          </a:ln>
          <a:extLst>
            <a:ext uri="{53640926-AAD7-44D8-BBD7-CCE9431645EC}">
              <a14:shadowObscured xmlns:a14="http://schemas.microsoft.com/office/drawing/2010/main"/>
            </a:ext>
          </a:extLst>
        </p:spPr>
      </p:pic>
      <p:pic>
        <p:nvPicPr>
          <p:cNvPr id="46" name="Picture 45"/>
          <p:cNvPicPr/>
          <p:nvPr/>
        </p:nvPicPr>
        <p:blipFill rotWithShape="1">
          <a:blip r:embed="rId3">
            <a:extLst>
              <a:ext uri="{28A0092B-C50C-407E-A947-70E740481C1C}">
                <a14:useLocalDpi xmlns:a14="http://schemas.microsoft.com/office/drawing/2010/main" val="0"/>
              </a:ext>
            </a:extLst>
          </a:blip>
          <a:srcRect l="91767" t="16282" r="1682" b="60929"/>
          <a:stretch/>
        </p:blipFill>
        <p:spPr bwMode="auto">
          <a:xfrm>
            <a:off x="1310743" y="4114800"/>
            <a:ext cx="597378" cy="317784"/>
          </a:xfrm>
          <a:prstGeom prst="rect">
            <a:avLst/>
          </a:prstGeom>
          <a:noFill/>
          <a:ln w="25400">
            <a:noFill/>
          </a:ln>
          <a:extLst>
            <a:ext uri="{53640926-AAD7-44D8-BBD7-CCE9431645EC}">
              <a14:shadowObscured xmlns:a14="http://schemas.microsoft.com/office/drawing/2010/main"/>
            </a:ext>
          </a:extLst>
        </p:spPr>
      </p:pic>
      <p:pic>
        <p:nvPicPr>
          <p:cNvPr id="47" name="Picture 46"/>
          <p:cNvPicPr/>
          <p:nvPr/>
        </p:nvPicPr>
        <p:blipFill rotWithShape="1">
          <a:blip r:embed="rId3">
            <a:extLst>
              <a:ext uri="{28A0092B-C50C-407E-A947-70E740481C1C}">
                <a14:useLocalDpi xmlns:a14="http://schemas.microsoft.com/office/drawing/2010/main" val="0"/>
              </a:ext>
            </a:extLst>
          </a:blip>
          <a:srcRect l="91767" t="16282" r="1682" b="60929"/>
          <a:stretch/>
        </p:blipFill>
        <p:spPr bwMode="auto">
          <a:xfrm>
            <a:off x="2114350" y="5638800"/>
            <a:ext cx="597378" cy="317784"/>
          </a:xfrm>
          <a:prstGeom prst="rect">
            <a:avLst/>
          </a:prstGeom>
          <a:noFill/>
          <a:ln w="25400">
            <a:noFill/>
          </a:ln>
          <a:extLst>
            <a:ext uri="{53640926-AAD7-44D8-BBD7-CCE9431645EC}">
              <a14:shadowObscured xmlns:a14="http://schemas.microsoft.com/office/drawing/2010/main"/>
            </a:ext>
          </a:extLst>
        </p:spPr>
      </p:pic>
      <p:sp>
        <p:nvSpPr>
          <p:cNvPr id="48" name="Rectangle 47"/>
          <p:cNvSpPr/>
          <p:nvPr/>
        </p:nvSpPr>
        <p:spPr>
          <a:xfrm>
            <a:off x="5410200" y="5405096"/>
            <a:ext cx="36576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a:latin typeface="Times New Roman" panose="02020603050405020304" pitchFamily="18" charset="0"/>
                <a:cs typeface="Times New Roman" panose="02020603050405020304" pitchFamily="18" charset="0"/>
              </a:rPr>
              <a:t>Pandora NO2 column measurements show high values at Zion, Grafton, and Sheboygan on  June 2, 2017</a:t>
            </a:r>
          </a:p>
        </p:txBody>
      </p:sp>
      <p:sp>
        <p:nvSpPr>
          <p:cNvPr id="2056" name="TextBox 2055"/>
          <p:cNvSpPr txBox="1"/>
          <p:nvPr/>
        </p:nvSpPr>
        <p:spPr>
          <a:xfrm>
            <a:off x="6096000" y="6488668"/>
            <a:ext cx="1982466"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(Luke </a:t>
            </a:r>
            <a:r>
              <a:rPr lang="en-US" b="1" dirty="0" err="1">
                <a:latin typeface="Times New Roman" panose="02020603050405020304" pitchFamily="18" charset="0"/>
                <a:cs typeface="Times New Roman" panose="02020603050405020304" pitchFamily="18" charset="0"/>
              </a:rPr>
              <a:t>Valin</a:t>
            </a:r>
            <a:r>
              <a:rPr lang="en-US" b="1" dirty="0">
                <a:latin typeface="Times New Roman" panose="02020603050405020304" pitchFamily="18" charset="0"/>
                <a:cs typeface="Times New Roman" panose="02020603050405020304" pitchFamily="18" charset="0"/>
              </a:rPr>
              <a:t>, EPA)</a:t>
            </a:r>
          </a:p>
        </p:txBody>
      </p:sp>
      <p:sp>
        <p:nvSpPr>
          <p:cNvPr id="2" name="Oval 1"/>
          <p:cNvSpPr/>
          <p:nvPr/>
        </p:nvSpPr>
        <p:spPr>
          <a:xfrm>
            <a:off x="1374721" y="1251585"/>
            <a:ext cx="533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0708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eans\users$\bpierce\Data\Documents\FY2019_Travel_SSEC\EPRI_Chicago\Captur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539750"/>
            <a:ext cx="8115300" cy="60896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90800" y="150976"/>
            <a:ext cx="4795095" cy="369332"/>
          </a:xfrm>
          <a:prstGeom prst="rect">
            <a:avLst/>
          </a:prstGeom>
        </p:spPr>
        <p:txBody>
          <a:bodyPr wrap="none">
            <a:spAutoFit/>
          </a:bodyPr>
          <a:lstStyle/>
          <a:p>
            <a:r>
              <a:rPr lang="en-US" b="1" dirty="0" err="1">
                <a:latin typeface="Times New Roman" panose="02020603050405020304" pitchFamily="18" charset="0"/>
                <a:cs typeface="Times New Roman" panose="02020603050405020304" pitchFamily="18" charset="0"/>
              </a:rPr>
              <a:t>GeoTASO</a:t>
            </a:r>
            <a:r>
              <a:rPr lang="en-US" b="1" dirty="0">
                <a:latin typeface="Times New Roman" panose="02020603050405020304" pitchFamily="18" charset="0"/>
                <a:cs typeface="Times New Roman" panose="02020603050405020304" pitchFamily="18" charset="0"/>
              </a:rPr>
              <a:t> NO2 column retrieval June 02, 2017</a:t>
            </a:r>
            <a:endParaRPr lang="en-US" dirty="0"/>
          </a:p>
        </p:txBody>
      </p:sp>
      <p:pic>
        <p:nvPicPr>
          <p:cNvPr id="4" name="Picture 2" descr="\\beans\users$\bpierce\Data\Documents\Attachments\FY2020\nov_04\Capture.PNG">
            <a:extLst>
              <a:ext uri="{FF2B5EF4-FFF2-40B4-BE49-F238E27FC236}">
                <a16:creationId xmlns:a16="http://schemas.microsoft.com/office/drawing/2014/main" id="{B554A3BB-761E-FC44-9F6C-362235032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048000"/>
            <a:ext cx="3048000" cy="7134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029FF82-EFA3-E641-A327-911B9B3706F0}"/>
              </a:ext>
            </a:extLst>
          </p:cNvPr>
          <p:cNvSpPr txBox="1"/>
          <p:nvPr/>
        </p:nvSpPr>
        <p:spPr>
          <a:xfrm>
            <a:off x="5829300" y="3077289"/>
            <a:ext cx="1803699" cy="246221"/>
          </a:xfrm>
          <a:prstGeom prst="rect">
            <a:avLst/>
          </a:prstGeom>
          <a:noFill/>
        </p:spPr>
        <p:txBody>
          <a:bodyPr wrap="none" rtlCol="0">
            <a:spAutoFit/>
          </a:bodyPr>
          <a:lstStyle/>
          <a:p>
            <a:r>
              <a:rPr lang="en-US" sz="1000" b="1" dirty="0"/>
              <a:t>NO2 Column (x10</a:t>
            </a:r>
            <a:r>
              <a:rPr lang="en-US" sz="1000" b="1" baseline="30000" dirty="0"/>
              <a:t>15</a:t>
            </a:r>
            <a:r>
              <a:rPr lang="en-US" sz="1000" b="1" dirty="0"/>
              <a:t> </a:t>
            </a:r>
            <a:r>
              <a:rPr lang="en-US" sz="1000" b="1" dirty="0" err="1"/>
              <a:t>mol</a:t>
            </a:r>
            <a:r>
              <a:rPr lang="en-US" sz="1000" b="1" dirty="0"/>
              <a:t>/cm</a:t>
            </a:r>
            <a:r>
              <a:rPr lang="en-US" sz="1000" b="1" baseline="30000" dirty="0"/>
              <a:t>2</a:t>
            </a:r>
            <a:r>
              <a:rPr lang="en-US" sz="1000" b="1" dirty="0"/>
              <a:t>)</a:t>
            </a:r>
          </a:p>
        </p:txBody>
      </p:sp>
    </p:spTree>
    <p:extLst>
      <p:ext uri="{BB962C8B-B14F-4D97-AF65-F5344CB8AC3E}">
        <p14:creationId xmlns:p14="http://schemas.microsoft.com/office/powerpoint/2010/main" val="3873724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eans\users$\bpierce\Data\Documents\FY2019_Travel_SSEC\EPRI_Chicago\LMOS_map_v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2" y="533400"/>
            <a:ext cx="4887192" cy="6324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nvPr>
        </p:nvGraphicFramePr>
        <p:xfrm>
          <a:off x="4828311" y="533400"/>
          <a:ext cx="4267200" cy="6150041"/>
        </p:xfrm>
        <a:graphic>
          <a:graphicData uri="http://schemas.openxmlformats.org/drawingml/2006/table">
            <a:tbl>
              <a:tblPr firstRow="1" firstCol="1" bandRow="1">
                <a:tableStyleId>{5C22544A-7EE6-4342-B048-85BDC9FD1C3A}</a:tableStyleId>
              </a:tblPr>
              <a:tblGrid>
                <a:gridCol w="9144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tblGrid>
              <a:tr h="181039">
                <a:tc>
                  <a:txBody>
                    <a:bodyPr/>
                    <a:lstStyle/>
                    <a:p>
                      <a:pPr marL="0" marR="0" algn="ctr">
                        <a:lnSpc>
                          <a:spcPct val="115000"/>
                        </a:lnSpc>
                        <a:spcBef>
                          <a:spcPts val="0"/>
                        </a:spcBef>
                        <a:spcAft>
                          <a:spcPts val="0"/>
                        </a:spcAft>
                      </a:pPr>
                      <a:r>
                        <a:rPr lang="en-US" sz="1000" dirty="0">
                          <a:effectLst/>
                        </a:rPr>
                        <a:t>Location</a:t>
                      </a:r>
                      <a:endParaRPr lang="en-US" sz="1000" dirty="0">
                        <a:effectLst/>
                        <a:latin typeface="Calibri"/>
                        <a:ea typeface="Calibri"/>
                        <a:cs typeface="Times New Roman"/>
                      </a:endParaRPr>
                    </a:p>
                  </a:txBody>
                  <a:tcPr marL="64401" marR="64401" marT="0" marB="0"/>
                </a:tc>
                <a:tc>
                  <a:txBody>
                    <a:bodyPr/>
                    <a:lstStyle/>
                    <a:p>
                      <a:pPr marL="0" marR="0" algn="ctr">
                        <a:lnSpc>
                          <a:spcPct val="115000"/>
                        </a:lnSpc>
                        <a:spcBef>
                          <a:spcPts val="0"/>
                        </a:spcBef>
                        <a:spcAft>
                          <a:spcPts val="0"/>
                        </a:spcAft>
                      </a:pPr>
                      <a:r>
                        <a:rPr lang="en-US" sz="1000">
                          <a:effectLst/>
                        </a:rPr>
                        <a:t>Measurement*</a:t>
                      </a:r>
                      <a:endParaRPr lang="en-US" sz="1000">
                        <a:effectLst/>
                        <a:latin typeface="Calibri"/>
                        <a:ea typeface="Calibri"/>
                        <a:cs typeface="Times New Roman"/>
                      </a:endParaRPr>
                    </a:p>
                  </a:txBody>
                  <a:tcPr marL="64401" marR="64401" marT="0" marB="0"/>
                </a:tc>
                <a:tc>
                  <a:txBody>
                    <a:bodyPr/>
                    <a:lstStyle/>
                    <a:p>
                      <a:pPr marL="0" marR="0" algn="ctr">
                        <a:lnSpc>
                          <a:spcPct val="115000"/>
                        </a:lnSpc>
                        <a:spcBef>
                          <a:spcPts val="0"/>
                        </a:spcBef>
                        <a:spcAft>
                          <a:spcPts val="0"/>
                        </a:spcAft>
                      </a:pPr>
                      <a:r>
                        <a:rPr lang="en-US" sz="1000">
                          <a:effectLst/>
                        </a:rPr>
                        <a:t>Research Institution*</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0"/>
                  </a:ext>
                </a:extLst>
              </a:tr>
              <a:tr h="181039">
                <a:tc gridSpan="3">
                  <a:txBody>
                    <a:bodyPr/>
                    <a:lstStyle/>
                    <a:p>
                      <a:pPr marL="0" marR="0" algn="ctr">
                        <a:lnSpc>
                          <a:spcPct val="115000"/>
                        </a:lnSpc>
                        <a:spcBef>
                          <a:spcPts val="0"/>
                        </a:spcBef>
                        <a:spcAft>
                          <a:spcPts val="0"/>
                        </a:spcAft>
                      </a:pPr>
                      <a:r>
                        <a:rPr lang="en-US" sz="1000">
                          <a:effectLst/>
                        </a:rPr>
                        <a:t>Ground Sites</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81039">
                <a:tc rowSpan="2">
                  <a:txBody>
                    <a:bodyPr/>
                    <a:lstStyle/>
                    <a:p>
                      <a:pPr marL="0" marR="0">
                        <a:lnSpc>
                          <a:spcPct val="115000"/>
                        </a:lnSpc>
                        <a:spcBef>
                          <a:spcPts val="0"/>
                        </a:spcBef>
                        <a:spcAft>
                          <a:spcPts val="0"/>
                        </a:spcAft>
                      </a:pPr>
                      <a:r>
                        <a:rPr lang="en-US" sz="1000" dirty="0">
                          <a:effectLst/>
                        </a:rPr>
                        <a:t>Spaceport Sheboygan</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Remote sensing of meteorology (SPARC</a:t>
                      </a:r>
                      <a:r>
                        <a:rPr lang="en-US" sz="1000" baseline="0" dirty="0">
                          <a:effectLst/>
                        </a:rPr>
                        <a:t> Trailer)</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UW-Madison -SSEC</a:t>
                      </a:r>
                      <a:endParaRPr lang="en-US" sz="1000" dirty="0">
                        <a:effectLst/>
                        <a:latin typeface="Calibri"/>
                        <a:ea typeface="Calibri"/>
                        <a:cs typeface="Times New Roman"/>
                      </a:endParaRPr>
                    </a:p>
                  </a:txBody>
                  <a:tcPr marL="64401" marR="64401" marT="0" marB="0"/>
                </a:tc>
                <a:extLst>
                  <a:ext uri="{0D108BD9-81ED-4DB2-BD59-A6C34878D82A}">
                    <a16:rowId xmlns:a16="http://schemas.microsoft.com/office/drawing/2014/main" val="10002"/>
                  </a:ext>
                </a:extLst>
              </a:tr>
              <a:tr h="181039">
                <a:tc vMerge="1">
                  <a:txBody>
                    <a:bodyPr/>
                    <a:lstStyle/>
                    <a:p>
                      <a:endParaRPr lang="en-US"/>
                    </a:p>
                  </a:txBody>
                  <a:tcPr/>
                </a:tc>
                <a:tc>
                  <a:txBody>
                    <a:bodyPr/>
                    <a:lstStyle/>
                    <a:p>
                      <a:pPr marL="0" marR="0">
                        <a:lnSpc>
                          <a:spcPct val="115000"/>
                        </a:lnSpc>
                        <a:spcBef>
                          <a:spcPts val="0"/>
                        </a:spcBef>
                        <a:spcAft>
                          <a:spcPts val="0"/>
                        </a:spcAft>
                      </a:pPr>
                      <a:r>
                        <a:rPr lang="en-US" sz="1000" dirty="0">
                          <a:effectLst/>
                        </a:rPr>
                        <a:t>In situ measurements of pollutants </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3"/>
                  </a:ext>
                </a:extLst>
              </a:tr>
              <a:tr h="181039">
                <a:tc rowSpan="3">
                  <a:txBody>
                    <a:bodyPr/>
                    <a:lstStyle/>
                    <a:p>
                      <a:pPr marL="0" marR="0">
                        <a:lnSpc>
                          <a:spcPct val="115000"/>
                        </a:lnSpc>
                        <a:spcBef>
                          <a:spcPts val="0"/>
                        </a:spcBef>
                        <a:spcAft>
                          <a:spcPts val="0"/>
                        </a:spcAft>
                      </a:pPr>
                      <a:r>
                        <a:rPr lang="en-US" sz="1000">
                          <a:effectLst/>
                        </a:rPr>
                        <a:t>Zion, IL</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Remote sensing of meteorology (</a:t>
                      </a:r>
                      <a:r>
                        <a:rPr lang="en-US" sz="1000" dirty="0" err="1">
                          <a:effectLst/>
                        </a:rPr>
                        <a:t>Sodar</a:t>
                      </a:r>
                      <a:r>
                        <a:rPr lang="en-US" sz="1000" dirty="0">
                          <a:effectLst/>
                        </a:rPr>
                        <a:t>/MW</a:t>
                      </a:r>
                      <a:r>
                        <a:rPr lang="en-US" sz="1000" baseline="0" dirty="0">
                          <a:effectLst/>
                        </a:rPr>
                        <a:t> Radiometer)</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Univ. Northern Iowa</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4"/>
                  </a:ext>
                </a:extLst>
              </a:tr>
              <a:tr h="362077">
                <a:tc vMerge="1">
                  <a:txBody>
                    <a:bodyPr/>
                    <a:lstStyle/>
                    <a:p>
                      <a:endParaRPr lang="en-US"/>
                    </a:p>
                  </a:txBody>
                  <a:tcPr/>
                </a:tc>
                <a:tc>
                  <a:txBody>
                    <a:bodyPr/>
                    <a:lstStyle/>
                    <a:p>
                      <a:pPr marL="0" marR="0">
                        <a:lnSpc>
                          <a:spcPct val="115000"/>
                        </a:lnSpc>
                        <a:spcBef>
                          <a:spcPts val="0"/>
                        </a:spcBef>
                        <a:spcAft>
                          <a:spcPts val="0"/>
                        </a:spcAft>
                      </a:pPr>
                      <a:r>
                        <a:rPr lang="en-US" sz="1000" dirty="0">
                          <a:effectLst/>
                        </a:rPr>
                        <a:t>Detailed in situ chemical measurements</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Univ. Iowa, UW-Madison, Univ. Minnesota</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5"/>
                  </a:ext>
                </a:extLst>
              </a:tr>
              <a:tr h="181039">
                <a:tc vMerge="1">
                  <a:txBody>
                    <a:bodyPr/>
                    <a:lstStyle/>
                    <a:p>
                      <a:endParaRPr lang="en-US"/>
                    </a:p>
                  </a:txBody>
                  <a:tcPr/>
                </a:tc>
                <a:tc>
                  <a:txBody>
                    <a:bodyPr/>
                    <a:lstStyle/>
                    <a:p>
                      <a:pPr marL="0" marR="0">
                        <a:lnSpc>
                          <a:spcPct val="115000"/>
                        </a:lnSpc>
                        <a:spcBef>
                          <a:spcPts val="0"/>
                        </a:spcBef>
                        <a:spcAft>
                          <a:spcPts val="0"/>
                        </a:spcAft>
                      </a:pPr>
                      <a:r>
                        <a:rPr lang="en-US" sz="1000" dirty="0">
                          <a:effectLst/>
                        </a:rPr>
                        <a:t>Routine measurements of ozone</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Illinois EPA</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6"/>
                  </a:ext>
                </a:extLst>
              </a:tr>
              <a:tr h="362077">
                <a:tc>
                  <a:txBody>
                    <a:bodyPr/>
                    <a:lstStyle/>
                    <a:p>
                      <a:pPr marL="0" marR="0">
                        <a:lnSpc>
                          <a:spcPct val="115000"/>
                        </a:lnSpc>
                        <a:spcBef>
                          <a:spcPts val="0"/>
                        </a:spcBef>
                        <a:spcAft>
                          <a:spcPts val="0"/>
                        </a:spcAft>
                      </a:pPr>
                      <a:r>
                        <a:rPr lang="en-US" sz="1000">
                          <a:effectLst/>
                        </a:rPr>
                        <a:t>Various</a:t>
                      </a:r>
                      <a:r>
                        <a:rPr lang="en-US" sz="1000" baseline="30000">
                          <a:effectLst/>
                        </a:rPr>
                        <a:t>†</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Remote sensing of pollutants and boundary layer height</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7"/>
                  </a:ext>
                </a:extLst>
              </a:tr>
              <a:tr h="181039">
                <a:tc>
                  <a:txBody>
                    <a:bodyPr/>
                    <a:lstStyle/>
                    <a:p>
                      <a:pPr marL="0" marR="0">
                        <a:lnSpc>
                          <a:spcPct val="115000"/>
                        </a:lnSpc>
                        <a:spcBef>
                          <a:spcPts val="0"/>
                        </a:spcBef>
                        <a:spcAft>
                          <a:spcPts val="0"/>
                        </a:spcAft>
                      </a:pPr>
                      <a:r>
                        <a:rPr lang="en-US" sz="1000">
                          <a:effectLst/>
                        </a:rPr>
                        <a:t>Sheboygan transect</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In situ measurements of ozone at four locations</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8"/>
                  </a:ext>
                </a:extLst>
              </a:tr>
              <a:tr h="181039">
                <a:tc gridSpan="3">
                  <a:txBody>
                    <a:bodyPr/>
                    <a:lstStyle/>
                    <a:p>
                      <a:pPr marL="0" marR="0" algn="ctr">
                        <a:lnSpc>
                          <a:spcPct val="115000"/>
                        </a:lnSpc>
                        <a:spcBef>
                          <a:spcPts val="0"/>
                        </a:spcBef>
                        <a:spcAft>
                          <a:spcPts val="0"/>
                        </a:spcAft>
                      </a:pPr>
                      <a:r>
                        <a:rPr lang="en-US" sz="1000">
                          <a:effectLst/>
                        </a:rPr>
                        <a:t>Airborne Platforms</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181039">
                <a:tc rowSpan="3">
                  <a:txBody>
                    <a:bodyPr/>
                    <a:lstStyle/>
                    <a:p>
                      <a:pPr marL="0" marR="0">
                        <a:lnSpc>
                          <a:spcPct val="115000"/>
                        </a:lnSpc>
                        <a:spcBef>
                          <a:spcPts val="0"/>
                        </a:spcBef>
                        <a:spcAft>
                          <a:spcPts val="0"/>
                        </a:spcAft>
                      </a:pPr>
                      <a:r>
                        <a:rPr lang="en-US" sz="1000" dirty="0">
                          <a:effectLst/>
                        </a:rPr>
                        <a:t>Lakeshore region</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Airborne remote sensing of NO</a:t>
                      </a:r>
                      <a:r>
                        <a:rPr lang="en-US" sz="1000" baseline="-25000">
                          <a:effectLst/>
                        </a:rPr>
                        <a:t>2</a:t>
                      </a:r>
                      <a:r>
                        <a:rPr lang="en-US" sz="1000">
                          <a:effectLst/>
                        </a:rPr>
                        <a:t> (GeoTASO)</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NASA</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10"/>
                  </a:ext>
                </a:extLst>
              </a:tr>
              <a:tr h="362077">
                <a:tc vMerge="1">
                  <a:txBody>
                    <a:bodyPr/>
                    <a:lstStyle/>
                    <a:p>
                      <a:endParaRPr lang="en-US"/>
                    </a:p>
                  </a:txBody>
                  <a:tcPr/>
                </a:tc>
                <a:tc>
                  <a:txBody>
                    <a:bodyPr/>
                    <a:lstStyle/>
                    <a:p>
                      <a:pPr marL="0" marR="0">
                        <a:lnSpc>
                          <a:spcPct val="115000"/>
                        </a:lnSpc>
                        <a:spcBef>
                          <a:spcPts val="0"/>
                        </a:spcBef>
                        <a:spcAft>
                          <a:spcPts val="0"/>
                        </a:spcAft>
                      </a:pPr>
                      <a:r>
                        <a:rPr lang="en-US" sz="1000">
                          <a:effectLst/>
                        </a:rPr>
                        <a:t>Airborne remote sensing of clouds (AirHARP)</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Univ. Maryland, Baltimore County</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11"/>
                  </a:ext>
                </a:extLst>
              </a:tr>
              <a:tr h="362077">
                <a:tc vMerge="1">
                  <a:txBody>
                    <a:bodyPr/>
                    <a:lstStyle/>
                    <a:p>
                      <a:endParaRPr lang="en-US"/>
                    </a:p>
                  </a:txBody>
                  <a:tcPr/>
                </a:tc>
                <a:tc>
                  <a:txBody>
                    <a:bodyPr/>
                    <a:lstStyle/>
                    <a:p>
                      <a:pPr marL="0" marR="0">
                        <a:lnSpc>
                          <a:spcPct val="115000"/>
                        </a:lnSpc>
                        <a:spcBef>
                          <a:spcPts val="0"/>
                        </a:spcBef>
                        <a:spcAft>
                          <a:spcPts val="0"/>
                        </a:spcAft>
                      </a:pPr>
                      <a:r>
                        <a:rPr lang="en-US" sz="1000">
                          <a:effectLst/>
                        </a:rPr>
                        <a:t>Airborne in situ profiling of pollutants and meteorology</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Scientific Aviation</a:t>
                      </a:r>
                      <a:endParaRPr lang="en-US" sz="1000" dirty="0">
                        <a:effectLst/>
                        <a:latin typeface="Calibri"/>
                        <a:ea typeface="Calibri"/>
                        <a:cs typeface="Times New Roman"/>
                      </a:endParaRPr>
                    </a:p>
                  </a:txBody>
                  <a:tcPr marL="64401" marR="64401" marT="0" marB="0"/>
                </a:tc>
                <a:extLst>
                  <a:ext uri="{0D108BD9-81ED-4DB2-BD59-A6C34878D82A}">
                    <a16:rowId xmlns:a16="http://schemas.microsoft.com/office/drawing/2014/main" val="10012"/>
                  </a:ext>
                </a:extLst>
              </a:tr>
              <a:tr h="181039">
                <a:tc gridSpan="3">
                  <a:txBody>
                    <a:bodyPr/>
                    <a:lstStyle/>
                    <a:p>
                      <a:pPr marL="0" marR="0" algn="ctr">
                        <a:lnSpc>
                          <a:spcPct val="115000"/>
                        </a:lnSpc>
                        <a:spcBef>
                          <a:spcPts val="0"/>
                        </a:spcBef>
                        <a:spcAft>
                          <a:spcPts val="0"/>
                        </a:spcAft>
                      </a:pPr>
                      <a:r>
                        <a:rPr lang="en-US" sz="1000">
                          <a:effectLst/>
                        </a:rPr>
                        <a:t>Shipboard Platform</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3"/>
                  </a:ext>
                </a:extLst>
              </a:tr>
              <a:tr h="362077">
                <a:tc rowSpan="2">
                  <a:txBody>
                    <a:bodyPr/>
                    <a:lstStyle/>
                    <a:p>
                      <a:pPr marL="0" marR="0">
                        <a:lnSpc>
                          <a:spcPct val="115000"/>
                        </a:lnSpc>
                        <a:spcBef>
                          <a:spcPts val="0"/>
                        </a:spcBef>
                        <a:spcAft>
                          <a:spcPts val="0"/>
                        </a:spcAft>
                      </a:pPr>
                      <a:r>
                        <a:rPr lang="en-US" sz="1000">
                          <a:effectLst/>
                        </a:rPr>
                        <a:t>Lake Michigan</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In situ measurements of pollutants</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14"/>
                  </a:ext>
                </a:extLst>
              </a:tr>
              <a:tr h="362077">
                <a:tc vMerge="1">
                  <a:txBody>
                    <a:bodyPr/>
                    <a:lstStyle/>
                    <a:p>
                      <a:endParaRPr lang="en-US"/>
                    </a:p>
                  </a:txBody>
                  <a:tcPr/>
                </a:tc>
                <a:tc>
                  <a:txBody>
                    <a:bodyPr/>
                    <a:lstStyle/>
                    <a:p>
                      <a:pPr marL="0" marR="0">
                        <a:lnSpc>
                          <a:spcPct val="115000"/>
                        </a:lnSpc>
                        <a:spcBef>
                          <a:spcPts val="0"/>
                        </a:spcBef>
                        <a:spcAft>
                          <a:spcPts val="0"/>
                        </a:spcAft>
                      </a:pPr>
                      <a:r>
                        <a:rPr lang="en-US" sz="1000">
                          <a:effectLst/>
                        </a:rPr>
                        <a:t>Remote sensing of pollutants and boundary later height</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15"/>
                  </a:ext>
                </a:extLst>
              </a:tr>
              <a:tr h="181039">
                <a:tc gridSpan="3">
                  <a:txBody>
                    <a:bodyPr/>
                    <a:lstStyle/>
                    <a:p>
                      <a:pPr marL="0" marR="0" algn="ctr">
                        <a:lnSpc>
                          <a:spcPct val="115000"/>
                        </a:lnSpc>
                        <a:spcBef>
                          <a:spcPts val="0"/>
                        </a:spcBef>
                        <a:spcAft>
                          <a:spcPts val="0"/>
                        </a:spcAft>
                      </a:pPr>
                      <a:r>
                        <a:rPr lang="en-US" sz="1000">
                          <a:effectLst/>
                        </a:rPr>
                        <a:t>Mobile Platforms</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6"/>
                  </a:ext>
                </a:extLst>
              </a:tr>
              <a:tr h="181039">
                <a:tc>
                  <a:txBody>
                    <a:bodyPr/>
                    <a:lstStyle/>
                    <a:p>
                      <a:pPr marL="0" marR="0">
                        <a:lnSpc>
                          <a:spcPct val="115000"/>
                        </a:lnSpc>
                        <a:spcBef>
                          <a:spcPts val="0"/>
                        </a:spcBef>
                        <a:spcAft>
                          <a:spcPts val="0"/>
                        </a:spcAft>
                      </a:pPr>
                      <a:r>
                        <a:rPr lang="en-US" sz="1000">
                          <a:effectLst/>
                        </a:rPr>
                        <a:t>Northeast IL and Southeast WI</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In situ measurements of pollutants (GMAP)</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Region 5</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17"/>
                  </a:ext>
                </a:extLst>
              </a:tr>
              <a:tr h="181039">
                <a:tc>
                  <a:txBody>
                    <a:bodyPr/>
                    <a:lstStyle/>
                    <a:p>
                      <a:pPr marL="0" marR="0">
                        <a:lnSpc>
                          <a:spcPct val="115000"/>
                        </a:lnSpc>
                        <a:spcBef>
                          <a:spcPts val="0"/>
                        </a:spcBef>
                        <a:spcAft>
                          <a:spcPts val="0"/>
                        </a:spcAft>
                      </a:pPr>
                      <a:r>
                        <a:rPr lang="en-US" sz="1000">
                          <a:effectLst/>
                        </a:rPr>
                        <a:t>Grafton to Sheboygan</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In situ measurements of ozone and meteorology</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UW-Eau Claire</a:t>
                      </a:r>
                      <a:endParaRPr lang="en-US" sz="1000" dirty="0">
                        <a:effectLst/>
                        <a:latin typeface="Calibri"/>
                        <a:ea typeface="Calibri"/>
                        <a:cs typeface="Times New Roman"/>
                      </a:endParaRPr>
                    </a:p>
                  </a:txBody>
                  <a:tcPr marL="64401" marR="64401" marT="0" marB="0"/>
                </a:tc>
                <a:extLst>
                  <a:ext uri="{0D108BD9-81ED-4DB2-BD59-A6C34878D82A}">
                    <a16:rowId xmlns:a16="http://schemas.microsoft.com/office/drawing/2014/main" val="10018"/>
                  </a:ext>
                </a:extLst>
              </a:tr>
            </a:tbl>
          </a:graphicData>
        </a:graphic>
      </p:graphicFrame>
      <p:sp>
        <p:nvSpPr>
          <p:cNvPr id="7" name="Rectangle 6"/>
          <p:cNvSpPr/>
          <p:nvPr/>
        </p:nvSpPr>
        <p:spPr>
          <a:xfrm>
            <a:off x="-10392" y="76200"/>
            <a:ext cx="9154392" cy="400110"/>
          </a:xfrm>
          <a:prstGeom prst="rect">
            <a:avLst/>
          </a:prstGeom>
        </p:spPr>
        <p:txBody>
          <a:bodyPr wrap="square">
            <a:spAutoFit/>
          </a:bodyPr>
          <a:lstStyle/>
          <a:p>
            <a:pPr algn="ctr"/>
            <a:r>
              <a:rPr lang="en-US" sz="2000" b="1" dirty="0">
                <a:latin typeface="Times New Roman" panose="02020603050405020304" pitchFamily="18" charset="0"/>
                <a:cs typeface="Times New Roman" panose="02020603050405020304" pitchFamily="18" charset="0"/>
              </a:rPr>
              <a:t>Summary of measurements made during the LMOS 2017 field campaign</a:t>
            </a:r>
          </a:p>
        </p:txBody>
      </p:sp>
      <p:sp>
        <p:nvSpPr>
          <p:cNvPr id="2" name="Rectangle 1"/>
          <p:cNvSpPr/>
          <p:nvPr/>
        </p:nvSpPr>
        <p:spPr>
          <a:xfrm>
            <a:off x="4811486" y="1219200"/>
            <a:ext cx="4267200" cy="3463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9127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350" y="1447800"/>
            <a:ext cx="8606850" cy="3810000"/>
          </a:xfrm>
          <a:prstGeom prst="rect">
            <a:avLst/>
          </a:prstGeom>
          <a:noFill/>
        </p:spPr>
      </p:pic>
      <p:cxnSp>
        <p:nvCxnSpPr>
          <p:cNvPr id="3" name="Straight Arrow Connector 2"/>
          <p:cNvCxnSpPr/>
          <p:nvPr/>
        </p:nvCxnSpPr>
        <p:spPr>
          <a:xfrm>
            <a:off x="1017234" y="1524000"/>
            <a:ext cx="0" cy="12192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85800" y="2819400"/>
            <a:ext cx="7772400" cy="0"/>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438400" y="1447800"/>
            <a:ext cx="0" cy="12954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419600" y="1447800"/>
            <a:ext cx="0" cy="12954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400800" y="1447800"/>
            <a:ext cx="0" cy="12954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705600" y="1447800"/>
            <a:ext cx="0" cy="12954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5" idx="0"/>
          </p:cNvCxnSpPr>
          <p:nvPr/>
        </p:nvCxnSpPr>
        <p:spPr>
          <a:xfrm>
            <a:off x="8153400" y="1676399"/>
            <a:ext cx="0" cy="1066801"/>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506244" y="1447800"/>
            <a:ext cx="0" cy="12954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191000" y="1447799"/>
            <a:ext cx="0" cy="1295401"/>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Left Brace 4"/>
          <p:cNvSpPr/>
          <p:nvPr/>
        </p:nvSpPr>
        <p:spPr>
          <a:xfrm rot="5400000">
            <a:off x="4356717" y="-2120284"/>
            <a:ext cx="457200" cy="7136166"/>
          </a:xfrm>
          <a:prstGeom prst="leftBrace">
            <a:avLst>
              <a:gd name="adj1" fmla="val 8333"/>
              <a:gd name="adj2" fmla="val 49534"/>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p:cNvSpPr txBox="1"/>
          <p:nvPr/>
        </p:nvSpPr>
        <p:spPr>
          <a:xfrm>
            <a:off x="2743200" y="838200"/>
            <a:ext cx="3785780" cy="369332"/>
          </a:xfrm>
          <a:prstGeom prst="rect">
            <a:avLst/>
          </a:prstGeom>
          <a:noFill/>
          <a:ln>
            <a:solidFill>
              <a:srgbClr val="FF0000"/>
            </a:solidFill>
          </a:ln>
        </p:spPr>
        <p:txBody>
          <a:bodyPr wrap="none" rtlCol="0">
            <a:spAutoFit/>
          </a:bodyPr>
          <a:lstStyle/>
          <a:p>
            <a:r>
              <a:rPr lang="en-US" dirty="0"/>
              <a:t>Likely influence of power plant plumes</a:t>
            </a:r>
          </a:p>
        </p:txBody>
      </p:sp>
      <p:sp>
        <p:nvSpPr>
          <p:cNvPr id="27" name="Rectangle 26"/>
          <p:cNvSpPr/>
          <p:nvPr/>
        </p:nvSpPr>
        <p:spPr>
          <a:xfrm>
            <a:off x="230475" y="5562600"/>
            <a:ext cx="860685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a:latin typeface="Times New Roman" panose="02020603050405020304" pitchFamily="18" charset="0"/>
                <a:cs typeface="Times New Roman" panose="02020603050405020304" pitchFamily="18" charset="0"/>
              </a:rPr>
              <a:t>Formaldehyde (HCHO) and nitrogen dioxide (NO2) serve to indicate the chemical regime for ozone formation (i.e., NOx limited and volatile organic compound (VOC) limited) at Sheboygan. </a:t>
            </a:r>
          </a:p>
        </p:txBody>
      </p:sp>
      <p:sp>
        <p:nvSpPr>
          <p:cNvPr id="28" name="Rectangle 27"/>
          <p:cNvSpPr/>
          <p:nvPr/>
        </p:nvSpPr>
        <p:spPr>
          <a:xfrm>
            <a:off x="0" y="152400"/>
            <a:ext cx="9144000" cy="400110"/>
          </a:xfrm>
          <a:prstGeom prst="rect">
            <a:avLst/>
          </a:prstGeom>
        </p:spPr>
        <p:txBody>
          <a:bodyPr wrap="square">
            <a:spAutoFit/>
          </a:bodyPr>
          <a:lstStyle/>
          <a:p>
            <a:pPr algn="ctr"/>
            <a:r>
              <a:rPr lang="en-US" sz="2000" b="1" dirty="0">
                <a:latin typeface="Times New Roman" panose="02020603050405020304" pitchFamily="18" charset="0"/>
                <a:cs typeface="Times New Roman" panose="02020603050405020304" pitchFamily="18" charset="0"/>
              </a:rPr>
              <a:t>Time series of O3, NO2 and HCHO measurements at Spaceport Sheboygan</a:t>
            </a:r>
          </a:p>
        </p:txBody>
      </p:sp>
      <p:sp>
        <p:nvSpPr>
          <p:cNvPr id="29" name="TextBox 28"/>
          <p:cNvSpPr txBox="1"/>
          <p:nvPr/>
        </p:nvSpPr>
        <p:spPr>
          <a:xfrm>
            <a:off x="2172734" y="6520934"/>
            <a:ext cx="4493731"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(Andrew Whitehill and Jim </a:t>
            </a:r>
            <a:r>
              <a:rPr lang="en-US" b="1" dirty="0" err="1">
                <a:latin typeface="Times New Roman" panose="02020603050405020304" pitchFamily="18" charset="0"/>
                <a:cs typeface="Times New Roman" panose="02020603050405020304" pitchFamily="18" charset="0"/>
              </a:rPr>
              <a:t>Szykman</a:t>
            </a:r>
            <a:r>
              <a:rPr lang="en-US" b="1" dirty="0">
                <a:latin typeface="Times New Roman" panose="02020603050405020304" pitchFamily="18" charset="0"/>
                <a:cs typeface="Times New Roman" panose="02020603050405020304" pitchFamily="18" charset="0"/>
              </a:rPr>
              <a:t>, EPA)</a:t>
            </a:r>
          </a:p>
        </p:txBody>
      </p:sp>
    </p:spTree>
    <p:extLst>
      <p:ext uri="{BB962C8B-B14F-4D97-AF65-F5344CB8AC3E}">
        <p14:creationId xmlns:p14="http://schemas.microsoft.com/office/powerpoint/2010/main" val="2048205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eans\users$\bpierce\Data\Documents\Great_Lakes_Ozone_Study\LADCO_Report\Draft_03\NAM-CMAQ\Figure_3.2.2.png"/>
          <p:cNvPicPr/>
          <p:nvPr/>
        </p:nvPicPr>
        <p:blipFill rotWithShape="1">
          <a:blip r:embed="rId2" cstate="print">
            <a:extLst>
              <a:ext uri="{28A0092B-C50C-407E-A947-70E740481C1C}">
                <a14:useLocalDpi xmlns:a14="http://schemas.microsoft.com/office/drawing/2010/main" val="0"/>
              </a:ext>
            </a:extLst>
          </a:blip>
          <a:srcRect t="54835"/>
          <a:stretch/>
        </p:blipFill>
        <p:spPr bwMode="auto">
          <a:xfrm>
            <a:off x="3733799" y="1408092"/>
            <a:ext cx="5391095" cy="3163908"/>
          </a:xfrm>
          <a:prstGeom prst="rect">
            <a:avLst/>
          </a:prstGeom>
          <a:noFill/>
          <a:ln>
            <a:noFill/>
          </a:ln>
        </p:spPr>
      </p:pic>
      <p:sp>
        <p:nvSpPr>
          <p:cNvPr id="2" name="Rectangle 1"/>
          <p:cNvSpPr/>
          <p:nvPr/>
        </p:nvSpPr>
        <p:spPr>
          <a:xfrm>
            <a:off x="0" y="6211669"/>
            <a:ext cx="914400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a:latin typeface="Times New Roman" panose="02020603050405020304" pitchFamily="18" charset="0"/>
                <a:cs typeface="Times New Roman" panose="02020603050405020304" pitchFamily="18" charset="0"/>
              </a:rPr>
              <a:t>The North American Model (NAM) meteorology drives the Environmental Protection Agency’s (EPA)  Community  Multiscale  Air  Quality  Model (CMAQ) </a:t>
            </a:r>
          </a:p>
        </p:txBody>
      </p:sp>
      <p:sp>
        <p:nvSpPr>
          <p:cNvPr id="3" name="Rectangle 2"/>
          <p:cNvSpPr/>
          <p:nvPr/>
        </p:nvSpPr>
        <p:spPr>
          <a:xfrm>
            <a:off x="0" y="0"/>
            <a:ext cx="9144000" cy="923330"/>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National Weather Service NAM-CMAQ ozone forecasts during LMOS 2017</a:t>
            </a:r>
          </a:p>
          <a:p>
            <a:pPr algn="ctr"/>
            <a:r>
              <a:rPr lang="en-US" b="1"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hlinkClick r:id="rId3"/>
              </a:rPr>
              <a:t>http://airquality.weather.gov/</a:t>
            </a:r>
            <a:r>
              <a:rPr lang="en-US" b="1" dirty="0">
                <a:latin typeface="Times New Roman" panose="02020603050405020304" pitchFamily="18" charset="0"/>
                <a:cs typeface="Times New Roman" panose="02020603050405020304" pitchFamily="18" charset="0"/>
              </a:rPr>
              <a:t>)  </a:t>
            </a:r>
          </a:p>
          <a:p>
            <a:pPr algn="ctr"/>
            <a:r>
              <a:rPr lang="en-US" b="1" dirty="0">
                <a:latin typeface="Times New Roman" panose="02020603050405020304" pitchFamily="18" charset="0"/>
                <a:cs typeface="Times New Roman" panose="02020603050405020304" pitchFamily="18" charset="0"/>
              </a:rPr>
              <a:t> </a:t>
            </a:r>
          </a:p>
        </p:txBody>
      </p:sp>
      <p:pic>
        <p:nvPicPr>
          <p:cNvPr id="6" name="Picture 5"/>
          <p:cNvPicPr>
            <a:picLocks noChangeAspect="1"/>
          </p:cNvPicPr>
          <p:nvPr/>
        </p:nvPicPr>
        <p:blipFill>
          <a:blip r:embed="rId4" cstate="print"/>
          <a:stretch>
            <a:fillRect/>
          </a:stretch>
        </p:blipFill>
        <p:spPr>
          <a:xfrm>
            <a:off x="19105" y="1295400"/>
            <a:ext cx="3591048" cy="3505200"/>
          </a:xfrm>
          <a:prstGeom prst="rect">
            <a:avLst/>
          </a:prstGeom>
        </p:spPr>
      </p:pic>
      <p:sp>
        <p:nvSpPr>
          <p:cNvPr id="4" name="TextBox 3"/>
          <p:cNvSpPr txBox="1"/>
          <p:nvPr/>
        </p:nvSpPr>
        <p:spPr>
          <a:xfrm>
            <a:off x="4982242" y="990600"/>
            <a:ext cx="2837123" cy="33855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sz="1600" b="1" dirty="0">
                <a:latin typeface="Times New Roman" panose="02020603050405020304" pitchFamily="18" charset="0"/>
                <a:cs typeface="Times New Roman" panose="02020603050405020304" pitchFamily="18" charset="0"/>
              </a:rPr>
              <a:t>May 22 through June 22, 2017</a:t>
            </a:r>
          </a:p>
        </p:txBody>
      </p:sp>
      <p:sp>
        <p:nvSpPr>
          <p:cNvPr id="7" name="Rectangle 6"/>
          <p:cNvSpPr/>
          <p:nvPr/>
        </p:nvSpPr>
        <p:spPr>
          <a:xfrm>
            <a:off x="152400" y="5449908"/>
            <a:ext cx="8001000" cy="646331"/>
          </a:xfrm>
          <a:prstGeom prst="rect">
            <a:avLst/>
          </a:prstGeom>
          <a:solidFill>
            <a:schemeClr val="bg1"/>
          </a:solidFill>
          <a:ln>
            <a:solidFill>
              <a:schemeClr val="tx1"/>
            </a:solidFill>
          </a:ln>
        </p:spPr>
        <p:txBody>
          <a:bodyPr wrap="square">
            <a:spAutoFit/>
          </a:bodyPr>
          <a:lstStyle/>
          <a:p>
            <a:r>
              <a:rPr lang="en-US" dirty="0">
                <a:latin typeface="Times New Roman" panose="02020603050405020304" pitchFamily="18" charset="0"/>
                <a:cs typeface="Times New Roman" panose="02020603050405020304" pitchFamily="18" charset="0"/>
              </a:rPr>
              <a:t>During LMOS 2017 NAM-CMAQ underestimates the occurrence of high ozone (&gt;60ppbv) during Southerly and Southwesterly flow at Sheboygan, KA. </a:t>
            </a:r>
          </a:p>
        </p:txBody>
      </p:sp>
      <p:cxnSp>
        <p:nvCxnSpPr>
          <p:cNvPr id="8" name="Straight Arrow Connector 7"/>
          <p:cNvCxnSpPr>
            <a:stCxn id="7" idx="0"/>
          </p:cNvCxnSpPr>
          <p:nvPr/>
        </p:nvCxnSpPr>
        <p:spPr>
          <a:xfrm flipV="1">
            <a:off x="4152900" y="4427907"/>
            <a:ext cx="495300" cy="1022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715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beans\users$\bpierce\Data\Documents\Attachments\FY2019\apr_17\Holloway_Lecture\Capt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914400"/>
            <a:ext cx="2949245" cy="35052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eans\users$\bpierce\Data\Documents\Attachments\FY2019\apr_17\Holloway_Lecture\Capt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79470"/>
            <a:ext cx="5867400" cy="43658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276600" y="304258"/>
            <a:ext cx="3445174"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Regulatory Modeling</a:t>
            </a:r>
          </a:p>
        </p:txBody>
      </p:sp>
      <p:sp>
        <p:nvSpPr>
          <p:cNvPr id="2" name="Rectangle 1"/>
          <p:cNvSpPr/>
          <p:nvPr/>
        </p:nvSpPr>
        <p:spPr>
          <a:xfrm>
            <a:off x="6019800" y="1905000"/>
            <a:ext cx="965062"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28600" y="1017798"/>
            <a:ext cx="5410200" cy="1200329"/>
          </a:xfrm>
          <a:prstGeom prst="rect">
            <a:avLst/>
          </a:prstGeom>
        </p:spPr>
        <p:txBody>
          <a:bodyPr wrap="square">
            <a:spAutoFit/>
          </a:bodyPr>
          <a:lstStyle/>
          <a:p>
            <a:pPr algn="ctr"/>
            <a:r>
              <a:rPr lang="en-US" altLang="en-US" b="1" dirty="0">
                <a:solidFill>
                  <a:srgbClr val="000066"/>
                </a:solidFill>
                <a:latin typeface="Candara" panose="020E0502030303020204" pitchFamily="34" charset="0"/>
                <a:cs typeface="Arial" panose="020B0604020202020204" pitchFamily="34" charset="0"/>
              </a:rPr>
              <a:t>A Satellite Constrained Meteorological Modeling Platform for LADCO States SIP Development</a:t>
            </a:r>
          </a:p>
          <a:p>
            <a:pPr algn="ctr"/>
            <a:r>
              <a:rPr lang="en-US" altLang="en-US" b="1" dirty="0">
                <a:solidFill>
                  <a:srgbClr val="000066"/>
                </a:solidFill>
                <a:latin typeface="Candara" panose="020E0502030303020204" pitchFamily="34" charset="0"/>
                <a:cs typeface="Arial" panose="020B0604020202020204" pitchFamily="34" charset="0"/>
              </a:rPr>
              <a:t> (Funded by NASA Applied Sciences Program</a:t>
            </a:r>
          </a:p>
          <a:p>
            <a:pPr algn="ctr"/>
            <a:r>
              <a:rPr lang="en-US" altLang="en-US" b="1" dirty="0">
                <a:solidFill>
                  <a:srgbClr val="000066"/>
                </a:solidFill>
                <a:latin typeface="Candara" panose="020E0502030303020204" pitchFamily="34" charset="0"/>
                <a:cs typeface="Arial" panose="020B0604020202020204" pitchFamily="34" charset="0"/>
              </a:rPr>
              <a:t>PI Jason </a:t>
            </a:r>
            <a:r>
              <a:rPr lang="en-US" altLang="en-US" b="1" dirty="0" err="1">
                <a:solidFill>
                  <a:srgbClr val="000066"/>
                </a:solidFill>
                <a:latin typeface="Candara" panose="020E0502030303020204" pitchFamily="34" charset="0"/>
                <a:cs typeface="Arial" panose="020B0604020202020204" pitchFamily="34" charset="0"/>
              </a:rPr>
              <a:t>Otkin</a:t>
            </a:r>
            <a:r>
              <a:rPr lang="en-US" altLang="en-US" b="1" dirty="0">
                <a:solidFill>
                  <a:srgbClr val="000066"/>
                </a:solidFill>
                <a:latin typeface="Candara" panose="020E0502030303020204" pitchFamily="34" charset="0"/>
                <a:cs typeface="Arial" panose="020B0604020202020204" pitchFamily="34" charset="0"/>
              </a:rPr>
              <a:t>/SSEC)</a:t>
            </a:r>
            <a:endParaRPr lang="en-US" altLang="en-US" dirty="0">
              <a:solidFill>
                <a:srgbClr val="000066"/>
              </a:solidFill>
              <a:latin typeface="Candara" panose="020E0502030303020204" pitchFamily="34" charset="0"/>
              <a:cs typeface="Arial" panose="020B0604020202020204" pitchFamily="34" charset="0"/>
            </a:endParaRPr>
          </a:p>
        </p:txBody>
      </p:sp>
    </p:spTree>
    <p:extLst>
      <p:ext uri="{BB962C8B-B14F-4D97-AF65-F5344CB8AC3E}">
        <p14:creationId xmlns:p14="http://schemas.microsoft.com/office/powerpoint/2010/main" val="320924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eans\users$\bpierce\Data\Documents\FY2019_Travel_SSEC\EPRI_Chicago\LMOS_map_v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2" y="533400"/>
            <a:ext cx="4887192" cy="6324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3496052379"/>
              </p:ext>
            </p:extLst>
          </p:nvPr>
        </p:nvGraphicFramePr>
        <p:xfrm>
          <a:off x="4828311" y="533400"/>
          <a:ext cx="4267200" cy="6150041"/>
        </p:xfrm>
        <a:graphic>
          <a:graphicData uri="http://schemas.openxmlformats.org/drawingml/2006/table">
            <a:tbl>
              <a:tblPr firstRow="1" firstCol="1" bandRow="1">
                <a:tableStyleId>{5C22544A-7EE6-4342-B048-85BDC9FD1C3A}</a:tableStyleId>
              </a:tblPr>
              <a:tblGrid>
                <a:gridCol w="9144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tblGrid>
              <a:tr h="181039">
                <a:tc>
                  <a:txBody>
                    <a:bodyPr/>
                    <a:lstStyle/>
                    <a:p>
                      <a:pPr marL="0" marR="0" algn="ctr">
                        <a:lnSpc>
                          <a:spcPct val="115000"/>
                        </a:lnSpc>
                        <a:spcBef>
                          <a:spcPts val="0"/>
                        </a:spcBef>
                        <a:spcAft>
                          <a:spcPts val="0"/>
                        </a:spcAft>
                      </a:pPr>
                      <a:r>
                        <a:rPr lang="en-US" sz="1000" dirty="0">
                          <a:effectLst/>
                        </a:rPr>
                        <a:t>Location</a:t>
                      </a:r>
                      <a:endParaRPr lang="en-US" sz="1000" dirty="0">
                        <a:effectLst/>
                        <a:latin typeface="Calibri"/>
                        <a:ea typeface="Calibri"/>
                        <a:cs typeface="Times New Roman"/>
                      </a:endParaRPr>
                    </a:p>
                  </a:txBody>
                  <a:tcPr marL="64401" marR="64401" marT="0" marB="0"/>
                </a:tc>
                <a:tc>
                  <a:txBody>
                    <a:bodyPr/>
                    <a:lstStyle/>
                    <a:p>
                      <a:pPr marL="0" marR="0" algn="ctr">
                        <a:lnSpc>
                          <a:spcPct val="115000"/>
                        </a:lnSpc>
                        <a:spcBef>
                          <a:spcPts val="0"/>
                        </a:spcBef>
                        <a:spcAft>
                          <a:spcPts val="0"/>
                        </a:spcAft>
                      </a:pPr>
                      <a:r>
                        <a:rPr lang="en-US" sz="1000">
                          <a:effectLst/>
                        </a:rPr>
                        <a:t>Measurement*</a:t>
                      </a:r>
                      <a:endParaRPr lang="en-US" sz="1000">
                        <a:effectLst/>
                        <a:latin typeface="Calibri"/>
                        <a:ea typeface="Calibri"/>
                        <a:cs typeface="Times New Roman"/>
                      </a:endParaRPr>
                    </a:p>
                  </a:txBody>
                  <a:tcPr marL="64401" marR="64401" marT="0" marB="0"/>
                </a:tc>
                <a:tc>
                  <a:txBody>
                    <a:bodyPr/>
                    <a:lstStyle/>
                    <a:p>
                      <a:pPr marL="0" marR="0" algn="ctr">
                        <a:lnSpc>
                          <a:spcPct val="115000"/>
                        </a:lnSpc>
                        <a:spcBef>
                          <a:spcPts val="0"/>
                        </a:spcBef>
                        <a:spcAft>
                          <a:spcPts val="0"/>
                        </a:spcAft>
                      </a:pPr>
                      <a:r>
                        <a:rPr lang="en-US" sz="1000">
                          <a:effectLst/>
                        </a:rPr>
                        <a:t>Research Institution*</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0"/>
                  </a:ext>
                </a:extLst>
              </a:tr>
              <a:tr h="181039">
                <a:tc gridSpan="3">
                  <a:txBody>
                    <a:bodyPr/>
                    <a:lstStyle/>
                    <a:p>
                      <a:pPr marL="0" marR="0" algn="ctr">
                        <a:lnSpc>
                          <a:spcPct val="115000"/>
                        </a:lnSpc>
                        <a:spcBef>
                          <a:spcPts val="0"/>
                        </a:spcBef>
                        <a:spcAft>
                          <a:spcPts val="0"/>
                        </a:spcAft>
                      </a:pPr>
                      <a:r>
                        <a:rPr lang="en-US" sz="1000">
                          <a:effectLst/>
                        </a:rPr>
                        <a:t>Ground Sites</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81039">
                <a:tc rowSpan="2">
                  <a:txBody>
                    <a:bodyPr/>
                    <a:lstStyle/>
                    <a:p>
                      <a:pPr marL="0" marR="0">
                        <a:lnSpc>
                          <a:spcPct val="115000"/>
                        </a:lnSpc>
                        <a:spcBef>
                          <a:spcPts val="0"/>
                        </a:spcBef>
                        <a:spcAft>
                          <a:spcPts val="0"/>
                        </a:spcAft>
                      </a:pPr>
                      <a:r>
                        <a:rPr lang="en-US" sz="1000" dirty="0">
                          <a:effectLst/>
                        </a:rPr>
                        <a:t>Spaceport Sheboygan</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Remote sensing of meteorology (SPARC</a:t>
                      </a:r>
                      <a:r>
                        <a:rPr lang="en-US" sz="1000" baseline="0" dirty="0">
                          <a:effectLst/>
                        </a:rPr>
                        <a:t> Trailer)</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UW-Madison -SSEC</a:t>
                      </a:r>
                      <a:endParaRPr lang="en-US" sz="1000" dirty="0">
                        <a:effectLst/>
                        <a:latin typeface="Calibri"/>
                        <a:ea typeface="Calibri"/>
                        <a:cs typeface="Times New Roman"/>
                      </a:endParaRPr>
                    </a:p>
                  </a:txBody>
                  <a:tcPr marL="64401" marR="64401" marT="0" marB="0"/>
                </a:tc>
                <a:extLst>
                  <a:ext uri="{0D108BD9-81ED-4DB2-BD59-A6C34878D82A}">
                    <a16:rowId xmlns:a16="http://schemas.microsoft.com/office/drawing/2014/main" val="10002"/>
                  </a:ext>
                </a:extLst>
              </a:tr>
              <a:tr h="181039">
                <a:tc vMerge="1">
                  <a:txBody>
                    <a:bodyPr/>
                    <a:lstStyle/>
                    <a:p>
                      <a:endParaRPr lang="en-US"/>
                    </a:p>
                  </a:txBody>
                  <a:tcPr/>
                </a:tc>
                <a:tc>
                  <a:txBody>
                    <a:bodyPr/>
                    <a:lstStyle/>
                    <a:p>
                      <a:pPr marL="0" marR="0">
                        <a:lnSpc>
                          <a:spcPct val="115000"/>
                        </a:lnSpc>
                        <a:spcBef>
                          <a:spcPts val="0"/>
                        </a:spcBef>
                        <a:spcAft>
                          <a:spcPts val="0"/>
                        </a:spcAft>
                      </a:pPr>
                      <a:r>
                        <a:rPr lang="en-US" sz="1000" dirty="0">
                          <a:effectLst/>
                        </a:rPr>
                        <a:t>In situ measurements of pollutants </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3"/>
                  </a:ext>
                </a:extLst>
              </a:tr>
              <a:tr h="181039">
                <a:tc rowSpan="3">
                  <a:txBody>
                    <a:bodyPr/>
                    <a:lstStyle/>
                    <a:p>
                      <a:pPr marL="0" marR="0">
                        <a:lnSpc>
                          <a:spcPct val="115000"/>
                        </a:lnSpc>
                        <a:spcBef>
                          <a:spcPts val="0"/>
                        </a:spcBef>
                        <a:spcAft>
                          <a:spcPts val="0"/>
                        </a:spcAft>
                      </a:pPr>
                      <a:r>
                        <a:rPr lang="en-US" sz="1000">
                          <a:effectLst/>
                        </a:rPr>
                        <a:t>Zion, IL</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Remote sensing of meteorology (</a:t>
                      </a:r>
                      <a:r>
                        <a:rPr lang="en-US" sz="1000" dirty="0" err="1">
                          <a:effectLst/>
                        </a:rPr>
                        <a:t>Sodar</a:t>
                      </a:r>
                      <a:r>
                        <a:rPr lang="en-US" sz="1000" dirty="0">
                          <a:effectLst/>
                        </a:rPr>
                        <a:t>/MW</a:t>
                      </a:r>
                      <a:r>
                        <a:rPr lang="en-US" sz="1000" baseline="0" dirty="0">
                          <a:effectLst/>
                        </a:rPr>
                        <a:t> Radiometer)</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Univ. Northern Iowa</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4"/>
                  </a:ext>
                </a:extLst>
              </a:tr>
              <a:tr h="362077">
                <a:tc vMerge="1">
                  <a:txBody>
                    <a:bodyPr/>
                    <a:lstStyle/>
                    <a:p>
                      <a:endParaRPr lang="en-US"/>
                    </a:p>
                  </a:txBody>
                  <a:tcPr/>
                </a:tc>
                <a:tc>
                  <a:txBody>
                    <a:bodyPr/>
                    <a:lstStyle/>
                    <a:p>
                      <a:pPr marL="0" marR="0">
                        <a:lnSpc>
                          <a:spcPct val="115000"/>
                        </a:lnSpc>
                        <a:spcBef>
                          <a:spcPts val="0"/>
                        </a:spcBef>
                        <a:spcAft>
                          <a:spcPts val="0"/>
                        </a:spcAft>
                      </a:pPr>
                      <a:r>
                        <a:rPr lang="en-US" sz="1000" dirty="0">
                          <a:effectLst/>
                        </a:rPr>
                        <a:t>Detailed in situ chemical measurements</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Univ. Iowa, UW-Madison, Univ. Minnesota</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5"/>
                  </a:ext>
                </a:extLst>
              </a:tr>
              <a:tr h="181039">
                <a:tc vMerge="1">
                  <a:txBody>
                    <a:bodyPr/>
                    <a:lstStyle/>
                    <a:p>
                      <a:endParaRPr lang="en-US"/>
                    </a:p>
                  </a:txBody>
                  <a:tcPr/>
                </a:tc>
                <a:tc>
                  <a:txBody>
                    <a:bodyPr/>
                    <a:lstStyle/>
                    <a:p>
                      <a:pPr marL="0" marR="0">
                        <a:lnSpc>
                          <a:spcPct val="115000"/>
                        </a:lnSpc>
                        <a:spcBef>
                          <a:spcPts val="0"/>
                        </a:spcBef>
                        <a:spcAft>
                          <a:spcPts val="0"/>
                        </a:spcAft>
                      </a:pPr>
                      <a:r>
                        <a:rPr lang="en-US" sz="1000" dirty="0">
                          <a:effectLst/>
                        </a:rPr>
                        <a:t>Routine measurements of ozone</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Illinois EPA</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6"/>
                  </a:ext>
                </a:extLst>
              </a:tr>
              <a:tr h="362077">
                <a:tc>
                  <a:txBody>
                    <a:bodyPr/>
                    <a:lstStyle/>
                    <a:p>
                      <a:pPr marL="0" marR="0">
                        <a:lnSpc>
                          <a:spcPct val="115000"/>
                        </a:lnSpc>
                        <a:spcBef>
                          <a:spcPts val="0"/>
                        </a:spcBef>
                        <a:spcAft>
                          <a:spcPts val="0"/>
                        </a:spcAft>
                      </a:pPr>
                      <a:r>
                        <a:rPr lang="en-US" sz="1000">
                          <a:effectLst/>
                        </a:rPr>
                        <a:t>Various</a:t>
                      </a:r>
                      <a:r>
                        <a:rPr lang="en-US" sz="1000" baseline="30000">
                          <a:effectLst/>
                        </a:rPr>
                        <a:t>†</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Remote sensing of pollutants and boundary layer height</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7"/>
                  </a:ext>
                </a:extLst>
              </a:tr>
              <a:tr h="181039">
                <a:tc>
                  <a:txBody>
                    <a:bodyPr/>
                    <a:lstStyle/>
                    <a:p>
                      <a:pPr marL="0" marR="0">
                        <a:lnSpc>
                          <a:spcPct val="115000"/>
                        </a:lnSpc>
                        <a:spcBef>
                          <a:spcPts val="0"/>
                        </a:spcBef>
                        <a:spcAft>
                          <a:spcPts val="0"/>
                        </a:spcAft>
                      </a:pPr>
                      <a:r>
                        <a:rPr lang="en-US" sz="1000">
                          <a:effectLst/>
                        </a:rPr>
                        <a:t>Sheboygan transect</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In situ measurements of ozone at four locations</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8"/>
                  </a:ext>
                </a:extLst>
              </a:tr>
              <a:tr h="181039">
                <a:tc gridSpan="3">
                  <a:txBody>
                    <a:bodyPr/>
                    <a:lstStyle/>
                    <a:p>
                      <a:pPr marL="0" marR="0" algn="ctr">
                        <a:lnSpc>
                          <a:spcPct val="115000"/>
                        </a:lnSpc>
                        <a:spcBef>
                          <a:spcPts val="0"/>
                        </a:spcBef>
                        <a:spcAft>
                          <a:spcPts val="0"/>
                        </a:spcAft>
                      </a:pPr>
                      <a:r>
                        <a:rPr lang="en-US" sz="1000">
                          <a:effectLst/>
                        </a:rPr>
                        <a:t>Airborne Platforms</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181039">
                <a:tc rowSpan="3">
                  <a:txBody>
                    <a:bodyPr/>
                    <a:lstStyle/>
                    <a:p>
                      <a:pPr marL="0" marR="0">
                        <a:lnSpc>
                          <a:spcPct val="115000"/>
                        </a:lnSpc>
                        <a:spcBef>
                          <a:spcPts val="0"/>
                        </a:spcBef>
                        <a:spcAft>
                          <a:spcPts val="0"/>
                        </a:spcAft>
                      </a:pPr>
                      <a:r>
                        <a:rPr lang="en-US" sz="1000" dirty="0">
                          <a:effectLst/>
                        </a:rPr>
                        <a:t>Lakeshore region</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Airborne remote sensing of NO</a:t>
                      </a:r>
                      <a:r>
                        <a:rPr lang="en-US" sz="1000" baseline="-25000">
                          <a:effectLst/>
                        </a:rPr>
                        <a:t>2</a:t>
                      </a:r>
                      <a:r>
                        <a:rPr lang="en-US" sz="1000">
                          <a:effectLst/>
                        </a:rPr>
                        <a:t> (GeoTASO)</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NASA</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10"/>
                  </a:ext>
                </a:extLst>
              </a:tr>
              <a:tr h="362077">
                <a:tc vMerge="1">
                  <a:txBody>
                    <a:bodyPr/>
                    <a:lstStyle/>
                    <a:p>
                      <a:endParaRPr lang="en-US"/>
                    </a:p>
                  </a:txBody>
                  <a:tcPr/>
                </a:tc>
                <a:tc>
                  <a:txBody>
                    <a:bodyPr/>
                    <a:lstStyle/>
                    <a:p>
                      <a:pPr marL="0" marR="0">
                        <a:lnSpc>
                          <a:spcPct val="115000"/>
                        </a:lnSpc>
                        <a:spcBef>
                          <a:spcPts val="0"/>
                        </a:spcBef>
                        <a:spcAft>
                          <a:spcPts val="0"/>
                        </a:spcAft>
                      </a:pPr>
                      <a:r>
                        <a:rPr lang="en-US" sz="1000">
                          <a:effectLst/>
                        </a:rPr>
                        <a:t>Airborne remote sensing of clouds (AirHARP)</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Univ. Maryland, Baltimore County</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11"/>
                  </a:ext>
                </a:extLst>
              </a:tr>
              <a:tr h="362077">
                <a:tc vMerge="1">
                  <a:txBody>
                    <a:bodyPr/>
                    <a:lstStyle/>
                    <a:p>
                      <a:endParaRPr lang="en-US"/>
                    </a:p>
                  </a:txBody>
                  <a:tcPr/>
                </a:tc>
                <a:tc>
                  <a:txBody>
                    <a:bodyPr/>
                    <a:lstStyle/>
                    <a:p>
                      <a:pPr marL="0" marR="0">
                        <a:lnSpc>
                          <a:spcPct val="115000"/>
                        </a:lnSpc>
                        <a:spcBef>
                          <a:spcPts val="0"/>
                        </a:spcBef>
                        <a:spcAft>
                          <a:spcPts val="0"/>
                        </a:spcAft>
                      </a:pPr>
                      <a:r>
                        <a:rPr lang="en-US" sz="1000">
                          <a:effectLst/>
                        </a:rPr>
                        <a:t>Airborne in situ profiling of pollutants and meteorology</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Scientific Aviation</a:t>
                      </a:r>
                      <a:endParaRPr lang="en-US" sz="1000" dirty="0">
                        <a:effectLst/>
                        <a:latin typeface="Calibri"/>
                        <a:ea typeface="Calibri"/>
                        <a:cs typeface="Times New Roman"/>
                      </a:endParaRPr>
                    </a:p>
                  </a:txBody>
                  <a:tcPr marL="64401" marR="64401" marT="0" marB="0"/>
                </a:tc>
                <a:extLst>
                  <a:ext uri="{0D108BD9-81ED-4DB2-BD59-A6C34878D82A}">
                    <a16:rowId xmlns:a16="http://schemas.microsoft.com/office/drawing/2014/main" val="10012"/>
                  </a:ext>
                </a:extLst>
              </a:tr>
              <a:tr h="181039">
                <a:tc gridSpan="3">
                  <a:txBody>
                    <a:bodyPr/>
                    <a:lstStyle/>
                    <a:p>
                      <a:pPr marL="0" marR="0" algn="ctr">
                        <a:lnSpc>
                          <a:spcPct val="115000"/>
                        </a:lnSpc>
                        <a:spcBef>
                          <a:spcPts val="0"/>
                        </a:spcBef>
                        <a:spcAft>
                          <a:spcPts val="0"/>
                        </a:spcAft>
                      </a:pPr>
                      <a:r>
                        <a:rPr lang="en-US" sz="1000">
                          <a:effectLst/>
                        </a:rPr>
                        <a:t>Shipboard Platform</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3"/>
                  </a:ext>
                </a:extLst>
              </a:tr>
              <a:tr h="362077">
                <a:tc rowSpan="2">
                  <a:txBody>
                    <a:bodyPr/>
                    <a:lstStyle/>
                    <a:p>
                      <a:pPr marL="0" marR="0">
                        <a:lnSpc>
                          <a:spcPct val="115000"/>
                        </a:lnSpc>
                        <a:spcBef>
                          <a:spcPts val="0"/>
                        </a:spcBef>
                        <a:spcAft>
                          <a:spcPts val="0"/>
                        </a:spcAft>
                      </a:pPr>
                      <a:r>
                        <a:rPr lang="en-US" sz="1000">
                          <a:effectLst/>
                        </a:rPr>
                        <a:t>Lake Michigan</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In situ measurements of pollutants</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14"/>
                  </a:ext>
                </a:extLst>
              </a:tr>
              <a:tr h="362077">
                <a:tc vMerge="1">
                  <a:txBody>
                    <a:bodyPr/>
                    <a:lstStyle/>
                    <a:p>
                      <a:endParaRPr lang="en-US"/>
                    </a:p>
                  </a:txBody>
                  <a:tcPr/>
                </a:tc>
                <a:tc>
                  <a:txBody>
                    <a:bodyPr/>
                    <a:lstStyle/>
                    <a:p>
                      <a:pPr marL="0" marR="0">
                        <a:lnSpc>
                          <a:spcPct val="115000"/>
                        </a:lnSpc>
                        <a:spcBef>
                          <a:spcPts val="0"/>
                        </a:spcBef>
                        <a:spcAft>
                          <a:spcPts val="0"/>
                        </a:spcAft>
                      </a:pPr>
                      <a:r>
                        <a:rPr lang="en-US" sz="1000">
                          <a:effectLst/>
                        </a:rPr>
                        <a:t>Remote sensing of pollutants and boundary later height</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15"/>
                  </a:ext>
                </a:extLst>
              </a:tr>
              <a:tr h="181039">
                <a:tc gridSpan="3">
                  <a:txBody>
                    <a:bodyPr/>
                    <a:lstStyle/>
                    <a:p>
                      <a:pPr marL="0" marR="0" algn="ctr">
                        <a:lnSpc>
                          <a:spcPct val="115000"/>
                        </a:lnSpc>
                        <a:spcBef>
                          <a:spcPts val="0"/>
                        </a:spcBef>
                        <a:spcAft>
                          <a:spcPts val="0"/>
                        </a:spcAft>
                      </a:pPr>
                      <a:r>
                        <a:rPr lang="en-US" sz="1000">
                          <a:effectLst/>
                        </a:rPr>
                        <a:t>Mobile Platforms</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6"/>
                  </a:ext>
                </a:extLst>
              </a:tr>
              <a:tr h="181039">
                <a:tc>
                  <a:txBody>
                    <a:bodyPr/>
                    <a:lstStyle/>
                    <a:p>
                      <a:pPr marL="0" marR="0">
                        <a:lnSpc>
                          <a:spcPct val="115000"/>
                        </a:lnSpc>
                        <a:spcBef>
                          <a:spcPts val="0"/>
                        </a:spcBef>
                        <a:spcAft>
                          <a:spcPts val="0"/>
                        </a:spcAft>
                      </a:pPr>
                      <a:r>
                        <a:rPr lang="en-US" sz="1000">
                          <a:effectLst/>
                        </a:rPr>
                        <a:t>Northeast IL and Southeast WI</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In situ measurements of pollutants (GMAP)</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Region 5</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17"/>
                  </a:ext>
                </a:extLst>
              </a:tr>
              <a:tr h="181039">
                <a:tc>
                  <a:txBody>
                    <a:bodyPr/>
                    <a:lstStyle/>
                    <a:p>
                      <a:pPr marL="0" marR="0">
                        <a:lnSpc>
                          <a:spcPct val="115000"/>
                        </a:lnSpc>
                        <a:spcBef>
                          <a:spcPts val="0"/>
                        </a:spcBef>
                        <a:spcAft>
                          <a:spcPts val="0"/>
                        </a:spcAft>
                      </a:pPr>
                      <a:r>
                        <a:rPr lang="en-US" sz="1000">
                          <a:effectLst/>
                        </a:rPr>
                        <a:t>Grafton to Sheboygan</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In situ measurements of ozone and meteorology</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UW-Eau Claire</a:t>
                      </a:r>
                      <a:endParaRPr lang="en-US" sz="1000" dirty="0">
                        <a:effectLst/>
                        <a:latin typeface="Calibri"/>
                        <a:ea typeface="Calibri"/>
                        <a:cs typeface="Times New Roman"/>
                      </a:endParaRPr>
                    </a:p>
                  </a:txBody>
                  <a:tcPr marL="64401" marR="64401" marT="0" marB="0"/>
                </a:tc>
                <a:extLst>
                  <a:ext uri="{0D108BD9-81ED-4DB2-BD59-A6C34878D82A}">
                    <a16:rowId xmlns:a16="http://schemas.microsoft.com/office/drawing/2014/main" val="10018"/>
                  </a:ext>
                </a:extLst>
              </a:tr>
            </a:tbl>
          </a:graphicData>
        </a:graphic>
      </p:graphicFrame>
      <p:sp>
        <p:nvSpPr>
          <p:cNvPr id="7" name="Rectangle 6"/>
          <p:cNvSpPr/>
          <p:nvPr/>
        </p:nvSpPr>
        <p:spPr>
          <a:xfrm>
            <a:off x="-10392" y="76200"/>
            <a:ext cx="9154392" cy="400110"/>
          </a:xfrm>
          <a:prstGeom prst="rect">
            <a:avLst/>
          </a:prstGeom>
        </p:spPr>
        <p:txBody>
          <a:bodyPr wrap="square">
            <a:spAutoFit/>
          </a:bodyPr>
          <a:lstStyle/>
          <a:p>
            <a:pPr algn="ctr"/>
            <a:r>
              <a:rPr lang="en-US" sz="2000" b="1" dirty="0">
                <a:latin typeface="Times New Roman" panose="02020603050405020304" pitchFamily="18" charset="0"/>
                <a:cs typeface="Times New Roman" panose="02020603050405020304" pitchFamily="18" charset="0"/>
              </a:rPr>
              <a:t>Summary of measurements made during the LMOS 2017 field campaign</a:t>
            </a:r>
          </a:p>
        </p:txBody>
      </p:sp>
    </p:spTree>
    <p:extLst>
      <p:ext uri="{BB962C8B-B14F-4D97-AF65-F5344CB8AC3E}">
        <p14:creationId xmlns:p14="http://schemas.microsoft.com/office/powerpoint/2010/main" val="1732119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4"/>
          <p:cNvSpPr txBox="1">
            <a:spLocks noChangeArrowheads="1"/>
          </p:cNvSpPr>
          <p:nvPr/>
        </p:nvSpPr>
        <p:spPr bwMode="auto">
          <a:xfrm>
            <a:off x="0" y="1"/>
            <a:ext cx="9144000" cy="73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i="1" dirty="0">
                <a:solidFill>
                  <a:srgbClr val="FF0000"/>
                </a:solidFill>
                <a:latin typeface="Century Gothic" charset="0"/>
              </a:rPr>
              <a:t>Model Sensitivity Simulations</a:t>
            </a:r>
          </a:p>
        </p:txBody>
      </p:sp>
      <p:sp>
        <p:nvSpPr>
          <p:cNvPr id="4" name="TextBox 3">
            <a:extLst>
              <a:ext uri="{FF2B5EF4-FFF2-40B4-BE49-F238E27FC236}">
                <a16:creationId xmlns:a16="http://schemas.microsoft.com/office/drawing/2014/main" id="{8845D8AC-C770-9349-826B-69F424994CE8}"/>
              </a:ext>
            </a:extLst>
          </p:cNvPr>
          <p:cNvSpPr txBox="1"/>
          <p:nvPr/>
        </p:nvSpPr>
        <p:spPr>
          <a:xfrm>
            <a:off x="465767" y="797414"/>
            <a:ext cx="7027585" cy="1877437"/>
          </a:xfrm>
          <a:prstGeom prst="rect">
            <a:avLst/>
          </a:prstGeom>
          <a:noFill/>
        </p:spPr>
        <p:txBody>
          <a:bodyPr wrap="square" rtlCol="0">
            <a:spAutoFit/>
          </a:bodyPr>
          <a:lstStyle/>
          <a:p>
            <a:r>
              <a:rPr lang="en-US" sz="1600" u="sng" dirty="0"/>
              <a:t>EXPERIMENT	 GLSEA SST	      Nudging      SOIL	       IC/BC	             status   </a:t>
            </a:r>
            <a:br>
              <a:rPr lang="en-US" sz="1600" dirty="0"/>
            </a:br>
            <a:endParaRPr lang="en-US" sz="400" dirty="0"/>
          </a:p>
          <a:p>
            <a:pPr marL="228600" indent="-228600">
              <a:buAutoNum type="arabicParenR"/>
            </a:pPr>
            <a:r>
              <a:rPr lang="en-US" sz="1200" dirty="0"/>
              <a:t>EPA</a:t>
            </a:r>
            <a:r>
              <a:rPr lang="en-US" sz="1600" dirty="0"/>
              <a:t>		      </a:t>
            </a:r>
            <a:r>
              <a:rPr lang="en-US" sz="1200" dirty="0"/>
              <a:t>--	                --                    --	              GFS	                </a:t>
            </a:r>
            <a:r>
              <a:rPr lang="en-US" sz="1200" b="1" dirty="0">
                <a:solidFill>
                  <a:srgbClr val="00B050"/>
                </a:solidFill>
              </a:rPr>
              <a:t>complete</a:t>
            </a:r>
            <a:endParaRPr lang="en-US" sz="400" b="1" dirty="0">
              <a:solidFill>
                <a:srgbClr val="00B050"/>
              </a:solidFill>
            </a:endParaRPr>
          </a:p>
          <a:p>
            <a:pPr marL="228600" indent="-228600">
              <a:buAutoNum type="arabicParenR"/>
            </a:pPr>
            <a:r>
              <a:rPr lang="en-US" sz="1200" dirty="0"/>
              <a:t>EPA-SST	</a:t>
            </a:r>
            <a:r>
              <a:rPr lang="en-US" sz="1600" dirty="0"/>
              <a:t>         	      </a:t>
            </a:r>
            <a:r>
              <a:rPr lang="en-US" sz="1200" dirty="0">
                <a:solidFill>
                  <a:srgbClr val="00B050"/>
                </a:solidFill>
              </a:rPr>
              <a:t>✔</a:t>
            </a:r>
            <a:r>
              <a:rPr lang="en-US" sz="1600" dirty="0"/>
              <a:t>                       </a:t>
            </a:r>
            <a:r>
              <a:rPr lang="en-US" sz="1200" dirty="0"/>
              <a:t>--                    --	              GFS	                </a:t>
            </a:r>
            <a:r>
              <a:rPr lang="en-US" sz="1200" b="1" dirty="0">
                <a:solidFill>
                  <a:srgbClr val="00B050"/>
                </a:solidFill>
              </a:rPr>
              <a:t>complete</a:t>
            </a:r>
            <a:endParaRPr lang="en-US" sz="400" b="1" dirty="0">
              <a:solidFill>
                <a:srgbClr val="00B050"/>
              </a:solidFill>
            </a:endParaRPr>
          </a:p>
          <a:p>
            <a:pPr marL="228600" indent="-228600">
              <a:buAutoNum type="arabicParenR"/>
            </a:pPr>
            <a:r>
              <a:rPr lang="en-US" sz="1200" dirty="0"/>
              <a:t>YNT 	</a:t>
            </a:r>
            <a:r>
              <a:rPr lang="en-US" sz="1600" dirty="0"/>
              <a:t>	       </a:t>
            </a:r>
            <a:r>
              <a:rPr lang="en-US" sz="1200" dirty="0"/>
              <a:t>--	                 --                    --	              GFS	                </a:t>
            </a:r>
            <a:r>
              <a:rPr lang="en-US" sz="1200" b="1" dirty="0">
                <a:solidFill>
                  <a:srgbClr val="00B050"/>
                </a:solidFill>
              </a:rPr>
              <a:t>complete</a:t>
            </a:r>
          </a:p>
          <a:p>
            <a:pPr marL="228600" indent="-228600">
              <a:buAutoNum type="arabicParenR"/>
            </a:pPr>
            <a:r>
              <a:rPr lang="en-US" sz="1200" dirty="0"/>
              <a:t>YNT-SST</a:t>
            </a:r>
            <a:r>
              <a:rPr lang="en-US" sz="1600" dirty="0"/>
              <a:t> </a:t>
            </a:r>
            <a:r>
              <a:rPr lang="en-US" sz="1200" dirty="0"/>
              <a:t>	            	        </a:t>
            </a:r>
            <a:r>
              <a:rPr lang="en-US" sz="1200" dirty="0">
                <a:solidFill>
                  <a:srgbClr val="00B050"/>
                </a:solidFill>
              </a:rPr>
              <a:t>✔</a:t>
            </a:r>
            <a:r>
              <a:rPr lang="en-US" sz="1200" dirty="0"/>
              <a:t>                               --                    --	              GFS	                </a:t>
            </a:r>
            <a:r>
              <a:rPr lang="en-US" sz="1200" b="1" dirty="0">
                <a:solidFill>
                  <a:srgbClr val="00B050"/>
                </a:solidFill>
              </a:rPr>
              <a:t>complete</a:t>
            </a:r>
          </a:p>
          <a:p>
            <a:r>
              <a:rPr lang="en-US" sz="1200" dirty="0"/>
              <a:t>5)   YNT-SST-nudge2km*</a:t>
            </a:r>
            <a:r>
              <a:rPr lang="en-US" sz="1600" dirty="0"/>
              <a:t> </a:t>
            </a:r>
            <a:r>
              <a:rPr lang="en-US" sz="1200" dirty="0"/>
              <a:t>	        </a:t>
            </a:r>
            <a:r>
              <a:rPr lang="en-US" sz="1200" dirty="0">
                <a:solidFill>
                  <a:srgbClr val="00B050"/>
                </a:solidFill>
              </a:rPr>
              <a:t>✔</a:t>
            </a:r>
            <a:r>
              <a:rPr lang="en-US" sz="1200" dirty="0"/>
              <a:t>         	                 </a:t>
            </a:r>
            <a:r>
              <a:rPr lang="en-US" sz="1200" dirty="0">
                <a:solidFill>
                  <a:srgbClr val="00B050"/>
                </a:solidFill>
              </a:rPr>
              <a:t>✔</a:t>
            </a:r>
            <a:r>
              <a:rPr lang="en-US" sz="1200" dirty="0"/>
              <a:t>                   --	              GFS	                </a:t>
            </a:r>
            <a:r>
              <a:rPr lang="en-US" sz="1200" b="1" dirty="0">
                <a:solidFill>
                  <a:srgbClr val="00B050"/>
                </a:solidFill>
              </a:rPr>
              <a:t>complete</a:t>
            </a:r>
          </a:p>
          <a:p>
            <a:r>
              <a:rPr lang="en-US" sz="1200" dirty="0"/>
              <a:t>6)   YNT-SST-SOIL</a:t>
            </a:r>
            <a:r>
              <a:rPr lang="en-US" sz="1600" dirty="0"/>
              <a:t> </a:t>
            </a:r>
            <a:r>
              <a:rPr lang="en-US" sz="1200" dirty="0"/>
              <a:t>	         </a:t>
            </a:r>
            <a:r>
              <a:rPr lang="en-US" sz="1200" dirty="0">
                <a:solidFill>
                  <a:srgbClr val="00B050"/>
                </a:solidFill>
              </a:rPr>
              <a:t>✔</a:t>
            </a:r>
            <a:r>
              <a:rPr lang="en-US" sz="1200" dirty="0"/>
              <a:t>         	                 -- 	              </a:t>
            </a:r>
            <a:r>
              <a:rPr lang="en-US" sz="1200" dirty="0">
                <a:solidFill>
                  <a:srgbClr val="00B050"/>
                </a:solidFill>
              </a:rPr>
              <a:t>✔ </a:t>
            </a:r>
            <a:r>
              <a:rPr lang="en-US" sz="1200" dirty="0"/>
              <a:t>	              GFS	                </a:t>
            </a:r>
            <a:r>
              <a:rPr lang="en-US" sz="1200" b="1" dirty="0">
                <a:solidFill>
                  <a:srgbClr val="FF0000"/>
                </a:solidFill>
              </a:rPr>
              <a:t>ongoing</a:t>
            </a:r>
          </a:p>
        </p:txBody>
      </p:sp>
      <p:sp>
        <p:nvSpPr>
          <p:cNvPr id="6" name="TextBox 12">
            <a:extLst>
              <a:ext uri="{FF2B5EF4-FFF2-40B4-BE49-F238E27FC236}">
                <a16:creationId xmlns:a16="http://schemas.microsoft.com/office/drawing/2014/main" id="{5BC2B0D4-A912-8A46-9564-0A7C9BFEE681}"/>
              </a:ext>
            </a:extLst>
          </p:cNvPr>
          <p:cNvSpPr txBox="1">
            <a:spLocks noChangeArrowheads="1"/>
          </p:cNvSpPr>
          <p:nvPr/>
        </p:nvSpPr>
        <p:spPr bwMode="auto">
          <a:xfrm>
            <a:off x="322264" y="3413760"/>
            <a:ext cx="8468811" cy="238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900"/>
              </a:spcAft>
              <a:buFont typeface="Arial" charset="0"/>
              <a:buChar char="•"/>
            </a:pPr>
            <a:r>
              <a:rPr lang="en-US" sz="1700" dirty="0">
                <a:latin typeface="Calibri" panose="020F0502020204030204" pitchFamily="34" charset="0"/>
                <a:cs typeface="Calibri" panose="020F0502020204030204" pitchFamily="34" charset="0"/>
              </a:rPr>
              <a:t> </a:t>
            </a:r>
            <a:r>
              <a:rPr lang="en-US" sz="1700" dirty="0">
                <a:latin typeface="Calibri" panose="020F0502020204030204" pitchFamily="34" charset="0"/>
                <a:ea typeface="Arial Hebrew" charset="-79"/>
                <a:cs typeface="Calibri" panose="020F0502020204030204" pitchFamily="34" charset="0"/>
              </a:rPr>
              <a:t>“EPA” simulations follow the EPA operational forecasting model configuration, including the </a:t>
            </a:r>
            <a:r>
              <a:rPr lang="en-US" sz="1700" dirty="0" err="1">
                <a:latin typeface="Calibri" panose="020F0502020204030204" pitchFamily="34" charset="0"/>
                <a:ea typeface="Arial Hebrew" charset="-79"/>
                <a:cs typeface="Calibri" panose="020F0502020204030204" pitchFamily="34" charset="0"/>
              </a:rPr>
              <a:t>Pleim</a:t>
            </a:r>
            <a:r>
              <a:rPr lang="en-US" sz="1700" dirty="0">
                <a:latin typeface="Calibri" panose="020F0502020204030204" pitchFamily="34" charset="0"/>
                <a:ea typeface="Arial Hebrew" charset="-79"/>
                <a:cs typeface="Calibri" panose="020F0502020204030204" pitchFamily="34" charset="0"/>
              </a:rPr>
              <a:t>-Xu land surface model (LSM), Morrison 2-moment cloud microphysics, and ACM2 (</a:t>
            </a:r>
            <a:r>
              <a:rPr lang="en-US" sz="1700" dirty="0" err="1">
                <a:latin typeface="Calibri" panose="020F0502020204030204" pitchFamily="34" charset="0"/>
                <a:ea typeface="Arial Hebrew" charset="-79"/>
                <a:cs typeface="Calibri" panose="020F0502020204030204" pitchFamily="34" charset="0"/>
              </a:rPr>
              <a:t>Pleim</a:t>
            </a:r>
            <a:r>
              <a:rPr lang="en-US" sz="1700" dirty="0">
                <a:latin typeface="Calibri" panose="020F0502020204030204" pitchFamily="34" charset="0"/>
                <a:ea typeface="Arial Hebrew" charset="-79"/>
                <a:cs typeface="Calibri" panose="020F0502020204030204" pitchFamily="34" charset="0"/>
              </a:rPr>
              <a:t>) PBL parameterization schemes</a:t>
            </a:r>
          </a:p>
          <a:p>
            <a:pPr>
              <a:spcAft>
                <a:spcPts val="900"/>
              </a:spcAft>
              <a:buFont typeface="Arial" charset="0"/>
              <a:buChar char="•"/>
            </a:pPr>
            <a:r>
              <a:rPr lang="en-US" sz="1700" dirty="0">
                <a:latin typeface="Calibri" panose="020F0502020204030204" pitchFamily="34" charset="0"/>
                <a:ea typeface="Arial Hebrew" charset="-79"/>
                <a:cs typeface="Calibri" panose="020F0502020204030204" pitchFamily="34" charset="0"/>
              </a:rPr>
              <a:t> “YNT” simulations use the YSU PBL, Noah LSM, and Thompson microphysics, respectively</a:t>
            </a:r>
          </a:p>
          <a:p>
            <a:pPr>
              <a:spcAft>
                <a:spcPts val="900"/>
              </a:spcAft>
              <a:buFont typeface="Arial" charset="0"/>
              <a:buChar char="•"/>
            </a:pPr>
            <a:r>
              <a:rPr lang="en-US" sz="1700" dirty="0">
                <a:latin typeface="Calibri" panose="020F0502020204030204" pitchFamily="34" charset="0"/>
                <a:ea typeface="Arial Hebrew" charset="-79"/>
                <a:cs typeface="Calibri" panose="020F0502020204030204" pitchFamily="34" charset="0"/>
              </a:rPr>
              <a:t> “SST” refers to the high-resolution, real-time GLSEA SST dataset</a:t>
            </a:r>
          </a:p>
          <a:p>
            <a:pPr>
              <a:spcAft>
                <a:spcPts val="900"/>
              </a:spcAft>
              <a:buFont typeface="Arial" charset="0"/>
              <a:buChar char="•"/>
            </a:pPr>
            <a:r>
              <a:rPr lang="en-US" sz="1700" dirty="0">
                <a:latin typeface="Calibri" panose="020F0502020204030204" pitchFamily="34" charset="0"/>
                <a:ea typeface="Arial Hebrew" charset="-79"/>
                <a:cs typeface="Calibri" panose="020F0502020204030204" pitchFamily="34" charset="0"/>
              </a:rPr>
              <a:t> “Nudging” refers to nudging temperature, moisture, and horizontal winds above 2 km</a:t>
            </a:r>
          </a:p>
          <a:p>
            <a:pPr>
              <a:spcAft>
                <a:spcPts val="900"/>
              </a:spcAft>
              <a:buFont typeface="Arial" charset="0"/>
              <a:buChar char="•"/>
            </a:pPr>
            <a:r>
              <a:rPr lang="en-US" sz="1700" dirty="0">
                <a:latin typeface="Calibri" panose="020F0502020204030204" pitchFamily="34" charset="0"/>
                <a:ea typeface="Arial Hebrew" charset="-79"/>
                <a:cs typeface="Calibri" panose="020F0502020204030204" pitchFamily="34" charset="0"/>
              </a:rPr>
              <a:t> ”SOIL” refers to high-resolution soil moisture/temperature analyses provided by NASA </a:t>
            </a:r>
            <a:r>
              <a:rPr lang="en-US" sz="1700" dirty="0" err="1">
                <a:latin typeface="Calibri" panose="020F0502020204030204" pitchFamily="34" charset="0"/>
                <a:ea typeface="Arial Hebrew" charset="-79"/>
                <a:cs typeface="Calibri" panose="020F0502020204030204" pitchFamily="34" charset="0"/>
              </a:rPr>
              <a:t>SPoRT</a:t>
            </a:r>
            <a:endParaRPr lang="en-US" sz="1700" dirty="0">
              <a:latin typeface="Calibri" panose="020F0502020204030204" pitchFamily="34" charset="0"/>
              <a:ea typeface="Arial Hebrew" charset="-79"/>
              <a:cs typeface="Calibri" panose="020F0502020204030204" pitchFamily="34" charset="0"/>
            </a:endParaRPr>
          </a:p>
        </p:txBody>
      </p:sp>
      <p:sp>
        <p:nvSpPr>
          <p:cNvPr id="7" name="TextBox 12">
            <a:extLst>
              <a:ext uri="{FF2B5EF4-FFF2-40B4-BE49-F238E27FC236}">
                <a16:creationId xmlns:a16="http://schemas.microsoft.com/office/drawing/2014/main" id="{D1F7E582-A3FD-0840-BD3D-9E0E229A268F}"/>
              </a:ext>
            </a:extLst>
          </p:cNvPr>
          <p:cNvSpPr txBox="1">
            <a:spLocks noChangeArrowheads="1"/>
          </p:cNvSpPr>
          <p:nvPr/>
        </p:nvSpPr>
        <p:spPr bwMode="auto">
          <a:xfrm>
            <a:off x="7468055" y="1021618"/>
            <a:ext cx="1654174"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900"/>
              </a:spcAft>
              <a:buFont typeface="Arial" charset="0"/>
              <a:buChar char="•"/>
            </a:pPr>
            <a:r>
              <a:rPr lang="en-US" sz="1700" dirty="0">
                <a:solidFill>
                  <a:srgbClr val="FF0000"/>
                </a:solidFill>
                <a:latin typeface="Calibri" panose="020F0502020204030204" pitchFamily="34" charset="0"/>
                <a:cs typeface="Calibri" panose="020F0502020204030204" pitchFamily="34" charset="0"/>
              </a:rPr>
              <a:t> All simulations covered the LMOS field project time period (12 May – 01 July 2017) </a:t>
            </a:r>
            <a:endParaRPr lang="en-US" sz="1700" dirty="0">
              <a:solidFill>
                <a:srgbClr val="FF0000"/>
              </a:solidFill>
              <a:latin typeface="Calibri" panose="020F0502020204030204" pitchFamily="34" charset="0"/>
              <a:ea typeface="Arial Hebrew" charset="-79"/>
              <a:cs typeface="Calibri" panose="020F0502020204030204" pitchFamily="34" charset="0"/>
            </a:endParaRPr>
          </a:p>
        </p:txBody>
      </p:sp>
      <p:sp>
        <p:nvSpPr>
          <p:cNvPr id="2" name="Rectangle 1"/>
          <p:cNvSpPr/>
          <p:nvPr/>
        </p:nvSpPr>
        <p:spPr>
          <a:xfrm>
            <a:off x="0" y="6396335"/>
            <a:ext cx="9122229"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1200" b="1" dirty="0"/>
              <a:t>* </a:t>
            </a:r>
            <a:r>
              <a:rPr lang="en-US" sz="1200" b="1" dirty="0" err="1"/>
              <a:t>Odman</a:t>
            </a:r>
            <a:r>
              <a:rPr lang="en-US" sz="1200" b="1" dirty="0"/>
              <a:t>, M. T. et al, 2019, Examination of Nudging Schemes in the Simulation of Meteorology for Use in Air Quality Experiments: Application in the Great Lakes Region </a:t>
            </a:r>
            <a:r>
              <a:rPr lang="en-US" sz="1200" dirty="0">
                <a:hlinkClick r:id="rId2"/>
              </a:rPr>
              <a:t>https://doi.org/10.1175/JAMC-D-18-0206.1</a:t>
            </a:r>
            <a:endParaRPr lang="en-US" sz="1200" dirty="0"/>
          </a:p>
        </p:txBody>
      </p:sp>
    </p:spTree>
    <p:extLst>
      <p:ext uri="{BB962C8B-B14F-4D97-AF65-F5344CB8AC3E}">
        <p14:creationId xmlns:p14="http://schemas.microsoft.com/office/powerpoint/2010/main" val="2430268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4"/>
          <p:cNvSpPr txBox="1">
            <a:spLocks noChangeArrowheads="1"/>
          </p:cNvSpPr>
          <p:nvPr/>
        </p:nvSpPr>
        <p:spPr bwMode="auto">
          <a:xfrm>
            <a:off x="0" y="857251"/>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i="1" dirty="0">
                <a:solidFill>
                  <a:srgbClr val="FF0000"/>
                </a:solidFill>
                <a:latin typeface="Century Gothic" charset="0"/>
              </a:rPr>
              <a:t>2-m Temperature Statistics (12-km Domain)</a:t>
            </a:r>
          </a:p>
        </p:txBody>
      </p:sp>
      <p:graphicFrame>
        <p:nvGraphicFramePr>
          <p:cNvPr id="7" name="Object 6">
            <a:extLst>
              <a:ext uri="{FF2B5EF4-FFF2-40B4-BE49-F238E27FC236}">
                <a16:creationId xmlns:a16="http://schemas.microsoft.com/office/drawing/2014/main" id="{6C2C78E7-8666-9F43-A035-E1D46D7436ED}"/>
              </a:ext>
            </a:extLst>
          </p:cNvPr>
          <p:cNvGraphicFramePr>
            <a:graphicFrameLocks noChangeAspect="1"/>
          </p:cNvGraphicFramePr>
          <p:nvPr>
            <p:extLst/>
          </p:nvPr>
        </p:nvGraphicFramePr>
        <p:xfrm>
          <a:off x="4823462" y="1863090"/>
          <a:ext cx="3954778" cy="1151572"/>
        </p:xfrm>
        <a:graphic>
          <a:graphicData uri="http://schemas.openxmlformats.org/presentationml/2006/ole">
            <mc:AlternateContent xmlns:mc="http://schemas.openxmlformats.org/markup-compatibility/2006">
              <mc:Choice xmlns:v="urn:schemas-microsoft-com:vml" Requires="v">
                <p:oleObj spid="_x0000_s1028" name="Document" r:id="rId3" imgW="5943600" imgH="1409700" progId="Word.Document.12">
                  <p:embed/>
                </p:oleObj>
              </mc:Choice>
              <mc:Fallback>
                <p:oleObj name="Document" r:id="rId3" imgW="5943600" imgH="1409700" progId="Word.Document.12">
                  <p:embed/>
                  <p:pic>
                    <p:nvPicPr>
                      <p:cNvPr id="7" name="Object 6">
                        <a:extLst>
                          <a:ext uri="{FF2B5EF4-FFF2-40B4-BE49-F238E27FC236}">
                            <a16:creationId xmlns:a16="http://schemas.microsoft.com/office/drawing/2014/main" id="{6C2C78E7-8666-9F43-A035-E1D46D7436ED}"/>
                          </a:ext>
                        </a:extLst>
                      </p:cNvPr>
                      <p:cNvPicPr/>
                      <p:nvPr/>
                    </p:nvPicPr>
                    <p:blipFill>
                      <a:blip r:embed="rId4"/>
                      <a:stretch>
                        <a:fillRect/>
                      </a:stretch>
                    </p:blipFill>
                    <p:spPr>
                      <a:xfrm>
                        <a:off x="4823462" y="1863090"/>
                        <a:ext cx="3954778" cy="1151572"/>
                      </a:xfrm>
                      <a:prstGeom prst="rect">
                        <a:avLst/>
                      </a:prstGeom>
                    </p:spPr>
                  </p:pic>
                </p:oleObj>
              </mc:Fallback>
            </mc:AlternateContent>
          </a:graphicData>
        </a:graphic>
      </p:graphicFrame>
      <p:sp>
        <p:nvSpPr>
          <p:cNvPr id="9" name="TextBox 12">
            <a:extLst>
              <a:ext uri="{FF2B5EF4-FFF2-40B4-BE49-F238E27FC236}">
                <a16:creationId xmlns:a16="http://schemas.microsoft.com/office/drawing/2014/main" id="{74B9BB31-E046-3B41-8ED9-38FC8DB6CFAE}"/>
              </a:ext>
            </a:extLst>
          </p:cNvPr>
          <p:cNvSpPr txBox="1">
            <a:spLocks noChangeArrowheads="1"/>
          </p:cNvSpPr>
          <p:nvPr/>
        </p:nvSpPr>
        <p:spPr bwMode="auto">
          <a:xfrm>
            <a:off x="4823463" y="3088386"/>
            <a:ext cx="4057647" cy="1723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1200"/>
              </a:spcAft>
              <a:buFont typeface="Arial" charset="0"/>
              <a:buChar char="•"/>
            </a:pPr>
            <a:r>
              <a:rPr lang="en-US" sz="1600" dirty="0"/>
              <a:t> Statistics computed using data from the entire 7-week period</a:t>
            </a:r>
          </a:p>
          <a:p>
            <a:pPr>
              <a:spcAft>
                <a:spcPts val="1200"/>
              </a:spcAft>
              <a:buFont typeface="Arial" charset="0"/>
              <a:buChar char="•"/>
            </a:pPr>
            <a:r>
              <a:rPr lang="en-US" sz="1600" dirty="0"/>
              <a:t> YNT-SST-nudge2km simulation performs best on this domain, especially inland to the west of Lake Michigan and along the eastern shoreline</a:t>
            </a:r>
          </a:p>
        </p:txBody>
      </p:sp>
      <p:sp>
        <p:nvSpPr>
          <p:cNvPr id="10" name="Title 1">
            <a:extLst>
              <a:ext uri="{FF2B5EF4-FFF2-40B4-BE49-F238E27FC236}">
                <a16:creationId xmlns:a16="http://schemas.microsoft.com/office/drawing/2014/main" id="{20954297-CE82-D24F-B351-CA43C5EF0919}"/>
              </a:ext>
            </a:extLst>
          </p:cNvPr>
          <p:cNvSpPr txBox="1">
            <a:spLocks/>
          </p:cNvSpPr>
          <p:nvPr/>
        </p:nvSpPr>
        <p:spPr bwMode="auto">
          <a:xfrm>
            <a:off x="4906331" y="1405890"/>
            <a:ext cx="3777853" cy="429816"/>
          </a:xfrm>
          <a:prstGeom prst="rect">
            <a:avLst/>
          </a:prstGeom>
          <a:solidFill>
            <a:schemeClr val="bg1"/>
          </a:solidFill>
          <a:ln>
            <a:miter lim="800000"/>
            <a:headEnd/>
            <a:tailEnd/>
          </a:ln>
        </p:spPr>
        <p:txBody>
          <a:bodyPr anchor="ctr"/>
          <a:lstStyle/>
          <a:p>
            <a:pPr algn="ctr">
              <a:defRPr/>
            </a:pPr>
            <a:r>
              <a:rPr lang="en-US" b="1" kern="0" dirty="0">
                <a:solidFill>
                  <a:srgbClr val="000090"/>
                </a:solidFill>
                <a:latin typeface="+mj-lt"/>
                <a:ea typeface="+mj-ea"/>
                <a:cs typeface="Arial" pitchFamily="34" charset="0"/>
              </a:rPr>
              <a:t>Statistical Summary</a:t>
            </a:r>
          </a:p>
        </p:txBody>
      </p:sp>
      <p:pic>
        <p:nvPicPr>
          <p:cNvPr id="5" name="Picture 4">
            <a:extLst>
              <a:ext uri="{FF2B5EF4-FFF2-40B4-BE49-F238E27FC236}">
                <a16:creationId xmlns:a16="http://schemas.microsoft.com/office/drawing/2014/main" id="{F8FD8FBF-C4BD-D443-B5D3-35FA4952BE15}"/>
              </a:ext>
            </a:extLst>
          </p:cNvPr>
          <p:cNvPicPr/>
          <p:nvPr/>
        </p:nvPicPr>
        <p:blipFill>
          <a:blip r:embed="rId5"/>
          <a:stretch>
            <a:fillRect/>
          </a:stretch>
        </p:blipFill>
        <p:spPr>
          <a:xfrm>
            <a:off x="201168" y="1552193"/>
            <a:ext cx="4462272" cy="4425696"/>
          </a:xfrm>
          <a:prstGeom prst="rect">
            <a:avLst/>
          </a:prstGeom>
        </p:spPr>
      </p:pic>
      <p:sp>
        <p:nvSpPr>
          <p:cNvPr id="3" name="TextBox 2">
            <a:extLst>
              <a:ext uri="{FF2B5EF4-FFF2-40B4-BE49-F238E27FC236}">
                <a16:creationId xmlns:a16="http://schemas.microsoft.com/office/drawing/2014/main" id="{B22CDC4F-4270-074A-A806-F1B996D38A15}"/>
              </a:ext>
            </a:extLst>
          </p:cNvPr>
          <p:cNvSpPr txBox="1"/>
          <p:nvPr/>
        </p:nvSpPr>
        <p:spPr>
          <a:xfrm>
            <a:off x="683961" y="1480741"/>
            <a:ext cx="3848036" cy="369332"/>
          </a:xfrm>
          <a:prstGeom prst="rect">
            <a:avLst/>
          </a:prstGeom>
          <a:solidFill>
            <a:schemeClr val="bg1"/>
          </a:solidFill>
        </p:spPr>
        <p:txBody>
          <a:bodyPr wrap="square" rtlCol="0">
            <a:spAutoFit/>
          </a:bodyPr>
          <a:lstStyle/>
          <a:p>
            <a:r>
              <a:rPr lang="en-US" dirty="0"/>
              <a:t>                                                                            </a:t>
            </a:r>
          </a:p>
        </p:txBody>
      </p:sp>
      <p:sp>
        <p:nvSpPr>
          <p:cNvPr id="6" name="Title 1">
            <a:extLst>
              <a:ext uri="{FF2B5EF4-FFF2-40B4-BE49-F238E27FC236}">
                <a16:creationId xmlns:a16="http://schemas.microsoft.com/office/drawing/2014/main" id="{F1C918DE-7B77-C848-A75F-A50F85A9890F}"/>
              </a:ext>
            </a:extLst>
          </p:cNvPr>
          <p:cNvSpPr txBox="1">
            <a:spLocks/>
          </p:cNvSpPr>
          <p:nvPr/>
        </p:nvSpPr>
        <p:spPr bwMode="auto">
          <a:xfrm>
            <a:off x="737013" y="1405890"/>
            <a:ext cx="3777853" cy="429816"/>
          </a:xfrm>
          <a:prstGeom prst="rect">
            <a:avLst/>
          </a:prstGeom>
          <a:solidFill>
            <a:schemeClr val="bg1"/>
          </a:solidFill>
          <a:ln>
            <a:miter lim="800000"/>
            <a:headEnd/>
            <a:tailEnd/>
          </a:ln>
        </p:spPr>
        <p:txBody>
          <a:bodyPr anchor="ctr"/>
          <a:lstStyle/>
          <a:p>
            <a:pPr>
              <a:defRPr/>
            </a:pPr>
            <a:r>
              <a:rPr lang="en-US" b="1" kern="0" dirty="0">
                <a:solidFill>
                  <a:srgbClr val="000090"/>
                </a:solidFill>
                <a:latin typeface="+mj-lt"/>
                <a:ea typeface="+mj-ea"/>
                <a:cs typeface="Arial" pitchFamily="34" charset="0"/>
              </a:rPr>
              <a:t>Best Performing Model Configuration</a:t>
            </a:r>
          </a:p>
        </p:txBody>
      </p:sp>
    </p:spTree>
    <p:extLst>
      <p:ext uri="{BB962C8B-B14F-4D97-AF65-F5344CB8AC3E}">
        <p14:creationId xmlns:p14="http://schemas.microsoft.com/office/powerpoint/2010/main" val="473886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365D6484-95B6-CA41-9236-7173677167E2}"/>
              </a:ext>
            </a:extLst>
          </p:cNvPr>
          <p:cNvPicPr/>
          <p:nvPr/>
        </p:nvPicPr>
        <p:blipFill>
          <a:blip r:embed="rId3"/>
          <a:stretch>
            <a:fillRect/>
          </a:stretch>
        </p:blipFill>
        <p:spPr>
          <a:xfrm>
            <a:off x="201168" y="1552194"/>
            <a:ext cx="4462272" cy="4425696"/>
          </a:xfrm>
          <a:prstGeom prst="rect">
            <a:avLst/>
          </a:prstGeom>
        </p:spPr>
      </p:pic>
      <p:graphicFrame>
        <p:nvGraphicFramePr>
          <p:cNvPr id="3" name="Object 2">
            <a:extLst>
              <a:ext uri="{FF2B5EF4-FFF2-40B4-BE49-F238E27FC236}">
                <a16:creationId xmlns:a16="http://schemas.microsoft.com/office/drawing/2014/main" id="{56406690-6C19-7C49-ABE0-A981F9708057}"/>
              </a:ext>
            </a:extLst>
          </p:cNvPr>
          <p:cNvGraphicFramePr>
            <a:graphicFrameLocks/>
          </p:cNvGraphicFramePr>
          <p:nvPr>
            <p:extLst/>
          </p:nvPr>
        </p:nvGraphicFramePr>
        <p:xfrm>
          <a:off x="4828032" y="1863090"/>
          <a:ext cx="3950208" cy="1152144"/>
        </p:xfrm>
        <a:graphic>
          <a:graphicData uri="http://schemas.openxmlformats.org/presentationml/2006/ole">
            <mc:AlternateContent xmlns:mc="http://schemas.openxmlformats.org/markup-compatibility/2006">
              <mc:Choice xmlns:v="urn:schemas-microsoft-com:vml" Requires="v">
                <p:oleObj spid="_x0000_s2052" name="Document" r:id="rId4" imgW="5943600" imgH="1409700" progId="Word.Document.12">
                  <p:embed/>
                </p:oleObj>
              </mc:Choice>
              <mc:Fallback>
                <p:oleObj name="Document" r:id="rId4" imgW="5943600" imgH="1409700" progId="Word.Document.12">
                  <p:embed/>
                  <p:pic>
                    <p:nvPicPr>
                      <p:cNvPr id="3" name="Object 2">
                        <a:extLst>
                          <a:ext uri="{FF2B5EF4-FFF2-40B4-BE49-F238E27FC236}">
                            <a16:creationId xmlns:a16="http://schemas.microsoft.com/office/drawing/2014/main" id="{56406690-6C19-7C49-ABE0-A981F9708057}"/>
                          </a:ext>
                        </a:extLst>
                      </p:cNvPr>
                      <p:cNvPicPr/>
                      <p:nvPr/>
                    </p:nvPicPr>
                    <p:blipFill>
                      <a:blip r:embed="rId5"/>
                      <a:stretch>
                        <a:fillRect/>
                      </a:stretch>
                    </p:blipFill>
                    <p:spPr>
                      <a:xfrm>
                        <a:off x="4828032" y="1863090"/>
                        <a:ext cx="3950208" cy="1152144"/>
                      </a:xfrm>
                      <a:prstGeom prst="rect">
                        <a:avLst/>
                      </a:prstGeom>
                    </p:spPr>
                  </p:pic>
                </p:oleObj>
              </mc:Fallback>
            </mc:AlternateContent>
          </a:graphicData>
        </a:graphic>
      </p:graphicFrame>
      <p:sp>
        <p:nvSpPr>
          <p:cNvPr id="9" name="Rectangle 4">
            <a:extLst>
              <a:ext uri="{FF2B5EF4-FFF2-40B4-BE49-F238E27FC236}">
                <a16:creationId xmlns:a16="http://schemas.microsoft.com/office/drawing/2014/main" id="{4EEF5459-A45A-294F-8853-E265AFFC180A}"/>
              </a:ext>
            </a:extLst>
          </p:cNvPr>
          <p:cNvSpPr txBox="1">
            <a:spLocks noChangeArrowheads="1"/>
          </p:cNvSpPr>
          <p:nvPr/>
        </p:nvSpPr>
        <p:spPr bwMode="auto">
          <a:xfrm>
            <a:off x="0" y="857251"/>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i="1" dirty="0">
                <a:solidFill>
                  <a:srgbClr val="FF0000"/>
                </a:solidFill>
                <a:latin typeface="Century Gothic" charset="0"/>
              </a:rPr>
              <a:t>2-m Temperature Statistics (4-km Domain)</a:t>
            </a:r>
          </a:p>
        </p:txBody>
      </p:sp>
      <p:sp>
        <p:nvSpPr>
          <p:cNvPr id="13" name="TextBox 12">
            <a:extLst>
              <a:ext uri="{FF2B5EF4-FFF2-40B4-BE49-F238E27FC236}">
                <a16:creationId xmlns:a16="http://schemas.microsoft.com/office/drawing/2014/main" id="{74A90942-E05C-3E45-B0CD-D79C728B6013}"/>
              </a:ext>
            </a:extLst>
          </p:cNvPr>
          <p:cNvSpPr txBox="1"/>
          <p:nvPr/>
        </p:nvSpPr>
        <p:spPr>
          <a:xfrm>
            <a:off x="685578" y="1491624"/>
            <a:ext cx="3848036" cy="369332"/>
          </a:xfrm>
          <a:prstGeom prst="rect">
            <a:avLst/>
          </a:prstGeom>
          <a:solidFill>
            <a:schemeClr val="bg1"/>
          </a:solidFill>
        </p:spPr>
        <p:txBody>
          <a:bodyPr wrap="square" rtlCol="0">
            <a:spAutoFit/>
          </a:bodyPr>
          <a:lstStyle/>
          <a:p>
            <a:r>
              <a:rPr lang="en-US" dirty="0"/>
              <a:t>                                                                            </a:t>
            </a:r>
          </a:p>
        </p:txBody>
      </p:sp>
      <p:sp>
        <p:nvSpPr>
          <p:cNvPr id="11" name="Title 1">
            <a:extLst>
              <a:ext uri="{FF2B5EF4-FFF2-40B4-BE49-F238E27FC236}">
                <a16:creationId xmlns:a16="http://schemas.microsoft.com/office/drawing/2014/main" id="{F53D123D-F716-9543-8B70-4E76D33FE180}"/>
              </a:ext>
            </a:extLst>
          </p:cNvPr>
          <p:cNvSpPr txBox="1">
            <a:spLocks/>
          </p:cNvSpPr>
          <p:nvPr/>
        </p:nvSpPr>
        <p:spPr bwMode="auto">
          <a:xfrm>
            <a:off x="737013" y="1405890"/>
            <a:ext cx="3777853" cy="429816"/>
          </a:xfrm>
          <a:prstGeom prst="rect">
            <a:avLst/>
          </a:prstGeom>
          <a:solidFill>
            <a:schemeClr val="bg1"/>
          </a:solidFill>
          <a:ln>
            <a:miter lim="800000"/>
            <a:headEnd/>
            <a:tailEnd/>
          </a:ln>
        </p:spPr>
        <p:txBody>
          <a:bodyPr anchor="ctr"/>
          <a:lstStyle/>
          <a:p>
            <a:pPr>
              <a:defRPr/>
            </a:pPr>
            <a:r>
              <a:rPr lang="en-US" b="1" kern="0" dirty="0">
                <a:solidFill>
                  <a:srgbClr val="000090"/>
                </a:solidFill>
                <a:latin typeface="+mj-lt"/>
                <a:ea typeface="+mj-ea"/>
                <a:cs typeface="Arial" pitchFamily="34" charset="0"/>
              </a:rPr>
              <a:t>Best Performing Model Configuration</a:t>
            </a:r>
          </a:p>
        </p:txBody>
      </p:sp>
      <p:sp>
        <p:nvSpPr>
          <p:cNvPr id="12" name="Title 1">
            <a:extLst>
              <a:ext uri="{FF2B5EF4-FFF2-40B4-BE49-F238E27FC236}">
                <a16:creationId xmlns:a16="http://schemas.microsoft.com/office/drawing/2014/main" id="{A1A8B85E-0BC5-D745-AA82-B93C34F2DA69}"/>
              </a:ext>
            </a:extLst>
          </p:cNvPr>
          <p:cNvSpPr txBox="1">
            <a:spLocks/>
          </p:cNvSpPr>
          <p:nvPr/>
        </p:nvSpPr>
        <p:spPr bwMode="auto">
          <a:xfrm>
            <a:off x="4910329" y="1405890"/>
            <a:ext cx="3777853" cy="429816"/>
          </a:xfrm>
          <a:prstGeom prst="rect">
            <a:avLst/>
          </a:prstGeom>
          <a:solidFill>
            <a:schemeClr val="bg1"/>
          </a:solidFill>
          <a:ln>
            <a:miter lim="800000"/>
            <a:headEnd/>
            <a:tailEnd/>
          </a:ln>
        </p:spPr>
        <p:txBody>
          <a:bodyPr anchor="ctr"/>
          <a:lstStyle/>
          <a:p>
            <a:pPr algn="ctr">
              <a:defRPr/>
            </a:pPr>
            <a:r>
              <a:rPr lang="en-US" b="1" kern="0" dirty="0">
                <a:solidFill>
                  <a:srgbClr val="000090"/>
                </a:solidFill>
                <a:latin typeface="+mj-lt"/>
                <a:ea typeface="+mj-ea"/>
                <a:cs typeface="Arial" pitchFamily="34" charset="0"/>
              </a:rPr>
              <a:t>Statistical Summary</a:t>
            </a:r>
          </a:p>
        </p:txBody>
      </p:sp>
      <p:sp>
        <p:nvSpPr>
          <p:cNvPr id="14" name="TextBox 12">
            <a:extLst>
              <a:ext uri="{FF2B5EF4-FFF2-40B4-BE49-F238E27FC236}">
                <a16:creationId xmlns:a16="http://schemas.microsoft.com/office/drawing/2014/main" id="{6F64F500-29F2-3F49-8B4E-F778900EA517}"/>
              </a:ext>
            </a:extLst>
          </p:cNvPr>
          <p:cNvSpPr txBox="1">
            <a:spLocks noChangeArrowheads="1"/>
          </p:cNvSpPr>
          <p:nvPr/>
        </p:nvSpPr>
        <p:spPr bwMode="auto">
          <a:xfrm>
            <a:off x="4766311" y="3138346"/>
            <a:ext cx="4114799" cy="1592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2100"/>
              </a:spcAft>
              <a:buFont typeface="Arial" charset="0"/>
              <a:buChar char="•"/>
            </a:pPr>
            <a:r>
              <a:rPr lang="en-US" sz="1600" dirty="0"/>
              <a:t> YNT-SST-nudge2km simulation continues to perform best on this domain, primarily inland to the west of Lake Michigan and along the eastern shoreline</a:t>
            </a:r>
          </a:p>
          <a:p>
            <a:pPr>
              <a:spcAft>
                <a:spcPts val="2100"/>
              </a:spcAft>
              <a:buFont typeface="Arial" charset="0"/>
              <a:buChar char="•"/>
            </a:pPr>
            <a:r>
              <a:rPr lang="en-US" sz="1600" dirty="0"/>
              <a:t>EPA simulations do not perform as well</a:t>
            </a:r>
          </a:p>
        </p:txBody>
      </p:sp>
    </p:spTree>
    <p:extLst>
      <p:ext uri="{BB962C8B-B14F-4D97-AF65-F5344CB8AC3E}">
        <p14:creationId xmlns:p14="http://schemas.microsoft.com/office/powerpoint/2010/main" val="2012653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B1793334-152A-6848-9C1F-8A720C3CF745}"/>
              </a:ext>
            </a:extLst>
          </p:cNvPr>
          <p:cNvPicPr/>
          <p:nvPr/>
        </p:nvPicPr>
        <p:blipFill>
          <a:blip r:embed="rId3"/>
          <a:stretch>
            <a:fillRect/>
          </a:stretch>
        </p:blipFill>
        <p:spPr>
          <a:xfrm>
            <a:off x="201168" y="1552194"/>
            <a:ext cx="4462272" cy="4425696"/>
          </a:xfrm>
          <a:prstGeom prst="rect">
            <a:avLst/>
          </a:prstGeom>
        </p:spPr>
      </p:pic>
      <p:graphicFrame>
        <p:nvGraphicFramePr>
          <p:cNvPr id="2" name="Object 1">
            <a:extLst>
              <a:ext uri="{FF2B5EF4-FFF2-40B4-BE49-F238E27FC236}">
                <a16:creationId xmlns:a16="http://schemas.microsoft.com/office/drawing/2014/main" id="{3EF1E8AA-13B2-4B4B-ABD9-621EEEBBCAD6}"/>
              </a:ext>
            </a:extLst>
          </p:cNvPr>
          <p:cNvGraphicFramePr>
            <a:graphicFrameLocks/>
          </p:cNvGraphicFramePr>
          <p:nvPr>
            <p:extLst/>
          </p:nvPr>
        </p:nvGraphicFramePr>
        <p:xfrm>
          <a:off x="4828032" y="1865376"/>
          <a:ext cx="3950208" cy="1152144"/>
        </p:xfrm>
        <a:graphic>
          <a:graphicData uri="http://schemas.openxmlformats.org/presentationml/2006/ole">
            <mc:AlternateContent xmlns:mc="http://schemas.openxmlformats.org/markup-compatibility/2006">
              <mc:Choice xmlns:v="urn:schemas-microsoft-com:vml" Requires="v">
                <p:oleObj spid="_x0000_s3077" name="Document" r:id="rId4" imgW="5943600" imgH="1409700" progId="Word.Document.12">
                  <p:embed/>
                </p:oleObj>
              </mc:Choice>
              <mc:Fallback>
                <p:oleObj name="Document" r:id="rId4" imgW="5943600" imgH="1409700" progId="Word.Document.12">
                  <p:embed/>
                  <p:pic>
                    <p:nvPicPr>
                      <p:cNvPr id="2" name="Object 1">
                        <a:extLst>
                          <a:ext uri="{FF2B5EF4-FFF2-40B4-BE49-F238E27FC236}">
                            <a16:creationId xmlns:a16="http://schemas.microsoft.com/office/drawing/2014/main" id="{3EF1E8AA-13B2-4B4B-ABD9-621EEEBBCAD6}"/>
                          </a:ext>
                        </a:extLst>
                      </p:cNvPr>
                      <p:cNvPicPr/>
                      <p:nvPr/>
                    </p:nvPicPr>
                    <p:blipFill>
                      <a:blip r:embed="rId5"/>
                      <a:stretch>
                        <a:fillRect/>
                      </a:stretch>
                    </p:blipFill>
                    <p:spPr>
                      <a:xfrm>
                        <a:off x="4828032" y="1865376"/>
                        <a:ext cx="3950208" cy="1152144"/>
                      </a:xfrm>
                      <a:prstGeom prst="rect">
                        <a:avLst/>
                      </a:prstGeom>
                    </p:spPr>
                  </p:pic>
                </p:oleObj>
              </mc:Fallback>
            </mc:AlternateContent>
          </a:graphicData>
        </a:graphic>
      </p:graphicFrame>
      <p:sp>
        <p:nvSpPr>
          <p:cNvPr id="10" name="Rectangle 4">
            <a:extLst>
              <a:ext uri="{FF2B5EF4-FFF2-40B4-BE49-F238E27FC236}">
                <a16:creationId xmlns:a16="http://schemas.microsoft.com/office/drawing/2014/main" id="{7B9A5C68-252B-8B4B-9758-19EEFEB901C0}"/>
              </a:ext>
            </a:extLst>
          </p:cNvPr>
          <p:cNvSpPr txBox="1">
            <a:spLocks noChangeArrowheads="1"/>
          </p:cNvSpPr>
          <p:nvPr/>
        </p:nvSpPr>
        <p:spPr bwMode="auto">
          <a:xfrm>
            <a:off x="0" y="857251"/>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i="1" dirty="0">
                <a:solidFill>
                  <a:srgbClr val="FF0000"/>
                </a:solidFill>
                <a:latin typeface="Century Gothic" charset="0"/>
              </a:rPr>
              <a:t>2-m Temperature Statistics (1.33-km Domain)</a:t>
            </a:r>
          </a:p>
        </p:txBody>
      </p:sp>
      <p:sp>
        <p:nvSpPr>
          <p:cNvPr id="13" name="TextBox 12">
            <a:extLst>
              <a:ext uri="{FF2B5EF4-FFF2-40B4-BE49-F238E27FC236}">
                <a16:creationId xmlns:a16="http://schemas.microsoft.com/office/drawing/2014/main" id="{E48BA5EC-FFC2-3D4B-8781-B4B8D2EDD91A}"/>
              </a:ext>
            </a:extLst>
          </p:cNvPr>
          <p:cNvSpPr txBox="1"/>
          <p:nvPr/>
        </p:nvSpPr>
        <p:spPr>
          <a:xfrm>
            <a:off x="685578" y="1343034"/>
            <a:ext cx="3848036" cy="369332"/>
          </a:xfrm>
          <a:prstGeom prst="rect">
            <a:avLst/>
          </a:prstGeom>
          <a:solidFill>
            <a:schemeClr val="bg1"/>
          </a:solidFill>
        </p:spPr>
        <p:txBody>
          <a:bodyPr wrap="square" rtlCol="0">
            <a:spAutoFit/>
          </a:bodyPr>
          <a:lstStyle/>
          <a:p>
            <a:r>
              <a:rPr lang="en-US" dirty="0"/>
              <a:t>                                                                            </a:t>
            </a:r>
          </a:p>
        </p:txBody>
      </p:sp>
      <p:sp>
        <p:nvSpPr>
          <p:cNvPr id="11" name="Title 1">
            <a:extLst>
              <a:ext uri="{FF2B5EF4-FFF2-40B4-BE49-F238E27FC236}">
                <a16:creationId xmlns:a16="http://schemas.microsoft.com/office/drawing/2014/main" id="{A2E6E053-7A66-A447-80EF-DA796FC86FC5}"/>
              </a:ext>
            </a:extLst>
          </p:cNvPr>
          <p:cNvSpPr txBox="1">
            <a:spLocks/>
          </p:cNvSpPr>
          <p:nvPr/>
        </p:nvSpPr>
        <p:spPr bwMode="auto">
          <a:xfrm>
            <a:off x="737013" y="1405890"/>
            <a:ext cx="3777853" cy="429816"/>
          </a:xfrm>
          <a:prstGeom prst="rect">
            <a:avLst/>
          </a:prstGeom>
          <a:solidFill>
            <a:schemeClr val="bg1"/>
          </a:solidFill>
          <a:ln>
            <a:miter lim="800000"/>
            <a:headEnd/>
            <a:tailEnd/>
          </a:ln>
        </p:spPr>
        <p:txBody>
          <a:bodyPr anchor="ctr"/>
          <a:lstStyle/>
          <a:p>
            <a:pPr>
              <a:defRPr/>
            </a:pPr>
            <a:r>
              <a:rPr lang="en-US" b="1" kern="0" dirty="0">
                <a:solidFill>
                  <a:srgbClr val="000090"/>
                </a:solidFill>
                <a:latin typeface="+mj-lt"/>
                <a:ea typeface="+mj-ea"/>
                <a:cs typeface="Arial" pitchFamily="34" charset="0"/>
              </a:rPr>
              <a:t>Best Performing Model Configuration</a:t>
            </a:r>
          </a:p>
        </p:txBody>
      </p:sp>
      <p:sp>
        <p:nvSpPr>
          <p:cNvPr id="12" name="Title 1">
            <a:extLst>
              <a:ext uri="{FF2B5EF4-FFF2-40B4-BE49-F238E27FC236}">
                <a16:creationId xmlns:a16="http://schemas.microsoft.com/office/drawing/2014/main" id="{C9FB5CA7-F6E4-694C-95BA-3C4E961FE8AE}"/>
              </a:ext>
            </a:extLst>
          </p:cNvPr>
          <p:cNvSpPr txBox="1">
            <a:spLocks/>
          </p:cNvSpPr>
          <p:nvPr/>
        </p:nvSpPr>
        <p:spPr bwMode="auto">
          <a:xfrm>
            <a:off x="4910329" y="1405890"/>
            <a:ext cx="3777853" cy="429816"/>
          </a:xfrm>
          <a:prstGeom prst="rect">
            <a:avLst/>
          </a:prstGeom>
          <a:solidFill>
            <a:schemeClr val="bg1"/>
          </a:solidFill>
          <a:ln>
            <a:miter lim="800000"/>
            <a:headEnd/>
            <a:tailEnd/>
          </a:ln>
        </p:spPr>
        <p:txBody>
          <a:bodyPr anchor="ctr"/>
          <a:lstStyle/>
          <a:p>
            <a:pPr algn="ctr">
              <a:defRPr/>
            </a:pPr>
            <a:r>
              <a:rPr lang="en-US" b="1" kern="0" dirty="0">
                <a:solidFill>
                  <a:srgbClr val="000090"/>
                </a:solidFill>
                <a:latin typeface="+mj-lt"/>
                <a:ea typeface="+mj-ea"/>
                <a:cs typeface="Arial" pitchFamily="34" charset="0"/>
              </a:rPr>
              <a:t>Statistical Summary</a:t>
            </a:r>
          </a:p>
        </p:txBody>
      </p:sp>
      <p:sp>
        <p:nvSpPr>
          <p:cNvPr id="14" name="TextBox 12">
            <a:extLst>
              <a:ext uri="{FF2B5EF4-FFF2-40B4-BE49-F238E27FC236}">
                <a16:creationId xmlns:a16="http://schemas.microsoft.com/office/drawing/2014/main" id="{074E8BEE-8D87-F249-BFC0-3C01F57B5EE9}"/>
              </a:ext>
            </a:extLst>
          </p:cNvPr>
          <p:cNvSpPr txBox="1">
            <a:spLocks noChangeArrowheads="1"/>
          </p:cNvSpPr>
          <p:nvPr/>
        </p:nvSpPr>
        <p:spPr bwMode="auto">
          <a:xfrm>
            <a:off x="4766311" y="3092629"/>
            <a:ext cx="411479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2100"/>
              </a:spcAft>
              <a:buFont typeface="Arial" charset="0"/>
              <a:buChar char="•"/>
            </a:pPr>
            <a:r>
              <a:rPr lang="en-US" sz="1600" dirty="0"/>
              <a:t> On the highest resolution domain, the YNT configurations greatly outperform the EPA baseline simulations</a:t>
            </a:r>
          </a:p>
        </p:txBody>
      </p:sp>
    </p:spTree>
    <p:extLst>
      <p:ext uri="{BB962C8B-B14F-4D97-AF65-F5344CB8AC3E}">
        <p14:creationId xmlns:p14="http://schemas.microsoft.com/office/powerpoint/2010/main" val="708223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852119"/>
            <a:ext cx="2653393" cy="3872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161" y="10883"/>
            <a:ext cx="6773640"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Sheboygan Ground Site: </a:t>
            </a:r>
          </a:p>
          <a:p>
            <a:r>
              <a:rPr lang="en-US" sz="2400" b="1" dirty="0">
                <a:latin typeface="Times New Roman" panose="02020603050405020304" pitchFamily="18" charset="0"/>
                <a:cs typeface="Times New Roman" panose="02020603050405020304" pitchFamily="18" charset="0"/>
              </a:rPr>
              <a:t>1.3km EPA Baseline</a:t>
            </a:r>
          </a:p>
        </p:txBody>
      </p:sp>
      <p:sp>
        <p:nvSpPr>
          <p:cNvPr id="4" name="TextBox 3"/>
          <p:cNvSpPr txBox="1"/>
          <p:nvPr/>
        </p:nvSpPr>
        <p:spPr>
          <a:xfrm>
            <a:off x="171450" y="4855030"/>
            <a:ext cx="3943350" cy="1477328"/>
          </a:xfrm>
          <a:prstGeom prst="rect">
            <a:avLst/>
          </a:prstGeom>
          <a:noFill/>
        </p:spPr>
        <p:txBody>
          <a:bodyPr wrap="square" rtlCol="0">
            <a:spAutoFit/>
          </a:bodyPr>
          <a:lstStyle/>
          <a:p>
            <a:r>
              <a:rPr lang="en-US" dirty="0"/>
              <a:t>Observed Temperature and Wind (left)</a:t>
            </a:r>
          </a:p>
          <a:p>
            <a:r>
              <a:rPr lang="en-US" dirty="0"/>
              <a:t>Verses EPA Baseline</a:t>
            </a:r>
          </a:p>
          <a:p>
            <a:endParaRPr lang="en-US" dirty="0"/>
          </a:p>
          <a:p>
            <a:r>
              <a:rPr lang="en-US" dirty="0"/>
              <a:t>June 2, 2017 (Lake Breeze/Ozone Exceedance) </a:t>
            </a:r>
          </a:p>
        </p:txBody>
      </p:sp>
      <p:pic>
        <p:nvPicPr>
          <p:cNvPr id="6148" name="Picture 4" descr="C:\Users\Brad\Documents\Work\EPA_Coastal_Ozone\WRF.1.3km.EPA_baseline.20170602.SheboyganSpaceportWI.pn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28" y="0"/>
            <a:ext cx="514807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741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852119"/>
            <a:ext cx="2653393" cy="3872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161" y="10883"/>
            <a:ext cx="6743700"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Sheboygan Ground Site:</a:t>
            </a:r>
          </a:p>
          <a:p>
            <a:r>
              <a:rPr lang="en-US" sz="2400" b="1" dirty="0">
                <a:latin typeface="Times New Roman" panose="02020603050405020304" pitchFamily="18" charset="0"/>
                <a:cs typeface="Times New Roman" panose="02020603050405020304" pitchFamily="18" charset="0"/>
              </a:rPr>
              <a:t>1.3km YNT+SST+Nudge2km</a:t>
            </a:r>
          </a:p>
        </p:txBody>
      </p:sp>
      <p:sp>
        <p:nvSpPr>
          <p:cNvPr id="7" name="TextBox 6"/>
          <p:cNvSpPr txBox="1"/>
          <p:nvPr/>
        </p:nvSpPr>
        <p:spPr>
          <a:xfrm>
            <a:off x="171450" y="4855030"/>
            <a:ext cx="3867150" cy="1200329"/>
          </a:xfrm>
          <a:prstGeom prst="rect">
            <a:avLst/>
          </a:prstGeom>
          <a:noFill/>
        </p:spPr>
        <p:txBody>
          <a:bodyPr wrap="square" rtlCol="0">
            <a:spAutoFit/>
          </a:bodyPr>
          <a:lstStyle/>
          <a:p>
            <a:r>
              <a:rPr lang="en-US" dirty="0"/>
              <a:t>Observed Temperature and Wind (left)</a:t>
            </a:r>
          </a:p>
          <a:p>
            <a:r>
              <a:rPr lang="en-US" dirty="0"/>
              <a:t>Verses YNT+GLSEA SST+Nudge2km </a:t>
            </a:r>
          </a:p>
          <a:p>
            <a:r>
              <a:rPr lang="en-US" dirty="0"/>
              <a:t>June 2, 2017 (Lake Breeze/Ozone Exceedance) </a:t>
            </a:r>
          </a:p>
        </p:txBody>
      </p:sp>
      <p:pic>
        <p:nvPicPr>
          <p:cNvPr id="2051" name="Picture 3" descr="C:\Users\Brad\Documents\Work\EPA_Coastal_Ozone\WRF.1.3km.YSU-NOAH-Thompson-update-glsea-sst-nudge2km.20170602.SheboyganSpaceportWI.pn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28" y="0"/>
            <a:ext cx="514807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106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4"/>
          <p:cNvSpPr txBox="1">
            <a:spLocks noChangeArrowheads="1"/>
          </p:cNvSpPr>
          <p:nvPr/>
        </p:nvSpPr>
        <p:spPr bwMode="auto">
          <a:xfrm>
            <a:off x="0" y="1"/>
            <a:ext cx="9144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i="1" dirty="0">
                <a:solidFill>
                  <a:srgbClr val="FF0000"/>
                </a:solidFill>
                <a:latin typeface="Century Gothic" charset="0"/>
              </a:rPr>
              <a:t>CMAQ 12km Model Sensitivity Simulations</a:t>
            </a:r>
          </a:p>
        </p:txBody>
      </p:sp>
      <p:sp>
        <p:nvSpPr>
          <p:cNvPr id="4" name="TextBox 3">
            <a:extLst>
              <a:ext uri="{FF2B5EF4-FFF2-40B4-BE49-F238E27FC236}">
                <a16:creationId xmlns:a16="http://schemas.microsoft.com/office/drawing/2014/main" id="{8845D8AC-C770-9349-826B-69F424994CE8}"/>
              </a:ext>
            </a:extLst>
          </p:cNvPr>
          <p:cNvSpPr txBox="1"/>
          <p:nvPr/>
        </p:nvSpPr>
        <p:spPr>
          <a:xfrm>
            <a:off x="0" y="533400"/>
            <a:ext cx="9144000" cy="892552"/>
          </a:xfrm>
          <a:prstGeom prst="rect">
            <a:avLst/>
          </a:prstGeom>
          <a:noFill/>
        </p:spPr>
        <p:txBody>
          <a:bodyPr wrap="square" rtlCol="0">
            <a:spAutoFit/>
          </a:bodyPr>
          <a:lstStyle/>
          <a:p>
            <a:r>
              <a:rPr lang="en-US" sz="1600" u="sng" dirty="0"/>
              <a:t>EXPERIMENT	   GLSEA SST	LAI      	SOIL		IC/BC	             status   </a:t>
            </a:r>
            <a:br>
              <a:rPr lang="en-US" sz="1600" dirty="0"/>
            </a:br>
            <a:endParaRPr lang="en-US" sz="400" b="1" dirty="0">
              <a:solidFill>
                <a:srgbClr val="00B050"/>
              </a:solidFill>
            </a:endParaRPr>
          </a:p>
          <a:p>
            <a:pPr marL="228600" indent="-228600">
              <a:buAutoNum type="arabicParenR"/>
            </a:pPr>
            <a:r>
              <a:rPr lang="en-US" sz="1600" dirty="0"/>
              <a:t>EPA-SST	         	         </a:t>
            </a:r>
            <a:r>
              <a:rPr lang="en-US" sz="1600" dirty="0">
                <a:solidFill>
                  <a:srgbClr val="00B050"/>
                </a:solidFill>
              </a:rPr>
              <a:t>✔</a:t>
            </a:r>
            <a:r>
              <a:rPr lang="en-US" sz="1600" dirty="0"/>
              <a:t>         	   --                    --		GFS	                </a:t>
            </a:r>
            <a:r>
              <a:rPr lang="en-US" sz="1600" b="1" dirty="0">
                <a:solidFill>
                  <a:srgbClr val="00B050"/>
                </a:solidFill>
              </a:rPr>
              <a:t>complete</a:t>
            </a:r>
          </a:p>
          <a:p>
            <a:r>
              <a:rPr lang="en-US" sz="1600" dirty="0"/>
              <a:t>2)  YNT-SST-nudge2km        </a:t>
            </a:r>
            <a:r>
              <a:rPr lang="en-US" sz="1600" dirty="0">
                <a:solidFill>
                  <a:srgbClr val="00B050"/>
                </a:solidFill>
              </a:rPr>
              <a:t>✔</a:t>
            </a:r>
            <a:r>
              <a:rPr lang="en-US" sz="1600" dirty="0"/>
              <a:t>                              --                    --		GFS	                </a:t>
            </a:r>
            <a:r>
              <a:rPr lang="en-US" sz="1600" b="1" dirty="0">
                <a:solidFill>
                  <a:srgbClr val="00B050"/>
                </a:solidFill>
              </a:rPr>
              <a:t>complete</a:t>
            </a:r>
          </a:p>
        </p:txBody>
      </p:sp>
      <p:sp>
        <p:nvSpPr>
          <p:cNvPr id="5" name="Rectangle 4">
            <a:extLst>
              <a:ext uri="{FF2B5EF4-FFF2-40B4-BE49-F238E27FC236}">
                <a16:creationId xmlns:a16="http://schemas.microsoft.com/office/drawing/2014/main" id="{C48C2D72-69FC-EE40-8E39-7FE438E04481}"/>
              </a:ext>
            </a:extLst>
          </p:cNvPr>
          <p:cNvSpPr/>
          <p:nvPr/>
        </p:nvSpPr>
        <p:spPr>
          <a:xfrm>
            <a:off x="163513" y="2980215"/>
            <a:ext cx="8945182" cy="3605602"/>
          </a:xfrm>
          <a:prstGeom prst="rect">
            <a:avLst/>
          </a:prstGeom>
        </p:spPr>
        <p:txBody>
          <a:bodyPr wrap="square">
            <a:spAutoFit/>
          </a:bodyPr>
          <a:lstStyle/>
          <a:p>
            <a:pPr marL="342900" marR="0" lvl="0" indent="-342900">
              <a:lnSpc>
                <a:spcPct val="115000"/>
              </a:lnSpc>
              <a:spcBef>
                <a:spcPts val="0"/>
              </a:spcBef>
              <a:spcAft>
                <a:spcPts val="300"/>
              </a:spcAft>
              <a:buFont typeface="+mj-lt"/>
              <a:buAutoNum type="arabicParenR"/>
            </a:pPr>
            <a:r>
              <a:rPr lang="en-US" sz="1600" dirty="0">
                <a:latin typeface="Calibri" panose="020F0502020204030204" pitchFamily="34" charset="0"/>
                <a:ea typeface="Arial Hebrew" charset="-79"/>
                <a:cs typeface="Calibri" panose="020F0502020204030204" pitchFamily="34" charset="0"/>
              </a:rPr>
              <a:t>The “EPA-SST” simulation follows the WRF model configuration used by the EPA in their operational model, except with analysis nudging toward GFS analyses instead of NAM analyses. It employs the </a:t>
            </a:r>
            <a:r>
              <a:rPr lang="en-US" sz="1600" dirty="0" err="1">
                <a:latin typeface="Calibri" panose="020F0502020204030204" pitchFamily="34" charset="0"/>
                <a:ea typeface="Arial Hebrew" charset="-79"/>
                <a:cs typeface="Calibri" panose="020F0502020204030204" pitchFamily="34" charset="0"/>
              </a:rPr>
              <a:t>Pleim</a:t>
            </a:r>
            <a:r>
              <a:rPr lang="en-US" sz="1600" dirty="0">
                <a:latin typeface="Calibri" panose="020F0502020204030204" pitchFamily="34" charset="0"/>
                <a:ea typeface="Arial Hebrew" charset="-79"/>
                <a:cs typeface="Calibri" panose="020F0502020204030204" pitchFamily="34" charset="0"/>
              </a:rPr>
              <a:t>-Xu land surface model (LSM), </a:t>
            </a:r>
            <a:r>
              <a:rPr lang="en-US" sz="1600" dirty="0" err="1">
                <a:latin typeface="Calibri" panose="020F0502020204030204" pitchFamily="34" charset="0"/>
                <a:ea typeface="Arial Hebrew" charset="-79"/>
                <a:cs typeface="Calibri" panose="020F0502020204030204" pitchFamily="34" charset="0"/>
              </a:rPr>
              <a:t>Pleim</a:t>
            </a:r>
            <a:r>
              <a:rPr lang="en-US" sz="1600" dirty="0">
                <a:latin typeface="Calibri" panose="020F0502020204030204" pitchFamily="34" charset="0"/>
                <a:ea typeface="Arial Hebrew" charset="-79"/>
                <a:cs typeface="Calibri" panose="020F0502020204030204" pitchFamily="34" charset="0"/>
              </a:rPr>
              <a:t>-Xu surface layer physics, Morrison 2-moment cloud microphysics, and the ACM2 (</a:t>
            </a:r>
            <a:r>
              <a:rPr lang="en-US" sz="1600" dirty="0" err="1">
                <a:latin typeface="Calibri" panose="020F0502020204030204" pitchFamily="34" charset="0"/>
                <a:ea typeface="Arial Hebrew" charset="-79"/>
                <a:cs typeface="Calibri" panose="020F0502020204030204" pitchFamily="34" charset="0"/>
              </a:rPr>
              <a:t>Pleim</a:t>
            </a:r>
            <a:r>
              <a:rPr lang="en-US" sz="1600" dirty="0">
                <a:latin typeface="Calibri" panose="020F0502020204030204" pitchFamily="34" charset="0"/>
                <a:ea typeface="Arial Hebrew" charset="-79"/>
                <a:cs typeface="Calibri" panose="020F0502020204030204" pitchFamily="34" charset="0"/>
              </a:rPr>
              <a:t>) planetary boundary layer (PBL) parameterization schemes. The coarse-resolution GFS SST initialization dataset is replaced with the high-resolution, real-time GLSEA SST dataset.</a:t>
            </a:r>
          </a:p>
          <a:p>
            <a:pPr marL="342900" marR="0" lvl="0" indent="-342900">
              <a:lnSpc>
                <a:spcPct val="115000"/>
              </a:lnSpc>
              <a:spcBef>
                <a:spcPts val="0"/>
              </a:spcBef>
              <a:spcAft>
                <a:spcPts val="300"/>
              </a:spcAft>
              <a:buFont typeface="+mj-lt"/>
              <a:buAutoNum type="arabicParenR"/>
            </a:pPr>
            <a:r>
              <a:rPr lang="en-US" sz="1600" dirty="0">
                <a:latin typeface="Calibri" panose="020F0502020204030204" pitchFamily="34" charset="0"/>
                <a:ea typeface="Arial Hebrew" charset="-79"/>
                <a:cs typeface="Calibri" panose="020F0502020204030204" pitchFamily="34" charset="0"/>
              </a:rPr>
              <a:t>The “YNT-SST-nudge2km ” simulation is the same as 1, except for replacing the LSM, surface layer physics, cloud microphysics, and PBL parameterization schemes with the Noah LSM, </a:t>
            </a:r>
            <a:r>
              <a:rPr lang="en-US" sz="1600" dirty="0" err="1">
                <a:latin typeface="Calibri" panose="020F0502020204030204" pitchFamily="34" charset="0"/>
                <a:ea typeface="Arial Hebrew" charset="-79"/>
                <a:cs typeface="Calibri" panose="020F0502020204030204" pitchFamily="34" charset="0"/>
              </a:rPr>
              <a:t>Monin-Obukhov</a:t>
            </a:r>
            <a:r>
              <a:rPr lang="en-US" sz="1600" dirty="0">
                <a:latin typeface="Calibri" panose="020F0502020204030204" pitchFamily="34" charset="0"/>
                <a:ea typeface="Arial Hebrew" charset="-79"/>
                <a:cs typeface="Calibri" panose="020F0502020204030204" pitchFamily="34" charset="0"/>
              </a:rPr>
              <a:t> surface layer physics, Thompson microphysics, and YSU PBL, respectively. N</a:t>
            </a:r>
            <a:r>
              <a:rPr lang="en-US" sz="1600" dirty="0">
                <a:ea typeface="Arial Hebrew" charset="-79"/>
                <a:cs typeface="Arial Hebrew" charset="-79"/>
              </a:rPr>
              <a:t>udging of temperature, moisture, and horizontal winds above 2 km (model level) instead of above the boundary layer.</a:t>
            </a:r>
          </a:p>
          <a:p>
            <a:pPr marL="342900" marR="0" lvl="0" indent="-342900">
              <a:lnSpc>
                <a:spcPct val="115000"/>
              </a:lnSpc>
              <a:spcBef>
                <a:spcPts val="0"/>
              </a:spcBef>
              <a:spcAft>
                <a:spcPts val="300"/>
              </a:spcAft>
              <a:buFont typeface="+mj-lt"/>
              <a:buAutoNum type="arabicParenR"/>
            </a:pPr>
            <a:endParaRPr lang="en-US" sz="1600" dirty="0">
              <a:ea typeface="Arial Hebrew" charset="-79"/>
              <a:cs typeface="Arial Hebrew" charset="-79"/>
            </a:endParaRPr>
          </a:p>
          <a:p>
            <a:pPr marR="0" lvl="0">
              <a:lnSpc>
                <a:spcPct val="115000"/>
              </a:lnSpc>
              <a:spcBef>
                <a:spcPts val="0"/>
              </a:spcBef>
              <a:spcAft>
                <a:spcPts val="300"/>
              </a:spcAft>
            </a:pPr>
            <a:r>
              <a:rPr lang="en-US" sz="1600" dirty="0">
                <a:ea typeface="Arial Hebrew" charset="-79"/>
                <a:cs typeface="Arial Hebrew" charset="-79"/>
              </a:rPr>
              <a:t>Note that each experiment uses 12km NEI 2014 emissions</a:t>
            </a:r>
          </a:p>
        </p:txBody>
      </p:sp>
    </p:spTree>
    <p:extLst>
      <p:ext uri="{BB962C8B-B14F-4D97-AF65-F5344CB8AC3E}">
        <p14:creationId xmlns:p14="http://schemas.microsoft.com/office/powerpoint/2010/main" val="1108220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AutoShape 4">
            <a:extLst>
              <a:ext uri="{FF2B5EF4-FFF2-40B4-BE49-F238E27FC236}">
                <a16:creationId xmlns:a16="http://schemas.microsoft.com/office/drawing/2014/main" id="{2797E39A-7D2B-714A-B9C9-02806146D144}"/>
              </a:ext>
            </a:extLst>
          </p:cNvPr>
          <p:cNvSpPr>
            <a:spLocks noChangeAspect="1" noChangeArrowheads="1" noTextEdit="1"/>
          </p:cNvSpPr>
          <p:nvPr/>
        </p:nvSpPr>
        <p:spPr bwMode="auto">
          <a:xfrm>
            <a:off x="1327547" y="5787"/>
            <a:ext cx="6286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3251" name="Rectangle 3">
            <a:extLst>
              <a:ext uri="{FF2B5EF4-FFF2-40B4-BE49-F238E27FC236}">
                <a16:creationId xmlns:a16="http://schemas.microsoft.com/office/drawing/2014/main" id="{1353D305-62DD-464E-8D72-596E04C188BA}"/>
              </a:ext>
            </a:extLst>
          </p:cNvPr>
          <p:cNvSpPr txBox="1">
            <a:spLocks noChangeArrowheads="1"/>
          </p:cNvSpPr>
          <p:nvPr/>
        </p:nvSpPr>
        <p:spPr bwMode="auto">
          <a:xfrm>
            <a:off x="7614050" y="6256295"/>
            <a:ext cx="386953"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panose="020B0604020202020204" pitchFamily="34" charset="0"/>
                <a:ea typeface="ＭＳ Ｐゴシック" panose="020B0600070205080204" pitchFamily="34" charset="-128"/>
              </a:defRPr>
            </a:lvl1pPr>
            <a:lvl2pPr marL="742950" indent="-285750">
              <a:defRPr sz="1000">
                <a:solidFill>
                  <a:schemeClr val="tx1"/>
                </a:solidFill>
                <a:latin typeface="Arial" panose="020B0604020202020204" pitchFamily="34" charset="0"/>
                <a:ea typeface="ＭＳ Ｐゴシック" panose="020B0600070205080204" pitchFamily="34" charset="-128"/>
              </a:defRPr>
            </a:lvl2pPr>
            <a:lvl3pPr marL="1143000" indent="-228600">
              <a:defRPr sz="1000">
                <a:solidFill>
                  <a:schemeClr val="tx1"/>
                </a:solidFill>
                <a:latin typeface="Arial" panose="020B0604020202020204" pitchFamily="34" charset="0"/>
                <a:ea typeface="ＭＳ Ｐゴシック" panose="020B0600070205080204" pitchFamily="34" charset="-128"/>
              </a:defRPr>
            </a:lvl3pPr>
            <a:lvl4pPr marL="1600200" indent="-228600">
              <a:defRPr sz="1000">
                <a:solidFill>
                  <a:schemeClr val="tx1"/>
                </a:solidFill>
                <a:latin typeface="Arial" panose="020B0604020202020204" pitchFamily="34" charset="0"/>
                <a:ea typeface="ＭＳ Ｐゴシック" panose="020B0600070205080204" pitchFamily="34" charset="-128"/>
              </a:defRPr>
            </a:lvl4pPr>
            <a:lvl5pPr marL="2057400" indent="-228600">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400">
                <a:solidFill>
                  <a:srgbClr val="000000"/>
                </a:solidFill>
              </a:rPr>
              <a:t>|‌ </a:t>
            </a:r>
            <a:fld id="{0FC4BE7F-6E55-B342-96CB-4B4DAC320FDF}" type="slidenum">
              <a:rPr lang="en-US" altLang="en-US" sz="1400">
                <a:solidFill>
                  <a:srgbClr val="000000"/>
                </a:solidFill>
              </a:rPr>
              <a:pPr algn="r" eaLnBrk="1" hangingPunct="1"/>
              <a:t>27</a:t>
            </a:fld>
            <a:endParaRPr lang="en-US" altLang="en-US" sz="1400">
              <a:solidFill>
                <a:srgbClr val="000000"/>
              </a:solidFill>
            </a:endParaRPr>
          </a:p>
        </p:txBody>
      </p:sp>
      <p:pic>
        <p:nvPicPr>
          <p:cNvPr id="5122" name="Picture 2" descr="\\beans\users$\bpierce\Data\Documents\FY2019_Travel_SSEC\EPRI_Chicago\AIRNOW.CMAQ_EPA_Baseline_SST_20170602_23Z.sfc.o3.12km.zoom.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743915"/>
            <a:ext cx="411480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eans\users$\bpierce\Data\Documents\FY2019_Travel_SSEC\EPRI_Chicago\CMAQ_D01.EPAbaseline_SST_vs_SA_O3_ppbv_LMOS.May.22-June.21.overwater.R1.png"/>
          <p:cNvPicPr>
            <a:picLocks noChangeArrowheads="1"/>
          </p:cNvPicPr>
          <p:nvPr/>
        </p:nvPicPr>
        <p:blipFill rotWithShape="1">
          <a:blip r:embed="rId4">
            <a:extLst>
              <a:ext uri="{28A0092B-C50C-407E-A947-70E740481C1C}">
                <a14:useLocalDpi xmlns:a14="http://schemas.microsoft.com/office/drawing/2010/main" val="0"/>
              </a:ext>
            </a:extLst>
          </a:blip>
          <a:srcRect t="19252"/>
          <a:stretch/>
        </p:blipFill>
        <p:spPr bwMode="auto">
          <a:xfrm>
            <a:off x="0" y="3623418"/>
            <a:ext cx="3657600" cy="369178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B8EC625E-21F0-42F2-A883-DF30E30F8F74}"/>
              </a:ext>
            </a:extLst>
          </p:cNvPr>
          <p:cNvSpPr txBox="1">
            <a:spLocks/>
          </p:cNvSpPr>
          <p:nvPr/>
        </p:nvSpPr>
        <p:spPr bwMode="auto">
          <a:xfrm>
            <a:off x="4876800" y="19051"/>
            <a:ext cx="4267200" cy="573088"/>
          </a:xfrm>
          <a:prstGeom prst="rect">
            <a:avLst/>
          </a:prstGeom>
          <a:noFill/>
          <a:ln>
            <a:miter lim="800000"/>
            <a:headEnd/>
            <a:tailEnd/>
          </a:ln>
        </p:spPr>
        <p:txBody>
          <a:bodyPr anchor="ctr"/>
          <a:lstStyle/>
          <a:p>
            <a:pPr>
              <a:defRPr/>
            </a:pPr>
            <a:r>
              <a:rPr lang="en-US" sz="2400" b="1" dirty="0">
                <a:solidFill>
                  <a:srgbClr val="000090"/>
                </a:solidFill>
              </a:rPr>
              <a:t>12km CMAQ Model verification</a:t>
            </a:r>
            <a:endParaRPr lang="en-US" sz="2400" b="1" kern="0" dirty="0">
              <a:solidFill>
                <a:srgbClr val="FF0000"/>
              </a:solidFill>
              <a:cs typeface="Arial" pitchFamily="34" charset="0"/>
            </a:endParaRPr>
          </a:p>
        </p:txBody>
      </p:sp>
      <p:sp>
        <p:nvSpPr>
          <p:cNvPr id="2" name="TextBox 1"/>
          <p:cNvSpPr txBox="1"/>
          <p:nvPr/>
        </p:nvSpPr>
        <p:spPr>
          <a:xfrm>
            <a:off x="3048000" y="592140"/>
            <a:ext cx="3733800" cy="646331"/>
          </a:xfrm>
          <a:prstGeom prst="rect">
            <a:avLst/>
          </a:prstGeom>
          <a:noFill/>
        </p:spPr>
        <p:txBody>
          <a:bodyPr wrap="square" rtlCol="0">
            <a:spAutoFit/>
          </a:bodyPr>
          <a:lstStyle/>
          <a:p>
            <a:r>
              <a:rPr lang="en-US" dirty="0"/>
              <a:t>NEI 2014 12km Emission Inventory provided by Kirk Baker, US EPA</a:t>
            </a:r>
          </a:p>
        </p:txBody>
      </p:sp>
      <p:sp>
        <p:nvSpPr>
          <p:cNvPr id="14" name="TextBox 13"/>
          <p:cNvSpPr txBox="1"/>
          <p:nvPr/>
        </p:nvSpPr>
        <p:spPr>
          <a:xfrm>
            <a:off x="3048000" y="1427817"/>
            <a:ext cx="3886200" cy="1200329"/>
          </a:xfrm>
          <a:prstGeom prst="rect">
            <a:avLst/>
          </a:prstGeom>
          <a:noFill/>
        </p:spPr>
        <p:txBody>
          <a:bodyPr wrap="square" rtlCol="0">
            <a:spAutoFit/>
          </a:bodyPr>
          <a:lstStyle/>
          <a:p>
            <a:pPr marL="285750" indent="-285750">
              <a:buFont typeface="Wingdings" panose="05000000000000000000" pitchFamily="2" charset="2"/>
              <a:buChar char="Ø"/>
            </a:pPr>
            <a:r>
              <a:rPr lang="en-US" dirty="0"/>
              <a:t>EPA Baseline physics overestimates marine boundary layer NO2 by factor of 2x</a:t>
            </a:r>
          </a:p>
          <a:p>
            <a:pPr marL="285750" indent="-285750">
              <a:buFont typeface="Wingdings" panose="05000000000000000000" pitchFamily="2" charset="2"/>
              <a:buChar char="Ø"/>
            </a:pPr>
            <a:endParaRPr lang="en-US" dirty="0"/>
          </a:p>
        </p:txBody>
      </p:sp>
      <p:pic>
        <p:nvPicPr>
          <p:cNvPr id="15" name="Picture 3" descr="\\beans\users$\bpierce\Data\Documents\Attachments\FY2019\apr_17\Holloway_Lecture\Captur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90925" y="533403"/>
            <a:ext cx="1859307" cy="22098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8120576" y="1342180"/>
            <a:ext cx="566224" cy="4866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3" descr="\\beans\users$\bpierce\Data\Documents\Attachments\FY2019\sep_16\CMAQ_D01.EPAbaseline_SST_vs_SA_NO2_ppbv_LMOS.May.22-June.21.overwater.R1.png"/>
          <p:cNvPicPr>
            <a:picLocks noChangeArrowheads="1"/>
          </p:cNvPicPr>
          <p:nvPr/>
        </p:nvPicPr>
        <p:blipFill rotWithShape="1">
          <a:blip r:embed="rId6">
            <a:extLst>
              <a:ext uri="{28A0092B-C50C-407E-A947-70E740481C1C}">
                <a14:useLocalDpi xmlns:a14="http://schemas.microsoft.com/office/drawing/2010/main" val="0"/>
              </a:ext>
            </a:extLst>
          </a:blip>
          <a:srcRect t="7084" b="14081"/>
          <a:stretch/>
        </p:blipFill>
        <p:spPr bwMode="auto">
          <a:xfrm>
            <a:off x="0" y="53234"/>
            <a:ext cx="3657600" cy="3604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542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eans\users$\bpierce\Data\Documents\Attachments\FY2019\aug_29\CMAQ_D01.YNT_SST_nudge2km_MODISLAI_vs_SA_O3_ppbv_LMOS.May.22-June.21.overwater.R1.png"/>
          <p:cNvPicPr>
            <a:picLocks noChangeArrowheads="1"/>
          </p:cNvPicPr>
          <p:nvPr/>
        </p:nvPicPr>
        <p:blipFill rotWithShape="1">
          <a:blip r:embed="rId3">
            <a:extLst>
              <a:ext uri="{28A0092B-C50C-407E-A947-70E740481C1C}">
                <a14:useLocalDpi xmlns:a14="http://schemas.microsoft.com/office/drawing/2010/main" val="0"/>
              </a:ext>
            </a:extLst>
          </a:blip>
          <a:srcRect t="18925"/>
          <a:stretch/>
        </p:blipFill>
        <p:spPr bwMode="auto">
          <a:xfrm>
            <a:off x="0" y="3608461"/>
            <a:ext cx="3657600" cy="3706739"/>
          </a:xfrm>
          <a:prstGeom prst="rect">
            <a:avLst/>
          </a:prstGeom>
          <a:noFill/>
          <a:extLst>
            <a:ext uri="{909E8E84-426E-40DD-AFC4-6F175D3DCCD1}">
              <a14:hiddenFill xmlns:a14="http://schemas.microsoft.com/office/drawing/2010/main">
                <a:solidFill>
                  <a:srgbClr val="FFFFFF"/>
                </a:solidFill>
              </a14:hiddenFill>
            </a:ext>
          </a:extLst>
        </p:spPr>
      </p:pic>
      <p:sp>
        <p:nvSpPr>
          <p:cNvPr id="53249" name="AutoShape 4">
            <a:extLst>
              <a:ext uri="{FF2B5EF4-FFF2-40B4-BE49-F238E27FC236}">
                <a16:creationId xmlns:a16="http://schemas.microsoft.com/office/drawing/2014/main" id="{2797E39A-7D2B-714A-B9C9-02806146D144}"/>
              </a:ext>
            </a:extLst>
          </p:cNvPr>
          <p:cNvSpPr>
            <a:spLocks noChangeAspect="1" noChangeArrowheads="1" noTextEdit="1"/>
          </p:cNvSpPr>
          <p:nvPr/>
        </p:nvSpPr>
        <p:spPr bwMode="auto">
          <a:xfrm>
            <a:off x="1327547" y="5787"/>
            <a:ext cx="6286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3251" name="Rectangle 3">
            <a:extLst>
              <a:ext uri="{FF2B5EF4-FFF2-40B4-BE49-F238E27FC236}">
                <a16:creationId xmlns:a16="http://schemas.microsoft.com/office/drawing/2014/main" id="{1353D305-62DD-464E-8D72-596E04C188BA}"/>
              </a:ext>
            </a:extLst>
          </p:cNvPr>
          <p:cNvSpPr txBox="1">
            <a:spLocks noChangeArrowheads="1"/>
          </p:cNvSpPr>
          <p:nvPr/>
        </p:nvSpPr>
        <p:spPr bwMode="auto">
          <a:xfrm>
            <a:off x="7614050" y="6256295"/>
            <a:ext cx="386953"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panose="020B0604020202020204" pitchFamily="34" charset="0"/>
                <a:ea typeface="ＭＳ Ｐゴシック" panose="020B0600070205080204" pitchFamily="34" charset="-128"/>
              </a:defRPr>
            </a:lvl1pPr>
            <a:lvl2pPr marL="742950" indent="-285750">
              <a:defRPr sz="1000">
                <a:solidFill>
                  <a:schemeClr val="tx1"/>
                </a:solidFill>
                <a:latin typeface="Arial" panose="020B0604020202020204" pitchFamily="34" charset="0"/>
                <a:ea typeface="ＭＳ Ｐゴシック" panose="020B0600070205080204" pitchFamily="34" charset="-128"/>
              </a:defRPr>
            </a:lvl2pPr>
            <a:lvl3pPr marL="1143000" indent="-228600">
              <a:defRPr sz="1000">
                <a:solidFill>
                  <a:schemeClr val="tx1"/>
                </a:solidFill>
                <a:latin typeface="Arial" panose="020B0604020202020204" pitchFamily="34" charset="0"/>
                <a:ea typeface="ＭＳ Ｐゴシック" panose="020B0600070205080204" pitchFamily="34" charset="-128"/>
              </a:defRPr>
            </a:lvl3pPr>
            <a:lvl4pPr marL="1600200" indent="-228600">
              <a:defRPr sz="1000">
                <a:solidFill>
                  <a:schemeClr val="tx1"/>
                </a:solidFill>
                <a:latin typeface="Arial" panose="020B0604020202020204" pitchFamily="34" charset="0"/>
                <a:ea typeface="ＭＳ Ｐゴシック" panose="020B0600070205080204" pitchFamily="34" charset="-128"/>
              </a:defRPr>
            </a:lvl4pPr>
            <a:lvl5pPr marL="2057400" indent="-228600">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400">
                <a:solidFill>
                  <a:srgbClr val="000000"/>
                </a:solidFill>
              </a:rPr>
              <a:t>|‌ </a:t>
            </a:r>
            <a:fld id="{0FC4BE7F-6E55-B342-96CB-4B4DAC320FDF}" type="slidenum">
              <a:rPr lang="en-US" altLang="en-US" sz="1400">
                <a:solidFill>
                  <a:srgbClr val="000000"/>
                </a:solidFill>
              </a:rPr>
              <a:pPr algn="r" eaLnBrk="1" hangingPunct="1"/>
              <a:t>28</a:t>
            </a:fld>
            <a:endParaRPr lang="en-US" altLang="en-US" sz="1400">
              <a:solidFill>
                <a:srgbClr val="000000"/>
              </a:solidFill>
            </a:endParaRPr>
          </a:p>
        </p:txBody>
      </p:sp>
      <p:sp>
        <p:nvSpPr>
          <p:cNvPr id="8" name="Title 1">
            <a:extLst>
              <a:ext uri="{FF2B5EF4-FFF2-40B4-BE49-F238E27FC236}">
                <a16:creationId xmlns:a16="http://schemas.microsoft.com/office/drawing/2014/main" id="{D0BABE26-575E-4B8C-893B-363D3B20CF4E}"/>
              </a:ext>
            </a:extLst>
          </p:cNvPr>
          <p:cNvSpPr txBox="1">
            <a:spLocks/>
          </p:cNvSpPr>
          <p:nvPr/>
        </p:nvSpPr>
        <p:spPr>
          <a:xfrm>
            <a:off x="1265635" y="3"/>
            <a:ext cx="6324600" cy="1184275"/>
          </a:xfrm>
          <a:prstGeom prst="rect">
            <a:avLst/>
          </a:prstGeom>
        </p:spPr>
        <p:txBody>
          <a:bodyPr anchor="ctr"/>
          <a:lstStyle/>
          <a:p>
            <a:pPr>
              <a:lnSpc>
                <a:spcPct val="85000"/>
              </a:lnSpc>
              <a:defRPr/>
            </a:pPr>
            <a:endParaRPr lang="en-US" sz="3200" kern="0" dirty="0">
              <a:solidFill>
                <a:srgbClr val="FFFFFF"/>
              </a:solidFill>
              <a:ea typeface="MS PGothic" panose="020B0600070205080204" pitchFamily="34" charset="-128"/>
            </a:endParaRPr>
          </a:p>
        </p:txBody>
      </p:sp>
      <p:sp>
        <p:nvSpPr>
          <p:cNvPr id="9" name="TextBox 8"/>
          <p:cNvSpPr txBox="1"/>
          <p:nvPr/>
        </p:nvSpPr>
        <p:spPr>
          <a:xfrm>
            <a:off x="3200402" y="835865"/>
            <a:ext cx="5734761" cy="1200329"/>
          </a:xfrm>
          <a:prstGeom prst="rect">
            <a:avLst/>
          </a:prstGeom>
          <a:noFill/>
        </p:spPr>
        <p:txBody>
          <a:bodyPr wrap="square" rtlCol="0">
            <a:spAutoFit/>
          </a:bodyPr>
          <a:lstStyle/>
          <a:p>
            <a:pPr marL="285750" indent="-285750">
              <a:buFont typeface="Wingdings" panose="05000000000000000000" pitchFamily="2" charset="2"/>
              <a:buChar char="Ø"/>
            </a:pPr>
            <a:r>
              <a:rPr lang="en-US" dirty="0"/>
              <a:t>YNT physics and nudging only above 2km improves 12km marine boundary layer NO2 (1.4x overestimate)</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Improves Ozone prediction over Lake Michigan</a:t>
            </a:r>
          </a:p>
        </p:txBody>
      </p:sp>
      <p:pic>
        <p:nvPicPr>
          <p:cNvPr id="10" name="Picture 2" descr="\\beans\users$\bpierce\Data\Documents\Attachments\FY2019\aug_29\AIRNOW.CMAQ_YNT_SST_nudge2km_MODISLAI_20170602_23Z.sfc.o3.12km.zoom.pn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7194" y="2734056"/>
            <a:ext cx="4115352" cy="4123944"/>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B8EC625E-21F0-42F2-A883-DF30E30F8F74}"/>
              </a:ext>
            </a:extLst>
          </p:cNvPr>
          <p:cNvSpPr txBox="1">
            <a:spLocks/>
          </p:cNvSpPr>
          <p:nvPr/>
        </p:nvSpPr>
        <p:spPr bwMode="auto">
          <a:xfrm>
            <a:off x="4876800" y="19051"/>
            <a:ext cx="4267200" cy="573088"/>
          </a:xfrm>
          <a:prstGeom prst="rect">
            <a:avLst/>
          </a:prstGeom>
          <a:noFill/>
          <a:ln>
            <a:miter lim="800000"/>
            <a:headEnd/>
            <a:tailEnd/>
          </a:ln>
        </p:spPr>
        <p:txBody>
          <a:bodyPr anchor="ctr"/>
          <a:lstStyle/>
          <a:p>
            <a:pPr>
              <a:defRPr/>
            </a:pPr>
            <a:r>
              <a:rPr lang="en-US" sz="2400" b="1" dirty="0">
                <a:solidFill>
                  <a:srgbClr val="000090"/>
                </a:solidFill>
              </a:rPr>
              <a:t>12km CMAQ Model verification</a:t>
            </a:r>
            <a:endParaRPr lang="en-US" sz="2400" b="1" kern="0" dirty="0">
              <a:solidFill>
                <a:srgbClr val="FF0000"/>
              </a:solidFill>
              <a:cs typeface="Arial" pitchFamily="34" charset="0"/>
            </a:endParaRPr>
          </a:p>
        </p:txBody>
      </p:sp>
      <p:pic>
        <p:nvPicPr>
          <p:cNvPr id="5122" name="Picture 2" descr="\\beans\users$\bpierce\Data\Documents\Attachments\FY2019\sep_16\CMAQ_D01.YNT_SST_nudge2km_MODISLAI_vs_SA_NO2_ppbv_LMOS.May.22-June.21.overwater.R1.png"/>
          <p:cNvPicPr>
            <a:picLocks noChangeArrowheads="1"/>
          </p:cNvPicPr>
          <p:nvPr/>
        </p:nvPicPr>
        <p:blipFill rotWithShape="1">
          <a:blip r:embed="rId5">
            <a:extLst>
              <a:ext uri="{28A0092B-C50C-407E-A947-70E740481C1C}">
                <a14:useLocalDpi xmlns:a14="http://schemas.microsoft.com/office/drawing/2010/main" val="0"/>
              </a:ext>
            </a:extLst>
          </a:blip>
          <a:srcRect t="5880" b="14162"/>
          <a:stretch/>
        </p:blipFill>
        <p:spPr bwMode="auto">
          <a:xfrm>
            <a:off x="0" y="0"/>
            <a:ext cx="3657600" cy="3655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839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eans\users$\bpierce\Data\Documents\FY2019_Travel_SSEC\EPRI_Chicago\LMOS_map_v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2" y="533400"/>
            <a:ext cx="4887192" cy="6324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nvPr>
        </p:nvGraphicFramePr>
        <p:xfrm>
          <a:off x="4828311" y="533400"/>
          <a:ext cx="4267200" cy="6150041"/>
        </p:xfrm>
        <a:graphic>
          <a:graphicData uri="http://schemas.openxmlformats.org/drawingml/2006/table">
            <a:tbl>
              <a:tblPr firstRow="1" firstCol="1" bandRow="1">
                <a:tableStyleId>{5C22544A-7EE6-4342-B048-85BDC9FD1C3A}</a:tableStyleId>
              </a:tblPr>
              <a:tblGrid>
                <a:gridCol w="9144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tblGrid>
              <a:tr h="181039">
                <a:tc>
                  <a:txBody>
                    <a:bodyPr/>
                    <a:lstStyle/>
                    <a:p>
                      <a:pPr marL="0" marR="0" algn="ctr">
                        <a:lnSpc>
                          <a:spcPct val="115000"/>
                        </a:lnSpc>
                        <a:spcBef>
                          <a:spcPts val="0"/>
                        </a:spcBef>
                        <a:spcAft>
                          <a:spcPts val="0"/>
                        </a:spcAft>
                      </a:pPr>
                      <a:r>
                        <a:rPr lang="en-US" sz="1000" dirty="0">
                          <a:effectLst/>
                        </a:rPr>
                        <a:t>Location</a:t>
                      </a:r>
                      <a:endParaRPr lang="en-US" sz="1000" dirty="0">
                        <a:effectLst/>
                        <a:latin typeface="Calibri"/>
                        <a:ea typeface="Calibri"/>
                        <a:cs typeface="Times New Roman"/>
                      </a:endParaRPr>
                    </a:p>
                  </a:txBody>
                  <a:tcPr marL="64401" marR="64401" marT="0" marB="0"/>
                </a:tc>
                <a:tc>
                  <a:txBody>
                    <a:bodyPr/>
                    <a:lstStyle/>
                    <a:p>
                      <a:pPr marL="0" marR="0" algn="ctr">
                        <a:lnSpc>
                          <a:spcPct val="115000"/>
                        </a:lnSpc>
                        <a:spcBef>
                          <a:spcPts val="0"/>
                        </a:spcBef>
                        <a:spcAft>
                          <a:spcPts val="0"/>
                        </a:spcAft>
                      </a:pPr>
                      <a:r>
                        <a:rPr lang="en-US" sz="1000">
                          <a:effectLst/>
                        </a:rPr>
                        <a:t>Measurement*</a:t>
                      </a:r>
                      <a:endParaRPr lang="en-US" sz="1000">
                        <a:effectLst/>
                        <a:latin typeface="Calibri"/>
                        <a:ea typeface="Calibri"/>
                        <a:cs typeface="Times New Roman"/>
                      </a:endParaRPr>
                    </a:p>
                  </a:txBody>
                  <a:tcPr marL="64401" marR="64401" marT="0" marB="0"/>
                </a:tc>
                <a:tc>
                  <a:txBody>
                    <a:bodyPr/>
                    <a:lstStyle/>
                    <a:p>
                      <a:pPr marL="0" marR="0" algn="ctr">
                        <a:lnSpc>
                          <a:spcPct val="115000"/>
                        </a:lnSpc>
                        <a:spcBef>
                          <a:spcPts val="0"/>
                        </a:spcBef>
                        <a:spcAft>
                          <a:spcPts val="0"/>
                        </a:spcAft>
                      </a:pPr>
                      <a:r>
                        <a:rPr lang="en-US" sz="1000">
                          <a:effectLst/>
                        </a:rPr>
                        <a:t>Research Institution*</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0"/>
                  </a:ext>
                </a:extLst>
              </a:tr>
              <a:tr h="181039">
                <a:tc gridSpan="3">
                  <a:txBody>
                    <a:bodyPr/>
                    <a:lstStyle/>
                    <a:p>
                      <a:pPr marL="0" marR="0" algn="ctr">
                        <a:lnSpc>
                          <a:spcPct val="115000"/>
                        </a:lnSpc>
                        <a:spcBef>
                          <a:spcPts val="0"/>
                        </a:spcBef>
                        <a:spcAft>
                          <a:spcPts val="0"/>
                        </a:spcAft>
                      </a:pPr>
                      <a:r>
                        <a:rPr lang="en-US" sz="1000">
                          <a:effectLst/>
                        </a:rPr>
                        <a:t>Ground Sites</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81039">
                <a:tc rowSpan="2">
                  <a:txBody>
                    <a:bodyPr/>
                    <a:lstStyle/>
                    <a:p>
                      <a:pPr marL="0" marR="0">
                        <a:lnSpc>
                          <a:spcPct val="115000"/>
                        </a:lnSpc>
                        <a:spcBef>
                          <a:spcPts val="0"/>
                        </a:spcBef>
                        <a:spcAft>
                          <a:spcPts val="0"/>
                        </a:spcAft>
                      </a:pPr>
                      <a:r>
                        <a:rPr lang="en-US" sz="1000" dirty="0">
                          <a:effectLst/>
                        </a:rPr>
                        <a:t>Spaceport Sheboygan</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Remote sensing of meteorology (SPARC</a:t>
                      </a:r>
                      <a:r>
                        <a:rPr lang="en-US" sz="1000" baseline="0" dirty="0">
                          <a:effectLst/>
                        </a:rPr>
                        <a:t> Trailer)</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UW-Madison -SSEC</a:t>
                      </a:r>
                      <a:endParaRPr lang="en-US" sz="1000" dirty="0">
                        <a:effectLst/>
                        <a:latin typeface="Calibri"/>
                        <a:ea typeface="Calibri"/>
                        <a:cs typeface="Times New Roman"/>
                      </a:endParaRPr>
                    </a:p>
                  </a:txBody>
                  <a:tcPr marL="64401" marR="64401" marT="0" marB="0"/>
                </a:tc>
                <a:extLst>
                  <a:ext uri="{0D108BD9-81ED-4DB2-BD59-A6C34878D82A}">
                    <a16:rowId xmlns:a16="http://schemas.microsoft.com/office/drawing/2014/main" val="10002"/>
                  </a:ext>
                </a:extLst>
              </a:tr>
              <a:tr h="181039">
                <a:tc vMerge="1">
                  <a:txBody>
                    <a:bodyPr/>
                    <a:lstStyle/>
                    <a:p>
                      <a:endParaRPr lang="en-US"/>
                    </a:p>
                  </a:txBody>
                  <a:tcPr/>
                </a:tc>
                <a:tc>
                  <a:txBody>
                    <a:bodyPr/>
                    <a:lstStyle/>
                    <a:p>
                      <a:pPr marL="0" marR="0">
                        <a:lnSpc>
                          <a:spcPct val="115000"/>
                        </a:lnSpc>
                        <a:spcBef>
                          <a:spcPts val="0"/>
                        </a:spcBef>
                        <a:spcAft>
                          <a:spcPts val="0"/>
                        </a:spcAft>
                      </a:pPr>
                      <a:r>
                        <a:rPr lang="en-US" sz="1000" dirty="0">
                          <a:effectLst/>
                        </a:rPr>
                        <a:t>In situ measurements of pollutants </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3"/>
                  </a:ext>
                </a:extLst>
              </a:tr>
              <a:tr h="181039">
                <a:tc rowSpan="3">
                  <a:txBody>
                    <a:bodyPr/>
                    <a:lstStyle/>
                    <a:p>
                      <a:pPr marL="0" marR="0">
                        <a:lnSpc>
                          <a:spcPct val="115000"/>
                        </a:lnSpc>
                        <a:spcBef>
                          <a:spcPts val="0"/>
                        </a:spcBef>
                        <a:spcAft>
                          <a:spcPts val="0"/>
                        </a:spcAft>
                      </a:pPr>
                      <a:r>
                        <a:rPr lang="en-US" sz="1000">
                          <a:effectLst/>
                        </a:rPr>
                        <a:t>Zion, IL</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Remote sensing of meteorology (</a:t>
                      </a:r>
                      <a:r>
                        <a:rPr lang="en-US" sz="1000" dirty="0" err="1">
                          <a:effectLst/>
                        </a:rPr>
                        <a:t>Sodar</a:t>
                      </a:r>
                      <a:r>
                        <a:rPr lang="en-US" sz="1000" dirty="0">
                          <a:effectLst/>
                        </a:rPr>
                        <a:t>/MW</a:t>
                      </a:r>
                      <a:r>
                        <a:rPr lang="en-US" sz="1000" baseline="0" dirty="0">
                          <a:effectLst/>
                        </a:rPr>
                        <a:t> Radiometer)</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Univ. Northern Iowa</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4"/>
                  </a:ext>
                </a:extLst>
              </a:tr>
              <a:tr h="362077">
                <a:tc vMerge="1">
                  <a:txBody>
                    <a:bodyPr/>
                    <a:lstStyle/>
                    <a:p>
                      <a:endParaRPr lang="en-US"/>
                    </a:p>
                  </a:txBody>
                  <a:tcPr/>
                </a:tc>
                <a:tc>
                  <a:txBody>
                    <a:bodyPr/>
                    <a:lstStyle/>
                    <a:p>
                      <a:pPr marL="0" marR="0">
                        <a:lnSpc>
                          <a:spcPct val="115000"/>
                        </a:lnSpc>
                        <a:spcBef>
                          <a:spcPts val="0"/>
                        </a:spcBef>
                        <a:spcAft>
                          <a:spcPts val="0"/>
                        </a:spcAft>
                      </a:pPr>
                      <a:r>
                        <a:rPr lang="en-US" sz="1000" dirty="0">
                          <a:effectLst/>
                        </a:rPr>
                        <a:t>Detailed in situ chemical measurements</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Univ. Iowa, UW-Madison, Univ. Minnesota</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5"/>
                  </a:ext>
                </a:extLst>
              </a:tr>
              <a:tr h="181039">
                <a:tc vMerge="1">
                  <a:txBody>
                    <a:bodyPr/>
                    <a:lstStyle/>
                    <a:p>
                      <a:endParaRPr lang="en-US"/>
                    </a:p>
                  </a:txBody>
                  <a:tcPr/>
                </a:tc>
                <a:tc>
                  <a:txBody>
                    <a:bodyPr/>
                    <a:lstStyle/>
                    <a:p>
                      <a:pPr marL="0" marR="0">
                        <a:lnSpc>
                          <a:spcPct val="115000"/>
                        </a:lnSpc>
                        <a:spcBef>
                          <a:spcPts val="0"/>
                        </a:spcBef>
                        <a:spcAft>
                          <a:spcPts val="0"/>
                        </a:spcAft>
                      </a:pPr>
                      <a:r>
                        <a:rPr lang="en-US" sz="1000" dirty="0">
                          <a:effectLst/>
                        </a:rPr>
                        <a:t>Routine measurements of ozone</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Illinois EPA</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6"/>
                  </a:ext>
                </a:extLst>
              </a:tr>
              <a:tr h="362077">
                <a:tc>
                  <a:txBody>
                    <a:bodyPr/>
                    <a:lstStyle/>
                    <a:p>
                      <a:pPr marL="0" marR="0">
                        <a:lnSpc>
                          <a:spcPct val="115000"/>
                        </a:lnSpc>
                        <a:spcBef>
                          <a:spcPts val="0"/>
                        </a:spcBef>
                        <a:spcAft>
                          <a:spcPts val="0"/>
                        </a:spcAft>
                      </a:pPr>
                      <a:r>
                        <a:rPr lang="en-US" sz="1000">
                          <a:effectLst/>
                        </a:rPr>
                        <a:t>Various</a:t>
                      </a:r>
                      <a:r>
                        <a:rPr lang="en-US" sz="1000" baseline="30000">
                          <a:effectLst/>
                        </a:rPr>
                        <a:t>†</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Remote sensing of pollutants and boundary layer height</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7"/>
                  </a:ext>
                </a:extLst>
              </a:tr>
              <a:tr h="181039">
                <a:tc>
                  <a:txBody>
                    <a:bodyPr/>
                    <a:lstStyle/>
                    <a:p>
                      <a:pPr marL="0" marR="0">
                        <a:lnSpc>
                          <a:spcPct val="115000"/>
                        </a:lnSpc>
                        <a:spcBef>
                          <a:spcPts val="0"/>
                        </a:spcBef>
                        <a:spcAft>
                          <a:spcPts val="0"/>
                        </a:spcAft>
                      </a:pPr>
                      <a:r>
                        <a:rPr lang="en-US" sz="1000">
                          <a:effectLst/>
                        </a:rPr>
                        <a:t>Sheboygan transect</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In situ measurements of ozone at four locations</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8"/>
                  </a:ext>
                </a:extLst>
              </a:tr>
              <a:tr h="181039">
                <a:tc gridSpan="3">
                  <a:txBody>
                    <a:bodyPr/>
                    <a:lstStyle/>
                    <a:p>
                      <a:pPr marL="0" marR="0" algn="ctr">
                        <a:lnSpc>
                          <a:spcPct val="115000"/>
                        </a:lnSpc>
                        <a:spcBef>
                          <a:spcPts val="0"/>
                        </a:spcBef>
                        <a:spcAft>
                          <a:spcPts val="0"/>
                        </a:spcAft>
                      </a:pPr>
                      <a:r>
                        <a:rPr lang="en-US" sz="1000">
                          <a:effectLst/>
                        </a:rPr>
                        <a:t>Airborne Platforms</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181039">
                <a:tc rowSpan="3">
                  <a:txBody>
                    <a:bodyPr/>
                    <a:lstStyle/>
                    <a:p>
                      <a:pPr marL="0" marR="0">
                        <a:lnSpc>
                          <a:spcPct val="115000"/>
                        </a:lnSpc>
                        <a:spcBef>
                          <a:spcPts val="0"/>
                        </a:spcBef>
                        <a:spcAft>
                          <a:spcPts val="0"/>
                        </a:spcAft>
                      </a:pPr>
                      <a:r>
                        <a:rPr lang="en-US" sz="1000" dirty="0">
                          <a:effectLst/>
                        </a:rPr>
                        <a:t>Lakeshore region</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Airborne remote sensing of NO</a:t>
                      </a:r>
                      <a:r>
                        <a:rPr lang="en-US" sz="1000" baseline="-25000">
                          <a:effectLst/>
                        </a:rPr>
                        <a:t>2</a:t>
                      </a:r>
                      <a:r>
                        <a:rPr lang="en-US" sz="1000">
                          <a:effectLst/>
                        </a:rPr>
                        <a:t> (GeoTASO)</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NASA</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10"/>
                  </a:ext>
                </a:extLst>
              </a:tr>
              <a:tr h="362077">
                <a:tc vMerge="1">
                  <a:txBody>
                    <a:bodyPr/>
                    <a:lstStyle/>
                    <a:p>
                      <a:endParaRPr lang="en-US"/>
                    </a:p>
                  </a:txBody>
                  <a:tcPr/>
                </a:tc>
                <a:tc>
                  <a:txBody>
                    <a:bodyPr/>
                    <a:lstStyle/>
                    <a:p>
                      <a:pPr marL="0" marR="0">
                        <a:lnSpc>
                          <a:spcPct val="115000"/>
                        </a:lnSpc>
                        <a:spcBef>
                          <a:spcPts val="0"/>
                        </a:spcBef>
                        <a:spcAft>
                          <a:spcPts val="0"/>
                        </a:spcAft>
                      </a:pPr>
                      <a:r>
                        <a:rPr lang="en-US" sz="1000">
                          <a:effectLst/>
                        </a:rPr>
                        <a:t>Airborne remote sensing of clouds (AirHARP)</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Univ. Maryland, Baltimore County</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11"/>
                  </a:ext>
                </a:extLst>
              </a:tr>
              <a:tr h="362077">
                <a:tc vMerge="1">
                  <a:txBody>
                    <a:bodyPr/>
                    <a:lstStyle/>
                    <a:p>
                      <a:endParaRPr lang="en-US"/>
                    </a:p>
                  </a:txBody>
                  <a:tcPr/>
                </a:tc>
                <a:tc>
                  <a:txBody>
                    <a:bodyPr/>
                    <a:lstStyle/>
                    <a:p>
                      <a:pPr marL="0" marR="0">
                        <a:lnSpc>
                          <a:spcPct val="115000"/>
                        </a:lnSpc>
                        <a:spcBef>
                          <a:spcPts val="0"/>
                        </a:spcBef>
                        <a:spcAft>
                          <a:spcPts val="0"/>
                        </a:spcAft>
                      </a:pPr>
                      <a:r>
                        <a:rPr lang="en-US" sz="1000">
                          <a:effectLst/>
                        </a:rPr>
                        <a:t>Airborne in situ profiling of pollutants and meteorology</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Scientific Aviation</a:t>
                      </a:r>
                      <a:endParaRPr lang="en-US" sz="1000" dirty="0">
                        <a:effectLst/>
                        <a:latin typeface="Calibri"/>
                        <a:ea typeface="Calibri"/>
                        <a:cs typeface="Times New Roman"/>
                      </a:endParaRPr>
                    </a:p>
                  </a:txBody>
                  <a:tcPr marL="64401" marR="64401" marT="0" marB="0"/>
                </a:tc>
                <a:extLst>
                  <a:ext uri="{0D108BD9-81ED-4DB2-BD59-A6C34878D82A}">
                    <a16:rowId xmlns:a16="http://schemas.microsoft.com/office/drawing/2014/main" val="10012"/>
                  </a:ext>
                </a:extLst>
              </a:tr>
              <a:tr h="181039">
                <a:tc gridSpan="3">
                  <a:txBody>
                    <a:bodyPr/>
                    <a:lstStyle/>
                    <a:p>
                      <a:pPr marL="0" marR="0" algn="ctr">
                        <a:lnSpc>
                          <a:spcPct val="115000"/>
                        </a:lnSpc>
                        <a:spcBef>
                          <a:spcPts val="0"/>
                        </a:spcBef>
                        <a:spcAft>
                          <a:spcPts val="0"/>
                        </a:spcAft>
                      </a:pPr>
                      <a:r>
                        <a:rPr lang="en-US" sz="1000">
                          <a:effectLst/>
                        </a:rPr>
                        <a:t>Shipboard Platform</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3"/>
                  </a:ext>
                </a:extLst>
              </a:tr>
              <a:tr h="362077">
                <a:tc rowSpan="2">
                  <a:txBody>
                    <a:bodyPr/>
                    <a:lstStyle/>
                    <a:p>
                      <a:pPr marL="0" marR="0">
                        <a:lnSpc>
                          <a:spcPct val="115000"/>
                        </a:lnSpc>
                        <a:spcBef>
                          <a:spcPts val="0"/>
                        </a:spcBef>
                        <a:spcAft>
                          <a:spcPts val="0"/>
                        </a:spcAft>
                      </a:pPr>
                      <a:r>
                        <a:rPr lang="en-US" sz="1000">
                          <a:effectLst/>
                        </a:rPr>
                        <a:t>Lake Michigan</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In situ measurements of pollutants</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14"/>
                  </a:ext>
                </a:extLst>
              </a:tr>
              <a:tr h="362077">
                <a:tc vMerge="1">
                  <a:txBody>
                    <a:bodyPr/>
                    <a:lstStyle/>
                    <a:p>
                      <a:endParaRPr lang="en-US"/>
                    </a:p>
                  </a:txBody>
                  <a:tcPr/>
                </a:tc>
                <a:tc>
                  <a:txBody>
                    <a:bodyPr/>
                    <a:lstStyle/>
                    <a:p>
                      <a:pPr marL="0" marR="0">
                        <a:lnSpc>
                          <a:spcPct val="115000"/>
                        </a:lnSpc>
                        <a:spcBef>
                          <a:spcPts val="0"/>
                        </a:spcBef>
                        <a:spcAft>
                          <a:spcPts val="0"/>
                        </a:spcAft>
                      </a:pPr>
                      <a:r>
                        <a:rPr lang="en-US" sz="1000">
                          <a:effectLst/>
                        </a:rPr>
                        <a:t>Remote sensing of pollutants and boundary later height</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15"/>
                  </a:ext>
                </a:extLst>
              </a:tr>
              <a:tr h="181039">
                <a:tc gridSpan="3">
                  <a:txBody>
                    <a:bodyPr/>
                    <a:lstStyle/>
                    <a:p>
                      <a:pPr marL="0" marR="0" algn="ctr">
                        <a:lnSpc>
                          <a:spcPct val="115000"/>
                        </a:lnSpc>
                        <a:spcBef>
                          <a:spcPts val="0"/>
                        </a:spcBef>
                        <a:spcAft>
                          <a:spcPts val="0"/>
                        </a:spcAft>
                      </a:pPr>
                      <a:r>
                        <a:rPr lang="en-US" sz="1000">
                          <a:effectLst/>
                        </a:rPr>
                        <a:t>Mobile Platforms</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6"/>
                  </a:ext>
                </a:extLst>
              </a:tr>
              <a:tr h="181039">
                <a:tc>
                  <a:txBody>
                    <a:bodyPr/>
                    <a:lstStyle/>
                    <a:p>
                      <a:pPr marL="0" marR="0">
                        <a:lnSpc>
                          <a:spcPct val="115000"/>
                        </a:lnSpc>
                        <a:spcBef>
                          <a:spcPts val="0"/>
                        </a:spcBef>
                        <a:spcAft>
                          <a:spcPts val="0"/>
                        </a:spcAft>
                      </a:pPr>
                      <a:r>
                        <a:rPr lang="en-US" sz="1000">
                          <a:effectLst/>
                        </a:rPr>
                        <a:t>Northeast IL and Southeast WI</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In situ measurements of pollutants (GMAP)</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Region 5</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17"/>
                  </a:ext>
                </a:extLst>
              </a:tr>
              <a:tr h="181039">
                <a:tc>
                  <a:txBody>
                    <a:bodyPr/>
                    <a:lstStyle/>
                    <a:p>
                      <a:pPr marL="0" marR="0">
                        <a:lnSpc>
                          <a:spcPct val="115000"/>
                        </a:lnSpc>
                        <a:spcBef>
                          <a:spcPts val="0"/>
                        </a:spcBef>
                        <a:spcAft>
                          <a:spcPts val="0"/>
                        </a:spcAft>
                      </a:pPr>
                      <a:r>
                        <a:rPr lang="en-US" sz="1000">
                          <a:effectLst/>
                        </a:rPr>
                        <a:t>Grafton to Sheboygan</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In situ measurements of ozone and meteorology</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UW-Eau Claire</a:t>
                      </a:r>
                      <a:endParaRPr lang="en-US" sz="1000" dirty="0">
                        <a:effectLst/>
                        <a:latin typeface="Calibri"/>
                        <a:ea typeface="Calibri"/>
                        <a:cs typeface="Times New Roman"/>
                      </a:endParaRPr>
                    </a:p>
                  </a:txBody>
                  <a:tcPr marL="64401" marR="64401" marT="0" marB="0"/>
                </a:tc>
                <a:extLst>
                  <a:ext uri="{0D108BD9-81ED-4DB2-BD59-A6C34878D82A}">
                    <a16:rowId xmlns:a16="http://schemas.microsoft.com/office/drawing/2014/main" val="10018"/>
                  </a:ext>
                </a:extLst>
              </a:tr>
            </a:tbl>
          </a:graphicData>
        </a:graphic>
      </p:graphicFrame>
      <p:sp>
        <p:nvSpPr>
          <p:cNvPr id="7" name="Rectangle 6"/>
          <p:cNvSpPr/>
          <p:nvPr/>
        </p:nvSpPr>
        <p:spPr>
          <a:xfrm>
            <a:off x="-10392" y="76200"/>
            <a:ext cx="9154392" cy="400110"/>
          </a:xfrm>
          <a:prstGeom prst="rect">
            <a:avLst/>
          </a:prstGeom>
        </p:spPr>
        <p:txBody>
          <a:bodyPr wrap="square">
            <a:spAutoFit/>
          </a:bodyPr>
          <a:lstStyle/>
          <a:p>
            <a:pPr algn="ctr"/>
            <a:r>
              <a:rPr lang="en-US" sz="2000" b="1" dirty="0">
                <a:latin typeface="Times New Roman" panose="02020603050405020304" pitchFamily="18" charset="0"/>
                <a:cs typeface="Times New Roman" panose="02020603050405020304" pitchFamily="18" charset="0"/>
              </a:rPr>
              <a:t>Summary of measurements made during the LMOS 2017 field campaign</a:t>
            </a:r>
          </a:p>
        </p:txBody>
      </p:sp>
      <p:sp>
        <p:nvSpPr>
          <p:cNvPr id="2" name="Rectangle 1"/>
          <p:cNvSpPr/>
          <p:nvPr/>
        </p:nvSpPr>
        <p:spPr>
          <a:xfrm>
            <a:off x="4800600" y="2133600"/>
            <a:ext cx="4267200" cy="3148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488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eans\users$\bpierce\Data\Documents\Great_Lakes_Ozone_Study\LADCO_Report\Draft_08\Chiwaukee-WT-Zion LMOS 2017 plot-long.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3215640"/>
            <a:ext cx="5943600" cy="2377440"/>
          </a:xfrm>
          <a:prstGeom prst="rect">
            <a:avLst/>
          </a:prstGeom>
          <a:noFill/>
          <a:ln>
            <a:noFill/>
          </a:ln>
        </p:spPr>
      </p:pic>
      <p:pic>
        <p:nvPicPr>
          <p:cNvPr id="5" name="Picture 4" descr="\\beans\users$\bpierce\Data\Documents\Great_Lakes_Ozone_Study\LADCO_Report\Draft_08\Sheboygan LMOS 2017 plot-long.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762000"/>
            <a:ext cx="5943600" cy="2377440"/>
          </a:xfrm>
          <a:prstGeom prst="rect">
            <a:avLst/>
          </a:prstGeom>
          <a:noFill/>
          <a:ln>
            <a:noFill/>
          </a:ln>
        </p:spPr>
      </p:pic>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533400"/>
            <a:ext cx="3124200" cy="5791517"/>
          </a:xfrm>
          <a:prstGeom prst="rect">
            <a:avLst/>
          </a:prstGeom>
          <a:noFill/>
        </p:spPr>
      </p:pic>
      <p:sp>
        <p:nvSpPr>
          <p:cNvPr id="7" name="TextBox 6"/>
          <p:cNvSpPr txBox="1"/>
          <p:nvPr/>
        </p:nvSpPr>
        <p:spPr>
          <a:xfrm>
            <a:off x="6520648" y="120134"/>
            <a:ext cx="224933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June 02, 2017 MDA8</a:t>
            </a:r>
          </a:p>
        </p:txBody>
      </p:sp>
      <p:sp>
        <p:nvSpPr>
          <p:cNvPr id="8" name="Rectangle 7"/>
          <p:cNvSpPr/>
          <p:nvPr/>
        </p:nvSpPr>
        <p:spPr>
          <a:xfrm>
            <a:off x="2428257" y="3456766"/>
            <a:ext cx="177452" cy="182880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38400" y="1005839"/>
            <a:ext cx="177452" cy="1810011"/>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615852" y="3456766"/>
            <a:ext cx="1061509" cy="276999"/>
          </a:xfrm>
          <a:prstGeom prst="rect">
            <a:avLst/>
          </a:prstGeom>
          <a:noFill/>
        </p:spPr>
        <p:txBody>
          <a:bodyPr wrap="none" rtlCol="0">
            <a:spAutoFit/>
          </a:bodyPr>
          <a:lstStyle/>
          <a:p>
            <a:r>
              <a:rPr lang="en-US" sz="1200" b="1" dirty="0"/>
              <a:t>June 02, 2017</a:t>
            </a:r>
          </a:p>
        </p:txBody>
      </p:sp>
      <p:sp>
        <p:nvSpPr>
          <p:cNvPr id="11" name="TextBox 10"/>
          <p:cNvSpPr txBox="1"/>
          <p:nvPr/>
        </p:nvSpPr>
        <p:spPr>
          <a:xfrm>
            <a:off x="2605709" y="989800"/>
            <a:ext cx="1061509" cy="276999"/>
          </a:xfrm>
          <a:prstGeom prst="rect">
            <a:avLst/>
          </a:prstGeom>
          <a:noFill/>
        </p:spPr>
        <p:txBody>
          <a:bodyPr wrap="none" rtlCol="0">
            <a:spAutoFit/>
          </a:bodyPr>
          <a:lstStyle/>
          <a:p>
            <a:r>
              <a:rPr lang="en-US" sz="1200" b="1" dirty="0"/>
              <a:t>June 02, 2017</a:t>
            </a:r>
          </a:p>
        </p:txBody>
      </p:sp>
      <p:sp>
        <p:nvSpPr>
          <p:cNvPr id="12" name="TextBox 11"/>
          <p:cNvSpPr txBox="1"/>
          <p:nvPr/>
        </p:nvSpPr>
        <p:spPr>
          <a:xfrm>
            <a:off x="-3672" y="6499685"/>
            <a:ext cx="2655535"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(Angie Dickens , WDNR)</a:t>
            </a:r>
          </a:p>
        </p:txBody>
      </p:sp>
      <p:sp>
        <p:nvSpPr>
          <p:cNvPr id="13" name="Rectangle 12"/>
          <p:cNvSpPr/>
          <p:nvPr/>
        </p:nvSpPr>
        <p:spPr>
          <a:xfrm>
            <a:off x="381000" y="152400"/>
            <a:ext cx="5034583" cy="461665"/>
          </a:xfrm>
          <a:prstGeom prst="rect">
            <a:avLst/>
          </a:prstGeom>
        </p:spPr>
        <p:txBody>
          <a:bodyPr wrap="none">
            <a:spAutoFit/>
          </a:bodyPr>
          <a:lstStyle/>
          <a:p>
            <a:r>
              <a:rPr lang="en-US" sz="2400" b="1" dirty="0">
                <a:latin typeface="Times New Roman" panose="02020603050405020304" pitchFamily="18" charset="0"/>
                <a:cs typeface="Times New Roman" panose="02020603050405020304" pitchFamily="18" charset="0"/>
              </a:rPr>
              <a:t>Lakeshore ozone during LMOS 2017</a:t>
            </a:r>
          </a:p>
        </p:txBody>
      </p:sp>
      <p:sp>
        <p:nvSpPr>
          <p:cNvPr id="2" name="TextBox 1"/>
          <p:cNvSpPr txBox="1"/>
          <p:nvPr/>
        </p:nvSpPr>
        <p:spPr>
          <a:xfrm>
            <a:off x="5381950" y="6431578"/>
            <a:ext cx="3703386" cy="33855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sz="1600" b="1" dirty="0">
                <a:latin typeface="Times New Roman" panose="02020603050405020304" pitchFamily="18" charset="0"/>
                <a:cs typeface="Times New Roman" panose="02020603050405020304" pitchFamily="18" charset="0"/>
              </a:rPr>
              <a:t>MDA8=Maximum Daily 8 hour Average</a:t>
            </a:r>
          </a:p>
        </p:txBody>
      </p:sp>
      <p:cxnSp>
        <p:nvCxnSpPr>
          <p:cNvPr id="14" name="Straight Arrow Connector 13"/>
          <p:cNvCxnSpPr>
            <a:stCxn id="5" idx="3"/>
          </p:cNvCxnSpPr>
          <p:nvPr/>
        </p:nvCxnSpPr>
        <p:spPr>
          <a:xfrm>
            <a:off x="6019800" y="1950720"/>
            <a:ext cx="2057400" cy="118872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4" idx="3"/>
          </p:cNvCxnSpPr>
          <p:nvPr/>
        </p:nvCxnSpPr>
        <p:spPr>
          <a:xfrm>
            <a:off x="6019800" y="4404360"/>
            <a:ext cx="2057400" cy="62484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050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5410200"/>
            <a:ext cx="7641771" cy="1200329"/>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A master mechanism chemical trajectory model, constrained measurements from LMOS 2017, EPA ground-station data, the EPA NEI 2014 emissions, and NOAA meteorological data was developed to understand the NO</a:t>
            </a:r>
            <a:r>
              <a:rPr lang="en-US" b="1" baseline="-25000" dirty="0">
                <a:latin typeface="Times New Roman" panose="02020603050405020304" pitchFamily="18" charset="0"/>
                <a:cs typeface="Times New Roman" panose="02020603050405020304" pitchFamily="18" charset="0"/>
              </a:rPr>
              <a:t>x</a:t>
            </a:r>
            <a:r>
              <a:rPr lang="en-US" b="1" dirty="0">
                <a:latin typeface="Times New Roman" panose="02020603050405020304" pitchFamily="18" charset="0"/>
                <a:cs typeface="Times New Roman" panose="02020603050405020304" pitchFamily="18" charset="0"/>
              </a:rPr>
              <a:t>-VOC sensitivity of coastal high O</a:t>
            </a:r>
            <a:r>
              <a:rPr lang="en-US" b="1" baseline="-25000" dirty="0">
                <a:latin typeface="Times New Roman" panose="02020603050405020304" pitchFamily="18" charset="0"/>
                <a:cs typeface="Times New Roman" panose="02020603050405020304" pitchFamily="18" charset="0"/>
              </a:rPr>
              <a:t>3</a:t>
            </a:r>
            <a:r>
              <a:rPr lang="en-US" b="1" dirty="0">
                <a:latin typeface="Times New Roman" panose="02020603050405020304" pitchFamily="18" charset="0"/>
                <a:cs typeface="Times New Roman" panose="02020603050405020304" pitchFamily="18" charset="0"/>
              </a:rPr>
              <a:t> events. </a:t>
            </a:r>
          </a:p>
        </p:txBody>
      </p:sp>
      <p:pic>
        <p:nvPicPr>
          <p:cNvPr id="5122" name="Picture 2" descr="C:\Users\Brad\Documents\Work\LMOS\WDNR_Sheboygan_Talk\Capt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614" y="838200"/>
            <a:ext cx="8578017"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703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14950" t="6133" r="16722" b="2745"/>
          <a:stretch/>
        </p:blipFill>
        <p:spPr>
          <a:xfrm>
            <a:off x="0" y="10886"/>
            <a:ext cx="3429000" cy="3461433"/>
          </a:xfrm>
          <a:prstGeom prst="rect">
            <a:avLst/>
          </a:prstGeom>
        </p:spPr>
      </p:pic>
      <p:pic>
        <p:nvPicPr>
          <p:cNvPr id="5" name="Picture 4"/>
          <p:cNvPicPr/>
          <p:nvPr/>
        </p:nvPicPr>
        <p:blipFill rotWithShape="1">
          <a:blip r:embed="rId3"/>
          <a:srcRect l="14861" t="6798" r="16812" b="2749"/>
          <a:stretch/>
        </p:blipFill>
        <p:spPr>
          <a:xfrm>
            <a:off x="0" y="3429000"/>
            <a:ext cx="3429000" cy="3429000"/>
          </a:xfrm>
          <a:prstGeom prst="rect">
            <a:avLst/>
          </a:prstGeom>
        </p:spPr>
      </p:pic>
      <p:sp>
        <p:nvSpPr>
          <p:cNvPr id="7" name="Rectangle 6"/>
          <p:cNvSpPr/>
          <p:nvPr/>
        </p:nvSpPr>
        <p:spPr>
          <a:xfrm>
            <a:off x="3461656" y="152400"/>
            <a:ext cx="3282043"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a:latin typeface="Times New Roman" panose="02020603050405020304" pitchFamily="18" charset="0"/>
                <a:cs typeface="Times New Roman" panose="02020603050405020304" pitchFamily="18" charset="0"/>
              </a:rPr>
              <a:t>Trajectories of modeled O</a:t>
            </a:r>
            <a:r>
              <a:rPr lang="en-US" b="1" baseline="-25000" dirty="0">
                <a:latin typeface="Times New Roman" panose="02020603050405020304" pitchFamily="18" charset="0"/>
                <a:cs typeface="Times New Roman" panose="02020603050405020304" pitchFamily="18" charset="0"/>
              </a:rPr>
              <a:t>3</a:t>
            </a:r>
            <a:r>
              <a:rPr lang="en-US" b="1" dirty="0">
                <a:latin typeface="Times New Roman" panose="02020603050405020304" pitchFamily="18" charset="0"/>
                <a:cs typeface="Times New Roman" panose="02020603050405020304" pitchFamily="18" charset="0"/>
              </a:rPr>
              <a:t> and NO</a:t>
            </a:r>
            <a:r>
              <a:rPr lang="en-US" b="1" baseline="-25000" dirty="0">
                <a:latin typeface="Times New Roman" panose="02020603050405020304" pitchFamily="18" charset="0"/>
                <a:cs typeface="Times New Roman" panose="02020603050405020304" pitchFamily="18" charset="0"/>
              </a:rPr>
              <a:t>x</a:t>
            </a:r>
            <a:r>
              <a:rPr lang="en-US" b="1" dirty="0">
                <a:latin typeface="Times New Roman" panose="02020603050405020304" pitchFamily="18" charset="0"/>
                <a:cs typeface="Times New Roman" panose="02020603050405020304" pitchFamily="18" charset="0"/>
              </a:rPr>
              <a:t> (colored circles) ending at the Zion site at 17:00 CDT. </a:t>
            </a:r>
          </a:p>
        </p:txBody>
      </p:sp>
      <p:sp>
        <p:nvSpPr>
          <p:cNvPr id="9" name="Rectangle 8"/>
          <p:cNvSpPr/>
          <p:nvPr/>
        </p:nvSpPr>
        <p:spPr>
          <a:xfrm>
            <a:off x="3657602" y="5657671"/>
            <a:ext cx="52578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a:latin typeface="Times New Roman" panose="02020603050405020304" pitchFamily="18" charset="0"/>
                <a:cs typeface="Times New Roman" panose="02020603050405020304" pitchFamily="18" charset="0"/>
              </a:rPr>
              <a:t>Comparison of modeled (colored dots) and half-hour average measurements (lines) of NO</a:t>
            </a:r>
            <a:r>
              <a:rPr lang="en-US" b="1" baseline="-25000" dirty="0">
                <a:latin typeface="Times New Roman" panose="02020603050405020304" pitchFamily="18" charset="0"/>
                <a:cs typeface="Times New Roman" panose="02020603050405020304" pitchFamily="18" charset="0"/>
              </a:rPr>
              <a:t>x</a:t>
            </a:r>
            <a:r>
              <a:rPr lang="en-US" b="1" baseline="30000"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 O</a:t>
            </a:r>
            <a:r>
              <a:rPr lang="en-US" b="1" baseline="-25000" dirty="0">
                <a:latin typeface="Times New Roman" panose="02020603050405020304" pitchFamily="18" charset="0"/>
                <a:cs typeface="Times New Roman" panose="02020603050405020304" pitchFamily="18" charset="0"/>
              </a:rPr>
              <a:t>3</a:t>
            </a:r>
            <a:r>
              <a:rPr lang="en-US" b="1" dirty="0">
                <a:latin typeface="Times New Roman" panose="02020603050405020304" pitchFamily="18" charset="0"/>
                <a:cs typeface="Times New Roman" panose="02020603050405020304" pitchFamily="18" charset="0"/>
              </a:rPr>
              <a:t>, HNO</a:t>
            </a:r>
            <a:r>
              <a:rPr lang="en-US" b="1" baseline="-25000" dirty="0">
                <a:latin typeface="Times New Roman" panose="02020603050405020304" pitchFamily="18" charset="0"/>
                <a:cs typeface="Times New Roman" panose="02020603050405020304" pitchFamily="18" charset="0"/>
              </a:rPr>
              <a:t>3</a:t>
            </a:r>
            <a:r>
              <a:rPr lang="en-US" b="1" dirty="0">
                <a:latin typeface="Times New Roman" panose="02020603050405020304" pitchFamily="18" charset="0"/>
                <a:cs typeface="Times New Roman" panose="02020603050405020304" pitchFamily="18" charset="0"/>
              </a:rPr>
              <a:t>, and H</a:t>
            </a:r>
            <a:r>
              <a:rPr lang="en-US" b="1" baseline="-25000" dirty="0">
                <a:latin typeface="Times New Roman" panose="02020603050405020304" pitchFamily="18" charset="0"/>
                <a:cs typeface="Times New Roman" panose="02020603050405020304" pitchFamily="18" charset="0"/>
              </a:rPr>
              <a:t>2</a:t>
            </a:r>
            <a:r>
              <a:rPr lang="en-US" b="1" dirty="0">
                <a:latin typeface="Times New Roman" panose="02020603050405020304" pitchFamily="18" charset="0"/>
                <a:cs typeface="Times New Roman" panose="02020603050405020304" pitchFamily="18" charset="0"/>
              </a:rPr>
              <a:t>O</a:t>
            </a:r>
            <a:r>
              <a:rPr lang="en-US" b="1" baseline="-25000" dirty="0">
                <a:latin typeface="Times New Roman" panose="02020603050405020304" pitchFamily="18" charset="0"/>
                <a:cs typeface="Times New Roman" panose="02020603050405020304" pitchFamily="18" charset="0"/>
              </a:rPr>
              <a:t>2</a:t>
            </a:r>
            <a:r>
              <a:rPr lang="en-US" b="1" dirty="0">
                <a:latin typeface="Times New Roman" panose="02020603050405020304" pitchFamily="18" charset="0"/>
                <a:cs typeface="Times New Roman" panose="02020603050405020304" pitchFamily="18" charset="0"/>
              </a:rPr>
              <a:t> mixing ratios at Zion, IL. </a:t>
            </a:r>
          </a:p>
        </p:txBody>
      </p:sp>
      <p:grpSp>
        <p:nvGrpSpPr>
          <p:cNvPr id="11" name="Group 10"/>
          <p:cNvGrpSpPr/>
          <p:nvPr/>
        </p:nvGrpSpPr>
        <p:grpSpPr>
          <a:xfrm>
            <a:off x="3483431" y="1828800"/>
            <a:ext cx="5606142" cy="3540870"/>
            <a:chOff x="4572000" y="1412130"/>
            <a:chExt cx="4267201" cy="2278126"/>
          </a:xfrm>
        </p:grpSpPr>
        <p:pic>
          <p:nvPicPr>
            <p:cNvPr id="8" name="Picture 7"/>
            <p:cNvPicPr/>
            <p:nvPr/>
          </p:nvPicPr>
          <p:blipFill rotWithShape="1">
            <a:blip r:embed="rId4"/>
            <a:srcRect l="3634" t="5372" r="2416" b="51977"/>
            <a:stretch/>
          </p:blipFill>
          <p:spPr>
            <a:xfrm>
              <a:off x="4572000" y="1412130"/>
              <a:ext cx="4267200" cy="2016870"/>
            </a:xfrm>
            <a:prstGeom prst="rect">
              <a:avLst/>
            </a:prstGeom>
          </p:spPr>
        </p:pic>
        <p:pic>
          <p:nvPicPr>
            <p:cNvPr id="10" name="Picture 9"/>
            <p:cNvPicPr/>
            <p:nvPr/>
          </p:nvPicPr>
          <p:blipFill rotWithShape="1">
            <a:blip r:embed="rId4"/>
            <a:srcRect l="3634" t="88540" r="2416" b="5245"/>
            <a:stretch/>
          </p:blipFill>
          <p:spPr>
            <a:xfrm>
              <a:off x="4572001" y="3396342"/>
              <a:ext cx="4267200" cy="293914"/>
            </a:xfrm>
            <a:prstGeom prst="rect">
              <a:avLst/>
            </a:prstGeom>
          </p:spPr>
        </p:pic>
      </p:grpSp>
      <p:sp>
        <p:nvSpPr>
          <p:cNvPr id="12" name="Rectangle 11"/>
          <p:cNvSpPr/>
          <p:nvPr/>
        </p:nvSpPr>
        <p:spPr>
          <a:xfrm>
            <a:off x="6566124" y="1282169"/>
            <a:ext cx="2523448" cy="461665"/>
          </a:xfrm>
          <a:prstGeom prst="rect">
            <a:avLst/>
          </a:prstGeom>
        </p:spPr>
        <p:txBody>
          <a:bodyPr wrap="none">
            <a:spAutoFit/>
          </a:bodyPr>
          <a:lstStyle/>
          <a:p>
            <a:r>
              <a:rPr lang="en-US" sz="2400" b="1" dirty="0">
                <a:latin typeface="Times New Roman" panose="02020603050405020304" pitchFamily="18" charset="0"/>
                <a:cs typeface="Times New Roman" panose="02020603050405020304" pitchFamily="18" charset="0"/>
              </a:rPr>
              <a:t>June 2</a:t>
            </a:r>
            <a:r>
              <a:rPr lang="en-US" sz="2400" b="1" baseline="30000" dirty="0">
                <a:latin typeface="Times New Roman" panose="02020603050405020304" pitchFamily="18" charset="0"/>
                <a:cs typeface="Times New Roman" panose="02020603050405020304" pitchFamily="18" charset="0"/>
              </a:rPr>
              <a:t>nd</a:t>
            </a:r>
            <a:r>
              <a:rPr lang="en-US" sz="2400" b="1" dirty="0">
                <a:latin typeface="Times New Roman" panose="02020603050405020304" pitchFamily="18" charset="0"/>
                <a:cs typeface="Times New Roman" panose="02020603050405020304" pitchFamily="18" charset="0"/>
              </a:rPr>
              <a:t> (Friday) </a:t>
            </a:r>
          </a:p>
        </p:txBody>
      </p:sp>
    </p:spTree>
    <p:extLst>
      <p:ext uri="{BB962C8B-B14F-4D97-AF65-F5344CB8AC3E}">
        <p14:creationId xmlns:p14="http://schemas.microsoft.com/office/powerpoint/2010/main" val="18681809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t="5381" r="3236" b="1"/>
          <a:stretch/>
        </p:blipFill>
        <p:spPr>
          <a:xfrm>
            <a:off x="2084115" y="897890"/>
            <a:ext cx="4910455" cy="4131310"/>
          </a:xfrm>
          <a:prstGeom prst="rect">
            <a:avLst/>
          </a:prstGeom>
        </p:spPr>
      </p:pic>
      <p:sp>
        <p:nvSpPr>
          <p:cNvPr id="5" name="Oval 4"/>
          <p:cNvSpPr/>
          <p:nvPr/>
        </p:nvSpPr>
        <p:spPr>
          <a:xfrm>
            <a:off x="3581400" y="310769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5103674"/>
            <a:ext cx="9144000" cy="175432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Isopleths in </a:t>
            </a:r>
            <a:r>
              <a:rPr lang="en-US" b="1" dirty="0">
                <a:latin typeface="Symbol" panose="05050102010706020507" pitchFamily="18" charset="2"/>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O3 were generated by varying NOx and anthropogenic VOC emissions relative to the base case where </a:t>
            </a:r>
            <a:r>
              <a:rPr lang="en-US" b="1" dirty="0" err="1">
                <a:latin typeface="Times New Roman" panose="02020603050405020304" pitchFamily="18" charset="0"/>
                <a:cs typeface="Times New Roman" panose="02020603050405020304" pitchFamily="18" charset="0"/>
              </a:rPr>
              <a:t>ENOx</a:t>
            </a:r>
            <a:r>
              <a:rPr lang="en-US" b="1" dirty="0">
                <a:latin typeface="Times New Roman" panose="02020603050405020304" pitchFamily="18" charset="0"/>
                <a:cs typeface="Times New Roman" panose="02020603050405020304" pitchFamily="18" charset="0"/>
              </a:rPr>
              <a:t> and EVOC =1. </a:t>
            </a:r>
          </a:p>
          <a:p>
            <a:pPr marL="285750" indent="-285750">
              <a:buFont typeface="Arial" panose="020B0604020202020204" pitchFamily="34" charset="0"/>
              <a:buChar char="•"/>
            </a:pPr>
            <a:endParaRPr lang="en-US"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The dashed contour corresponds to measured Δ[O3] during this period</a:t>
            </a:r>
          </a:p>
          <a:p>
            <a:pPr marL="285750" indent="-285750">
              <a:buFont typeface="Arial" panose="020B0604020202020204" pitchFamily="34" charset="0"/>
              <a:buChar char="•"/>
            </a:pPr>
            <a:endParaRPr lang="en-US"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The model base case </a:t>
            </a:r>
            <a:r>
              <a:rPr lang="en-US" b="1" dirty="0">
                <a:latin typeface="Symbol" panose="05050102010706020507" pitchFamily="18" charset="2"/>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O3 suggests that O3 formation is in a VOC-sensitive regime. </a:t>
            </a:r>
          </a:p>
        </p:txBody>
      </p:sp>
      <p:sp>
        <p:nvSpPr>
          <p:cNvPr id="7" name="Rectangle 6"/>
          <p:cNvSpPr/>
          <p:nvPr/>
        </p:nvSpPr>
        <p:spPr>
          <a:xfrm>
            <a:off x="5442" y="152400"/>
            <a:ext cx="9138558" cy="461665"/>
          </a:xfrm>
          <a:prstGeom prst="rect">
            <a:avLst/>
          </a:prstGeom>
        </p:spPr>
        <p:txBody>
          <a:bodyPr wrap="square">
            <a:spAutoFit/>
          </a:bodyPr>
          <a:lstStyle/>
          <a:p>
            <a:pPr algn="ctr"/>
            <a:r>
              <a:rPr lang="en-US" sz="2400" b="1" dirty="0">
                <a:latin typeface="Times New Roman" panose="02020603050405020304" pitchFamily="18" charset="0"/>
                <a:cs typeface="Times New Roman" panose="02020603050405020304" pitchFamily="18" charset="0"/>
              </a:rPr>
              <a:t>Increase in O3 from 8:00-17:00  along trajectory on 2 June 2017</a:t>
            </a:r>
          </a:p>
        </p:txBody>
      </p:sp>
    </p:spTree>
    <p:extLst>
      <p:ext uri="{BB962C8B-B14F-4D97-AF65-F5344CB8AC3E}">
        <p14:creationId xmlns:p14="http://schemas.microsoft.com/office/powerpoint/2010/main" val="10465380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5940088"/>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Summary and Conclusions</a:t>
            </a:r>
            <a:endParaRPr lang="en-US"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6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b="1" dirty="0">
                <a:latin typeface="Times New Roman" panose="02020603050405020304" pitchFamily="18" charset="0"/>
                <a:cs typeface="Times New Roman" panose="02020603050405020304" pitchFamily="18" charset="0"/>
              </a:rPr>
              <a:t>LMOS 2017 measurements provide critical observations for evaluating a new generation of air quality models attempting to better simulate ozone episodes in the region.</a:t>
            </a:r>
          </a:p>
          <a:p>
            <a:pPr marL="285750" indent="-285750">
              <a:buFont typeface="Arial" panose="020B0604020202020204" pitchFamily="34" charset="0"/>
              <a:buChar char="•"/>
            </a:pPr>
            <a:endParaRPr lang="en-US" sz="16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b="1" dirty="0">
                <a:latin typeface="Times New Roman" panose="02020603050405020304" pitchFamily="18" charset="0"/>
                <a:cs typeface="Times New Roman" panose="02020603050405020304" pitchFamily="18" charset="0"/>
              </a:rPr>
              <a:t>Significant ozone events occurred during LMOS 2017, with exceedances of the 70 ppb 8-hr ozone threshold on June 2, June 11-12, and June 14-16.   The LMOS 2017 aircraft observed polluted layers with rapid ozone formation occurring in a shallow layer near the Lake Michigan surface. </a:t>
            </a:r>
          </a:p>
          <a:p>
            <a:pPr marL="285750" indent="-285750">
              <a:buFont typeface="Arial" panose="020B0604020202020204" pitchFamily="34" charset="0"/>
              <a:buChar char="•"/>
            </a:pPr>
            <a:endParaRPr lang="en-US" sz="16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b="1" dirty="0">
                <a:latin typeface="Times New Roman" panose="02020603050405020304" pitchFamily="18" charset="0"/>
                <a:cs typeface="Times New Roman" panose="02020603050405020304" pitchFamily="18" charset="0"/>
              </a:rPr>
              <a:t>Modeling and observations show that this polluted layer over the lake is an important factor in coastal ozone exceedance events, but that meteorological and photochemical model skill in forecasting these needs improvement. </a:t>
            </a:r>
          </a:p>
          <a:p>
            <a:pPr marL="285750" indent="-285750">
              <a:buFont typeface="Arial" panose="020B0604020202020204" pitchFamily="34" charset="0"/>
              <a:buChar char="•"/>
            </a:pPr>
            <a:endParaRPr lang="en-US" sz="1600" b="1" dirty="0">
              <a:latin typeface="Times New Roman" panose="02020603050405020304" pitchFamily="18" charset="0"/>
              <a:cs typeface="Times New Roman" panose="02020603050405020304" pitchFamily="18" charset="0"/>
            </a:endParaRPr>
          </a:p>
          <a:p>
            <a:pPr marL="742950" lvl="1" indent="-285750">
              <a:buFont typeface="Wingdings" panose="05000000000000000000" pitchFamily="2" charset="2"/>
              <a:buChar char="ü"/>
            </a:pPr>
            <a:r>
              <a:rPr lang="en-US" sz="1600" b="1" dirty="0">
                <a:latin typeface="Times New Roman" panose="02020603050405020304" pitchFamily="18" charset="0"/>
                <a:cs typeface="Times New Roman" panose="02020603050405020304" pitchFamily="18" charset="0"/>
              </a:rPr>
              <a:t>Comparisons between EPA Baseline and YNT nested WRF meteorological forecasts show that the YNT configuration performs better at high resolution (1.3km)</a:t>
            </a:r>
          </a:p>
          <a:p>
            <a:pPr marL="742950" lvl="1" indent="-285750">
              <a:buFont typeface="Wingdings" panose="05000000000000000000" pitchFamily="2" charset="2"/>
              <a:buChar char="ü"/>
            </a:pPr>
            <a:endParaRPr lang="en-US" sz="1600" b="1" dirty="0">
              <a:latin typeface="Times New Roman" panose="02020603050405020304" pitchFamily="18" charset="0"/>
              <a:cs typeface="Times New Roman" panose="02020603050405020304" pitchFamily="18" charset="0"/>
            </a:endParaRPr>
          </a:p>
          <a:p>
            <a:pPr marL="742950" lvl="1" indent="-285750">
              <a:buFont typeface="Wingdings" panose="05000000000000000000" pitchFamily="2" charset="2"/>
              <a:buChar char="ü"/>
            </a:pPr>
            <a:r>
              <a:rPr lang="en-US" sz="1600" b="1" dirty="0">
                <a:latin typeface="Times New Roman" panose="02020603050405020304" pitchFamily="18" charset="0"/>
                <a:cs typeface="Times New Roman" panose="02020603050405020304" pitchFamily="18" charset="0"/>
              </a:rPr>
              <a:t>Preliminary 12km CMAQ simulations show that limiting nudging to above 2km improves predictions of median NO2 concentrations and ozone within the Lake Michigan marine boundary layer during LMOS 2017.</a:t>
            </a:r>
          </a:p>
          <a:p>
            <a:pPr marL="742950" lvl="1" indent="-285750">
              <a:buFont typeface="Wingdings" panose="05000000000000000000" pitchFamily="2" charset="2"/>
              <a:buChar char="ü"/>
            </a:pPr>
            <a:endParaRPr lang="en-US" sz="1600" b="1" dirty="0">
              <a:latin typeface="Times New Roman" panose="02020603050405020304" pitchFamily="18" charset="0"/>
              <a:cs typeface="Times New Roman" panose="02020603050405020304" pitchFamily="18" charset="0"/>
            </a:endParaRPr>
          </a:p>
          <a:p>
            <a:pPr marL="742950" lvl="1" indent="-285750">
              <a:buFont typeface="Wingdings" panose="05000000000000000000" pitchFamily="2" charset="2"/>
              <a:buChar char="ü"/>
            </a:pPr>
            <a:r>
              <a:rPr lang="en-US" sz="1600" b="1" dirty="0">
                <a:latin typeface="Times New Roman" panose="02020603050405020304" pitchFamily="18" charset="0"/>
                <a:cs typeface="Times New Roman" panose="02020603050405020304" pitchFamily="18" charset="0"/>
              </a:rPr>
              <a:t>Observationally constrained photochemical box model/high resolution trajectory studies show that ozone production is VOC limited during the June 02, 2017 ozone exceedance event</a:t>
            </a:r>
          </a:p>
          <a:p>
            <a:pPr marL="742950" lvl="1" indent="-285750">
              <a:buFont typeface="Wingdings" panose="05000000000000000000" pitchFamily="2" charset="2"/>
              <a:buChar char="ü"/>
            </a:pPr>
            <a:endParaRPr lang="en-US" sz="1600" b="1" dirty="0">
              <a:latin typeface="Times New Roman" panose="02020603050405020304" pitchFamily="18" charset="0"/>
              <a:cs typeface="Times New Roman" panose="02020603050405020304" pitchFamily="18" charset="0"/>
            </a:endParaRPr>
          </a:p>
        </p:txBody>
      </p:sp>
      <p:sp>
        <p:nvSpPr>
          <p:cNvPr id="3" name="Rectangle 2"/>
          <p:cNvSpPr/>
          <p:nvPr/>
        </p:nvSpPr>
        <p:spPr>
          <a:xfrm>
            <a:off x="0" y="6488668"/>
            <a:ext cx="9144000"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algn="ctr"/>
            <a:r>
              <a:rPr lang="en-US" b="1" dirty="0">
                <a:latin typeface="Times New Roman" panose="02020603050405020304" pitchFamily="18" charset="0"/>
                <a:cs typeface="Times New Roman" panose="02020603050405020304" pitchFamily="18" charset="0"/>
              </a:rPr>
              <a:t>NASA </a:t>
            </a:r>
            <a:r>
              <a:rPr lang="en-US" b="1" dirty="0" err="1">
                <a:latin typeface="Times New Roman" panose="02020603050405020304" pitchFamily="18" charset="0"/>
                <a:cs typeface="Times New Roman" panose="02020603050405020304" pitchFamily="18" charset="0"/>
              </a:rPr>
              <a:t>LaRC</a:t>
            </a:r>
            <a:r>
              <a:rPr lang="en-US" b="1" dirty="0">
                <a:latin typeface="Times New Roman" panose="02020603050405020304" pitchFamily="18" charset="0"/>
                <a:cs typeface="Times New Roman" panose="02020603050405020304" pitchFamily="18" charset="0"/>
              </a:rPr>
              <a:t> data archive at https://www-air.larc.nasa.gov/cgi-bin/ArcView/lmos</a:t>
            </a:r>
          </a:p>
        </p:txBody>
      </p:sp>
      <p:sp>
        <p:nvSpPr>
          <p:cNvPr id="2" name="Rectangle 1">
            <a:extLst>
              <a:ext uri="{FF2B5EF4-FFF2-40B4-BE49-F238E27FC236}">
                <a16:creationId xmlns:a16="http://schemas.microsoft.com/office/drawing/2014/main" id="{523CDABE-191A-8F49-8C30-595DE8A9764F}"/>
              </a:ext>
            </a:extLst>
          </p:cNvPr>
          <p:cNvSpPr/>
          <p:nvPr/>
        </p:nvSpPr>
        <p:spPr>
          <a:xfrm>
            <a:off x="0" y="5791200"/>
            <a:ext cx="9144000" cy="52322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algn="ctr"/>
            <a:r>
              <a:rPr lang="en-US" sz="1400" b="1" dirty="0">
                <a:latin typeface="Times New Roman" panose="02020603050405020304" pitchFamily="18" charset="0"/>
                <a:cs typeface="Times New Roman" panose="02020603050405020304" pitchFamily="18" charset="0"/>
              </a:rPr>
              <a:t>LMOS LADCO Synthesis Report</a:t>
            </a:r>
          </a:p>
          <a:p>
            <a:pPr algn="ctr"/>
            <a:r>
              <a:rPr lang="en-US" sz="1400" b="1" dirty="0">
                <a:latin typeface="Times New Roman" panose="02020603050405020304" pitchFamily="18" charset="0"/>
                <a:cs typeface="Times New Roman" panose="02020603050405020304" pitchFamily="18" charset="0"/>
              </a:rPr>
              <a:t>https://</a:t>
            </a:r>
            <a:r>
              <a:rPr lang="en-US" sz="1400" b="1" dirty="0" err="1">
                <a:latin typeface="Times New Roman" panose="02020603050405020304" pitchFamily="18" charset="0"/>
                <a:cs typeface="Times New Roman" panose="02020603050405020304" pitchFamily="18" charset="0"/>
              </a:rPr>
              <a:t>www.ladco.org</a:t>
            </a:r>
            <a:r>
              <a:rPr lang="en-US" sz="1400" b="1" dirty="0">
                <a:latin typeface="Times New Roman" panose="02020603050405020304" pitchFamily="18" charset="0"/>
                <a:cs typeface="Times New Roman" panose="02020603050405020304" pitchFamily="18" charset="0"/>
              </a:rPr>
              <a:t>/</a:t>
            </a:r>
            <a:r>
              <a:rPr lang="en-US" sz="1400" b="1" dirty="0" err="1">
                <a:latin typeface="Times New Roman" panose="02020603050405020304" pitchFamily="18" charset="0"/>
                <a:cs typeface="Times New Roman" panose="02020603050405020304" pitchFamily="18" charset="0"/>
              </a:rPr>
              <a:t>wp</a:t>
            </a:r>
            <a:r>
              <a:rPr lang="en-US" sz="1400" b="1" dirty="0">
                <a:latin typeface="Times New Roman" panose="02020603050405020304" pitchFamily="18" charset="0"/>
                <a:cs typeface="Times New Roman" panose="02020603050405020304" pitchFamily="18" charset="0"/>
              </a:rPr>
              <a:t>-content/uploads/Research/LMOS2017/LMOS_LADCO_report_revision_apr2019_final.pdf</a:t>
            </a:r>
          </a:p>
        </p:txBody>
      </p:sp>
    </p:spTree>
    <p:extLst>
      <p:ext uri="{BB962C8B-B14F-4D97-AF65-F5344CB8AC3E}">
        <p14:creationId xmlns:p14="http://schemas.microsoft.com/office/powerpoint/2010/main" val="338326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rad\Documents\Work\LMOS\WDNR_Sheboygan_Talk\namtraject.NEI2011.2017060118.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015"/>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 y="5562600"/>
            <a:ext cx="2501006" cy="830997"/>
          </a:xfrm>
          <a:prstGeom prst="rect">
            <a:avLst/>
          </a:prstGeom>
          <a:noFill/>
        </p:spPr>
        <p:txBody>
          <a:bodyPr wrap="none" rtlCol="0">
            <a:spAutoFit/>
          </a:bodyPr>
          <a:lstStyle/>
          <a:p>
            <a:r>
              <a:rPr lang="en-US" sz="2400" dirty="0"/>
              <a:t>21Z June 02, 2017 </a:t>
            </a:r>
          </a:p>
          <a:p>
            <a:r>
              <a:rPr lang="en-US" sz="2400" dirty="0"/>
              <a:t>(4:00pm)</a:t>
            </a:r>
          </a:p>
        </p:txBody>
      </p:sp>
      <p:cxnSp>
        <p:nvCxnSpPr>
          <p:cNvPr id="9" name="Straight Connector 8"/>
          <p:cNvCxnSpPr/>
          <p:nvPr/>
        </p:nvCxnSpPr>
        <p:spPr>
          <a:xfrm flipV="1">
            <a:off x="7217228" y="3733800"/>
            <a:ext cx="0" cy="281940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029200" y="381000"/>
            <a:ext cx="1066800" cy="2362200"/>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V="1">
            <a:off x="7217228" y="3733800"/>
            <a:ext cx="0" cy="2743200"/>
          </a:xfrm>
          <a:prstGeom prst="line">
            <a:avLst/>
          </a:prstGeom>
          <a:ln w="158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029200" y="304800"/>
            <a:ext cx="2667000" cy="2438400"/>
          </a:xfrm>
          <a:prstGeom prst="rect">
            <a:avLst/>
          </a:prstGeom>
          <a:noFill/>
          <a:ln w="158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6" name="Picture 4" descr="http://raqms.ssec.wisc.edu/includes/data/forecasts/20170601/namconus_4km/model.namconus_4km.201706011800.27_SFC_TDewDe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36159"/>
            <a:ext cx="4572000" cy="343615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613558" y="-23501"/>
            <a:ext cx="6530442" cy="369332"/>
          </a:xfrm>
          <a:prstGeom prst="rect">
            <a:avLst/>
          </a:prstGeom>
          <a:noFill/>
        </p:spPr>
        <p:txBody>
          <a:bodyPr wrap="none" rtlCol="0">
            <a:spAutoFit/>
          </a:bodyPr>
          <a:lstStyle/>
          <a:p>
            <a:r>
              <a:rPr lang="en-US" dirty="0"/>
              <a:t>High-resolution (3km) Chicago/Milwaukee NOx emission trajectories</a:t>
            </a:r>
          </a:p>
        </p:txBody>
      </p:sp>
      <p:sp>
        <p:nvSpPr>
          <p:cNvPr id="14" name="Right Arrow 13"/>
          <p:cNvSpPr/>
          <p:nvPr/>
        </p:nvSpPr>
        <p:spPr>
          <a:xfrm rot="16200000">
            <a:off x="2393038" y="2258241"/>
            <a:ext cx="510642" cy="1450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4631239">
            <a:off x="2387842" y="1571638"/>
            <a:ext cx="371584" cy="139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648200" y="1377434"/>
            <a:ext cx="3733800" cy="923330"/>
          </a:xfrm>
          <a:prstGeom prst="rect">
            <a:avLst/>
          </a:prstGeom>
          <a:noFill/>
        </p:spPr>
        <p:txBody>
          <a:bodyPr wrap="square" rtlCol="0">
            <a:spAutoFit/>
          </a:bodyPr>
          <a:lstStyle/>
          <a:p>
            <a:r>
              <a:rPr lang="en-US" dirty="0"/>
              <a:t>Transport of Chicago/Milwaukee emissions turns North in late afternoon (well defined Lake Breeze) </a:t>
            </a:r>
          </a:p>
        </p:txBody>
      </p:sp>
      <p:sp>
        <p:nvSpPr>
          <p:cNvPr id="17" name="Right Arrow 16"/>
          <p:cNvSpPr/>
          <p:nvPr/>
        </p:nvSpPr>
        <p:spPr>
          <a:xfrm rot="16200000">
            <a:off x="6530170" y="5615770"/>
            <a:ext cx="510642" cy="1450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14631239">
            <a:off x="6524974" y="4929167"/>
            <a:ext cx="371584" cy="139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583243" y="4424954"/>
            <a:ext cx="1774845" cy="276999"/>
          </a:xfrm>
          <a:prstGeom prst="rect">
            <a:avLst/>
          </a:prstGeom>
          <a:solidFill>
            <a:schemeClr val="bg1"/>
          </a:solidFill>
        </p:spPr>
        <p:txBody>
          <a:bodyPr wrap="none" rtlCol="0">
            <a:spAutoFit/>
          </a:bodyPr>
          <a:lstStyle/>
          <a:p>
            <a:r>
              <a:rPr lang="en-US" sz="1200" b="1" dirty="0"/>
              <a:t>Hour of emissions (GMT)</a:t>
            </a:r>
          </a:p>
        </p:txBody>
      </p:sp>
      <p:sp>
        <p:nvSpPr>
          <p:cNvPr id="20" name="TextBox 19"/>
          <p:cNvSpPr txBox="1"/>
          <p:nvPr/>
        </p:nvSpPr>
        <p:spPr>
          <a:xfrm>
            <a:off x="914400" y="3962400"/>
            <a:ext cx="712246" cy="276999"/>
          </a:xfrm>
          <a:prstGeom prst="rect">
            <a:avLst/>
          </a:prstGeom>
          <a:solidFill>
            <a:schemeClr val="bg1"/>
          </a:solidFill>
        </p:spPr>
        <p:txBody>
          <a:bodyPr wrap="none" rtlCol="0">
            <a:spAutoFit/>
          </a:bodyPr>
          <a:lstStyle/>
          <a:p>
            <a:r>
              <a:rPr lang="en-US" sz="1200" b="1" dirty="0"/>
              <a:t>Latitude</a:t>
            </a:r>
          </a:p>
        </p:txBody>
      </p:sp>
      <p:sp>
        <p:nvSpPr>
          <p:cNvPr id="21" name="TextBox 20"/>
          <p:cNvSpPr txBox="1"/>
          <p:nvPr/>
        </p:nvSpPr>
        <p:spPr>
          <a:xfrm>
            <a:off x="2970278" y="3962400"/>
            <a:ext cx="825867" cy="276999"/>
          </a:xfrm>
          <a:prstGeom prst="rect">
            <a:avLst/>
          </a:prstGeom>
          <a:solidFill>
            <a:schemeClr val="bg1"/>
          </a:solidFill>
        </p:spPr>
        <p:txBody>
          <a:bodyPr wrap="none" rtlCol="0">
            <a:spAutoFit/>
          </a:bodyPr>
          <a:lstStyle/>
          <a:p>
            <a:r>
              <a:rPr lang="en-US" sz="1200" b="1" dirty="0"/>
              <a:t>Longitude</a:t>
            </a:r>
          </a:p>
        </p:txBody>
      </p:sp>
      <p:sp>
        <p:nvSpPr>
          <p:cNvPr id="22" name="TextBox 21"/>
          <p:cNvSpPr txBox="1"/>
          <p:nvPr/>
        </p:nvSpPr>
        <p:spPr>
          <a:xfrm>
            <a:off x="6097880" y="3488108"/>
            <a:ext cx="2047355" cy="276999"/>
          </a:xfrm>
          <a:prstGeom prst="rect">
            <a:avLst/>
          </a:prstGeom>
          <a:solidFill>
            <a:schemeClr val="tx1"/>
          </a:solidFill>
        </p:spPr>
        <p:txBody>
          <a:bodyPr wrap="none" rtlCol="0">
            <a:spAutoFit/>
          </a:bodyPr>
          <a:lstStyle/>
          <a:p>
            <a:r>
              <a:rPr lang="en-US" sz="1200" b="1" dirty="0">
                <a:solidFill>
                  <a:schemeClr val="bg1"/>
                </a:solidFill>
              </a:rPr>
              <a:t>2m Dew Point Depression (C)</a:t>
            </a:r>
          </a:p>
        </p:txBody>
      </p:sp>
    </p:spTree>
    <p:extLst>
      <p:ext uri="{BB962C8B-B14F-4D97-AF65-F5344CB8AC3E}">
        <p14:creationId xmlns:p14="http://schemas.microsoft.com/office/powerpoint/2010/main" val="2033571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eans\users$\bpierce\Data\Documents\FY2019_Travel_SSEC\EPRI_Chicago\LMOS_map_v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2" y="533400"/>
            <a:ext cx="4887192" cy="6324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nvPr>
        </p:nvGraphicFramePr>
        <p:xfrm>
          <a:off x="4828311" y="533400"/>
          <a:ext cx="4267200" cy="6150041"/>
        </p:xfrm>
        <a:graphic>
          <a:graphicData uri="http://schemas.openxmlformats.org/drawingml/2006/table">
            <a:tbl>
              <a:tblPr firstRow="1" firstCol="1" bandRow="1">
                <a:tableStyleId>{5C22544A-7EE6-4342-B048-85BDC9FD1C3A}</a:tableStyleId>
              </a:tblPr>
              <a:tblGrid>
                <a:gridCol w="9144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tblGrid>
              <a:tr h="181039">
                <a:tc>
                  <a:txBody>
                    <a:bodyPr/>
                    <a:lstStyle/>
                    <a:p>
                      <a:pPr marL="0" marR="0" algn="ctr">
                        <a:lnSpc>
                          <a:spcPct val="115000"/>
                        </a:lnSpc>
                        <a:spcBef>
                          <a:spcPts val="0"/>
                        </a:spcBef>
                        <a:spcAft>
                          <a:spcPts val="0"/>
                        </a:spcAft>
                      </a:pPr>
                      <a:r>
                        <a:rPr lang="en-US" sz="1000" dirty="0">
                          <a:effectLst/>
                        </a:rPr>
                        <a:t>Location</a:t>
                      </a:r>
                      <a:endParaRPr lang="en-US" sz="1000" dirty="0">
                        <a:effectLst/>
                        <a:latin typeface="Calibri"/>
                        <a:ea typeface="Calibri"/>
                        <a:cs typeface="Times New Roman"/>
                      </a:endParaRPr>
                    </a:p>
                  </a:txBody>
                  <a:tcPr marL="64401" marR="64401" marT="0" marB="0"/>
                </a:tc>
                <a:tc>
                  <a:txBody>
                    <a:bodyPr/>
                    <a:lstStyle/>
                    <a:p>
                      <a:pPr marL="0" marR="0" algn="ctr">
                        <a:lnSpc>
                          <a:spcPct val="115000"/>
                        </a:lnSpc>
                        <a:spcBef>
                          <a:spcPts val="0"/>
                        </a:spcBef>
                        <a:spcAft>
                          <a:spcPts val="0"/>
                        </a:spcAft>
                      </a:pPr>
                      <a:r>
                        <a:rPr lang="en-US" sz="1000">
                          <a:effectLst/>
                        </a:rPr>
                        <a:t>Measurement*</a:t>
                      </a:r>
                      <a:endParaRPr lang="en-US" sz="1000">
                        <a:effectLst/>
                        <a:latin typeface="Calibri"/>
                        <a:ea typeface="Calibri"/>
                        <a:cs typeface="Times New Roman"/>
                      </a:endParaRPr>
                    </a:p>
                  </a:txBody>
                  <a:tcPr marL="64401" marR="64401" marT="0" marB="0"/>
                </a:tc>
                <a:tc>
                  <a:txBody>
                    <a:bodyPr/>
                    <a:lstStyle/>
                    <a:p>
                      <a:pPr marL="0" marR="0" algn="ctr">
                        <a:lnSpc>
                          <a:spcPct val="115000"/>
                        </a:lnSpc>
                        <a:spcBef>
                          <a:spcPts val="0"/>
                        </a:spcBef>
                        <a:spcAft>
                          <a:spcPts val="0"/>
                        </a:spcAft>
                      </a:pPr>
                      <a:r>
                        <a:rPr lang="en-US" sz="1000">
                          <a:effectLst/>
                        </a:rPr>
                        <a:t>Research Institution*</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0"/>
                  </a:ext>
                </a:extLst>
              </a:tr>
              <a:tr h="181039">
                <a:tc gridSpan="3">
                  <a:txBody>
                    <a:bodyPr/>
                    <a:lstStyle/>
                    <a:p>
                      <a:pPr marL="0" marR="0" algn="ctr">
                        <a:lnSpc>
                          <a:spcPct val="115000"/>
                        </a:lnSpc>
                        <a:spcBef>
                          <a:spcPts val="0"/>
                        </a:spcBef>
                        <a:spcAft>
                          <a:spcPts val="0"/>
                        </a:spcAft>
                      </a:pPr>
                      <a:r>
                        <a:rPr lang="en-US" sz="1000">
                          <a:effectLst/>
                        </a:rPr>
                        <a:t>Ground Sites</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81039">
                <a:tc rowSpan="2">
                  <a:txBody>
                    <a:bodyPr/>
                    <a:lstStyle/>
                    <a:p>
                      <a:pPr marL="0" marR="0">
                        <a:lnSpc>
                          <a:spcPct val="115000"/>
                        </a:lnSpc>
                        <a:spcBef>
                          <a:spcPts val="0"/>
                        </a:spcBef>
                        <a:spcAft>
                          <a:spcPts val="0"/>
                        </a:spcAft>
                      </a:pPr>
                      <a:r>
                        <a:rPr lang="en-US" sz="1000" dirty="0">
                          <a:effectLst/>
                        </a:rPr>
                        <a:t>Spaceport Sheboygan</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Remote sensing of meteorology (SPARC</a:t>
                      </a:r>
                      <a:r>
                        <a:rPr lang="en-US" sz="1000" baseline="0" dirty="0">
                          <a:effectLst/>
                        </a:rPr>
                        <a:t> Trailer)</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UW-Madison -SSEC</a:t>
                      </a:r>
                      <a:endParaRPr lang="en-US" sz="1000" dirty="0">
                        <a:effectLst/>
                        <a:latin typeface="Calibri"/>
                        <a:ea typeface="Calibri"/>
                        <a:cs typeface="Times New Roman"/>
                      </a:endParaRPr>
                    </a:p>
                  </a:txBody>
                  <a:tcPr marL="64401" marR="64401" marT="0" marB="0"/>
                </a:tc>
                <a:extLst>
                  <a:ext uri="{0D108BD9-81ED-4DB2-BD59-A6C34878D82A}">
                    <a16:rowId xmlns:a16="http://schemas.microsoft.com/office/drawing/2014/main" val="10002"/>
                  </a:ext>
                </a:extLst>
              </a:tr>
              <a:tr h="181039">
                <a:tc vMerge="1">
                  <a:txBody>
                    <a:bodyPr/>
                    <a:lstStyle/>
                    <a:p>
                      <a:endParaRPr lang="en-US"/>
                    </a:p>
                  </a:txBody>
                  <a:tcPr/>
                </a:tc>
                <a:tc>
                  <a:txBody>
                    <a:bodyPr/>
                    <a:lstStyle/>
                    <a:p>
                      <a:pPr marL="0" marR="0">
                        <a:lnSpc>
                          <a:spcPct val="115000"/>
                        </a:lnSpc>
                        <a:spcBef>
                          <a:spcPts val="0"/>
                        </a:spcBef>
                        <a:spcAft>
                          <a:spcPts val="0"/>
                        </a:spcAft>
                      </a:pPr>
                      <a:r>
                        <a:rPr lang="en-US" sz="1000" dirty="0">
                          <a:effectLst/>
                        </a:rPr>
                        <a:t>In situ measurements of pollutants </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3"/>
                  </a:ext>
                </a:extLst>
              </a:tr>
              <a:tr h="181039">
                <a:tc rowSpan="3">
                  <a:txBody>
                    <a:bodyPr/>
                    <a:lstStyle/>
                    <a:p>
                      <a:pPr marL="0" marR="0">
                        <a:lnSpc>
                          <a:spcPct val="115000"/>
                        </a:lnSpc>
                        <a:spcBef>
                          <a:spcPts val="0"/>
                        </a:spcBef>
                        <a:spcAft>
                          <a:spcPts val="0"/>
                        </a:spcAft>
                      </a:pPr>
                      <a:r>
                        <a:rPr lang="en-US" sz="1000">
                          <a:effectLst/>
                        </a:rPr>
                        <a:t>Zion, IL</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Remote sensing of meteorology (</a:t>
                      </a:r>
                      <a:r>
                        <a:rPr lang="en-US" sz="1000" dirty="0" err="1">
                          <a:effectLst/>
                        </a:rPr>
                        <a:t>Sodar</a:t>
                      </a:r>
                      <a:r>
                        <a:rPr lang="en-US" sz="1000" dirty="0">
                          <a:effectLst/>
                        </a:rPr>
                        <a:t>/MW</a:t>
                      </a:r>
                      <a:r>
                        <a:rPr lang="en-US" sz="1000" baseline="0" dirty="0">
                          <a:effectLst/>
                        </a:rPr>
                        <a:t> Radiometer)</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Univ. Northern Iowa</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4"/>
                  </a:ext>
                </a:extLst>
              </a:tr>
              <a:tr h="362077">
                <a:tc vMerge="1">
                  <a:txBody>
                    <a:bodyPr/>
                    <a:lstStyle/>
                    <a:p>
                      <a:endParaRPr lang="en-US"/>
                    </a:p>
                  </a:txBody>
                  <a:tcPr/>
                </a:tc>
                <a:tc>
                  <a:txBody>
                    <a:bodyPr/>
                    <a:lstStyle/>
                    <a:p>
                      <a:pPr marL="0" marR="0">
                        <a:lnSpc>
                          <a:spcPct val="115000"/>
                        </a:lnSpc>
                        <a:spcBef>
                          <a:spcPts val="0"/>
                        </a:spcBef>
                        <a:spcAft>
                          <a:spcPts val="0"/>
                        </a:spcAft>
                      </a:pPr>
                      <a:r>
                        <a:rPr lang="en-US" sz="1000" dirty="0">
                          <a:effectLst/>
                        </a:rPr>
                        <a:t>Detailed in situ chemical measurements</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Univ. Iowa, UW-Madison, Univ. Minnesota</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5"/>
                  </a:ext>
                </a:extLst>
              </a:tr>
              <a:tr h="181039">
                <a:tc vMerge="1">
                  <a:txBody>
                    <a:bodyPr/>
                    <a:lstStyle/>
                    <a:p>
                      <a:endParaRPr lang="en-US"/>
                    </a:p>
                  </a:txBody>
                  <a:tcPr/>
                </a:tc>
                <a:tc>
                  <a:txBody>
                    <a:bodyPr/>
                    <a:lstStyle/>
                    <a:p>
                      <a:pPr marL="0" marR="0">
                        <a:lnSpc>
                          <a:spcPct val="115000"/>
                        </a:lnSpc>
                        <a:spcBef>
                          <a:spcPts val="0"/>
                        </a:spcBef>
                        <a:spcAft>
                          <a:spcPts val="0"/>
                        </a:spcAft>
                      </a:pPr>
                      <a:r>
                        <a:rPr lang="en-US" sz="1000" dirty="0">
                          <a:effectLst/>
                        </a:rPr>
                        <a:t>Routine measurements of ozone</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Illinois EPA</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6"/>
                  </a:ext>
                </a:extLst>
              </a:tr>
              <a:tr h="362077">
                <a:tc>
                  <a:txBody>
                    <a:bodyPr/>
                    <a:lstStyle/>
                    <a:p>
                      <a:pPr marL="0" marR="0">
                        <a:lnSpc>
                          <a:spcPct val="115000"/>
                        </a:lnSpc>
                        <a:spcBef>
                          <a:spcPts val="0"/>
                        </a:spcBef>
                        <a:spcAft>
                          <a:spcPts val="0"/>
                        </a:spcAft>
                      </a:pPr>
                      <a:r>
                        <a:rPr lang="en-US" sz="1000">
                          <a:effectLst/>
                        </a:rPr>
                        <a:t>Various</a:t>
                      </a:r>
                      <a:r>
                        <a:rPr lang="en-US" sz="1000" baseline="30000">
                          <a:effectLst/>
                        </a:rPr>
                        <a:t>†</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Remote sensing of pollutants and boundary layer height</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7"/>
                  </a:ext>
                </a:extLst>
              </a:tr>
              <a:tr h="181039">
                <a:tc>
                  <a:txBody>
                    <a:bodyPr/>
                    <a:lstStyle/>
                    <a:p>
                      <a:pPr marL="0" marR="0">
                        <a:lnSpc>
                          <a:spcPct val="115000"/>
                        </a:lnSpc>
                        <a:spcBef>
                          <a:spcPts val="0"/>
                        </a:spcBef>
                        <a:spcAft>
                          <a:spcPts val="0"/>
                        </a:spcAft>
                      </a:pPr>
                      <a:r>
                        <a:rPr lang="en-US" sz="1000">
                          <a:effectLst/>
                        </a:rPr>
                        <a:t>Sheboygan transect</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In situ measurements of ozone at four locations</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08"/>
                  </a:ext>
                </a:extLst>
              </a:tr>
              <a:tr h="181039">
                <a:tc gridSpan="3">
                  <a:txBody>
                    <a:bodyPr/>
                    <a:lstStyle/>
                    <a:p>
                      <a:pPr marL="0" marR="0" algn="ctr">
                        <a:lnSpc>
                          <a:spcPct val="115000"/>
                        </a:lnSpc>
                        <a:spcBef>
                          <a:spcPts val="0"/>
                        </a:spcBef>
                        <a:spcAft>
                          <a:spcPts val="0"/>
                        </a:spcAft>
                      </a:pPr>
                      <a:r>
                        <a:rPr lang="en-US" sz="1000">
                          <a:effectLst/>
                        </a:rPr>
                        <a:t>Airborne Platforms</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181039">
                <a:tc rowSpan="3">
                  <a:txBody>
                    <a:bodyPr/>
                    <a:lstStyle/>
                    <a:p>
                      <a:pPr marL="0" marR="0">
                        <a:lnSpc>
                          <a:spcPct val="115000"/>
                        </a:lnSpc>
                        <a:spcBef>
                          <a:spcPts val="0"/>
                        </a:spcBef>
                        <a:spcAft>
                          <a:spcPts val="0"/>
                        </a:spcAft>
                      </a:pPr>
                      <a:r>
                        <a:rPr lang="en-US" sz="1000" dirty="0">
                          <a:effectLst/>
                        </a:rPr>
                        <a:t>Lakeshore region</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Airborne remote sensing of NO</a:t>
                      </a:r>
                      <a:r>
                        <a:rPr lang="en-US" sz="1000" baseline="-25000">
                          <a:effectLst/>
                        </a:rPr>
                        <a:t>2</a:t>
                      </a:r>
                      <a:r>
                        <a:rPr lang="en-US" sz="1000">
                          <a:effectLst/>
                        </a:rPr>
                        <a:t> (GeoTASO)</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NASA</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10"/>
                  </a:ext>
                </a:extLst>
              </a:tr>
              <a:tr h="362077">
                <a:tc vMerge="1">
                  <a:txBody>
                    <a:bodyPr/>
                    <a:lstStyle/>
                    <a:p>
                      <a:endParaRPr lang="en-US"/>
                    </a:p>
                  </a:txBody>
                  <a:tcPr/>
                </a:tc>
                <a:tc>
                  <a:txBody>
                    <a:bodyPr/>
                    <a:lstStyle/>
                    <a:p>
                      <a:pPr marL="0" marR="0">
                        <a:lnSpc>
                          <a:spcPct val="115000"/>
                        </a:lnSpc>
                        <a:spcBef>
                          <a:spcPts val="0"/>
                        </a:spcBef>
                        <a:spcAft>
                          <a:spcPts val="0"/>
                        </a:spcAft>
                      </a:pPr>
                      <a:r>
                        <a:rPr lang="en-US" sz="1000">
                          <a:effectLst/>
                        </a:rPr>
                        <a:t>Airborne remote sensing of clouds (AirHARP)</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Univ. Maryland, Baltimore County</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11"/>
                  </a:ext>
                </a:extLst>
              </a:tr>
              <a:tr h="362077">
                <a:tc vMerge="1">
                  <a:txBody>
                    <a:bodyPr/>
                    <a:lstStyle/>
                    <a:p>
                      <a:endParaRPr lang="en-US"/>
                    </a:p>
                  </a:txBody>
                  <a:tcPr/>
                </a:tc>
                <a:tc>
                  <a:txBody>
                    <a:bodyPr/>
                    <a:lstStyle/>
                    <a:p>
                      <a:pPr marL="0" marR="0">
                        <a:lnSpc>
                          <a:spcPct val="115000"/>
                        </a:lnSpc>
                        <a:spcBef>
                          <a:spcPts val="0"/>
                        </a:spcBef>
                        <a:spcAft>
                          <a:spcPts val="0"/>
                        </a:spcAft>
                      </a:pPr>
                      <a:r>
                        <a:rPr lang="en-US" sz="1000">
                          <a:effectLst/>
                        </a:rPr>
                        <a:t>Airborne in situ profiling of pollutants and meteorology</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Scientific Aviation</a:t>
                      </a:r>
                      <a:endParaRPr lang="en-US" sz="1000" dirty="0">
                        <a:effectLst/>
                        <a:latin typeface="Calibri"/>
                        <a:ea typeface="Calibri"/>
                        <a:cs typeface="Times New Roman"/>
                      </a:endParaRPr>
                    </a:p>
                  </a:txBody>
                  <a:tcPr marL="64401" marR="64401" marT="0" marB="0"/>
                </a:tc>
                <a:extLst>
                  <a:ext uri="{0D108BD9-81ED-4DB2-BD59-A6C34878D82A}">
                    <a16:rowId xmlns:a16="http://schemas.microsoft.com/office/drawing/2014/main" val="10012"/>
                  </a:ext>
                </a:extLst>
              </a:tr>
              <a:tr h="181039">
                <a:tc gridSpan="3">
                  <a:txBody>
                    <a:bodyPr/>
                    <a:lstStyle/>
                    <a:p>
                      <a:pPr marL="0" marR="0" algn="ctr">
                        <a:lnSpc>
                          <a:spcPct val="115000"/>
                        </a:lnSpc>
                        <a:spcBef>
                          <a:spcPts val="0"/>
                        </a:spcBef>
                        <a:spcAft>
                          <a:spcPts val="0"/>
                        </a:spcAft>
                      </a:pPr>
                      <a:r>
                        <a:rPr lang="en-US" sz="1000">
                          <a:effectLst/>
                        </a:rPr>
                        <a:t>Shipboard Platform</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3"/>
                  </a:ext>
                </a:extLst>
              </a:tr>
              <a:tr h="362077">
                <a:tc rowSpan="2">
                  <a:txBody>
                    <a:bodyPr/>
                    <a:lstStyle/>
                    <a:p>
                      <a:pPr marL="0" marR="0">
                        <a:lnSpc>
                          <a:spcPct val="115000"/>
                        </a:lnSpc>
                        <a:spcBef>
                          <a:spcPts val="0"/>
                        </a:spcBef>
                        <a:spcAft>
                          <a:spcPts val="0"/>
                        </a:spcAft>
                      </a:pPr>
                      <a:r>
                        <a:rPr lang="en-US" sz="1000">
                          <a:effectLst/>
                        </a:rPr>
                        <a:t>Lake Michigan</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In situ measurements of pollutants</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14"/>
                  </a:ext>
                </a:extLst>
              </a:tr>
              <a:tr h="362077">
                <a:tc vMerge="1">
                  <a:txBody>
                    <a:bodyPr/>
                    <a:lstStyle/>
                    <a:p>
                      <a:endParaRPr lang="en-US"/>
                    </a:p>
                  </a:txBody>
                  <a:tcPr/>
                </a:tc>
                <a:tc>
                  <a:txBody>
                    <a:bodyPr/>
                    <a:lstStyle/>
                    <a:p>
                      <a:pPr marL="0" marR="0">
                        <a:lnSpc>
                          <a:spcPct val="115000"/>
                        </a:lnSpc>
                        <a:spcBef>
                          <a:spcPts val="0"/>
                        </a:spcBef>
                        <a:spcAft>
                          <a:spcPts val="0"/>
                        </a:spcAft>
                      </a:pPr>
                      <a:r>
                        <a:rPr lang="en-US" sz="1000">
                          <a:effectLst/>
                        </a:rPr>
                        <a:t>Remote sensing of pollutants and boundary later height</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15"/>
                  </a:ext>
                </a:extLst>
              </a:tr>
              <a:tr h="181039">
                <a:tc gridSpan="3">
                  <a:txBody>
                    <a:bodyPr/>
                    <a:lstStyle/>
                    <a:p>
                      <a:pPr marL="0" marR="0" algn="ctr">
                        <a:lnSpc>
                          <a:spcPct val="115000"/>
                        </a:lnSpc>
                        <a:spcBef>
                          <a:spcPts val="0"/>
                        </a:spcBef>
                        <a:spcAft>
                          <a:spcPts val="0"/>
                        </a:spcAft>
                      </a:pPr>
                      <a:r>
                        <a:rPr lang="en-US" sz="1000">
                          <a:effectLst/>
                        </a:rPr>
                        <a:t>Mobile Platforms</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6"/>
                  </a:ext>
                </a:extLst>
              </a:tr>
              <a:tr h="181039">
                <a:tc>
                  <a:txBody>
                    <a:bodyPr/>
                    <a:lstStyle/>
                    <a:p>
                      <a:pPr marL="0" marR="0">
                        <a:lnSpc>
                          <a:spcPct val="115000"/>
                        </a:lnSpc>
                        <a:spcBef>
                          <a:spcPts val="0"/>
                        </a:spcBef>
                        <a:spcAft>
                          <a:spcPts val="0"/>
                        </a:spcAft>
                      </a:pPr>
                      <a:r>
                        <a:rPr lang="en-US" sz="1000">
                          <a:effectLst/>
                        </a:rPr>
                        <a:t>Northeast IL and Southeast WI</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In situ measurements of pollutants (GMAP)</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Region 5</a:t>
                      </a:r>
                      <a:endParaRPr lang="en-US" sz="1000">
                        <a:effectLst/>
                        <a:latin typeface="Calibri"/>
                        <a:ea typeface="Calibri"/>
                        <a:cs typeface="Times New Roman"/>
                      </a:endParaRPr>
                    </a:p>
                  </a:txBody>
                  <a:tcPr marL="64401" marR="64401" marT="0" marB="0"/>
                </a:tc>
                <a:extLst>
                  <a:ext uri="{0D108BD9-81ED-4DB2-BD59-A6C34878D82A}">
                    <a16:rowId xmlns:a16="http://schemas.microsoft.com/office/drawing/2014/main" val="10017"/>
                  </a:ext>
                </a:extLst>
              </a:tr>
              <a:tr h="181039">
                <a:tc>
                  <a:txBody>
                    <a:bodyPr/>
                    <a:lstStyle/>
                    <a:p>
                      <a:pPr marL="0" marR="0">
                        <a:lnSpc>
                          <a:spcPct val="115000"/>
                        </a:lnSpc>
                        <a:spcBef>
                          <a:spcPts val="0"/>
                        </a:spcBef>
                        <a:spcAft>
                          <a:spcPts val="0"/>
                        </a:spcAft>
                      </a:pPr>
                      <a:r>
                        <a:rPr lang="en-US" sz="1000">
                          <a:effectLst/>
                        </a:rPr>
                        <a:t>Grafton to Sheboygan</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In situ measurements of ozone and meteorology</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UW-Eau Claire</a:t>
                      </a:r>
                      <a:endParaRPr lang="en-US" sz="1000" dirty="0">
                        <a:effectLst/>
                        <a:latin typeface="Calibri"/>
                        <a:ea typeface="Calibri"/>
                        <a:cs typeface="Times New Roman"/>
                      </a:endParaRPr>
                    </a:p>
                  </a:txBody>
                  <a:tcPr marL="64401" marR="64401" marT="0" marB="0"/>
                </a:tc>
                <a:extLst>
                  <a:ext uri="{0D108BD9-81ED-4DB2-BD59-A6C34878D82A}">
                    <a16:rowId xmlns:a16="http://schemas.microsoft.com/office/drawing/2014/main" val="10018"/>
                  </a:ext>
                </a:extLst>
              </a:tr>
            </a:tbl>
          </a:graphicData>
        </a:graphic>
      </p:graphicFrame>
      <p:sp>
        <p:nvSpPr>
          <p:cNvPr id="7" name="Rectangle 6"/>
          <p:cNvSpPr/>
          <p:nvPr/>
        </p:nvSpPr>
        <p:spPr>
          <a:xfrm>
            <a:off x="-10392" y="76200"/>
            <a:ext cx="9154392" cy="400110"/>
          </a:xfrm>
          <a:prstGeom prst="rect">
            <a:avLst/>
          </a:prstGeom>
        </p:spPr>
        <p:txBody>
          <a:bodyPr wrap="square">
            <a:spAutoFit/>
          </a:bodyPr>
          <a:lstStyle/>
          <a:p>
            <a:pPr algn="ctr"/>
            <a:r>
              <a:rPr lang="en-US" sz="2000" b="1" dirty="0">
                <a:latin typeface="Times New Roman" panose="02020603050405020304" pitchFamily="18" charset="0"/>
                <a:cs typeface="Times New Roman" panose="02020603050405020304" pitchFamily="18" charset="0"/>
              </a:rPr>
              <a:t>Summary of measurements made during the LMOS 2017 field campaign</a:t>
            </a:r>
          </a:p>
        </p:txBody>
      </p:sp>
      <p:sp>
        <p:nvSpPr>
          <p:cNvPr id="2" name="Rectangle 1"/>
          <p:cNvSpPr/>
          <p:nvPr/>
        </p:nvSpPr>
        <p:spPr>
          <a:xfrm>
            <a:off x="4800600" y="3695700"/>
            <a:ext cx="4267200" cy="1104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4857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eans\users$\bpierce\Data\Documents\Attachments\FY2018\apr_18\SSEC_Seminar\LMOS_GeoTASO_Flight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33400"/>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546970"/>
            <a:ext cx="4572000" cy="4572000"/>
          </a:xfrm>
          <a:prstGeom prst="rect">
            <a:avLst/>
          </a:prstGeom>
          <a:noFill/>
        </p:spPr>
      </p:pic>
      <p:sp>
        <p:nvSpPr>
          <p:cNvPr id="6" name="Rectangle 5"/>
          <p:cNvSpPr/>
          <p:nvPr/>
        </p:nvSpPr>
        <p:spPr>
          <a:xfrm>
            <a:off x="95251" y="4953000"/>
            <a:ext cx="8953500" cy="175432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err="1">
                <a:latin typeface="Times New Roman" panose="02020603050405020304" pitchFamily="18" charset="0"/>
                <a:cs typeface="Times New Roman" panose="02020603050405020304" pitchFamily="18" charset="0"/>
              </a:rPr>
              <a:t>GeoTASO</a:t>
            </a:r>
            <a:r>
              <a:rPr lang="en-US" b="1" dirty="0">
                <a:latin typeface="Times New Roman" panose="02020603050405020304" pitchFamily="18" charset="0"/>
                <a:cs typeface="Times New Roman" panose="02020603050405020304" pitchFamily="18" charset="0"/>
              </a:rPr>
              <a:t> (Geostationary Trace gas and Aerosol Sensor Optimization) is a NASA airborne hyperspectral mapping instrument that is being used as an airborne testbed for future high-resolution trace-gas observations from geostationary sensors such as TEMPO</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The Electric Power Research Institute (EPRI) provided funding for Scientific Aviation Flights during LMOS</a:t>
            </a:r>
          </a:p>
        </p:txBody>
      </p:sp>
      <p:sp>
        <p:nvSpPr>
          <p:cNvPr id="4" name="TextBox 3"/>
          <p:cNvSpPr txBox="1"/>
          <p:nvPr/>
        </p:nvSpPr>
        <p:spPr>
          <a:xfrm>
            <a:off x="228600" y="609600"/>
            <a:ext cx="4126066" cy="369332"/>
          </a:xfrm>
          <a:prstGeom prst="rect">
            <a:avLst/>
          </a:prstGeom>
          <a:solidFill>
            <a:schemeClr val="bg1"/>
          </a:solidFill>
        </p:spPr>
        <p:txBody>
          <a:bodyPr wrap="none" rtlCol="0">
            <a:spAutoFit/>
          </a:bodyPr>
          <a:lstStyle/>
          <a:p>
            <a:r>
              <a:rPr lang="en-US" b="1" dirty="0">
                <a:latin typeface="Times New Roman" panose="02020603050405020304" pitchFamily="18" charset="0"/>
                <a:cs typeface="Times New Roman" panose="02020603050405020304" pitchFamily="18" charset="0"/>
              </a:rPr>
              <a:t>NASA </a:t>
            </a:r>
            <a:r>
              <a:rPr lang="en-US" b="1" dirty="0" err="1">
                <a:latin typeface="Times New Roman" panose="02020603050405020304" pitchFamily="18" charset="0"/>
                <a:cs typeface="Times New Roman" panose="02020603050405020304" pitchFamily="18" charset="0"/>
              </a:rPr>
              <a:t>GeoTASO</a:t>
            </a:r>
            <a:r>
              <a:rPr lang="en-US" b="1" dirty="0">
                <a:latin typeface="Times New Roman" panose="02020603050405020304" pitchFamily="18" charset="0"/>
                <a:cs typeface="Times New Roman" panose="02020603050405020304" pitchFamily="18" charset="0"/>
              </a:rPr>
              <a:t> remote sensing Flights</a:t>
            </a:r>
          </a:p>
        </p:txBody>
      </p:sp>
      <p:sp>
        <p:nvSpPr>
          <p:cNvPr id="8" name="TextBox 7"/>
          <p:cNvSpPr txBox="1"/>
          <p:nvPr/>
        </p:nvSpPr>
        <p:spPr>
          <a:xfrm>
            <a:off x="4876800" y="609600"/>
            <a:ext cx="4271297" cy="369332"/>
          </a:xfrm>
          <a:prstGeom prst="rect">
            <a:avLst/>
          </a:prstGeom>
          <a:solidFill>
            <a:schemeClr val="bg1"/>
          </a:solidFill>
        </p:spPr>
        <p:txBody>
          <a:bodyPr wrap="none" rtlCol="0">
            <a:spAutoFit/>
          </a:bodyPr>
          <a:lstStyle/>
          <a:p>
            <a:r>
              <a:rPr lang="en-US" b="1" dirty="0">
                <a:latin typeface="Times New Roman" panose="02020603050405020304" pitchFamily="18" charset="0"/>
                <a:cs typeface="Times New Roman" panose="02020603050405020304" pitchFamily="18" charset="0"/>
              </a:rPr>
              <a:t>Scientific Aviation </a:t>
            </a:r>
            <a:r>
              <a:rPr lang="en-US" b="1" dirty="0" err="1">
                <a:latin typeface="Times New Roman" panose="02020603050405020304" pitchFamily="18" charset="0"/>
                <a:cs typeface="Times New Roman" panose="02020603050405020304" pitchFamily="18" charset="0"/>
              </a:rPr>
              <a:t>insitu</a:t>
            </a:r>
            <a:r>
              <a:rPr lang="en-US" b="1" dirty="0">
                <a:latin typeface="Times New Roman" panose="02020603050405020304" pitchFamily="18" charset="0"/>
                <a:cs typeface="Times New Roman" panose="02020603050405020304" pitchFamily="18" charset="0"/>
              </a:rPr>
              <a:t> sampling Flights</a:t>
            </a:r>
          </a:p>
        </p:txBody>
      </p:sp>
      <p:sp>
        <p:nvSpPr>
          <p:cNvPr id="9" name="TextBox 8"/>
          <p:cNvSpPr txBox="1"/>
          <p:nvPr/>
        </p:nvSpPr>
        <p:spPr>
          <a:xfrm>
            <a:off x="1" y="2088"/>
            <a:ext cx="9144000"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LMOS 2017 Aircraft Measurements</a:t>
            </a:r>
          </a:p>
        </p:txBody>
      </p:sp>
    </p:spTree>
    <p:extLst>
      <p:ext uri="{BB962C8B-B14F-4D97-AF65-F5344CB8AC3E}">
        <p14:creationId xmlns:p14="http://schemas.microsoft.com/office/powerpoint/2010/main" val="3979411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90147" y="5384034"/>
            <a:ext cx="393073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a:latin typeface="Times New Roman" panose="02020603050405020304" pitchFamily="18" charset="0"/>
                <a:cs typeface="Times New Roman" panose="02020603050405020304" pitchFamily="18" charset="0"/>
              </a:rPr>
              <a:t>Scientific Aviation (SA) provided in situ profiling of O</a:t>
            </a:r>
            <a:r>
              <a:rPr lang="en-US" baseline="-25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NO</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CO</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CH</a:t>
            </a:r>
            <a:r>
              <a:rPr lang="en-US" baseline="-25000" dirty="0">
                <a:latin typeface="Times New Roman" panose="02020603050405020304" pitchFamily="18" charset="0"/>
                <a:cs typeface="Times New Roman" panose="02020603050405020304" pitchFamily="18" charset="0"/>
              </a:rPr>
              <a:t>4</a:t>
            </a:r>
            <a:r>
              <a:rPr lang="en-US" dirty="0">
                <a:latin typeface="Times New Roman" panose="02020603050405020304" pitchFamily="18" charset="0"/>
                <a:cs typeface="Times New Roman" panose="02020603050405020304" pitchFamily="18" charset="0"/>
              </a:rPr>
              <a:t>, altitude, T, RH, winds, and pressure. </a:t>
            </a:r>
          </a:p>
        </p:txBody>
      </p:sp>
      <p:sp>
        <p:nvSpPr>
          <p:cNvPr id="5" name="TextBox 4"/>
          <p:cNvSpPr txBox="1"/>
          <p:nvPr/>
        </p:nvSpPr>
        <p:spPr>
          <a:xfrm>
            <a:off x="4933084" y="184667"/>
            <a:ext cx="3913892" cy="400110"/>
          </a:xfrm>
          <a:prstGeom prst="rect">
            <a:avLst/>
          </a:prstGeom>
          <a:solidFill>
            <a:schemeClr val="bg1"/>
          </a:solidFill>
        </p:spPr>
        <p:txBody>
          <a:bodyPr wrap="none" rtlCol="0">
            <a:spAutoFit/>
          </a:bodyPr>
          <a:lstStyle/>
          <a:p>
            <a:r>
              <a:rPr lang="en-US" sz="2000" b="1" dirty="0">
                <a:latin typeface="Times New Roman" panose="02020603050405020304" pitchFamily="18" charset="0"/>
                <a:cs typeface="Times New Roman" panose="02020603050405020304" pitchFamily="18" charset="0"/>
              </a:rPr>
              <a:t>Scientific Aviation in situ profiling</a:t>
            </a:r>
          </a:p>
        </p:txBody>
      </p:sp>
      <p:pic>
        <p:nvPicPr>
          <p:cNvPr id="6150" name="Picture 6" descr="http://scientificaviation.com/wp-content/uploads/2017/08/P1060071-300x2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024" y="1283836"/>
            <a:ext cx="4576976" cy="34327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p:nvPr/>
        </p:nvPicPr>
        <p:blipFill rotWithShape="1">
          <a:blip r:embed="rId3">
            <a:extLst>
              <a:ext uri="{28A0092B-C50C-407E-A947-70E740481C1C}">
                <a14:useLocalDpi xmlns:a14="http://schemas.microsoft.com/office/drawing/2010/main" val="0"/>
              </a:ext>
            </a:extLst>
          </a:blip>
          <a:srcRect r="31697"/>
          <a:stretch/>
        </p:blipFill>
        <p:spPr bwMode="auto">
          <a:xfrm>
            <a:off x="0" y="1283836"/>
            <a:ext cx="4527888" cy="3592964"/>
          </a:xfrm>
          <a:prstGeom prst="rect">
            <a:avLst/>
          </a:prstGeom>
          <a:noFill/>
        </p:spPr>
      </p:pic>
      <p:sp>
        <p:nvSpPr>
          <p:cNvPr id="11" name="Rectangle 10"/>
          <p:cNvSpPr/>
          <p:nvPr/>
        </p:nvSpPr>
        <p:spPr>
          <a:xfrm>
            <a:off x="102160" y="5384034"/>
            <a:ext cx="4069352"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a:latin typeface="Times New Roman" panose="02020603050405020304" pitchFamily="18" charset="0"/>
                <a:cs typeface="Times New Roman" panose="02020603050405020304" pitchFamily="18" charset="0"/>
              </a:rPr>
              <a:t>NO</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differential slant columns (DSCs) were retrieved from </a:t>
            </a:r>
            <a:r>
              <a:rPr lang="en-US" dirty="0" err="1">
                <a:latin typeface="Times New Roman" panose="02020603050405020304" pitchFamily="18" charset="0"/>
                <a:cs typeface="Times New Roman" panose="02020603050405020304" pitchFamily="18" charset="0"/>
              </a:rPr>
              <a:t>GeoTASO</a:t>
            </a:r>
            <a:r>
              <a:rPr lang="en-US" dirty="0">
                <a:latin typeface="Times New Roman" panose="02020603050405020304" pitchFamily="18" charset="0"/>
                <a:cs typeface="Times New Roman" panose="02020603050405020304" pitchFamily="18" charset="0"/>
              </a:rPr>
              <a:t> spectra via Differential Optical Absorption Spectroscopy (DOAS). </a:t>
            </a:r>
          </a:p>
        </p:txBody>
      </p:sp>
      <p:sp>
        <p:nvSpPr>
          <p:cNvPr id="12" name="TextBox 11"/>
          <p:cNvSpPr txBox="1"/>
          <p:nvPr/>
        </p:nvSpPr>
        <p:spPr>
          <a:xfrm>
            <a:off x="391957" y="195163"/>
            <a:ext cx="3743974" cy="400110"/>
          </a:xfrm>
          <a:prstGeom prst="rect">
            <a:avLst/>
          </a:prstGeom>
          <a:solidFill>
            <a:schemeClr val="bg1"/>
          </a:solidFill>
        </p:spPr>
        <p:txBody>
          <a:bodyPr wrap="none" rtlCol="0">
            <a:spAutoFit/>
          </a:bodyPr>
          <a:lstStyle/>
          <a:p>
            <a:r>
              <a:rPr lang="en-US" sz="2000" b="1" dirty="0">
                <a:latin typeface="Times New Roman" panose="02020603050405020304" pitchFamily="18" charset="0"/>
                <a:cs typeface="Times New Roman" panose="02020603050405020304" pitchFamily="18" charset="0"/>
              </a:rPr>
              <a:t>NASA </a:t>
            </a:r>
            <a:r>
              <a:rPr lang="en-US" sz="2000" b="1" dirty="0" err="1">
                <a:latin typeface="Times New Roman" panose="02020603050405020304" pitchFamily="18" charset="0"/>
                <a:cs typeface="Times New Roman" panose="02020603050405020304" pitchFamily="18" charset="0"/>
              </a:rPr>
              <a:t>GeoTASO</a:t>
            </a:r>
            <a:r>
              <a:rPr lang="en-US" sz="2000" b="1" dirty="0">
                <a:latin typeface="Times New Roman" panose="02020603050405020304" pitchFamily="18" charset="0"/>
                <a:cs typeface="Times New Roman" panose="02020603050405020304" pitchFamily="18" charset="0"/>
              </a:rPr>
              <a:t> remote sensing</a:t>
            </a:r>
          </a:p>
        </p:txBody>
      </p:sp>
    </p:spTree>
    <p:extLst>
      <p:ext uri="{BB962C8B-B14F-4D97-AF65-F5344CB8AC3E}">
        <p14:creationId xmlns:p14="http://schemas.microsoft.com/office/powerpoint/2010/main" val="2717508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eans\users$\bpierce\Data\Documents\Attachments\FY2019\sep_13\Capt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900" y="457200"/>
            <a:ext cx="6934200" cy="60896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90800" y="150976"/>
            <a:ext cx="4795095" cy="369332"/>
          </a:xfrm>
          <a:prstGeom prst="rect">
            <a:avLst/>
          </a:prstGeom>
        </p:spPr>
        <p:txBody>
          <a:bodyPr wrap="none">
            <a:spAutoFit/>
          </a:bodyPr>
          <a:lstStyle/>
          <a:p>
            <a:r>
              <a:rPr lang="en-US" b="1" dirty="0" err="1">
                <a:latin typeface="Times New Roman" panose="02020603050405020304" pitchFamily="18" charset="0"/>
                <a:cs typeface="Times New Roman" panose="02020603050405020304" pitchFamily="18" charset="0"/>
              </a:rPr>
              <a:t>GeoTASO</a:t>
            </a:r>
            <a:r>
              <a:rPr lang="en-US" b="1" dirty="0">
                <a:latin typeface="Times New Roman" panose="02020603050405020304" pitchFamily="18" charset="0"/>
                <a:cs typeface="Times New Roman" panose="02020603050405020304" pitchFamily="18" charset="0"/>
              </a:rPr>
              <a:t> NO2 column retrieval June 02, 2017</a:t>
            </a:r>
            <a:endParaRPr lang="en-US" dirty="0"/>
          </a:p>
        </p:txBody>
      </p:sp>
      <p:pic>
        <p:nvPicPr>
          <p:cNvPr id="3074" name="Picture 2" descr="\\beans\users$\bpierce\Data\Documents\Attachments\FY2020\nov_04\Capt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900" y="5181600"/>
            <a:ext cx="3048000" cy="7134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28800" y="5210889"/>
            <a:ext cx="1803699" cy="246221"/>
          </a:xfrm>
          <a:prstGeom prst="rect">
            <a:avLst/>
          </a:prstGeom>
          <a:noFill/>
        </p:spPr>
        <p:txBody>
          <a:bodyPr wrap="none" rtlCol="0">
            <a:spAutoFit/>
          </a:bodyPr>
          <a:lstStyle/>
          <a:p>
            <a:r>
              <a:rPr lang="en-US" sz="1000" b="1" dirty="0"/>
              <a:t>NO2 Column (x10</a:t>
            </a:r>
            <a:r>
              <a:rPr lang="en-US" sz="1000" b="1" baseline="30000" dirty="0"/>
              <a:t>15</a:t>
            </a:r>
            <a:r>
              <a:rPr lang="en-US" sz="1000" b="1" dirty="0"/>
              <a:t> </a:t>
            </a:r>
            <a:r>
              <a:rPr lang="en-US" sz="1000" b="1" dirty="0" err="1"/>
              <a:t>mol</a:t>
            </a:r>
            <a:r>
              <a:rPr lang="en-US" sz="1000" b="1" dirty="0"/>
              <a:t>/cm</a:t>
            </a:r>
            <a:r>
              <a:rPr lang="en-US" sz="1000" b="1" baseline="30000" dirty="0"/>
              <a:t>2</a:t>
            </a:r>
            <a:r>
              <a:rPr lang="en-US" sz="1000" b="1" dirty="0"/>
              <a:t>)</a:t>
            </a:r>
          </a:p>
        </p:txBody>
      </p:sp>
      <p:sp>
        <p:nvSpPr>
          <p:cNvPr id="3" name="Rectangle 2">
            <a:extLst>
              <a:ext uri="{FF2B5EF4-FFF2-40B4-BE49-F238E27FC236}">
                <a16:creationId xmlns:a16="http://schemas.microsoft.com/office/drawing/2014/main" id="{07B7F55B-19AD-E04A-B189-2AB70AEFA74A}"/>
              </a:ext>
            </a:extLst>
          </p:cNvPr>
          <p:cNvSpPr/>
          <p:nvPr/>
        </p:nvSpPr>
        <p:spPr>
          <a:xfrm>
            <a:off x="1957244" y="6481173"/>
            <a:ext cx="5891356"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Scott </a:t>
            </a:r>
            <a:r>
              <a:rPr lang="en-US" b="1" dirty="0" err="1">
                <a:latin typeface="Times New Roman" panose="02020603050405020304" pitchFamily="18" charset="0"/>
                <a:cs typeface="Times New Roman" panose="02020603050405020304" pitchFamily="18" charset="0"/>
              </a:rPr>
              <a:t>Janz</a:t>
            </a:r>
            <a:r>
              <a:rPr lang="en-US" b="1" dirty="0">
                <a:latin typeface="Times New Roman" panose="02020603050405020304" pitchFamily="18" charset="0"/>
                <a:cs typeface="Times New Roman" panose="02020603050405020304" pitchFamily="18" charset="0"/>
              </a:rPr>
              <a:t> (NASA/GSFC) and Laura Judd (NASA/</a:t>
            </a:r>
            <a:r>
              <a:rPr lang="en-US" b="1" dirty="0" err="1">
                <a:latin typeface="Times New Roman" panose="02020603050405020304" pitchFamily="18" charset="0"/>
                <a:cs typeface="Times New Roman" panose="02020603050405020304" pitchFamily="18" charset="0"/>
              </a:rPr>
              <a:t>LaRC</a:t>
            </a:r>
            <a:r>
              <a:rPr lang="en-US" b="1" dirty="0">
                <a:latin typeface="Times New Roman" panose="02020603050405020304" pitchFamily="18" charset="0"/>
                <a:cs typeface="Times New Roman" panose="02020603050405020304" pitchFamily="18" charset="0"/>
              </a:rPr>
              <a:t>)</a:t>
            </a:r>
            <a:endParaRPr lang="en-US" dirty="0"/>
          </a:p>
        </p:txBody>
      </p:sp>
    </p:spTree>
    <p:extLst>
      <p:ext uri="{BB962C8B-B14F-4D97-AF65-F5344CB8AC3E}">
        <p14:creationId xmlns:p14="http://schemas.microsoft.com/office/powerpoint/2010/main" val="688268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68120B-913B-4286-871C-E6692F9909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60" y="1295400"/>
            <a:ext cx="5200651" cy="4953000"/>
          </a:xfrm>
          <a:prstGeom prst="rect">
            <a:avLst/>
          </a:prstGeom>
        </p:spPr>
      </p:pic>
      <p:pic>
        <p:nvPicPr>
          <p:cNvPr id="13" name="Picture 12">
            <a:extLst>
              <a:ext uri="{FF2B5EF4-FFF2-40B4-BE49-F238E27FC236}">
                <a16:creationId xmlns:a16="http://schemas.microsoft.com/office/drawing/2014/main" id="{BDB091F6-EC46-4E65-96D1-76A0830458BC}"/>
              </a:ext>
            </a:extLst>
          </p:cNvPr>
          <p:cNvPicPr>
            <a:picLocks noChangeAspect="1"/>
          </p:cNvPicPr>
          <p:nvPr/>
        </p:nvPicPr>
        <p:blipFill rotWithShape="1">
          <a:blip r:embed="rId3">
            <a:extLst>
              <a:ext uri="{28A0092B-C50C-407E-A947-70E740481C1C}">
                <a14:useLocalDpi xmlns:a14="http://schemas.microsoft.com/office/drawing/2010/main" val="0"/>
              </a:ext>
            </a:extLst>
          </a:blip>
          <a:srcRect l="6117" t="9366" b="38647"/>
          <a:stretch/>
        </p:blipFill>
        <p:spPr>
          <a:xfrm>
            <a:off x="5257800" y="117399"/>
            <a:ext cx="3831387" cy="4243247"/>
          </a:xfrm>
          <a:prstGeom prst="rect">
            <a:avLst/>
          </a:prstGeom>
        </p:spPr>
      </p:pic>
      <p:sp>
        <p:nvSpPr>
          <p:cNvPr id="8" name="TextBox 7">
            <a:extLst>
              <a:ext uri="{FF2B5EF4-FFF2-40B4-BE49-F238E27FC236}">
                <a16:creationId xmlns:a16="http://schemas.microsoft.com/office/drawing/2014/main" id="{6BE8D177-7BE8-4A6A-BFD0-EBF1114BDD65}"/>
              </a:ext>
            </a:extLst>
          </p:cNvPr>
          <p:cNvSpPr txBox="1"/>
          <p:nvPr/>
        </p:nvSpPr>
        <p:spPr>
          <a:xfrm>
            <a:off x="220211" y="119535"/>
            <a:ext cx="3089948" cy="954107"/>
          </a:xfrm>
          <a:prstGeom prst="rect">
            <a:avLst/>
          </a:prstGeom>
          <a:noFill/>
        </p:spPr>
        <p:txBody>
          <a:bodyPr wrap="none" rtlCol="0">
            <a:spAutoFit/>
          </a:bodyPr>
          <a:lstStyle/>
          <a:p>
            <a:r>
              <a:rPr lang="en-US" sz="2800" dirty="0"/>
              <a:t>June 2</a:t>
            </a:r>
            <a:r>
              <a:rPr lang="en-US" sz="2800" baseline="30000" dirty="0"/>
              <a:t>nd</a:t>
            </a:r>
            <a:r>
              <a:rPr lang="en-US" sz="2800" dirty="0"/>
              <a:t> (Friday) </a:t>
            </a:r>
          </a:p>
          <a:p>
            <a:r>
              <a:rPr lang="en-US" sz="2800" dirty="0"/>
              <a:t>NO2 concentrations</a:t>
            </a:r>
          </a:p>
        </p:txBody>
      </p:sp>
      <p:sp>
        <p:nvSpPr>
          <p:cNvPr id="5" name="TextBox 4"/>
          <p:cNvSpPr txBox="1"/>
          <p:nvPr/>
        </p:nvSpPr>
        <p:spPr>
          <a:xfrm>
            <a:off x="-3672" y="6499685"/>
            <a:ext cx="2655535"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(Angie Dickens , WDNR)</a:t>
            </a:r>
          </a:p>
        </p:txBody>
      </p:sp>
    </p:spTree>
    <p:extLst>
      <p:ext uri="{BB962C8B-B14F-4D97-AF65-F5344CB8AC3E}">
        <p14:creationId xmlns:p14="http://schemas.microsoft.com/office/powerpoint/2010/main" val="30384112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1568</TotalTime>
  <Words>2671</Words>
  <Application>Microsoft Macintosh PowerPoint</Application>
  <PresentationFormat>On-screen Show (4:3)</PresentationFormat>
  <Paragraphs>393</Paragraphs>
  <Slides>33</Slides>
  <Notes>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2" baseType="lpstr">
      <vt:lpstr>Arial</vt:lpstr>
      <vt:lpstr>Calibri</vt:lpstr>
      <vt:lpstr>Candara</vt:lpstr>
      <vt:lpstr>Century Gothic</vt:lpstr>
      <vt:lpstr>Symbol</vt:lpstr>
      <vt:lpstr>Times New Roman</vt:lpstr>
      <vt:lpstr>Wingdings</vt: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Pierce</dc:creator>
  <cp:lastModifiedBy>Brad Pierce</cp:lastModifiedBy>
  <cp:revision>134</cp:revision>
  <dcterms:created xsi:type="dcterms:W3CDTF">2006-08-16T00:00:00Z</dcterms:created>
  <dcterms:modified xsi:type="dcterms:W3CDTF">2019-11-11T16:51:30Z</dcterms:modified>
</cp:coreProperties>
</file>