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</p:sldIdLst>
  <p:sldSz cx="43891200" cy="32918400"/>
  <p:notesSz cx="6985000" cy="92837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067"/>
    <a:srgbClr val="E9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520" autoAdjust="0"/>
  </p:normalViewPr>
  <p:slideViewPr>
    <p:cSldViewPr>
      <p:cViewPr varScale="1">
        <p:scale>
          <a:sx n="18" d="100"/>
          <a:sy n="18" d="100"/>
        </p:scale>
        <p:origin x="-1435" y="-13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25744" y="6583680"/>
            <a:ext cx="39502080" cy="8778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304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83680" y="1599215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254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1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926080"/>
            <a:ext cx="34015680" cy="8778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04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0" y="12037373"/>
            <a:ext cx="34015680" cy="7246618"/>
          </a:xfrm>
        </p:spPr>
        <p:txBody>
          <a:bodyPr anchor="t"/>
          <a:lstStyle>
            <a:lvl1pPr marL="351130" indent="0" algn="l">
              <a:buNone/>
              <a:defRPr sz="9600">
                <a:solidFill>
                  <a:schemeClr val="tx1"/>
                </a:solidFill>
              </a:defRPr>
            </a:lvl1pPr>
            <a:lvl2pPr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39040" y="30800042"/>
            <a:ext cx="3657600" cy="1752600"/>
          </a:xfrm>
        </p:spPr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62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248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248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4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0640"/>
            <a:ext cx="39502080" cy="548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0"/>
            <a:ext cx="19392902" cy="3604258"/>
          </a:xfrm>
        </p:spPr>
        <p:txBody>
          <a:bodyPr anchor="ctr"/>
          <a:lstStyle>
            <a:lvl1pPr marL="0" indent="0">
              <a:buNone/>
              <a:defRPr sz="11520" b="0" cap="all" baseline="0">
                <a:solidFill>
                  <a:schemeClr val="tx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40" b="1"/>
            </a:lvl3pPr>
            <a:lvl4pPr>
              <a:buNone/>
              <a:defRPr sz="7680" b="1"/>
            </a:lvl4pPr>
            <a:lvl5pPr>
              <a:buNone/>
              <a:defRPr sz="768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2" y="7368540"/>
            <a:ext cx="19400520" cy="3604258"/>
          </a:xfrm>
        </p:spPr>
        <p:txBody>
          <a:bodyPr anchor="ctr"/>
          <a:lstStyle>
            <a:lvl1pPr marL="0" indent="0">
              <a:buNone/>
              <a:defRPr sz="11520" b="0" cap="all" baseline="0">
                <a:solidFill>
                  <a:schemeClr val="tx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40" b="1"/>
            </a:lvl3pPr>
            <a:lvl4pPr>
              <a:buNone/>
              <a:defRPr sz="7680" b="1"/>
            </a:lvl4pPr>
            <a:lvl5pPr>
              <a:buNone/>
              <a:defRPr sz="768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0" y="11338563"/>
            <a:ext cx="19392902" cy="1806702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1338563"/>
            <a:ext cx="19400520" cy="1806702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2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6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056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94563" y="7315203"/>
            <a:ext cx="14439902" cy="22090382"/>
          </a:xfrm>
        </p:spPr>
        <p:txBody>
          <a:bodyPr/>
          <a:lstStyle>
            <a:lvl1pPr marL="0" indent="0">
              <a:buNone/>
              <a:defRPr sz="6720"/>
            </a:lvl1pPr>
            <a:lvl2pPr>
              <a:buNone/>
              <a:defRPr sz="5760"/>
            </a:lvl2pPr>
            <a:lvl3pPr>
              <a:buNone/>
              <a:defRPr sz="4800"/>
            </a:lvl3pPr>
            <a:lvl4pPr>
              <a:buNone/>
              <a:defRPr sz="4320"/>
            </a:lvl4pPr>
            <a:lvl5pPr>
              <a:buNone/>
              <a:defRPr sz="432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2480"/>
            </a:lvl1pPr>
            <a:lvl2pPr>
              <a:defRPr sz="11520"/>
            </a:lvl2pPr>
            <a:lvl3pPr>
              <a:defRPr sz="10560"/>
            </a:lvl3pPr>
            <a:lvl4pPr>
              <a:defRPr sz="9600"/>
            </a:lvl4pPr>
            <a:lvl5pPr>
              <a:defRPr sz="864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0" y="2926080"/>
            <a:ext cx="26334720" cy="250698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9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8240" y="8793480"/>
            <a:ext cx="26334720" cy="19019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536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40" y="5600577"/>
            <a:ext cx="26334720" cy="2545690"/>
          </a:xfrm>
        </p:spPr>
        <p:txBody>
          <a:bodyPr lIns="45720" tIns="45720" rIns="45720" anchor="t"/>
          <a:lstStyle>
            <a:lvl1pPr marL="0" indent="0" algn="ctr">
              <a:buNone/>
              <a:defRPr sz="6720"/>
            </a:lvl1pPr>
            <a:lvl2pPr>
              <a:defRPr sz="5760"/>
            </a:lvl2pPr>
            <a:lvl3pPr>
              <a:defRPr sz="4800"/>
            </a:lvl3pPr>
            <a:lvl4pPr>
              <a:defRPr sz="4320"/>
            </a:lvl4pPr>
            <a:lvl5pPr>
              <a:defRPr sz="432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5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94560" y="7680960"/>
            <a:ext cx="39502080" cy="226039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94560" y="30800042"/>
            <a:ext cx="10241280" cy="17526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576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1A78DF-FDAC-488E-9AFB-6C3D8BF3907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996160" y="30800042"/>
            <a:ext cx="13898880" cy="175260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576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8039040" y="30800042"/>
            <a:ext cx="3657600" cy="17526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576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673442-9208-40F1-BD7B-1B52CB5734F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1968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33472" indent="-197510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4169664" indent="-136062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42509" indent="-109728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0560" kern="1200">
          <a:solidFill>
            <a:schemeClr val="tx1"/>
          </a:solidFill>
          <a:latin typeface="+mn-lt"/>
          <a:ea typeface="+mn-ea"/>
          <a:cs typeface="+mn-cs"/>
        </a:defRPr>
      </a:lvl3pPr>
      <a:lvl4pPr marL="6495898" indent="-87782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7417613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8471002" indent="-87782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9436608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10402214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1367821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72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347"/>
          <p:cNvSpPr/>
          <p:nvPr/>
        </p:nvSpPr>
        <p:spPr>
          <a:xfrm>
            <a:off x="17385241" y="13990367"/>
            <a:ext cx="8979961" cy="1831931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26822400" y="23885236"/>
            <a:ext cx="16611600" cy="842444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381000" y="23855064"/>
            <a:ext cx="16611600" cy="842444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/>
        </p:blipFill>
        <p:spPr bwMode="auto">
          <a:xfrm>
            <a:off x="17602200" y="14325600"/>
            <a:ext cx="8453666" cy="71735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5" name="Rectangle 344"/>
          <p:cNvSpPr/>
          <p:nvPr/>
        </p:nvSpPr>
        <p:spPr>
          <a:xfrm>
            <a:off x="26822400" y="13990367"/>
            <a:ext cx="16611600" cy="963163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13990367"/>
            <a:ext cx="16611600" cy="963163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1.bp.blogspot.com/-HH7pmPq41bM/UR6QpYO_evI/AAAAAAAAAJk/mcj-fBYDWtI/s1600/epa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1756"/>
          <a:stretch/>
        </p:blipFill>
        <p:spPr bwMode="auto">
          <a:xfrm>
            <a:off x="381000" y="5511891"/>
            <a:ext cx="4569809" cy="40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National Aeronautics and Space Admini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09" y="839789"/>
            <a:ext cx="4637047" cy="39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National Oceanic and Atmospheric Admini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88" y="763590"/>
            <a:ext cx="3993012" cy="39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21805" y="31470600"/>
            <a:ext cx="848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Contact Information: brad.pierce@noaa.gov</a:t>
            </a:r>
            <a:endParaRPr lang="en-US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413098" y="304800"/>
            <a:ext cx="271723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</a:rPr>
              <a:t>2017 Lake Michigan Ozone Study (LMOS 2017) </a:t>
            </a:r>
          </a:p>
        </p:txBody>
      </p:sp>
      <p:pic>
        <p:nvPicPr>
          <p:cNvPr id="13" name="Picture 6" descr="http://www.wistrans.org/cfire/documents/UW-Madison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791" y="735873"/>
            <a:ext cx="4009609" cy="26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vbdn.eventbrite.com/s3-s3/eventlogos/71945013/universityofiowa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678" y="3505200"/>
            <a:ext cx="330912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anklogos.com/wp-content/uploads/2014/08/53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748" y="4191000"/>
            <a:ext cx="4029652" cy="24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11887200" y="4892219"/>
            <a:ext cx="19431000" cy="470898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reductions in ozone precursor emissions, many areas bordering Lake Michigan continue to violate federal air quality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(NAAQS). 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problem has persisted for decades and is one of the most challenging air quality issues in the eastern U.S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81000" y="14020800"/>
            <a:ext cx="1661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Campaign Study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May 22- June 22, 2017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Picture 173" descr="\\beans\users$\bpierce\Data\Documents\Great_Lakes_Ozone_Study\Updated_20160421\Figure_09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40000"/>
            <a:ext cx="12039601" cy="583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Rectangle 174"/>
          <p:cNvSpPr/>
          <p:nvPr/>
        </p:nvSpPr>
        <p:spPr>
          <a:xfrm>
            <a:off x="381000" y="9854148"/>
            <a:ext cx="43053000" cy="378565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LMOS is a multi-institutional (Federal, State, Academic, RPO, Private) effort to support State Implementation Plan (SIP) modeling activities required by the Federal Clean Air Act. The primary science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characterizing the recirculation, aging, and mixing of the Chicago and Milwaukee urban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plumes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they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over Lake Michigan and their impact on surface ozone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Western shore of Lake Michigan.  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27051000" y="15240000"/>
            <a:ext cx="7903580" cy="2677656"/>
          </a:xfrm>
          <a:prstGeom prst="rect">
            <a:avLst/>
          </a:prstGeom>
          <a:solidFill>
            <a:srgbClr val="00B050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SSEC SPARC Trailer (HALO </a:t>
            </a:r>
            <a:r>
              <a:rPr lang="sv-S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Lidar, </a:t>
            </a:r>
            <a:r>
              <a:rPr lang="sv-S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AERI T/Q profiles, HSRL aerosol extinction, CIMEL aerosol optical depth), </a:t>
            </a:r>
          </a:p>
          <a:p>
            <a:endParaRPr lang="sv-S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 Pandora (Column NO2, HCHO), insitu (O3, NOx, HCHO)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" name="Picture 2" descr="\\beans\users$\bpierce\Data\Documents\Attachments\sep_06\flight_range_upda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9674" r="9484" b="9941"/>
          <a:stretch/>
        </p:blipFill>
        <p:spPr bwMode="auto">
          <a:xfrm>
            <a:off x="36267016" y="16755207"/>
            <a:ext cx="5839204" cy="57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9" name="Straight Arrow Connector 318"/>
          <p:cNvCxnSpPr>
            <a:stCxn id="265" idx="3"/>
          </p:cNvCxnSpPr>
          <p:nvPr/>
        </p:nvCxnSpPr>
        <p:spPr>
          <a:xfrm>
            <a:off x="34954580" y="16578828"/>
            <a:ext cx="3831220" cy="3378369"/>
          </a:xfrm>
          <a:prstGeom prst="straightConnector1">
            <a:avLst/>
          </a:prstGeom>
          <a:ln w="25400">
            <a:solidFill>
              <a:srgbClr val="28F8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35356800" y="15240000"/>
            <a:ext cx="7924800" cy="1384995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column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NO2, HCHO, O3,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aerosols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(GEOTASO Airborne UV-VIS Spectrometer,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AirHARP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Polarimeter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1" name="Straight Arrow Connector 320"/>
          <p:cNvCxnSpPr>
            <a:stCxn id="320" idx="2"/>
          </p:cNvCxnSpPr>
          <p:nvPr/>
        </p:nvCxnSpPr>
        <p:spPr>
          <a:xfrm flipH="1">
            <a:off x="37871400" y="16624995"/>
            <a:ext cx="1447800" cy="36737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27051000" y="21070431"/>
            <a:ext cx="7924800" cy="2246769"/>
          </a:xfrm>
          <a:prstGeom prst="rect">
            <a:avLst/>
          </a:prstGeom>
          <a:solidFill>
            <a:srgbClr val="00B050"/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sv-S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 Microwave Radiometer T/Q profiles, SoDAR winds, Pandora (Column NO2, O3)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 site (UW-Madison/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UofM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/VOC U-Iowa Aerosol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3" name="Straight Arrow Connector 322"/>
          <p:cNvCxnSpPr>
            <a:stCxn id="322" idx="3"/>
          </p:cNvCxnSpPr>
          <p:nvPr/>
        </p:nvCxnSpPr>
        <p:spPr>
          <a:xfrm flipV="1">
            <a:off x="34975800" y="20955000"/>
            <a:ext cx="3810000" cy="1238816"/>
          </a:xfrm>
          <a:prstGeom prst="straightConnector1">
            <a:avLst/>
          </a:prstGeom>
          <a:ln w="25400">
            <a:solidFill>
              <a:srgbClr val="28F8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35356800" y="22793980"/>
            <a:ext cx="7924799" cy="52322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Aviation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O3, NO2, meteorology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5" name="Straight Arrow Connector 324"/>
          <p:cNvCxnSpPr>
            <a:stCxn id="324" idx="0"/>
          </p:cNvCxnSpPr>
          <p:nvPr/>
        </p:nvCxnSpPr>
        <p:spPr>
          <a:xfrm flipH="1" flipV="1">
            <a:off x="38862000" y="20142918"/>
            <a:ext cx="457200" cy="2651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27051000" y="18258234"/>
            <a:ext cx="7903580" cy="954107"/>
          </a:xfrm>
          <a:prstGeom prst="rect">
            <a:avLst/>
          </a:prstGeom>
          <a:solidFill>
            <a:srgbClr val="0070C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 Ship (EPA Pandora, ceilometer,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O3, (tethered Kite and shipboard),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7" name="Straight Arrow Connector 326"/>
          <p:cNvCxnSpPr>
            <a:stCxn id="326" idx="3"/>
          </p:cNvCxnSpPr>
          <p:nvPr/>
        </p:nvCxnSpPr>
        <p:spPr>
          <a:xfrm>
            <a:off x="34954580" y="18735288"/>
            <a:ext cx="3831220" cy="130201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/>
          <p:cNvSpPr txBox="1"/>
          <p:nvPr/>
        </p:nvSpPr>
        <p:spPr>
          <a:xfrm>
            <a:off x="27051000" y="19698831"/>
            <a:ext cx="7924800" cy="954107"/>
          </a:xfrm>
          <a:prstGeom prst="rect">
            <a:avLst/>
          </a:prstGeom>
          <a:solidFill>
            <a:srgbClr val="FFC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 Geospatial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Air Pollution (GMAP)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van (O3)</a:t>
            </a:r>
            <a:endParaRPr lang="en-US" sz="2800" b="1" dirty="0"/>
          </a:p>
        </p:txBody>
      </p:sp>
      <p:cxnSp>
        <p:nvCxnSpPr>
          <p:cNvPr id="329" name="Straight Arrow Connector 328"/>
          <p:cNvCxnSpPr>
            <a:stCxn id="328" idx="3"/>
          </p:cNvCxnSpPr>
          <p:nvPr/>
        </p:nvCxnSpPr>
        <p:spPr>
          <a:xfrm>
            <a:off x="34975800" y="20175885"/>
            <a:ext cx="3706170" cy="24571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Rectangle 329"/>
          <p:cNvSpPr/>
          <p:nvPr/>
        </p:nvSpPr>
        <p:spPr>
          <a:xfrm>
            <a:off x="26822400" y="13990367"/>
            <a:ext cx="1661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LMOS Measurement Suite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3" name="Picture 2" descr="\\beans\users$\bpierce\Data\Documents\Attachments\apr_06\NOAA_shi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5831800"/>
            <a:ext cx="4673600" cy="62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" name="Rectangle 3"/>
          <p:cNvSpPr>
            <a:spLocks noChangeArrowheads="1"/>
          </p:cNvSpPr>
          <p:nvPr/>
        </p:nvSpPr>
        <p:spPr bwMode="auto">
          <a:xfrm>
            <a:off x="748438" y="23892808"/>
            <a:ext cx="15558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 measurements: NOAA -GLERL Lake</a:t>
            </a:r>
            <a:r>
              <a:rPr kumimoji="0" lang="en-US" altLang="en-US" sz="6000" b="1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Michigan Field Station </a:t>
            </a:r>
            <a:r>
              <a:rPr kumimoji="0" lang="en-US" altLang="en-US" sz="60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kumimoji="0" lang="en-US" altLang="en-US" sz="6000" b="1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Vessel </a:t>
            </a:r>
            <a:r>
              <a:rPr kumimoji="0" lang="en-US" altLang="en-US" sz="60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R5503 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609599" y="26898600"/>
            <a:ext cx="101905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NOAA Great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Lakes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(GLERL) will be providing the RV R5503 during June 2-22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Pandora, ceilometer,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insitu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O3 measurements using tethered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 and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shipboard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out of Sheboygan, WI during deployment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336" name="Picture 5" descr="Go to GLERL Home P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07" y="25831800"/>
            <a:ext cx="3432693" cy="1063851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solidFill>
              <a:schemeClr val="bg1"/>
            </a:solidFill>
          </a:ln>
        </p:spPr>
      </p:pic>
      <p:pic>
        <p:nvPicPr>
          <p:cNvPr id="337" name="Picture 7" descr="https://tse3.mm.bing.net/th?id=OIP.AVr9L1auaPHRuAONUX9KeADmCQ&amp;pid=15.1&amp;P=0&amp;w=230&amp;h=1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07" y="29586991"/>
            <a:ext cx="4103914" cy="25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" name="Rectangle 338"/>
          <p:cNvSpPr/>
          <p:nvPr/>
        </p:nvSpPr>
        <p:spPr>
          <a:xfrm>
            <a:off x="26822400" y="25831800"/>
            <a:ext cx="16611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Beechcraft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UC‐12 instrument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Geostationary Trace gas and Aerosol Sensor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GeoTASO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UV‐VIS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Spectrometer that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airborne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simulator for the future Tropospheric Emissions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Monitoring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Pollution (TEMPO) mission and is used to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</a:t>
            </a:r>
            <a:r>
              <a:rPr lang="es-E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NO2, HCHO, and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aerosols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sz="2800" b="1" dirty="0">
              <a:latin typeface="Gill Sans MT" panose="020B0502020104020203" pitchFamily="34" charset="0"/>
            </a:endParaRPr>
          </a:p>
          <a:p>
            <a:endParaRPr lang="es-ES" sz="2800" b="1" dirty="0" smtClean="0">
              <a:latin typeface="Gill Sans MT" panose="020B0502020104020203" pitchFamily="34" charset="0"/>
            </a:endParaRPr>
          </a:p>
          <a:p>
            <a:endParaRPr lang="es-ES" sz="2800" b="1" dirty="0" smtClean="0"/>
          </a:p>
          <a:p>
            <a:endParaRPr lang="es-ES" sz="2800" b="1" dirty="0"/>
          </a:p>
          <a:p>
            <a:endParaRPr lang="es-ES" sz="2800" b="1" dirty="0" smtClean="0"/>
          </a:p>
          <a:p>
            <a:endParaRPr lang="es-ES" sz="2800" b="1" dirty="0" smtClean="0"/>
          </a:p>
          <a:p>
            <a:endParaRPr lang="es-ES" sz="2800" b="1" dirty="0" smtClean="0"/>
          </a:p>
          <a:p>
            <a:endParaRPr lang="es-ES" sz="2800" b="1" dirty="0"/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Aviation Mooney airplane will be equipped with meteorological, O3 and NO2 measurements.  Will provide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insitu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during spirals over key ground sites and measurements within the boundary layer over land and water.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Electric Power Research Institute (EPRI)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0" name="Picture 3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27432001"/>
            <a:ext cx="4123059" cy="3092294"/>
          </a:xfrm>
          <a:prstGeom prst="rect">
            <a:avLst/>
          </a:prstGeom>
        </p:spPr>
      </p:pic>
      <p:pic>
        <p:nvPicPr>
          <p:cNvPr id="341" name="Picture 34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001"/>
          <a:stretch/>
        </p:blipFill>
        <p:spPr>
          <a:xfrm>
            <a:off x="36628415" y="27432000"/>
            <a:ext cx="3044721" cy="3092295"/>
          </a:xfrm>
          <a:prstGeom prst="rect">
            <a:avLst/>
          </a:prstGeom>
        </p:spPr>
      </p:pic>
      <p:sp>
        <p:nvSpPr>
          <p:cNvPr id="342" name="TextBox 341"/>
          <p:cNvSpPr txBox="1"/>
          <p:nvPr/>
        </p:nvSpPr>
        <p:spPr>
          <a:xfrm>
            <a:off x="26822401" y="23914509"/>
            <a:ext cx="166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Measurements: NASA </a:t>
            </a:r>
            <a:r>
              <a:rPr lang="en-US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GeoTASO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Scientific Aviation </a:t>
            </a:r>
            <a:r>
              <a:rPr lang="en-US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insitu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O3 and NOx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17385241" y="22180529"/>
            <a:ext cx="9437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/>
              <a:t>GeoTASO</a:t>
            </a:r>
            <a:r>
              <a:rPr lang="en-US" sz="6000" b="1" i="1" dirty="0" smtClean="0"/>
              <a:t> Flights with </a:t>
            </a:r>
          </a:p>
          <a:p>
            <a:pPr algn="ctr"/>
            <a:r>
              <a:rPr lang="en-US" sz="6000" b="1" i="1" dirty="0" smtClean="0"/>
              <a:t>2011 NOx emissions</a:t>
            </a:r>
            <a:endParaRPr lang="en-US" sz="6000" b="1" i="1" dirty="0"/>
          </a:p>
        </p:txBody>
      </p:sp>
      <p:pic>
        <p:nvPicPr>
          <p:cNvPr id="34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470" y="24568587"/>
            <a:ext cx="8201503" cy="638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://ptax.com/wp-content/uploads/2012/10/EPRI-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00" y="8412225"/>
            <a:ext cx="7772400" cy="12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ttp://geemap.stat.uiowa.edu/sites/geemap.stat.uiowa.edu/files/nsf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5181601"/>
            <a:ext cx="442844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dco.org/wwdimages/background_full_r1_c1_s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220" y="7120246"/>
            <a:ext cx="9048750" cy="11430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da.usgs.gov/images/partners/wdn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262" y="3696643"/>
            <a:ext cx="3289873" cy="32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0800" y="21222831"/>
            <a:ext cx="1257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Michigan and Ozone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breeze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blows ozone precursor compounds from rush hour over lake.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boundary layer height is low due to cold water chilling the air above.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pollutants are concentrated near the surface where ozone 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afternoon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breeze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 the ozone back onto land.</a:t>
            </a:r>
          </a:p>
        </p:txBody>
      </p:sp>
      <p:pic>
        <p:nvPicPr>
          <p:cNvPr id="56" name="Picture 21" descr="hangar 62202 001"/>
          <p:cNvPicPr preferRelativeResize="0">
            <a:picLocks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12876756" y="15240000"/>
            <a:ext cx="369765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Picture 4" descr="8309987-R1-E098"/>
          <p:cNvPicPr preferRelativeResize="0">
            <a:picLocks noChangeArrowheads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877800" y="18327231"/>
            <a:ext cx="3697653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29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11687</TotalTime>
  <Words>485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1_Apex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Stacey</dc:creator>
  <cp:lastModifiedBy>Brad Pierce</cp:lastModifiedBy>
  <cp:revision>105</cp:revision>
  <cp:lastPrinted>2015-04-21T22:51:14Z</cp:lastPrinted>
  <dcterms:created xsi:type="dcterms:W3CDTF">2015-04-13T16:03:35Z</dcterms:created>
  <dcterms:modified xsi:type="dcterms:W3CDTF">2017-05-05T13:08:46Z</dcterms:modified>
</cp:coreProperties>
</file>