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63" r:id="rId3"/>
    <p:sldId id="303" r:id="rId4"/>
    <p:sldId id="264" r:id="rId5"/>
    <p:sldId id="280" r:id="rId6"/>
    <p:sldId id="268" r:id="rId7"/>
    <p:sldId id="305" r:id="rId8"/>
    <p:sldId id="307" r:id="rId9"/>
    <p:sldId id="306" r:id="rId10"/>
    <p:sldId id="279" r:id="rId11"/>
    <p:sldId id="281" r:id="rId12"/>
    <p:sldId id="278" r:id="rId13"/>
    <p:sldId id="294" r:id="rId14"/>
    <p:sldId id="309" r:id="rId15"/>
    <p:sldId id="287" r:id="rId16"/>
    <p:sldId id="293" r:id="rId17"/>
    <p:sldId id="300" r:id="rId18"/>
    <p:sldId id="301" r:id="rId19"/>
    <p:sldId id="302" r:id="rId20"/>
    <p:sldId id="304"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434"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en-US" dirty="0" smtClean="0"/>
              <a:t>RESOURCES</a:t>
            </a:r>
            <a:r>
              <a:rPr lang="en-US" baseline="0" dirty="0" smtClean="0"/>
              <a:t> COMMITTED TO LMOS 2017- $1.3M*</a:t>
            </a:r>
            <a:endParaRPr lang="en-US" dirty="0"/>
          </a:p>
        </c:rich>
      </c:tx>
      <c:layout>
        <c:manualLayout>
          <c:xMode val="edge"/>
          <c:yMode val="edge"/>
          <c:x val="0.1176241134751773"/>
          <c:y val="1.6759795795335108E-2"/>
        </c:manualLayout>
      </c:layout>
      <c:overlay val="0"/>
      <c:spPr>
        <a:noFill/>
        <a:ln>
          <a:noFill/>
        </a:ln>
        <a:effectLst/>
      </c:spPr>
    </c:title>
    <c:autoTitleDeleted val="0"/>
    <c:view3D>
      <c:rotX val="30"/>
      <c:rotY val="0"/>
      <c:depthPercent val="10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Lbls>
            <c:dLbl>
              <c:idx val="0"/>
              <c:layout>
                <c:manualLayout>
                  <c:x val="4.4326241134751775E-2"/>
                  <c:y val="5.4726919137314022E-3"/>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5.3191489361702126E-3"/>
                  <c:y val="0.20248960080806225"/>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2.8368794326241169E-2"/>
                  <c:y val="1.6418075741194246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0"/>
                  <c:y val="-0.3140591276833028"/>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4"/>
              <c:layout>
                <c:manualLayout>
                  <c:x val="-4.7872340425531915E-2"/>
                  <c:y val="-1.9154421698059965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EPA ORD</c:v>
                </c:pt>
                <c:pt idx="1">
                  <c:v>NASA</c:v>
                </c:pt>
                <c:pt idx="2">
                  <c:v>NOAA</c:v>
                </c:pt>
                <c:pt idx="3">
                  <c:v>NSF (University Reasearch Groups)</c:v>
                </c:pt>
                <c:pt idx="4">
                  <c:v>EPRI</c:v>
                </c:pt>
                <c:pt idx="5">
                  <c:v>LADCO/WI</c:v>
                </c:pt>
              </c:strCache>
            </c:strRef>
          </c:cat>
          <c:val>
            <c:numRef>
              <c:f>Sheet1!$B$2:$B$7</c:f>
              <c:numCache>
                <c:formatCode>General</c:formatCode>
                <c:ptCount val="6"/>
                <c:pt idx="0">
                  <c:v>90</c:v>
                </c:pt>
                <c:pt idx="1">
                  <c:v>600</c:v>
                </c:pt>
                <c:pt idx="2">
                  <c:v>114</c:v>
                </c:pt>
                <c:pt idx="3">
                  <c:v>340</c:v>
                </c:pt>
                <c:pt idx="4">
                  <c:v>112</c:v>
                </c:pt>
                <c:pt idx="5">
                  <c:v>50</c:v>
                </c:pt>
              </c:numCache>
            </c:numRef>
          </c:val>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50AA7C-5D39-4E1A-BF73-0407E3D122E9}" type="datetimeFigureOut">
              <a:rPr lang="en-US" smtClean="0"/>
              <a:t>4/21/2017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40673C-3C8B-4F0E-98AE-FF1ED0B2D2D9}" type="slidenum">
              <a:rPr lang="en-US" smtClean="0"/>
              <a:t>‹#›</a:t>
            </a:fld>
            <a:endParaRPr lang="en-US"/>
          </a:p>
        </p:txBody>
      </p:sp>
    </p:spTree>
    <p:extLst>
      <p:ext uri="{BB962C8B-B14F-4D97-AF65-F5344CB8AC3E}">
        <p14:creationId xmlns:p14="http://schemas.microsoft.com/office/powerpoint/2010/main" val="1695564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29057" indent="-280406">
              <a:defRPr>
                <a:solidFill>
                  <a:schemeClr val="tx1"/>
                </a:solidFill>
                <a:latin typeface="Calibri" panose="020F0502020204030204" pitchFamily="34" charset="0"/>
              </a:defRPr>
            </a:lvl2pPr>
            <a:lvl3pPr marL="1121626" indent="-224325">
              <a:defRPr>
                <a:solidFill>
                  <a:schemeClr val="tx1"/>
                </a:solidFill>
                <a:latin typeface="Calibri" panose="020F0502020204030204" pitchFamily="34" charset="0"/>
              </a:defRPr>
            </a:lvl3pPr>
            <a:lvl4pPr marL="1570276" indent="-224325">
              <a:defRPr>
                <a:solidFill>
                  <a:schemeClr val="tx1"/>
                </a:solidFill>
                <a:latin typeface="Calibri" panose="020F0502020204030204" pitchFamily="34" charset="0"/>
              </a:defRPr>
            </a:lvl4pPr>
            <a:lvl5pPr marL="2018927" indent="-224325">
              <a:defRPr>
                <a:solidFill>
                  <a:schemeClr val="tx1"/>
                </a:solidFill>
                <a:latin typeface="Calibri" panose="020F0502020204030204" pitchFamily="34" charset="0"/>
              </a:defRPr>
            </a:lvl5pPr>
            <a:lvl6pPr marL="2467577" indent="-224325" eaLnBrk="0" fontAlgn="base" hangingPunct="0">
              <a:spcBef>
                <a:spcPct val="0"/>
              </a:spcBef>
              <a:spcAft>
                <a:spcPct val="0"/>
              </a:spcAft>
              <a:defRPr>
                <a:solidFill>
                  <a:schemeClr val="tx1"/>
                </a:solidFill>
                <a:latin typeface="Calibri" panose="020F0502020204030204" pitchFamily="34" charset="0"/>
              </a:defRPr>
            </a:lvl6pPr>
            <a:lvl7pPr marL="2916227" indent="-224325" eaLnBrk="0" fontAlgn="base" hangingPunct="0">
              <a:spcBef>
                <a:spcPct val="0"/>
              </a:spcBef>
              <a:spcAft>
                <a:spcPct val="0"/>
              </a:spcAft>
              <a:defRPr>
                <a:solidFill>
                  <a:schemeClr val="tx1"/>
                </a:solidFill>
                <a:latin typeface="Calibri" panose="020F0502020204030204" pitchFamily="34" charset="0"/>
              </a:defRPr>
            </a:lvl7pPr>
            <a:lvl8pPr marL="3364878" indent="-224325" eaLnBrk="0" fontAlgn="base" hangingPunct="0">
              <a:spcBef>
                <a:spcPct val="0"/>
              </a:spcBef>
              <a:spcAft>
                <a:spcPct val="0"/>
              </a:spcAft>
              <a:defRPr>
                <a:solidFill>
                  <a:schemeClr val="tx1"/>
                </a:solidFill>
                <a:latin typeface="Calibri" panose="020F0502020204030204" pitchFamily="34" charset="0"/>
              </a:defRPr>
            </a:lvl8pPr>
            <a:lvl9pPr marL="3813528" indent="-224325" eaLnBrk="0" fontAlgn="base" hangingPunct="0">
              <a:spcBef>
                <a:spcPct val="0"/>
              </a:spcBef>
              <a:spcAft>
                <a:spcPct val="0"/>
              </a:spcAft>
              <a:defRPr>
                <a:solidFill>
                  <a:schemeClr val="tx1"/>
                </a:solidFill>
                <a:latin typeface="Calibri" panose="020F0502020204030204" pitchFamily="34" charset="0"/>
              </a:defRPr>
            </a:lvl9pPr>
          </a:lstStyle>
          <a:p>
            <a:fld id="{554B97E2-4E75-4A9C-B335-D7C9581AB22D}" type="slidenum">
              <a:rPr lang="en-US" altLang="en-US" smtClean="0"/>
              <a:pPr/>
              <a:t>3</a:t>
            </a:fld>
            <a:endParaRPr lang="en-US" altLang="en-US" dirty="0"/>
          </a:p>
        </p:txBody>
      </p:sp>
    </p:spTree>
    <p:extLst>
      <p:ext uri="{BB962C8B-B14F-4D97-AF65-F5344CB8AC3E}">
        <p14:creationId xmlns:p14="http://schemas.microsoft.com/office/powerpoint/2010/main" val="3238040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29057" indent="-280406">
              <a:defRPr>
                <a:solidFill>
                  <a:schemeClr val="tx1"/>
                </a:solidFill>
                <a:latin typeface="Calibri" panose="020F0502020204030204" pitchFamily="34" charset="0"/>
              </a:defRPr>
            </a:lvl2pPr>
            <a:lvl3pPr marL="1121626" indent="-224325">
              <a:defRPr>
                <a:solidFill>
                  <a:schemeClr val="tx1"/>
                </a:solidFill>
                <a:latin typeface="Calibri" panose="020F0502020204030204" pitchFamily="34" charset="0"/>
              </a:defRPr>
            </a:lvl3pPr>
            <a:lvl4pPr marL="1570276" indent="-224325">
              <a:defRPr>
                <a:solidFill>
                  <a:schemeClr val="tx1"/>
                </a:solidFill>
                <a:latin typeface="Calibri" panose="020F0502020204030204" pitchFamily="34" charset="0"/>
              </a:defRPr>
            </a:lvl4pPr>
            <a:lvl5pPr marL="2018927" indent="-224325">
              <a:defRPr>
                <a:solidFill>
                  <a:schemeClr val="tx1"/>
                </a:solidFill>
                <a:latin typeface="Calibri" panose="020F0502020204030204" pitchFamily="34" charset="0"/>
              </a:defRPr>
            </a:lvl5pPr>
            <a:lvl6pPr marL="2467577" indent="-224325" eaLnBrk="0" fontAlgn="base" hangingPunct="0">
              <a:spcBef>
                <a:spcPct val="0"/>
              </a:spcBef>
              <a:spcAft>
                <a:spcPct val="0"/>
              </a:spcAft>
              <a:defRPr>
                <a:solidFill>
                  <a:schemeClr val="tx1"/>
                </a:solidFill>
                <a:latin typeface="Calibri" panose="020F0502020204030204" pitchFamily="34" charset="0"/>
              </a:defRPr>
            </a:lvl6pPr>
            <a:lvl7pPr marL="2916227" indent="-224325" eaLnBrk="0" fontAlgn="base" hangingPunct="0">
              <a:spcBef>
                <a:spcPct val="0"/>
              </a:spcBef>
              <a:spcAft>
                <a:spcPct val="0"/>
              </a:spcAft>
              <a:defRPr>
                <a:solidFill>
                  <a:schemeClr val="tx1"/>
                </a:solidFill>
                <a:latin typeface="Calibri" panose="020F0502020204030204" pitchFamily="34" charset="0"/>
              </a:defRPr>
            </a:lvl7pPr>
            <a:lvl8pPr marL="3364878" indent="-224325" eaLnBrk="0" fontAlgn="base" hangingPunct="0">
              <a:spcBef>
                <a:spcPct val="0"/>
              </a:spcBef>
              <a:spcAft>
                <a:spcPct val="0"/>
              </a:spcAft>
              <a:defRPr>
                <a:solidFill>
                  <a:schemeClr val="tx1"/>
                </a:solidFill>
                <a:latin typeface="Calibri" panose="020F0502020204030204" pitchFamily="34" charset="0"/>
              </a:defRPr>
            </a:lvl8pPr>
            <a:lvl9pPr marL="3813528" indent="-22432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A14F558-D285-4AA6-885C-1CF4939BF5BD}" type="slidenum">
              <a:rPr lang="en-US" altLang="en-US" smtClean="0"/>
              <a:pPr fontAlgn="base">
                <a:spcBef>
                  <a:spcPct val="0"/>
                </a:spcBef>
                <a:spcAft>
                  <a:spcPct val="0"/>
                </a:spcAft>
              </a:pPr>
              <a:t>6</a:t>
            </a:fld>
            <a:endParaRPr lang="en-US" altLang="en-US" smtClean="0"/>
          </a:p>
        </p:txBody>
      </p:sp>
    </p:spTree>
    <p:extLst>
      <p:ext uri="{BB962C8B-B14F-4D97-AF65-F5344CB8AC3E}">
        <p14:creationId xmlns:p14="http://schemas.microsoft.com/office/powerpoint/2010/main" val="2656356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29057" indent="-280406">
              <a:defRPr>
                <a:solidFill>
                  <a:schemeClr val="tx1"/>
                </a:solidFill>
                <a:latin typeface="Calibri" panose="020F0502020204030204" pitchFamily="34" charset="0"/>
              </a:defRPr>
            </a:lvl2pPr>
            <a:lvl3pPr marL="1121626" indent="-224325">
              <a:defRPr>
                <a:solidFill>
                  <a:schemeClr val="tx1"/>
                </a:solidFill>
                <a:latin typeface="Calibri" panose="020F0502020204030204" pitchFamily="34" charset="0"/>
              </a:defRPr>
            </a:lvl3pPr>
            <a:lvl4pPr marL="1570276" indent="-224325">
              <a:defRPr>
                <a:solidFill>
                  <a:schemeClr val="tx1"/>
                </a:solidFill>
                <a:latin typeface="Calibri" panose="020F0502020204030204" pitchFamily="34" charset="0"/>
              </a:defRPr>
            </a:lvl4pPr>
            <a:lvl5pPr marL="2018927" indent="-224325">
              <a:defRPr>
                <a:solidFill>
                  <a:schemeClr val="tx1"/>
                </a:solidFill>
                <a:latin typeface="Calibri" panose="020F0502020204030204" pitchFamily="34" charset="0"/>
              </a:defRPr>
            </a:lvl5pPr>
            <a:lvl6pPr marL="2467577" indent="-224325" eaLnBrk="0" fontAlgn="base" hangingPunct="0">
              <a:spcBef>
                <a:spcPct val="0"/>
              </a:spcBef>
              <a:spcAft>
                <a:spcPct val="0"/>
              </a:spcAft>
              <a:defRPr>
                <a:solidFill>
                  <a:schemeClr val="tx1"/>
                </a:solidFill>
                <a:latin typeface="Calibri" panose="020F0502020204030204" pitchFamily="34" charset="0"/>
              </a:defRPr>
            </a:lvl6pPr>
            <a:lvl7pPr marL="2916227" indent="-224325" eaLnBrk="0" fontAlgn="base" hangingPunct="0">
              <a:spcBef>
                <a:spcPct val="0"/>
              </a:spcBef>
              <a:spcAft>
                <a:spcPct val="0"/>
              </a:spcAft>
              <a:defRPr>
                <a:solidFill>
                  <a:schemeClr val="tx1"/>
                </a:solidFill>
                <a:latin typeface="Calibri" panose="020F0502020204030204" pitchFamily="34" charset="0"/>
              </a:defRPr>
            </a:lvl7pPr>
            <a:lvl8pPr marL="3364878" indent="-224325" eaLnBrk="0" fontAlgn="base" hangingPunct="0">
              <a:spcBef>
                <a:spcPct val="0"/>
              </a:spcBef>
              <a:spcAft>
                <a:spcPct val="0"/>
              </a:spcAft>
              <a:defRPr>
                <a:solidFill>
                  <a:schemeClr val="tx1"/>
                </a:solidFill>
                <a:latin typeface="Calibri" panose="020F0502020204030204" pitchFamily="34" charset="0"/>
              </a:defRPr>
            </a:lvl8pPr>
            <a:lvl9pPr marL="3813528" indent="-22432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A14F558-D285-4AA6-885C-1CF4939BF5BD}" type="slidenum">
              <a:rPr lang="en-US" altLang="en-US" smtClean="0"/>
              <a:pPr fontAlgn="base">
                <a:spcBef>
                  <a:spcPct val="0"/>
                </a:spcBef>
                <a:spcAft>
                  <a:spcPct val="0"/>
                </a:spcAft>
              </a:pPr>
              <a:t>14</a:t>
            </a:fld>
            <a:endParaRPr lang="en-US" altLang="en-US" smtClean="0"/>
          </a:p>
        </p:txBody>
      </p:sp>
    </p:spTree>
    <p:extLst>
      <p:ext uri="{BB962C8B-B14F-4D97-AF65-F5344CB8AC3E}">
        <p14:creationId xmlns:p14="http://schemas.microsoft.com/office/powerpoint/2010/main" val="541666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29057" indent="-280406">
              <a:defRPr>
                <a:solidFill>
                  <a:schemeClr val="tx1"/>
                </a:solidFill>
                <a:latin typeface="Calibri" panose="020F0502020204030204" pitchFamily="34" charset="0"/>
              </a:defRPr>
            </a:lvl2pPr>
            <a:lvl3pPr marL="1121626" indent="-224325">
              <a:defRPr>
                <a:solidFill>
                  <a:schemeClr val="tx1"/>
                </a:solidFill>
                <a:latin typeface="Calibri" panose="020F0502020204030204" pitchFamily="34" charset="0"/>
              </a:defRPr>
            </a:lvl3pPr>
            <a:lvl4pPr marL="1570276" indent="-224325">
              <a:defRPr>
                <a:solidFill>
                  <a:schemeClr val="tx1"/>
                </a:solidFill>
                <a:latin typeface="Calibri" panose="020F0502020204030204" pitchFamily="34" charset="0"/>
              </a:defRPr>
            </a:lvl4pPr>
            <a:lvl5pPr marL="2018927" indent="-224325">
              <a:defRPr>
                <a:solidFill>
                  <a:schemeClr val="tx1"/>
                </a:solidFill>
                <a:latin typeface="Calibri" panose="020F0502020204030204" pitchFamily="34" charset="0"/>
              </a:defRPr>
            </a:lvl5pPr>
            <a:lvl6pPr marL="2467577" indent="-224325" eaLnBrk="0" fontAlgn="base" hangingPunct="0">
              <a:spcBef>
                <a:spcPct val="0"/>
              </a:spcBef>
              <a:spcAft>
                <a:spcPct val="0"/>
              </a:spcAft>
              <a:defRPr>
                <a:solidFill>
                  <a:schemeClr val="tx1"/>
                </a:solidFill>
                <a:latin typeface="Calibri" panose="020F0502020204030204" pitchFamily="34" charset="0"/>
              </a:defRPr>
            </a:lvl6pPr>
            <a:lvl7pPr marL="2916227" indent="-224325" eaLnBrk="0" fontAlgn="base" hangingPunct="0">
              <a:spcBef>
                <a:spcPct val="0"/>
              </a:spcBef>
              <a:spcAft>
                <a:spcPct val="0"/>
              </a:spcAft>
              <a:defRPr>
                <a:solidFill>
                  <a:schemeClr val="tx1"/>
                </a:solidFill>
                <a:latin typeface="Calibri" panose="020F0502020204030204" pitchFamily="34" charset="0"/>
              </a:defRPr>
            </a:lvl7pPr>
            <a:lvl8pPr marL="3364878" indent="-224325" eaLnBrk="0" fontAlgn="base" hangingPunct="0">
              <a:spcBef>
                <a:spcPct val="0"/>
              </a:spcBef>
              <a:spcAft>
                <a:spcPct val="0"/>
              </a:spcAft>
              <a:defRPr>
                <a:solidFill>
                  <a:schemeClr val="tx1"/>
                </a:solidFill>
                <a:latin typeface="Calibri" panose="020F0502020204030204" pitchFamily="34" charset="0"/>
              </a:defRPr>
            </a:lvl8pPr>
            <a:lvl9pPr marL="3813528" indent="-224325" eaLnBrk="0" fontAlgn="base" hangingPunct="0">
              <a:spcBef>
                <a:spcPct val="0"/>
              </a:spcBef>
              <a:spcAft>
                <a:spcPct val="0"/>
              </a:spcAft>
              <a:defRPr>
                <a:solidFill>
                  <a:schemeClr val="tx1"/>
                </a:solidFill>
                <a:latin typeface="Calibri" panose="020F0502020204030204" pitchFamily="34" charset="0"/>
              </a:defRPr>
            </a:lvl9pPr>
          </a:lstStyle>
          <a:p>
            <a:fld id="{554B97E2-4E75-4A9C-B335-D7C9581AB22D}" type="slidenum">
              <a:rPr lang="en-US" altLang="en-US" smtClean="0"/>
              <a:pPr/>
              <a:t>15</a:t>
            </a:fld>
            <a:endParaRPr lang="en-US" altLang="en-US" dirty="0"/>
          </a:p>
        </p:txBody>
      </p:sp>
    </p:spTree>
    <p:extLst>
      <p:ext uri="{BB962C8B-B14F-4D97-AF65-F5344CB8AC3E}">
        <p14:creationId xmlns:p14="http://schemas.microsoft.com/office/powerpoint/2010/main" val="1185837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ja-JP" dirty="0" smtClean="0"/>
              <a:t>Differential slant column: within</a:t>
            </a:r>
            <a:r>
              <a:rPr kumimoji="1" lang="en-US" altLang="ja-JP" baseline="0" dirty="0" smtClean="0"/>
              <a:t> each flight, the minimum column NO2 in the scene is identified and used as a reference. The DOAS technique is then used to retrieve the amount of total column NO2 relative to this reference. Because the reference includes contributions from stratospheric NO2 and possibly regional background tropospheric NO2, the resulting differential slant column primarily shows NO2 resulting from local sources. </a:t>
            </a:r>
          </a:p>
          <a:p>
            <a:endParaRPr kumimoji="1" lang="en-US" altLang="ja-JP" baseline="0" dirty="0" smtClean="0"/>
          </a:p>
          <a:p>
            <a:r>
              <a:rPr kumimoji="1" lang="en-US" altLang="ja-JP" baseline="0" dirty="0" smtClean="0"/>
              <a:t>The color scale is based on the peak value observed during this day.</a:t>
            </a:r>
          </a:p>
          <a:p>
            <a:endParaRPr kumimoji="1" lang="en-US" altLang="ja-JP" baseline="0" dirty="0" smtClean="0"/>
          </a:p>
          <a:p>
            <a:r>
              <a:rPr kumimoji="1" lang="en-US" altLang="ja-JP" baseline="0" dirty="0" smtClean="0"/>
              <a:t>Before comparing with other measurements, these slant columns will need to be converted to tropospheric vertical columns using Air Mass Factors, which requires strong collaboration with the air quality modeling teams.</a:t>
            </a:r>
          </a:p>
          <a:p>
            <a:endParaRPr lang="en-US" dirty="0"/>
          </a:p>
        </p:txBody>
      </p:sp>
      <p:sp>
        <p:nvSpPr>
          <p:cNvPr id="4" name="Slide Number Placeholder 3"/>
          <p:cNvSpPr>
            <a:spLocks noGrp="1"/>
          </p:cNvSpPr>
          <p:nvPr>
            <p:ph type="sldNum" sz="quarter" idx="10"/>
          </p:nvPr>
        </p:nvSpPr>
        <p:spPr/>
        <p:txBody>
          <a:bodyPr/>
          <a:lstStyle/>
          <a:p>
            <a:fld id="{23CE9767-8D07-6B4D-A721-BEC316911B09}" type="slidenum">
              <a:rPr lang="en-US" smtClean="0"/>
              <a:t>16</a:t>
            </a:fld>
            <a:endParaRPr lang="en-US"/>
          </a:p>
        </p:txBody>
      </p:sp>
    </p:spTree>
    <p:extLst>
      <p:ext uri="{BB962C8B-B14F-4D97-AF65-F5344CB8AC3E}">
        <p14:creationId xmlns:p14="http://schemas.microsoft.com/office/powerpoint/2010/main" val="1493429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ext Only">
    <p:spTree>
      <p:nvGrpSpPr>
        <p:cNvPr id="1" name=""/>
        <p:cNvGrpSpPr/>
        <p:nvPr/>
      </p:nvGrpSpPr>
      <p:grpSpPr>
        <a:xfrm>
          <a:off x="0" y="0"/>
          <a:ext cx="0" cy="0"/>
          <a:chOff x="0" y="0"/>
          <a:chExt cx="0" cy="0"/>
        </a:xfrm>
      </p:grpSpPr>
      <p:pic>
        <p:nvPicPr>
          <p:cNvPr id="4" name="Picture 6" descr="pp_ord_blanc.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2"/>
          <p:cNvSpPr>
            <a:spLocks noGrp="1"/>
          </p:cNvSpPr>
          <p:nvPr>
            <p:ph type="body" sz="quarter" idx="10"/>
          </p:nvPr>
        </p:nvSpPr>
        <p:spPr>
          <a:xfrm>
            <a:off x="3048000" y="609600"/>
            <a:ext cx="5791200" cy="685800"/>
          </a:xfrm>
        </p:spPr>
        <p:txBody>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chemeClr val="accent5">
                    <a:lumMod val="75000"/>
                  </a:schemeClr>
                </a:solidFill>
                <a:effectLst/>
                <a:uLnTx/>
                <a:uFillTx/>
                <a:latin typeface="Gill Sans MT" pitchFamily="34" charset="0"/>
              </a:defRPr>
            </a:lvl1pPr>
          </a:lstStyle>
          <a:p>
            <a:pPr lvl="0"/>
            <a:r>
              <a:rPr lang="en-US" noProof="0" smtClean="0"/>
              <a:t>Click to edit Master text styles</a:t>
            </a:r>
          </a:p>
        </p:txBody>
      </p:sp>
      <p:sp>
        <p:nvSpPr>
          <p:cNvPr id="16" name="Text Placeholder 15"/>
          <p:cNvSpPr>
            <a:spLocks noGrp="1"/>
          </p:cNvSpPr>
          <p:nvPr>
            <p:ph type="body" sz="quarter" idx="11"/>
          </p:nvPr>
        </p:nvSpPr>
        <p:spPr>
          <a:xfrm>
            <a:off x="152400" y="1447800"/>
            <a:ext cx="8839200" cy="4876800"/>
          </a:xfrm>
        </p:spPr>
        <p:txBody>
          <a:bodyPr>
            <a:normAutofit/>
          </a:bodyPr>
          <a:lstStyle>
            <a:lvl1pPr>
              <a:spcAft>
                <a:spcPts val="600"/>
              </a:spcAft>
              <a:buClr>
                <a:schemeClr val="accent3">
                  <a:lumMod val="75000"/>
                </a:schemeClr>
              </a:buClr>
              <a:buSzPct val="150000"/>
              <a:defRPr sz="1600" b="1">
                <a:latin typeface="Gill Sans MT" pitchFamily="34" charset="0"/>
              </a:defRPr>
            </a:lvl1pPr>
            <a:lvl2pPr>
              <a:defRPr sz="1600" b="1">
                <a:latin typeface="Gill Sans MT" pitchFamily="34" charset="0"/>
              </a:defRPr>
            </a:lvl2pPr>
            <a:lvl3pPr>
              <a:defRPr sz="1600" b="1">
                <a:latin typeface="Gill Sans MT" pitchFamily="34" charset="0"/>
              </a:defRPr>
            </a:lvl3pPr>
            <a:lvl4pPr>
              <a:defRPr sz="1600" b="1">
                <a:latin typeface="Gill Sans MT" pitchFamily="34" charset="0"/>
              </a:defRPr>
            </a:lvl4pPr>
            <a:lvl5pPr>
              <a:defRPr sz="1600" b="1">
                <a:latin typeface="Gill Sans MT"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6"/>
          <p:cNvSpPr>
            <a:spLocks noGrp="1"/>
          </p:cNvSpPr>
          <p:nvPr>
            <p:ph type="dt" sz="half" idx="12"/>
          </p:nvPr>
        </p:nvSpPr>
        <p:spPr/>
        <p:txBody>
          <a:bodyPr/>
          <a:lstStyle>
            <a:lvl1pPr>
              <a:defRPr/>
            </a:lvl1pPr>
          </a:lstStyle>
          <a:p>
            <a:pPr>
              <a:defRPr/>
            </a:pPr>
            <a:fld id="{A82A480B-9F21-4B81-BA10-35BFC16210A6}" type="datetime1">
              <a:rPr lang="en-US"/>
              <a:pPr>
                <a:defRPr/>
              </a:pPr>
              <a:t>4/21/2017</a:t>
            </a:fld>
            <a:endParaRPr lang="en-US"/>
          </a:p>
        </p:txBody>
      </p:sp>
      <p:sp>
        <p:nvSpPr>
          <p:cNvPr id="6" name="Slide Number Placeholder 7"/>
          <p:cNvSpPr>
            <a:spLocks noGrp="1"/>
          </p:cNvSpPr>
          <p:nvPr>
            <p:ph type="sldNum" sz="quarter" idx="13"/>
          </p:nvPr>
        </p:nvSpPr>
        <p:spPr>
          <a:xfrm>
            <a:off x="6553200" y="6356351"/>
            <a:ext cx="2438400" cy="365125"/>
          </a:xfrm>
        </p:spPr>
        <p:txBody>
          <a:bodyPr/>
          <a:lstStyle>
            <a:lvl1pPr>
              <a:defRPr sz="3200" b="1">
                <a:solidFill>
                  <a:schemeClr val="tx1"/>
                </a:solidFill>
                <a:latin typeface="Gill Sans MT" pitchFamily="34" charset="0"/>
              </a:defRPr>
            </a:lvl1pPr>
          </a:lstStyle>
          <a:p>
            <a:fld id="{C9F156C3-EC38-4B85-81BF-947ABE6A6C78}" type="slidenum">
              <a:rPr lang="en-US" altLang="en-US"/>
              <a:pPr/>
              <a:t>‹#›</a:t>
            </a:fld>
            <a:endParaRPr lang="en-US" altLang="en-US"/>
          </a:p>
        </p:txBody>
      </p:sp>
      <p:sp>
        <p:nvSpPr>
          <p:cNvPr id="7" name="Footer Placeholder 8"/>
          <p:cNvSpPr>
            <a:spLocks noGrp="1"/>
          </p:cNvSpPr>
          <p:nvPr>
            <p:ph type="ftr" sz="quarter" idx="14"/>
          </p:nvPr>
        </p:nvSpPr>
        <p:spPr/>
        <p:txBody>
          <a:bodyPr/>
          <a:lstStyle>
            <a:lvl1pPr>
              <a:defRPr/>
            </a:lvl1pPr>
          </a:lstStyle>
          <a:p>
            <a:pPr>
              <a:defRPr/>
            </a:pPr>
            <a:endParaRPr lang="en-US"/>
          </a:p>
        </p:txBody>
      </p:sp>
    </p:spTree>
    <p:extLst>
      <p:ext uri="{BB962C8B-B14F-4D97-AF65-F5344CB8AC3E}">
        <p14:creationId xmlns:p14="http://schemas.microsoft.com/office/powerpoint/2010/main" val="4234842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With Images">
    <p:spTree>
      <p:nvGrpSpPr>
        <p:cNvPr id="1" name=""/>
        <p:cNvGrpSpPr/>
        <p:nvPr/>
      </p:nvGrpSpPr>
      <p:grpSpPr>
        <a:xfrm>
          <a:off x="0" y="0"/>
          <a:ext cx="0" cy="0"/>
          <a:chOff x="0" y="0"/>
          <a:chExt cx="0" cy="0"/>
        </a:xfrm>
      </p:grpSpPr>
      <p:pic>
        <p:nvPicPr>
          <p:cNvPr id="6" name="Picture 5" descr="pp_ord_blanc.jpg"/>
          <p:cNvPicPr>
            <a:picLocks noChangeAspect="1"/>
          </p:cNvPicPr>
          <p:nvPr userDrawn="1"/>
        </p:nvPicPr>
        <p:blipFill>
          <a:blip r:embed="rId2" cstate="print"/>
          <a:stretch>
            <a:fillRect/>
          </a:stretch>
        </p:blipFill>
        <p:spPr>
          <a:xfrm>
            <a:off x="0" y="268"/>
            <a:ext cx="9143999" cy="6857463"/>
          </a:xfrm>
          <a:prstGeom prst="rect">
            <a:avLst/>
          </a:prstGeom>
        </p:spPr>
      </p:pic>
      <p:sp>
        <p:nvSpPr>
          <p:cNvPr id="13" name="Text Placeholder 12"/>
          <p:cNvSpPr>
            <a:spLocks noGrp="1"/>
          </p:cNvSpPr>
          <p:nvPr>
            <p:ph type="body" sz="quarter" idx="10" hasCustomPrompt="1"/>
          </p:nvPr>
        </p:nvSpPr>
        <p:spPr>
          <a:xfrm>
            <a:off x="3048000" y="609600"/>
            <a:ext cx="5791200" cy="685800"/>
          </a:xfrm>
        </p:spPr>
        <p:txBody>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accent3">
                    <a:lumMod val="75000"/>
                  </a:schemeClr>
                </a:solidFill>
                <a:effectLst/>
                <a:uLnTx/>
                <a:uFillTx/>
                <a:latin typeface="Gill Sans MT" pitchFamily="34" charset="0"/>
                <a:ea typeface="+mj-ea"/>
                <a:cs typeface="+mj-cs"/>
              </a:rPr>
              <a:t>Title Goes Here</a:t>
            </a:r>
          </a:p>
        </p:txBody>
      </p:sp>
      <p:sp>
        <p:nvSpPr>
          <p:cNvPr id="17" name="Picture Placeholder 16"/>
          <p:cNvSpPr>
            <a:spLocks noGrp="1"/>
          </p:cNvSpPr>
          <p:nvPr>
            <p:ph type="pic" sz="quarter" idx="12"/>
          </p:nvPr>
        </p:nvSpPr>
        <p:spPr>
          <a:xfrm>
            <a:off x="6248400" y="1524000"/>
            <a:ext cx="2743200" cy="2133600"/>
          </a:xfrm>
        </p:spPr>
        <p:txBody>
          <a:bodyPr/>
          <a:lstStyle/>
          <a:p>
            <a:endParaRPr lang="en-US"/>
          </a:p>
        </p:txBody>
      </p:sp>
      <p:sp>
        <p:nvSpPr>
          <p:cNvPr id="19" name="Picture Placeholder 18"/>
          <p:cNvSpPr>
            <a:spLocks noGrp="1"/>
          </p:cNvSpPr>
          <p:nvPr>
            <p:ph type="pic" sz="quarter" idx="13"/>
          </p:nvPr>
        </p:nvSpPr>
        <p:spPr>
          <a:xfrm>
            <a:off x="6248400" y="3886200"/>
            <a:ext cx="2743200" cy="2209800"/>
          </a:xfrm>
        </p:spPr>
        <p:txBody>
          <a:bodyPr/>
          <a:lstStyle/>
          <a:p>
            <a:endParaRPr lang="en-US"/>
          </a:p>
        </p:txBody>
      </p:sp>
      <p:sp>
        <p:nvSpPr>
          <p:cNvPr id="21" name="Text Placeholder 20"/>
          <p:cNvSpPr>
            <a:spLocks noGrp="1"/>
          </p:cNvSpPr>
          <p:nvPr>
            <p:ph type="body" sz="quarter" idx="14" hasCustomPrompt="1"/>
          </p:nvPr>
        </p:nvSpPr>
        <p:spPr>
          <a:xfrm>
            <a:off x="152400" y="1447800"/>
            <a:ext cx="5943600" cy="5257800"/>
          </a:xfrm>
        </p:spPr>
        <p:txBody>
          <a:bodyPr>
            <a:normAutofit/>
          </a:bodyPr>
          <a:lstStyle>
            <a:lvl1pPr marL="0">
              <a:spcAft>
                <a:spcPts val="600"/>
              </a:spcAft>
              <a:buClr>
                <a:schemeClr val="accent3">
                  <a:lumMod val="75000"/>
                </a:schemeClr>
              </a:buClr>
              <a:buSzPct val="150000"/>
              <a:defRPr sz="1600" b="1" baseline="0">
                <a:latin typeface="Gill Sans MT" pitchFamily="34" charset="0"/>
              </a:defRPr>
            </a:lvl1pPr>
            <a:lvl2pPr>
              <a:defRPr sz="1600" b="1">
                <a:latin typeface="Gill Sans MT" pitchFamily="34" charset="0"/>
              </a:defRPr>
            </a:lvl2pPr>
            <a:lvl3pPr>
              <a:defRPr sz="1600" b="1">
                <a:latin typeface="Gill Sans MT" pitchFamily="34" charset="0"/>
              </a:defRPr>
            </a:lvl3pPr>
            <a:lvl4pPr>
              <a:defRPr sz="1600" b="1">
                <a:latin typeface="Gill Sans MT" pitchFamily="34" charset="0"/>
              </a:defRPr>
            </a:lvl4pPr>
            <a:lvl5pPr>
              <a:defRPr sz="1600" b="1">
                <a:latin typeface="Gill Sans MT" pitchFamily="34" charset="0"/>
              </a:defRPr>
            </a:lvl5pPr>
          </a:lstStyle>
          <a:p>
            <a:pPr lvl="0"/>
            <a:r>
              <a:rPr lang="en-US" dirty="0"/>
              <a:t>Bullet 1</a:t>
            </a:r>
          </a:p>
          <a:p>
            <a:pPr lvl="0"/>
            <a:r>
              <a:rPr lang="en-US" dirty="0"/>
              <a:t>Bullet 2</a:t>
            </a:r>
          </a:p>
          <a:p>
            <a:pPr lvl="0"/>
            <a:r>
              <a:rPr lang="en-US" dirty="0"/>
              <a:t>Bullet 3</a:t>
            </a:r>
          </a:p>
          <a:p>
            <a:pPr lvl="0"/>
            <a:r>
              <a:rPr lang="en-US" dirty="0"/>
              <a:t>Bullet 4</a:t>
            </a:r>
          </a:p>
          <a:p>
            <a:pPr lvl="0"/>
            <a:r>
              <a:rPr lang="en-US" dirty="0"/>
              <a:t>Bullet 5</a:t>
            </a:r>
          </a:p>
          <a:p>
            <a:pPr lvl="0"/>
            <a:r>
              <a:rPr lang="en-US" dirty="0"/>
              <a:t>Bullet 6</a:t>
            </a:r>
          </a:p>
          <a:p>
            <a:pPr lvl="0"/>
            <a:r>
              <a:rPr lang="en-US" dirty="0"/>
              <a:t>Bullet 7</a:t>
            </a:r>
          </a:p>
          <a:p>
            <a:pPr lvl="0"/>
            <a:r>
              <a:rPr lang="en-US" dirty="0"/>
              <a:t>Bullet 8</a:t>
            </a:r>
          </a:p>
          <a:p>
            <a:pPr lvl="0"/>
            <a:r>
              <a:rPr lang="en-US" dirty="0"/>
              <a:t>Bullet 9</a:t>
            </a:r>
          </a:p>
          <a:p>
            <a:pPr lvl="0"/>
            <a:r>
              <a:rPr lang="en-US" dirty="0"/>
              <a:t>Bullet 10</a:t>
            </a:r>
          </a:p>
        </p:txBody>
      </p:sp>
      <p:sp>
        <p:nvSpPr>
          <p:cNvPr id="8" name="Date Placeholder 7"/>
          <p:cNvSpPr>
            <a:spLocks noGrp="1"/>
          </p:cNvSpPr>
          <p:nvPr>
            <p:ph type="dt" sz="half" idx="15"/>
          </p:nvPr>
        </p:nvSpPr>
        <p:spPr/>
        <p:txBody>
          <a:bodyPr/>
          <a:lstStyle/>
          <a:p>
            <a:fld id="{8BDB4AF8-085E-435D-BAD3-3385BC2F99DE}" type="datetime1">
              <a:rPr lang="en-US" smtClean="0"/>
              <a:pPr/>
              <a:t>4/21/2017</a:t>
            </a:fld>
            <a:endParaRPr lang="en-US"/>
          </a:p>
        </p:txBody>
      </p:sp>
      <p:sp>
        <p:nvSpPr>
          <p:cNvPr id="9" name="Slide Number Placeholder 8"/>
          <p:cNvSpPr>
            <a:spLocks noGrp="1"/>
          </p:cNvSpPr>
          <p:nvPr>
            <p:ph type="sldNum" sz="quarter" idx="16"/>
          </p:nvPr>
        </p:nvSpPr>
        <p:spPr>
          <a:xfrm>
            <a:off x="6553200" y="6356350"/>
            <a:ext cx="2438400" cy="365125"/>
          </a:xfrm>
        </p:spPr>
        <p:txBody>
          <a:bodyPr/>
          <a:lstStyle>
            <a:lvl1pPr>
              <a:defRPr sz="3200" b="1">
                <a:solidFill>
                  <a:schemeClr val="tx1"/>
                </a:solidFill>
                <a:latin typeface="Gill Sans MT" pitchFamily="34" charset="0"/>
              </a:defRPr>
            </a:lvl1pPr>
          </a:lstStyle>
          <a:p>
            <a:fld id="{6D3FAE4D-9488-4B48-8F4A-A56CB5A28AF9}" type="slidenum">
              <a:rPr lang="en-US" smtClean="0"/>
              <a:pPr/>
              <a:t>‹#›</a:t>
            </a:fld>
            <a:endParaRPr lang="en-US" dirty="0"/>
          </a:p>
        </p:txBody>
      </p:sp>
      <p:sp>
        <p:nvSpPr>
          <p:cNvPr id="10" name="Footer Placeholder 9"/>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3259968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4/21/2017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4/21/2017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11516"/>
          <a:stretch/>
        </p:blipFill>
        <p:spPr>
          <a:xfrm>
            <a:off x="0" y="0"/>
            <a:ext cx="9140440" cy="6858000"/>
          </a:xfrm>
          <a:prstGeom prst="rect">
            <a:avLst/>
          </a:prstGeom>
        </p:spPr>
      </p:pic>
      <p:sp>
        <p:nvSpPr>
          <p:cNvPr id="8" name="Rectangle 7"/>
          <p:cNvSpPr/>
          <p:nvPr/>
        </p:nvSpPr>
        <p:spPr>
          <a:xfrm>
            <a:off x="0" y="1343085"/>
            <a:ext cx="9144000" cy="452431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dirty="0">
                <a:solidFill>
                  <a:srgbClr val="FFFF00"/>
                </a:solidFill>
                <a:latin typeface="Times New Roman" panose="02020603050405020304" pitchFamily="18" charset="0"/>
                <a:cs typeface="Times New Roman" panose="02020603050405020304" pitchFamily="18" charset="0"/>
              </a:rPr>
              <a:t>The Lake Michigan Ozone Study </a:t>
            </a:r>
            <a:r>
              <a:rPr lang="en-US" sz="3600" dirty="0" smtClean="0">
                <a:solidFill>
                  <a:srgbClr val="FFFF00"/>
                </a:solidFill>
                <a:latin typeface="Times New Roman" panose="02020603050405020304" pitchFamily="18" charset="0"/>
                <a:cs typeface="Times New Roman" panose="02020603050405020304" pitchFamily="18" charset="0"/>
              </a:rPr>
              <a:t>(LMOS) 2017</a:t>
            </a:r>
          </a:p>
          <a:p>
            <a:pPr algn="ctr"/>
            <a:endParaRPr lang="en-US" sz="3600" dirty="0">
              <a:solidFill>
                <a:srgbClr val="FFFF00"/>
              </a:solidFill>
              <a:latin typeface="Times New Roman" panose="02020603050405020304" pitchFamily="18" charset="0"/>
              <a:cs typeface="Times New Roman" panose="02020603050405020304" pitchFamily="18" charset="0"/>
            </a:endParaRPr>
          </a:p>
          <a:p>
            <a:pPr algn="ctr"/>
            <a:r>
              <a:rPr lang="en-US" sz="3600" dirty="0" smtClean="0">
                <a:solidFill>
                  <a:srgbClr val="FFFF00"/>
                </a:solidFill>
                <a:latin typeface="Times New Roman" panose="02020603050405020304" pitchFamily="18" charset="0"/>
                <a:cs typeface="Times New Roman" panose="02020603050405020304" pitchFamily="18" charset="0"/>
              </a:rPr>
              <a:t>Brad Pierce</a:t>
            </a:r>
          </a:p>
          <a:p>
            <a:pPr algn="ctr"/>
            <a:r>
              <a:rPr lang="en-US" sz="3600" dirty="0" smtClean="0">
                <a:solidFill>
                  <a:srgbClr val="FFFF00"/>
                </a:solidFill>
                <a:latin typeface="Times New Roman" panose="02020603050405020304" pitchFamily="18" charset="0"/>
                <a:cs typeface="Times New Roman" panose="02020603050405020304" pitchFamily="18" charset="0"/>
              </a:rPr>
              <a:t>NOAA/NESDIS@CIMSS</a:t>
            </a:r>
          </a:p>
          <a:p>
            <a:pPr algn="ctr"/>
            <a:endParaRPr lang="en-US" sz="3600" dirty="0" smtClean="0">
              <a:solidFill>
                <a:srgbClr val="FFFF00"/>
              </a:solidFill>
              <a:latin typeface="Times New Roman" panose="02020603050405020304" pitchFamily="18" charset="0"/>
              <a:cs typeface="Times New Roman" panose="02020603050405020304" pitchFamily="18" charset="0"/>
            </a:endParaRPr>
          </a:p>
          <a:p>
            <a:pPr algn="ctr"/>
            <a:endParaRPr lang="en-US" sz="3600" dirty="0">
              <a:solidFill>
                <a:srgbClr val="FFFF00"/>
              </a:solidFill>
              <a:latin typeface="Times New Roman" panose="02020603050405020304" pitchFamily="18" charset="0"/>
              <a:cs typeface="Times New Roman" panose="02020603050405020304" pitchFamily="18" charset="0"/>
            </a:endParaRPr>
          </a:p>
          <a:p>
            <a:pPr algn="ctr"/>
            <a:endParaRPr lang="en-US" sz="3600" dirty="0" smtClean="0">
              <a:solidFill>
                <a:srgbClr val="FFFF00"/>
              </a:solidFill>
              <a:latin typeface="Times New Roman" panose="02020603050405020304" pitchFamily="18" charset="0"/>
              <a:cs typeface="Times New Roman" panose="02020603050405020304" pitchFamily="18" charset="0"/>
            </a:endParaRPr>
          </a:p>
          <a:p>
            <a:pPr algn="ctr"/>
            <a:r>
              <a:rPr lang="en-US" sz="3600" dirty="0" smtClean="0">
                <a:solidFill>
                  <a:srgbClr val="FFFF00"/>
                </a:solidFill>
                <a:latin typeface="Times New Roman" panose="02020603050405020304" pitchFamily="18" charset="0"/>
                <a:cs typeface="Times New Roman" panose="02020603050405020304" pitchFamily="18" charset="0"/>
              </a:rPr>
              <a:t>Kohler-</a:t>
            </a:r>
            <a:r>
              <a:rPr lang="en-US" sz="3600" dirty="0" err="1" smtClean="0">
                <a:solidFill>
                  <a:srgbClr val="FFFF00"/>
                </a:solidFill>
                <a:latin typeface="Times New Roman" panose="02020603050405020304" pitchFamily="18" charset="0"/>
                <a:cs typeface="Times New Roman" panose="02020603050405020304" pitchFamily="18" charset="0"/>
              </a:rPr>
              <a:t>Andrae</a:t>
            </a:r>
            <a:r>
              <a:rPr lang="en-US" sz="3600" dirty="0" smtClean="0">
                <a:solidFill>
                  <a:srgbClr val="FFFF00"/>
                </a:solidFill>
                <a:latin typeface="Times New Roman" panose="02020603050405020304" pitchFamily="18" charset="0"/>
                <a:cs typeface="Times New Roman" panose="02020603050405020304" pitchFamily="18" charset="0"/>
              </a:rPr>
              <a:t> State Park, Sheboygan WI</a:t>
            </a:r>
            <a:endParaRPr lang="en-US" sz="3600" dirty="0">
              <a:solidFill>
                <a:srgbClr val="FFFF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561" y="4038600"/>
            <a:ext cx="914400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n-US" b="1" i="1" dirty="0" smtClean="0">
                <a:latin typeface="Times New Roman" panose="02020603050405020304" pitchFamily="18" charset="0"/>
                <a:cs typeface="Times New Roman" panose="02020603050405020304" pitchFamily="18" charset="0"/>
              </a:rPr>
              <a:t>Despite </a:t>
            </a:r>
            <a:r>
              <a:rPr lang="en-US" b="1" i="1" dirty="0">
                <a:latin typeface="Times New Roman" panose="02020603050405020304" pitchFamily="18" charset="0"/>
                <a:cs typeface="Times New Roman" panose="02020603050405020304" pitchFamily="18" charset="0"/>
              </a:rPr>
              <a:t>dramatic reductions in ozone precursor emissions, many areas bordering Lake Michigan continue to violate federal air quality standards.  This problem has persisted for decades and is one of the most challenging air quality issues in the eastern U.S</a:t>
            </a:r>
            <a:r>
              <a:rPr lang="en-US" b="1" i="1" dirty="0" smtClean="0">
                <a:latin typeface="Times New Roman" panose="02020603050405020304" pitchFamily="18" charset="0"/>
                <a:cs typeface="Times New Roman" panose="02020603050405020304" pitchFamily="18" charset="0"/>
              </a:rPr>
              <a:t>.</a:t>
            </a:r>
            <a:endParaRPr lang="en-US" b="1" i="1" dirty="0">
              <a:latin typeface="Times New Roman" panose="02020603050405020304" pitchFamily="18" charset="0"/>
              <a:cs typeface="Times New Roman" panose="02020603050405020304" pitchFamily="18" charset="0"/>
            </a:endParaRPr>
          </a:p>
        </p:txBody>
      </p:sp>
      <p:sp>
        <p:nvSpPr>
          <p:cNvPr id="5" name="Rectangle 4"/>
          <p:cNvSpPr/>
          <p:nvPr/>
        </p:nvSpPr>
        <p:spPr>
          <a:xfrm>
            <a:off x="0" y="6550223"/>
            <a:ext cx="9144000" cy="307777"/>
          </a:xfrm>
          <a:prstGeom prst="rect">
            <a:avLst/>
          </a:prstGeom>
        </p:spPr>
        <p:txBody>
          <a:bodyPr wrap="square">
            <a:spAutoFit/>
          </a:bodyPr>
          <a:lstStyle/>
          <a:p>
            <a:pPr algn="ctr"/>
            <a:r>
              <a:rPr lang="en-US" sz="1400" dirty="0">
                <a:solidFill>
                  <a:srgbClr val="FFFF00"/>
                </a:solidFill>
                <a:latin typeface="Times New Roman" panose="02020603050405020304" pitchFamily="18" charset="0"/>
                <a:cs typeface="Times New Roman" panose="02020603050405020304" pitchFamily="18" charset="0"/>
              </a:rPr>
              <a:t> </a:t>
            </a:r>
            <a:r>
              <a:rPr lang="en-US" sz="1400" dirty="0" smtClean="0">
                <a:solidFill>
                  <a:srgbClr val="FFFF00"/>
                </a:solidFill>
                <a:latin typeface="Times New Roman" panose="02020603050405020304" pitchFamily="18" charset="0"/>
                <a:cs typeface="Times New Roman" panose="02020603050405020304" pitchFamily="18" charset="0"/>
              </a:rPr>
              <a:t>LADCO States Briefing Monday April 24, 2017</a:t>
            </a:r>
            <a:endParaRPr lang="en-US" sz="1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60368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57213" indent="-214313">
              <a:lnSpc>
                <a:spcPct val="90000"/>
              </a:lnSpc>
              <a:spcBef>
                <a:spcPts val="375"/>
              </a:spcBef>
              <a:buFont typeface="Arial" panose="020B0604020202020204" pitchFamily="34" charset="0"/>
              <a:buChar char="•"/>
              <a:defRPr sz="1800">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18859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2288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25717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29146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AC7D37A5-457A-477E-BD8B-B874DA986C96}" type="slidenum">
              <a:rPr lang="en-US" altLang="en-US" sz="1050">
                <a:latin typeface="Gill Sans MT" panose="020B0502020104020203" pitchFamily="34" charset="0"/>
              </a:rPr>
              <a:pPr fontAlgn="base">
                <a:lnSpc>
                  <a:spcPct val="100000"/>
                </a:lnSpc>
                <a:spcBef>
                  <a:spcPct val="0"/>
                </a:spcBef>
                <a:spcAft>
                  <a:spcPct val="0"/>
                </a:spcAft>
                <a:buFontTx/>
                <a:buNone/>
              </a:pPr>
              <a:t>10</a:t>
            </a:fld>
            <a:endParaRPr lang="en-US" altLang="en-US" sz="1050">
              <a:latin typeface="Gill Sans MT" panose="020B0502020104020203" pitchFamily="34" charset="0"/>
            </a:endParaRPr>
          </a:p>
        </p:txBody>
      </p:sp>
      <p:sp>
        <p:nvSpPr>
          <p:cNvPr id="9220" name="TextBox 14"/>
          <p:cNvSpPr txBox="1">
            <a:spLocks noChangeArrowheads="1"/>
          </p:cNvSpPr>
          <p:nvPr/>
        </p:nvSpPr>
        <p:spPr bwMode="auto">
          <a:xfrm>
            <a:off x="98290" y="1367836"/>
            <a:ext cx="8664710" cy="354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15888" indent="-115888">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indent="0">
              <a:spcAft>
                <a:spcPts val="225"/>
              </a:spcAft>
              <a:buClr>
                <a:srgbClr val="3366FF"/>
              </a:buClr>
              <a:defRPr/>
            </a:pPr>
            <a:r>
              <a:rPr lang="en-US" sz="1600" b="1" dirty="0">
                <a:latin typeface="Times New Roman" panose="02020603050405020304" pitchFamily="18" charset="0"/>
                <a:cs typeface="Times New Roman" panose="02020603050405020304" pitchFamily="18" charset="0"/>
              </a:rPr>
              <a:t>U.S. EPA Federal Reference Methods for Trace </a:t>
            </a:r>
            <a:r>
              <a:rPr lang="en-US" sz="1600" b="1" dirty="0" smtClean="0">
                <a:latin typeface="Times New Roman" panose="02020603050405020304" pitchFamily="18" charset="0"/>
                <a:cs typeface="Times New Roman" panose="02020603050405020304" pitchFamily="18" charset="0"/>
              </a:rPr>
              <a:t>Gases along with Formaldehyde (O3 precursor):</a:t>
            </a:r>
            <a:endParaRPr lang="en-US" altLang="en-US" sz="1600" b="1" dirty="0">
              <a:latin typeface="Times New Roman" panose="02020603050405020304" pitchFamily="18" charset="0"/>
              <a:cs typeface="Times New Roman" panose="02020603050405020304" pitchFamily="18" charset="0"/>
            </a:endParaRPr>
          </a:p>
          <a:p>
            <a:pPr marL="214313" indent="-214313">
              <a:spcAft>
                <a:spcPts val="225"/>
              </a:spcAft>
              <a:buFont typeface="Wingdings" panose="05000000000000000000" pitchFamily="2" charset="2"/>
              <a:buChar char="Ø"/>
              <a:defRPr/>
            </a:pPr>
            <a:r>
              <a:rPr lang="en-US" altLang="en-US" sz="1600" b="1" dirty="0" smtClean="0">
                <a:latin typeface="Times New Roman" panose="02020603050405020304" pitchFamily="18" charset="0"/>
                <a:cs typeface="Times New Roman" panose="02020603050405020304" pitchFamily="18" charset="0"/>
              </a:rPr>
              <a:t>NOx/</a:t>
            </a:r>
            <a:r>
              <a:rPr lang="en-US" altLang="en-US" sz="1600" b="1" dirty="0" err="1" smtClean="0">
                <a:latin typeface="Times New Roman" panose="02020603050405020304" pitchFamily="18" charset="0"/>
                <a:cs typeface="Times New Roman" panose="02020603050405020304" pitchFamily="18" charset="0"/>
              </a:rPr>
              <a:t>NOy</a:t>
            </a:r>
            <a:r>
              <a:rPr lang="en-US" altLang="en-US" sz="1600" b="1" dirty="0" smtClean="0">
                <a:latin typeface="Times New Roman" panose="02020603050405020304" pitchFamily="18" charset="0"/>
                <a:cs typeface="Times New Roman" panose="02020603050405020304" pitchFamily="18" charset="0"/>
              </a:rPr>
              <a:t> </a:t>
            </a:r>
            <a:r>
              <a:rPr lang="en-US" altLang="en-US" sz="1600" b="1" dirty="0">
                <a:latin typeface="Times New Roman" panose="02020603050405020304" pitchFamily="18" charset="0"/>
                <a:cs typeface="Times New Roman" panose="02020603050405020304" pitchFamily="18" charset="0"/>
              </a:rPr>
              <a:t>methods:</a:t>
            </a:r>
          </a:p>
          <a:p>
            <a:pPr marL="684609" lvl="1">
              <a:spcAft>
                <a:spcPts val="225"/>
              </a:spcAft>
              <a:buFont typeface="Wingdings" panose="05000000000000000000" pitchFamily="2" charset="2"/>
              <a:buChar char="§"/>
              <a:defRPr/>
            </a:pPr>
            <a:r>
              <a:rPr lang="en-US" sz="1600" dirty="0">
                <a:latin typeface="Times New Roman" panose="02020603050405020304" pitchFamily="18" charset="0"/>
                <a:cs typeface="Times New Roman" panose="02020603050405020304" pitchFamily="18" charset="0"/>
              </a:rPr>
              <a:t>Teledyne T500U Cavity attenuated phase shift spectroscopy (CAPS)</a:t>
            </a:r>
          </a:p>
          <a:p>
            <a:pPr marL="684609" lvl="1">
              <a:spcAft>
                <a:spcPts val="225"/>
              </a:spcAft>
              <a:buFont typeface="Wingdings" panose="05000000000000000000" pitchFamily="2" charset="2"/>
              <a:buChar char="§"/>
              <a:defRPr/>
            </a:pPr>
            <a:r>
              <a:rPr lang="en-US" sz="1600" dirty="0">
                <a:latin typeface="Times New Roman" panose="02020603050405020304" pitchFamily="18" charset="0"/>
                <a:cs typeface="Times New Roman" panose="02020603050405020304" pitchFamily="18" charset="0"/>
              </a:rPr>
              <a:t>Teledyne 200EUP Photolytic converter – O</a:t>
            </a:r>
            <a:r>
              <a:rPr lang="en-US" sz="1600" baseline="-25000" dirty="0">
                <a:latin typeface="Times New Roman" panose="02020603050405020304" pitchFamily="18" charset="0"/>
                <a:cs typeface="Times New Roman" panose="02020603050405020304" pitchFamily="18" charset="0"/>
              </a:rPr>
              <a:t>3</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chemiluminescence</a:t>
            </a:r>
            <a:r>
              <a:rPr lang="en-US" sz="1600" dirty="0">
                <a:latin typeface="Times New Roman" panose="02020603050405020304" pitchFamily="18" charset="0"/>
                <a:cs typeface="Times New Roman" panose="02020603050405020304" pitchFamily="18" charset="0"/>
              </a:rPr>
              <a:t> </a:t>
            </a:r>
          </a:p>
          <a:p>
            <a:pPr marL="684609" lvl="1">
              <a:spcAft>
                <a:spcPts val="225"/>
              </a:spcAft>
              <a:buFont typeface="Wingdings" panose="05000000000000000000" pitchFamily="2" charset="2"/>
              <a:buChar char="§"/>
              <a:defRPr/>
            </a:pPr>
            <a:endParaRPr lang="en-US" sz="1600" dirty="0" smtClean="0">
              <a:latin typeface="Times New Roman" panose="02020603050405020304" pitchFamily="18" charset="0"/>
              <a:cs typeface="Times New Roman" panose="02020603050405020304" pitchFamily="18" charset="0"/>
            </a:endParaRPr>
          </a:p>
          <a:p>
            <a:pPr marL="214313" indent="-214313">
              <a:spcAft>
                <a:spcPts val="225"/>
              </a:spcAft>
              <a:buFont typeface="Wingdings" panose="05000000000000000000" pitchFamily="2" charset="2"/>
              <a:buChar char="Ø"/>
              <a:defRPr/>
            </a:pPr>
            <a:r>
              <a:rPr lang="en-US" sz="1600" b="1" dirty="0" smtClean="0">
                <a:latin typeface="Times New Roman" panose="02020603050405020304" pitchFamily="18" charset="0"/>
                <a:cs typeface="Times New Roman" panose="02020603050405020304" pitchFamily="18" charset="0"/>
              </a:rPr>
              <a:t>O</a:t>
            </a:r>
            <a:r>
              <a:rPr lang="en-US" sz="1600" b="1" baseline="-25000" dirty="0" smtClean="0">
                <a:latin typeface="Times New Roman" panose="02020603050405020304" pitchFamily="18" charset="0"/>
                <a:cs typeface="Times New Roman" panose="02020603050405020304" pitchFamily="18" charset="0"/>
              </a:rPr>
              <a:t>3</a:t>
            </a:r>
            <a:r>
              <a:rPr lang="en-US" sz="1600" b="1" dirty="0" smtClean="0">
                <a:latin typeface="Times New Roman" panose="02020603050405020304" pitchFamily="18" charset="0"/>
                <a:cs typeface="Times New Roman" panose="02020603050405020304" pitchFamily="18" charset="0"/>
              </a:rPr>
              <a:t> method:</a:t>
            </a:r>
          </a:p>
          <a:p>
            <a:pPr marL="684609" lvl="1">
              <a:spcAft>
                <a:spcPts val="225"/>
              </a:spcAft>
              <a:buFont typeface="Wingdings" panose="05000000000000000000" pitchFamily="2" charset="2"/>
              <a:buChar char="§"/>
              <a:defRPr/>
            </a:pPr>
            <a:r>
              <a:rPr lang="en-US" sz="1600" dirty="0" smtClean="0">
                <a:latin typeface="Times New Roman" panose="02020603050405020304" pitchFamily="18" charset="0"/>
                <a:cs typeface="Times New Roman" panose="02020603050405020304" pitchFamily="18" charset="0"/>
              </a:rPr>
              <a:t>2B </a:t>
            </a:r>
            <a:r>
              <a:rPr lang="en-US" sz="1600" dirty="0">
                <a:latin typeface="Times New Roman" panose="02020603050405020304" pitchFamily="18" charset="0"/>
                <a:cs typeface="Times New Roman" panose="02020603050405020304" pitchFamily="18" charset="0"/>
              </a:rPr>
              <a:t>Technologies M211 </a:t>
            </a:r>
            <a:r>
              <a:rPr lang="en-US" sz="1600" dirty="0" err="1">
                <a:latin typeface="Times New Roman" panose="02020603050405020304" pitchFamily="18" charset="0"/>
                <a:cs typeface="Times New Roman" panose="02020603050405020304" pitchFamily="18" charset="0"/>
              </a:rPr>
              <a:t>Scrubberless</a:t>
            </a:r>
            <a:r>
              <a:rPr lang="en-US" sz="1600" dirty="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UV</a:t>
            </a:r>
          </a:p>
          <a:p>
            <a:pPr marL="113109" indent="-171450">
              <a:spcAft>
                <a:spcPts val="225"/>
              </a:spcAft>
              <a:buFont typeface="Wingdings" panose="05000000000000000000" pitchFamily="2" charset="2"/>
              <a:buChar char="Ø"/>
              <a:defRPr/>
            </a:pPr>
            <a:r>
              <a:rPr lang="en-US" sz="1600" b="1" dirty="0" smtClean="0">
                <a:latin typeface="Times New Roman" panose="02020603050405020304" pitchFamily="18" charset="0"/>
                <a:cs typeface="Times New Roman" panose="02020603050405020304" pitchFamily="18" charset="0"/>
              </a:rPr>
              <a:t>HCHO</a:t>
            </a:r>
          </a:p>
          <a:p>
            <a:pPr marL="740171" lvl="1" indent="-171450">
              <a:spcAft>
                <a:spcPts val="225"/>
              </a:spcAft>
              <a:buFont typeface="Wingdings" panose="05000000000000000000" pitchFamily="2" charset="2"/>
              <a:buChar char="Ø"/>
              <a:defRPr/>
            </a:pPr>
            <a:r>
              <a:rPr lang="en-US" sz="1600" dirty="0" smtClean="0">
                <a:latin typeface="Times New Roman" panose="02020603050405020304" pitchFamily="18" charset="0"/>
                <a:cs typeface="Times New Roman" panose="02020603050405020304" pitchFamily="18" charset="0"/>
              </a:rPr>
              <a:t>Aerodyne QCL</a:t>
            </a:r>
          </a:p>
          <a:p>
            <a:pPr marL="57547">
              <a:spcAft>
                <a:spcPts val="225"/>
              </a:spcAft>
              <a:buFont typeface="Wingdings" panose="05000000000000000000" pitchFamily="2" charset="2"/>
              <a:buChar char="§"/>
              <a:defRPr/>
            </a:pPr>
            <a:endParaRPr lang="en-US" sz="1200" dirty="0">
              <a:latin typeface="Times New Roman" panose="02020603050405020304" pitchFamily="18" charset="0"/>
              <a:cs typeface="Times New Roman" panose="02020603050405020304" pitchFamily="18" charset="0"/>
            </a:endParaRPr>
          </a:p>
          <a:p>
            <a:pPr marL="341709">
              <a:spcAft>
                <a:spcPts val="225"/>
              </a:spcAft>
              <a:buFont typeface="Wingdings" panose="05000000000000000000" pitchFamily="2" charset="2"/>
              <a:buChar char="Ø"/>
              <a:defRPr/>
            </a:pPr>
            <a:endParaRPr lang="en-US" sz="1200" dirty="0">
              <a:latin typeface="Times New Roman" panose="02020603050405020304" pitchFamily="18" charset="0"/>
              <a:cs typeface="Times New Roman" panose="02020603050405020304" pitchFamily="18" charset="0"/>
            </a:endParaRPr>
          </a:p>
          <a:p>
            <a:pPr marL="684609" lvl="1">
              <a:spcAft>
                <a:spcPts val="225"/>
              </a:spcAft>
              <a:buFont typeface="Wingdings" panose="05000000000000000000" pitchFamily="2" charset="2"/>
              <a:buChar char="§"/>
              <a:defRPr/>
            </a:pPr>
            <a:endParaRPr lang="en-US" sz="1200" dirty="0">
              <a:latin typeface="+mn-lt"/>
            </a:endParaRPr>
          </a:p>
          <a:p>
            <a:pPr marL="214313">
              <a:spcAft>
                <a:spcPts val="225"/>
              </a:spcAft>
              <a:buFont typeface="Wingdings" panose="05000000000000000000" pitchFamily="2" charset="2"/>
              <a:buChar char="§"/>
              <a:defRPr/>
            </a:pPr>
            <a:endParaRPr lang="en-US" sz="1200" dirty="0">
              <a:latin typeface="+mn-lt"/>
            </a:endParaRPr>
          </a:p>
          <a:p>
            <a:pPr marL="214313" indent="-214313">
              <a:spcAft>
                <a:spcPts val="225"/>
              </a:spcAft>
              <a:buFont typeface="Wingdings" panose="05000000000000000000" pitchFamily="2" charset="2"/>
              <a:buChar char="Ø"/>
              <a:defRPr/>
            </a:pPr>
            <a:endParaRPr lang="en-US" altLang="en-US" sz="1050" b="1" dirty="0">
              <a:latin typeface="Gill Sans MT" panose="020B0502020104020203" pitchFamily="34" charset="0"/>
            </a:endParaRPr>
          </a:p>
        </p:txBody>
      </p:sp>
      <p:pic>
        <p:nvPicPr>
          <p:cNvPr id="8"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1154" y="3122903"/>
            <a:ext cx="4451846" cy="333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98290" y="152400"/>
            <a:ext cx="8991600" cy="1077218"/>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Sheboygan Research Site: Spaceport Sheboygan</a:t>
            </a:r>
          </a:p>
          <a:p>
            <a:r>
              <a:rPr lang="en-US" sz="3200" b="1" dirty="0" smtClean="0">
                <a:latin typeface="Times New Roman" panose="02020603050405020304" pitchFamily="18" charset="0"/>
                <a:cs typeface="Times New Roman" panose="02020603050405020304" pitchFamily="18" charset="0"/>
              </a:rPr>
              <a:t>EPA Research Trailer</a:t>
            </a:r>
            <a:endParaRPr lang="en-US" sz="3200" b="1" dirty="0">
              <a:latin typeface="Times New Roman" panose="02020603050405020304" pitchFamily="18" charset="0"/>
              <a:cs typeface="Times New Roman" panose="02020603050405020304" pitchFamily="18" charset="0"/>
            </a:endParaRPr>
          </a:p>
        </p:txBody>
      </p:sp>
      <p:sp>
        <p:nvSpPr>
          <p:cNvPr id="7" name="Rectangle 6"/>
          <p:cNvSpPr/>
          <p:nvPr/>
        </p:nvSpPr>
        <p:spPr>
          <a:xfrm>
            <a:off x="4800600" y="6461465"/>
            <a:ext cx="3880358" cy="369332"/>
          </a:xfrm>
          <a:prstGeom prst="rect">
            <a:avLst/>
          </a:prstGeom>
        </p:spPr>
        <p:txBody>
          <a:bodyPr wrap="none">
            <a:spAutoFit/>
          </a:bodyPr>
          <a:lstStyle/>
          <a:p>
            <a:r>
              <a:rPr lang="en-US" dirty="0" smtClean="0"/>
              <a:t>EPA </a:t>
            </a:r>
            <a:r>
              <a:rPr lang="en-US" dirty="0"/>
              <a:t>Trailer </a:t>
            </a:r>
            <a:r>
              <a:rPr lang="en-US" dirty="0" smtClean="0"/>
              <a:t>at Logan</a:t>
            </a:r>
            <a:r>
              <a:rPr lang="en-US" dirty="0"/>
              <a:t>, Utah </a:t>
            </a:r>
            <a:r>
              <a:rPr lang="en-US" dirty="0" smtClean="0"/>
              <a:t>January 2017</a:t>
            </a:r>
            <a:endParaRPr lang="en-US" dirty="0"/>
          </a:p>
        </p:txBody>
      </p:sp>
    </p:spTree>
    <p:extLst>
      <p:ext uri="{BB962C8B-B14F-4D97-AF65-F5344CB8AC3E}">
        <p14:creationId xmlns:p14="http://schemas.microsoft.com/office/powerpoint/2010/main" val="7322173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eans\users$\bpierce\Data\Documents\Attachments\apr_06\NOAA_shi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295400"/>
            <a:ext cx="4064000" cy="54165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3607" y="-7930"/>
            <a:ext cx="838595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3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Ship measurements: NOAA -GLERL Lake</a:t>
            </a:r>
            <a:r>
              <a:rPr kumimoji="0" lang="en-US" altLang="en-US" sz="3200" b="1" i="0" u="none" strike="noStrike" cap="none" normalizeH="0" dirty="0" smtClean="0">
                <a:ln>
                  <a:noFill/>
                </a:ln>
                <a:solidFill>
                  <a:schemeClr val="tx1"/>
                </a:solidFill>
                <a:effectLst/>
                <a:latin typeface="Times New Roman" panose="02020603050405020304" pitchFamily="18" charset="0"/>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3200" b="1" i="0" u="none" strike="noStrike" cap="none" normalizeH="0" dirty="0" smtClean="0">
                <a:ln>
                  <a:noFill/>
                </a:ln>
                <a:solidFill>
                  <a:schemeClr val="tx1"/>
                </a:solidFill>
                <a:effectLst/>
                <a:latin typeface="Times New Roman" panose="02020603050405020304" pitchFamily="18" charset="0"/>
                <a:cs typeface="Times New Roman" panose="02020603050405020304" pitchFamily="18" charset="0"/>
              </a:rPr>
              <a:t>Michigan Field Station </a:t>
            </a:r>
            <a:r>
              <a:rPr kumimoji="0" lang="en-US" altLang="en-US" sz="3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Research</a:t>
            </a:r>
            <a:r>
              <a:rPr kumimoji="0" lang="en-US" altLang="en-US" sz="3200" b="1" i="0" u="none" strike="noStrike" cap="none" normalizeH="0" dirty="0" smtClean="0">
                <a:ln>
                  <a:noFill/>
                </a:ln>
                <a:solidFill>
                  <a:schemeClr val="tx1"/>
                </a:solidFill>
                <a:effectLst/>
                <a:latin typeface="Times New Roman" panose="02020603050405020304" pitchFamily="18" charset="0"/>
                <a:cs typeface="Times New Roman" panose="02020603050405020304" pitchFamily="18" charset="0"/>
              </a:rPr>
              <a:t> Vessel </a:t>
            </a:r>
            <a:r>
              <a:rPr kumimoji="0" lang="en-US" altLang="en-US" sz="3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R5503 </a:t>
            </a:r>
          </a:p>
        </p:txBody>
      </p:sp>
      <p:sp>
        <p:nvSpPr>
          <p:cNvPr id="4" name="Rectangle 3"/>
          <p:cNvSpPr/>
          <p:nvPr/>
        </p:nvSpPr>
        <p:spPr>
          <a:xfrm>
            <a:off x="152400" y="1996307"/>
            <a:ext cx="4572000" cy="2585323"/>
          </a:xfrm>
          <a:prstGeom prst="rect">
            <a:avLst/>
          </a:prstGeom>
        </p:spPr>
        <p:txBody>
          <a:bodyPr>
            <a:spAutoFit/>
          </a:bodyPr>
          <a:lstStyle/>
          <a:p>
            <a:pPr lvl="0" fontAlgn="base">
              <a:spcBef>
                <a:spcPct val="0"/>
              </a:spcBef>
              <a:spcAft>
                <a:spcPct val="0"/>
              </a:spcAft>
            </a:pPr>
            <a:r>
              <a:rPr lang="en-US" altLang="en-US" b="1" dirty="0" smtClean="0">
                <a:latin typeface="Times New Roman" panose="02020603050405020304" pitchFamily="18" charset="0"/>
                <a:cs typeface="Times New Roman" panose="02020603050405020304" pitchFamily="18" charset="0"/>
              </a:rPr>
              <a:t>The NOAA Great </a:t>
            </a:r>
            <a:r>
              <a:rPr lang="en-US" altLang="en-US" b="1" dirty="0">
                <a:latin typeface="Times New Roman" panose="02020603050405020304" pitchFamily="18" charset="0"/>
                <a:cs typeface="Times New Roman" panose="02020603050405020304" pitchFamily="18" charset="0"/>
              </a:rPr>
              <a:t>Lakes </a:t>
            </a:r>
            <a:r>
              <a:rPr lang="en-US" altLang="en-US" b="1" dirty="0" smtClean="0">
                <a:latin typeface="Times New Roman" panose="02020603050405020304" pitchFamily="18" charset="0"/>
                <a:cs typeface="Times New Roman" panose="02020603050405020304" pitchFamily="18" charset="0"/>
              </a:rPr>
              <a:t>Environmental </a:t>
            </a:r>
            <a:r>
              <a:rPr lang="en-US" altLang="en-US" b="1" dirty="0">
                <a:latin typeface="Times New Roman" panose="02020603050405020304" pitchFamily="18" charset="0"/>
                <a:cs typeface="Times New Roman" panose="02020603050405020304" pitchFamily="18" charset="0"/>
              </a:rPr>
              <a:t>Research </a:t>
            </a:r>
            <a:r>
              <a:rPr lang="en-US" altLang="en-US" b="1" dirty="0" smtClean="0">
                <a:latin typeface="Times New Roman" panose="02020603050405020304" pitchFamily="18" charset="0"/>
                <a:cs typeface="Times New Roman" panose="02020603050405020304" pitchFamily="18" charset="0"/>
              </a:rPr>
              <a:t>Laboratory (GLERL) will be providing the RV R5503 during June 2-22</a:t>
            </a:r>
          </a:p>
          <a:p>
            <a:pPr marL="285750" lvl="0" indent="-285750" fontAlgn="base">
              <a:spcBef>
                <a:spcPct val="0"/>
              </a:spcBef>
              <a:spcAft>
                <a:spcPct val="0"/>
              </a:spcAft>
              <a:buFont typeface="Arial" panose="020B0604020202020204" pitchFamily="34" charset="0"/>
              <a:buChar char="•"/>
            </a:pPr>
            <a:r>
              <a:rPr lang="en-US" altLang="en-US" dirty="0" smtClean="0">
                <a:latin typeface="Times New Roman" panose="02020603050405020304" pitchFamily="18" charset="0"/>
                <a:cs typeface="Times New Roman" panose="02020603050405020304" pitchFamily="18" charset="0"/>
              </a:rPr>
              <a:t>EPA </a:t>
            </a:r>
            <a:r>
              <a:rPr lang="en-US" altLang="en-US" dirty="0">
                <a:latin typeface="Times New Roman" panose="02020603050405020304" pitchFamily="18" charset="0"/>
                <a:cs typeface="Times New Roman" panose="02020603050405020304" pitchFamily="18" charset="0"/>
              </a:rPr>
              <a:t>Pandora, ceilometer, </a:t>
            </a:r>
            <a:r>
              <a:rPr lang="en-US" altLang="en-US" dirty="0" err="1">
                <a:latin typeface="Times New Roman" panose="02020603050405020304" pitchFamily="18" charset="0"/>
                <a:cs typeface="Times New Roman" panose="02020603050405020304" pitchFamily="18" charset="0"/>
              </a:rPr>
              <a:t>insitu</a:t>
            </a:r>
            <a:r>
              <a:rPr lang="en-US" altLang="en-US" dirty="0">
                <a:latin typeface="Times New Roman" panose="02020603050405020304" pitchFamily="18" charset="0"/>
                <a:cs typeface="Times New Roman" panose="02020603050405020304" pitchFamily="18" charset="0"/>
              </a:rPr>
              <a:t> </a:t>
            </a:r>
            <a:r>
              <a:rPr lang="en-US" altLang="en-US" dirty="0" smtClean="0">
                <a:latin typeface="Times New Roman" panose="02020603050405020304" pitchFamily="18" charset="0"/>
                <a:cs typeface="Times New Roman" panose="02020603050405020304" pitchFamily="18" charset="0"/>
              </a:rPr>
              <a:t>O3 measurements using tethered </a:t>
            </a:r>
            <a:r>
              <a:rPr lang="en-US" altLang="en-US" dirty="0">
                <a:latin typeface="Times New Roman" panose="02020603050405020304" pitchFamily="18" charset="0"/>
                <a:cs typeface="Times New Roman" panose="02020603050405020304" pitchFamily="18" charset="0"/>
              </a:rPr>
              <a:t>Kite and </a:t>
            </a:r>
            <a:r>
              <a:rPr lang="en-US" altLang="en-US" dirty="0" smtClean="0">
                <a:latin typeface="Times New Roman" panose="02020603050405020304" pitchFamily="18" charset="0"/>
                <a:cs typeface="Times New Roman" panose="02020603050405020304" pitchFamily="18" charset="0"/>
              </a:rPr>
              <a:t>shipboard</a:t>
            </a:r>
          </a:p>
          <a:p>
            <a:pPr marL="285750" lvl="0" indent="-285750" fontAlgn="base">
              <a:spcBef>
                <a:spcPct val="0"/>
              </a:spcBef>
              <a:spcAft>
                <a:spcPct val="0"/>
              </a:spcAft>
              <a:buFont typeface="Arial" panose="020B0604020202020204" pitchFamily="34" charset="0"/>
              <a:buChar char="•"/>
            </a:pPr>
            <a:r>
              <a:rPr lang="en-US" altLang="en-US" dirty="0" smtClean="0">
                <a:latin typeface="Times New Roman" panose="02020603050405020304" pitchFamily="18" charset="0"/>
                <a:cs typeface="Times New Roman" panose="02020603050405020304" pitchFamily="18" charset="0"/>
              </a:rPr>
              <a:t>Based out of Sheboygan, WI during deployment</a:t>
            </a:r>
            <a:endParaRPr lang="en-US" altLang="en-US" dirty="0">
              <a:latin typeface="Times New Roman" panose="02020603050405020304" pitchFamily="18" charset="0"/>
              <a:cs typeface="Times New Roman" panose="02020603050405020304" pitchFamily="18" charset="0"/>
            </a:endParaRPr>
          </a:p>
          <a:p>
            <a:pPr lvl="0" fontAlgn="base">
              <a:spcBef>
                <a:spcPct val="0"/>
              </a:spcBef>
              <a:spcAft>
                <a:spcPct val="0"/>
              </a:spcAft>
            </a:pPr>
            <a:r>
              <a:rPr lang="en-US" altLang="en-US" b="1" dirty="0" smtClean="0">
                <a:latin typeface="Times New Roman" panose="02020603050405020304" pitchFamily="18" charset="0"/>
                <a:cs typeface="Times New Roman" panose="02020603050405020304" pitchFamily="18" charset="0"/>
              </a:rPr>
              <a:t> </a:t>
            </a:r>
            <a:endParaRPr lang="en-US" dirty="0"/>
          </a:p>
        </p:txBody>
      </p:sp>
      <p:pic>
        <p:nvPicPr>
          <p:cNvPr id="2053" name="Picture 5" descr="Go to GLERL Home 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379" y="1117826"/>
            <a:ext cx="2305050" cy="714375"/>
          </a:xfrm>
          <a:prstGeom prst="rect">
            <a:avLst/>
          </a:prstGeom>
          <a:solidFill>
            <a:srgbClr val="00B0F0">
              <a:alpha val="46000"/>
            </a:srgbClr>
          </a:solidFill>
        </p:spPr>
      </p:pic>
      <p:pic>
        <p:nvPicPr>
          <p:cNvPr id="2055" name="Picture 7" descr="https://tse3.mm.bing.net/th?id=OIP.AVr9L1auaPHRuAONUX9KeADmCQ&amp;pid=15.1&amp;P=0&amp;w=230&amp;h=1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914" y="4343400"/>
            <a:ext cx="3657600" cy="2289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1391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1884580"/>
            <a:ext cx="8305800" cy="923330"/>
          </a:xfrm>
          <a:prstGeom prst="rect">
            <a:avLst/>
          </a:prstGeom>
          <a:noFill/>
        </p:spPr>
        <p:txBody>
          <a:bodyPr wrap="square">
            <a:spAutoFit/>
          </a:bodyPr>
          <a:lstStyle/>
          <a:p>
            <a:pPr marL="285750"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GMAP has an integrated Differential Ultra Violet Absorption Spectroscopy (DUVAS) </a:t>
            </a:r>
            <a:r>
              <a:rPr lang="en-US" dirty="0" smtClean="0">
                <a:latin typeface="Times New Roman" panose="02020603050405020304" pitchFamily="18" charset="0"/>
                <a:cs typeface="Times New Roman" panose="02020603050405020304" pitchFamily="18" charset="0"/>
              </a:rPr>
              <a:t>that can </a:t>
            </a:r>
            <a:r>
              <a:rPr lang="en-US" dirty="0">
                <a:latin typeface="Times New Roman" panose="02020603050405020304" pitchFamily="18" charset="0"/>
                <a:cs typeface="Times New Roman" panose="02020603050405020304" pitchFamily="18" charset="0"/>
              </a:rPr>
              <a:t>provide high frequency (1 second) measurements while moving or </a:t>
            </a:r>
            <a:r>
              <a:rPr lang="en-US" dirty="0" smtClean="0">
                <a:latin typeface="Times New Roman" panose="02020603050405020304" pitchFamily="18" charset="0"/>
                <a:cs typeface="Times New Roman" panose="02020603050405020304" pitchFamily="18" charset="0"/>
              </a:rPr>
              <a:t>parked. </a:t>
            </a:r>
            <a:endParaRPr lang="en-US" dirty="0">
              <a:latin typeface="Times New Roman" panose="02020603050405020304" pitchFamily="18" charset="0"/>
              <a:cs typeface="Times New Roman" panose="02020603050405020304" pitchFamily="18" charset="0"/>
            </a:endParaRPr>
          </a:p>
        </p:txBody>
      </p:sp>
      <p:sp>
        <p:nvSpPr>
          <p:cNvPr id="7" name="Rectangle 6"/>
          <p:cNvSpPr/>
          <p:nvPr/>
        </p:nvSpPr>
        <p:spPr>
          <a:xfrm>
            <a:off x="0" y="6488668"/>
            <a:ext cx="9144000" cy="338554"/>
          </a:xfrm>
          <a:prstGeom prst="rect">
            <a:avLst/>
          </a:prstGeom>
        </p:spPr>
        <p:txBody>
          <a:bodyPr wrap="square">
            <a:spAutoFit/>
          </a:bodyPr>
          <a:lstStyle/>
          <a:p>
            <a:r>
              <a:rPr lang="en-US" sz="1600" baseline="30000" dirty="0" smtClean="0">
                <a:latin typeface="Times New Roman" panose="02020603050405020304" pitchFamily="18" charset="0"/>
                <a:cs typeface="Times New Roman" panose="02020603050405020304" pitchFamily="18" charset="0"/>
              </a:rPr>
              <a:t>1</a:t>
            </a:r>
            <a:r>
              <a:rPr lang="en-US" sz="1600" dirty="0" smtClean="0">
                <a:latin typeface="Times New Roman" panose="02020603050405020304" pitchFamily="18" charset="0"/>
                <a:cs typeface="Times New Roman" panose="02020603050405020304" pitchFamily="18" charset="0"/>
              </a:rPr>
              <a:t>http</a:t>
            </a:r>
            <a:r>
              <a:rPr lang="en-US" sz="1600" dirty="0">
                <a:latin typeface="Times New Roman" panose="02020603050405020304" pitchFamily="18" charset="0"/>
                <a:cs typeface="Times New Roman" panose="02020603050405020304" pitchFamily="18" charset="0"/>
              </a:rPr>
              <a:t>://www.duvastechnologies.com/index.php?option=com_content&amp;view=featured&amp;Itemid=435</a:t>
            </a:r>
          </a:p>
        </p:txBody>
      </p:sp>
      <p:pic>
        <p:nvPicPr>
          <p:cNvPr id="1028" name="Picture 4" descr="http://www.duvastechnologies.com/images/new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828278"/>
            <a:ext cx="4800600" cy="360642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66007" y="152400"/>
            <a:ext cx="8991600" cy="1077218"/>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Mobile Van Measurements: EPA </a:t>
            </a:r>
            <a:r>
              <a:rPr lang="en-US" sz="3200" b="1" dirty="0">
                <a:latin typeface="Times New Roman" panose="02020603050405020304" pitchFamily="18" charset="0"/>
                <a:cs typeface="Times New Roman" panose="02020603050405020304" pitchFamily="18" charset="0"/>
              </a:rPr>
              <a:t>Region </a:t>
            </a:r>
            <a:r>
              <a:rPr lang="en-US" sz="3200" b="1" dirty="0" smtClean="0">
                <a:latin typeface="Times New Roman" panose="02020603050405020304" pitchFamily="18" charset="0"/>
                <a:cs typeface="Times New Roman" panose="02020603050405020304" pitchFamily="18" charset="0"/>
              </a:rPr>
              <a:t>Geospatial </a:t>
            </a:r>
            <a:r>
              <a:rPr lang="en-US" sz="3200" b="1" dirty="0">
                <a:latin typeface="Times New Roman" panose="02020603050405020304" pitchFamily="18" charset="0"/>
                <a:cs typeface="Times New Roman" panose="02020603050405020304" pitchFamily="18" charset="0"/>
              </a:rPr>
              <a:t>Measurement of Air Pollution (GMAP) </a:t>
            </a:r>
            <a:endParaRPr lang="en-US" sz="3200" b="1" dirty="0" smtClean="0">
              <a:latin typeface="Times New Roman" panose="02020603050405020304" pitchFamily="18" charset="0"/>
              <a:cs typeface="Times New Roman" panose="02020603050405020304" pitchFamily="18" charset="0"/>
            </a:endParaRPr>
          </a:p>
        </p:txBody>
      </p:sp>
      <p:sp>
        <p:nvSpPr>
          <p:cNvPr id="3" name="TextBox 2"/>
          <p:cNvSpPr txBox="1"/>
          <p:nvPr/>
        </p:nvSpPr>
        <p:spPr>
          <a:xfrm>
            <a:off x="5257800" y="3429000"/>
            <a:ext cx="3733800" cy="1200329"/>
          </a:xfrm>
          <a:prstGeom prst="rect">
            <a:avLst/>
          </a:prstGeom>
          <a:noFill/>
        </p:spPr>
        <p:txBody>
          <a:bodyPr wrap="square" rtlCol="0">
            <a:spAutoFit/>
          </a:bodyPr>
          <a:lstStyle/>
          <a:p>
            <a:pPr marL="285750" indent="-285750">
              <a:buFont typeface="Wingdings" panose="05000000000000000000" pitchFamily="2" charset="2"/>
              <a:buChar char="§"/>
            </a:pPr>
            <a:r>
              <a:rPr lang="en-US" dirty="0" smtClean="0">
                <a:latin typeface="Times New Roman" panose="02020603050405020304" pitchFamily="18" charset="0"/>
                <a:cs typeface="Times New Roman" panose="02020603050405020304" pitchFamily="18" charset="0"/>
              </a:rPr>
              <a:t>Will be deployed during high ozone events to measure coastal and inland ozone gradients during LMOS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47903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Brad\Documents\Work\Attachments\apr_21\GMAP_21st_St_to_17th_St_Zion_Inland_rou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6962"/>
            <a:ext cx="9144000" cy="57610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90599" y="313062"/>
            <a:ext cx="6700745" cy="461665"/>
          </a:xfrm>
          <a:prstGeom prst="rect">
            <a:avLst/>
          </a:prstGeom>
        </p:spPr>
        <p:txBody>
          <a:bodyPr wrap="none">
            <a:spAutoFit/>
          </a:bodyPr>
          <a:lstStyle/>
          <a:p>
            <a:r>
              <a:rPr lang="en-US" sz="2400" b="1" dirty="0">
                <a:latin typeface="Times New Roman" panose="02020603050405020304" pitchFamily="18" charset="0"/>
                <a:cs typeface="Times New Roman" panose="02020603050405020304" pitchFamily="18" charset="0"/>
              </a:rPr>
              <a:t>GMAP </a:t>
            </a:r>
            <a:r>
              <a:rPr lang="en-US" sz="2400" b="1" dirty="0" smtClean="0">
                <a:latin typeface="Times New Roman" panose="02020603050405020304" pitchFamily="18" charset="0"/>
                <a:cs typeface="Times New Roman" panose="02020603050405020304" pitchFamily="18" charset="0"/>
              </a:rPr>
              <a:t>Zion Inland Gradient route (light purple) </a:t>
            </a:r>
            <a:endParaRPr lang="en-US" sz="2400" b="1" dirty="0"/>
          </a:p>
        </p:txBody>
      </p:sp>
    </p:spTree>
    <p:extLst>
      <p:ext uri="{BB962C8B-B14F-4D97-AF65-F5344CB8AC3E}">
        <p14:creationId xmlns:p14="http://schemas.microsoft.com/office/powerpoint/2010/main" val="19879803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81000" y="2819400"/>
            <a:ext cx="8382000" cy="4030458"/>
          </a:xfrm>
          <a:prstGeom prst="rect">
            <a:avLst/>
          </a:prstGeom>
        </p:spPr>
      </p:pic>
      <p:sp>
        <p:nvSpPr>
          <p:cNvPr id="14344" name="TextBox 6"/>
          <p:cNvSpPr txBox="1">
            <a:spLocks noChangeArrowheads="1"/>
          </p:cNvSpPr>
          <p:nvPr/>
        </p:nvSpPr>
        <p:spPr bwMode="auto">
          <a:xfrm>
            <a:off x="2895600" y="762000"/>
            <a:ext cx="62484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buFont typeface="Wingdings" panose="05000000000000000000" pitchFamily="2" charset="2"/>
              <a:buChar char="§"/>
            </a:pPr>
            <a:r>
              <a:rPr lang="en-US" altLang="en-US" sz="1600" b="1" dirty="0">
                <a:latin typeface="Times New Roman" panose="02020603050405020304" pitchFamily="18" charset="0"/>
                <a:cs typeface="Times New Roman" panose="02020603050405020304" pitchFamily="18" charset="0"/>
              </a:rPr>
              <a:t>Solar source spectrometer (280 - 525 nm: 0.6 nm resolution) – column NO2, O3, </a:t>
            </a:r>
            <a:r>
              <a:rPr lang="en-US" altLang="en-US" sz="1600" b="1" dirty="0" smtClean="0">
                <a:latin typeface="Times New Roman" panose="02020603050405020304" pitchFamily="18" charset="0"/>
                <a:cs typeface="Times New Roman" panose="02020603050405020304" pitchFamily="18" charset="0"/>
              </a:rPr>
              <a:t>HCHO</a:t>
            </a:r>
            <a:r>
              <a:rPr lang="en-US" altLang="en-US" sz="1600" b="1" dirty="0">
                <a:latin typeface="Times New Roman" panose="02020603050405020304" pitchFamily="18" charset="0"/>
                <a:cs typeface="Times New Roman" panose="02020603050405020304" pitchFamily="18" charset="0"/>
              </a:rPr>
              <a:t>, and SO2 every 80 second.</a:t>
            </a:r>
          </a:p>
          <a:p>
            <a:pPr marL="285750" indent="-285750">
              <a:lnSpc>
                <a:spcPct val="100000"/>
              </a:lnSpc>
              <a:spcBef>
                <a:spcPct val="0"/>
              </a:spcBef>
              <a:buFont typeface="Wingdings" panose="05000000000000000000" pitchFamily="2" charset="2"/>
              <a:buChar char="§"/>
            </a:pPr>
            <a:endParaRPr lang="en-US" altLang="en-US" sz="1600" b="1" dirty="0" smtClean="0">
              <a:latin typeface="Times New Roman" panose="02020603050405020304" pitchFamily="18" charset="0"/>
              <a:cs typeface="Times New Roman" panose="02020603050405020304" pitchFamily="18" charset="0"/>
            </a:endParaRPr>
          </a:p>
          <a:p>
            <a:pPr marL="285750" indent="-285750">
              <a:lnSpc>
                <a:spcPct val="100000"/>
              </a:lnSpc>
              <a:spcBef>
                <a:spcPct val="0"/>
              </a:spcBef>
              <a:buFont typeface="Wingdings" panose="05000000000000000000" pitchFamily="2" charset="2"/>
              <a:buChar char="§"/>
            </a:pPr>
            <a:r>
              <a:rPr lang="en-US" altLang="en-US" sz="1600" b="1" dirty="0" smtClean="0">
                <a:latin typeface="Times New Roman" panose="02020603050405020304" pitchFamily="18" charset="0"/>
                <a:cs typeface="Times New Roman" panose="02020603050405020304" pitchFamily="18" charset="0"/>
              </a:rPr>
              <a:t>Column NO2/HCHO ratios to </a:t>
            </a:r>
            <a:r>
              <a:rPr lang="en-US" altLang="en-US" sz="1600" b="1" dirty="0" smtClean="0">
                <a:latin typeface="Times New Roman" panose="02020603050405020304" pitchFamily="18" charset="0"/>
                <a:cs typeface="Times New Roman" panose="02020603050405020304" pitchFamily="18" charset="0"/>
              </a:rPr>
              <a:t>assess </a:t>
            </a:r>
            <a:r>
              <a:rPr lang="en-US" altLang="en-US" sz="1600" b="1" dirty="0">
                <a:latin typeface="Times New Roman" panose="02020603050405020304" pitchFamily="18" charset="0"/>
                <a:cs typeface="Times New Roman" panose="02020603050405020304" pitchFamily="18" charset="0"/>
              </a:rPr>
              <a:t>of formaldehyde as a radical source (primary and secondary) and ozone formation in an urban and downwind </a:t>
            </a:r>
            <a:r>
              <a:rPr lang="en-US" altLang="en-US" sz="1600" b="1" dirty="0" smtClean="0">
                <a:latin typeface="Times New Roman" panose="02020603050405020304" pitchFamily="18" charset="0"/>
                <a:cs typeface="Times New Roman" panose="02020603050405020304" pitchFamily="18" charset="0"/>
              </a:rPr>
              <a:t>environment. </a:t>
            </a:r>
            <a:endParaRPr lang="en-US" altLang="en-US" sz="1600" b="1" dirty="0" smtClean="0">
              <a:latin typeface="Times New Roman" panose="02020603050405020304" pitchFamily="18" charset="0"/>
              <a:cs typeface="Times New Roman" panose="02020603050405020304" pitchFamily="18" charset="0"/>
            </a:endParaRPr>
          </a:p>
          <a:p>
            <a:pPr marL="285750" indent="-285750">
              <a:lnSpc>
                <a:spcPct val="100000"/>
              </a:lnSpc>
              <a:spcBef>
                <a:spcPct val="0"/>
              </a:spcBef>
              <a:buFont typeface="Wingdings" panose="05000000000000000000" pitchFamily="2" charset="2"/>
              <a:buChar char="§"/>
            </a:pPr>
            <a:endParaRPr lang="en-US" altLang="en-US" sz="1600" b="1" dirty="0">
              <a:latin typeface="Times New Roman" panose="02020603050405020304" pitchFamily="18" charset="0"/>
              <a:cs typeface="Times New Roman" panose="02020603050405020304" pitchFamily="18" charset="0"/>
            </a:endParaRPr>
          </a:p>
          <a:p>
            <a:pPr marL="285750" indent="-285750">
              <a:lnSpc>
                <a:spcPct val="100000"/>
              </a:lnSpc>
              <a:spcBef>
                <a:spcPct val="0"/>
              </a:spcBef>
              <a:buFont typeface="Wingdings" panose="05000000000000000000" pitchFamily="2" charset="2"/>
              <a:buChar char="§"/>
            </a:pPr>
            <a:r>
              <a:rPr lang="en-US" altLang="en-US" sz="1600" b="1" dirty="0" smtClean="0">
                <a:latin typeface="Times New Roman" panose="02020603050405020304" pitchFamily="18" charset="0"/>
                <a:cs typeface="Times New Roman" panose="02020603050405020304" pitchFamily="18" charset="0"/>
              </a:rPr>
              <a:t>Deployed with ceilometers at Milwaukee SER, Sheboygan WI, Haven WI, Zion Ill, and NOAA Research Vessel </a:t>
            </a:r>
            <a:endParaRPr lang="en-US" altLang="en-US" sz="1600" b="1" dirty="0" smtClean="0">
              <a:latin typeface="Times New Roman" panose="02020603050405020304" pitchFamily="18" charset="0"/>
              <a:cs typeface="Times New Roman" panose="02020603050405020304" pitchFamily="18" charset="0"/>
            </a:endParaRPr>
          </a:p>
          <a:p>
            <a:pPr>
              <a:lnSpc>
                <a:spcPct val="100000"/>
              </a:lnSpc>
              <a:spcBef>
                <a:spcPct val="0"/>
              </a:spcBef>
              <a:buFontTx/>
              <a:buNone/>
            </a:pPr>
            <a:endParaRPr lang="en-US" altLang="en-US" sz="1600" b="1" dirty="0">
              <a:latin typeface="Times New Roman" panose="02020603050405020304" pitchFamily="18" charset="0"/>
              <a:cs typeface="Times New Roman" panose="02020603050405020304" pitchFamily="18" charset="0"/>
            </a:endParaRPr>
          </a:p>
        </p:txBody>
      </p:sp>
      <p:sp>
        <p:nvSpPr>
          <p:cNvPr id="10" name="Text Placeholder 1"/>
          <p:cNvSpPr>
            <a:spLocks noGrp="1"/>
          </p:cNvSpPr>
          <p:nvPr>
            <p:ph type="body" sz="quarter" idx="10"/>
          </p:nvPr>
        </p:nvSpPr>
        <p:spPr>
          <a:xfrm>
            <a:off x="-21771" y="0"/>
            <a:ext cx="9152167" cy="685800"/>
          </a:xfrm>
        </p:spPr>
        <p:txBody>
          <a:bodyPr>
            <a:noAutofit/>
          </a:bodyPr>
          <a:lstStyle/>
          <a:p>
            <a:pPr algn="ctr" fontAlgn="base">
              <a:spcAft>
                <a:spcPct val="0"/>
              </a:spcAft>
            </a:pPr>
            <a:r>
              <a:rPr altLang="en-US" sz="3600" dirty="0" smtClean="0">
                <a:solidFill>
                  <a:schemeClr val="tx1"/>
                </a:solidFill>
                <a:latin typeface="Times New Roman" panose="02020603050405020304" pitchFamily="18" charset="0"/>
                <a:cs typeface="Times New Roman" panose="02020603050405020304" pitchFamily="18" charset="0"/>
              </a:rPr>
              <a:t>Pandora Ground-Based Spectrometer</a:t>
            </a: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213" y="1003518"/>
            <a:ext cx="2632472" cy="1868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267200" y="3657600"/>
            <a:ext cx="3471784" cy="369332"/>
          </a:xfrm>
          <a:prstGeom prst="rect">
            <a:avLst/>
          </a:prstGeom>
          <a:solidFill>
            <a:schemeClr val="bg1"/>
          </a:solidFill>
        </p:spPr>
        <p:txBody>
          <a:bodyPr wrap="none" rtlCol="0">
            <a:spAutoFit/>
          </a:bodyPr>
          <a:lstStyle/>
          <a:p>
            <a:r>
              <a:rPr lang="en-US" b="1" dirty="0" smtClean="0"/>
              <a:t>Pandora DISCOVER-AQ Denver, CO</a:t>
            </a:r>
            <a:endParaRPr lang="en-US" b="1" dirty="0"/>
          </a:p>
        </p:txBody>
      </p:sp>
    </p:spTree>
    <p:extLst>
      <p:ext uri="{BB962C8B-B14F-4D97-AF65-F5344CB8AC3E}">
        <p14:creationId xmlns:p14="http://schemas.microsoft.com/office/powerpoint/2010/main" val="38421109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 y="1254202"/>
            <a:ext cx="8229600" cy="535531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NASA Beechcraft </a:t>
            </a:r>
            <a:r>
              <a:rPr lang="en-US" dirty="0" smtClean="0">
                <a:latin typeface="Times New Roman" panose="02020603050405020304" pitchFamily="18" charset="0"/>
                <a:cs typeface="Times New Roman" panose="02020603050405020304" pitchFamily="18" charset="0"/>
              </a:rPr>
              <a:t>UC‐12 instrument </a:t>
            </a:r>
            <a:r>
              <a:rPr lang="en-US" b="1" dirty="0">
                <a:latin typeface="Times New Roman" panose="02020603050405020304" pitchFamily="18" charset="0"/>
                <a:cs typeface="Times New Roman" panose="02020603050405020304" pitchFamily="18" charset="0"/>
              </a:rPr>
              <a:t>Geostationary Trace gas and Aerosol Sensor </a:t>
            </a:r>
            <a:r>
              <a:rPr lang="en-US" b="1" dirty="0" smtClean="0">
                <a:latin typeface="Times New Roman" panose="02020603050405020304" pitchFamily="18" charset="0"/>
                <a:cs typeface="Times New Roman" panose="02020603050405020304" pitchFamily="18" charset="0"/>
              </a:rPr>
              <a:t>Optimization (</a:t>
            </a:r>
            <a:r>
              <a:rPr lang="en-US" b="1" dirty="0" err="1">
                <a:latin typeface="Times New Roman" panose="02020603050405020304" pitchFamily="18" charset="0"/>
                <a:cs typeface="Times New Roman" panose="02020603050405020304" pitchFamily="18" charset="0"/>
              </a:rPr>
              <a:t>GeoTASO</a:t>
            </a:r>
            <a:r>
              <a:rPr lang="en-US" b="1"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GeoTASO</a:t>
            </a:r>
            <a:r>
              <a:rPr lang="en-US" dirty="0">
                <a:latin typeface="Times New Roman" panose="02020603050405020304" pitchFamily="18" charset="0"/>
                <a:cs typeface="Times New Roman" panose="02020603050405020304" pitchFamily="18" charset="0"/>
              </a:rPr>
              <a:t> is a UV‐Vis Spectrometer that is an</a:t>
            </a:r>
          </a:p>
          <a:p>
            <a:r>
              <a:rPr lang="en-US" dirty="0">
                <a:latin typeface="Times New Roman" panose="02020603050405020304" pitchFamily="18" charset="0"/>
                <a:cs typeface="Times New Roman" panose="02020603050405020304" pitchFamily="18" charset="0"/>
              </a:rPr>
              <a:t>airborne simulator for the future Tropospheric Emissions</a:t>
            </a:r>
            <a:r>
              <a:rPr lang="en-US" dirty="0" smtClean="0">
                <a:latin typeface="Times New Roman" panose="02020603050405020304" pitchFamily="18" charset="0"/>
                <a:cs typeface="Times New Roman" panose="02020603050405020304" pitchFamily="18" charset="0"/>
              </a:rPr>
              <a:t>: Monitoring </a:t>
            </a:r>
            <a:r>
              <a:rPr lang="en-US" dirty="0">
                <a:latin typeface="Times New Roman" panose="02020603050405020304" pitchFamily="18" charset="0"/>
                <a:cs typeface="Times New Roman" panose="02020603050405020304" pitchFamily="18" charset="0"/>
              </a:rPr>
              <a:t>of Pollution (TEMPO) mission and is used to </a:t>
            </a:r>
            <a:r>
              <a:rPr lang="en-US" dirty="0" smtClean="0">
                <a:latin typeface="Times New Roman" panose="02020603050405020304" pitchFamily="18" charset="0"/>
                <a:cs typeface="Times New Roman" panose="02020603050405020304" pitchFamily="18" charset="0"/>
              </a:rPr>
              <a:t>retrieve </a:t>
            </a:r>
            <a:r>
              <a:rPr lang="es-ES" dirty="0" err="1" smtClean="0">
                <a:latin typeface="Times New Roman" panose="02020603050405020304" pitchFamily="18" charset="0"/>
                <a:cs typeface="Times New Roman" panose="02020603050405020304" pitchFamily="18" charset="0"/>
              </a:rPr>
              <a:t>column</a:t>
            </a:r>
            <a:r>
              <a:rPr lang="es-ES" dirty="0" smtClean="0">
                <a:latin typeface="Times New Roman" panose="02020603050405020304" pitchFamily="18" charset="0"/>
                <a:cs typeface="Times New Roman" panose="02020603050405020304" pitchFamily="18" charset="0"/>
              </a:rPr>
              <a:t> </a:t>
            </a:r>
            <a:r>
              <a:rPr lang="es-ES" dirty="0">
                <a:latin typeface="Times New Roman" panose="02020603050405020304" pitchFamily="18" charset="0"/>
                <a:cs typeface="Times New Roman" panose="02020603050405020304" pitchFamily="18" charset="0"/>
              </a:rPr>
              <a:t>NO2, HCHO, and </a:t>
            </a:r>
            <a:r>
              <a:rPr lang="es-ES" dirty="0" err="1">
                <a:latin typeface="Times New Roman" panose="02020603050405020304" pitchFamily="18" charset="0"/>
                <a:cs typeface="Times New Roman" panose="02020603050405020304" pitchFamily="18" charset="0"/>
              </a:rPr>
              <a:t>aerosols</a:t>
            </a:r>
            <a:r>
              <a:rPr lang="es-ES" dirty="0" smtClean="0">
                <a:latin typeface="Times New Roman" panose="02020603050405020304" pitchFamily="18" charset="0"/>
                <a:cs typeface="Times New Roman" panose="02020603050405020304" pitchFamily="18" charset="0"/>
              </a:rPr>
              <a:t>.</a:t>
            </a:r>
          </a:p>
          <a:p>
            <a:endParaRPr lang="es-ES" dirty="0">
              <a:latin typeface="Gill Sans MT" panose="020B0502020104020203" pitchFamily="34" charset="0"/>
            </a:endParaRPr>
          </a:p>
          <a:p>
            <a:endParaRPr lang="es-ES" dirty="0" smtClean="0">
              <a:latin typeface="Gill Sans MT" panose="020B0502020104020203" pitchFamily="34" charset="0"/>
            </a:endParaRPr>
          </a:p>
          <a:p>
            <a:endParaRPr lang="es-ES" dirty="0">
              <a:latin typeface="Gill Sans MT" panose="020B0502020104020203" pitchFamily="34" charset="0"/>
            </a:endParaRPr>
          </a:p>
          <a:p>
            <a:endParaRPr lang="es-ES" dirty="0" smtClean="0">
              <a:latin typeface="Gill Sans MT" panose="020B0502020104020203" pitchFamily="34" charset="0"/>
            </a:endParaRPr>
          </a:p>
          <a:p>
            <a:endParaRPr lang="es-ES" dirty="0">
              <a:latin typeface="Gill Sans MT" panose="020B0502020104020203" pitchFamily="34" charset="0"/>
            </a:endParaRPr>
          </a:p>
          <a:p>
            <a:endParaRPr lang="es-ES" dirty="0" smtClean="0">
              <a:latin typeface="Gill Sans MT" panose="020B0502020104020203" pitchFamily="34" charset="0"/>
            </a:endParaRPr>
          </a:p>
          <a:p>
            <a:endParaRPr lang="es-ES" dirty="0">
              <a:latin typeface="Gill Sans MT" panose="020B0502020104020203" pitchFamily="34" charset="0"/>
            </a:endParaRPr>
          </a:p>
          <a:p>
            <a:endParaRPr lang="es-ES" dirty="0" smtClean="0">
              <a:latin typeface="Gill Sans MT" panose="020B0502020104020203" pitchFamily="34" charset="0"/>
            </a:endParaRPr>
          </a:p>
          <a:p>
            <a:endParaRPr lang="es-ES" dirty="0" smtClean="0"/>
          </a:p>
          <a:p>
            <a:endParaRPr lang="es-ES" dirty="0"/>
          </a:p>
          <a:p>
            <a:endParaRPr lang="es-ES" dirty="0" smtClean="0"/>
          </a:p>
          <a:p>
            <a:endParaRPr lang="es-ES" dirty="0"/>
          </a:p>
          <a:p>
            <a:r>
              <a:rPr lang="en-US" b="1" dirty="0">
                <a:latin typeface="Times New Roman" panose="02020603050405020304" pitchFamily="18" charset="0"/>
                <a:cs typeface="Times New Roman" panose="02020603050405020304" pitchFamily="18" charset="0"/>
              </a:rPr>
              <a:t>Scientific </a:t>
            </a:r>
            <a:r>
              <a:rPr lang="en-US" b="1" dirty="0" smtClean="0">
                <a:latin typeface="Times New Roman" panose="02020603050405020304" pitchFamily="18" charset="0"/>
                <a:cs typeface="Times New Roman" panose="02020603050405020304" pitchFamily="18" charset="0"/>
              </a:rPr>
              <a:t>Aviation </a:t>
            </a:r>
            <a:r>
              <a:rPr lang="en-US" dirty="0" smtClean="0">
                <a:latin typeface="Times New Roman" panose="02020603050405020304" pitchFamily="18" charset="0"/>
                <a:cs typeface="Times New Roman" panose="02020603050405020304" pitchFamily="18" charset="0"/>
              </a:rPr>
              <a:t>Mooney airplane equipped with meteorological, O3 and NO2 measurements.  Spirals over key ground sites and measurements within the boundary layer over land and water.  </a:t>
            </a:r>
            <a:r>
              <a:rPr lang="en-US" b="1" i="1" dirty="0" smtClean="0">
                <a:latin typeface="Times New Roman" panose="02020603050405020304" pitchFamily="18" charset="0"/>
                <a:cs typeface="Times New Roman" panose="02020603050405020304" pitchFamily="18" charset="0"/>
              </a:rPr>
              <a:t>Funded by Electric Power Research Institute (EPRI)</a:t>
            </a:r>
            <a:endParaRPr lang="en-US" b="1" i="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999" y="2590801"/>
            <a:ext cx="3922651" cy="2941988"/>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 r="36001"/>
          <a:stretch/>
        </p:blipFill>
        <p:spPr>
          <a:xfrm>
            <a:off x="5105399" y="2590800"/>
            <a:ext cx="2896727" cy="2941989"/>
          </a:xfrm>
          <a:prstGeom prst="rect">
            <a:avLst/>
          </a:prstGeom>
        </p:spPr>
      </p:pic>
      <p:sp>
        <p:nvSpPr>
          <p:cNvPr id="7" name="TextBox 6"/>
          <p:cNvSpPr txBox="1"/>
          <p:nvPr/>
        </p:nvSpPr>
        <p:spPr>
          <a:xfrm>
            <a:off x="166007" y="152400"/>
            <a:ext cx="8991600" cy="1077218"/>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Airborne Measurements: NASA </a:t>
            </a:r>
            <a:r>
              <a:rPr lang="en-US" sz="3200" b="1" dirty="0" err="1" smtClean="0">
                <a:latin typeface="Times New Roman" panose="02020603050405020304" pitchFamily="18" charset="0"/>
                <a:cs typeface="Times New Roman" panose="02020603050405020304" pitchFamily="18" charset="0"/>
              </a:rPr>
              <a:t>GeoTASO</a:t>
            </a:r>
            <a:r>
              <a:rPr lang="en-US" sz="3200" b="1" dirty="0" smtClean="0">
                <a:latin typeface="Times New Roman" panose="02020603050405020304" pitchFamily="18" charset="0"/>
                <a:cs typeface="Times New Roman" panose="02020603050405020304" pitchFamily="18" charset="0"/>
              </a:rPr>
              <a:t>, Scientific Aviation </a:t>
            </a:r>
            <a:r>
              <a:rPr lang="en-US" sz="3200" b="1" dirty="0" err="1" smtClean="0">
                <a:latin typeface="Times New Roman" panose="02020603050405020304" pitchFamily="18" charset="0"/>
                <a:cs typeface="Times New Roman" panose="02020603050405020304" pitchFamily="18" charset="0"/>
              </a:rPr>
              <a:t>insitu</a:t>
            </a:r>
            <a:r>
              <a:rPr lang="en-US" sz="3200" b="1" dirty="0" smtClean="0">
                <a:latin typeface="Times New Roman" panose="02020603050405020304" pitchFamily="18" charset="0"/>
                <a:cs typeface="Times New Roman" panose="02020603050405020304" pitchFamily="18" charset="0"/>
              </a:rPr>
              <a:t> O3 </a:t>
            </a:r>
            <a:r>
              <a:rPr lang="en-US" sz="3200" b="1" smtClean="0">
                <a:latin typeface="Times New Roman" panose="02020603050405020304" pitchFamily="18" charset="0"/>
                <a:cs typeface="Times New Roman" panose="02020603050405020304" pitchFamily="18" charset="0"/>
              </a:rPr>
              <a:t>and </a:t>
            </a:r>
            <a:r>
              <a:rPr lang="en-US" sz="3200" b="1" smtClean="0">
                <a:latin typeface="Times New Roman" panose="02020603050405020304" pitchFamily="18" charset="0"/>
                <a:cs typeface="Times New Roman" panose="02020603050405020304" pitchFamily="18" charset="0"/>
              </a:rPr>
              <a:t>NO2</a:t>
            </a:r>
            <a:endParaRPr lang="en-US" sz="3200" b="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14265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600"/>
            <a:ext cx="9144000" cy="5622636"/>
          </a:xfrm>
          <a:prstGeom prst="rect">
            <a:avLst/>
          </a:prstGeom>
        </p:spPr>
      </p:pic>
      <p:sp>
        <p:nvSpPr>
          <p:cNvPr id="5" name="Rectangle 4"/>
          <p:cNvSpPr/>
          <p:nvPr/>
        </p:nvSpPr>
        <p:spPr>
          <a:xfrm>
            <a:off x="-21432" y="0"/>
            <a:ext cx="9165432" cy="538609"/>
          </a:xfrm>
          <a:prstGeom prst="rect">
            <a:avLst/>
          </a:prstGeom>
        </p:spPr>
        <p:txBody>
          <a:bodyPr wrap="square">
            <a:spAutoFit/>
          </a:bodyPr>
          <a:lstStyle/>
          <a:p>
            <a:r>
              <a:rPr kumimoji="1" lang="en-US" altLang="ja-JP" b="1" dirty="0" err="1"/>
              <a:t>GeoTASO</a:t>
            </a:r>
            <a:r>
              <a:rPr kumimoji="1" lang="en-US" altLang="ja-JP" b="1" dirty="0"/>
              <a:t> Quick-look differential slant column </a:t>
            </a:r>
            <a:r>
              <a:rPr kumimoji="1" lang="en-US" altLang="ja-JP" b="1" dirty="0" smtClean="0"/>
              <a:t>NO</a:t>
            </a:r>
            <a:r>
              <a:rPr kumimoji="1" lang="en-US" altLang="ja-JP" b="1" baseline="-25000" dirty="0" smtClean="0"/>
              <a:t>2</a:t>
            </a:r>
            <a:r>
              <a:rPr lang="en-US" altLang="ja-JP" b="1" dirty="0" smtClean="0"/>
              <a:t> – Seoul, Korea, </a:t>
            </a:r>
            <a:r>
              <a:rPr kumimoji="1" lang="en-US" altLang="ja-JP" b="1" dirty="0" smtClean="0"/>
              <a:t>2016/06/09</a:t>
            </a:r>
            <a:br>
              <a:rPr kumimoji="1" lang="en-US" altLang="ja-JP" b="1" dirty="0" smtClean="0"/>
            </a:br>
            <a:r>
              <a:rPr kumimoji="1" lang="en-US" altLang="ja-JP" sz="1100" i="1" dirty="0" smtClean="0"/>
              <a:t>Images courtesy Laura Judd/NASA </a:t>
            </a:r>
            <a:r>
              <a:rPr kumimoji="1" lang="en-US" altLang="ja-JP" sz="1100" i="1" dirty="0" err="1" smtClean="0"/>
              <a:t>LaRC</a:t>
            </a:r>
            <a:r>
              <a:rPr kumimoji="1" lang="en-US" altLang="ja-JP" sz="1100" i="1" dirty="0" smtClean="0"/>
              <a:t> and Scott </a:t>
            </a:r>
            <a:r>
              <a:rPr kumimoji="1" lang="en-US" altLang="ja-JP" sz="1100" i="1" dirty="0" err="1" smtClean="0"/>
              <a:t>Janz</a:t>
            </a:r>
            <a:r>
              <a:rPr kumimoji="1" lang="en-US" altLang="ja-JP" sz="1100" i="1" dirty="0" smtClean="0"/>
              <a:t>/NASA GSFC</a:t>
            </a:r>
            <a:endParaRPr lang="en-US" i="1" dirty="0"/>
          </a:p>
        </p:txBody>
      </p:sp>
      <p:grpSp>
        <p:nvGrpSpPr>
          <p:cNvPr id="7" name="Group 6"/>
          <p:cNvGrpSpPr/>
          <p:nvPr/>
        </p:nvGrpSpPr>
        <p:grpSpPr>
          <a:xfrm>
            <a:off x="1295400" y="5285601"/>
            <a:ext cx="7772400" cy="276999"/>
            <a:chOff x="914400" y="5209401"/>
            <a:chExt cx="7772400" cy="276999"/>
          </a:xfrm>
        </p:grpSpPr>
        <p:cxnSp>
          <p:nvCxnSpPr>
            <p:cNvPr id="8" name="Straight Arrow Connector 7"/>
            <p:cNvCxnSpPr/>
            <p:nvPr/>
          </p:nvCxnSpPr>
          <p:spPr>
            <a:xfrm>
              <a:off x="914400" y="5410200"/>
              <a:ext cx="7772400" cy="0"/>
            </a:xfrm>
            <a:prstGeom prst="straightConnector1">
              <a:avLst/>
            </a:prstGeom>
            <a:ln w="50800">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419600" y="5209401"/>
              <a:ext cx="731520" cy="276999"/>
            </a:xfrm>
            <a:prstGeom prst="rect">
              <a:avLst/>
            </a:prstGeom>
            <a:solidFill>
              <a:schemeClr val="bg1"/>
            </a:solidFill>
          </p:spPr>
          <p:txBody>
            <a:bodyPr wrap="square" lIns="0" tIns="0" rIns="0" bIns="0" rtlCol="0">
              <a:spAutoFit/>
            </a:bodyPr>
            <a:lstStyle/>
            <a:p>
              <a:r>
                <a:rPr kumimoji="1" lang="en-US" altLang="ja-JP" b="1" dirty="0" smtClean="0"/>
                <a:t>100 km</a:t>
              </a:r>
              <a:endParaRPr kumimoji="1" lang="ja-JP" altLang="en-US" b="1" dirty="0"/>
            </a:p>
          </p:txBody>
        </p:sp>
      </p:grpSp>
      <p:sp>
        <p:nvSpPr>
          <p:cNvPr id="10" name="TextBox 9"/>
          <p:cNvSpPr txBox="1"/>
          <p:nvPr/>
        </p:nvSpPr>
        <p:spPr>
          <a:xfrm>
            <a:off x="228600" y="6324600"/>
            <a:ext cx="5855001" cy="369332"/>
          </a:xfrm>
          <a:prstGeom prst="rect">
            <a:avLst/>
          </a:prstGeom>
          <a:noFill/>
        </p:spPr>
        <p:txBody>
          <a:bodyPr wrap="none" rtlCol="0">
            <a:spAutoFit/>
          </a:bodyPr>
          <a:lstStyle/>
          <a:p>
            <a:r>
              <a:rPr lang="en-US" dirty="0" smtClean="0"/>
              <a:t>Data retrieved at approx. 250m x 250m horizontal resolution</a:t>
            </a:r>
            <a:endParaRPr lang="en-US" dirty="0"/>
          </a:p>
        </p:txBody>
      </p:sp>
    </p:spTree>
    <p:extLst>
      <p:ext uri="{BB962C8B-B14F-4D97-AF65-F5344CB8AC3E}">
        <p14:creationId xmlns:p14="http://schemas.microsoft.com/office/powerpoint/2010/main" val="10647801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231732"/>
            <a:ext cx="5449505" cy="369332"/>
          </a:xfrm>
          <a:prstGeom prst="rect">
            <a:avLst/>
          </a:prstGeom>
          <a:noFill/>
        </p:spPr>
        <p:txBody>
          <a:bodyPr wrap="none" rtlCol="0">
            <a:spAutoFit/>
          </a:bodyPr>
          <a:lstStyle/>
          <a:p>
            <a:r>
              <a:rPr lang="en-US" b="1" dirty="0" smtClean="0"/>
              <a:t>All LMOS </a:t>
            </a:r>
            <a:r>
              <a:rPr lang="en-US" b="1" dirty="0" err="1" smtClean="0"/>
              <a:t>GeoTASO</a:t>
            </a:r>
            <a:r>
              <a:rPr lang="en-US" b="1" dirty="0" smtClean="0"/>
              <a:t> Flights with NEI 2011 NOx emissions</a:t>
            </a:r>
            <a:endParaRPr lang="en-US" b="1"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09600"/>
            <a:ext cx="8513064" cy="5363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91914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27673" y="231732"/>
            <a:ext cx="6270499" cy="369332"/>
          </a:xfrm>
          <a:prstGeom prst="rect">
            <a:avLst/>
          </a:prstGeom>
          <a:noFill/>
        </p:spPr>
        <p:txBody>
          <a:bodyPr wrap="none" rtlCol="0">
            <a:spAutoFit/>
          </a:bodyPr>
          <a:lstStyle/>
          <a:p>
            <a:r>
              <a:rPr lang="en-US" b="1" dirty="0" smtClean="0"/>
              <a:t>All LMOS Scientific Aviation Flights with NEI 2011 NOx emissions</a:t>
            </a:r>
            <a:endParaRPr lang="en-US" b="1" dirty="0"/>
          </a:p>
        </p:txBody>
      </p:sp>
      <p:pic>
        <p:nvPicPr>
          <p:cNvPr id="5" name="Picture 3" descr="\\beans\users$\bpierce\Data\Documents\Great_Lakes_Ozone_Study\Flight_planning\Finalized_Flight_Plans\SA_Flights_f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1" y="605240"/>
            <a:ext cx="8516244" cy="5365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3776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377582030"/>
              </p:ext>
            </p:extLst>
          </p:nvPr>
        </p:nvGraphicFramePr>
        <p:xfrm>
          <a:off x="381000" y="228600"/>
          <a:ext cx="8382000" cy="4759960"/>
        </p:xfrm>
        <a:graphic>
          <a:graphicData uri="http://schemas.openxmlformats.org/drawingml/2006/table">
            <a:tbl>
              <a:tblPr firstRow="1" bandRow="1">
                <a:tableStyleId>{5C22544A-7EE6-4342-B048-85BDC9FD1C3A}</a:tableStyleId>
              </a:tblPr>
              <a:tblGrid>
                <a:gridCol w="1676400"/>
                <a:gridCol w="2619375"/>
                <a:gridCol w="1495425"/>
                <a:gridCol w="914400"/>
                <a:gridCol w="1676400"/>
              </a:tblGrid>
              <a:tr h="370840">
                <a:tc>
                  <a:txBody>
                    <a:bodyPr/>
                    <a:lstStyle/>
                    <a:p>
                      <a:r>
                        <a:rPr lang="en-US" sz="1100" dirty="0" smtClean="0"/>
                        <a:t>Flight #</a:t>
                      </a:r>
                      <a:endParaRPr lang="en-US" sz="1100" dirty="0"/>
                    </a:p>
                  </a:txBody>
                  <a:tcPr/>
                </a:tc>
                <a:tc>
                  <a:txBody>
                    <a:bodyPr/>
                    <a:lstStyle/>
                    <a:p>
                      <a:r>
                        <a:rPr lang="en-US" sz="1100" dirty="0" smtClean="0"/>
                        <a:t>Flight Name</a:t>
                      </a:r>
                      <a:endParaRPr lang="en-US" sz="1100" dirty="0"/>
                    </a:p>
                  </a:txBody>
                  <a:tcPr/>
                </a:tc>
                <a:tc>
                  <a:txBody>
                    <a:bodyPr/>
                    <a:lstStyle/>
                    <a:p>
                      <a:r>
                        <a:rPr lang="en-US" sz="1100" dirty="0" smtClean="0"/>
                        <a:t>Objective</a:t>
                      </a:r>
                      <a:endParaRPr lang="en-US" sz="1100" dirty="0"/>
                    </a:p>
                  </a:txBody>
                  <a:tcPr/>
                </a:tc>
                <a:tc>
                  <a:txBody>
                    <a:bodyPr/>
                    <a:lstStyle/>
                    <a:p>
                      <a:r>
                        <a:rPr lang="en-US" sz="1100" dirty="0" smtClean="0"/>
                        <a:t>Duration</a:t>
                      </a:r>
                      <a:endParaRPr lang="en-US" sz="1100" dirty="0"/>
                    </a:p>
                  </a:txBody>
                  <a:tcPr/>
                </a:tc>
                <a:tc>
                  <a:txBody>
                    <a:bodyPr/>
                    <a:lstStyle/>
                    <a:p>
                      <a:r>
                        <a:rPr lang="en-US" sz="1100" dirty="0" smtClean="0"/>
                        <a:t>Frequency</a:t>
                      </a:r>
                      <a:endParaRPr lang="en-US" sz="1100" dirty="0"/>
                    </a:p>
                  </a:txBody>
                  <a:tcPr/>
                </a:tc>
              </a:tr>
              <a:tr h="370840">
                <a:tc>
                  <a:txBody>
                    <a:bodyPr/>
                    <a:lstStyle/>
                    <a:p>
                      <a:r>
                        <a:rPr lang="en-US" sz="1100" b="1" dirty="0" smtClean="0"/>
                        <a:t>SA1/GT1</a:t>
                      </a:r>
                      <a:endParaRPr lang="en-US" sz="1100" b="1" dirty="0"/>
                    </a:p>
                  </a:txBody>
                  <a:tcPr/>
                </a:tc>
                <a:tc>
                  <a:txBody>
                    <a:bodyPr/>
                    <a:lstStyle/>
                    <a:p>
                      <a:r>
                        <a:rPr lang="en-US" sz="1100" b="1" dirty="0" smtClean="0"/>
                        <a:t>Sheboygan to Zion</a:t>
                      </a:r>
                      <a:endParaRPr lang="en-US" sz="1100" b="1" dirty="0"/>
                    </a:p>
                  </a:txBody>
                  <a:tcPr/>
                </a:tc>
                <a:tc>
                  <a:txBody>
                    <a:bodyPr/>
                    <a:lstStyle/>
                    <a:p>
                      <a:r>
                        <a:rPr lang="en-US" sz="1100" b="1" dirty="0" smtClean="0"/>
                        <a:t>Zion to Sheboygan coastal survey with onshore and offshore profiling</a:t>
                      </a:r>
                      <a:endParaRPr lang="en-US" sz="1100" b="1" dirty="0"/>
                    </a:p>
                  </a:txBody>
                  <a:tcPr/>
                </a:tc>
                <a:tc>
                  <a:txBody>
                    <a:bodyPr/>
                    <a:lstStyle/>
                    <a:p>
                      <a:r>
                        <a:rPr lang="en-US" sz="1100" b="1" dirty="0" smtClean="0"/>
                        <a:t>GT: 1507km</a:t>
                      </a:r>
                    </a:p>
                    <a:p>
                      <a:r>
                        <a:rPr lang="en-US" sz="1100" b="1" dirty="0" smtClean="0">
                          <a:solidFill>
                            <a:schemeClr val="tx1"/>
                          </a:solidFill>
                        </a:rPr>
                        <a:t>SA: 182nm (5hrs)</a:t>
                      </a:r>
                      <a:endParaRPr lang="en-US" sz="1100" b="1" dirty="0">
                        <a:solidFill>
                          <a:schemeClr val="tx1"/>
                        </a:solidFill>
                      </a:endParaRPr>
                    </a:p>
                  </a:txBody>
                  <a:tcPr/>
                </a:tc>
                <a:tc>
                  <a:txBody>
                    <a:bodyPr/>
                    <a:lstStyle/>
                    <a:p>
                      <a:r>
                        <a:rPr lang="en-US" sz="1100" b="1" dirty="0" smtClean="0"/>
                        <a:t>2 flights</a:t>
                      </a:r>
                      <a:r>
                        <a:rPr lang="en-US" sz="1100" b="1" baseline="0" dirty="0" smtClean="0"/>
                        <a:t> </a:t>
                      </a:r>
                    </a:p>
                    <a:p>
                      <a:r>
                        <a:rPr lang="en-US" sz="1100" b="1" baseline="0" dirty="0" smtClean="0"/>
                        <a:t>GT/SA once a day</a:t>
                      </a:r>
                    </a:p>
                    <a:p>
                      <a:r>
                        <a:rPr lang="en-US" sz="1100" b="1" baseline="0" dirty="0" smtClean="0"/>
                        <a:t>One early in the mission</a:t>
                      </a:r>
                    </a:p>
                    <a:p>
                      <a:r>
                        <a:rPr lang="en-US" sz="1100" b="1" baseline="0" dirty="0" smtClean="0"/>
                        <a:t>One during ozone event</a:t>
                      </a:r>
                      <a:endParaRPr lang="en-US" sz="1100" b="1" dirty="0"/>
                    </a:p>
                  </a:txBody>
                  <a:tcPr/>
                </a:tc>
              </a:tr>
              <a:tr h="370840">
                <a:tc>
                  <a:txBody>
                    <a:bodyPr/>
                    <a:lstStyle/>
                    <a:p>
                      <a:r>
                        <a:rPr lang="en-US" sz="1100" b="1" dirty="0" smtClean="0">
                          <a:solidFill>
                            <a:schemeClr val="tx1"/>
                          </a:solidFill>
                        </a:rPr>
                        <a:t>SA2/GT2</a:t>
                      </a:r>
                      <a:endParaRPr lang="en-US" sz="1100" b="1" dirty="0">
                        <a:solidFill>
                          <a:schemeClr val="tx1"/>
                        </a:solidFill>
                      </a:endParaRPr>
                    </a:p>
                  </a:txBody>
                  <a:tcPr/>
                </a:tc>
                <a:tc>
                  <a:txBody>
                    <a:bodyPr/>
                    <a:lstStyle/>
                    <a:p>
                      <a:r>
                        <a:rPr lang="en-US" sz="1100" b="1" dirty="0" smtClean="0"/>
                        <a:t>Chicago (two GT circuits)</a:t>
                      </a:r>
                      <a:endParaRPr lang="en-US" sz="1100" b="1" dirty="0"/>
                    </a:p>
                  </a:txBody>
                  <a:tcPr/>
                </a:tc>
                <a:tc>
                  <a:txBody>
                    <a:bodyPr/>
                    <a:lstStyle/>
                    <a:p>
                      <a:r>
                        <a:rPr lang="en-US" sz="1100" b="1" dirty="0" smtClean="0"/>
                        <a:t>Chicago emissions with background and offshore profiling</a:t>
                      </a:r>
                      <a:endParaRPr lang="en-US" sz="1100" b="1" dirty="0"/>
                    </a:p>
                  </a:txBody>
                  <a:tcPr/>
                </a:tc>
                <a:tc>
                  <a:txBody>
                    <a:bodyPr/>
                    <a:lstStyle/>
                    <a:p>
                      <a:r>
                        <a:rPr lang="en-US" sz="1100" b="1" dirty="0" smtClean="0"/>
                        <a:t>GT: 1580 km</a:t>
                      </a:r>
                    </a:p>
                    <a:p>
                      <a:r>
                        <a:rPr lang="en-US" sz="1100" b="1" dirty="0" smtClean="0">
                          <a:solidFill>
                            <a:schemeClr val="tx1"/>
                          </a:solidFill>
                        </a:rPr>
                        <a:t>SA:</a:t>
                      </a:r>
                      <a:r>
                        <a:rPr lang="en-US" sz="1100" b="1" baseline="0" dirty="0" smtClean="0">
                          <a:solidFill>
                            <a:schemeClr val="tx1"/>
                          </a:solidFill>
                        </a:rPr>
                        <a:t> 248nm</a:t>
                      </a:r>
                    </a:p>
                    <a:p>
                      <a:r>
                        <a:rPr lang="en-US" sz="1100" b="1" baseline="0" dirty="0" smtClean="0">
                          <a:solidFill>
                            <a:schemeClr val="tx1"/>
                          </a:solidFill>
                        </a:rPr>
                        <a:t>(5.4hrs)</a:t>
                      </a:r>
                      <a:endParaRPr lang="en-US" sz="1100" b="1"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baseline="0" dirty="0" smtClean="0"/>
                        <a:t>4 flights (Two days, weekday and weekend), </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b="1" baseline="0" dirty="0" smtClean="0"/>
                        <a:t>SA once a day</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b="1" baseline="0" dirty="0" smtClean="0"/>
                        <a:t>GT twice a day</a:t>
                      </a:r>
                    </a:p>
                  </a:txBody>
                  <a:tcPr/>
                </a:tc>
              </a:tr>
              <a:tr h="370840">
                <a:tc>
                  <a:txBody>
                    <a:bodyPr/>
                    <a:lstStyle/>
                    <a:p>
                      <a:r>
                        <a:rPr lang="en-US" sz="1100" b="1" dirty="0" smtClean="0">
                          <a:solidFill>
                            <a:schemeClr val="tx1"/>
                          </a:solidFill>
                        </a:rPr>
                        <a:t>SA3/GT3c</a:t>
                      </a:r>
                      <a:endParaRPr lang="en-US" sz="1100" b="1" dirty="0">
                        <a:solidFill>
                          <a:schemeClr val="tx1"/>
                        </a:solidFill>
                      </a:endParaRPr>
                    </a:p>
                  </a:txBody>
                  <a:tcPr/>
                </a:tc>
                <a:tc>
                  <a:txBody>
                    <a:bodyPr/>
                    <a:lstStyle/>
                    <a:p>
                      <a:r>
                        <a:rPr lang="en-US" sz="1100" b="1" dirty="0" smtClean="0"/>
                        <a:t>Sheboygan</a:t>
                      </a:r>
                      <a:r>
                        <a:rPr lang="en-US" sz="1100" b="1" baseline="0" dirty="0" smtClean="0"/>
                        <a:t> inland</a:t>
                      </a:r>
                      <a:r>
                        <a:rPr lang="en-US" sz="1100" b="1" dirty="0" smtClean="0"/>
                        <a:t> (three GT circuits)</a:t>
                      </a:r>
                      <a:endParaRPr lang="en-US" sz="1100" b="1" dirty="0"/>
                    </a:p>
                  </a:txBody>
                  <a:tcPr/>
                </a:tc>
                <a:tc>
                  <a:txBody>
                    <a:bodyPr/>
                    <a:lstStyle/>
                    <a:p>
                      <a:r>
                        <a:rPr lang="en-US" sz="1100" b="1" dirty="0" smtClean="0"/>
                        <a:t>Sheboygan survey with background, onshore and offshore profiling</a:t>
                      </a:r>
                      <a:endParaRPr lang="en-US" sz="1100" b="1" dirty="0"/>
                    </a:p>
                  </a:txBody>
                  <a:tcPr/>
                </a:tc>
                <a:tc>
                  <a:txBody>
                    <a:bodyPr/>
                    <a:lstStyle/>
                    <a:p>
                      <a:r>
                        <a:rPr lang="en-US" sz="1100" b="1" dirty="0" smtClean="0"/>
                        <a:t>GT:1306km</a:t>
                      </a:r>
                    </a:p>
                    <a:p>
                      <a:r>
                        <a:rPr lang="en-US" sz="1100" b="1" dirty="0" smtClean="0">
                          <a:solidFill>
                            <a:schemeClr val="tx1"/>
                          </a:solidFill>
                        </a:rPr>
                        <a:t>SA: 47nm</a:t>
                      </a:r>
                    </a:p>
                    <a:p>
                      <a:r>
                        <a:rPr lang="en-US" sz="1100" b="1" dirty="0" smtClean="0">
                          <a:solidFill>
                            <a:schemeClr val="tx1"/>
                          </a:solidFill>
                        </a:rPr>
                        <a:t>(3.6hrs)</a:t>
                      </a:r>
                      <a:endParaRPr lang="en-US" sz="1100" b="1" dirty="0">
                        <a:solidFill>
                          <a:schemeClr val="tx1"/>
                        </a:solidFill>
                      </a:endParaRPr>
                    </a:p>
                  </a:txBody>
                  <a:tcPr/>
                </a:tc>
                <a:tc>
                  <a:txBody>
                    <a:bodyPr/>
                    <a:lstStyle/>
                    <a:p>
                      <a:r>
                        <a:rPr lang="en-US" sz="1100" b="1" dirty="0" smtClean="0"/>
                        <a:t>4 (3) flights (2</a:t>
                      </a:r>
                      <a:r>
                        <a:rPr lang="en-US" sz="1100" b="1" baseline="0" dirty="0" smtClean="0"/>
                        <a:t> days)</a:t>
                      </a:r>
                      <a:endParaRPr lang="en-US" sz="1100" b="1" dirty="0" smtClean="0"/>
                    </a:p>
                    <a:p>
                      <a:r>
                        <a:rPr lang="en-US" sz="1100" b="1" dirty="0" smtClean="0"/>
                        <a:t>SA</a:t>
                      </a:r>
                      <a:r>
                        <a:rPr lang="en-US" sz="1100" b="1" baseline="0" dirty="0" smtClean="0"/>
                        <a:t> twice a day</a:t>
                      </a:r>
                    </a:p>
                    <a:p>
                      <a:r>
                        <a:rPr lang="en-US" sz="1100" b="1" baseline="0" dirty="0" smtClean="0"/>
                        <a:t>GT twice a day</a:t>
                      </a:r>
                      <a:endParaRPr lang="en-US" sz="1100" b="1" dirty="0"/>
                    </a:p>
                  </a:txBody>
                  <a:tcPr/>
                </a:tc>
              </a:tr>
              <a:tr h="370840">
                <a:tc>
                  <a:txBody>
                    <a:bodyPr/>
                    <a:lstStyle/>
                    <a:p>
                      <a:r>
                        <a:rPr lang="en-US" sz="1000" b="1" dirty="0" smtClean="0"/>
                        <a:t>SA5/GT3c</a:t>
                      </a:r>
                      <a:endParaRPr lang="en-US" sz="1000" b="1" dirty="0"/>
                    </a:p>
                  </a:txBody>
                  <a:tcPr/>
                </a:tc>
                <a:tc>
                  <a:txBody>
                    <a:bodyPr/>
                    <a:lstStyle/>
                    <a:p>
                      <a:r>
                        <a:rPr lang="en-US" sz="1000" b="1" dirty="0" smtClean="0"/>
                        <a:t>Sheboygan</a:t>
                      </a:r>
                      <a:r>
                        <a:rPr lang="en-US" sz="1000" b="1" baseline="0" dirty="0" smtClean="0"/>
                        <a:t> coastal</a:t>
                      </a:r>
                      <a:r>
                        <a:rPr lang="en-US" sz="1000" b="1" dirty="0" smtClean="0"/>
                        <a:t> (three</a:t>
                      </a:r>
                      <a:r>
                        <a:rPr lang="en-US" sz="1000" b="1" baseline="0" dirty="0" smtClean="0"/>
                        <a:t> GT circuits)</a:t>
                      </a:r>
                      <a:endParaRPr lang="en-US" sz="1000" b="1" dirty="0"/>
                    </a:p>
                  </a:txBody>
                  <a:tcPr/>
                </a:tc>
                <a:tc>
                  <a:txBody>
                    <a:bodyPr/>
                    <a:lstStyle/>
                    <a:p>
                      <a:r>
                        <a:rPr lang="en-US" sz="1000" b="1" dirty="0" smtClean="0"/>
                        <a:t>Sheboygan/Port Washington survey with onshore and offshore profiling</a:t>
                      </a:r>
                      <a:endParaRPr lang="en-US" sz="1000" b="1" dirty="0"/>
                    </a:p>
                  </a:txBody>
                  <a:tcPr/>
                </a:tc>
                <a:tc>
                  <a:txBody>
                    <a:bodyPr/>
                    <a:lstStyle/>
                    <a:p>
                      <a:r>
                        <a:rPr lang="en-US" sz="1000" b="1" dirty="0" smtClean="0"/>
                        <a:t>GT: 1306km</a:t>
                      </a:r>
                    </a:p>
                    <a:p>
                      <a:r>
                        <a:rPr lang="en-US" sz="1000" b="1" dirty="0" smtClean="0">
                          <a:solidFill>
                            <a:schemeClr val="tx1"/>
                          </a:solidFill>
                        </a:rPr>
                        <a:t>SA: 64nm</a:t>
                      </a:r>
                    </a:p>
                    <a:p>
                      <a:r>
                        <a:rPr lang="en-US" sz="1000" b="1" dirty="0" smtClean="0">
                          <a:solidFill>
                            <a:schemeClr val="tx1"/>
                          </a:solidFill>
                        </a:rPr>
                        <a:t>(4.3hrs)</a:t>
                      </a:r>
                      <a:endParaRPr lang="en-US" sz="1000" b="1" dirty="0">
                        <a:solidFill>
                          <a:schemeClr val="tx1"/>
                        </a:solidFill>
                      </a:endParaRPr>
                    </a:p>
                  </a:txBody>
                  <a:tcPr/>
                </a:tc>
                <a:tc>
                  <a:txBody>
                    <a:bodyPr/>
                    <a:lstStyle/>
                    <a:p>
                      <a:r>
                        <a:rPr lang="en-US" sz="1000" b="1" dirty="0" smtClean="0"/>
                        <a:t>4 (3) flights (2</a:t>
                      </a:r>
                      <a:r>
                        <a:rPr lang="en-US" sz="1000" b="1" baseline="0" dirty="0" smtClean="0"/>
                        <a:t> days)</a:t>
                      </a:r>
                      <a:endParaRPr lang="en-US" sz="1000" b="1" dirty="0" smtClean="0"/>
                    </a:p>
                    <a:p>
                      <a:r>
                        <a:rPr lang="en-US" sz="1000" b="1" dirty="0" smtClean="0"/>
                        <a:t>SA</a:t>
                      </a:r>
                      <a:r>
                        <a:rPr lang="en-US" sz="1000" b="1" baseline="0" dirty="0" smtClean="0"/>
                        <a:t> twice a day</a:t>
                      </a:r>
                    </a:p>
                    <a:p>
                      <a:r>
                        <a:rPr lang="en-US" sz="1000" b="1" baseline="0" dirty="0" smtClean="0"/>
                        <a:t>GT twice a day</a:t>
                      </a:r>
                      <a:endParaRPr lang="en-US" sz="1000" b="1" dirty="0"/>
                    </a:p>
                  </a:txBody>
                  <a:tcPr/>
                </a:tc>
              </a:tr>
              <a:tr h="370840">
                <a:tc>
                  <a:txBody>
                    <a:bodyPr/>
                    <a:lstStyle/>
                    <a:p>
                      <a:r>
                        <a:rPr lang="en-US" sz="1000" b="1" dirty="0" smtClean="0"/>
                        <a:t>SA6/GT5</a:t>
                      </a:r>
                      <a:endParaRPr lang="en-US" sz="1000" b="1" dirty="0"/>
                    </a:p>
                  </a:txBody>
                  <a:tcPr/>
                </a:tc>
                <a:tc>
                  <a:txBody>
                    <a:bodyPr/>
                    <a:lstStyle/>
                    <a:p>
                      <a:r>
                        <a:rPr lang="en-US" sz="1000" b="1" dirty="0" smtClean="0"/>
                        <a:t>Zion (two</a:t>
                      </a:r>
                      <a:r>
                        <a:rPr lang="en-US" sz="1000" b="1" baseline="0" dirty="0" smtClean="0"/>
                        <a:t> GT circuits)</a:t>
                      </a:r>
                      <a:endParaRPr lang="en-US" sz="1000" b="1" dirty="0"/>
                    </a:p>
                  </a:txBody>
                  <a:tcPr/>
                </a:tc>
                <a:tc>
                  <a:txBody>
                    <a:bodyPr/>
                    <a:lstStyle/>
                    <a:p>
                      <a:r>
                        <a:rPr lang="en-US" sz="1000" b="1" dirty="0" smtClean="0"/>
                        <a:t>Zion survey with background, onshore and offshore profiling</a:t>
                      </a:r>
                      <a:endParaRPr lang="en-US" sz="1000" b="1" dirty="0"/>
                    </a:p>
                  </a:txBody>
                  <a:tcPr/>
                </a:tc>
                <a:tc>
                  <a:txBody>
                    <a:bodyPr/>
                    <a:lstStyle/>
                    <a:p>
                      <a:r>
                        <a:rPr lang="en-US" sz="1000" b="1" dirty="0" smtClean="0"/>
                        <a:t>GT: 1583km</a:t>
                      </a:r>
                    </a:p>
                    <a:p>
                      <a:r>
                        <a:rPr lang="en-US" sz="1000" b="1" dirty="0" smtClean="0">
                          <a:solidFill>
                            <a:schemeClr val="tx1"/>
                          </a:solidFill>
                        </a:rPr>
                        <a:t>SA: 215nm</a:t>
                      </a:r>
                    </a:p>
                    <a:p>
                      <a:r>
                        <a:rPr lang="en-US" sz="1000" b="1" dirty="0" smtClean="0">
                          <a:solidFill>
                            <a:schemeClr val="tx1"/>
                          </a:solidFill>
                        </a:rPr>
                        <a:t>(5.3hrs)</a:t>
                      </a:r>
                      <a:endParaRPr lang="en-US" sz="1000" b="1" dirty="0">
                        <a:solidFill>
                          <a:schemeClr val="tx1"/>
                        </a:solidFill>
                      </a:endParaRPr>
                    </a:p>
                  </a:txBody>
                  <a:tcPr/>
                </a:tc>
                <a:tc>
                  <a:txBody>
                    <a:bodyPr/>
                    <a:lstStyle/>
                    <a:p>
                      <a:r>
                        <a:rPr lang="en-US" sz="1000" b="1" dirty="0" smtClean="0"/>
                        <a:t>8</a:t>
                      </a:r>
                      <a:r>
                        <a:rPr lang="en-US" sz="1000" b="1" baseline="0" dirty="0" smtClean="0"/>
                        <a:t> (6) flights (4 days)</a:t>
                      </a:r>
                    </a:p>
                    <a:p>
                      <a:r>
                        <a:rPr lang="en-US" sz="1000" b="1" baseline="0" dirty="0" smtClean="0"/>
                        <a:t>SA twice a day</a:t>
                      </a:r>
                    </a:p>
                    <a:p>
                      <a:r>
                        <a:rPr lang="en-US" sz="1000" b="1" baseline="0" dirty="0" smtClean="0"/>
                        <a:t>GT twice a day</a:t>
                      </a:r>
                      <a:endParaRPr lang="en-US" sz="1000" b="1" dirty="0"/>
                    </a:p>
                  </a:txBody>
                  <a:tcPr/>
                </a:tc>
              </a:tr>
              <a:tr h="370840">
                <a:tc>
                  <a:txBody>
                    <a:bodyPr/>
                    <a:lstStyle/>
                    <a:p>
                      <a:r>
                        <a:rPr lang="en-US" sz="1000" b="1" dirty="0" smtClean="0"/>
                        <a:t>SA7/GT4</a:t>
                      </a:r>
                      <a:endParaRPr lang="en-US" sz="1000" b="1" dirty="0"/>
                    </a:p>
                  </a:txBody>
                  <a:tcPr/>
                </a:tc>
                <a:tc>
                  <a:txBody>
                    <a:bodyPr/>
                    <a:lstStyle/>
                    <a:p>
                      <a:r>
                        <a:rPr lang="en-US" sz="1000" b="1" dirty="0" smtClean="0"/>
                        <a:t>Milwaukee (three GT circuits) </a:t>
                      </a:r>
                      <a:endParaRPr lang="en-US" sz="1000" b="1" dirty="0"/>
                    </a:p>
                  </a:txBody>
                  <a:tcPr/>
                </a:tc>
                <a:tc>
                  <a:txBody>
                    <a:bodyPr/>
                    <a:lstStyle/>
                    <a:p>
                      <a:r>
                        <a:rPr lang="en-US" sz="1000" b="1" dirty="0" smtClean="0"/>
                        <a:t>Milwaukee emissions with background and offshore profiling</a:t>
                      </a:r>
                      <a:endParaRPr lang="en-US" sz="1000" b="1" dirty="0"/>
                    </a:p>
                  </a:txBody>
                  <a:tcPr/>
                </a:tc>
                <a:tc>
                  <a:txBody>
                    <a:bodyPr/>
                    <a:lstStyle/>
                    <a:p>
                      <a:r>
                        <a:rPr lang="en-US" sz="1000" b="1" dirty="0" smtClean="0"/>
                        <a:t>GT: 1552km</a:t>
                      </a:r>
                    </a:p>
                    <a:p>
                      <a:r>
                        <a:rPr lang="en-US" sz="1000" b="1" dirty="0" smtClean="0">
                          <a:solidFill>
                            <a:schemeClr val="tx1"/>
                          </a:solidFill>
                        </a:rPr>
                        <a:t>SA: 139nm</a:t>
                      </a:r>
                    </a:p>
                    <a:p>
                      <a:r>
                        <a:rPr lang="en-US" sz="1000" b="1" dirty="0" smtClean="0">
                          <a:solidFill>
                            <a:schemeClr val="tx1"/>
                          </a:solidFill>
                        </a:rPr>
                        <a:t>(4.8hrs)</a:t>
                      </a:r>
                      <a:endParaRPr lang="en-US" sz="1000" b="1" dirty="0">
                        <a:solidFill>
                          <a:schemeClr val="tx1"/>
                        </a:solidFill>
                      </a:endParaRPr>
                    </a:p>
                  </a:txBody>
                  <a:tcPr/>
                </a:tc>
                <a:tc>
                  <a:txBody>
                    <a:bodyPr/>
                    <a:lstStyle/>
                    <a:p>
                      <a:r>
                        <a:rPr lang="en-US" sz="1000" b="1" dirty="0" smtClean="0"/>
                        <a:t>2 flights (1 day,</a:t>
                      </a:r>
                      <a:r>
                        <a:rPr lang="en-US" sz="1000" b="1" baseline="0" dirty="0" smtClean="0"/>
                        <a:t> </a:t>
                      </a:r>
                      <a:r>
                        <a:rPr lang="en-US" sz="1000" b="1" dirty="0" smtClean="0"/>
                        <a:t>diurnal sampling weekday)</a:t>
                      </a:r>
                    </a:p>
                    <a:p>
                      <a:r>
                        <a:rPr lang="en-US" sz="1000" b="1" dirty="0" smtClean="0"/>
                        <a:t>Non forecast ozone day</a:t>
                      </a:r>
                    </a:p>
                    <a:p>
                      <a:r>
                        <a:rPr lang="en-US" sz="1000" b="1" dirty="0" smtClean="0"/>
                        <a:t>SA twice a day</a:t>
                      </a:r>
                    </a:p>
                    <a:p>
                      <a:r>
                        <a:rPr lang="en-US" sz="1000" b="1" dirty="0" smtClean="0"/>
                        <a:t>GT twice</a:t>
                      </a:r>
                      <a:r>
                        <a:rPr lang="en-US" sz="1000" b="1" baseline="0" dirty="0" smtClean="0"/>
                        <a:t> a day</a:t>
                      </a:r>
                      <a:endParaRPr lang="en-US" sz="1000" b="1" dirty="0"/>
                    </a:p>
                  </a:txBody>
                  <a:tcPr/>
                </a:tc>
              </a:tr>
            </a:tbl>
          </a:graphicData>
        </a:graphic>
      </p:graphicFrame>
      <p:sp>
        <p:nvSpPr>
          <p:cNvPr id="2" name="TextBox 1"/>
          <p:cNvSpPr txBox="1"/>
          <p:nvPr/>
        </p:nvSpPr>
        <p:spPr>
          <a:xfrm>
            <a:off x="381000" y="4999672"/>
            <a:ext cx="6934200" cy="1569660"/>
          </a:xfrm>
          <a:prstGeom prst="rect">
            <a:avLst/>
          </a:prstGeom>
          <a:noFill/>
        </p:spPr>
        <p:txBody>
          <a:bodyPr wrap="square" rtlCol="0">
            <a:spAutoFit/>
          </a:bodyPr>
          <a:lstStyle/>
          <a:p>
            <a:r>
              <a:rPr lang="en-US" sz="1600" dirty="0" smtClean="0"/>
              <a:t>Notes: </a:t>
            </a:r>
          </a:p>
          <a:p>
            <a:pPr marL="285750" indent="-285750">
              <a:buFont typeface="Arial" panose="020B0604020202020204" pitchFamily="34" charset="0"/>
              <a:buChar char="•"/>
            </a:pPr>
            <a:r>
              <a:rPr lang="en-US" sz="1600" dirty="0" smtClean="0"/>
              <a:t>Currently have 24 GT flights, budget for 22, need to balance Zion (8) and Sheboygan (4+4) at 6&amp;8 or 8&amp;6</a:t>
            </a:r>
          </a:p>
          <a:p>
            <a:pPr marL="285750" indent="-285750">
              <a:buFont typeface="Arial" panose="020B0604020202020204" pitchFamily="34" charset="0"/>
              <a:buChar char="•"/>
            </a:pPr>
            <a:r>
              <a:rPr lang="en-US" sz="1600" dirty="0" smtClean="0"/>
              <a:t>Currently have 22 SA flights</a:t>
            </a:r>
          </a:p>
          <a:p>
            <a:pPr marL="285750" indent="-285750">
              <a:buFont typeface="Arial" panose="020B0604020202020204" pitchFamily="34" charset="0"/>
              <a:buChar char="•"/>
            </a:pPr>
            <a:r>
              <a:rPr lang="en-US" sz="1600" dirty="0" smtClean="0"/>
              <a:t>SA Flights total 83.2 flight hours, have confirmed that flights longer than 4 hours can be flown twice per day </a:t>
            </a:r>
          </a:p>
        </p:txBody>
      </p:sp>
    </p:spTree>
    <p:extLst>
      <p:ext uri="{BB962C8B-B14F-4D97-AF65-F5344CB8AC3E}">
        <p14:creationId xmlns:p14="http://schemas.microsoft.com/office/powerpoint/2010/main" val="15007905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04800" y="5486400"/>
            <a:ext cx="868680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smtClean="0">
                <a:latin typeface="Times New Roman" panose="02020603050405020304" pitchFamily="18" charset="0"/>
                <a:cs typeface="Times New Roman" panose="02020603050405020304" pitchFamily="18" charset="0"/>
              </a:rPr>
              <a:t>Primary science </a:t>
            </a:r>
            <a:r>
              <a:rPr lang="en-US" dirty="0">
                <a:latin typeface="Times New Roman" panose="02020603050405020304" pitchFamily="18" charset="0"/>
                <a:cs typeface="Times New Roman" panose="02020603050405020304" pitchFamily="18" charset="0"/>
              </a:rPr>
              <a:t>objectives focusing on characterizing the recirculation, aging, and mixing of the Chicago and Milwaukee urban plumes as they </a:t>
            </a:r>
            <a:r>
              <a:rPr lang="en-US" dirty="0" smtClean="0">
                <a:latin typeface="Times New Roman" panose="02020603050405020304" pitchFamily="18" charset="0"/>
                <a:cs typeface="Times New Roman" panose="02020603050405020304" pitchFamily="18" charset="0"/>
              </a:rPr>
              <a:t>move over Lake Michigan and their impact on surface ozone.  </a:t>
            </a:r>
          </a:p>
        </p:txBody>
      </p:sp>
      <p:sp>
        <p:nvSpPr>
          <p:cNvPr id="5" name="TextBox 4"/>
          <p:cNvSpPr txBox="1"/>
          <p:nvPr/>
        </p:nvSpPr>
        <p:spPr>
          <a:xfrm>
            <a:off x="1" y="2088"/>
            <a:ext cx="9144000" cy="461665"/>
          </a:xfrm>
          <a:prstGeom prst="rect">
            <a:avLst/>
          </a:prstGeom>
          <a:no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Lake Michigan Ozone Study (LMOS) 2017</a:t>
            </a:r>
          </a:p>
        </p:txBody>
      </p:sp>
      <p:sp>
        <p:nvSpPr>
          <p:cNvPr id="3" name="TextBox 2"/>
          <p:cNvSpPr txBox="1"/>
          <p:nvPr/>
        </p:nvSpPr>
        <p:spPr>
          <a:xfrm>
            <a:off x="2827149" y="6488668"/>
            <a:ext cx="347409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White Paper: http://www.ladco.org/</a:t>
            </a:r>
          </a:p>
        </p:txBody>
      </p:sp>
      <p:pic>
        <p:nvPicPr>
          <p:cNvPr id="7" name="Picture 6" descr="\\beans\users$\bpierce\Data\Documents\Great_Lakes_Ozone_Study\Updated_20160421\Figure_09.png"/>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92390"/>
            <a:ext cx="8229600" cy="3989210"/>
          </a:xfrm>
          <a:prstGeom prst="rect">
            <a:avLst/>
          </a:prstGeom>
          <a:noFill/>
          <a:ln>
            <a:noFill/>
          </a:ln>
        </p:spPr>
      </p:pic>
      <p:sp>
        <p:nvSpPr>
          <p:cNvPr id="8" name="Rectangle 7"/>
          <p:cNvSpPr/>
          <p:nvPr/>
        </p:nvSpPr>
        <p:spPr>
          <a:xfrm>
            <a:off x="1384269" y="609600"/>
            <a:ext cx="6375463" cy="461665"/>
          </a:xfrm>
          <a:prstGeom prst="rect">
            <a:avLst/>
          </a:prstGeom>
        </p:spPr>
        <p:txBody>
          <a:bodyPr wrap="none">
            <a:spAutoFit/>
          </a:bodyPr>
          <a:lstStyle/>
          <a:p>
            <a:r>
              <a:rPr lang="en-US" sz="2400" b="1" dirty="0">
                <a:latin typeface="Times New Roman" panose="02020603050405020304" pitchFamily="18" charset="0"/>
                <a:cs typeface="Times New Roman" panose="02020603050405020304" pitchFamily="18" charset="0"/>
              </a:rPr>
              <a:t>Campaign Study </a:t>
            </a:r>
            <a:r>
              <a:rPr lang="en-US" sz="2400" b="1" dirty="0" smtClean="0">
                <a:latin typeface="Times New Roman" panose="02020603050405020304" pitchFamily="18" charset="0"/>
                <a:cs typeface="Times New Roman" panose="02020603050405020304" pitchFamily="18" charset="0"/>
              </a:rPr>
              <a:t>Period May 22- June 22, 2017</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75724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Brad\Documents\Work\Attachments\apr_21\NEI.20170420.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0886"/>
            <a:ext cx="4343400" cy="53993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0"/>
            <a:ext cx="7728857" cy="2862322"/>
          </a:xfrm>
          <a:prstGeom prst="rect">
            <a:avLst/>
          </a:prstGeom>
        </p:spPr>
        <p:txBody>
          <a:bodyPr wrap="square">
            <a:spAutoFit/>
          </a:bodyPr>
          <a:lstStyle/>
          <a:p>
            <a:pPr lvl="0"/>
            <a:r>
              <a:rPr lang="en-US" sz="3600" b="1" dirty="0" smtClean="0">
                <a:latin typeface="Times New Roman" panose="02020603050405020304" pitchFamily="18" charset="0"/>
                <a:cs typeface="Times New Roman" panose="02020603050405020304" pitchFamily="18" charset="0"/>
              </a:rPr>
              <a:t>LMOS Forecasting </a:t>
            </a:r>
            <a:r>
              <a:rPr lang="en-US" sz="3600" b="1" dirty="0">
                <a:latin typeface="Times New Roman" panose="02020603050405020304" pitchFamily="18" charset="0"/>
                <a:cs typeface="Times New Roman" panose="02020603050405020304" pitchFamily="18" charset="0"/>
              </a:rPr>
              <a:t>support </a:t>
            </a:r>
          </a:p>
          <a:p>
            <a:pPr lvl="0"/>
            <a:r>
              <a:rPr lang="en-US" sz="2400" b="1" dirty="0" smtClean="0">
                <a:latin typeface="Times New Roman" panose="02020603050405020304" pitchFamily="18" charset="0"/>
                <a:cs typeface="Times New Roman" panose="02020603050405020304" pitchFamily="18" charset="0"/>
              </a:rPr>
              <a:t>Daily 8:00am </a:t>
            </a:r>
            <a:r>
              <a:rPr lang="en-US" sz="2400" b="1" dirty="0">
                <a:latin typeface="Times New Roman" panose="02020603050405020304" pitchFamily="18" charset="0"/>
                <a:cs typeface="Times New Roman" panose="02020603050405020304" pitchFamily="18" charset="0"/>
              </a:rPr>
              <a:t>flight planning </a:t>
            </a:r>
            <a:r>
              <a:rPr lang="en-US" sz="2400" b="1" dirty="0" smtClean="0">
                <a:latin typeface="Times New Roman" panose="02020603050405020304" pitchFamily="18" charset="0"/>
                <a:cs typeface="Times New Roman" panose="02020603050405020304" pitchFamily="18" charset="0"/>
              </a:rPr>
              <a:t>meeting </a:t>
            </a:r>
            <a:r>
              <a:rPr lang="en-US" sz="3600" b="1" dirty="0" smtClean="0">
                <a:latin typeface="Times New Roman" panose="02020603050405020304" pitchFamily="18" charset="0"/>
                <a:cs typeface="Times New Roman" panose="02020603050405020304" pitchFamily="18" charset="0"/>
              </a:rPr>
              <a:t> </a:t>
            </a:r>
          </a:p>
          <a:p>
            <a:pPr marL="285750" lvl="0" indent="-285750">
              <a:buFont typeface="Wingdings" panose="05000000000000000000" pitchFamily="2" charset="2"/>
              <a:buChar char="§"/>
            </a:pPr>
            <a:r>
              <a:rPr lang="en-US" dirty="0" smtClean="0">
                <a:latin typeface="Times New Roman" panose="02020603050405020304" pitchFamily="18" charset="0"/>
                <a:cs typeface="Times New Roman" panose="02020603050405020304" pitchFamily="18" charset="0"/>
              </a:rPr>
              <a:t>Wisconsin DNR</a:t>
            </a:r>
          </a:p>
          <a:p>
            <a:pPr marL="742950" lvl="1" indent="-285750">
              <a:buFont typeface="Courier New" panose="02070309020205020404" pitchFamily="49" charset="0"/>
              <a:buChar char="o"/>
            </a:pPr>
            <a:r>
              <a:rPr lang="en-US" dirty="0" smtClean="0">
                <a:latin typeface="Times New Roman" panose="02020603050405020304" pitchFamily="18" charset="0"/>
                <a:cs typeface="Times New Roman" panose="02020603050405020304" pitchFamily="18" charset="0"/>
              </a:rPr>
              <a:t>Daily Ozone forecast </a:t>
            </a:r>
          </a:p>
          <a:p>
            <a:pPr marL="285750" lvl="0" indent="-285750">
              <a:buFont typeface="Wingdings" panose="05000000000000000000" pitchFamily="2" charset="2"/>
              <a:buChar char="§"/>
            </a:pPr>
            <a:r>
              <a:rPr lang="en-US" dirty="0" smtClean="0">
                <a:latin typeface="Times New Roman" panose="02020603050405020304" pitchFamily="18" charset="0"/>
                <a:cs typeface="Times New Roman" panose="02020603050405020304" pitchFamily="18" charset="0"/>
              </a:rPr>
              <a:t>NWS Sullivan (via email)</a:t>
            </a:r>
          </a:p>
          <a:p>
            <a:pPr marL="742950" lvl="1" indent="-285750">
              <a:buFont typeface="Courier New" panose="02070309020205020404" pitchFamily="49" charset="0"/>
              <a:buChar char="o"/>
            </a:pPr>
            <a:r>
              <a:rPr lang="en-US" dirty="0" smtClean="0">
                <a:latin typeface="Times New Roman" panose="02020603050405020304" pitchFamily="18" charset="0"/>
                <a:cs typeface="Times New Roman" panose="02020603050405020304" pitchFamily="18" charset="0"/>
              </a:rPr>
              <a:t>Daily (6:30am/3:30pm) met briefings</a:t>
            </a:r>
          </a:p>
          <a:p>
            <a:pPr marL="285750" lvl="0" indent="-285750">
              <a:buFont typeface="Wingdings" panose="05000000000000000000" pitchFamily="2" charset="2"/>
              <a:buChar char="§"/>
            </a:pPr>
            <a:r>
              <a:rPr lang="en-US" dirty="0" smtClean="0">
                <a:latin typeface="Times New Roman" panose="02020603050405020304" pitchFamily="18" charset="0"/>
                <a:cs typeface="Times New Roman" panose="02020603050405020304" pitchFamily="18" charset="0"/>
              </a:rPr>
              <a:t>Iowa 4km WRF-</a:t>
            </a:r>
            <a:r>
              <a:rPr lang="en-US" dirty="0" err="1" smtClean="0">
                <a:latin typeface="Times New Roman" panose="02020603050405020304" pitchFamily="18" charset="0"/>
                <a:cs typeface="Times New Roman" panose="02020603050405020304" pitchFamily="18" charset="0"/>
              </a:rPr>
              <a:t>Chem</a:t>
            </a:r>
            <a:endParaRPr lang="en-US" dirty="0">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
            </a:pPr>
            <a:r>
              <a:rPr lang="en-US" dirty="0" smtClean="0">
                <a:latin typeface="Times New Roman" panose="02020603050405020304" pitchFamily="18" charset="0"/>
                <a:cs typeface="Times New Roman" panose="02020603050405020304" pitchFamily="18" charset="0"/>
              </a:rPr>
              <a:t>Madison NAM </a:t>
            </a:r>
            <a:r>
              <a:rPr lang="en-US" dirty="0">
                <a:latin typeface="Times New Roman" panose="02020603050405020304" pitchFamily="18" charset="0"/>
                <a:cs typeface="Times New Roman" panose="02020603050405020304" pitchFamily="18" charset="0"/>
              </a:rPr>
              <a:t>4km </a:t>
            </a:r>
            <a:r>
              <a:rPr lang="en-US" dirty="0" smtClean="0">
                <a:latin typeface="Times New Roman" panose="02020603050405020304" pitchFamily="18" charset="0"/>
                <a:cs typeface="Times New Roman" panose="02020603050405020304" pitchFamily="18" charset="0"/>
              </a:rPr>
              <a:t>Met/Trajectory</a:t>
            </a:r>
            <a:endParaRPr lang="en-US" dirty="0">
              <a:latin typeface="Times New Roman" panose="02020603050405020304" pitchFamily="18" charset="0"/>
              <a:cs typeface="Times New Roman" panose="02020603050405020304" pitchFamily="18" charset="0"/>
            </a:endParaRPr>
          </a:p>
        </p:txBody>
      </p:sp>
      <p:pic>
        <p:nvPicPr>
          <p:cNvPr id="1027" name="Picture 3" descr="C:\Users\Brad\Documents\Work\Attachments\apr_21\TDewDep.2017042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3170924"/>
            <a:ext cx="4920343" cy="3697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4655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8" name="Text Placeholder 1"/>
          <p:cNvSpPr>
            <a:spLocks noGrp="1"/>
          </p:cNvSpPr>
          <p:nvPr>
            <p:ph type="body" sz="quarter" idx="10"/>
          </p:nvPr>
        </p:nvSpPr>
        <p:spPr>
          <a:xfrm>
            <a:off x="2786062" y="457200"/>
            <a:ext cx="6357938" cy="574431"/>
          </a:xfrm>
        </p:spPr>
        <p:txBody>
          <a:bodyPr>
            <a:noAutofit/>
          </a:bodyPr>
          <a:lstStyle/>
          <a:p>
            <a:pPr algn="ctr"/>
            <a:r>
              <a:rPr lang="en-US" dirty="0" smtClean="0">
                <a:solidFill>
                  <a:schemeClr val="tx1"/>
                </a:solidFill>
                <a:latin typeface="Times New Roman" panose="02020603050405020304" pitchFamily="18" charset="0"/>
                <a:cs typeface="Times New Roman" panose="02020603050405020304" pitchFamily="18" charset="0"/>
              </a:rPr>
              <a:t>Leveraged Resources</a:t>
            </a:r>
            <a:endParaRPr lang="en-US" dirty="0">
              <a:solidFill>
                <a:schemeClr val="tx1"/>
              </a:solidFill>
              <a:latin typeface="Times New Roman" panose="02020603050405020304" pitchFamily="18" charset="0"/>
              <a:cs typeface="Times New Roman" panose="02020603050405020304" pitchFamily="18" charset="0"/>
            </a:endParaRPr>
          </a:p>
        </p:txBody>
      </p:sp>
      <p:graphicFrame>
        <p:nvGraphicFramePr>
          <p:cNvPr id="9" name="Chart 8"/>
          <p:cNvGraphicFramePr/>
          <p:nvPr>
            <p:extLst>
              <p:ext uri="{D42A27DB-BD31-4B8C-83A1-F6EECF244321}">
                <p14:modId xmlns:p14="http://schemas.microsoft.com/office/powerpoint/2010/main" val="1386116326"/>
              </p:ext>
            </p:extLst>
          </p:nvPr>
        </p:nvGraphicFramePr>
        <p:xfrm>
          <a:off x="609600" y="1371600"/>
          <a:ext cx="7162800" cy="4793626"/>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1066800" y="6165226"/>
            <a:ext cx="7086600" cy="369332"/>
          </a:xfrm>
          <a:prstGeom prst="rect">
            <a:avLst/>
          </a:prstGeom>
          <a:noFill/>
        </p:spPr>
        <p:txBody>
          <a:bodyPr wrap="square" rtlCol="0">
            <a:spAutoFit/>
          </a:bodyPr>
          <a:lstStyle/>
          <a:p>
            <a:r>
              <a:rPr lang="en-US" dirty="0" smtClean="0"/>
              <a:t>*Does not include FTE or travel cost from participating Federal Agencies.</a:t>
            </a:r>
            <a:endParaRPr lang="en-US" dirty="0"/>
          </a:p>
        </p:txBody>
      </p:sp>
    </p:spTree>
    <p:extLst>
      <p:ext uri="{BB962C8B-B14F-4D97-AF65-F5344CB8AC3E}">
        <p14:creationId xmlns:p14="http://schemas.microsoft.com/office/powerpoint/2010/main" val="10739318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2787346" y="-4465"/>
            <a:ext cx="3716915" cy="461665"/>
          </a:xfrm>
          <a:prstGeom prst="rect">
            <a:avLst/>
          </a:prstGeom>
        </p:spPr>
        <p:txBody>
          <a:bodyPr wrap="none">
            <a:spAutoFit/>
          </a:bodyPr>
          <a:lstStyle/>
          <a:p>
            <a:r>
              <a:rPr lang="en-US" sz="2400" b="1" dirty="0" smtClean="0">
                <a:latin typeface="Times New Roman" panose="02020603050405020304" pitchFamily="18" charset="0"/>
                <a:cs typeface="Times New Roman" panose="02020603050405020304" pitchFamily="18" charset="0"/>
              </a:rPr>
              <a:t>LMOS Measurement Suite</a:t>
            </a:r>
            <a:endParaRPr lang="en-US" sz="2400" b="1" dirty="0">
              <a:latin typeface="Times New Roman" panose="02020603050405020304" pitchFamily="18" charset="0"/>
              <a:cs typeface="Times New Roman" panose="02020603050405020304" pitchFamily="18" charset="0"/>
            </a:endParaRPr>
          </a:p>
        </p:txBody>
      </p:sp>
      <p:sp>
        <p:nvSpPr>
          <p:cNvPr id="8" name="Rectangle 7"/>
          <p:cNvSpPr/>
          <p:nvPr/>
        </p:nvSpPr>
        <p:spPr>
          <a:xfrm>
            <a:off x="181450" y="381000"/>
            <a:ext cx="3018950" cy="1815882"/>
          </a:xfrm>
          <a:prstGeom prst="rect">
            <a:avLst/>
          </a:prstGeom>
          <a:solidFill>
            <a:srgbClr val="92D050">
              <a:alpha val="52000"/>
            </a:srgbClr>
          </a:solidFill>
          <a:ln w="25400">
            <a:solidFill>
              <a:srgbClr val="28F84B"/>
            </a:solidFill>
          </a:ln>
        </p:spPr>
        <p:txBody>
          <a:bodyPr wrap="square">
            <a:spAutoFit/>
          </a:bodyPr>
          <a:lstStyle/>
          <a:p>
            <a:r>
              <a:rPr lang="sv-SE" sz="1600" dirty="0" smtClean="0">
                <a:latin typeface="Times New Roman" panose="02020603050405020304" pitchFamily="18" charset="0"/>
                <a:cs typeface="Times New Roman" panose="02020603050405020304" pitchFamily="18" charset="0"/>
              </a:rPr>
              <a:t>SSEC SPARC Trailer</a:t>
            </a:r>
          </a:p>
          <a:p>
            <a:r>
              <a:rPr lang="sv-SE" sz="1600" dirty="0" smtClean="0">
                <a:latin typeface="Times New Roman" panose="02020603050405020304" pitchFamily="18" charset="0"/>
                <a:cs typeface="Times New Roman" panose="02020603050405020304" pitchFamily="18" charset="0"/>
              </a:rPr>
              <a:t>(HALO </a:t>
            </a:r>
            <a:r>
              <a:rPr lang="sv-SE" sz="1600" dirty="0">
                <a:latin typeface="Times New Roman" panose="02020603050405020304" pitchFamily="18" charset="0"/>
                <a:cs typeface="Times New Roman" panose="02020603050405020304" pitchFamily="18" charset="0"/>
              </a:rPr>
              <a:t>Wind Lidar, </a:t>
            </a:r>
            <a:r>
              <a:rPr lang="sv-SE" sz="1600" dirty="0" smtClean="0">
                <a:latin typeface="Times New Roman" panose="02020603050405020304" pitchFamily="18" charset="0"/>
                <a:cs typeface="Times New Roman" panose="02020603050405020304" pitchFamily="18" charset="0"/>
              </a:rPr>
              <a:t>AERI T/Q profiles, HSRL aerosol extinction, CIMEL aerosol optical depth), </a:t>
            </a:r>
          </a:p>
          <a:p>
            <a:endParaRPr lang="sv-SE" sz="1600" dirty="0">
              <a:latin typeface="Times New Roman" panose="02020603050405020304" pitchFamily="18" charset="0"/>
              <a:cs typeface="Times New Roman" panose="02020603050405020304" pitchFamily="18" charset="0"/>
            </a:endParaRPr>
          </a:p>
          <a:p>
            <a:r>
              <a:rPr lang="sv-SE" sz="1600" dirty="0" smtClean="0">
                <a:latin typeface="Times New Roman" panose="02020603050405020304" pitchFamily="18" charset="0"/>
                <a:cs typeface="Times New Roman" panose="02020603050405020304" pitchFamily="18" charset="0"/>
              </a:rPr>
              <a:t>EPA Pandora (Column NO2, HCHO), insitu (O3, NOx, HCHO) </a:t>
            </a:r>
            <a:endParaRPr lang="en-US" sz="1600" dirty="0">
              <a:latin typeface="Times New Roman" panose="02020603050405020304" pitchFamily="18" charset="0"/>
              <a:cs typeface="Times New Roman" panose="02020603050405020304" pitchFamily="18" charset="0"/>
            </a:endParaRPr>
          </a:p>
        </p:txBody>
      </p:sp>
      <p:pic>
        <p:nvPicPr>
          <p:cNvPr id="4098" name="Picture 2" descr="\\beans\users$\bpierce\Data\Documents\Attachments\sep_06\flight_range_updated.png"/>
          <p:cNvPicPr>
            <a:picLocks noChangeAspect="1" noChangeArrowheads="1"/>
          </p:cNvPicPr>
          <p:nvPr/>
        </p:nvPicPr>
        <p:blipFill rotWithShape="1">
          <a:blip r:embed="rId2">
            <a:extLst>
              <a:ext uri="{28A0092B-C50C-407E-A947-70E740481C1C}">
                <a14:useLocalDpi xmlns:a14="http://schemas.microsoft.com/office/drawing/2010/main" val="0"/>
              </a:ext>
            </a:extLst>
          </a:blip>
          <a:srcRect l="9589"/>
          <a:stretch/>
        </p:blipFill>
        <p:spPr bwMode="auto">
          <a:xfrm>
            <a:off x="3770334" y="914400"/>
            <a:ext cx="5373666" cy="59436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a:stCxn id="8" idx="3"/>
          </p:cNvCxnSpPr>
          <p:nvPr/>
        </p:nvCxnSpPr>
        <p:spPr>
          <a:xfrm>
            <a:off x="3200400" y="1288941"/>
            <a:ext cx="2667000" cy="2978259"/>
          </a:xfrm>
          <a:prstGeom prst="straightConnector1">
            <a:avLst/>
          </a:prstGeom>
          <a:ln w="25400">
            <a:solidFill>
              <a:srgbClr val="28F84B"/>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505200" y="457200"/>
            <a:ext cx="5638800" cy="830997"/>
          </a:xfrm>
          <a:prstGeom prst="rect">
            <a:avLst/>
          </a:prstGeom>
          <a:solidFill>
            <a:srgbClr val="FF0000">
              <a:alpha val="25000"/>
            </a:srgbClr>
          </a:solidFill>
          <a:ln w="25400">
            <a:solidFill>
              <a:srgbClr val="FF0000"/>
            </a:solidFill>
          </a:ln>
        </p:spPr>
        <p:txBody>
          <a:bodyPr wrap="square" rtlCol="0">
            <a:spAutoFit/>
          </a:bodyPr>
          <a:lstStyle/>
          <a:p>
            <a:r>
              <a:rPr lang="en-US" sz="1600" dirty="0">
                <a:latin typeface="Times New Roman" panose="02020603050405020304" pitchFamily="18" charset="0"/>
                <a:cs typeface="Times New Roman" panose="02020603050405020304" pitchFamily="18" charset="0"/>
              </a:rPr>
              <a:t>NASA </a:t>
            </a:r>
            <a:r>
              <a:rPr lang="en-US" sz="1600" dirty="0" smtClean="0">
                <a:latin typeface="Times New Roman" panose="02020603050405020304" pitchFamily="18" charset="0"/>
                <a:cs typeface="Times New Roman" panose="02020603050405020304" pitchFamily="18" charset="0"/>
              </a:rPr>
              <a:t>airborne column </a:t>
            </a:r>
            <a:r>
              <a:rPr lang="en-US" sz="1600" dirty="0">
                <a:latin typeface="Times New Roman" panose="02020603050405020304" pitchFamily="18" charset="0"/>
                <a:cs typeface="Times New Roman" panose="02020603050405020304" pitchFamily="18" charset="0"/>
              </a:rPr>
              <a:t>NO2, HCHO, O3, and </a:t>
            </a:r>
            <a:r>
              <a:rPr lang="en-US" sz="1600" dirty="0" smtClean="0">
                <a:latin typeface="Times New Roman" panose="02020603050405020304" pitchFamily="18" charset="0"/>
                <a:cs typeface="Times New Roman" panose="02020603050405020304" pitchFamily="18" charset="0"/>
              </a:rPr>
              <a:t>aerosols</a:t>
            </a:r>
            <a:endParaRPr lang="en-US" sz="1600" baseline="30000" dirty="0" smtClean="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a:t>
            </a:r>
            <a:r>
              <a:rPr lang="en-US" sz="1600" dirty="0" smtClean="0">
                <a:latin typeface="Times New Roman" panose="02020603050405020304" pitchFamily="18" charset="0"/>
                <a:cs typeface="Times New Roman" panose="02020603050405020304" pitchFamily="18" charset="0"/>
              </a:rPr>
              <a:t>GEOTASO Airborne UV-VIS Spectrometer, </a:t>
            </a:r>
            <a:r>
              <a:rPr lang="en-US" sz="1600" dirty="0" err="1" smtClean="0">
                <a:latin typeface="Times New Roman" panose="02020603050405020304" pitchFamily="18" charset="0"/>
                <a:cs typeface="Times New Roman" panose="02020603050405020304" pitchFamily="18" charset="0"/>
              </a:rPr>
              <a:t>AirHARP</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Polarimeter</a:t>
            </a:r>
            <a:r>
              <a:rPr lang="en-US" sz="1600" dirty="0" smtClean="0">
                <a:latin typeface="Times New Roman" panose="02020603050405020304" pitchFamily="18" charset="0"/>
                <a:cs typeface="Times New Roman" panose="02020603050405020304" pitchFamily="18" charset="0"/>
              </a:rPr>
              <a:t>)</a:t>
            </a:r>
            <a:endParaRPr lang="en-US" sz="1600" baseline="30000" dirty="0">
              <a:latin typeface="Times New Roman" panose="02020603050405020304" pitchFamily="18" charset="0"/>
              <a:cs typeface="Times New Roman" panose="02020603050405020304" pitchFamily="18" charset="0"/>
            </a:endParaRPr>
          </a:p>
        </p:txBody>
      </p:sp>
      <p:cxnSp>
        <p:nvCxnSpPr>
          <p:cNvPr id="15" name="Straight Arrow Connector 14"/>
          <p:cNvCxnSpPr>
            <a:stCxn id="7" idx="2"/>
          </p:cNvCxnSpPr>
          <p:nvPr/>
        </p:nvCxnSpPr>
        <p:spPr>
          <a:xfrm flipH="1">
            <a:off x="5029202" y="1288197"/>
            <a:ext cx="1295398" cy="328380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52400" y="4191000"/>
            <a:ext cx="3018950" cy="2062103"/>
          </a:xfrm>
          <a:prstGeom prst="rect">
            <a:avLst/>
          </a:prstGeom>
          <a:solidFill>
            <a:srgbClr val="92D050">
              <a:alpha val="52000"/>
            </a:srgbClr>
          </a:solidFill>
          <a:ln w="25400">
            <a:solidFill>
              <a:srgbClr val="28F84B"/>
            </a:solidFill>
          </a:ln>
        </p:spPr>
        <p:txBody>
          <a:bodyPr wrap="square">
            <a:spAutoFit/>
          </a:bodyPr>
          <a:lstStyle/>
          <a:p>
            <a:r>
              <a:rPr lang="sv-SE" sz="1600" dirty="0" smtClean="0">
                <a:latin typeface="Times New Roman" panose="02020603050405020304" pitchFamily="18" charset="0"/>
                <a:cs typeface="Times New Roman" panose="02020603050405020304" pitchFamily="18" charset="0"/>
              </a:rPr>
              <a:t>UNI Microwave Radiometer T/Q profiles, SoDAR winds, Pandora (Column NO2, O3)</a:t>
            </a:r>
            <a:r>
              <a:rPr lang="en-US" sz="1600" dirty="0">
                <a:latin typeface="Times New Roman" panose="02020603050405020304" pitchFamily="18" charset="0"/>
                <a:cs typeface="Times New Roman" panose="02020603050405020304" pitchFamily="18" charset="0"/>
              </a:rPr>
              <a:t> </a:t>
            </a:r>
            <a:endParaRPr lang="en-US" sz="1600" dirty="0" smtClean="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r>
              <a:rPr lang="en-US" sz="1600" dirty="0" err="1" smtClean="0">
                <a:latin typeface="Times New Roman" panose="02020603050405020304" pitchFamily="18" charset="0"/>
                <a:cs typeface="Times New Roman" panose="02020603050405020304" pitchFamily="18" charset="0"/>
              </a:rPr>
              <a:t>Insitu</a:t>
            </a:r>
            <a:r>
              <a:rPr lang="en-US" sz="1600" dirty="0" smtClean="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super site (UW-Madison/</a:t>
            </a:r>
            <a:r>
              <a:rPr lang="en-US" sz="1600" dirty="0" err="1">
                <a:latin typeface="Times New Roman" panose="02020603050405020304" pitchFamily="18" charset="0"/>
                <a:cs typeface="Times New Roman" panose="02020603050405020304" pitchFamily="18" charset="0"/>
              </a:rPr>
              <a:t>UofM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NOy</a:t>
            </a:r>
            <a:r>
              <a:rPr lang="en-US" sz="1600" dirty="0">
                <a:latin typeface="Times New Roman" panose="02020603050405020304" pitchFamily="18" charset="0"/>
                <a:cs typeface="Times New Roman" panose="02020603050405020304" pitchFamily="18" charset="0"/>
              </a:rPr>
              <a:t>/VOC U-Iowa Aerosol)</a:t>
            </a:r>
          </a:p>
          <a:p>
            <a:endParaRPr lang="en-US" sz="1600" dirty="0">
              <a:latin typeface="Times New Roman" panose="02020603050405020304" pitchFamily="18" charset="0"/>
              <a:cs typeface="Times New Roman" panose="02020603050405020304" pitchFamily="18" charset="0"/>
            </a:endParaRPr>
          </a:p>
        </p:txBody>
      </p:sp>
      <p:cxnSp>
        <p:nvCxnSpPr>
          <p:cNvPr id="17" name="Straight Arrow Connector 16"/>
          <p:cNvCxnSpPr>
            <a:stCxn id="16" idx="3"/>
          </p:cNvCxnSpPr>
          <p:nvPr/>
        </p:nvCxnSpPr>
        <p:spPr>
          <a:xfrm flipV="1">
            <a:off x="3171350" y="4953000"/>
            <a:ext cx="2696050" cy="269052"/>
          </a:xfrm>
          <a:prstGeom prst="straightConnector1">
            <a:avLst/>
          </a:prstGeom>
          <a:ln w="25400">
            <a:solidFill>
              <a:srgbClr val="28F84B"/>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800600" y="6388274"/>
            <a:ext cx="4079310" cy="369332"/>
          </a:xfrm>
          <a:prstGeom prst="rect">
            <a:avLst/>
          </a:prstGeom>
          <a:solidFill>
            <a:srgbClr val="FF0000">
              <a:alpha val="25000"/>
            </a:srgbClr>
          </a:solidFill>
          <a:ln w="25400">
            <a:solidFill>
              <a:srgbClr val="FF0000"/>
            </a:solidFill>
          </a:ln>
        </p:spPr>
        <p:txBody>
          <a:bodyPr wrap="square" rtlCol="0">
            <a:spAutoFit/>
          </a:bodyPr>
          <a:lstStyle/>
          <a:p>
            <a:r>
              <a:rPr lang="en-US" dirty="0" smtClean="0">
                <a:latin typeface="Times New Roman" panose="02020603050405020304" pitchFamily="18" charset="0"/>
                <a:cs typeface="Times New Roman" panose="02020603050405020304" pitchFamily="18" charset="0"/>
              </a:rPr>
              <a:t>Scientific Aviation </a:t>
            </a:r>
            <a:r>
              <a:rPr lang="en-US" dirty="0" err="1" smtClean="0">
                <a:latin typeface="Times New Roman" panose="02020603050405020304" pitchFamily="18" charset="0"/>
                <a:cs typeface="Times New Roman" panose="02020603050405020304" pitchFamily="18" charset="0"/>
              </a:rPr>
              <a:t>insitu</a:t>
            </a:r>
            <a:r>
              <a:rPr lang="en-US" dirty="0" smtClean="0">
                <a:latin typeface="Times New Roman" panose="02020603050405020304" pitchFamily="18" charset="0"/>
                <a:cs typeface="Times New Roman" panose="02020603050405020304" pitchFamily="18" charset="0"/>
              </a:rPr>
              <a:t> O3, NO2</a:t>
            </a:r>
            <a:endParaRPr lang="en-US" baseline="30000" dirty="0">
              <a:latin typeface="Times New Roman" panose="02020603050405020304" pitchFamily="18" charset="0"/>
              <a:cs typeface="Times New Roman" panose="02020603050405020304" pitchFamily="18" charset="0"/>
            </a:endParaRPr>
          </a:p>
        </p:txBody>
      </p:sp>
      <p:cxnSp>
        <p:nvCxnSpPr>
          <p:cNvPr id="19" name="Straight Arrow Connector 18"/>
          <p:cNvCxnSpPr>
            <a:stCxn id="18" idx="0"/>
          </p:cNvCxnSpPr>
          <p:nvPr/>
        </p:nvCxnSpPr>
        <p:spPr>
          <a:xfrm flipH="1" flipV="1">
            <a:off x="5867400" y="4267200"/>
            <a:ext cx="972855" cy="212107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71450" y="2362571"/>
            <a:ext cx="3018951" cy="830997"/>
          </a:xfrm>
          <a:prstGeom prst="rect">
            <a:avLst/>
          </a:prstGeom>
          <a:solidFill>
            <a:schemeClr val="tx2">
              <a:lumMod val="20000"/>
              <a:lumOff val="80000"/>
            </a:schemeClr>
          </a:solidFill>
          <a:ln w="25400">
            <a:solidFill>
              <a:srgbClr val="00B0F0"/>
            </a:solidFill>
          </a:ln>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NOAA Ship (EPA Pandora, ceilometer, </a:t>
            </a:r>
            <a:r>
              <a:rPr lang="en-US" sz="1600" dirty="0" err="1" smtClean="0">
                <a:latin typeface="Times New Roman" panose="02020603050405020304" pitchFamily="18" charset="0"/>
                <a:cs typeface="Times New Roman" panose="02020603050405020304" pitchFamily="18" charset="0"/>
              </a:rPr>
              <a:t>insitu</a:t>
            </a:r>
            <a:r>
              <a:rPr lang="en-US" sz="1600" dirty="0" smtClean="0">
                <a:latin typeface="Times New Roman" panose="02020603050405020304" pitchFamily="18" charset="0"/>
                <a:cs typeface="Times New Roman" panose="02020603050405020304" pitchFamily="18" charset="0"/>
              </a:rPr>
              <a:t> O3, (tethered Kite and shipboard), </a:t>
            </a:r>
            <a:endParaRPr lang="en-US" sz="1600" dirty="0">
              <a:latin typeface="Times New Roman" panose="02020603050405020304" pitchFamily="18" charset="0"/>
              <a:cs typeface="Times New Roman" panose="02020603050405020304" pitchFamily="18" charset="0"/>
            </a:endParaRPr>
          </a:p>
        </p:txBody>
      </p:sp>
      <p:cxnSp>
        <p:nvCxnSpPr>
          <p:cNvPr id="4" name="Straight Arrow Connector 3"/>
          <p:cNvCxnSpPr>
            <a:stCxn id="2" idx="3"/>
          </p:cNvCxnSpPr>
          <p:nvPr/>
        </p:nvCxnSpPr>
        <p:spPr>
          <a:xfrm>
            <a:off x="3190401" y="2778070"/>
            <a:ext cx="2676999" cy="1489130"/>
          </a:xfrm>
          <a:prstGeom prst="straightConnector1">
            <a:avLst/>
          </a:prstGeom>
          <a:ln w="254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46071" y="3267670"/>
            <a:ext cx="3095150" cy="830997"/>
          </a:xfrm>
          <a:prstGeom prst="rect">
            <a:avLst/>
          </a:prstGeom>
          <a:solidFill>
            <a:srgbClr val="FFFF00">
              <a:alpha val="42000"/>
            </a:srgbClr>
          </a:solidFill>
          <a:ln w="25400">
            <a:solidFill>
              <a:srgbClr val="FFFF00"/>
            </a:solidFill>
          </a:ln>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EPA Geospatial </a:t>
            </a:r>
            <a:r>
              <a:rPr lang="en-US" sz="1600" dirty="0">
                <a:latin typeface="Times New Roman" panose="02020603050405020304" pitchFamily="18" charset="0"/>
                <a:cs typeface="Times New Roman" panose="02020603050405020304" pitchFamily="18" charset="0"/>
              </a:rPr>
              <a:t>Measurement of Air Pollution (GMAP) </a:t>
            </a:r>
            <a:r>
              <a:rPr lang="en-US" sz="1600" dirty="0" smtClean="0">
                <a:latin typeface="Times New Roman" panose="02020603050405020304" pitchFamily="18" charset="0"/>
                <a:cs typeface="Times New Roman" panose="02020603050405020304" pitchFamily="18" charset="0"/>
              </a:rPr>
              <a:t>mobile van</a:t>
            </a:r>
          </a:p>
          <a:p>
            <a:r>
              <a:rPr lang="en-US" sz="1600" dirty="0" smtClean="0">
                <a:latin typeface="Times New Roman" panose="02020603050405020304" pitchFamily="18" charset="0"/>
                <a:cs typeface="Times New Roman" panose="02020603050405020304" pitchFamily="18" charset="0"/>
              </a:rPr>
              <a:t>(O3)</a:t>
            </a:r>
            <a:endParaRPr lang="en-US" sz="1600" dirty="0"/>
          </a:p>
        </p:txBody>
      </p:sp>
      <p:cxnSp>
        <p:nvCxnSpPr>
          <p:cNvPr id="11" name="Straight Arrow Connector 10"/>
          <p:cNvCxnSpPr>
            <a:stCxn id="9" idx="3"/>
          </p:cNvCxnSpPr>
          <p:nvPr/>
        </p:nvCxnSpPr>
        <p:spPr>
          <a:xfrm>
            <a:off x="3241221" y="3683169"/>
            <a:ext cx="2473779" cy="888831"/>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14466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93800"/>
            <a:ext cx="5105400" cy="558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6509" y="1224071"/>
            <a:ext cx="3803650" cy="485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52400" y="152400"/>
            <a:ext cx="8991600"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Sheboygan Ground Site: Spaceport Sheboygan</a:t>
            </a:r>
          </a:p>
        </p:txBody>
      </p:sp>
      <p:sp>
        <p:nvSpPr>
          <p:cNvPr id="2" name="Rectangle 1"/>
          <p:cNvSpPr/>
          <p:nvPr/>
        </p:nvSpPr>
        <p:spPr>
          <a:xfrm rot="18458028">
            <a:off x="7456693" y="5029200"/>
            <a:ext cx="533400" cy="2286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57716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228600" y="1295400"/>
            <a:ext cx="8077200" cy="2554545"/>
          </a:xfrm>
          <a:prstGeom prst="rect">
            <a:avLst/>
          </a:prstGeom>
        </p:spPr>
        <p:txBody>
          <a:bodyPr wrap="square">
            <a:spAutoFit/>
          </a:bodyPr>
          <a:lstStyle/>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Boundary Layer </a:t>
            </a:r>
            <a:r>
              <a:rPr lang="en-US" b="1" dirty="0" smtClean="0">
                <a:latin typeface="Times New Roman" panose="02020603050405020304" pitchFamily="18" charset="0"/>
                <a:cs typeface="Times New Roman" panose="02020603050405020304" pitchFamily="18" charset="0"/>
              </a:rPr>
              <a:t>Meteorology/Surface Meteorology </a:t>
            </a:r>
            <a:r>
              <a:rPr lang="en-US" dirty="0" smtClean="0">
                <a:latin typeface="Times New Roman" panose="02020603050405020304" pitchFamily="18" charset="0"/>
                <a:cs typeface="Times New Roman" panose="02020603050405020304" pitchFamily="18" charset="0"/>
              </a:rPr>
              <a:t>Tim </a:t>
            </a:r>
            <a:r>
              <a:rPr lang="en-US" dirty="0">
                <a:latin typeface="Times New Roman" panose="02020603050405020304" pitchFamily="18" charset="0"/>
                <a:cs typeface="Times New Roman" panose="02020603050405020304" pitchFamily="18" charset="0"/>
              </a:rPr>
              <a:t>Wagner, Univ. of Wisconsin. SPARC: the SSEC </a:t>
            </a:r>
            <a:r>
              <a:rPr lang="en-US" dirty="0" smtClean="0">
                <a:latin typeface="Times New Roman" panose="02020603050405020304" pitchFamily="18" charset="0"/>
                <a:cs typeface="Times New Roman" panose="02020603050405020304" pitchFamily="18" charset="0"/>
              </a:rPr>
              <a:t>Portable Atmospheric </a:t>
            </a:r>
            <a:r>
              <a:rPr lang="en-US" dirty="0">
                <a:latin typeface="Times New Roman" panose="02020603050405020304" pitchFamily="18" charset="0"/>
                <a:cs typeface="Times New Roman" panose="02020603050405020304" pitchFamily="18" charset="0"/>
              </a:rPr>
              <a:t>Research </a:t>
            </a:r>
            <a:r>
              <a:rPr lang="en-US" dirty="0" smtClean="0">
                <a:latin typeface="Times New Roman" panose="02020603050405020304" pitchFamily="18" charset="0"/>
                <a:cs typeface="Times New Roman" panose="02020603050405020304" pitchFamily="18" charset="0"/>
              </a:rPr>
              <a:t>Center (funded </a:t>
            </a:r>
            <a:r>
              <a:rPr lang="en-US" dirty="0" smtClean="0">
                <a:latin typeface="Times New Roman" panose="02020603050405020304" pitchFamily="18" charset="0"/>
                <a:cs typeface="Times New Roman" panose="02020603050405020304" pitchFamily="18" charset="0"/>
              </a:rPr>
              <a:t>by </a:t>
            </a:r>
            <a:r>
              <a:rPr lang="en-US" dirty="0" smtClean="0">
                <a:latin typeface="Times New Roman" panose="02020603050405020304" pitchFamily="18" charset="0"/>
                <a:cs typeface="Times New Roman" panose="02020603050405020304" pitchFamily="18" charset="0"/>
              </a:rPr>
              <a:t>NOAA)</a:t>
            </a:r>
            <a:endParaRPr lang="en-US"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i="1" dirty="0">
                <a:latin typeface="Times New Roman" panose="02020603050405020304" pitchFamily="18" charset="0"/>
                <a:cs typeface="Times New Roman" panose="02020603050405020304" pitchFamily="18" charset="0"/>
              </a:rPr>
              <a:t>Profiles: </a:t>
            </a:r>
            <a:r>
              <a:rPr lang="en-US" i="1" dirty="0" smtClean="0">
                <a:latin typeface="Times New Roman" panose="02020603050405020304" pitchFamily="18" charset="0"/>
                <a:cs typeface="Times New Roman" panose="02020603050405020304" pitchFamily="18" charset="0"/>
              </a:rPr>
              <a:t>(T, Q, wind, extinction) </a:t>
            </a:r>
            <a:r>
              <a:rPr lang="en-US" dirty="0" smtClean="0">
                <a:latin typeface="Times New Roman" panose="02020603050405020304" pitchFamily="18" charset="0"/>
                <a:cs typeface="Times New Roman" panose="02020603050405020304" pitchFamily="18" charset="0"/>
              </a:rPr>
              <a:t>Atmospheric </a:t>
            </a:r>
            <a:r>
              <a:rPr lang="en-US" dirty="0">
                <a:latin typeface="Times New Roman" panose="02020603050405020304" pitchFamily="18" charset="0"/>
                <a:cs typeface="Times New Roman" panose="02020603050405020304" pitchFamily="18" charset="0"/>
              </a:rPr>
              <a:t>Emitted Radiance Interferometer (AERI</a:t>
            </a:r>
            <a:r>
              <a:rPr lang="en-US" dirty="0" smtClean="0">
                <a:latin typeface="Times New Roman" panose="02020603050405020304" pitchFamily="18" charset="0"/>
                <a:cs typeface="Times New Roman" panose="02020603050405020304" pitchFamily="18" charset="0"/>
              </a:rPr>
              <a:t>), </a:t>
            </a:r>
            <a:r>
              <a:rPr lang="nn-NO" dirty="0" smtClean="0">
                <a:latin typeface="Times New Roman" panose="02020603050405020304" pitchFamily="18" charset="0"/>
                <a:cs typeface="Times New Roman" panose="02020603050405020304" pitchFamily="18" charset="0"/>
              </a:rPr>
              <a:t>HSRL </a:t>
            </a:r>
            <a:r>
              <a:rPr lang="nn-NO" dirty="0">
                <a:latin typeface="Times New Roman" panose="02020603050405020304" pitchFamily="18" charset="0"/>
                <a:cs typeface="Times New Roman" panose="02020603050405020304" pitchFamily="18" charset="0"/>
              </a:rPr>
              <a:t>Lidar, Doppler lidar wind profiler.</a:t>
            </a:r>
          </a:p>
          <a:p>
            <a:pPr marL="742950" lvl="1" indent="-285750">
              <a:buFont typeface="Arial" panose="020B0604020202020204" pitchFamily="34" charset="0"/>
              <a:buChar char="•"/>
            </a:pPr>
            <a:endParaRPr lang="en-US" i="1" dirty="0" smtClean="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i="1" dirty="0" smtClean="0">
                <a:latin typeface="Times New Roman" panose="02020603050405020304" pitchFamily="18" charset="0"/>
                <a:cs typeface="Times New Roman" panose="02020603050405020304" pitchFamily="18" charset="0"/>
              </a:rPr>
              <a:t>In </a:t>
            </a:r>
            <a:r>
              <a:rPr lang="en-US" i="1" dirty="0">
                <a:latin typeface="Times New Roman" panose="02020603050405020304" pitchFamily="18" charset="0"/>
                <a:cs typeface="Times New Roman" panose="02020603050405020304" pitchFamily="18" charset="0"/>
              </a:rPr>
              <a:t>situ meteorology: </a:t>
            </a:r>
            <a:r>
              <a:rPr lang="en-US" dirty="0" err="1">
                <a:latin typeface="Times New Roman" panose="02020603050405020304" pitchFamily="18" charset="0"/>
                <a:cs typeface="Times New Roman" panose="02020603050405020304" pitchFamily="18" charset="0"/>
              </a:rPr>
              <a:t>Vaisala</a:t>
            </a:r>
            <a:r>
              <a:rPr lang="en-US" dirty="0">
                <a:latin typeface="Times New Roman" panose="02020603050405020304" pitchFamily="18" charset="0"/>
                <a:cs typeface="Times New Roman" panose="02020603050405020304" pitchFamily="18" charset="0"/>
              </a:rPr>
              <a:t> T, RH, pressure, wind speed, </a:t>
            </a:r>
            <a:r>
              <a:rPr lang="en-US" dirty="0" smtClean="0">
                <a:latin typeface="Times New Roman" panose="02020603050405020304" pitchFamily="18" charset="0"/>
                <a:cs typeface="Times New Roman" panose="02020603050405020304" pitchFamily="18" charset="0"/>
              </a:rPr>
              <a:t>wind direction</a:t>
            </a:r>
            <a:r>
              <a:rPr lang="en-US" dirty="0">
                <a:latin typeface="Times New Roman" panose="02020603050405020304" pitchFamily="18" charset="0"/>
                <a:cs typeface="Times New Roman" panose="02020603050405020304" pitchFamily="18" charset="0"/>
              </a:rPr>
              <a:t>, precipitation</a:t>
            </a:r>
            <a:r>
              <a:rPr lang="en-US"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52400" y="152400"/>
            <a:ext cx="8991600" cy="1077218"/>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Sheboygan Ground Site: Spaceport Sheboygan</a:t>
            </a:r>
          </a:p>
          <a:p>
            <a:r>
              <a:rPr lang="en-US" sz="3200" b="1" dirty="0" smtClean="0">
                <a:latin typeface="Times New Roman" panose="02020603050405020304" pitchFamily="18" charset="0"/>
                <a:cs typeface="Times New Roman" panose="02020603050405020304" pitchFamily="18" charset="0"/>
              </a:rPr>
              <a:t>UW-Madison SPARC Trailer</a:t>
            </a:r>
            <a:endParaRPr lang="en-US" sz="3200" b="1" dirty="0">
              <a:latin typeface="Times New Roman" panose="02020603050405020304" pitchFamily="18" charset="0"/>
              <a:cs typeface="Times New Roman" panose="02020603050405020304" pitchFamily="18" charset="0"/>
            </a:endParaRPr>
          </a:p>
        </p:txBody>
      </p:sp>
      <p:sp>
        <p:nvSpPr>
          <p:cNvPr id="2" name="Rectangle 1"/>
          <p:cNvSpPr/>
          <p:nvPr/>
        </p:nvSpPr>
        <p:spPr>
          <a:xfrm>
            <a:off x="228600" y="3526779"/>
            <a:ext cx="8077200" cy="646331"/>
          </a:xfrm>
          <a:prstGeom prst="rect">
            <a:avLst/>
          </a:prstGeom>
        </p:spPr>
        <p:txBody>
          <a:bodyPr wrap="square">
            <a:spAutoFit/>
          </a:bodyPr>
          <a:lstStyle/>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O3 Profiles </a:t>
            </a:r>
            <a:r>
              <a:rPr lang="en-US" dirty="0">
                <a:latin typeface="Times New Roman" panose="02020603050405020304" pitchFamily="18" charset="0"/>
                <a:cs typeface="Times New Roman" panose="02020603050405020304" pitchFamily="18" charset="0"/>
              </a:rPr>
              <a:t>by Tethered </a:t>
            </a:r>
            <a:r>
              <a:rPr lang="en-US" dirty="0" smtClean="0">
                <a:latin typeface="Times New Roman" panose="02020603050405020304" pitchFamily="18" charset="0"/>
                <a:cs typeface="Times New Roman" panose="02020603050405020304" pitchFamily="18" charset="0"/>
              </a:rPr>
              <a:t>Kite </a:t>
            </a:r>
            <a:r>
              <a:rPr lang="en-US" dirty="0">
                <a:latin typeface="Times New Roman" panose="02020603050405020304" pitchFamily="18" charset="0"/>
                <a:cs typeface="Times New Roman" panose="02020603050405020304" pitchFamily="18" charset="0"/>
              </a:rPr>
              <a:t>(ozone and meteorology</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in conjunction with Dept. of Atmospheric Science, Univ. Wisconsin</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pic>
        <p:nvPicPr>
          <p:cNvPr id="1028" name="Picture 4" descr="IMG_20140721_1121427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4125686"/>
            <a:ext cx="5953125" cy="23336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886" y="6587422"/>
            <a:ext cx="9165771" cy="276999"/>
          </a:xfrm>
          <a:prstGeom prst="rect">
            <a:avLst/>
          </a:prstGeom>
        </p:spPr>
        <p:txBody>
          <a:bodyPr wrap="square">
            <a:spAutoFit/>
          </a:bodyPr>
          <a:lstStyle/>
          <a:p>
            <a:pPr algn="ctr"/>
            <a:r>
              <a:rPr lang="en-US" sz="1200" b="1" dirty="0">
                <a:latin typeface="Times New Roman" panose="02020603050405020304" pitchFamily="18" charset="0"/>
                <a:cs typeface="Times New Roman" panose="02020603050405020304" pitchFamily="18" charset="0"/>
              </a:rPr>
              <a:t>The SSEC Portable Atmospheric Research Center (SPARC) </a:t>
            </a:r>
            <a:r>
              <a:rPr lang="en-US" sz="1200" b="1" dirty="0" smtClean="0">
                <a:latin typeface="Times New Roman" panose="02020603050405020304" pitchFamily="18" charset="0"/>
                <a:cs typeface="Times New Roman" panose="02020603050405020304" pitchFamily="18" charset="0"/>
              </a:rPr>
              <a:t> during the Front </a:t>
            </a:r>
            <a:r>
              <a:rPr lang="en-US" sz="1200" b="1" dirty="0">
                <a:latin typeface="Times New Roman" panose="02020603050405020304" pitchFamily="18" charset="0"/>
                <a:cs typeface="Times New Roman" panose="02020603050405020304" pitchFamily="18" charset="0"/>
              </a:rPr>
              <a:t>Range Air Pollution Experiment (FRAPPE).</a:t>
            </a:r>
          </a:p>
        </p:txBody>
      </p:sp>
      <p:cxnSp>
        <p:nvCxnSpPr>
          <p:cNvPr id="6" name="Straight Arrow Connector 5"/>
          <p:cNvCxnSpPr/>
          <p:nvPr/>
        </p:nvCxnSpPr>
        <p:spPr>
          <a:xfrm flipH="1">
            <a:off x="5105400" y="4572000"/>
            <a:ext cx="457200" cy="533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519056" y="4398610"/>
            <a:ext cx="790922" cy="369332"/>
          </a:xfrm>
          <a:prstGeom prst="rect">
            <a:avLst/>
          </a:prstGeom>
          <a:noFill/>
        </p:spPr>
        <p:txBody>
          <a:bodyPr wrap="none" rtlCol="0">
            <a:spAutoFit/>
          </a:bodyPr>
          <a:lstStyle/>
          <a:p>
            <a:r>
              <a:rPr lang="en-US" b="1" dirty="0" smtClean="0">
                <a:solidFill>
                  <a:srgbClr val="FF0000"/>
                </a:solidFill>
              </a:rPr>
              <a:t>SPARC</a:t>
            </a:r>
            <a:endParaRPr lang="en-US" b="1" dirty="0">
              <a:solidFill>
                <a:srgbClr val="FF0000"/>
              </a:solidFill>
            </a:endParaRPr>
          </a:p>
        </p:txBody>
      </p:sp>
    </p:spTree>
    <p:extLst>
      <p:ext uri="{BB962C8B-B14F-4D97-AF65-F5344CB8AC3E}">
        <p14:creationId xmlns:p14="http://schemas.microsoft.com/office/powerpoint/2010/main" val="26441940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2" name="Picture 4" descr="C:\Users\Brad\Documents\Work\Attachments\apr_21\HSRL_BAO_20140722.two.panel.with.ceilometer.100.50perc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0"/>
            <a:ext cx="9525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544057" y="2971800"/>
            <a:ext cx="2648417" cy="369332"/>
          </a:xfrm>
          <a:prstGeom prst="rect">
            <a:avLst/>
          </a:prstGeom>
          <a:solidFill>
            <a:schemeClr val="bg1"/>
          </a:solidFill>
        </p:spPr>
        <p:txBody>
          <a:bodyPr wrap="none" rtlCol="0">
            <a:spAutoFit/>
          </a:bodyPr>
          <a:lstStyle/>
          <a:p>
            <a:r>
              <a:rPr lang="en-US" b="1" dirty="0" smtClean="0"/>
              <a:t>HSRL FRAPPE, Boulder CO</a:t>
            </a:r>
            <a:endParaRPr lang="en-US" b="1" dirty="0"/>
          </a:p>
        </p:txBody>
      </p:sp>
      <p:cxnSp>
        <p:nvCxnSpPr>
          <p:cNvPr id="6" name="Straight Arrow Connector 5"/>
          <p:cNvCxnSpPr/>
          <p:nvPr/>
        </p:nvCxnSpPr>
        <p:spPr>
          <a:xfrm>
            <a:off x="5791200" y="4495800"/>
            <a:ext cx="752857" cy="990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506023" y="4191000"/>
            <a:ext cx="2318135" cy="369332"/>
          </a:xfrm>
          <a:prstGeom prst="rect">
            <a:avLst/>
          </a:prstGeom>
          <a:noFill/>
        </p:spPr>
        <p:txBody>
          <a:bodyPr wrap="none" rtlCol="0">
            <a:spAutoFit/>
          </a:bodyPr>
          <a:lstStyle/>
          <a:p>
            <a:r>
              <a:rPr lang="en-US" b="1" dirty="0" smtClean="0">
                <a:solidFill>
                  <a:srgbClr val="FF0000"/>
                </a:solidFill>
              </a:rPr>
              <a:t>Ceilometer PBL Height</a:t>
            </a:r>
            <a:endParaRPr lang="en-US" b="1" dirty="0">
              <a:solidFill>
                <a:srgbClr val="FF0000"/>
              </a:solidFill>
            </a:endParaRPr>
          </a:p>
        </p:txBody>
      </p:sp>
    </p:spTree>
    <p:extLst>
      <p:ext uri="{BB962C8B-B14F-4D97-AF65-F5344CB8AC3E}">
        <p14:creationId xmlns:p14="http://schemas.microsoft.com/office/powerpoint/2010/main" val="4132178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2" name="Picture 4" descr="C:\Users\Brad\Documents\Work\Attachments\apr_21\HSRL_BAO_20140722.two.panel.with.ceilometer.100.50perc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0"/>
            <a:ext cx="9525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ight Brace 1"/>
          <p:cNvSpPr/>
          <p:nvPr/>
        </p:nvSpPr>
        <p:spPr>
          <a:xfrm>
            <a:off x="3352800" y="1828800"/>
            <a:ext cx="304800" cy="838200"/>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3625443" y="2046514"/>
            <a:ext cx="1513043" cy="369332"/>
          </a:xfrm>
          <a:prstGeom prst="rect">
            <a:avLst/>
          </a:prstGeom>
          <a:noFill/>
        </p:spPr>
        <p:txBody>
          <a:bodyPr wrap="none" rtlCol="0">
            <a:spAutoFit/>
          </a:bodyPr>
          <a:lstStyle/>
          <a:p>
            <a:r>
              <a:rPr lang="en-US" b="1" dirty="0" smtClean="0">
                <a:solidFill>
                  <a:srgbClr val="FF0000"/>
                </a:solidFill>
              </a:rPr>
              <a:t>Residual layer</a:t>
            </a:r>
            <a:endParaRPr lang="en-US" b="1" dirty="0">
              <a:solidFill>
                <a:srgbClr val="FF0000"/>
              </a:solidFill>
            </a:endParaRPr>
          </a:p>
        </p:txBody>
      </p:sp>
      <p:sp>
        <p:nvSpPr>
          <p:cNvPr id="4" name="Left Brace 3"/>
          <p:cNvSpPr/>
          <p:nvPr/>
        </p:nvSpPr>
        <p:spPr>
          <a:xfrm>
            <a:off x="7848600" y="2154978"/>
            <a:ext cx="304800" cy="588220"/>
          </a:xfrm>
          <a:prstGeom prst="lef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6553200" y="2231180"/>
            <a:ext cx="1393523" cy="369332"/>
          </a:xfrm>
          <a:prstGeom prst="rect">
            <a:avLst/>
          </a:prstGeom>
          <a:noFill/>
        </p:spPr>
        <p:txBody>
          <a:bodyPr wrap="none" rtlCol="0">
            <a:spAutoFit/>
          </a:bodyPr>
          <a:lstStyle/>
          <a:p>
            <a:r>
              <a:rPr lang="en-US" b="1" dirty="0" smtClean="0">
                <a:solidFill>
                  <a:srgbClr val="FF0000"/>
                </a:solidFill>
              </a:rPr>
              <a:t>Daytime PBL</a:t>
            </a:r>
            <a:endParaRPr lang="en-US" b="1" dirty="0">
              <a:solidFill>
                <a:srgbClr val="FF0000"/>
              </a:solidFill>
            </a:endParaRPr>
          </a:p>
        </p:txBody>
      </p:sp>
      <p:sp>
        <p:nvSpPr>
          <p:cNvPr id="7" name="Right Brace 6"/>
          <p:cNvSpPr/>
          <p:nvPr/>
        </p:nvSpPr>
        <p:spPr>
          <a:xfrm>
            <a:off x="1414714" y="4953000"/>
            <a:ext cx="304800" cy="838200"/>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1687357" y="5170714"/>
            <a:ext cx="1966500" cy="369332"/>
          </a:xfrm>
          <a:prstGeom prst="rect">
            <a:avLst/>
          </a:prstGeom>
          <a:noFill/>
        </p:spPr>
        <p:txBody>
          <a:bodyPr wrap="none" rtlCol="0">
            <a:spAutoFit/>
          </a:bodyPr>
          <a:lstStyle/>
          <a:p>
            <a:r>
              <a:rPr lang="en-US" b="1" dirty="0" smtClean="0">
                <a:solidFill>
                  <a:srgbClr val="FF0000"/>
                </a:solidFill>
              </a:rPr>
              <a:t>Nighttime collapse</a:t>
            </a:r>
            <a:endParaRPr lang="en-US" b="1" dirty="0">
              <a:solidFill>
                <a:srgbClr val="FF0000"/>
              </a:solidFill>
            </a:endParaRPr>
          </a:p>
        </p:txBody>
      </p:sp>
      <p:sp>
        <p:nvSpPr>
          <p:cNvPr id="9" name="Right Brace 8"/>
          <p:cNvSpPr/>
          <p:nvPr/>
        </p:nvSpPr>
        <p:spPr>
          <a:xfrm>
            <a:off x="3505200" y="4920344"/>
            <a:ext cx="304800" cy="838200"/>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3777843" y="5138058"/>
            <a:ext cx="1513043" cy="369332"/>
          </a:xfrm>
          <a:prstGeom prst="rect">
            <a:avLst/>
          </a:prstGeom>
          <a:noFill/>
        </p:spPr>
        <p:txBody>
          <a:bodyPr wrap="none" rtlCol="0">
            <a:spAutoFit/>
          </a:bodyPr>
          <a:lstStyle/>
          <a:p>
            <a:r>
              <a:rPr lang="en-US" b="1" dirty="0" smtClean="0">
                <a:solidFill>
                  <a:srgbClr val="FF0000"/>
                </a:solidFill>
              </a:rPr>
              <a:t>Residual layer</a:t>
            </a:r>
            <a:endParaRPr lang="en-US" b="1" dirty="0">
              <a:solidFill>
                <a:srgbClr val="FF0000"/>
              </a:solidFill>
            </a:endParaRPr>
          </a:p>
        </p:txBody>
      </p:sp>
      <p:sp>
        <p:nvSpPr>
          <p:cNvPr id="11" name="Left Brace 10"/>
          <p:cNvSpPr/>
          <p:nvPr/>
        </p:nvSpPr>
        <p:spPr>
          <a:xfrm>
            <a:off x="8001000" y="5246522"/>
            <a:ext cx="304800" cy="588220"/>
          </a:xfrm>
          <a:prstGeom prst="lef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6705600" y="5322724"/>
            <a:ext cx="1393523" cy="369332"/>
          </a:xfrm>
          <a:prstGeom prst="rect">
            <a:avLst/>
          </a:prstGeom>
          <a:noFill/>
        </p:spPr>
        <p:txBody>
          <a:bodyPr wrap="none" rtlCol="0">
            <a:spAutoFit/>
          </a:bodyPr>
          <a:lstStyle/>
          <a:p>
            <a:r>
              <a:rPr lang="en-US" b="1" dirty="0" smtClean="0">
                <a:solidFill>
                  <a:srgbClr val="FF0000"/>
                </a:solidFill>
              </a:rPr>
              <a:t>Daytime PBL</a:t>
            </a:r>
            <a:endParaRPr lang="en-US" b="1" dirty="0">
              <a:solidFill>
                <a:srgbClr val="FF0000"/>
              </a:solidFill>
            </a:endParaRPr>
          </a:p>
        </p:txBody>
      </p:sp>
      <p:sp>
        <p:nvSpPr>
          <p:cNvPr id="13" name="TextBox 12"/>
          <p:cNvSpPr txBox="1"/>
          <p:nvPr/>
        </p:nvSpPr>
        <p:spPr>
          <a:xfrm>
            <a:off x="6544057" y="2971800"/>
            <a:ext cx="2648417" cy="369332"/>
          </a:xfrm>
          <a:prstGeom prst="rect">
            <a:avLst/>
          </a:prstGeom>
          <a:solidFill>
            <a:schemeClr val="bg1"/>
          </a:solidFill>
        </p:spPr>
        <p:txBody>
          <a:bodyPr wrap="none" rtlCol="0">
            <a:spAutoFit/>
          </a:bodyPr>
          <a:lstStyle/>
          <a:p>
            <a:r>
              <a:rPr lang="en-US" b="1" dirty="0" smtClean="0"/>
              <a:t>HSRL FRAPPE, Boulder CO</a:t>
            </a:r>
            <a:endParaRPr lang="en-US" b="1" dirty="0"/>
          </a:p>
        </p:txBody>
      </p:sp>
    </p:spTree>
    <p:extLst>
      <p:ext uri="{BB962C8B-B14F-4D97-AF65-F5344CB8AC3E}">
        <p14:creationId xmlns:p14="http://schemas.microsoft.com/office/powerpoint/2010/main" val="5373657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6" name="Picture 4" descr="C:\Users\Brad\Documents\Work\Attachments\apr_21\AERIoe_20140722_thetae.with.ceilomet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0"/>
            <a:ext cx="9525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Left Brace 7"/>
          <p:cNvSpPr/>
          <p:nvPr/>
        </p:nvSpPr>
        <p:spPr>
          <a:xfrm>
            <a:off x="7848600" y="2154978"/>
            <a:ext cx="304800" cy="588220"/>
          </a:xfrm>
          <a:prstGeom prst="lef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6553200" y="2231180"/>
            <a:ext cx="1393523" cy="369332"/>
          </a:xfrm>
          <a:prstGeom prst="rect">
            <a:avLst/>
          </a:prstGeom>
          <a:noFill/>
        </p:spPr>
        <p:txBody>
          <a:bodyPr wrap="none" rtlCol="0">
            <a:spAutoFit/>
          </a:bodyPr>
          <a:lstStyle/>
          <a:p>
            <a:r>
              <a:rPr lang="en-US" b="1" dirty="0" smtClean="0">
                <a:solidFill>
                  <a:srgbClr val="FF0000"/>
                </a:solidFill>
              </a:rPr>
              <a:t>Daytime PBL</a:t>
            </a:r>
            <a:endParaRPr lang="en-US" b="1" dirty="0">
              <a:solidFill>
                <a:srgbClr val="FF0000"/>
              </a:solidFill>
            </a:endParaRPr>
          </a:p>
        </p:txBody>
      </p:sp>
      <p:sp>
        <p:nvSpPr>
          <p:cNvPr id="10" name="Right Brace 9"/>
          <p:cNvSpPr/>
          <p:nvPr/>
        </p:nvSpPr>
        <p:spPr>
          <a:xfrm>
            <a:off x="3352800" y="4876802"/>
            <a:ext cx="304800" cy="838200"/>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3625443" y="5094516"/>
            <a:ext cx="1513043" cy="369332"/>
          </a:xfrm>
          <a:prstGeom prst="rect">
            <a:avLst/>
          </a:prstGeom>
          <a:noFill/>
        </p:spPr>
        <p:txBody>
          <a:bodyPr wrap="none" rtlCol="0">
            <a:spAutoFit/>
          </a:bodyPr>
          <a:lstStyle/>
          <a:p>
            <a:r>
              <a:rPr lang="en-US" b="1" dirty="0" smtClean="0">
                <a:solidFill>
                  <a:srgbClr val="FF0000"/>
                </a:solidFill>
              </a:rPr>
              <a:t>Residual layer</a:t>
            </a:r>
            <a:endParaRPr lang="en-US" b="1" dirty="0">
              <a:solidFill>
                <a:srgbClr val="FF0000"/>
              </a:solidFill>
            </a:endParaRPr>
          </a:p>
        </p:txBody>
      </p:sp>
      <p:sp>
        <p:nvSpPr>
          <p:cNvPr id="12" name="Left Brace 11"/>
          <p:cNvSpPr/>
          <p:nvPr/>
        </p:nvSpPr>
        <p:spPr>
          <a:xfrm>
            <a:off x="7848600" y="5202980"/>
            <a:ext cx="304800" cy="588220"/>
          </a:xfrm>
          <a:prstGeom prst="lef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6553200" y="5279182"/>
            <a:ext cx="1393523" cy="369332"/>
          </a:xfrm>
          <a:prstGeom prst="rect">
            <a:avLst/>
          </a:prstGeom>
          <a:noFill/>
        </p:spPr>
        <p:txBody>
          <a:bodyPr wrap="none" rtlCol="0">
            <a:spAutoFit/>
          </a:bodyPr>
          <a:lstStyle/>
          <a:p>
            <a:r>
              <a:rPr lang="en-US" b="1" dirty="0" smtClean="0">
                <a:solidFill>
                  <a:srgbClr val="FF0000"/>
                </a:solidFill>
              </a:rPr>
              <a:t>Daytime PBL</a:t>
            </a:r>
            <a:endParaRPr lang="en-US" b="1" dirty="0">
              <a:solidFill>
                <a:srgbClr val="FF0000"/>
              </a:solidFill>
            </a:endParaRPr>
          </a:p>
        </p:txBody>
      </p:sp>
      <p:cxnSp>
        <p:nvCxnSpPr>
          <p:cNvPr id="3" name="Straight Arrow Connector 2"/>
          <p:cNvCxnSpPr/>
          <p:nvPr/>
        </p:nvCxnSpPr>
        <p:spPr>
          <a:xfrm flipH="1">
            <a:off x="4724400" y="3962400"/>
            <a:ext cx="1219200" cy="113211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943600" y="3810000"/>
            <a:ext cx="2254271" cy="369332"/>
          </a:xfrm>
          <a:prstGeom prst="rect">
            <a:avLst/>
          </a:prstGeom>
          <a:noFill/>
        </p:spPr>
        <p:txBody>
          <a:bodyPr wrap="none" rtlCol="0">
            <a:spAutoFit/>
          </a:bodyPr>
          <a:lstStyle/>
          <a:p>
            <a:r>
              <a:rPr lang="en-US" b="1" dirty="0" smtClean="0">
                <a:solidFill>
                  <a:srgbClr val="FF0000"/>
                </a:solidFill>
              </a:rPr>
              <a:t>Super moist adiabatic</a:t>
            </a:r>
            <a:endParaRPr lang="en-US" b="1" dirty="0">
              <a:solidFill>
                <a:srgbClr val="FF0000"/>
              </a:solidFill>
            </a:endParaRPr>
          </a:p>
        </p:txBody>
      </p:sp>
      <p:sp>
        <p:nvSpPr>
          <p:cNvPr id="17" name="TextBox 16"/>
          <p:cNvSpPr txBox="1"/>
          <p:nvPr/>
        </p:nvSpPr>
        <p:spPr>
          <a:xfrm>
            <a:off x="6544057" y="2971800"/>
            <a:ext cx="2608343" cy="369332"/>
          </a:xfrm>
          <a:prstGeom prst="rect">
            <a:avLst/>
          </a:prstGeom>
          <a:solidFill>
            <a:schemeClr val="bg1"/>
          </a:solidFill>
        </p:spPr>
        <p:txBody>
          <a:bodyPr wrap="none" rtlCol="0">
            <a:spAutoFit/>
          </a:bodyPr>
          <a:lstStyle/>
          <a:p>
            <a:r>
              <a:rPr lang="en-US" b="1" dirty="0" smtClean="0"/>
              <a:t>AERI FRAPPE, Boulder CO</a:t>
            </a:r>
            <a:endParaRPr lang="en-US" b="1" dirty="0"/>
          </a:p>
        </p:txBody>
      </p:sp>
    </p:spTree>
    <p:extLst>
      <p:ext uri="{BB962C8B-B14F-4D97-AF65-F5344CB8AC3E}">
        <p14:creationId xmlns:p14="http://schemas.microsoft.com/office/powerpoint/2010/main" val="25352407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448</TotalTime>
  <Words>1326</Words>
  <Application>Microsoft Office PowerPoint</Application>
  <PresentationFormat>On-screen Show (4:3)</PresentationFormat>
  <Paragraphs>197</Paragraphs>
  <Slides>20</Slides>
  <Notes>5</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Pierce</dc:creator>
  <cp:lastModifiedBy>Brad</cp:lastModifiedBy>
  <cp:revision>36</cp:revision>
  <dcterms:created xsi:type="dcterms:W3CDTF">2006-08-16T00:00:00Z</dcterms:created>
  <dcterms:modified xsi:type="dcterms:W3CDTF">2017-04-21T18:37:53Z</dcterms:modified>
</cp:coreProperties>
</file>