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72" r:id="rId5"/>
    <p:sldId id="265" r:id="rId6"/>
    <p:sldId id="297" r:id="rId7"/>
    <p:sldId id="298" r:id="rId8"/>
    <p:sldId id="278" r:id="rId9"/>
    <p:sldId id="299" r:id="rId10"/>
    <p:sldId id="274" r:id="rId11"/>
    <p:sldId id="300" r:id="rId12"/>
    <p:sldId id="276" r:id="rId13"/>
    <p:sldId id="277" r:id="rId14"/>
    <p:sldId id="279" r:id="rId15"/>
    <p:sldId id="286" r:id="rId16"/>
    <p:sldId id="301" r:id="rId17"/>
    <p:sldId id="302" r:id="rId18"/>
    <p:sldId id="303" r:id="rId19"/>
    <p:sldId id="304" r:id="rId20"/>
    <p:sldId id="292" r:id="rId21"/>
    <p:sldId id="295" r:id="rId22"/>
    <p:sldId id="291" r:id="rId23"/>
    <p:sldId id="305" r:id="rId24"/>
    <p:sldId id="273" r:id="rId25"/>
  </p:sldIdLst>
  <p:sldSz cx="14630400" cy="8229600"/>
  <p:notesSz cx="6858000" cy="9144000"/>
  <p:defaultTextStyle>
    <a:defPPr>
      <a:defRPr lang="en-US"/>
    </a:defPPr>
    <a:lvl1pPr marL="0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94643"/>
  </p:normalViewPr>
  <p:slideViewPr>
    <p:cSldViewPr>
      <p:cViewPr varScale="1">
        <p:scale>
          <a:sx n="71" d="100"/>
          <a:sy n="71" d="100"/>
        </p:scale>
        <p:origin x="1128" y="184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4E47E-51EF-43FB-8993-F5CACCD80EC2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2024-F8AD-4A4F-B712-169E5FE4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2018, Pandoras were installed in 10 locations near NYC/LIS. Throughout the next year, there were 440 coincidences of Pandora data and TROPOMI data with cloud radiative fractions less than 20%. </a:t>
            </a:r>
          </a:p>
          <a:p>
            <a:endParaRPr lang="en-US" dirty="0"/>
          </a:p>
          <a:p>
            <a:r>
              <a:rPr lang="en-US" dirty="0"/>
              <a:t>Overall, the data are highly correlated with much of the scatter being attributed to mismatched spatial </a:t>
            </a:r>
            <a:r>
              <a:rPr lang="en-US" dirty="0" err="1"/>
              <a:t>representivity</a:t>
            </a:r>
            <a:r>
              <a:rPr lang="en-US" dirty="0"/>
              <a:t> between the two instruments. There is a </a:t>
            </a:r>
            <a:r>
              <a:rPr lang="en-US" dirty="0" err="1"/>
              <a:t>persistant</a:t>
            </a:r>
            <a:r>
              <a:rPr lang="en-US" dirty="0"/>
              <a:t> low bias by the TROPOMI product that is pretty well understood as a product of spatially coarse a priori from TROPOMI (1x1 deg TM5-MP a priori).  If you use a higher resolution model to supply the profile shape, this low bias is mostly removed (see next slide).  [FYI: GCAS/TROPOMI comparisons have very similar statistics but with a tighter correlation]. </a:t>
            </a:r>
          </a:p>
          <a:p>
            <a:endParaRPr lang="en-US" dirty="0"/>
          </a:p>
          <a:p>
            <a:r>
              <a:rPr lang="en-US" dirty="0"/>
              <a:t>The bias does not appear to have a seasonal or pixel size (cross track position) dependency.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2BA75-DFEA-0440-9E2E-B29B975B3C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don’t need to show this unless you want to (or use it instead of the other scatter plot).  I just wanted to share this so you see what I used the curtain data for last week!</a:t>
            </a:r>
          </a:p>
          <a:p>
            <a:r>
              <a:rPr lang="en-US" dirty="0"/>
              <a:t>TROPOMI-NAMCMAQ is the TROPOMI column with a recalculated AMF  using the NAM-CMAQ a priori profile shape. </a:t>
            </a:r>
          </a:p>
          <a:p>
            <a:endParaRPr lang="en-US" dirty="0"/>
          </a:p>
          <a:p>
            <a:r>
              <a:rPr lang="en-US" dirty="0"/>
              <a:t>If you can think of a model data source where we could get more consistent profile shapes, let me know! I am very interested to continue something like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7BA85-9BC1-BA4B-BDCA-C83ADB19BD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1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0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024-F8AD-4A4F-B712-169E5FE45A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5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3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0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0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1842136"/>
            <a:ext cx="6466841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2609850"/>
            <a:ext cx="6466841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327660"/>
            <a:ext cx="8178800" cy="702373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4813301" cy="5629276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5760720"/>
            <a:ext cx="8778240" cy="68008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735330"/>
            <a:ext cx="8778240" cy="4937760"/>
          </a:xfrm>
        </p:spPr>
        <p:txBody>
          <a:bodyPr/>
          <a:lstStyle>
            <a:lvl1pPr marL="0" indent="0">
              <a:buNone/>
              <a:defRPr sz="4000"/>
            </a:lvl1pPr>
            <a:lvl2pPr marL="574746" indent="0">
              <a:buNone/>
              <a:defRPr sz="3500"/>
            </a:lvl2pPr>
            <a:lvl3pPr marL="1149492" indent="0">
              <a:buNone/>
              <a:defRPr sz="3000"/>
            </a:lvl3pPr>
            <a:lvl4pPr marL="1724238" indent="0">
              <a:buNone/>
              <a:defRPr sz="2500"/>
            </a:lvl4pPr>
            <a:lvl5pPr marL="2298984" indent="0">
              <a:buNone/>
              <a:defRPr sz="2500"/>
            </a:lvl5pPr>
            <a:lvl6pPr marL="2873731" indent="0">
              <a:buNone/>
              <a:defRPr sz="2500"/>
            </a:lvl6pPr>
            <a:lvl7pPr marL="3448477" indent="0">
              <a:buNone/>
              <a:defRPr sz="2500"/>
            </a:lvl7pPr>
            <a:lvl8pPr marL="4023223" indent="0">
              <a:buNone/>
              <a:defRPr sz="2500"/>
            </a:lvl8pPr>
            <a:lvl9pPr marL="459796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6440806"/>
            <a:ext cx="8778240" cy="965834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14949" tIns="57475" rIns="114949" bIns="574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14949" tIns="57475" rIns="114949" bIns="574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4949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060" indent="-431060" algn="l" defTabSz="114949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3962" indent="-359216" algn="l" defTabSz="114949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65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1611" indent="-287373" algn="l" defTabSz="114949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6358" indent="-287373" algn="l" defTabSz="114949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1104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9179" y="19523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Off-line Constraints on Urban NOx Emissions within NAM-CMAQ using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Tropospheric NO2 Retrievals 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Brad Pierce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Science and Engineering Center*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Wisconsin-Madison, Madison, WI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Lenzen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*, Tommy Jasmin*, Pius Lee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Youhua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 (NOAA),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Pieternel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(KNMI)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9576" y="6417315"/>
            <a:ext cx="11198225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LISTOS Airborne remote sensing retrievals: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Scott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Janz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Laura Judd (NASA)</a:t>
            </a:r>
          </a:p>
          <a:p>
            <a:endParaRPr lang="en-US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LISTOS Ground based remote sensing retrievals: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Jim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Szykman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Luke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(EPA), Bob Swap (NASA)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7741474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AMS 2019 Joint Satellite Conference 28 September – 04 October 2019 Boston, 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2" y="1676400"/>
            <a:ext cx="330041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Koninklijk Nederlands Meteorologisch Instituut | Ministerie van Infrastructuur en Watersta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841" y="3006462"/>
            <a:ext cx="3505200" cy="12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Image result for NOAA Logo"/>
          <p:cNvSpPr>
            <a:spLocks noChangeAspect="1" noChangeArrowheads="1"/>
          </p:cNvSpPr>
          <p:nvPr/>
        </p:nvSpPr>
        <p:spPr bwMode="auto">
          <a:xfrm>
            <a:off x="1527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NOAA Logo"/>
          <p:cNvSpPr>
            <a:spLocks noChangeAspect="1" noChangeArrowheads="1"/>
          </p:cNvSpPr>
          <p:nvPr/>
        </p:nvSpPr>
        <p:spPr bwMode="auto">
          <a:xfrm>
            <a:off x="16795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Image result for NOAA Logo"/>
          <p:cNvSpPr>
            <a:spLocks noChangeAspect="1" noChangeArrowheads="1"/>
          </p:cNvSpPr>
          <p:nvPr/>
        </p:nvSpPr>
        <p:spPr bwMode="auto">
          <a:xfrm>
            <a:off x="18319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2" y="2835678"/>
            <a:ext cx="1547813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NAS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7" y="2734860"/>
            <a:ext cx="1827201" cy="17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95621" y="6010359"/>
            <a:ext cx="1839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Providers</a:t>
            </a:r>
          </a:p>
        </p:txBody>
      </p:sp>
    </p:spTree>
    <p:extLst>
      <p:ext uri="{BB962C8B-B14F-4D97-AF65-F5344CB8AC3E}">
        <p14:creationId xmlns:p14="http://schemas.microsoft.com/office/powerpoint/2010/main" val="305589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 b="8068"/>
          <a:stretch/>
        </p:blipFill>
        <p:spPr>
          <a:xfrm>
            <a:off x="9067800" y="2743200"/>
            <a:ext cx="5044542" cy="4663440"/>
          </a:xfrm>
          <a:prstGeom prst="rect">
            <a:avLst/>
          </a:prstGeom>
        </p:spPr>
      </p:pic>
      <p:pic>
        <p:nvPicPr>
          <p:cNvPr id="1028" name="Picture 4" descr="https://www-air.larc.nasa.gov/missions/listos/img/listos_final_v3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80" y="0"/>
            <a:ext cx="614172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34400" y="17787"/>
            <a:ext cx="6141720" cy="423849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Long Island Sound Tropospheric Ozone Study (LISTOS)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4860" y="2502243"/>
            <a:ext cx="4853940" cy="346905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https://www-air.larc.nasa.gov/missions/listos/index.html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6108" y="2838585"/>
            <a:ext cx="4618600" cy="393071"/>
          </a:xfrm>
          <a:prstGeom prst="rect">
            <a:avLst/>
          </a:prstGeom>
          <a:solidFill>
            <a:schemeClr val="bg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800" b="1" dirty="0"/>
              <a:t>GCAS (</a:t>
            </a:r>
            <a:r>
              <a:rPr lang="en-US" sz="1800" b="1" dirty="0" err="1"/>
              <a:t>Janz</a:t>
            </a:r>
            <a:r>
              <a:rPr lang="en-US" sz="1800" b="1" dirty="0"/>
              <a:t>) LISTOS Flights: 07/02-08/29, 2018</a:t>
            </a:r>
          </a:p>
        </p:txBody>
      </p:sp>
      <p:pic>
        <p:nvPicPr>
          <p:cNvPr id="9" name="Picture 36" descr="\\beans\users$\bpierce\Data\Documents\Attachments\FY2019\sep_25\listos-GCAS-NO2_NASA-Aircraft_20180816_R0_PM_250mx250m.cloud.cleared.high.res.max.50.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8300" cy="37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6" descr="\\beans\users$\bpierce\Data\Documents\Attachments\FY2019\sep_25\GCAS_20180816_R0_PM.nam-cmaq.50e15.max.below.8km.TROPOMI.S4.NOLIGHTN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040"/>
            <a:ext cx="5448300" cy="37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5587" y="6190"/>
            <a:ext cx="3215332" cy="362294"/>
          </a:xfrm>
          <a:prstGeom prst="rect">
            <a:avLst/>
          </a:prstGeom>
          <a:solidFill>
            <a:schemeClr val="tx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GCAS NO2 Column 08/16/2018 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" y="3745468"/>
            <a:ext cx="4610714" cy="362294"/>
          </a:xfrm>
          <a:prstGeom prst="rect">
            <a:avLst/>
          </a:prstGeom>
          <a:solidFill>
            <a:schemeClr val="tx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NAM-CMAQ (Control) NO2 Column 08/16/2018 PM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2457" y="7527871"/>
            <a:ext cx="11876342" cy="731626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2000" b="1" dirty="0"/>
              <a:t>Geostationary Coastal and Air Pollution Events Airborne Simulator (GCAS, PI Scott </a:t>
            </a:r>
            <a:r>
              <a:rPr lang="en-US" sz="2000" b="1" dirty="0" err="1"/>
              <a:t>Janz</a:t>
            </a:r>
            <a:r>
              <a:rPr lang="en-US" sz="2000" b="1" dirty="0"/>
              <a:t>/NASA GSFC) </a:t>
            </a:r>
          </a:p>
          <a:p>
            <a:pPr algn="ctr"/>
            <a:r>
              <a:rPr lang="en-US" sz="2000" b="1" dirty="0"/>
              <a:t>total column NO2 retrievals provided by Laura Judd (NASA/LARC)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3364922"/>
            <a:ext cx="3657600" cy="11541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control NO2 column is significantly higher than GCAS</a:t>
            </a:r>
          </a:p>
        </p:txBody>
      </p:sp>
      <p:cxnSp>
        <p:nvCxnSpPr>
          <p:cNvPr id="11" name="Straight Arrow Connector 10"/>
          <p:cNvCxnSpPr>
            <a:stCxn id="13" idx="2"/>
          </p:cNvCxnSpPr>
          <p:nvPr/>
        </p:nvCxnSpPr>
        <p:spPr>
          <a:xfrm flipH="1">
            <a:off x="2819400" y="4519084"/>
            <a:ext cx="4724400" cy="1500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86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 b="8068"/>
          <a:stretch/>
        </p:blipFill>
        <p:spPr>
          <a:xfrm>
            <a:off x="9067800" y="2743200"/>
            <a:ext cx="5044542" cy="4663440"/>
          </a:xfrm>
          <a:prstGeom prst="rect">
            <a:avLst/>
          </a:prstGeom>
        </p:spPr>
      </p:pic>
      <p:pic>
        <p:nvPicPr>
          <p:cNvPr id="1028" name="Picture 4" descr="https://www-air.larc.nasa.gov/missions/listos/img/listos_final_v3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80" y="0"/>
            <a:ext cx="614172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34400" y="17787"/>
            <a:ext cx="6141720" cy="423849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Long Island Sound Tropospheric Ozone Study (LISTOS)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4860" y="2502243"/>
            <a:ext cx="4853940" cy="346905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https://www-air.larc.nasa.gov/missions/listos/index.html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6108" y="2838585"/>
            <a:ext cx="4618600" cy="393071"/>
          </a:xfrm>
          <a:prstGeom prst="rect">
            <a:avLst/>
          </a:prstGeom>
          <a:solidFill>
            <a:schemeClr val="bg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800" b="1" dirty="0"/>
              <a:t>GCAS (</a:t>
            </a:r>
            <a:r>
              <a:rPr lang="en-US" sz="1800" b="1" dirty="0" err="1"/>
              <a:t>Janz</a:t>
            </a:r>
            <a:r>
              <a:rPr lang="en-US" sz="1800" b="1" dirty="0"/>
              <a:t>) LISTOS Flights: 07/02-08/29, 2018</a:t>
            </a:r>
          </a:p>
        </p:txBody>
      </p:sp>
      <p:pic>
        <p:nvPicPr>
          <p:cNvPr id="9" name="Picture 36" descr="\\beans\users$\bpierce\Data\Documents\Attachments\FY2019\sep_25\listos-GCAS-NO2_NASA-Aircraft_20180816_R0_PM_250mx250m.cloud.cleared.high.res.max.50.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8300" cy="37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5587" y="6190"/>
            <a:ext cx="3215332" cy="362294"/>
          </a:xfrm>
          <a:prstGeom prst="rect">
            <a:avLst/>
          </a:prstGeom>
          <a:solidFill>
            <a:schemeClr val="tx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GCAS NO2 Column 08/16/2018 PM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2457" y="7527871"/>
            <a:ext cx="11876342" cy="731626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2000" b="1" dirty="0"/>
              <a:t>Geostationary Coastal and Air Pollution Events Airborne Simulator (GCAS, PI Scott </a:t>
            </a:r>
            <a:r>
              <a:rPr lang="en-US" sz="2000" b="1" dirty="0" err="1"/>
              <a:t>Janz</a:t>
            </a:r>
            <a:r>
              <a:rPr lang="en-US" sz="2000" b="1" dirty="0"/>
              <a:t>/NASA GSFC) </a:t>
            </a:r>
          </a:p>
          <a:p>
            <a:pPr algn="ctr"/>
            <a:r>
              <a:rPr lang="en-US" sz="2000" b="1" dirty="0"/>
              <a:t>total column NO2 retrievals provided by Laura Judd (NASA/LARC)</a:t>
            </a:r>
          </a:p>
        </p:txBody>
      </p:sp>
      <p:pic>
        <p:nvPicPr>
          <p:cNvPr id="14" name="Picture 56" descr="\\beans\users$\bpierce\Data\Documents\Attachments\FY2019\sep_25\GCAS_20180816_R0_PM.nam-cmaq.50e15.max.below.8km.ADJNO2EMISS.DAYTIME.NOLNOX.NORAQBC.png">
            <a:extLst>
              <a:ext uri="{FF2B5EF4-FFF2-40B4-BE49-F238E27FC236}">
                <a16:creationId xmlns:a16="http://schemas.microsoft.com/office/drawing/2014/main" id="{EE096964-A19E-854C-B816-DD21CFD19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040"/>
            <a:ext cx="5448300" cy="37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40F4BA-CB0C-2B4A-864E-52818F59DD41}"/>
              </a:ext>
            </a:extLst>
          </p:cNvPr>
          <p:cNvSpPr txBox="1"/>
          <p:nvPr/>
        </p:nvSpPr>
        <p:spPr>
          <a:xfrm>
            <a:off x="198120" y="3745468"/>
            <a:ext cx="4736774" cy="362294"/>
          </a:xfrm>
          <a:prstGeom prst="rect">
            <a:avLst/>
          </a:prstGeom>
          <a:solidFill>
            <a:schemeClr val="tx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NAM-CMAQ (</a:t>
            </a:r>
            <a:r>
              <a:rPr lang="en-US" sz="1600" b="1" dirty="0" err="1">
                <a:solidFill>
                  <a:schemeClr val="bg1"/>
                </a:solidFill>
              </a:rPr>
              <a:t>TropOMI</a:t>
            </a:r>
            <a:r>
              <a:rPr lang="en-US" sz="1600" b="1" dirty="0">
                <a:solidFill>
                  <a:schemeClr val="bg1"/>
                </a:solidFill>
              </a:rPr>
              <a:t>) NO2 Column 08/16/2018 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E6DC6F-5A7C-6048-8EE2-A1FFF799135E}"/>
              </a:ext>
            </a:extLst>
          </p:cNvPr>
          <p:cNvSpPr txBox="1"/>
          <p:nvPr/>
        </p:nvSpPr>
        <p:spPr>
          <a:xfrm>
            <a:off x="5638800" y="3364922"/>
            <a:ext cx="3657600" cy="11541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column is in better agreement with GCAS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819400" y="4519084"/>
            <a:ext cx="4724400" cy="1500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13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FY2019\sep_25\NAM-CMAQ_vs_GCAS_LISTOS.below.8km.TROPOMI.S4.NOLIGHT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"/>
            <a:ext cx="8050682" cy="743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 b="8068"/>
          <a:stretch/>
        </p:blipFill>
        <p:spPr>
          <a:xfrm>
            <a:off x="9067800" y="2743200"/>
            <a:ext cx="5044542" cy="4663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46108" y="2838585"/>
            <a:ext cx="4618600" cy="393071"/>
          </a:xfrm>
          <a:prstGeom prst="rect">
            <a:avLst/>
          </a:prstGeom>
          <a:solidFill>
            <a:schemeClr val="bg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800" b="1" dirty="0"/>
              <a:t>GCAS (</a:t>
            </a:r>
            <a:r>
              <a:rPr lang="en-US" sz="1800" b="1" dirty="0" err="1"/>
              <a:t>Janz</a:t>
            </a:r>
            <a:r>
              <a:rPr lang="en-US" sz="1800" b="1" dirty="0"/>
              <a:t>) LISTOS Flights: 07/02-08/29, 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2457" y="7527871"/>
            <a:ext cx="11876342" cy="731626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2000" b="1" dirty="0"/>
              <a:t>Geostationary Coastal and Air Pollution Events Airborne Simulator (GCAS, PI Scott </a:t>
            </a:r>
            <a:r>
              <a:rPr lang="en-US" sz="2000" b="1" dirty="0" err="1"/>
              <a:t>Janz</a:t>
            </a:r>
            <a:r>
              <a:rPr lang="en-US" sz="2000" b="1" dirty="0"/>
              <a:t>/NASA GSFC) </a:t>
            </a:r>
          </a:p>
          <a:p>
            <a:pPr algn="ctr"/>
            <a:r>
              <a:rPr lang="en-US" sz="2000" b="1" dirty="0"/>
              <a:t>total column NO2 retrievals provided by Laura Judd (NASA/LARC)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0001" y="838201"/>
            <a:ext cx="4190599" cy="15081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control NO2 column is consistently significantly (7.22e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higher than GCAS</a:t>
            </a:r>
          </a:p>
        </p:txBody>
      </p:sp>
    </p:spTree>
    <p:extLst>
      <p:ext uri="{BB962C8B-B14F-4D97-AF65-F5344CB8AC3E}">
        <p14:creationId xmlns:p14="http://schemas.microsoft.com/office/powerpoint/2010/main" val="163439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s\users$\bpierce\Data\Documents\Attachments\FY2019\sep_25\NAM-CMAQ_vs_GCAS_LISTOS.below.8km.ADJNO2EMISS.DAYTIME.NOLNOX.NORAQ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"/>
            <a:ext cx="8046720" cy="742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 b="8068"/>
          <a:stretch/>
        </p:blipFill>
        <p:spPr>
          <a:xfrm>
            <a:off x="9067800" y="2743200"/>
            <a:ext cx="5044542" cy="4663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6108" y="2838585"/>
            <a:ext cx="4618600" cy="393071"/>
          </a:xfrm>
          <a:prstGeom prst="rect">
            <a:avLst/>
          </a:prstGeom>
          <a:solidFill>
            <a:schemeClr val="bg1"/>
          </a:soli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800" b="1" dirty="0"/>
              <a:t>GCAS (</a:t>
            </a:r>
            <a:r>
              <a:rPr lang="en-US" sz="1800" b="1" dirty="0" err="1"/>
              <a:t>Janz</a:t>
            </a:r>
            <a:r>
              <a:rPr lang="en-US" sz="1800" b="1" dirty="0"/>
              <a:t>) LISTOS Flights: 07/02-08/29,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2457" y="7527871"/>
            <a:ext cx="11876342" cy="731626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2000" b="1" dirty="0"/>
              <a:t>Geostationary Coastal and Air Pollution Events Airborne Simulator (GCAS, PI Scott </a:t>
            </a:r>
            <a:r>
              <a:rPr lang="en-US" sz="2000" b="1" dirty="0" err="1"/>
              <a:t>Janz</a:t>
            </a:r>
            <a:r>
              <a:rPr lang="en-US" sz="2000" b="1" dirty="0"/>
              <a:t>/NASA GSFC) </a:t>
            </a:r>
          </a:p>
          <a:p>
            <a:pPr algn="ctr"/>
            <a:r>
              <a:rPr lang="en-US" sz="2000" b="1" dirty="0"/>
              <a:t>total column NO2 retrievals provided by Laura Judd (NASA/LARC)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0001" y="838201"/>
            <a:ext cx="4190599" cy="15081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column is consistently (29% reduction in high bias) in better agreement with GCAS</a:t>
            </a:r>
          </a:p>
        </p:txBody>
      </p:sp>
    </p:spTree>
    <p:extLst>
      <p:ext uri="{BB962C8B-B14F-4D97-AF65-F5344CB8AC3E}">
        <p14:creationId xmlns:p14="http://schemas.microsoft.com/office/powerpoint/2010/main" val="22436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9144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NAM-CMAQ/GSI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adjustment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surface ozone predictions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733800"/>
            <a:ext cx="4222489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68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09" y="1120196"/>
            <a:ext cx="6728399" cy="672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Brad\Documents\Work\AMS_Joint_Satellite_Conference\Talk\NAM-CMAQ_Control_vs_AIRNOW.July-August_2018.OBS.NYC.Sites.8hr.Ave.Afterno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295400"/>
            <a:ext cx="7429500" cy="54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0920" y="7610814"/>
            <a:ext cx="7145382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changes of + 2-4ppbv over Southern Long Island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905250"/>
            <a:ext cx="2971800" cy="37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20400" y="3886200"/>
            <a:ext cx="0" cy="20574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62088-C4D4-A74B-904C-EF791CEF9B16}"/>
              </a:ext>
            </a:extLst>
          </p:cNvPr>
          <p:cNvSpPr/>
          <p:nvPr/>
        </p:nvSpPr>
        <p:spPr>
          <a:xfrm>
            <a:off x="12420600" y="5257800"/>
            <a:ext cx="1143000" cy="381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8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09" y="1120196"/>
            <a:ext cx="6728399" cy="672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905250"/>
            <a:ext cx="2971800" cy="37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20400" y="3886200"/>
            <a:ext cx="0" cy="20574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Brad\Documents\Work\AMS_Joint_Satellite_Conference\Talk\NAM-CMAQ_TROPOMI_vs_AIRNOW.July-August_2018.OBS.NYC.Sites.8hr.Ave.Afternoon.png">
            <a:extLst>
              <a:ext uri="{FF2B5EF4-FFF2-40B4-BE49-F238E27FC236}">
                <a16:creationId xmlns:a16="http://schemas.microsoft.com/office/drawing/2014/main" id="{312FA635-3232-4C46-94B4-EBFCF21C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295400"/>
            <a:ext cx="7430296" cy="54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31A093-E990-8C46-8AB2-A63FF0C6BB9F}"/>
              </a:ext>
            </a:extLst>
          </p:cNvPr>
          <p:cNvSpPr txBox="1"/>
          <p:nvPr/>
        </p:nvSpPr>
        <p:spPr>
          <a:xfrm>
            <a:off x="228600" y="7613587"/>
            <a:ext cx="13944600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14949" tIns="57475" rIns="114949" bIns="57475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an additional overestimate in 8hr averaged ozone relative to AIRNOW over NYC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96AF9-60F1-DE45-A8D8-17848944D08C}"/>
              </a:ext>
            </a:extLst>
          </p:cNvPr>
          <p:cNvSpPr/>
          <p:nvPr/>
        </p:nvSpPr>
        <p:spPr>
          <a:xfrm>
            <a:off x="12268200" y="5257800"/>
            <a:ext cx="11430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3D7586-793F-4B45-BC99-80E58A192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159496"/>
            <a:ext cx="6804409" cy="67282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\\beans\users$\bpierce\Data\Documents\FY2020_Travel_SSEC\AMS_Joint_Satellite_Conference\Talk\NAM-CMAQ_CONTROL_vs_AIRNOW.July-August_2018.OBS.All.Sites.8hr.Ave.Afternoon.png">
            <a:extLst>
              <a:ext uri="{FF2B5EF4-FFF2-40B4-BE49-F238E27FC236}">
                <a16:creationId xmlns:a16="http://schemas.microsoft.com/office/drawing/2014/main" id="{2918C0BF-72BF-174C-A62A-837194D1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92" y="1295400"/>
            <a:ext cx="7368208" cy="54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905250"/>
            <a:ext cx="2971800" cy="37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20400" y="3886200"/>
            <a:ext cx="0" cy="20574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141D878-D844-5942-8CB5-CA70E83EF739}"/>
              </a:ext>
            </a:extLst>
          </p:cNvPr>
          <p:cNvSpPr txBox="1"/>
          <p:nvPr/>
        </p:nvSpPr>
        <p:spPr>
          <a:xfrm>
            <a:off x="2560320" y="7610814"/>
            <a:ext cx="8723314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O3 changes of +/- 2-4ppbv in major urban areas over CONUS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2E221D-E8C5-0245-9455-8C4CA7CF6CC0}"/>
              </a:ext>
            </a:extLst>
          </p:cNvPr>
          <p:cNvSpPr/>
          <p:nvPr/>
        </p:nvSpPr>
        <p:spPr>
          <a:xfrm>
            <a:off x="12268200" y="5257800"/>
            <a:ext cx="1143000" cy="381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4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3D7586-793F-4B45-BC99-80E58A192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159496"/>
            <a:ext cx="6804409" cy="67282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\\beans\users$\bpierce\Data\Documents\FY2020_Travel_SSEC\AMS_Joint_Satellite_Conference\Talk\NAM-CMAQ_ADJNO2EMISS_DAYTIME_NORAQBC_NOLNOX_vs_AIRNOW.July-August_2018.OBS.All.Sites.8hr.Ave.Afternoon.png">
            <a:extLst>
              <a:ext uri="{FF2B5EF4-FFF2-40B4-BE49-F238E27FC236}">
                <a16:creationId xmlns:a16="http://schemas.microsoft.com/office/drawing/2014/main" id="{203706F0-29BF-7E4F-9A20-A979A178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76" y="1294299"/>
            <a:ext cx="7370064" cy="54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905250"/>
            <a:ext cx="2971800" cy="37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20400" y="3886200"/>
            <a:ext cx="0" cy="20574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C74F3A-8A0A-B743-8B38-06A9B8DE7F41}"/>
              </a:ext>
            </a:extLst>
          </p:cNvPr>
          <p:cNvSpPr txBox="1"/>
          <p:nvPr/>
        </p:nvSpPr>
        <p:spPr>
          <a:xfrm>
            <a:off x="381000" y="7585878"/>
            <a:ext cx="13258800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14949" tIns="57475" rIns="114949" bIns="57475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neutral impacts for 8hr averaged ozone relative to AIRNOW over CONUS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19194D-E506-AA48-910A-BFDA9B998D84}"/>
              </a:ext>
            </a:extLst>
          </p:cNvPr>
          <p:cNvSpPr/>
          <p:nvPr/>
        </p:nvSpPr>
        <p:spPr>
          <a:xfrm>
            <a:off x="12268200" y="5257800"/>
            <a:ext cx="1143000" cy="381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8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Brad\Documents\Work\AMS_Joint_Satellite_Conference\Talk\NAM-CMAQ.GSI.delta.sfc.ozone.adjusted.minus.control.zoom.LA.LIST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13" y="1144316"/>
            <a:ext cx="6706287" cy="67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297FEF-C758-BE46-890B-5BB827CB1E73}"/>
              </a:ext>
            </a:extLst>
          </p:cNvPr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Brad\Documents\Work\AMS_Joint_Satellite_Conference\Talk\NAM-CMAQ_Control_vs_AIRNOW.July-August_2018.OBS.LA-LongBeach.Sites.8hr.Ave.Afterno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36" y="1295400"/>
            <a:ext cx="7370064" cy="54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847097"/>
            <a:ext cx="2895600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10744200" y="3847097"/>
            <a:ext cx="27444" cy="209650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3FF86-251A-E444-AA0E-2DDC2BE91B70}"/>
              </a:ext>
            </a:extLst>
          </p:cNvPr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590BC-0D7F-9E46-A255-35CC361B18CD}"/>
              </a:ext>
            </a:extLst>
          </p:cNvPr>
          <p:cNvSpPr txBox="1"/>
          <p:nvPr/>
        </p:nvSpPr>
        <p:spPr>
          <a:xfrm>
            <a:off x="3550921" y="7610814"/>
            <a:ext cx="7220723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114949" tIns="57475" rIns="114949" bIns="57475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O3 changes of + 10-15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LA-Long Beach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32A95B-072A-9443-BB53-787DD9CEB71E}"/>
              </a:ext>
            </a:extLst>
          </p:cNvPr>
          <p:cNvSpPr/>
          <p:nvPr/>
        </p:nvSpPr>
        <p:spPr>
          <a:xfrm>
            <a:off x="12268200" y="5257800"/>
            <a:ext cx="11430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2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11430000" cy="1143000"/>
          </a:xfrm>
        </p:spPr>
        <p:txBody>
          <a:bodyPr/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76400" y="1752601"/>
            <a:ext cx="113538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key objectives for a Weather Ready Nation outlined in the NOAA Next Generation Strategic Plan is 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people and communities due to improved air and water quality services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support this objective, data assimilation capabilities need to be developed to exploit the next generation of satellite based air quality measurements.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focuses on developing capabilities to assimilate TROPOMI retrievals within the NWS regional air quality forecasting system (NAM-CMAQ)</a:t>
            </a:r>
          </a:p>
        </p:txBody>
      </p:sp>
    </p:spTree>
    <p:extLst>
      <p:ext uri="{BB962C8B-B14F-4D97-AF65-F5344CB8AC3E}">
        <p14:creationId xmlns:p14="http://schemas.microsoft.com/office/powerpoint/2010/main" val="657317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Brad\Documents\Work\AMS_Joint_Satellite_Conference\Talk\NAM-CMAQ.GSI.delta.sfc.ozone.adjusted.minus.control.zoom.LA.LIST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13" y="1144316"/>
            <a:ext cx="6706287" cy="67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8B15F3-E350-CE4A-BBBF-1BE8584AC06D}"/>
              </a:ext>
            </a:extLst>
          </p:cNvPr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C:\Users\Brad\Documents\Work\AMS_Joint_Satellite_Conference\Talk\NAM-CMAQ_TROPOMI_vs_AIRNOW.July-August_2018.OBS.LA-LongBeach.Sites.8hr.Ave.Afternoon.png">
            <a:extLst>
              <a:ext uri="{FF2B5EF4-FFF2-40B4-BE49-F238E27FC236}">
                <a16:creationId xmlns:a16="http://schemas.microsoft.com/office/drawing/2014/main" id="{16B7BC08-0B80-5043-BCF8-55ED7845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44" y="1315801"/>
            <a:ext cx="7370064" cy="54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886199"/>
            <a:ext cx="2895600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10792956" y="3847097"/>
            <a:ext cx="27444" cy="209650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3FF86-251A-E444-AA0E-2DDC2BE91B70}"/>
              </a:ext>
            </a:extLst>
          </p:cNvPr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08815-B08D-694C-AABE-1C1AF18AD2EA}"/>
              </a:ext>
            </a:extLst>
          </p:cNvPr>
          <p:cNvSpPr txBox="1"/>
          <p:nvPr/>
        </p:nvSpPr>
        <p:spPr>
          <a:xfrm>
            <a:off x="0" y="7607184"/>
            <a:ext cx="14630400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14949" tIns="57475" rIns="114949" bIns="57475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reduced biases in 8hr averaged ozone relative to AIRNOW over LA- Long Beach, CA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3036D8-6D39-174B-BDF3-C44DAE012FF7}"/>
              </a:ext>
            </a:extLst>
          </p:cNvPr>
          <p:cNvSpPr/>
          <p:nvPr/>
        </p:nvSpPr>
        <p:spPr>
          <a:xfrm>
            <a:off x="12268200" y="5257800"/>
            <a:ext cx="1143000" cy="381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11430000" cy="1143000"/>
          </a:xfrm>
        </p:spPr>
        <p:txBody>
          <a:bodyPr/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34112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off-line approach to adjusting NAM-CMAQ NOx emissions has been demonstrated using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retrievals during July-August 2018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Adjustment results in reductions in NAM-CMAQ NOx emissions within large urban centers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improved agreement with GCAS NO2 columns over NYC during the LISTOS campaign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ozone concentrations  generally increase within large urban centers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neutral impacts of 8hr averaged ozone predictions compared to AIRNOW measurements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urban centers (NYC) show negative impacts while some urban centers (LA) show positive impacts</a:t>
            </a:r>
          </a:p>
          <a:p>
            <a:pPr marL="0" indent="0"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7398603"/>
            <a:ext cx="1303020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was supported by FY18 NOAA/NESDIS Office of Projects, Planning and Analysis (OPPA)  Technology Maturation Program (TMP) Funding</a:t>
            </a:r>
          </a:p>
        </p:txBody>
      </p:sp>
    </p:spTree>
    <p:extLst>
      <p:ext uri="{BB962C8B-B14F-4D97-AF65-F5344CB8AC3E}">
        <p14:creationId xmlns:p14="http://schemas.microsoft.com/office/powerpoint/2010/main" val="245306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4600" y="3200401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7843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3D7586-793F-4B45-BC99-80E58A192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159496"/>
            <a:ext cx="6804409" cy="67282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1866900"/>
            <a:ext cx="5943600" cy="407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\\beans\users$\bpierce\Data\Documents\FY2020_Travel_SSEC\AMS_Joint_Satellite_Conference\Talk\NAM-CMAQ_ASSIM.minus.CONTROL_vs_AIRNOW.8hr.ave.July-August_2018.OBS.All.Sites.1hr.Afternoon.png">
            <a:extLst>
              <a:ext uri="{FF2B5EF4-FFF2-40B4-BE49-F238E27FC236}">
                <a16:creationId xmlns:a16="http://schemas.microsoft.com/office/drawing/2014/main" id="{EB2EA04C-F499-BA46-92ED-FE7B0213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36" y="1340388"/>
            <a:ext cx="7370064" cy="54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6698" y="1787848"/>
            <a:ext cx="5438502" cy="541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71600" y="14096"/>
            <a:ext cx="11887200" cy="119329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emission adjustment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8200" y="4115804"/>
            <a:ext cx="2743200" cy="6085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848600" y="3905250"/>
            <a:ext cx="2971800" cy="37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20400" y="3886200"/>
            <a:ext cx="0" cy="20574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C74F3A-8A0A-B743-8B38-06A9B8DE7F41}"/>
              </a:ext>
            </a:extLst>
          </p:cNvPr>
          <p:cNvSpPr txBox="1"/>
          <p:nvPr/>
        </p:nvSpPr>
        <p:spPr>
          <a:xfrm>
            <a:off x="381000" y="7585878"/>
            <a:ext cx="13258800" cy="4700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14949" tIns="57475" rIns="114949" bIns="57475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emissions result in neutral impacts for 8hr averaged ozone relative to AIRNOW over CONUS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73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A9DC-1F45-DD41-AF02-F8FB5647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2723"/>
            <a:ext cx="11618323" cy="159067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to TROPOMI with higher spatial resolution a priori NO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 shape from NAM-CMAQ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3AA51-6D79-2E47-A053-619D8FDE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82810" y="2229278"/>
            <a:ext cx="5578432" cy="523832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01280-1126-AA41-80E7-E56AE6E5D9F4}"/>
              </a:ext>
            </a:extLst>
          </p:cNvPr>
          <p:cNvSpPr txBox="1"/>
          <p:nvPr/>
        </p:nvSpPr>
        <p:spPr>
          <a:xfrm>
            <a:off x="10872500" y="5673649"/>
            <a:ext cx="198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3 months of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42DFD-9E95-2E4C-8B45-107C718576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8654" y="2229278"/>
            <a:ext cx="5578432" cy="523832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A5C11-832E-6544-9404-0AA1AAF5FECE}"/>
              </a:ext>
            </a:extLst>
          </p:cNvPr>
          <p:cNvSpPr txBox="1"/>
          <p:nvPr/>
        </p:nvSpPr>
        <p:spPr>
          <a:xfrm>
            <a:off x="5328344" y="5673649"/>
            <a:ext cx="198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3 months of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E53C1-AADE-C94E-90CA-24E7BF8A9007}"/>
              </a:ext>
            </a:extLst>
          </p:cNvPr>
          <p:cNvSpPr txBox="1"/>
          <p:nvPr/>
        </p:nvSpPr>
        <p:spPr>
          <a:xfrm>
            <a:off x="1655792" y="7481602"/>
            <a:ext cx="11122588" cy="4431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Preliminary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77491-8699-7D44-B9E4-155E13E3042C}"/>
              </a:ext>
            </a:extLst>
          </p:cNvPr>
          <p:cNvSpPr txBox="1"/>
          <p:nvPr/>
        </p:nvSpPr>
        <p:spPr>
          <a:xfrm>
            <a:off x="2133600" y="1909893"/>
            <a:ext cx="55526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Standard TROPOMI RPRO v1.2.2. v. Pandora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DAF38-1FF2-9642-BCBC-2FD767F91CFF}"/>
              </a:ext>
            </a:extLst>
          </p:cNvPr>
          <p:cNvSpPr txBox="1"/>
          <p:nvPr/>
        </p:nvSpPr>
        <p:spPr>
          <a:xfrm>
            <a:off x="8546113" y="1921354"/>
            <a:ext cx="42434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TROPOMI-NAMCMAQ v. Pandora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1E2CE-C9A5-3145-B894-409B0982D59B}"/>
              </a:ext>
            </a:extLst>
          </p:cNvPr>
          <p:cNvSpPr txBox="1"/>
          <p:nvPr/>
        </p:nvSpPr>
        <p:spPr>
          <a:xfrm>
            <a:off x="11398490" y="7921824"/>
            <a:ext cx="323191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b="1" i="1" dirty="0"/>
              <a:t>Slide prepared by Laura Judd, NASA </a:t>
            </a:r>
            <a:r>
              <a:rPr lang="en-US" sz="1400" b="1" i="1" dirty="0" err="1"/>
              <a:t>LaRC</a:t>
            </a:r>
            <a:endParaRPr lang="en-US" sz="14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5322045" y="1295401"/>
            <a:ext cx="4599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instruments July-August,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0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057401"/>
            <a:ext cx="107442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Monitoring Instrument (TROPOMI) is the satellite instrument on board the Copernicus Sentinel-5 Precursor (S5P) satellite launched on 13 October 2017.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UV-VIS-NIR-SWIR push-broom grating spectrometer (270-495 nm, 675-775 nm, 2305-2385 nm). </a:t>
            </a:r>
          </a:p>
          <a:p>
            <a:pPr marL="917646" lvl="1" indent="-342900">
              <a:buFont typeface="Courier New" panose="02070309020205020404" pitchFamily="49" charset="0"/>
              <a:buChar char="o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Nadir pixel 7x3.5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all spectral bands, with the exception of the UV1 band (7x28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SWIR bands (7x7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917646" lvl="1" indent="-342900">
              <a:buFont typeface="Courier New" panose="02070309020205020404" pitchFamily="49" charset="0"/>
              <a:buChar char="o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S5P is a cooperative undertaking between ESA and the Kingdom of the Netherlands.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objective of TROPOMI is to provide accurate and timely observations of key atmospheric species, for services on air quality, climate, and the ozone layer. </a:t>
            </a:r>
          </a:p>
        </p:txBody>
      </p:sp>
      <p:pic>
        <p:nvPicPr>
          <p:cNvPr id="5" name="Picture 3" descr="H:\Documents\Attachments\FY2019\jun_10\TROPO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19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ropomi-swir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742" y="3810000"/>
            <a:ext cx="289957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:\Documents\Attachments\FY2019\jun_10\E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712" y="7039925"/>
            <a:ext cx="2895600" cy="10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720743" y="3431587"/>
            <a:ext cx="3062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SWIR module</a:t>
            </a:r>
          </a:p>
        </p:txBody>
      </p:sp>
    </p:spTree>
    <p:extLst>
      <p:ext uri="{BB962C8B-B14F-4D97-AF65-F5344CB8AC3E}">
        <p14:creationId xmlns:p14="http://schemas.microsoft.com/office/powerpoint/2010/main" val="120641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EFE80-2E6B-CD4F-A768-92A041500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"/>
          <a:stretch/>
        </p:blipFill>
        <p:spPr>
          <a:xfrm>
            <a:off x="-112166" y="1561391"/>
            <a:ext cx="5999505" cy="5601409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4A1070-D358-0F43-A587-48708E8C48FE}"/>
              </a:ext>
            </a:extLst>
          </p:cNvPr>
          <p:cNvSpPr/>
          <p:nvPr/>
        </p:nvSpPr>
        <p:spPr>
          <a:xfrm>
            <a:off x="136084" y="7252307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1200" i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Pandora data averaged over a </a:t>
            </a:r>
            <a:r>
              <a:rPr lang="en-US" sz="1200" i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</a:t>
            </a:r>
            <a:r>
              <a:rPr lang="en-US" sz="1200" i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60-minute temporal window of the TROPOMI overpass with the horizontal bars representing the max/min over that temporal window and the coincidence TROPOMI tropospheric columns with cloud radiative fraction less than 20% with the vertical bars representing the reported precision.  The dashed line is the 1:1 relationship and the solid line is the RMA linear fit.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6A46E2-78D1-8143-B499-117B55C7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250"/>
            <a:ext cx="14630400" cy="1590676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TROPOMI NO</a:t>
            </a:r>
            <a:r>
              <a:rPr 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Pandora: 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instruments--June 2018-2019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48625-69A8-E144-AA6C-B45FE645F7C7}"/>
              </a:ext>
            </a:extLst>
          </p:cNvPr>
          <p:cNvSpPr txBox="1"/>
          <p:nvPr/>
        </p:nvSpPr>
        <p:spPr>
          <a:xfrm>
            <a:off x="838200" y="1385602"/>
            <a:ext cx="517563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Preliminary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26AB3B-7F3C-5D46-BC28-ACCDAADBA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772" y="3817267"/>
            <a:ext cx="6394828" cy="4087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640251-6681-3343-8092-66E9A99B9EC6}"/>
              </a:ext>
            </a:extLst>
          </p:cNvPr>
          <p:cNvSpPr/>
          <p:nvPr/>
        </p:nvSpPr>
        <p:spPr>
          <a:xfrm>
            <a:off x="5749265" y="1440168"/>
            <a:ext cx="8881135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 around the best fit can be mostly attributed to mismatches in spatial representation of the different measurements and retrieval uncertainty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low bias can be mostly removed by using a higher resolution NO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 shape in the retrieval  (manuscript in prep)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obvious seasonal or across-track dependency to the statistics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1432E-2961-A346-A8F9-460D74D0043E}"/>
              </a:ext>
            </a:extLst>
          </p:cNvPr>
          <p:cNvSpPr txBox="1"/>
          <p:nvPr/>
        </p:nvSpPr>
        <p:spPr>
          <a:xfrm>
            <a:off x="10555877" y="6497312"/>
            <a:ext cx="226473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Franklin Gothic Medium" panose="020B0603020102020204" pitchFamily="34" charset="0"/>
              </a:rPr>
              <a:t>10 Pandora instruments installed/maintained through a EPA/NASA/state AQ agencies collaboration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B7AB51-5EF5-4F45-A150-BD7A7B4C05C9}"/>
              </a:ext>
            </a:extLst>
          </p:cNvPr>
          <p:cNvSpPr txBox="1"/>
          <p:nvPr/>
        </p:nvSpPr>
        <p:spPr>
          <a:xfrm>
            <a:off x="9995402" y="7929416"/>
            <a:ext cx="323191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b="1" i="1" dirty="0"/>
              <a:t>Slide prepared by Laura Judd, NASA </a:t>
            </a:r>
            <a:r>
              <a:rPr lang="en-US" sz="1400" b="1" i="1" dirty="0" err="1"/>
              <a:t>LaRC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16680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:\Documents\Attachments\FY2019\jun_11\beta_monthly_average_hour_14-21Z.nam-cmaq.2018.LISTOS.0701-08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39" y="2541759"/>
            <a:ext cx="8511460" cy="52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1"/>
            <a:ext cx="4541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</a:p>
          <a:p>
            <a:pPr marL="1031946" lvl="1" indent="-457200"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 daytime emissions since TROPOMI does not provide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nightime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constraints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533401"/>
            <a:ext cx="1940094" cy="7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5" y="1596897"/>
            <a:ext cx="1945605" cy="7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2739898"/>
            <a:ext cx="1945604" cy="7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83107" y="545433"/>
            <a:ext cx="230592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59923" y="1607416"/>
            <a:ext cx="441877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3999" y="2763199"/>
            <a:ext cx="426986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952601"/>
            <a:ext cx="14630400" cy="276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NOx emission adjustment experiments </a:t>
            </a:r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12877799" y="461666"/>
            <a:ext cx="1676400" cy="90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34000" y="2647890"/>
            <a:ext cx="6705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Beta for July-August  2018</a:t>
            </a:r>
          </a:p>
        </p:txBody>
      </p:sp>
      <p:cxnSp>
        <p:nvCxnSpPr>
          <p:cNvPr id="17" name="Straight Arrow Connector 16"/>
          <p:cNvCxnSpPr>
            <a:cxnSpLocks/>
            <a:stCxn id="15" idx="2"/>
          </p:cNvCxnSpPr>
          <p:nvPr/>
        </p:nvCxnSpPr>
        <p:spPr>
          <a:xfrm flipH="1">
            <a:off x="9448800" y="1371601"/>
            <a:ext cx="4267199" cy="30479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86601" y="1019816"/>
            <a:ext cx="4495799" cy="8002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areas and transport corridors (</a:t>
            </a:r>
            <a:r>
              <a:rPr lang="en-US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&lt;1), rural areas (</a:t>
            </a:r>
            <a:r>
              <a:rPr lang="en-US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&gt;1)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0"/>
            <a:ext cx="4541788" cy="129540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7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:\Documents\Attachments\FY2019\jun_11\NAM-CMAQ.LNOx.Online.GSI.NO2.15.percent.NOx.emissions.perturbation.INC.LISTOS.2018.5x.BE.standard.lnox.emiss.fire.scale.raqms.lbc.png">
            <a:extLst>
              <a:ext uri="{FF2B5EF4-FFF2-40B4-BE49-F238E27FC236}">
                <a16:creationId xmlns:a16="http://schemas.microsoft.com/office/drawing/2014/main" id="{A656D690-CFA5-7448-8550-735C1549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89" y="2285860"/>
            <a:ext cx="8092086" cy="55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1"/>
            <a:ext cx="4541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</a:p>
          <a:p>
            <a:pPr marL="1031946" lvl="1" indent="-457200"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 daytime emissions since TROPOMI does not provide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nightime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constraints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533401"/>
            <a:ext cx="1940094" cy="7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5" y="1596897"/>
            <a:ext cx="1945605" cy="7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2739898"/>
            <a:ext cx="1945604" cy="7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83107" y="545433"/>
            <a:ext cx="230592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59923" y="1607416"/>
            <a:ext cx="441877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3999" y="2763199"/>
            <a:ext cx="426986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952601"/>
            <a:ext cx="14630400" cy="276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NOx emission adjustment experiments </a:t>
            </a:r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12877799" y="1547576"/>
            <a:ext cx="1676400" cy="90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C07B9-8282-5F42-B5CC-63D9BC2FCE7E}"/>
              </a:ext>
            </a:extLst>
          </p:cNvPr>
          <p:cNvSpPr/>
          <p:nvPr/>
        </p:nvSpPr>
        <p:spPr>
          <a:xfrm>
            <a:off x="4572000" y="2419290"/>
            <a:ext cx="7772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Increments  for July-August  2018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9372600" y="1981200"/>
            <a:ext cx="3505200" cy="25145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1306" y="2316462"/>
            <a:ext cx="4541788" cy="217933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54548-B008-0B45-B72F-013E1AE0FDB7}"/>
              </a:ext>
            </a:extLst>
          </p:cNvPr>
          <p:cNvSpPr txBox="1"/>
          <p:nvPr/>
        </p:nvSpPr>
        <p:spPr>
          <a:xfrm>
            <a:off x="5334000" y="1025656"/>
            <a:ext cx="6192469" cy="8002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July-August, 2018 mean GSI analysis increment shows large reductions in urban areas. </a:t>
            </a:r>
          </a:p>
        </p:txBody>
      </p:sp>
    </p:spTree>
    <p:extLst>
      <p:ext uri="{BB962C8B-B14F-4D97-AF65-F5344CB8AC3E}">
        <p14:creationId xmlns:p14="http://schemas.microsoft.com/office/powerpoint/2010/main" val="411389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688207-C7CE-BD47-B9B1-E83401F29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63" y="2286000"/>
            <a:ext cx="8278037" cy="5512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1"/>
            <a:ext cx="4541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</a:p>
          <a:p>
            <a:pPr marL="1031946" lvl="1" indent="-457200"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 daytime emissions since TROPOMI does not provide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nightime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constraints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533401"/>
            <a:ext cx="1940094" cy="7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5" y="1596897"/>
            <a:ext cx="1945605" cy="7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2739898"/>
            <a:ext cx="1945604" cy="7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83107" y="545433"/>
            <a:ext cx="230592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59923" y="1607416"/>
            <a:ext cx="441877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3999" y="2763199"/>
            <a:ext cx="426986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952601"/>
            <a:ext cx="14630400" cy="276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NOx emission adjustment experiments </a:t>
            </a:r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12877799" y="2671465"/>
            <a:ext cx="1676400" cy="90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306" y="4373863"/>
            <a:ext cx="4541788" cy="217933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52F07A-F549-404B-BFA8-4F90B123FB67}"/>
              </a:ext>
            </a:extLst>
          </p:cNvPr>
          <p:cNvSpPr/>
          <p:nvPr/>
        </p:nvSpPr>
        <p:spPr>
          <a:xfrm>
            <a:off x="5053418" y="2394011"/>
            <a:ext cx="71628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NAM-CMAQ NOx emissions July-August  2018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9372600" y="3105089"/>
            <a:ext cx="3505200" cy="13907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AE95E9-5E3A-E344-BB1C-523A12B7FD03}"/>
              </a:ext>
            </a:extLst>
          </p:cNvPr>
          <p:cNvSpPr txBox="1"/>
          <p:nvPr/>
        </p:nvSpPr>
        <p:spPr>
          <a:xfrm>
            <a:off x="5925226" y="916182"/>
            <a:ext cx="5309782" cy="11541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results in reductions in NOx emissions over major urban centers during July-August 2018</a:t>
            </a:r>
          </a:p>
        </p:txBody>
      </p:sp>
    </p:spTree>
    <p:extLst>
      <p:ext uri="{BB962C8B-B14F-4D97-AF65-F5344CB8AC3E}">
        <p14:creationId xmlns:p14="http://schemas.microsoft.com/office/powerpoint/2010/main" val="168297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914401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of NAM-CMAQ/GSI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adjustment experiments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Airborne remote sensing measurements during the 2018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Long Island Sound Tropospheric Ozone Study (LISTOS)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http://www.nescaum.org/documents/listos/longis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9525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5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0D798D6-1231-DD48-AA5E-63865B90D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6" y="2278261"/>
            <a:ext cx="5657174" cy="5657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1"/>
            <a:ext cx="4541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</a:p>
          <a:p>
            <a:pPr marL="1031946" lvl="1" indent="-457200"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 daytime emissions since TROPOMI does not provide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nightime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constraints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533401"/>
            <a:ext cx="1940094" cy="7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5" y="1596897"/>
            <a:ext cx="1945605" cy="7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12608594" y="2739898"/>
            <a:ext cx="1945604" cy="7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83107" y="545433"/>
            <a:ext cx="230592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59923" y="1607416"/>
            <a:ext cx="441877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3999" y="2763199"/>
            <a:ext cx="426986" cy="698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952601"/>
            <a:ext cx="14630400" cy="276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NOx emission adjustment experiments </a:t>
            </a:r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12877799" y="2671465"/>
            <a:ext cx="1676400" cy="90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306" y="4373863"/>
            <a:ext cx="4541788" cy="217933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52F07A-F549-404B-BFA8-4F90B123FB67}"/>
              </a:ext>
            </a:extLst>
          </p:cNvPr>
          <p:cNvSpPr/>
          <p:nvPr/>
        </p:nvSpPr>
        <p:spPr>
          <a:xfrm>
            <a:off x="4876800" y="2394011"/>
            <a:ext cx="71628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NAM-CMAQ NOx emissions July-August  2018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8534400" y="3105089"/>
            <a:ext cx="4343400" cy="21527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>
            <a:extLst>
              <a:ext uri="{FF2B5EF4-FFF2-40B4-BE49-F238E27FC236}">
                <a16:creationId xmlns:a16="http://schemas.microsoft.com/office/drawing/2014/main" id="{451B2179-A0FA-9944-AC01-C803058DAFEA}"/>
              </a:ext>
            </a:extLst>
          </p:cNvPr>
          <p:cNvSpPr txBox="1"/>
          <p:nvPr/>
        </p:nvSpPr>
        <p:spPr>
          <a:xfrm>
            <a:off x="6300667" y="912262"/>
            <a:ext cx="5281733" cy="11541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746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9492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4238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8984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73731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48477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23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7969" algn="l" defTabSz="1149492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results in (~20%) reductions in NOx emissions over NYC during July-August 2018</a:t>
            </a:r>
          </a:p>
        </p:txBody>
      </p:sp>
    </p:spTree>
    <p:extLst>
      <p:ext uri="{BB962C8B-B14F-4D97-AF65-F5344CB8AC3E}">
        <p14:creationId xmlns:p14="http://schemas.microsoft.com/office/powerpoint/2010/main" val="848371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2011</Words>
  <Application>Microsoft Macintosh PowerPoint</Application>
  <PresentationFormat>Custom</PresentationFormat>
  <Paragraphs>184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Courier New</vt:lpstr>
      <vt:lpstr>Franklin Gothic Medium</vt:lpstr>
      <vt:lpstr>Helvetica</vt:lpstr>
      <vt:lpstr>Symbol</vt:lpstr>
      <vt:lpstr>Times New Roman</vt:lpstr>
      <vt:lpstr>Wingdings</vt:lpstr>
      <vt:lpstr>Office Theme</vt:lpstr>
      <vt:lpstr>PowerPoint Presentation</vt:lpstr>
      <vt:lpstr>Background</vt:lpstr>
      <vt:lpstr>PowerPoint Presentation</vt:lpstr>
      <vt:lpstr>Evaluating TROPOMI NO2 with Pandora:  10 instruments--June 2018-2019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Conclusions</vt:lpstr>
      <vt:lpstr>PowerPoint Presentation</vt:lpstr>
      <vt:lpstr>PowerPoint Presentation</vt:lpstr>
      <vt:lpstr>Improvement to TROPOMI with higher spatial resolution a priori NO2 profile shape from NAM-CMAQ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46</cp:revision>
  <dcterms:created xsi:type="dcterms:W3CDTF">2006-08-16T00:00:00Z</dcterms:created>
  <dcterms:modified xsi:type="dcterms:W3CDTF">2019-09-29T22:38:04Z</dcterms:modified>
</cp:coreProperties>
</file>