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318" r:id="rId3"/>
    <p:sldId id="323" r:id="rId4"/>
    <p:sldId id="314" r:id="rId5"/>
    <p:sldId id="327" r:id="rId6"/>
    <p:sldId id="332" r:id="rId7"/>
    <p:sldId id="333" r:id="rId8"/>
    <p:sldId id="334" r:id="rId9"/>
    <p:sldId id="335" r:id="rId10"/>
    <p:sldId id="336" r:id="rId11"/>
    <p:sldId id="337" r:id="rId12"/>
    <p:sldId id="354" r:id="rId13"/>
    <p:sldId id="338" r:id="rId14"/>
    <p:sldId id="340" r:id="rId15"/>
    <p:sldId id="341" r:id="rId16"/>
    <p:sldId id="374" r:id="rId17"/>
    <p:sldId id="345" r:id="rId18"/>
    <p:sldId id="350" r:id="rId19"/>
    <p:sldId id="352" r:id="rId20"/>
    <p:sldId id="349" r:id="rId21"/>
    <p:sldId id="275" r:id="rId22"/>
    <p:sldId id="276" r:id="rId23"/>
    <p:sldId id="277" r:id="rId24"/>
    <p:sldId id="377" r:id="rId25"/>
    <p:sldId id="353" r:id="rId26"/>
    <p:sldId id="372" r:id="rId27"/>
    <p:sldId id="373" r:id="rId28"/>
    <p:sldId id="363" r:id="rId29"/>
    <p:sldId id="364" r:id="rId30"/>
    <p:sldId id="365" r:id="rId31"/>
    <p:sldId id="366" r:id="rId32"/>
    <p:sldId id="367" r:id="rId33"/>
    <p:sldId id="368" r:id="rId34"/>
    <p:sldId id="370" r:id="rId35"/>
    <p:sldId id="355" r:id="rId36"/>
    <p:sldId id="37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14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DF51E8-B980-7941-9156-75F3C643B5EE}" type="datetimeFigureOut">
              <a:rPr lang="en-US" smtClean="0"/>
              <a:t>9/19/12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BE126F-12DC-824D-A766-7C3FCF67AC0B}" type="slidenum">
              <a:rPr lang="en-US" smtClean="0"/>
              <a:t>‹#›</a:t>
            </a:fld>
            <a:endParaRPr lang="en-US" dirty="0"/>
          </a:p>
        </p:txBody>
      </p:sp>
    </p:spTree>
    <p:extLst>
      <p:ext uri="{BB962C8B-B14F-4D97-AF65-F5344CB8AC3E}">
        <p14:creationId xmlns:p14="http://schemas.microsoft.com/office/powerpoint/2010/main" val="2109955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000">
                <a:solidFill>
                  <a:schemeClr val="tx1"/>
                </a:solidFill>
                <a:latin typeface="Times New Roman" charset="0"/>
                <a:ea typeface="ＭＳ Ｐゴシック" charset="0"/>
                <a:cs typeface="ＭＳ Ｐゴシック" charset="0"/>
              </a:defRPr>
            </a:lvl1pPr>
            <a:lvl2pPr marL="742950" indent="-285750" defTabSz="931863">
              <a:defRPr sz="2000">
                <a:solidFill>
                  <a:schemeClr val="tx1"/>
                </a:solidFill>
                <a:latin typeface="Times New Roman" charset="0"/>
                <a:ea typeface="ＭＳ Ｐゴシック" charset="0"/>
              </a:defRPr>
            </a:lvl2pPr>
            <a:lvl3pPr marL="1143000" indent="-228600" defTabSz="931863">
              <a:defRPr sz="2000">
                <a:solidFill>
                  <a:schemeClr val="tx1"/>
                </a:solidFill>
                <a:latin typeface="Times New Roman" charset="0"/>
                <a:ea typeface="ＭＳ Ｐゴシック" charset="0"/>
              </a:defRPr>
            </a:lvl3pPr>
            <a:lvl4pPr marL="1600200" indent="-228600" defTabSz="931863">
              <a:defRPr sz="2000">
                <a:solidFill>
                  <a:schemeClr val="tx1"/>
                </a:solidFill>
                <a:latin typeface="Times New Roman" charset="0"/>
                <a:ea typeface="ＭＳ Ｐゴシック" charset="0"/>
              </a:defRPr>
            </a:lvl4pPr>
            <a:lvl5pPr marL="2057400" indent="-228600" defTabSz="931863">
              <a:defRPr sz="2000">
                <a:solidFill>
                  <a:schemeClr val="tx1"/>
                </a:solidFill>
                <a:latin typeface="Times New Roman" charset="0"/>
                <a:ea typeface="ＭＳ Ｐゴシック" charset="0"/>
              </a:defRPr>
            </a:lvl5pPr>
            <a:lvl6pPr marL="2514600" indent="-228600" defTabSz="9318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defTabSz="9318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defTabSz="9318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defTabSz="931863" eaLnBrk="0" fontAlgn="base" hangingPunct="0">
              <a:spcBef>
                <a:spcPct val="0"/>
              </a:spcBef>
              <a:spcAft>
                <a:spcPct val="0"/>
              </a:spcAft>
              <a:defRPr sz="2000">
                <a:solidFill>
                  <a:schemeClr val="tx1"/>
                </a:solidFill>
                <a:latin typeface="Times New Roman" charset="0"/>
                <a:ea typeface="ＭＳ Ｐゴシック" charset="0"/>
              </a:defRPr>
            </a:lvl9pPr>
          </a:lstStyle>
          <a:p>
            <a:fld id="{9A0585BF-F902-7F47-8824-AAB9490CC039}" type="slidenum">
              <a:rPr lang="en-US" sz="1200"/>
              <a:pPr/>
              <a:t>15</a:t>
            </a:fld>
            <a:endParaRPr lang="en-US" sz="1200" dirty="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ACE57B-83A2-E247-A832-50828AE53199}" type="slidenum">
              <a:rPr lang="en-US" smtClean="0"/>
              <a:pPr/>
              <a:t>25</a:t>
            </a:fld>
            <a:endParaRPr lang="en-US"/>
          </a:p>
        </p:txBody>
      </p:sp>
    </p:spTree>
    <p:extLst>
      <p:ext uri="{BB962C8B-B14F-4D97-AF65-F5344CB8AC3E}">
        <p14:creationId xmlns:p14="http://schemas.microsoft.com/office/powerpoint/2010/main" val="319368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BE126F-12DC-824D-A766-7C3FCF67AC0B}" type="slidenum">
              <a:rPr lang="en-US" smtClean="0"/>
              <a:t>26</a:t>
            </a:fld>
            <a:endParaRPr lang="en-US" dirty="0"/>
          </a:p>
        </p:txBody>
      </p:sp>
    </p:spTree>
    <p:extLst>
      <p:ext uri="{BB962C8B-B14F-4D97-AF65-F5344CB8AC3E}">
        <p14:creationId xmlns:p14="http://schemas.microsoft.com/office/powerpoint/2010/main" val="401118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44588" y="685800"/>
            <a:ext cx="4572000" cy="3429000"/>
          </a:xfrm>
          <a:ln/>
        </p:spPr>
      </p:sp>
      <p:sp>
        <p:nvSpPr>
          <p:cNvPr id="100355"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dirty="0">
              <a:latin typeface="Times New Roman"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DC58F2-B343-7C47-95E4-774E43D33F20}" type="datetimeFigureOut">
              <a:rPr lang="en-US" smtClean="0"/>
              <a:t>9/19/12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2890519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C58F2-B343-7C47-95E4-774E43D33F20}" type="datetimeFigureOut">
              <a:rPr lang="en-US" smtClean="0"/>
              <a:t>9/19/12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183666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C58F2-B343-7C47-95E4-774E43D33F20}" type="datetimeFigureOut">
              <a:rPr lang="en-US" smtClean="0"/>
              <a:t>9/19/12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1527205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C58F2-B343-7C47-95E4-774E43D33F20}" type="datetimeFigureOut">
              <a:rPr lang="en-US" smtClean="0"/>
              <a:t>9/19/12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150044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C58F2-B343-7C47-95E4-774E43D33F20}" type="datetimeFigureOut">
              <a:rPr lang="en-US" smtClean="0"/>
              <a:t>9/19/12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376299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DC58F2-B343-7C47-95E4-774E43D33F20}" type="datetimeFigureOut">
              <a:rPr lang="en-US" smtClean="0"/>
              <a:t>9/19/12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413910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DC58F2-B343-7C47-95E4-774E43D33F20}" type="datetimeFigureOut">
              <a:rPr lang="en-US" smtClean="0"/>
              <a:t>9/19/12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143994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DC58F2-B343-7C47-95E4-774E43D33F20}" type="datetimeFigureOut">
              <a:rPr lang="en-US" smtClean="0"/>
              <a:t>9/19/12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376283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C58F2-B343-7C47-95E4-774E43D33F20}" type="datetimeFigureOut">
              <a:rPr lang="en-US" smtClean="0"/>
              <a:t>9/19/12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2303757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C58F2-B343-7C47-95E4-774E43D33F20}" type="datetimeFigureOut">
              <a:rPr lang="en-US" smtClean="0"/>
              <a:t>9/19/12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279235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C58F2-B343-7C47-95E4-774E43D33F20}" type="datetimeFigureOut">
              <a:rPr lang="en-US" smtClean="0"/>
              <a:t>9/19/12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E55717-AC04-2345-8ECA-BE4499A2C380}" type="slidenum">
              <a:rPr lang="en-US" smtClean="0"/>
              <a:t>‹#›</a:t>
            </a:fld>
            <a:endParaRPr lang="en-US" dirty="0"/>
          </a:p>
        </p:txBody>
      </p:sp>
    </p:spTree>
    <p:extLst>
      <p:ext uri="{BB962C8B-B14F-4D97-AF65-F5344CB8AC3E}">
        <p14:creationId xmlns:p14="http://schemas.microsoft.com/office/powerpoint/2010/main" val="687818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C58F2-B343-7C47-95E4-774E43D33F20}" type="datetimeFigureOut">
              <a:rPr lang="en-US" smtClean="0"/>
              <a:t>9/19/12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55717-AC04-2345-8ECA-BE4499A2C380}" type="slidenum">
              <a:rPr lang="en-US" smtClean="0"/>
              <a:t>‹#›</a:t>
            </a:fld>
            <a:endParaRPr lang="en-US" dirty="0"/>
          </a:p>
        </p:txBody>
      </p:sp>
    </p:spTree>
    <p:extLst>
      <p:ext uri="{BB962C8B-B14F-4D97-AF65-F5344CB8AC3E}">
        <p14:creationId xmlns:p14="http://schemas.microsoft.com/office/powerpoint/2010/main" val="1991367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oleObject" Target="../embeddings/oleObject1.bin"/><Relationship Id="rId5" Type="http://schemas.openxmlformats.org/officeDocument/2006/relationships/image" Target="../media/image30.emf"/><Relationship Id="rId6" Type="http://schemas.openxmlformats.org/officeDocument/2006/relationships/oleObject" Target="../embeddings/oleObject2.bin"/><Relationship Id="rId7" Type="http://schemas.openxmlformats.org/officeDocument/2006/relationships/image" Target="../media/image3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 Id="rId9"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tiff"/><Relationship Id="rId5" Type="http://schemas.openxmlformats.org/officeDocument/2006/relationships/image" Target="../media/image64.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f"/></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5" Type="http://schemas.openxmlformats.org/officeDocument/2006/relationships/image" Target="../media/image69.jpg"/><Relationship Id="rId6" Type="http://schemas.openxmlformats.org/officeDocument/2006/relationships/image" Target="../media/image70.jpg"/><Relationship Id="rId7" Type="http://schemas.openxmlformats.org/officeDocument/2006/relationships/image" Target="../media/image71.jpg"/><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75.jpg"/><Relationship Id="rId6" Type="http://schemas.openxmlformats.org/officeDocument/2006/relationships/image" Target="../media/image76.jpg"/><Relationship Id="rId7" Type="http://schemas.openxmlformats.org/officeDocument/2006/relationships/image" Target="../media/image77.jpg"/><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80.jpg"/><Relationship Id="rId5" Type="http://schemas.openxmlformats.org/officeDocument/2006/relationships/image" Target="../media/image81.jpg"/><Relationship Id="rId6" Type="http://schemas.openxmlformats.org/officeDocument/2006/relationships/image" Target="../media/image82.jpg"/><Relationship Id="rId7" Type="http://schemas.openxmlformats.org/officeDocument/2006/relationships/image" Target="../media/image83.jpg"/><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g"/><Relationship Id="rId5" Type="http://schemas.openxmlformats.org/officeDocument/2006/relationships/image" Target="../media/image87.jpg"/><Relationship Id="rId6" Type="http://schemas.openxmlformats.org/officeDocument/2006/relationships/image" Target="../media/image88.jpg"/><Relationship Id="rId7" Type="http://schemas.openxmlformats.org/officeDocument/2006/relationships/image" Target="../media/image89.jpg"/><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jpg"/><Relationship Id="rId5" Type="http://schemas.openxmlformats.org/officeDocument/2006/relationships/image" Target="../media/image93.jpg"/><Relationship Id="rId6" Type="http://schemas.openxmlformats.org/officeDocument/2006/relationships/image" Target="../media/image94.jpg"/><Relationship Id="rId7" Type="http://schemas.openxmlformats.org/officeDocument/2006/relationships/image" Target="../media/image95.jpg"/><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33.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98.jpg"/><Relationship Id="rId5" Type="http://schemas.openxmlformats.org/officeDocument/2006/relationships/image" Target="../media/image99.jpg"/><Relationship Id="rId6" Type="http://schemas.openxmlformats.org/officeDocument/2006/relationships/image" Target="../media/image100.jpg"/><Relationship Id="rId7" Type="http://schemas.openxmlformats.org/officeDocument/2006/relationships/image" Target="../media/image101.jpg"/><Relationship Id="rId1" Type="http://schemas.openxmlformats.org/officeDocument/2006/relationships/slideLayout" Target="../slideLayouts/slideLayout2.xml"/><Relationship Id="rId2" Type="http://schemas.openxmlformats.org/officeDocument/2006/relationships/image" Target="../media/image9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0" y="0"/>
            <a:ext cx="9144000" cy="1190625"/>
          </a:xfrm>
        </p:spPr>
        <p:txBody>
          <a:bodyPr>
            <a:noAutofit/>
          </a:bodyPr>
          <a:lstStyle/>
          <a:p>
            <a:r>
              <a:rPr lang="en-US" sz="3200" b="1" i="1" dirty="0">
                <a:solidFill>
                  <a:srgbClr val="800000"/>
                </a:solidFill>
                <a:latin typeface="Times New Roman"/>
                <a:cs typeface="Times New Roman"/>
              </a:rPr>
              <a:t>Determination of </a:t>
            </a:r>
            <a:r>
              <a:rPr lang="en-US" sz="3200" b="1" i="1" dirty="0" smtClean="0">
                <a:solidFill>
                  <a:srgbClr val="800000"/>
                </a:solidFill>
                <a:latin typeface="Times New Roman"/>
                <a:cs typeface="Times New Roman"/>
              </a:rPr>
              <a:t>Greenhouse Gas Profiles </a:t>
            </a:r>
            <a:r>
              <a:rPr lang="en-US" sz="3200" b="1" i="1" dirty="0">
                <a:solidFill>
                  <a:srgbClr val="800000"/>
                </a:solidFill>
                <a:latin typeface="Times New Roman"/>
                <a:cs typeface="Times New Roman"/>
              </a:rPr>
              <a:t>from </a:t>
            </a:r>
            <a:r>
              <a:rPr lang="en-US" sz="3200" b="1" i="1" dirty="0" smtClean="0">
                <a:solidFill>
                  <a:srgbClr val="800000"/>
                </a:solidFill>
                <a:latin typeface="Times New Roman"/>
                <a:cs typeface="Times New Roman"/>
              </a:rPr>
              <a:t>Ground</a:t>
            </a:r>
            <a:r>
              <a:rPr lang="en-US" sz="3200" b="1" i="1" dirty="0">
                <a:solidFill>
                  <a:srgbClr val="800000"/>
                </a:solidFill>
                <a:latin typeface="Times New Roman"/>
                <a:cs typeface="Times New Roman"/>
              </a:rPr>
              <a:t>-based </a:t>
            </a:r>
            <a:r>
              <a:rPr lang="en-US" sz="3200" b="1" i="1" dirty="0" smtClean="0">
                <a:solidFill>
                  <a:srgbClr val="800000"/>
                </a:solidFill>
                <a:latin typeface="Times New Roman"/>
                <a:cs typeface="Times New Roman"/>
              </a:rPr>
              <a:t>Infrared Radiance Measurements</a:t>
            </a:r>
            <a:endParaRPr lang="en-US" sz="3200" b="1" i="1" dirty="0">
              <a:solidFill>
                <a:srgbClr val="800000"/>
              </a:solidFill>
              <a:latin typeface="Times New Roman"/>
              <a:cs typeface="Times New Roman"/>
            </a:endParaRPr>
          </a:p>
        </p:txBody>
      </p:sp>
      <p:sp>
        <p:nvSpPr>
          <p:cNvPr id="3" name="Subtitle 2"/>
          <p:cNvSpPr>
            <a:spLocks noGrp="1"/>
          </p:cNvSpPr>
          <p:nvPr>
            <p:ph type="subTitle" idx="1"/>
          </p:nvPr>
        </p:nvSpPr>
        <p:spPr>
          <a:xfrm>
            <a:off x="8913" y="1367771"/>
            <a:ext cx="9144000" cy="1565929"/>
          </a:xfrm>
        </p:spPr>
        <p:txBody>
          <a:bodyPr rtlCol="0">
            <a:normAutofit fontScale="32500" lnSpcReduction="20000"/>
          </a:bodyPr>
          <a:lstStyle/>
          <a:p>
            <a:r>
              <a:rPr lang="en-US" sz="5900" b="1" dirty="0">
                <a:solidFill>
                  <a:schemeClr val="tx1"/>
                </a:solidFill>
                <a:latin typeface="Times New Roman"/>
                <a:cs typeface="Times New Roman"/>
              </a:rPr>
              <a:t>W</a:t>
            </a:r>
            <a:r>
              <a:rPr lang="en-US" sz="5900" b="1" dirty="0" smtClean="0">
                <a:solidFill>
                  <a:schemeClr val="tx1"/>
                </a:solidFill>
                <a:latin typeface="Times New Roman"/>
                <a:cs typeface="Times New Roman"/>
              </a:rPr>
              <a:t>. </a:t>
            </a:r>
            <a:r>
              <a:rPr lang="en-US" sz="5900" b="1" dirty="0">
                <a:solidFill>
                  <a:schemeClr val="tx1"/>
                </a:solidFill>
                <a:latin typeface="Times New Roman"/>
                <a:cs typeface="Times New Roman"/>
              </a:rPr>
              <a:t>L. Smith Sr.</a:t>
            </a:r>
            <a:r>
              <a:rPr lang="en-US" sz="5900" b="1" baseline="30000" dirty="0" smtClean="0">
                <a:solidFill>
                  <a:schemeClr val="tx1"/>
                </a:solidFill>
                <a:latin typeface="Times New Roman"/>
                <a:cs typeface="Times New Roman"/>
              </a:rPr>
              <a:t>1,2</a:t>
            </a:r>
            <a:r>
              <a:rPr lang="en-US" sz="5900" dirty="0" smtClean="0">
                <a:solidFill>
                  <a:schemeClr val="tx1"/>
                </a:solidFill>
                <a:latin typeface="Times New Roman"/>
                <a:cs typeface="Times New Roman"/>
              </a:rPr>
              <a:t>, </a:t>
            </a:r>
            <a:r>
              <a:rPr lang="en-US" sz="5900" dirty="0">
                <a:solidFill>
                  <a:schemeClr val="tx1"/>
                </a:solidFill>
                <a:latin typeface="Times New Roman"/>
                <a:cs typeface="Times New Roman"/>
              </a:rPr>
              <a:t>L. </a:t>
            </a:r>
            <a:r>
              <a:rPr lang="en-US" sz="5900" dirty="0" smtClean="0">
                <a:solidFill>
                  <a:schemeClr val="tx1"/>
                </a:solidFill>
                <a:latin typeface="Times New Roman"/>
                <a:cs typeface="Times New Roman"/>
              </a:rPr>
              <a:t>Rochette</a:t>
            </a:r>
            <a:r>
              <a:rPr lang="en-US" sz="5900" baseline="30000" dirty="0">
                <a:solidFill>
                  <a:schemeClr val="tx1"/>
                </a:solidFill>
                <a:latin typeface="Times New Roman"/>
                <a:cs typeface="Times New Roman"/>
              </a:rPr>
              <a:t>3</a:t>
            </a:r>
            <a:r>
              <a:rPr lang="en-US" sz="5900" dirty="0" smtClean="0">
                <a:solidFill>
                  <a:schemeClr val="tx1"/>
                </a:solidFill>
                <a:latin typeface="Times New Roman"/>
                <a:cs typeface="Times New Roman"/>
              </a:rPr>
              <a:t>, </a:t>
            </a:r>
            <a:r>
              <a:rPr lang="en-US" sz="5900" dirty="0">
                <a:solidFill>
                  <a:schemeClr val="tx1"/>
                </a:solidFill>
                <a:latin typeface="Times New Roman"/>
                <a:cs typeface="Times New Roman"/>
              </a:rPr>
              <a:t>R. B. </a:t>
            </a:r>
            <a:r>
              <a:rPr lang="en-US" sz="5900" dirty="0" smtClean="0">
                <a:solidFill>
                  <a:schemeClr val="tx1"/>
                </a:solidFill>
                <a:latin typeface="Times New Roman"/>
                <a:cs typeface="Times New Roman"/>
              </a:rPr>
              <a:t>Pierce</a:t>
            </a:r>
            <a:r>
              <a:rPr lang="en-US" sz="5900" baseline="30000" dirty="0">
                <a:solidFill>
                  <a:schemeClr val="tx1"/>
                </a:solidFill>
                <a:latin typeface="Times New Roman"/>
                <a:cs typeface="Times New Roman"/>
              </a:rPr>
              <a:t>4</a:t>
            </a:r>
            <a:endParaRPr lang="en-US" sz="5900" dirty="0" smtClean="0">
              <a:solidFill>
                <a:schemeClr val="tx1"/>
              </a:solidFill>
              <a:latin typeface="Times New Roman"/>
              <a:cs typeface="Times New Roman"/>
            </a:endParaRPr>
          </a:p>
          <a:p>
            <a:r>
              <a:rPr lang="en-US" sz="5900" baseline="30000" dirty="0" smtClean="0">
                <a:solidFill>
                  <a:schemeClr val="tx1"/>
                </a:solidFill>
                <a:latin typeface="Times New Roman"/>
                <a:cs typeface="Times New Roman"/>
              </a:rPr>
              <a:t>1</a:t>
            </a:r>
            <a:r>
              <a:rPr lang="en-US" sz="5900" dirty="0" smtClean="0">
                <a:solidFill>
                  <a:schemeClr val="tx1"/>
                </a:solidFill>
                <a:latin typeface="Times New Roman"/>
                <a:cs typeface="Times New Roman"/>
              </a:rPr>
              <a:t>Hampton University – Hampton VA USA</a:t>
            </a:r>
          </a:p>
          <a:p>
            <a:r>
              <a:rPr lang="en-US" sz="5900" baseline="30000" dirty="0" smtClean="0">
                <a:solidFill>
                  <a:schemeClr val="tx1"/>
                </a:solidFill>
                <a:latin typeface="Times New Roman"/>
                <a:cs typeface="Times New Roman"/>
              </a:rPr>
              <a:t>2</a:t>
            </a:r>
            <a:r>
              <a:rPr lang="en-US" sz="5900" dirty="0" smtClean="0">
                <a:solidFill>
                  <a:schemeClr val="tx1"/>
                </a:solidFill>
                <a:latin typeface="Times New Roman"/>
                <a:cs typeface="Times New Roman"/>
              </a:rPr>
              <a:t>University of Wisconsin </a:t>
            </a:r>
            <a:r>
              <a:rPr lang="en-US" sz="5900" dirty="0">
                <a:solidFill>
                  <a:schemeClr val="tx1"/>
                </a:solidFill>
                <a:latin typeface="Times New Roman"/>
                <a:cs typeface="Times New Roman"/>
              </a:rPr>
              <a:t>– Madison WI. </a:t>
            </a:r>
            <a:r>
              <a:rPr lang="en-US" sz="5900" dirty="0" smtClean="0">
                <a:solidFill>
                  <a:schemeClr val="tx1"/>
                </a:solidFill>
                <a:latin typeface="Times New Roman"/>
                <a:cs typeface="Times New Roman"/>
              </a:rPr>
              <a:t>USA</a:t>
            </a:r>
          </a:p>
          <a:p>
            <a:r>
              <a:rPr lang="en-US" sz="5900" baseline="30000" dirty="0" smtClean="0">
                <a:solidFill>
                  <a:schemeClr val="tx1"/>
                </a:solidFill>
                <a:latin typeface="Times New Roman"/>
                <a:cs typeface="Times New Roman"/>
              </a:rPr>
              <a:t>3</a:t>
            </a:r>
            <a:r>
              <a:rPr lang="en-US" sz="5900" dirty="0" smtClean="0">
                <a:solidFill>
                  <a:schemeClr val="tx1"/>
                </a:solidFill>
                <a:latin typeface="Times New Roman"/>
                <a:cs typeface="Times New Roman"/>
              </a:rPr>
              <a:t>LRTec </a:t>
            </a:r>
            <a:r>
              <a:rPr lang="en-US" sz="5900" dirty="0">
                <a:solidFill>
                  <a:schemeClr val="tx1"/>
                </a:solidFill>
                <a:latin typeface="Times New Roman"/>
                <a:cs typeface="Times New Roman"/>
              </a:rPr>
              <a:t>– Quebec QC CA</a:t>
            </a:r>
          </a:p>
          <a:p>
            <a:r>
              <a:rPr lang="en-US" sz="5900" baseline="30000" dirty="0" smtClean="0">
                <a:solidFill>
                  <a:schemeClr val="tx1"/>
                </a:solidFill>
                <a:latin typeface="Times New Roman"/>
                <a:cs typeface="Times New Roman"/>
              </a:rPr>
              <a:t>4</a:t>
            </a:r>
            <a:r>
              <a:rPr lang="en-US" sz="5900" dirty="0" smtClean="0">
                <a:solidFill>
                  <a:schemeClr val="tx1"/>
                </a:solidFill>
                <a:latin typeface="Times New Roman"/>
                <a:cs typeface="Times New Roman"/>
              </a:rPr>
              <a:t>NOAA</a:t>
            </a:r>
            <a:r>
              <a:rPr lang="en-US" sz="5900" dirty="0">
                <a:solidFill>
                  <a:schemeClr val="tx1"/>
                </a:solidFill>
                <a:latin typeface="Times New Roman"/>
                <a:cs typeface="Times New Roman"/>
              </a:rPr>
              <a:t>/NESDIS – Madison WI. </a:t>
            </a:r>
            <a:r>
              <a:rPr lang="en-US" sz="5900" dirty="0" smtClean="0">
                <a:solidFill>
                  <a:schemeClr val="tx1"/>
                </a:solidFill>
                <a:latin typeface="Times New Roman"/>
                <a:cs typeface="Times New Roman"/>
              </a:rPr>
              <a:t>USA</a:t>
            </a:r>
            <a:endParaRPr lang="en-US" sz="1800" dirty="0"/>
          </a:p>
        </p:txBody>
      </p:sp>
      <p:cxnSp>
        <p:nvCxnSpPr>
          <p:cNvPr id="29" name="Straight Connector 3"/>
          <p:cNvCxnSpPr>
            <a:cxnSpLocks noChangeShapeType="1"/>
          </p:cNvCxnSpPr>
          <p:nvPr/>
        </p:nvCxnSpPr>
        <p:spPr bwMode="auto">
          <a:xfrm>
            <a:off x="0" y="1094308"/>
            <a:ext cx="9144000" cy="1588"/>
          </a:xfrm>
          <a:prstGeom prst="line">
            <a:avLst/>
          </a:prstGeom>
          <a:noFill/>
          <a:ln w="25400">
            <a:solidFill>
              <a:srgbClr val="800000"/>
            </a:solidFill>
            <a:round/>
            <a:headEnd/>
            <a:tailEnd/>
          </a:ln>
          <a:extLst>
            <a:ext uri="{909E8E84-426E-40dd-AFC4-6F175D3DCCD1}">
              <a14:hiddenFill xmlns:a14="http://schemas.microsoft.com/office/drawing/2010/main">
                <a:noFill/>
              </a14:hiddenFill>
            </a:ext>
          </a:extLst>
        </p:spPr>
      </p:cxnSp>
      <p:grpSp>
        <p:nvGrpSpPr>
          <p:cNvPr id="4" name="Group 3"/>
          <p:cNvGrpSpPr/>
          <p:nvPr/>
        </p:nvGrpSpPr>
        <p:grpSpPr>
          <a:xfrm>
            <a:off x="159306" y="3102727"/>
            <a:ext cx="8473838" cy="2531093"/>
            <a:chOff x="610131" y="2272746"/>
            <a:chExt cx="8473838" cy="2531093"/>
          </a:xfrm>
        </p:grpSpPr>
        <p:sp>
          <p:nvSpPr>
            <p:cNvPr id="40" name="Rectangle 31"/>
            <p:cNvSpPr>
              <a:spLocks noChangeArrowheads="1"/>
            </p:cNvSpPr>
            <p:nvPr/>
          </p:nvSpPr>
          <p:spPr bwMode="auto">
            <a:xfrm>
              <a:off x="2594908" y="4503600"/>
              <a:ext cx="2734029" cy="2717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pic>
          <p:nvPicPr>
            <p:cNvPr id="41" name="Picture 23" descr="ASR2010poster.jpg"/>
            <p:cNvPicPr>
              <a:picLocks noChangeAspect="1"/>
            </p:cNvPicPr>
            <p:nvPr/>
          </p:nvPicPr>
          <p:blipFill>
            <a:blip r:embed="rId2">
              <a:extLst>
                <a:ext uri="{28A0092B-C50C-407E-A947-70E740481C1C}">
                  <a14:useLocalDpi xmlns:a14="http://schemas.microsoft.com/office/drawing/2010/main" val="0"/>
                </a:ext>
              </a:extLst>
            </a:blip>
            <a:srcRect l="29556" t="24507" r="59293" b="67693"/>
            <a:stretch>
              <a:fillRect/>
            </a:stretch>
          </p:blipFill>
          <p:spPr bwMode="auto">
            <a:xfrm>
              <a:off x="6132772" y="2471599"/>
              <a:ext cx="2892812" cy="18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6"/>
            <p:cNvSpPr txBox="1">
              <a:spLocks noChangeArrowheads="1"/>
            </p:cNvSpPr>
            <p:nvPr/>
          </p:nvSpPr>
          <p:spPr bwMode="auto">
            <a:xfrm>
              <a:off x="1246174" y="2272746"/>
              <a:ext cx="13804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b="1" dirty="0">
                  <a:latin typeface="Arial" charset="0"/>
                </a:rPr>
                <a:t>AERI (1990)</a:t>
              </a:r>
            </a:p>
          </p:txBody>
        </p:sp>
        <p:pic>
          <p:nvPicPr>
            <p:cNvPr id="45" name="Picture 23" descr="ASR2010poster.jpg"/>
            <p:cNvPicPr>
              <a:picLocks noChangeAspect="1"/>
            </p:cNvPicPr>
            <p:nvPr/>
          </p:nvPicPr>
          <p:blipFill rotWithShape="1">
            <a:blip r:embed="rId2">
              <a:extLst>
                <a:ext uri="{28A0092B-C50C-407E-A947-70E740481C1C}">
                  <a14:useLocalDpi xmlns:a14="http://schemas.microsoft.com/office/drawing/2010/main" val="0"/>
                </a:ext>
              </a:extLst>
            </a:blip>
            <a:srcRect l="2995" t="23039" r="70397" b="67842"/>
            <a:stretch/>
          </p:blipFill>
          <p:spPr bwMode="auto">
            <a:xfrm>
              <a:off x="610131" y="2522400"/>
              <a:ext cx="555902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6"/>
            <p:cNvSpPr txBox="1">
              <a:spLocks noChangeArrowheads="1"/>
            </p:cNvSpPr>
            <p:nvPr/>
          </p:nvSpPr>
          <p:spPr bwMode="auto">
            <a:xfrm>
              <a:off x="3979826" y="2294137"/>
              <a:ext cx="16418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b="1" dirty="0" smtClean="0">
                  <a:latin typeface="Arial" charset="0"/>
                </a:rPr>
                <a:t>ASSIST (2008)</a:t>
              </a:r>
              <a:endParaRPr lang="en-US" sz="1600" b="1" dirty="0">
                <a:latin typeface="Arial" charset="0"/>
              </a:endParaRPr>
            </a:p>
          </p:txBody>
        </p:sp>
        <p:sp>
          <p:nvSpPr>
            <p:cNvPr id="51" name="TextBox 50"/>
            <p:cNvSpPr txBox="1"/>
            <p:nvPr/>
          </p:nvSpPr>
          <p:spPr>
            <a:xfrm>
              <a:off x="2573266" y="4313722"/>
              <a:ext cx="2089305" cy="461665"/>
            </a:xfrm>
            <a:prstGeom prst="rect">
              <a:avLst/>
            </a:prstGeom>
            <a:noFill/>
          </p:spPr>
          <p:txBody>
            <a:bodyPr wrap="none" rtlCol="0">
              <a:spAutoFit/>
            </a:bodyPr>
            <a:lstStyle/>
            <a:p>
              <a:r>
                <a:rPr lang="en-US" sz="2400" b="1" u="sng" dirty="0" smtClean="0"/>
                <a:t>Ground-based</a:t>
              </a:r>
              <a:endParaRPr lang="en-US" sz="2400" b="1" u="sng" dirty="0"/>
            </a:p>
          </p:txBody>
        </p:sp>
        <p:sp>
          <p:nvSpPr>
            <p:cNvPr id="52" name="TextBox 51"/>
            <p:cNvSpPr txBox="1"/>
            <p:nvPr/>
          </p:nvSpPr>
          <p:spPr>
            <a:xfrm>
              <a:off x="6600597" y="4342174"/>
              <a:ext cx="2483372" cy="461665"/>
            </a:xfrm>
            <a:prstGeom prst="rect">
              <a:avLst/>
            </a:prstGeom>
            <a:noFill/>
          </p:spPr>
          <p:txBody>
            <a:bodyPr wrap="none" rtlCol="0">
              <a:spAutoFit/>
            </a:bodyPr>
            <a:lstStyle/>
            <a:p>
              <a:r>
                <a:rPr lang="en-US" sz="2400" b="1" dirty="0" smtClean="0"/>
                <a:t>Spectral Coverage</a:t>
              </a:r>
              <a:endParaRPr lang="en-US" sz="2400" b="1" dirty="0"/>
            </a:p>
          </p:txBody>
        </p:sp>
        <p:sp>
          <p:nvSpPr>
            <p:cNvPr id="53" name="Rectangle 52"/>
            <p:cNvSpPr/>
            <p:nvPr/>
          </p:nvSpPr>
          <p:spPr>
            <a:xfrm>
              <a:off x="8650277" y="2585900"/>
              <a:ext cx="175615" cy="88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35"/>
            <p:cNvSpPr txBox="1"/>
            <p:nvPr/>
          </p:nvSpPr>
          <p:spPr>
            <a:xfrm>
              <a:off x="7037248" y="4206579"/>
              <a:ext cx="1279355" cy="246221"/>
            </a:xfrm>
            <a:prstGeom prst="rect">
              <a:avLst/>
            </a:prstGeom>
            <a:noFill/>
          </p:spPr>
          <p:txBody>
            <a:bodyPr wrap="none" rtlCol="0">
              <a:spAutoFit/>
            </a:bodyPr>
            <a:lstStyle/>
            <a:p>
              <a:r>
                <a:rPr lang="en-US" sz="1000" dirty="0" smtClean="0"/>
                <a:t>Wavenumber (cm</a:t>
              </a:r>
              <a:r>
                <a:rPr lang="en-US" sz="1000" baseline="30000" dirty="0" smtClean="0"/>
                <a:t>-1</a:t>
              </a:r>
              <a:r>
                <a:rPr lang="en-US" sz="1000" dirty="0" smtClean="0"/>
                <a:t>)</a:t>
              </a:r>
              <a:endParaRPr lang="en-US" sz="1000" dirty="0"/>
            </a:p>
          </p:txBody>
        </p:sp>
      </p:grpSp>
      <p:sp>
        <p:nvSpPr>
          <p:cNvPr id="7" name="Rectangle 6"/>
          <p:cNvSpPr/>
          <p:nvPr/>
        </p:nvSpPr>
        <p:spPr>
          <a:xfrm>
            <a:off x="166925" y="6211669"/>
            <a:ext cx="8290278" cy="646331"/>
          </a:xfrm>
          <a:prstGeom prst="rect">
            <a:avLst/>
          </a:prstGeom>
        </p:spPr>
        <p:txBody>
          <a:bodyPr wrap="square">
            <a:spAutoFit/>
          </a:bodyPr>
          <a:lstStyle/>
          <a:p>
            <a:pPr algn="ctr"/>
            <a:r>
              <a:rPr lang="en-US" b="1" i="1" dirty="0">
                <a:solidFill>
                  <a:srgbClr val="800000"/>
                </a:solidFill>
              </a:rPr>
              <a:t> "Imaging Spectrometry </a:t>
            </a:r>
            <a:r>
              <a:rPr lang="en-US" b="1" i="1" dirty="0" smtClean="0">
                <a:solidFill>
                  <a:srgbClr val="800000"/>
                </a:solidFill>
              </a:rPr>
              <a:t>XVII” 13 – 16 August 2012</a:t>
            </a:r>
          </a:p>
          <a:p>
            <a:pPr algn="ctr"/>
            <a:r>
              <a:rPr lang="en-US" b="1" i="1" dirty="0" smtClean="0">
                <a:solidFill>
                  <a:srgbClr val="800000"/>
                </a:solidFill>
              </a:rPr>
              <a:t>San Diego California</a:t>
            </a:r>
            <a:endParaRPr lang="en-US" b="1" i="1" dirty="0">
              <a:solidFill>
                <a:srgbClr val="800000"/>
              </a:solidFill>
            </a:endParaRPr>
          </a:p>
        </p:txBody>
      </p:sp>
    </p:spTree>
    <p:extLst>
      <p:ext uri="{BB962C8B-B14F-4D97-AF65-F5344CB8AC3E}">
        <p14:creationId xmlns:p14="http://schemas.microsoft.com/office/powerpoint/2010/main" val="40857855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b="1" i="1" dirty="0" smtClean="0">
                <a:solidFill>
                  <a:srgbClr val="800000"/>
                </a:solidFill>
              </a:rPr>
              <a:t>Ground-based ASSIST </a:t>
            </a:r>
            <a:br>
              <a:rPr lang="en-US" b="1" i="1" dirty="0" smtClean="0">
                <a:solidFill>
                  <a:srgbClr val="800000"/>
                </a:solidFill>
              </a:rPr>
            </a:br>
            <a:r>
              <a:rPr lang="en-US" b="1" i="1" u="sng" dirty="0" smtClean="0">
                <a:solidFill>
                  <a:srgbClr val="800000"/>
                </a:solidFill>
              </a:rPr>
              <a:t>Retrieval Sensitivity to Trace Gases</a:t>
            </a:r>
            <a:endParaRPr lang="en-US" b="1" i="1" u="sng" dirty="0">
              <a:solidFill>
                <a:srgbClr val="800000"/>
              </a:solidFill>
            </a:endParaRPr>
          </a:p>
        </p:txBody>
      </p:sp>
      <p:sp>
        <p:nvSpPr>
          <p:cNvPr id="5" name="TextBox 4"/>
          <p:cNvSpPr txBox="1"/>
          <p:nvPr/>
        </p:nvSpPr>
        <p:spPr>
          <a:xfrm>
            <a:off x="0" y="1343025"/>
            <a:ext cx="9144000" cy="584776"/>
          </a:xfrm>
          <a:prstGeom prst="rect">
            <a:avLst/>
          </a:prstGeom>
          <a:noFill/>
        </p:spPr>
        <p:txBody>
          <a:bodyPr wrap="square" rtlCol="0">
            <a:spAutoFit/>
          </a:bodyPr>
          <a:lstStyle/>
          <a:p>
            <a:pPr algn="ctr"/>
            <a:r>
              <a:rPr lang="en-US" sz="3200" b="1" dirty="0" smtClean="0"/>
              <a:t>Brightness Temperature/Nitrous Oxide Jacobian</a:t>
            </a:r>
            <a:endParaRPr lang="en-US" sz="3200" b="1" dirty="0"/>
          </a:p>
        </p:txBody>
      </p:sp>
      <p:pic>
        <p:nvPicPr>
          <p:cNvPr id="3" name="Picture 2" descr="N2OJacobianSpm.png"/>
          <p:cNvPicPr>
            <a:picLocks noChangeAspect="1"/>
          </p:cNvPicPr>
          <p:nvPr/>
        </p:nvPicPr>
        <p:blipFill rotWithShape="1">
          <a:blip r:embed="rId2">
            <a:extLst>
              <a:ext uri="{28A0092B-C50C-407E-A947-70E740481C1C}">
                <a14:useLocalDpi xmlns:a14="http://schemas.microsoft.com/office/drawing/2010/main" val="0"/>
              </a:ext>
            </a:extLst>
          </a:blip>
          <a:srcRect l="9226" t="4389" r="6541" b="6555"/>
          <a:stretch/>
        </p:blipFill>
        <p:spPr>
          <a:xfrm>
            <a:off x="347334" y="2039405"/>
            <a:ext cx="4313748" cy="3420558"/>
          </a:xfrm>
          <a:prstGeom prst="rect">
            <a:avLst/>
          </a:prstGeom>
        </p:spPr>
      </p:pic>
      <p:pic>
        <p:nvPicPr>
          <p:cNvPr id="19" name="Picture 18" descr="N2OJacobianProfile.png"/>
          <p:cNvPicPr>
            <a:picLocks noChangeAspect="1"/>
          </p:cNvPicPr>
          <p:nvPr/>
        </p:nvPicPr>
        <p:blipFill rotWithShape="1">
          <a:blip r:embed="rId3">
            <a:extLst>
              <a:ext uri="{28A0092B-C50C-407E-A947-70E740481C1C}">
                <a14:useLocalDpi xmlns:a14="http://schemas.microsoft.com/office/drawing/2010/main" val="0"/>
              </a:ext>
            </a:extLst>
          </a:blip>
          <a:srcRect l="8267" t="4388" r="7500" b="6235"/>
          <a:stretch/>
        </p:blipFill>
        <p:spPr>
          <a:xfrm>
            <a:off x="4756667" y="2027076"/>
            <a:ext cx="4313748" cy="3432887"/>
          </a:xfrm>
          <a:prstGeom prst="rect">
            <a:avLst/>
          </a:prstGeom>
        </p:spPr>
      </p:pic>
      <p:sp>
        <p:nvSpPr>
          <p:cNvPr id="22" name="TextBox 21"/>
          <p:cNvSpPr txBox="1"/>
          <p:nvPr/>
        </p:nvSpPr>
        <p:spPr>
          <a:xfrm rot="16200000">
            <a:off x="-791395" y="3553792"/>
            <a:ext cx="1998752" cy="369332"/>
          </a:xfrm>
          <a:prstGeom prst="rect">
            <a:avLst/>
          </a:prstGeom>
          <a:noFill/>
        </p:spPr>
        <p:txBody>
          <a:bodyPr wrap="none" rtlCol="0">
            <a:spAutoFit/>
          </a:bodyPr>
          <a:lstStyle/>
          <a:p>
            <a:r>
              <a:rPr lang="en-US" dirty="0" smtClean="0"/>
              <a:t>Jacobian (°K/%-km)</a:t>
            </a:r>
            <a:endParaRPr lang="en-US" dirty="0"/>
          </a:p>
        </p:txBody>
      </p:sp>
      <p:sp>
        <p:nvSpPr>
          <p:cNvPr id="23" name="TextBox 22"/>
          <p:cNvSpPr txBox="1"/>
          <p:nvPr/>
        </p:nvSpPr>
        <p:spPr>
          <a:xfrm>
            <a:off x="1593583" y="53965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sp>
        <p:nvSpPr>
          <p:cNvPr id="24" name="TextBox 23"/>
          <p:cNvSpPr txBox="1"/>
          <p:nvPr/>
        </p:nvSpPr>
        <p:spPr>
          <a:xfrm>
            <a:off x="5917367" y="5393751"/>
            <a:ext cx="1998752" cy="369332"/>
          </a:xfrm>
          <a:prstGeom prst="rect">
            <a:avLst/>
          </a:prstGeom>
          <a:noFill/>
        </p:spPr>
        <p:txBody>
          <a:bodyPr wrap="none" rtlCol="0">
            <a:spAutoFit/>
          </a:bodyPr>
          <a:lstStyle/>
          <a:p>
            <a:r>
              <a:rPr lang="en-US" dirty="0" smtClean="0"/>
              <a:t>Jacobian (°K/%-km)</a:t>
            </a:r>
            <a:endParaRPr lang="en-US" dirty="0"/>
          </a:p>
        </p:txBody>
      </p:sp>
      <p:sp>
        <p:nvSpPr>
          <p:cNvPr id="25" name="TextBox 24"/>
          <p:cNvSpPr txBox="1"/>
          <p:nvPr/>
        </p:nvSpPr>
        <p:spPr>
          <a:xfrm rot="16200000">
            <a:off x="3951090" y="3461369"/>
            <a:ext cx="1416035" cy="369332"/>
          </a:xfrm>
          <a:prstGeom prst="rect">
            <a:avLst/>
          </a:prstGeom>
          <a:noFill/>
        </p:spPr>
        <p:txBody>
          <a:bodyPr wrap="none" rtlCol="0">
            <a:spAutoFit/>
          </a:bodyPr>
          <a:lstStyle/>
          <a:p>
            <a:r>
              <a:rPr lang="en-US" dirty="0" smtClean="0"/>
              <a:t>Altitude (km)</a:t>
            </a:r>
            <a:endParaRPr lang="en-US" dirty="0"/>
          </a:p>
        </p:txBody>
      </p:sp>
      <p:sp>
        <p:nvSpPr>
          <p:cNvPr id="10" name="TextBox 9"/>
          <p:cNvSpPr txBox="1"/>
          <p:nvPr/>
        </p:nvSpPr>
        <p:spPr>
          <a:xfrm>
            <a:off x="1554739" y="5940883"/>
            <a:ext cx="6827510" cy="646331"/>
          </a:xfrm>
          <a:prstGeom prst="rect">
            <a:avLst/>
          </a:prstGeom>
          <a:solidFill>
            <a:srgbClr val="FFFF00"/>
          </a:solidFill>
          <a:ln>
            <a:solidFill>
              <a:srgbClr val="800000"/>
            </a:solidFill>
          </a:ln>
        </p:spPr>
        <p:txBody>
          <a:bodyPr wrap="none" rtlCol="0">
            <a:spAutoFit/>
          </a:bodyPr>
          <a:lstStyle/>
          <a:p>
            <a:pPr marL="342900" indent="-342900">
              <a:buFont typeface="Arial"/>
              <a:buChar char="•"/>
            </a:pPr>
            <a:r>
              <a:rPr lang="en-US" b="1" i="1" dirty="0" smtClean="0">
                <a:solidFill>
                  <a:srgbClr val="800000"/>
                </a:solidFill>
              </a:rPr>
              <a:t>Weak isolated midwave + strong shortwave spectral contribution</a:t>
            </a:r>
          </a:p>
          <a:p>
            <a:pPr marL="342900" indent="-342900">
              <a:buFont typeface="Arial"/>
              <a:buChar char="•"/>
            </a:pPr>
            <a:r>
              <a:rPr lang="en-US" b="1" i="1" dirty="0" smtClean="0">
                <a:solidFill>
                  <a:srgbClr val="800000"/>
                </a:solidFill>
              </a:rPr>
              <a:t>Sensitivity strong (&gt;0.2) below 2-km</a:t>
            </a:r>
            <a:endParaRPr lang="en-US" b="1" i="1" dirty="0">
              <a:solidFill>
                <a:srgbClr val="800000"/>
              </a:solidFill>
            </a:endParaRPr>
          </a:p>
        </p:txBody>
      </p:sp>
    </p:spTree>
    <p:extLst>
      <p:ext uri="{BB962C8B-B14F-4D97-AF65-F5344CB8AC3E}">
        <p14:creationId xmlns:p14="http://schemas.microsoft.com/office/powerpoint/2010/main" val="3219602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b="1" i="1" dirty="0" smtClean="0">
                <a:solidFill>
                  <a:srgbClr val="800000"/>
                </a:solidFill>
              </a:rPr>
              <a:t>Ground-based ASSIST </a:t>
            </a:r>
            <a:br>
              <a:rPr lang="en-US" b="1" i="1" dirty="0" smtClean="0">
                <a:solidFill>
                  <a:srgbClr val="800000"/>
                </a:solidFill>
              </a:rPr>
            </a:br>
            <a:r>
              <a:rPr lang="en-US" b="1" i="1" u="sng" dirty="0" smtClean="0">
                <a:solidFill>
                  <a:srgbClr val="800000"/>
                </a:solidFill>
              </a:rPr>
              <a:t>Retrieval Sensitivity to Trace Gases</a:t>
            </a:r>
            <a:endParaRPr lang="en-US" b="1" i="1" u="sng" dirty="0">
              <a:solidFill>
                <a:srgbClr val="800000"/>
              </a:solidFill>
            </a:endParaRPr>
          </a:p>
        </p:txBody>
      </p:sp>
      <p:sp>
        <p:nvSpPr>
          <p:cNvPr id="5" name="TextBox 4"/>
          <p:cNvSpPr txBox="1"/>
          <p:nvPr/>
        </p:nvSpPr>
        <p:spPr>
          <a:xfrm>
            <a:off x="0" y="1330325"/>
            <a:ext cx="9144000" cy="584776"/>
          </a:xfrm>
          <a:prstGeom prst="rect">
            <a:avLst/>
          </a:prstGeom>
          <a:noFill/>
        </p:spPr>
        <p:txBody>
          <a:bodyPr wrap="square" rtlCol="0">
            <a:spAutoFit/>
          </a:bodyPr>
          <a:lstStyle/>
          <a:p>
            <a:pPr algn="ctr"/>
            <a:r>
              <a:rPr lang="en-US" sz="3200" b="1" dirty="0" smtClean="0"/>
              <a:t>Brightness Temperature/Carbon Monoxide Jacobian</a:t>
            </a:r>
            <a:endParaRPr lang="en-US" sz="3200" b="1" dirty="0"/>
          </a:p>
        </p:txBody>
      </p:sp>
      <p:pic>
        <p:nvPicPr>
          <p:cNvPr id="3" name="Picture 2" descr="CO2JacobianSpm.png"/>
          <p:cNvPicPr>
            <a:picLocks noChangeAspect="1"/>
          </p:cNvPicPr>
          <p:nvPr/>
        </p:nvPicPr>
        <p:blipFill rotWithShape="1">
          <a:blip r:embed="rId2">
            <a:extLst>
              <a:ext uri="{28A0092B-C50C-407E-A947-70E740481C1C}">
                <a14:useLocalDpi xmlns:a14="http://schemas.microsoft.com/office/drawing/2010/main" val="0"/>
              </a:ext>
            </a:extLst>
          </a:blip>
          <a:srcRect l="10079" t="5284" r="5689" b="6089"/>
          <a:stretch/>
        </p:blipFill>
        <p:spPr>
          <a:xfrm>
            <a:off x="382357" y="2058681"/>
            <a:ext cx="4313696" cy="3404080"/>
          </a:xfrm>
          <a:prstGeom prst="rect">
            <a:avLst/>
          </a:prstGeom>
        </p:spPr>
      </p:pic>
      <p:pic>
        <p:nvPicPr>
          <p:cNvPr id="4" name="Picture 3" descr="COJacobianProfile.png"/>
          <p:cNvPicPr>
            <a:picLocks noChangeAspect="1"/>
          </p:cNvPicPr>
          <p:nvPr/>
        </p:nvPicPr>
        <p:blipFill rotWithShape="1">
          <a:blip r:embed="rId3">
            <a:extLst>
              <a:ext uri="{28A0092B-C50C-407E-A947-70E740481C1C}">
                <a14:useLocalDpi xmlns:a14="http://schemas.microsoft.com/office/drawing/2010/main" val="0"/>
              </a:ext>
            </a:extLst>
          </a:blip>
          <a:srcRect l="8746" t="4389" r="7021" b="6234"/>
          <a:stretch/>
        </p:blipFill>
        <p:spPr>
          <a:xfrm>
            <a:off x="4789287" y="2016219"/>
            <a:ext cx="4313748" cy="3432887"/>
          </a:xfrm>
          <a:prstGeom prst="rect">
            <a:avLst/>
          </a:prstGeom>
        </p:spPr>
      </p:pic>
      <p:sp>
        <p:nvSpPr>
          <p:cNvPr id="18" name="TextBox 17"/>
          <p:cNvSpPr txBox="1"/>
          <p:nvPr/>
        </p:nvSpPr>
        <p:spPr>
          <a:xfrm rot="16200000">
            <a:off x="-791395" y="3541092"/>
            <a:ext cx="1998752" cy="369332"/>
          </a:xfrm>
          <a:prstGeom prst="rect">
            <a:avLst/>
          </a:prstGeom>
          <a:noFill/>
        </p:spPr>
        <p:txBody>
          <a:bodyPr wrap="none" rtlCol="0">
            <a:spAutoFit/>
          </a:bodyPr>
          <a:lstStyle/>
          <a:p>
            <a:r>
              <a:rPr lang="en-US" dirty="0" smtClean="0"/>
              <a:t>Jacobian (°K/%-km)</a:t>
            </a:r>
            <a:endParaRPr lang="en-US" dirty="0"/>
          </a:p>
        </p:txBody>
      </p:sp>
      <p:sp>
        <p:nvSpPr>
          <p:cNvPr id="19" name="TextBox 18"/>
          <p:cNvSpPr txBox="1"/>
          <p:nvPr/>
        </p:nvSpPr>
        <p:spPr>
          <a:xfrm>
            <a:off x="1593583" y="53838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sp>
        <p:nvSpPr>
          <p:cNvPr id="20" name="TextBox 19"/>
          <p:cNvSpPr txBox="1"/>
          <p:nvPr/>
        </p:nvSpPr>
        <p:spPr>
          <a:xfrm>
            <a:off x="5917367" y="5381051"/>
            <a:ext cx="1998752" cy="369332"/>
          </a:xfrm>
          <a:prstGeom prst="rect">
            <a:avLst/>
          </a:prstGeom>
          <a:noFill/>
        </p:spPr>
        <p:txBody>
          <a:bodyPr wrap="none" rtlCol="0">
            <a:spAutoFit/>
          </a:bodyPr>
          <a:lstStyle/>
          <a:p>
            <a:r>
              <a:rPr lang="en-US" dirty="0" smtClean="0"/>
              <a:t>Jacobian (°K/%-km)</a:t>
            </a:r>
            <a:endParaRPr lang="en-US" dirty="0"/>
          </a:p>
        </p:txBody>
      </p:sp>
      <p:sp>
        <p:nvSpPr>
          <p:cNvPr id="21" name="TextBox 20"/>
          <p:cNvSpPr txBox="1"/>
          <p:nvPr/>
        </p:nvSpPr>
        <p:spPr>
          <a:xfrm rot="16200000">
            <a:off x="3951090" y="3448669"/>
            <a:ext cx="1416035" cy="369332"/>
          </a:xfrm>
          <a:prstGeom prst="rect">
            <a:avLst/>
          </a:prstGeom>
          <a:noFill/>
        </p:spPr>
        <p:txBody>
          <a:bodyPr wrap="none" rtlCol="0">
            <a:spAutoFit/>
          </a:bodyPr>
          <a:lstStyle/>
          <a:p>
            <a:r>
              <a:rPr lang="en-US" dirty="0" smtClean="0"/>
              <a:t>Altitude (km)</a:t>
            </a:r>
            <a:endParaRPr lang="en-US" dirty="0"/>
          </a:p>
        </p:txBody>
      </p:sp>
      <p:sp>
        <p:nvSpPr>
          <p:cNvPr id="10" name="TextBox 9"/>
          <p:cNvSpPr txBox="1"/>
          <p:nvPr/>
        </p:nvSpPr>
        <p:spPr>
          <a:xfrm>
            <a:off x="2225538" y="5839283"/>
            <a:ext cx="5224507" cy="646331"/>
          </a:xfrm>
          <a:prstGeom prst="rect">
            <a:avLst/>
          </a:prstGeom>
          <a:solidFill>
            <a:srgbClr val="FFFF00"/>
          </a:solidFill>
          <a:ln>
            <a:solidFill>
              <a:srgbClr val="800000"/>
            </a:solidFill>
          </a:ln>
        </p:spPr>
        <p:txBody>
          <a:bodyPr wrap="none" rtlCol="0">
            <a:spAutoFit/>
          </a:bodyPr>
          <a:lstStyle/>
          <a:p>
            <a:pPr marL="342900" indent="-342900">
              <a:buFont typeface="Arial"/>
              <a:buChar char="•"/>
            </a:pPr>
            <a:r>
              <a:rPr lang="en-US" b="1" i="1" dirty="0" smtClean="0">
                <a:solidFill>
                  <a:srgbClr val="800000"/>
                </a:solidFill>
              </a:rPr>
              <a:t>Isolated strong shortwave spectral contribution</a:t>
            </a:r>
          </a:p>
          <a:p>
            <a:pPr marL="342900" indent="-342900">
              <a:buFont typeface="Arial"/>
              <a:buChar char="•"/>
            </a:pPr>
            <a:r>
              <a:rPr lang="en-US" b="1" i="1" dirty="0" smtClean="0">
                <a:solidFill>
                  <a:srgbClr val="800000"/>
                </a:solidFill>
              </a:rPr>
              <a:t>Sensitivity strong (&gt;0.2) below 6-km</a:t>
            </a:r>
            <a:endParaRPr lang="en-US" b="1" i="1" dirty="0">
              <a:solidFill>
                <a:srgbClr val="800000"/>
              </a:solidFill>
            </a:endParaRPr>
          </a:p>
        </p:txBody>
      </p:sp>
    </p:spTree>
    <p:extLst>
      <p:ext uri="{BB962C8B-B14F-4D97-AF65-F5344CB8AC3E}">
        <p14:creationId xmlns:p14="http://schemas.microsoft.com/office/powerpoint/2010/main" val="1784185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b="1" i="1" dirty="0" smtClean="0">
                <a:solidFill>
                  <a:srgbClr val="800000"/>
                </a:solidFill>
              </a:rPr>
              <a:t>Ground-based ASSIST </a:t>
            </a:r>
            <a:br>
              <a:rPr lang="en-US" b="1" i="1" dirty="0" smtClean="0">
                <a:solidFill>
                  <a:srgbClr val="800000"/>
                </a:solidFill>
              </a:rPr>
            </a:br>
            <a:r>
              <a:rPr lang="en-US" b="1" i="1" u="sng" dirty="0" smtClean="0">
                <a:solidFill>
                  <a:srgbClr val="800000"/>
                </a:solidFill>
              </a:rPr>
              <a:t>Retrieval Sensitivity to Trace Gases</a:t>
            </a:r>
            <a:endParaRPr lang="en-US" b="1" i="1" u="sng" dirty="0">
              <a:solidFill>
                <a:srgbClr val="800000"/>
              </a:solidFill>
            </a:endParaRPr>
          </a:p>
        </p:txBody>
      </p:sp>
      <p:sp>
        <p:nvSpPr>
          <p:cNvPr id="5" name="TextBox 4"/>
          <p:cNvSpPr txBox="1"/>
          <p:nvPr/>
        </p:nvSpPr>
        <p:spPr>
          <a:xfrm>
            <a:off x="0" y="1470025"/>
            <a:ext cx="9144000" cy="584776"/>
          </a:xfrm>
          <a:prstGeom prst="rect">
            <a:avLst/>
          </a:prstGeom>
          <a:noFill/>
        </p:spPr>
        <p:txBody>
          <a:bodyPr wrap="square" rtlCol="0">
            <a:spAutoFit/>
          </a:bodyPr>
          <a:lstStyle/>
          <a:p>
            <a:pPr algn="ctr"/>
            <a:r>
              <a:rPr lang="en-US" sz="3200" b="1" dirty="0" smtClean="0"/>
              <a:t>Brightness Temperature/Carbon Dioxide Jacobian</a:t>
            </a:r>
            <a:endParaRPr lang="en-US" sz="3200" b="1" dirty="0"/>
          </a:p>
        </p:txBody>
      </p:sp>
      <p:pic>
        <p:nvPicPr>
          <p:cNvPr id="10" name="Picture 9" descr="COJacobianSpm.png"/>
          <p:cNvPicPr>
            <a:picLocks noChangeAspect="1"/>
          </p:cNvPicPr>
          <p:nvPr/>
        </p:nvPicPr>
        <p:blipFill rotWithShape="1">
          <a:blip r:embed="rId2">
            <a:extLst>
              <a:ext uri="{28A0092B-C50C-407E-A947-70E740481C1C}">
                <a14:useLocalDpi xmlns:a14="http://schemas.microsoft.com/office/drawing/2010/main" val="0"/>
              </a:ext>
            </a:extLst>
          </a:blip>
          <a:srcRect l="6346" t="4388" r="6061" b="6235"/>
          <a:stretch/>
        </p:blipFill>
        <p:spPr>
          <a:xfrm>
            <a:off x="192294" y="2166402"/>
            <a:ext cx="4485821" cy="3432887"/>
          </a:xfrm>
          <a:prstGeom prst="rect">
            <a:avLst/>
          </a:prstGeom>
        </p:spPr>
      </p:pic>
      <p:pic>
        <p:nvPicPr>
          <p:cNvPr id="4" name="Picture 3" descr="CO2JocobianProfile.png"/>
          <p:cNvPicPr>
            <a:picLocks noChangeAspect="1"/>
          </p:cNvPicPr>
          <p:nvPr/>
        </p:nvPicPr>
        <p:blipFill rotWithShape="1">
          <a:blip r:embed="rId3">
            <a:extLst>
              <a:ext uri="{28A0092B-C50C-407E-A947-70E740481C1C}">
                <a14:useLocalDpi xmlns:a14="http://schemas.microsoft.com/office/drawing/2010/main" val="0"/>
              </a:ext>
            </a:extLst>
          </a:blip>
          <a:srcRect l="7958" t="4389" r="6887" b="6158"/>
          <a:stretch/>
        </p:blipFill>
        <p:spPr>
          <a:xfrm>
            <a:off x="4738510" y="2156796"/>
            <a:ext cx="4360965" cy="3435806"/>
          </a:xfrm>
          <a:prstGeom prst="rect">
            <a:avLst/>
          </a:prstGeom>
        </p:spPr>
      </p:pic>
      <p:sp>
        <p:nvSpPr>
          <p:cNvPr id="12" name="TextBox 11"/>
          <p:cNvSpPr txBox="1"/>
          <p:nvPr/>
        </p:nvSpPr>
        <p:spPr>
          <a:xfrm rot="16200000">
            <a:off x="-791395" y="3680792"/>
            <a:ext cx="1998752" cy="369332"/>
          </a:xfrm>
          <a:prstGeom prst="rect">
            <a:avLst/>
          </a:prstGeom>
          <a:noFill/>
        </p:spPr>
        <p:txBody>
          <a:bodyPr wrap="none" rtlCol="0">
            <a:spAutoFit/>
          </a:bodyPr>
          <a:lstStyle/>
          <a:p>
            <a:r>
              <a:rPr lang="en-US" dirty="0" smtClean="0"/>
              <a:t>Jacobian (°K/%-km)</a:t>
            </a:r>
            <a:endParaRPr lang="en-US" dirty="0"/>
          </a:p>
        </p:txBody>
      </p:sp>
      <p:sp>
        <p:nvSpPr>
          <p:cNvPr id="13" name="TextBox 12"/>
          <p:cNvSpPr txBox="1"/>
          <p:nvPr/>
        </p:nvSpPr>
        <p:spPr>
          <a:xfrm>
            <a:off x="1593583" y="55235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sp>
        <p:nvSpPr>
          <p:cNvPr id="14" name="TextBox 13"/>
          <p:cNvSpPr txBox="1"/>
          <p:nvPr/>
        </p:nvSpPr>
        <p:spPr>
          <a:xfrm>
            <a:off x="5917367" y="5520751"/>
            <a:ext cx="1998752" cy="369332"/>
          </a:xfrm>
          <a:prstGeom prst="rect">
            <a:avLst/>
          </a:prstGeom>
          <a:noFill/>
        </p:spPr>
        <p:txBody>
          <a:bodyPr wrap="none" rtlCol="0">
            <a:spAutoFit/>
          </a:bodyPr>
          <a:lstStyle/>
          <a:p>
            <a:r>
              <a:rPr lang="en-US" dirty="0" smtClean="0"/>
              <a:t>Jacobian (°K/%-km)</a:t>
            </a:r>
            <a:endParaRPr lang="en-US" dirty="0"/>
          </a:p>
        </p:txBody>
      </p:sp>
      <p:sp>
        <p:nvSpPr>
          <p:cNvPr id="15" name="TextBox 14"/>
          <p:cNvSpPr txBox="1"/>
          <p:nvPr/>
        </p:nvSpPr>
        <p:spPr>
          <a:xfrm rot="16200000">
            <a:off x="3951090" y="3588369"/>
            <a:ext cx="1416035" cy="369332"/>
          </a:xfrm>
          <a:prstGeom prst="rect">
            <a:avLst/>
          </a:prstGeom>
          <a:noFill/>
        </p:spPr>
        <p:txBody>
          <a:bodyPr wrap="none" rtlCol="0">
            <a:spAutoFit/>
          </a:bodyPr>
          <a:lstStyle/>
          <a:p>
            <a:r>
              <a:rPr lang="en-US" dirty="0" smtClean="0"/>
              <a:t>Altitude (km)</a:t>
            </a:r>
            <a:endParaRPr lang="en-US" dirty="0"/>
          </a:p>
        </p:txBody>
      </p:sp>
      <p:sp>
        <p:nvSpPr>
          <p:cNvPr id="11" name="TextBox 10"/>
          <p:cNvSpPr txBox="1"/>
          <p:nvPr/>
        </p:nvSpPr>
        <p:spPr>
          <a:xfrm>
            <a:off x="1593583" y="5938166"/>
            <a:ext cx="5596404" cy="646331"/>
          </a:xfrm>
          <a:prstGeom prst="rect">
            <a:avLst/>
          </a:prstGeom>
          <a:solidFill>
            <a:srgbClr val="FFFF00"/>
          </a:solidFill>
          <a:ln>
            <a:solidFill>
              <a:srgbClr val="800000"/>
            </a:solidFill>
          </a:ln>
        </p:spPr>
        <p:txBody>
          <a:bodyPr wrap="none" rtlCol="0">
            <a:spAutoFit/>
          </a:bodyPr>
          <a:lstStyle/>
          <a:p>
            <a:pPr marL="342900" indent="-342900">
              <a:buFont typeface="Arial"/>
              <a:buChar char="•"/>
            </a:pPr>
            <a:r>
              <a:rPr lang="en-US" b="1" i="1" dirty="0" smtClean="0">
                <a:solidFill>
                  <a:srgbClr val="800000"/>
                </a:solidFill>
              </a:rPr>
              <a:t>Weak longwave and shortwave spectral contribution</a:t>
            </a:r>
          </a:p>
          <a:p>
            <a:pPr marL="342900" indent="-342900">
              <a:buFont typeface="Arial"/>
              <a:buChar char="•"/>
            </a:pPr>
            <a:r>
              <a:rPr lang="en-US" b="1" i="1" dirty="0" smtClean="0">
                <a:solidFill>
                  <a:srgbClr val="800000"/>
                </a:solidFill>
              </a:rPr>
              <a:t>Sensitivity strong (&gt;0.2) below 0.5 km</a:t>
            </a:r>
            <a:endParaRPr lang="en-US" b="1" i="1" dirty="0">
              <a:solidFill>
                <a:srgbClr val="800000"/>
              </a:solidFill>
            </a:endParaRPr>
          </a:p>
        </p:txBody>
      </p:sp>
    </p:spTree>
    <p:extLst>
      <p:ext uri="{BB962C8B-B14F-4D97-AF65-F5344CB8AC3E}">
        <p14:creationId xmlns:p14="http://schemas.microsoft.com/office/powerpoint/2010/main" val="1769091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b="1" i="1" dirty="0" smtClean="0">
                <a:solidFill>
                  <a:srgbClr val="800000"/>
                </a:solidFill>
              </a:rPr>
              <a:t>Ground-based ASSIST </a:t>
            </a:r>
            <a:br>
              <a:rPr lang="en-US" b="1" i="1" dirty="0" smtClean="0">
                <a:solidFill>
                  <a:srgbClr val="800000"/>
                </a:solidFill>
              </a:rPr>
            </a:br>
            <a:r>
              <a:rPr lang="en-US" b="1" i="1" u="sng" dirty="0" smtClean="0">
                <a:solidFill>
                  <a:srgbClr val="800000"/>
                </a:solidFill>
              </a:rPr>
              <a:t>Retrieval Sensitivity to Trace Gases</a:t>
            </a:r>
            <a:endParaRPr lang="en-US" b="1" i="1" u="sng" dirty="0">
              <a:solidFill>
                <a:srgbClr val="800000"/>
              </a:solidFill>
            </a:endParaRPr>
          </a:p>
        </p:txBody>
      </p:sp>
      <p:sp>
        <p:nvSpPr>
          <p:cNvPr id="5" name="TextBox 4"/>
          <p:cNvSpPr txBox="1"/>
          <p:nvPr/>
        </p:nvSpPr>
        <p:spPr>
          <a:xfrm>
            <a:off x="0" y="1330325"/>
            <a:ext cx="9144000" cy="584776"/>
          </a:xfrm>
          <a:prstGeom prst="rect">
            <a:avLst/>
          </a:prstGeom>
          <a:noFill/>
        </p:spPr>
        <p:txBody>
          <a:bodyPr wrap="square" rtlCol="0">
            <a:spAutoFit/>
          </a:bodyPr>
          <a:lstStyle/>
          <a:p>
            <a:pPr algn="ctr"/>
            <a:r>
              <a:rPr lang="en-US" sz="3200" b="1" dirty="0" smtClean="0"/>
              <a:t>Brightness Temperature/Aerosol Jacobian</a:t>
            </a:r>
            <a:endParaRPr lang="en-US" sz="3200" b="1" dirty="0"/>
          </a:p>
        </p:txBody>
      </p:sp>
      <p:pic>
        <p:nvPicPr>
          <p:cNvPr id="18" name="Picture 17" descr="EXTJacobianSpm.png"/>
          <p:cNvPicPr>
            <a:picLocks noChangeAspect="1"/>
          </p:cNvPicPr>
          <p:nvPr/>
        </p:nvPicPr>
        <p:blipFill rotWithShape="1">
          <a:blip r:embed="rId2">
            <a:extLst>
              <a:ext uri="{28A0092B-C50C-407E-A947-70E740481C1C}">
                <a14:useLocalDpi xmlns:a14="http://schemas.microsoft.com/office/drawing/2010/main" val="0"/>
              </a:ext>
            </a:extLst>
          </a:blip>
          <a:srcRect l="7307" t="4388" r="6061" b="6874"/>
          <a:stretch/>
        </p:blipFill>
        <p:spPr>
          <a:xfrm>
            <a:off x="246853" y="2021637"/>
            <a:ext cx="4436606" cy="3408344"/>
          </a:xfrm>
          <a:prstGeom prst="rect">
            <a:avLst/>
          </a:prstGeom>
        </p:spPr>
      </p:pic>
      <p:pic>
        <p:nvPicPr>
          <p:cNvPr id="3" name="Picture 2" descr="EXTJacobianProfile.png"/>
          <p:cNvPicPr>
            <a:picLocks noChangeAspect="1"/>
          </p:cNvPicPr>
          <p:nvPr/>
        </p:nvPicPr>
        <p:blipFill rotWithShape="1">
          <a:blip r:embed="rId3">
            <a:extLst>
              <a:ext uri="{28A0092B-C50C-407E-A947-70E740481C1C}">
                <a14:useLocalDpi xmlns:a14="http://schemas.microsoft.com/office/drawing/2010/main" val="0"/>
              </a:ext>
            </a:extLst>
          </a:blip>
          <a:srcRect l="7546" t="4389" r="7261" b="6234"/>
          <a:stretch/>
        </p:blipFill>
        <p:spPr>
          <a:xfrm>
            <a:off x="4725290" y="2021637"/>
            <a:ext cx="4362911" cy="3432887"/>
          </a:xfrm>
          <a:prstGeom prst="rect">
            <a:avLst/>
          </a:prstGeom>
        </p:spPr>
      </p:pic>
      <p:sp>
        <p:nvSpPr>
          <p:cNvPr id="19" name="TextBox 18"/>
          <p:cNvSpPr txBox="1"/>
          <p:nvPr/>
        </p:nvSpPr>
        <p:spPr>
          <a:xfrm rot="16200000">
            <a:off x="-791395" y="3541092"/>
            <a:ext cx="1998752" cy="369332"/>
          </a:xfrm>
          <a:prstGeom prst="rect">
            <a:avLst/>
          </a:prstGeom>
          <a:noFill/>
        </p:spPr>
        <p:txBody>
          <a:bodyPr wrap="none" rtlCol="0">
            <a:spAutoFit/>
          </a:bodyPr>
          <a:lstStyle/>
          <a:p>
            <a:r>
              <a:rPr lang="en-US" dirty="0" smtClean="0"/>
              <a:t>Jacobian (°K/%-km)</a:t>
            </a:r>
            <a:endParaRPr lang="en-US" dirty="0"/>
          </a:p>
        </p:txBody>
      </p:sp>
      <p:sp>
        <p:nvSpPr>
          <p:cNvPr id="20" name="TextBox 19"/>
          <p:cNvSpPr txBox="1"/>
          <p:nvPr/>
        </p:nvSpPr>
        <p:spPr>
          <a:xfrm>
            <a:off x="1593583" y="53838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sp>
        <p:nvSpPr>
          <p:cNvPr id="21" name="TextBox 20"/>
          <p:cNvSpPr txBox="1"/>
          <p:nvPr/>
        </p:nvSpPr>
        <p:spPr>
          <a:xfrm>
            <a:off x="5917367" y="5381051"/>
            <a:ext cx="1998752" cy="369332"/>
          </a:xfrm>
          <a:prstGeom prst="rect">
            <a:avLst/>
          </a:prstGeom>
          <a:noFill/>
        </p:spPr>
        <p:txBody>
          <a:bodyPr wrap="none" rtlCol="0">
            <a:spAutoFit/>
          </a:bodyPr>
          <a:lstStyle/>
          <a:p>
            <a:r>
              <a:rPr lang="en-US" dirty="0" smtClean="0"/>
              <a:t>Jacobian (°K/%-km)</a:t>
            </a:r>
            <a:endParaRPr lang="en-US" dirty="0"/>
          </a:p>
        </p:txBody>
      </p:sp>
      <p:sp>
        <p:nvSpPr>
          <p:cNvPr id="22" name="TextBox 21"/>
          <p:cNvSpPr txBox="1"/>
          <p:nvPr/>
        </p:nvSpPr>
        <p:spPr>
          <a:xfrm rot="16200000">
            <a:off x="3951090" y="3448669"/>
            <a:ext cx="1416035" cy="369332"/>
          </a:xfrm>
          <a:prstGeom prst="rect">
            <a:avLst/>
          </a:prstGeom>
          <a:noFill/>
        </p:spPr>
        <p:txBody>
          <a:bodyPr wrap="none" rtlCol="0">
            <a:spAutoFit/>
          </a:bodyPr>
          <a:lstStyle/>
          <a:p>
            <a:r>
              <a:rPr lang="en-US" dirty="0" smtClean="0"/>
              <a:t>Altitude (km)</a:t>
            </a:r>
            <a:endParaRPr lang="en-US" dirty="0"/>
          </a:p>
        </p:txBody>
      </p:sp>
      <p:sp>
        <p:nvSpPr>
          <p:cNvPr id="10" name="TextBox 9"/>
          <p:cNvSpPr txBox="1"/>
          <p:nvPr/>
        </p:nvSpPr>
        <p:spPr>
          <a:xfrm>
            <a:off x="1628638" y="5839283"/>
            <a:ext cx="6609502" cy="646331"/>
          </a:xfrm>
          <a:prstGeom prst="rect">
            <a:avLst/>
          </a:prstGeom>
          <a:solidFill>
            <a:srgbClr val="FFFF00"/>
          </a:solidFill>
          <a:ln>
            <a:solidFill>
              <a:srgbClr val="800000"/>
            </a:solidFill>
          </a:ln>
        </p:spPr>
        <p:txBody>
          <a:bodyPr wrap="none" rtlCol="0">
            <a:spAutoFit/>
          </a:bodyPr>
          <a:lstStyle/>
          <a:p>
            <a:pPr marL="342900" indent="-342900">
              <a:buFont typeface="Arial"/>
              <a:buChar char="•"/>
            </a:pPr>
            <a:r>
              <a:rPr lang="en-US" b="1" i="1" dirty="0" smtClean="0">
                <a:solidFill>
                  <a:srgbClr val="800000"/>
                </a:solidFill>
              </a:rPr>
              <a:t>Weak longwave and shortwave “window” spectral contribution</a:t>
            </a:r>
          </a:p>
          <a:p>
            <a:pPr marL="342900" indent="-342900">
              <a:buFont typeface="Arial"/>
              <a:buChar char="•"/>
            </a:pPr>
            <a:r>
              <a:rPr lang="en-US" b="1" i="1" dirty="0" smtClean="0">
                <a:solidFill>
                  <a:srgbClr val="800000"/>
                </a:solidFill>
              </a:rPr>
              <a:t>Sensitivity strong (&gt;0.2) below 1-km</a:t>
            </a:r>
            <a:endParaRPr lang="en-US" b="1" i="1" dirty="0">
              <a:solidFill>
                <a:srgbClr val="800000"/>
              </a:solidFill>
            </a:endParaRPr>
          </a:p>
        </p:txBody>
      </p:sp>
    </p:spTree>
    <p:extLst>
      <p:ext uri="{BB962C8B-B14F-4D97-AF65-F5344CB8AC3E}">
        <p14:creationId xmlns:p14="http://schemas.microsoft.com/office/powerpoint/2010/main" val="3138913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144463"/>
            <a:ext cx="9144000" cy="820737"/>
          </a:xfrm>
        </p:spPr>
        <p:txBody>
          <a:bodyPr rtlCol="0">
            <a:normAutofit fontScale="90000"/>
          </a:bodyPr>
          <a:lstStyle/>
          <a:p>
            <a:pPr eaLnBrk="1" fontAlgn="auto" hangingPunct="1">
              <a:spcAft>
                <a:spcPts val="0"/>
              </a:spcAft>
              <a:defRPr/>
            </a:pPr>
            <a:r>
              <a:rPr lang="en-US" sz="3600" b="1" i="1" dirty="0" smtClean="0">
                <a:solidFill>
                  <a:srgbClr val="800000"/>
                </a:solidFill>
                <a:latin typeface="Arial" charset="0"/>
              </a:rPr>
              <a:t>Greenhouse Gas Physical Regression (PR) </a:t>
            </a:r>
            <a:r>
              <a:rPr lang="en-US" sz="3600" b="1" i="1" u="sng" dirty="0" smtClean="0">
                <a:solidFill>
                  <a:srgbClr val="800000"/>
                </a:solidFill>
                <a:latin typeface="Arial" charset="0"/>
              </a:rPr>
              <a:t>Retrieval Methodology </a:t>
            </a:r>
            <a:endParaRPr lang="en-US" sz="3600" b="1" i="1" u="sng" dirty="0">
              <a:solidFill>
                <a:srgbClr val="800000"/>
              </a:solidFill>
              <a:latin typeface="Arial" charset="0"/>
            </a:endParaRPr>
          </a:p>
        </p:txBody>
      </p:sp>
      <p:sp>
        <p:nvSpPr>
          <p:cNvPr id="24578" name="TextBox 3"/>
          <p:cNvSpPr txBox="1">
            <a:spLocks noChangeArrowheads="1"/>
          </p:cNvSpPr>
          <p:nvPr/>
        </p:nvSpPr>
        <p:spPr bwMode="auto">
          <a:xfrm>
            <a:off x="1905000" y="1084263"/>
            <a:ext cx="462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dirty="0">
                <a:latin typeface="Arial" charset="0"/>
              </a:rPr>
              <a:t>Q</a:t>
            </a:r>
            <a:r>
              <a:rPr lang="en-US" sz="4000" b="1" baseline="-25000" dirty="0">
                <a:latin typeface="Arial" charset="0"/>
              </a:rPr>
              <a:t>ret</a:t>
            </a:r>
            <a:r>
              <a:rPr lang="en-US" sz="4000" b="1" dirty="0">
                <a:latin typeface="Arial" charset="0"/>
              </a:rPr>
              <a:t> = q</a:t>
            </a:r>
            <a:r>
              <a:rPr lang="en-US" sz="4000" b="1" baseline="-25000" dirty="0">
                <a:latin typeface="Arial" charset="0"/>
              </a:rPr>
              <a:t>o</a:t>
            </a:r>
            <a:r>
              <a:rPr lang="en-US" sz="4000" b="1" dirty="0">
                <a:latin typeface="Arial" charset="0"/>
              </a:rPr>
              <a:t> + (r</a:t>
            </a:r>
            <a:r>
              <a:rPr lang="en-US" sz="4000" b="1" baseline="-25000" dirty="0">
                <a:latin typeface="Arial" charset="0"/>
              </a:rPr>
              <a:t>m</a:t>
            </a:r>
            <a:r>
              <a:rPr lang="en-US" sz="4000" b="1" dirty="0">
                <a:latin typeface="Arial" charset="0"/>
              </a:rPr>
              <a:t>-r</a:t>
            </a:r>
            <a:r>
              <a:rPr lang="en-US" sz="4000" b="1" baseline="-25000" dirty="0">
                <a:latin typeface="Arial" charset="0"/>
              </a:rPr>
              <a:t>o</a:t>
            </a:r>
            <a:r>
              <a:rPr lang="en-US" sz="4000" b="1" dirty="0">
                <a:latin typeface="Arial" charset="0"/>
              </a:rPr>
              <a:t>)C</a:t>
            </a:r>
          </a:p>
        </p:txBody>
      </p:sp>
      <p:sp>
        <p:nvSpPr>
          <p:cNvPr id="24579" name="TextBox 4"/>
          <p:cNvSpPr txBox="1">
            <a:spLocks noChangeArrowheads="1"/>
          </p:cNvSpPr>
          <p:nvPr/>
        </p:nvSpPr>
        <p:spPr bwMode="auto">
          <a:xfrm>
            <a:off x="1884363" y="1922463"/>
            <a:ext cx="4729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latin typeface="Arial" charset="0"/>
              </a:rPr>
              <a:t>C = (R</a:t>
            </a:r>
            <a:r>
              <a:rPr lang="ja-JP" altLang="en-US" sz="3200" dirty="0">
                <a:latin typeface="Arial" charset="0"/>
              </a:rPr>
              <a:t>’</a:t>
            </a:r>
            <a:r>
              <a:rPr lang="en-US" altLang="ja-JP" sz="3200" baseline="30000" dirty="0">
                <a:latin typeface="Arial" charset="0"/>
              </a:rPr>
              <a:t>T</a:t>
            </a:r>
            <a:r>
              <a:rPr lang="en-US" altLang="ja-JP" sz="3200" dirty="0">
                <a:latin typeface="Arial" charset="0"/>
              </a:rPr>
              <a:t>R</a:t>
            </a:r>
            <a:r>
              <a:rPr lang="ja-JP" altLang="en-US" sz="3200" dirty="0">
                <a:latin typeface="Arial" charset="0"/>
              </a:rPr>
              <a:t>’</a:t>
            </a:r>
            <a:r>
              <a:rPr lang="en-US" altLang="ja-JP" sz="3200" dirty="0">
                <a:latin typeface="Arial" charset="0"/>
              </a:rPr>
              <a:t> + λE</a:t>
            </a:r>
            <a:r>
              <a:rPr lang="en-US" altLang="ja-JP" sz="3200" baseline="30000" dirty="0">
                <a:latin typeface="Arial" charset="0"/>
              </a:rPr>
              <a:t>T</a:t>
            </a:r>
            <a:r>
              <a:rPr lang="en-US" altLang="ja-JP" sz="3200" dirty="0">
                <a:latin typeface="Arial" charset="0"/>
              </a:rPr>
              <a:t>E)</a:t>
            </a:r>
            <a:r>
              <a:rPr lang="en-US" altLang="ja-JP" sz="3200" baseline="30000" dirty="0">
                <a:latin typeface="Arial" charset="0"/>
              </a:rPr>
              <a:t>-1</a:t>
            </a:r>
            <a:r>
              <a:rPr lang="en-US" altLang="ja-JP" sz="3200" dirty="0">
                <a:latin typeface="Arial" charset="0"/>
              </a:rPr>
              <a:t>R</a:t>
            </a:r>
            <a:r>
              <a:rPr lang="ja-JP" altLang="en-US" sz="3200" dirty="0">
                <a:latin typeface="Arial" charset="0"/>
              </a:rPr>
              <a:t>’</a:t>
            </a:r>
            <a:r>
              <a:rPr lang="en-US" altLang="ja-JP" sz="3200" baseline="30000" dirty="0">
                <a:latin typeface="Arial" charset="0"/>
              </a:rPr>
              <a:t>T</a:t>
            </a:r>
            <a:r>
              <a:rPr lang="en-US" altLang="ja-JP" sz="3200" dirty="0">
                <a:latin typeface="Arial" charset="0"/>
              </a:rPr>
              <a:t>Q</a:t>
            </a:r>
            <a:r>
              <a:rPr lang="ja-JP" altLang="en-US" sz="3200" dirty="0">
                <a:latin typeface="Arial" charset="0"/>
              </a:rPr>
              <a:t>’</a:t>
            </a:r>
            <a:r>
              <a:rPr lang="en-US" altLang="ja-JP" sz="3200" dirty="0">
                <a:latin typeface="Arial" charset="0"/>
              </a:rPr>
              <a:t> </a:t>
            </a:r>
            <a:endParaRPr lang="en-US" sz="3200" dirty="0">
              <a:latin typeface="Arial" charset="0"/>
            </a:endParaRPr>
          </a:p>
        </p:txBody>
      </p:sp>
      <p:sp>
        <p:nvSpPr>
          <p:cNvPr id="24580" name="TextBox 5"/>
          <p:cNvSpPr txBox="1">
            <a:spLocks noChangeArrowheads="1"/>
          </p:cNvSpPr>
          <p:nvPr/>
        </p:nvSpPr>
        <p:spPr bwMode="auto">
          <a:xfrm>
            <a:off x="304800" y="2532063"/>
            <a:ext cx="872490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600"/>
              </a:spcAft>
            </a:pPr>
            <a:r>
              <a:rPr lang="en-US" dirty="0">
                <a:latin typeface="Arial" charset="0"/>
              </a:rPr>
              <a:t>q = atmospheric profiles (temperature, water vapor, etc.)</a:t>
            </a:r>
          </a:p>
          <a:p>
            <a:pPr eaLnBrk="1" hangingPunct="1">
              <a:spcAft>
                <a:spcPts val="600"/>
              </a:spcAft>
            </a:pPr>
            <a:r>
              <a:rPr lang="en-US" dirty="0">
                <a:latin typeface="Arial" charset="0"/>
              </a:rPr>
              <a:t>C = statistical covariance about the initial profile q</a:t>
            </a:r>
            <a:r>
              <a:rPr lang="en-US" baseline="-25000" dirty="0">
                <a:latin typeface="Arial" charset="0"/>
              </a:rPr>
              <a:t>o </a:t>
            </a:r>
          </a:p>
          <a:p>
            <a:pPr eaLnBrk="1" hangingPunct="1">
              <a:spcAft>
                <a:spcPts val="600"/>
              </a:spcAft>
            </a:pPr>
            <a:r>
              <a:rPr lang="en-US" dirty="0">
                <a:latin typeface="Arial" charset="0"/>
              </a:rPr>
              <a:t>r</a:t>
            </a:r>
            <a:r>
              <a:rPr lang="en-US" baseline="-25000" dirty="0">
                <a:latin typeface="Arial" charset="0"/>
              </a:rPr>
              <a:t>o</a:t>
            </a:r>
            <a:r>
              <a:rPr lang="en-US" dirty="0">
                <a:latin typeface="Arial" charset="0"/>
              </a:rPr>
              <a:t> = radiance calculated from the initial profile q</a:t>
            </a:r>
            <a:r>
              <a:rPr lang="en-US" baseline="-25000" dirty="0">
                <a:latin typeface="Arial" charset="0"/>
              </a:rPr>
              <a:t>o</a:t>
            </a:r>
          </a:p>
          <a:p>
            <a:pPr eaLnBrk="1" hangingPunct="1">
              <a:spcAft>
                <a:spcPts val="600"/>
              </a:spcAft>
            </a:pPr>
            <a:r>
              <a:rPr lang="en-US" dirty="0">
                <a:latin typeface="Arial" charset="0"/>
              </a:rPr>
              <a:t>Q &amp; R = climatological ensemble of profiles &amp; radiance spectra</a:t>
            </a:r>
            <a:endParaRPr lang="en-US" baseline="-25000" dirty="0">
              <a:latin typeface="Arial" charset="0"/>
            </a:endParaRPr>
          </a:p>
          <a:p>
            <a:pPr eaLnBrk="1" hangingPunct="1">
              <a:spcAft>
                <a:spcPts val="600"/>
              </a:spcAft>
            </a:pPr>
            <a:r>
              <a:rPr lang="en-US" dirty="0">
                <a:latin typeface="Arial" charset="0"/>
              </a:rPr>
              <a:t>( )</a:t>
            </a:r>
            <a:r>
              <a:rPr lang="ja-JP" altLang="en-US" dirty="0">
                <a:latin typeface="Arial" charset="0"/>
              </a:rPr>
              <a:t>’</a:t>
            </a:r>
            <a:r>
              <a:rPr lang="en-US" altLang="ja-JP" dirty="0">
                <a:latin typeface="Arial" charset="0"/>
              </a:rPr>
              <a:t> = deviation from the initial conditions q</a:t>
            </a:r>
            <a:r>
              <a:rPr lang="en-US" altLang="ja-JP" baseline="-25000" dirty="0">
                <a:latin typeface="Arial" charset="0"/>
              </a:rPr>
              <a:t>o</a:t>
            </a:r>
            <a:r>
              <a:rPr lang="en-US" altLang="ja-JP" dirty="0">
                <a:latin typeface="Arial" charset="0"/>
              </a:rPr>
              <a:t> and r</a:t>
            </a:r>
            <a:r>
              <a:rPr lang="en-US" altLang="ja-JP" baseline="-25000" dirty="0">
                <a:latin typeface="Arial" charset="0"/>
              </a:rPr>
              <a:t>o</a:t>
            </a:r>
          </a:p>
          <a:p>
            <a:pPr eaLnBrk="1" hangingPunct="1">
              <a:spcAft>
                <a:spcPts val="600"/>
              </a:spcAft>
            </a:pPr>
            <a:r>
              <a:rPr lang="en-US" dirty="0">
                <a:latin typeface="Arial" charset="0"/>
              </a:rPr>
              <a:t>E</a:t>
            </a:r>
            <a:r>
              <a:rPr lang="en-US" baseline="30000" dirty="0">
                <a:latin typeface="Arial" charset="0"/>
              </a:rPr>
              <a:t>T</a:t>
            </a:r>
            <a:r>
              <a:rPr lang="en-US" dirty="0">
                <a:latin typeface="Arial" charset="0"/>
              </a:rPr>
              <a:t>E = statistical covariance of spectral radiance noise</a:t>
            </a:r>
          </a:p>
          <a:p>
            <a:pPr eaLnBrk="1" hangingPunct="1">
              <a:spcAft>
                <a:spcPts val="600"/>
              </a:spcAft>
            </a:pPr>
            <a:r>
              <a:rPr lang="en-US" dirty="0">
                <a:latin typeface="Arial" charset="0"/>
              </a:rPr>
              <a:t>λ = scaler determined as that value which minimizes the</a:t>
            </a:r>
          </a:p>
          <a:p>
            <a:pPr eaLnBrk="1" hangingPunct="1">
              <a:spcAft>
                <a:spcPts val="600"/>
              </a:spcAft>
            </a:pPr>
            <a:r>
              <a:rPr lang="en-US" dirty="0">
                <a:latin typeface="Arial" charset="0"/>
              </a:rPr>
              <a:t>     RMS difference between the retrieval calculated radiance </a:t>
            </a:r>
          </a:p>
          <a:p>
            <a:pPr eaLnBrk="1" hangingPunct="1">
              <a:spcAft>
                <a:spcPts val="600"/>
              </a:spcAft>
            </a:pPr>
            <a:r>
              <a:rPr lang="en-US" dirty="0">
                <a:latin typeface="Arial" charset="0"/>
              </a:rPr>
              <a:t>     spectrum and observed radiance spectrum </a:t>
            </a:r>
          </a:p>
          <a:p>
            <a:pPr eaLnBrk="1" hangingPunct="1">
              <a:spcAft>
                <a:spcPts val="600"/>
              </a:spcAft>
            </a:pPr>
            <a:endParaRPr lang="en-US" dirty="0">
              <a:latin typeface="Arial" charset="0"/>
            </a:endParaRPr>
          </a:p>
        </p:txBody>
      </p:sp>
    </p:spTree>
    <p:extLst>
      <p:ext uri="{BB962C8B-B14F-4D97-AF65-F5344CB8AC3E}">
        <p14:creationId xmlns:p14="http://schemas.microsoft.com/office/powerpoint/2010/main" val="22074276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16"/>
          <p:cNvSpPr txBox="1">
            <a:spLocks noChangeArrowheads="1"/>
          </p:cNvSpPr>
          <p:nvPr/>
        </p:nvSpPr>
        <p:spPr bwMode="auto">
          <a:xfrm flipH="1">
            <a:off x="25400" y="-889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a:r>
              <a:rPr lang="en-US" sz="4800" b="1" i="1" u="sng" dirty="0" smtClean="0">
                <a:solidFill>
                  <a:srgbClr val="800000"/>
                </a:solidFill>
              </a:rPr>
              <a:t>Statistical </a:t>
            </a:r>
            <a:r>
              <a:rPr lang="en-US" sz="4800" b="1" i="1" u="sng" dirty="0">
                <a:solidFill>
                  <a:srgbClr val="800000"/>
                </a:solidFill>
              </a:rPr>
              <a:t>Data For C-Matrix</a:t>
            </a:r>
          </a:p>
        </p:txBody>
      </p:sp>
      <p:pic>
        <p:nvPicPr>
          <p:cNvPr id="33794" name="Picture 7" descr="RAQMS_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787400"/>
            <a:ext cx="8661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1" descr="raqms_hippo_O3_2010032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2100" y="2844800"/>
            <a:ext cx="30813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581400" y="2643188"/>
            <a:ext cx="53975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spcAft>
                <a:spcPts val="600"/>
              </a:spcAft>
              <a:buFont typeface="Arial" charset="0"/>
              <a:buChar char="•"/>
            </a:pPr>
            <a:r>
              <a:rPr lang="en-US" b="1" dirty="0"/>
              <a:t>Year 2010 Global Product </a:t>
            </a:r>
          </a:p>
          <a:p>
            <a:pPr>
              <a:spcAft>
                <a:spcPts val="600"/>
              </a:spcAft>
              <a:buFont typeface="Arial" charset="0"/>
              <a:buChar char="•"/>
            </a:pPr>
            <a:r>
              <a:rPr lang="en-US" b="1" dirty="0"/>
              <a:t>3,110,400 Space/Time Samples </a:t>
            </a:r>
          </a:p>
          <a:p>
            <a:pPr>
              <a:spcAft>
                <a:spcPts val="600"/>
              </a:spcAft>
              <a:buFont typeface="Arial" charset="0"/>
              <a:buChar char="•"/>
            </a:pPr>
            <a:r>
              <a:rPr lang="en-US" b="1" dirty="0"/>
              <a:t>1-deg Resolution</a:t>
            </a:r>
          </a:p>
          <a:p>
            <a:pPr>
              <a:spcAft>
                <a:spcPts val="600"/>
              </a:spcAft>
              <a:buFont typeface="Arial" charset="0"/>
              <a:buChar char="•"/>
            </a:pPr>
            <a:r>
              <a:rPr lang="en-US" b="1" dirty="0"/>
              <a:t>Monthly Day 15, 0, 6 12, 18 GMT</a:t>
            </a:r>
          </a:p>
          <a:p>
            <a:pPr>
              <a:spcAft>
                <a:spcPts val="600"/>
              </a:spcAft>
              <a:buFont typeface="Arial" charset="0"/>
              <a:buChar char="•"/>
            </a:pPr>
            <a:r>
              <a:rPr lang="en-US" b="1" dirty="0"/>
              <a:t>T, H</a:t>
            </a:r>
            <a:r>
              <a:rPr lang="en-US" b="1" baseline="-25000" dirty="0"/>
              <a:t>2</a:t>
            </a:r>
            <a:r>
              <a:rPr lang="en-US" b="1" dirty="0"/>
              <a:t>O, O</a:t>
            </a:r>
            <a:r>
              <a:rPr lang="en-US" b="1" baseline="-25000" dirty="0"/>
              <a:t>3</a:t>
            </a:r>
            <a:r>
              <a:rPr lang="en-US" b="1" dirty="0"/>
              <a:t>, CO, CH</a:t>
            </a:r>
            <a:r>
              <a:rPr lang="en-US" b="1" baseline="-25000" dirty="0"/>
              <a:t>4</a:t>
            </a:r>
            <a:r>
              <a:rPr lang="en-US" b="1" dirty="0"/>
              <a:t>, N</a:t>
            </a:r>
            <a:r>
              <a:rPr lang="en-US" b="1" baseline="-25000" dirty="0"/>
              <a:t>2</a:t>
            </a:r>
            <a:r>
              <a:rPr lang="en-US" b="1" dirty="0"/>
              <a:t>O Profiles</a:t>
            </a:r>
          </a:p>
          <a:p>
            <a:pPr>
              <a:spcAft>
                <a:spcPts val="600"/>
              </a:spcAft>
              <a:buFont typeface="Arial" charset="0"/>
              <a:buChar char="•"/>
            </a:pPr>
            <a:r>
              <a:rPr lang="en-US" b="1" dirty="0"/>
              <a:t>Aerosol Extinction Profiles</a:t>
            </a:r>
          </a:p>
          <a:p>
            <a:pPr>
              <a:spcAft>
                <a:spcPts val="600"/>
              </a:spcAft>
              <a:buFont typeface="Arial" charset="0"/>
              <a:buChar char="•"/>
            </a:pPr>
            <a:r>
              <a:rPr lang="en-US" b="1" dirty="0"/>
              <a:t>CO</a:t>
            </a:r>
            <a:r>
              <a:rPr lang="en-US" b="1" baseline="-25000" dirty="0"/>
              <a:t>2</a:t>
            </a:r>
            <a:r>
              <a:rPr lang="en-US" b="1" dirty="0"/>
              <a:t> uniformly mixed, randomly varied</a:t>
            </a:r>
          </a:p>
          <a:p>
            <a:pPr>
              <a:spcAft>
                <a:spcPts val="600"/>
              </a:spcAft>
              <a:buFont typeface="Arial" charset="0"/>
              <a:buChar char="•"/>
            </a:pPr>
            <a:r>
              <a:rPr lang="en-US" b="1" dirty="0"/>
              <a:t>Cloud Altitude/Optical Depth Profiles</a:t>
            </a:r>
          </a:p>
          <a:p>
            <a:pPr>
              <a:spcAft>
                <a:spcPts val="600"/>
              </a:spcAft>
              <a:buFont typeface="Arial" charset="0"/>
              <a:buChar char="•"/>
            </a:pPr>
            <a:r>
              <a:rPr lang="en-US" b="1" dirty="0"/>
              <a:t>Separated Into Seasonal/Regional Sets  </a:t>
            </a:r>
          </a:p>
        </p:txBody>
      </p:sp>
      <p:sp>
        <p:nvSpPr>
          <p:cNvPr id="2" name="TextBox 1"/>
          <p:cNvSpPr txBox="1"/>
          <p:nvPr/>
        </p:nvSpPr>
        <p:spPr>
          <a:xfrm>
            <a:off x="406400" y="6330434"/>
            <a:ext cx="8084264" cy="369332"/>
          </a:xfrm>
          <a:prstGeom prst="rect">
            <a:avLst/>
          </a:prstGeom>
          <a:noFill/>
        </p:spPr>
        <p:txBody>
          <a:bodyPr wrap="none" rtlCol="0">
            <a:spAutoFit/>
          </a:bodyPr>
          <a:lstStyle/>
          <a:p>
            <a:r>
              <a:rPr lang="en-US" dirty="0"/>
              <a:t>http://www.esrl.noaa.gov/outreach/events/chemworkshop/pdf/Pierce_RAQMS.pdf</a:t>
            </a:r>
          </a:p>
        </p:txBody>
      </p:sp>
      <p:cxnSp>
        <p:nvCxnSpPr>
          <p:cNvPr id="7" name="Straight Connector 6"/>
          <p:cNvCxnSpPr/>
          <p:nvPr/>
        </p:nvCxnSpPr>
        <p:spPr>
          <a:xfrm>
            <a:off x="520700" y="6324600"/>
            <a:ext cx="161131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73821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062"/>
            <a:ext cx="8229600" cy="779462"/>
          </a:xfrm>
        </p:spPr>
        <p:txBody>
          <a:bodyPr/>
          <a:lstStyle/>
          <a:p>
            <a:r>
              <a:rPr lang="en-US" b="1" u="sng" dirty="0" smtClean="0">
                <a:solidFill>
                  <a:srgbClr val="800000"/>
                </a:solidFill>
              </a:rPr>
              <a:t>Profile Regression Retrieval Errors</a:t>
            </a:r>
            <a:endParaRPr lang="en-US" b="1" u="sng" dirty="0">
              <a:solidFill>
                <a:srgbClr val="800000"/>
              </a:solidFill>
            </a:endParaRPr>
          </a:p>
        </p:txBody>
      </p:sp>
      <p:pic>
        <p:nvPicPr>
          <p:cNvPr id="4" name="Picture 3" descr="T_Q_allchnLVL.png"/>
          <p:cNvPicPr>
            <a:picLocks noChangeAspect="1"/>
          </p:cNvPicPr>
          <p:nvPr/>
        </p:nvPicPr>
        <p:blipFill rotWithShape="1">
          <a:blip r:embed="rId2">
            <a:extLst>
              <a:ext uri="{28A0092B-C50C-407E-A947-70E740481C1C}">
                <a14:useLocalDpi xmlns:a14="http://schemas.microsoft.com/office/drawing/2010/main" val="0"/>
              </a:ext>
            </a:extLst>
          </a:blip>
          <a:srcRect l="6413" r="7310"/>
          <a:stretch/>
        </p:blipFill>
        <p:spPr>
          <a:xfrm>
            <a:off x="863599" y="609600"/>
            <a:ext cx="3524221" cy="3170272"/>
          </a:xfrm>
          <a:prstGeom prst="rect">
            <a:avLst/>
          </a:prstGeom>
        </p:spPr>
      </p:pic>
      <p:pic>
        <p:nvPicPr>
          <p:cNvPr id="5" name="Picture 4" descr="CO_OZ_AllchnLvls.png"/>
          <p:cNvPicPr>
            <a:picLocks noChangeAspect="1"/>
          </p:cNvPicPr>
          <p:nvPr/>
        </p:nvPicPr>
        <p:blipFill rotWithShape="1">
          <a:blip r:embed="rId3">
            <a:extLst>
              <a:ext uri="{28A0092B-C50C-407E-A947-70E740481C1C}">
                <a14:useLocalDpi xmlns:a14="http://schemas.microsoft.com/office/drawing/2010/main" val="0"/>
              </a:ext>
            </a:extLst>
          </a:blip>
          <a:srcRect l="6108" r="7380"/>
          <a:stretch/>
        </p:blipFill>
        <p:spPr>
          <a:xfrm>
            <a:off x="4597399" y="609600"/>
            <a:ext cx="3533820" cy="3170272"/>
          </a:xfrm>
          <a:prstGeom prst="rect">
            <a:avLst/>
          </a:prstGeom>
        </p:spPr>
      </p:pic>
      <p:pic>
        <p:nvPicPr>
          <p:cNvPr id="6" name="Picture 5" descr="CH4_NO_AllchnLVL.png"/>
          <p:cNvPicPr>
            <a:picLocks noChangeAspect="1"/>
          </p:cNvPicPr>
          <p:nvPr/>
        </p:nvPicPr>
        <p:blipFill rotWithShape="1">
          <a:blip r:embed="rId4">
            <a:extLst>
              <a:ext uri="{28A0092B-C50C-407E-A947-70E740481C1C}">
                <a14:useLocalDpi xmlns:a14="http://schemas.microsoft.com/office/drawing/2010/main" val="0"/>
              </a:ext>
            </a:extLst>
          </a:blip>
          <a:srcRect l="6108" r="6914"/>
          <a:stretch/>
        </p:blipFill>
        <p:spPr>
          <a:xfrm>
            <a:off x="834965" y="3699744"/>
            <a:ext cx="3552855" cy="3170272"/>
          </a:xfrm>
          <a:prstGeom prst="rect">
            <a:avLst/>
          </a:prstGeom>
        </p:spPr>
      </p:pic>
      <p:pic>
        <p:nvPicPr>
          <p:cNvPr id="7" name="Picture 6" descr="CO2_EXT_AllchnLVL.png"/>
          <p:cNvPicPr>
            <a:picLocks noChangeAspect="1"/>
          </p:cNvPicPr>
          <p:nvPr/>
        </p:nvPicPr>
        <p:blipFill rotWithShape="1">
          <a:blip r:embed="rId5">
            <a:extLst>
              <a:ext uri="{28A0092B-C50C-407E-A947-70E740481C1C}">
                <a14:useLocalDpi xmlns:a14="http://schemas.microsoft.com/office/drawing/2010/main" val="0"/>
              </a:ext>
            </a:extLst>
          </a:blip>
          <a:srcRect l="5410" r="7379"/>
          <a:stretch/>
        </p:blipFill>
        <p:spPr>
          <a:xfrm>
            <a:off x="4560104" y="3699744"/>
            <a:ext cx="3562372" cy="3170272"/>
          </a:xfrm>
          <a:prstGeom prst="rect">
            <a:avLst/>
          </a:prstGeom>
        </p:spPr>
      </p:pic>
      <p:sp>
        <p:nvSpPr>
          <p:cNvPr id="8" name="TextBox 7"/>
          <p:cNvSpPr txBox="1"/>
          <p:nvPr/>
        </p:nvSpPr>
        <p:spPr>
          <a:xfrm>
            <a:off x="1727200" y="2914134"/>
            <a:ext cx="325730" cy="400110"/>
          </a:xfrm>
          <a:prstGeom prst="rect">
            <a:avLst/>
          </a:prstGeom>
          <a:noFill/>
        </p:spPr>
        <p:txBody>
          <a:bodyPr wrap="none" rtlCol="0">
            <a:spAutoFit/>
          </a:bodyPr>
          <a:lstStyle/>
          <a:p>
            <a:r>
              <a:rPr lang="en-US" sz="2000" b="1" dirty="0" smtClean="0"/>
              <a:t>T</a:t>
            </a:r>
            <a:endParaRPr lang="en-US" sz="2000" b="1" dirty="0"/>
          </a:p>
        </p:txBody>
      </p:sp>
      <p:sp>
        <p:nvSpPr>
          <p:cNvPr id="9" name="TextBox 8"/>
          <p:cNvSpPr txBox="1"/>
          <p:nvPr/>
        </p:nvSpPr>
        <p:spPr>
          <a:xfrm>
            <a:off x="3454400" y="2914134"/>
            <a:ext cx="606581" cy="400110"/>
          </a:xfrm>
          <a:prstGeom prst="rect">
            <a:avLst/>
          </a:prstGeom>
          <a:noFill/>
        </p:spPr>
        <p:txBody>
          <a:bodyPr wrap="none" rtlCol="0">
            <a:spAutoFit/>
          </a:bodyPr>
          <a:lstStyle/>
          <a:p>
            <a:r>
              <a:rPr lang="en-US" sz="2000" b="1" dirty="0" smtClean="0"/>
              <a:t>H</a:t>
            </a:r>
            <a:r>
              <a:rPr lang="en-US" sz="2000" b="1" baseline="-25000" dirty="0" smtClean="0"/>
              <a:t>2</a:t>
            </a:r>
            <a:r>
              <a:rPr lang="en-US" sz="2000" b="1" dirty="0" smtClean="0"/>
              <a:t>O</a:t>
            </a:r>
            <a:endParaRPr lang="en-US" sz="2000" b="1" dirty="0"/>
          </a:p>
        </p:txBody>
      </p:sp>
      <p:sp>
        <p:nvSpPr>
          <p:cNvPr id="10" name="TextBox 9"/>
          <p:cNvSpPr txBox="1"/>
          <p:nvPr/>
        </p:nvSpPr>
        <p:spPr>
          <a:xfrm>
            <a:off x="5740400" y="2914134"/>
            <a:ext cx="444778" cy="400110"/>
          </a:xfrm>
          <a:prstGeom prst="rect">
            <a:avLst/>
          </a:prstGeom>
          <a:noFill/>
        </p:spPr>
        <p:txBody>
          <a:bodyPr wrap="none" rtlCol="0">
            <a:spAutoFit/>
          </a:bodyPr>
          <a:lstStyle/>
          <a:p>
            <a:r>
              <a:rPr lang="en-US" sz="2000" b="1" dirty="0" smtClean="0"/>
              <a:t>O</a:t>
            </a:r>
            <a:r>
              <a:rPr lang="en-US" sz="2000" b="1" baseline="-25000" dirty="0" smtClean="0"/>
              <a:t>3</a:t>
            </a:r>
            <a:endParaRPr lang="en-US" sz="2000" b="1" baseline="-25000" dirty="0"/>
          </a:p>
        </p:txBody>
      </p:sp>
      <p:sp>
        <p:nvSpPr>
          <p:cNvPr id="11" name="TextBox 10"/>
          <p:cNvSpPr txBox="1"/>
          <p:nvPr/>
        </p:nvSpPr>
        <p:spPr>
          <a:xfrm>
            <a:off x="7543800" y="2914134"/>
            <a:ext cx="493870" cy="400110"/>
          </a:xfrm>
          <a:prstGeom prst="rect">
            <a:avLst/>
          </a:prstGeom>
          <a:noFill/>
        </p:spPr>
        <p:txBody>
          <a:bodyPr wrap="none" rtlCol="0">
            <a:spAutoFit/>
          </a:bodyPr>
          <a:lstStyle/>
          <a:p>
            <a:r>
              <a:rPr lang="en-US" sz="2000" b="1" dirty="0" smtClean="0"/>
              <a:t>CO</a:t>
            </a:r>
            <a:endParaRPr lang="en-US" sz="2000" b="1" baseline="-25000" dirty="0"/>
          </a:p>
        </p:txBody>
      </p:sp>
      <p:sp>
        <p:nvSpPr>
          <p:cNvPr id="12" name="TextBox 11"/>
          <p:cNvSpPr txBox="1"/>
          <p:nvPr/>
        </p:nvSpPr>
        <p:spPr>
          <a:xfrm>
            <a:off x="1986243" y="6145768"/>
            <a:ext cx="568886" cy="400110"/>
          </a:xfrm>
          <a:prstGeom prst="rect">
            <a:avLst/>
          </a:prstGeom>
          <a:noFill/>
        </p:spPr>
        <p:txBody>
          <a:bodyPr wrap="none" rtlCol="0">
            <a:spAutoFit/>
          </a:bodyPr>
          <a:lstStyle/>
          <a:p>
            <a:r>
              <a:rPr lang="en-US" sz="2000" b="1" dirty="0" smtClean="0"/>
              <a:t>CH</a:t>
            </a:r>
            <a:r>
              <a:rPr lang="en-US" sz="2000" b="1" baseline="-25000" dirty="0" smtClean="0"/>
              <a:t>4</a:t>
            </a:r>
            <a:endParaRPr lang="en-US" sz="2000" b="1" baseline="-25000" dirty="0"/>
          </a:p>
        </p:txBody>
      </p:sp>
      <p:sp>
        <p:nvSpPr>
          <p:cNvPr id="13" name="TextBox 12"/>
          <p:cNvSpPr txBox="1"/>
          <p:nvPr/>
        </p:nvSpPr>
        <p:spPr>
          <a:xfrm>
            <a:off x="3631795" y="6183868"/>
            <a:ext cx="715034" cy="400110"/>
          </a:xfrm>
          <a:prstGeom prst="rect">
            <a:avLst/>
          </a:prstGeom>
          <a:noFill/>
        </p:spPr>
        <p:txBody>
          <a:bodyPr wrap="none" rtlCol="0">
            <a:spAutoFit/>
          </a:bodyPr>
          <a:lstStyle/>
          <a:p>
            <a:r>
              <a:rPr lang="en-US" sz="2000" b="1" dirty="0" smtClean="0"/>
              <a:t> N2O</a:t>
            </a:r>
            <a:endParaRPr lang="en-US" sz="2000" b="1" baseline="-25000" dirty="0"/>
          </a:p>
        </p:txBody>
      </p:sp>
      <p:sp>
        <p:nvSpPr>
          <p:cNvPr id="14" name="TextBox 13"/>
          <p:cNvSpPr txBox="1"/>
          <p:nvPr/>
        </p:nvSpPr>
        <p:spPr>
          <a:xfrm>
            <a:off x="5283200" y="6145768"/>
            <a:ext cx="582211" cy="400110"/>
          </a:xfrm>
          <a:prstGeom prst="rect">
            <a:avLst/>
          </a:prstGeom>
          <a:noFill/>
        </p:spPr>
        <p:txBody>
          <a:bodyPr wrap="none" rtlCol="0">
            <a:spAutoFit/>
          </a:bodyPr>
          <a:lstStyle/>
          <a:p>
            <a:r>
              <a:rPr lang="en-US" sz="2000" b="1" dirty="0" smtClean="0"/>
              <a:t>CO</a:t>
            </a:r>
            <a:r>
              <a:rPr lang="en-US" sz="2000" b="1" baseline="-25000" dirty="0" smtClean="0"/>
              <a:t>2</a:t>
            </a:r>
            <a:endParaRPr lang="en-US" sz="2000" b="1" baseline="-25000" dirty="0"/>
          </a:p>
        </p:txBody>
      </p:sp>
      <p:sp>
        <p:nvSpPr>
          <p:cNvPr id="15" name="TextBox 14"/>
          <p:cNvSpPr txBox="1"/>
          <p:nvPr/>
        </p:nvSpPr>
        <p:spPr>
          <a:xfrm>
            <a:off x="7086600" y="6169560"/>
            <a:ext cx="1014270" cy="400110"/>
          </a:xfrm>
          <a:prstGeom prst="rect">
            <a:avLst/>
          </a:prstGeom>
          <a:noFill/>
        </p:spPr>
        <p:txBody>
          <a:bodyPr wrap="none" rtlCol="0">
            <a:spAutoFit/>
          </a:bodyPr>
          <a:lstStyle/>
          <a:p>
            <a:r>
              <a:rPr lang="en-US" sz="2000" b="1" dirty="0" smtClean="0"/>
              <a:t>Aerosol</a:t>
            </a:r>
            <a:endParaRPr lang="en-US" sz="2000" b="1" baseline="-25000" dirty="0"/>
          </a:p>
        </p:txBody>
      </p:sp>
    </p:spTree>
    <p:extLst>
      <p:ext uri="{BB962C8B-B14F-4D97-AF65-F5344CB8AC3E}">
        <p14:creationId xmlns:p14="http://schemas.microsoft.com/office/powerpoint/2010/main" val="27918105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193299"/>
            <a:ext cx="9144000" cy="430213"/>
          </a:xfrm>
        </p:spPr>
        <p:txBody>
          <a:bodyPr>
            <a:noAutofit/>
          </a:bodyPr>
          <a:lstStyle/>
          <a:p>
            <a:r>
              <a:rPr lang="en-US" sz="3600" b="1" i="1" u="sng" dirty="0">
                <a:solidFill>
                  <a:srgbClr val="800000"/>
                </a:solidFill>
                <a:latin typeface="Arial" charset="0"/>
                <a:ea typeface="ＭＳ Ｐゴシック" charset="0"/>
                <a:cs typeface="ＭＳ Ｐゴシック" charset="0"/>
              </a:rPr>
              <a:t>Accounting for the Influence of Clouds</a:t>
            </a:r>
          </a:p>
        </p:txBody>
      </p:sp>
      <p:sp>
        <p:nvSpPr>
          <p:cNvPr id="41986" name="Content Placeholder 2"/>
          <p:cNvSpPr>
            <a:spLocks noGrp="1"/>
          </p:cNvSpPr>
          <p:nvPr>
            <p:ph idx="1"/>
          </p:nvPr>
        </p:nvSpPr>
        <p:spPr>
          <a:xfrm>
            <a:off x="457200" y="716958"/>
            <a:ext cx="8686800" cy="5491755"/>
          </a:xfrm>
        </p:spPr>
        <p:txBody>
          <a:bodyPr/>
          <a:lstStyle/>
          <a:p>
            <a:r>
              <a:rPr lang="en-US" sz="2000" dirty="0">
                <a:latin typeface="Arial" charset="0"/>
                <a:ea typeface="ＭＳ Ｐゴシック" charset="0"/>
                <a:cs typeface="ＭＳ Ｐゴシック" charset="0"/>
              </a:rPr>
              <a:t>Cloud-Clearing Partly Cloudy </a:t>
            </a:r>
            <a:r>
              <a:rPr lang="en-US" sz="2000" dirty="0" smtClean="0">
                <a:latin typeface="Arial" charset="0"/>
                <a:ea typeface="ＭＳ Ｐゴシック" charset="0"/>
                <a:cs typeface="ＭＳ Ｐゴシック" charset="0"/>
              </a:rPr>
              <a:t>Measurements (N* Method</a:t>
            </a:r>
            <a:r>
              <a:rPr lang="en-US" sz="2000" baseline="30000" dirty="0" smtClean="0">
                <a:latin typeface="Arial" charset="0"/>
                <a:ea typeface="ＭＳ Ｐゴシック" charset="0"/>
                <a:cs typeface="ＭＳ Ｐゴシック" charset="0"/>
              </a:rPr>
              <a:t>1</a:t>
            </a:r>
            <a:r>
              <a:rPr lang="en-US" sz="2000" dirty="0" smtClean="0">
                <a:latin typeface="Arial" charset="0"/>
                <a:ea typeface="ＭＳ Ｐゴシック" charset="0"/>
                <a:cs typeface="ＭＳ Ｐゴシック" charset="0"/>
              </a:rPr>
              <a:t>)</a:t>
            </a:r>
            <a:endParaRPr lang="en-US" sz="2000" dirty="0">
              <a:latin typeface="Arial" charset="0"/>
              <a:ea typeface="ＭＳ Ｐゴシック" charset="0"/>
              <a:cs typeface="ＭＳ Ｐゴシック" charset="0"/>
            </a:endParaRPr>
          </a:p>
          <a:p>
            <a:pPr lvl="1"/>
            <a:r>
              <a:rPr lang="en-US" sz="1800" dirty="0">
                <a:latin typeface="Arial" charset="0"/>
                <a:ea typeface="ＭＳ Ｐゴシック" charset="0"/>
              </a:rPr>
              <a:t>N* equation solves for clear radiance from partly clouded IFOVs </a:t>
            </a:r>
          </a:p>
          <a:p>
            <a:pPr lvl="1"/>
            <a:r>
              <a:rPr lang="en-US" sz="1800" dirty="0">
                <a:latin typeface="Arial" charset="0"/>
                <a:ea typeface="ＭＳ Ｐゴシック" charset="0"/>
              </a:rPr>
              <a:t>Assumes that only the cloud fraction changes between two IFOVs </a:t>
            </a:r>
          </a:p>
        </p:txBody>
      </p:sp>
      <p:pic>
        <p:nvPicPr>
          <p:cNvPr id="41987" name="Picture 2"/>
          <p:cNvPicPr>
            <a:picLocks noChangeAspect="1"/>
          </p:cNvPicPr>
          <p:nvPr/>
        </p:nvPicPr>
        <p:blipFill>
          <a:blip r:embed="rId3">
            <a:extLst>
              <a:ext uri="{28A0092B-C50C-407E-A947-70E740481C1C}">
                <a14:useLocalDpi xmlns:a14="http://schemas.microsoft.com/office/drawing/2010/main" val="0"/>
              </a:ext>
            </a:extLst>
          </a:blip>
          <a:srcRect b="50838"/>
          <a:stretch>
            <a:fillRect/>
          </a:stretch>
        </p:blipFill>
        <p:spPr bwMode="auto">
          <a:xfrm>
            <a:off x="754063" y="3454400"/>
            <a:ext cx="75517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8" name="Group 62"/>
          <p:cNvGrpSpPr>
            <a:grpSpLocks/>
          </p:cNvGrpSpPr>
          <p:nvPr/>
        </p:nvGrpSpPr>
        <p:grpSpPr bwMode="auto">
          <a:xfrm>
            <a:off x="1066800" y="1739900"/>
            <a:ext cx="6858000" cy="1695450"/>
            <a:chOff x="310983" y="2133600"/>
            <a:chExt cx="8299617" cy="2295525"/>
          </a:xfrm>
        </p:grpSpPr>
        <p:graphicFrame>
          <p:nvGraphicFramePr>
            <p:cNvPr id="41989" name="Object 3"/>
            <p:cNvGraphicFramePr>
              <a:graphicFrameLocks noChangeAspect="1"/>
            </p:cNvGraphicFramePr>
            <p:nvPr/>
          </p:nvGraphicFramePr>
          <p:xfrm>
            <a:off x="5705734" y="3479104"/>
            <a:ext cx="2015347" cy="797416"/>
          </p:xfrm>
          <a:graphic>
            <a:graphicData uri="http://schemas.openxmlformats.org/presentationml/2006/ole">
              <mc:AlternateContent xmlns:mc="http://schemas.openxmlformats.org/markup-compatibility/2006">
                <mc:Choice xmlns:v="urn:schemas-microsoft-com:vml" Requires="v">
                  <p:oleObj spid="_x0000_s1114" name="Equation" r:id="rId4" imgW="1231900" imgH="431800" progId="Equation.3">
                    <p:embed/>
                  </p:oleObj>
                </mc:Choice>
                <mc:Fallback>
                  <p:oleObj name="Equation" r:id="rId4" imgW="12319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734" y="3479104"/>
                          <a:ext cx="2015347" cy="7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0" name="Object 5"/>
            <p:cNvGraphicFramePr>
              <a:graphicFrameLocks noChangeAspect="1"/>
            </p:cNvGraphicFramePr>
            <p:nvPr/>
          </p:nvGraphicFramePr>
          <p:xfrm>
            <a:off x="5562600" y="2538631"/>
            <a:ext cx="3048000" cy="762000"/>
          </p:xfrm>
          <a:graphic>
            <a:graphicData uri="http://schemas.openxmlformats.org/presentationml/2006/ole">
              <mc:AlternateContent xmlns:mc="http://schemas.openxmlformats.org/markup-compatibility/2006">
                <mc:Choice xmlns:v="urn:schemas-microsoft-com:vml" Requires="v">
                  <p:oleObj spid="_x0000_s1115" name="Equation" r:id="rId6" imgW="1574800" imgH="393700" progId="Equation.3">
                    <p:embed/>
                  </p:oleObj>
                </mc:Choice>
                <mc:Fallback>
                  <p:oleObj name="Equation" r:id="rId6" imgW="1574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2538631"/>
                          <a:ext cx="304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 name="Cloud"/>
            <p:cNvSpPr>
              <a:spLocks noChangeAspect="1" noEditPoints="1" noChangeArrowheads="1"/>
            </p:cNvSpPr>
            <p:nvPr/>
          </p:nvSpPr>
          <p:spPr bwMode="auto">
            <a:xfrm>
              <a:off x="1997803" y="2133600"/>
              <a:ext cx="1948105" cy="13046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dirty="0"/>
            </a:p>
          </p:txBody>
        </p:sp>
        <p:sp>
          <p:nvSpPr>
            <p:cNvPr id="67" name="Cloud"/>
            <p:cNvSpPr>
              <a:spLocks noChangeAspect="1" noEditPoints="1" noChangeArrowheads="1"/>
            </p:cNvSpPr>
            <p:nvPr/>
          </p:nvSpPr>
          <p:spPr bwMode="auto">
            <a:xfrm>
              <a:off x="2514609" y="3246973"/>
              <a:ext cx="1523517" cy="99085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dirty="0"/>
            </a:p>
          </p:txBody>
        </p:sp>
        <p:sp>
          <p:nvSpPr>
            <p:cNvPr id="68" name="Cloud"/>
            <p:cNvSpPr>
              <a:spLocks noChangeAspect="1" noEditPoints="1" noChangeArrowheads="1"/>
            </p:cNvSpPr>
            <p:nvPr/>
          </p:nvSpPr>
          <p:spPr bwMode="auto">
            <a:xfrm>
              <a:off x="1244690" y="3438267"/>
              <a:ext cx="1523518" cy="99085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dirty="0"/>
            </a:p>
          </p:txBody>
        </p:sp>
        <p:sp>
          <p:nvSpPr>
            <p:cNvPr id="69" name="Text Box 17"/>
            <p:cNvSpPr txBox="1">
              <a:spLocks noChangeArrowheads="1"/>
            </p:cNvSpPr>
            <p:nvPr/>
          </p:nvSpPr>
          <p:spPr bwMode="auto">
            <a:xfrm>
              <a:off x="2095786" y="2236770"/>
              <a:ext cx="424586" cy="6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dirty="0"/>
                <a:t>t</a:t>
              </a:r>
              <a:r>
                <a:rPr lang="en-US" sz="3600" b="1" baseline="-25000" dirty="0"/>
                <a:t>i</a:t>
              </a:r>
            </a:p>
          </p:txBody>
        </p:sp>
        <p:sp>
          <p:nvSpPr>
            <p:cNvPr id="70" name="Oval 34"/>
            <p:cNvSpPr>
              <a:spLocks noChangeArrowheads="1"/>
            </p:cNvSpPr>
            <p:nvPr/>
          </p:nvSpPr>
          <p:spPr bwMode="auto">
            <a:xfrm>
              <a:off x="2743232" y="2333492"/>
              <a:ext cx="1448591" cy="1371297"/>
            </a:xfrm>
            <a:prstGeom prst="ellipse">
              <a:avLst/>
            </a:pr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71" name="Oval 13"/>
            <p:cNvSpPr>
              <a:spLocks noChangeArrowheads="1"/>
            </p:cNvSpPr>
            <p:nvPr/>
          </p:nvSpPr>
          <p:spPr bwMode="auto">
            <a:xfrm>
              <a:off x="310983" y="2333492"/>
              <a:ext cx="1448591" cy="1371297"/>
            </a:xfrm>
            <a:prstGeom prst="ellipse">
              <a:avLst/>
            </a:pr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72" name="Text Box 17"/>
            <p:cNvSpPr txBox="1">
              <a:spLocks noChangeArrowheads="1"/>
            </p:cNvSpPr>
            <p:nvPr/>
          </p:nvSpPr>
          <p:spPr bwMode="auto">
            <a:xfrm>
              <a:off x="752861" y="2236770"/>
              <a:ext cx="491829" cy="6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dirty="0"/>
                <a:t>t</a:t>
              </a:r>
              <a:r>
                <a:rPr lang="en-US" sz="3600" b="1" baseline="-25000" dirty="0"/>
                <a:t>1</a:t>
              </a:r>
            </a:p>
          </p:txBody>
        </p:sp>
        <p:sp>
          <p:nvSpPr>
            <p:cNvPr id="73" name="Oval 13"/>
            <p:cNvSpPr>
              <a:spLocks noChangeArrowheads="1"/>
            </p:cNvSpPr>
            <p:nvPr/>
          </p:nvSpPr>
          <p:spPr bwMode="auto">
            <a:xfrm>
              <a:off x="1523266" y="2333492"/>
              <a:ext cx="1448591" cy="1371297"/>
            </a:xfrm>
            <a:prstGeom prst="ellipse">
              <a:avLst/>
            </a:pr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74" name="Oval 34"/>
            <p:cNvSpPr>
              <a:spLocks noChangeArrowheads="1"/>
            </p:cNvSpPr>
            <p:nvPr/>
          </p:nvSpPr>
          <p:spPr bwMode="auto">
            <a:xfrm>
              <a:off x="3963199" y="2372181"/>
              <a:ext cx="1446669" cy="1371297"/>
            </a:xfrm>
            <a:prstGeom prst="ellipse">
              <a:avLst/>
            </a:pr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75" name="Text Box 17"/>
            <p:cNvSpPr txBox="1">
              <a:spLocks noChangeArrowheads="1"/>
            </p:cNvSpPr>
            <p:nvPr/>
          </p:nvSpPr>
          <p:spPr bwMode="auto">
            <a:xfrm>
              <a:off x="3165898" y="2236770"/>
              <a:ext cx="439957" cy="6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dirty="0"/>
                <a:t>t</a:t>
              </a:r>
              <a:r>
                <a:rPr lang="en-US" sz="3600" b="1" baseline="-25000" dirty="0"/>
                <a:t>j</a:t>
              </a:r>
            </a:p>
          </p:txBody>
        </p:sp>
        <p:sp>
          <p:nvSpPr>
            <p:cNvPr id="76" name="Text Box 17"/>
            <p:cNvSpPr txBox="1">
              <a:spLocks noChangeArrowheads="1"/>
            </p:cNvSpPr>
            <p:nvPr/>
          </p:nvSpPr>
          <p:spPr bwMode="auto">
            <a:xfrm>
              <a:off x="4485768" y="2236770"/>
              <a:ext cx="509119" cy="6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b="1" dirty="0"/>
                <a:t>t</a:t>
              </a:r>
              <a:r>
                <a:rPr lang="en-US" sz="3600" b="1" baseline="-25000" dirty="0"/>
                <a:t>n</a:t>
              </a:r>
            </a:p>
          </p:txBody>
        </p:sp>
        <p:sp>
          <p:nvSpPr>
            <p:cNvPr id="42002" name="TextBox 76"/>
            <p:cNvSpPr txBox="1">
              <a:spLocks noChangeArrowheads="1"/>
            </p:cNvSpPr>
            <p:nvPr/>
          </p:nvSpPr>
          <p:spPr bwMode="auto">
            <a:xfrm>
              <a:off x="594232" y="3074128"/>
              <a:ext cx="7876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t>R</a:t>
              </a:r>
              <a:r>
                <a:rPr lang="en-US" baseline="-25000" dirty="0"/>
                <a:t>c</a:t>
              </a:r>
              <a:r>
                <a:rPr lang="en-US" dirty="0"/>
                <a:t>(w)</a:t>
              </a:r>
            </a:p>
          </p:txBody>
        </p:sp>
        <p:sp>
          <p:nvSpPr>
            <p:cNvPr id="42003" name="TextBox 77"/>
            <p:cNvSpPr txBox="1">
              <a:spLocks noChangeArrowheads="1"/>
            </p:cNvSpPr>
            <p:nvPr/>
          </p:nvSpPr>
          <p:spPr bwMode="auto">
            <a:xfrm>
              <a:off x="4342446" y="3074128"/>
              <a:ext cx="7876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t>R</a:t>
              </a:r>
              <a:r>
                <a:rPr lang="en-US" baseline="-25000" dirty="0"/>
                <a:t>c</a:t>
              </a:r>
              <a:r>
                <a:rPr lang="en-US" dirty="0"/>
                <a:t>(w)</a:t>
              </a:r>
            </a:p>
          </p:txBody>
        </p:sp>
      </p:grpSp>
      <p:sp>
        <p:nvSpPr>
          <p:cNvPr id="2" name="TextBox 1"/>
          <p:cNvSpPr txBox="1"/>
          <p:nvPr/>
        </p:nvSpPr>
        <p:spPr>
          <a:xfrm>
            <a:off x="406943" y="6324600"/>
            <a:ext cx="8343357" cy="523220"/>
          </a:xfrm>
          <a:prstGeom prst="rect">
            <a:avLst/>
          </a:prstGeom>
          <a:noFill/>
        </p:spPr>
        <p:txBody>
          <a:bodyPr wrap="square" rtlCol="0">
            <a:spAutoFit/>
          </a:bodyPr>
          <a:lstStyle/>
          <a:p>
            <a:r>
              <a:rPr lang="en-US" sz="1400" baseline="30000" dirty="0" smtClean="0">
                <a:latin typeface="Arial" charset="0"/>
                <a:ea typeface="ＭＳ Ｐゴシック" charset="0"/>
                <a:cs typeface="ＭＳ Ｐゴシック" charset="0"/>
              </a:rPr>
              <a:t>1</a:t>
            </a:r>
            <a:r>
              <a:rPr lang="en-US" sz="1400" u="sng" dirty="0" smtClean="0"/>
              <a:t> </a:t>
            </a:r>
            <a:r>
              <a:rPr lang="en-US" sz="1400" u="sng" dirty="0"/>
              <a:t>Smith, W. L. </a:t>
            </a:r>
            <a:r>
              <a:rPr lang="en-US" sz="1400" dirty="0"/>
              <a:t>, 1968:  An improved method for calculating tropospheric temperature and moisture from satellite radiometer measurements.  </a:t>
            </a:r>
            <a:r>
              <a:rPr lang="en-US" sz="1400" u="sng" dirty="0"/>
              <a:t>Mon</a:t>
            </a:r>
            <a:r>
              <a:rPr lang="en-US" sz="1400" dirty="0"/>
              <a:t>. </a:t>
            </a:r>
            <a:r>
              <a:rPr lang="en-US" sz="1400" u="sng" dirty="0"/>
              <a:t>Wea</a:t>
            </a:r>
            <a:r>
              <a:rPr lang="en-US" sz="1400" dirty="0"/>
              <a:t>. </a:t>
            </a:r>
            <a:r>
              <a:rPr lang="en-US" sz="1400" u="sng" dirty="0"/>
              <a:t>Rev</a:t>
            </a:r>
            <a:r>
              <a:rPr lang="en-US" sz="1400" dirty="0"/>
              <a:t>., 96, 387-396.  </a:t>
            </a:r>
            <a:endParaRPr lang="en-US" dirty="0">
              <a:latin typeface="Arial" charset="0"/>
              <a:ea typeface="ＭＳ Ｐゴシック" charset="0"/>
              <a:cs typeface="ＭＳ Ｐゴシック" charset="0"/>
            </a:endParaRPr>
          </a:p>
        </p:txBody>
      </p:sp>
      <p:cxnSp>
        <p:nvCxnSpPr>
          <p:cNvPr id="4" name="Straight Connector 3"/>
          <p:cNvCxnSpPr/>
          <p:nvPr/>
        </p:nvCxnSpPr>
        <p:spPr>
          <a:xfrm>
            <a:off x="520700" y="6324600"/>
            <a:ext cx="161131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316163" y="6049447"/>
            <a:ext cx="796312" cy="276999"/>
          </a:xfrm>
          <a:prstGeom prst="rect">
            <a:avLst/>
          </a:prstGeom>
          <a:noFill/>
        </p:spPr>
        <p:txBody>
          <a:bodyPr wrap="none" rtlCol="0">
            <a:spAutoFit/>
          </a:bodyPr>
          <a:lstStyle/>
          <a:p>
            <a:r>
              <a:rPr lang="en-US" sz="1200" dirty="0" smtClean="0"/>
              <a:t>Time (UT)</a:t>
            </a:r>
            <a:endParaRPr lang="en-US" sz="1200" dirty="0"/>
          </a:p>
        </p:txBody>
      </p:sp>
      <p:sp>
        <p:nvSpPr>
          <p:cNvPr id="25" name="TextBox 24"/>
          <p:cNvSpPr txBox="1"/>
          <p:nvPr/>
        </p:nvSpPr>
        <p:spPr>
          <a:xfrm>
            <a:off x="6062663" y="6077248"/>
            <a:ext cx="796312" cy="276999"/>
          </a:xfrm>
          <a:prstGeom prst="rect">
            <a:avLst/>
          </a:prstGeom>
          <a:noFill/>
        </p:spPr>
        <p:txBody>
          <a:bodyPr wrap="none" rtlCol="0">
            <a:spAutoFit/>
          </a:bodyPr>
          <a:lstStyle/>
          <a:p>
            <a:r>
              <a:rPr lang="en-US" sz="1200" dirty="0" smtClean="0"/>
              <a:t>Time (UT)</a:t>
            </a:r>
            <a:endParaRPr lang="en-US" sz="1200" dirty="0"/>
          </a:p>
        </p:txBody>
      </p:sp>
    </p:spTree>
    <p:extLst>
      <p:ext uri="{BB962C8B-B14F-4D97-AF65-F5344CB8AC3E}">
        <p14:creationId xmlns:p14="http://schemas.microsoft.com/office/powerpoint/2010/main" val="177795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59267" y="990600"/>
            <a:ext cx="8097088" cy="2776145"/>
          </a:xfrm>
        </p:spPr>
        <p:txBody>
          <a:bodyPr wrap="none">
            <a:spAutoFit/>
          </a:bodyPr>
          <a:lstStyle/>
          <a:p>
            <a:pPr marL="342900" indent="-342900">
              <a:buFont typeface="Arial"/>
              <a:buChar char="•"/>
              <a:defRPr/>
            </a:pPr>
            <a:r>
              <a:rPr lang="en-US" b="1" dirty="0">
                <a:latin typeface="+mj-lt"/>
              </a:rPr>
              <a:t>Cloud Stratification</a:t>
            </a:r>
          </a:p>
          <a:p>
            <a:pPr marL="800100" lvl="1" indent="-342900">
              <a:buFont typeface="Lucida Grande"/>
              <a:buChar char="-"/>
              <a:defRPr/>
            </a:pPr>
            <a:r>
              <a:rPr lang="en-US" sz="2400" dirty="0">
                <a:latin typeface="+mj-lt"/>
              </a:rPr>
              <a:t>Stratifies C-matrix by cloud </a:t>
            </a:r>
            <a:r>
              <a:rPr lang="en-US" sz="2400" dirty="0" smtClean="0">
                <a:latin typeface="+mj-lt"/>
              </a:rPr>
              <a:t>level (10- cloud levels + clear)</a:t>
            </a:r>
            <a:endParaRPr lang="en-US" sz="2400" dirty="0">
              <a:latin typeface="+mj-lt"/>
            </a:endParaRPr>
          </a:p>
          <a:p>
            <a:pPr marL="800100" lvl="1" indent="-342900">
              <a:buFont typeface="Lucida Grande"/>
              <a:buChar char="-"/>
              <a:defRPr/>
            </a:pPr>
            <a:r>
              <a:rPr lang="en-US" sz="2400" dirty="0">
                <a:latin typeface="+mj-lt"/>
              </a:rPr>
              <a:t>Define optimal cloud-level as that one for which</a:t>
            </a:r>
            <a:r>
              <a:rPr lang="en-US" sz="2400" dirty="0" smtClean="0">
                <a:latin typeface="+mj-lt"/>
              </a:rPr>
              <a:t>:</a:t>
            </a:r>
            <a:endParaRPr lang="en-US" sz="3200" dirty="0" smtClean="0">
              <a:latin typeface="+mj-lt"/>
            </a:endParaRPr>
          </a:p>
          <a:p>
            <a:pPr marL="457200" lvl="1" indent="0">
              <a:buFontTx/>
              <a:buNone/>
              <a:defRPr/>
            </a:pPr>
            <a:r>
              <a:rPr lang="en-US" sz="3200" dirty="0" smtClean="0">
                <a:latin typeface="+mj-lt"/>
              </a:rPr>
              <a:t>             </a:t>
            </a:r>
            <a:r>
              <a:rPr lang="en-US" sz="3200" b="1" dirty="0" smtClean="0">
                <a:solidFill>
                  <a:srgbClr val="800000"/>
                </a:solidFill>
                <a:latin typeface="+mj-lt"/>
              </a:rPr>
              <a:t>RMSD [T(</a:t>
            </a:r>
            <a:r>
              <a:rPr lang="en-US" sz="3200" b="1" dirty="0" err="1" smtClean="0">
                <a:solidFill>
                  <a:srgbClr val="800000"/>
                </a:solidFill>
                <a:latin typeface="+mj-lt"/>
              </a:rPr>
              <a:t>p,P</a:t>
            </a:r>
            <a:r>
              <a:rPr lang="en-US" sz="3200" b="1" baseline="-25000" dirty="0" err="1" smtClean="0">
                <a:solidFill>
                  <a:srgbClr val="800000"/>
                </a:solidFill>
                <a:latin typeface="+mj-lt"/>
              </a:rPr>
              <a:t>cld</a:t>
            </a:r>
            <a:r>
              <a:rPr lang="en-US" sz="3200" b="1" dirty="0" smtClean="0">
                <a:solidFill>
                  <a:srgbClr val="800000"/>
                </a:solidFill>
                <a:latin typeface="+mj-lt"/>
              </a:rPr>
              <a:t>) - T(</a:t>
            </a:r>
            <a:r>
              <a:rPr lang="en-US" sz="3200" b="1" dirty="0" err="1" smtClean="0">
                <a:solidFill>
                  <a:srgbClr val="800000"/>
                </a:solidFill>
                <a:latin typeface="+mj-lt"/>
              </a:rPr>
              <a:t>p,R</a:t>
            </a:r>
            <a:r>
              <a:rPr lang="en-US" sz="3200" b="1" baseline="-25000" dirty="0" err="1" smtClean="0">
                <a:solidFill>
                  <a:srgbClr val="800000"/>
                </a:solidFill>
                <a:latin typeface="+mj-lt"/>
              </a:rPr>
              <a:t>cc</a:t>
            </a:r>
            <a:r>
              <a:rPr lang="en-US" sz="3200" b="1" dirty="0" smtClean="0">
                <a:solidFill>
                  <a:srgbClr val="800000"/>
                </a:solidFill>
                <a:latin typeface="+mj-lt"/>
              </a:rPr>
              <a:t>)] = Min</a:t>
            </a:r>
            <a:endParaRPr lang="en-US" sz="3200" b="1" dirty="0">
              <a:solidFill>
                <a:srgbClr val="800000"/>
              </a:solidFill>
              <a:latin typeface="+mj-lt"/>
            </a:endParaRPr>
          </a:p>
          <a:p>
            <a:pPr marL="457200" lvl="1" indent="0">
              <a:buFontTx/>
              <a:buNone/>
              <a:defRPr/>
            </a:pPr>
            <a:r>
              <a:rPr lang="en-US" sz="3200" b="1" dirty="0" smtClean="0">
                <a:solidFill>
                  <a:srgbClr val="800000"/>
                </a:solidFill>
                <a:latin typeface="+mj-lt"/>
              </a:rPr>
              <a:t>	</a:t>
            </a:r>
          </a:p>
        </p:txBody>
      </p:sp>
      <p:sp>
        <p:nvSpPr>
          <p:cNvPr id="49154" name="TextBox 5"/>
          <p:cNvSpPr txBox="1">
            <a:spLocks noChangeArrowheads="1"/>
          </p:cNvSpPr>
          <p:nvPr/>
        </p:nvSpPr>
        <p:spPr bwMode="auto">
          <a:xfrm>
            <a:off x="1665288" y="252412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b="1"/>
              <a:t> </a:t>
            </a:r>
            <a:endParaRPr lang="en-US" sz="2800"/>
          </a:p>
        </p:txBody>
      </p:sp>
      <p:sp>
        <p:nvSpPr>
          <p:cNvPr id="49155" name="Title 1"/>
          <p:cNvSpPr>
            <a:spLocks noGrp="1"/>
          </p:cNvSpPr>
          <p:nvPr>
            <p:ph type="title"/>
          </p:nvPr>
        </p:nvSpPr>
        <p:spPr>
          <a:xfrm>
            <a:off x="59267" y="387350"/>
            <a:ext cx="8725957" cy="430213"/>
          </a:xfrm>
        </p:spPr>
        <p:txBody>
          <a:bodyPr>
            <a:noAutofit/>
          </a:bodyPr>
          <a:lstStyle/>
          <a:p>
            <a:r>
              <a:rPr lang="en-US" sz="3600" b="1" i="1" u="sng" dirty="0" smtClean="0">
                <a:solidFill>
                  <a:srgbClr val="800000"/>
                </a:solidFill>
                <a:latin typeface="Arial" charset="0"/>
                <a:ea typeface="ＭＳ Ｐゴシック" charset="0"/>
                <a:cs typeface="ＭＳ Ｐゴシック" charset="0"/>
              </a:rPr>
              <a:t>Producing Clouded Radiance Retrieval</a:t>
            </a:r>
            <a:endParaRPr lang="en-US" sz="3600" b="1" i="1" u="sng" dirty="0">
              <a:solidFill>
                <a:srgbClr val="800000"/>
              </a:solidFill>
              <a:latin typeface="Arial" charset="0"/>
              <a:ea typeface="ＭＳ Ｐゴシック" charset="0"/>
              <a:cs typeface="ＭＳ Ｐゴシック" charset="0"/>
            </a:endParaRPr>
          </a:p>
        </p:txBody>
      </p:sp>
      <p:sp>
        <p:nvSpPr>
          <p:cNvPr id="24" name="TextBox 23"/>
          <p:cNvSpPr txBox="1"/>
          <p:nvPr/>
        </p:nvSpPr>
        <p:spPr>
          <a:xfrm>
            <a:off x="114300" y="3232487"/>
            <a:ext cx="9084538" cy="2877711"/>
          </a:xfrm>
          <a:prstGeom prst="rect">
            <a:avLst/>
          </a:prstGeom>
          <a:noFill/>
        </p:spPr>
        <p:txBody>
          <a:bodyPr wrap="none">
            <a:spAutoFit/>
          </a:bodyPr>
          <a:lstStyle/>
          <a:p>
            <a:pPr>
              <a:defRPr/>
            </a:pPr>
            <a:r>
              <a:rPr lang="en-US" sz="2800" b="1" u="sng" dirty="0"/>
              <a:t>Procedure</a:t>
            </a:r>
            <a:r>
              <a:rPr lang="en-US" sz="2800" b="1" dirty="0"/>
              <a:t>:</a:t>
            </a:r>
          </a:p>
          <a:p>
            <a:pPr marL="457200" indent="-457200">
              <a:lnSpc>
                <a:spcPct val="150000"/>
              </a:lnSpc>
              <a:buFontTx/>
              <a:buAutoNum type="arabicParenBoth"/>
              <a:defRPr/>
            </a:pPr>
            <a:r>
              <a:rPr lang="en-US" dirty="0"/>
              <a:t>Calculate </a:t>
            </a:r>
            <a:r>
              <a:rPr lang="en-US" dirty="0" err="1" smtClean="0"/>
              <a:t>R</a:t>
            </a:r>
            <a:r>
              <a:rPr lang="en-US" baseline="-25000" dirty="0" err="1" smtClean="0"/>
              <a:t>cc</a:t>
            </a:r>
            <a:r>
              <a:rPr lang="en-US" dirty="0" smtClean="0"/>
              <a:t> using the N* procedure outlined above.</a:t>
            </a:r>
            <a:endParaRPr lang="en-US" baseline="30000" dirty="0"/>
          </a:p>
          <a:p>
            <a:pPr marL="457200" indent="-457200">
              <a:lnSpc>
                <a:spcPct val="150000"/>
              </a:lnSpc>
              <a:buFontTx/>
              <a:buAutoNum type="arabicParenBoth"/>
              <a:defRPr/>
            </a:pPr>
            <a:r>
              <a:rPr lang="en-US" dirty="0"/>
              <a:t>Calculate </a:t>
            </a:r>
            <a:r>
              <a:rPr lang="en-US" dirty="0" smtClean="0"/>
              <a:t>T(</a:t>
            </a:r>
            <a:r>
              <a:rPr lang="en-US" dirty="0" err="1" smtClean="0"/>
              <a:t>p,P</a:t>
            </a:r>
            <a:r>
              <a:rPr lang="en-US" baseline="-25000" dirty="0" err="1" smtClean="0"/>
              <a:t>cld</a:t>
            </a:r>
            <a:r>
              <a:rPr lang="en-US" dirty="0" smtClean="0"/>
              <a:t>) using the C-matrices for the 11 cloud altitude classes</a:t>
            </a:r>
            <a:endParaRPr lang="en-US" dirty="0"/>
          </a:p>
          <a:p>
            <a:pPr marL="457200" indent="-457200">
              <a:lnSpc>
                <a:spcPct val="150000"/>
              </a:lnSpc>
              <a:buFontTx/>
              <a:buAutoNum type="arabicParenBoth"/>
              <a:defRPr/>
            </a:pPr>
            <a:r>
              <a:rPr lang="en-US" dirty="0" smtClean="0"/>
              <a:t>For each cloud altitude class, compute the RMSD between T(</a:t>
            </a:r>
            <a:r>
              <a:rPr lang="en-US" dirty="0" err="1" smtClean="0"/>
              <a:t>p,P</a:t>
            </a:r>
            <a:r>
              <a:rPr lang="en-US" baseline="-25000" dirty="0" err="1" smtClean="0"/>
              <a:t>cld</a:t>
            </a:r>
            <a:r>
              <a:rPr lang="en-US" dirty="0" smtClean="0"/>
              <a:t>) and T(</a:t>
            </a:r>
            <a:r>
              <a:rPr lang="en-US" dirty="0" err="1" smtClean="0"/>
              <a:t>p,R</a:t>
            </a:r>
            <a:r>
              <a:rPr lang="en-US" baseline="-25000" dirty="0" err="1" smtClean="0"/>
              <a:t>cc</a:t>
            </a:r>
            <a:r>
              <a:rPr lang="en-US" dirty="0" smtClean="0"/>
              <a:t>)</a:t>
            </a:r>
          </a:p>
          <a:p>
            <a:pPr marL="457200" indent="-457200">
              <a:lnSpc>
                <a:spcPct val="150000"/>
              </a:lnSpc>
              <a:buFontTx/>
              <a:buAutoNum type="arabicParenBoth"/>
              <a:defRPr/>
            </a:pPr>
            <a:r>
              <a:rPr lang="en-US" dirty="0" smtClean="0"/>
              <a:t>Assume that the correct cloud class is that one for which </a:t>
            </a:r>
            <a:r>
              <a:rPr lang="en-US" dirty="0"/>
              <a:t>RMSD [T</a:t>
            </a:r>
            <a:r>
              <a:rPr lang="en-US" dirty="0" smtClean="0"/>
              <a:t>(</a:t>
            </a:r>
            <a:r>
              <a:rPr lang="en-US" dirty="0" err="1" smtClean="0"/>
              <a:t>p,P</a:t>
            </a:r>
            <a:r>
              <a:rPr lang="en-US" baseline="-25000" dirty="0" err="1" smtClean="0"/>
              <a:t>cld</a:t>
            </a:r>
            <a:r>
              <a:rPr lang="en-US" dirty="0"/>
              <a:t>) - T</a:t>
            </a:r>
            <a:r>
              <a:rPr lang="en-US" dirty="0" smtClean="0"/>
              <a:t>(</a:t>
            </a:r>
            <a:r>
              <a:rPr lang="en-US" dirty="0" err="1" smtClean="0"/>
              <a:t>p,R</a:t>
            </a:r>
            <a:r>
              <a:rPr lang="en-US" baseline="-25000" dirty="0" err="1" smtClean="0"/>
              <a:t>cc</a:t>
            </a:r>
            <a:r>
              <a:rPr lang="en-US" dirty="0"/>
              <a:t>)] = </a:t>
            </a:r>
            <a:r>
              <a:rPr lang="en-US" dirty="0" smtClean="0"/>
              <a:t>Min</a:t>
            </a:r>
          </a:p>
          <a:p>
            <a:pPr marL="457200" indent="-457200">
              <a:lnSpc>
                <a:spcPct val="150000"/>
              </a:lnSpc>
              <a:buFontTx/>
              <a:buAutoNum type="arabicParenBoth"/>
              <a:defRPr/>
            </a:pPr>
            <a:r>
              <a:rPr lang="en-US" dirty="0" smtClean="0"/>
              <a:t>Set all profile values above the cloud level to be </a:t>
            </a:r>
            <a:r>
              <a:rPr lang="en-US" dirty="0" err="1" smtClean="0"/>
              <a:t>NaN</a:t>
            </a:r>
            <a:r>
              <a:rPr lang="en-US" dirty="0" smtClean="0"/>
              <a:t> (i.e., missing)</a:t>
            </a:r>
            <a:endParaRPr lang="en-US" dirty="0"/>
          </a:p>
          <a:p>
            <a:pPr marL="457200" indent="-457200">
              <a:buFontTx/>
              <a:buAutoNum type="arabicParenBoth"/>
              <a:defRPr/>
            </a:pPr>
            <a:endParaRPr lang="en-US" dirty="0"/>
          </a:p>
        </p:txBody>
      </p:sp>
    </p:spTree>
    <p:extLst>
      <p:ext uri="{BB962C8B-B14F-4D97-AF65-F5344CB8AC3E}">
        <p14:creationId xmlns:p14="http://schemas.microsoft.com/office/powerpoint/2010/main" val="13315867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0" y="279400"/>
            <a:ext cx="9144000" cy="430213"/>
          </a:xfrm>
        </p:spPr>
        <p:txBody>
          <a:bodyPr>
            <a:normAutofit fontScale="90000"/>
          </a:bodyPr>
          <a:lstStyle/>
          <a:p>
            <a:r>
              <a:rPr lang="en-US" b="1" i="1" u="sng" dirty="0">
                <a:solidFill>
                  <a:srgbClr val="800000"/>
                </a:solidFill>
                <a:latin typeface="Arial" charset="0"/>
                <a:ea typeface="ＭＳ Ｐゴシック" charset="0"/>
                <a:cs typeface="ＭＳ Ｐゴシック" charset="0"/>
              </a:rPr>
              <a:t>June 22, 2010 Cloudy </a:t>
            </a:r>
            <a:r>
              <a:rPr lang="en-US" b="1" i="1" u="sng" dirty="0" smtClean="0">
                <a:solidFill>
                  <a:srgbClr val="800000"/>
                </a:solidFill>
                <a:latin typeface="Arial" charset="0"/>
                <a:ea typeface="ＭＳ Ｐゴシック" charset="0"/>
                <a:cs typeface="ＭＳ Ｐゴシック" charset="0"/>
              </a:rPr>
              <a:t>Case </a:t>
            </a:r>
            <a:r>
              <a:rPr lang="en-US" b="1" i="1" u="sng" dirty="0">
                <a:solidFill>
                  <a:srgbClr val="800000"/>
                </a:solidFill>
                <a:latin typeface="Arial" charset="0"/>
                <a:ea typeface="ＭＳ Ｐゴシック" charset="0"/>
                <a:cs typeface="ＭＳ Ｐゴシック" charset="0"/>
              </a:rPr>
              <a:t>Study</a:t>
            </a:r>
          </a:p>
        </p:txBody>
      </p:sp>
      <p:pic>
        <p:nvPicPr>
          <p:cNvPr id="51202" name="Picture 1" descr="Temp.png"/>
          <p:cNvPicPr>
            <a:picLocks noChangeAspect="1"/>
          </p:cNvPicPr>
          <p:nvPr/>
        </p:nvPicPr>
        <p:blipFill>
          <a:blip r:embed="rId2">
            <a:extLst>
              <a:ext uri="{28A0092B-C50C-407E-A947-70E740481C1C}">
                <a14:useLocalDpi xmlns:a14="http://schemas.microsoft.com/office/drawing/2010/main" val="0"/>
              </a:ext>
            </a:extLst>
          </a:blip>
          <a:srcRect l="3793" t="4463"/>
          <a:stretch>
            <a:fillRect/>
          </a:stretch>
        </p:blipFill>
        <p:spPr bwMode="auto">
          <a:xfrm>
            <a:off x="574675" y="1003300"/>
            <a:ext cx="383222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descr="Theta.png"/>
          <p:cNvPicPr>
            <a:picLocks noChangeAspect="1"/>
          </p:cNvPicPr>
          <p:nvPr/>
        </p:nvPicPr>
        <p:blipFill>
          <a:blip r:embed="rId3">
            <a:extLst>
              <a:ext uri="{28A0092B-C50C-407E-A947-70E740481C1C}">
                <a14:useLocalDpi xmlns:a14="http://schemas.microsoft.com/office/drawing/2010/main" val="0"/>
              </a:ext>
            </a:extLst>
          </a:blip>
          <a:srcRect l="5135" t="5357"/>
          <a:stretch>
            <a:fillRect/>
          </a:stretch>
        </p:blipFill>
        <p:spPr bwMode="auto">
          <a:xfrm>
            <a:off x="4502150" y="1033463"/>
            <a:ext cx="3778250"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descr="MR.png"/>
          <p:cNvPicPr>
            <a:picLocks noChangeAspect="1"/>
          </p:cNvPicPr>
          <p:nvPr/>
        </p:nvPicPr>
        <p:blipFill>
          <a:blip r:embed="rId4">
            <a:extLst>
              <a:ext uri="{28A0092B-C50C-407E-A947-70E740481C1C}">
                <a14:useLocalDpi xmlns:a14="http://schemas.microsoft.com/office/drawing/2010/main" val="0"/>
              </a:ext>
            </a:extLst>
          </a:blip>
          <a:srcRect l="4910" t="5357"/>
          <a:stretch>
            <a:fillRect/>
          </a:stretch>
        </p:blipFill>
        <p:spPr bwMode="auto">
          <a:xfrm>
            <a:off x="619125" y="3814763"/>
            <a:ext cx="378777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RH.png"/>
          <p:cNvPicPr>
            <a:picLocks noChangeAspect="1"/>
          </p:cNvPicPr>
          <p:nvPr/>
        </p:nvPicPr>
        <p:blipFill>
          <a:blip r:embed="rId5">
            <a:extLst>
              <a:ext uri="{28A0092B-C50C-407E-A947-70E740481C1C}">
                <a14:useLocalDpi xmlns:a14="http://schemas.microsoft.com/office/drawing/2010/main" val="0"/>
              </a:ext>
            </a:extLst>
          </a:blip>
          <a:srcRect l="4688" t="5357"/>
          <a:stretch>
            <a:fillRect/>
          </a:stretch>
        </p:blipFill>
        <p:spPr bwMode="auto">
          <a:xfrm>
            <a:off x="4497388" y="3814763"/>
            <a:ext cx="3795712"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7"/>
          <p:cNvSpPr txBox="1">
            <a:spLocks noChangeArrowheads="1"/>
          </p:cNvSpPr>
          <p:nvPr/>
        </p:nvSpPr>
        <p:spPr bwMode="auto">
          <a:xfrm>
            <a:off x="1282700" y="1460500"/>
            <a:ext cx="118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400" b="1"/>
              <a:t>Temperature</a:t>
            </a:r>
          </a:p>
        </p:txBody>
      </p:sp>
      <p:sp>
        <p:nvSpPr>
          <p:cNvPr id="51207" name="TextBox 13"/>
          <p:cNvSpPr txBox="1">
            <a:spLocks noChangeArrowheads="1"/>
          </p:cNvSpPr>
          <p:nvPr/>
        </p:nvSpPr>
        <p:spPr bwMode="auto">
          <a:xfrm>
            <a:off x="1282700" y="4203700"/>
            <a:ext cx="1196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400" b="1"/>
              <a:t>Mixing Ratio</a:t>
            </a:r>
          </a:p>
        </p:txBody>
      </p:sp>
      <p:sp>
        <p:nvSpPr>
          <p:cNvPr id="51208" name="TextBox 14"/>
          <p:cNvSpPr txBox="1">
            <a:spLocks noChangeArrowheads="1"/>
          </p:cNvSpPr>
          <p:nvPr/>
        </p:nvSpPr>
        <p:spPr bwMode="auto">
          <a:xfrm>
            <a:off x="5127625" y="1460500"/>
            <a:ext cx="1184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a:r>
              <a:rPr lang="en-US" sz="1400" b="1"/>
              <a:t>Potential</a:t>
            </a:r>
          </a:p>
          <a:p>
            <a:pPr algn="ctr"/>
            <a:r>
              <a:rPr lang="en-US" sz="1400" b="1"/>
              <a:t>Temperature</a:t>
            </a:r>
          </a:p>
        </p:txBody>
      </p:sp>
      <p:sp>
        <p:nvSpPr>
          <p:cNvPr id="51209" name="TextBox 15"/>
          <p:cNvSpPr txBox="1">
            <a:spLocks noChangeArrowheads="1"/>
          </p:cNvSpPr>
          <p:nvPr/>
        </p:nvSpPr>
        <p:spPr bwMode="auto">
          <a:xfrm>
            <a:off x="5203825" y="4200525"/>
            <a:ext cx="927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a:r>
              <a:rPr lang="en-US" sz="1400" b="1"/>
              <a:t>Relative</a:t>
            </a:r>
          </a:p>
          <a:p>
            <a:pPr algn="ctr"/>
            <a:r>
              <a:rPr lang="en-US" sz="1400" b="1"/>
              <a:t>Humidity</a:t>
            </a:r>
          </a:p>
        </p:txBody>
      </p:sp>
    </p:spTree>
    <p:extLst>
      <p:ext uri="{BB962C8B-B14F-4D97-AF65-F5344CB8AC3E}">
        <p14:creationId xmlns:p14="http://schemas.microsoft.com/office/powerpoint/2010/main" val="28493042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303"/>
            <a:ext cx="8229600" cy="1143000"/>
          </a:xfrm>
        </p:spPr>
        <p:txBody>
          <a:bodyPr/>
          <a:lstStyle/>
          <a:p>
            <a:r>
              <a:rPr lang="en-US" b="1" i="1" u="sng" dirty="0" smtClean="0">
                <a:solidFill>
                  <a:srgbClr val="FFFF00"/>
                </a:solidFill>
              </a:rPr>
              <a:t>Radiative Processes</a:t>
            </a:r>
            <a:endParaRPr lang="en-US" b="1" i="1" u="sng" dirty="0">
              <a:solidFill>
                <a:srgbClr val="FFFF00"/>
              </a:solidFill>
            </a:endParaRPr>
          </a:p>
        </p:txBody>
      </p:sp>
      <p:pic>
        <p:nvPicPr>
          <p:cNvPr id="5" name="Picture 7" descr="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1021"/>
            <a:ext cx="8581434" cy="51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5"/>
          <p:cNvSpPr/>
          <p:nvPr/>
        </p:nvSpPr>
        <p:spPr>
          <a:xfrm rot="21415780">
            <a:off x="793790" y="4180951"/>
            <a:ext cx="608110" cy="1781761"/>
          </a:xfrm>
          <a:prstGeom prst="downArrow">
            <a:avLst/>
          </a:prstGeom>
          <a:gradFill flip="none" rotWithShape="1">
            <a:gsLst>
              <a:gs pos="54000">
                <a:srgbClr val="FFFF00"/>
              </a:gs>
              <a:gs pos="100000">
                <a:srgbClr val="FFFFFF"/>
              </a:gs>
              <a:gs pos="77000">
                <a:srgbClr val="FFFF00"/>
              </a:gs>
            </a:gsLst>
            <a:lin ang="0" scaled="1"/>
            <a:tileRect/>
          </a:gradFill>
          <a:ln>
            <a:gradFill flip="none" rotWithShape="1">
              <a:gsLst>
                <a:gs pos="0">
                  <a:schemeClr val="accent1"/>
                </a:gs>
                <a:gs pos="100000">
                  <a:prstClr val="white"/>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innerShdw blurRad="63500" dist="50800" dir="13500000">
                  <a:prstClr val="black">
                    <a:alpha val="50000"/>
                  </a:prstClr>
                </a:innerShdw>
              </a:effectLst>
            </a:endParaRPr>
          </a:p>
        </p:txBody>
      </p:sp>
      <p:sp>
        <p:nvSpPr>
          <p:cNvPr id="7" name="TextBox 6"/>
          <p:cNvSpPr txBox="1"/>
          <p:nvPr/>
        </p:nvSpPr>
        <p:spPr>
          <a:xfrm>
            <a:off x="573337" y="3786504"/>
            <a:ext cx="346344" cy="2246769"/>
          </a:xfrm>
          <a:prstGeom prst="rect">
            <a:avLst/>
          </a:prstGeom>
          <a:noFill/>
        </p:spPr>
        <p:txBody>
          <a:bodyPr wrap="none" rtlCol="0">
            <a:spAutoFit/>
          </a:bodyPr>
          <a:lstStyle/>
          <a:p>
            <a:r>
              <a:rPr lang="en-US" sz="2000" b="1" dirty="0" smtClean="0">
                <a:solidFill>
                  <a:srgbClr val="FFFF00"/>
                </a:solidFill>
              </a:rPr>
              <a:t>D</a:t>
            </a:r>
          </a:p>
          <a:p>
            <a:r>
              <a:rPr lang="en-US" sz="2000" b="1" dirty="0" smtClean="0">
                <a:solidFill>
                  <a:srgbClr val="FFFF00"/>
                </a:solidFill>
              </a:rPr>
              <a:t>I</a:t>
            </a:r>
          </a:p>
          <a:p>
            <a:r>
              <a:rPr lang="en-US" sz="2000" b="1" dirty="0" smtClean="0">
                <a:solidFill>
                  <a:srgbClr val="FFFF00"/>
                </a:solidFill>
              </a:rPr>
              <a:t>R</a:t>
            </a:r>
          </a:p>
          <a:p>
            <a:r>
              <a:rPr lang="en-US" sz="2000" b="1" dirty="0" smtClean="0">
                <a:solidFill>
                  <a:srgbClr val="FFFF00"/>
                </a:solidFill>
              </a:rPr>
              <a:t>E</a:t>
            </a:r>
          </a:p>
          <a:p>
            <a:r>
              <a:rPr lang="en-US" sz="2000" b="1" dirty="0" smtClean="0">
                <a:solidFill>
                  <a:srgbClr val="FFFF00"/>
                </a:solidFill>
              </a:rPr>
              <a:t>C</a:t>
            </a:r>
          </a:p>
          <a:p>
            <a:r>
              <a:rPr lang="en-US" sz="2000" b="1" dirty="0" smtClean="0">
                <a:solidFill>
                  <a:srgbClr val="FFFF00"/>
                </a:solidFill>
              </a:rPr>
              <a:t>T</a:t>
            </a:r>
          </a:p>
          <a:p>
            <a:endParaRPr lang="en-US" sz="2000" b="1" dirty="0">
              <a:solidFill>
                <a:srgbClr val="FFFF00"/>
              </a:solidFill>
            </a:endParaRPr>
          </a:p>
        </p:txBody>
      </p:sp>
      <p:sp>
        <p:nvSpPr>
          <p:cNvPr id="8" name="Lightning Bolt 7"/>
          <p:cNvSpPr/>
          <p:nvPr/>
        </p:nvSpPr>
        <p:spPr>
          <a:xfrm rot="1268199">
            <a:off x="1719336" y="3595082"/>
            <a:ext cx="1480305" cy="1856036"/>
          </a:xfrm>
          <a:prstGeom prst="lightningBolt">
            <a:avLst/>
          </a:prstGeom>
          <a:pattFill prst="pct70">
            <a:fgClr>
              <a:srgbClr val="FFFF00"/>
            </a:fgClr>
            <a:bgClr>
              <a:schemeClr val="tx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Down Arrow 8"/>
          <p:cNvSpPr/>
          <p:nvPr/>
        </p:nvSpPr>
        <p:spPr>
          <a:xfrm rot="21229834">
            <a:off x="3402723" y="4624543"/>
            <a:ext cx="484632" cy="1294529"/>
          </a:xfrm>
          <a:prstGeom prst="downArrow">
            <a:avLst/>
          </a:prstGeom>
          <a:pattFill prst="weave">
            <a:fgClr>
              <a:srgbClr val="FFFF00"/>
            </a:fgClr>
            <a:bgClr>
              <a:schemeClr val="tx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3466844" y="4095380"/>
            <a:ext cx="52920" cy="436306"/>
          </a:xfrm>
          <a:prstGeom prst="straightConnector1">
            <a:avLst/>
          </a:prstGeom>
          <a:ln w="38100" cmpd="sng">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 name="Down Arrow 13"/>
          <p:cNvSpPr/>
          <p:nvPr/>
        </p:nvSpPr>
        <p:spPr>
          <a:xfrm>
            <a:off x="6473783" y="4408198"/>
            <a:ext cx="635031" cy="1409679"/>
          </a:xfrm>
          <a:prstGeom prst="downArrow">
            <a:avLst>
              <a:gd name="adj1" fmla="val 93678"/>
              <a:gd name="adj2" fmla="val 50000"/>
            </a:avLst>
          </a:prstGeom>
          <a:pattFill prst="smConfetti">
            <a:fgClr>
              <a:schemeClr val="tx1"/>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Down Arrow 14"/>
          <p:cNvSpPr/>
          <p:nvPr/>
        </p:nvSpPr>
        <p:spPr>
          <a:xfrm>
            <a:off x="7631648" y="4095380"/>
            <a:ext cx="447353" cy="1757779"/>
          </a:xfrm>
          <a:prstGeom prst="downArrow">
            <a:avLst>
              <a:gd name="adj1" fmla="val 93678"/>
              <a:gd name="adj2" fmla="val 50000"/>
            </a:avLst>
          </a:prstGeom>
          <a:pattFill prst="smConfetti">
            <a:fgClr>
              <a:schemeClr val="tx1"/>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7801689" y="3461186"/>
            <a:ext cx="0" cy="519369"/>
          </a:xfrm>
          <a:prstGeom prst="line">
            <a:avLst/>
          </a:prstGeom>
          <a:ln w="38100" cmpd="sng">
            <a:solidFill>
              <a:schemeClr val="tx1"/>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2404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0" y="-76200"/>
            <a:ext cx="9144000" cy="609600"/>
          </a:xfrm>
        </p:spPr>
        <p:txBody>
          <a:bodyPr>
            <a:normAutofit fontScale="90000"/>
          </a:bodyPr>
          <a:lstStyle/>
          <a:p>
            <a:r>
              <a:rPr lang="en-US" sz="3200" b="1" i="1" u="sng" dirty="0">
                <a:solidFill>
                  <a:srgbClr val="800000"/>
                </a:solidFill>
                <a:latin typeface="Arial" charset="0"/>
                <a:ea typeface="ＭＳ Ｐゴシック" charset="0"/>
                <a:cs typeface="ＭＳ Ｐゴシック" charset="0"/>
              </a:rPr>
              <a:t>BIAS </a:t>
            </a:r>
            <a:r>
              <a:rPr lang="en-US" sz="3200" b="1" i="1" u="sng" dirty="0" smtClean="0">
                <a:solidFill>
                  <a:srgbClr val="800000"/>
                </a:solidFill>
                <a:latin typeface="Arial" charset="0"/>
                <a:ea typeface="ＭＳ Ｐゴシック" charset="0"/>
                <a:cs typeface="ＭＳ Ｐゴシック" charset="0"/>
              </a:rPr>
              <a:t>Corrections Using Forecast Model Profile</a:t>
            </a:r>
            <a:endParaRPr lang="en-US" sz="3200" b="1" i="1" u="sng" dirty="0">
              <a:solidFill>
                <a:srgbClr val="800000"/>
              </a:solidFill>
              <a:latin typeface="Arial" charset="0"/>
              <a:ea typeface="ＭＳ Ｐゴシック" charset="0"/>
              <a:cs typeface="ＭＳ Ｐゴシック" charset="0"/>
            </a:endParaRPr>
          </a:p>
        </p:txBody>
      </p:sp>
      <p:sp>
        <p:nvSpPr>
          <p:cNvPr id="46082" name="TextBox 1"/>
          <p:cNvSpPr txBox="1">
            <a:spLocks noChangeArrowheads="1"/>
          </p:cNvSpPr>
          <p:nvPr/>
        </p:nvSpPr>
        <p:spPr bwMode="auto">
          <a:xfrm>
            <a:off x="228600" y="533400"/>
            <a:ext cx="89154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2000" b="1" i="1" u="sng" dirty="0">
                <a:solidFill>
                  <a:srgbClr val="FF0000"/>
                </a:solidFill>
              </a:rPr>
              <a:t>Problem</a:t>
            </a:r>
            <a:r>
              <a:rPr lang="en-US" sz="2000" b="1" i="1" dirty="0">
                <a:solidFill>
                  <a:srgbClr val="FF0000"/>
                </a:solidFill>
              </a:rPr>
              <a:t>:</a:t>
            </a:r>
            <a:r>
              <a:rPr lang="en-US" sz="2000" dirty="0"/>
              <a:t>  </a:t>
            </a:r>
            <a:r>
              <a:rPr lang="en-US" sz="2000" dirty="0" smtClean="0"/>
              <a:t>PR </a:t>
            </a:r>
            <a:r>
              <a:rPr lang="en-US" sz="2000" dirty="0"/>
              <a:t>method uses </a:t>
            </a:r>
            <a:r>
              <a:rPr lang="en-US" sz="2000" dirty="0" smtClean="0"/>
              <a:t>a statistical </a:t>
            </a:r>
            <a:r>
              <a:rPr lang="en-US" sz="2000" dirty="0"/>
              <a:t>training data set.  Imperfect </a:t>
            </a:r>
            <a:r>
              <a:rPr lang="en-US" sz="2000" dirty="0" smtClean="0"/>
              <a:t>skill, </a:t>
            </a:r>
            <a:r>
              <a:rPr lang="en-US" sz="2000" dirty="0"/>
              <a:t>due to lack of vertical resolution in </a:t>
            </a:r>
            <a:r>
              <a:rPr lang="en-US" sz="2000" dirty="0" smtClean="0"/>
              <a:t>radiances, </a:t>
            </a:r>
            <a:r>
              <a:rPr lang="en-US" sz="2000" dirty="0"/>
              <a:t>leads to local bias in </a:t>
            </a:r>
            <a:r>
              <a:rPr lang="en-US" sz="2000" dirty="0" smtClean="0"/>
              <a:t>PR </a:t>
            </a:r>
            <a:r>
              <a:rPr lang="en-US" sz="2000" dirty="0"/>
              <a:t>retrievals.</a:t>
            </a:r>
          </a:p>
          <a:p>
            <a:pPr eaLnBrk="1" hangingPunct="1">
              <a:spcAft>
                <a:spcPts val="600"/>
              </a:spcAft>
            </a:pPr>
            <a:r>
              <a:rPr lang="en-US" sz="2000" b="1" i="1" u="sng" dirty="0">
                <a:solidFill>
                  <a:srgbClr val="000090"/>
                </a:solidFill>
              </a:rPr>
              <a:t>Solution</a:t>
            </a:r>
            <a:r>
              <a:rPr lang="en-US" sz="2000" b="1" i="1" dirty="0">
                <a:solidFill>
                  <a:srgbClr val="000090"/>
                </a:solidFill>
              </a:rPr>
              <a:t>:  </a:t>
            </a:r>
            <a:r>
              <a:rPr lang="en-US" sz="2000" dirty="0"/>
              <a:t>Calculate radiances from forecast model </a:t>
            </a:r>
            <a:r>
              <a:rPr lang="en-US" sz="2000" dirty="0" smtClean="0"/>
              <a:t>profile (FP)  </a:t>
            </a:r>
            <a:r>
              <a:rPr lang="en-US" sz="2000" dirty="0"/>
              <a:t>and perform </a:t>
            </a:r>
            <a:r>
              <a:rPr lang="en-US" sz="2000" dirty="0" smtClean="0"/>
              <a:t>PR </a:t>
            </a:r>
            <a:r>
              <a:rPr lang="en-US" sz="2000" dirty="0"/>
              <a:t>retrieval using model radiances. </a:t>
            </a:r>
          </a:p>
          <a:p>
            <a:pPr algn="ctr" eaLnBrk="1" hangingPunct="1">
              <a:spcAft>
                <a:spcPts val="600"/>
              </a:spcAft>
            </a:pPr>
            <a:r>
              <a:rPr lang="en-US" b="1" i="1" dirty="0">
                <a:solidFill>
                  <a:srgbClr val="800000"/>
                </a:solidFill>
              </a:rPr>
              <a:t>Statistical bias correction = </a:t>
            </a:r>
            <a:r>
              <a:rPr lang="en-US" b="1" i="1" dirty="0" smtClean="0">
                <a:solidFill>
                  <a:srgbClr val="800000"/>
                </a:solidFill>
              </a:rPr>
              <a:t>FP </a:t>
            </a:r>
            <a:r>
              <a:rPr lang="en-US" b="1" i="1" dirty="0">
                <a:solidFill>
                  <a:srgbClr val="800000"/>
                </a:solidFill>
              </a:rPr>
              <a:t>– </a:t>
            </a:r>
            <a:r>
              <a:rPr lang="en-US" b="1" i="1" dirty="0" smtClean="0">
                <a:solidFill>
                  <a:srgbClr val="800000"/>
                </a:solidFill>
              </a:rPr>
              <a:t>FP </a:t>
            </a:r>
            <a:r>
              <a:rPr lang="en-US" b="1" i="1" dirty="0">
                <a:solidFill>
                  <a:srgbClr val="800000"/>
                </a:solidFill>
              </a:rPr>
              <a:t>radiance retrieved </a:t>
            </a:r>
            <a:r>
              <a:rPr lang="en-US" b="1" i="1" dirty="0" smtClean="0">
                <a:solidFill>
                  <a:srgbClr val="800000"/>
                </a:solidFill>
              </a:rPr>
              <a:t>FP</a:t>
            </a:r>
            <a:endParaRPr lang="en-US" b="1" i="1" dirty="0">
              <a:solidFill>
                <a:srgbClr val="800000"/>
              </a:solidFill>
            </a:endParaRPr>
          </a:p>
        </p:txBody>
      </p:sp>
      <p:grpSp>
        <p:nvGrpSpPr>
          <p:cNvPr id="5" name="Group 4"/>
          <p:cNvGrpSpPr/>
          <p:nvPr/>
        </p:nvGrpSpPr>
        <p:grpSpPr>
          <a:xfrm>
            <a:off x="141351" y="2262188"/>
            <a:ext cx="8818037" cy="4487922"/>
            <a:chOff x="141351" y="2262188"/>
            <a:chExt cx="8818037" cy="4487922"/>
          </a:xfrm>
        </p:grpSpPr>
        <p:grpSp>
          <p:nvGrpSpPr>
            <p:cNvPr id="46083" name="Group 6"/>
            <p:cNvGrpSpPr>
              <a:grpSpLocks/>
            </p:cNvGrpSpPr>
            <p:nvPr/>
          </p:nvGrpSpPr>
          <p:grpSpPr bwMode="auto">
            <a:xfrm>
              <a:off x="152400" y="2262188"/>
              <a:ext cx="8686800" cy="4138612"/>
              <a:chOff x="152400" y="2667000"/>
              <a:chExt cx="8686800" cy="4138041"/>
            </a:xfrm>
          </p:grpSpPr>
          <p:grpSp>
            <p:nvGrpSpPr>
              <p:cNvPr id="46085" name="Group 5"/>
              <p:cNvGrpSpPr>
                <a:grpSpLocks/>
              </p:cNvGrpSpPr>
              <p:nvPr/>
            </p:nvGrpSpPr>
            <p:grpSpPr bwMode="auto">
              <a:xfrm>
                <a:off x="152400" y="2667000"/>
                <a:ext cx="8686800" cy="4138041"/>
                <a:chOff x="152400" y="2667000"/>
                <a:chExt cx="8686800" cy="4138041"/>
              </a:xfrm>
            </p:grpSpPr>
            <p:pic>
              <p:nvPicPr>
                <p:cNvPr id="46092" name="Picture 4" descr="AIRSraob2.jpg"/>
                <p:cNvPicPr>
                  <a:picLocks/>
                </p:cNvPicPr>
                <p:nvPr/>
              </p:nvPicPr>
              <p:blipFill>
                <a:blip r:embed="rId2">
                  <a:extLst>
                    <a:ext uri="{28A0092B-C50C-407E-A947-70E740481C1C}">
                      <a14:useLocalDpi xmlns:a14="http://schemas.microsoft.com/office/drawing/2010/main" val="0"/>
                    </a:ext>
                  </a:extLst>
                </a:blip>
                <a:srcRect t="5112" r="6667"/>
                <a:stretch>
                  <a:fillRect/>
                </a:stretch>
              </p:blipFill>
              <p:spPr bwMode="auto">
                <a:xfrm>
                  <a:off x="152400" y="2667000"/>
                  <a:ext cx="4267200" cy="413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2" descr="SpfldAIRScorrected.png"/>
                <p:cNvPicPr>
                  <a:picLocks noChangeAspect="1"/>
                </p:cNvPicPr>
                <p:nvPr/>
              </p:nvPicPr>
              <p:blipFill>
                <a:blip r:embed="rId3">
                  <a:extLst>
                    <a:ext uri="{28A0092B-C50C-407E-A947-70E740481C1C}">
                      <a14:useLocalDpi xmlns:a14="http://schemas.microsoft.com/office/drawing/2010/main" val="0"/>
                    </a:ext>
                  </a:extLst>
                </a:blip>
                <a:srcRect t="5460" b="2011"/>
                <a:stretch>
                  <a:fillRect/>
                </a:stretch>
              </p:blipFill>
              <p:spPr bwMode="auto">
                <a:xfrm>
                  <a:off x="4343400" y="2667000"/>
                  <a:ext cx="4495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Rectangle 3"/>
                <p:cNvSpPr>
                  <a:spLocks noChangeArrowheads="1"/>
                </p:cNvSpPr>
                <p:nvPr/>
              </p:nvSpPr>
              <p:spPr bwMode="auto">
                <a:xfrm>
                  <a:off x="6553200" y="3200400"/>
                  <a:ext cx="1384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eaLnBrk="0" hangingPunct="0"/>
                  <a:r>
                    <a:rPr lang="en-US" sz="1800" dirty="0">
                      <a:solidFill>
                        <a:srgbClr val="800000"/>
                      </a:solidFill>
                    </a:rPr>
                    <a:t>Bias</a:t>
                  </a:r>
                </a:p>
                <a:p>
                  <a:pPr algn="ctr" eaLnBrk="0" hangingPunct="0"/>
                  <a:r>
                    <a:rPr lang="en-US" sz="1800" dirty="0">
                      <a:solidFill>
                        <a:srgbClr val="800000"/>
                      </a:solidFill>
                    </a:rPr>
                    <a:t>Corrected</a:t>
                  </a:r>
                </a:p>
              </p:txBody>
            </p:sp>
          </p:grpSp>
          <p:cxnSp>
            <p:nvCxnSpPr>
              <p:cNvPr id="46086" name="Straight Arrow Connector 7"/>
              <p:cNvCxnSpPr>
                <a:cxnSpLocks noChangeShapeType="1"/>
              </p:cNvCxnSpPr>
              <p:nvPr/>
            </p:nvCxnSpPr>
            <p:spPr bwMode="auto">
              <a:xfrm flipH="1">
                <a:off x="7924800" y="4800600"/>
                <a:ext cx="228600" cy="609600"/>
              </a:xfrm>
              <a:prstGeom prst="straightConnector1">
                <a:avLst/>
              </a:prstGeom>
              <a:noFill/>
              <a:ln w="38100">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46087" name="Straight Arrow Connector 10"/>
              <p:cNvCxnSpPr>
                <a:cxnSpLocks noChangeShapeType="1"/>
              </p:cNvCxnSpPr>
              <p:nvPr/>
            </p:nvCxnSpPr>
            <p:spPr bwMode="auto">
              <a:xfrm flipH="1">
                <a:off x="3810000" y="4800600"/>
                <a:ext cx="228600" cy="609600"/>
              </a:xfrm>
              <a:prstGeom prst="straightConnector1">
                <a:avLst/>
              </a:prstGeom>
              <a:noFill/>
              <a:ln w="38100">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46088" name="Straight Arrow Connector 11"/>
              <p:cNvCxnSpPr>
                <a:cxnSpLocks noChangeShapeType="1"/>
              </p:cNvCxnSpPr>
              <p:nvPr/>
            </p:nvCxnSpPr>
            <p:spPr bwMode="auto">
              <a:xfrm flipH="1">
                <a:off x="7391400" y="3962400"/>
                <a:ext cx="228600" cy="609600"/>
              </a:xfrm>
              <a:prstGeom prst="straightConnector1">
                <a:avLst/>
              </a:prstGeom>
              <a:noFill/>
              <a:ln w="38100">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46089" name="Straight Arrow Connector 12"/>
              <p:cNvCxnSpPr>
                <a:cxnSpLocks noChangeShapeType="1"/>
              </p:cNvCxnSpPr>
              <p:nvPr/>
            </p:nvCxnSpPr>
            <p:spPr bwMode="auto">
              <a:xfrm flipH="1">
                <a:off x="3352800" y="3962400"/>
                <a:ext cx="228600" cy="609600"/>
              </a:xfrm>
              <a:prstGeom prst="straightConnector1">
                <a:avLst/>
              </a:prstGeom>
              <a:noFill/>
              <a:ln w="38100">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46090" name="Straight Arrow Connector 13"/>
              <p:cNvCxnSpPr>
                <a:cxnSpLocks noChangeShapeType="1"/>
              </p:cNvCxnSpPr>
              <p:nvPr/>
            </p:nvCxnSpPr>
            <p:spPr bwMode="auto">
              <a:xfrm flipV="1">
                <a:off x="6019800" y="4343400"/>
                <a:ext cx="457200" cy="228600"/>
              </a:xfrm>
              <a:prstGeom prst="straightConnector1">
                <a:avLst/>
              </a:prstGeom>
              <a:noFill/>
              <a:ln w="38100">
                <a:solidFill>
                  <a:srgbClr val="800000"/>
                </a:solidFill>
                <a:round/>
                <a:headEnd/>
                <a:tailEnd type="arrow" w="med" len="med"/>
              </a:ln>
              <a:extLst>
                <a:ext uri="{909E8E84-426E-40dd-AFC4-6F175D3DCCD1}">
                  <a14:hiddenFill xmlns:a14="http://schemas.microsoft.com/office/drawing/2010/main">
                    <a:noFill/>
                  </a14:hiddenFill>
                </a:ext>
              </a:extLst>
            </p:spPr>
          </p:cxnSp>
          <p:cxnSp>
            <p:nvCxnSpPr>
              <p:cNvPr id="46091" name="Straight Arrow Connector 15"/>
              <p:cNvCxnSpPr>
                <a:cxnSpLocks noChangeShapeType="1"/>
              </p:cNvCxnSpPr>
              <p:nvPr/>
            </p:nvCxnSpPr>
            <p:spPr bwMode="auto">
              <a:xfrm flipV="1">
                <a:off x="1905000" y="4343400"/>
                <a:ext cx="457200" cy="228600"/>
              </a:xfrm>
              <a:prstGeom prst="straightConnector1">
                <a:avLst/>
              </a:prstGeom>
              <a:noFill/>
              <a:ln w="38100">
                <a:solidFill>
                  <a:srgbClr val="800000"/>
                </a:solidFill>
                <a:round/>
                <a:headEnd/>
                <a:tailEnd type="arrow" w="med" len="med"/>
              </a:ln>
              <a:extLst>
                <a:ext uri="{909E8E84-426E-40dd-AFC4-6F175D3DCCD1}">
                  <a14:hiddenFill xmlns:a14="http://schemas.microsoft.com/office/drawing/2010/main">
                    <a:noFill/>
                  </a14:hiddenFill>
                </a:ext>
              </a:extLst>
            </p:spPr>
          </p:cxnSp>
        </p:grpSp>
        <p:sp>
          <p:nvSpPr>
            <p:cNvPr id="46084" name="TextBox 8"/>
            <p:cNvSpPr txBox="1">
              <a:spLocks noChangeArrowheads="1"/>
            </p:cNvSpPr>
            <p:nvPr/>
          </p:nvSpPr>
          <p:spPr bwMode="auto">
            <a:xfrm>
              <a:off x="141351" y="6350000"/>
              <a:ext cx="8818037" cy="400110"/>
            </a:xfrm>
            <a:prstGeom prst="rect">
              <a:avLst/>
            </a:prstGeom>
            <a:solidFill>
              <a:srgbClr val="FFFF00"/>
            </a:solidFill>
            <a:ln w="28575">
              <a:solidFill>
                <a:srgbClr val="8000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dirty="0">
                  <a:solidFill>
                    <a:srgbClr val="800000"/>
                  </a:solidFill>
                </a:rPr>
                <a:t>Bias Correction removes </a:t>
              </a:r>
              <a:r>
                <a:rPr lang="en-US" sz="2000" b="1" i="1" dirty="0" smtClean="0">
                  <a:solidFill>
                    <a:srgbClr val="800000"/>
                  </a:solidFill>
                </a:rPr>
                <a:t>statistical </a:t>
              </a:r>
              <a:r>
                <a:rPr lang="en-US" sz="2000" b="1" i="1" dirty="0">
                  <a:solidFill>
                    <a:srgbClr val="800000"/>
                  </a:solidFill>
                </a:rPr>
                <a:t>bias with respect to </a:t>
              </a:r>
              <a:r>
                <a:rPr lang="en-US" sz="2000" b="1" i="1" dirty="0" smtClean="0">
                  <a:solidFill>
                    <a:srgbClr val="800000"/>
                  </a:solidFill>
                </a:rPr>
                <a:t>the model  FP</a:t>
              </a:r>
              <a:endParaRPr lang="en-US" sz="2000" b="1" i="1" dirty="0">
                <a:solidFill>
                  <a:srgbClr val="800000"/>
                </a:solidFill>
              </a:endParaRPr>
            </a:p>
          </p:txBody>
        </p:sp>
        <p:sp>
          <p:nvSpPr>
            <p:cNvPr id="3" name="Rectangle 2"/>
            <p:cNvSpPr/>
            <p:nvPr/>
          </p:nvSpPr>
          <p:spPr>
            <a:xfrm>
              <a:off x="3581400" y="2615565"/>
              <a:ext cx="457200" cy="1800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p:cNvSpPr txBox="1"/>
            <p:nvPr/>
          </p:nvSpPr>
          <p:spPr>
            <a:xfrm>
              <a:off x="3482821" y="2535390"/>
              <a:ext cx="546982" cy="307777"/>
            </a:xfrm>
            <a:prstGeom prst="rect">
              <a:avLst/>
            </a:prstGeom>
            <a:noFill/>
          </p:spPr>
          <p:txBody>
            <a:bodyPr wrap="none" rtlCol="0">
              <a:spAutoFit/>
            </a:bodyPr>
            <a:lstStyle/>
            <a:p>
              <a:r>
                <a:rPr lang="en-US" sz="1400" dirty="0" smtClean="0"/>
                <a:t>RTVL</a:t>
              </a:r>
              <a:endParaRPr lang="en-US" sz="1400" dirty="0"/>
            </a:p>
          </p:txBody>
        </p:sp>
        <p:sp>
          <p:nvSpPr>
            <p:cNvPr id="4" name="Rectangle 3"/>
            <p:cNvSpPr/>
            <p:nvPr/>
          </p:nvSpPr>
          <p:spPr>
            <a:xfrm>
              <a:off x="6940514" y="2590415"/>
              <a:ext cx="1320206" cy="1800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6838162" y="2511976"/>
              <a:ext cx="1313180" cy="307777"/>
            </a:xfrm>
            <a:prstGeom prst="rect">
              <a:avLst/>
            </a:prstGeom>
            <a:noFill/>
          </p:spPr>
          <p:txBody>
            <a:bodyPr wrap="none" rtlCol="0">
              <a:spAutoFit/>
            </a:bodyPr>
            <a:lstStyle/>
            <a:p>
              <a:r>
                <a:rPr lang="en-US" sz="1400" dirty="0" smtClean="0"/>
                <a:t>Corrected RTVL</a:t>
              </a:r>
              <a:endParaRPr lang="en-US" sz="1400" dirty="0"/>
            </a:p>
          </p:txBody>
        </p:sp>
      </p:grpSp>
    </p:spTree>
    <p:extLst>
      <p:ext uri="{BB962C8B-B14F-4D97-AF65-F5344CB8AC3E}">
        <p14:creationId xmlns:p14="http://schemas.microsoft.com/office/powerpoint/2010/main" val="38138181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63"/>
            <a:ext cx="8229600" cy="558800"/>
          </a:xfrm>
        </p:spPr>
        <p:txBody>
          <a:bodyPr rtlCol="0">
            <a:normAutofit fontScale="90000"/>
          </a:bodyPr>
          <a:lstStyle/>
          <a:p>
            <a:pPr eaLnBrk="1" fontAlgn="auto" hangingPunct="1">
              <a:spcAft>
                <a:spcPts val="0"/>
              </a:spcAft>
              <a:defRPr/>
            </a:pPr>
            <a:r>
              <a:rPr lang="en-US" b="1" i="1" dirty="0" smtClean="0">
                <a:solidFill>
                  <a:schemeClr val="accent2"/>
                </a:solidFill>
                <a:ea typeface="+mj-ea"/>
                <a:cs typeface="+mj-cs"/>
              </a:rPr>
              <a:t>ASSIST Profile Results</a:t>
            </a:r>
            <a:r>
              <a:rPr lang="en-US" b="1" i="1" u="sng" dirty="0" smtClean="0">
                <a:solidFill>
                  <a:schemeClr val="accent2"/>
                </a:solidFill>
                <a:ea typeface="+mj-ea"/>
                <a:cs typeface="+mj-cs"/>
              </a:rPr>
              <a:t/>
            </a:r>
            <a:br>
              <a:rPr lang="en-US" b="1" i="1" u="sng" dirty="0" smtClean="0">
                <a:solidFill>
                  <a:schemeClr val="accent2"/>
                </a:solidFill>
                <a:ea typeface="+mj-ea"/>
                <a:cs typeface="+mj-cs"/>
              </a:rPr>
            </a:br>
            <a:r>
              <a:rPr lang="en-US" b="1" i="1" u="sng" dirty="0" smtClean="0">
                <a:solidFill>
                  <a:schemeClr val="accent2"/>
                </a:solidFill>
                <a:ea typeface="+mj-ea"/>
                <a:cs typeface="+mj-cs"/>
              </a:rPr>
              <a:t>April 19 17 UTC – April 21, 00 UTC </a:t>
            </a:r>
            <a:endParaRPr lang="en-US" b="1" i="1" u="sng" dirty="0">
              <a:solidFill>
                <a:schemeClr val="accent2"/>
              </a:solidFill>
              <a:ea typeface="+mj-ea"/>
              <a:cs typeface="+mj-cs"/>
            </a:endParaRPr>
          </a:p>
        </p:txBody>
      </p:sp>
      <p:grpSp>
        <p:nvGrpSpPr>
          <p:cNvPr id="3" name="Group 2"/>
          <p:cNvGrpSpPr/>
          <p:nvPr/>
        </p:nvGrpSpPr>
        <p:grpSpPr>
          <a:xfrm>
            <a:off x="0" y="1220788"/>
            <a:ext cx="9147175" cy="5538787"/>
            <a:chOff x="0" y="1220788"/>
            <a:chExt cx="9147175" cy="5538787"/>
          </a:xfrm>
        </p:grpSpPr>
        <p:pic>
          <p:nvPicPr>
            <p:cNvPr id="31747" name="Picture 8" descr="Relative Humidity_cross-section_20120420_HU.jpg"/>
            <p:cNvPicPr>
              <a:picLocks noChangeAspect="1"/>
            </p:cNvPicPr>
            <p:nvPr/>
          </p:nvPicPr>
          <p:blipFill>
            <a:blip r:embed="rId2">
              <a:extLst>
                <a:ext uri="{28A0092B-C50C-407E-A947-70E740481C1C}">
                  <a14:useLocalDpi xmlns:a14="http://schemas.microsoft.com/office/drawing/2010/main" val="0"/>
                </a:ext>
              </a:extLst>
            </a:blip>
            <a:srcRect l="6248"/>
            <a:stretch>
              <a:fillRect/>
            </a:stretch>
          </p:blipFill>
          <p:spPr bwMode="auto">
            <a:xfrm>
              <a:off x="3135233" y="4071578"/>
              <a:ext cx="3002880" cy="240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Temperature_cross-section_20120420_HU.jpg"/>
            <p:cNvPicPr>
              <a:picLocks noChangeAspect="1"/>
            </p:cNvPicPr>
            <p:nvPr/>
          </p:nvPicPr>
          <p:blipFill>
            <a:blip r:embed="rId3">
              <a:extLst>
                <a:ext uri="{28A0092B-C50C-407E-A947-70E740481C1C}">
                  <a14:useLocalDpi xmlns:a14="http://schemas.microsoft.com/office/drawing/2010/main" val="0"/>
                </a:ext>
              </a:extLst>
            </a:blip>
            <a:srcRect l="4507"/>
            <a:stretch>
              <a:fillRect/>
            </a:stretch>
          </p:blipFill>
          <p:spPr bwMode="auto">
            <a:xfrm>
              <a:off x="6088504" y="1488448"/>
              <a:ext cx="3058671" cy="240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0" descr="Relative Humidity_cross-section_20120420_HU.jpg"/>
            <p:cNvPicPr>
              <a:picLocks noChangeAspect="1"/>
            </p:cNvPicPr>
            <p:nvPr/>
          </p:nvPicPr>
          <p:blipFill>
            <a:blip r:embed="rId4">
              <a:extLst>
                <a:ext uri="{28A0092B-C50C-407E-A947-70E740481C1C}">
                  <a14:useLocalDpi xmlns:a14="http://schemas.microsoft.com/office/drawing/2010/main" val="0"/>
                </a:ext>
              </a:extLst>
            </a:blip>
            <a:srcRect l="5437"/>
            <a:stretch>
              <a:fillRect/>
            </a:stretch>
          </p:blipFill>
          <p:spPr bwMode="auto">
            <a:xfrm>
              <a:off x="6118270" y="4071578"/>
              <a:ext cx="3028905" cy="240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12"/>
            <p:cNvSpPr txBox="1">
              <a:spLocks noChangeArrowheads="1"/>
            </p:cNvSpPr>
            <p:nvPr/>
          </p:nvSpPr>
          <p:spPr bwMode="auto">
            <a:xfrm>
              <a:off x="3212993" y="1220788"/>
              <a:ext cx="2493440"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chemeClr val="accent2"/>
                  </a:solidFill>
                </a:rPr>
                <a:t>Temperature ( 0 – 4 km) </a:t>
              </a:r>
            </a:p>
          </p:txBody>
        </p:sp>
        <p:sp>
          <p:nvSpPr>
            <p:cNvPr id="31751" name="TextBox 16"/>
            <p:cNvSpPr txBox="1">
              <a:spLocks noChangeArrowheads="1"/>
            </p:cNvSpPr>
            <p:nvPr/>
          </p:nvSpPr>
          <p:spPr bwMode="auto">
            <a:xfrm>
              <a:off x="3135233" y="6390208"/>
              <a:ext cx="2950370"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chemeClr val="accent2"/>
                  </a:solidFill>
                </a:rPr>
                <a:t>Relative Humidity ( 0 – 4 km) </a:t>
              </a:r>
            </a:p>
          </p:txBody>
        </p:sp>
        <p:sp>
          <p:nvSpPr>
            <p:cNvPr id="31752" name="TextBox 20"/>
            <p:cNvSpPr txBox="1">
              <a:spLocks noChangeArrowheads="1"/>
            </p:cNvSpPr>
            <p:nvPr/>
          </p:nvSpPr>
          <p:spPr bwMode="auto">
            <a:xfrm>
              <a:off x="868026" y="3792425"/>
              <a:ext cx="1428595"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ASSIST - only</a:t>
              </a:r>
            </a:p>
          </p:txBody>
        </p:sp>
        <p:sp>
          <p:nvSpPr>
            <p:cNvPr id="31754" name="TextBox 22"/>
            <p:cNvSpPr txBox="1">
              <a:spLocks noChangeArrowheads="1"/>
            </p:cNvSpPr>
            <p:nvPr/>
          </p:nvSpPr>
          <p:spPr bwMode="auto">
            <a:xfrm>
              <a:off x="7078498" y="3792425"/>
              <a:ext cx="923712"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RAQMS</a:t>
              </a:r>
            </a:p>
          </p:txBody>
        </p:sp>
        <p:pic>
          <p:nvPicPr>
            <p:cNvPr id="31755" name="Picture 5" descr="Temperature_cross-section_20120420_HU.jpg"/>
            <p:cNvPicPr>
              <a:picLocks noChangeAspect="1"/>
            </p:cNvPicPr>
            <p:nvPr/>
          </p:nvPicPr>
          <p:blipFill>
            <a:blip r:embed="rId5">
              <a:extLst>
                <a:ext uri="{28A0092B-C50C-407E-A947-70E740481C1C}">
                  <a14:useLocalDpi xmlns:a14="http://schemas.microsoft.com/office/drawing/2010/main" val="0"/>
                </a:ext>
              </a:extLst>
            </a:blip>
            <a:srcRect t="4556"/>
            <a:stretch>
              <a:fillRect/>
            </a:stretch>
          </p:blipFill>
          <p:spPr bwMode="auto">
            <a:xfrm>
              <a:off x="2935048" y="1590831"/>
              <a:ext cx="3203065" cy="229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3" descr="Temperature_cross-section_20120420_HU.jpg"/>
            <p:cNvPicPr>
              <a:picLocks noChangeAspect="1"/>
            </p:cNvPicPr>
            <p:nvPr/>
          </p:nvPicPr>
          <p:blipFill>
            <a:blip r:embed="rId6">
              <a:extLst>
                <a:ext uri="{28A0092B-C50C-407E-A947-70E740481C1C}">
                  <a14:useLocalDpi xmlns:a14="http://schemas.microsoft.com/office/drawing/2010/main" val="0"/>
                </a:ext>
              </a:extLst>
            </a:blip>
            <a:srcRect l="2518" r="2431"/>
            <a:stretch>
              <a:fillRect/>
            </a:stretch>
          </p:blipFill>
          <p:spPr bwMode="auto">
            <a:xfrm>
              <a:off x="0" y="1488448"/>
              <a:ext cx="3042096" cy="240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4" descr="Relative Humidity_cross-section_20120420_HU.jpg"/>
            <p:cNvPicPr>
              <a:picLocks noChangeAspect="1"/>
            </p:cNvPicPr>
            <p:nvPr/>
          </p:nvPicPr>
          <p:blipFill>
            <a:blip r:embed="rId7">
              <a:extLst>
                <a:ext uri="{28A0092B-C50C-407E-A947-70E740481C1C}">
                  <a14:useLocalDpi xmlns:a14="http://schemas.microsoft.com/office/drawing/2010/main" val="0"/>
                </a:ext>
              </a:extLst>
            </a:blip>
            <a:srcRect l="3839" t="6876"/>
            <a:stretch>
              <a:fillRect/>
            </a:stretch>
          </p:blipFill>
          <p:spPr bwMode="auto">
            <a:xfrm>
              <a:off x="42332" y="4233876"/>
              <a:ext cx="3077524" cy="223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5" descr="Relative Humidity_cross-section_20120420_HU.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5438" y="4068647"/>
              <a:ext cx="3203065" cy="240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p:nvPr/>
          </p:nvCxnSpPr>
          <p:spPr bwMode="auto">
            <a:xfrm>
              <a:off x="3094038" y="1590675"/>
              <a:ext cx="0" cy="4679950"/>
            </a:xfrm>
            <a:prstGeom prst="line">
              <a:avLst/>
            </a:prstGeom>
            <a:ln>
              <a:solidFill>
                <a:srgbClr val="800000"/>
              </a:solidFill>
            </a:ln>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bwMode="auto">
            <a:xfrm>
              <a:off x="6113463" y="1573213"/>
              <a:ext cx="0" cy="4681537"/>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grpSp>
      <p:sp>
        <p:nvSpPr>
          <p:cNvPr id="18" name="TextBox 14"/>
          <p:cNvSpPr txBox="1">
            <a:spLocks noChangeArrowheads="1"/>
          </p:cNvSpPr>
          <p:nvPr/>
        </p:nvSpPr>
        <p:spPr bwMode="auto">
          <a:xfrm>
            <a:off x="3289141" y="3792425"/>
            <a:ext cx="2602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ASSIST w </a:t>
            </a:r>
            <a:r>
              <a:rPr lang="en-US" sz="1800" b="1" dirty="0" smtClean="0">
                <a:solidFill>
                  <a:srgbClr val="FF0000"/>
                </a:solidFill>
              </a:rPr>
              <a:t>BIAS Correction</a:t>
            </a:r>
            <a:endParaRPr lang="en-US" sz="1800" b="1" dirty="0">
              <a:solidFill>
                <a:srgbClr val="FF0000"/>
              </a:solidFill>
            </a:endParaRPr>
          </a:p>
        </p:txBody>
      </p:sp>
    </p:spTree>
    <p:extLst>
      <p:ext uri="{BB962C8B-B14F-4D97-AF65-F5344CB8AC3E}">
        <p14:creationId xmlns:p14="http://schemas.microsoft.com/office/powerpoint/2010/main" val="35613959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63"/>
            <a:ext cx="8229600" cy="558800"/>
          </a:xfrm>
        </p:spPr>
        <p:txBody>
          <a:bodyPr rtlCol="0">
            <a:normAutofit fontScale="90000"/>
          </a:bodyPr>
          <a:lstStyle/>
          <a:p>
            <a:pPr eaLnBrk="1" fontAlgn="auto" hangingPunct="1">
              <a:spcAft>
                <a:spcPts val="0"/>
              </a:spcAft>
              <a:defRPr/>
            </a:pPr>
            <a:r>
              <a:rPr lang="en-US" b="1" i="1" dirty="0" smtClean="0">
                <a:solidFill>
                  <a:schemeClr val="accent2"/>
                </a:solidFill>
                <a:ea typeface="+mj-ea"/>
                <a:cs typeface="+mj-cs"/>
              </a:rPr>
              <a:t>ASSIST Profile Results</a:t>
            </a:r>
            <a:r>
              <a:rPr lang="en-US" b="1" i="1" u="sng" dirty="0" smtClean="0">
                <a:solidFill>
                  <a:schemeClr val="accent2"/>
                </a:solidFill>
                <a:ea typeface="+mj-ea"/>
                <a:cs typeface="+mj-cs"/>
              </a:rPr>
              <a:t/>
            </a:r>
            <a:br>
              <a:rPr lang="en-US" b="1" i="1" u="sng" dirty="0" smtClean="0">
                <a:solidFill>
                  <a:schemeClr val="accent2"/>
                </a:solidFill>
                <a:ea typeface="+mj-ea"/>
                <a:cs typeface="+mj-cs"/>
              </a:rPr>
            </a:br>
            <a:r>
              <a:rPr lang="en-US" b="1" i="1" u="sng" dirty="0" smtClean="0">
                <a:solidFill>
                  <a:schemeClr val="accent2"/>
                </a:solidFill>
                <a:ea typeface="+mj-ea"/>
                <a:cs typeface="+mj-cs"/>
              </a:rPr>
              <a:t>April 19 17 UTC – April 21, 00 UTC </a:t>
            </a:r>
            <a:endParaRPr lang="en-US" b="1" i="1" u="sng" dirty="0">
              <a:solidFill>
                <a:schemeClr val="accent2"/>
              </a:solidFill>
              <a:ea typeface="+mj-ea"/>
              <a:cs typeface="+mj-cs"/>
            </a:endParaRPr>
          </a:p>
        </p:txBody>
      </p:sp>
      <p:grpSp>
        <p:nvGrpSpPr>
          <p:cNvPr id="32770" name="Group 8"/>
          <p:cNvGrpSpPr>
            <a:grpSpLocks/>
          </p:cNvGrpSpPr>
          <p:nvPr/>
        </p:nvGrpSpPr>
        <p:grpSpPr bwMode="auto">
          <a:xfrm>
            <a:off x="79375" y="1220788"/>
            <a:ext cx="9072563" cy="5538787"/>
            <a:chOff x="79369" y="1220533"/>
            <a:chExt cx="9073232" cy="5538257"/>
          </a:xfrm>
        </p:grpSpPr>
        <p:sp>
          <p:nvSpPr>
            <p:cNvPr id="32771" name="TextBox 12"/>
            <p:cNvSpPr txBox="1">
              <a:spLocks noChangeArrowheads="1"/>
            </p:cNvSpPr>
            <p:nvPr/>
          </p:nvSpPr>
          <p:spPr bwMode="auto">
            <a:xfrm>
              <a:off x="3649563" y="1220533"/>
              <a:ext cx="1848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chemeClr val="accent2"/>
                  </a:solidFill>
                </a:rPr>
                <a:t>Ozone ( 0 – 4 km) </a:t>
              </a:r>
            </a:p>
          </p:txBody>
        </p:sp>
        <p:sp>
          <p:nvSpPr>
            <p:cNvPr id="32772" name="TextBox 13"/>
            <p:cNvSpPr txBox="1">
              <a:spLocks noChangeArrowheads="1"/>
            </p:cNvSpPr>
            <p:nvPr/>
          </p:nvSpPr>
          <p:spPr bwMode="auto">
            <a:xfrm>
              <a:off x="868026" y="3791924"/>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ASSIST - only</a:t>
              </a:r>
            </a:p>
          </p:txBody>
        </p:sp>
        <p:sp>
          <p:nvSpPr>
            <p:cNvPr id="32774" name="TextBox 15"/>
            <p:cNvSpPr txBox="1">
              <a:spLocks noChangeArrowheads="1"/>
            </p:cNvSpPr>
            <p:nvPr/>
          </p:nvSpPr>
          <p:spPr bwMode="auto">
            <a:xfrm>
              <a:off x="7078502" y="3791924"/>
              <a:ext cx="923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RAQMS</a:t>
              </a:r>
            </a:p>
          </p:txBody>
        </p:sp>
        <p:sp>
          <p:nvSpPr>
            <p:cNvPr id="32775" name="TextBox 16"/>
            <p:cNvSpPr txBox="1">
              <a:spLocks noChangeArrowheads="1"/>
            </p:cNvSpPr>
            <p:nvPr/>
          </p:nvSpPr>
          <p:spPr bwMode="auto">
            <a:xfrm>
              <a:off x="3245306" y="6389458"/>
              <a:ext cx="29035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chemeClr val="accent2"/>
                  </a:solidFill>
                </a:rPr>
                <a:t>Carbon Monoxide( 0 – 4 km) </a:t>
              </a:r>
            </a:p>
          </p:txBody>
        </p:sp>
        <p:pic>
          <p:nvPicPr>
            <p:cNvPr id="32776" name="Picture 2" descr="Ozone_20120420_HU.jpg"/>
            <p:cNvPicPr>
              <a:picLocks noChangeAspect="1"/>
            </p:cNvPicPr>
            <p:nvPr/>
          </p:nvPicPr>
          <p:blipFill>
            <a:blip r:embed="rId2">
              <a:extLst>
                <a:ext uri="{28A0092B-C50C-407E-A947-70E740481C1C}">
                  <a14:useLocalDpi xmlns:a14="http://schemas.microsoft.com/office/drawing/2010/main" val="0"/>
                </a:ext>
              </a:extLst>
            </a:blip>
            <a:srcRect l="6155"/>
            <a:stretch>
              <a:fillRect/>
            </a:stretch>
          </p:blipFill>
          <p:spPr bwMode="auto">
            <a:xfrm>
              <a:off x="6143550" y="1488167"/>
              <a:ext cx="3005883" cy="240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4" descr="Ozone_20120420_HU.jpg"/>
            <p:cNvPicPr>
              <a:picLocks noChangeAspect="1"/>
            </p:cNvPicPr>
            <p:nvPr/>
          </p:nvPicPr>
          <p:blipFill>
            <a:blip r:embed="rId3">
              <a:extLst>
                <a:ext uri="{28A0092B-C50C-407E-A947-70E740481C1C}">
                  <a14:useLocalDpi xmlns:a14="http://schemas.microsoft.com/office/drawing/2010/main" val="0"/>
                </a:ext>
              </a:extLst>
            </a:blip>
            <a:srcRect l="5322" t="4543"/>
            <a:stretch>
              <a:fillRect/>
            </a:stretch>
          </p:blipFill>
          <p:spPr bwMode="auto">
            <a:xfrm>
              <a:off x="3110965" y="1589865"/>
              <a:ext cx="3032585" cy="229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5" descr="Ozone_20120420_HU.jpg"/>
            <p:cNvPicPr>
              <a:picLocks noChangeAspect="1"/>
            </p:cNvPicPr>
            <p:nvPr/>
          </p:nvPicPr>
          <p:blipFill>
            <a:blip r:embed="rId4">
              <a:extLst>
                <a:ext uri="{28A0092B-C50C-407E-A947-70E740481C1C}">
                  <a14:useLocalDpi xmlns:a14="http://schemas.microsoft.com/office/drawing/2010/main" val="0"/>
                </a:ext>
              </a:extLst>
            </a:blip>
            <a:srcRect l="6815" t="4955"/>
            <a:stretch>
              <a:fillRect/>
            </a:stretch>
          </p:blipFill>
          <p:spPr bwMode="auto">
            <a:xfrm>
              <a:off x="99216" y="1599786"/>
              <a:ext cx="2984788" cy="228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descr="Carbon Monoxide_cross-section_20120420_HU.jpg"/>
            <p:cNvPicPr>
              <a:picLocks noChangeAspect="1"/>
            </p:cNvPicPr>
            <p:nvPr/>
          </p:nvPicPr>
          <p:blipFill>
            <a:blip r:embed="rId5">
              <a:extLst>
                <a:ext uri="{28A0092B-C50C-407E-A947-70E740481C1C}">
                  <a14:useLocalDpi xmlns:a14="http://schemas.microsoft.com/office/drawing/2010/main" val="0"/>
                </a:ext>
              </a:extLst>
            </a:blip>
            <a:srcRect l="5885" t="6438"/>
            <a:stretch>
              <a:fillRect/>
            </a:stretch>
          </p:blipFill>
          <p:spPr bwMode="auto">
            <a:xfrm>
              <a:off x="79369" y="4220782"/>
              <a:ext cx="3014556" cy="2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7" descr="Carbon Monoxide_cross-section_20120420_HU.jpg"/>
            <p:cNvPicPr>
              <a:picLocks noChangeAspect="1"/>
            </p:cNvPicPr>
            <p:nvPr/>
          </p:nvPicPr>
          <p:blipFill>
            <a:blip r:embed="rId6">
              <a:extLst>
                <a:ext uri="{28A0092B-C50C-407E-A947-70E740481C1C}">
                  <a14:useLocalDpi xmlns:a14="http://schemas.microsoft.com/office/drawing/2010/main" val="0"/>
                </a:ext>
              </a:extLst>
            </a:blip>
            <a:srcRect l="6625" t="6438"/>
            <a:stretch>
              <a:fillRect/>
            </a:stretch>
          </p:blipFill>
          <p:spPr bwMode="auto">
            <a:xfrm>
              <a:off x="3147220" y="4220782"/>
              <a:ext cx="2990832" cy="2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22" descr="Carbon Monoxide_cross-section_20120420_HU.jpg"/>
            <p:cNvPicPr>
              <a:picLocks noChangeAspect="1"/>
            </p:cNvPicPr>
            <p:nvPr/>
          </p:nvPicPr>
          <p:blipFill>
            <a:blip r:embed="rId7">
              <a:extLst>
                <a:ext uri="{28A0092B-C50C-407E-A947-70E740481C1C}">
                  <a14:useLocalDpi xmlns:a14="http://schemas.microsoft.com/office/drawing/2010/main" val="0"/>
                </a:ext>
              </a:extLst>
            </a:blip>
            <a:srcRect l="6612" t="6438"/>
            <a:stretch>
              <a:fillRect/>
            </a:stretch>
          </p:blipFill>
          <p:spPr bwMode="auto">
            <a:xfrm>
              <a:off x="6161314" y="4220782"/>
              <a:ext cx="2991287" cy="2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6" descr="Ozone_20120420_HU.jpg"/>
            <p:cNvPicPr>
              <a:picLocks noChangeAspect="1"/>
            </p:cNvPicPr>
            <p:nvPr/>
          </p:nvPicPr>
          <p:blipFill>
            <a:blip r:embed="rId8">
              <a:extLst>
                <a:ext uri="{28A0092B-C50C-407E-A947-70E740481C1C}">
                  <a14:useLocalDpi xmlns:a14="http://schemas.microsoft.com/office/drawing/2010/main" val="0"/>
                </a:ext>
              </a:extLst>
            </a:blip>
            <a:srcRect t="4645"/>
            <a:stretch>
              <a:fillRect/>
            </a:stretch>
          </p:blipFill>
          <p:spPr bwMode="auto">
            <a:xfrm>
              <a:off x="2958247" y="1599786"/>
              <a:ext cx="3203067" cy="229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7" descr="Carbon Monoxide_cross-section_20120420_HU.jpg"/>
            <p:cNvPicPr>
              <a:picLocks noChangeAspect="1"/>
            </p:cNvPicPr>
            <p:nvPr/>
          </p:nvPicPr>
          <p:blipFill>
            <a:blip r:embed="rId9">
              <a:extLst>
                <a:ext uri="{28A0092B-C50C-407E-A947-70E740481C1C}">
                  <a14:useLocalDpi xmlns:a14="http://schemas.microsoft.com/office/drawing/2010/main" val="0"/>
                </a:ext>
              </a:extLst>
            </a:blip>
            <a:srcRect t="4636"/>
            <a:stretch>
              <a:fillRect/>
            </a:stretch>
          </p:blipFill>
          <p:spPr bwMode="auto">
            <a:xfrm>
              <a:off x="2958247" y="4097867"/>
              <a:ext cx="3203067" cy="229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p:nvPr/>
          </p:nvCxnSpPr>
          <p:spPr>
            <a:xfrm>
              <a:off x="3094254" y="1590385"/>
              <a:ext cx="0" cy="4679502"/>
            </a:xfrm>
            <a:prstGeom prst="line">
              <a:avLst/>
            </a:prstGeom>
            <a:ln>
              <a:solidFill>
                <a:srgbClr val="80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6113902" y="1572924"/>
              <a:ext cx="0" cy="4681089"/>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grpSp>
      <p:sp>
        <p:nvSpPr>
          <p:cNvPr id="22" name="TextBox 14"/>
          <p:cNvSpPr txBox="1">
            <a:spLocks noChangeArrowheads="1"/>
          </p:cNvSpPr>
          <p:nvPr/>
        </p:nvSpPr>
        <p:spPr bwMode="auto">
          <a:xfrm>
            <a:off x="3289141" y="3792425"/>
            <a:ext cx="2602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ASSIST w </a:t>
            </a:r>
            <a:r>
              <a:rPr lang="en-US" sz="1800" b="1" dirty="0" smtClean="0">
                <a:solidFill>
                  <a:srgbClr val="FF0000"/>
                </a:solidFill>
              </a:rPr>
              <a:t>BIAS Correction</a:t>
            </a:r>
            <a:endParaRPr lang="en-US" sz="1800" b="1" dirty="0">
              <a:solidFill>
                <a:srgbClr val="FF0000"/>
              </a:solidFill>
            </a:endParaRPr>
          </a:p>
        </p:txBody>
      </p:sp>
    </p:spTree>
    <p:extLst>
      <p:ext uri="{BB962C8B-B14F-4D97-AF65-F5344CB8AC3E}">
        <p14:creationId xmlns:p14="http://schemas.microsoft.com/office/powerpoint/2010/main" val="16042555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163"/>
            <a:ext cx="8229600" cy="558800"/>
          </a:xfrm>
        </p:spPr>
        <p:txBody>
          <a:bodyPr rtlCol="0">
            <a:normAutofit fontScale="90000"/>
          </a:bodyPr>
          <a:lstStyle/>
          <a:p>
            <a:pPr eaLnBrk="1" fontAlgn="auto" hangingPunct="1">
              <a:spcAft>
                <a:spcPts val="0"/>
              </a:spcAft>
              <a:defRPr/>
            </a:pPr>
            <a:r>
              <a:rPr lang="en-US" b="1" i="1" dirty="0" smtClean="0">
                <a:solidFill>
                  <a:schemeClr val="accent2"/>
                </a:solidFill>
                <a:ea typeface="+mj-ea"/>
                <a:cs typeface="+mj-cs"/>
              </a:rPr>
              <a:t>ASSIST Profile Results</a:t>
            </a:r>
            <a:r>
              <a:rPr lang="en-US" b="1" i="1" u="sng" dirty="0" smtClean="0">
                <a:solidFill>
                  <a:schemeClr val="accent2"/>
                </a:solidFill>
                <a:ea typeface="+mj-ea"/>
                <a:cs typeface="+mj-cs"/>
              </a:rPr>
              <a:t/>
            </a:r>
            <a:br>
              <a:rPr lang="en-US" b="1" i="1" u="sng" dirty="0" smtClean="0">
                <a:solidFill>
                  <a:schemeClr val="accent2"/>
                </a:solidFill>
                <a:ea typeface="+mj-ea"/>
                <a:cs typeface="+mj-cs"/>
              </a:rPr>
            </a:br>
            <a:r>
              <a:rPr lang="en-US" b="1" i="1" u="sng" dirty="0" smtClean="0">
                <a:solidFill>
                  <a:schemeClr val="accent2"/>
                </a:solidFill>
                <a:ea typeface="+mj-ea"/>
                <a:cs typeface="+mj-cs"/>
              </a:rPr>
              <a:t>April 19 17 UTC – April 21, 00 UTC </a:t>
            </a:r>
            <a:endParaRPr lang="en-US" b="1" i="1" u="sng" dirty="0">
              <a:solidFill>
                <a:schemeClr val="accent2"/>
              </a:solidFill>
              <a:ea typeface="+mj-ea"/>
              <a:cs typeface="+mj-cs"/>
            </a:endParaRPr>
          </a:p>
        </p:txBody>
      </p:sp>
      <p:grpSp>
        <p:nvGrpSpPr>
          <p:cNvPr id="3" name="Group 2"/>
          <p:cNvGrpSpPr/>
          <p:nvPr/>
        </p:nvGrpSpPr>
        <p:grpSpPr>
          <a:xfrm>
            <a:off x="82550" y="1220788"/>
            <a:ext cx="9061450" cy="5538787"/>
            <a:chOff x="82550" y="1220788"/>
            <a:chExt cx="9061450" cy="5538787"/>
          </a:xfrm>
        </p:grpSpPr>
        <p:sp>
          <p:nvSpPr>
            <p:cNvPr id="33795" name="TextBox 12"/>
            <p:cNvSpPr txBox="1">
              <a:spLocks noChangeArrowheads="1"/>
            </p:cNvSpPr>
            <p:nvPr/>
          </p:nvSpPr>
          <p:spPr bwMode="auto">
            <a:xfrm>
              <a:off x="3649110" y="1220788"/>
              <a:ext cx="2112989"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chemeClr val="accent2"/>
                  </a:solidFill>
                </a:rPr>
                <a:t>Methane ( 0 – 4 km) </a:t>
              </a:r>
            </a:p>
          </p:txBody>
        </p:sp>
        <p:sp>
          <p:nvSpPr>
            <p:cNvPr id="33796" name="TextBox 13"/>
            <p:cNvSpPr txBox="1">
              <a:spLocks noChangeArrowheads="1"/>
            </p:cNvSpPr>
            <p:nvPr/>
          </p:nvSpPr>
          <p:spPr bwMode="auto">
            <a:xfrm>
              <a:off x="867344" y="3792425"/>
              <a:ext cx="1428714"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ASSIST - only</a:t>
              </a:r>
            </a:p>
          </p:txBody>
        </p:sp>
        <p:sp>
          <p:nvSpPr>
            <p:cNvPr id="33798" name="TextBox 15"/>
            <p:cNvSpPr txBox="1">
              <a:spLocks noChangeArrowheads="1"/>
            </p:cNvSpPr>
            <p:nvPr/>
          </p:nvSpPr>
          <p:spPr bwMode="auto">
            <a:xfrm>
              <a:off x="7078332" y="3792425"/>
              <a:ext cx="923789"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RAQMS</a:t>
              </a:r>
            </a:p>
          </p:txBody>
        </p:sp>
        <p:sp>
          <p:nvSpPr>
            <p:cNvPr id="33799" name="TextBox 16"/>
            <p:cNvSpPr txBox="1">
              <a:spLocks noChangeArrowheads="1"/>
            </p:cNvSpPr>
            <p:nvPr/>
          </p:nvSpPr>
          <p:spPr bwMode="auto">
            <a:xfrm>
              <a:off x="3414174" y="6390208"/>
              <a:ext cx="2506948"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chemeClr val="accent2"/>
                  </a:solidFill>
                </a:rPr>
                <a:t>Nitrous Oxide( 0 – 4 km) </a:t>
              </a:r>
            </a:p>
          </p:txBody>
        </p:sp>
        <p:pic>
          <p:nvPicPr>
            <p:cNvPr id="33801" name="Picture 3" descr="Methane_cross-section_20120420_HU.jpg"/>
            <p:cNvPicPr>
              <a:picLocks noChangeAspect="1"/>
            </p:cNvPicPr>
            <p:nvPr/>
          </p:nvPicPr>
          <p:blipFill>
            <a:blip r:embed="rId2">
              <a:extLst>
                <a:ext uri="{28A0092B-C50C-407E-A947-70E740481C1C}">
                  <a14:useLocalDpi xmlns:a14="http://schemas.microsoft.com/office/drawing/2010/main" val="0"/>
                </a:ext>
              </a:extLst>
            </a:blip>
            <a:srcRect l="6442" t="5418"/>
            <a:stretch>
              <a:fillRect/>
            </a:stretch>
          </p:blipFill>
          <p:spPr bwMode="auto">
            <a:xfrm>
              <a:off x="6147034" y="1609225"/>
              <a:ext cx="2996966" cy="227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6" descr="Nitrous Oxide_cross-section_20120420_HU.jpg"/>
            <p:cNvPicPr>
              <a:picLocks noChangeAspect="1"/>
            </p:cNvPicPr>
            <p:nvPr/>
          </p:nvPicPr>
          <p:blipFill>
            <a:blip r:embed="rId3">
              <a:extLst>
                <a:ext uri="{28A0092B-C50C-407E-A947-70E740481C1C}">
                  <a14:useLocalDpi xmlns:a14="http://schemas.microsoft.com/office/drawing/2010/main" val="0"/>
                </a:ext>
              </a:extLst>
            </a:blip>
            <a:srcRect l="6442" t="5659"/>
            <a:stretch>
              <a:fillRect/>
            </a:stretch>
          </p:blipFill>
          <p:spPr bwMode="auto">
            <a:xfrm>
              <a:off x="6147034" y="4195190"/>
              <a:ext cx="2996966" cy="226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7" descr="Methane_cross-section_20120420_HU.jpg"/>
            <p:cNvPicPr>
              <a:picLocks noChangeAspect="1"/>
            </p:cNvPicPr>
            <p:nvPr/>
          </p:nvPicPr>
          <p:blipFill>
            <a:blip r:embed="rId4">
              <a:extLst>
                <a:ext uri="{28A0092B-C50C-407E-A947-70E740481C1C}">
                  <a14:useLocalDpi xmlns:a14="http://schemas.microsoft.com/office/drawing/2010/main" val="0"/>
                </a:ext>
              </a:extLst>
            </a:blip>
            <a:srcRect l="5965" t="5418"/>
            <a:stretch>
              <a:fillRect/>
            </a:stretch>
          </p:blipFill>
          <p:spPr bwMode="auto">
            <a:xfrm>
              <a:off x="3134740" y="1609225"/>
              <a:ext cx="3012294" cy="227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8" descr="Nitrous Oxide_cross-section_20120420_HU.jpg"/>
            <p:cNvPicPr>
              <a:picLocks noChangeAspect="1"/>
            </p:cNvPicPr>
            <p:nvPr/>
          </p:nvPicPr>
          <p:blipFill>
            <a:blip r:embed="rId5">
              <a:extLst>
                <a:ext uri="{28A0092B-C50C-407E-A947-70E740481C1C}">
                  <a14:useLocalDpi xmlns:a14="http://schemas.microsoft.com/office/drawing/2010/main" val="0"/>
                </a:ext>
              </a:extLst>
            </a:blip>
            <a:srcRect l="5965" t="5339"/>
            <a:stretch>
              <a:fillRect/>
            </a:stretch>
          </p:blipFill>
          <p:spPr bwMode="auto">
            <a:xfrm>
              <a:off x="3134740" y="4192307"/>
              <a:ext cx="3012294" cy="227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9" descr="Methane_cross-section_20120420_HU.jpg"/>
            <p:cNvPicPr>
              <a:picLocks noChangeAspect="1"/>
            </p:cNvPicPr>
            <p:nvPr/>
          </p:nvPicPr>
          <p:blipFill>
            <a:blip r:embed="rId6">
              <a:extLst>
                <a:ext uri="{28A0092B-C50C-407E-A947-70E740481C1C}">
                  <a14:useLocalDpi xmlns:a14="http://schemas.microsoft.com/office/drawing/2010/main" val="0"/>
                </a:ext>
              </a:extLst>
            </a:blip>
            <a:srcRect l="6007" t="5338"/>
            <a:stretch>
              <a:fillRect/>
            </a:stretch>
          </p:blipFill>
          <p:spPr bwMode="auto">
            <a:xfrm>
              <a:off x="82550" y="1617716"/>
              <a:ext cx="3010877" cy="227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0" descr="Nitrous Oxide_cross-section_20120420_HU.jpg"/>
            <p:cNvPicPr>
              <a:picLocks noChangeAspect="1"/>
            </p:cNvPicPr>
            <p:nvPr/>
          </p:nvPicPr>
          <p:blipFill>
            <a:blip r:embed="rId7">
              <a:extLst>
                <a:ext uri="{28A0092B-C50C-407E-A947-70E740481C1C}">
                  <a14:useLocalDpi xmlns:a14="http://schemas.microsoft.com/office/drawing/2010/main" val="0"/>
                </a:ext>
              </a:extLst>
            </a:blip>
            <a:srcRect l="6596" t="5798"/>
            <a:stretch>
              <a:fillRect/>
            </a:stretch>
          </p:blipFill>
          <p:spPr bwMode="auto">
            <a:xfrm>
              <a:off x="101388" y="4203347"/>
              <a:ext cx="2992040" cy="226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2" descr="Methane_cross-section_20120420_HU.jpg"/>
            <p:cNvPicPr>
              <a:picLocks noChangeAspect="1"/>
            </p:cNvPicPr>
            <p:nvPr/>
          </p:nvPicPr>
          <p:blipFill>
            <a:blip r:embed="rId8">
              <a:extLst>
                <a:ext uri="{28A0092B-C50C-407E-A947-70E740481C1C}">
                  <a14:useLocalDpi xmlns:a14="http://schemas.microsoft.com/office/drawing/2010/main" val="0"/>
                </a:ext>
              </a:extLst>
            </a:blip>
            <a:srcRect t="5771"/>
            <a:stretch>
              <a:fillRect/>
            </a:stretch>
          </p:blipFill>
          <p:spPr bwMode="auto">
            <a:xfrm>
              <a:off x="2943703" y="1617716"/>
              <a:ext cx="3203331" cy="226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4" descr="Nitrous Oxide_cross-section_20120420_HU.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43703" y="4063986"/>
              <a:ext cx="3203331" cy="240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bwMode="auto">
            <a:xfrm>
              <a:off x="3094038" y="1590675"/>
              <a:ext cx="0" cy="4679950"/>
            </a:xfrm>
            <a:prstGeom prst="line">
              <a:avLst/>
            </a:prstGeom>
            <a:ln>
              <a:solidFill>
                <a:srgbClr val="80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bwMode="auto">
            <a:xfrm>
              <a:off x="6113463" y="1573213"/>
              <a:ext cx="0" cy="4681537"/>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grpSp>
      <p:sp>
        <p:nvSpPr>
          <p:cNvPr id="20" name="TextBox 14"/>
          <p:cNvSpPr txBox="1">
            <a:spLocks noChangeArrowheads="1"/>
          </p:cNvSpPr>
          <p:nvPr/>
        </p:nvSpPr>
        <p:spPr bwMode="auto">
          <a:xfrm>
            <a:off x="3289141" y="3792425"/>
            <a:ext cx="2602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rPr>
              <a:t>ASSIST w </a:t>
            </a:r>
            <a:r>
              <a:rPr lang="en-US" sz="1800" b="1" dirty="0" smtClean="0">
                <a:solidFill>
                  <a:srgbClr val="FF0000"/>
                </a:solidFill>
              </a:rPr>
              <a:t>BIAS Correction</a:t>
            </a:r>
            <a:endParaRPr lang="en-US" sz="1800" b="1" dirty="0">
              <a:solidFill>
                <a:srgbClr val="FF0000"/>
              </a:solidFill>
            </a:endParaRPr>
          </a:p>
        </p:txBody>
      </p:sp>
    </p:spTree>
    <p:extLst>
      <p:ext uri="{BB962C8B-B14F-4D97-AF65-F5344CB8AC3E}">
        <p14:creationId xmlns:p14="http://schemas.microsoft.com/office/powerpoint/2010/main" val="27167902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1623"/>
            <a:ext cx="9144000" cy="5650777"/>
          </a:xfrm>
          <a:prstGeom prst="rect">
            <a:avLst/>
          </a:prstGeom>
        </p:spPr>
        <p:txBody>
          <a:bodyPr wrap="square">
            <a:spAutoFit/>
          </a:bodyPr>
          <a:lstStyle/>
          <a:p>
            <a:pPr>
              <a:lnSpc>
                <a:spcPct val="80000"/>
              </a:lnSpc>
              <a:spcAft>
                <a:spcPct val="50000"/>
              </a:spcAft>
              <a:buClr>
                <a:schemeClr val="accent2"/>
              </a:buClr>
              <a:buSzPct val="75000"/>
              <a:defRPr/>
            </a:pPr>
            <a:r>
              <a:rPr lang="en-US" sz="2800" b="1" dirty="0" smtClean="0">
                <a:latin typeface="Arial" charset="0"/>
              </a:rPr>
              <a:t>	The </a:t>
            </a:r>
            <a:r>
              <a:rPr lang="en-US" sz="2800" b="1" dirty="0">
                <a:latin typeface="Arial" charset="0"/>
              </a:rPr>
              <a:t>retrieval procedure involves:</a:t>
            </a:r>
          </a:p>
          <a:p>
            <a:pPr marL="908050" lvl="1" indent="-342900">
              <a:lnSpc>
                <a:spcPct val="80000"/>
              </a:lnSpc>
              <a:spcAft>
                <a:spcPct val="50000"/>
              </a:spcAft>
              <a:buClr>
                <a:srgbClr val="660066"/>
              </a:buClr>
              <a:buSzPct val="100000"/>
              <a:buFont typeface="Arial"/>
              <a:buChar char="•"/>
              <a:defRPr/>
            </a:pPr>
            <a:r>
              <a:rPr lang="en-US" sz="2400" b="1" dirty="0">
                <a:latin typeface="Arial" charset="0"/>
              </a:rPr>
              <a:t>Using an optimal estimation algorithm which incorporates a climatological  covariance matrices for cloud height classes produced by a global dynamical chemistry model  </a:t>
            </a:r>
          </a:p>
          <a:p>
            <a:pPr marL="908050" lvl="1" indent="-342900">
              <a:lnSpc>
                <a:spcPct val="80000"/>
              </a:lnSpc>
              <a:spcAft>
                <a:spcPct val="50000"/>
              </a:spcAft>
              <a:buClr>
                <a:srgbClr val="660066"/>
              </a:buClr>
              <a:buSzPct val="100000"/>
              <a:buFont typeface="Arial"/>
              <a:buChar char="•"/>
              <a:defRPr/>
            </a:pPr>
            <a:r>
              <a:rPr lang="en-US" sz="2400" b="1" dirty="0">
                <a:latin typeface="Arial" charset="0"/>
              </a:rPr>
              <a:t>Obtaining the cloud free radiance spectra from cloud attenuated spectra  using the well known “N* Method” used for operational processing of satellite data</a:t>
            </a:r>
          </a:p>
          <a:p>
            <a:pPr marL="908050" lvl="1" indent="-342900">
              <a:lnSpc>
                <a:spcPct val="80000"/>
              </a:lnSpc>
              <a:spcAft>
                <a:spcPct val="50000"/>
              </a:spcAft>
              <a:buClr>
                <a:srgbClr val="660066"/>
              </a:buClr>
              <a:buSzPct val="100000"/>
              <a:buFont typeface="Arial"/>
              <a:buChar char="•"/>
              <a:defRPr/>
            </a:pPr>
            <a:r>
              <a:rPr lang="en-US" sz="2400" b="1" dirty="0">
                <a:latin typeface="Arial" charset="0"/>
              </a:rPr>
              <a:t>Defining the cloud height and proper cloud class for the statistical retrieval as that one in which the RMSD between the clouded radiance retrieval and the “clear sky radiance” retrieval is a minimum</a:t>
            </a:r>
          </a:p>
          <a:p>
            <a:pPr marL="908050" lvl="1" indent="-342900">
              <a:lnSpc>
                <a:spcPct val="80000"/>
              </a:lnSpc>
              <a:spcAft>
                <a:spcPct val="50000"/>
              </a:spcAft>
              <a:buClr>
                <a:srgbClr val="660066"/>
              </a:buClr>
              <a:buSzPct val="100000"/>
              <a:buFont typeface="Arial"/>
              <a:buChar char="•"/>
              <a:defRPr/>
            </a:pPr>
            <a:r>
              <a:rPr lang="en-US" sz="2400" b="1" dirty="0">
                <a:latin typeface="Arial" charset="0"/>
              </a:rPr>
              <a:t>Correcting the retrieval for statistical bias using the difference between a real-time dynamical chemistry model model profile and the retrieval obtained from the radiance spectrum simulated from it    </a:t>
            </a:r>
            <a:endParaRPr lang="en-US" sz="2400" dirty="0">
              <a:latin typeface="Arial" charset="0"/>
            </a:endParaRPr>
          </a:p>
        </p:txBody>
      </p:sp>
      <p:sp>
        <p:nvSpPr>
          <p:cNvPr id="3" name="Text Box 3"/>
          <p:cNvSpPr txBox="1">
            <a:spLocks noChangeArrowheads="1"/>
          </p:cNvSpPr>
          <p:nvPr/>
        </p:nvSpPr>
        <p:spPr bwMode="auto">
          <a:xfrm>
            <a:off x="0" y="0"/>
            <a:ext cx="9144000" cy="7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01" tIns="45652" rIns="91301" bIns="45652">
            <a:spAutoFit/>
          </a:bodyPr>
          <a:lstStyle>
            <a:lvl1pPr marL="576263" indent="-576263">
              <a:defRPr sz="2200" i="1">
                <a:solidFill>
                  <a:schemeClr val="tx1"/>
                </a:solidFill>
                <a:latin typeface="Times New Roman" charset="0"/>
                <a:ea typeface="ＭＳ Ｐゴシック" charset="0"/>
              </a:defRPr>
            </a:lvl1pPr>
            <a:lvl2pPr marL="742950" indent="-285750">
              <a:defRPr sz="2200" i="1">
                <a:solidFill>
                  <a:schemeClr val="tx1"/>
                </a:solidFill>
                <a:latin typeface="Times New Roman" charset="0"/>
                <a:ea typeface="ＭＳ Ｐゴシック" charset="0"/>
              </a:defRPr>
            </a:lvl2pPr>
            <a:lvl3pPr marL="1143000" indent="-228600">
              <a:defRPr sz="2200" i="1">
                <a:solidFill>
                  <a:schemeClr val="tx1"/>
                </a:solidFill>
                <a:latin typeface="Times New Roman" charset="0"/>
                <a:ea typeface="ＭＳ Ｐゴシック" charset="0"/>
              </a:defRPr>
            </a:lvl3pPr>
            <a:lvl4pPr marL="1600200" indent="-228600">
              <a:defRPr sz="2200" i="1">
                <a:solidFill>
                  <a:schemeClr val="tx1"/>
                </a:solidFill>
                <a:latin typeface="Times New Roman" charset="0"/>
                <a:ea typeface="ＭＳ Ｐゴシック" charset="0"/>
              </a:defRPr>
            </a:lvl4pPr>
            <a:lvl5pPr marL="2057400" indent="-228600">
              <a:defRPr sz="2200" i="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200" i="1">
                <a:solidFill>
                  <a:schemeClr val="tx1"/>
                </a:solidFill>
                <a:latin typeface="Times New Roman" charset="0"/>
                <a:ea typeface="ＭＳ Ｐゴシック" charset="0"/>
              </a:defRPr>
            </a:lvl9pPr>
          </a:lstStyle>
          <a:p>
            <a:pPr algn="ctr">
              <a:buFont typeface="Monotype Sorts" charset="0"/>
              <a:buNone/>
              <a:defRPr/>
            </a:pPr>
            <a:r>
              <a:rPr lang="en-US" sz="4000" b="1" i="0" u="sng" dirty="0" smtClean="0">
                <a:solidFill>
                  <a:srgbClr val="800000"/>
                </a:solidFill>
                <a:latin typeface="Arial" charset="0"/>
                <a:cs typeface="+mn-cs"/>
              </a:rPr>
              <a:t>Retrieval Procedure Summary</a:t>
            </a:r>
            <a:endParaRPr lang="en-US" sz="4000" b="1" i="0" u="sng" dirty="0" smtClean="0">
              <a:solidFill>
                <a:srgbClr val="800000"/>
              </a:solidFill>
              <a:latin typeface="Arial" charset="0"/>
              <a:cs typeface="+mn-cs"/>
            </a:endParaRPr>
          </a:p>
        </p:txBody>
      </p:sp>
    </p:spTree>
    <p:extLst>
      <p:ext uri="{BB962C8B-B14F-4D97-AF65-F5344CB8AC3E}">
        <p14:creationId xmlns:p14="http://schemas.microsoft.com/office/powerpoint/2010/main" val="2667063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100" name="Rectangle 20"/>
          <p:cNvSpPr>
            <a:spLocks noChangeArrowheads="1"/>
          </p:cNvSpPr>
          <p:nvPr/>
        </p:nvSpPr>
        <p:spPr bwMode="auto">
          <a:xfrm>
            <a:off x="762000" y="0"/>
            <a:ext cx="77724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1" i="1" u="sng" dirty="0" smtClean="0">
                <a:solidFill>
                  <a:srgbClr val="FFFF00"/>
                </a:solidFill>
                <a:effectLst>
                  <a:outerShdw blurRad="50800" dist="38100" dir="2700000" algn="tl" rotWithShape="0">
                    <a:srgbClr val="800000">
                      <a:alpha val="40000"/>
                    </a:srgbClr>
                  </a:outerShdw>
                </a:effectLst>
                <a:latin typeface="Arial" charset="0"/>
              </a:rPr>
              <a:t>Retrieval </a:t>
            </a:r>
            <a:r>
              <a:rPr lang="en-US" sz="4400" b="1" i="1" u="sng" dirty="0">
                <a:solidFill>
                  <a:srgbClr val="FFFF00"/>
                </a:solidFill>
                <a:effectLst>
                  <a:outerShdw blurRad="50800" dist="38100" dir="2700000" algn="tl" rotWithShape="0">
                    <a:srgbClr val="800000">
                      <a:alpha val="40000"/>
                    </a:srgbClr>
                  </a:outerShdw>
                </a:effectLst>
                <a:latin typeface="Arial" charset="0"/>
              </a:rPr>
              <a:t>Flow Chart</a:t>
            </a:r>
          </a:p>
        </p:txBody>
      </p:sp>
      <p:sp>
        <p:nvSpPr>
          <p:cNvPr id="46105" name="Rectangle 25"/>
          <p:cNvSpPr>
            <a:spLocks noChangeArrowheads="1"/>
          </p:cNvSpPr>
          <p:nvPr/>
        </p:nvSpPr>
        <p:spPr bwMode="auto">
          <a:xfrm>
            <a:off x="571500" y="1016000"/>
            <a:ext cx="2514600" cy="609600"/>
          </a:xfrm>
          <a:prstGeom prst="rect">
            <a:avLst/>
          </a:prstGeom>
          <a:solidFill>
            <a:srgbClr val="FFFF00"/>
          </a:solidFill>
          <a:ln w="57150" cmpd="sng">
            <a:solidFill>
              <a:srgbClr val="800000"/>
            </a:solidFill>
            <a:miter lim="800000"/>
            <a:headEnd/>
            <a:tailEnd/>
          </a:ln>
          <a:effectLst/>
          <a:extLst/>
        </p:spPr>
        <p:txBody>
          <a:bodyPr wrap="none" anchor="ctr"/>
          <a:lstStyle/>
          <a:p>
            <a:pPr algn="ctr"/>
            <a:r>
              <a:rPr lang="en-US" sz="1800" b="1" i="1" dirty="0" smtClean="0">
                <a:solidFill>
                  <a:srgbClr val="800000"/>
                </a:solidFill>
                <a:latin typeface="Arial" charset="0"/>
              </a:rPr>
              <a:t>ASSIST </a:t>
            </a:r>
            <a:r>
              <a:rPr lang="en-US" sz="1800" b="1" i="1" dirty="0">
                <a:solidFill>
                  <a:srgbClr val="800000"/>
                </a:solidFill>
                <a:latin typeface="Arial" charset="0"/>
              </a:rPr>
              <a:t>Radiance</a:t>
            </a:r>
          </a:p>
        </p:txBody>
      </p:sp>
      <p:sp>
        <p:nvSpPr>
          <p:cNvPr id="46113" name="Line 33"/>
          <p:cNvSpPr>
            <a:spLocks noChangeShapeType="1"/>
          </p:cNvSpPr>
          <p:nvPr/>
        </p:nvSpPr>
        <p:spPr bwMode="auto">
          <a:xfrm flipH="1">
            <a:off x="6337300" y="1282700"/>
            <a:ext cx="24765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15" name="AutoShape 35"/>
          <p:cNvSpPr>
            <a:spLocks noChangeArrowheads="1"/>
          </p:cNvSpPr>
          <p:nvPr/>
        </p:nvSpPr>
        <p:spPr bwMode="auto">
          <a:xfrm>
            <a:off x="368300" y="4648200"/>
            <a:ext cx="2463800" cy="685800"/>
          </a:xfrm>
          <a:prstGeom prst="octagon">
            <a:avLst>
              <a:gd name="adj" fmla="val 29287"/>
            </a:avLst>
          </a:prstGeom>
          <a:solidFill>
            <a:srgbClr val="FFFF00"/>
          </a:solidFill>
          <a:ln w="57150" cmpd="sng">
            <a:solidFill>
              <a:srgbClr val="800000"/>
            </a:solidFill>
            <a:miter lim="800000"/>
            <a:headEnd/>
            <a:tailEnd/>
          </a:ln>
          <a:effectLst/>
          <a:extLst/>
        </p:spPr>
        <p:txBody>
          <a:bodyPr wrap="none" anchor="ctr"/>
          <a:lstStyle/>
          <a:p>
            <a:pPr algn="ctr"/>
            <a:r>
              <a:rPr lang="en-US" sz="1800" b="1" i="1" dirty="0" smtClean="0">
                <a:solidFill>
                  <a:srgbClr val="800000"/>
                </a:solidFill>
                <a:latin typeface="Arial" charset="0"/>
              </a:rPr>
              <a:t> ASSIST Radiance</a:t>
            </a:r>
          </a:p>
          <a:p>
            <a:pPr algn="ctr"/>
            <a:r>
              <a:rPr lang="en-US" sz="1800" b="1" i="1" dirty="0" smtClean="0">
                <a:solidFill>
                  <a:srgbClr val="800000"/>
                </a:solidFill>
                <a:latin typeface="Arial" charset="0"/>
              </a:rPr>
              <a:t>Profile </a:t>
            </a:r>
            <a:r>
              <a:rPr lang="en-US" b="1" i="1" dirty="0" smtClean="0">
                <a:solidFill>
                  <a:srgbClr val="800000"/>
                </a:solidFill>
                <a:latin typeface="Arial" charset="0"/>
              </a:rPr>
              <a:t>Retrieval</a:t>
            </a:r>
            <a:endParaRPr lang="en-US" sz="1800" b="1" i="1" dirty="0">
              <a:solidFill>
                <a:srgbClr val="800000"/>
              </a:solidFill>
              <a:latin typeface="Arial" charset="0"/>
            </a:endParaRPr>
          </a:p>
        </p:txBody>
      </p:sp>
      <p:sp>
        <p:nvSpPr>
          <p:cNvPr id="21" name="Rectangle 25"/>
          <p:cNvSpPr>
            <a:spLocks noChangeArrowheads="1"/>
          </p:cNvSpPr>
          <p:nvPr/>
        </p:nvSpPr>
        <p:spPr bwMode="auto">
          <a:xfrm>
            <a:off x="3822700" y="1016000"/>
            <a:ext cx="2057400" cy="609600"/>
          </a:xfrm>
          <a:prstGeom prst="rect">
            <a:avLst/>
          </a:prstGeom>
          <a:solidFill>
            <a:srgbClr val="FFFF00"/>
          </a:solidFill>
          <a:ln w="57150" cmpd="sng">
            <a:solidFill>
              <a:srgbClr val="800000"/>
            </a:solidFill>
            <a:miter lim="800000"/>
            <a:headEnd/>
            <a:tailEnd/>
          </a:ln>
          <a:effectLst/>
          <a:extLst/>
        </p:spPr>
        <p:txBody>
          <a:bodyPr wrap="none" anchor="ctr"/>
          <a:lstStyle/>
          <a:p>
            <a:pPr algn="ctr"/>
            <a:r>
              <a:rPr lang="en-US" sz="1800" b="1" i="1" dirty="0" smtClean="0">
                <a:solidFill>
                  <a:srgbClr val="800000"/>
                </a:solidFill>
                <a:latin typeface="Arial" charset="0"/>
              </a:rPr>
              <a:t>NWP Profile</a:t>
            </a:r>
            <a:endParaRPr lang="en-US" sz="1800" b="1" i="1" dirty="0">
              <a:solidFill>
                <a:srgbClr val="800000"/>
              </a:solidFill>
              <a:latin typeface="Arial" charset="0"/>
            </a:endParaRPr>
          </a:p>
        </p:txBody>
      </p:sp>
      <p:sp>
        <p:nvSpPr>
          <p:cNvPr id="22" name="Rectangle 25"/>
          <p:cNvSpPr>
            <a:spLocks noChangeArrowheads="1"/>
          </p:cNvSpPr>
          <p:nvPr/>
        </p:nvSpPr>
        <p:spPr bwMode="auto">
          <a:xfrm>
            <a:off x="6364594" y="1016000"/>
            <a:ext cx="2514600" cy="609600"/>
          </a:xfrm>
          <a:prstGeom prst="rect">
            <a:avLst/>
          </a:prstGeom>
          <a:solidFill>
            <a:srgbClr val="FFFF00"/>
          </a:solidFill>
          <a:ln w="57150" cmpd="sng">
            <a:solidFill>
              <a:srgbClr val="800000"/>
            </a:solidFill>
            <a:miter lim="800000"/>
            <a:headEnd/>
            <a:tailEnd/>
          </a:ln>
          <a:effectLst/>
          <a:extLst/>
        </p:spPr>
        <p:txBody>
          <a:bodyPr wrap="none" anchor="ctr"/>
          <a:lstStyle/>
          <a:p>
            <a:pPr algn="ctr"/>
            <a:r>
              <a:rPr lang="en-US" sz="1800" b="1" i="1" dirty="0" smtClean="0">
                <a:solidFill>
                  <a:srgbClr val="800000"/>
                </a:solidFill>
                <a:latin typeface="Arial" charset="0"/>
              </a:rPr>
              <a:t>NWP </a:t>
            </a:r>
            <a:r>
              <a:rPr lang="en-US" sz="1800" b="1" i="1" dirty="0">
                <a:solidFill>
                  <a:srgbClr val="800000"/>
                </a:solidFill>
                <a:latin typeface="Arial" charset="0"/>
              </a:rPr>
              <a:t>Radiance</a:t>
            </a:r>
          </a:p>
        </p:txBody>
      </p:sp>
      <p:sp>
        <p:nvSpPr>
          <p:cNvPr id="23" name="Line 33"/>
          <p:cNvSpPr>
            <a:spLocks noChangeShapeType="1"/>
          </p:cNvSpPr>
          <p:nvPr/>
        </p:nvSpPr>
        <p:spPr bwMode="auto">
          <a:xfrm>
            <a:off x="1892300" y="1752600"/>
            <a:ext cx="0" cy="254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Line 33"/>
          <p:cNvSpPr>
            <a:spLocks noChangeShapeType="1"/>
          </p:cNvSpPr>
          <p:nvPr/>
        </p:nvSpPr>
        <p:spPr bwMode="auto">
          <a:xfrm flipH="1">
            <a:off x="3822700" y="2514600"/>
            <a:ext cx="73660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Oval 30"/>
          <p:cNvSpPr>
            <a:spLocks noChangeArrowheads="1"/>
          </p:cNvSpPr>
          <p:nvPr/>
        </p:nvSpPr>
        <p:spPr bwMode="auto">
          <a:xfrm>
            <a:off x="4610100" y="2095500"/>
            <a:ext cx="3162300" cy="838200"/>
          </a:xfrm>
          <a:prstGeom prst="ellipse">
            <a:avLst/>
          </a:prstGeom>
          <a:solidFill>
            <a:srgbClr val="FFFF00"/>
          </a:solidFill>
          <a:ln w="57150" cmpd="sng">
            <a:solidFill>
              <a:srgbClr val="800000"/>
            </a:solidFill>
            <a:round/>
            <a:headEnd/>
            <a:tailEnd/>
          </a:ln>
          <a:effectLst/>
          <a:extLst/>
        </p:spPr>
        <p:txBody>
          <a:bodyPr wrap="none" anchor="ctr"/>
          <a:lstStyle/>
          <a:p>
            <a:pPr algn="ctr"/>
            <a:r>
              <a:rPr lang="en-US" sz="1800" b="1" i="1" dirty="0" smtClean="0">
                <a:solidFill>
                  <a:srgbClr val="800000"/>
                </a:solidFill>
                <a:latin typeface="Arial" charset="0"/>
              </a:rPr>
              <a:t>Clear Air</a:t>
            </a:r>
          </a:p>
          <a:p>
            <a:pPr algn="ctr"/>
            <a:r>
              <a:rPr lang="en-US" sz="1800" b="1" i="1" dirty="0" smtClean="0">
                <a:solidFill>
                  <a:srgbClr val="800000"/>
                </a:solidFill>
                <a:latin typeface="Arial" charset="0"/>
              </a:rPr>
              <a:t> Radiance Threshold</a:t>
            </a:r>
            <a:endParaRPr lang="en-US" sz="1800" b="1" i="1" dirty="0">
              <a:solidFill>
                <a:srgbClr val="800000"/>
              </a:solidFill>
              <a:latin typeface="Arial" charset="0"/>
            </a:endParaRPr>
          </a:p>
        </p:txBody>
      </p:sp>
      <p:sp>
        <p:nvSpPr>
          <p:cNvPr id="26" name="Oval 30"/>
          <p:cNvSpPr>
            <a:spLocks noChangeArrowheads="1"/>
          </p:cNvSpPr>
          <p:nvPr/>
        </p:nvSpPr>
        <p:spPr bwMode="auto">
          <a:xfrm>
            <a:off x="3397250" y="4559300"/>
            <a:ext cx="4745344" cy="831850"/>
          </a:xfrm>
          <a:prstGeom prst="ellipse">
            <a:avLst/>
          </a:prstGeom>
          <a:solidFill>
            <a:srgbClr val="FFFF00"/>
          </a:solidFill>
          <a:ln w="57150" cmpd="sng">
            <a:solidFill>
              <a:srgbClr val="800000"/>
            </a:solidFill>
            <a:round/>
            <a:headEnd/>
            <a:tailEnd/>
          </a:ln>
          <a:effectLst/>
          <a:extLst/>
        </p:spPr>
        <p:txBody>
          <a:bodyPr wrap="none" anchor="ctr"/>
          <a:lstStyle/>
          <a:p>
            <a:pPr algn="ctr"/>
            <a:r>
              <a:rPr lang="en-US" sz="1800" b="1" i="1" dirty="0" smtClean="0">
                <a:solidFill>
                  <a:srgbClr val="800000"/>
                </a:solidFill>
                <a:latin typeface="Arial" charset="0"/>
              </a:rPr>
              <a:t>Statistical Bias </a:t>
            </a:r>
            <a:r>
              <a:rPr lang="en-US" b="1" i="1" dirty="0" smtClean="0">
                <a:solidFill>
                  <a:srgbClr val="800000"/>
                </a:solidFill>
                <a:latin typeface="Arial" charset="0"/>
              </a:rPr>
              <a:t>Correction</a:t>
            </a:r>
          </a:p>
          <a:p>
            <a:pPr algn="ctr"/>
            <a:r>
              <a:rPr lang="en-US" sz="1600" b="1" i="1" dirty="0" smtClean="0">
                <a:solidFill>
                  <a:srgbClr val="800000"/>
                </a:solidFill>
                <a:latin typeface="Arial" charset="0"/>
              </a:rPr>
              <a:t>(NWP Profile – NWP Retrieval)</a:t>
            </a:r>
            <a:endParaRPr lang="en-US" sz="1600" b="1" i="1" dirty="0">
              <a:solidFill>
                <a:srgbClr val="800000"/>
              </a:solidFill>
              <a:latin typeface="Arial" charset="0"/>
            </a:endParaRPr>
          </a:p>
        </p:txBody>
      </p:sp>
      <p:sp>
        <p:nvSpPr>
          <p:cNvPr id="27" name="Line 33"/>
          <p:cNvSpPr>
            <a:spLocks noChangeShapeType="1"/>
          </p:cNvSpPr>
          <p:nvPr/>
        </p:nvSpPr>
        <p:spPr bwMode="auto">
          <a:xfrm>
            <a:off x="3200400" y="1713468"/>
            <a:ext cx="1524000" cy="52173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4997450" y="1694934"/>
            <a:ext cx="2281544" cy="369332"/>
          </a:xfrm>
          <a:prstGeom prst="rect">
            <a:avLst/>
          </a:prstGeom>
          <a:noFill/>
        </p:spPr>
        <p:txBody>
          <a:bodyPr wrap="none" rtlCol="0">
            <a:spAutoFit/>
          </a:bodyPr>
          <a:lstStyle/>
          <a:p>
            <a:r>
              <a:rPr lang="en-US" dirty="0" smtClean="0">
                <a:solidFill>
                  <a:srgbClr val="FFFF00"/>
                </a:solidFill>
              </a:rPr>
              <a:t>( If Internet Available )</a:t>
            </a:r>
            <a:endParaRPr lang="en-US" dirty="0">
              <a:solidFill>
                <a:srgbClr val="FFFF00"/>
              </a:solidFill>
            </a:endParaRPr>
          </a:p>
        </p:txBody>
      </p:sp>
      <p:sp>
        <p:nvSpPr>
          <p:cNvPr id="28" name="Rectangle 25"/>
          <p:cNvSpPr>
            <a:spLocks noChangeArrowheads="1"/>
          </p:cNvSpPr>
          <p:nvPr/>
        </p:nvSpPr>
        <p:spPr bwMode="auto">
          <a:xfrm>
            <a:off x="1397000" y="2095500"/>
            <a:ext cx="2425700" cy="812800"/>
          </a:xfrm>
          <a:prstGeom prst="rect">
            <a:avLst/>
          </a:prstGeom>
          <a:solidFill>
            <a:srgbClr val="FFFF00"/>
          </a:solidFill>
          <a:ln w="57150" cmpd="sng">
            <a:solidFill>
              <a:srgbClr val="800000"/>
            </a:solidFill>
            <a:miter lim="800000"/>
            <a:headEnd/>
            <a:tailEnd/>
          </a:ln>
          <a:effectLst/>
          <a:extLst/>
        </p:spPr>
        <p:txBody>
          <a:bodyPr wrap="none" anchor="ctr"/>
          <a:lstStyle/>
          <a:p>
            <a:pPr algn="ctr"/>
            <a:r>
              <a:rPr lang="en-US" sz="1800" b="1" i="1" dirty="0" smtClean="0">
                <a:solidFill>
                  <a:srgbClr val="800000"/>
                </a:solidFill>
                <a:latin typeface="Arial" charset="0"/>
              </a:rPr>
              <a:t>Clear Column</a:t>
            </a:r>
          </a:p>
          <a:p>
            <a:pPr algn="ctr"/>
            <a:r>
              <a:rPr lang="en-US" b="1" i="1" dirty="0" smtClean="0">
                <a:solidFill>
                  <a:srgbClr val="800000"/>
                </a:solidFill>
                <a:latin typeface="Arial" charset="0"/>
              </a:rPr>
              <a:t>Radiance</a:t>
            </a:r>
            <a:endParaRPr lang="en-US" sz="1800" b="1" i="1" dirty="0">
              <a:solidFill>
                <a:srgbClr val="800000"/>
              </a:solidFill>
              <a:latin typeface="Arial" charset="0"/>
            </a:endParaRPr>
          </a:p>
        </p:txBody>
      </p:sp>
      <p:sp>
        <p:nvSpPr>
          <p:cNvPr id="29" name="Line 33"/>
          <p:cNvSpPr>
            <a:spLocks noChangeShapeType="1"/>
          </p:cNvSpPr>
          <p:nvPr/>
        </p:nvSpPr>
        <p:spPr bwMode="auto">
          <a:xfrm flipH="1">
            <a:off x="7278994" y="1713468"/>
            <a:ext cx="391806" cy="42013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Line 33"/>
          <p:cNvSpPr>
            <a:spLocks noChangeShapeType="1"/>
          </p:cNvSpPr>
          <p:nvPr/>
        </p:nvSpPr>
        <p:spPr bwMode="auto">
          <a:xfrm>
            <a:off x="6007100" y="1295400"/>
            <a:ext cx="330200"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Line 33"/>
          <p:cNvSpPr>
            <a:spLocks noChangeShapeType="1"/>
          </p:cNvSpPr>
          <p:nvPr/>
        </p:nvSpPr>
        <p:spPr bwMode="auto">
          <a:xfrm>
            <a:off x="7988300" y="1816100"/>
            <a:ext cx="0" cy="1600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Line 33"/>
          <p:cNvSpPr>
            <a:spLocks noChangeShapeType="1"/>
          </p:cNvSpPr>
          <p:nvPr/>
        </p:nvSpPr>
        <p:spPr bwMode="auto">
          <a:xfrm>
            <a:off x="1143000" y="1752600"/>
            <a:ext cx="0" cy="16637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AutoShape 35"/>
          <p:cNvSpPr>
            <a:spLocks noChangeArrowheads="1"/>
          </p:cNvSpPr>
          <p:nvPr/>
        </p:nvSpPr>
        <p:spPr bwMode="auto">
          <a:xfrm>
            <a:off x="6536044" y="3594100"/>
            <a:ext cx="2514600" cy="723900"/>
          </a:xfrm>
          <a:prstGeom prst="octagon">
            <a:avLst>
              <a:gd name="adj" fmla="val 29287"/>
            </a:avLst>
          </a:prstGeom>
          <a:solidFill>
            <a:srgbClr val="FFFF00"/>
          </a:solidFill>
          <a:ln w="57150" cmpd="sng">
            <a:solidFill>
              <a:srgbClr val="800000"/>
            </a:solidFill>
            <a:miter lim="800000"/>
            <a:headEnd/>
            <a:tailEnd/>
          </a:ln>
          <a:effectLst/>
          <a:extLst/>
        </p:spPr>
        <p:txBody>
          <a:bodyPr wrap="none" anchor="ctr"/>
          <a:lstStyle/>
          <a:p>
            <a:pPr algn="ctr"/>
            <a:r>
              <a:rPr lang="en-US" sz="1800" b="1" i="1" dirty="0" smtClean="0">
                <a:solidFill>
                  <a:srgbClr val="800000"/>
                </a:solidFill>
                <a:latin typeface="Arial" charset="0"/>
              </a:rPr>
              <a:t> NWP Radiance</a:t>
            </a:r>
          </a:p>
          <a:p>
            <a:pPr algn="ctr"/>
            <a:r>
              <a:rPr lang="en-US" sz="1800" b="1" i="1" dirty="0" smtClean="0">
                <a:solidFill>
                  <a:srgbClr val="800000"/>
                </a:solidFill>
                <a:latin typeface="Arial" charset="0"/>
              </a:rPr>
              <a:t>Profile </a:t>
            </a:r>
            <a:r>
              <a:rPr lang="en-US" b="1" i="1" dirty="0" smtClean="0">
                <a:solidFill>
                  <a:srgbClr val="800000"/>
                </a:solidFill>
                <a:latin typeface="Arial" charset="0"/>
              </a:rPr>
              <a:t>Retrieval</a:t>
            </a:r>
            <a:endParaRPr lang="en-US" sz="1800" b="1" i="1" dirty="0">
              <a:solidFill>
                <a:srgbClr val="800000"/>
              </a:solidFill>
              <a:latin typeface="Arial" charset="0"/>
            </a:endParaRPr>
          </a:p>
        </p:txBody>
      </p:sp>
      <p:sp>
        <p:nvSpPr>
          <p:cNvPr id="34" name="Line 33"/>
          <p:cNvSpPr>
            <a:spLocks noChangeShapeType="1"/>
          </p:cNvSpPr>
          <p:nvPr/>
        </p:nvSpPr>
        <p:spPr bwMode="auto">
          <a:xfrm flipH="1">
            <a:off x="1943100" y="3009900"/>
            <a:ext cx="0" cy="406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33"/>
          <p:cNvSpPr>
            <a:spLocks noChangeShapeType="1"/>
          </p:cNvSpPr>
          <p:nvPr/>
        </p:nvSpPr>
        <p:spPr bwMode="auto">
          <a:xfrm>
            <a:off x="3086100" y="3975100"/>
            <a:ext cx="3219451"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AutoShape 35"/>
          <p:cNvSpPr>
            <a:spLocks noChangeArrowheads="1"/>
          </p:cNvSpPr>
          <p:nvPr/>
        </p:nvSpPr>
        <p:spPr bwMode="auto">
          <a:xfrm>
            <a:off x="952500" y="3454400"/>
            <a:ext cx="1879600" cy="914400"/>
          </a:xfrm>
          <a:prstGeom prst="octagon">
            <a:avLst>
              <a:gd name="adj" fmla="val 29287"/>
            </a:avLst>
          </a:prstGeom>
          <a:solidFill>
            <a:srgbClr val="FFFF00"/>
          </a:solidFill>
          <a:ln w="57150" cmpd="sng">
            <a:solidFill>
              <a:srgbClr val="800000"/>
            </a:solidFill>
            <a:miter lim="800000"/>
            <a:headEnd/>
            <a:tailEnd/>
          </a:ln>
          <a:effectLst/>
          <a:extLst/>
        </p:spPr>
        <p:txBody>
          <a:bodyPr wrap="none" anchor="ctr"/>
          <a:lstStyle/>
          <a:p>
            <a:pPr algn="ctr"/>
            <a:r>
              <a:rPr lang="en-US" sz="1800" b="1" i="1" dirty="0" smtClean="0">
                <a:solidFill>
                  <a:srgbClr val="800000"/>
                </a:solidFill>
                <a:latin typeface="Arial" charset="0"/>
              </a:rPr>
              <a:t> Cloud Class</a:t>
            </a:r>
          </a:p>
          <a:p>
            <a:pPr algn="ctr"/>
            <a:r>
              <a:rPr lang="en-US" b="1" i="1" dirty="0" smtClean="0">
                <a:solidFill>
                  <a:srgbClr val="800000"/>
                </a:solidFill>
                <a:latin typeface="Arial" charset="0"/>
              </a:rPr>
              <a:t>Determination</a:t>
            </a:r>
            <a:endParaRPr lang="en-US" sz="1800" b="1" i="1" dirty="0">
              <a:solidFill>
                <a:srgbClr val="800000"/>
              </a:solidFill>
              <a:latin typeface="Arial" charset="0"/>
            </a:endParaRPr>
          </a:p>
        </p:txBody>
      </p:sp>
      <p:sp>
        <p:nvSpPr>
          <p:cNvPr id="39" name="Line 33"/>
          <p:cNvSpPr>
            <a:spLocks noChangeShapeType="1"/>
          </p:cNvSpPr>
          <p:nvPr/>
        </p:nvSpPr>
        <p:spPr bwMode="auto">
          <a:xfrm>
            <a:off x="1892300" y="4419600"/>
            <a:ext cx="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Line 33"/>
          <p:cNvSpPr>
            <a:spLocks noChangeShapeType="1"/>
          </p:cNvSpPr>
          <p:nvPr/>
        </p:nvSpPr>
        <p:spPr bwMode="auto">
          <a:xfrm flipH="1">
            <a:off x="6134100" y="4165600"/>
            <a:ext cx="401944" cy="254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Line 33"/>
          <p:cNvSpPr>
            <a:spLocks noChangeShapeType="1"/>
          </p:cNvSpPr>
          <p:nvPr/>
        </p:nvSpPr>
        <p:spPr bwMode="auto">
          <a:xfrm>
            <a:off x="2314576" y="5441950"/>
            <a:ext cx="885824" cy="38735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Line 33"/>
          <p:cNvSpPr>
            <a:spLocks noChangeShapeType="1"/>
          </p:cNvSpPr>
          <p:nvPr/>
        </p:nvSpPr>
        <p:spPr bwMode="auto">
          <a:xfrm flipH="1">
            <a:off x="5702300" y="5473184"/>
            <a:ext cx="0" cy="21006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AutoShape 35"/>
          <p:cNvSpPr>
            <a:spLocks noChangeArrowheads="1"/>
          </p:cNvSpPr>
          <p:nvPr/>
        </p:nvSpPr>
        <p:spPr bwMode="auto">
          <a:xfrm>
            <a:off x="3335644" y="5695950"/>
            <a:ext cx="3200400" cy="914400"/>
          </a:xfrm>
          <a:prstGeom prst="octagon">
            <a:avLst>
              <a:gd name="adj" fmla="val 29287"/>
            </a:avLst>
          </a:prstGeom>
          <a:solidFill>
            <a:srgbClr val="FFFF00"/>
          </a:solidFill>
          <a:ln w="57150" cmpd="sng">
            <a:solidFill>
              <a:srgbClr val="800000"/>
            </a:solidFill>
            <a:miter lim="800000"/>
            <a:headEnd/>
            <a:tailEnd/>
          </a:ln>
          <a:effectLst/>
          <a:extLst/>
        </p:spPr>
        <p:txBody>
          <a:bodyPr wrap="none" anchor="ctr"/>
          <a:lstStyle/>
          <a:p>
            <a:pPr algn="ctr"/>
            <a:r>
              <a:rPr lang="en-US" sz="1800" b="1" i="1" u="sng" dirty="0" smtClean="0">
                <a:solidFill>
                  <a:srgbClr val="800000"/>
                </a:solidFill>
                <a:latin typeface="Arial" charset="0"/>
              </a:rPr>
              <a:t> </a:t>
            </a:r>
            <a:r>
              <a:rPr lang="en-US" sz="2400" b="1" i="1" u="sng" dirty="0" smtClean="0">
                <a:solidFill>
                  <a:srgbClr val="800000"/>
                </a:solidFill>
                <a:latin typeface="Arial" charset="0"/>
              </a:rPr>
              <a:t>ASSIST Final</a:t>
            </a:r>
          </a:p>
          <a:p>
            <a:pPr algn="ctr"/>
            <a:r>
              <a:rPr lang="en-US" sz="2400" b="1" i="1" u="sng" dirty="0" smtClean="0">
                <a:solidFill>
                  <a:srgbClr val="800000"/>
                </a:solidFill>
                <a:latin typeface="Arial" charset="0"/>
              </a:rPr>
              <a:t>Profile Retrieval</a:t>
            </a:r>
            <a:endParaRPr lang="en-US" sz="2400" b="1" i="1" u="sng" dirty="0">
              <a:solidFill>
                <a:srgbClr val="800000"/>
              </a:solidFill>
              <a:latin typeface="Arial" charset="0"/>
            </a:endParaRPr>
          </a:p>
        </p:txBody>
      </p:sp>
      <p:sp>
        <p:nvSpPr>
          <p:cNvPr id="44" name="Line 33"/>
          <p:cNvSpPr>
            <a:spLocks noChangeShapeType="1"/>
          </p:cNvSpPr>
          <p:nvPr/>
        </p:nvSpPr>
        <p:spPr bwMode="auto">
          <a:xfrm flipH="1">
            <a:off x="2879729" y="3416300"/>
            <a:ext cx="73977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Line 33"/>
          <p:cNvSpPr>
            <a:spLocks noChangeShapeType="1"/>
          </p:cNvSpPr>
          <p:nvPr/>
        </p:nvSpPr>
        <p:spPr bwMode="auto">
          <a:xfrm>
            <a:off x="6305551" y="3416300"/>
            <a:ext cx="450850" cy="1778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Line 33"/>
          <p:cNvSpPr>
            <a:spLocks noChangeShapeType="1"/>
          </p:cNvSpPr>
          <p:nvPr/>
        </p:nvSpPr>
        <p:spPr bwMode="auto">
          <a:xfrm>
            <a:off x="762000" y="1790700"/>
            <a:ext cx="0" cy="2819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cxnSp>
        <p:nvCxnSpPr>
          <p:cNvPr id="4" name="Straight Arrow Connector 3"/>
          <p:cNvCxnSpPr/>
          <p:nvPr/>
        </p:nvCxnSpPr>
        <p:spPr>
          <a:xfrm>
            <a:off x="4381500" y="1713468"/>
            <a:ext cx="38100" cy="2845832"/>
          </a:xfrm>
          <a:prstGeom prst="straightConnector1">
            <a:avLst/>
          </a:prstGeom>
          <a:ln w="38100" cmpd="sng">
            <a:solidFill>
              <a:srgbClr val="FFFF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50" name="Rectangle 22"/>
          <p:cNvSpPr>
            <a:spLocks noChangeArrowheads="1"/>
          </p:cNvSpPr>
          <p:nvPr/>
        </p:nvSpPr>
        <p:spPr bwMode="auto">
          <a:xfrm>
            <a:off x="3822700" y="3009900"/>
            <a:ext cx="2311400" cy="635000"/>
          </a:xfrm>
          <a:prstGeom prst="rect">
            <a:avLst/>
          </a:prstGeom>
          <a:solidFill>
            <a:srgbClr val="FFFF00"/>
          </a:solidFill>
          <a:ln w="38100" cmpd="sng">
            <a:solidFill>
              <a:srgbClr val="800000"/>
            </a:solidFill>
            <a:miter lim="800000"/>
            <a:headEnd/>
            <a:tailEnd/>
          </a:ln>
          <a:effectLst/>
          <a:extLst/>
        </p:spPr>
        <p:txBody>
          <a:bodyPr wrap="none" anchor="ctr"/>
          <a:lstStyle/>
          <a:p>
            <a:pPr algn="ctr"/>
            <a:r>
              <a:rPr lang="en-US" sz="1800" b="1" i="1" dirty="0" smtClean="0">
                <a:solidFill>
                  <a:srgbClr val="800000"/>
                </a:solidFill>
                <a:latin typeface="Arial" charset="0"/>
              </a:rPr>
              <a:t>RAQMS  Regression</a:t>
            </a:r>
          </a:p>
          <a:p>
            <a:pPr algn="ctr"/>
            <a:r>
              <a:rPr lang="en-US" sz="1800" b="1" i="1" dirty="0" smtClean="0">
                <a:solidFill>
                  <a:srgbClr val="800000"/>
                </a:solidFill>
                <a:latin typeface="Arial" charset="0"/>
              </a:rPr>
              <a:t>Statistics</a:t>
            </a:r>
            <a:endParaRPr lang="en-US" sz="1800" b="1" i="1" dirty="0">
              <a:solidFill>
                <a:srgbClr val="800000"/>
              </a:solidFill>
              <a:latin typeface="Arial" charset="0"/>
            </a:endParaRPr>
          </a:p>
        </p:txBody>
      </p:sp>
    </p:spTree>
    <p:extLst>
      <p:ext uri="{BB962C8B-B14F-4D97-AF65-F5344CB8AC3E}">
        <p14:creationId xmlns:p14="http://schemas.microsoft.com/office/powerpoint/2010/main" val="17539800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800000"/>
                </a:solidFill>
              </a:rPr>
              <a:t>Cooperative Atmospheric </a:t>
            </a:r>
            <a:r>
              <a:rPr lang="en-US" b="1" i="1" u="sng" dirty="0">
                <a:solidFill>
                  <a:srgbClr val="800000"/>
                </a:solidFill>
              </a:rPr>
              <a:t>Measurement program (CAMP</a:t>
            </a:r>
            <a:r>
              <a:rPr lang="en-US" b="1" i="1" u="sng" dirty="0" smtClean="0">
                <a:solidFill>
                  <a:srgbClr val="800000"/>
                </a:solidFill>
              </a:rPr>
              <a:t>)</a:t>
            </a:r>
            <a:endParaRPr lang="en-US" b="1" i="1" u="sng" dirty="0">
              <a:solidFill>
                <a:srgbClr val="800000"/>
              </a:solidFill>
            </a:endParaRPr>
          </a:p>
        </p:txBody>
      </p:sp>
      <p:sp>
        <p:nvSpPr>
          <p:cNvPr id="9" name="TextBox 8"/>
          <p:cNvSpPr txBox="1"/>
          <p:nvPr/>
        </p:nvSpPr>
        <p:spPr>
          <a:xfrm>
            <a:off x="3513453" y="10085169"/>
            <a:ext cx="813043" cy="369332"/>
          </a:xfrm>
          <a:prstGeom prst="rect">
            <a:avLst/>
          </a:prstGeom>
          <a:noFill/>
        </p:spPr>
        <p:txBody>
          <a:bodyPr wrap="none" rtlCol="0">
            <a:spAutoFit/>
          </a:bodyPr>
          <a:lstStyle/>
          <a:p>
            <a:r>
              <a:rPr lang="en-US" dirty="0" smtClean="0"/>
              <a:t>ASSIST</a:t>
            </a:r>
            <a:endParaRPr lang="en-US" dirty="0"/>
          </a:p>
        </p:txBody>
      </p:sp>
      <p:sp>
        <p:nvSpPr>
          <p:cNvPr id="12" name="Title 1"/>
          <p:cNvSpPr txBox="1">
            <a:spLocks/>
          </p:cNvSpPr>
          <p:nvPr/>
        </p:nvSpPr>
        <p:spPr>
          <a:xfrm>
            <a:off x="457200" y="1425576"/>
            <a:ext cx="8229600" cy="68262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800000"/>
                </a:solidFill>
              </a:rPr>
              <a:t>(McKinney Texas </a:t>
            </a:r>
            <a:r>
              <a:rPr lang="en-US" sz="2800" b="1" dirty="0" err="1" smtClean="0">
                <a:solidFill>
                  <a:srgbClr val="800000"/>
                </a:solidFill>
              </a:rPr>
              <a:t>Vs</a:t>
            </a:r>
            <a:r>
              <a:rPr lang="en-US" sz="2800" b="1" dirty="0" smtClean="0">
                <a:solidFill>
                  <a:srgbClr val="800000"/>
                </a:solidFill>
              </a:rPr>
              <a:t> Lamont Oklahoma)</a:t>
            </a:r>
            <a:endParaRPr lang="en-US" sz="2800" b="1" dirty="0">
              <a:solidFill>
                <a:srgbClr val="800000"/>
              </a:solidFill>
            </a:endParaRPr>
          </a:p>
        </p:txBody>
      </p:sp>
      <p:pic>
        <p:nvPicPr>
          <p:cNvPr id="5" name="Picture 4" descr="McKinne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755" y="2165130"/>
            <a:ext cx="3433245" cy="4692870"/>
          </a:xfrm>
          <a:prstGeom prst="rect">
            <a:avLst/>
          </a:prstGeom>
        </p:spPr>
      </p:pic>
      <p:pic>
        <p:nvPicPr>
          <p:cNvPr id="6" name="Picture 5" descr="Lamon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5" y="2165130"/>
            <a:ext cx="3575179" cy="4692870"/>
          </a:xfrm>
          <a:prstGeom prst="rect">
            <a:avLst/>
          </a:prstGeom>
        </p:spPr>
      </p:pic>
      <p:pic>
        <p:nvPicPr>
          <p:cNvPr id="13" name="Picture 12" descr="TxOk.tiff"/>
          <p:cNvPicPr>
            <a:picLocks noChangeAspect="1"/>
          </p:cNvPicPr>
          <p:nvPr/>
        </p:nvPicPr>
        <p:blipFill rotWithShape="1">
          <a:blip r:embed="rId5">
            <a:extLst>
              <a:ext uri="{28A0092B-C50C-407E-A947-70E740481C1C}">
                <a14:useLocalDpi xmlns:a14="http://schemas.microsoft.com/office/drawing/2010/main" val="0"/>
              </a:ext>
            </a:extLst>
          </a:blip>
          <a:srcRect l="19927"/>
          <a:stretch/>
        </p:blipFill>
        <p:spPr>
          <a:xfrm>
            <a:off x="3513453" y="2165130"/>
            <a:ext cx="2730018" cy="4692870"/>
          </a:xfrm>
          <a:prstGeom prst="rect">
            <a:avLst/>
          </a:prstGeom>
        </p:spPr>
      </p:pic>
      <p:sp>
        <p:nvSpPr>
          <p:cNvPr id="14" name="TextBox 13"/>
          <p:cNvSpPr txBox="1"/>
          <p:nvPr/>
        </p:nvSpPr>
        <p:spPr>
          <a:xfrm>
            <a:off x="4010320" y="2482334"/>
            <a:ext cx="969599" cy="369332"/>
          </a:xfrm>
          <a:prstGeom prst="rect">
            <a:avLst/>
          </a:prstGeom>
          <a:noFill/>
        </p:spPr>
        <p:txBody>
          <a:bodyPr wrap="none" rtlCol="0">
            <a:spAutoFit/>
          </a:bodyPr>
          <a:lstStyle/>
          <a:p>
            <a:r>
              <a:rPr lang="en-US" b="1" i="1" dirty="0" smtClean="0">
                <a:solidFill>
                  <a:srgbClr val="FFFF00"/>
                </a:solidFill>
              </a:rPr>
              <a:t>Lamont</a:t>
            </a:r>
            <a:endParaRPr lang="en-US" b="1" i="1" dirty="0">
              <a:solidFill>
                <a:srgbClr val="FFFF00"/>
              </a:solidFill>
            </a:endParaRPr>
          </a:p>
        </p:txBody>
      </p:sp>
      <p:sp>
        <p:nvSpPr>
          <p:cNvPr id="15" name="TextBox 14"/>
          <p:cNvSpPr txBox="1"/>
          <p:nvPr/>
        </p:nvSpPr>
        <p:spPr>
          <a:xfrm>
            <a:off x="1308046" y="4279384"/>
            <a:ext cx="969599" cy="369332"/>
          </a:xfrm>
          <a:prstGeom prst="rect">
            <a:avLst/>
          </a:prstGeom>
          <a:noFill/>
        </p:spPr>
        <p:txBody>
          <a:bodyPr wrap="none" rtlCol="0">
            <a:spAutoFit/>
          </a:bodyPr>
          <a:lstStyle/>
          <a:p>
            <a:r>
              <a:rPr lang="en-US" b="1" i="1" dirty="0" smtClean="0">
                <a:solidFill>
                  <a:srgbClr val="FFFF00"/>
                </a:solidFill>
              </a:rPr>
              <a:t>Lamont</a:t>
            </a:r>
            <a:endParaRPr lang="en-US" b="1" i="1" dirty="0">
              <a:solidFill>
                <a:srgbClr val="FFFF00"/>
              </a:solidFill>
            </a:endParaRPr>
          </a:p>
        </p:txBody>
      </p:sp>
      <p:sp>
        <p:nvSpPr>
          <p:cNvPr id="16" name="6-Point Star 15"/>
          <p:cNvSpPr/>
          <p:nvPr/>
        </p:nvSpPr>
        <p:spPr>
          <a:xfrm>
            <a:off x="1651457" y="4574232"/>
            <a:ext cx="145502" cy="14896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sp>
        <p:nvSpPr>
          <p:cNvPr id="17" name="6-Point Star 16"/>
          <p:cNvSpPr/>
          <p:nvPr/>
        </p:nvSpPr>
        <p:spPr>
          <a:xfrm>
            <a:off x="7683500" y="3572132"/>
            <a:ext cx="145502" cy="14896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sp>
        <p:nvSpPr>
          <p:cNvPr id="18" name="TextBox 17"/>
          <p:cNvSpPr txBox="1"/>
          <p:nvPr/>
        </p:nvSpPr>
        <p:spPr>
          <a:xfrm>
            <a:off x="7016696" y="3288784"/>
            <a:ext cx="1186230" cy="369332"/>
          </a:xfrm>
          <a:prstGeom prst="rect">
            <a:avLst/>
          </a:prstGeom>
          <a:noFill/>
        </p:spPr>
        <p:txBody>
          <a:bodyPr wrap="none" rtlCol="0">
            <a:spAutoFit/>
          </a:bodyPr>
          <a:lstStyle/>
          <a:p>
            <a:r>
              <a:rPr lang="en-US" b="1" i="1" dirty="0" smtClean="0">
                <a:solidFill>
                  <a:srgbClr val="FFFF00"/>
                </a:solidFill>
              </a:rPr>
              <a:t>McKinney</a:t>
            </a:r>
            <a:endParaRPr lang="en-US" b="1" i="1" dirty="0">
              <a:solidFill>
                <a:srgbClr val="FFFF00"/>
              </a:solidFill>
            </a:endParaRPr>
          </a:p>
        </p:txBody>
      </p:sp>
      <p:sp>
        <p:nvSpPr>
          <p:cNvPr id="19" name="TextBox 18"/>
          <p:cNvSpPr txBox="1"/>
          <p:nvPr/>
        </p:nvSpPr>
        <p:spPr>
          <a:xfrm>
            <a:off x="4762446" y="5377934"/>
            <a:ext cx="1186230" cy="369332"/>
          </a:xfrm>
          <a:prstGeom prst="rect">
            <a:avLst/>
          </a:prstGeom>
          <a:noFill/>
        </p:spPr>
        <p:txBody>
          <a:bodyPr wrap="none" rtlCol="0">
            <a:spAutoFit/>
          </a:bodyPr>
          <a:lstStyle/>
          <a:p>
            <a:r>
              <a:rPr lang="en-US" b="1" i="1" dirty="0" smtClean="0">
                <a:solidFill>
                  <a:srgbClr val="FFFF00"/>
                </a:solidFill>
              </a:rPr>
              <a:t>McKinney</a:t>
            </a:r>
            <a:endParaRPr lang="en-US" b="1" i="1" dirty="0">
              <a:solidFill>
                <a:srgbClr val="FFFF00"/>
              </a:solidFill>
            </a:endParaRPr>
          </a:p>
        </p:txBody>
      </p:sp>
      <p:sp>
        <p:nvSpPr>
          <p:cNvPr id="20" name="6-Point Star 19"/>
          <p:cNvSpPr/>
          <p:nvPr/>
        </p:nvSpPr>
        <p:spPr>
          <a:xfrm>
            <a:off x="5221144" y="5736282"/>
            <a:ext cx="145502" cy="14896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sp>
        <p:nvSpPr>
          <p:cNvPr id="21" name="6-Point Star 20"/>
          <p:cNvSpPr/>
          <p:nvPr/>
        </p:nvSpPr>
        <p:spPr>
          <a:xfrm>
            <a:off x="4508500" y="2777182"/>
            <a:ext cx="145502" cy="148967"/>
          </a:xfrm>
          <a:prstGeom prst="star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cxnSp>
        <p:nvCxnSpPr>
          <p:cNvPr id="23" name="Straight Connector 22"/>
          <p:cNvCxnSpPr/>
          <p:nvPr/>
        </p:nvCxnSpPr>
        <p:spPr>
          <a:xfrm>
            <a:off x="3513453" y="2108200"/>
            <a:ext cx="0" cy="474980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205853" y="2159000"/>
            <a:ext cx="0" cy="474980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52212" y="2667000"/>
            <a:ext cx="614434" cy="369332"/>
          </a:xfrm>
          <a:prstGeom prst="rect">
            <a:avLst/>
          </a:prstGeom>
          <a:noFill/>
        </p:spPr>
        <p:txBody>
          <a:bodyPr wrap="none" rtlCol="0">
            <a:spAutoFit/>
          </a:bodyPr>
          <a:lstStyle/>
          <a:p>
            <a:r>
              <a:rPr lang="en-US" dirty="0" smtClean="0">
                <a:solidFill>
                  <a:schemeClr val="accent6">
                    <a:lumMod val="75000"/>
                  </a:schemeClr>
                </a:solidFill>
              </a:rPr>
              <a:t>AERI</a:t>
            </a:r>
            <a:endParaRPr lang="en-US" dirty="0">
              <a:solidFill>
                <a:schemeClr val="accent6">
                  <a:lumMod val="75000"/>
                </a:schemeClr>
              </a:solidFill>
            </a:endParaRPr>
          </a:p>
        </p:txBody>
      </p:sp>
      <p:sp>
        <p:nvSpPr>
          <p:cNvPr id="26" name="TextBox 25"/>
          <p:cNvSpPr txBox="1"/>
          <p:nvPr/>
        </p:nvSpPr>
        <p:spPr>
          <a:xfrm>
            <a:off x="5335792" y="5594866"/>
            <a:ext cx="813043" cy="369332"/>
          </a:xfrm>
          <a:prstGeom prst="rect">
            <a:avLst/>
          </a:prstGeom>
          <a:noFill/>
        </p:spPr>
        <p:txBody>
          <a:bodyPr wrap="none" rtlCol="0">
            <a:spAutoFit/>
          </a:bodyPr>
          <a:lstStyle/>
          <a:p>
            <a:r>
              <a:rPr lang="en-US" dirty="0" smtClean="0">
                <a:solidFill>
                  <a:schemeClr val="accent6">
                    <a:lumMod val="75000"/>
                  </a:schemeClr>
                </a:solidFill>
              </a:rPr>
              <a:t>ASSIST</a:t>
            </a:r>
            <a:endParaRPr lang="en-US" dirty="0">
              <a:solidFill>
                <a:schemeClr val="accent6">
                  <a:lumMod val="75000"/>
                </a:schemeClr>
              </a:solidFill>
            </a:endParaRPr>
          </a:p>
        </p:txBody>
      </p:sp>
    </p:spTree>
    <p:extLst>
      <p:ext uri="{BB962C8B-B14F-4D97-AF65-F5344CB8AC3E}">
        <p14:creationId xmlns:p14="http://schemas.microsoft.com/office/powerpoint/2010/main" val="25654984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lstStyle/>
          <a:p>
            <a:r>
              <a:rPr lang="en-US" b="1" i="1" u="sng" dirty="0" smtClean="0">
                <a:solidFill>
                  <a:srgbClr val="800000"/>
                </a:solidFill>
              </a:rPr>
              <a:t>McKinney Texas – June 25, 2012</a:t>
            </a:r>
            <a:endParaRPr lang="en-US" b="1" i="1" u="sng" dirty="0">
              <a:solidFill>
                <a:srgbClr val="800000"/>
              </a:solidFill>
            </a:endParaRPr>
          </a:p>
        </p:txBody>
      </p:sp>
      <p:pic>
        <p:nvPicPr>
          <p:cNvPr id="4" name="Picture 3" descr="McKinneyTX.tiff"/>
          <p:cNvPicPr>
            <a:picLocks noChangeAspect="1"/>
          </p:cNvPicPr>
          <p:nvPr/>
        </p:nvPicPr>
        <p:blipFill rotWithShape="1">
          <a:blip r:embed="rId2">
            <a:extLst>
              <a:ext uri="{28A0092B-C50C-407E-A947-70E740481C1C}">
                <a14:useLocalDpi xmlns:a14="http://schemas.microsoft.com/office/drawing/2010/main" val="0"/>
              </a:ext>
            </a:extLst>
          </a:blip>
          <a:srcRect t="24630"/>
          <a:stretch/>
        </p:blipFill>
        <p:spPr>
          <a:xfrm>
            <a:off x="990600" y="1181100"/>
            <a:ext cx="7378700" cy="5595842"/>
          </a:xfrm>
          <a:prstGeom prst="rect">
            <a:avLst/>
          </a:prstGeom>
        </p:spPr>
      </p:pic>
      <p:sp>
        <p:nvSpPr>
          <p:cNvPr id="5" name="Rectangle 4"/>
          <p:cNvSpPr/>
          <p:nvPr/>
        </p:nvSpPr>
        <p:spPr>
          <a:xfrm>
            <a:off x="1320800" y="5448300"/>
            <a:ext cx="6819900" cy="368300"/>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1423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2" y="20638"/>
            <a:ext cx="9131328" cy="1143000"/>
          </a:xfrm>
        </p:spPr>
        <p:txBody>
          <a:bodyPr>
            <a:normAutofit/>
          </a:bodyPr>
          <a:lstStyle/>
          <a:p>
            <a:r>
              <a:rPr lang="en-US" b="1" i="1" u="sng" dirty="0" smtClean="0">
                <a:solidFill>
                  <a:srgbClr val="800000"/>
                </a:solidFill>
              </a:rPr>
              <a:t>Temperature (FTS, FTS+BC, RAQMS)</a:t>
            </a:r>
            <a:endParaRPr lang="en-US" b="1" i="1" u="sng" dirty="0">
              <a:solidFill>
                <a:srgbClr val="800000"/>
              </a:solidFill>
            </a:endParaRPr>
          </a:p>
        </p:txBody>
      </p:sp>
      <p:pic>
        <p:nvPicPr>
          <p:cNvPr id="3" name="Picture 2" descr="Temperature_cross-section_20120625_McKinney.jpg"/>
          <p:cNvPicPr>
            <a:picLocks noChangeAspect="1"/>
          </p:cNvPicPr>
          <p:nvPr/>
        </p:nvPicPr>
        <p:blipFill rotWithShape="1">
          <a:blip r:embed="rId2">
            <a:extLst>
              <a:ext uri="{28A0092B-C50C-407E-A947-70E740481C1C}">
                <a14:useLocalDpi xmlns:a14="http://schemas.microsoft.com/office/drawing/2010/main" val="0"/>
              </a:ext>
            </a:extLst>
          </a:blip>
          <a:srcRect l="6428" t="15714"/>
          <a:stretch/>
        </p:blipFill>
        <p:spPr>
          <a:xfrm>
            <a:off x="0" y="1417634"/>
            <a:ext cx="3260872" cy="2202949"/>
          </a:xfrm>
          <a:prstGeom prst="rect">
            <a:avLst/>
          </a:prstGeom>
        </p:spPr>
      </p:pic>
      <p:pic>
        <p:nvPicPr>
          <p:cNvPr id="5" name="Picture 4" descr="Temperature_cross-section_20120625_McKinney.jpg"/>
          <p:cNvPicPr>
            <a:picLocks noChangeAspect="1"/>
          </p:cNvPicPr>
          <p:nvPr/>
        </p:nvPicPr>
        <p:blipFill rotWithShape="1">
          <a:blip r:embed="rId3">
            <a:extLst>
              <a:ext uri="{28A0092B-C50C-407E-A947-70E740481C1C}">
                <a14:useLocalDpi xmlns:a14="http://schemas.microsoft.com/office/drawing/2010/main" val="0"/>
              </a:ext>
            </a:extLst>
          </a:blip>
          <a:srcRect l="6072" t="15952"/>
          <a:stretch/>
        </p:blipFill>
        <p:spPr>
          <a:xfrm>
            <a:off x="5880120" y="1423982"/>
            <a:ext cx="3273278" cy="2196729"/>
          </a:xfrm>
          <a:prstGeom prst="rect">
            <a:avLst/>
          </a:prstGeom>
        </p:spPr>
      </p:pic>
      <p:pic>
        <p:nvPicPr>
          <p:cNvPr id="15" name="Picture 14" descr="Temperature_cross-section_20120625_McKinney.jpg"/>
          <p:cNvPicPr>
            <a:picLocks noChangeAspect="1"/>
          </p:cNvPicPr>
          <p:nvPr/>
        </p:nvPicPr>
        <p:blipFill rotWithShape="1">
          <a:blip r:embed="rId4">
            <a:extLst>
              <a:ext uri="{28A0092B-C50C-407E-A947-70E740481C1C}">
                <a14:useLocalDpi xmlns:a14="http://schemas.microsoft.com/office/drawing/2010/main" val="0"/>
              </a:ext>
            </a:extLst>
          </a:blip>
          <a:srcRect l="11931" t="15238" r="10307"/>
          <a:stretch/>
        </p:blipFill>
        <p:spPr>
          <a:xfrm>
            <a:off x="3162300" y="1404938"/>
            <a:ext cx="2705100" cy="2215390"/>
          </a:xfrm>
          <a:prstGeom prst="rect">
            <a:avLst/>
          </a:prstGeom>
        </p:spPr>
      </p:pic>
      <p:sp>
        <p:nvSpPr>
          <p:cNvPr id="7" name="TextBox 6"/>
          <p:cNvSpPr txBox="1"/>
          <p:nvPr/>
        </p:nvSpPr>
        <p:spPr>
          <a:xfrm>
            <a:off x="520700" y="994848"/>
            <a:ext cx="2069797" cy="369332"/>
          </a:xfrm>
          <a:prstGeom prst="rect">
            <a:avLst/>
          </a:prstGeom>
          <a:noFill/>
        </p:spPr>
        <p:txBody>
          <a:bodyPr wrap="none" rtlCol="0">
            <a:spAutoFit/>
          </a:bodyPr>
          <a:lstStyle/>
          <a:p>
            <a:r>
              <a:rPr lang="en-US" b="1" u="sng" dirty="0" smtClean="0">
                <a:solidFill>
                  <a:srgbClr val="800000"/>
                </a:solidFill>
              </a:rPr>
              <a:t>McKinney FTS- only</a:t>
            </a:r>
            <a:endParaRPr lang="en-US" b="1" u="sng" dirty="0">
              <a:solidFill>
                <a:srgbClr val="800000"/>
              </a:solidFill>
            </a:endParaRPr>
          </a:p>
        </p:txBody>
      </p:sp>
      <p:sp>
        <p:nvSpPr>
          <p:cNvPr id="16" name="TextBox 15"/>
          <p:cNvSpPr txBox="1"/>
          <p:nvPr/>
        </p:nvSpPr>
        <p:spPr>
          <a:xfrm>
            <a:off x="3429000" y="994848"/>
            <a:ext cx="2309271" cy="369332"/>
          </a:xfrm>
          <a:prstGeom prst="rect">
            <a:avLst/>
          </a:prstGeom>
          <a:noFill/>
        </p:spPr>
        <p:txBody>
          <a:bodyPr wrap="none" rtlCol="0">
            <a:spAutoFit/>
          </a:bodyPr>
          <a:lstStyle/>
          <a:p>
            <a:r>
              <a:rPr lang="en-US" b="1" u="sng" dirty="0" smtClean="0">
                <a:solidFill>
                  <a:srgbClr val="800000"/>
                </a:solidFill>
              </a:rPr>
              <a:t>McKinney FTS with BC</a:t>
            </a:r>
            <a:endParaRPr lang="en-US" b="1" u="sng" dirty="0">
              <a:solidFill>
                <a:srgbClr val="800000"/>
              </a:solidFill>
            </a:endParaRPr>
          </a:p>
        </p:txBody>
      </p:sp>
      <p:sp>
        <p:nvSpPr>
          <p:cNvPr id="17" name="TextBox 16"/>
          <p:cNvSpPr txBox="1"/>
          <p:nvPr/>
        </p:nvSpPr>
        <p:spPr>
          <a:xfrm>
            <a:off x="6464300" y="978972"/>
            <a:ext cx="1930449" cy="369332"/>
          </a:xfrm>
          <a:prstGeom prst="rect">
            <a:avLst/>
          </a:prstGeom>
          <a:noFill/>
        </p:spPr>
        <p:txBody>
          <a:bodyPr wrap="none" rtlCol="0">
            <a:spAutoFit/>
          </a:bodyPr>
          <a:lstStyle/>
          <a:p>
            <a:r>
              <a:rPr lang="en-US" b="1" u="sng" dirty="0" smtClean="0">
                <a:solidFill>
                  <a:srgbClr val="800000"/>
                </a:solidFill>
              </a:rPr>
              <a:t>McKinney RAQMS</a:t>
            </a:r>
            <a:endParaRPr lang="en-US" b="1" u="sng" dirty="0">
              <a:solidFill>
                <a:srgbClr val="800000"/>
              </a:solidFill>
            </a:endParaRPr>
          </a:p>
        </p:txBody>
      </p:sp>
      <p:pic>
        <p:nvPicPr>
          <p:cNvPr id="18" name="Picture 17" descr="Temperature_cross-section_20120625_Lamont.jpg"/>
          <p:cNvPicPr>
            <a:picLocks noChangeAspect="1"/>
          </p:cNvPicPr>
          <p:nvPr/>
        </p:nvPicPr>
        <p:blipFill rotWithShape="1">
          <a:blip r:embed="rId5">
            <a:extLst>
              <a:ext uri="{28A0092B-C50C-407E-A947-70E740481C1C}">
                <a14:useLocalDpi xmlns:a14="http://schemas.microsoft.com/office/drawing/2010/main" val="0"/>
              </a:ext>
            </a:extLst>
          </a:blip>
          <a:srcRect l="5179" t="14286"/>
          <a:stretch/>
        </p:blipFill>
        <p:spPr>
          <a:xfrm>
            <a:off x="2971800" y="4081208"/>
            <a:ext cx="3304398" cy="2240273"/>
          </a:xfrm>
          <a:prstGeom prst="rect">
            <a:avLst/>
          </a:prstGeom>
        </p:spPr>
      </p:pic>
      <p:sp>
        <p:nvSpPr>
          <p:cNvPr id="19" name="TextBox 18"/>
          <p:cNvSpPr txBox="1"/>
          <p:nvPr/>
        </p:nvSpPr>
        <p:spPr>
          <a:xfrm>
            <a:off x="670072" y="3711876"/>
            <a:ext cx="1838965" cy="369332"/>
          </a:xfrm>
          <a:prstGeom prst="rect">
            <a:avLst/>
          </a:prstGeom>
          <a:noFill/>
        </p:spPr>
        <p:txBody>
          <a:bodyPr wrap="none" rtlCol="0">
            <a:spAutoFit/>
          </a:bodyPr>
          <a:lstStyle/>
          <a:p>
            <a:r>
              <a:rPr lang="en-US" b="1" u="sng" dirty="0" smtClean="0">
                <a:solidFill>
                  <a:srgbClr val="800000"/>
                </a:solidFill>
              </a:rPr>
              <a:t>Lamont FTS- only</a:t>
            </a:r>
            <a:endParaRPr lang="en-US" b="1" u="sng" dirty="0">
              <a:solidFill>
                <a:srgbClr val="800000"/>
              </a:solidFill>
            </a:endParaRPr>
          </a:p>
        </p:txBody>
      </p:sp>
      <p:sp>
        <p:nvSpPr>
          <p:cNvPr id="20" name="TextBox 19"/>
          <p:cNvSpPr txBox="1"/>
          <p:nvPr/>
        </p:nvSpPr>
        <p:spPr>
          <a:xfrm>
            <a:off x="3756172" y="3711876"/>
            <a:ext cx="1764425" cy="369332"/>
          </a:xfrm>
          <a:prstGeom prst="rect">
            <a:avLst/>
          </a:prstGeom>
          <a:noFill/>
        </p:spPr>
        <p:txBody>
          <a:bodyPr wrap="none" rtlCol="0">
            <a:spAutoFit/>
          </a:bodyPr>
          <a:lstStyle/>
          <a:p>
            <a:r>
              <a:rPr lang="en-US" b="1" u="sng" dirty="0" smtClean="0">
                <a:solidFill>
                  <a:srgbClr val="800000"/>
                </a:solidFill>
              </a:rPr>
              <a:t>Lamont FTS + BC</a:t>
            </a:r>
            <a:endParaRPr lang="en-US" b="1" u="sng" dirty="0">
              <a:solidFill>
                <a:srgbClr val="800000"/>
              </a:solidFill>
            </a:endParaRPr>
          </a:p>
        </p:txBody>
      </p:sp>
      <p:sp>
        <p:nvSpPr>
          <p:cNvPr id="21" name="TextBox 20"/>
          <p:cNvSpPr txBox="1"/>
          <p:nvPr/>
        </p:nvSpPr>
        <p:spPr>
          <a:xfrm>
            <a:off x="6613672" y="3696000"/>
            <a:ext cx="1703223" cy="369332"/>
          </a:xfrm>
          <a:prstGeom prst="rect">
            <a:avLst/>
          </a:prstGeom>
          <a:noFill/>
        </p:spPr>
        <p:txBody>
          <a:bodyPr wrap="none" rtlCol="0">
            <a:spAutoFit/>
          </a:bodyPr>
          <a:lstStyle/>
          <a:p>
            <a:r>
              <a:rPr lang="en-US" b="1" u="sng" dirty="0" smtClean="0">
                <a:solidFill>
                  <a:srgbClr val="800000"/>
                </a:solidFill>
              </a:rPr>
              <a:t>Lamont RAQMS</a:t>
            </a:r>
            <a:endParaRPr lang="en-US" b="1" u="sng" dirty="0">
              <a:solidFill>
                <a:srgbClr val="800000"/>
              </a:solidFill>
            </a:endParaRPr>
          </a:p>
        </p:txBody>
      </p:sp>
      <p:pic>
        <p:nvPicPr>
          <p:cNvPr id="6" name="Picture 5" descr="Temperature_cross-section_20120625_McKinney.jpg"/>
          <p:cNvPicPr>
            <a:picLocks noChangeAspect="1"/>
          </p:cNvPicPr>
          <p:nvPr/>
        </p:nvPicPr>
        <p:blipFill rotWithShape="1">
          <a:blip r:embed="rId6">
            <a:extLst>
              <a:ext uri="{28A0092B-C50C-407E-A947-70E740481C1C}">
                <a14:useLocalDpi xmlns:a14="http://schemas.microsoft.com/office/drawing/2010/main" val="0"/>
              </a:ext>
            </a:extLst>
          </a:blip>
          <a:srcRect l="4822" t="15952"/>
          <a:stretch/>
        </p:blipFill>
        <p:spPr>
          <a:xfrm>
            <a:off x="5854700" y="4124752"/>
            <a:ext cx="3316839" cy="2196729"/>
          </a:xfrm>
          <a:prstGeom prst="rect">
            <a:avLst/>
          </a:prstGeom>
        </p:spPr>
      </p:pic>
      <p:pic>
        <p:nvPicPr>
          <p:cNvPr id="8" name="Picture 7" descr="Temperature_cross-section_20120625_McKinney.jpg"/>
          <p:cNvPicPr>
            <a:picLocks noChangeAspect="1"/>
          </p:cNvPicPr>
          <p:nvPr/>
        </p:nvPicPr>
        <p:blipFill rotWithShape="1">
          <a:blip r:embed="rId7">
            <a:extLst>
              <a:ext uri="{28A0092B-C50C-407E-A947-70E740481C1C}">
                <a14:useLocalDpi xmlns:a14="http://schemas.microsoft.com/office/drawing/2010/main" val="0"/>
              </a:ext>
            </a:extLst>
          </a:blip>
          <a:srcRect l="6072" t="15000"/>
          <a:stretch/>
        </p:blipFill>
        <p:spPr>
          <a:xfrm>
            <a:off x="-12406" y="4099352"/>
            <a:ext cx="3273278" cy="2221611"/>
          </a:xfrm>
          <a:prstGeom prst="rect">
            <a:avLst/>
          </a:prstGeom>
        </p:spPr>
      </p:pic>
    </p:spTree>
    <p:extLst>
      <p:ext uri="{BB962C8B-B14F-4D97-AF65-F5344CB8AC3E}">
        <p14:creationId xmlns:p14="http://schemas.microsoft.com/office/powerpoint/2010/main" val="18260178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lative Humidity_cross-section_20120625_Lamont.jpg"/>
          <p:cNvPicPr>
            <a:picLocks noChangeAspect="1"/>
          </p:cNvPicPr>
          <p:nvPr/>
        </p:nvPicPr>
        <p:blipFill rotWithShape="1">
          <a:blip r:embed="rId2">
            <a:extLst>
              <a:ext uri="{28A0092B-C50C-407E-A947-70E740481C1C}">
                <a14:useLocalDpi xmlns:a14="http://schemas.microsoft.com/office/drawing/2010/main" val="0"/>
              </a:ext>
            </a:extLst>
          </a:blip>
          <a:srcRect l="6072" t="15952"/>
          <a:stretch/>
        </p:blipFill>
        <p:spPr>
          <a:xfrm>
            <a:off x="3013222" y="4131998"/>
            <a:ext cx="3273278" cy="2196729"/>
          </a:xfrm>
          <a:prstGeom prst="rect">
            <a:avLst/>
          </a:prstGeom>
        </p:spPr>
      </p:pic>
      <p:pic>
        <p:nvPicPr>
          <p:cNvPr id="7" name="Picture 6" descr="Relative Humidity_cross-section_20120625_McKinney.jpg"/>
          <p:cNvPicPr>
            <a:picLocks noChangeAspect="1"/>
          </p:cNvPicPr>
          <p:nvPr/>
        </p:nvPicPr>
        <p:blipFill rotWithShape="1">
          <a:blip r:embed="rId3">
            <a:extLst>
              <a:ext uri="{28A0092B-C50C-407E-A947-70E740481C1C}">
                <a14:useLocalDpi xmlns:a14="http://schemas.microsoft.com/office/drawing/2010/main" val="0"/>
              </a:ext>
            </a:extLst>
          </a:blip>
          <a:srcRect l="6428" t="15952"/>
          <a:stretch/>
        </p:blipFill>
        <p:spPr>
          <a:xfrm>
            <a:off x="12672" y="1421755"/>
            <a:ext cx="3260872" cy="2196729"/>
          </a:xfrm>
          <a:prstGeom prst="rect">
            <a:avLst/>
          </a:prstGeom>
        </p:spPr>
      </p:pic>
      <p:pic>
        <p:nvPicPr>
          <p:cNvPr id="8" name="Picture 7" descr="Relative Humidity_cross-section_20120625_McKinney.jpg"/>
          <p:cNvPicPr>
            <a:picLocks noChangeAspect="1"/>
          </p:cNvPicPr>
          <p:nvPr/>
        </p:nvPicPr>
        <p:blipFill rotWithShape="1">
          <a:blip r:embed="rId4">
            <a:extLst>
              <a:ext uri="{28A0092B-C50C-407E-A947-70E740481C1C}">
                <a14:useLocalDpi xmlns:a14="http://schemas.microsoft.com/office/drawing/2010/main" val="0"/>
              </a:ext>
            </a:extLst>
          </a:blip>
          <a:srcRect l="6072" t="16428"/>
          <a:stretch/>
        </p:blipFill>
        <p:spPr>
          <a:xfrm>
            <a:off x="5880120" y="1434449"/>
            <a:ext cx="3273278" cy="2184288"/>
          </a:xfrm>
          <a:prstGeom prst="rect">
            <a:avLst/>
          </a:prstGeom>
        </p:spPr>
      </p:pic>
      <p:pic>
        <p:nvPicPr>
          <p:cNvPr id="9" name="Picture 8" descr="Relative Humidity_cross-section_20120625_McKinney.jpg"/>
          <p:cNvPicPr>
            <a:picLocks noChangeAspect="1"/>
          </p:cNvPicPr>
          <p:nvPr/>
        </p:nvPicPr>
        <p:blipFill rotWithShape="1">
          <a:blip r:embed="rId5">
            <a:extLst>
              <a:ext uri="{28A0092B-C50C-407E-A947-70E740481C1C}">
                <a14:useLocalDpi xmlns:a14="http://schemas.microsoft.com/office/drawing/2010/main" val="0"/>
              </a:ext>
            </a:extLst>
          </a:blip>
          <a:srcRect l="11732" t="15000" r="10279"/>
          <a:stretch/>
        </p:blipFill>
        <p:spPr>
          <a:xfrm>
            <a:off x="3162300" y="1396365"/>
            <a:ext cx="2717820" cy="2221611"/>
          </a:xfrm>
          <a:prstGeom prst="rect">
            <a:avLst/>
          </a:prstGeom>
        </p:spPr>
      </p:pic>
      <p:sp>
        <p:nvSpPr>
          <p:cNvPr id="14" name="TextBox 13"/>
          <p:cNvSpPr txBox="1"/>
          <p:nvPr/>
        </p:nvSpPr>
        <p:spPr>
          <a:xfrm>
            <a:off x="520700" y="994848"/>
            <a:ext cx="2069797" cy="369332"/>
          </a:xfrm>
          <a:prstGeom prst="rect">
            <a:avLst/>
          </a:prstGeom>
          <a:noFill/>
        </p:spPr>
        <p:txBody>
          <a:bodyPr wrap="none" rtlCol="0">
            <a:spAutoFit/>
          </a:bodyPr>
          <a:lstStyle/>
          <a:p>
            <a:r>
              <a:rPr lang="en-US" b="1" u="sng" dirty="0" smtClean="0">
                <a:solidFill>
                  <a:srgbClr val="800000"/>
                </a:solidFill>
              </a:rPr>
              <a:t>McKinney FTS- only</a:t>
            </a:r>
            <a:endParaRPr lang="en-US" b="1" u="sng" dirty="0">
              <a:solidFill>
                <a:srgbClr val="800000"/>
              </a:solidFill>
            </a:endParaRPr>
          </a:p>
        </p:txBody>
      </p:sp>
      <p:sp>
        <p:nvSpPr>
          <p:cNvPr id="16" name="TextBox 15"/>
          <p:cNvSpPr txBox="1"/>
          <p:nvPr/>
        </p:nvSpPr>
        <p:spPr>
          <a:xfrm>
            <a:off x="6464300" y="978972"/>
            <a:ext cx="1930449" cy="369332"/>
          </a:xfrm>
          <a:prstGeom prst="rect">
            <a:avLst/>
          </a:prstGeom>
          <a:noFill/>
        </p:spPr>
        <p:txBody>
          <a:bodyPr wrap="none" rtlCol="0">
            <a:spAutoFit/>
          </a:bodyPr>
          <a:lstStyle/>
          <a:p>
            <a:r>
              <a:rPr lang="en-US" b="1" u="sng" dirty="0" smtClean="0">
                <a:solidFill>
                  <a:srgbClr val="800000"/>
                </a:solidFill>
              </a:rPr>
              <a:t>McKinney RAQMS</a:t>
            </a:r>
            <a:endParaRPr lang="en-US" b="1" u="sng" dirty="0">
              <a:solidFill>
                <a:srgbClr val="800000"/>
              </a:solidFill>
            </a:endParaRPr>
          </a:p>
        </p:txBody>
      </p:sp>
      <p:sp>
        <p:nvSpPr>
          <p:cNvPr id="17" name="Title 1"/>
          <p:cNvSpPr>
            <a:spLocks noGrp="1"/>
          </p:cNvSpPr>
          <p:nvPr>
            <p:ph type="title"/>
          </p:nvPr>
        </p:nvSpPr>
        <p:spPr>
          <a:xfrm>
            <a:off x="12672" y="20638"/>
            <a:ext cx="9131328" cy="1143000"/>
          </a:xfrm>
        </p:spPr>
        <p:txBody>
          <a:bodyPr>
            <a:normAutofit fontScale="90000"/>
          </a:bodyPr>
          <a:lstStyle/>
          <a:p>
            <a:r>
              <a:rPr lang="en-US" b="1" i="1" u="sng" dirty="0" smtClean="0">
                <a:solidFill>
                  <a:srgbClr val="800000"/>
                </a:solidFill>
              </a:rPr>
              <a:t>Relative Humidity (FTS, FTS+BC, RAQMS)</a:t>
            </a:r>
            <a:endParaRPr lang="en-US" b="1" i="1" u="sng" dirty="0">
              <a:solidFill>
                <a:srgbClr val="800000"/>
              </a:solidFill>
            </a:endParaRPr>
          </a:p>
        </p:txBody>
      </p:sp>
      <p:sp>
        <p:nvSpPr>
          <p:cNvPr id="18" name="TextBox 17"/>
          <p:cNvSpPr txBox="1"/>
          <p:nvPr/>
        </p:nvSpPr>
        <p:spPr>
          <a:xfrm>
            <a:off x="695472" y="3711876"/>
            <a:ext cx="1890261" cy="369332"/>
          </a:xfrm>
          <a:prstGeom prst="rect">
            <a:avLst/>
          </a:prstGeom>
          <a:noFill/>
        </p:spPr>
        <p:txBody>
          <a:bodyPr wrap="none" rtlCol="0">
            <a:spAutoFit/>
          </a:bodyPr>
          <a:lstStyle/>
          <a:p>
            <a:r>
              <a:rPr lang="en-US" b="1" u="sng" dirty="0" smtClean="0">
                <a:solidFill>
                  <a:srgbClr val="800000"/>
                </a:solidFill>
              </a:rPr>
              <a:t>Lamont FTS - only</a:t>
            </a:r>
            <a:endParaRPr lang="en-US" b="1" u="sng" dirty="0">
              <a:solidFill>
                <a:srgbClr val="800000"/>
              </a:solidFill>
            </a:endParaRPr>
          </a:p>
        </p:txBody>
      </p:sp>
      <p:sp>
        <p:nvSpPr>
          <p:cNvPr id="19" name="TextBox 18"/>
          <p:cNvSpPr txBox="1"/>
          <p:nvPr/>
        </p:nvSpPr>
        <p:spPr>
          <a:xfrm>
            <a:off x="3556000" y="3711876"/>
            <a:ext cx="2082045" cy="369332"/>
          </a:xfrm>
          <a:prstGeom prst="rect">
            <a:avLst/>
          </a:prstGeom>
          <a:noFill/>
        </p:spPr>
        <p:txBody>
          <a:bodyPr wrap="none" rtlCol="0">
            <a:spAutoFit/>
          </a:bodyPr>
          <a:lstStyle/>
          <a:p>
            <a:r>
              <a:rPr lang="en-US" b="1" u="sng" dirty="0" smtClean="0">
                <a:solidFill>
                  <a:srgbClr val="800000"/>
                </a:solidFill>
              </a:rPr>
              <a:t>Lamont FTS with BC</a:t>
            </a:r>
            <a:endParaRPr lang="en-US" b="1" u="sng" dirty="0">
              <a:solidFill>
                <a:srgbClr val="800000"/>
              </a:solidFill>
            </a:endParaRPr>
          </a:p>
        </p:txBody>
      </p:sp>
      <p:sp>
        <p:nvSpPr>
          <p:cNvPr id="20" name="TextBox 19"/>
          <p:cNvSpPr txBox="1"/>
          <p:nvPr/>
        </p:nvSpPr>
        <p:spPr>
          <a:xfrm>
            <a:off x="6639072" y="3696000"/>
            <a:ext cx="1703223" cy="369332"/>
          </a:xfrm>
          <a:prstGeom prst="rect">
            <a:avLst/>
          </a:prstGeom>
          <a:noFill/>
        </p:spPr>
        <p:txBody>
          <a:bodyPr wrap="none" rtlCol="0">
            <a:spAutoFit/>
          </a:bodyPr>
          <a:lstStyle/>
          <a:p>
            <a:r>
              <a:rPr lang="en-US" b="1" u="sng" dirty="0" smtClean="0">
                <a:solidFill>
                  <a:srgbClr val="800000"/>
                </a:solidFill>
              </a:rPr>
              <a:t>Lamont RAQMS</a:t>
            </a:r>
            <a:endParaRPr lang="en-US" b="1" u="sng" dirty="0">
              <a:solidFill>
                <a:srgbClr val="800000"/>
              </a:solidFill>
            </a:endParaRPr>
          </a:p>
        </p:txBody>
      </p:sp>
      <p:pic>
        <p:nvPicPr>
          <p:cNvPr id="2" name="Picture 1" descr="Relative Humidity_cross-section_20120625_McKinney.jpg"/>
          <p:cNvPicPr>
            <a:picLocks noChangeAspect="1"/>
          </p:cNvPicPr>
          <p:nvPr/>
        </p:nvPicPr>
        <p:blipFill rotWithShape="1">
          <a:blip r:embed="rId6">
            <a:extLst>
              <a:ext uri="{28A0092B-C50C-407E-A947-70E740481C1C}">
                <a14:useLocalDpi xmlns:a14="http://schemas.microsoft.com/office/drawing/2010/main" val="0"/>
              </a:ext>
            </a:extLst>
          </a:blip>
          <a:srcRect l="6250" t="14762"/>
          <a:stretch/>
        </p:blipFill>
        <p:spPr>
          <a:xfrm>
            <a:off x="0" y="4106608"/>
            <a:ext cx="3267075" cy="2227832"/>
          </a:xfrm>
          <a:prstGeom prst="rect">
            <a:avLst/>
          </a:prstGeom>
        </p:spPr>
      </p:pic>
      <p:pic>
        <p:nvPicPr>
          <p:cNvPr id="3" name="Picture 2" descr="Relative Humidity_cross-section_20120625_McKinney.jpg"/>
          <p:cNvPicPr>
            <a:picLocks noChangeAspect="1"/>
          </p:cNvPicPr>
          <p:nvPr/>
        </p:nvPicPr>
        <p:blipFill rotWithShape="1">
          <a:blip r:embed="rId7">
            <a:extLst>
              <a:ext uri="{28A0092B-C50C-407E-A947-70E740481C1C}">
                <a14:useLocalDpi xmlns:a14="http://schemas.microsoft.com/office/drawing/2010/main" val="0"/>
              </a:ext>
            </a:extLst>
          </a:blip>
          <a:srcRect l="5714" t="15952"/>
          <a:stretch/>
        </p:blipFill>
        <p:spPr>
          <a:xfrm>
            <a:off x="5867644" y="4116132"/>
            <a:ext cx="3285754" cy="2196729"/>
          </a:xfrm>
          <a:prstGeom prst="rect">
            <a:avLst/>
          </a:prstGeom>
        </p:spPr>
      </p:pic>
      <p:sp>
        <p:nvSpPr>
          <p:cNvPr id="21" name="TextBox 20"/>
          <p:cNvSpPr txBox="1"/>
          <p:nvPr/>
        </p:nvSpPr>
        <p:spPr>
          <a:xfrm>
            <a:off x="3429000" y="994848"/>
            <a:ext cx="2309271" cy="369332"/>
          </a:xfrm>
          <a:prstGeom prst="rect">
            <a:avLst/>
          </a:prstGeom>
          <a:noFill/>
        </p:spPr>
        <p:txBody>
          <a:bodyPr wrap="none" rtlCol="0">
            <a:spAutoFit/>
          </a:bodyPr>
          <a:lstStyle/>
          <a:p>
            <a:r>
              <a:rPr lang="en-US" b="1" u="sng" dirty="0" smtClean="0">
                <a:solidFill>
                  <a:srgbClr val="800000"/>
                </a:solidFill>
              </a:rPr>
              <a:t>McKinney FTS with BC</a:t>
            </a:r>
            <a:endParaRPr lang="en-US" b="1" u="sng" dirty="0">
              <a:solidFill>
                <a:srgbClr val="800000"/>
              </a:solidFill>
            </a:endParaRPr>
          </a:p>
        </p:txBody>
      </p:sp>
    </p:spTree>
    <p:extLst>
      <p:ext uri="{BB962C8B-B14F-4D97-AF65-F5344CB8AC3E}">
        <p14:creationId xmlns:p14="http://schemas.microsoft.com/office/powerpoint/2010/main" val="36296513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9000" y="245856"/>
            <a:ext cx="9114999" cy="646331"/>
          </a:xfrm>
          <a:prstGeom prst="rect">
            <a:avLst/>
          </a:prstGeom>
          <a:noFill/>
        </p:spPr>
        <p:txBody>
          <a:bodyPr wrap="square" rtlCol="0">
            <a:spAutoFit/>
          </a:bodyPr>
          <a:lstStyle/>
          <a:p>
            <a:pPr algn="ctr"/>
            <a:r>
              <a:rPr lang="en-US" sz="3600" b="1" i="1" u="sng" dirty="0" smtClean="0">
                <a:solidFill>
                  <a:srgbClr val="800000"/>
                </a:solidFill>
              </a:rPr>
              <a:t>FTS Measurement to Atmospheric Variables</a:t>
            </a:r>
            <a:endParaRPr lang="en-US" sz="3600" b="1" i="1" u="sng" dirty="0">
              <a:solidFill>
                <a:srgbClr val="800000"/>
              </a:solidFill>
            </a:endParaRPr>
          </a:p>
        </p:txBody>
      </p:sp>
      <p:grpSp>
        <p:nvGrpSpPr>
          <p:cNvPr id="39" name="Group 38"/>
          <p:cNvGrpSpPr/>
          <p:nvPr/>
        </p:nvGrpSpPr>
        <p:grpSpPr>
          <a:xfrm>
            <a:off x="-46550" y="1295400"/>
            <a:ext cx="8961950" cy="5199578"/>
            <a:chOff x="-46550" y="1295400"/>
            <a:chExt cx="8961950" cy="5199578"/>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3429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 Box 6"/>
            <p:cNvSpPr txBox="1">
              <a:spLocks noChangeArrowheads="1"/>
            </p:cNvSpPr>
            <p:nvPr/>
          </p:nvSpPr>
          <p:spPr bwMode="auto">
            <a:xfrm>
              <a:off x="381000" y="1295400"/>
              <a:ext cx="437991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Michelson Interferometer (FTS)</a:t>
              </a:r>
            </a:p>
          </p:txBody>
        </p:sp>
        <p:sp>
          <p:nvSpPr>
            <p:cNvPr id="5" name="Text Box 7"/>
            <p:cNvSpPr txBox="1">
              <a:spLocks noChangeArrowheads="1"/>
            </p:cNvSpPr>
            <p:nvPr/>
          </p:nvSpPr>
          <p:spPr bwMode="auto">
            <a:xfrm>
              <a:off x="5710238" y="1295400"/>
              <a:ext cx="2062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Interferogram</a:t>
              </a:r>
            </a:p>
          </p:txBody>
        </p:sp>
        <p:sp>
          <p:nvSpPr>
            <p:cNvPr id="6" name="Text Box 8"/>
            <p:cNvSpPr txBox="1">
              <a:spLocks noChangeArrowheads="1"/>
            </p:cNvSpPr>
            <p:nvPr/>
          </p:nvSpPr>
          <p:spPr bwMode="auto">
            <a:xfrm>
              <a:off x="5686706" y="6125646"/>
              <a:ext cx="2031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dirty="0"/>
                <a:t>Radiance Spectrum</a:t>
              </a:r>
            </a:p>
          </p:txBody>
        </p:sp>
        <p:pic>
          <p:nvPicPr>
            <p:cNvPr id="7" name="Picture 9" descr="profile"/>
            <p:cNvPicPr>
              <a:picLocks noChangeAspect="1" noChangeArrowheads="1"/>
            </p:cNvPicPr>
            <p:nvPr/>
          </p:nvPicPr>
          <p:blipFill>
            <a:blip r:embed="rId3">
              <a:extLst>
                <a:ext uri="{28A0092B-C50C-407E-A947-70E740481C1C}">
                  <a14:useLocalDpi xmlns:a14="http://schemas.microsoft.com/office/drawing/2010/main" val="0"/>
                </a:ext>
              </a:extLst>
            </a:blip>
            <a:srcRect t="21652"/>
            <a:stretch>
              <a:fillRect/>
            </a:stretch>
          </p:blipFill>
          <p:spPr bwMode="auto">
            <a:xfrm>
              <a:off x="685800" y="4038600"/>
              <a:ext cx="3048000" cy="2057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p:cNvSpPr txBox="1">
              <a:spLocks noChangeArrowheads="1"/>
            </p:cNvSpPr>
            <p:nvPr/>
          </p:nvSpPr>
          <p:spPr bwMode="auto">
            <a:xfrm>
              <a:off x="990600" y="6019800"/>
              <a:ext cx="254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Vertical Sounding</a:t>
              </a:r>
            </a:p>
          </p:txBody>
        </p:sp>
        <p:sp>
          <p:nvSpPr>
            <p:cNvPr id="9" name="Line 12"/>
            <p:cNvSpPr>
              <a:spLocks noChangeShapeType="1"/>
            </p:cNvSpPr>
            <p:nvPr/>
          </p:nvSpPr>
          <p:spPr bwMode="auto">
            <a:xfrm flipV="1">
              <a:off x="2590800" y="2286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10" name="Line 13"/>
            <p:cNvSpPr>
              <a:spLocks noChangeShapeType="1"/>
            </p:cNvSpPr>
            <p:nvPr/>
          </p:nvSpPr>
          <p:spPr bwMode="auto">
            <a:xfrm flipV="1">
              <a:off x="2971800" y="20574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11" name="Rectangle 14"/>
            <p:cNvSpPr>
              <a:spLocks noChangeArrowheads="1"/>
            </p:cNvSpPr>
            <p:nvPr/>
          </p:nvSpPr>
          <p:spPr bwMode="auto">
            <a:xfrm>
              <a:off x="1524000" y="1828800"/>
              <a:ext cx="13716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2" name="Rectangle 15"/>
            <p:cNvSpPr>
              <a:spLocks noChangeArrowheads="1"/>
            </p:cNvSpPr>
            <p:nvPr/>
          </p:nvSpPr>
          <p:spPr bwMode="auto">
            <a:xfrm>
              <a:off x="1600200" y="2057400"/>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pic>
          <p:nvPicPr>
            <p:cNvPr id="13" name="Picture 16" descr="SATINST4_SM"/>
            <p:cNvPicPr>
              <a:picLocks noChangeAspect="1" noChangeArrowheads="1"/>
            </p:cNvPicPr>
            <p:nvPr/>
          </p:nvPicPr>
          <p:blipFill>
            <a:blip r:embed="rId4">
              <a:extLst>
                <a:ext uri="{28A0092B-C50C-407E-A947-70E740481C1C}">
                  <a14:useLocalDpi xmlns:a14="http://schemas.microsoft.com/office/drawing/2010/main" val="0"/>
                </a:ext>
              </a:extLst>
            </a:blip>
            <a:srcRect t="49275" r="43750"/>
            <a:stretch>
              <a:fillRect/>
            </a:stretch>
          </p:blipFill>
          <p:spPr bwMode="auto">
            <a:xfrm>
              <a:off x="685800" y="1752600"/>
              <a:ext cx="3048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4" name="Line 17"/>
            <p:cNvSpPr>
              <a:spLocks noChangeShapeType="1"/>
            </p:cNvSpPr>
            <p:nvPr/>
          </p:nvSpPr>
          <p:spPr bwMode="auto">
            <a:xfrm>
              <a:off x="838200" y="2667000"/>
              <a:ext cx="609600"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15" name="Text Box 18"/>
            <p:cNvSpPr txBox="1">
              <a:spLocks noChangeArrowheads="1"/>
            </p:cNvSpPr>
            <p:nvPr/>
          </p:nvSpPr>
          <p:spPr bwMode="auto">
            <a:xfrm>
              <a:off x="685800" y="2224088"/>
              <a:ext cx="91440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800" b="1" dirty="0">
                  <a:solidFill>
                    <a:schemeClr val="bg1"/>
                  </a:solidFill>
                </a:rPr>
                <a:t>Source</a:t>
              </a:r>
            </a:p>
          </p:txBody>
        </p:sp>
        <p:sp>
          <p:nvSpPr>
            <p:cNvPr id="16" name="Text Box 19"/>
            <p:cNvSpPr txBox="1">
              <a:spLocks noChangeArrowheads="1"/>
            </p:cNvSpPr>
            <p:nvPr/>
          </p:nvSpPr>
          <p:spPr bwMode="auto">
            <a:xfrm>
              <a:off x="2133600" y="1752600"/>
              <a:ext cx="1219200" cy="304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400" b="1" dirty="0">
                  <a:solidFill>
                    <a:schemeClr val="bg1"/>
                  </a:solidFill>
                </a:rPr>
                <a:t>Fixed Mirror</a:t>
              </a:r>
            </a:p>
          </p:txBody>
        </p:sp>
        <p:sp>
          <p:nvSpPr>
            <p:cNvPr id="17" name="Text Box 20"/>
            <p:cNvSpPr txBox="1">
              <a:spLocks noChangeArrowheads="1"/>
            </p:cNvSpPr>
            <p:nvPr/>
          </p:nvSpPr>
          <p:spPr bwMode="auto">
            <a:xfrm>
              <a:off x="2819400" y="2178050"/>
              <a:ext cx="914400" cy="4127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75000"/>
                </a:lnSpc>
              </a:pPr>
              <a:r>
                <a:rPr lang="en-US" sz="1400" b="1" dirty="0">
                  <a:solidFill>
                    <a:schemeClr val="bg1"/>
                  </a:solidFill>
                </a:rPr>
                <a:t>Moving</a:t>
              </a:r>
            </a:p>
            <a:p>
              <a:pPr algn="r">
                <a:lnSpc>
                  <a:spcPct val="75000"/>
                </a:lnSpc>
              </a:pPr>
              <a:r>
                <a:rPr lang="en-US" sz="1400" b="1" dirty="0">
                  <a:solidFill>
                    <a:schemeClr val="bg1"/>
                  </a:solidFill>
                </a:rPr>
                <a:t>Mirror</a:t>
              </a:r>
            </a:p>
          </p:txBody>
        </p:sp>
        <p:sp>
          <p:nvSpPr>
            <p:cNvPr id="18" name="Text Box 21"/>
            <p:cNvSpPr txBox="1">
              <a:spLocks noChangeArrowheads="1"/>
            </p:cNvSpPr>
            <p:nvPr/>
          </p:nvSpPr>
          <p:spPr bwMode="auto">
            <a:xfrm>
              <a:off x="1981200" y="2101850"/>
              <a:ext cx="914400" cy="4127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75000"/>
                </a:lnSpc>
              </a:pPr>
              <a:r>
                <a:rPr lang="en-US" sz="1400" b="1" dirty="0">
                  <a:solidFill>
                    <a:schemeClr val="bg1"/>
                  </a:solidFill>
                </a:rPr>
                <a:t>Beam</a:t>
              </a:r>
            </a:p>
            <a:p>
              <a:pPr algn="l">
                <a:lnSpc>
                  <a:spcPct val="75000"/>
                </a:lnSpc>
              </a:pPr>
              <a:r>
                <a:rPr lang="en-US" sz="1400" b="1" dirty="0">
                  <a:solidFill>
                    <a:schemeClr val="bg1"/>
                  </a:solidFill>
                </a:rPr>
                <a:t>Splitter </a:t>
              </a:r>
            </a:p>
          </p:txBody>
        </p:sp>
        <p:sp>
          <p:nvSpPr>
            <p:cNvPr id="19" name="Text Box 22"/>
            <p:cNvSpPr txBox="1">
              <a:spLocks noChangeArrowheads="1"/>
            </p:cNvSpPr>
            <p:nvPr/>
          </p:nvSpPr>
          <p:spPr bwMode="auto">
            <a:xfrm>
              <a:off x="1981200" y="2895600"/>
              <a:ext cx="914400" cy="304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400" b="1" dirty="0">
                  <a:solidFill>
                    <a:schemeClr val="bg1"/>
                  </a:solidFill>
                </a:rPr>
                <a:t>Detector</a:t>
              </a:r>
            </a:p>
          </p:txBody>
        </p:sp>
        <p:sp>
          <p:nvSpPr>
            <p:cNvPr id="20" name="Text Box 23"/>
            <p:cNvSpPr txBox="1">
              <a:spLocks noChangeArrowheads="1"/>
            </p:cNvSpPr>
            <p:nvPr/>
          </p:nvSpPr>
          <p:spPr bwMode="auto">
            <a:xfrm>
              <a:off x="5466274" y="3542719"/>
              <a:ext cx="24674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i="1" dirty="0">
                  <a:solidFill>
                    <a:srgbClr val="FF0000"/>
                  </a:solidFill>
                </a:rPr>
                <a:t>Fourier Transformation</a:t>
              </a:r>
            </a:p>
          </p:txBody>
        </p:sp>
        <p:sp>
          <p:nvSpPr>
            <p:cNvPr id="21" name="AutoShape 24"/>
            <p:cNvSpPr>
              <a:spLocks noChangeArrowheads="1"/>
            </p:cNvSpPr>
            <p:nvPr/>
          </p:nvSpPr>
          <p:spPr bwMode="auto">
            <a:xfrm>
              <a:off x="8181975" y="2895600"/>
              <a:ext cx="733425" cy="2209800"/>
            </a:xfrm>
            <a:prstGeom prst="curvedLeftArrow">
              <a:avLst>
                <a:gd name="adj1" fmla="val 60260"/>
                <a:gd name="adj2" fmla="val 120519"/>
                <a:gd name="adj3" fmla="val 33333"/>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2" name="Text Box 25"/>
            <p:cNvSpPr txBox="1">
              <a:spLocks noChangeArrowheads="1"/>
            </p:cNvSpPr>
            <p:nvPr/>
          </p:nvSpPr>
          <p:spPr bwMode="auto">
            <a:xfrm>
              <a:off x="3660775" y="5121275"/>
              <a:ext cx="1520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i="1" dirty="0">
                  <a:solidFill>
                    <a:srgbClr val="FF0000"/>
                  </a:solidFill>
                </a:rPr>
                <a:t>Numerical</a:t>
              </a:r>
            </a:p>
            <a:p>
              <a:r>
                <a:rPr lang="en-US" b="1" i="1" dirty="0">
                  <a:solidFill>
                    <a:srgbClr val="FF0000"/>
                  </a:solidFill>
                </a:rPr>
                <a:t> Inversion</a:t>
              </a:r>
            </a:p>
          </p:txBody>
        </p:sp>
        <p:sp>
          <p:nvSpPr>
            <p:cNvPr id="23" name="AutoShape 26"/>
            <p:cNvSpPr>
              <a:spLocks noChangeArrowheads="1"/>
            </p:cNvSpPr>
            <p:nvPr/>
          </p:nvSpPr>
          <p:spPr bwMode="auto">
            <a:xfrm>
              <a:off x="4038600" y="4772025"/>
              <a:ext cx="762000" cy="485775"/>
            </a:xfrm>
            <a:prstGeom prst="leftArrow">
              <a:avLst>
                <a:gd name="adj1" fmla="val 50000"/>
                <a:gd name="adj2" fmla="val 39216"/>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4" name="AutoShape 27"/>
            <p:cNvSpPr>
              <a:spLocks noChangeArrowheads="1"/>
            </p:cNvSpPr>
            <p:nvPr/>
          </p:nvSpPr>
          <p:spPr bwMode="auto">
            <a:xfrm>
              <a:off x="3886200" y="2333625"/>
              <a:ext cx="838200" cy="485775"/>
            </a:xfrm>
            <a:prstGeom prst="rightArrow">
              <a:avLst>
                <a:gd name="adj1" fmla="val 50000"/>
                <a:gd name="adj2" fmla="val 43137"/>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5" name="Text Box 28"/>
            <p:cNvSpPr txBox="1">
              <a:spLocks noChangeArrowheads="1"/>
            </p:cNvSpPr>
            <p:nvPr/>
          </p:nvSpPr>
          <p:spPr bwMode="auto">
            <a:xfrm>
              <a:off x="1219200" y="1905000"/>
              <a:ext cx="455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b="1" dirty="0">
                  <a:solidFill>
                    <a:schemeClr val="bg1"/>
                  </a:solidFill>
                </a:rPr>
                <a:t>d</a:t>
              </a:r>
              <a:r>
                <a:rPr lang="en-US" b="1" baseline="-25000" dirty="0">
                  <a:solidFill>
                    <a:schemeClr val="bg1"/>
                  </a:solidFill>
                </a:rPr>
                <a:t>1</a:t>
              </a:r>
            </a:p>
          </p:txBody>
        </p:sp>
        <p:sp>
          <p:nvSpPr>
            <p:cNvPr id="26" name="Rectangle 29"/>
            <p:cNvSpPr>
              <a:spLocks noChangeArrowheads="1"/>
            </p:cNvSpPr>
            <p:nvPr/>
          </p:nvSpPr>
          <p:spPr bwMode="auto">
            <a:xfrm>
              <a:off x="2362200" y="2514600"/>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b="1" dirty="0">
                  <a:solidFill>
                    <a:schemeClr val="bg1"/>
                  </a:solidFill>
                </a:rPr>
                <a:t>d2</a:t>
              </a:r>
              <a:endParaRPr lang="en-US" b="1" baseline="-25000" dirty="0">
                <a:solidFill>
                  <a:schemeClr val="bg1"/>
                </a:solidFill>
              </a:endParaRPr>
            </a:p>
          </p:txBody>
        </p:sp>
        <p:sp>
          <p:nvSpPr>
            <p:cNvPr id="27" name="Text Box 30"/>
            <p:cNvSpPr txBox="1">
              <a:spLocks noChangeArrowheads="1"/>
            </p:cNvSpPr>
            <p:nvPr/>
          </p:nvSpPr>
          <p:spPr bwMode="auto">
            <a:xfrm>
              <a:off x="6257925" y="2590800"/>
              <a:ext cx="103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b="1" dirty="0"/>
                <a:t>(d</a:t>
              </a:r>
              <a:r>
                <a:rPr lang="en-US" b="1" baseline="-25000" dirty="0"/>
                <a:t>2</a:t>
              </a:r>
              <a:r>
                <a:rPr lang="en-US" b="1" dirty="0"/>
                <a:t>-d</a:t>
              </a:r>
              <a:r>
                <a:rPr lang="en-US" b="1" baseline="-25000" dirty="0"/>
                <a:t>1</a:t>
              </a:r>
              <a:r>
                <a:rPr lang="en-US" b="1" dirty="0"/>
                <a:t>)</a:t>
              </a:r>
            </a:p>
          </p:txBody>
        </p:sp>
        <p:sp>
          <p:nvSpPr>
            <p:cNvPr id="28" name="Line 31"/>
            <p:cNvSpPr>
              <a:spLocks noChangeShapeType="1"/>
            </p:cNvSpPr>
            <p:nvPr/>
          </p:nvSpPr>
          <p:spPr bwMode="auto">
            <a:xfrm>
              <a:off x="53340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29" name="Line 32"/>
            <p:cNvSpPr>
              <a:spLocks noChangeShapeType="1"/>
            </p:cNvSpPr>
            <p:nvPr/>
          </p:nvSpPr>
          <p:spPr bwMode="auto">
            <a:xfrm>
              <a:off x="7162800" y="28194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pic>
          <p:nvPicPr>
            <p:cNvPr id="34" name="Picture 33" descr="RadianceSpm.png"/>
            <p:cNvPicPr>
              <a:picLocks noChangeAspect="1"/>
            </p:cNvPicPr>
            <p:nvPr/>
          </p:nvPicPr>
          <p:blipFill rotWithShape="1">
            <a:blip r:embed="rId5">
              <a:extLst>
                <a:ext uri="{28A0092B-C50C-407E-A947-70E740481C1C}">
                  <a14:useLocalDpi xmlns:a14="http://schemas.microsoft.com/office/drawing/2010/main" val="0"/>
                </a:ext>
              </a:extLst>
            </a:blip>
            <a:srcRect l="7717" t="4390" r="6401" b="5511"/>
            <a:stretch/>
          </p:blipFill>
          <p:spPr>
            <a:xfrm>
              <a:off x="5181600" y="3898696"/>
              <a:ext cx="3000375" cy="2128597"/>
            </a:xfrm>
            <a:prstGeom prst="rect">
              <a:avLst/>
            </a:prstGeom>
          </p:spPr>
        </p:pic>
        <p:sp>
          <p:nvSpPr>
            <p:cNvPr id="35" name="TextBox 34"/>
            <p:cNvSpPr txBox="1"/>
            <p:nvPr/>
          </p:nvSpPr>
          <p:spPr>
            <a:xfrm rot="16200000">
              <a:off x="3976942" y="4925090"/>
              <a:ext cx="1927406" cy="276999"/>
            </a:xfrm>
            <a:prstGeom prst="rect">
              <a:avLst/>
            </a:prstGeom>
            <a:noFill/>
          </p:spPr>
          <p:txBody>
            <a:bodyPr wrap="none" rtlCol="0">
              <a:spAutoFit/>
            </a:bodyPr>
            <a:lstStyle/>
            <a:p>
              <a:r>
                <a:rPr lang="en-US" sz="1200" dirty="0" smtClean="0"/>
                <a:t>Radiance (mw/(m</a:t>
              </a:r>
              <a:r>
                <a:rPr lang="en-US" sz="1200" baseline="30000" dirty="0" smtClean="0"/>
                <a:t>2</a:t>
              </a:r>
              <a:r>
                <a:rPr lang="en-US" sz="1200" dirty="0" smtClean="0"/>
                <a:t>-str-cm</a:t>
              </a:r>
              <a:r>
                <a:rPr lang="en-US" sz="1200" baseline="30000" dirty="0" smtClean="0"/>
                <a:t>-1</a:t>
              </a:r>
              <a:r>
                <a:rPr lang="en-US" sz="1200" dirty="0" smtClean="0"/>
                <a:t>)</a:t>
              </a:r>
              <a:endParaRPr lang="en-US" sz="1200" dirty="0"/>
            </a:p>
          </p:txBody>
        </p:sp>
        <p:sp>
          <p:nvSpPr>
            <p:cNvPr id="37" name="TextBox 36"/>
            <p:cNvSpPr txBox="1"/>
            <p:nvPr/>
          </p:nvSpPr>
          <p:spPr>
            <a:xfrm rot="16200000">
              <a:off x="-1283363" y="4304956"/>
              <a:ext cx="2842958" cy="369332"/>
            </a:xfrm>
            <a:prstGeom prst="rect">
              <a:avLst/>
            </a:prstGeom>
            <a:noFill/>
          </p:spPr>
          <p:txBody>
            <a:bodyPr wrap="none" rtlCol="0">
              <a:spAutoFit/>
            </a:bodyPr>
            <a:lstStyle/>
            <a:p>
              <a:r>
                <a:rPr lang="en-US" dirty="0" smtClean="0"/>
                <a:t>Brightness Temperature (°K)</a:t>
              </a:r>
              <a:endParaRPr lang="en-US" dirty="0"/>
            </a:p>
          </p:txBody>
        </p:sp>
        <p:sp>
          <p:nvSpPr>
            <p:cNvPr id="38" name="TextBox 37"/>
            <p:cNvSpPr txBox="1"/>
            <p:nvPr/>
          </p:nvSpPr>
          <p:spPr>
            <a:xfrm>
              <a:off x="6074741" y="5904913"/>
              <a:ext cx="1227932" cy="246221"/>
            </a:xfrm>
            <a:prstGeom prst="rect">
              <a:avLst/>
            </a:prstGeom>
            <a:noFill/>
          </p:spPr>
          <p:txBody>
            <a:bodyPr wrap="none" rtlCol="0">
              <a:spAutoFit/>
            </a:bodyPr>
            <a:lstStyle/>
            <a:p>
              <a:r>
                <a:rPr lang="en-US" sz="1000" dirty="0" smtClean="0"/>
                <a:t>Wavenumber (cm</a:t>
              </a:r>
              <a:r>
                <a:rPr lang="en-US" sz="1000" baseline="30000" dirty="0" smtClean="0"/>
                <a:t>-1</a:t>
              </a:r>
              <a:r>
                <a:rPr lang="en-US" sz="1000" dirty="0" smtClean="0"/>
                <a:t>)</a:t>
              </a:r>
              <a:endParaRPr lang="en-US" sz="1000" dirty="0"/>
            </a:p>
          </p:txBody>
        </p:sp>
      </p:grpSp>
    </p:spTree>
    <p:extLst>
      <p:ext uri="{BB962C8B-B14F-4D97-AF65-F5344CB8AC3E}">
        <p14:creationId xmlns:p14="http://schemas.microsoft.com/office/powerpoint/2010/main" val="27773254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0700" y="994848"/>
            <a:ext cx="2069797" cy="369332"/>
          </a:xfrm>
          <a:prstGeom prst="rect">
            <a:avLst/>
          </a:prstGeom>
          <a:noFill/>
        </p:spPr>
        <p:txBody>
          <a:bodyPr wrap="none" rtlCol="0">
            <a:spAutoFit/>
          </a:bodyPr>
          <a:lstStyle/>
          <a:p>
            <a:r>
              <a:rPr lang="en-US" b="1" u="sng" dirty="0" smtClean="0">
                <a:solidFill>
                  <a:srgbClr val="800000"/>
                </a:solidFill>
              </a:rPr>
              <a:t>McKinney FTS- only</a:t>
            </a:r>
            <a:endParaRPr lang="en-US" b="1" u="sng" dirty="0">
              <a:solidFill>
                <a:srgbClr val="800000"/>
              </a:solidFill>
            </a:endParaRPr>
          </a:p>
        </p:txBody>
      </p:sp>
      <p:sp>
        <p:nvSpPr>
          <p:cNvPr id="10" name="TextBox 9"/>
          <p:cNvSpPr txBox="1"/>
          <p:nvPr/>
        </p:nvSpPr>
        <p:spPr>
          <a:xfrm>
            <a:off x="6464300" y="978972"/>
            <a:ext cx="1930449" cy="369332"/>
          </a:xfrm>
          <a:prstGeom prst="rect">
            <a:avLst/>
          </a:prstGeom>
          <a:noFill/>
        </p:spPr>
        <p:txBody>
          <a:bodyPr wrap="none" rtlCol="0">
            <a:spAutoFit/>
          </a:bodyPr>
          <a:lstStyle/>
          <a:p>
            <a:r>
              <a:rPr lang="en-US" b="1" u="sng" dirty="0" smtClean="0">
                <a:solidFill>
                  <a:srgbClr val="800000"/>
                </a:solidFill>
              </a:rPr>
              <a:t>McKinney RAQMS</a:t>
            </a:r>
            <a:endParaRPr lang="en-US" b="1" u="sng" dirty="0">
              <a:solidFill>
                <a:srgbClr val="800000"/>
              </a:solidFill>
            </a:endParaRPr>
          </a:p>
        </p:txBody>
      </p:sp>
      <p:sp>
        <p:nvSpPr>
          <p:cNvPr id="11" name="Title 1"/>
          <p:cNvSpPr>
            <a:spLocks noGrp="1"/>
          </p:cNvSpPr>
          <p:nvPr>
            <p:ph type="title"/>
          </p:nvPr>
        </p:nvSpPr>
        <p:spPr>
          <a:xfrm>
            <a:off x="12672" y="20638"/>
            <a:ext cx="9131328" cy="1143000"/>
          </a:xfrm>
        </p:spPr>
        <p:txBody>
          <a:bodyPr>
            <a:normAutofit/>
          </a:bodyPr>
          <a:lstStyle/>
          <a:p>
            <a:r>
              <a:rPr lang="en-US" b="1" i="1" u="sng" dirty="0" smtClean="0">
                <a:solidFill>
                  <a:srgbClr val="800000"/>
                </a:solidFill>
              </a:rPr>
              <a:t>Ozone (FTS, FTS+BC, RAQMS)</a:t>
            </a:r>
            <a:endParaRPr lang="en-US" b="1" i="1" u="sng" dirty="0">
              <a:solidFill>
                <a:srgbClr val="800000"/>
              </a:solidFill>
            </a:endParaRPr>
          </a:p>
        </p:txBody>
      </p:sp>
      <p:sp>
        <p:nvSpPr>
          <p:cNvPr id="12" name="TextBox 11"/>
          <p:cNvSpPr txBox="1"/>
          <p:nvPr/>
        </p:nvSpPr>
        <p:spPr>
          <a:xfrm>
            <a:off x="695472" y="3711876"/>
            <a:ext cx="1838965" cy="369332"/>
          </a:xfrm>
          <a:prstGeom prst="rect">
            <a:avLst/>
          </a:prstGeom>
          <a:noFill/>
        </p:spPr>
        <p:txBody>
          <a:bodyPr wrap="none" rtlCol="0">
            <a:spAutoFit/>
          </a:bodyPr>
          <a:lstStyle/>
          <a:p>
            <a:r>
              <a:rPr lang="en-US" b="1" u="sng" dirty="0" smtClean="0">
                <a:solidFill>
                  <a:srgbClr val="800000"/>
                </a:solidFill>
              </a:rPr>
              <a:t>Lamont FTS- only</a:t>
            </a:r>
            <a:endParaRPr lang="en-US" b="1" u="sng" dirty="0">
              <a:solidFill>
                <a:srgbClr val="800000"/>
              </a:solidFill>
            </a:endParaRPr>
          </a:p>
        </p:txBody>
      </p:sp>
      <p:sp>
        <p:nvSpPr>
          <p:cNvPr id="14" name="TextBox 13"/>
          <p:cNvSpPr txBox="1"/>
          <p:nvPr/>
        </p:nvSpPr>
        <p:spPr>
          <a:xfrm>
            <a:off x="6639072" y="3696000"/>
            <a:ext cx="1703223" cy="369332"/>
          </a:xfrm>
          <a:prstGeom prst="rect">
            <a:avLst/>
          </a:prstGeom>
          <a:noFill/>
        </p:spPr>
        <p:txBody>
          <a:bodyPr wrap="none" rtlCol="0">
            <a:spAutoFit/>
          </a:bodyPr>
          <a:lstStyle/>
          <a:p>
            <a:r>
              <a:rPr lang="en-US" b="1" u="sng" dirty="0" smtClean="0">
                <a:solidFill>
                  <a:srgbClr val="800000"/>
                </a:solidFill>
              </a:rPr>
              <a:t>Lamont RAQMS</a:t>
            </a:r>
            <a:endParaRPr lang="en-US" b="1" u="sng" dirty="0">
              <a:solidFill>
                <a:srgbClr val="800000"/>
              </a:solidFill>
            </a:endParaRPr>
          </a:p>
        </p:txBody>
      </p:sp>
      <p:pic>
        <p:nvPicPr>
          <p:cNvPr id="15" name="Picture 14" descr="Ozone_20120625_McKinney.jpg"/>
          <p:cNvPicPr>
            <a:picLocks noChangeAspect="1"/>
          </p:cNvPicPr>
          <p:nvPr/>
        </p:nvPicPr>
        <p:blipFill rotWithShape="1">
          <a:blip r:embed="rId2">
            <a:extLst>
              <a:ext uri="{28A0092B-C50C-407E-A947-70E740481C1C}">
                <a14:useLocalDpi xmlns:a14="http://schemas.microsoft.com/office/drawing/2010/main" val="0"/>
              </a:ext>
            </a:extLst>
          </a:blip>
          <a:srcRect l="5357" t="15476"/>
          <a:stretch/>
        </p:blipFill>
        <p:spPr>
          <a:xfrm>
            <a:off x="2857500" y="1364180"/>
            <a:ext cx="3298195" cy="2209170"/>
          </a:xfrm>
          <a:prstGeom prst="rect">
            <a:avLst/>
          </a:prstGeom>
        </p:spPr>
      </p:pic>
      <p:pic>
        <p:nvPicPr>
          <p:cNvPr id="16" name="Picture 15" descr="Ozone_20120625_Lamont.jpg"/>
          <p:cNvPicPr>
            <a:picLocks noChangeAspect="1"/>
          </p:cNvPicPr>
          <p:nvPr/>
        </p:nvPicPr>
        <p:blipFill rotWithShape="1">
          <a:blip r:embed="rId3">
            <a:extLst>
              <a:ext uri="{28A0092B-C50C-407E-A947-70E740481C1C}">
                <a14:useLocalDpi xmlns:a14="http://schemas.microsoft.com/office/drawing/2010/main" val="0"/>
              </a:ext>
            </a:extLst>
          </a:blip>
          <a:srcRect l="5536" t="15238"/>
          <a:stretch/>
        </p:blipFill>
        <p:spPr>
          <a:xfrm>
            <a:off x="2863738" y="4160565"/>
            <a:ext cx="3291957" cy="2215390"/>
          </a:xfrm>
          <a:prstGeom prst="rect">
            <a:avLst/>
          </a:prstGeom>
        </p:spPr>
      </p:pic>
      <p:pic>
        <p:nvPicPr>
          <p:cNvPr id="17" name="Picture 16" descr="Ozone_20120625_McKinney.jpg"/>
          <p:cNvPicPr>
            <a:picLocks noChangeAspect="1"/>
          </p:cNvPicPr>
          <p:nvPr/>
        </p:nvPicPr>
        <p:blipFill rotWithShape="1">
          <a:blip r:embed="rId4">
            <a:extLst>
              <a:ext uri="{28A0092B-C50C-407E-A947-70E740481C1C}">
                <a14:useLocalDpi xmlns:a14="http://schemas.microsoft.com/office/drawing/2010/main" val="0"/>
              </a:ext>
            </a:extLst>
          </a:blip>
          <a:srcRect l="5714" t="14524"/>
          <a:stretch/>
        </p:blipFill>
        <p:spPr>
          <a:xfrm>
            <a:off x="5858246" y="1339298"/>
            <a:ext cx="3285754" cy="2234052"/>
          </a:xfrm>
          <a:prstGeom prst="rect">
            <a:avLst/>
          </a:prstGeom>
        </p:spPr>
      </p:pic>
      <p:pic>
        <p:nvPicPr>
          <p:cNvPr id="18" name="Picture 17" descr="Ozone_20120625_McKinney.jpg"/>
          <p:cNvPicPr>
            <a:picLocks noChangeAspect="1"/>
          </p:cNvPicPr>
          <p:nvPr/>
        </p:nvPicPr>
        <p:blipFill rotWithShape="1">
          <a:blip r:embed="rId5">
            <a:extLst>
              <a:ext uri="{28A0092B-C50C-407E-A947-70E740481C1C}">
                <a14:useLocalDpi xmlns:a14="http://schemas.microsoft.com/office/drawing/2010/main" val="0"/>
              </a:ext>
            </a:extLst>
          </a:blip>
          <a:srcRect l="6250" t="15238"/>
          <a:stretch/>
        </p:blipFill>
        <p:spPr>
          <a:xfrm>
            <a:off x="5858246" y="4160565"/>
            <a:ext cx="3267075" cy="2215390"/>
          </a:xfrm>
          <a:prstGeom prst="rect">
            <a:avLst/>
          </a:prstGeom>
        </p:spPr>
      </p:pic>
      <p:pic>
        <p:nvPicPr>
          <p:cNvPr id="2" name="Picture 1" descr="Ozone_20120625_McKinney.jpg"/>
          <p:cNvPicPr>
            <a:picLocks noChangeAspect="1"/>
          </p:cNvPicPr>
          <p:nvPr/>
        </p:nvPicPr>
        <p:blipFill rotWithShape="1">
          <a:blip r:embed="rId6">
            <a:extLst>
              <a:ext uri="{28A0092B-C50C-407E-A947-70E740481C1C}">
                <a14:useLocalDpi xmlns:a14="http://schemas.microsoft.com/office/drawing/2010/main" val="0"/>
              </a:ext>
            </a:extLst>
          </a:blip>
          <a:srcRect l="6072" t="15476"/>
          <a:stretch/>
        </p:blipFill>
        <p:spPr>
          <a:xfrm>
            <a:off x="12672" y="1364180"/>
            <a:ext cx="3273278" cy="2209170"/>
          </a:xfrm>
          <a:prstGeom prst="rect">
            <a:avLst/>
          </a:prstGeom>
        </p:spPr>
      </p:pic>
      <p:pic>
        <p:nvPicPr>
          <p:cNvPr id="5" name="Picture 4" descr="Ozone_20120625_McKinney.jpg"/>
          <p:cNvPicPr>
            <a:picLocks noChangeAspect="1"/>
          </p:cNvPicPr>
          <p:nvPr/>
        </p:nvPicPr>
        <p:blipFill rotWithShape="1">
          <a:blip r:embed="rId7">
            <a:extLst>
              <a:ext uri="{28A0092B-C50C-407E-A947-70E740481C1C}">
                <a14:useLocalDpi xmlns:a14="http://schemas.microsoft.com/office/drawing/2010/main" val="0"/>
              </a:ext>
            </a:extLst>
          </a:blip>
          <a:srcRect l="5714" t="15476"/>
          <a:stretch/>
        </p:blipFill>
        <p:spPr>
          <a:xfrm>
            <a:off x="-9154" y="4166785"/>
            <a:ext cx="3285754" cy="2209170"/>
          </a:xfrm>
          <a:prstGeom prst="rect">
            <a:avLst/>
          </a:prstGeom>
        </p:spPr>
      </p:pic>
      <p:sp>
        <p:nvSpPr>
          <p:cNvPr id="19" name="TextBox 18"/>
          <p:cNvSpPr txBox="1"/>
          <p:nvPr/>
        </p:nvSpPr>
        <p:spPr>
          <a:xfrm>
            <a:off x="3556000" y="3711876"/>
            <a:ext cx="2082045" cy="369332"/>
          </a:xfrm>
          <a:prstGeom prst="rect">
            <a:avLst/>
          </a:prstGeom>
          <a:noFill/>
        </p:spPr>
        <p:txBody>
          <a:bodyPr wrap="none" rtlCol="0">
            <a:spAutoFit/>
          </a:bodyPr>
          <a:lstStyle/>
          <a:p>
            <a:r>
              <a:rPr lang="en-US" b="1" u="sng" dirty="0" smtClean="0">
                <a:solidFill>
                  <a:srgbClr val="800000"/>
                </a:solidFill>
              </a:rPr>
              <a:t>Lamont FTS with BC</a:t>
            </a:r>
            <a:endParaRPr lang="en-US" b="1" u="sng" dirty="0">
              <a:solidFill>
                <a:srgbClr val="800000"/>
              </a:solidFill>
            </a:endParaRPr>
          </a:p>
        </p:txBody>
      </p:sp>
      <p:sp>
        <p:nvSpPr>
          <p:cNvPr id="20" name="TextBox 19"/>
          <p:cNvSpPr txBox="1"/>
          <p:nvPr/>
        </p:nvSpPr>
        <p:spPr>
          <a:xfrm>
            <a:off x="3429000" y="994848"/>
            <a:ext cx="2309271" cy="369332"/>
          </a:xfrm>
          <a:prstGeom prst="rect">
            <a:avLst/>
          </a:prstGeom>
          <a:noFill/>
        </p:spPr>
        <p:txBody>
          <a:bodyPr wrap="none" rtlCol="0">
            <a:spAutoFit/>
          </a:bodyPr>
          <a:lstStyle/>
          <a:p>
            <a:r>
              <a:rPr lang="en-US" b="1" u="sng" dirty="0" smtClean="0">
                <a:solidFill>
                  <a:srgbClr val="800000"/>
                </a:solidFill>
              </a:rPr>
              <a:t>McKinney FTS with BC</a:t>
            </a:r>
            <a:endParaRPr lang="en-US" b="1" u="sng" dirty="0">
              <a:solidFill>
                <a:srgbClr val="800000"/>
              </a:solidFill>
            </a:endParaRPr>
          </a:p>
        </p:txBody>
      </p:sp>
    </p:spTree>
    <p:extLst>
      <p:ext uri="{BB962C8B-B14F-4D97-AF65-F5344CB8AC3E}">
        <p14:creationId xmlns:p14="http://schemas.microsoft.com/office/powerpoint/2010/main" val="23960799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0700" y="994848"/>
            <a:ext cx="2069797" cy="369332"/>
          </a:xfrm>
          <a:prstGeom prst="rect">
            <a:avLst/>
          </a:prstGeom>
          <a:noFill/>
        </p:spPr>
        <p:txBody>
          <a:bodyPr wrap="none" rtlCol="0">
            <a:spAutoFit/>
          </a:bodyPr>
          <a:lstStyle/>
          <a:p>
            <a:r>
              <a:rPr lang="en-US" b="1" u="sng" dirty="0" smtClean="0">
                <a:solidFill>
                  <a:srgbClr val="800000"/>
                </a:solidFill>
              </a:rPr>
              <a:t>McKinney FTS- only</a:t>
            </a:r>
            <a:endParaRPr lang="en-US" b="1" u="sng" dirty="0">
              <a:solidFill>
                <a:srgbClr val="800000"/>
              </a:solidFill>
            </a:endParaRPr>
          </a:p>
        </p:txBody>
      </p:sp>
      <p:sp>
        <p:nvSpPr>
          <p:cNvPr id="10" name="TextBox 9"/>
          <p:cNvSpPr txBox="1"/>
          <p:nvPr/>
        </p:nvSpPr>
        <p:spPr>
          <a:xfrm>
            <a:off x="6464300" y="978972"/>
            <a:ext cx="1930449" cy="369332"/>
          </a:xfrm>
          <a:prstGeom prst="rect">
            <a:avLst/>
          </a:prstGeom>
          <a:noFill/>
        </p:spPr>
        <p:txBody>
          <a:bodyPr wrap="none" rtlCol="0">
            <a:spAutoFit/>
          </a:bodyPr>
          <a:lstStyle/>
          <a:p>
            <a:r>
              <a:rPr lang="en-US" b="1" u="sng" dirty="0" smtClean="0">
                <a:solidFill>
                  <a:srgbClr val="800000"/>
                </a:solidFill>
              </a:rPr>
              <a:t>McKinney RAQMS</a:t>
            </a:r>
            <a:endParaRPr lang="en-US" b="1" u="sng" dirty="0">
              <a:solidFill>
                <a:srgbClr val="800000"/>
              </a:solidFill>
            </a:endParaRPr>
          </a:p>
        </p:txBody>
      </p:sp>
      <p:sp>
        <p:nvSpPr>
          <p:cNvPr id="11" name="Title 1"/>
          <p:cNvSpPr>
            <a:spLocks noGrp="1"/>
          </p:cNvSpPr>
          <p:nvPr>
            <p:ph type="title"/>
          </p:nvPr>
        </p:nvSpPr>
        <p:spPr>
          <a:xfrm>
            <a:off x="12672" y="20638"/>
            <a:ext cx="9131328" cy="1143000"/>
          </a:xfrm>
        </p:spPr>
        <p:txBody>
          <a:bodyPr>
            <a:normAutofit fontScale="90000"/>
          </a:bodyPr>
          <a:lstStyle/>
          <a:p>
            <a:r>
              <a:rPr lang="en-US" b="1" i="1" u="sng" dirty="0" smtClean="0">
                <a:solidFill>
                  <a:srgbClr val="800000"/>
                </a:solidFill>
              </a:rPr>
              <a:t>Carbon Monoxide (FTS, FTS+BC, RAQMS)</a:t>
            </a:r>
            <a:endParaRPr lang="en-US" b="1" i="1" u="sng" dirty="0">
              <a:solidFill>
                <a:srgbClr val="800000"/>
              </a:solidFill>
            </a:endParaRPr>
          </a:p>
        </p:txBody>
      </p:sp>
      <p:sp>
        <p:nvSpPr>
          <p:cNvPr id="12" name="TextBox 11"/>
          <p:cNvSpPr txBox="1"/>
          <p:nvPr/>
        </p:nvSpPr>
        <p:spPr>
          <a:xfrm>
            <a:off x="695472" y="3711876"/>
            <a:ext cx="1838965" cy="369332"/>
          </a:xfrm>
          <a:prstGeom prst="rect">
            <a:avLst/>
          </a:prstGeom>
          <a:noFill/>
        </p:spPr>
        <p:txBody>
          <a:bodyPr wrap="none" rtlCol="0">
            <a:spAutoFit/>
          </a:bodyPr>
          <a:lstStyle/>
          <a:p>
            <a:r>
              <a:rPr lang="en-US" b="1" u="sng" dirty="0" smtClean="0">
                <a:solidFill>
                  <a:srgbClr val="800000"/>
                </a:solidFill>
              </a:rPr>
              <a:t>Lamont FTS- only</a:t>
            </a:r>
            <a:endParaRPr lang="en-US" b="1" u="sng" dirty="0">
              <a:solidFill>
                <a:srgbClr val="800000"/>
              </a:solidFill>
            </a:endParaRPr>
          </a:p>
        </p:txBody>
      </p:sp>
      <p:sp>
        <p:nvSpPr>
          <p:cNvPr id="14" name="TextBox 13"/>
          <p:cNvSpPr txBox="1"/>
          <p:nvPr/>
        </p:nvSpPr>
        <p:spPr>
          <a:xfrm>
            <a:off x="6639072" y="3696000"/>
            <a:ext cx="1703223" cy="369332"/>
          </a:xfrm>
          <a:prstGeom prst="rect">
            <a:avLst/>
          </a:prstGeom>
          <a:noFill/>
        </p:spPr>
        <p:txBody>
          <a:bodyPr wrap="none" rtlCol="0">
            <a:spAutoFit/>
          </a:bodyPr>
          <a:lstStyle/>
          <a:p>
            <a:r>
              <a:rPr lang="en-US" b="1" u="sng" dirty="0" smtClean="0">
                <a:solidFill>
                  <a:srgbClr val="800000"/>
                </a:solidFill>
              </a:rPr>
              <a:t>Lamont RAQMS</a:t>
            </a:r>
            <a:endParaRPr lang="en-US" b="1" u="sng" dirty="0">
              <a:solidFill>
                <a:srgbClr val="800000"/>
              </a:solidFill>
            </a:endParaRPr>
          </a:p>
        </p:txBody>
      </p:sp>
      <p:pic>
        <p:nvPicPr>
          <p:cNvPr id="15" name="Picture 14" descr="Carbon Monoxide_cross-section_20120625_McKinney.jpg"/>
          <p:cNvPicPr>
            <a:picLocks noChangeAspect="1"/>
          </p:cNvPicPr>
          <p:nvPr/>
        </p:nvPicPr>
        <p:blipFill rotWithShape="1">
          <a:blip r:embed="rId2">
            <a:extLst>
              <a:ext uri="{28A0092B-C50C-407E-A947-70E740481C1C}">
                <a14:useLocalDpi xmlns:a14="http://schemas.microsoft.com/office/drawing/2010/main" val="0"/>
              </a:ext>
            </a:extLst>
          </a:blip>
          <a:srcRect l="6082" t="15476"/>
          <a:stretch/>
        </p:blipFill>
        <p:spPr>
          <a:xfrm>
            <a:off x="2911468" y="1364180"/>
            <a:ext cx="3267085" cy="2209170"/>
          </a:xfrm>
          <a:prstGeom prst="rect">
            <a:avLst/>
          </a:prstGeom>
        </p:spPr>
      </p:pic>
      <p:pic>
        <p:nvPicPr>
          <p:cNvPr id="16" name="Picture 15" descr="Carbon Monoxide_cross-section_20120625_Lamont.jpg"/>
          <p:cNvPicPr>
            <a:picLocks noChangeAspect="1"/>
          </p:cNvPicPr>
          <p:nvPr/>
        </p:nvPicPr>
        <p:blipFill rotWithShape="1">
          <a:blip r:embed="rId3">
            <a:extLst>
              <a:ext uri="{28A0092B-C50C-407E-A947-70E740481C1C}">
                <a14:useLocalDpi xmlns:a14="http://schemas.microsoft.com/office/drawing/2010/main" val="0"/>
              </a:ext>
            </a:extLst>
          </a:blip>
          <a:srcRect l="5179" t="15952"/>
          <a:stretch/>
        </p:blipFill>
        <p:spPr>
          <a:xfrm>
            <a:off x="2874155" y="4197973"/>
            <a:ext cx="3304398" cy="2196729"/>
          </a:xfrm>
          <a:prstGeom prst="rect">
            <a:avLst/>
          </a:prstGeom>
        </p:spPr>
      </p:pic>
      <p:pic>
        <p:nvPicPr>
          <p:cNvPr id="17" name="Picture 16" descr="Carbon Monoxide_cross-section_20120625_McKinney.jpg"/>
          <p:cNvPicPr>
            <a:picLocks noChangeAspect="1"/>
          </p:cNvPicPr>
          <p:nvPr/>
        </p:nvPicPr>
        <p:blipFill rotWithShape="1">
          <a:blip r:embed="rId4">
            <a:extLst>
              <a:ext uri="{28A0092B-C50C-407E-A947-70E740481C1C}">
                <a14:useLocalDpi xmlns:a14="http://schemas.microsoft.com/office/drawing/2010/main" val="0"/>
              </a:ext>
            </a:extLst>
          </a:blip>
          <a:srcRect l="5724" t="14762"/>
          <a:stretch/>
        </p:blipFill>
        <p:spPr>
          <a:xfrm>
            <a:off x="5864461" y="1345518"/>
            <a:ext cx="3279539" cy="2227832"/>
          </a:xfrm>
          <a:prstGeom prst="rect">
            <a:avLst/>
          </a:prstGeom>
        </p:spPr>
      </p:pic>
      <p:pic>
        <p:nvPicPr>
          <p:cNvPr id="18" name="Picture 17" descr="Carbon Monoxide_cross-section_20120625_McKinney.jpg"/>
          <p:cNvPicPr>
            <a:picLocks noChangeAspect="1"/>
          </p:cNvPicPr>
          <p:nvPr/>
        </p:nvPicPr>
        <p:blipFill rotWithShape="1">
          <a:blip r:embed="rId5">
            <a:extLst>
              <a:ext uri="{28A0092B-C50C-407E-A947-70E740481C1C}">
                <a14:useLocalDpi xmlns:a14="http://schemas.microsoft.com/office/drawing/2010/main" val="0"/>
              </a:ext>
            </a:extLst>
          </a:blip>
          <a:srcRect l="5357" t="15000"/>
          <a:stretch/>
        </p:blipFill>
        <p:spPr>
          <a:xfrm>
            <a:off x="5864461" y="4173091"/>
            <a:ext cx="3298195" cy="2221611"/>
          </a:xfrm>
          <a:prstGeom prst="rect">
            <a:avLst/>
          </a:prstGeom>
        </p:spPr>
      </p:pic>
      <p:pic>
        <p:nvPicPr>
          <p:cNvPr id="2" name="Picture 1" descr="Carbon Monoxide_cross-section_20120625_McKinney.jpg"/>
          <p:cNvPicPr>
            <a:picLocks noChangeAspect="1"/>
          </p:cNvPicPr>
          <p:nvPr/>
        </p:nvPicPr>
        <p:blipFill rotWithShape="1">
          <a:blip r:embed="rId6">
            <a:extLst>
              <a:ext uri="{28A0092B-C50C-407E-A947-70E740481C1C}">
                <a14:useLocalDpi xmlns:a14="http://schemas.microsoft.com/office/drawing/2010/main" val="0"/>
              </a:ext>
            </a:extLst>
          </a:blip>
          <a:srcRect l="5893" t="14524"/>
          <a:stretch/>
        </p:blipFill>
        <p:spPr>
          <a:xfrm>
            <a:off x="-2916" y="4160650"/>
            <a:ext cx="3279516" cy="2234052"/>
          </a:xfrm>
          <a:prstGeom prst="rect">
            <a:avLst/>
          </a:prstGeom>
        </p:spPr>
      </p:pic>
      <p:pic>
        <p:nvPicPr>
          <p:cNvPr id="3" name="Picture 2" descr="Carbon Monoxide_cross-section_20120625_McKinney.jpg"/>
          <p:cNvPicPr>
            <a:picLocks noChangeAspect="1"/>
          </p:cNvPicPr>
          <p:nvPr/>
        </p:nvPicPr>
        <p:blipFill rotWithShape="1">
          <a:blip r:embed="rId7">
            <a:extLst>
              <a:ext uri="{28A0092B-C50C-407E-A947-70E740481C1C}">
                <a14:useLocalDpi xmlns:a14="http://schemas.microsoft.com/office/drawing/2010/main" val="0"/>
              </a:ext>
            </a:extLst>
          </a:blip>
          <a:srcRect l="5714" t="15238"/>
          <a:stretch/>
        </p:blipFill>
        <p:spPr>
          <a:xfrm>
            <a:off x="12672" y="1364180"/>
            <a:ext cx="3285754" cy="2215390"/>
          </a:xfrm>
          <a:prstGeom prst="rect">
            <a:avLst/>
          </a:prstGeom>
        </p:spPr>
      </p:pic>
      <p:sp>
        <p:nvSpPr>
          <p:cNvPr id="19" name="TextBox 18"/>
          <p:cNvSpPr txBox="1"/>
          <p:nvPr/>
        </p:nvSpPr>
        <p:spPr>
          <a:xfrm>
            <a:off x="3556000" y="3711876"/>
            <a:ext cx="2082045" cy="369332"/>
          </a:xfrm>
          <a:prstGeom prst="rect">
            <a:avLst/>
          </a:prstGeom>
          <a:noFill/>
        </p:spPr>
        <p:txBody>
          <a:bodyPr wrap="none" rtlCol="0">
            <a:spAutoFit/>
          </a:bodyPr>
          <a:lstStyle/>
          <a:p>
            <a:r>
              <a:rPr lang="en-US" b="1" u="sng" dirty="0" smtClean="0">
                <a:solidFill>
                  <a:srgbClr val="800000"/>
                </a:solidFill>
              </a:rPr>
              <a:t>Lamont FTS with BC</a:t>
            </a:r>
            <a:endParaRPr lang="en-US" b="1" u="sng" dirty="0">
              <a:solidFill>
                <a:srgbClr val="800000"/>
              </a:solidFill>
            </a:endParaRPr>
          </a:p>
        </p:txBody>
      </p:sp>
      <p:sp>
        <p:nvSpPr>
          <p:cNvPr id="20" name="TextBox 19"/>
          <p:cNvSpPr txBox="1"/>
          <p:nvPr/>
        </p:nvSpPr>
        <p:spPr>
          <a:xfrm>
            <a:off x="3429000" y="994848"/>
            <a:ext cx="2309271" cy="369332"/>
          </a:xfrm>
          <a:prstGeom prst="rect">
            <a:avLst/>
          </a:prstGeom>
          <a:noFill/>
        </p:spPr>
        <p:txBody>
          <a:bodyPr wrap="none" rtlCol="0">
            <a:spAutoFit/>
          </a:bodyPr>
          <a:lstStyle/>
          <a:p>
            <a:r>
              <a:rPr lang="en-US" b="1" u="sng" dirty="0" smtClean="0">
                <a:solidFill>
                  <a:srgbClr val="800000"/>
                </a:solidFill>
              </a:rPr>
              <a:t>McKinney FTS with BC</a:t>
            </a:r>
            <a:endParaRPr lang="en-US" b="1" u="sng" dirty="0">
              <a:solidFill>
                <a:srgbClr val="800000"/>
              </a:solidFill>
            </a:endParaRPr>
          </a:p>
        </p:txBody>
      </p:sp>
    </p:spTree>
    <p:extLst>
      <p:ext uri="{BB962C8B-B14F-4D97-AF65-F5344CB8AC3E}">
        <p14:creationId xmlns:p14="http://schemas.microsoft.com/office/powerpoint/2010/main" val="16622493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0700" y="994848"/>
            <a:ext cx="2069797" cy="369332"/>
          </a:xfrm>
          <a:prstGeom prst="rect">
            <a:avLst/>
          </a:prstGeom>
          <a:noFill/>
        </p:spPr>
        <p:txBody>
          <a:bodyPr wrap="none" rtlCol="0">
            <a:spAutoFit/>
          </a:bodyPr>
          <a:lstStyle/>
          <a:p>
            <a:r>
              <a:rPr lang="en-US" b="1" u="sng" dirty="0" smtClean="0">
                <a:solidFill>
                  <a:srgbClr val="800000"/>
                </a:solidFill>
              </a:rPr>
              <a:t>McKinney FTS- only</a:t>
            </a:r>
            <a:endParaRPr lang="en-US" b="1" u="sng" dirty="0">
              <a:solidFill>
                <a:srgbClr val="800000"/>
              </a:solidFill>
            </a:endParaRPr>
          </a:p>
        </p:txBody>
      </p:sp>
      <p:sp>
        <p:nvSpPr>
          <p:cNvPr id="10" name="TextBox 9"/>
          <p:cNvSpPr txBox="1"/>
          <p:nvPr/>
        </p:nvSpPr>
        <p:spPr>
          <a:xfrm>
            <a:off x="6464300" y="978972"/>
            <a:ext cx="1930449" cy="369332"/>
          </a:xfrm>
          <a:prstGeom prst="rect">
            <a:avLst/>
          </a:prstGeom>
          <a:noFill/>
        </p:spPr>
        <p:txBody>
          <a:bodyPr wrap="none" rtlCol="0">
            <a:spAutoFit/>
          </a:bodyPr>
          <a:lstStyle/>
          <a:p>
            <a:r>
              <a:rPr lang="en-US" b="1" u="sng" dirty="0" smtClean="0">
                <a:solidFill>
                  <a:srgbClr val="800000"/>
                </a:solidFill>
              </a:rPr>
              <a:t>McKinney RAQMS</a:t>
            </a:r>
            <a:endParaRPr lang="en-US" b="1" u="sng" dirty="0">
              <a:solidFill>
                <a:srgbClr val="800000"/>
              </a:solidFill>
            </a:endParaRPr>
          </a:p>
        </p:txBody>
      </p:sp>
      <p:sp>
        <p:nvSpPr>
          <p:cNvPr id="11" name="Title 1"/>
          <p:cNvSpPr>
            <a:spLocks noGrp="1"/>
          </p:cNvSpPr>
          <p:nvPr>
            <p:ph type="title"/>
          </p:nvPr>
        </p:nvSpPr>
        <p:spPr>
          <a:xfrm>
            <a:off x="12672" y="20638"/>
            <a:ext cx="9131328" cy="1143000"/>
          </a:xfrm>
        </p:spPr>
        <p:txBody>
          <a:bodyPr>
            <a:normAutofit/>
          </a:bodyPr>
          <a:lstStyle/>
          <a:p>
            <a:r>
              <a:rPr lang="en-US" b="1" i="1" u="sng" dirty="0" smtClean="0">
                <a:solidFill>
                  <a:srgbClr val="800000"/>
                </a:solidFill>
              </a:rPr>
              <a:t>Methane (FTS, FTS+BC, RAQMS)</a:t>
            </a:r>
            <a:endParaRPr lang="en-US" b="1" i="1" u="sng" dirty="0">
              <a:solidFill>
                <a:srgbClr val="800000"/>
              </a:solidFill>
            </a:endParaRPr>
          </a:p>
        </p:txBody>
      </p:sp>
      <p:sp>
        <p:nvSpPr>
          <p:cNvPr id="12" name="TextBox 11"/>
          <p:cNvSpPr txBox="1"/>
          <p:nvPr/>
        </p:nvSpPr>
        <p:spPr>
          <a:xfrm>
            <a:off x="695472" y="3711876"/>
            <a:ext cx="1838965" cy="369332"/>
          </a:xfrm>
          <a:prstGeom prst="rect">
            <a:avLst/>
          </a:prstGeom>
          <a:noFill/>
        </p:spPr>
        <p:txBody>
          <a:bodyPr wrap="none" rtlCol="0">
            <a:spAutoFit/>
          </a:bodyPr>
          <a:lstStyle/>
          <a:p>
            <a:r>
              <a:rPr lang="en-US" b="1" u="sng" dirty="0" smtClean="0">
                <a:solidFill>
                  <a:srgbClr val="800000"/>
                </a:solidFill>
              </a:rPr>
              <a:t>Lamont FTS- only</a:t>
            </a:r>
            <a:endParaRPr lang="en-US" b="1" u="sng" dirty="0">
              <a:solidFill>
                <a:srgbClr val="800000"/>
              </a:solidFill>
            </a:endParaRPr>
          </a:p>
        </p:txBody>
      </p:sp>
      <p:sp>
        <p:nvSpPr>
          <p:cNvPr id="14" name="TextBox 13"/>
          <p:cNvSpPr txBox="1"/>
          <p:nvPr/>
        </p:nvSpPr>
        <p:spPr>
          <a:xfrm>
            <a:off x="6639072" y="3696000"/>
            <a:ext cx="1703223" cy="369332"/>
          </a:xfrm>
          <a:prstGeom prst="rect">
            <a:avLst/>
          </a:prstGeom>
          <a:noFill/>
        </p:spPr>
        <p:txBody>
          <a:bodyPr wrap="none" rtlCol="0">
            <a:spAutoFit/>
          </a:bodyPr>
          <a:lstStyle/>
          <a:p>
            <a:r>
              <a:rPr lang="en-US" b="1" u="sng" dirty="0" smtClean="0">
                <a:solidFill>
                  <a:srgbClr val="800000"/>
                </a:solidFill>
              </a:rPr>
              <a:t>Lamont RAQMS</a:t>
            </a:r>
            <a:endParaRPr lang="en-US" b="1" u="sng" dirty="0">
              <a:solidFill>
                <a:srgbClr val="800000"/>
              </a:solidFill>
            </a:endParaRPr>
          </a:p>
        </p:txBody>
      </p:sp>
      <p:pic>
        <p:nvPicPr>
          <p:cNvPr id="2" name="Picture 1" descr="Methane_cross-section_20120625_McKinney.jpg"/>
          <p:cNvPicPr>
            <a:picLocks noChangeAspect="1"/>
          </p:cNvPicPr>
          <p:nvPr/>
        </p:nvPicPr>
        <p:blipFill rotWithShape="1">
          <a:blip r:embed="rId2">
            <a:extLst>
              <a:ext uri="{28A0092B-C50C-407E-A947-70E740481C1C}">
                <a14:useLocalDpi xmlns:a14="http://schemas.microsoft.com/office/drawing/2010/main" val="0"/>
              </a:ext>
            </a:extLst>
          </a:blip>
          <a:srcRect l="5714" t="15476"/>
          <a:stretch/>
        </p:blipFill>
        <p:spPr>
          <a:xfrm>
            <a:off x="-9154" y="1364180"/>
            <a:ext cx="3285754" cy="2209170"/>
          </a:xfrm>
          <a:prstGeom prst="rect">
            <a:avLst/>
          </a:prstGeom>
        </p:spPr>
      </p:pic>
      <p:pic>
        <p:nvPicPr>
          <p:cNvPr id="6" name="Picture 5" descr="Methane_cross-section_20120625_McKinney.jpg"/>
          <p:cNvPicPr>
            <a:picLocks noChangeAspect="1"/>
          </p:cNvPicPr>
          <p:nvPr/>
        </p:nvPicPr>
        <p:blipFill rotWithShape="1">
          <a:blip r:embed="rId3">
            <a:extLst>
              <a:ext uri="{28A0092B-C50C-407E-A947-70E740481C1C}">
                <a14:useLocalDpi xmlns:a14="http://schemas.microsoft.com/office/drawing/2010/main" val="0"/>
              </a:ext>
            </a:extLst>
          </a:blip>
          <a:srcRect l="5357" t="16190"/>
          <a:stretch/>
        </p:blipFill>
        <p:spPr>
          <a:xfrm>
            <a:off x="-21595" y="4158892"/>
            <a:ext cx="3298195" cy="2190508"/>
          </a:xfrm>
          <a:prstGeom prst="rect">
            <a:avLst/>
          </a:prstGeom>
        </p:spPr>
      </p:pic>
      <p:pic>
        <p:nvPicPr>
          <p:cNvPr id="19" name="Picture 18" descr="Methane_cross-section_20120625_McKinney.jpg"/>
          <p:cNvPicPr>
            <a:picLocks noChangeAspect="1"/>
          </p:cNvPicPr>
          <p:nvPr/>
        </p:nvPicPr>
        <p:blipFill rotWithShape="1">
          <a:blip r:embed="rId4">
            <a:extLst>
              <a:ext uri="{28A0092B-C50C-407E-A947-70E740481C1C}">
                <a14:useLocalDpi xmlns:a14="http://schemas.microsoft.com/office/drawing/2010/main" val="0"/>
              </a:ext>
            </a:extLst>
          </a:blip>
          <a:srcRect l="5893" t="15714"/>
          <a:stretch/>
        </p:blipFill>
        <p:spPr>
          <a:xfrm>
            <a:off x="2959100" y="1364180"/>
            <a:ext cx="3279516" cy="2202949"/>
          </a:xfrm>
          <a:prstGeom prst="rect">
            <a:avLst/>
          </a:prstGeom>
        </p:spPr>
      </p:pic>
      <p:pic>
        <p:nvPicPr>
          <p:cNvPr id="20" name="Picture 19" descr="Methane_cross-section_20120625_Lamont.jpg"/>
          <p:cNvPicPr>
            <a:picLocks noChangeAspect="1"/>
          </p:cNvPicPr>
          <p:nvPr/>
        </p:nvPicPr>
        <p:blipFill rotWithShape="1">
          <a:blip r:embed="rId5">
            <a:extLst>
              <a:ext uri="{28A0092B-C50C-407E-A947-70E740481C1C}">
                <a14:useLocalDpi xmlns:a14="http://schemas.microsoft.com/office/drawing/2010/main" val="0"/>
              </a:ext>
            </a:extLst>
          </a:blip>
          <a:srcRect l="6250" t="15000"/>
          <a:stretch/>
        </p:blipFill>
        <p:spPr>
          <a:xfrm>
            <a:off x="2959100" y="4120492"/>
            <a:ext cx="3267075" cy="2221611"/>
          </a:xfrm>
          <a:prstGeom prst="rect">
            <a:avLst/>
          </a:prstGeom>
        </p:spPr>
      </p:pic>
      <p:pic>
        <p:nvPicPr>
          <p:cNvPr id="21" name="Picture 20" descr="Methane_cross-section_20120625_McKinney.jpg"/>
          <p:cNvPicPr>
            <a:picLocks noChangeAspect="1"/>
          </p:cNvPicPr>
          <p:nvPr/>
        </p:nvPicPr>
        <p:blipFill rotWithShape="1">
          <a:blip r:embed="rId6">
            <a:extLst>
              <a:ext uri="{28A0092B-C50C-407E-A947-70E740481C1C}">
                <a14:useLocalDpi xmlns:a14="http://schemas.microsoft.com/office/drawing/2010/main" val="0"/>
              </a:ext>
            </a:extLst>
          </a:blip>
          <a:srcRect l="5546" t="14524"/>
          <a:stretch/>
        </p:blipFill>
        <p:spPr>
          <a:xfrm>
            <a:off x="5858269" y="1333077"/>
            <a:ext cx="3285731" cy="2234052"/>
          </a:xfrm>
          <a:prstGeom prst="rect">
            <a:avLst/>
          </a:prstGeom>
        </p:spPr>
      </p:pic>
      <p:pic>
        <p:nvPicPr>
          <p:cNvPr id="22" name="Picture 21" descr="Methane_cross-section_20120625_McKinney.jpg"/>
          <p:cNvPicPr>
            <a:picLocks noChangeAspect="1"/>
          </p:cNvPicPr>
          <p:nvPr/>
        </p:nvPicPr>
        <p:blipFill rotWithShape="1">
          <a:blip r:embed="rId7">
            <a:extLst>
              <a:ext uri="{28A0092B-C50C-407E-A947-70E740481C1C}">
                <a14:useLocalDpi xmlns:a14="http://schemas.microsoft.com/office/drawing/2010/main" val="0"/>
              </a:ext>
            </a:extLst>
          </a:blip>
          <a:srcRect l="5536" t="14762"/>
          <a:stretch/>
        </p:blipFill>
        <p:spPr>
          <a:xfrm>
            <a:off x="5858300" y="4095727"/>
            <a:ext cx="3291957" cy="2227832"/>
          </a:xfrm>
          <a:prstGeom prst="rect">
            <a:avLst/>
          </a:prstGeom>
        </p:spPr>
      </p:pic>
      <p:sp>
        <p:nvSpPr>
          <p:cNvPr id="23" name="TextBox 22"/>
          <p:cNvSpPr txBox="1"/>
          <p:nvPr/>
        </p:nvSpPr>
        <p:spPr>
          <a:xfrm>
            <a:off x="3556000" y="3711876"/>
            <a:ext cx="2082045" cy="369332"/>
          </a:xfrm>
          <a:prstGeom prst="rect">
            <a:avLst/>
          </a:prstGeom>
          <a:noFill/>
        </p:spPr>
        <p:txBody>
          <a:bodyPr wrap="none" rtlCol="0">
            <a:spAutoFit/>
          </a:bodyPr>
          <a:lstStyle/>
          <a:p>
            <a:r>
              <a:rPr lang="en-US" b="1" u="sng" dirty="0" smtClean="0">
                <a:solidFill>
                  <a:srgbClr val="800000"/>
                </a:solidFill>
              </a:rPr>
              <a:t>Lamont FTS with BC</a:t>
            </a:r>
            <a:endParaRPr lang="en-US" b="1" u="sng" dirty="0">
              <a:solidFill>
                <a:srgbClr val="800000"/>
              </a:solidFill>
            </a:endParaRPr>
          </a:p>
        </p:txBody>
      </p:sp>
      <p:sp>
        <p:nvSpPr>
          <p:cNvPr id="24" name="TextBox 23"/>
          <p:cNvSpPr txBox="1"/>
          <p:nvPr/>
        </p:nvSpPr>
        <p:spPr>
          <a:xfrm>
            <a:off x="3429000" y="994848"/>
            <a:ext cx="2309271" cy="369332"/>
          </a:xfrm>
          <a:prstGeom prst="rect">
            <a:avLst/>
          </a:prstGeom>
          <a:noFill/>
        </p:spPr>
        <p:txBody>
          <a:bodyPr wrap="none" rtlCol="0">
            <a:spAutoFit/>
          </a:bodyPr>
          <a:lstStyle/>
          <a:p>
            <a:r>
              <a:rPr lang="en-US" b="1" u="sng" dirty="0" smtClean="0">
                <a:solidFill>
                  <a:srgbClr val="800000"/>
                </a:solidFill>
              </a:rPr>
              <a:t>McKinney FTS with BC</a:t>
            </a:r>
            <a:endParaRPr lang="en-US" b="1" u="sng" dirty="0">
              <a:solidFill>
                <a:srgbClr val="800000"/>
              </a:solidFill>
            </a:endParaRPr>
          </a:p>
        </p:txBody>
      </p:sp>
    </p:spTree>
    <p:extLst>
      <p:ext uri="{BB962C8B-B14F-4D97-AF65-F5344CB8AC3E}">
        <p14:creationId xmlns:p14="http://schemas.microsoft.com/office/powerpoint/2010/main" val="16622493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0700" y="994848"/>
            <a:ext cx="2069797" cy="369332"/>
          </a:xfrm>
          <a:prstGeom prst="rect">
            <a:avLst/>
          </a:prstGeom>
          <a:noFill/>
        </p:spPr>
        <p:txBody>
          <a:bodyPr wrap="none" rtlCol="0">
            <a:spAutoFit/>
          </a:bodyPr>
          <a:lstStyle/>
          <a:p>
            <a:r>
              <a:rPr lang="en-US" b="1" u="sng" dirty="0" smtClean="0">
                <a:solidFill>
                  <a:srgbClr val="800000"/>
                </a:solidFill>
              </a:rPr>
              <a:t>McKinney FTS- only</a:t>
            </a:r>
            <a:endParaRPr lang="en-US" b="1" u="sng" dirty="0">
              <a:solidFill>
                <a:srgbClr val="800000"/>
              </a:solidFill>
            </a:endParaRPr>
          </a:p>
        </p:txBody>
      </p:sp>
      <p:sp>
        <p:nvSpPr>
          <p:cNvPr id="10" name="TextBox 9"/>
          <p:cNvSpPr txBox="1"/>
          <p:nvPr/>
        </p:nvSpPr>
        <p:spPr>
          <a:xfrm>
            <a:off x="6464300" y="978972"/>
            <a:ext cx="1930449" cy="369332"/>
          </a:xfrm>
          <a:prstGeom prst="rect">
            <a:avLst/>
          </a:prstGeom>
          <a:noFill/>
        </p:spPr>
        <p:txBody>
          <a:bodyPr wrap="none" rtlCol="0">
            <a:spAutoFit/>
          </a:bodyPr>
          <a:lstStyle/>
          <a:p>
            <a:r>
              <a:rPr lang="en-US" b="1" u="sng" dirty="0" smtClean="0">
                <a:solidFill>
                  <a:srgbClr val="800000"/>
                </a:solidFill>
              </a:rPr>
              <a:t>McKinney RAQMS</a:t>
            </a:r>
            <a:endParaRPr lang="en-US" b="1" u="sng" dirty="0">
              <a:solidFill>
                <a:srgbClr val="800000"/>
              </a:solidFill>
            </a:endParaRPr>
          </a:p>
        </p:txBody>
      </p:sp>
      <p:sp>
        <p:nvSpPr>
          <p:cNvPr id="11" name="Title 1"/>
          <p:cNvSpPr>
            <a:spLocks noGrp="1"/>
          </p:cNvSpPr>
          <p:nvPr>
            <p:ph type="title"/>
          </p:nvPr>
        </p:nvSpPr>
        <p:spPr>
          <a:xfrm>
            <a:off x="12672" y="20638"/>
            <a:ext cx="9131328" cy="1143000"/>
          </a:xfrm>
        </p:spPr>
        <p:txBody>
          <a:bodyPr>
            <a:normAutofit/>
          </a:bodyPr>
          <a:lstStyle/>
          <a:p>
            <a:r>
              <a:rPr lang="en-US" b="1" i="1" u="sng" dirty="0" smtClean="0">
                <a:solidFill>
                  <a:srgbClr val="800000"/>
                </a:solidFill>
              </a:rPr>
              <a:t>Nitrous Oxide (FTS, FTS+BC, RAQMS)</a:t>
            </a:r>
            <a:endParaRPr lang="en-US" b="1" i="1" u="sng" dirty="0">
              <a:solidFill>
                <a:srgbClr val="800000"/>
              </a:solidFill>
            </a:endParaRPr>
          </a:p>
        </p:txBody>
      </p:sp>
      <p:sp>
        <p:nvSpPr>
          <p:cNvPr id="12" name="TextBox 11"/>
          <p:cNvSpPr txBox="1"/>
          <p:nvPr/>
        </p:nvSpPr>
        <p:spPr>
          <a:xfrm>
            <a:off x="695472" y="3711876"/>
            <a:ext cx="1838965" cy="369332"/>
          </a:xfrm>
          <a:prstGeom prst="rect">
            <a:avLst/>
          </a:prstGeom>
          <a:noFill/>
        </p:spPr>
        <p:txBody>
          <a:bodyPr wrap="none" rtlCol="0">
            <a:spAutoFit/>
          </a:bodyPr>
          <a:lstStyle/>
          <a:p>
            <a:r>
              <a:rPr lang="en-US" b="1" u="sng" dirty="0" smtClean="0">
                <a:solidFill>
                  <a:srgbClr val="800000"/>
                </a:solidFill>
              </a:rPr>
              <a:t>Lamont FTS- only</a:t>
            </a:r>
            <a:endParaRPr lang="en-US" b="1" u="sng" dirty="0">
              <a:solidFill>
                <a:srgbClr val="800000"/>
              </a:solidFill>
            </a:endParaRPr>
          </a:p>
        </p:txBody>
      </p:sp>
      <p:sp>
        <p:nvSpPr>
          <p:cNvPr id="14" name="TextBox 13"/>
          <p:cNvSpPr txBox="1"/>
          <p:nvPr/>
        </p:nvSpPr>
        <p:spPr>
          <a:xfrm>
            <a:off x="6639072" y="3696000"/>
            <a:ext cx="1703223" cy="369332"/>
          </a:xfrm>
          <a:prstGeom prst="rect">
            <a:avLst/>
          </a:prstGeom>
          <a:noFill/>
        </p:spPr>
        <p:txBody>
          <a:bodyPr wrap="none" rtlCol="0">
            <a:spAutoFit/>
          </a:bodyPr>
          <a:lstStyle/>
          <a:p>
            <a:r>
              <a:rPr lang="en-US" b="1" u="sng" dirty="0" smtClean="0">
                <a:solidFill>
                  <a:srgbClr val="800000"/>
                </a:solidFill>
              </a:rPr>
              <a:t>Lamont RAQMS</a:t>
            </a:r>
            <a:endParaRPr lang="en-US" b="1" u="sng" dirty="0">
              <a:solidFill>
                <a:srgbClr val="800000"/>
              </a:solidFill>
            </a:endParaRPr>
          </a:p>
        </p:txBody>
      </p:sp>
      <p:pic>
        <p:nvPicPr>
          <p:cNvPr id="3" name="Picture 2" descr="Nitrous Oxide_cross-section_20120625_McKinney.jpg"/>
          <p:cNvPicPr>
            <a:picLocks noChangeAspect="1"/>
          </p:cNvPicPr>
          <p:nvPr/>
        </p:nvPicPr>
        <p:blipFill rotWithShape="1">
          <a:blip r:embed="rId2">
            <a:extLst>
              <a:ext uri="{28A0092B-C50C-407E-A947-70E740481C1C}">
                <a14:useLocalDpi xmlns:a14="http://schemas.microsoft.com/office/drawing/2010/main" val="0"/>
              </a:ext>
            </a:extLst>
          </a:blip>
          <a:srcRect l="5714" t="14524"/>
          <a:stretch/>
        </p:blipFill>
        <p:spPr>
          <a:xfrm>
            <a:off x="12672" y="4106608"/>
            <a:ext cx="3285754" cy="2234052"/>
          </a:xfrm>
          <a:prstGeom prst="rect">
            <a:avLst/>
          </a:prstGeom>
        </p:spPr>
      </p:pic>
      <p:pic>
        <p:nvPicPr>
          <p:cNvPr id="4" name="Picture 3" descr="Nitrous Oxide_cross-section_20120625_McKinney.jpg"/>
          <p:cNvPicPr>
            <a:picLocks noChangeAspect="1"/>
          </p:cNvPicPr>
          <p:nvPr/>
        </p:nvPicPr>
        <p:blipFill rotWithShape="1">
          <a:blip r:embed="rId3">
            <a:extLst>
              <a:ext uri="{28A0092B-C50C-407E-A947-70E740481C1C}">
                <a14:useLocalDpi xmlns:a14="http://schemas.microsoft.com/office/drawing/2010/main" val="0"/>
              </a:ext>
            </a:extLst>
          </a:blip>
          <a:srcRect l="6250" t="15238"/>
          <a:stretch/>
        </p:blipFill>
        <p:spPr>
          <a:xfrm>
            <a:off x="31351" y="1364180"/>
            <a:ext cx="3267075" cy="2215390"/>
          </a:xfrm>
          <a:prstGeom prst="rect">
            <a:avLst/>
          </a:prstGeom>
        </p:spPr>
      </p:pic>
      <p:pic>
        <p:nvPicPr>
          <p:cNvPr id="6" name="Picture 5" descr="Nitrous Oxide_cross-section_20120625_McKinney.jpg"/>
          <p:cNvPicPr>
            <a:picLocks noChangeAspect="1"/>
          </p:cNvPicPr>
          <p:nvPr/>
        </p:nvPicPr>
        <p:blipFill rotWithShape="1">
          <a:blip r:embed="rId4">
            <a:extLst>
              <a:ext uri="{28A0092B-C50C-407E-A947-70E740481C1C}">
                <a14:useLocalDpi xmlns:a14="http://schemas.microsoft.com/office/drawing/2010/main" val="0"/>
              </a:ext>
            </a:extLst>
          </a:blip>
          <a:srcRect l="4999" t="15476"/>
          <a:stretch/>
        </p:blipFill>
        <p:spPr>
          <a:xfrm>
            <a:off x="5833329" y="1389062"/>
            <a:ext cx="3310671" cy="2209170"/>
          </a:xfrm>
          <a:prstGeom prst="rect">
            <a:avLst/>
          </a:prstGeom>
        </p:spPr>
      </p:pic>
      <p:pic>
        <p:nvPicPr>
          <p:cNvPr id="7" name="Picture 6" descr="Nitrous Oxide_cross-section_20120625_McKinney.jpg"/>
          <p:cNvPicPr>
            <a:picLocks noChangeAspect="1"/>
          </p:cNvPicPr>
          <p:nvPr/>
        </p:nvPicPr>
        <p:blipFill rotWithShape="1">
          <a:blip r:embed="rId5">
            <a:extLst>
              <a:ext uri="{28A0092B-C50C-407E-A947-70E740481C1C}">
                <a14:useLocalDpi xmlns:a14="http://schemas.microsoft.com/office/drawing/2010/main" val="0"/>
              </a:ext>
            </a:extLst>
          </a:blip>
          <a:srcRect t="15714"/>
          <a:stretch/>
        </p:blipFill>
        <p:spPr>
          <a:xfrm>
            <a:off x="5666257" y="4090732"/>
            <a:ext cx="3484880" cy="2202949"/>
          </a:xfrm>
          <a:prstGeom prst="rect">
            <a:avLst/>
          </a:prstGeom>
        </p:spPr>
      </p:pic>
      <p:pic>
        <p:nvPicPr>
          <p:cNvPr id="17" name="Picture 16" descr="Nitrous Oxide_cross-section_20120625_Lamont.jpg"/>
          <p:cNvPicPr>
            <a:picLocks noChangeAspect="1"/>
          </p:cNvPicPr>
          <p:nvPr/>
        </p:nvPicPr>
        <p:blipFill rotWithShape="1">
          <a:blip r:embed="rId6">
            <a:extLst>
              <a:ext uri="{28A0092B-C50C-407E-A947-70E740481C1C}">
                <a14:useLocalDpi xmlns:a14="http://schemas.microsoft.com/office/drawing/2010/main" val="0"/>
              </a:ext>
            </a:extLst>
          </a:blip>
          <a:srcRect l="6250" t="15000"/>
          <a:stretch/>
        </p:blipFill>
        <p:spPr>
          <a:xfrm>
            <a:off x="2853073" y="4106608"/>
            <a:ext cx="3267075" cy="2221611"/>
          </a:xfrm>
          <a:prstGeom prst="rect">
            <a:avLst/>
          </a:prstGeom>
        </p:spPr>
      </p:pic>
      <p:pic>
        <p:nvPicPr>
          <p:cNvPr id="18" name="Picture 17" descr="Nitrous Oxide_cross-section_20120625_McKinney.jpg"/>
          <p:cNvPicPr>
            <a:picLocks noChangeAspect="1"/>
          </p:cNvPicPr>
          <p:nvPr/>
        </p:nvPicPr>
        <p:blipFill rotWithShape="1">
          <a:blip r:embed="rId7">
            <a:extLst>
              <a:ext uri="{28A0092B-C50C-407E-A947-70E740481C1C}">
                <a14:useLocalDpi xmlns:a14="http://schemas.microsoft.com/office/drawing/2010/main" val="0"/>
              </a:ext>
            </a:extLst>
          </a:blip>
          <a:srcRect l="5367" t="14524"/>
          <a:stretch/>
        </p:blipFill>
        <p:spPr>
          <a:xfrm>
            <a:off x="2853073" y="1364180"/>
            <a:ext cx="3291958" cy="2234052"/>
          </a:xfrm>
          <a:prstGeom prst="rect">
            <a:avLst/>
          </a:prstGeom>
        </p:spPr>
      </p:pic>
      <p:sp>
        <p:nvSpPr>
          <p:cNvPr id="19" name="TextBox 18"/>
          <p:cNvSpPr txBox="1"/>
          <p:nvPr/>
        </p:nvSpPr>
        <p:spPr>
          <a:xfrm>
            <a:off x="3556000" y="3711876"/>
            <a:ext cx="2082045" cy="369332"/>
          </a:xfrm>
          <a:prstGeom prst="rect">
            <a:avLst/>
          </a:prstGeom>
          <a:noFill/>
        </p:spPr>
        <p:txBody>
          <a:bodyPr wrap="none" rtlCol="0">
            <a:spAutoFit/>
          </a:bodyPr>
          <a:lstStyle/>
          <a:p>
            <a:r>
              <a:rPr lang="en-US" b="1" u="sng" dirty="0" smtClean="0">
                <a:solidFill>
                  <a:srgbClr val="800000"/>
                </a:solidFill>
              </a:rPr>
              <a:t>Lamont FTS with BC</a:t>
            </a:r>
            <a:endParaRPr lang="en-US" b="1" u="sng" dirty="0">
              <a:solidFill>
                <a:srgbClr val="800000"/>
              </a:solidFill>
            </a:endParaRPr>
          </a:p>
        </p:txBody>
      </p:sp>
      <p:sp>
        <p:nvSpPr>
          <p:cNvPr id="20" name="TextBox 19"/>
          <p:cNvSpPr txBox="1"/>
          <p:nvPr/>
        </p:nvSpPr>
        <p:spPr>
          <a:xfrm>
            <a:off x="3429000" y="994848"/>
            <a:ext cx="2309271" cy="369332"/>
          </a:xfrm>
          <a:prstGeom prst="rect">
            <a:avLst/>
          </a:prstGeom>
          <a:noFill/>
        </p:spPr>
        <p:txBody>
          <a:bodyPr wrap="none" rtlCol="0">
            <a:spAutoFit/>
          </a:bodyPr>
          <a:lstStyle/>
          <a:p>
            <a:r>
              <a:rPr lang="en-US" b="1" u="sng" dirty="0" smtClean="0">
                <a:solidFill>
                  <a:srgbClr val="800000"/>
                </a:solidFill>
              </a:rPr>
              <a:t>McKinney FTS with BC</a:t>
            </a:r>
            <a:endParaRPr lang="en-US" b="1" u="sng" dirty="0">
              <a:solidFill>
                <a:srgbClr val="800000"/>
              </a:solidFill>
            </a:endParaRPr>
          </a:p>
        </p:txBody>
      </p:sp>
    </p:spTree>
    <p:extLst>
      <p:ext uri="{BB962C8B-B14F-4D97-AF65-F5344CB8AC3E}">
        <p14:creationId xmlns:p14="http://schemas.microsoft.com/office/powerpoint/2010/main" val="16622493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2672" y="20638"/>
            <a:ext cx="9131328" cy="1143000"/>
          </a:xfrm>
        </p:spPr>
        <p:txBody>
          <a:bodyPr>
            <a:normAutofit/>
          </a:bodyPr>
          <a:lstStyle/>
          <a:p>
            <a:r>
              <a:rPr lang="en-US" b="1" i="1" u="sng" dirty="0" smtClean="0">
                <a:solidFill>
                  <a:srgbClr val="800000"/>
                </a:solidFill>
              </a:rPr>
              <a:t>Carbon Dioxide (June 25, 2012)</a:t>
            </a:r>
            <a:endParaRPr lang="en-US" b="1" i="1" u="sng" dirty="0">
              <a:solidFill>
                <a:srgbClr val="800000"/>
              </a:solidFill>
            </a:endParaRPr>
          </a:p>
        </p:txBody>
      </p:sp>
      <p:sp>
        <p:nvSpPr>
          <p:cNvPr id="4" name="TextBox 3"/>
          <p:cNvSpPr txBox="1"/>
          <p:nvPr/>
        </p:nvSpPr>
        <p:spPr>
          <a:xfrm>
            <a:off x="4254500" y="1638300"/>
            <a:ext cx="4558935" cy="523220"/>
          </a:xfrm>
          <a:prstGeom prst="rect">
            <a:avLst/>
          </a:prstGeom>
          <a:noFill/>
        </p:spPr>
        <p:txBody>
          <a:bodyPr wrap="none" rtlCol="0">
            <a:spAutoFit/>
          </a:bodyPr>
          <a:lstStyle/>
          <a:p>
            <a:r>
              <a:rPr lang="en-US" sz="2800" b="1" dirty="0" smtClean="0"/>
              <a:t>AERI @ Lamont </a:t>
            </a:r>
            <a:r>
              <a:rPr lang="en-US" sz="2800" dirty="0" smtClean="0"/>
              <a:t>= 398.0 </a:t>
            </a:r>
            <a:r>
              <a:rPr lang="en-US" sz="2800" dirty="0" err="1" smtClean="0"/>
              <a:t>ppmv</a:t>
            </a:r>
            <a:endParaRPr lang="en-US" sz="2800" dirty="0"/>
          </a:p>
        </p:txBody>
      </p:sp>
      <p:sp>
        <p:nvSpPr>
          <p:cNvPr id="24" name="TextBox 23"/>
          <p:cNvSpPr txBox="1"/>
          <p:nvPr/>
        </p:nvSpPr>
        <p:spPr>
          <a:xfrm>
            <a:off x="3975100" y="5238234"/>
            <a:ext cx="5140851" cy="523220"/>
          </a:xfrm>
          <a:prstGeom prst="rect">
            <a:avLst/>
          </a:prstGeom>
          <a:noFill/>
        </p:spPr>
        <p:txBody>
          <a:bodyPr wrap="none" rtlCol="0">
            <a:spAutoFit/>
          </a:bodyPr>
          <a:lstStyle/>
          <a:p>
            <a:r>
              <a:rPr lang="en-US" sz="2800" b="1" dirty="0" smtClean="0"/>
              <a:t>ASSIST@ McKinney </a:t>
            </a:r>
            <a:r>
              <a:rPr lang="en-US" sz="2800" dirty="0" smtClean="0"/>
              <a:t>= 396.8 </a:t>
            </a:r>
            <a:r>
              <a:rPr lang="en-US" sz="2800" dirty="0" err="1" smtClean="0"/>
              <a:t>ppmv</a:t>
            </a:r>
            <a:r>
              <a:rPr lang="en-US" sz="2800" dirty="0" smtClean="0"/>
              <a:t> </a:t>
            </a:r>
            <a:endParaRPr lang="en-US" sz="2800" dirty="0"/>
          </a:p>
        </p:txBody>
      </p:sp>
      <p:sp>
        <p:nvSpPr>
          <p:cNvPr id="5" name="TextBox 4"/>
          <p:cNvSpPr txBox="1"/>
          <p:nvPr/>
        </p:nvSpPr>
        <p:spPr>
          <a:xfrm>
            <a:off x="4876429" y="3409434"/>
            <a:ext cx="3001668" cy="954107"/>
          </a:xfrm>
          <a:prstGeom prst="rect">
            <a:avLst/>
          </a:prstGeom>
          <a:noFill/>
        </p:spPr>
        <p:txBody>
          <a:bodyPr wrap="none" rtlCol="0">
            <a:spAutoFit/>
          </a:bodyPr>
          <a:lstStyle/>
          <a:p>
            <a:pPr algn="ctr"/>
            <a:r>
              <a:rPr lang="en-US" sz="2800" b="1" u="sng" dirty="0" smtClean="0"/>
              <a:t>JPL AIRS Retrievals </a:t>
            </a:r>
          </a:p>
          <a:p>
            <a:pPr algn="ctr"/>
            <a:r>
              <a:rPr lang="en-US" sz="2800" dirty="0" smtClean="0"/>
              <a:t>390.1 - 397.7 </a:t>
            </a:r>
            <a:r>
              <a:rPr lang="en-US" sz="2800" dirty="0" err="1"/>
              <a:t>ppmv</a:t>
            </a:r>
            <a:r>
              <a:rPr lang="en-US" sz="2800" dirty="0" smtClean="0"/>
              <a:t> </a:t>
            </a:r>
            <a:endParaRPr lang="en-US" sz="2800" dirty="0"/>
          </a:p>
        </p:txBody>
      </p:sp>
      <p:grpSp>
        <p:nvGrpSpPr>
          <p:cNvPr id="2" name="Group 1"/>
          <p:cNvGrpSpPr/>
          <p:nvPr/>
        </p:nvGrpSpPr>
        <p:grpSpPr>
          <a:xfrm>
            <a:off x="444500" y="1163638"/>
            <a:ext cx="3683464" cy="5707566"/>
            <a:chOff x="825500" y="1163638"/>
            <a:chExt cx="3683464" cy="5707566"/>
          </a:xfrm>
        </p:grpSpPr>
        <p:pic>
          <p:nvPicPr>
            <p:cNvPr id="3" name="Picture 2" descr="CO2Map.jpg"/>
            <p:cNvPicPr>
              <a:picLocks noChangeAspect="1"/>
            </p:cNvPicPr>
            <p:nvPr/>
          </p:nvPicPr>
          <p:blipFill rotWithShape="1">
            <a:blip r:embed="rId2">
              <a:extLst>
                <a:ext uri="{28A0092B-C50C-407E-A947-70E740481C1C}">
                  <a14:useLocalDpi xmlns:a14="http://schemas.microsoft.com/office/drawing/2010/main" val="0"/>
                </a:ext>
              </a:extLst>
            </a:blip>
            <a:srcRect l="38888" t="31482" r="32639"/>
            <a:stretch/>
          </p:blipFill>
          <p:spPr>
            <a:xfrm>
              <a:off x="825500" y="1163638"/>
              <a:ext cx="3530600" cy="5707566"/>
            </a:xfrm>
            <a:prstGeom prst="rect">
              <a:avLst/>
            </a:prstGeom>
          </p:spPr>
        </p:pic>
        <p:sp>
          <p:nvSpPr>
            <p:cNvPr id="6" name="TextBox 5"/>
            <p:cNvSpPr txBox="1"/>
            <p:nvPr/>
          </p:nvSpPr>
          <p:spPr>
            <a:xfrm>
              <a:off x="1866900" y="4107934"/>
              <a:ext cx="770776" cy="369332"/>
            </a:xfrm>
            <a:prstGeom prst="rect">
              <a:avLst/>
            </a:prstGeom>
            <a:noFill/>
          </p:spPr>
          <p:txBody>
            <a:bodyPr wrap="none" rtlCol="0">
              <a:spAutoFit/>
            </a:bodyPr>
            <a:lstStyle/>
            <a:p>
              <a:r>
                <a:rPr lang="en-US" b="1" i="1" dirty="0" smtClean="0">
                  <a:solidFill>
                    <a:srgbClr val="FFFF00"/>
                  </a:solidFill>
                </a:rPr>
                <a:t>395.2</a:t>
              </a:r>
              <a:endParaRPr lang="en-US" b="1" i="1" dirty="0">
                <a:solidFill>
                  <a:srgbClr val="FFFF00"/>
                </a:solidFill>
              </a:endParaRPr>
            </a:p>
          </p:txBody>
        </p:sp>
        <p:sp>
          <p:nvSpPr>
            <p:cNvPr id="25" name="TextBox 24"/>
            <p:cNvSpPr txBox="1"/>
            <p:nvPr/>
          </p:nvSpPr>
          <p:spPr>
            <a:xfrm>
              <a:off x="3352800" y="5435600"/>
              <a:ext cx="770776" cy="369332"/>
            </a:xfrm>
            <a:prstGeom prst="rect">
              <a:avLst/>
            </a:prstGeom>
            <a:noFill/>
          </p:spPr>
          <p:txBody>
            <a:bodyPr wrap="none" rtlCol="0">
              <a:spAutoFit/>
            </a:bodyPr>
            <a:lstStyle/>
            <a:p>
              <a:r>
                <a:rPr lang="en-US" b="1" i="1" dirty="0" smtClean="0">
                  <a:solidFill>
                    <a:srgbClr val="FFFF00"/>
                  </a:solidFill>
                </a:rPr>
                <a:t>390.1</a:t>
              </a:r>
              <a:endParaRPr lang="en-US" b="1" i="1" dirty="0">
                <a:solidFill>
                  <a:srgbClr val="FFFF00"/>
                </a:solidFill>
              </a:endParaRPr>
            </a:p>
          </p:txBody>
        </p:sp>
        <p:sp>
          <p:nvSpPr>
            <p:cNvPr id="26" name="TextBox 25"/>
            <p:cNvSpPr txBox="1"/>
            <p:nvPr/>
          </p:nvSpPr>
          <p:spPr>
            <a:xfrm>
              <a:off x="2798852" y="4875768"/>
              <a:ext cx="770776" cy="369332"/>
            </a:xfrm>
            <a:prstGeom prst="rect">
              <a:avLst/>
            </a:prstGeom>
            <a:noFill/>
          </p:spPr>
          <p:txBody>
            <a:bodyPr wrap="none" rtlCol="0">
              <a:spAutoFit/>
            </a:bodyPr>
            <a:lstStyle/>
            <a:p>
              <a:r>
                <a:rPr lang="en-US" b="1" i="1" dirty="0" smtClean="0">
                  <a:solidFill>
                    <a:srgbClr val="FFFF00"/>
                  </a:solidFill>
                </a:rPr>
                <a:t>393.1</a:t>
              </a:r>
              <a:endParaRPr lang="en-US" b="1" i="1" dirty="0">
                <a:solidFill>
                  <a:srgbClr val="FFFF00"/>
                </a:solidFill>
              </a:endParaRPr>
            </a:p>
          </p:txBody>
        </p:sp>
        <p:sp>
          <p:nvSpPr>
            <p:cNvPr id="27" name="TextBox 26"/>
            <p:cNvSpPr txBox="1"/>
            <p:nvPr/>
          </p:nvSpPr>
          <p:spPr>
            <a:xfrm>
              <a:off x="2417388" y="4569936"/>
              <a:ext cx="770776" cy="369332"/>
            </a:xfrm>
            <a:prstGeom prst="rect">
              <a:avLst/>
            </a:prstGeom>
            <a:noFill/>
          </p:spPr>
          <p:txBody>
            <a:bodyPr wrap="none" rtlCol="0">
              <a:spAutoFit/>
            </a:bodyPr>
            <a:lstStyle/>
            <a:p>
              <a:r>
                <a:rPr lang="en-US" b="1" i="1" dirty="0" smtClean="0">
                  <a:solidFill>
                    <a:srgbClr val="FFFF00"/>
                  </a:solidFill>
                </a:rPr>
                <a:t>397.7</a:t>
              </a:r>
              <a:endParaRPr lang="en-US" b="1" i="1" dirty="0">
                <a:solidFill>
                  <a:srgbClr val="FFFF00"/>
                </a:solidFill>
              </a:endParaRPr>
            </a:p>
          </p:txBody>
        </p:sp>
        <p:sp>
          <p:nvSpPr>
            <p:cNvPr id="28" name="TextBox 27"/>
            <p:cNvSpPr txBox="1"/>
            <p:nvPr/>
          </p:nvSpPr>
          <p:spPr>
            <a:xfrm>
              <a:off x="3738188" y="5843032"/>
              <a:ext cx="770776" cy="369332"/>
            </a:xfrm>
            <a:prstGeom prst="rect">
              <a:avLst/>
            </a:prstGeom>
            <a:noFill/>
          </p:spPr>
          <p:txBody>
            <a:bodyPr wrap="none" rtlCol="0">
              <a:spAutoFit/>
            </a:bodyPr>
            <a:lstStyle/>
            <a:p>
              <a:r>
                <a:rPr lang="en-US" b="1" i="1" dirty="0" smtClean="0">
                  <a:solidFill>
                    <a:srgbClr val="FFFF00"/>
                  </a:solidFill>
                </a:rPr>
                <a:t>394.2</a:t>
              </a:r>
              <a:endParaRPr lang="en-US" b="1" i="1" dirty="0">
                <a:solidFill>
                  <a:srgbClr val="FFFF00"/>
                </a:solidFill>
              </a:endParaRPr>
            </a:p>
          </p:txBody>
        </p:sp>
      </p:grpSp>
    </p:spTree>
    <p:extLst>
      <p:ext uri="{BB962C8B-B14F-4D97-AF65-F5344CB8AC3E}">
        <p14:creationId xmlns:p14="http://schemas.microsoft.com/office/powerpoint/2010/main" val="16622493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600" b="1" i="1" u="sng" dirty="0" smtClean="0">
                <a:solidFill>
                  <a:srgbClr val="800000"/>
                </a:solidFill>
              </a:rPr>
              <a:t>Retrieval Comparisons with </a:t>
            </a:r>
            <a:r>
              <a:rPr lang="en-US" sz="3600" b="1" i="1" u="sng" dirty="0" err="1" smtClean="0">
                <a:solidFill>
                  <a:srgbClr val="800000"/>
                </a:solidFill>
              </a:rPr>
              <a:t>Radiosondes</a:t>
            </a:r>
            <a:r>
              <a:rPr lang="en-US" sz="3600" b="1" i="1" u="sng" dirty="0" smtClean="0">
                <a:solidFill>
                  <a:srgbClr val="800000"/>
                </a:solidFill>
              </a:rPr>
              <a:t> (31)</a:t>
            </a:r>
            <a:endParaRPr lang="en-US" sz="3600" b="1" i="1" u="sng" dirty="0">
              <a:solidFill>
                <a:srgbClr val="800000"/>
              </a:solidFill>
            </a:endParaRPr>
          </a:p>
        </p:txBody>
      </p:sp>
      <p:pic>
        <p:nvPicPr>
          <p:cNvPr id="3" name="Picture 2" descr="RMSD.jpg"/>
          <p:cNvPicPr>
            <a:picLocks noChangeAspect="1"/>
          </p:cNvPicPr>
          <p:nvPr/>
        </p:nvPicPr>
        <p:blipFill rotWithShape="1">
          <a:blip r:embed="rId2">
            <a:extLst>
              <a:ext uri="{28A0092B-C50C-407E-A947-70E740481C1C}">
                <a14:useLocalDpi xmlns:a14="http://schemas.microsoft.com/office/drawing/2010/main" val="0"/>
              </a:ext>
            </a:extLst>
          </a:blip>
          <a:srcRect l="2917" r="49583"/>
          <a:stretch/>
        </p:blipFill>
        <p:spPr>
          <a:xfrm>
            <a:off x="1270000" y="898386"/>
            <a:ext cx="6146800" cy="5948646"/>
          </a:xfrm>
          <a:prstGeom prst="rect">
            <a:avLst/>
          </a:prstGeom>
        </p:spPr>
      </p:pic>
    </p:spTree>
    <p:extLst>
      <p:ext uri="{BB962C8B-B14F-4D97-AF65-F5344CB8AC3E}">
        <p14:creationId xmlns:p14="http://schemas.microsoft.com/office/powerpoint/2010/main" val="29093935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background_medgreen"/>
          <p:cNvPicPr>
            <a:picLocks noChangeAspect="1" noChangeArrowheads="1"/>
          </p:cNvPicPr>
          <p:nvPr/>
        </p:nvPicPr>
        <p:blipFill>
          <a:blip r:embed="rId3">
            <a:extLst>
              <a:ext uri="{28A0092B-C50C-407E-A947-70E740481C1C}">
                <a14:useLocalDpi xmlns:a14="http://schemas.microsoft.com/office/drawing/2010/main" val="0"/>
              </a:ext>
            </a:extLst>
          </a:blip>
          <a:srcRect l="13333" t="8868" r="10001" b="122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3060700" y="0"/>
            <a:ext cx="335280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01" tIns="45652" rIns="91301" bIns="45652">
            <a:spAutoFit/>
          </a:bodyPr>
          <a:lstStyle>
            <a:lvl1pPr marL="576263" indent="-576263">
              <a:defRPr sz="2200" i="1">
                <a:solidFill>
                  <a:schemeClr val="tx1"/>
                </a:solidFill>
                <a:latin typeface="Times New Roman" charset="0"/>
                <a:ea typeface="ＭＳ Ｐゴシック" charset="0"/>
              </a:defRPr>
            </a:lvl1pPr>
            <a:lvl2pPr marL="742950" indent="-285750">
              <a:defRPr sz="2200" i="1">
                <a:solidFill>
                  <a:schemeClr val="tx1"/>
                </a:solidFill>
                <a:latin typeface="Times New Roman" charset="0"/>
                <a:ea typeface="ＭＳ Ｐゴシック" charset="0"/>
              </a:defRPr>
            </a:lvl2pPr>
            <a:lvl3pPr marL="1143000" indent="-228600">
              <a:defRPr sz="2200" i="1">
                <a:solidFill>
                  <a:schemeClr val="tx1"/>
                </a:solidFill>
                <a:latin typeface="Times New Roman" charset="0"/>
                <a:ea typeface="ＭＳ Ｐゴシック" charset="0"/>
              </a:defRPr>
            </a:lvl3pPr>
            <a:lvl4pPr marL="1600200" indent="-228600">
              <a:defRPr sz="2200" i="1">
                <a:solidFill>
                  <a:schemeClr val="tx1"/>
                </a:solidFill>
                <a:latin typeface="Times New Roman" charset="0"/>
                <a:ea typeface="ＭＳ Ｐゴシック" charset="0"/>
              </a:defRPr>
            </a:lvl4pPr>
            <a:lvl5pPr marL="2057400" indent="-228600">
              <a:defRPr sz="2200" i="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200" i="1">
                <a:solidFill>
                  <a:schemeClr val="tx1"/>
                </a:solidFill>
                <a:latin typeface="Times New Roman" charset="0"/>
                <a:ea typeface="ＭＳ Ｐゴシック" charset="0"/>
              </a:defRPr>
            </a:lvl9pPr>
          </a:lstStyle>
          <a:p>
            <a:pPr>
              <a:buFont typeface="Monotype Sorts" charset="0"/>
              <a:buNone/>
              <a:defRPr/>
            </a:pPr>
            <a:r>
              <a:rPr lang="en-US" sz="4000" b="1" i="0" u="sng" dirty="0" smtClean="0">
                <a:solidFill>
                  <a:srgbClr val="800080"/>
                </a:solidFill>
                <a:latin typeface="Arial" charset="0"/>
                <a:cs typeface="+mn-cs"/>
              </a:rPr>
              <a:t>Summary</a:t>
            </a:r>
          </a:p>
        </p:txBody>
      </p:sp>
      <p:sp>
        <p:nvSpPr>
          <p:cNvPr id="111620" name="Slide Number Placeholder 4"/>
          <p:cNvSpPr txBox="1">
            <a:spLocks noGrp="1"/>
          </p:cNvSpPr>
          <p:nvPr/>
        </p:nvSpPr>
        <p:spPr bwMode="auto">
          <a:xfrm>
            <a:off x="8763000" y="65532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45652" rIns="91301" bIns="45652"/>
          <a:lstStyle>
            <a:lvl1pPr>
              <a:defRPr sz="2200" i="1">
                <a:solidFill>
                  <a:schemeClr val="tx1"/>
                </a:solidFill>
                <a:latin typeface="Times New Roman" charset="0"/>
                <a:ea typeface="ＭＳ Ｐゴシック" charset="0"/>
                <a:cs typeface="ＭＳ Ｐゴシック" charset="0"/>
              </a:defRPr>
            </a:lvl1pPr>
            <a:lvl2pPr marL="742950" indent="-285750">
              <a:defRPr sz="2200" i="1">
                <a:solidFill>
                  <a:schemeClr val="tx1"/>
                </a:solidFill>
                <a:latin typeface="Times New Roman" charset="0"/>
                <a:ea typeface="ＭＳ Ｐゴシック" charset="0"/>
              </a:defRPr>
            </a:lvl2pPr>
            <a:lvl3pPr marL="1143000" indent="-228600">
              <a:defRPr sz="2200" i="1">
                <a:solidFill>
                  <a:schemeClr val="tx1"/>
                </a:solidFill>
                <a:latin typeface="Times New Roman" charset="0"/>
                <a:ea typeface="ＭＳ Ｐゴシック" charset="0"/>
              </a:defRPr>
            </a:lvl3pPr>
            <a:lvl4pPr marL="1600200" indent="-228600">
              <a:defRPr sz="2200" i="1">
                <a:solidFill>
                  <a:schemeClr val="tx1"/>
                </a:solidFill>
                <a:latin typeface="Times New Roman" charset="0"/>
                <a:ea typeface="ＭＳ Ｐゴシック" charset="0"/>
              </a:defRPr>
            </a:lvl4pPr>
            <a:lvl5pPr marL="2057400" indent="-228600">
              <a:defRPr sz="2200" i="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200" i="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200" i="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200" i="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200" i="1">
                <a:solidFill>
                  <a:schemeClr val="tx1"/>
                </a:solidFill>
                <a:latin typeface="Times New Roman" charset="0"/>
                <a:ea typeface="ＭＳ Ｐゴシック" charset="0"/>
              </a:defRPr>
            </a:lvl9pPr>
          </a:lstStyle>
          <a:p>
            <a:pPr algn="r"/>
            <a:fld id="{58639072-84F1-AB4D-9906-63C30F25E53A}" type="slidenum">
              <a:rPr lang="en-US" sz="1400" i="0">
                <a:latin typeface="Arial" charset="0"/>
              </a:rPr>
              <a:pPr algn="r"/>
              <a:t>36</a:t>
            </a:fld>
            <a:endParaRPr lang="en-US" sz="1400" i="0" dirty="0">
              <a:latin typeface="Arial" charset="0"/>
            </a:endParaRPr>
          </a:p>
        </p:txBody>
      </p:sp>
      <p:sp>
        <p:nvSpPr>
          <p:cNvPr id="81926" name="Rectangle 6"/>
          <p:cNvSpPr>
            <a:spLocks noChangeArrowheads="1"/>
          </p:cNvSpPr>
          <p:nvPr/>
        </p:nvSpPr>
        <p:spPr bwMode="auto">
          <a:xfrm>
            <a:off x="177812" y="736600"/>
            <a:ext cx="882648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352" tIns="44383" rIns="90352" bIns="44383"/>
          <a:lstStyle/>
          <a:p>
            <a:pPr marL="449263" indent="-449263" algn="l">
              <a:lnSpc>
                <a:spcPct val="80000"/>
              </a:lnSpc>
              <a:spcAft>
                <a:spcPct val="50000"/>
              </a:spcAft>
              <a:buClr>
                <a:schemeClr val="accent2"/>
              </a:buClr>
              <a:buSzPct val="75000"/>
              <a:buFont typeface="Monotype Sorts" charset="0"/>
              <a:buChar char="u"/>
              <a:defRPr/>
            </a:pPr>
            <a:r>
              <a:rPr lang="en-US" b="1" i="0" dirty="0" smtClean="0">
                <a:solidFill>
                  <a:schemeClr val="accent2"/>
                </a:solidFill>
                <a:latin typeface="Arial" charset="0"/>
              </a:rPr>
              <a:t>Ground-based FTS Provides excellent measurements of the Planetary Boundary Layer (PBL)</a:t>
            </a:r>
            <a:endParaRPr lang="en-US" b="1" i="0" dirty="0">
              <a:solidFill>
                <a:schemeClr val="accent2"/>
              </a:solidFill>
              <a:latin typeface="Arial" charset="0"/>
            </a:endParaRPr>
          </a:p>
          <a:p>
            <a:pPr marL="849313" lvl="1" indent="-284163" algn="l">
              <a:lnSpc>
                <a:spcPct val="80000"/>
              </a:lnSpc>
              <a:spcAft>
                <a:spcPct val="50000"/>
              </a:spcAft>
              <a:buClr>
                <a:srgbClr val="660066"/>
              </a:buClr>
              <a:buSzPct val="100000"/>
              <a:buFont typeface="Wingdings" charset="0"/>
              <a:buChar char="Ø"/>
              <a:defRPr/>
            </a:pPr>
            <a:r>
              <a:rPr lang="en-US" sz="1600" b="1" i="0" dirty="0" smtClean="0">
                <a:solidFill>
                  <a:srgbClr val="660066"/>
                </a:solidFill>
                <a:latin typeface="Arial" charset="0"/>
              </a:rPr>
              <a:t>Diurnal variation of temperature and moisture</a:t>
            </a:r>
            <a:endParaRPr lang="en-US" sz="1600" b="1" i="0" dirty="0">
              <a:solidFill>
                <a:srgbClr val="660066"/>
              </a:solidFill>
              <a:latin typeface="Arial" charset="0"/>
            </a:endParaRPr>
          </a:p>
          <a:p>
            <a:pPr marL="849313" lvl="1" indent="-284163" algn="l">
              <a:lnSpc>
                <a:spcPct val="80000"/>
              </a:lnSpc>
              <a:spcAft>
                <a:spcPct val="50000"/>
              </a:spcAft>
              <a:buClr>
                <a:srgbClr val="660066"/>
              </a:buClr>
              <a:buSzPct val="100000"/>
              <a:buFont typeface="Wingdings" charset="0"/>
              <a:buChar char="Ø"/>
              <a:defRPr/>
            </a:pPr>
            <a:r>
              <a:rPr lang="en-US" sz="1600" b="1" i="0" dirty="0" smtClean="0">
                <a:solidFill>
                  <a:srgbClr val="660066"/>
                </a:solidFill>
                <a:latin typeface="Arial" charset="0"/>
              </a:rPr>
              <a:t>Trace gas profiles of O</a:t>
            </a:r>
            <a:r>
              <a:rPr lang="en-US" sz="1600" b="1" i="0" baseline="-25000" dirty="0" smtClean="0">
                <a:solidFill>
                  <a:srgbClr val="660066"/>
                </a:solidFill>
                <a:latin typeface="Arial" charset="0"/>
              </a:rPr>
              <a:t>3</a:t>
            </a:r>
            <a:r>
              <a:rPr lang="en-US" sz="1600" b="1" i="0" dirty="0" smtClean="0">
                <a:solidFill>
                  <a:srgbClr val="660066"/>
                </a:solidFill>
                <a:latin typeface="Arial" charset="0"/>
              </a:rPr>
              <a:t> ,CO, CH</a:t>
            </a:r>
            <a:r>
              <a:rPr lang="en-US" sz="1600" b="1" i="0" baseline="-25000" dirty="0" smtClean="0">
                <a:solidFill>
                  <a:srgbClr val="660066"/>
                </a:solidFill>
                <a:latin typeface="Arial" charset="0"/>
              </a:rPr>
              <a:t>4</a:t>
            </a:r>
            <a:r>
              <a:rPr lang="en-US" sz="1600" b="1" i="0" dirty="0" smtClean="0">
                <a:solidFill>
                  <a:srgbClr val="660066"/>
                </a:solidFill>
                <a:latin typeface="Arial" charset="0"/>
              </a:rPr>
              <a:t>, and N</a:t>
            </a:r>
            <a:r>
              <a:rPr lang="en-US" sz="1600" b="1" i="0" baseline="-25000" dirty="0" smtClean="0">
                <a:solidFill>
                  <a:srgbClr val="660066"/>
                </a:solidFill>
                <a:latin typeface="Arial" charset="0"/>
              </a:rPr>
              <a:t>2</a:t>
            </a:r>
            <a:r>
              <a:rPr lang="en-US" sz="1600" b="1" i="0" dirty="0" smtClean="0">
                <a:solidFill>
                  <a:srgbClr val="660066"/>
                </a:solidFill>
                <a:latin typeface="Arial" charset="0"/>
              </a:rPr>
              <a:t>O</a:t>
            </a:r>
          </a:p>
          <a:p>
            <a:pPr marL="449263" indent="-449263">
              <a:lnSpc>
                <a:spcPct val="80000"/>
              </a:lnSpc>
              <a:spcAft>
                <a:spcPct val="50000"/>
              </a:spcAft>
              <a:buClr>
                <a:schemeClr val="accent2"/>
              </a:buClr>
              <a:buSzPct val="75000"/>
              <a:buFont typeface="Monotype Sorts" charset="0"/>
              <a:buChar char="u"/>
              <a:defRPr/>
            </a:pPr>
            <a:r>
              <a:rPr lang="en-US" b="1" dirty="0" smtClean="0">
                <a:solidFill>
                  <a:schemeClr val="accent2"/>
                </a:solidFill>
                <a:latin typeface="Arial" charset="0"/>
              </a:rPr>
              <a:t>The retrieval procedure involves:</a:t>
            </a:r>
            <a:endParaRPr lang="en-US" b="1" dirty="0">
              <a:solidFill>
                <a:schemeClr val="accent2"/>
              </a:solidFill>
              <a:latin typeface="Arial" charset="0"/>
            </a:endParaRPr>
          </a:p>
          <a:p>
            <a:pPr marL="849313" lvl="1" indent="-284163">
              <a:lnSpc>
                <a:spcPct val="80000"/>
              </a:lnSpc>
              <a:spcAft>
                <a:spcPct val="50000"/>
              </a:spcAft>
              <a:buClr>
                <a:srgbClr val="660066"/>
              </a:buClr>
              <a:buSzPct val="100000"/>
              <a:buFont typeface="Wingdings" charset="0"/>
              <a:buChar char="Ø"/>
              <a:defRPr/>
            </a:pPr>
            <a:r>
              <a:rPr lang="en-US" sz="1600" b="1" dirty="0" smtClean="0">
                <a:solidFill>
                  <a:srgbClr val="660066"/>
                </a:solidFill>
                <a:latin typeface="Arial" charset="0"/>
              </a:rPr>
              <a:t>Using optimal estimation for cloud 11 height classes </a:t>
            </a:r>
          </a:p>
          <a:p>
            <a:pPr marL="849313" lvl="1" indent="-284163">
              <a:lnSpc>
                <a:spcPct val="80000"/>
              </a:lnSpc>
              <a:spcAft>
                <a:spcPct val="50000"/>
              </a:spcAft>
              <a:buClr>
                <a:srgbClr val="660066"/>
              </a:buClr>
              <a:buSzPct val="100000"/>
              <a:buFont typeface="Wingdings" charset="0"/>
              <a:buChar char="Ø"/>
              <a:defRPr/>
            </a:pPr>
            <a:r>
              <a:rPr lang="en-US" sz="1600" b="1" dirty="0" smtClean="0">
                <a:solidFill>
                  <a:srgbClr val="660066"/>
                </a:solidFill>
                <a:latin typeface="Arial" charset="0"/>
              </a:rPr>
              <a:t>Obtaining the cloud free radiance spectra from cloud attenuated spectra  </a:t>
            </a:r>
          </a:p>
          <a:p>
            <a:pPr marL="849313" lvl="1" indent="-284163">
              <a:lnSpc>
                <a:spcPct val="80000"/>
              </a:lnSpc>
              <a:spcAft>
                <a:spcPct val="50000"/>
              </a:spcAft>
              <a:buClr>
                <a:srgbClr val="660066"/>
              </a:buClr>
              <a:buSzPct val="100000"/>
              <a:buFont typeface="Wingdings" charset="0"/>
              <a:buChar char="Ø"/>
              <a:defRPr/>
            </a:pPr>
            <a:r>
              <a:rPr lang="en-US" sz="1600" b="1" dirty="0" smtClean="0">
                <a:solidFill>
                  <a:srgbClr val="660066"/>
                </a:solidFill>
                <a:latin typeface="Arial" charset="0"/>
              </a:rPr>
              <a:t>Defining the cloud height and proper cloud class for the statistical retrieval </a:t>
            </a:r>
          </a:p>
          <a:p>
            <a:pPr marL="849313" lvl="1" indent="-284163">
              <a:lnSpc>
                <a:spcPct val="80000"/>
              </a:lnSpc>
              <a:spcAft>
                <a:spcPct val="50000"/>
              </a:spcAft>
              <a:buClr>
                <a:srgbClr val="660066"/>
              </a:buClr>
              <a:buSzPct val="100000"/>
              <a:buFont typeface="Wingdings" charset="0"/>
              <a:buChar char="Ø"/>
              <a:defRPr/>
            </a:pPr>
            <a:r>
              <a:rPr lang="en-US" sz="1600" b="1" dirty="0" smtClean="0">
                <a:solidFill>
                  <a:srgbClr val="660066"/>
                </a:solidFill>
                <a:latin typeface="Arial" charset="0"/>
              </a:rPr>
              <a:t>Correcting the retrieval for statistical bias using a dynamical chemistry forecast    </a:t>
            </a:r>
            <a:endParaRPr lang="en-US" sz="1600" dirty="0" smtClean="0">
              <a:solidFill>
                <a:schemeClr val="accent2"/>
              </a:solidFill>
              <a:latin typeface="Arial" charset="0"/>
            </a:endParaRPr>
          </a:p>
          <a:p>
            <a:pPr marL="449263" indent="-449263">
              <a:lnSpc>
                <a:spcPct val="80000"/>
              </a:lnSpc>
              <a:spcAft>
                <a:spcPct val="50000"/>
              </a:spcAft>
              <a:buClr>
                <a:schemeClr val="accent2"/>
              </a:buClr>
              <a:buSzPct val="75000"/>
              <a:buFont typeface="Monotype Sorts" charset="0"/>
              <a:buChar char="u"/>
              <a:defRPr/>
            </a:pPr>
            <a:r>
              <a:rPr lang="en-US" b="1" dirty="0" smtClean="0">
                <a:solidFill>
                  <a:schemeClr val="accent2"/>
                </a:solidFill>
                <a:latin typeface="Arial" charset="0"/>
              </a:rPr>
              <a:t>An NGA Project is underway to validate ground based, airborne, and satellite trace gas measurements  </a:t>
            </a:r>
          </a:p>
          <a:p>
            <a:pPr marL="849313" lvl="1" indent="-284163">
              <a:lnSpc>
                <a:spcPct val="80000"/>
              </a:lnSpc>
              <a:spcAft>
                <a:spcPct val="50000"/>
              </a:spcAft>
              <a:buClr>
                <a:srgbClr val="660066"/>
              </a:buClr>
              <a:buSzPct val="100000"/>
              <a:buFont typeface="Wingdings" charset="0"/>
              <a:buChar char="Ø"/>
              <a:defRPr/>
            </a:pPr>
            <a:r>
              <a:rPr lang="en-US" sz="1600" b="1" dirty="0" smtClean="0">
                <a:solidFill>
                  <a:srgbClr val="660066"/>
                </a:solidFill>
                <a:latin typeface="Arial" charset="0"/>
              </a:rPr>
              <a:t>Emphasis being placed on the estimation of carbon dioxide</a:t>
            </a:r>
            <a:endParaRPr lang="en-US" sz="1600" b="1" dirty="0">
              <a:solidFill>
                <a:srgbClr val="660066"/>
              </a:solidFill>
              <a:latin typeface="Arial" charset="0"/>
            </a:endParaRPr>
          </a:p>
          <a:p>
            <a:pPr marL="849313" lvl="1" indent="-284163">
              <a:lnSpc>
                <a:spcPct val="80000"/>
              </a:lnSpc>
              <a:spcAft>
                <a:spcPct val="50000"/>
              </a:spcAft>
              <a:buClr>
                <a:srgbClr val="660066"/>
              </a:buClr>
              <a:buSzPct val="100000"/>
              <a:buFont typeface="Wingdings" charset="0"/>
              <a:buChar char="Ø"/>
              <a:defRPr/>
            </a:pPr>
            <a:r>
              <a:rPr lang="en-US" sz="1600" b="1" dirty="0" smtClean="0">
                <a:solidFill>
                  <a:srgbClr val="660066"/>
                </a:solidFill>
                <a:latin typeface="Arial" charset="0"/>
              </a:rPr>
              <a:t>The ground based spectral radiance measurements:</a:t>
            </a:r>
          </a:p>
          <a:p>
            <a:pPr marL="1308100" lvl="2" indent="-285750">
              <a:lnSpc>
                <a:spcPct val="80000"/>
              </a:lnSpc>
              <a:spcAft>
                <a:spcPct val="50000"/>
              </a:spcAft>
              <a:buClr>
                <a:srgbClr val="660066"/>
              </a:buClr>
              <a:buSzPct val="100000"/>
              <a:buFont typeface="Courier New"/>
              <a:buChar char="o"/>
              <a:defRPr/>
            </a:pPr>
            <a:r>
              <a:rPr lang="en-US" sz="1600" b="1" dirty="0" smtClean="0">
                <a:solidFill>
                  <a:srgbClr val="660066"/>
                </a:solidFill>
                <a:latin typeface="Arial" charset="0"/>
              </a:rPr>
              <a:t>ASSIST  at McKinney Texas </a:t>
            </a:r>
          </a:p>
          <a:p>
            <a:pPr marL="1308100" lvl="2" indent="-285750">
              <a:lnSpc>
                <a:spcPct val="80000"/>
              </a:lnSpc>
              <a:spcAft>
                <a:spcPct val="50000"/>
              </a:spcAft>
              <a:buClr>
                <a:srgbClr val="660066"/>
              </a:buClr>
              <a:buSzPct val="100000"/>
              <a:buFont typeface="Courier New"/>
              <a:buChar char="o"/>
              <a:defRPr/>
            </a:pPr>
            <a:r>
              <a:rPr lang="en-US" sz="1600" b="1" dirty="0" smtClean="0">
                <a:solidFill>
                  <a:srgbClr val="660066"/>
                </a:solidFill>
                <a:latin typeface="Arial" charset="0"/>
              </a:rPr>
              <a:t>AERI at the DOE ARM CART-site in Lamont Oklahoma</a:t>
            </a:r>
          </a:p>
          <a:p>
            <a:pPr marL="449263" indent="-449263">
              <a:lnSpc>
                <a:spcPct val="80000"/>
              </a:lnSpc>
              <a:spcAft>
                <a:spcPct val="50000"/>
              </a:spcAft>
              <a:buClr>
                <a:schemeClr val="accent2"/>
              </a:buClr>
              <a:buSzPct val="75000"/>
              <a:buFont typeface="Monotype Sorts" charset="0"/>
              <a:buChar char="u"/>
              <a:defRPr/>
            </a:pPr>
            <a:r>
              <a:rPr lang="en-US" b="1" dirty="0" smtClean="0">
                <a:solidFill>
                  <a:schemeClr val="accent2"/>
                </a:solidFill>
                <a:latin typeface="Arial" charset="0"/>
              </a:rPr>
              <a:t>Improved results to be obtained by combining ground based and satellite (Aqua AIRS, Metop IASI, and NPP </a:t>
            </a:r>
            <a:r>
              <a:rPr lang="en-US" b="1" dirty="0" err="1" smtClean="0">
                <a:solidFill>
                  <a:schemeClr val="accent2"/>
                </a:solidFill>
                <a:latin typeface="Arial" charset="0"/>
              </a:rPr>
              <a:t>CrIS</a:t>
            </a:r>
            <a:r>
              <a:rPr lang="en-US" b="1" dirty="0" smtClean="0">
                <a:solidFill>
                  <a:schemeClr val="accent2"/>
                </a:solidFill>
                <a:latin typeface="Arial" charset="0"/>
              </a:rPr>
              <a:t> radiance spectra for the thermodynamic and chemistry retrieval process</a:t>
            </a:r>
            <a:endParaRPr lang="en-US" sz="1600" b="1" dirty="0">
              <a:solidFill>
                <a:srgbClr val="660066"/>
              </a:solidFill>
              <a:latin typeface="Arial" charset="0"/>
            </a:endParaRPr>
          </a:p>
          <a:p>
            <a:pPr marL="1308100" lvl="2" indent="-285750">
              <a:lnSpc>
                <a:spcPct val="80000"/>
              </a:lnSpc>
              <a:spcAft>
                <a:spcPct val="50000"/>
              </a:spcAft>
              <a:buClr>
                <a:srgbClr val="660066"/>
              </a:buClr>
              <a:buSzPct val="100000"/>
              <a:buFont typeface="Courier New"/>
              <a:buChar char="o"/>
              <a:defRPr/>
            </a:pPr>
            <a:endParaRPr lang="en-US" sz="1600" b="1" i="0" dirty="0" smtClean="0">
              <a:solidFill>
                <a:srgbClr val="660066"/>
              </a:solidFill>
              <a:latin typeface="Arial" charset="0"/>
            </a:endParaRPr>
          </a:p>
          <a:p>
            <a:pPr marL="565150" lvl="1" algn="l">
              <a:lnSpc>
                <a:spcPct val="80000"/>
              </a:lnSpc>
              <a:spcAft>
                <a:spcPct val="50000"/>
              </a:spcAft>
              <a:buClr>
                <a:srgbClr val="660066"/>
              </a:buClr>
              <a:buSzPct val="100000"/>
              <a:defRPr/>
            </a:pPr>
            <a:endParaRPr lang="en-US" sz="2000" b="1" i="0" dirty="0">
              <a:solidFill>
                <a:srgbClr val="660066"/>
              </a:solidFill>
              <a:latin typeface="Arial" charset="0"/>
              <a:cs typeface="+mn-cs"/>
            </a:endParaRPr>
          </a:p>
        </p:txBody>
      </p:sp>
    </p:spTree>
    <p:extLst>
      <p:ext uri="{BB962C8B-B14F-4D97-AF65-F5344CB8AC3E}">
        <p14:creationId xmlns:p14="http://schemas.microsoft.com/office/powerpoint/2010/main" val="8825198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43" y="307773"/>
            <a:ext cx="9144000" cy="584776"/>
          </a:xfrm>
          <a:prstGeom prst="rect">
            <a:avLst/>
          </a:prstGeom>
          <a:noFill/>
        </p:spPr>
        <p:txBody>
          <a:bodyPr wrap="square" rtlCol="0">
            <a:spAutoFit/>
          </a:bodyPr>
          <a:lstStyle/>
          <a:p>
            <a:pPr algn="ctr"/>
            <a:r>
              <a:rPr lang="en-US" sz="3200" b="1" u="sng" dirty="0" smtClean="0">
                <a:solidFill>
                  <a:srgbClr val="800000"/>
                </a:solidFill>
              </a:rPr>
              <a:t>Brightness Temperature/Radiance Spectrum</a:t>
            </a:r>
            <a:endParaRPr lang="en-US" sz="3200" b="1" u="sng" dirty="0">
              <a:solidFill>
                <a:srgbClr val="800000"/>
              </a:solidFill>
            </a:endParaRPr>
          </a:p>
        </p:txBody>
      </p:sp>
      <p:grpSp>
        <p:nvGrpSpPr>
          <p:cNvPr id="35" name="Group 34"/>
          <p:cNvGrpSpPr/>
          <p:nvPr/>
        </p:nvGrpSpPr>
        <p:grpSpPr>
          <a:xfrm>
            <a:off x="-83413" y="1652831"/>
            <a:ext cx="9128556" cy="3740577"/>
            <a:chOff x="15444" y="2264641"/>
            <a:chExt cx="9128556" cy="3740577"/>
          </a:xfrm>
        </p:grpSpPr>
        <p:grpSp>
          <p:nvGrpSpPr>
            <p:cNvPr id="6" name="Group 5"/>
            <p:cNvGrpSpPr/>
            <p:nvPr/>
          </p:nvGrpSpPr>
          <p:grpSpPr>
            <a:xfrm>
              <a:off x="15444" y="2264641"/>
              <a:ext cx="9128556" cy="3740577"/>
              <a:chOff x="-46550" y="2152327"/>
              <a:chExt cx="9128556" cy="3740577"/>
            </a:xfrm>
          </p:grpSpPr>
          <p:pic>
            <p:nvPicPr>
              <p:cNvPr id="28" name="Picture 27" descr="MeanTB.png"/>
              <p:cNvPicPr>
                <a:picLocks noChangeAspect="1"/>
              </p:cNvPicPr>
              <p:nvPr/>
            </p:nvPicPr>
            <p:blipFill rotWithShape="1">
              <a:blip r:embed="rId2">
                <a:extLst>
                  <a:ext uri="{28A0092B-C50C-407E-A947-70E740481C1C}">
                    <a14:useLocalDpi xmlns:a14="http://schemas.microsoft.com/office/drawing/2010/main" val="0"/>
                  </a:ext>
                </a:extLst>
              </a:blip>
              <a:srcRect l="7546" t="4389" r="6061" b="5914"/>
              <a:stretch/>
            </p:blipFill>
            <p:spPr>
              <a:xfrm>
                <a:off x="259443" y="2167768"/>
                <a:ext cx="4424366" cy="3445178"/>
              </a:xfrm>
              <a:prstGeom prst="rect">
                <a:avLst/>
              </a:prstGeom>
            </p:spPr>
          </p:pic>
          <p:pic>
            <p:nvPicPr>
              <p:cNvPr id="29" name="Picture 28" descr="RadianceSpm.png"/>
              <p:cNvPicPr>
                <a:picLocks noChangeAspect="1"/>
              </p:cNvPicPr>
              <p:nvPr/>
            </p:nvPicPr>
            <p:blipFill rotWithShape="1">
              <a:blip r:embed="rId3">
                <a:extLst>
                  <a:ext uri="{28A0092B-C50C-407E-A947-70E740481C1C}">
                    <a14:useLocalDpi xmlns:a14="http://schemas.microsoft.com/office/drawing/2010/main" val="0"/>
                  </a:ext>
                </a:extLst>
              </a:blip>
              <a:srcRect l="7717" t="4390" r="6401" b="5511"/>
              <a:stretch/>
            </p:blipFill>
            <p:spPr>
              <a:xfrm>
                <a:off x="4683809" y="2152327"/>
                <a:ext cx="4398197" cy="3460619"/>
              </a:xfrm>
              <a:prstGeom prst="rect">
                <a:avLst/>
              </a:prstGeom>
            </p:spPr>
          </p:pic>
          <p:sp>
            <p:nvSpPr>
              <p:cNvPr id="30" name="TextBox 29"/>
              <p:cNvSpPr txBox="1"/>
              <p:nvPr/>
            </p:nvSpPr>
            <p:spPr>
              <a:xfrm rot="16200000">
                <a:off x="3165374" y="3487052"/>
                <a:ext cx="2900328" cy="369332"/>
              </a:xfrm>
              <a:prstGeom prst="rect">
                <a:avLst/>
              </a:prstGeom>
              <a:noFill/>
            </p:spPr>
            <p:txBody>
              <a:bodyPr wrap="none" rtlCol="0">
                <a:spAutoFit/>
              </a:bodyPr>
              <a:lstStyle/>
              <a:p>
                <a:r>
                  <a:rPr lang="en-US" dirty="0" smtClean="0"/>
                  <a:t>Radiance (mw/(m</a:t>
                </a:r>
                <a:r>
                  <a:rPr lang="en-US" baseline="30000" dirty="0" smtClean="0"/>
                  <a:t>2</a:t>
                </a:r>
                <a:r>
                  <a:rPr lang="en-US" dirty="0" smtClean="0"/>
                  <a:t>-str-cm</a:t>
                </a:r>
                <a:r>
                  <a:rPr lang="en-US" baseline="30000" dirty="0" smtClean="0"/>
                  <a:t>-1</a:t>
                </a:r>
                <a:r>
                  <a:rPr lang="en-US" dirty="0" smtClean="0"/>
                  <a:t>)</a:t>
                </a:r>
                <a:endParaRPr lang="en-US" dirty="0"/>
              </a:p>
            </p:txBody>
          </p:sp>
          <p:sp>
            <p:nvSpPr>
              <p:cNvPr id="31" name="TextBox 30"/>
              <p:cNvSpPr txBox="1"/>
              <p:nvPr/>
            </p:nvSpPr>
            <p:spPr>
              <a:xfrm>
                <a:off x="1593583" y="55235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sp>
            <p:nvSpPr>
              <p:cNvPr id="32" name="TextBox 31"/>
              <p:cNvSpPr txBox="1"/>
              <p:nvPr/>
            </p:nvSpPr>
            <p:spPr>
              <a:xfrm rot="16200000">
                <a:off x="-1283363" y="3571548"/>
                <a:ext cx="2842958" cy="369332"/>
              </a:xfrm>
              <a:prstGeom prst="rect">
                <a:avLst/>
              </a:prstGeom>
              <a:noFill/>
            </p:spPr>
            <p:txBody>
              <a:bodyPr wrap="none" rtlCol="0">
                <a:spAutoFit/>
              </a:bodyPr>
              <a:lstStyle/>
              <a:p>
                <a:r>
                  <a:rPr lang="en-US" dirty="0" smtClean="0"/>
                  <a:t>Brightness Temperature (°K)</a:t>
                </a:r>
                <a:endParaRPr lang="en-US" dirty="0"/>
              </a:p>
            </p:txBody>
          </p:sp>
          <p:sp>
            <p:nvSpPr>
              <p:cNvPr id="33" name="TextBox 32"/>
              <p:cNvSpPr txBox="1"/>
              <p:nvPr/>
            </p:nvSpPr>
            <p:spPr>
              <a:xfrm>
                <a:off x="6074741" y="55235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grpSp>
        <p:sp>
          <p:nvSpPr>
            <p:cNvPr id="8" name="TextBox 7"/>
            <p:cNvSpPr txBox="1"/>
            <p:nvPr/>
          </p:nvSpPr>
          <p:spPr>
            <a:xfrm>
              <a:off x="1447828" y="5024076"/>
              <a:ext cx="415498" cy="369332"/>
            </a:xfrm>
            <a:prstGeom prst="rect">
              <a:avLst/>
            </a:prstGeom>
            <a:noFill/>
          </p:spPr>
          <p:txBody>
            <a:bodyPr wrap="none" rtlCol="0">
              <a:spAutoFit/>
            </a:bodyPr>
            <a:lstStyle/>
            <a:p>
              <a:r>
                <a:rPr lang="en-US" b="1" dirty="0" smtClean="0">
                  <a:solidFill>
                    <a:srgbClr val="008000"/>
                  </a:solidFill>
                </a:rPr>
                <a:t>O</a:t>
              </a:r>
              <a:r>
                <a:rPr lang="en-US" b="1" baseline="-25000" dirty="0" smtClean="0">
                  <a:solidFill>
                    <a:srgbClr val="008000"/>
                  </a:solidFill>
                </a:rPr>
                <a:t>3</a:t>
              </a:r>
              <a:endParaRPr lang="en-US" b="1" baseline="-25000" dirty="0">
                <a:solidFill>
                  <a:srgbClr val="008000"/>
                </a:solidFill>
              </a:endParaRPr>
            </a:p>
          </p:txBody>
        </p:sp>
        <p:sp>
          <p:nvSpPr>
            <p:cNvPr id="9" name="TextBox 8"/>
            <p:cNvSpPr txBox="1"/>
            <p:nvPr/>
          </p:nvSpPr>
          <p:spPr>
            <a:xfrm>
              <a:off x="5858077" y="5024076"/>
              <a:ext cx="415498" cy="369332"/>
            </a:xfrm>
            <a:prstGeom prst="rect">
              <a:avLst/>
            </a:prstGeom>
            <a:noFill/>
          </p:spPr>
          <p:txBody>
            <a:bodyPr wrap="none" rtlCol="0">
              <a:spAutoFit/>
            </a:bodyPr>
            <a:lstStyle/>
            <a:p>
              <a:r>
                <a:rPr lang="en-US" b="1" dirty="0" smtClean="0">
                  <a:solidFill>
                    <a:srgbClr val="008000"/>
                  </a:solidFill>
                </a:rPr>
                <a:t>O</a:t>
              </a:r>
              <a:r>
                <a:rPr lang="en-US" b="1" baseline="-25000" dirty="0" smtClean="0">
                  <a:solidFill>
                    <a:srgbClr val="008000"/>
                  </a:solidFill>
                </a:rPr>
                <a:t>3</a:t>
              </a:r>
              <a:endParaRPr lang="en-US" b="1" baseline="-25000" dirty="0">
                <a:solidFill>
                  <a:srgbClr val="008000"/>
                </a:solidFill>
              </a:endParaRPr>
            </a:p>
          </p:txBody>
        </p:sp>
        <p:sp>
          <p:nvSpPr>
            <p:cNvPr id="10" name="TextBox 9"/>
            <p:cNvSpPr txBox="1"/>
            <p:nvPr/>
          </p:nvSpPr>
          <p:spPr>
            <a:xfrm>
              <a:off x="1002987" y="4649505"/>
              <a:ext cx="564390" cy="369332"/>
            </a:xfrm>
            <a:prstGeom prst="rect">
              <a:avLst/>
            </a:prstGeom>
            <a:noFill/>
          </p:spPr>
          <p:txBody>
            <a:bodyPr wrap="none" rtlCol="0">
              <a:spAutoFit/>
            </a:bodyPr>
            <a:lstStyle/>
            <a:p>
              <a:r>
                <a:rPr lang="en-US" b="1" dirty="0" smtClean="0">
                  <a:solidFill>
                    <a:srgbClr val="0000FF"/>
                  </a:solidFill>
                </a:rPr>
                <a:t>H</a:t>
              </a:r>
              <a:r>
                <a:rPr lang="en-US" b="1" baseline="-25000" dirty="0" smtClean="0">
                  <a:solidFill>
                    <a:srgbClr val="0000FF"/>
                  </a:solidFill>
                </a:rPr>
                <a:t>2</a:t>
              </a:r>
              <a:r>
                <a:rPr lang="en-US" b="1" dirty="0" smtClean="0">
                  <a:solidFill>
                    <a:srgbClr val="0000FF"/>
                  </a:solidFill>
                </a:rPr>
                <a:t>O</a:t>
              </a:r>
              <a:endParaRPr lang="en-US" b="1" dirty="0">
                <a:solidFill>
                  <a:srgbClr val="0000FF"/>
                </a:solidFill>
              </a:endParaRPr>
            </a:p>
          </p:txBody>
        </p:sp>
        <p:sp>
          <p:nvSpPr>
            <p:cNvPr id="11" name="TextBox 10"/>
            <p:cNvSpPr txBox="1"/>
            <p:nvPr/>
          </p:nvSpPr>
          <p:spPr>
            <a:xfrm>
              <a:off x="5310974" y="4801905"/>
              <a:ext cx="564390" cy="369332"/>
            </a:xfrm>
            <a:prstGeom prst="rect">
              <a:avLst/>
            </a:prstGeom>
            <a:noFill/>
          </p:spPr>
          <p:txBody>
            <a:bodyPr wrap="none" rtlCol="0">
              <a:spAutoFit/>
            </a:bodyPr>
            <a:lstStyle/>
            <a:p>
              <a:r>
                <a:rPr lang="en-US" b="1" dirty="0" smtClean="0">
                  <a:solidFill>
                    <a:srgbClr val="0000FF"/>
                  </a:solidFill>
                </a:rPr>
                <a:t>H</a:t>
              </a:r>
              <a:r>
                <a:rPr lang="en-US" b="1" baseline="-25000" dirty="0" smtClean="0">
                  <a:solidFill>
                    <a:srgbClr val="0000FF"/>
                  </a:solidFill>
                </a:rPr>
                <a:t>2</a:t>
              </a:r>
              <a:r>
                <a:rPr lang="en-US" b="1" dirty="0" smtClean="0">
                  <a:solidFill>
                    <a:srgbClr val="0000FF"/>
                  </a:solidFill>
                </a:rPr>
                <a:t>O</a:t>
              </a:r>
              <a:endParaRPr lang="en-US" b="1" dirty="0">
                <a:solidFill>
                  <a:srgbClr val="0000FF"/>
                </a:solidFill>
              </a:endParaRPr>
            </a:p>
          </p:txBody>
        </p:sp>
        <p:sp>
          <p:nvSpPr>
            <p:cNvPr id="12" name="TextBox 11"/>
            <p:cNvSpPr txBox="1"/>
            <p:nvPr/>
          </p:nvSpPr>
          <p:spPr>
            <a:xfrm>
              <a:off x="2019734" y="4679548"/>
              <a:ext cx="564390" cy="369332"/>
            </a:xfrm>
            <a:prstGeom prst="rect">
              <a:avLst/>
            </a:prstGeom>
            <a:noFill/>
          </p:spPr>
          <p:txBody>
            <a:bodyPr wrap="none" rtlCol="0">
              <a:spAutoFit/>
            </a:bodyPr>
            <a:lstStyle/>
            <a:p>
              <a:r>
                <a:rPr lang="en-US" b="1" dirty="0" smtClean="0">
                  <a:solidFill>
                    <a:srgbClr val="0000FF"/>
                  </a:solidFill>
                </a:rPr>
                <a:t>H</a:t>
              </a:r>
              <a:r>
                <a:rPr lang="en-US" b="1" baseline="-25000" dirty="0" smtClean="0">
                  <a:solidFill>
                    <a:srgbClr val="0000FF"/>
                  </a:solidFill>
                </a:rPr>
                <a:t>2</a:t>
              </a:r>
              <a:r>
                <a:rPr lang="en-US" b="1" dirty="0" smtClean="0">
                  <a:solidFill>
                    <a:srgbClr val="0000FF"/>
                  </a:solidFill>
                </a:rPr>
                <a:t>O</a:t>
              </a:r>
              <a:endParaRPr lang="en-US" b="1" dirty="0">
                <a:solidFill>
                  <a:srgbClr val="0000FF"/>
                </a:solidFill>
              </a:endParaRPr>
            </a:p>
          </p:txBody>
        </p:sp>
        <p:sp>
          <p:nvSpPr>
            <p:cNvPr id="13" name="TextBox 12"/>
            <p:cNvSpPr txBox="1"/>
            <p:nvPr/>
          </p:nvSpPr>
          <p:spPr>
            <a:xfrm>
              <a:off x="5991380" y="3725794"/>
              <a:ext cx="564390" cy="369332"/>
            </a:xfrm>
            <a:prstGeom prst="rect">
              <a:avLst/>
            </a:prstGeom>
            <a:noFill/>
          </p:spPr>
          <p:txBody>
            <a:bodyPr wrap="none" rtlCol="0">
              <a:spAutoFit/>
            </a:bodyPr>
            <a:lstStyle/>
            <a:p>
              <a:r>
                <a:rPr lang="en-US" b="1" dirty="0" smtClean="0">
                  <a:solidFill>
                    <a:srgbClr val="0000FF"/>
                  </a:solidFill>
                </a:rPr>
                <a:t>H</a:t>
              </a:r>
              <a:r>
                <a:rPr lang="en-US" b="1" baseline="-25000" dirty="0" smtClean="0">
                  <a:solidFill>
                    <a:srgbClr val="0000FF"/>
                  </a:solidFill>
                </a:rPr>
                <a:t>2</a:t>
              </a:r>
              <a:r>
                <a:rPr lang="en-US" b="1" dirty="0" smtClean="0">
                  <a:solidFill>
                    <a:srgbClr val="0000FF"/>
                  </a:solidFill>
                </a:rPr>
                <a:t>O</a:t>
              </a:r>
              <a:endParaRPr lang="en-US" b="1" dirty="0">
                <a:solidFill>
                  <a:srgbClr val="0000FF"/>
                </a:solidFill>
              </a:endParaRPr>
            </a:p>
          </p:txBody>
        </p:sp>
        <p:sp>
          <p:nvSpPr>
            <p:cNvPr id="14" name="TextBox 13"/>
            <p:cNvSpPr txBox="1"/>
            <p:nvPr/>
          </p:nvSpPr>
          <p:spPr>
            <a:xfrm>
              <a:off x="2580595" y="2720248"/>
              <a:ext cx="564390" cy="369332"/>
            </a:xfrm>
            <a:prstGeom prst="rect">
              <a:avLst/>
            </a:prstGeom>
            <a:noFill/>
          </p:spPr>
          <p:txBody>
            <a:bodyPr wrap="none" rtlCol="0">
              <a:spAutoFit/>
            </a:bodyPr>
            <a:lstStyle/>
            <a:p>
              <a:r>
                <a:rPr lang="en-US" b="1" dirty="0" smtClean="0">
                  <a:solidFill>
                    <a:srgbClr val="0000FF"/>
                  </a:solidFill>
                </a:rPr>
                <a:t>H</a:t>
              </a:r>
              <a:r>
                <a:rPr lang="en-US" b="1" baseline="-25000" dirty="0" smtClean="0">
                  <a:solidFill>
                    <a:srgbClr val="0000FF"/>
                  </a:solidFill>
                </a:rPr>
                <a:t>2</a:t>
              </a:r>
              <a:r>
                <a:rPr lang="en-US" b="1" dirty="0" smtClean="0">
                  <a:solidFill>
                    <a:srgbClr val="0000FF"/>
                  </a:solidFill>
                </a:rPr>
                <a:t>O</a:t>
              </a:r>
              <a:endParaRPr lang="en-US" b="1" dirty="0">
                <a:solidFill>
                  <a:srgbClr val="0000FF"/>
                </a:solidFill>
              </a:endParaRPr>
            </a:p>
          </p:txBody>
        </p:sp>
        <p:sp>
          <p:nvSpPr>
            <p:cNvPr id="15" name="TextBox 14"/>
            <p:cNvSpPr txBox="1"/>
            <p:nvPr/>
          </p:nvSpPr>
          <p:spPr>
            <a:xfrm>
              <a:off x="6885043" y="5105341"/>
              <a:ext cx="564390" cy="369332"/>
            </a:xfrm>
            <a:prstGeom prst="rect">
              <a:avLst/>
            </a:prstGeom>
            <a:noFill/>
          </p:spPr>
          <p:txBody>
            <a:bodyPr wrap="none" rtlCol="0">
              <a:spAutoFit/>
            </a:bodyPr>
            <a:lstStyle/>
            <a:p>
              <a:r>
                <a:rPr lang="en-US" b="1" dirty="0" smtClean="0">
                  <a:solidFill>
                    <a:srgbClr val="0000FF"/>
                  </a:solidFill>
                </a:rPr>
                <a:t>H</a:t>
              </a:r>
              <a:r>
                <a:rPr lang="en-US" b="1" baseline="-25000" dirty="0" smtClean="0">
                  <a:solidFill>
                    <a:srgbClr val="0000FF"/>
                  </a:solidFill>
                </a:rPr>
                <a:t>2</a:t>
              </a:r>
              <a:r>
                <a:rPr lang="en-US" b="1" dirty="0" smtClean="0">
                  <a:solidFill>
                    <a:srgbClr val="0000FF"/>
                  </a:solidFill>
                </a:rPr>
                <a:t>O</a:t>
              </a:r>
              <a:endParaRPr lang="en-US" b="1" dirty="0">
                <a:solidFill>
                  <a:srgbClr val="0000FF"/>
                </a:solidFill>
              </a:endParaRPr>
            </a:p>
          </p:txBody>
        </p:sp>
        <p:sp>
          <p:nvSpPr>
            <p:cNvPr id="16" name="TextBox 15"/>
            <p:cNvSpPr txBox="1"/>
            <p:nvPr/>
          </p:nvSpPr>
          <p:spPr>
            <a:xfrm>
              <a:off x="587615" y="2720248"/>
              <a:ext cx="543739" cy="369332"/>
            </a:xfrm>
            <a:prstGeom prst="rect">
              <a:avLst/>
            </a:prstGeom>
            <a:noFill/>
          </p:spPr>
          <p:txBody>
            <a:bodyPr wrap="none" rtlCol="0">
              <a:spAutoFit/>
            </a:bodyPr>
            <a:lstStyle/>
            <a:p>
              <a:r>
                <a:rPr lang="en-US" b="1" dirty="0" smtClean="0">
                  <a:solidFill>
                    <a:srgbClr val="FF0000"/>
                  </a:solidFill>
                </a:rPr>
                <a:t>CO</a:t>
              </a:r>
              <a:r>
                <a:rPr lang="en-US" b="1" baseline="-25000" dirty="0" smtClean="0">
                  <a:solidFill>
                    <a:srgbClr val="FF0000"/>
                  </a:solidFill>
                </a:rPr>
                <a:t>2</a:t>
              </a:r>
              <a:endParaRPr lang="en-US" b="1" dirty="0">
                <a:solidFill>
                  <a:srgbClr val="FF0000"/>
                </a:solidFill>
              </a:endParaRPr>
            </a:p>
          </p:txBody>
        </p:sp>
        <p:sp>
          <p:nvSpPr>
            <p:cNvPr id="17" name="TextBox 16"/>
            <p:cNvSpPr txBox="1"/>
            <p:nvPr/>
          </p:nvSpPr>
          <p:spPr>
            <a:xfrm>
              <a:off x="5039104" y="2743920"/>
              <a:ext cx="543739" cy="369332"/>
            </a:xfrm>
            <a:prstGeom prst="rect">
              <a:avLst/>
            </a:prstGeom>
            <a:noFill/>
          </p:spPr>
          <p:txBody>
            <a:bodyPr wrap="none" rtlCol="0">
              <a:spAutoFit/>
            </a:bodyPr>
            <a:lstStyle/>
            <a:p>
              <a:r>
                <a:rPr lang="en-US" b="1" dirty="0" smtClean="0">
                  <a:solidFill>
                    <a:srgbClr val="FF0000"/>
                  </a:solidFill>
                </a:rPr>
                <a:t>CO</a:t>
              </a:r>
              <a:r>
                <a:rPr lang="en-US" b="1" baseline="-25000" dirty="0" smtClean="0">
                  <a:solidFill>
                    <a:srgbClr val="FF0000"/>
                  </a:solidFill>
                </a:rPr>
                <a:t>2</a:t>
              </a:r>
              <a:endParaRPr lang="en-US" b="1" dirty="0">
                <a:solidFill>
                  <a:srgbClr val="FF0000"/>
                </a:solidFill>
              </a:endParaRPr>
            </a:p>
          </p:txBody>
        </p:sp>
        <p:sp>
          <p:nvSpPr>
            <p:cNvPr id="18" name="TextBox 17"/>
            <p:cNvSpPr txBox="1"/>
            <p:nvPr/>
          </p:nvSpPr>
          <p:spPr>
            <a:xfrm>
              <a:off x="3750016" y="4303845"/>
              <a:ext cx="543739" cy="369332"/>
            </a:xfrm>
            <a:prstGeom prst="rect">
              <a:avLst/>
            </a:prstGeom>
            <a:noFill/>
          </p:spPr>
          <p:txBody>
            <a:bodyPr wrap="none" rtlCol="0">
              <a:spAutoFit/>
            </a:bodyPr>
            <a:lstStyle/>
            <a:p>
              <a:r>
                <a:rPr lang="en-US" b="1" dirty="0" smtClean="0">
                  <a:solidFill>
                    <a:srgbClr val="FF0000"/>
                  </a:solidFill>
                </a:rPr>
                <a:t>CO</a:t>
              </a:r>
              <a:r>
                <a:rPr lang="en-US" b="1" baseline="-25000" dirty="0" smtClean="0">
                  <a:solidFill>
                    <a:srgbClr val="FF0000"/>
                  </a:solidFill>
                </a:rPr>
                <a:t>2</a:t>
              </a:r>
              <a:endParaRPr lang="en-US" b="1" dirty="0">
                <a:solidFill>
                  <a:srgbClr val="FF0000"/>
                </a:solidFill>
              </a:endParaRPr>
            </a:p>
          </p:txBody>
        </p:sp>
        <p:sp>
          <p:nvSpPr>
            <p:cNvPr id="19" name="TextBox 18"/>
            <p:cNvSpPr txBox="1"/>
            <p:nvPr/>
          </p:nvSpPr>
          <p:spPr>
            <a:xfrm>
              <a:off x="8301733" y="5049530"/>
              <a:ext cx="543739" cy="369332"/>
            </a:xfrm>
            <a:prstGeom prst="rect">
              <a:avLst/>
            </a:prstGeom>
            <a:noFill/>
          </p:spPr>
          <p:txBody>
            <a:bodyPr wrap="none" rtlCol="0">
              <a:spAutoFit/>
            </a:bodyPr>
            <a:lstStyle/>
            <a:p>
              <a:r>
                <a:rPr lang="en-US" b="1" dirty="0" smtClean="0">
                  <a:solidFill>
                    <a:srgbClr val="FF0000"/>
                  </a:solidFill>
                </a:rPr>
                <a:t>CO</a:t>
              </a:r>
              <a:r>
                <a:rPr lang="en-US" b="1" baseline="-25000" dirty="0" smtClean="0">
                  <a:solidFill>
                    <a:srgbClr val="FF0000"/>
                  </a:solidFill>
                </a:rPr>
                <a:t>2</a:t>
              </a:r>
              <a:endParaRPr lang="en-US" b="1" dirty="0">
                <a:solidFill>
                  <a:srgbClr val="FF0000"/>
                </a:solidFill>
              </a:endParaRPr>
            </a:p>
          </p:txBody>
        </p:sp>
        <p:sp>
          <p:nvSpPr>
            <p:cNvPr id="20" name="TextBox 19"/>
            <p:cNvSpPr txBox="1"/>
            <p:nvPr/>
          </p:nvSpPr>
          <p:spPr>
            <a:xfrm>
              <a:off x="8129893" y="4713700"/>
              <a:ext cx="570814" cy="369332"/>
            </a:xfrm>
            <a:prstGeom prst="rect">
              <a:avLst/>
            </a:prstGeom>
            <a:noFill/>
          </p:spPr>
          <p:txBody>
            <a:bodyPr wrap="none" rtlCol="0">
              <a:spAutoFit/>
            </a:bodyPr>
            <a:lstStyle/>
            <a:p>
              <a:r>
                <a:rPr lang="en-US" b="1" dirty="0" smtClean="0">
                  <a:solidFill>
                    <a:schemeClr val="bg2">
                      <a:lumMod val="50000"/>
                    </a:schemeClr>
                  </a:solidFill>
                </a:rPr>
                <a:t>N</a:t>
              </a:r>
              <a:r>
                <a:rPr lang="en-US" b="1" baseline="-25000" dirty="0" smtClean="0">
                  <a:solidFill>
                    <a:schemeClr val="bg2">
                      <a:lumMod val="50000"/>
                    </a:schemeClr>
                  </a:solidFill>
                </a:rPr>
                <a:t>2</a:t>
              </a:r>
              <a:r>
                <a:rPr lang="en-US" b="1" dirty="0" smtClean="0">
                  <a:solidFill>
                    <a:schemeClr val="bg2">
                      <a:lumMod val="50000"/>
                    </a:schemeClr>
                  </a:solidFill>
                </a:rPr>
                <a:t>O</a:t>
              </a:r>
              <a:endParaRPr lang="en-US" b="1" dirty="0">
                <a:solidFill>
                  <a:schemeClr val="bg2">
                    <a:lumMod val="50000"/>
                  </a:schemeClr>
                </a:solidFill>
              </a:endParaRPr>
            </a:p>
          </p:txBody>
        </p:sp>
        <p:sp>
          <p:nvSpPr>
            <p:cNvPr id="21" name="TextBox 20"/>
            <p:cNvSpPr txBox="1"/>
            <p:nvPr/>
          </p:nvSpPr>
          <p:spPr>
            <a:xfrm>
              <a:off x="3321823" y="4042203"/>
              <a:ext cx="570814" cy="369332"/>
            </a:xfrm>
            <a:prstGeom prst="rect">
              <a:avLst/>
            </a:prstGeom>
            <a:noFill/>
          </p:spPr>
          <p:txBody>
            <a:bodyPr wrap="none" rtlCol="0">
              <a:spAutoFit/>
            </a:bodyPr>
            <a:lstStyle/>
            <a:p>
              <a:r>
                <a:rPr lang="en-US" b="1" dirty="0" smtClean="0">
                  <a:solidFill>
                    <a:schemeClr val="bg2">
                      <a:lumMod val="50000"/>
                    </a:schemeClr>
                  </a:solidFill>
                </a:rPr>
                <a:t>N</a:t>
              </a:r>
              <a:r>
                <a:rPr lang="en-US" b="1" baseline="-25000" dirty="0" smtClean="0">
                  <a:solidFill>
                    <a:schemeClr val="bg2">
                      <a:lumMod val="50000"/>
                    </a:schemeClr>
                  </a:solidFill>
                </a:rPr>
                <a:t>2</a:t>
              </a:r>
              <a:r>
                <a:rPr lang="en-US" b="1" dirty="0" smtClean="0">
                  <a:solidFill>
                    <a:schemeClr val="bg2">
                      <a:lumMod val="50000"/>
                    </a:schemeClr>
                  </a:solidFill>
                </a:rPr>
                <a:t>O</a:t>
              </a:r>
              <a:endParaRPr lang="en-US" b="1" dirty="0">
                <a:solidFill>
                  <a:schemeClr val="bg2">
                    <a:lumMod val="50000"/>
                  </a:schemeClr>
                </a:solidFill>
              </a:endParaRPr>
            </a:p>
          </p:txBody>
        </p:sp>
        <p:sp>
          <p:nvSpPr>
            <p:cNvPr id="22" name="TextBox 21"/>
            <p:cNvSpPr txBox="1"/>
            <p:nvPr/>
          </p:nvSpPr>
          <p:spPr>
            <a:xfrm>
              <a:off x="2196134" y="3356462"/>
              <a:ext cx="570814" cy="369332"/>
            </a:xfrm>
            <a:prstGeom prst="rect">
              <a:avLst/>
            </a:prstGeom>
            <a:noFill/>
          </p:spPr>
          <p:txBody>
            <a:bodyPr wrap="none" rtlCol="0">
              <a:spAutoFit/>
            </a:bodyPr>
            <a:lstStyle/>
            <a:p>
              <a:r>
                <a:rPr lang="en-US" b="1" dirty="0" smtClean="0">
                  <a:solidFill>
                    <a:schemeClr val="bg2">
                      <a:lumMod val="50000"/>
                    </a:schemeClr>
                  </a:solidFill>
                </a:rPr>
                <a:t>N</a:t>
              </a:r>
              <a:r>
                <a:rPr lang="en-US" b="1" baseline="-25000" dirty="0" smtClean="0">
                  <a:solidFill>
                    <a:schemeClr val="bg2">
                      <a:lumMod val="50000"/>
                    </a:schemeClr>
                  </a:solidFill>
                </a:rPr>
                <a:t>2</a:t>
              </a:r>
              <a:r>
                <a:rPr lang="en-US" b="1" dirty="0" smtClean="0">
                  <a:solidFill>
                    <a:schemeClr val="bg2">
                      <a:lumMod val="50000"/>
                    </a:schemeClr>
                  </a:solidFill>
                </a:rPr>
                <a:t>O</a:t>
              </a:r>
              <a:endParaRPr lang="en-US" b="1" dirty="0">
                <a:solidFill>
                  <a:schemeClr val="bg2">
                    <a:lumMod val="50000"/>
                  </a:schemeClr>
                </a:solidFill>
              </a:endParaRPr>
            </a:p>
          </p:txBody>
        </p:sp>
        <p:sp>
          <p:nvSpPr>
            <p:cNvPr id="23" name="TextBox 22"/>
            <p:cNvSpPr txBox="1"/>
            <p:nvPr/>
          </p:nvSpPr>
          <p:spPr>
            <a:xfrm>
              <a:off x="6554658" y="4048235"/>
              <a:ext cx="570814" cy="369332"/>
            </a:xfrm>
            <a:prstGeom prst="rect">
              <a:avLst/>
            </a:prstGeom>
            <a:noFill/>
          </p:spPr>
          <p:txBody>
            <a:bodyPr wrap="none" rtlCol="0">
              <a:spAutoFit/>
            </a:bodyPr>
            <a:lstStyle/>
            <a:p>
              <a:r>
                <a:rPr lang="en-US" b="1" dirty="0" smtClean="0">
                  <a:solidFill>
                    <a:schemeClr val="bg2">
                      <a:lumMod val="50000"/>
                    </a:schemeClr>
                  </a:solidFill>
                </a:rPr>
                <a:t>N</a:t>
              </a:r>
              <a:r>
                <a:rPr lang="en-US" b="1" baseline="-25000" dirty="0" smtClean="0">
                  <a:solidFill>
                    <a:schemeClr val="bg2">
                      <a:lumMod val="50000"/>
                    </a:schemeClr>
                  </a:solidFill>
                </a:rPr>
                <a:t>2</a:t>
              </a:r>
              <a:r>
                <a:rPr lang="en-US" b="1" dirty="0" smtClean="0">
                  <a:solidFill>
                    <a:schemeClr val="bg2">
                      <a:lumMod val="50000"/>
                    </a:schemeClr>
                  </a:solidFill>
                </a:rPr>
                <a:t>O</a:t>
              </a:r>
              <a:endParaRPr lang="en-US" b="1" dirty="0">
                <a:solidFill>
                  <a:schemeClr val="bg2">
                    <a:lumMod val="50000"/>
                  </a:schemeClr>
                </a:solidFill>
              </a:endParaRPr>
            </a:p>
          </p:txBody>
        </p:sp>
        <p:sp>
          <p:nvSpPr>
            <p:cNvPr id="24" name="TextBox 23"/>
            <p:cNvSpPr txBox="1"/>
            <p:nvPr/>
          </p:nvSpPr>
          <p:spPr>
            <a:xfrm>
              <a:off x="7851329" y="5018837"/>
              <a:ext cx="466794" cy="369332"/>
            </a:xfrm>
            <a:prstGeom prst="rect">
              <a:avLst/>
            </a:prstGeom>
            <a:noFill/>
          </p:spPr>
          <p:txBody>
            <a:bodyPr wrap="none" rtlCol="0">
              <a:spAutoFit/>
            </a:bodyPr>
            <a:lstStyle/>
            <a:p>
              <a:r>
                <a:rPr lang="en-US" b="1" dirty="0" smtClean="0">
                  <a:solidFill>
                    <a:srgbClr val="FF6600"/>
                  </a:solidFill>
                </a:rPr>
                <a:t>CO</a:t>
              </a:r>
              <a:endParaRPr lang="en-US" b="1" dirty="0">
                <a:solidFill>
                  <a:srgbClr val="FF6600"/>
                </a:solidFill>
              </a:endParaRPr>
            </a:p>
          </p:txBody>
        </p:sp>
        <p:sp>
          <p:nvSpPr>
            <p:cNvPr id="25" name="TextBox 24"/>
            <p:cNvSpPr txBox="1"/>
            <p:nvPr/>
          </p:nvSpPr>
          <p:spPr>
            <a:xfrm>
              <a:off x="3283222" y="3541128"/>
              <a:ext cx="466794" cy="369332"/>
            </a:xfrm>
            <a:prstGeom prst="rect">
              <a:avLst/>
            </a:prstGeom>
            <a:noFill/>
          </p:spPr>
          <p:txBody>
            <a:bodyPr wrap="none" rtlCol="0">
              <a:spAutoFit/>
            </a:bodyPr>
            <a:lstStyle/>
            <a:p>
              <a:r>
                <a:rPr lang="en-US" b="1" dirty="0" smtClean="0">
                  <a:solidFill>
                    <a:srgbClr val="FF6600"/>
                  </a:solidFill>
                </a:rPr>
                <a:t>CO</a:t>
              </a:r>
              <a:endParaRPr lang="en-US" b="1" dirty="0">
                <a:solidFill>
                  <a:srgbClr val="FF6600"/>
                </a:solidFill>
              </a:endParaRPr>
            </a:p>
          </p:txBody>
        </p:sp>
        <p:sp>
          <p:nvSpPr>
            <p:cNvPr id="26" name="TextBox 25"/>
            <p:cNvSpPr txBox="1"/>
            <p:nvPr/>
          </p:nvSpPr>
          <p:spPr>
            <a:xfrm>
              <a:off x="6354128" y="3822255"/>
              <a:ext cx="530915" cy="369332"/>
            </a:xfrm>
            <a:prstGeom prst="rect">
              <a:avLst/>
            </a:prstGeom>
            <a:noFill/>
          </p:spPr>
          <p:txBody>
            <a:bodyPr wrap="none" rtlCol="0">
              <a:spAutoFit/>
            </a:bodyPr>
            <a:lstStyle/>
            <a:p>
              <a:r>
                <a:rPr lang="en-US" b="1" dirty="0" smtClean="0">
                  <a:solidFill>
                    <a:schemeClr val="accent4">
                      <a:lumMod val="75000"/>
                    </a:schemeClr>
                  </a:solidFill>
                </a:rPr>
                <a:t>CH</a:t>
              </a:r>
              <a:r>
                <a:rPr lang="en-US" b="1" baseline="-25000" dirty="0" smtClean="0">
                  <a:solidFill>
                    <a:schemeClr val="accent4">
                      <a:lumMod val="75000"/>
                    </a:schemeClr>
                  </a:solidFill>
                </a:rPr>
                <a:t>4</a:t>
              </a:r>
              <a:endParaRPr lang="en-US" b="1" dirty="0">
                <a:solidFill>
                  <a:schemeClr val="accent4">
                    <a:lumMod val="75000"/>
                  </a:schemeClr>
                </a:solidFill>
              </a:endParaRPr>
            </a:p>
          </p:txBody>
        </p:sp>
        <p:sp>
          <p:nvSpPr>
            <p:cNvPr id="27" name="TextBox 26"/>
            <p:cNvSpPr txBox="1"/>
            <p:nvPr/>
          </p:nvSpPr>
          <p:spPr>
            <a:xfrm>
              <a:off x="2049680" y="3725794"/>
              <a:ext cx="530915" cy="369332"/>
            </a:xfrm>
            <a:prstGeom prst="rect">
              <a:avLst/>
            </a:prstGeom>
            <a:noFill/>
          </p:spPr>
          <p:txBody>
            <a:bodyPr wrap="none" rtlCol="0">
              <a:spAutoFit/>
            </a:bodyPr>
            <a:lstStyle/>
            <a:p>
              <a:r>
                <a:rPr lang="en-US" b="1" dirty="0" smtClean="0">
                  <a:solidFill>
                    <a:schemeClr val="accent4">
                      <a:lumMod val="75000"/>
                    </a:schemeClr>
                  </a:solidFill>
                </a:rPr>
                <a:t>CH</a:t>
              </a:r>
              <a:r>
                <a:rPr lang="en-US" b="1" baseline="-25000" dirty="0" smtClean="0">
                  <a:solidFill>
                    <a:schemeClr val="accent4">
                      <a:lumMod val="75000"/>
                    </a:schemeClr>
                  </a:solidFill>
                </a:rPr>
                <a:t>4</a:t>
              </a:r>
              <a:endParaRPr lang="en-US" b="1" dirty="0">
                <a:solidFill>
                  <a:schemeClr val="accent4">
                    <a:lumMod val="75000"/>
                  </a:schemeClr>
                </a:solidFill>
              </a:endParaRPr>
            </a:p>
          </p:txBody>
        </p:sp>
      </p:grpSp>
    </p:spTree>
    <p:extLst>
      <p:ext uri="{BB962C8B-B14F-4D97-AF65-F5344CB8AC3E}">
        <p14:creationId xmlns:p14="http://schemas.microsoft.com/office/powerpoint/2010/main" val="12974814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800000"/>
                </a:solidFill>
              </a:rPr>
              <a:t>Jacobian (Radiance Sensitivity)</a:t>
            </a:r>
            <a:endParaRPr lang="en-US" b="1" i="1" u="sng" dirty="0">
              <a:solidFill>
                <a:srgbClr val="800000"/>
              </a:solidFill>
            </a:endParaRPr>
          </a:p>
        </p:txBody>
      </p:sp>
      <p:sp>
        <p:nvSpPr>
          <p:cNvPr id="4" name="TextBox 3"/>
          <p:cNvSpPr txBox="1"/>
          <p:nvPr/>
        </p:nvSpPr>
        <p:spPr>
          <a:xfrm>
            <a:off x="194037" y="1505843"/>
            <a:ext cx="9143999" cy="1323439"/>
          </a:xfrm>
          <a:prstGeom prst="rect">
            <a:avLst/>
          </a:prstGeom>
          <a:noFill/>
        </p:spPr>
        <p:txBody>
          <a:bodyPr wrap="square" rtlCol="0">
            <a:spAutoFit/>
          </a:bodyPr>
          <a:lstStyle/>
          <a:p>
            <a:pPr algn="ctr"/>
            <a:r>
              <a:rPr lang="en-US" sz="8000" dirty="0" smtClean="0"/>
              <a:t>ΔR</a:t>
            </a:r>
            <a:r>
              <a:rPr lang="en-US" sz="8000" baseline="-25000" dirty="0" smtClean="0"/>
              <a:t>i</a:t>
            </a:r>
            <a:r>
              <a:rPr lang="en-US" sz="8000" dirty="0" smtClean="0"/>
              <a:t> = Σ(dR</a:t>
            </a:r>
            <a:r>
              <a:rPr lang="en-US" sz="8000" baseline="-25000" dirty="0" smtClean="0"/>
              <a:t>i</a:t>
            </a:r>
            <a:r>
              <a:rPr lang="en-US" sz="8000" dirty="0" smtClean="0"/>
              <a:t>/dQ</a:t>
            </a:r>
            <a:r>
              <a:rPr lang="en-US" sz="8000" baseline="-25000" dirty="0" smtClean="0"/>
              <a:t>j</a:t>
            </a:r>
            <a:r>
              <a:rPr lang="en-US" sz="8000" dirty="0" smtClean="0"/>
              <a:t>)  ΔQ</a:t>
            </a:r>
            <a:r>
              <a:rPr lang="en-US" sz="8000" baseline="-25000" dirty="0" smtClean="0"/>
              <a:t>j</a:t>
            </a:r>
            <a:r>
              <a:rPr lang="en-US" sz="8000" dirty="0" smtClean="0"/>
              <a:t> </a:t>
            </a:r>
            <a:endParaRPr lang="en-US" sz="8000" dirty="0"/>
          </a:p>
        </p:txBody>
      </p:sp>
      <p:sp>
        <p:nvSpPr>
          <p:cNvPr id="5" name="TextBox 4"/>
          <p:cNvSpPr txBox="1"/>
          <p:nvPr/>
        </p:nvSpPr>
        <p:spPr>
          <a:xfrm>
            <a:off x="2983687" y="2452120"/>
            <a:ext cx="282850" cy="584776"/>
          </a:xfrm>
          <a:prstGeom prst="rect">
            <a:avLst/>
          </a:prstGeom>
          <a:noFill/>
        </p:spPr>
        <p:txBody>
          <a:bodyPr wrap="none" rtlCol="0">
            <a:spAutoFit/>
          </a:bodyPr>
          <a:lstStyle/>
          <a:p>
            <a:r>
              <a:rPr lang="en-US" sz="3200" dirty="0" smtClean="0"/>
              <a:t>j</a:t>
            </a:r>
            <a:endParaRPr lang="en-US" sz="3200" dirty="0"/>
          </a:p>
        </p:txBody>
      </p:sp>
      <p:sp>
        <p:nvSpPr>
          <p:cNvPr id="6" name="TextBox 5"/>
          <p:cNvSpPr txBox="1"/>
          <p:nvPr/>
        </p:nvSpPr>
        <p:spPr>
          <a:xfrm>
            <a:off x="793789" y="3175006"/>
            <a:ext cx="8234345" cy="2062103"/>
          </a:xfrm>
          <a:prstGeom prst="rect">
            <a:avLst/>
          </a:prstGeom>
          <a:noFill/>
        </p:spPr>
        <p:txBody>
          <a:bodyPr wrap="none" rtlCol="0">
            <a:spAutoFit/>
          </a:bodyPr>
          <a:lstStyle/>
          <a:p>
            <a:r>
              <a:rPr lang="en-US" sz="3200" dirty="0" smtClean="0"/>
              <a:t>Where;</a:t>
            </a:r>
          </a:p>
          <a:p>
            <a:endParaRPr lang="en-US" sz="3200" dirty="0"/>
          </a:p>
          <a:p>
            <a:r>
              <a:rPr lang="en-US" sz="3200" dirty="0" smtClean="0"/>
              <a:t>Q</a:t>
            </a:r>
            <a:r>
              <a:rPr lang="en-US" sz="3200" baseline="-25000" dirty="0" smtClean="0"/>
              <a:t>i</a:t>
            </a:r>
            <a:r>
              <a:rPr lang="en-US" sz="3200" dirty="0" smtClean="0"/>
              <a:t> = Temperature, H</a:t>
            </a:r>
            <a:r>
              <a:rPr lang="en-US" sz="3200" baseline="-25000" dirty="0" smtClean="0"/>
              <a:t>2</a:t>
            </a:r>
            <a:r>
              <a:rPr lang="en-US" sz="3200" dirty="0" smtClean="0"/>
              <a:t>O, O</a:t>
            </a:r>
            <a:r>
              <a:rPr lang="en-US" sz="3200" baseline="-25000" dirty="0" smtClean="0"/>
              <a:t>3</a:t>
            </a:r>
            <a:r>
              <a:rPr lang="en-US" sz="3200" dirty="0" smtClean="0"/>
              <a:t>, CO, CH</a:t>
            </a:r>
            <a:r>
              <a:rPr lang="en-US" sz="3200" baseline="-25000" dirty="0" smtClean="0"/>
              <a:t>4</a:t>
            </a:r>
            <a:r>
              <a:rPr lang="en-US" sz="3200" dirty="0" smtClean="0"/>
              <a:t>, and </a:t>
            </a:r>
          </a:p>
          <a:p>
            <a:r>
              <a:rPr lang="en-US" sz="3200" dirty="0"/>
              <a:t> </a:t>
            </a:r>
            <a:r>
              <a:rPr lang="en-US" sz="3200" dirty="0" smtClean="0"/>
              <a:t>        N</a:t>
            </a:r>
            <a:r>
              <a:rPr lang="en-US" sz="3200" baseline="-25000" dirty="0" smtClean="0"/>
              <a:t>2</a:t>
            </a:r>
            <a:r>
              <a:rPr lang="en-US" sz="3200" dirty="0" smtClean="0"/>
              <a:t>O concentration, and Aerosol Extinction. </a:t>
            </a:r>
          </a:p>
        </p:txBody>
      </p:sp>
    </p:spTree>
    <p:extLst>
      <p:ext uri="{BB962C8B-B14F-4D97-AF65-F5344CB8AC3E}">
        <p14:creationId xmlns:p14="http://schemas.microsoft.com/office/powerpoint/2010/main" val="25670849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b="1" i="1" dirty="0" smtClean="0">
                <a:solidFill>
                  <a:srgbClr val="800000"/>
                </a:solidFill>
              </a:rPr>
              <a:t>Ground-based ASSIST </a:t>
            </a:r>
            <a:br>
              <a:rPr lang="en-US" b="1" i="1" dirty="0" smtClean="0">
                <a:solidFill>
                  <a:srgbClr val="800000"/>
                </a:solidFill>
              </a:rPr>
            </a:br>
            <a:r>
              <a:rPr lang="en-US" b="1" i="1" u="sng" dirty="0" smtClean="0">
                <a:solidFill>
                  <a:srgbClr val="800000"/>
                </a:solidFill>
              </a:rPr>
              <a:t>Retrieval Sensitivity to Trace Gases</a:t>
            </a:r>
            <a:endParaRPr lang="en-US" b="1" i="1" u="sng" dirty="0">
              <a:solidFill>
                <a:srgbClr val="800000"/>
              </a:solidFill>
            </a:endParaRPr>
          </a:p>
        </p:txBody>
      </p:sp>
      <p:pic>
        <p:nvPicPr>
          <p:cNvPr id="4" name="Picture 3" descr="TjacobianSPM.png"/>
          <p:cNvPicPr>
            <a:picLocks noChangeAspect="1"/>
          </p:cNvPicPr>
          <p:nvPr/>
        </p:nvPicPr>
        <p:blipFill rotWithShape="1">
          <a:blip r:embed="rId2">
            <a:extLst>
              <a:ext uri="{28A0092B-C50C-407E-A947-70E740481C1C}">
                <a14:useLocalDpi xmlns:a14="http://schemas.microsoft.com/office/drawing/2010/main" val="0"/>
              </a:ext>
            </a:extLst>
          </a:blip>
          <a:srcRect l="6718" r="5448"/>
          <a:stretch/>
        </p:blipFill>
        <p:spPr>
          <a:xfrm>
            <a:off x="228041" y="1863481"/>
            <a:ext cx="4498162" cy="3840907"/>
          </a:xfrm>
          <a:prstGeom prst="rect">
            <a:avLst/>
          </a:prstGeom>
        </p:spPr>
      </p:pic>
      <p:sp>
        <p:nvSpPr>
          <p:cNvPr id="5" name="TextBox 4"/>
          <p:cNvSpPr txBox="1"/>
          <p:nvPr/>
        </p:nvSpPr>
        <p:spPr>
          <a:xfrm>
            <a:off x="0" y="1330325"/>
            <a:ext cx="9144000" cy="584776"/>
          </a:xfrm>
          <a:prstGeom prst="rect">
            <a:avLst/>
          </a:prstGeom>
          <a:noFill/>
        </p:spPr>
        <p:txBody>
          <a:bodyPr wrap="square" rtlCol="0">
            <a:spAutoFit/>
          </a:bodyPr>
          <a:lstStyle/>
          <a:p>
            <a:pPr algn="ctr"/>
            <a:r>
              <a:rPr lang="en-US" sz="3200" b="1" dirty="0" smtClean="0"/>
              <a:t>Brightness Temperature/Temperature  Jacobian</a:t>
            </a:r>
            <a:endParaRPr lang="en-US" sz="3200" b="1" dirty="0"/>
          </a:p>
        </p:txBody>
      </p:sp>
      <p:sp>
        <p:nvSpPr>
          <p:cNvPr id="6" name="TextBox 5"/>
          <p:cNvSpPr txBox="1"/>
          <p:nvPr/>
        </p:nvSpPr>
        <p:spPr>
          <a:xfrm rot="16200000">
            <a:off x="-807962" y="3541092"/>
            <a:ext cx="2031889" cy="369332"/>
          </a:xfrm>
          <a:prstGeom prst="rect">
            <a:avLst/>
          </a:prstGeom>
          <a:noFill/>
        </p:spPr>
        <p:txBody>
          <a:bodyPr wrap="none" rtlCol="0">
            <a:spAutoFit/>
          </a:bodyPr>
          <a:lstStyle/>
          <a:p>
            <a:r>
              <a:rPr lang="en-US" dirty="0" smtClean="0"/>
              <a:t>Jacobian (°K/°K-km)</a:t>
            </a:r>
            <a:endParaRPr lang="en-US" dirty="0"/>
          </a:p>
        </p:txBody>
      </p:sp>
      <p:sp>
        <p:nvSpPr>
          <p:cNvPr id="7" name="TextBox 6"/>
          <p:cNvSpPr txBox="1"/>
          <p:nvPr/>
        </p:nvSpPr>
        <p:spPr>
          <a:xfrm>
            <a:off x="1593583" y="53838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pic>
        <p:nvPicPr>
          <p:cNvPr id="9" name="Picture 8" descr="TjocobianProfile.png"/>
          <p:cNvPicPr>
            <a:picLocks noChangeAspect="1"/>
          </p:cNvPicPr>
          <p:nvPr/>
        </p:nvPicPr>
        <p:blipFill rotWithShape="1">
          <a:blip r:embed="rId3">
            <a:extLst>
              <a:ext uri="{28A0092B-C50C-407E-A947-70E740481C1C}">
                <a14:useLocalDpi xmlns:a14="http://schemas.microsoft.com/office/drawing/2010/main" val="0"/>
              </a:ext>
            </a:extLst>
          </a:blip>
          <a:srcRect l="7069" r="7701"/>
          <a:stretch/>
        </p:blipFill>
        <p:spPr>
          <a:xfrm>
            <a:off x="4688697" y="1862569"/>
            <a:ext cx="4364836" cy="3840907"/>
          </a:xfrm>
          <a:prstGeom prst="rect">
            <a:avLst/>
          </a:prstGeom>
        </p:spPr>
      </p:pic>
      <p:sp>
        <p:nvSpPr>
          <p:cNvPr id="10" name="TextBox 9"/>
          <p:cNvSpPr txBox="1"/>
          <p:nvPr/>
        </p:nvSpPr>
        <p:spPr>
          <a:xfrm>
            <a:off x="6135847" y="5381051"/>
            <a:ext cx="2031889" cy="369332"/>
          </a:xfrm>
          <a:prstGeom prst="rect">
            <a:avLst/>
          </a:prstGeom>
          <a:noFill/>
        </p:spPr>
        <p:txBody>
          <a:bodyPr wrap="none" rtlCol="0">
            <a:spAutoFit/>
          </a:bodyPr>
          <a:lstStyle/>
          <a:p>
            <a:r>
              <a:rPr lang="en-US" dirty="0" smtClean="0"/>
              <a:t>Jacobian (°K/°K-km)</a:t>
            </a:r>
            <a:endParaRPr lang="en-US" dirty="0"/>
          </a:p>
        </p:txBody>
      </p:sp>
      <p:sp>
        <p:nvSpPr>
          <p:cNvPr id="11" name="TextBox 10"/>
          <p:cNvSpPr txBox="1"/>
          <p:nvPr/>
        </p:nvSpPr>
        <p:spPr>
          <a:xfrm rot="16200000">
            <a:off x="3951090" y="3448669"/>
            <a:ext cx="1416035" cy="369332"/>
          </a:xfrm>
          <a:prstGeom prst="rect">
            <a:avLst/>
          </a:prstGeom>
          <a:noFill/>
        </p:spPr>
        <p:txBody>
          <a:bodyPr wrap="none" rtlCol="0">
            <a:spAutoFit/>
          </a:bodyPr>
          <a:lstStyle/>
          <a:p>
            <a:r>
              <a:rPr lang="en-US" dirty="0" smtClean="0"/>
              <a:t>Altitude (km)</a:t>
            </a:r>
            <a:endParaRPr lang="en-US" dirty="0"/>
          </a:p>
        </p:txBody>
      </p:sp>
      <p:sp>
        <p:nvSpPr>
          <p:cNvPr id="3" name="TextBox 2"/>
          <p:cNvSpPr txBox="1"/>
          <p:nvPr/>
        </p:nvSpPr>
        <p:spPr>
          <a:xfrm>
            <a:off x="2860538" y="5839283"/>
            <a:ext cx="3954929" cy="646331"/>
          </a:xfrm>
          <a:prstGeom prst="rect">
            <a:avLst/>
          </a:prstGeom>
          <a:solidFill>
            <a:srgbClr val="FFFF00"/>
          </a:solidFill>
          <a:ln>
            <a:solidFill>
              <a:srgbClr val="800000"/>
            </a:solidFill>
          </a:ln>
        </p:spPr>
        <p:txBody>
          <a:bodyPr wrap="none" rtlCol="0">
            <a:spAutoFit/>
          </a:bodyPr>
          <a:lstStyle/>
          <a:p>
            <a:pPr marL="342900" indent="-342900">
              <a:buFont typeface="Arial"/>
              <a:buChar char="•"/>
            </a:pPr>
            <a:r>
              <a:rPr lang="en-US" b="1" i="1" dirty="0" smtClean="0">
                <a:solidFill>
                  <a:srgbClr val="800000"/>
                </a:solidFill>
              </a:rPr>
              <a:t>Wide spectral contribution</a:t>
            </a:r>
          </a:p>
          <a:p>
            <a:pPr marL="342900" indent="-342900">
              <a:buFont typeface="Arial"/>
              <a:buChar char="•"/>
            </a:pPr>
            <a:r>
              <a:rPr lang="en-US" b="1" i="1" dirty="0" smtClean="0">
                <a:solidFill>
                  <a:srgbClr val="800000"/>
                </a:solidFill>
              </a:rPr>
              <a:t>Sensitivity strong (&gt;0.2) below 2-km</a:t>
            </a:r>
            <a:endParaRPr lang="en-US" b="1" i="1" dirty="0">
              <a:solidFill>
                <a:srgbClr val="800000"/>
              </a:solidFill>
            </a:endParaRPr>
          </a:p>
        </p:txBody>
      </p:sp>
    </p:spTree>
    <p:extLst>
      <p:ext uri="{BB962C8B-B14F-4D97-AF65-F5344CB8AC3E}">
        <p14:creationId xmlns:p14="http://schemas.microsoft.com/office/powerpoint/2010/main" val="28713544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b="1" i="1" dirty="0" smtClean="0">
                <a:solidFill>
                  <a:srgbClr val="800000"/>
                </a:solidFill>
              </a:rPr>
              <a:t>Ground-based ASSIST </a:t>
            </a:r>
            <a:br>
              <a:rPr lang="en-US" b="1" i="1" dirty="0" smtClean="0">
                <a:solidFill>
                  <a:srgbClr val="800000"/>
                </a:solidFill>
              </a:rPr>
            </a:br>
            <a:r>
              <a:rPr lang="en-US" b="1" i="1" u="sng" dirty="0" smtClean="0">
                <a:solidFill>
                  <a:srgbClr val="800000"/>
                </a:solidFill>
              </a:rPr>
              <a:t>Retrieval Sensitivity to Trace Gases</a:t>
            </a:r>
            <a:endParaRPr lang="en-US" b="1" i="1" u="sng" dirty="0">
              <a:solidFill>
                <a:srgbClr val="800000"/>
              </a:solidFill>
            </a:endParaRPr>
          </a:p>
        </p:txBody>
      </p:sp>
      <p:sp>
        <p:nvSpPr>
          <p:cNvPr id="5" name="TextBox 4"/>
          <p:cNvSpPr txBox="1"/>
          <p:nvPr/>
        </p:nvSpPr>
        <p:spPr>
          <a:xfrm>
            <a:off x="0" y="1355725"/>
            <a:ext cx="9144000" cy="584776"/>
          </a:xfrm>
          <a:prstGeom prst="rect">
            <a:avLst/>
          </a:prstGeom>
          <a:noFill/>
        </p:spPr>
        <p:txBody>
          <a:bodyPr wrap="square" rtlCol="0">
            <a:spAutoFit/>
          </a:bodyPr>
          <a:lstStyle/>
          <a:p>
            <a:pPr algn="ctr"/>
            <a:r>
              <a:rPr lang="en-US" sz="3200" b="1" dirty="0" smtClean="0"/>
              <a:t>Brightness Temperature/Water Vapor Jacobian</a:t>
            </a:r>
            <a:endParaRPr lang="en-US" sz="3200" b="1" dirty="0"/>
          </a:p>
        </p:txBody>
      </p:sp>
      <p:pic>
        <p:nvPicPr>
          <p:cNvPr id="3" name="Picture 2" descr="H2OjacobiamSpm.png"/>
          <p:cNvPicPr>
            <a:picLocks noChangeAspect="1"/>
          </p:cNvPicPr>
          <p:nvPr/>
        </p:nvPicPr>
        <p:blipFill rotWithShape="1">
          <a:blip r:embed="rId2">
            <a:extLst>
              <a:ext uri="{28A0092B-C50C-407E-A947-70E740481C1C}">
                <a14:useLocalDpi xmlns:a14="http://schemas.microsoft.com/office/drawing/2010/main" val="0"/>
              </a:ext>
            </a:extLst>
          </a:blip>
          <a:srcRect l="7306" t="4389" r="5821" b="4634"/>
          <a:stretch/>
        </p:blipFill>
        <p:spPr>
          <a:xfrm>
            <a:off x="268683" y="2065759"/>
            <a:ext cx="4448948" cy="3494342"/>
          </a:xfrm>
          <a:prstGeom prst="rect">
            <a:avLst/>
          </a:prstGeom>
        </p:spPr>
      </p:pic>
      <p:pic>
        <p:nvPicPr>
          <p:cNvPr id="8" name="Picture 7" descr="H2OjocibianProfile.png"/>
          <p:cNvPicPr>
            <a:picLocks noChangeAspect="1"/>
          </p:cNvPicPr>
          <p:nvPr/>
        </p:nvPicPr>
        <p:blipFill rotWithShape="1">
          <a:blip r:embed="rId3">
            <a:extLst>
              <a:ext uri="{28A0092B-C50C-407E-A947-70E740481C1C}">
                <a14:useLocalDpi xmlns:a14="http://schemas.microsoft.com/office/drawing/2010/main" val="0"/>
              </a:ext>
            </a:extLst>
          </a:blip>
          <a:srcRect l="7620" r="5662" b="5084"/>
          <a:stretch/>
        </p:blipFill>
        <p:spPr>
          <a:xfrm>
            <a:off x="4717520" y="1887156"/>
            <a:ext cx="4441010" cy="3645635"/>
          </a:xfrm>
          <a:prstGeom prst="rect">
            <a:avLst/>
          </a:prstGeom>
        </p:spPr>
      </p:pic>
      <p:sp>
        <p:nvSpPr>
          <p:cNvPr id="16" name="TextBox 15"/>
          <p:cNvSpPr txBox="1"/>
          <p:nvPr/>
        </p:nvSpPr>
        <p:spPr>
          <a:xfrm rot="16200000">
            <a:off x="-791395" y="3566492"/>
            <a:ext cx="1998752" cy="369332"/>
          </a:xfrm>
          <a:prstGeom prst="rect">
            <a:avLst/>
          </a:prstGeom>
          <a:noFill/>
        </p:spPr>
        <p:txBody>
          <a:bodyPr wrap="none" rtlCol="0">
            <a:spAutoFit/>
          </a:bodyPr>
          <a:lstStyle/>
          <a:p>
            <a:r>
              <a:rPr lang="en-US" dirty="0" smtClean="0"/>
              <a:t>Jacobian (°K/%-km)</a:t>
            </a:r>
            <a:endParaRPr lang="en-US" dirty="0"/>
          </a:p>
        </p:txBody>
      </p:sp>
      <p:sp>
        <p:nvSpPr>
          <p:cNvPr id="17" name="TextBox 16"/>
          <p:cNvSpPr txBox="1"/>
          <p:nvPr/>
        </p:nvSpPr>
        <p:spPr>
          <a:xfrm>
            <a:off x="1593583" y="54092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sp>
        <p:nvSpPr>
          <p:cNvPr id="18" name="TextBox 17"/>
          <p:cNvSpPr txBox="1"/>
          <p:nvPr/>
        </p:nvSpPr>
        <p:spPr>
          <a:xfrm>
            <a:off x="5917367" y="5406451"/>
            <a:ext cx="1998752" cy="369332"/>
          </a:xfrm>
          <a:prstGeom prst="rect">
            <a:avLst/>
          </a:prstGeom>
          <a:noFill/>
        </p:spPr>
        <p:txBody>
          <a:bodyPr wrap="none" rtlCol="0">
            <a:spAutoFit/>
          </a:bodyPr>
          <a:lstStyle/>
          <a:p>
            <a:r>
              <a:rPr lang="en-US" dirty="0" smtClean="0"/>
              <a:t>Jacobian (°K/%-km)</a:t>
            </a:r>
            <a:endParaRPr lang="en-US" dirty="0"/>
          </a:p>
        </p:txBody>
      </p:sp>
      <p:sp>
        <p:nvSpPr>
          <p:cNvPr id="19" name="TextBox 18"/>
          <p:cNvSpPr txBox="1"/>
          <p:nvPr/>
        </p:nvSpPr>
        <p:spPr>
          <a:xfrm rot="16200000">
            <a:off x="3951090" y="3474069"/>
            <a:ext cx="1416035" cy="369332"/>
          </a:xfrm>
          <a:prstGeom prst="rect">
            <a:avLst/>
          </a:prstGeom>
          <a:noFill/>
        </p:spPr>
        <p:txBody>
          <a:bodyPr wrap="none" rtlCol="0">
            <a:spAutoFit/>
          </a:bodyPr>
          <a:lstStyle/>
          <a:p>
            <a:r>
              <a:rPr lang="en-US" dirty="0" smtClean="0"/>
              <a:t>Altitude (km)</a:t>
            </a:r>
            <a:endParaRPr lang="en-US" dirty="0"/>
          </a:p>
        </p:txBody>
      </p:sp>
      <p:sp>
        <p:nvSpPr>
          <p:cNvPr id="10" name="TextBox 9"/>
          <p:cNvSpPr txBox="1"/>
          <p:nvPr/>
        </p:nvSpPr>
        <p:spPr>
          <a:xfrm>
            <a:off x="2860538" y="5839283"/>
            <a:ext cx="4044697" cy="646331"/>
          </a:xfrm>
          <a:prstGeom prst="rect">
            <a:avLst/>
          </a:prstGeom>
          <a:solidFill>
            <a:srgbClr val="FFFF00"/>
          </a:solidFill>
          <a:ln>
            <a:solidFill>
              <a:srgbClr val="800000"/>
            </a:solidFill>
          </a:ln>
        </p:spPr>
        <p:txBody>
          <a:bodyPr wrap="none" rtlCol="0">
            <a:spAutoFit/>
          </a:bodyPr>
          <a:lstStyle/>
          <a:p>
            <a:pPr marL="342900" indent="-342900">
              <a:buFont typeface="Arial"/>
              <a:buChar char="•"/>
            </a:pPr>
            <a:r>
              <a:rPr lang="en-US" b="1" i="1" dirty="0" smtClean="0">
                <a:solidFill>
                  <a:srgbClr val="800000"/>
                </a:solidFill>
              </a:rPr>
              <a:t>Moderate wide spectral contribution</a:t>
            </a:r>
          </a:p>
          <a:p>
            <a:pPr marL="342900" indent="-342900">
              <a:buFont typeface="Arial"/>
              <a:buChar char="•"/>
            </a:pPr>
            <a:r>
              <a:rPr lang="en-US" b="1" i="1" dirty="0" smtClean="0">
                <a:solidFill>
                  <a:srgbClr val="800000"/>
                </a:solidFill>
              </a:rPr>
              <a:t>Sensitivity strong (&gt;0.2) below 3-km</a:t>
            </a:r>
            <a:endParaRPr lang="en-US" b="1" i="1" dirty="0">
              <a:solidFill>
                <a:srgbClr val="800000"/>
              </a:solidFill>
            </a:endParaRPr>
          </a:p>
        </p:txBody>
      </p:sp>
    </p:spTree>
    <p:extLst>
      <p:ext uri="{BB962C8B-B14F-4D97-AF65-F5344CB8AC3E}">
        <p14:creationId xmlns:p14="http://schemas.microsoft.com/office/powerpoint/2010/main" val="4191261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b="1" i="1" dirty="0" smtClean="0">
                <a:solidFill>
                  <a:srgbClr val="800000"/>
                </a:solidFill>
              </a:rPr>
              <a:t>Ground-based ASSIST </a:t>
            </a:r>
            <a:br>
              <a:rPr lang="en-US" b="1" i="1" dirty="0" smtClean="0">
                <a:solidFill>
                  <a:srgbClr val="800000"/>
                </a:solidFill>
              </a:rPr>
            </a:br>
            <a:r>
              <a:rPr lang="en-US" b="1" i="1" u="sng" dirty="0" smtClean="0">
                <a:solidFill>
                  <a:srgbClr val="800000"/>
                </a:solidFill>
              </a:rPr>
              <a:t>Retrieval Sensitivity to Trace Gases</a:t>
            </a:r>
            <a:endParaRPr lang="en-US" b="1" i="1" u="sng" dirty="0">
              <a:solidFill>
                <a:srgbClr val="800000"/>
              </a:solidFill>
            </a:endParaRPr>
          </a:p>
        </p:txBody>
      </p:sp>
      <p:sp>
        <p:nvSpPr>
          <p:cNvPr id="5" name="TextBox 4"/>
          <p:cNvSpPr txBox="1"/>
          <p:nvPr/>
        </p:nvSpPr>
        <p:spPr>
          <a:xfrm>
            <a:off x="0" y="1343025"/>
            <a:ext cx="9144000" cy="584776"/>
          </a:xfrm>
          <a:prstGeom prst="rect">
            <a:avLst/>
          </a:prstGeom>
          <a:noFill/>
        </p:spPr>
        <p:txBody>
          <a:bodyPr wrap="square" rtlCol="0">
            <a:spAutoFit/>
          </a:bodyPr>
          <a:lstStyle/>
          <a:p>
            <a:pPr algn="ctr"/>
            <a:r>
              <a:rPr lang="en-US" sz="3200" b="1" dirty="0" smtClean="0"/>
              <a:t>Brightness Temperature/Ozone Jacobian</a:t>
            </a:r>
            <a:endParaRPr lang="en-US" sz="3200" b="1" dirty="0"/>
          </a:p>
        </p:txBody>
      </p:sp>
      <p:pic>
        <p:nvPicPr>
          <p:cNvPr id="3" name="Picture 2" descr="OzoneJacobianSpm.png"/>
          <p:cNvPicPr>
            <a:picLocks noChangeAspect="1"/>
          </p:cNvPicPr>
          <p:nvPr/>
        </p:nvPicPr>
        <p:blipFill rotWithShape="1">
          <a:blip r:embed="rId2">
            <a:extLst>
              <a:ext uri="{28A0092B-C50C-407E-A947-70E740481C1C}">
                <a14:useLocalDpi xmlns:a14="http://schemas.microsoft.com/office/drawing/2010/main" val="0"/>
              </a:ext>
            </a:extLst>
          </a:blip>
          <a:srcRect l="7787" t="4389" r="5581" b="4954"/>
          <a:stretch/>
        </p:blipFill>
        <p:spPr>
          <a:xfrm>
            <a:off x="286762" y="2050696"/>
            <a:ext cx="4436606" cy="3482051"/>
          </a:xfrm>
          <a:prstGeom prst="rect">
            <a:avLst/>
          </a:prstGeom>
        </p:spPr>
      </p:pic>
      <p:pic>
        <p:nvPicPr>
          <p:cNvPr id="26" name="Picture 25" descr="O3JacobianProfile.png"/>
          <p:cNvPicPr>
            <a:picLocks noChangeAspect="1"/>
          </p:cNvPicPr>
          <p:nvPr/>
        </p:nvPicPr>
        <p:blipFill rotWithShape="1">
          <a:blip r:embed="rId3">
            <a:extLst>
              <a:ext uri="{28A0092B-C50C-407E-A947-70E740481C1C}">
                <a14:useLocalDpi xmlns:a14="http://schemas.microsoft.com/office/drawing/2010/main" val="0"/>
              </a:ext>
            </a:extLst>
          </a:blip>
          <a:srcRect l="8267" t="4389" r="7021" b="6234"/>
          <a:stretch/>
        </p:blipFill>
        <p:spPr>
          <a:xfrm>
            <a:off x="4737023" y="2050696"/>
            <a:ext cx="4338278" cy="3432887"/>
          </a:xfrm>
          <a:prstGeom prst="rect">
            <a:avLst/>
          </a:prstGeom>
        </p:spPr>
      </p:pic>
      <p:sp>
        <p:nvSpPr>
          <p:cNvPr id="27" name="TextBox 26"/>
          <p:cNvSpPr txBox="1"/>
          <p:nvPr/>
        </p:nvSpPr>
        <p:spPr>
          <a:xfrm rot="16200000">
            <a:off x="-791395" y="3553792"/>
            <a:ext cx="1998752" cy="369332"/>
          </a:xfrm>
          <a:prstGeom prst="rect">
            <a:avLst/>
          </a:prstGeom>
          <a:noFill/>
        </p:spPr>
        <p:txBody>
          <a:bodyPr wrap="none" rtlCol="0">
            <a:spAutoFit/>
          </a:bodyPr>
          <a:lstStyle/>
          <a:p>
            <a:r>
              <a:rPr lang="en-US" dirty="0" smtClean="0"/>
              <a:t>Jacobian (°K/%-km)</a:t>
            </a:r>
            <a:endParaRPr lang="en-US" dirty="0"/>
          </a:p>
        </p:txBody>
      </p:sp>
      <p:sp>
        <p:nvSpPr>
          <p:cNvPr id="28" name="TextBox 27"/>
          <p:cNvSpPr txBox="1"/>
          <p:nvPr/>
        </p:nvSpPr>
        <p:spPr>
          <a:xfrm>
            <a:off x="1593583" y="53965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sp>
        <p:nvSpPr>
          <p:cNvPr id="29" name="TextBox 28"/>
          <p:cNvSpPr txBox="1"/>
          <p:nvPr/>
        </p:nvSpPr>
        <p:spPr>
          <a:xfrm>
            <a:off x="5917367" y="5393751"/>
            <a:ext cx="1998752" cy="369332"/>
          </a:xfrm>
          <a:prstGeom prst="rect">
            <a:avLst/>
          </a:prstGeom>
          <a:noFill/>
        </p:spPr>
        <p:txBody>
          <a:bodyPr wrap="none" rtlCol="0">
            <a:spAutoFit/>
          </a:bodyPr>
          <a:lstStyle/>
          <a:p>
            <a:r>
              <a:rPr lang="en-US" dirty="0" smtClean="0"/>
              <a:t>Jacobian (°K/%-km)</a:t>
            </a:r>
            <a:endParaRPr lang="en-US" dirty="0"/>
          </a:p>
        </p:txBody>
      </p:sp>
      <p:sp>
        <p:nvSpPr>
          <p:cNvPr id="30" name="TextBox 29"/>
          <p:cNvSpPr txBox="1"/>
          <p:nvPr/>
        </p:nvSpPr>
        <p:spPr>
          <a:xfrm rot="16200000">
            <a:off x="3951090" y="3461369"/>
            <a:ext cx="1416035" cy="369332"/>
          </a:xfrm>
          <a:prstGeom prst="rect">
            <a:avLst/>
          </a:prstGeom>
          <a:noFill/>
        </p:spPr>
        <p:txBody>
          <a:bodyPr wrap="none" rtlCol="0">
            <a:spAutoFit/>
          </a:bodyPr>
          <a:lstStyle/>
          <a:p>
            <a:r>
              <a:rPr lang="en-US" dirty="0" smtClean="0"/>
              <a:t>Altitude (km)</a:t>
            </a:r>
            <a:endParaRPr lang="en-US" dirty="0"/>
          </a:p>
        </p:txBody>
      </p:sp>
      <p:sp>
        <p:nvSpPr>
          <p:cNvPr id="10" name="TextBox 9"/>
          <p:cNvSpPr txBox="1"/>
          <p:nvPr/>
        </p:nvSpPr>
        <p:spPr>
          <a:xfrm>
            <a:off x="2365238" y="5839283"/>
            <a:ext cx="5314275" cy="646331"/>
          </a:xfrm>
          <a:prstGeom prst="rect">
            <a:avLst/>
          </a:prstGeom>
          <a:solidFill>
            <a:srgbClr val="FFFF00"/>
          </a:solidFill>
          <a:ln>
            <a:solidFill>
              <a:srgbClr val="800000"/>
            </a:solidFill>
          </a:ln>
        </p:spPr>
        <p:txBody>
          <a:bodyPr wrap="none" rtlCol="0">
            <a:spAutoFit/>
          </a:bodyPr>
          <a:lstStyle/>
          <a:p>
            <a:pPr marL="342900" indent="-342900">
              <a:buFont typeface="Arial"/>
              <a:buChar char="•"/>
            </a:pPr>
            <a:r>
              <a:rPr lang="en-US" b="1" i="1" dirty="0" smtClean="0">
                <a:solidFill>
                  <a:srgbClr val="800000"/>
                </a:solidFill>
              </a:rPr>
              <a:t>Isolated moderate longwave spectral contribution</a:t>
            </a:r>
          </a:p>
          <a:p>
            <a:pPr marL="342900" indent="-342900">
              <a:buFont typeface="Arial"/>
              <a:buChar char="•"/>
            </a:pPr>
            <a:r>
              <a:rPr lang="en-US" b="1" i="1" dirty="0" smtClean="0">
                <a:solidFill>
                  <a:srgbClr val="800000"/>
                </a:solidFill>
              </a:rPr>
              <a:t>Sensitivity strong (&gt;0.2) below 10-km</a:t>
            </a:r>
            <a:endParaRPr lang="en-US" b="1" i="1" dirty="0">
              <a:solidFill>
                <a:srgbClr val="800000"/>
              </a:solidFill>
            </a:endParaRPr>
          </a:p>
        </p:txBody>
      </p:sp>
    </p:spTree>
    <p:extLst>
      <p:ext uri="{BB962C8B-B14F-4D97-AF65-F5344CB8AC3E}">
        <p14:creationId xmlns:p14="http://schemas.microsoft.com/office/powerpoint/2010/main" val="229349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b="1" i="1" dirty="0" smtClean="0">
                <a:solidFill>
                  <a:srgbClr val="800000"/>
                </a:solidFill>
              </a:rPr>
              <a:t>Ground-based ASSIST </a:t>
            </a:r>
            <a:br>
              <a:rPr lang="en-US" b="1" i="1" dirty="0" smtClean="0">
                <a:solidFill>
                  <a:srgbClr val="800000"/>
                </a:solidFill>
              </a:rPr>
            </a:br>
            <a:r>
              <a:rPr lang="en-US" b="1" i="1" u="sng" dirty="0" smtClean="0">
                <a:solidFill>
                  <a:srgbClr val="800000"/>
                </a:solidFill>
              </a:rPr>
              <a:t>Retrieval Sensitivity to Trace Gases</a:t>
            </a:r>
            <a:endParaRPr lang="en-US" b="1" i="1" u="sng" dirty="0">
              <a:solidFill>
                <a:srgbClr val="800000"/>
              </a:solidFill>
            </a:endParaRPr>
          </a:p>
        </p:txBody>
      </p:sp>
      <p:sp>
        <p:nvSpPr>
          <p:cNvPr id="5" name="TextBox 4"/>
          <p:cNvSpPr txBox="1"/>
          <p:nvPr/>
        </p:nvSpPr>
        <p:spPr>
          <a:xfrm>
            <a:off x="0" y="1343025"/>
            <a:ext cx="9144000" cy="584776"/>
          </a:xfrm>
          <a:prstGeom prst="rect">
            <a:avLst/>
          </a:prstGeom>
          <a:noFill/>
        </p:spPr>
        <p:txBody>
          <a:bodyPr wrap="square" rtlCol="0">
            <a:spAutoFit/>
          </a:bodyPr>
          <a:lstStyle/>
          <a:p>
            <a:pPr algn="ctr"/>
            <a:r>
              <a:rPr lang="en-US" sz="3200" b="1" dirty="0" smtClean="0"/>
              <a:t>Brightness Temperature/Methane Jacobian</a:t>
            </a:r>
            <a:endParaRPr lang="en-US" sz="3200" b="1" dirty="0"/>
          </a:p>
        </p:txBody>
      </p:sp>
      <p:pic>
        <p:nvPicPr>
          <p:cNvPr id="3" name="Picture 2" descr="MethaneJacobianSpm.png"/>
          <p:cNvPicPr>
            <a:picLocks noChangeAspect="1"/>
          </p:cNvPicPr>
          <p:nvPr/>
        </p:nvPicPr>
        <p:blipFill rotWithShape="1">
          <a:blip r:embed="rId2">
            <a:extLst>
              <a:ext uri="{28A0092B-C50C-407E-A947-70E740481C1C}">
                <a14:useLocalDpi xmlns:a14="http://schemas.microsoft.com/office/drawing/2010/main" val="0"/>
              </a:ext>
            </a:extLst>
          </a:blip>
          <a:srcRect l="7306" t="4389" r="6541" b="6234"/>
          <a:stretch/>
        </p:blipFill>
        <p:spPr>
          <a:xfrm>
            <a:off x="259450" y="2044239"/>
            <a:ext cx="4412075" cy="3432887"/>
          </a:xfrm>
          <a:prstGeom prst="rect">
            <a:avLst/>
          </a:prstGeom>
        </p:spPr>
      </p:pic>
      <p:pic>
        <p:nvPicPr>
          <p:cNvPr id="23" name="Picture 22" descr="MethaneJacobianProfile.png"/>
          <p:cNvPicPr>
            <a:picLocks noChangeAspect="1"/>
          </p:cNvPicPr>
          <p:nvPr/>
        </p:nvPicPr>
        <p:blipFill rotWithShape="1">
          <a:blip r:embed="rId3">
            <a:extLst>
              <a:ext uri="{28A0092B-C50C-407E-A947-70E740481C1C}">
                <a14:useLocalDpi xmlns:a14="http://schemas.microsoft.com/office/drawing/2010/main" val="0"/>
              </a:ext>
            </a:extLst>
          </a:blip>
          <a:srcRect l="8746" t="4389" r="7021" b="5914"/>
          <a:stretch/>
        </p:blipFill>
        <p:spPr>
          <a:xfrm>
            <a:off x="4775632" y="2031948"/>
            <a:ext cx="4313748" cy="3445178"/>
          </a:xfrm>
          <a:prstGeom prst="rect">
            <a:avLst/>
          </a:prstGeom>
        </p:spPr>
      </p:pic>
      <p:sp>
        <p:nvSpPr>
          <p:cNvPr id="24" name="TextBox 23"/>
          <p:cNvSpPr txBox="1"/>
          <p:nvPr/>
        </p:nvSpPr>
        <p:spPr>
          <a:xfrm rot="16200000">
            <a:off x="-791395" y="3553792"/>
            <a:ext cx="1998752" cy="369332"/>
          </a:xfrm>
          <a:prstGeom prst="rect">
            <a:avLst/>
          </a:prstGeom>
          <a:noFill/>
        </p:spPr>
        <p:txBody>
          <a:bodyPr wrap="none" rtlCol="0">
            <a:spAutoFit/>
          </a:bodyPr>
          <a:lstStyle/>
          <a:p>
            <a:r>
              <a:rPr lang="en-US" dirty="0" smtClean="0"/>
              <a:t>Jacobian (°K/%-km)</a:t>
            </a:r>
            <a:endParaRPr lang="en-US" dirty="0"/>
          </a:p>
        </p:txBody>
      </p:sp>
      <p:sp>
        <p:nvSpPr>
          <p:cNvPr id="25" name="TextBox 24"/>
          <p:cNvSpPr txBox="1"/>
          <p:nvPr/>
        </p:nvSpPr>
        <p:spPr>
          <a:xfrm>
            <a:off x="1593583" y="5396572"/>
            <a:ext cx="2125101" cy="369332"/>
          </a:xfrm>
          <a:prstGeom prst="rect">
            <a:avLst/>
          </a:prstGeom>
          <a:noFill/>
        </p:spPr>
        <p:txBody>
          <a:bodyPr wrap="none" rtlCol="0">
            <a:spAutoFit/>
          </a:bodyPr>
          <a:lstStyle/>
          <a:p>
            <a:r>
              <a:rPr lang="en-US" dirty="0" smtClean="0"/>
              <a:t>Wavenumber (cm</a:t>
            </a:r>
            <a:r>
              <a:rPr lang="en-US" baseline="30000" dirty="0" smtClean="0"/>
              <a:t>-1</a:t>
            </a:r>
            <a:r>
              <a:rPr lang="en-US" dirty="0" smtClean="0"/>
              <a:t>)</a:t>
            </a:r>
            <a:endParaRPr lang="en-US" dirty="0"/>
          </a:p>
        </p:txBody>
      </p:sp>
      <p:sp>
        <p:nvSpPr>
          <p:cNvPr id="26" name="TextBox 25"/>
          <p:cNvSpPr txBox="1"/>
          <p:nvPr/>
        </p:nvSpPr>
        <p:spPr>
          <a:xfrm>
            <a:off x="5917367" y="5393751"/>
            <a:ext cx="1998752" cy="369332"/>
          </a:xfrm>
          <a:prstGeom prst="rect">
            <a:avLst/>
          </a:prstGeom>
          <a:noFill/>
        </p:spPr>
        <p:txBody>
          <a:bodyPr wrap="none" rtlCol="0">
            <a:spAutoFit/>
          </a:bodyPr>
          <a:lstStyle/>
          <a:p>
            <a:r>
              <a:rPr lang="en-US" dirty="0" smtClean="0"/>
              <a:t>Jacobian (°K/%-km)</a:t>
            </a:r>
            <a:endParaRPr lang="en-US" dirty="0"/>
          </a:p>
        </p:txBody>
      </p:sp>
      <p:sp>
        <p:nvSpPr>
          <p:cNvPr id="27" name="TextBox 26"/>
          <p:cNvSpPr txBox="1"/>
          <p:nvPr/>
        </p:nvSpPr>
        <p:spPr>
          <a:xfrm rot="16200000">
            <a:off x="3951090" y="3461369"/>
            <a:ext cx="1416035" cy="369332"/>
          </a:xfrm>
          <a:prstGeom prst="rect">
            <a:avLst/>
          </a:prstGeom>
          <a:noFill/>
        </p:spPr>
        <p:txBody>
          <a:bodyPr wrap="none" rtlCol="0">
            <a:spAutoFit/>
          </a:bodyPr>
          <a:lstStyle/>
          <a:p>
            <a:r>
              <a:rPr lang="en-US" dirty="0" smtClean="0"/>
              <a:t>Altitude (km)</a:t>
            </a:r>
            <a:endParaRPr lang="en-US" dirty="0"/>
          </a:p>
        </p:txBody>
      </p:sp>
      <p:sp>
        <p:nvSpPr>
          <p:cNvPr id="10" name="TextBox 9"/>
          <p:cNvSpPr txBox="1"/>
          <p:nvPr/>
        </p:nvSpPr>
        <p:spPr>
          <a:xfrm>
            <a:off x="2568438" y="5839283"/>
            <a:ext cx="4442242" cy="646331"/>
          </a:xfrm>
          <a:prstGeom prst="rect">
            <a:avLst/>
          </a:prstGeom>
          <a:solidFill>
            <a:srgbClr val="FFFF00"/>
          </a:solidFill>
          <a:ln>
            <a:solidFill>
              <a:srgbClr val="800000"/>
            </a:solidFill>
          </a:ln>
        </p:spPr>
        <p:txBody>
          <a:bodyPr wrap="none" rtlCol="0">
            <a:spAutoFit/>
          </a:bodyPr>
          <a:lstStyle/>
          <a:p>
            <a:pPr marL="342900" indent="-342900">
              <a:buFont typeface="Arial"/>
              <a:buChar char="•"/>
            </a:pPr>
            <a:r>
              <a:rPr lang="en-US" b="1" i="1" dirty="0" smtClean="0">
                <a:solidFill>
                  <a:srgbClr val="800000"/>
                </a:solidFill>
              </a:rPr>
              <a:t>Isolated moderate midwave contribution</a:t>
            </a:r>
          </a:p>
          <a:p>
            <a:pPr marL="342900" indent="-342900">
              <a:buFont typeface="Arial"/>
              <a:buChar char="•"/>
            </a:pPr>
            <a:r>
              <a:rPr lang="en-US" b="1" i="1" dirty="0" smtClean="0">
                <a:solidFill>
                  <a:srgbClr val="800000"/>
                </a:solidFill>
              </a:rPr>
              <a:t>Sensitivity strong (&gt;0.2) below 4-km</a:t>
            </a:r>
            <a:endParaRPr lang="en-US" b="1" i="1" dirty="0">
              <a:solidFill>
                <a:srgbClr val="800000"/>
              </a:solidFill>
            </a:endParaRPr>
          </a:p>
        </p:txBody>
      </p:sp>
    </p:spTree>
    <p:extLst>
      <p:ext uri="{BB962C8B-B14F-4D97-AF65-F5344CB8AC3E}">
        <p14:creationId xmlns:p14="http://schemas.microsoft.com/office/powerpoint/2010/main" val="211750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4790</TotalTime>
  <Words>1773</Words>
  <Application>Microsoft Macintosh PowerPoint</Application>
  <PresentationFormat>On-screen Show (4:3)</PresentationFormat>
  <Paragraphs>338</Paragraphs>
  <Slides>36</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Equation</vt:lpstr>
      <vt:lpstr>Determination of Greenhouse Gas Profiles from Ground-based Infrared Radiance Measurements</vt:lpstr>
      <vt:lpstr>Radiative Processes</vt:lpstr>
      <vt:lpstr>PowerPoint Presentation</vt:lpstr>
      <vt:lpstr>PowerPoint Presentation</vt:lpstr>
      <vt:lpstr>Jacobian (Radiance Sensitivity)</vt:lpstr>
      <vt:lpstr>Ground-based ASSIST  Retrieval Sensitivity to Trace Gases</vt:lpstr>
      <vt:lpstr>Ground-based ASSIST  Retrieval Sensitivity to Trace Gases</vt:lpstr>
      <vt:lpstr>Ground-based ASSIST  Retrieval Sensitivity to Trace Gases</vt:lpstr>
      <vt:lpstr>Ground-based ASSIST  Retrieval Sensitivity to Trace Gases</vt:lpstr>
      <vt:lpstr>Ground-based ASSIST  Retrieval Sensitivity to Trace Gases</vt:lpstr>
      <vt:lpstr>Ground-based ASSIST  Retrieval Sensitivity to Trace Gases</vt:lpstr>
      <vt:lpstr>Ground-based ASSIST  Retrieval Sensitivity to Trace Gases</vt:lpstr>
      <vt:lpstr>Ground-based ASSIST  Retrieval Sensitivity to Trace Gases</vt:lpstr>
      <vt:lpstr>Greenhouse Gas Physical Regression (PR) Retrieval Methodology </vt:lpstr>
      <vt:lpstr>PowerPoint Presentation</vt:lpstr>
      <vt:lpstr>Profile Regression Retrieval Errors</vt:lpstr>
      <vt:lpstr>Accounting for the Influence of Clouds</vt:lpstr>
      <vt:lpstr>Producing Clouded Radiance Retrieval</vt:lpstr>
      <vt:lpstr>June 22, 2010 Cloudy Case Study</vt:lpstr>
      <vt:lpstr>BIAS Corrections Using Forecast Model Profile</vt:lpstr>
      <vt:lpstr>ASSIST Profile Results April 19 17 UTC – April 21, 00 UTC </vt:lpstr>
      <vt:lpstr>ASSIST Profile Results April 19 17 UTC – April 21, 00 UTC </vt:lpstr>
      <vt:lpstr>ASSIST Profile Results April 19 17 UTC – April 21, 00 UTC </vt:lpstr>
      <vt:lpstr>PowerPoint Presentation</vt:lpstr>
      <vt:lpstr>PowerPoint Presentation</vt:lpstr>
      <vt:lpstr>Cooperative Atmospheric Measurement program (CAMP)</vt:lpstr>
      <vt:lpstr>McKinney Texas – June 25, 2012</vt:lpstr>
      <vt:lpstr>Temperature (FTS, FTS+BC, RAQMS)</vt:lpstr>
      <vt:lpstr>Relative Humidity (FTS, FTS+BC, RAQMS)</vt:lpstr>
      <vt:lpstr>Ozone (FTS, FTS+BC, RAQMS)</vt:lpstr>
      <vt:lpstr>Carbon Monoxide (FTS, FTS+BC, RAQMS)</vt:lpstr>
      <vt:lpstr>Methane (FTS, FTS+BC, RAQMS)</vt:lpstr>
      <vt:lpstr>Nitrous Oxide (FTS, FTS+BC, RAQMS)</vt:lpstr>
      <vt:lpstr>Carbon Dioxide (June 25, 2012)</vt:lpstr>
      <vt:lpstr>Retrieval Comparisons with Radiosondes (31)</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Smith</dc:creator>
  <cp:lastModifiedBy>Bill Smith</cp:lastModifiedBy>
  <cp:revision>179</cp:revision>
  <dcterms:created xsi:type="dcterms:W3CDTF">2012-05-21T02:49:26Z</dcterms:created>
  <dcterms:modified xsi:type="dcterms:W3CDTF">2012-09-19T13:47:40Z</dcterms:modified>
</cp:coreProperties>
</file>