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4" r:id="rId7"/>
    <p:sldId id="268" r:id="rId8"/>
    <p:sldId id="273" r:id="rId9"/>
    <p:sldId id="265" r:id="rId10"/>
    <p:sldId id="266" r:id="rId11"/>
    <p:sldId id="267" r:id="rId12"/>
    <p:sldId id="271" r:id="rId13"/>
    <p:sldId id="270" r:id="rId14"/>
    <p:sldId id="277" r:id="rId15"/>
    <p:sldId id="25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35" autoAdjust="0"/>
    <p:restoredTop sz="86364" autoAdjust="0"/>
  </p:normalViewPr>
  <p:slideViewPr>
    <p:cSldViewPr>
      <p:cViewPr>
        <p:scale>
          <a:sx n="120" d="100"/>
          <a:sy n="120" d="100"/>
        </p:scale>
        <p:origin x="-152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C9FA-132E-43F1-91F9-5FB72D3BF3F6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39B8-7E13-4C46-9DCA-6BC9D6ABB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c.wisc.edu/meetings/aqas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os-pm.gsfc.nasa.gov/" TargetMode="External"/><Relationship Id="rId2" Type="http://schemas.openxmlformats.org/officeDocument/2006/relationships/hyperlink" Target="http://eos-aura.gsfc.nasa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lipso.larc.nasa.gov/" TargetMode="External"/><Relationship Id="rId4" Type="http://schemas.openxmlformats.org/officeDocument/2006/relationships/hyperlink" Target="http://eos-am.gsfc.nas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adger.epa.gov/rsi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3629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LADCO Project Team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telecon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April 11, 2012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660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LADCO Model and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Satellite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comparison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R. Bradley Pierce</a:t>
            </a:r>
          </a:p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NOAA liaison to NASA Air Quality Applied Science Team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(AQAST)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NOAA/NESDIS/STAR</a:t>
            </a:r>
          </a:p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(brad.pierce@noaa.gov)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bean\home\bpierce\My Documents\LADCO\March_2012_workshop\aqast_miss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2" r="79271" b="52049"/>
          <a:stretch/>
        </p:blipFill>
        <p:spPr bwMode="auto">
          <a:xfrm>
            <a:off x="533400" y="3218507"/>
            <a:ext cx="1910580" cy="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bean\home\bpierce\My Documents\LADCO\March_2012_workshop\aqast_miss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r="70894" b="71045"/>
          <a:stretch/>
        </p:blipFill>
        <p:spPr bwMode="auto">
          <a:xfrm>
            <a:off x="0" y="2133600"/>
            <a:ext cx="2682759" cy="10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038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irborne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37440" r="33005" b="17561"/>
          <a:stretch/>
        </p:blipFill>
        <p:spPr bwMode="auto">
          <a:xfrm>
            <a:off x="609600" y="4406283"/>
            <a:ext cx="1982967" cy="16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6062246"/>
            <a:ext cx="2185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urface network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2743200" y="2459597"/>
            <a:ext cx="2743200" cy="3924326"/>
          </a:xfrm>
          <a:prstGeom prst="rightBrace">
            <a:avLst>
              <a:gd name="adj1" fmla="val 21593"/>
              <a:gd name="adj2" fmla="val 49774"/>
            </a:avLst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981200"/>
            <a:ext cx="2362200" cy="4517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3" t="12673" r="34413" b="4408"/>
          <a:stretch/>
        </p:blipFill>
        <p:spPr bwMode="auto">
          <a:xfrm>
            <a:off x="5542986" y="2400274"/>
            <a:ext cx="2838138" cy="40989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312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LADCO AQAST Collaborative Study: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LADCO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Winter Nitrate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Study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Jan-Mar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2009)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34038" r="17737" b="20973"/>
          <a:stretch/>
        </p:blipFill>
        <p:spPr bwMode="auto">
          <a:xfrm>
            <a:off x="275368" y="1447800"/>
            <a:ext cx="8830901" cy="410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4578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Reproduced From: LADCO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Winter Nitrate Study – Phase I Report – October 2010 – Univ. of Iowa &amp; Univ. of Illinois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2133600"/>
            <a:ext cx="3810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5289" y="5638800"/>
            <a:ext cx="3651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Largest event occurred 21-Jan </a:t>
            </a:r>
            <a:r>
              <a:rPr lang="en-US" dirty="0"/>
              <a:t>23-Jan</a:t>
            </a:r>
          </a:p>
        </p:txBody>
      </p:sp>
    </p:spTree>
    <p:extLst>
      <p:ext uri="{BB962C8B-B14F-4D97-AF65-F5344CB8AC3E}">
        <p14:creationId xmlns:p14="http://schemas.microsoft.com/office/powerpoint/2010/main" val="3174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6858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5963" y="120134"/>
            <a:ext cx="700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IDEA Composite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AIRNow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WF-ABBA, MODIS, GFS 850mb Winds)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639633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http://www.star.nesdis.noaa.gov/smcd/spb/aq/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2971800" cy="26776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Contributers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warm, moist, stagnant 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inversion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fog due to snowpack melting and sublimation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LADCO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Winter Nitrate Study – Phase I Report – October 2010 – Univ. of Iowa &amp; Univ. of Illinois</a:t>
            </a:r>
          </a:p>
        </p:txBody>
      </p:sp>
    </p:spTree>
    <p:extLst>
      <p:ext uri="{BB962C8B-B14F-4D97-AF65-F5344CB8AC3E}">
        <p14:creationId xmlns:p14="http://schemas.microsoft.com/office/powerpoint/2010/main" val="4666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sig_20090120-4_00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1219200"/>
            <a:ext cx="4953000" cy="3048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0397142">
            <a:off x="3878892" y="2451095"/>
            <a:ext cx="195742" cy="144534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1524000"/>
            <a:ext cx="1524000" cy="1752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3276600"/>
            <a:ext cx="23134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level cloud/fog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nderlying aerosols (?)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57800" y="1236956"/>
            <a:ext cx="16764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356731">
            <a:off x="4240581" y="3887099"/>
            <a:ext cx="147620" cy="3809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3912559"/>
            <a:ext cx="94128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aerosols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9" idx="6"/>
          </p:cNvCxnSpPr>
          <p:nvPr/>
        </p:nvCxnSpPr>
        <p:spPr>
          <a:xfrm flipH="1">
            <a:off x="4383427" y="1541756"/>
            <a:ext cx="1712573" cy="25097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8664" y="0"/>
            <a:ext cx="4788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CALIPSO Attenuated Backscatter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January 21, 2009 18:00Z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rsig_20090120-4_00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081"/>
            <a:ext cx="9144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257800" y="1236956"/>
            <a:ext cx="16764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356731">
            <a:off x="4240581" y="3887099"/>
            <a:ext cx="147620" cy="3809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912559"/>
            <a:ext cx="94128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aerosols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>
          <a:xfrm flipH="1">
            <a:off x="4383427" y="1541756"/>
            <a:ext cx="1712573" cy="25097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2545" y="0"/>
            <a:ext cx="4060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CALIPSO Aerosol Extinction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January 21, 2009 18:00Z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2545" y="0"/>
            <a:ext cx="4060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CALIPSO Aerosol Extinction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January 21, 2009 18:00Z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rsig_2009012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2418"/>
            <a:ext cx="9144000" cy="53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7488" y="125460"/>
            <a:ext cx="6785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NASA EOS satellites and their AQ measurement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151" y="751001"/>
            <a:ext cx="7543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OMI NO2 retrievals are valuable for emission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erification and compare favorably with columns estimated from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insitu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airborne profiles.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MODIS Aerosol Optical Depth (AOD) retrievals are valuable for primary particulate emission and aerosol transport verification but do not provide a direct measurement of particulate mass.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TES, MOPITT, and AIRS CO retrievals are valuable for model transport verification but the vertical sensitivity of the retrievals and potential biases must be accounted for.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Combining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Atmospheric Infrared Sounder (AIRS) CO and Moderate Resolution Imaging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Spectroradiometer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(MODIS) AOD: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improves verification of model transport since AIRS provides better spatial coverage (cloud clearing)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provides better estimates of boundary layer transport since MODIS is sensitive to boundary layer and free tropospheric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aerosols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CALIPSO aerosol extinction and vertical feature mask profiles provide vertically resolved information about aerosols and clouds along a narrow swath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30" y="153278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contacted Abigail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who will provide 3D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output for satellite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during  2009 Winter Nitrate Study January 21-23 event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of MODIS and CALIPSO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Grid can be done within RSIG using custom Lambert grid definition.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t="12855" r="22889" b="17171"/>
          <a:stretch/>
        </p:blipFill>
        <p:spPr bwMode="auto">
          <a:xfrm>
            <a:off x="2330617" y="1600200"/>
            <a:ext cx="5252806" cy="41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079" y="5934670"/>
            <a:ext cx="8857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Would like to report on findings during next NASA Air Quality Applied Science Team (AQAST), on June 13-15 at the University of Wisconsin-Madison (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http://www.ssec.wisc.edu/meetings/aqast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Please Attend!!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09482"/>
              </p:ext>
            </p:extLst>
          </p:nvPr>
        </p:nvGraphicFramePr>
        <p:xfrm>
          <a:off x="156651" y="1295400"/>
          <a:ext cx="8686800" cy="3466226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71700"/>
                <a:gridCol w="2171700"/>
              </a:tblGrid>
              <a:tr h="384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Satellite Platform</a:t>
                      </a:r>
                    </a:p>
                  </a:txBody>
                  <a:tcPr marL="10756" marR="10756" marT="10756" marB="10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Instruments</a:t>
                      </a:r>
                    </a:p>
                  </a:txBody>
                  <a:tcPr marL="10756" marR="10756" marT="10756" marB="10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Some key data products</a:t>
                      </a:r>
                    </a:p>
                  </a:txBody>
                  <a:tcPr marL="10756" marR="10756" marT="10756" marB="10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Vertical Resolution</a:t>
                      </a:r>
                    </a:p>
                  </a:txBody>
                  <a:tcPr marL="10756" marR="10756" marT="10756" marB="10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2"/>
                        </a:rPr>
                        <a:t>NASA Aura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TES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CO, </a:t>
                      </a:r>
                      <a:r>
                        <a:rPr lang="en-US" sz="1600" dirty="0" smtClean="0"/>
                        <a:t> O3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Trop. column/4 km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OMI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O3, </a:t>
                      </a:r>
                      <a:r>
                        <a:rPr lang="pt-BR" sz="1600" dirty="0" smtClean="0"/>
                        <a:t>NO2</a:t>
                      </a:r>
                      <a:endParaRPr lang="pt-BR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Trop. column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3"/>
                        </a:rPr>
                        <a:t>NASA Aqua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MODIS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Aerosol optical depth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Trop. column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AIRS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O3,CO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UTLS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4"/>
                        </a:rPr>
                        <a:t>NASA Terra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MOPITT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Trop. column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MODIS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Aerosol </a:t>
                      </a:r>
                      <a:r>
                        <a:rPr lang="en-US" sz="1600" dirty="0" smtClean="0"/>
                        <a:t>optical</a:t>
                      </a:r>
                      <a:r>
                        <a:rPr lang="en-US" sz="1600" baseline="0" dirty="0" smtClean="0"/>
                        <a:t> depth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Trop. column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39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hlinkClick r:id="rId5"/>
                      </a:endParaRPr>
                    </a:p>
                    <a:p>
                      <a:pPr algn="ctr"/>
                      <a:r>
                        <a:rPr lang="en-US" sz="1600" dirty="0" smtClean="0">
                          <a:hlinkClick r:id="rId5"/>
                        </a:rPr>
                        <a:t>NASA </a:t>
                      </a:r>
                      <a:r>
                        <a:rPr lang="en-US" sz="1600" dirty="0">
                          <a:hlinkClick r:id="rId5"/>
                        </a:rPr>
                        <a:t>CALIPSO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CALIOP</a:t>
                      </a:r>
                      <a:endParaRPr lang="en-US" sz="1600" dirty="0"/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Aerosol </a:t>
                      </a:r>
                      <a:r>
                        <a:rPr lang="en-US" sz="1600" dirty="0"/>
                        <a:t>backscatter ratio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Trop</a:t>
                      </a:r>
                      <a:r>
                        <a:rPr lang="en-US" sz="1600" dirty="0"/>
                        <a:t>. vertical profile</a:t>
                      </a:r>
                    </a:p>
                  </a:txBody>
                  <a:tcPr marL="10756" marR="10756" marT="10756" marB="107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763" y="522599"/>
            <a:ext cx="8114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NASA EOS satellites and their AQ measurement capabilities</a:t>
            </a:r>
          </a:p>
        </p:txBody>
      </p:sp>
    </p:spTree>
    <p:extLst>
      <p:ext uri="{BB962C8B-B14F-4D97-AF65-F5344CB8AC3E}">
        <p14:creationId xmlns:p14="http://schemas.microsoft.com/office/powerpoint/2010/main" val="4083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Illustration using RAQMS during LADCO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September 01-06, 2011 Case Study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8127"/>
          <a:stretch/>
        </p:blipFill>
        <p:spPr bwMode="auto">
          <a:xfrm>
            <a:off x="767179" y="796031"/>
            <a:ext cx="7543800" cy="56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\home\bpierce\My Documents\LADCO\March_2012_workshop\composite_2011090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963" y="120134"/>
            <a:ext cx="700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IDEA Composite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AIRNow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WF-ABBA, MODIS, GFS 850mb Winds)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639633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http://www.star.nesdis.noaa.gov/smcd/spb/aq/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2971800" cy="31393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Likely Scenario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Agricultural fires in lower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Mississippi River valley led to  poor AQ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Little Rock, AR)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Northward transport led to moderate AQ in Great Lakes region (Maywood, IL)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bean\home\bpierce\My Documents\LADCO\March_2012_workshop\LADCO.AIRS\AIRS.20110901.column.d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57" y="228600"/>
            <a:ext cx="4457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34340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09/01 2011</a:t>
            </a:r>
            <a:endParaRPr lang="en-US" dirty="0"/>
          </a:p>
        </p:txBody>
      </p:sp>
      <p:pic>
        <p:nvPicPr>
          <p:cNvPr id="6" name="Picture 12" descr="\\bean\home\bpierce\My Documents\LADCO\March_2012_workshop\MODIS.20110901.A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" y="228600"/>
            <a:ext cx="4457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bean\home\bpierce\My Documents\LADCO\March_2012_workshop\RAQMS.20110901.A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7" y="3318473"/>
            <a:ext cx="4457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bean\home\bpierce\My Documents\LADCO\March_2012_workshop\LADCO.AIRS\RAQMS.AK.20110901.column.d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57" y="3291840"/>
            <a:ext cx="4457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0"/>
            <a:ext cx="12634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09/01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16116"/>
          <a:stretch/>
        </p:blipFill>
        <p:spPr bwMode="auto">
          <a:xfrm>
            <a:off x="304800" y="244444"/>
            <a:ext cx="4338221" cy="39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5256"/>
          <a:stretch/>
        </p:blipFill>
        <p:spPr bwMode="auto">
          <a:xfrm>
            <a:off x="4643021" y="228600"/>
            <a:ext cx="4349906" cy="39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2120" y="4191000"/>
                <a:ext cx="6781801" cy="2885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Comparison with AIRS CO shows slight (&lt;25%) low bias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Comparison with MODIS AOD shows significant (2-3x) low bias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Now use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Cloud-Aerosol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Lidar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 and Infrared Pathfinder Satellite Observation (CALIPSO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) aerosol extinction profiles to verify vertical aerosol structure</a:t>
                </a:r>
              </a:p>
              <a:p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AOD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en-US" b="1" i="1" baseline="-25000" smtClean="0">
                            <a:latin typeface="Cambria Math"/>
                            <a:cs typeface="Times New Roman" pitchFamily="18" charset="0"/>
                          </a:rPr>
                          <m:t>𝒔𝒇𝒄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en-US" b="1" i="1" baseline="-25000" smtClean="0">
                            <a:latin typeface="Cambria Math"/>
                            <a:cs typeface="Times New Roman" pitchFamily="18" charset="0"/>
                          </a:rPr>
                          <m:t>𝒕𝒐𝒑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𝒆𝒙𝒕𝒊𝒏𝒄𝒕𝒊𝒐𝒏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)∗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𝒅𝒛</m:t>
                        </m:r>
                      </m:e>
                    </m:nary>
                  </m:oMath>
                </a14:m>
                <a:endParaRPr lang="en-US" b="1" i="1" dirty="0">
                  <a:latin typeface="MT Extra" pitchFamily="18" charset="2"/>
                  <a:cs typeface="Times New Roman" pitchFamily="18" charset="0"/>
                </a:endParaRPr>
              </a:p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20" y="4191000"/>
                <a:ext cx="6781801" cy="28859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19" t="-1057" b="-1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2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2525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Remote Sensing Information Gateway (RSIG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5103674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RSIG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available on-line and allows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users to integrate their selected datasets into a unified visualization.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RSIG allows user to access several key satellite aerosol data sets such at CALIPSO extinction &amp; AOD, MODIS AOD and GOES-AOD in addition to EPA CMAQ results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ground station measurements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AIRNow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EPA's Air Quality System (AQS).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badger.epa.gov/rsig/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Contact: Jim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Szykman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(US EPA AQAST Liaison)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szykman.jim@epa.gov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1371600" y="685800"/>
            <a:ext cx="5791200" cy="44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6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ig_2011090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2418"/>
            <a:ext cx="9144000" cy="5313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973" y="134251"/>
            <a:ext cx="782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MODIS AOD and CALIPSO Aerosol Extinction at 18Z on September 1, 2011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r="8350"/>
          <a:stretch/>
        </p:blipFill>
        <p:spPr bwMode="auto">
          <a:xfrm>
            <a:off x="0" y="0"/>
            <a:ext cx="91313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669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17</cp:revision>
  <dcterms:created xsi:type="dcterms:W3CDTF">2006-08-16T00:00:00Z</dcterms:created>
  <dcterms:modified xsi:type="dcterms:W3CDTF">2012-04-11T15:59:08Z</dcterms:modified>
</cp:coreProperties>
</file>