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2" r:id="rId2"/>
    <p:sldId id="313" r:id="rId3"/>
    <p:sldId id="340" r:id="rId4"/>
    <p:sldId id="341" r:id="rId5"/>
    <p:sldId id="342" r:id="rId6"/>
    <p:sldId id="343" r:id="rId7"/>
    <p:sldId id="294" r:id="rId8"/>
    <p:sldId id="298" r:id="rId9"/>
    <p:sldId id="303" r:id="rId10"/>
    <p:sldId id="299" r:id="rId11"/>
    <p:sldId id="300" r:id="rId12"/>
    <p:sldId id="301" r:id="rId13"/>
    <p:sldId id="344" r:id="rId14"/>
    <p:sldId id="304" r:id="rId15"/>
    <p:sldId id="281" r:id="rId16"/>
    <p:sldId id="305" r:id="rId17"/>
    <p:sldId id="279" r:id="rId18"/>
    <p:sldId id="345" r:id="rId19"/>
    <p:sldId id="314" r:id="rId20"/>
    <p:sldId id="307" r:id="rId21"/>
    <p:sldId id="306" r:id="rId22"/>
    <p:sldId id="346" r:id="rId23"/>
    <p:sldId id="295" r:id="rId24"/>
    <p:sldId id="297" r:id="rId25"/>
    <p:sldId id="290" r:id="rId26"/>
    <p:sldId id="296" r:id="rId27"/>
    <p:sldId id="310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336" r:id="rId36"/>
    <p:sldId id="338" r:id="rId37"/>
    <p:sldId id="347" r:id="rId38"/>
    <p:sldId id="269" r:id="rId39"/>
    <p:sldId id="321" r:id="rId40"/>
    <p:sldId id="316" r:id="rId41"/>
    <p:sldId id="317" r:id="rId42"/>
    <p:sldId id="348" r:id="rId43"/>
    <p:sldId id="34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C3DF"/>
    <a:srgbClr val="28F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9D502-5B44-438C-B791-0A3D4C156E28}" type="datetimeFigureOut">
              <a:rPr lang="en-US" smtClean="0"/>
              <a:t>3/5/2012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B7C89-FB25-43EE-A709-6E1477E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fld id="{465B8F58-7147-43DF-96F2-9CEEAF0F021A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9" name="Slide Number Placeholder 3"/>
          <p:cNvSpPr txBox="1">
            <a:spLocks noGrp="1"/>
          </p:cNvSpPr>
          <p:nvPr/>
        </p:nvSpPr>
        <p:spPr bwMode="auto">
          <a:xfrm>
            <a:off x="3884852" y="8685235"/>
            <a:ext cx="29715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30275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r" eaLnBrk="1" hangingPunct="1"/>
            <a:fld id="{02EAFB8C-894E-4BAB-ABDE-F68A8B05DA1D}" type="slidenum">
              <a:rPr lang="en-US" sz="1200">
                <a:latin typeface="Arial" charset="0"/>
              </a:rPr>
              <a:pPr algn="r"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B7C89-FB25-43EE-A709-6E1477ED69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9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os-aura.gsfc.nasa.gov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alipso.larc.nasa.gov/" TargetMode="External"/><Relationship Id="rId5" Type="http://schemas.openxmlformats.org/officeDocument/2006/relationships/hyperlink" Target="http://eos-am.gsfc.nasa.gov/" TargetMode="External"/><Relationship Id="rId4" Type="http://schemas.openxmlformats.org/officeDocument/2006/relationships/hyperlink" Target="http://eos-pm.gsfc.nasa.gov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362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NASA Air Quality Remote Sensing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Training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LADCO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Madison,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Wisconsin March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12 – 15, 2011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2660"/>
            <a:ext cx="9143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latin typeface="Times New Roman" pitchFamily="18" charset="0"/>
                <a:cs typeface="Times New Roman" pitchFamily="18" charset="0"/>
              </a:rPr>
              <a:t>Model and Satellite comparison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overview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R. Bradley Pierce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NOAA/NESDIS/STAR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(brad.pierce@noaa.gov)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bean\home\bpierce\My Documents\LADCO\March_2012_workshop\aqast_miss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2" r="79271" b="52049"/>
          <a:stretch/>
        </p:blipFill>
        <p:spPr bwMode="auto">
          <a:xfrm>
            <a:off x="533400" y="3218507"/>
            <a:ext cx="1910580" cy="8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bean\home\bpierce\My Documents\LADCO\March_2012_workshop\aqast_miss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 r="70894" b="71045"/>
          <a:stretch/>
        </p:blipFill>
        <p:spPr bwMode="auto">
          <a:xfrm>
            <a:off x="0" y="2133600"/>
            <a:ext cx="2682759" cy="10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038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irborne</a:t>
            </a: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9" t="37440" r="33005" b="17561"/>
          <a:stretch/>
        </p:blipFill>
        <p:spPr bwMode="auto">
          <a:xfrm>
            <a:off x="609600" y="4406283"/>
            <a:ext cx="1982967" cy="168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" y="6062246"/>
            <a:ext cx="2185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urface network</a:t>
            </a: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flipH="1">
            <a:off x="2743200" y="2307197"/>
            <a:ext cx="2743200" cy="3924326"/>
          </a:xfrm>
          <a:prstGeom prst="rightBrace">
            <a:avLst>
              <a:gd name="adj1" fmla="val 21593"/>
              <a:gd name="adj2" fmla="val 49774"/>
            </a:avLst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1828800"/>
            <a:ext cx="2362200" cy="4659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12673" r="34413" b="4408"/>
          <a:stretch/>
        </p:blipFill>
        <p:spPr bwMode="auto">
          <a:xfrm>
            <a:off x="5542986" y="2247874"/>
            <a:ext cx="2838138" cy="40989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\\bean\home\bpierce\My Documents\LADCO\March_2012_workshop\0901presentation_Page_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4"/>
          <a:stretch/>
        </p:blipFill>
        <p:spPr bwMode="auto">
          <a:xfrm>
            <a:off x="0" y="914400"/>
            <a:ext cx="8850661" cy="51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178858"/>
            <a:ext cx="829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Boundary layer and upper tropospheric CO and O3 enhancements over Houston (30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\\bean\home\bpierce\My Documents\LADCO\March_2012_workshop\0901presentation_Page_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/>
          <a:stretch/>
        </p:blipFill>
        <p:spPr bwMode="auto">
          <a:xfrm>
            <a:off x="0" y="990600"/>
            <a:ext cx="8850661" cy="50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\\bean\home\bpierce\My Documents\LADCO\March_2012_workshop\0901presentation_Page_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34491" r="50867"/>
          <a:stretch/>
        </p:blipFill>
        <p:spPr bwMode="auto">
          <a:xfrm>
            <a:off x="4419600" y="1586144"/>
            <a:ext cx="3817398" cy="44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\\bean\home\bpierce\My Documents\LADCO\March_2012_workshop\0901presentation_Page_4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248" r="6148"/>
          <a:stretch/>
        </p:blipFill>
        <p:spPr bwMode="auto">
          <a:xfrm>
            <a:off x="515268" y="1643109"/>
            <a:ext cx="3881210" cy="44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178858"/>
            <a:ext cx="829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Boundary layer and upper tropospheric CO and O3 enhancements over Houston (30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\\bean\home\bpierce\My Documents\LADCO\March_2012_workshop\0901presentation_Page_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6"/>
          <a:stretch/>
        </p:blipFill>
        <p:spPr bwMode="auto">
          <a:xfrm>
            <a:off x="-11461" y="990600"/>
            <a:ext cx="8850661" cy="510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\\bean\home\bpierce\My Documents\LADCO\March_2012_workshop\0901presentation_Page_4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6"/>
          <a:stretch/>
        </p:blipFill>
        <p:spPr bwMode="auto">
          <a:xfrm>
            <a:off x="-11461" y="990600"/>
            <a:ext cx="8850661" cy="510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1260" y="1524000"/>
            <a:ext cx="5791200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TES provides less information on vertical structure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O3 and CO then RAQMS.</a:t>
            </a: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Need to convolve RAQMS with Averaging Kernel for valid comparisons.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Column comparisons are most appropriate.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bean\home\bpierce\My Documents\LADCO\March_2012_workshop\MOPITT-V5-200608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4262"/>
            <a:ext cx="6680510" cy="408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131971"/>
            <a:ext cx="6442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Measurements Of Pollution In The Troposphere (MOPITT) </a:t>
            </a:r>
          </a:p>
        </p:txBody>
      </p:sp>
      <p:pic>
        <p:nvPicPr>
          <p:cNvPr id="22531" name="Picture 3" descr="\\bean\home\bpierce\My Documents\Attachments\feb_27\wtf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" y="4113964"/>
            <a:ext cx="2877105" cy="27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4267200"/>
            <a:ext cx="510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Combines a Pressure </a:t>
            </a:r>
            <a:r>
              <a:rPr lang="en-US" b="1" dirty="0"/>
              <a:t>Modulated Radiometer (PMR)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4522434"/>
            <a:ext cx="4270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nd Length </a:t>
            </a:r>
            <a:r>
              <a:rPr lang="en-US" b="1" dirty="0"/>
              <a:t>Modulated Radiometer (LMR</a:t>
            </a:r>
            <a:r>
              <a:rPr lang="en-US" b="1" dirty="0" smtClean="0"/>
              <a:t>). 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165628" y="5004835"/>
            <a:ext cx="4657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Using PMRs and LMRs with different pressures </a:t>
            </a:r>
            <a:r>
              <a:rPr lang="en-US" dirty="0" smtClean="0"/>
              <a:t>provides </a:t>
            </a:r>
            <a:r>
              <a:rPr lang="en-US" dirty="0"/>
              <a:t>information about the </a:t>
            </a:r>
            <a:r>
              <a:rPr lang="en-US" dirty="0" smtClean="0"/>
              <a:t>vertical profile</a:t>
            </a:r>
            <a:r>
              <a:rPr lang="en-US" dirty="0"/>
              <a:t>. 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5527" y="6248400"/>
            <a:ext cx="3359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http://www.acd.ucar.edu/mopitt/</a:t>
            </a:r>
          </a:p>
        </p:txBody>
      </p:sp>
    </p:spTree>
    <p:extLst>
      <p:ext uri="{BB962C8B-B14F-4D97-AF65-F5344CB8AC3E}">
        <p14:creationId xmlns:p14="http://schemas.microsoft.com/office/powerpoint/2010/main" val="39499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6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RAQMS Column CO vs MOPITT           RAQMS CO vs NOAA P3</a:t>
            </a:r>
          </a:p>
        </p:txBody>
      </p:sp>
      <p:pic>
        <p:nvPicPr>
          <p:cNvPr id="24581" name="Picture 5" descr="P3 flight tr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0413"/>
            <a:ext cx="2667000" cy="23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RAQMS_2x2_vs_holloway_CO_2007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2004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raqms_mopitt_august_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/>
          <a:stretch>
            <a:fillRect/>
          </a:stretch>
        </p:blipFill>
        <p:spPr bwMode="auto">
          <a:xfrm>
            <a:off x="152400" y="533400"/>
            <a:ext cx="58674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9689" y="5562600"/>
            <a:ext cx="90281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RAQMS </a:t>
            </a:r>
            <a:r>
              <a:rPr lang="en-US" sz="1600" b="1" u="sng" dirty="0">
                <a:latin typeface="Times New Roman" pitchFamily="18" charset="0"/>
              </a:rPr>
              <a:t>mean</a:t>
            </a:r>
            <a:r>
              <a:rPr lang="en-US" sz="1600" b="1" dirty="0">
                <a:latin typeface="Times New Roman" pitchFamily="18" charset="0"/>
              </a:rPr>
              <a:t> CO column is </a:t>
            </a:r>
            <a:r>
              <a:rPr lang="en-US" sz="1600" b="1" u="sng" dirty="0">
                <a:latin typeface="Times New Roman" pitchFamily="18" charset="0"/>
              </a:rPr>
              <a:t>low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</a:rPr>
              <a:t>relative </a:t>
            </a:r>
            <a:r>
              <a:rPr lang="en-US" sz="1600" b="1" dirty="0">
                <a:latin typeface="Times New Roman" pitchFamily="18" charset="0"/>
              </a:rPr>
              <a:t>to </a:t>
            </a:r>
            <a:r>
              <a:rPr lang="en-US" sz="1600" b="1" dirty="0" smtClean="0">
                <a:latin typeface="Times New Roman" pitchFamily="18" charset="0"/>
              </a:rPr>
              <a:t>V2 MOPITT </a:t>
            </a:r>
          </a:p>
          <a:p>
            <a:r>
              <a:rPr lang="en-US" sz="1600" b="1" dirty="0" smtClean="0">
                <a:latin typeface="Times New Roman" pitchFamily="18" charset="0"/>
              </a:rPr>
              <a:t>RAQMS </a:t>
            </a:r>
            <a:r>
              <a:rPr lang="en-US" sz="1600" b="1" u="sng" dirty="0">
                <a:latin typeface="Times New Roman" pitchFamily="18" charset="0"/>
              </a:rPr>
              <a:t>median</a:t>
            </a:r>
            <a:r>
              <a:rPr lang="en-US" sz="1600" b="1" dirty="0">
                <a:latin typeface="Times New Roman" pitchFamily="18" charset="0"/>
              </a:rPr>
              <a:t> O3 profile is </a:t>
            </a:r>
            <a:r>
              <a:rPr lang="en-US" sz="1600" b="1" u="sng" dirty="0">
                <a:latin typeface="Times New Roman" pitchFamily="18" charset="0"/>
              </a:rPr>
              <a:t>high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</a:rPr>
              <a:t>relative </a:t>
            </a:r>
            <a:r>
              <a:rPr lang="en-US" sz="1600" b="1" dirty="0">
                <a:latin typeface="Times New Roman" pitchFamily="18" charset="0"/>
              </a:rPr>
              <a:t>to P3 </a:t>
            </a:r>
            <a:r>
              <a:rPr lang="en-US" sz="1600" b="1" dirty="0" smtClean="0">
                <a:latin typeface="Times New Roman" pitchFamily="18" charset="0"/>
              </a:rPr>
              <a:t>measurements</a:t>
            </a:r>
          </a:p>
          <a:p>
            <a:endParaRPr lang="en-US" sz="1600" b="1" i="1" u="sng" dirty="0" smtClean="0">
              <a:latin typeface="Times New Roman" pitchFamily="18" charset="0"/>
            </a:endParaRPr>
          </a:p>
          <a:p>
            <a:r>
              <a:rPr lang="en-US" sz="1600" b="1" i="1" u="sng" dirty="0" smtClean="0">
                <a:latin typeface="Times New Roman" pitchFamily="18" charset="0"/>
              </a:rPr>
              <a:t>Beware of potential retrieval biases! </a:t>
            </a:r>
          </a:p>
          <a:p>
            <a:r>
              <a:rPr lang="en-US" sz="1600" b="1" i="1" u="sng" dirty="0" smtClean="0">
                <a:latin typeface="Times New Roman" pitchFamily="18" charset="0"/>
              </a:rPr>
              <a:t>(MOPITT V2 retrieval has high bias relative to </a:t>
            </a:r>
            <a:r>
              <a:rPr lang="en-US" sz="1600" b="1" i="1" u="sng" dirty="0" err="1" smtClean="0">
                <a:latin typeface="Times New Roman" pitchFamily="18" charset="0"/>
              </a:rPr>
              <a:t>insitu</a:t>
            </a:r>
            <a:r>
              <a:rPr lang="en-US" sz="1600" b="1" i="1" u="sng" dirty="0" smtClean="0">
                <a:latin typeface="Times New Roman" pitchFamily="18" charset="0"/>
              </a:rPr>
              <a:t> that has been corrected in V3)</a:t>
            </a:r>
            <a:endParaRPr lang="en-US" sz="1600" b="1" i="1" u="sng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8866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http://aura.gsfc.nasa.gov/instruments/omi.html</a:t>
            </a:r>
          </a:p>
        </p:txBody>
      </p:sp>
      <p:pic>
        <p:nvPicPr>
          <p:cNvPr id="23554" name="Picture 2" descr="\\bean\home\bpierce\My Documents\Attachments\feb_27\mean_no2_200608r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023938"/>
            <a:ext cx="65913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5571" y="5855803"/>
            <a:ext cx="630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DOMINO version 2.0 (http://</a:t>
            </a:r>
            <a:r>
              <a:rPr lang="en-US" i="1" dirty="0" smtClean="0"/>
              <a:t>www.temis.nl/airpollution/no2.html)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2231"/>
            <a:ext cx="387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Ozone Monitoring Instrument (OMI)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raqms_omi_aug_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"/>
          <a:stretch>
            <a:fillRect/>
          </a:stretch>
        </p:blipFill>
        <p:spPr bwMode="auto">
          <a:xfrm>
            <a:off x="76200" y="969963"/>
            <a:ext cx="6172200" cy="47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98888" y="533400"/>
            <a:ext cx="2297112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imes" pitchFamily="18" charset="0"/>
              </a:rPr>
              <a:t>OMI Tropospheric NO2</a:t>
            </a:r>
          </a:p>
          <a:p>
            <a:pPr algn="ctr"/>
            <a:r>
              <a:rPr lang="en-US" sz="1600" b="1">
                <a:latin typeface="Times" pitchFamily="18" charset="0"/>
              </a:rPr>
              <a:t>CONUS August, 2006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55588" y="533400"/>
            <a:ext cx="262255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imes" pitchFamily="18" charset="0"/>
              </a:rPr>
              <a:t>RAQMS Tropospheric NO2</a:t>
            </a:r>
          </a:p>
          <a:p>
            <a:pPr algn="ctr"/>
            <a:r>
              <a:rPr lang="en-US" sz="1600" b="1">
                <a:latin typeface="Times" pitchFamily="18" charset="0"/>
              </a:rPr>
              <a:t>CONUS August, 2006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466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RAQMS Trop NO2 vs OMI                    RAQMS NO2 vs NOAA P3</a:t>
            </a:r>
          </a:p>
        </p:txBody>
      </p:sp>
      <p:pic>
        <p:nvPicPr>
          <p:cNvPr id="9227" name="Picture 11" descr="RAQM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3 flight tr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0413"/>
            <a:ext cx="2667000" cy="23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9688" y="5750004"/>
            <a:ext cx="74017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RAQMS </a:t>
            </a:r>
            <a:r>
              <a:rPr lang="en-US" sz="1600" b="1" u="sng" dirty="0">
                <a:latin typeface="Times New Roman" pitchFamily="18" charset="0"/>
              </a:rPr>
              <a:t>mean</a:t>
            </a:r>
            <a:r>
              <a:rPr lang="en-US" sz="1600" b="1" dirty="0">
                <a:latin typeface="Times New Roman" pitchFamily="18" charset="0"/>
              </a:rPr>
              <a:t> trop NO2 column is </a:t>
            </a:r>
            <a:r>
              <a:rPr lang="en-US" sz="1600" b="1" u="sng" dirty="0">
                <a:latin typeface="Times New Roman" pitchFamily="18" charset="0"/>
              </a:rPr>
              <a:t>low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</a:rPr>
              <a:t>relative </a:t>
            </a:r>
            <a:r>
              <a:rPr lang="en-US" sz="1600" b="1" dirty="0">
                <a:latin typeface="Times New Roman" pitchFamily="18" charset="0"/>
              </a:rPr>
              <a:t>to OMI </a:t>
            </a:r>
            <a:endParaRPr lang="en-US" sz="1600" b="1" dirty="0" smtClean="0">
              <a:latin typeface="Times New Roman" pitchFamily="18" charset="0"/>
            </a:endParaRPr>
          </a:p>
          <a:p>
            <a:r>
              <a:rPr lang="en-US" sz="1600" b="1" dirty="0" smtClean="0">
                <a:latin typeface="Times New Roman" pitchFamily="18" charset="0"/>
              </a:rPr>
              <a:t>RAQMS </a:t>
            </a:r>
            <a:r>
              <a:rPr lang="en-US" sz="1600" b="1" u="sng" dirty="0">
                <a:latin typeface="Times New Roman" pitchFamily="18" charset="0"/>
              </a:rPr>
              <a:t>median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</a:rPr>
              <a:t>NO2 </a:t>
            </a:r>
            <a:r>
              <a:rPr lang="en-US" sz="1600" b="1" dirty="0">
                <a:latin typeface="Times New Roman" pitchFamily="18" charset="0"/>
              </a:rPr>
              <a:t>profile is </a:t>
            </a:r>
            <a:r>
              <a:rPr lang="en-US" sz="1600" b="1" u="sng" dirty="0" smtClean="0">
                <a:latin typeface="Times New Roman" pitchFamily="18" charset="0"/>
              </a:rPr>
              <a:t>high</a:t>
            </a:r>
            <a:r>
              <a:rPr lang="en-US" sz="1600" b="1" dirty="0">
                <a:latin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</a:rPr>
              <a:t>relative </a:t>
            </a:r>
            <a:r>
              <a:rPr lang="en-US" sz="1600" b="1" dirty="0">
                <a:latin typeface="Times New Roman" pitchFamily="18" charset="0"/>
              </a:rPr>
              <a:t>to P3 </a:t>
            </a:r>
            <a:r>
              <a:rPr lang="en-US" sz="1600" b="1" dirty="0" smtClean="0">
                <a:latin typeface="Times New Roman" pitchFamily="18" charset="0"/>
              </a:rPr>
              <a:t>measurements</a:t>
            </a:r>
          </a:p>
          <a:p>
            <a:endParaRPr lang="en-US" b="1" i="1" u="sng" dirty="0" smtClean="0">
              <a:latin typeface="Times New Roman" pitchFamily="18" charset="0"/>
            </a:endParaRPr>
          </a:p>
          <a:p>
            <a:r>
              <a:rPr lang="en-US" sz="1600" b="1" i="1" u="sng" dirty="0" smtClean="0">
                <a:latin typeface="Times New Roman" pitchFamily="18" charset="0"/>
              </a:rPr>
              <a:t>But RAQMS doesn’t capture high </a:t>
            </a:r>
            <a:r>
              <a:rPr lang="en-US" sz="1600" b="1" i="1" u="sng" dirty="0" err="1" smtClean="0">
                <a:latin typeface="Times New Roman" pitchFamily="18" charset="0"/>
              </a:rPr>
              <a:t>insitu</a:t>
            </a:r>
            <a:r>
              <a:rPr lang="en-US" sz="1600" b="1" i="1" u="sng" dirty="0" smtClean="0">
                <a:latin typeface="Times New Roman" pitchFamily="18" charset="0"/>
              </a:rPr>
              <a:t> values, which would lead to mean low biases</a:t>
            </a:r>
            <a:endParaRPr lang="en-US" sz="1600" b="1" i="1" u="sng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920" y="1295400"/>
            <a:ext cx="7543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OMI NO2 retrievals are valuable for emission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erification and compare favorably with columns estimated from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airborne profiles.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TES and MOPITT CO retrievals are valuable for model transport verification but the vertical sensitivity of the retrievals and potential biases must be accounted for. 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Now look at  utility of combining  Atmospheric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Infrared Sounder (AIRS)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CO and Moderate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Resolution Imaging </a:t>
            </a:r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(MODIS)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Aerosol Optical Depth (AOD)</a:t>
            </a:r>
            <a:endParaRPr lang="en-US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19" y="6324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AIRS and MODIS August 2006 analysis produced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with the Giovanni online data system, developed and maintained by the NASA GES DISC (http://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disc.sci.gsfc.nasa.gov/giovanni/overview/index.html)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bean\home\bpierce\My Documents\LADCO\March_2012_workshop\retrieveImage.p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" y="1219199"/>
            <a:ext cx="4648200" cy="33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bean\home\bpierce\My Documents\LADCO\March_2012_workshop\retrieveImage.pl.ao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69" y="1219200"/>
            <a:ext cx="4433731" cy="33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7135" y="5594866"/>
            <a:ext cx="2403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http://airs.jpl.nasa.gov/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370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Atmospheric Infrared Sounder (AIRS)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181600" y="7620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itchFamily="18" charset="0"/>
              </a:rPr>
              <a:t>Moderate Resolution Imaging </a:t>
            </a:r>
            <a:endParaRPr lang="en-US" b="1" dirty="0" smtClean="0">
              <a:cs typeface="Times New Roman" pitchFamily="18" charset="0"/>
            </a:endParaRPr>
          </a:p>
          <a:p>
            <a:r>
              <a:rPr lang="en-US" b="1" dirty="0" err="1" smtClean="0">
                <a:cs typeface="Times New Roman" pitchFamily="18" charset="0"/>
              </a:rPr>
              <a:t>Spectroradiometer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(MODIS)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535855" y="5486400"/>
            <a:ext cx="2782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http://modis.gsfc.nasa.gov/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461" y="4542301"/>
            <a:ext cx="330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Column CO (10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  <a:r>
              <a:rPr lang="en-US" dirty="0" err="1" smtClean="0"/>
              <a:t>mol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3610" y="4615934"/>
            <a:ext cx="2861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Aerosol Optical Depth (AOD)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837"/>
            <a:ext cx="82296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Air Quality Modeling Overview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How can satellite retrievals be used for AQ model verification?</a:t>
            </a:r>
          </a:p>
          <a:p>
            <a:pPr lvl="1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TEXAQS </a:t>
            </a: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II Satellite/Model </a:t>
            </a:r>
            <a:r>
              <a:rPr lang="en-US" sz="1600" u="sng" dirty="0" err="1">
                <a:latin typeface="Times New Roman" pitchFamily="18" charset="0"/>
                <a:cs typeface="Times New Roman" pitchFamily="18" charset="0"/>
              </a:rPr>
              <a:t>Intercomparison</a:t>
            </a: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 August 2006</a:t>
            </a:r>
          </a:p>
          <a:p>
            <a:pPr lvl="2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Importance of Averaging Kernels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Tropospheric Emission Spectrometer (TES) O3, CO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Measurements Of Pollution In The Troposphere (MOPITT) CO</a:t>
            </a: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Emission Verification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Ozone Monitoring Instrument (OMI) NO2</a:t>
            </a: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Transport Verification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Atmospheric Infrared Sounder (AIRS) CO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(MODIS) AOD</a:t>
            </a: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NOAA P3 airborne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insitu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LADCO Case Study September 1-6, 2011</a:t>
            </a:r>
          </a:p>
          <a:p>
            <a:pPr lvl="2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Transport Verification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Atmospheric Infrared Sounder (AIRS) CO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Moderate Resolution Imaging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(MODIS) AOD</a:t>
            </a:r>
          </a:p>
          <a:p>
            <a:pPr lvl="3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Vertical Structure Verification</a:t>
            </a:r>
          </a:p>
          <a:p>
            <a:pPr marL="2171700" lvl="4" indent="-342900">
              <a:buFont typeface="Wingdings" pitchFamily="2" charset="2"/>
              <a:buChar char="§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Cloud-Aerosol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and Infrared Pathfinder Satellite Observation (CALIPSO)</a:t>
            </a:r>
          </a:p>
          <a:p>
            <a:pPr marL="400050" indent="-400050">
              <a:buFont typeface="+mj-lt"/>
              <a:buAutoNum type="romanUcPeriod"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III.   Summary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12493" r="48656" b="15569"/>
          <a:stretch/>
        </p:blipFill>
        <p:spPr bwMode="auto">
          <a:xfrm>
            <a:off x="1752600" y="542679"/>
            <a:ext cx="3755349" cy="57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9962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McMillan, W. W., et al. (2010), An observational and modeling strategy to investigate the impact of remote sources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on local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air quality: A Houston, Texas, case study from the Second Texas Air Quality Study (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II), J.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 Res., 115,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D01301, doi:10.1029/2009JD011973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164068"/>
            <a:ext cx="525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TES CO Averaging Kernels (Houston, TX)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2210941"/>
            <a:ext cx="2971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AIRS provides less information about boundary layer CO then TES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35006" y="2362200"/>
            <a:ext cx="118479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648200" y="3134271"/>
            <a:ext cx="2971800" cy="25045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9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bean\home\bpierce\My Documents\LADCO\March_2012_workshop\2009JD011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6078"/>
            <a:ext cx="5047287" cy="593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762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AIRS 500mb CO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96746"/>
            <a:ext cx="152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MODIS AOD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590" y="117526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08/24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947" y="22860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08/26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440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08/28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947" y="44958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399" y="56388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08/31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828800"/>
            <a:ext cx="220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AIRS provides better spatial coverage (swath) then TES (nadir)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AIRS provides better spatial coverage (cloud cleared) then MODIS (cloud free)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9962" y="642711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McMillan, W. W., et al. (2010), An observational and modeling strategy to investigate the impact of remote sources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on local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air quality: A Houston, Texas, case study from the Second Texas Air Quality Study (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TexAQS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 II), J. </a:t>
            </a:r>
            <a:r>
              <a:rPr lang="en-US" sz="1100" b="1" dirty="0" err="1">
                <a:latin typeface="Times New Roman" pitchFamily="18" charset="0"/>
                <a:cs typeface="Times New Roman" pitchFamily="18" charset="0"/>
              </a:rPr>
              <a:t>Geophys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 Res., 115, 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D01301, doi:10.1029/2009JD011973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2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447800"/>
            <a:ext cx="7467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Combining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Atmospheric Infrared Sounder (AIRS) CO and Moderate Resolution Imaging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Spectroradiometer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(MODIS)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AOD: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improves verification of model transport since AIRS provides better spatial coverage (cloud clearing) 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provides better estimates of boundary layer transport since MODIS is sensitive to boundary layer and free tropospheric aerosols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Now apply the same verification tools to the LADCO September 01-06, 2011 Case Study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\\bean\home\bpierce\My Documents\LADCO\March_2012_workshop\ts_20110713-20110910_181410015_7800_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0" y="468868"/>
            <a:ext cx="424542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\\bean\home\bpierce\My Documents\LADCO\March_2012_workshop\ts_20110713-20110910_260650012_4040_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3581400"/>
            <a:ext cx="424542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\\bean\home\bpierce\My Documents\LADCO\March_2012_workshop\ts_20110713-20110910_261470005_2160_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24542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\\bean\home\bpierce\My Documents\LADCO\March_2012_workshop\ts_20110713-20110910_550250041_4720_W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868"/>
            <a:ext cx="424542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773668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88912" y="773668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85478" y="3886200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197790" y="3886200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333442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Madison East, WI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13706" y="336446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Bend, 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9200" y="6458622"/>
            <a:ext cx="158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Huron, </a:t>
            </a:r>
            <a:r>
              <a:rPr lang="en-US" dirty="0"/>
              <a:t>M</a:t>
            </a:r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13706" y="6488668"/>
            <a:ext cx="125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Lansing, MI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55506" y="0"/>
            <a:ext cx="430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LADCO Case Study: September 1-6, 2011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(High O3/PM2.5 episode)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bean\home\bpierce\My Documents\LADCO\March_2012_workshop\traj_fx_201108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0460" y="6396335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http://www.star.nesdis.noaa.gov/smcd/spb/aq/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1241" y="133736"/>
            <a:ext cx="330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IDEA AOD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rajectory Forecast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\home\bpierce\My Documents\LADCO\March_2012_workshop\composite_201109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5963" y="120134"/>
            <a:ext cx="700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IDEA Composite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AIRNow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WF-ABBA, MODIS, GFS 850mb Winds)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0460" y="6396335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http://www.star.nesdis.noaa.gov/smcd/spb/aq/</a:t>
            </a:r>
          </a:p>
        </p:txBody>
      </p:sp>
    </p:spTree>
    <p:extLst>
      <p:ext uri="{BB962C8B-B14F-4D97-AF65-F5344CB8AC3E}">
        <p14:creationId xmlns:p14="http://schemas.microsoft.com/office/powerpoint/2010/main" val="27877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ean\home\bpierce\My Documents\LADCO\March_2012_workshop\ts_20110713-20110910_051191008_4400_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0"/>
            <a:ext cx="4206240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\home\bpierce\My Documents\LADCO\March_2012_workshop\ts_20110713-20110910_170316006_1600_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38" y="3599156"/>
            <a:ext cx="4206240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6195" y="294436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Little Rock, 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6488668"/>
            <a:ext cx="15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Maywood2, 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97790" y="3886200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21590" y="304800"/>
            <a:ext cx="260410" cy="2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rved Right Arrow 10"/>
          <p:cNvSpPr/>
          <p:nvPr/>
        </p:nvSpPr>
        <p:spPr>
          <a:xfrm>
            <a:off x="3657600" y="1519191"/>
            <a:ext cx="1423528" cy="334302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963" y="1558808"/>
            <a:ext cx="2971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Likely Scenario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Agricultural fires in lower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Mississippi River valley led to  poor AQ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Little Rock, AR)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Northward transport led to moderate AQ in Great Lakes region (Maywood, IL)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bean\home\bpierce\My Documents\LADCO\March_2012_workshop\raqms.C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287607"/>
            <a:ext cx="680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Surface CO Analysis 08/31- 09/06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\home\bpierce\My Documents\LADCO\March_2012_workshop\LADCO.AIRS\AIRS.20110831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2860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\\bean\home\bpierce\My Documents\LADCO\March_2012_workshop\MODIS.20110831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4" y="22860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bean\home\bpierce\My Documents\LADCO\March_2012_workshop\LADCO.AIRS\RAQMS.AK.20110831.column.d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33179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08/31 2011</a:t>
            </a:r>
            <a:endParaRPr lang="en-US" dirty="0"/>
          </a:p>
        </p:txBody>
      </p:sp>
      <p:pic>
        <p:nvPicPr>
          <p:cNvPr id="7" name="Picture 3" descr="\\bean\home\bpierce\My Documents\LADCO\March_2012_workshop\RAQMS.20110831.AO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9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\home\bpierce\My Documents\LADCO\March_2012_workshop\LADCO.AIRS\AIRS.20110901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57" y="22860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09/01 2011</a:t>
            </a:r>
            <a:endParaRPr lang="en-US" dirty="0"/>
          </a:p>
        </p:txBody>
      </p:sp>
      <p:pic>
        <p:nvPicPr>
          <p:cNvPr id="6" name="Picture 12" descr="\\bean\home\bpierce\My Documents\LADCO\March_2012_workshop\MODIS.20110901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2860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bean\home\bpierce\My Documents\LADCO\March_2012_workshop\RAQMS.20110901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bean\home\bpierce\My Documents\LADCO\March_2012_workshop\LADCO.AIRS\RAQMS.AK.20110901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57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09/01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395413"/>
            <a:ext cx="62769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t="6361" r="20099" b="31183"/>
          <a:stretch/>
        </p:blipFill>
        <p:spPr bwMode="auto">
          <a:xfrm>
            <a:off x="1219200" y="4316766"/>
            <a:ext cx="3391270" cy="173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257800" y="1395413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10200" y="2286000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68086" y="21013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876801" y="4506898"/>
            <a:ext cx="2973074" cy="105570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00617" y="485008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0600" y="1066800"/>
            <a:ext cx="4114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1600200"/>
            <a:ext cx="165487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Meteorological </a:t>
            </a:r>
          </a:p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4267200"/>
            <a:ext cx="4114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4800600"/>
            <a:ext cx="1141851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Chemical</a:t>
            </a:r>
          </a:p>
          <a:p>
            <a:r>
              <a:rPr lang="en-US" dirty="0" smtClean="0"/>
              <a:t>Aerosol </a:t>
            </a:r>
          </a:p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87855" y="254168"/>
            <a:ext cx="6812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 Quality Modeling Overview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Community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Air Quality (CMAQ) Modeling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bean\home\bpierce\My Documents\LADCO\March_2012_workshop\LADCO.AIRS\AIRS.20110902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35998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09/02 2011</a:t>
            </a:r>
            <a:endParaRPr lang="en-US" dirty="0"/>
          </a:p>
        </p:txBody>
      </p:sp>
      <p:pic>
        <p:nvPicPr>
          <p:cNvPr id="6" name="Picture 13" descr="\\bean\home\bpierce\My Documents\LADCO\March_2012_workshop\MODIS.20110902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2860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bean\home\bpierce\My Documents\LADCO\March_2012_workshop\RAQMS.20110902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bean\home\bpierce\My Documents\LADCO\March_2012_workshop\LADCO.AIRS\RAQMS.AK.20110902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19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09/02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6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bean\home\bpierce\My Documents\LADCO\March_2012_workshop\LADCO.AIRS\AIRS.20110903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09/03 2011</a:t>
            </a:r>
            <a:endParaRPr lang="en-US" dirty="0"/>
          </a:p>
        </p:txBody>
      </p:sp>
      <p:pic>
        <p:nvPicPr>
          <p:cNvPr id="6" name="Picture 14" descr="\\bean\home\bpierce\My Documents\LADCO\March_2012_workshop\MODIS.20110903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bean\home\bpierce\My Documents\LADCO\March_2012_workshop\RAQMS.20110903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\\bean\home\bpierce\My Documents\LADCO\March_2012_workshop\LADCO.AIRS\RAQMS.AK.20110903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09/03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bean\home\bpierce\My Documents\LADCO\March_2012_workshop\LADCO.AIRS\AIRS.20110904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13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09/04 2011</a:t>
            </a:r>
            <a:endParaRPr lang="en-US" dirty="0"/>
          </a:p>
        </p:txBody>
      </p:sp>
      <p:pic>
        <p:nvPicPr>
          <p:cNvPr id="6" name="Picture 15" descr="\\bean\home\bpierce\My Documents\LADCO\March_2012_workshop\MODIS.20110904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\\bean\home\bpierce\My Documents\LADCO\March_2012_workshop\RAQMS.20110904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bean\home\bpierce\My Documents\LADCO\March_2012_workshop\LADCO.AIRS\RAQMS.AK.20110904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290064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09/04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bean\home\bpierce\My Documents\LADCO\March_2012_workshop\LADCO.AIRS\AIRS.20110905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18" y="23274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09/05 2011</a:t>
            </a:r>
            <a:endParaRPr lang="en-US" dirty="0"/>
          </a:p>
        </p:txBody>
      </p:sp>
      <p:pic>
        <p:nvPicPr>
          <p:cNvPr id="6" name="Picture 16" descr="\\bean\home\bpierce\My Documents\LADCO\March_2012_workshop\MODIS.20110905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\\bean\home\bpierce\My Documents\LADCO\March_2012_workshop\RAQMS.20110905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7" y="3318473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\\bean\home\bpierce\My Documents\LADCO\March_2012_workshop\LADCO.AIRS\RAQMS.AK.20110905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18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09/05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bean\home\bpierce\My Documents\LADCO\March_2012_workshop\LADCO.AIRS\AIRS.20110906.column.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3434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09/06 2011</a:t>
            </a:r>
            <a:endParaRPr lang="en-US" dirty="0"/>
          </a:p>
        </p:txBody>
      </p:sp>
      <p:pic>
        <p:nvPicPr>
          <p:cNvPr id="6" name="Picture 10" descr="\\bean\home\bpierce\My Documents\LADCO\March_2012_workshop\MODIS.20110906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" y="243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\\bean\home\bpierce\My Documents\LADCO\March_2012_workshop\RAQMS.20110906.AO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bean\home\bpierce\My Documents\LADCO\March_2012_workshop\LADCO.AIRS\RAQMS.AK.20110906.column.da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60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62400" y="0"/>
            <a:ext cx="1263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09/06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bean\home\bpierce\My Documents\LADCO\March_2012_workshop\RAQMS.AK.st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6792" y="0"/>
            <a:ext cx="549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AK(RAQMS)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AIRS CO column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August 31 – September 06, 2011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827935">
            <a:off x="6553200" y="2743200"/>
            <a:ext cx="654346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-25%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820265">
            <a:off x="5496276" y="1737169"/>
            <a:ext cx="69923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25%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bean\home\bpierce\My Documents\LADCO\March_2012_workshop\RAQMS.AOD.st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4596" y="0"/>
            <a:ext cx="5068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AIRS  AOD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August 31 – September 06, 2011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827935">
            <a:off x="6553200" y="2743200"/>
            <a:ext cx="654346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-25%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820265">
            <a:off x="5496276" y="1737169"/>
            <a:ext cx="699230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25%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0553" y="1524000"/>
                <a:ext cx="6781801" cy="288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Comparison with AIRS CO shows slight (&lt;25%) low bias</a:t>
                </a: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Comparison with MODIS AOD shows significant (2-3x) low bias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Now use </a:t>
                </a:r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Cloud-Aerosol </a:t>
                </a:r>
                <a:r>
                  <a:rPr lang="en-US" b="1" i="1" dirty="0" err="1">
                    <a:latin typeface="Times New Roman" pitchFamily="18" charset="0"/>
                    <a:cs typeface="Times New Roman" pitchFamily="18" charset="0"/>
                  </a:rPr>
                  <a:t>Lidar</a:t>
                </a:r>
                <a:r>
                  <a:rPr lang="en-US" b="1" i="1" dirty="0">
                    <a:latin typeface="Times New Roman" pitchFamily="18" charset="0"/>
                    <a:cs typeface="Times New Roman" pitchFamily="18" charset="0"/>
                  </a:rPr>
                  <a:t> and Infrared Pathfinder Satellite Observation (CALIPSO</a:t>
                </a:r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) aerosol extinction profiles to verify vertical aerosol structure</a:t>
                </a:r>
              </a:p>
              <a:p>
                <a:endParaRPr lang="en-US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AOD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  <m:r>
                          <a:rPr lang="en-US" b="1" i="1" baseline="-25000" smtClean="0">
                            <a:latin typeface="Cambria Math"/>
                            <a:cs typeface="Times New Roman" pitchFamily="18" charset="0"/>
                          </a:rPr>
                          <m:t>𝒔𝒇𝒄</m:t>
                        </m:r>
                      </m:sub>
                      <m:sup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  <m:r>
                          <a:rPr lang="en-US" b="1" i="1" baseline="-25000" smtClean="0">
                            <a:latin typeface="Cambria Math"/>
                            <a:cs typeface="Times New Roman" pitchFamily="18" charset="0"/>
                          </a:rPr>
                          <m:t>𝒕𝒐𝒑</m:t>
                        </m:r>
                      </m:sup>
                      <m:e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𝒆𝒙𝒕𝒊𝒏𝒄𝒕𝒊𝒐𝒏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)∗</m:t>
                        </m:r>
                        <m:r>
                          <a:rPr lang="en-US" b="1" i="1" smtClean="0">
                            <a:latin typeface="Cambria Math"/>
                            <a:cs typeface="Times New Roman" pitchFamily="18" charset="0"/>
                          </a:rPr>
                          <m:t>𝒅𝒛</m:t>
                        </m:r>
                      </m:e>
                    </m:nary>
                  </m:oMath>
                </a14:m>
                <a:endParaRPr lang="en-US" b="1" i="1" dirty="0">
                  <a:latin typeface="MT Extra" pitchFamily="18" charset="2"/>
                  <a:cs typeface="Times New Roman" pitchFamily="18" charset="0"/>
                </a:endParaRPr>
              </a:p>
              <a:p>
                <a:r>
                  <a:rPr lang="en-US" b="1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553" y="1524000"/>
                <a:ext cx="6781801" cy="2885983"/>
              </a:xfrm>
              <a:prstGeom prst="rect">
                <a:avLst/>
              </a:prstGeom>
              <a:blipFill rotWithShape="1">
                <a:blip r:embed="rId2"/>
                <a:stretch>
                  <a:fillRect l="-809" t="-1057" b="-13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26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8382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Cloud-Aerosol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and Infrared Pathfinder Satellite Observation (CALIPSO)</a:t>
            </a:r>
          </a:p>
        </p:txBody>
      </p:sp>
      <p:sp>
        <p:nvSpPr>
          <p:cNvPr id="3" name="Rectangle 2"/>
          <p:cNvSpPr/>
          <p:nvPr/>
        </p:nvSpPr>
        <p:spPr>
          <a:xfrm>
            <a:off x="2872141" y="6389132"/>
            <a:ext cx="3399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http://www-calipso.larc.nasa.gov/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5558135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CALIPSO flies as part of the Aqua satellite constellation (or A-Train), which consists of the Aqua,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CloudSat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CALIPSO, PARASOL, and Aura satellite missions. </a:t>
            </a:r>
          </a:p>
        </p:txBody>
      </p:sp>
      <p:sp>
        <p:nvSpPr>
          <p:cNvPr id="5" name="Oval 4"/>
          <p:cNvSpPr/>
          <p:nvPr/>
        </p:nvSpPr>
        <p:spPr>
          <a:xfrm>
            <a:off x="3505200" y="1828800"/>
            <a:ext cx="1143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\\bean\home\bpierce\My Documents\LADCO\March_2012_workshop\A-Train_Mar02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 bwMode="auto">
          <a:xfrm>
            <a:off x="1219200" y="1447800"/>
            <a:ext cx="6448611" cy="38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0" y="18288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Aqua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8289" y="1462661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CALIPSO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198132"/>
            <a:ext cx="103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PARASOL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1462661"/>
            <a:ext cx="10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CloudSat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4097" y="2978410"/>
            <a:ext cx="6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\\bean\home\bpierce\My Documents\LADCO\March_2012_workshop\2011-09-01_18-36-53_V3.01_map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8" y="60089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125" y="228600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CALIPSO LADCO Daytime Observations 09/01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2" descr="\\bean\home\bpierce\My Documents\LADCO\March_2012_workshop\MODIS.20110901.AO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291840"/>
            <a:ext cx="44577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7013359" y="3657600"/>
            <a:ext cx="390617" cy="2672179"/>
          </a:xfrm>
          <a:custGeom>
            <a:avLst/>
            <a:gdLst>
              <a:gd name="connsiteX0" fmla="*/ 0 w 390617"/>
              <a:gd name="connsiteY0" fmla="*/ 0 h 2672179"/>
              <a:gd name="connsiteX1" fmla="*/ 115410 w 390617"/>
              <a:gd name="connsiteY1" fmla="*/ 399495 h 2672179"/>
              <a:gd name="connsiteX2" fmla="*/ 168676 w 390617"/>
              <a:gd name="connsiteY2" fmla="*/ 807868 h 2672179"/>
              <a:gd name="connsiteX3" fmla="*/ 257452 w 390617"/>
              <a:gd name="connsiteY3" fmla="*/ 1597981 h 2672179"/>
              <a:gd name="connsiteX4" fmla="*/ 337351 w 390617"/>
              <a:gd name="connsiteY4" fmla="*/ 2068497 h 2672179"/>
              <a:gd name="connsiteX5" fmla="*/ 390617 w 390617"/>
              <a:gd name="connsiteY5" fmla="*/ 2672179 h 267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617" h="2672179">
                <a:moveTo>
                  <a:pt x="0" y="0"/>
                </a:moveTo>
                <a:cubicBezTo>
                  <a:pt x="43648" y="132425"/>
                  <a:pt x="87297" y="264850"/>
                  <a:pt x="115410" y="399495"/>
                </a:cubicBezTo>
                <a:cubicBezTo>
                  <a:pt x="143523" y="534140"/>
                  <a:pt x="145002" y="608120"/>
                  <a:pt x="168676" y="807868"/>
                </a:cubicBezTo>
                <a:cubicBezTo>
                  <a:pt x="192350" y="1007616"/>
                  <a:pt x="229340" y="1387876"/>
                  <a:pt x="257452" y="1597981"/>
                </a:cubicBezTo>
                <a:cubicBezTo>
                  <a:pt x="285565" y="1808086"/>
                  <a:pt x="315157" y="1889464"/>
                  <a:pt x="337351" y="2068497"/>
                </a:cubicBezTo>
                <a:cubicBezTo>
                  <a:pt x="359545" y="2247530"/>
                  <a:pt x="375081" y="2459854"/>
                  <a:pt x="390617" y="2672179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395413"/>
            <a:ext cx="62769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t="6361" r="20099" b="31183"/>
          <a:stretch/>
        </p:blipFill>
        <p:spPr bwMode="auto">
          <a:xfrm>
            <a:off x="1219200" y="4316766"/>
            <a:ext cx="3391270" cy="173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t="24894" r="38085" b="10744"/>
          <a:stretch/>
        </p:blipFill>
        <p:spPr bwMode="auto">
          <a:xfrm>
            <a:off x="707536" y="876880"/>
            <a:ext cx="4352453" cy="42780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257800" y="1395413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10200" y="2286000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68086" y="21013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876801" y="4506898"/>
            <a:ext cx="2973074" cy="105570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00617" y="485008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6074" y="3244390"/>
            <a:ext cx="165487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Meteorological </a:t>
            </a:r>
          </a:p>
          <a:p>
            <a:r>
              <a:rPr lang="en-US" dirty="0" smtClean="0"/>
              <a:t>Verification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7855" y="254168"/>
            <a:ext cx="6812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Airborne Validation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Community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Air Quality (CMAQ) Modeling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bean\home\bpierce\My Documents\LADCO\March_2012_workshop\2011-09-01_18-36-53_V3.01_3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7"/>
            <a:ext cx="6810375" cy="349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bean\home\bpierce\My Documents\LADCO\March_2012_workshop\2011-09-01_18-36-53_V3.01_3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591"/>
            <a:ext cx="6810375" cy="349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0" y="2514600"/>
            <a:ext cx="2971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0" y="5791200"/>
            <a:ext cx="2971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66499" y="1258669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Attenuated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Backscatter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7803" y="4197217"/>
            <a:ext cx="118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Vertical Feature Mask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0900" y="3874051"/>
            <a:ext cx="25635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Region of interest: 0-5km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Alabama to Wisconsin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62299" y="2971800"/>
            <a:ext cx="0" cy="9022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50834" y="4520382"/>
            <a:ext cx="1" cy="12708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10374" y="152400"/>
            <a:ext cx="2333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CALIPSO LADCO Daytime Observations 09/01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bean\home\bpierce\My Documents\LADCO\March_2012_workshop\RAQMS_obs_2011-09-01T18-36-53ZD_Extinction_Total_with_extinction_reanalysis_dust.ss.global.trac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/>
          <a:stretch/>
        </p:blipFill>
        <p:spPr bwMode="auto">
          <a:xfrm>
            <a:off x="0" y="2477147"/>
            <a:ext cx="832485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bean\home\bpierce\My Documents\LADCO\March_2012_workshop\CALIPSO_obs_2011-09-01T18-36-53ZD_Extinction_Coefficient_532_with_extinction_reanalysis_dust.ss.global.tr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6875" r="29942" b="19568"/>
          <a:stretch/>
        </p:blipFill>
        <p:spPr bwMode="auto">
          <a:xfrm>
            <a:off x="62142" y="152399"/>
            <a:ext cx="5663955" cy="27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609600"/>
            <a:ext cx="3020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RAQMS underestimates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erosol extinction over AL and TN (A) and misses lofted aerosols above 3km (B)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649384">
            <a:off x="2740179" y="1017259"/>
            <a:ext cx="2514600" cy="9321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49384">
            <a:off x="2731300" y="4093834"/>
            <a:ext cx="2514600" cy="9321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52599" y="762000"/>
            <a:ext cx="1141519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2600" y="3810000"/>
            <a:ext cx="1141519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93969" y="400633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(A)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03860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(B)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52400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1440" y="838200"/>
            <a:ext cx="75438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OMI NO2 retrievals are valuable for emission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erification and compare favorably with columns estimated from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airborne profiles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see follow-on lecture and activity 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NO2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Regridding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TES, MOPITT and AIRS CO retrievals are valuable for model transport verification but the vertical sensitivity of the retrievals must be accounted for.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TES and MOPITT have some sensitivity to boundary layer CO enhancements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AIRS is primarily sensitive to mid-tropospheric (500mb) CO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TES provides profile curtain (no swath)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MODIS AOD retrievals are valuable for both emission verification (wildfires) and transport.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Combining with AIRS CO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improves verification of model transport since AIRS provides better spatial coverage (cloud clearing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CALIPSO provides aerosol extinction curtain (no swath) that complements MODIS AOD (column)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12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bean\home\bpierce\My Documents\LADCO\March_2012_workshop\camx_mopitt_column_co_20000831_05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72" y="2118053"/>
            <a:ext cx="5327330" cy="42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98587"/>
            <a:ext cx="9154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These tools could be expanded to include AIRS, OMI, MODIS, and CALIPSO data for CAMX verification at LADCO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0"/>
            <a:ext cx="319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Summary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cont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4937" y="649069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IDL Tools to interpolate CAMX model fields to MOPITT and TES L2 retrievals have been developed and tested using TCEQ CAMX simulations.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79917"/>
            <a:ext cx="900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Would be interested in working with CAMX modelers to apply tools to LADCO case studies!!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36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395413"/>
            <a:ext cx="62769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0" t="6361" r="20099" b="31183"/>
          <a:stretch/>
        </p:blipFill>
        <p:spPr bwMode="auto">
          <a:xfrm>
            <a:off x="1219200" y="4316766"/>
            <a:ext cx="3391270" cy="173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0" t="24894" r="19491" b="10744"/>
          <a:stretch/>
        </p:blipFill>
        <p:spPr bwMode="auto">
          <a:xfrm>
            <a:off x="2971800" y="2514600"/>
            <a:ext cx="1952450" cy="42780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257800" y="1395413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10200" y="2286000"/>
            <a:ext cx="2133600" cy="96678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68086" y="21013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876801" y="4506898"/>
            <a:ext cx="2973074" cy="105570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00617" y="485008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43909" y="4720674"/>
            <a:ext cx="1254382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Chemical</a:t>
            </a:r>
          </a:p>
          <a:p>
            <a:r>
              <a:rPr lang="en-US" dirty="0" smtClean="0"/>
              <a:t>Aerosol </a:t>
            </a:r>
          </a:p>
          <a:p>
            <a:r>
              <a:rPr lang="en-US" dirty="0" smtClean="0"/>
              <a:t>Verification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7855" y="254168"/>
            <a:ext cx="6812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Airborne Validation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Community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Multiscale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Air Quality (CMAQ) Modeling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0" b="20000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6" b="11685"/>
          <a:stretch>
            <a:fillRect/>
          </a:stretch>
        </p:blipFill>
        <p:spPr bwMode="auto">
          <a:xfrm>
            <a:off x="1012825" y="-44450"/>
            <a:ext cx="142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934200" y="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Photo Editor Photo" r:id="rId6" imgW="1371429" imgH="1371429" progId="">
                  <p:embed/>
                </p:oleObj>
              </mc:Choice>
              <mc:Fallback>
                <p:oleObj name="Photo Editor Photo" r:id="rId6" imgW="1371429" imgH="13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r>
              <a:rPr lang="en-US" sz="1200" b="1" dirty="0">
                <a:latin typeface="Times New Roman" pitchFamily="18" charset="0"/>
              </a:rPr>
              <a:t>RAQMS has been used to support airborne field missions [Pierce et al, 2003, 2007, 2008], develop capabilities for assimilating satellite trace gas and aerosol retrievals [Pierce et al., 2007, 2008, Fishman et al., 2008, </a:t>
            </a:r>
            <a:r>
              <a:rPr lang="en-US" sz="1200" b="1" dirty="0" err="1">
                <a:latin typeface="Times New Roman" pitchFamily="18" charset="0"/>
              </a:rPr>
              <a:t>Sunita</a:t>
            </a:r>
            <a:r>
              <a:rPr lang="en-US" sz="1200" b="1" dirty="0">
                <a:latin typeface="Times New Roman" pitchFamily="18" charset="0"/>
              </a:rPr>
              <a:t> et al., 2008] and assess the impact of global chemical analyses on regional air quality predictions [Song et al., 2008, Tang et al., 2008]</a:t>
            </a:r>
            <a:endParaRPr lang="en-US" sz="1200" dirty="0">
              <a:latin typeface="Times New Roman" pitchFamily="18" charset="0"/>
            </a:endParaRP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5029200" y="2057400"/>
            <a:ext cx="4114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>
              <a:buFontTx/>
              <a:buAutoNum type="arabicPeriod"/>
            </a:pPr>
            <a:r>
              <a:rPr lang="en-US" sz="1400" b="1" dirty="0">
                <a:latin typeface="Times New Roman" pitchFamily="18" charset="0"/>
              </a:rPr>
              <a:t>Online global chemical and aerosol </a:t>
            </a:r>
            <a:r>
              <a:rPr lang="en-US" sz="1400" b="1" dirty="0" smtClean="0">
                <a:latin typeface="Times New Roman" pitchFamily="18" charset="0"/>
              </a:rPr>
              <a:t>assimilation/forecasting </a:t>
            </a:r>
            <a:r>
              <a:rPr lang="en-US" sz="1400" b="1" dirty="0">
                <a:latin typeface="Times New Roman" pitchFamily="18" charset="0"/>
              </a:rPr>
              <a:t>system</a:t>
            </a:r>
          </a:p>
          <a:p>
            <a:pPr>
              <a:buFontTx/>
              <a:buAutoNum type="arabicPeriod"/>
            </a:pPr>
            <a:endParaRPr lang="en-US" sz="1400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sz="1400" b="1" dirty="0">
                <a:latin typeface="Times New Roman" pitchFamily="18" charset="0"/>
              </a:rPr>
              <a:t>UW-Madison hybrid </a:t>
            </a:r>
            <a:r>
              <a:rPr lang="en-US" sz="1400" b="1" dirty="0">
                <a:latin typeface="Arial" charset="0"/>
                <a:sym typeface="Symbol" pitchFamily="18" charset="2"/>
              </a:rPr>
              <a:t></a:t>
            </a:r>
            <a:r>
              <a:rPr lang="en-US" sz="1400" dirty="0">
                <a:latin typeface="Arial" charset="0"/>
              </a:rPr>
              <a:t> </a:t>
            </a:r>
            <a:r>
              <a:rPr lang="en-US" sz="1400" b="1" dirty="0">
                <a:latin typeface="Times New Roman" pitchFamily="18" charset="0"/>
              </a:rPr>
              <a:t>coordinate model (UW-Hybrid) dynamical core</a:t>
            </a:r>
          </a:p>
          <a:p>
            <a:pPr>
              <a:buFontTx/>
              <a:buAutoNum type="arabicPeriod"/>
            </a:pPr>
            <a:endParaRPr lang="en-US" sz="1400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sz="1400" b="1" dirty="0">
                <a:latin typeface="Times New Roman" pitchFamily="18" charset="0"/>
              </a:rPr>
              <a:t>Unified stratosphere/troposphere chemical prediction scheme (</a:t>
            </a:r>
            <a:r>
              <a:rPr lang="en-US" sz="1400" b="1" dirty="0" err="1">
                <a:latin typeface="Times New Roman" pitchFamily="18" charset="0"/>
              </a:rPr>
              <a:t>LaRC</a:t>
            </a:r>
            <a:r>
              <a:rPr lang="en-US" sz="1400" b="1" dirty="0">
                <a:latin typeface="Times New Roman" pitchFamily="18" charset="0"/>
              </a:rPr>
              <a:t>-Combo) developed at NASA </a:t>
            </a:r>
            <a:r>
              <a:rPr lang="en-US" sz="1400" b="1" dirty="0" err="1">
                <a:latin typeface="Times New Roman" pitchFamily="18" charset="0"/>
              </a:rPr>
              <a:t>LaRC</a:t>
            </a:r>
            <a:endParaRPr lang="en-US" sz="1400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endParaRPr lang="en-US" sz="1400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sz="1400" b="1" dirty="0">
                <a:latin typeface="Times New Roman" pitchFamily="18" charset="0"/>
              </a:rPr>
              <a:t>Aerosol prediction scheme (GOCART) developed by </a:t>
            </a:r>
            <a:r>
              <a:rPr lang="en-US" sz="1400" b="1" dirty="0" err="1">
                <a:latin typeface="Times New Roman" pitchFamily="18" charset="0"/>
              </a:rPr>
              <a:t>Mian</a:t>
            </a:r>
            <a:r>
              <a:rPr lang="en-US" sz="1400" b="1" dirty="0">
                <a:latin typeface="Times New Roman" pitchFamily="18" charset="0"/>
              </a:rPr>
              <a:t> Chin (NASA GSFC). </a:t>
            </a:r>
          </a:p>
          <a:p>
            <a:pPr>
              <a:buFontTx/>
              <a:buAutoNum type="arabicPeriod"/>
            </a:pPr>
            <a:endParaRPr lang="en-US" sz="1400" b="1" dirty="0">
              <a:latin typeface="Times New Roman" pitchFamily="18" charset="0"/>
            </a:endParaRPr>
          </a:p>
          <a:p>
            <a:pPr>
              <a:buFontTx/>
              <a:buAutoNum type="arabicPeriod"/>
            </a:pPr>
            <a:r>
              <a:rPr lang="en-US" sz="1400" b="1" dirty="0">
                <a:latin typeface="Times New Roman" pitchFamily="18" charset="0"/>
              </a:rPr>
              <a:t>Statistical Digital Filter (OI) assimilation system developed by James </a:t>
            </a:r>
            <a:r>
              <a:rPr lang="en-US" sz="1400" b="1" dirty="0" err="1">
                <a:latin typeface="Times New Roman" pitchFamily="18" charset="0"/>
              </a:rPr>
              <a:t>Stobie</a:t>
            </a:r>
            <a:r>
              <a:rPr lang="en-US" sz="1400" b="1" dirty="0">
                <a:latin typeface="Times New Roman" pitchFamily="18" charset="0"/>
              </a:rPr>
              <a:t> (NASA/GFSC)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5385593" y="1371600"/>
            <a:ext cx="3402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r>
              <a:rPr lang="en-US" sz="3200" b="1" dirty="0">
                <a:latin typeface="Times New Roman" pitchFamily="18" charset="0"/>
              </a:rPr>
              <a:t>Model Description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693" y="1447800"/>
            <a:ext cx="1752600" cy="609600"/>
          </a:xfrm>
          <a:prstGeom prst="rect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Meteorological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Data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2504" y="1438520"/>
            <a:ext cx="1981200" cy="605731"/>
          </a:xfrm>
          <a:prstGeom prst="rect">
            <a:avLst/>
          </a:prstGeom>
          <a:solidFill>
            <a:srgbClr val="28F8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Chemical/Aerosol  Retrievals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4876800"/>
            <a:ext cx="253639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6 hourly 3-D gridded chemistry/meteorology predictions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0391" y="2253818"/>
            <a:ext cx="1814744" cy="838200"/>
          </a:xfrm>
          <a:prstGeom prst="rect">
            <a:avLst/>
          </a:prstGeom>
          <a:solidFill>
            <a:srgbClr val="ABC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Real-time wildfire emissions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0391" y="3300644"/>
            <a:ext cx="1788111" cy="838200"/>
          </a:xfrm>
          <a:prstGeom prst="rect">
            <a:avLst/>
          </a:prstGeom>
          <a:solidFill>
            <a:srgbClr val="ABC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GEIA emission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inventories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1587993" y="2057400"/>
            <a:ext cx="0" cy="1905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4" idx="2"/>
          </p:cNvCxnSpPr>
          <p:nvPr/>
        </p:nvCxnSpPr>
        <p:spPr>
          <a:xfrm rot="5400000">
            <a:off x="2839846" y="1557529"/>
            <a:ext cx="506536" cy="147998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576156" y="3110144"/>
            <a:ext cx="0" cy="1905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4" idx="3"/>
          </p:cNvCxnSpPr>
          <p:nvPr/>
        </p:nvCxnSpPr>
        <p:spPr>
          <a:xfrm>
            <a:off x="2358502" y="3719744"/>
            <a:ext cx="292531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833105" y="2764288"/>
            <a:ext cx="0" cy="2456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" idx="3"/>
          </p:cNvCxnSpPr>
          <p:nvPr/>
        </p:nvCxnSpPr>
        <p:spPr>
          <a:xfrm>
            <a:off x="2464293" y="1752600"/>
            <a:ext cx="278907" cy="125730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810000" y="4305300"/>
            <a:ext cx="0" cy="5715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930608" y="5825137"/>
            <a:ext cx="321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http://raqms-ops.ssec.wisc.edu/</a:t>
            </a:r>
          </a:p>
        </p:txBody>
      </p:sp>
      <p:sp>
        <p:nvSpPr>
          <p:cNvPr id="34" name="Oval 33"/>
          <p:cNvSpPr/>
          <p:nvPr/>
        </p:nvSpPr>
        <p:spPr>
          <a:xfrm>
            <a:off x="2819400" y="2180206"/>
            <a:ext cx="2022393" cy="6391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Assimilation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651033" y="3009900"/>
            <a:ext cx="2206132" cy="1562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RAQMS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Online chemistry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unified </a:t>
            </a:r>
            <a:r>
              <a:rPr lang="en-US" dirty="0" err="1" smtClean="0">
                <a:solidFill>
                  <a:schemeClr val="tx1"/>
                </a:solidFill>
              </a:rPr>
              <a:t>strat</a:t>
            </a:r>
            <a:r>
              <a:rPr lang="en-US" dirty="0" smtClean="0">
                <a:solidFill>
                  <a:schemeClr val="tx1"/>
                </a:solidFill>
              </a:rPr>
              <a:t>/trop chemistry/aerosols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0858" y="409826"/>
            <a:ext cx="601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2006 </a:t>
            </a:r>
            <a:r>
              <a:rPr lang="en-US" b="1" dirty="0" err="1"/>
              <a:t>TexAQS</a:t>
            </a:r>
            <a:r>
              <a:rPr lang="en-US" b="1" dirty="0"/>
              <a:t> / </a:t>
            </a:r>
            <a:r>
              <a:rPr lang="en-US" b="1" dirty="0" err="1"/>
              <a:t>GoMACCS</a:t>
            </a:r>
            <a:endParaRPr lang="en-US" b="1" dirty="0"/>
          </a:p>
          <a:p>
            <a:r>
              <a:rPr lang="en-US" b="1" dirty="0"/>
              <a:t>Texas Air Quality Study / Gulf of Mexico Atmospheric Composition and Climate Study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96"/>
            <a:ext cx="26193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5150"/>
              </p:ext>
            </p:extLst>
          </p:nvPr>
        </p:nvGraphicFramePr>
        <p:xfrm>
          <a:off x="228600" y="2747673"/>
          <a:ext cx="8686800" cy="3726712"/>
        </p:xfrm>
        <a:graphic>
          <a:graphicData uri="http://schemas.openxmlformats.org/drawingml/2006/table">
            <a:tbl>
              <a:tblPr/>
              <a:tblGrid>
                <a:gridCol w="2171700"/>
                <a:gridCol w="2171700"/>
                <a:gridCol w="2171700"/>
                <a:gridCol w="2171700"/>
              </a:tblGrid>
              <a:tr h="3848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Satellite Platform</a:t>
                      </a:r>
                    </a:p>
                  </a:txBody>
                  <a:tcPr marL="10756" marR="10756" marT="10756" marB="107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Instruments</a:t>
                      </a:r>
                    </a:p>
                  </a:txBody>
                  <a:tcPr marL="10756" marR="10756" marT="10756" marB="107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Some key data products</a:t>
                      </a:r>
                    </a:p>
                  </a:txBody>
                  <a:tcPr marL="10756" marR="10756" marT="10756" marB="107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 Resolution</a:t>
                      </a:r>
                    </a:p>
                  </a:txBody>
                  <a:tcPr marL="10756" marR="10756" marT="10756" marB="1075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83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linkClick r:id="rId3"/>
                        </a:rPr>
                        <a:t>NASA Aura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TES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CO, </a:t>
                      </a:r>
                      <a:r>
                        <a:rPr lang="en-US" sz="1600" dirty="0" smtClean="0"/>
                        <a:t> O3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column/4 km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4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OMI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O3, </a:t>
                      </a:r>
                      <a:r>
                        <a:rPr lang="pt-BR" sz="1600" dirty="0" smtClean="0"/>
                        <a:t>NO2</a:t>
                      </a:r>
                      <a:endParaRPr lang="pt-BR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column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hlinkClick r:id="rId4"/>
                        </a:rPr>
                        <a:t>NASA Aqua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MODIS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Aerosol optical depth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column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AIRS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O3,CO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UTLS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hlinkClick r:id="rId5"/>
                        </a:rPr>
                        <a:t>NASA Terra</a:t>
                      </a:r>
                      <a:endParaRPr lang="en-US" sz="160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MOPITT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column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4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MODIS</a:t>
                      </a:r>
                      <a:endParaRPr lang="en-US" sz="1600" dirty="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Aerosol optical depth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column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83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hlinkClick r:id="rId6"/>
                        </a:rPr>
                        <a:t>NASA CALIPSO</a:t>
                      </a:r>
                      <a:endParaRPr lang="en-US" sz="1600"/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CALIOP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Aerosol backscatter ratio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Trop. vertical profile</a:t>
                      </a:r>
                    </a:p>
                  </a:txBody>
                  <a:tcPr marL="10756" marR="10756" marT="10756" marB="1075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00" y="1857163"/>
            <a:ext cx="67851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NASA EOS satellites and their AQ measurement capabilities</a:t>
            </a:r>
          </a:p>
        </p:txBody>
      </p:sp>
    </p:spTree>
    <p:extLst>
      <p:ext uri="{BB962C8B-B14F-4D97-AF65-F5344CB8AC3E}">
        <p14:creationId xmlns:p14="http://schemas.microsoft.com/office/powerpoint/2010/main" val="34332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\\bean\home\bpierce\My Documents\LADCO\March_2012_workshop\0901presentation_Page_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" y="-1"/>
            <a:ext cx="88750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0082" y="6205751"/>
            <a:ext cx="6242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Presented during the TEXAQS II TCEQ Rapid Science Synthesis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://www.esrl.noaa.gov/csd/2006/rss/</a:t>
            </a:r>
          </a:p>
        </p:txBody>
      </p:sp>
    </p:spTree>
    <p:extLst>
      <p:ext uri="{BB962C8B-B14F-4D97-AF65-F5344CB8AC3E}">
        <p14:creationId xmlns:p14="http://schemas.microsoft.com/office/powerpoint/2010/main" val="4887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25256" r="40028" b="6218"/>
          <a:stretch/>
        </p:blipFill>
        <p:spPr bwMode="auto">
          <a:xfrm>
            <a:off x="2438400" y="1306497"/>
            <a:ext cx="4506940" cy="502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378767"/>
            <a:ext cx="5483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TES Vertical Sensitivity: Averaging Kernel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14" y="64948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Rinsland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et al., GRL,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33, L22806, doi:10.1029/2006GL027000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0592" y="16002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thermal contrast between surface and atmosphere –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higher sensitivity</a:t>
            </a: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1910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 thermal contrast between surface and atmosphere –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lower sensitivity</a:t>
            </a: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191000" y="3251810"/>
            <a:ext cx="1853214" cy="54318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>
            <a:off x="6035161" y="3057053"/>
            <a:ext cx="148284" cy="362894"/>
          </a:xfrm>
          <a:prstGeom prst="leftBrac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21" idx="1"/>
          </p:cNvCxnSpPr>
          <p:nvPr/>
        </p:nvCxnSpPr>
        <p:spPr>
          <a:xfrm flipH="1" flipV="1">
            <a:off x="3886200" y="2424118"/>
            <a:ext cx="1524000" cy="595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5410200" y="2057400"/>
            <a:ext cx="365639" cy="852483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>
          <a:xfrm flipH="1">
            <a:off x="3505200" y="5508306"/>
            <a:ext cx="2087819" cy="32288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5593019" y="5158264"/>
            <a:ext cx="194065" cy="700083"/>
          </a:xfrm>
          <a:prstGeom prst="leftBrac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3352800" y="4953000"/>
            <a:ext cx="1795675" cy="3247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/>
          <p:cNvSpPr/>
          <p:nvPr/>
        </p:nvSpPr>
        <p:spPr>
          <a:xfrm>
            <a:off x="5148475" y="4724400"/>
            <a:ext cx="365639" cy="1106788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/>
          <p:cNvSpPr txBox="1"/>
          <p:nvPr/>
        </p:nvSpPr>
        <p:spPr>
          <a:xfrm>
            <a:off x="24414" y="1457235"/>
            <a:ext cx="2413987" cy="452431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retrieval at 215mb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sensitive to average CO in middle and upper troposphere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retrieval at 825mb is sensitive to average CO in lower troposphere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 averaging kernels broaden and overlap under conditions with low thermal contrast – less Degrees of Freedom (DOF)</a:t>
            </a:r>
          </a:p>
        </p:txBody>
      </p:sp>
    </p:spTree>
    <p:extLst>
      <p:ext uri="{BB962C8B-B14F-4D97-AF65-F5344CB8AC3E}">
        <p14:creationId xmlns:p14="http://schemas.microsoft.com/office/powerpoint/2010/main" val="8176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1671</Words>
  <Application>Microsoft Office PowerPoint</Application>
  <PresentationFormat>On-screen Show (4:3)</PresentationFormat>
  <Paragraphs>281</Paragraphs>
  <Slides>43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88</cp:revision>
  <dcterms:created xsi:type="dcterms:W3CDTF">2006-08-16T00:00:00Z</dcterms:created>
  <dcterms:modified xsi:type="dcterms:W3CDTF">2012-03-05T20:46:53Z</dcterms:modified>
</cp:coreProperties>
</file>