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1" r:id="rId3"/>
    <p:sldId id="257" r:id="rId4"/>
    <p:sldId id="258" r:id="rId5"/>
    <p:sldId id="269" r:id="rId6"/>
    <p:sldId id="270" r:id="rId7"/>
    <p:sldId id="263" r:id="rId8"/>
    <p:sldId id="264" r:id="rId9"/>
    <p:sldId id="265" r:id="rId10"/>
    <p:sldId id="267" r:id="rId11"/>
    <p:sldId id="256" r:id="rId12"/>
    <p:sldId id="271" r:id="rId13"/>
    <p:sldId id="273" r:id="rId14"/>
    <p:sldId id="272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3600" dirty="0" smtClean="0"/>
              <a:t>Status update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JPSS Fire and Smoke Initiative activities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Analysis of Arizona Juniper wild fire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JPSS Fire and Smoke Initiative </a:t>
            </a:r>
            <a:r>
              <a:rPr lang="en-US" b="1" dirty="0" err="1" smtClean="0"/>
              <a:t>Telecon</a:t>
            </a:r>
            <a:r>
              <a:rPr lang="en-US" b="1" dirty="0" smtClean="0"/>
              <a:t> June 10, </a:t>
            </a:r>
            <a:r>
              <a:rPr lang="en-US" b="1" dirty="0"/>
              <a:t>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3509375"/>
            <a:ext cx="785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Brad Pierce</a:t>
            </a:r>
            <a:r>
              <a:rPr lang="en-US" b="1" baseline="30000" dirty="0" smtClean="0"/>
              <a:t>1</a:t>
            </a:r>
            <a:r>
              <a:rPr lang="en-US" b="1" dirty="0" smtClean="0"/>
              <a:t>, Allen Lenzen</a:t>
            </a:r>
            <a:r>
              <a:rPr lang="en-US" b="1" baseline="30000" dirty="0" smtClean="0"/>
              <a:t>2</a:t>
            </a:r>
            <a:r>
              <a:rPr lang="en-US" b="1" dirty="0" smtClean="0"/>
              <a:t>, James Davies</a:t>
            </a:r>
            <a:r>
              <a:rPr lang="en-US" b="1" baseline="30000" dirty="0" smtClean="0"/>
              <a:t>2</a:t>
            </a:r>
            <a:r>
              <a:rPr lang="en-US" b="1" dirty="0" smtClean="0"/>
              <a:t>, Russ </a:t>
            </a:r>
            <a:r>
              <a:rPr lang="en-US" b="1" dirty="0" smtClean="0"/>
              <a:t>Dengel</a:t>
            </a:r>
            <a:r>
              <a:rPr lang="en-US" b="1" baseline="30000" dirty="0" smtClean="0"/>
              <a:t>2</a:t>
            </a:r>
            <a:r>
              <a:rPr lang="en-US" b="1" dirty="0" smtClean="0"/>
              <a:t>, </a:t>
            </a:r>
            <a:r>
              <a:rPr lang="en-US" b="1" dirty="0" err="1" smtClean="0"/>
              <a:t>Shobha</a:t>
            </a:r>
            <a:r>
              <a:rPr lang="en-US" b="1" dirty="0" smtClean="0"/>
              <a:t> Kondragunta</a:t>
            </a:r>
            <a:r>
              <a:rPr lang="en-US" b="1" baseline="30000" dirty="0" smtClean="0"/>
              <a:t>1</a:t>
            </a:r>
            <a:endParaRPr lang="en-US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4572000"/>
            <a:ext cx="2204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/>
              <a:t>1</a:t>
            </a:r>
            <a:r>
              <a:rPr lang="en-US" b="1" dirty="0" smtClean="0"/>
              <a:t>NOAA/NESDIS/STAR</a:t>
            </a:r>
          </a:p>
          <a:p>
            <a:r>
              <a:rPr lang="en-US" b="1" baseline="30000" dirty="0" smtClean="0"/>
              <a:t>2</a:t>
            </a:r>
            <a:r>
              <a:rPr lang="en-US" b="1" dirty="0" smtClean="0"/>
              <a:t>UW-Madison/SSEC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902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beans\users$\bpierce\Data\Documents\Attachments\jun_07\model.wrfchem_8km.201606060000.33_105W_PM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0416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raqms.ssec.wisc.edu/includes/data/forecasts/20160606/wrfchem_8km/model.wrfchem_8km.201606060000.33_SURFACE_PM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60832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beans\users$\bpierce\Data\Documents\Attachments\jun_07\model.wrfchem_8km.201606060000.33_110W_PM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0416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58686" y="4175"/>
            <a:ext cx="58828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CIMSS WRF-</a:t>
            </a:r>
            <a:r>
              <a:rPr lang="en-US" sz="2000" b="1" dirty="0" err="1" smtClean="0"/>
              <a:t>Chem</a:t>
            </a:r>
            <a:r>
              <a:rPr lang="en-US" sz="2000" b="1" dirty="0" smtClean="0"/>
              <a:t> aerosol </a:t>
            </a:r>
            <a:r>
              <a:rPr lang="en-US" sz="2000" b="1" dirty="0" err="1" smtClean="0"/>
              <a:t>predicitons</a:t>
            </a:r>
            <a:r>
              <a:rPr lang="en-US" sz="2000" b="1" dirty="0" smtClean="0"/>
              <a:t> near 4-Corners </a:t>
            </a:r>
          </a:p>
          <a:p>
            <a:pPr algn="ctr"/>
            <a:r>
              <a:rPr lang="en-US" sz="2000" b="1" dirty="0" smtClean="0"/>
              <a:t>(Juniper Fire)</a:t>
            </a:r>
          </a:p>
          <a:p>
            <a:pPr algn="ctr"/>
            <a:r>
              <a:rPr lang="en-US" sz="2000" b="1" dirty="0" smtClean="0"/>
              <a:t>09Z June 7, 2016</a:t>
            </a:r>
            <a:endParaRPr lang="en-US" sz="2000" b="1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542767" y="1803748"/>
            <a:ext cx="0" cy="27432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81600" y="1873685"/>
            <a:ext cx="0" cy="27432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/>
          <p:cNvSpPr/>
          <p:nvPr/>
        </p:nvSpPr>
        <p:spPr>
          <a:xfrm rot="5400000">
            <a:off x="1409698" y="1714502"/>
            <a:ext cx="228602" cy="2438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5400000">
            <a:off x="1409699" y="4000501"/>
            <a:ext cx="228602" cy="2438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4" idx="1"/>
          </p:cNvCxnSpPr>
          <p:nvPr/>
        </p:nvCxnSpPr>
        <p:spPr>
          <a:xfrm>
            <a:off x="1523999" y="3048003"/>
            <a:ext cx="365760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5334000"/>
            <a:ext cx="4576127" cy="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00127" y="3048003"/>
            <a:ext cx="6" cy="22859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542767" y="3048000"/>
            <a:ext cx="553233" cy="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\\beans\users$\bpierce\Data\Documents\Attachments\jun_07\ts_pm25_20160524-20160613_080677003_0000_C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5"/>
          <a:stretch/>
        </p:blipFill>
        <p:spPr bwMode="auto">
          <a:xfrm>
            <a:off x="0" y="3657601"/>
            <a:ext cx="511037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429001" y="3124200"/>
            <a:ext cx="1895082" cy="3352800"/>
          </a:xfrm>
          <a:prstGeom prst="straightConnector1">
            <a:avLst/>
          </a:prstGeom>
          <a:ln w="25400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105400" y="2819401"/>
            <a:ext cx="437367" cy="1797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86400" y="2590800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CALIPSO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1" y="4959263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 PM2.5 (black) confirms no surface impact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5638800"/>
            <a:ext cx="4317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RAQMS 1x1 degree analysis (red) shows weak signature of Juniper Fire along CO/NM boarder due to coarse resolution of emissions and transport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0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8368" r="48581" b="11973"/>
          <a:stretch/>
        </p:blipFill>
        <p:spPr bwMode="auto">
          <a:xfrm>
            <a:off x="-1" y="0"/>
            <a:ext cx="89645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1725" y="5835134"/>
            <a:ext cx="831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Smoke from Juniper Fire is evident near sunset on June 08, 2016 in WRF-</a:t>
            </a:r>
            <a:r>
              <a:rPr lang="en-US" dirty="0" err="1" smtClean="0">
                <a:solidFill>
                  <a:schemeClr val="bg1"/>
                </a:solidFill>
              </a:rPr>
              <a:t>Chem</a:t>
            </a:r>
            <a:r>
              <a:rPr lang="en-US" dirty="0" smtClean="0">
                <a:solidFill>
                  <a:schemeClr val="bg1"/>
                </a:solidFill>
              </a:rPr>
              <a:t> ABI Visible Band 2 (0.64 micron) proxy radiances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7999" y="3181611"/>
            <a:ext cx="351251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raqms.ssec.wisc.edu/includes/data/forecasts/20160607/wrfchem_8km/model.wrfchem_8km.201606070000.25_COLUMN_A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7" y="326637"/>
            <a:ext cx="8005622" cy="60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3047999" y="3181611"/>
            <a:ext cx="351251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05000" y="337075"/>
            <a:ext cx="536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WRF-CHEM (True) 550 nm Aerosol Optical Depth (AOD)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aqms.ssec.wisc.edu/includes/data/forecasts/20160607/wrfchem_8km/model.wrfchem_8km.201606070000.25_COLUMN_C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374"/>
            <a:ext cx="8005622" cy="60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337075"/>
            <a:ext cx="471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WRF-CHEM (True) Cloud Optical Thickness (COT)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47999" y="3181611"/>
            <a:ext cx="351251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jun_07\GOESR_ABI_CONUS_2016160_0000_00_AWG_AERAOD_MDS.n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3589"/>
            <a:ext cx="8005623" cy="60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047999" y="3181611"/>
            <a:ext cx="351251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05000" y="337075"/>
            <a:ext cx="576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ABI retrieved 550 nm Synthetic Aerosol Optical Depth (AOD)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jun_07\Synthetic.abi.aod.June.0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3589"/>
            <a:ext cx="8005623" cy="60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047999" y="3181611"/>
            <a:ext cx="351251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05000" y="337075"/>
            <a:ext cx="576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ABI retrieved 550 nm Synthetic Aerosol Optical Depth (AOD)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0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ince 2002, wildfires have burned millions of ac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8"/>
            <a:ext cx="9145740" cy="68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29400" y="381000"/>
            <a:ext cx="228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May 17 lightning strike started the Juniper Fire, which continues to burn in the Sierra </a:t>
            </a:r>
            <a:r>
              <a:rPr lang="en-US" dirty="0" err="1"/>
              <a:t>Ancha</a:t>
            </a:r>
            <a:r>
              <a:rPr lang="en-US" dirty="0"/>
              <a:t> Wilderness of the Tonto National </a:t>
            </a:r>
            <a:r>
              <a:rPr lang="en-US" dirty="0" smtClean="0"/>
              <a:t>Forest in Arizona.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7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7972" r="39604" b="3357"/>
          <a:stretch/>
        </p:blipFill>
        <p:spPr bwMode="auto">
          <a:xfrm>
            <a:off x="1" y="0"/>
            <a:ext cx="9143999" cy="52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048000" y="2590800"/>
            <a:ext cx="16764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5486400"/>
            <a:ext cx="769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RealEarth</a:t>
            </a:r>
            <a:r>
              <a:rPr lang="en-US" dirty="0" smtClean="0"/>
              <a:t> VIIRS fire detections (red dots) and true color image on June 06, 2016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8181" r="39628" b="4476"/>
          <a:stretch/>
        </p:blipFill>
        <p:spPr bwMode="auto">
          <a:xfrm>
            <a:off x="0" y="1"/>
            <a:ext cx="9144000" cy="511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048000" y="2590800"/>
            <a:ext cx="16764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5486399"/>
            <a:ext cx="8807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RealEarth</a:t>
            </a:r>
            <a:r>
              <a:rPr lang="en-US" dirty="0" smtClean="0"/>
              <a:t> VIIRS fire detections (red dots), true color image, and Aerosol Optical Depth (AOD)</a:t>
            </a:r>
          </a:p>
          <a:p>
            <a:r>
              <a:rPr lang="en-US" dirty="0" smtClean="0"/>
              <a:t> on June 06, 2016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Attachments\jun_07\Juniper.wildfire.A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508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67270"/>
            <a:ext cx="3939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High resolution IDEA-I trajectories</a:t>
            </a:r>
          </a:p>
          <a:p>
            <a:r>
              <a:rPr lang="en-US" dirty="0" smtClean="0"/>
              <a:t>Arizona Juniper wildfire </a:t>
            </a:r>
          </a:p>
          <a:p>
            <a:r>
              <a:rPr lang="en-US" dirty="0" smtClean="0"/>
              <a:t>June 06,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286000"/>
            <a:ext cx="2579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IDEA-I high resolution Trajectories initialized for each 6km VIIRS AOD EDR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resolution NAM PBL used to define initial depth of trajectory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jun_07\2016060709.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508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67270"/>
            <a:ext cx="3939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High resolution IDEA-I trajectories</a:t>
            </a:r>
          </a:p>
          <a:p>
            <a:r>
              <a:rPr lang="en-US" dirty="0" smtClean="0"/>
              <a:t>Arizona Juniper wildfire </a:t>
            </a:r>
          </a:p>
          <a:p>
            <a:r>
              <a:rPr lang="en-US" dirty="0" smtClean="0"/>
              <a:t>June 06,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286000"/>
            <a:ext cx="2579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IDEA-I high resolution Trajectories initialized for each 6km VIIRS AOD EDR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resolution NAM PBL used to define initial depth of trajectory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0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jun_07\2016-06-07_09-00-00_Exp_V3.30_map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63" y="0"/>
            <a:ext cx="2952137" cy="196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beans\users$\bpierce\Data\Documents\Attachments\jun_07\2016-06-07_09-00-00_Exp_V3.30_1_1_BC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7439"/>
            <a:ext cx="7131050" cy="232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beans\users$\bpierce\Data\Documents\Attachments\jun_07\2016-06-07_09-00-00_Exp_V3.30_1_6_VF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" y="4461122"/>
            <a:ext cx="7131050" cy="2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040" y="228600"/>
            <a:ext cx="47913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CALIPSO Lidar observations near 4-Corners </a:t>
            </a:r>
          </a:p>
          <a:p>
            <a:pPr algn="ctr"/>
            <a:r>
              <a:rPr lang="en-US" sz="2000" b="1" dirty="0" smtClean="0"/>
              <a:t>(to the east of the </a:t>
            </a:r>
            <a:r>
              <a:rPr lang="en-US" sz="2000" b="1" dirty="0"/>
              <a:t>Juniper </a:t>
            </a:r>
            <a:r>
              <a:rPr lang="en-US" sz="2000" b="1" dirty="0" smtClean="0"/>
              <a:t>Fire)</a:t>
            </a:r>
          </a:p>
          <a:p>
            <a:pPr algn="ctr"/>
            <a:r>
              <a:rPr lang="en-US" sz="2000" b="1" dirty="0" smtClean="0"/>
              <a:t>09Z June 7, 2016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4216051" y="3429000"/>
            <a:ext cx="1492685" cy="7296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55284" y="3657600"/>
            <a:ext cx="2057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Juniper Fire plume lofted to 7km (400mb) due to deep PBL over mountain terrain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222315" y="5823559"/>
            <a:ext cx="1492685" cy="7296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4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\\beans\users$\bpierce\Data\Documents\Attachments\jun_07\model.wrfchem_8km.201606060000.33_105W_PM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0416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beans\users$\bpierce\Data\Documents\Attachments\jun_07\model.wrfchem_8km.201606060000.33_COLUMN_A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255" y="990600"/>
            <a:ext cx="6087745" cy="457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beans\users$\bpierce\Data\Documents\Attachments\jun_07\model.wrfchem_8km.201606060000.33_110W_PM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0416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497" y="4175"/>
            <a:ext cx="8747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CIMSS 8km WRF-</a:t>
            </a:r>
            <a:r>
              <a:rPr lang="en-US" sz="2000" b="1" dirty="0" err="1" smtClean="0"/>
              <a:t>Chem</a:t>
            </a:r>
            <a:r>
              <a:rPr lang="en-US" sz="2000" b="1" dirty="0" smtClean="0"/>
              <a:t> total Aerosol </a:t>
            </a:r>
            <a:r>
              <a:rPr lang="en-US" sz="2000" b="1" dirty="0"/>
              <a:t>O</a:t>
            </a:r>
            <a:r>
              <a:rPr lang="en-US" sz="2000" b="1" dirty="0" smtClean="0"/>
              <a:t>ptical depth (AOD) 33hr FX near 4-Corners </a:t>
            </a:r>
          </a:p>
          <a:p>
            <a:pPr algn="ctr"/>
            <a:r>
              <a:rPr lang="en-US" sz="2000" b="1" dirty="0" smtClean="0"/>
              <a:t>(Juniper Fire)</a:t>
            </a:r>
          </a:p>
          <a:p>
            <a:pPr algn="ctr"/>
            <a:r>
              <a:rPr lang="en-US" sz="2000" b="1" dirty="0" smtClean="0"/>
              <a:t>09Z June 7, 2016</a:t>
            </a:r>
            <a:endParaRPr lang="en-US" sz="2000" b="1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542767" y="1803748"/>
            <a:ext cx="0" cy="27432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81600" y="1873685"/>
            <a:ext cx="0" cy="27432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/>
          <p:cNvSpPr/>
          <p:nvPr/>
        </p:nvSpPr>
        <p:spPr>
          <a:xfrm rot="5400000">
            <a:off x="1409698" y="1714502"/>
            <a:ext cx="228602" cy="2438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5400000">
            <a:off x="1409699" y="4000501"/>
            <a:ext cx="228602" cy="2438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4" idx="1"/>
          </p:cNvCxnSpPr>
          <p:nvPr/>
        </p:nvCxnSpPr>
        <p:spPr>
          <a:xfrm>
            <a:off x="1523999" y="3048003"/>
            <a:ext cx="365760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5334000"/>
            <a:ext cx="4576127" cy="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00127" y="3048003"/>
            <a:ext cx="6" cy="22859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542767" y="3048000"/>
            <a:ext cx="553233" cy="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105400" y="2819401"/>
            <a:ext cx="437367" cy="1797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86400" y="2590800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CALIPSO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0600" y="5731081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CIMSS 8km WRF-</a:t>
            </a:r>
            <a:r>
              <a:rPr lang="en-US" dirty="0" err="1" smtClean="0"/>
              <a:t>Chem</a:t>
            </a:r>
            <a:r>
              <a:rPr lang="en-US" dirty="0" smtClean="0"/>
              <a:t> 33hr aerosol FX predicts lofted aerosol east of Juniper Fire at 09Z June 7,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beans\users$\bpierce\Data\Documents\Attachments\jun_07\model.wrfchem_8km.201606060000.33_105W_PM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0416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raqms.ssec.wisc.edu/includes/data/forecasts/20160606/wrfchem_8km/model.wrfchem_8km.201606060000.33_SURFACE_PM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60832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beans\users$\bpierce\Data\Documents\Attachments\jun_07\model.wrfchem_8km.201606060000.33_110W_PM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0416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58686" y="4175"/>
            <a:ext cx="58828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CIMSS WRF-</a:t>
            </a:r>
            <a:r>
              <a:rPr lang="en-US" sz="2000" b="1" dirty="0" err="1" smtClean="0"/>
              <a:t>Chem</a:t>
            </a:r>
            <a:r>
              <a:rPr lang="en-US" sz="2000" b="1" dirty="0" smtClean="0"/>
              <a:t> aerosol </a:t>
            </a:r>
            <a:r>
              <a:rPr lang="en-US" sz="2000" b="1" dirty="0" err="1" smtClean="0"/>
              <a:t>predicitons</a:t>
            </a:r>
            <a:r>
              <a:rPr lang="en-US" sz="2000" b="1" dirty="0" smtClean="0"/>
              <a:t> near 4-Corners </a:t>
            </a:r>
          </a:p>
          <a:p>
            <a:pPr algn="ctr"/>
            <a:r>
              <a:rPr lang="en-US" sz="2000" b="1" dirty="0" smtClean="0"/>
              <a:t>(Juniper Fire)</a:t>
            </a:r>
          </a:p>
          <a:p>
            <a:pPr algn="ctr"/>
            <a:r>
              <a:rPr lang="en-US" sz="2000" b="1" dirty="0" smtClean="0"/>
              <a:t>09Z June 7, 2016</a:t>
            </a:r>
            <a:endParaRPr lang="en-US" sz="2000" b="1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542767" y="1803748"/>
            <a:ext cx="0" cy="27432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81600" y="1873685"/>
            <a:ext cx="0" cy="27432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/>
          <p:cNvSpPr/>
          <p:nvPr/>
        </p:nvSpPr>
        <p:spPr>
          <a:xfrm rot="5400000">
            <a:off x="1409698" y="1714502"/>
            <a:ext cx="228602" cy="2438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5400000">
            <a:off x="1409699" y="4000501"/>
            <a:ext cx="228602" cy="24384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4" idx="1"/>
          </p:cNvCxnSpPr>
          <p:nvPr/>
        </p:nvCxnSpPr>
        <p:spPr>
          <a:xfrm>
            <a:off x="1523999" y="3048003"/>
            <a:ext cx="365760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5334000"/>
            <a:ext cx="4576127" cy="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00127" y="3048003"/>
            <a:ext cx="6" cy="228599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542767" y="3048000"/>
            <a:ext cx="553233" cy="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105400" y="2819401"/>
            <a:ext cx="437367" cy="1797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86400" y="2590800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CALIPSO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600" y="5731081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CIMSS 8km WRF-</a:t>
            </a:r>
            <a:r>
              <a:rPr lang="en-US" dirty="0" err="1" smtClean="0"/>
              <a:t>Chem</a:t>
            </a:r>
            <a:r>
              <a:rPr lang="en-US" dirty="0" smtClean="0"/>
              <a:t> 33hr surface aerosol FX predicts Juniper Fire impacts restricted to NE AZ and NW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413</Words>
  <Application>Microsoft Office PowerPoint</Application>
  <PresentationFormat>On-screen Show (4:3)</PresentationFormat>
  <Paragraphs>51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20</cp:revision>
  <dcterms:created xsi:type="dcterms:W3CDTF">2006-08-16T00:00:00Z</dcterms:created>
  <dcterms:modified xsi:type="dcterms:W3CDTF">2016-06-09T19:11:20Z</dcterms:modified>
</cp:coreProperties>
</file>