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88" r:id="rId2"/>
    <p:sldId id="411" r:id="rId3"/>
    <p:sldId id="328" r:id="rId4"/>
    <p:sldId id="361" r:id="rId5"/>
    <p:sldId id="329" r:id="rId6"/>
    <p:sldId id="258" r:id="rId7"/>
    <p:sldId id="261" r:id="rId8"/>
    <p:sldId id="260" r:id="rId9"/>
    <p:sldId id="297" r:id="rId10"/>
    <p:sldId id="302" r:id="rId11"/>
    <p:sldId id="303" r:id="rId12"/>
    <p:sldId id="283" r:id="rId13"/>
    <p:sldId id="265" r:id="rId14"/>
    <p:sldId id="304" r:id="rId15"/>
    <p:sldId id="266" r:id="rId16"/>
    <p:sldId id="362" r:id="rId17"/>
    <p:sldId id="414" r:id="rId18"/>
    <p:sldId id="363" r:id="rId19"/>
    <p:sldId id="364" r:id="rId20"/>
    <p:sldId id="365" r:id="rId21"/>
    <p:sldId id="404" r:id="rId22"/>
    <p:sldId id="420" r:id="rId23"/>
    <p:sldId id="406" r:id="rId24"/>
    <p:sldId id="407" r:id="rId25"/>
    <p:sldId id="370" r:id="rId26"/>
    <p:sldId id="371" r:id="rId27"/>
    <p:sldId id="372" r:id="rId28"/>
    <p:sldId id="373" r:id="rId29"/>
    <p:sldId id="374" r:id="rId30"/>
    <p:sldId id="434" r:id="rId31"/>
    <p:sldId id="435" r:id="rId32"/>
    <p:sldId id="436" r:id="rId33"/>
    <p:sldId id="438" r:id="rId34"/>
    <p:sldId id="439" r:id="rId35"/>
    <p:sldId id="440" r:id="rId36"/>
    <p:sldId id="437" r:id="rId37"/>
    <p:sldId id="405" r:id="rId38"/>
    <p:sldId id="408" r:id="rId39"/>
    <p:sldId id="366" r:id="rId40"/>
    <p:sldId id="367" r:id="rId41"/>
    <p:sldId id="368" r:id="rId42"/>
    <p:sldId id="369" r:id="rId43"/>
    <p:sldId id="378" r:id="rId44"/>
    <p:sldId id="380" r:id="rId45"/>
    <p:sldId id="381" r:id="rId46"/>
    <p:sldId id="382" r:id="rId47"/>
    <p:sldId id="383" r:id="rId48"/>
    <p:sldId id="384" r:id="rId49"/>
    <p:sldId id="385" r:id="rId50"/>
    <p:sldId id="386" r:id="rId51"/>
    <p:sldId id="387" r:id="rId52"/>
    <p:sldId id="421" r:id="rId53"/>
    <p:sldId id="422" r:id="rId54"/>
    <p:sldId id="418" r:id="rId55"/>
    <p:sldId id="419" r:id="rId56"/>
    <p:sldId id="401" r:id="rId57"/>
    <p:sldId id="402" r:id="rId58"/>
    <p:sldId id="403" r:id="rId59"/>
    <p:sldId id="409" r:id="rId60"/>
    <p:sldId id="431" r:id="rId61"/>
    <p:sldId id="432" r:id="rId62"/>
    <p:sldId id="433" r:id="rId63"/>
    <p:sldId id="394" r:id="rId64"/>
    <p:sldId id="399" r:id="rId65"/>
    <p:sldId id="395" r:id="rId66"/>
    <p:sldId id="396" r:id="rId67"/>
    <p:sldId id="441" r:id="rId68"/>
    <p:sldId id="443" r:id="rId69"/>
    <p:sldId id="397" r:id="rId70"/>
    <p:sldId id="398" r:id="rId71"/>
    <p:sldId id="423" r:id="rId72"/>
    <p:sldId id="425" r:id="rId73"/>
    <p:sldId id="426" r:id="rId74"/>
    <p:sldId id="427" r:id="rId75"/>
    <p:sldId id="428" r:id="rId76"/>
    <p:sldId id="429" r:id="rId77"/>
    <p:sldId id="430" r:id="rId78"/>
    <p:sldId id="390" r:id="rId79"/>
    <p:sldId id="388" r:id="rId80"/>
    <p:sldId id="392" r:id="rId81"/>
    <p:sldId id="393" r:id="rId82"/>
    <p:sldId id="442" r:id="rId83"/>
    <p:sldId id="359" r:id="rId8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p:scale>
          <a:sx n="100" d="100"/>
          <a:sy n="100" d="100"/>
        </p:scale>
        <p:origin x="-12"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61AE9ADE-336B-49AB-B7A4-04ED8A62158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4756" name="Slide Number Placeholder 3"/>
          <p:cNvSpPr>
            <a:spLocks noGrp="1"/>
          </p:cNvSpPr>
          <p:nvPr>
            <p:ph type="sldNum" sz="quarter" idx="5"/>
          </p:nvPr>
        </p:nvSpPr>
        <p:spPr>
          <a:noFill/>
        </p:spPr>
        <p:txBody>
          <a:bodyPr/>
          <a:lstStyle/>
          <a:p>
            <a:fld id="{A1583790-442A-4907-85AC-3F25EE076D59}"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7044" name="Slide Number Placeholder 3"/>
          <p:cNvSpPr>
            <a:spLocks noGrp="1"/>
          </p:cNvSpPr>
          <p:nvPr>
            <p:ph type="sldNum" sz="quarter" idx="5"/>
          </p:nvPr>
        </p:nvSpPr>
        <p:spPr>
          <a:noFill/>
        </p:spPr>
        <p:txBody>
          <a:bodyPr/>
          <a:lstStyle/>
          <a:p>
            <a:fld id="{E0574C28-2D80-44FE-B253-87FC09DED59C}" type="slidenum">
              <a:rPr lang="en-US" smtClean="0">
                <a:latin typeface="Arial" charset="0"/>
              </a:rPr>
              <a:pPr/>
              <a:t>12</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8068" name="Slide Number Placeholder 3"/>
          <p:cNvSpPr>
            <a:spLocks noGrp="1"/>
          </p:cNvSpPr>
          <p:nvPr>
            <p:ph type="sldNum" sz="quarter" idx="5"/>
          </p:nvPr>
        </p:nvSpPr>
        <p:spPr>
          <a:noFill/>
        </p:spPr>
        <p:txBody>
          <a:bodyPr/>
          <a:lstStyle/>
          <a:p>
            <a:fld id="{9459885F-6B3A-49E0-8AFE-506D185EFA31}" type="slidenum">
              <a:rPr lang="en-US" smtClean="0">
                <a:latin typeface="Arial" charset="0"/>
              </a:rPr>
              <a:pPr/>
              <a:t>13</a:t>
            </a:fld>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9092" name="Slide Number Placeholder 3"/>
          <p:cNvSpPr>
            <a:spLocks noGrp="1"/>
          </p:cNvSpPr>
          <p:nvPr>
            <p:ph type="sldNum" sz="quarter" idx="5"/>
          </p:nvPr>
        </p:nvSpPr>
        <p:spPr>
          <a:noFill/>
        </p:spPr>
        <p:txBody>
          <a:bodyPr/>
          <a:lstStyle/>
          <a:p>
            <a:fld id="{3C1632BF-53C9-4373-B980-E307DD14963E}" type="slidenum">
              <a:rPr lang="en-US" smtClean="0">
                <a:latin typeface="Arial" charset="0"/>
              </a:rPr>
              <a:pPr/>
              <a:t>14</a:t>
            </a:fld>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4A47F52-9383-4767-8BFD-EEB80871E459}" type="slidenum">
              <a:rPr lang="en-US" smtClean="0">
                <a:latin typeface="Arial" charset="0"/>
              </a:rPr>
              <a:pPr/>
              <a:t>15</a:t>
            </a:fld>
            <a:endParaRPr lang="en-US" smtClean="0">
              <a:latin typeface="Arial" charset="0"/>
            </a:endParaRPr>
          </a:p>
        </p:txBody>
      </p:sp>
      <p:sp>
        <p:nvSpPr>
          <p:cNvPr id="901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A1B09613-AC1F-4B52-8647-A6FA3F1290A5}" type="slidenum">
              <a:rPr lang="en-US" sz="1200"/>
              <a:pPr algn="r" eaLnBrk="1" hangingPunct="1"/>
              <a:t>15</a:t>
            </a:fld>
            <a:endParaRPr lang="en-US" sz="1200"/>
          </a:p>
        </p:txBody>
      </p:sp>
      <p:sp>
        <p:nvSpPr>
          <p:cNvPr id="90116" name="Slide Image Placeholder 1"/>
          <p:cNvSpPr>
            <a:spLocks noGrp="1" noRot="1" noChangeAspect="1" noTextEdit="1"/>
          </p:cNvSpPr>
          <p:nvPr>
            <p:ph type="sldImg"/>
          </p:nvPr>
        </p:nvSpPr>
        <p:spPr>
          <a:ln/>
        </p:spPr>
      </p:sp>
      <p:sp>
        <p:nvSpPr>
          <p:cNvPr id="90117" name="Notes Placeholder 2"/>
          <p:cNvSpPr>
            <a:spLocks noGrp="1"/>
          </p:cNvSpPr>
          <p:nvPr>
            <p:ph type="body" idx="1"/>
          </p:nvPr>
        </p:nvSpPr>
        <p:spPr>
          <a:noFill/>
          <a:ln/>
        </p:spPr>
        <p:txBody>
          <a:bodyPr lIns="91432" tIns="45716" rIns="91432" bIns="45716"/>
          <a:lstStyle/>
          <a:p>
            <a:pPr eaLnBrk="1" hangingPunct="1"/>
            <a:endParaRPr lang="en-US" smtClean="0">
              <a:latin typeface="Arial" charset="0"/>
            </a:endParaRPr>
          </a:p>
        </p:txBody>
      </p:sp>
      <p:sp>
        <p:nvSpPr>
          <p:cNvPr id="9011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912813" eaLnBrk="1" hangingPunct="1"/>
            <a:fld id="{DE1E3912-25B8-4B12-9D0D-5990CF53F85F}" type="slidenum">
              <a:rPr lang="en-US" sz="1200"/>
              <a:pPr algn="r" defTabSz="912813" eaLnBrk="1" hangingPunct="1"/>
              <a:t>15</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AA8F70B-51B2-4E89-9F89-FCB20599840D}" type="slidenum">
              <a:rPr lang="en-US" smtClean="0">
                <a:latin typeface="Arial" charset="0"/>
              </a:rPr>
              <a:pPr/>
              <a:t>21</a:t>
            </a:fld>
            <a:endParaRPr lang="en-US" smtClean="0">
              <a:latin typeface="Arial" charset="0"/>
            </a:endParaRPr>
          </a:p>
        </p:txBody>
      </p:sp>
      <p:sp>
        <p:nvSpPr>
          <p:cNvPr id="972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eaLnBrk="1" hangingPunct="1"/>
            <a:fld id="{7DB33482-677C-4CA9-86B7-F9D2A7EA5F4D}" type="slidenum">
              <a:rPr lang="en-US" sz="1200"/>
              <a:pPr algn="r" eaLnBrk="1" hangingPunct="1"/>
              <a:t>21</a:t>
            </a:fld>
            <a:endParaRPr lang="en-US" sz="1200"/>
          </a:p>
        </p:txBody>
      </p:sp>
      <p:sp>
        <p:nvSpPr>
          <p:cNvPr id="97284" name="Slide Image Placeholder 1"/>
          <p:cNvSpPr>
            <a:spLocks noGrp="1" noRot="1" noChangeAspect="1" noTextEdit="1"/>
          </p:cNvSpPr>
          <p:nvPr>
            <p:ph type="sldImg"/>
          </p:nvPr>
        </p:nvSpPr>
        <p:spPr>
          <a:ln/>
        </p:spPr>
      </p:sp>
      <p:sp>
        <p:nvSpPr>
          <p:cNvPr id="97285" name="Notes Placeholder 2"/>
          <p:cNvSpPr>
            <a:spLocks noGrp="1"/>
          </p:cNvSpPr>
          <p:nvPr>
            <p:ph type="body" idx="1"/>
          </p:nvPr>
        </p:nvSpPr>
        <p:spPr>
          <a:noFill/>
          <a:ln/>
        </p:spPr>
        <p:txBody>
          <a:bodyPr lIns="91433" tIns="45717" rIns="91433" bIns="45717"/>
          <a:lstStyle/>
          <a:p>
            <a:pPr eaLnBrk="1" hangingPunct="1">
              <a:spcBef>
                <a:spcPct val="0"/>
              </a:spcBef>
            </a:pPr>
            <a:endParaRPr lang="en-US" smtClean="0">
              <a:latin typeface="Arial" charset="0"/>
            </a:endParaRPr>
          </a:p>
        </p:txBody>
      </p:sp>
      <p:sp>
        <p:nvSpPr>
          <p:cNvPr id="9728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eaLnBrk="1" hangingPunct="1"/>
            <a:fld id="{3D1713DD-08B1-4626-9251-9D3BAC23EB18}" type="slidenum">
              <a:rPr lang="en-US" sz="1200">
                <a:latin typeface="Calibri" pitchFamily="34" charset="0"/>
              </a:rPr>
              <a:pPr algn="r" eaLnBrk="1" hangingPunct="1"/>
              <a:t>21</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a:noFill/>
        </p:spPr>
        <p:txBody>
          <a:bodyPr/>
          <a:lstStyle/>
          <a:p>
            <a:fld id="{8269F63B-D106-49A4-B81B-4EBF4C3C6A76}" type="slidenum">
              <a:rPr lang="en-US" smtClean="0">
                <a:latin typeface="Arial" charset="0"/>
              </a:rPr>
              <a:pPr/>
              <a:t>22</a:t>
            </a:fld>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20DEDB38-7B55-4373-A55F-C9BF9ECEFFB2}" type="slidenum">
              <a:rPr lang="en-US" smtClean="0">
                <a:latin typeface="Arial" charset="0"/>
              </a:rPr>
              <a:pPr/>
              <a:t>33</a:t>
            </a:fld>
            <a:endParaRPr lang="en-US" smtClean="0">
              <a:latin typeface="Arial" charset="0"/>
            </a:endParaRPr>
          </a:p>
        </p:txBody>
      </p:sp>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337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3AA9CC3-D9B3-4655-8006-63B3F9A189E8}" type="slidenum">
              <a:rPr lang="en-US" sz="1200">
                <a:latin typeface="Calibri" pitchFamily="34" charset="0"/>
              </a:rPr>
              <a:pPr algn="r"/>
              <a:t>33</a:t>
            </a:fld>
            <a:endParaRPr 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1B065CB-F5F7-41BD-9247-1CA5B0A0CE80}" type="slidenum">
              <a:rPr lang="en-US" sz="1200"/>
              <a:pPr algn="r"/>
              <a:t>34</a:t>
            </a:fld>
            <a:endParaRPr lang="en-US" sz="1200"/>
          </a:p>
        </p:txBody>
      </p:sp>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358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DF97B9D-9689-4397-8622-B4058AFA7437}" type="slidenum">
              <a:rPr lang="en-US" sz="1200">
                <a:latin typeface="Calibri" pitchFamily="34" charset="0"/>
              </a:rPr>
              <a:pPr algn="r"/>
              <a:t>34</a:t>
            </a:fld>
            <a:endParaRPr lang="en-US"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8E5517-DBB7-4CEC-A02D-940CBCAA846C}" type="slidenum">
              <a:rPr lang="en-US" sz="1200"/>
              <a:pPr algn="r"/>
              <a:t>35</a:t>
            </a:fld>
            <a:endParaRPr lang="en-US" sz="1200"/>
          </a:p>
        </p:txBody>
      </p:sp>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34D7EEE-1B3E-4EF1-8800-20109D053DFC}" type="slidenum">
              <a:rPr lang="en-US" sz="1200">
                <a:latin typeface="Calibri" pitchFamily="34" charset="0"/>
              </a:rPr>
              <a:pPr algn="r"/>
              <a:t>35</a:t>
            </a:fld>
            <a:endParaRPr lang="en-US"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EA8521B-091A-4CAC-8FB4-FDB53F2953F7}" type="slidenum">
              <a:rPr lang="en-US" smtClean="0">
                <a:latin typeface="Arial" charset="0"/>
              </a:rPr>
              <a:pPr/>
              <a:t>36</a:t>
            </a:fld>
            <a:endParaRPr lang="en-US" smtClean="0">
              <a:latin typeface="Arial" charset="0"/>
            </a:endParaRPr>
          </a:p>
        </p:txBody>
      </p:sp>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317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EC0330B-9CD0-47C0-9CF0-151531595B1F}" type="slidenum">
              <a:rPr lang="en-US" sz="1200">
                <a:latin typeface="Calibri" pitchFamily="34" charset="0"/>
              </a:rPr>
              <a:pPr algn="r"/>
              <a:t>36</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5780" name="Slide Number Placeholder 3"/>
          <p:cNvSpPr>
            <a:spLocks noGrp="1"/>
          </p:cNvSpPr>
          <p:nvPr>
            <p:ph type="sldNum" sz="quarter" idx="5"/>
          </p:nvPr>
        </p:nvSpPr>
        <p:spPr>
          <a:noFill/>
        </p:spPr>
        <p:txBody>
          <a:bodyPr/>
          <a:lstStyle/>
          <a:p>
            <a:fld id="{4C41CADD-D6A7-4135-9513-F1746B80F523}" type="slidenum">
              <a:rPr lang="en-US" smtClean="0">
                <a:latin typeface="Arial" charset="0"/>
              </a:rPr>
              <a:pPr/>
              <a:t>3</a:t>
            </a:fld>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latin typeface="Arial" charset="0"/>
            </a:endParaRPr>
          </a:p>
        </p:txBody>
      </p:sp>
      <p:sp>
        <p:nvSpPr>
          <p:cNvPr id="98308" name="Slide Number Placeholder 3"/>
          <p:cNvSpPr>
            <a:spLocks noGrp="1"/>
          </p:cNvSpPr>
          <p:nvPr>
            <p:ph type="sldNum" sz="quarter" idx="5"/>
          </p:nvPr>
        </p:nvSpPr>
        <p:spPr>
          <a:noFill/>
        </p:spPr>
        <p:txBody>
          <a:bodyPr/>
          <a:lstStyle/>
          <a:p>
            <a:fld id="{CA25F7EF-2DCF-4F61-B0FA-672935A2F897}" type="slidenum">
              <a:rPr lang="en-US" smtClean="0">
                <a:latin typeface="Arial" charset="0"/>
              </a:rPr>
              <a:pPr/>
              <a:t>43</a:t>
            </a:fld>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9332" name="Slide Number Placeholder 3"/>
          <p:cNvSpPr>
            <a:spLocks noGrp="1"/>
          </p:cNvSpPr>
          <p:nvPr>
            <p:ph type="sldNum" sz="quarter" idx="5"/>
          </p:nvPr>
        </p:nvSpPr>
        <p:spPr>
          <a:noFill/>
        </p:spPr>
        <p:txBody>
          <a:bodyPr/>
          <a:lstStyle/>
          <a:p>
            <a:fld id="{6DE68E4F-7390-4AC1-A5A0-C823E26315E6}" type="slidenum">
              <a:rPr lang="en-US" smtClean="0">
                <a:latin typeface="Arial" charset="0"/>
              </a:rPr>
              <a:pPr/>
              <a:t>52</a:t>
            </a:fld>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7828" name="Slide Number Placeholder 3"/>
          <p:cNvSpPr>
            <a:spLocks noGrp="1"/>
          </p:cNvSpPr>
          <p:nvPr>
            <p:ph type="sldNum" sz="quarter" idx="5"/>
          </p:nvPr>
        </p:nvSpPr>
        <p:spPr>
          <a:noFill/>
        </p:spPr>
        <p:txBody>
          <a:bodyPr/>
          <a:lstStyle/>
          <a:p>
            <a:fld id="{2D4C9C47-E979-4B52-A29B-EC2A817B7404}" type="slidenum">
              <a:rPr lang="en-US" smtClean="0">
                <a:latin typeface="Arial" charset="0"/>
              </a:rPr>
              <a:pPr/>
              <a:t>54</a:t>
            </a:fld>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8852" name="Slide Number Placeholder 3"/>
          <p:cNvSpPr>
            <a:spLocks noGrp="1"/>
          </p:cNvSpPr>
          <p:nvPr>
            <p:ph type="sldNum" sz="quarter" idx="5"/>
          </p:nvPr>
        </p:nvSpPr>
        <p:spPr>
          <a:noFill/>
        </p:spPr>
        <p:txBody>
          <a:bodyPr/>
          <a:lstStyle/>
          <a:p>
            <a:fld id="{6B134B61-A7F9-46A5-9470-C6FBDDAD2E95}" type="slidenum">
              <a:rPr lang="en-US" smtClean="0">
                <a:latin typeface="Arial" charset="0"/>
              </a:rPr>
              <a:pPr/>
              <a:t>55</a:t>
            </a:fld>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0356" name="Slide Number Placeholder 3"/>
          <p:cNvSpPr>
            <a:spLocks noGrp="1"/>
          </p:cNvSpPr>
          <p:nvPr>
            <p:ph type="sldNum" sz="quarter" idx="5"/>
          </p:nvPr>
        </p:nvSpPr>
        <p:spPr>
          <a:noFill/>
        </p:spPr>
        <p:txBody>
          <a:bodyPr/>
          <a:lstStyle/>
          <a:p>
            <a:fld id="{8E9FC515-4CD9-4D5B-B41E-2B7C6B7F379C}" type="slidenum">
              <a:rPr lang="en-US" smtClean="0">
                <a:latin typeface="Arial" charset="0"/>
              </a:rPr>
              <a:pPr/>
              <a:t>63</a:t>
            </a:fld>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5476" name="Slide Number Placeholder 3"/>
          <p:cNvSpPr>
            <a:spLocks noGrp="1"/>
          </p:cNvSpPr>
          <p:nvPr>
            <p:ph type="sldNum" sz="quarter" idx="5"/>
          </p:nvPr>
        </p:nvSpPr>
        <p:spPr>
          <a:noFill/>
        </p:spPr>
        <p:txBody>
          <a:bodyPr/>
          <a:lstStyle/>
          <a:p>
            <a:fld id="{689C4ED0-3DC1-47CB-8199-BB43A2D287C8}" type="slidenum">
              <a:rPr lang="en-US" smtClean="0">
                <a:latin typeface="Arial" charset="0"/>
              </a:rPr>
              <a:pPr/>
              <a:t>64</a:t>
            </a:fld>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2ED3BD62-E7C5-41C9-875A-29929A5743C8}" type="slidenum">
              <a:rPr lang="en-US" smtClean="0">
                <a:latin typeface="Arial" charset="0"/>
              </a:rPr>
              <a:pPr/>
              <a:t>65</a:t>
            </a:fld>
            <a:endParaRPr lang="en-US"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2404" name="Slide Number Placeholder 3"/>
          <p:cNvSpPr>
            <a:spLocks noGrp="1"/>
          </p:cNvSpPr>
          <p:nvPr>
            <p:ph type="sldNum" sz="quarter" idx="5"/>
          </p:nvPr>
        </p:nvSpPr>
        <p:spPr>
          <a:noFill/>
        </p:spPr>
        <p:txBody>
          <a:bodyPr/>
          <a:lstStyle/>
          <a:p>
            <a:fld id="{0D3ADACF-F305-4912-9E09-0B4307179396}" type="slidenum">
              <a:rPr lang="en-US" smtClean="0">
                <a:latin typeface="Arial" charset="0"/>
              </a:rPr>
              <a:pPr/>
              <a:t>66</a:t>
            </a:fld>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3428" name="Slide Number Placeholder 3"/>
          <p:cNvSpPr>
            <a:spLocks noGrp="1"/>
          </p:cNvSpPr>
          <p:nvPr>
            <p:ph type="sldNum" sz="quarter" idx="5"/>
          </p:nvPr>
        </p:nvSpPr>
        <p:spPr>
          <a:noFill/>
        </p:spPr>
        <p:txBody>
          <a:bodyPr/>
          <a:lstStyle/>
          <a:p>
            <a:fld id="{CB31954A-B81D-4929-9DA6-408AB5F013AC}" type="slidenum">
              <a:rPr lang="en-US" smtClean="0">
                <a:latin typeface="Arial" charset="0"/>
              </a:rPr>
              <a:pPr/>
              <a:t>69</a:t>
            </a:fld>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4452" name="Slide Number Placeholder 3"/>
          <p:cNvSpPr>
            <a:spLocks noGrp="1"/>
          </p:cNvSpPr>
          <p:nvPr>
            <p:ph type="sldNum" sz="quarter" idx="5"/>
          </p:nvPr>
        </p:nvSpPr>
        <p:spPr>
          <a:noFill/>
        </p:spPr>
        <p:txBody>
          <a:bodyPr/>
          <a:lstStyle/>
          <a:p>
            <a:fld id="{5B8D7D60-F64F-4329-9040-AF9BD2A7BDC6}" type="slidenum">
              <a:rPr lang="en-US" smtClean="0">
                <a:latin typeface="Arial" charset="0"/>
              </a:rPr>
              <a:pPr/>
              <a:t>70</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9876" name="Slide Number Placeholder 3"/>
          <p:cNvSpPr>
            <a:spLocks noGrp="1"/>
          </p:cNvSpPr>
          <p:nvPr>
            <p:ph type="sldNum" sz="quarter" idx="5"/>
          </p:nvPr>
        </p:nvSpPr>
        <p:spPr>
          <a:noFill/>
        </p:spPr>
        <p:txBody>
          <a:bodyPr/>
          <a:lstStyle/>
          <a:p>
            <a:fld id="{B6B854E3-402A-4AEB-AABC-700E86F939B0}" type="slidenum">
              <a:rPr lang="en-US" smtClean="0">
                <a:latin typeface="Arial" charset="0"/>
              </a:rPr>
              <a:pPr/>
              <a:t>5</a:t>
            </a:fld>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71</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72</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73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74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93AD15-64D5-4A21-BDC1-286F67477FF5}" type="slidenum">
              <a:rPr lang="en-US" smtClean="0"/>
              <a:pPr/>
              <a:t>75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76</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77</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0900" name="Slide Number Placeholder 3"/>
          <p:cNvSpPr>
            <a:spLocks noGrp="1"/>
          </p:cNvSpPr>
          <p:nvPr>
            <p:ph type="sldNum" sz="quarter" idx="5"/>
          </p:nvPr>
        </p:nvSpPr>
        <p:spPr>
          <a:noFill/>
        </p:spPr>
        <p:txBody>
          <a:bodyPr/>
          <a:lstStyle/>
          <a:p>
            <a:fld id="{BDA5ACA6-CEF4-4A03-9621-9D9AD27E9718}" type="slidenum">
              <a:rPr lang="en-US" smtClean="0">
                <a:latin typeface="Arial" charset="0"/>
              </a:rPr>
              <a:pPr/>
              <a:t>6</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1924" name="Slide Number Placeholder 3"/>
          <p:cNvSpPr>
            <a:spLocks noGrp="1"/>
          </p:cNvSpPr>
          <p:nvPr>
            <p:ph type="sldNum" sz="quarter" idx="5"/>
          </p:nvPr>
        </p:nvSpPr>
        <p:spPr>
          <a:noFill/>
        </p:spPr>
        <p:txBody>
          <a:bodyPr/>
          <a:lstStyle/>
          <a:p>
            <a:fld id="{3C0CF7F3-4016-4FCE-A94B-CA89A0A8AA55}" type="slidenum">
              <a:rPr lang="en-US" smtClean="0">
                <a:latin typeface="Arial" charset="0"/>
              </a:rPr>
              <a:pPr/>
              <a:t>7</a:t>
            </a:fld>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2948" name="Slide Number Placeholder 3"/>
          <p:cNvSpPr>
            <a:spLocks noGrp="1"/>
          </p:cNvSpPr>
          <p:nvPr>
            <p:ph type="sldNum" sz="quarter" idx="5"/>
          </p:nvPr>
        </p:nvSpPr>
        <p:spPr>
          <a:noFill/>
        </p:spPr>
        <p:txBody>
          <a:bodyPr/>
          <a:lstStyle/>
          <a:p>
            <a:fld id="{C44AD599-9E12-4730-BC53-39BF919D13F2}" type="slidenum">
              <a:rPr lang="en-US" smtClean="0">
                <a:latin typeface="Arial" charset="0"/>
              </a:rPr>
              <a:pPr/>
              <a:t>8</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3972" name="Slide Number Placeholder 3"/>
          <p:cNvSpPr>
            <a:spLocks noGrp="1"/>
          </p:cNvSpPr>
          <p:nvPr>
            <p:ph type="sldNum" sz="quarter" idx="5"/>
          </p:nvPr>
        </p:nvSpPr>
        <p:spPr>
          <a:noFill/>
        </p:spPr>
        <p:txBody>
          <a:bodyPr/>
          <a:lstStyle/>
          <a:p>
            <a:fld id="{DCEC0DEB-F1B1-440F-B214-2A4E9DD2E24F}" type="slidenum">
              <a:rPr lang="en-US" smtClean="0">
                <a:latin typeface="Arial" charset="0"/>
              </a:rPr>
              <a:pPr/>
              <a:t>9</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4996" name="Slide Number Placeholder 3"/>
          <p:cNvSpPr>
            <a:spLocks noGrp="1"/>
          </p:cNvSpPr>
          <p:nvPr>
            <p:ph type="sldNum" sz="quarter" idx="5"/>
          </p:nvPr>
        </p:nvSpPr>
        <p:spPr>
          <a:noFill/>
        </p:spPr>
        <p:txBody>
          <a:bodyPr/>
          <a:lstStyle/>
          <a:p>
            <a:fld id="{AFDBC9C8-6E04-42AA-970E-93ACB2B714CE}" type="slidenum">
              <a:rPr lang="en-US" smtClean="0">
                <a:latin typeface="Arial" charset="0"/>
              </a:rPr>
              <a:pPr/>
              <a:t>10</a:t>
            </a:fld>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86020" name="Slide Number Placeholder 3"/>
          <p:cNvSpPr>
            <a:spLocks noGrp="1"/>
          </p:cNvSpPr>
          <p:nvPr>
            <p:ph type="sldNum" sz="quarter" idx="5"/>
          </p:nvPr>
        </p:nvSpPr>
        <p:spPr>
          <a:noFill/>
        </p:spPr>
        <p:txBody>
          <a:bodyPr/>
          <a:lstStyle/>
          <a:p>
            <a:fld id="{8C5838A1-33FD-467A-946B-7E955C009FB9}" type="slidenum">
              <a:rPr lang="en-US" smtClean="0">
                <a:latin typeface="Arial" charset="0"/>
              </a:rPr>
              <a:pPr/>
              <a:t>11</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99C99-3288-47D5-8496-BC761ADC5E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D803D-F93C-432A-9569-1C45A00D7C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D55AE-4278-4EDD-B0C2-1738D6F0B12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230419AA-A8CD-4374-9FE8-27EC1CAA9B77}" type="slidenum">
              <a:rPr lang="en-US"/>
              <a:pPr/>
              <a:t>‹#›</a:t>
            </a:fld>
            <a:endParaRPr lang="en-US"/>
          </a:p>
        </p:txBody>
      </p:sp>
    </p:spTree>
    <p:extLst>
      <p:ext uri="{BB962C8B-B14F-4D97-AF65-F5344CB8AC3E}">
        <p14:creationId xmlns="" xmlns:p14="http://schemas.microsoft.com/office/powerpoint/2010/main" val="59260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5A5BF-BCAB-4B80-90CB-B6850B3F573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2A6325-05A5-4C6D-BAF8-12E98A7286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2C746D-6239-4469-A319-19599877EB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9439C-DA55-415D-B7F8-DCDE2479357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9587F7-A874-41E4-85B9-594A34C67F5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15E1F3-D5EC-4E60-BEBD-F1C2D5B6BE9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5E8D4-FA13-4360-BE3E-76D64C5C359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8C829E-FF1F-4798-87BA-B3EEEC188AA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C26C7528-60AE-48FA-B3B4-2B7B4AB1FD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0.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hyperlink" Target="http://www.cmaq-model.or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7.png"/><Relationship Id="rId4" Type="http://schemas.openxmlformats.org/officeDocument/2006/relationships/image" Target="../media/image1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609600" y="990600"/>
            <a:ext cx="3997325" cy="5310188"/>
          </a:xfrm>
          <a:prstGeom prst="rect">
            <a:avLst/>
          </a:prstGeom>
          <a:noFill/>
          <a:ln w="9525">
            <a:noFill/>
            <a:miter lim="800000"/>
            <a:headEnd/>
            <a:tailEnd/>
          </a:ln>
        </p:spPr>
        <p:txBody>
          <a:bodyPr anchor="ctr">
            <a:spAutoFit/>
          </a:bodyPr>
          <a:lstStyle/>
          <a:p>
            <a:pPr algn="ctr"/>
            <a:endParaRPr lang="en-US" sz="3600">
              <a:latin typeface="Times New Roman" pitchFamily="18" charset="0"/>
            </a:endParaRPr>
          </a:p>
          <a:p>
            <a:pPr algn="ctr"/>
            <a:r>
              <a:rPr lang="en-US" sz="3600">
                <a:latin typeface="Times New Roman" pitchFamily="18" charset="0"/>
              </a:rPr>
              <a:t>Constituent and Aerosol Assimilation</a:t>
            </a:r>
          </a:p>
          <a:p>
            <a:pPr algn="ctr"/>
            <a:endParaRPr lang="en-US" sz="3600">
              <a:latin typeface="Times New Roman" pitchFamily="18" charset="0"/>
            </a:endParaRPr>
          </a:p>
          <a:p>
            <a:pPr algn="ctr"/>
            <a:endParaRPr lang="en-US">
              <a:latin typeface="Times New Roman" pitchFamily="18" charset="0"/>
            </a:endParaRPr>
          </a:p>
          <a:p>
            <a:pPr algn="ctr"/>
            <a:r>
              <a:rPr lang="en-US" b="1">
                <a:latin typeface="Times New Roman" pitchFamily="18" charset="0"/>
              </a:rPr>
              <a:t>R. Bradley Pierce</a:t>
            </a:r>
          </a:p>
          <a:p>
            <a:pPr algn="ctr"/>
            <a:endParaRPr lang="en-US" b="1">
              <a:latin typeface="Times New Roman" pitchFamily="18" charset="0"/>
            </a:endParaRPr>
          </a:p>
          <a:p>
            <a:pPr algn="ctr"/>
            <a:r>
              <a:rPr lang="en-US" b="1">
                <a:latin typeface="Times New Roman" pitchFamily="18" charset="0"/>
              </a:rPr>
              <a:t>National Ocean and Atmospheric Administration</a:t>
            </a:r>
          </a:p>
          <a:p>
            <a:pPr algn="ctr"/>
            <a:r>
              <a:rPr lang="en-US" b="1">
                <a:latin typeface="Times New Roman" pitchFamily="18" charset="0"/>
              </a:rPr>
              <a:t>National Environmental Satellite, Data, and Information Service</a:t>
            </a:r>
          </a:p>
          <a:p>
            <a:pPr algn="ctr"/>
            <a:r>
              <a:rPr lang="en-US" b="1">
                <a:latin typeface="Times New Roman" pitchFamily="18" charset="0"/>
              </a:rPr>
              <a:t>Center for Satellite Applications and Research (STAR)</a:t>
            </a:r>
            <a:endParaRPr lang="en-US">
              <a:latin typeface="Times New Roman" pitchFamily="18" charset="0"/>
            </a:endParaRPr>
          </a:p>
        </p:txBody>
      </p:sp>
      <p:pic>
        <p:nvPicPr>
          <p:cNvPr id="4099" name="Picture 5"/>
          <p:cNvPicPr>
            <a:picLocks noChangeAspect="1" noChangeArrowheads="1"/>
          </p:cNvPicPr>
          <p:nvPr/>
        </p:nvPicPr>
        <p:blipFill>
          <a:blip r:embed="rId3"/>
          <a:srcRect/>
          <a:stretch>
            <a:fillRect/>
          </a:stretch>
        </p:blipFill>
        <p:spPr bwMode="auto">
          <a:xfrm>
            <a:off x="0" y="0"/>
            <a:ext cx="9144000" cy="914400"/>
          </a:xfrm>
          <a:prstGeom prst="rect">
            <a:avLst/>
          </a:prstGeom>
          <a:noFill/>
          <a:ln w="9525">
            <a:noFill/>
            <a:miter lim="800000"/>
            <a:headEnd/>
            <a:tailEnd/>
          </a:ln>
        </p:spPr>
      </p:pic>
      <p:sp>
        <p:nvSpPr>
          <p:cNvPr id="4100" name="Rectangle 6"/>
          <p:cNvSpPr>
            <a:spLocks noChangeArrowheads="1"/>
          </p:cNvSpPr>
          <p:nvPr/>
        </p:nvSpPr>
        <p:spPr bwMode="auto">
          <a:xfrm>
            <a:off x="0" y="6477000"/>
            <a:ext cx="9144000" cy="366713"/>
          </a:xfrm>
          <a:prstGeom prst="rect">
            <a:avLst/>
          </a:prstGeom>
          <a:noFill/>
          <a:ln w="9525">
            <a:noFill/>
            <a:miter lim="800000"/>
            <a:headEnd/>
            <a:tailEnd/>
          </a:ln>
        </p:spPr>
        <p:txBody>
          <a:bodyPr anchor="ctr">
            <a:spAutoFit/>
          </a:bodyPr>
          <a:lstStyle/>
          <a:p>
            <a:pPr eaLnBrk="1" hangingPunct="1"/>
            <a:r>
              <a:rPr lang="en-US" b="1"/>
              <a:t>JCSDA Summer Colloquium on Data Assimilation Santa Fe, New Mexico</a:t>
            </a:r>
            <a:endParaRPr lang="en-US"/>
          </a:p>
        </p:txBody>
      </p:sp>
      <p:pic>
        <p:nvPicPr>
          <p:cNvPr id="4101" name="Picture 7" descr="june2008cov_final"/>
          <p:cNvPicPr>
            <a:picLocks noChangeAspect="1" noChangeArrowheads="1"/>
          </p:cNvPicPr>
          <p:nvPr/>
        </p:nvPicPr>
        <p:blipFill>
          <a:blip r:embed="rId4"/>
          <a:srcRect/>
          <a:stretch>
            <a:fillRect/>
          </a:stretch>
        </p:blipFill>
        <p:spPr bwMode="auto">
          <a:xfrm>
            <a:off x="4965700" y="914400"/>
            <a:ext cx="41783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0" y="6583363"/>
            <a:ext cx="9144000" cy="274637"/>
          </a:xfrm>
          <a:prstGeom prst="rect">
            <a:avLst/>
          </a:prstGeom>
          <a:noFill/>
          <a:ln w="9525">
            <a:noFill/>
            <a:miter lim="800000"/>
            <a:headEnd/>
            <a:tailEnd/>
          </a:ln>
        </p:spPr>
        <p:txBody>
          <a:bodyPr anchor="ctr">
            <a:spAutoFit/>
          </a:bodyPr>
          <a:lstStyle/>
          <a:p>
            <a:pPr eaLnBrk="1" hangingPunct="1"/>
            <a:r>
              <a:rPr lang="en-US" sz="1200" b="1">
                <a:latin typeface="Times New Roman" pitchFamily="18" charset="0"/>
              </a:rPr>
              <a:t>AIRS, and MODIS maps were produced with the Giovanni online data system [http://disc.sci.gsfc.nasa.gov/giovanni/]</a:t>
            </a:r>
          </a:p>
        </p:txBody>
      </p:sp>
      <p:sp>
        <p:nvSpPr>
          <p:cNvPr id="16387" name="Rectangle 7"/>
          <p:cNvSpPr>
            <a:spLocks noChangeArrowheads="1"/>
          </p:cNvSpPr>
          <p:nvPr/>
        </p:nvSpPr>
        <p:spPr bwMode="auto">
          <a:xfrm>
            <a:off x="457200" y="0"/>
            <a:ext cx="8686800" cy="914400"/>
          </a:xfrm>
          <a:prstGeom prst="rect">
            <a:avLst/>
          </a:prstGeom>
          <a:noFill/>
          <a:ln w="9525">
            <a:noFill/>
            <a:miter lim="800000"/>
            <a:headEnd/>
            <a:tailEnd/>
          </a:ln>
        </p:spPr>
        <p:txBody>
          <a:bodyPr anchor="ctr"/>
          <a:lstStyle/>
          <a:p>
            <a:pPr algn="ctr" eaLnBrk="1" hangingPunct="1"/>
            <a:r>
              <a:rPr lang="en-US" sz="3600" b="1">
                <a:latin typeface="Times New Roman" pitchFamily="18" charset="0"/>
              </a:rPr>
              <a:t>Assimilation of satellite Aerosol and Carbon monoxide measurements</a:t>
            </a:r>
            <a:endParaRPr lang="en-US" sz="3600">
              <a:latin typeface="Times New Roman" pitchFamily="18" charset="0"/>
            </a:endParaRPr>
          </a:p>
        </p:txBody>
      </p:sp>
      <p:pic>
        <p:nvPicPr>
          <p:cNvPr id="16388" name="Picture 15" descr="CO_total_column_A"/>
          <p:cNvPicPr>
            <a:picLocks noChangeAspect="1" noChangeArrowheads="1"/>
          </p:cNvPicPr>
          <p:nvPr/>
        </p:nvPicPr>
        <p:blipFill>
          <a:blip r:embed="rId3"/>
          <a:srcRect/>
          <a:stretch>
            <a:fillRect/>
          </a:stretch>
        </p:blipFill>
        <p:spPr bwMode="auto">
          <a:xfrm>
            <a:off x="228600" y="1776413"/>
            <a:ext cx="4341813" cy="3100387"/>
          </a:xfrm>
          <a:prstGeom prst="rect">
            <a:avLst/>
          </a:prstGeom>
          <a:noFill/>
          <a:ln w="9525">
            <a:noFill/>
            <a:miter lim="800000"/>
            <a:headEnd/>
            <a:tailEnd/>
          </a:ln>
        </p:spPr>
      </p:pic>
      <p:pic>
        <p:nvPicPr>
          <p:cNvPr id="16389" name="Picture 16" descr="Optical_Depth_Land_And_Ocean_Mean_Mean"/>
          <p:cNvPicPr>
            <a:picLocks noChangeAspect="1" noChangeArrowheads="1"/>
          </p:cNvPicPr>
          <p:nvPr/>
        </p:nvPicPr>
        <p:blipFill>
          <a:blip r:embed="rId4"/>
          <a:srcRect/>
          <a:stretch>
            <a:fillRect/>
          </a:stretch>
        </p:blipFill>
        <p:spPr bwMode="auto">
          <a:xfrm>
            <a:off x="4725988" y="1776413"/>
            <a:ext cx="4341812" cy="3100387"/>
          </a:xfrm>
          <a:prstGeom prst="rect">
            <a:avLst/>
          </a:prstGeom>
          <a:noFill/>
          <a:ln w="9525">
            <a:noFill/>
            <a:miter lim="800000"/>
            <a:headEnd/>
            <a:tailEnd/>
          </a:ln>
        </p:spPr>
      </p:pic>
      <p:sp>
        <p:nvSpPr>
          <p:cNvPr id="16390" name="TextBox 5"/>
          <p:cNvSpPr txBox="1">
            <a:spLocks noChangeArrowheads="1"/>
          </p:cNvSpPr>
          <p:nvPr/>
        </p:nvSpPr>
        <p:spPr bwMode="auto">
          <a:xfrm>
            <a:off x="0" y="4953000"/>
            <a:ext cx="4433888" cy="584200"/>
          </a:xfrm>
          <a:prstGeom prst="rect">
            <a:avLst/>
          </a:prstGeom>
          <a:noFill/>
          <a:ln w="9525">
            <a:noFill/>
            <a:miter lim="800000"/>
            <a:headEnd/>
            <a:tailEnd/>
          </a:ln>
        </p:spPr>
        <p:txBody>
          <a:bodyPr wrap="none">
            <a:spAutoFit/>
          </a:bodyPr>
          <a:lstStyle/>
          <a:p>
            <a:r>
              <a:rPr lang="en-US" sz="1600" b="1">
                <a:latin typeface="Times New Roman" pitchFamily="18" charset="0"/>
                <a:cs typeface="Times New Roman" pitchFamily="18" charset="0"/>
              </a:rPr>
              <a:t>Global distribution of carbon monoxide (CO)</a:t>
            </a:r>
          </a:p>
          <a:p>
            <a:r>
              <a:rPr lang="en-US" sz="1600" b="1">
                <a:latin typeface="Times New Roman" pitchFamily="18" charset="0"/>
                <a:cs typeface="Times New Roman" pitchFamily="18" charset="0"/>
              </a:rPr>
              <a:t>From the Atmospheric Infrared Sounder (AIRS)</a:t>
            </a:r>
          </a:p>
        </p:txBody>
      </p:sp>
      <p:sp>
        <p:nvSpPr>
          <p:cNvPr id="16391" name="TextBox 6"/>
          <p:cNvSpPr txBox="1">
            <a:spLocks noChangeArrowheads="1"/>
          </p:cNvSpPr>
          <p:nvPr/>
        </p:nvSpPr>
        <p:spPr bwMode="auto">
          <a:xfrm>
            <a:off x="4876800" y="4953000"/>
            <a:ext cx="4038600" cy="830263"/>
          </a:xfrm>
          <a:prstGeom prst="rect">
            <a:avLst/>
          </a:prstGeom>
          <a:noFill/>
          <a:ln w="9525">
            <a:noFill/>
            <a:miter lim="800000"/>
            <a:headEnd/>
            <a:tailEnd/>
          </a:ln>
        </p:spPr>
        <p:txBody>
          <a:bodyPr>
            <a:spAutoFit/>
          </a:bodyPr>
          <a:lstStyle/>
          <a:p>
            <a:r>
              <a:rPr lang="en-US" sz="1600" b="1">
                <a:latin typeface="Times New Roman" pitchFamily="18" charset="0"/>
                <a:cs typeface="Times New Roman" pitchFamily="18" charset="0"/>
              </a:rPr>
              <a:t>Global distribution of aerosol optical depth (AOD) from the Moderate Resolution Imaging Spectroradiometer (MODIS) </a:t>
            </a:r>
          </a:p>
        </p:txBody>
      </p:sp>
      <p:sp>
        <p:nvSpPr>
          <p:cNvPr id="16392" name="TextBox 7"/>
          <p:cNvSpPr txBox="1">
            <a:spLocks noChangeArrowheads="1"/>
          </p:cNvSpPr>
          <p:nvPr/>
        </p:nvSpPr>
        <p:spPr bwMode="auto">
          <a:xfrm>
            <a:off x="3581400" y="1295400"/>
            <a:ext cx="2362200"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August 2006</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1" hangingPunct="1"/>
            <a:r>
              <a:rPr lang="en-US" sz="3600" b="1">
                <a:latin typeface="Times New Roman" pitchFamily="18" charset="0"/>
              </a:rPr>
              <a:t>Assimilation of satellite O</a:t>
            </a:r>
            <a:r>
              <a:rPr lang="en-US" sz="3600" b="1" baseline="-25000">
                <a:latin typeface="Times New Roman" pitchFamily="18" charset="0"/>
              </a:rPr>
              <a:t>3</a:t>
            </a:r>
            <a:r>
              <a:rPr lang="en-US" sz="3600" b="1">
                <a:latin typeface="Times New Roman" pitchFamily="18" charset="0"/>
              </a:rPr>
              <a:t> measurements</a:t>
            </a:r>
            <a:endParaRPr lang="en-US" sz="3600">
              <a:latin typeface="Times New Roman" pitchFamily="18" charset="0"/>
            </a:endParaRPr>
          </a:p>
        </p:txBody>
      </p:sp>
      <p:pic>
        <p:nvPicPr>
          <p:cNvPr id="17411" name="Picture 5"/>
          <p:cNvPicPr>
            <a:picLocks noChangeAspect="1" noChangeArrowheads="1"/>
          </p:cNvPicPr>
          <p:nvPr/>
        </p:nvPicPr>
        <p:blipFill>
          <a:blip r:embed="rId3"/>
          <a:srcRect b="-4079"/>
          <a:stretch>
            <a:fillRect/>
          </a:stretch>
        </p:blipFill>
        <p:spPr bwMode="auto">
          <a:xfrm>
            <a:off x="4648200" y="1219200"/>
            <a:ext cx="4262438" cy="2997200"/>
          </a:xfrm>
          <a:prstGeom prst="rect">
            <a:avLst/>
          </a:prstGeom>
          <a:noFill/>
          <a:ln w="9525">
            <a:noFill/>
            <a:miter lim="800000"/>
            <a:headEnd/>
            <a:tailEnd/>
          </a:ln>
        </p:spPr>
      </p:pic>
      <p:sp>
        <p:nvSpPr>
          <p:cNvPr id="17412" name="Text Box 6"/>
          <p:cNvSpPr txBox="1">
            <a:spLocks noChangeArrowheads="1"/>
          </p:cNvSpPr>
          <p:nvPr/>
        </p:nvSpPr>
        <p:spPr bwMode="auto">
          <a:xfrm>
            <a:off x="4648200" y="4724400"/>
            <a:ext cx="4495800" cy="1938338"/>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Challenge for O3 assimilation is separation of the stratosphere from troposphere to provide constraints on tropospheric analysis</a:t>
            </a:r>
          </a:p>
        </p:txBody>
      </p:sp>
      <p:pic>
        <p:nvPicPr>
          <p:cNvPr id="17413" name="Picture 4" descr="ColumnAmountO3"/>
          <p:cNvPicPr>
            <a:picLocks noChangeAspect="1" noChangeArrowheads="1"/>
          </p:cNvPicPr>
          <p:nvPr/>
        </p:nvPicPr>
        <p:blipFill>
          <a:blip r:embed="rId4"/>
          <a:srcRect/>
          <a:stretch>
            <a:fillRect/>
          </a:stretch>
        </p:blipFill>
        <p:spPr bwMode="auto">
          <a:xfrm>
            <a:off x="0" y="3581400"/>
            <a:ext cx="4314825" cy="3081338"/>
          </a:xfrm>
          <a:prstGeom prst="rect">
            <a:avLst/>
          </a:prstGeom>
          <a:noFill/>
          <a:ln w="9525">
            <a:noFill/>
            <a:miter lim="800000"/>
            <a:headEnd/>
            <a:tailEnd/>
          </a:ln>
        </p:spPr>
      </p:pic>
      <p:sp>
        <p:nvSpPr>
          <p:cNvPr id="17414" name="Rectangle 6"/>
          <p:cNvSpPr>
            <a:spLocks noChangeArrowheads="1"/>
          </p:cNvSpPr>
          <p:nvPr/>
        </p:nvSpPr>
        <p:spPr bwMode="auto">
          <a:xfrm>
            <a:off x="0" y="6583363"/>
            <a:ext cx="9144000" cy="274637"/>
          </a:xfrm>
          <a:prstGeom prst="rect">
            <a:avLst/>
          </a:prstGeom>
          <a:noFill/>
          <a:ln w="9525">
            <a:noFill/>
            <a:miter lim="800000"/>
            <a:headEnd/>
            <a:tailEnd/>
          </a:ln>
        </p:spPr>
        <p:txBody>
          <a:bodyPr anchor="ctr">
            <a:spAutoFit/>
          </a:bodyPr>
          <a:lstStyle/>
          <a:p>
            <a:pPr eaLnBrk="1" hangingPunct="1"/>
            <a:r>
              <a:rPr lang="en-US" sz="1200" b="1">
                <a:latin typeface="Times New Roman" pitchFamily="18" charset="0"/>
              </a:rPr>
              <a:t>AIRS and OMI maps were produced with the Giovanni online data system [http://disc.sci.gsfc.nasa.gov/giovanni/]</a:t>
            </a:r>
          </a:p>
        </p:txBody>
      </p:sp>
      <p:pic>
        <p:nvPicPr>
          <p:cNvPr id="17415" name="Picture 15" descr="CO_total_column_A"/>
          <p:cNvPicPr>
            <a:picLocks noChangeAspect="1" noChangeArrowheads="1"/>
          </p:cNvPicPr>
          <p:nvPr/>
        </p:nvPicPr>
        <p:blipFill>
          <a:blip r:embed="rId5"/>
          <a:srcRect/>
          <a:stretch>
            <a:fillRect/>
          </a:stretch>
        </p:blipFill>
        <p:spPr bwMode="auto">
          <a:xfrm>
            <a:off x="0" y="685800"/>
            <a:ext cx="4341813" cy="310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4" descr="ga040720"/>
          <p:cNvPicPr>
            <a:picLocks noChangeAspect="1" noChangeArrowheads="1"/>
          </p:cNvPicPr>
          <p:nvPr/>
        </p:nvPicPr>
        <p:blipFill>
          <a:blip r:embed="rId4"/>
          <a:srcRect/>
          <a:stretch>
            <a:fillRect/>
          </a:stretch>
        </p:blipFill>
        <p:spPr bwMode="auto">
          <a:xfrm>
            <a:off x="4370388" y="1066800"/>
            <a:ext cx="2487612" cy="2667000"/>
          </a:xfrm>
          <a:prstGeom prst="rect">
            <a:avLst/>
          </a:prstGeom>
          <a:noFill/>
          <a:ln w="9525">
            <a:noFill/>
            <a:miter lim="800000"/>
            <a:headEnd/>
            <a:tailEnd/>
          </a:ln>
        </p:spPr>
      </p:pic>
      <p:pic>
        <p:nvPicPr>
          <p:cNvPr id="1028" name="Picture 15" descr="ga040720"/>
          <p:cNvPicPr>
            <a:picLocks noChangeAspect="1" noChangeArrowheads="1"/>
          </p:cNvPicPr>
          <p:nvPr/>
        </p:nvPicPr>
        <p:blipFill>
          <a:blip r:embed="rId5"/>
          <a:srcRect l="7143"/>
          <a:stretch>
            <a:fillRect/>
          </a:stretch>
        </p:blipFill>
        <p:spPr bwMode="auto">
          <a:xfrm>
            <a:off x="6826250" y="1046163"/>
            <a:ext cx="2327275" cy="2687637"/>
          </a:xfrm>
          <a:prstGeom prst="rect">
            <a:avLst/>
          </a:prstGeom>
          <a:noFill/>
          <a:ln w="9525">
            <a:noFill/>
            <a:miter lim="800000"/>
            <a:headEnd/>
            <a:tailEnd/>
          </a:ln>
        </p:spPr>
      </p:pic>
      <p:pic>
        <p:nvPicPr>
          <p:cNvPr id="1029" name="Picture 7"/>
          <p:cNvPicPr>
            <a:picLocks noChangeAspect="1" noChangeArrowheads="1"/>
          </p:cNvPicPr>
          <p:nvPr/>
        </p:nvPicPr>
        <p:blipFill>
          <a:blip r:embed="rId6"/>
          <a:srcRect l="95000" b="20000"/>
          <a:stretch>
            <a:fillRect/>
          </a:stretch>
        </p:blipFill>
        <p:spPr bwMode="auto">
          <a:xfrm>
            <a:off x="0" y="0"/>
            <a:ext cx="9144000" cy="1143000"/>
          </a:xfrm>
          <a:prstGeom prst="rect">
            <a:avLst/>
          </a:prstGeom>
          <a:noFill/>
          <a:ln w="9525">
            <a:noFill/>
            <a:miter lim="800000"/>
            <a:headEnd/>
            <a:tailEnd/>
          </a:ln>
        </p:spPr>
      </p:pic>
      <p:pic>
        <p:nvPicPr>
          <p:cNvPr id="1030" name="Picture 8"/>
          <p:cNvPicPr>
            <a:picLocks noChangeAspect="1" noChangeArrowheads="1"/>
          </p:cNvPicPr>
          <p:nvPr/>
        </p:nvPicPr>
        <p:blipFill>
          <a:blip r:embed="rId7"/>
          <a:srcRect r="8276" b="11685"/>
          <a:stretch>
            <a:fillRect/>
          </a:stretch>
        </p:blipFill>
        <p:spPr bwMode="auto">
          <a:xfrm>
            <a:off x="1012825" y="-44450"/>
            <a:ext cx="1425575" cy="1187450"/>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934200" y="0"/>
          <a:ext cx="1143000" cy="1143000"/>
        </p:xfrm>
        <a:graphic>
          <a:graphicData uri="http://schemas.openxmlformats.org/presentationml/2006/ole">
            <p:oleObj spid="_x0000_s1026" name="Photo Editor Photo" r:id="rId8" imgW="1371429" imgH="1371429" progId="">
              <p:embed/>
            </p:oleObj>
          </a:graphicData>
        </a:graphic>
      </p:graphicFrame>
      <p:pic>
        <p:nvPicPr>
          <p:cNvPr id="1031" name="Picture 10"/>
          <p:cNvPicPr>
            <a:picLocks noChangeAspect="1" noChangeArrowheads="1"/>
          </p:cNvPicPr>
          <p:nvPr/>
        </p:nvPicPr>
        <p:blipFill>
          <a:blip r:embed="rId6"/>
          <a:srcRect/>
          <a:stretch>
            <a:fillRect/>
          </a:stretch>
        </p:blipFill>
        <p:spPr bwMode="auto">
          <a:xfrm>
            <a:off x="2362200" y="0"/>
            <a:ext cx="4572000" cy="1143000"/>
          </a:xfrm>
          <a:prstGeom prst="rect">
            <a:avLst/>
          </a:prstGeom>
          <a:noFill/>
          <a:ln w="9525">
            <a:noFill/>
            <a:miter lim="800000"/>
            <a:headEnd/>
            <a:tailEnd/>
          </a:ln>
        </p:spPr>
      </p:pic>
      <p:sp>
        <p:nvSpPr>
          <p:cNvPr id="1032" name="Text Box 10"/>
          <p:cNvSpPr txBox="1">
            <a:spLocks noChangeArrowheads="1"/>
          </p:cNvSpPr>
          <p:nvPr/>
        </p:nvSpPr>
        <p:spPr bwMode="auto">
          <a:xfrm>
            <a:off x="4724400" y="5661025"/>
            <a:ext cx="4419600" cy="1196975"/>
          </a:xfrm>
          <a:prstGeom prst="rect">
            <a:avLst/>
          </a:prstGeom>
          <a:solidFill>
            <a:srgbClr val="00FFFF"/>
          </a:solidFill>
          <a:ln w="9525">
            <a:solidFill>
              <a:schemeClr val="tx1"/>
            </a:solidFill>
            <a:miter lim="800000"/>
            <a:headEnd/>
            <a:tailEnd/>
          </a:ln>
        </p:spPr>
        <p:txBody>
          <a:bodyPr>
            <a:spAutoFit/>
          </a:bodyPr>
          <a:lstStyle/>
          <a:p>
            <a:pPr eaLnBrk="1" hangingPunct="1"/>
            <a:r>
              <a:rPr lang="en-US" sz="1200" b="1">
                <a:latin typeface="Times New Roman" pitchFamily="18" charset="0"/>
              </a:rPr>
              <a:t>RAQMS has been used to support airborne field missions [Pierce et al, 2003, 2007, 2008], develop capabilities for assimilating satellite trace gas and aerosol retrievals [Pierce et al., 2007, 2008, Fishman et al., 2008, Sunita et al., 2008] and assess the impact of global chemical analyses on regional air quality predictions [Song et al., 2008, Tang et al., 2008]</a:t>
            </a:r>
            <a:endParaRPr lang="en-US" sz="1200">
              <a:latin typeface="Times New Roman" pitchFamily="18" charset="0"/>
            </a:endParaRPr>
          </a:p>
        </p:txBody>
      </p:sp>
      <p:sp>
        <p:nvSpPr>
          <p:cNvPr id="1033" name="Text Box 11"/>
          <p:cNvSpPr txBox="1">
            <a:spLocks noChangeArrowheads="1"/>
          </p:cNvSpPr>
          <p:nvPr/>
        </p:nvSpPr>
        <p:spPr bwMode="auto">
          <a:xfrm>
            <a:off x="76200" y="1981200"/>
            <a:ext cx="4648200" cy="4760913"/>
          </a:xfrm>
          <a:prstGeom prst="rect">
            <a:avLst/>
          </a:prstGeom>
          <a:noFill/>
          <a:ln w="9525">
            <a:noFill/>
            <a:miter lim="800000"/>
            <a:headEnd/>
            <a:tailEnd/>
          </a:ln>
        </p:spPr>
        <p:txBody>
          <a:bodyPr>
            <a:spAutoFit/>
          </a:bodyPr>
          <a:lstStyle/>
          <a:p>
            <a:pPr marL="342900" indent="-342900">
              <a:buFontTx/>
              <a:buAutoNum type="arabicPeriod"/>
            </a:pPr>
            <a:r>
              <a:rPr lang="en-US" b="1">
                <a:latin typeface="Times New Roman" pitchFamily="18" charset="0"/>
              </a:rPr>
              <a:t>Online global chemical and aerosol assimilation/ forecasting system</a:t>
            </a:r>
          </a:p>
          <a:p>
            <a:pPr marL="342900" indent="-342900">
              <a:buFontTx/>
              <a:buAutoNum type="arabicPeriod"/>
            </a:pPr>
            <a:endParaRPr lang="en-US" b="1">
              <a:latin typeface="Times New Roman" pitchFamily="18" charset="0"/>
            </a:endParaRPr>
          </a:p>
          <a:p>
            <a:pPr marL="342900" indent="-342900">
              <a:buFontTx/>
              <a:buAutoNum type="arabicPeriod"/>
            </a:pPr>
            <a:r>
              <a:rPr lang="en-US" b="1">
                <a:latin typeface="Times New Roman" pitchFamily="18" charset="0"/>
              </a:rPr>
              <a:t>UW-Madison sigma-theta hybrid coordinate model (UW-Hybrid) dynamical core</a:t>
            </a:r>
          </a:p>
          <a:p>
            <a:pPr marL="342900" indent="-342900">
              <a:buFontTx/>
              <a:buAutoNum type="arabicPeriod"/>
            </a:pPr>
            <a:endParaRPr lang="en-US" b="1">
              <a:latin typeface="Times New Roman" pitchFamily="18" charset="0"/>
            </a:endParaRPr>
          </a:p>
          <a:p>
            <a:pPr marL="342900" indent="-342900">
              <a:buFontTx/>
              <a:buAutoNum type="arabicPeriod"/>
            </a:pPr>
            <a:r>
              <a:rPr lang="en-US" b="1">
                <a:latin typeface="Times New Roman" pitchFamily="18" charset="0"/>
              </a:rPr>
              <a:t>Unified stratosphere/troposphere chemical prediction scheme (LaRC-Combo) developed at NASA LaRC</a:t>
            </a:r>
          </a:p>
          <a:p>
            <a:pPr marL="342900" indent="-342900">
              <a:buFontTx/>
              <a:buAutoNum type="arabicPeriod"/>
            </a:pPr>
            <a:endParaRPr lang="en-US" b="1">
              <a:latin typeface="Times New Roman" pitchFamily="18" charset="0"/>
            </a:endParaRPr>
          </a:p>
          <a:p>
            <a:pPr marL="342900" indent="-342900">
              <a:buFontTx/>
              <a:buAutoNum type="arabicPeriod"/>
            </a:pPr>
            <a:r>
              <a:rPr lang="en-US" b="1">
                <a:latin typeface="Times New Roman" pitchFamily="18" charset="0"/>
              </a:rPr>
              <a:t>Aerosol prediction scheme (GOCART) developed by Mian Chin (NASA GSFC). </a:t>
            </a:r>
          </a:p>
          <a:p>
            <a:pPr marL="342900" indent="-342900">
              <a:buFontTx/>
              <a:buAutoNum type="arabicPeriod"/>
            </a:pPr>
            <a:endParaRPr lang="en-US" b="1">
              <a:latin typeface="Times New Roman" pitchFamily="18" charset="0"/>
            </a:endParaRPr>
          </a:p>
          <a:p>
            <a:pPr marL="342900" indent="-342900">
              <a:buFontTx/>
              <a:buAutoNum type="arabicPeriod"/>
            </a:pPr>
            <a:r>
              <a:rPr lang="en-US" b="1">
                <a:latin typeface="Times New Roman" pitchFamily="18" charset="0"/>
              </a:rPr>
              <a:t>Statistical Digital Filter (OI) assimilation system developed by James Stobie (NASA/GFSC)</a:t>
            </a:r>
          </a:p>
        </p:txBody>
      </p:sp>
      <p:pic>
        <p:nvPicPr>
          <p:cNvPr id="1034" name="Picture 13" descr="RAQMS_obs_dc8_20040720_ra_curtain_ozone_avery_assim_reduced"/>
          <p:cNvPicPr>
            <a:picLocks noChangeAspect="1" noChangeArrowheads="1"/>
          </p:cNvPicPr>
          <p:nvPr/>
        </p:nvPicPr>
        <p:blipFill>
          <a:blip r:embed="rId9"/>
          <a:srcRect t="48518"/>
          <a:stretch>
            <a:fillRect/>
          </a:stretch>
        </p:blipFill>
        <p:spPr bwMode="auto">
          <a:xfrm>
            <a:off x="5048250" y="3843338"/>
            <a:ext cx="3486150" cy="1795462"/>
          </a:xfrm>
          <a:prstGeom prst="rect">
            <a:avLst/>
          </a:prstGeom>
          <a:noFill/>
          <a:ln w="9525">
            <a:noFill/>
            <a:miter lim="800000"/>
            <a:headEnd/>
            <a:tailEnd/>
          </a:ln>
        </p:spPr>
      </p:pic>
      <p:sp>
        <p:nvSpPr>
          <p:cNvPr id="1035" name="Text Box 12"/>
          <p:cNvSpPr txBox="1">
            <a:spLocks noChangeArrowheads="1"/>
          </p:cNvSpPr>
          <p:nvPr/>
        </p:nvSpPr>
        <p:spPr bwMode="auto">
          <a:xfrm>
            <a:off x="517525" y="1238250"/>
            <a:ext cx="3402013" cy="579438"/>
          </a:xfrm>
          <a:prstGeom prst="rect">
            <a:avLst/>
          </a:prstGeom>
          <a:noFill/>
          <a:ln w="9525">
            <a:noFill/>
            <a:miter lim="800000"/>
            <a:headEnd/>
            <a:tailEnd/>
          </a:ln>
        </p:spPr>
        <p:txBody>
          <a:bodyPr wrap="none">
            <a:spAutoFit/>
          </a:bodyPr>
          <a:lstStyle/>
          <a:p>
            <a:r>
              <a:rPr lang="en-US" sz="3200" b="1">
                <a:latin typeface="Times New Roman" pitchFamily="18" charset="0"/>
              </a:rPr>
              <a:t>Model Description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30"/>
          <p:cNvSpPr>
            <a:spLocks noChangeArrowheads="1"/>
          </p:cNvSpPr>
          <p:nvPr/>
        </p:nvSpPr>
        <p:spPr bwMode="auto">
          <a:xfrm>
            <a:off x="0" y="609600"/>
            <a:ext cx="2743200" cy="838200"/>
          </a:xfrm>
          <a:prstGeom prst="ellipse">
            <a:avLst/>
          </a:prstGeom>
          <a:solidFill>
            <a:srgbClr val="00FFFF"/>
          </a:solidFill>
          <a:ln w="12700">
            <a:solidFill>
              <a:schemeClr val="tx1"/>
            </a:solidFill>
            <a:round/>
            <a:headEnd/>
            <a:tailEnd/>
          </a:ln>
        </p:spPr>
        <p:txBody>
          <a:bodyPr wrap="none" anchor="ctr"/>
          <a:lstStyle/>
          <a:p>
            <a:endParaRPr lang="en-US"/>
          </a:p>
        </p:txBody>
      </p:sp>
      <p:sp>
        <p:nvSpPr>
          <p:cNvPr id="18435" name="Text Box 4"/>
          <p:cNvSpPr txBox="1">
            <a:spLocks noChangeArrowheads="1"/>
          </p:cNvSpPr>
          <p:nvPr/>
        </p:nvSpPr>
        <p:spPr bwMode="auto">
          <a:xfrm>
            <a:off x="152400" y="5181600"/>
            <a:ext cx="3429000" cy="376238"/>
          </a:xfrm>
          <a:prstGeom prst="rect">
            <a:avLst/>
          </a:prstGeom>
          <a:solidFill>
            <a:srgbClr val="00FFFF"/>
          </a:solidFill>
          <a:ln w="9525">
            <a:solidFill>
              <a:srgbClr val="0000CC"/>
            </a:solidFill>
            <a:miter lim="800000"/>
            <a:headEnd/>
            <a:tailEnd/>
          </a:ln>
        </p:spPr>
        <p:txBody>
          <a:bodyPr>
            <a:spAutoFit/>
          </a:bodyPr>
          <a:lstStyle/>
          <a:p>
            <a:pPr eaLnBrk="1" hangingPunct="1">
              <a:spcBef>
                <a:spcPct val="50000"/>
              </a:spcBef>
            </a:pPr>
            <a:r>
              <a:rPr lang="en-US" b="1">
                <a:solidFill>
                  <a:srgbClr val="0000CC"/>
                </a:solidFill>
                <a:latin typeface="Times New Roman" pitchFamily="18" charset="0"/>
              </a:rPr>
              <a:t>OMI O3 Column (OMIDAPS)</a:t>
            </a:r>
          </a:p>
        </p:txBody>
      </p:sp>
      <p:sp>
        <p:nvSpPr>
          <p:cNvPr id="18436" name="Text Box 5"/>
          <p:cNvSpPr txBox="1">
            <a:spLocks noChangeArrowheads="1"/>
          </p:cNvSpPr>
          <p:nvPr/>
        </p:nvSpPr>
        <p:spPr bwMode="auto">
          <a:xfrm>
            <a:off x="3276600" y="1676400"/>
            <a:ext cx="3048000" cy="376238"/>
          </a:xfrm>
          <a:prstGeom prst="rect">
            <a:avLst/>
          </a:prstGeom>
          <a:solidFill>
            <a:srgbClr val="FFFF00"/>
          </a:solidFill>
          <a:ln w="9525">
            <a:solidFill>
              <a:srgbClr val="0000CC"/>
            </a:solidFill>
            <a:miter lim="800000"/>
            <a:headEnd/>
            <a:tailEnd/>
          </a:ln>
        </p:spPr>
        <p:txBody>
          <a:bodyPr>
            <a:spAutoFit/>
          </a:bodyPr>
          <a:lstStyle/>
          <a:p>
            <a:pPr eaLnBrk="1" hangingPunct="1">
              <a:spcBef>
                <a:spcPct val="50000"/>
              </a:spcBef>
            </a:pPr>
            <a:r>
              <a:rPr lang="en-US" b="1">
                <a:solidFill>
                  <a:srgbClr val="0000CC"/>
                </a:solidFill>
                <a:latin typeface="Times New Roman" pitchFamily="18" charset="0"/>
              </a:rPr>
              <a:t>RAQMS Global Met/Chem </a:t>
            </a:r>
          </a:p>
        </p:txBody>
      </p:sp>
      <p:sp>
        <p:nvSpPr>
          <p:cNvPr id="18437" name="Text Box 7"/>
          <p:cNvSpPr txBox="1">
            <a:spLocks noChangeArrowheads="1"/>
          </p:cNvSpPr>
          <p:nvPr/>
        </p:nvSpPr>
        <p:spPr bwMode="auto">
          <a:xfrm>
            <a:off x="5257800" y="5229225"/>
            <a:ext cx="2914650" cy="366713"/>
          </a:xfrm>
          <a:prstGeom prst="rect">
            <a:avLst/>
          </a:prstGeom>
          <a:noFill/>
          <a:ln w="9525">
            <a:noFill/>
            <a:miter lim="800000"/>
            <a:headEnd/>
            <a:tailEnd/>
          </a:ln>
        </p:spPr>
        <p:txBody>
          <a:bodyPr>
            <a:spAutoFit/>
          </a:bodyPr>
          <a:lstStyle/>
          <a:p>
            <a:pPr eaLnBrk="1" hangingPunct="1">
              <a:spcBef>
                <a:spcPct val="50000"/>
              </a:spcBef>
            </a:pPr>
            <a:r>
              <a:rPr lang="en-US" b="1" i="1">
                <a:solidFill>
                  <a:srgbClr val="0000CC"/>
                </a:solidFill>
                <a:latin typeface="Times New Roman" pitchFamily="18" charset="0"/>
              </a:rPr>
              <a:t>Column Assimilation Cycle</a:t>
            </a:r>
          </a:p>
        </p:txBody>
      </p:sp>
      <p:sp>
        <p:nvSpPr>
          <p:cNvPr id="18438" name="Oval 8"/>
          <p:cNvSpPr>
            <a:spLocks noChangeArrowheads="1"/>
          </p:cNvSpPr>
          <p:nvPr/>
        </p:nvSpPr>
        <p:spPr bwMode="auto">
          <a:xfrm>
            <a:off x="5029200" y="4392613"/>
            <a:ext cx="3302000" cy="1801812"/>
          </a:xfrm>
          <a:prstGeom prst="ellipse">
            <a:avLst/>
          </a:prstGeom>
          <a:noFill/>
          <a:ln w="76200">
            <a:solidFill>
              <a:srgbClr val="0000CC"/>
            </a:solidFill>
            <a:round/>
            <a:headEnd/>
            <a:tailEnd/>
          </a:ln>
        </p:spPr>
        <p:txBody>
          <a:bodyPr wrap="none" anchor="ctr"/>
          <a:lstStyle/>
          <a:p>
            <a:endParaRPr lang="en-US"/>
          </a:p>
        </p:txBody>
      </p:sp>
      <p:grpSp>
        <p:nvGrpSpPr>
          <p:cNvPr id="18439" name="Group 9"/>
          <p:cNvGrpSpPr>
            <a:grpSpLocks/>
          </p:cNvGrpSpPr>
          <p:nvPr/>
        </p:nvGrpSpPr>
        <p:grpSpPr bwMode="auto">
          <a:xfrm>
            <a:off x="4191000" y="4616450"/>
            <a:ext cx="1828800" cy="539750"/>
            <a:chOff x="336" y="1920"/>
            <a:chExt cx="1296" cy="288"/>
          </a:xfrm>
        </p:grpSpPr>
        <p:sp>
          <p:nvSpPr>
            <p:cNvPr id="18494" name="Oval 10"/>
            <p:cNvSpPr>
              <a:spLocks noChangeArrowheads="1"/>
            </p:cNvSpPr>
            <p:nvPr/>
          </p:nvSpPr>
          <p:spPr bwMode="auto">
            <a:xfrm>
              <a:off x="336" y="1920"/>
              <a:ext cx="1296" cy="288"/>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5" name="Text Box 11"/>
            <p:cNvSpPr txBox="1">
              <a:spLocks noChangeArrowheads="1"/>
            </p:cNvSpPr>
            <p:nvPr/>
          </p:nvSpPr>
          <p:spPr bwMode="auto">
            <a:xfrm>
              <a:off x="384" y="1920"/>
              <a:ext cx="1200" cy="276"/>
            </a:xfrm>
            <a:prstGeom prst="rect">
              <a:avLst/>
            </a:prstGeom>
            <a:noFill/>
            <a:ln w="9525">
              <a:noFill/>
              <a:miter lim="800000"/>
              <a:headEnd/>
              <a:tailEnd/>
            </a:ln>
          </p:spPr>
          <p:txBody>
            <a:bodyPr>
              <a:spAutoFit/>
            </a:bodyPr>
            <a:lstStyle/>
            <a:p>
              <a:pPr eaLnBrk="1" hangingPunct="1">
                <a:spcBef>
                  <a:spcPct val="50000"/>
                </a:spcBef>
              </a:pPr>
              <a:r>
                <a:rPr lang="en-US" sz="1400">
                  <a:latin typeface="Times New Roman" pitchFamily="18" charset="0"/>
                </a:rPr>
                <a:t>Modeled O3+OMI Obs Operator</a:t>
              </a:r>
              <a:endParaRPr lang="en-US" sz="2400">
                <a:latin typeface="Times New Roman" pitchFamily="18" charset="0"/>
              </a:endParaRPr>
            </a:p>
          </p:txBody>
        </p:sp>
      </p:grpSp>
      <p:grpSp>
        <p:nvGrpSpPr>
          <p:cNvPr id="18440" name="Group 12"/>
          <p:cNvGrpSpPr>
            <a:grpSpLocks/>
          </p:cNvGrpSpPr>
          <p:nvPr/>
        </p:nvGrpSpPr>
        <p:grpSpPr bwMode="auto">
          <a:xfrm>
            <a:off x="7459663" y="5768975"/>
            <a:ext cx="1684337" cy="479425"/>
            <a:chOff x="3744" y="3408"/>
            <a:chExt cx="1152" cy="336"/>
          </a:xfrm>
        </p:grpSpPr>
        <p:sp>
          <p:nvSpPr>
            <p:cNvPr id="18492" name="Oval 13"/>
            <p:cNvSpPr>
              <a:spLocks noChangeArrowheads="1"/>
            </p:cNvSpPr>
            <p:nvPr/>
          </p:nvSpPr>
          <p:spPr bwMode="auto">
            <a:xfrm>
              <a:off x="3744" y="3408"/>
              <a:ext cx="1152" cy="33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3" name="Text Box 14"/>
            <p:cNvSpPr txBox="1">
              <a:spLocks noChangeArrowheads="1"/>
            </p:cNvSpPr>
            <p:nvPr/>
          </p:nvSpPr>
          <p:spPr bwMode="auto">
            <a:xfrm>
              <a:off x="3792" y="3456"/>
              <a:ext cx="1104" cy="213"/>
            </a:xfrm>
            <a:prstGeom prst="rect">
              <a:avLst/>
            </a:prstGeom>
            <a:noFill/>
            <a:ln w="9525">
              <a:noFill/>
              <a:miter lim="800000"/>
              <a:headEnd/>
              <a:tailEnd/>
            </a:ln>
          </p:spPr>
          <p:txBody>
            <a:bodyPr>
              <a:spAutoFit/>
            </a:bodyPr>
            <a:lstStyle/>
            <a:p>
              <a:pPr eaLnBrk="1" hangingPunct="1">
                <a:spcBef>
                  <a:spcPct val="50000"/>
                </a:spcBef>
              </a:pPr>
              <a:r>
                <a:rPr lang="en-US" sz="1400">
                  <a:solidFill>
                    <a:srgbClr val="0000CC"/>
                  </a:solidFill>
                  <a:latin typeface="Times New Roman" pitchFamily="18" charset="0"/>
                </a:rPr>
                <a:t>Column increment</a:t>
              </a:r>
            </a:p>
          </p:txBody>
        </p:sp>
      </p:grpSp>
      <p:grpSp>
        <p:nvGrpSpPr>
          <p:cNvPr id="18441" name="Group 15"/>
          <p:cNvGrpSpPr>
            <a:grpSpLocks/>
          </p:cNvGrpSpPr>
          <p:nvPr/>
        </p:nvGrpSpPr>
        <p:grpSpPr bwMode="auto">
          <a:xfrm>
            <a:off x="3962400" y="5648325"/>
            <a:ext cx="2008188" cy="495300"/>
            <a:chOff x="288" y="3024"/>
            <a:chExt cx="1488" cy="528"/>
          </a:xfrm>
        </p:grpSpPr>
        <p:sp>
          <p:nvSpPr>
            <p:cNvPr id="18490" name="Oval 16"/>
            <p:cNvSpPr>
              <a:spLocks noChangeArrowheads="1"/>
            </p:cNvSpPr>
            <p:nvPr/>
          </p:nvSpPr>
          <p:spPr bwMode="auto">
            <a:xfrm>
              <a:off x="288" y="3024"/>
              <a:ext cx="1488" cy="528"/>
            </a:xfrm>
            <a:prstGeom prst="ellipse">
              <a:avLst/>
            </a:prstGeom>
            <a:solidFill>
              <a:schemeClr val="bg1"/>
            </a:solidFill>
            <a:ln w="9525">
              <a:solidFill>
                <a:schemeClr val="tx1"/>
              </a:solidFill>
              <a:round/>
              <a:headEnd/>
              <a:tailEnd/>
            </a:ln>
          </p:spPr>
          <p:txBody>
            <a:bodyPr wrap="none" anchor="ctr"/>
            <a:lstStyle/>
            <a:p>
              <a:endParaRPr lang="en-US"/>
            </a:p>
          </p:txBody>
        </p:sp>
        <p:sp>
          <p:nvSpPr>
            <p:cNvPr id="18491" name="Text Box 17"/>
            <p:cNvSpPr txBox="1">
              <a:spLocks noChangeArrowheads="1"/>
            </p:cNvSpPr>
            <p:nvPr/>
          </p:nvSpPr>
          <p:spPr bwMode="auto">
            <a:xfrm>
              <a:off x="432" y="3072"/>
              <a:ext cx="1344" cy="326"/>
            </a:xfrm>
            <a:prstGeom prst="rect">
              <a:avLst/>
            </a:prstGeom>
            <a:noFill/>
            <a:ln w="9525">
              <a:noFill/>
              <a:miter lim="800000"/>
              <a:headEnd/>
              <a:tailEnd/>
            </a:ln>
          </p:spPr>
          <p:txBody>
            <a:bodyPr>
              <a:spAutoFit/>
            </a:bodyPr>
            <a:lstStyle/>
            <a:p>
              <a:pPr eaLnBrk="1" hangingPunct="1">
                <a:spcBef>
                  <a:spcPct val="50000"/>
                </a:spcBef>
              </a:pPr>
              <a:r>
                <a:rPr lang="en-US" sz="1400">
                  <a:solidFill>
                    <a:srgbClr val="0000CC"/>
                  </a:solidFill>
                  <a:latin typeface="Times New Roman" pitchFamily="18" charset="0"/>
                </a:rPr>
                <a:t>First Guess Column</a:t>
              </a:r>
              <a:endParaRPr lang="en-US" sz="1400">
                <a:latin typeface="Times New Roman" pitchFamily="18" charset="0"/>
              </a:endParaRPr>
            </a:p>
          </p:txBody>
        </p:sp>
      </p:grpSp>
      <p:grpSp>
        <p:nvGrpSpPr>
          <p:cNvPr id="18442" name="Group 18"/>
          <p:cNvGrpSpPr>
            <a:grpSpLocks/>
          </p:cNvGrpSpPr>
          <p:nvPr/>
        </p:nvGrpSpPr>
        <p:grpSpPr bwMode="auto">
          <a:xfrm>
            <a:off x="7200900" y="4687888"/>
            <a:ext cx="1749425" cy="420687"/>
            <a:chOff x="4080" y="2016"/>
            <a:chExt cx="1296" cy="336"/>
          </a:xfrm>
        </p:grpSpPr>
        <p:sp>
          <p:nvSpPr>
            <p:cNvPr id="18488" name="Oval 19"/>
            <p:cNvSpPr>
              <a:spLocks noChangeArrowheads="1"/>
            </p:cNvSpPr>
            <p:nvPr/>
          </p:nvSpPr>
          <p:spPr bwMode="auto">
            <a:xfrm>
              <a:off x="4080" y="2016"/>
              <a:ext cx="1248" cy="33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9" name="Text Box 20"/>
            <p:cNvSpPr txBox="1">
              <a:spLocks noChangeArrowheads="1"/>
            </p:cNvSpPr>
            <p:nvPr/>
          </p:nvSpPr>
          <p:spPr bwMode="auto">
            <a:xfrm>
              <a:off x="4128" y="2064"/>
              <a:ext cx="1248" cy="245"/>
            </a:xfrm>
            <a:prstGeom prst="rect">
              <a:avLst/>
            </a:prstGeom>
            <a:noFill/>
            <a:ln w="9525">
              <a:noFill/>
              <a:miter lim="800000"/>
              <a:headEnd/>
              <a:tailEnd/>
            </a:ln>
          </p:spPr>
          <p:txBody>
            <a:bodyPr>
              <a:spAutoFit/>
            </a:bodyPr>
            <a:lstStyle/>
            <a:p>
              <a:pPr eaLnBrk="1" hangingPunct="1">
                <a:spcBef>
                  <a:spcPct val="50000"/>
                </a:spcBef>
              </a:pPr>
              <a:r>
                <a:rPr lang="en-US" sz="1400">
                  <a:latin typeface="Times New Roman" pitchFamily="18" charset="0"/>
                </a:rPr>
                <a:t>Adjusted </a:t>
              </a:r>
              <a:r>
                <a:rPr lang="en-US" sz="1400">
                  <a:solidFill>
                    <a:srgbClr val="FF0000"/>
                  </a:solidFill>
                  <a:latin typeface="Times New Roman" pitchFamily="18" charset="0"/>
                </a:rPr>
                <a:t>O3</a:t>
              </a:r>
            </a:p>
          </p:txBody>
        </p:sp>
      </p:grpSp>
      <p:sp>
        <p:nvSpPr>
          <p:cNvPr id="18443" name="Line 21"/>
          <p:cNvSpPr>
            <a:spLocks noChangeShapeType="1"/>
          </p:cNvSpPr>
          <p:nvPr/>
        </p:nvSpPr>
        <p:spPr bwMode="auto">
          <a:xfrm rot="456784" flipH="1">
            <a:off x="5775325" y="4448175"/>
            <a:ext cx="195263" cy="60325"/>
          </a:xfrm>
          <a:prstGeom prst="line">
            <a:avLst/>
          </a:prstGeom>
          <a:noFill/>
          <a:ln w="76200">
            <a:solidFill>
              <a:srgbClr val="0000CC"/>
            </a:solidFill>
            <a:round/>
            <a:headEnd/>
            <a:tailEnd type="triangle" w="med" len="med"/>
          </a:ln>
        </p:spPr>
        <p:txBody>
          <a:bodyPr/>
          <a:lstStyle/>
          <a:p>
            <a:endParaRPr lang="en-US"/>
          </a:p>
        </p:txBody>
      </p:sp>
      <p:sp>
        <p:nvSpPr>
          <p:cNvPr id="18444" name="Line 22"/>
          <p:cNvSpPr>
            <a:spLocks noChangeShapeType="1"/>
          </p:cNvSpPr>
          <p:nvPr/>
        </p:nvSpPr>
        <p:spPr bwMode="auto">
          <a:xfrm>
            <a:off x="5064125" y="5287963"/>
            <a:ext cx="0" cy="180975"/>
          </a:xfrm>
          <a:prstGeom prst="line">
            <a:avLst/>
          </a:prstGeom>
          <a:noFill/>
          <a:ln w="76200">
            <a:solidFill>
              <a:srgbClr val="0000CC"/>
            </a:solidFill>
            <a:round/>
            <a:headEnd/>
            <a:tailEnd type="triangle" w="med" len="med"/>
          </a:ln>
        </p:spPr>
        <p:txBody>
          <a:bodyPr/>
          <a:lstStyle/>
          <a:p>
            <a:endParaRPr lang="en-US"/>
          </a:p>
        </p:txBody>
      </p:sp>
      <p:sp>
        <p:nvSpPr>
          <p:cNvPr id="18445" name="Line 23"/>
          <p:cNvSpPr>
            <a:spLocks noChangeShapeType="1"/>
          </p:cNvSpPr>
          <p:nvPr/>
        </p:nvSpPr>
        <p:spPr bwMode="auto">
          <a:xfrm rot="554502">
            <a:off x="6164263" y="6129338"/>
            <a:ext cx="195262" cy="1587"/>
          </a:xfrm>
          <a:prstGeom prst="line">
            <a:avLst/>
          </a:prstGeom>
          <a:noFill/>
          <a:ln w="76200">
            <a:solidFill>
              <a:srgbClr val="0000CC"/>
            </a:solidFill>
            <a:round/>
            <a:headEnd/>
            <a:tailEnd type="triangle" w="med" len="med"/>
          </a:ln>
        </p:spPr>
        <p:txBody>
          <a:bodyPr/>
          <a:lstStyle/>
          <a:p>
            <a:endParaRPr lang="en-US"/>
          </a:p>
        </p:txBody>
      </p:sp>
      <p:sp>
        <p:nvSpPr>
          <p:cNvPr id="18446" name="Line 24"/>
          <p:cNvSpPr>
            <a:spLocks noChangeShapeType="1"/>
          </p:cNvSpPr>
          <p:nvPr/>
        </p:nvSpPr>
        <p:spPr bwMode="auto">
          <a:xfrm rot="20600120" flipV="1">
            <a:off x="7200900" y="6129338"/>
            <a:ext cx="193675" cy="1587"/>
          </a:xfrm>
          <a:prstGeom prst="line">
            <a:avLst/>
          </a:prstGeom>
          <a:noFill/>
          <a:ln w="76200">
            <a:solidFill>
              <a:srgbClr val="0000CC"/>
            </a:solidFill>
            <a:round/>
            <a:headEnd/>
            <a:tailEnd type="triangle" w="med" len="med"/>
          </a:ln>
        </p:spPr>
        <p:txBody>
          <a:bodyPr/>
          <a:lstStyle/>
          <a:p>
            <a:endParaRPr lang="en-US"/>
          </a:p>
        </p:txBody>
      </p:sp>
      <p:sp>
        <p:nvSpPr>
          <p:cNvPr id="18447" name="Line 25"/>
          <p:cNvSpPr>
            <a:spLocks noChangeShapeType="1"/>
          </p:cNvSpPr>
          <p:nvPr/>
        </p:nvSpPr>
        <p:spPr bwMode="auto">
          <a:xfrm flipV="1">
            <a:off x="8366125" y="5229225"/>
            <a:ext cx="0" cy="179388"/>
          </a:xfrm>
          <a:prstGeom prst="line">
            <a:avLst/>
          </a:prstGeom>
          <a:noFill/>
          <a:ln w="76200">
            <a:solidFill>
              <a:srgbClr val="0000CC"/>
            </a:solidFill>
            <a:round/>
            <a:headEnd/>
            <a:tailEnd type="triangle" w="med" len="med"/>
          </a:ln>
        </p:spPr>
        <p:txBody>
          <a:bodyPr/>
          <a:lstStyle/>
          <a:p>
            <a:endParaRPr lang="en-US"/>
          </a:p>
        </p:txBody>
      </p:sp>
      <p:sp>
        <p:nvSpPr>
          <p:cNvPr id="18448" name="Line 26"/>
          <p:cNvSpPr>
            <a:spLocks noChangeShapeType="1"/>
          </p:cNvSpPr>
          <p:nvPr/>
        </p:nvSpPr>
        <p:spPr bwMode="auto">
          <a:xfrm flipH="1" flipV="1">
            <a:off x="6858000" y="4387850"/>
            <a:ext cx="228600" cy="76200"/>
          </a:xfrm>
          <a:prstGeom prst="line">
            <a:avLst/>
          </a:prstGeom>
          <a:noFill/>
          <a:ln w="76200">
            <a:solidFill>
              <a:srgbClr val="0000CC"/>
            </a:solidFill>
            <a:round/>
            <a:headEnd/>
            <a:tailEnd type="triangle" w="med" len="med"/>
          </a:ln>
        </p:spPr>
        <p:txBody>
          <a:bodyPr/>
          <a:lstStyle/>
          <a:p>
            <a:endParaRPr lang="en-US"/>
          </a:p>
        </p:txBody>
      </p:sp>
      <p:sp>
        <p:nvSpPr>
          <p:cNvPr id="18449" name="Text Box 28"/>
          <p:cNvSpPr txBox="1">
            <a:spLocks noChangeArrowheads="1"/>
          </p:cNvSpPr>
          <p:nvPr/>
        </p:nvSpPr>
        <p:spPr bwMode="auto">
          <a:xfrm>
            <a:off x="0" y="0"/>
            <a:ext cx="9144000" cy="406400"/>
          </a:xfrm>
          <a:prstGeom prst="rect">
            <a:avLst/>
          </a:prstGeom>
          <a:solidFill>
            <a:srgbClr val="00FFFF"/>
          </a:solidFill>
          <a:ln w="9525">
            <a:solidFill>
              <a:schemeClr val="tx1"/>
            </a:solidFill>
            <a:miter lim="800000"/>
            <a:headEnd/>
            <a:tailEnd/>
          </a:ln>
        </p:spPr>
        <p:txBody>
          <a:bodyPr>
            <a:spAutoFit/>
          </a:bodyPr>
          <a:lstStyle/>
          <a:p>
            <a:pPr algn="ctr" eaLnBrk="1" hangingPunct="1">
              <a:spcBef>
                <a:spcPct val="50000"/>
              </a:spcBef>
            </a:pPr>
            <a:r>
              <a:rPr lang="en-US" sz="2000" b="1">
                <a:latin typeface="Times New Roman" pitchFamily="18" charset="0"/>
              </a:rPr>
              <a:t>RAQMS</a:t>
            </a:r>
            <a:r>
              <a:rPr lang="en-US" sz="2000" b="1" baseline="-25000">
                <a:latin typeface="Times New Roman" pitchFamily="18" charset="0"/>
              </a:rPr>
              <a:t> </a:t>
            </a:r>
            <a:r>
              <a:rPr lang="en-US" sz="2000" b="1">
                <a:latin typeface="Times New Roman" pitchFamily="18" charset="0"/>
              </a:rPr>
              <a:t>2006 OMI/TES  O3/CO Assimilation Procedure</a:t>
            </a:r>
          </a:p>
        </p:txBody>
      </p:sp>
      <p:sp>
        <p:nvSpPr>
          <p:cNvPr id="18450" name="Text Box 29"/>
          <p:cNvSpPr txBox="1">
            <a:spLocks noChangeArrowheads="1"/>
          </p:cNvSpPr>
          <p:nvPr/>
        </p:nvSpPr>
        <p:spPr bwMode="auto">
          <a:xfrm>
            <a:off x="381000" y="762000"/>
            <a:ext cx="2052638" cy="517525"/>
          </a:xfrm>
          <a:prstGeom prst="rect">
            <a:avLst/>
          </a:prstGeom>
          <a:noFill/>
          <a:ln w="9525">
            <a:noFill/>
            <a:miter lim="800000"/>
            <a:headEnd/>
            <a:tailEnd/>
          </a:ln>
        </p:spPr>
        <p:txBody>
          <a:bodyPr wrap="none">
            <a:spAutoFit/>
          </a:bodyPr>
          <a:lstStyle/>
          <a:p>
            <a:pPr algn="ctr"/>
            <a:r>
              <a:rPr lang="en-US" sz="1400" b="1">
                <a:latin typeface="Times New Roman" pitchFamily="18" charset="0"/>
              </a:rPr>
              <a:t>MODIS Rapid Response</a:t>
            </a:r>
          </a:p>
          <a:p>
            <a:pPr algn="ctr"/>
            <a:r>
              <a:rPr lang="en-US" sz="1400" b="1">
                <a:latin typeface="Times New Roman" pitchFamily="18" charset="0"/>
              </a:rPr>
              <a:t>Wild fire locations</a:t>
            </a:r>
          </a:p>
        </p:txBody>
      </p:sp>
      <p:sp>
        <p:nvSpPr>
          <p:cNvPr id="18451" name="Line 31"/>
          <p:cNvSpPr>
            <a:spLocks noChangeShapeType="1"/>
          </p:cNvSpPr>
          <p:nvPr/>
        </p:nvSpPr>
        <p:spPr bwMode="auto">
          <a:xfrm>
            <a:off x="4724400" y="1295400"/>
            <a:ext cx="0" cy="381000"/>
          </a:xfrm>
          <a:prstGeom prst="line">
            <a:avLst/>
          </a:prstGeom>
          <a:noFill/>
          <a:ln w="76200">
            <a:solidFill>
              <a:srgbClr val="0000FF"/>
            </a:solidFill>
            <a:round/>
            <a:headEnd/>
            <a:tailEnd type="triangle" w="med" len="med"/>
          </a:ln>
        </p:spPr>
        <p:txBody>
          <a:bodyPr/>
          <a:lstStyle/>
          <a:p>
            <a:endParaRPr lang="en-US"/>
          </a:p>
        </p:txBody>
      </p:sp>
      <p:sp>
        <p:nvSpPr>
          <p:cNvPr id="18452" name="Line 35"/>
          <p:cNvSpPr>
            <a:spLocks noChangeShapeType="1"/>
          </p:cNvSpPr>
          <p:nvPr/>
        </p:nvSpPr>
        <p:spPr bwMode="auto">
          <a:xfrm flipV="1">
            <a:off x="3581400" y="5410200"/>
            <a:ext cx="1447800" cy="0"/>
          </a:xfrm>
          <a:prstGeom prst="line">
            <a:avLst/>
          </a:prstGeom>
          <a:noFill/>
          <a:ln w="57150">
            <a:solidFill>
              <a:srgbClr val="0000FF"/>
            </a:solidFill>
            <a:round/>
            <a:headEnd/>
            <a:tailEnd type="triangle" w="med" len="med"/>
          </a:ln>
        </p:spPr>
        <p:txBody>
          <a:bodyPr/>
          <a:lstStyle/>
          <a:p>
            <a:endParaRPr lang="en-US"/>
          </a:p>
        </p:txBody>
      </p:sp>
      <p:sp>
        <p:nvSpPr>
          <p:cNvPr id="18453" name="Text Box 37"/>
          <p:cNvSpPr txBox="1">
            <a:spLocks noChangeArrowheads="1"/>
          </p:cNvSpPr>
          <p:nvPr/>
        </p:nvSpPr>
        <p:spPr bwMode="auto">
          <a:xfrm>
            <a:off x="76200" y="1676400"/>
            <a:ext cx="2819400" cy="376238"/>
          </a:xfrm>
          <a:prstGeom prst="rect">
            <a:avLst/>
          </a:prstGeom>
          <a:solidFill>
            <a:srgbClr val="FFFF00"/>
          </a:solidFill>
          <a:ln w="9525">
            <a:solidFill>
              <a:srgbClr val="0000CC"/>
            </a:solidFill>
            <a:miter lim="800000"/>
            <a:headEnd/>
            <a:tailEnd/>
          </a:ln>
        </p:spPr>
        <p:txBody>
          <a:bodyPr>
            <a:spAutoFit/>
          </a:bodyPr>
          <a:lstStyle/>
          <a:p>
            <a:pPr eaLnBrk="1" hangingPunct="1">
              <a:spcBef>
                <a:spcPct val="50000"/>
              </a:spcBef>
            </a:pPr>
            <a:r>
              <a:rPr lang="en-US" b="1">
                <a:solidFill>
                  <a:srgbClr val="0000CC"/>
                </a:solidFill>
                <a:latin typeface="Times New Roman" pitchFamily="18" charset="0"/>
              </a:rPr>
              <a:t>NOAA GFS Global Met</a:t>
            </a:r>
          </a:p>
        </p:txBody>
      </p:sp>
      <p:sp>
        <p:nvSpPr>
          <p:cNvPr id="18454" name="Line 38"/>
          <p:cNvSpPr>
            <a:spLocks noChangeShapeType="1"/>
          </p:cNvSpPr>
          <p:nvPr/>
        </p:nvSpPr>
        <p:spPr bwMode="auto">
          <a:xfrm>
            <a:off x="2895600" y="1828800"/>
            <a:ext cx="381000" cy="0"/>
          </a:xfrm>
          <a:prstGeom prst="line">
            <a:avLst/>
          </a:prstGeom>
          <a:noFill/>
          <a:ln w="76200">
            <a:solidFill>
              <a:srgbClr val="0000FF"/>
            </a:solidFill>
            <a:round/>
            <a:headEnd/>
            <a:tailEnd type="triangle" w="med" len="med"/>
          </a:ln>
        </p:spPr>
        <p:txBody>
          <a:bodyPr/>
          <a:lstStyle/>
          <a:p>
            <a:endParaRPr lang="en-US"/>
          </a:p>
        </p:txBody>
      </p:sp>
      <p:sp>
        <p:nvSpPr>
          <p:cNvPr id="18455" name="Text Box 39"/>
          <p:cNvSpPr txBox="1">
            <a:spLocks noChangeArrowheads="1"/>
          </p:cNvSpPr>
          <p:nvPr/>
        </p:nvSpPr>
        <p:spPr bwMode="auto">
          <a:xfrm>
            <a:off x="3200400" y="685800"/>
            <a:ext cx="3048000" cy="650875"/>
          </a:xfrm>
          <a:prstGeom prst="rect">
            <a:avLst/>
          </a:prstGeom>
          <a:solidFill>
            <a:srgbClr val="FFFF00"/>
          </a:solidFill>
          <a:ln w="9525">
            <a:solidFill>
              <a:srgbClr val="0000CC"/>
            </a:solidFill>
            <a:miter lim="800000"/>
            <a:headEnd/>
            <a:tailEnd/>
          </a:ln>
        </p:spPr>
        <p:txBody>
          <a:bodyPr>
            <a:spAutoFit/>
          </a:bodyPr>
          <a:lstStyle/>
          <a:p>
            <a:pPr eaLnBrk="1" hangingPunct="1">
              <a:spcBef>
                <a:spcPct val="50000"/>
              </a:spcBef>
            </a:pPr>
            <a:r>
              <a:rPr lang="en-US" b="1">
                <a:solidFill>
                  <a:srgbClr val="0000CC"/>
                </a:solidFill>
                <a:latin typeface="Times New Roman" pitchFamily="18" charset="0"/>
              </a:rPr>
              <a:t>Ecosystem/Severity Based wildfire emissions</a:t>
            </a:r>
          </a:p>
        </p:txBody>
      </p:sp>
      <p:sp>
        <p:nvSpPr>
          <p:cNvPr id="18456" name="Line 40"/>
          <p:cNvSpPr>
            <a:spLocks noChangeShapeType="1"/>
          </p:cNvSpPr>
          <p:nvPr/>
        </p:nvSpPr>
        <p:spPr bwMode="auto">
          <a:xfrm flipV="1">
            <a:off x="2895600" y="1295400"/>
            <a:ext cx="304800" cy="457200"/>
          </a:xfrm>
          <a:prstGeom prst="line">
            <a:avLst/>
          </a:prstGeom>
          <a:noFill/>
          <a:ln w="76200">
            <a:solidFill>
              <a:srgbClr val="0000FF"/>
            </a:solidFill>
            <a:round/>
            <a:headEnd/>
            <a:tailEnd type="triangle" w="med" len="med"/>
          </a:ln>
        </p:spPr>
        <p:txBody>
          <a:bodyPr/>
          <a:lstStyle/>
          <a:p>
            <a:endParaRPr lang="en-US"/>
          </a:p>
        </p:txBody>
      </p:sp>
      <p:sp>
        <p:nvSpPr>
          <p:cNvPr id="18457" name="Line 41"/>
          <p:cNvSpPr>
            <a:spLocks noChangeShapeType="1"/>
          </p:cNvSpPr>
          <p:nvPr/>
        </p:nvSpPr>
        <p:spPr bwMode="auto">
          <a:xfrm flipV="1">
            <a:off x="2743200" y="990600"/>
            <a:ext cx="457200" cy="0"/>
          </a:xfrm>
          <a:prstGeom prst="line">
            <a:avLst/>
          </a:prstGeom>
          <a:noFill/>
          <a:ln w="76200">
            <a:solidFill>
              <a:srgbClr val="0000FF"/>
            </a:solidFill>
            <a:round/>
            <a:headEnd/>
            <a:tailEnd type="triangle" w="med" len="med"/>
          </a:ln>
        </p:spPr>
        <p:txBody>
          <a:bodyPr/>
          <a:lstStyle/>
          <a:p>
            <a:endParaRPr lang="en-US"/>
          </a:p>
        </p:txBody>
      </p:sp>
      <p:grpSp>
        <p:nvGrpSpPr>
          <p:cNvPr id="18458" name="Group 44"/>
          <p:cNvGrpSpPr>
            <a:grpSpLocks/>
          </p:cNvGrpSpPr>
          <p:nvPr/>
        </p:nvGrpSpPr>
        <p:grpSpPr bwMode="auto">
          <a:xfrm>
            <a:off x="1905000" y="2057400"/>
            <a:ext cx="5181600" cy="2160588"/>
            <a:chOff x="2064" y="288"/>
            <a:chExt cx="3264" cy="1361"/>
          </a:xfrm>
        </p:grpSpPr>
        <p:sp>
          <p:nvSpPr>
            <p:cNvPr id="18467" name="Text Box 45"/>
            <p:cNvSpPr txBox="1">
              <a:spLocks noChangeArrowheads="1"/>
            </p:cNvSpPr>
            <p:nvPr/>
          </p:nvSpPr>
          <p:spPr bwMode="auto">
            <a:xfrm>
              <a:off x="2880" y="1007"/>
              <a:ext cx="1836" cy="231"/>
            </a:xfrm>
            <a:prstGeom prst="rect">
              <a:avLst/>
            </a:prstGeom>
            <a:noFill/>
            <a:ln w="9525">
              <a:noFill/>
              <a:miter lim="800000"/>
              <a:headEnd/>
              <a:tailEnd/>
            </a:ln>
          </p:spPr>
          <p:txBody>
            <a:bodyPr>
              <a:spAutoFit/>
            </a:bodyPr>
            <a:lstStyle/>
            <a:p>
              <a:pPr eaLnBrk="1" hangingPunct="1">
                <a:spcBef>
                  <a:spcPct val="50000"/>
                </a:spcBef>
              </a:pPr>
              <a:r>
                <a:rPr lang="en-US" b="1" i="1">
                  <a:solidFill>
                    <a:srgbClr val="0000CC"/>
                  </a:solidFill>
                  <a:latin typeface="Times New Roman" pitchFamily="18" charset="0"/>
                </a:rPr>
                <a:t>Profile Assimilation Cycle</a:t>
              </a:r>
            </a:p>
          </p:txBody>
        </p:sp>
        <p:sp>
          <p:nvSpPr>
            <p:cNvPr id="18468" name="Oval 46"/>
            <p:cNvSpPr>
              <a:spLocks noChangeArrowheads="1"/>
            </p:cNvSpPr>
            <p:nvPr/>
          </p:nvSpPr>
          <p:spPr bwMode="auto">
            <a:xfrm>
              <a:off x="2736" y="480"/>
              <a:ext cx="2080" cy="1135"/>
            </a:xfrm>
            <a:prstGeom prst="ellipse">
              <a:avLst/>
            </a:prstGeom>
            <a:noFill/>
            <a:ln w="76200">
              <a:solidFill>
                <a:srgbClr val="0000CC"/>
              </a:solidFill>
              <a:round/>
              <a:headEnd/>
              <a:tailEnd/>
            </a:ln>
          </p:spPr>
          <p:txBody>
            <a:bodyPr wrap="none" anchor="ctr"/>
            <a:lstStyle/>
            <a:p>
              <a:endParaRPr lang="en-US"/>
            </a:p>
          </p:txBody>
        </p:sp>
        <p:grpSp>
          <p:nvGrpSpPr>
            <p:cNvPr id="18469" name="Group 47"/>
            <p:cNvGrpSpPr>
              <a:grpSpLocks/>
            </p:cNvGrpSpPr>
            <p:nvPr/>
          </p:nvGrpSpPr>
          <p:grpSpPr bwMode="auto">
            <a:xfrm>
              <a:off x="2208" y="621"/>
              <a:ext cx="1152" cy="340"/>
              <a:chOff x="336" y="1920"/>
              <a:chExt cx="1296" cy="288"/>
            </a:xfrm>
          </p:grpSpPr>
          <p:sp>
            <p:nvSpPr>
              <p:cNvPr id="18486" name="Oval 48"/>
              <p:cNvSpPr>
                <a:spLocks noChangeArrowheads="1"/>
              </p:cNvSpPr>
              <p:nvPr/>
            </p:nvSpPr>
            <p:spPr bwMode="auto">
              <a:xfrm>
                <a:off x="336" y="1920"/>
                <a:ext cx="1296" cy="288"/>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7" name="Text Box 49"/>
              <p:cNvSpPr txBox="1">
                <a:spLocks noChangeArrowheads="1"/>
              </p:cNvSpPr>
              <p:nvPr/>
            </p:nvSpPr>
            <p:spPr bwMode="auto">
              <a:xfrm>
                <a:off x="384" y="1920"/>
                <a:ext cx="1200" cy="276"/>
              </a:xfrm>
              <a:prstGeom prst="rect">
                <a:avLst/>
              </a:prstGeom>
              <a:noFill/>
              <a:ln w="9525">
                <a:noFill/>
                <a:miter lim="800000"/>
                <a:headEnd/>
                <a:tailEnd/>
              </a:ln>
            </p:spPr>
            <p:txBody>
              <a:bodyPr>
                <a:spAutoFit/>
              </a:bodyPr>
              <a:lstStyle/>
              <a:p>
                <a:pPr eaLnBrk="1" hangingPunct="1">
                  <a:spcBef>
                    <a:spcPct val="50000"/>
                  </a:spcBef>
                </a:pPr>
                <a:r>
                  <a:rPr lang="en-US" sz="1400">
                    <a:latin typeface="Times New Roman" pitchFamily="18" charset="0"/>
                  </a:rPr>
                  <a:t>Modeled O3/CO +TES Obs Operator</a:t>
                </a:r>
                <a:endParaRPr lang="en-US" sz="2400">
                  <a:latin typeface="Times New Roman" pitchFamily="18" charset="0"/>
                </a:endParaRPr>
              </a:p>
            </p:txBody>
          </p:sp>
        </p:grpSp>
        <p:grpSp>
          <p:nvGrpSpPr>
            <p:cNvPr id="18470" name="Group 50"/>
            <p:cNvGrpSpPr>
              <a:grpSpLocks/>
            </p:cNvGrpSpPr>
            <p:nvPr/>
          </p:nvGrpSpPr>
          <p:grpSpPr bwMode="auto">
            <a:xfrm>
              <a:off x="4267" y="1347"/>
              <a:ext cx="1061" cy="302"/>
              <a:chOff x="3744" y="3408"/>
              <a:chExt cx="1152" cy="336"/>
            </a:xfrm>
          </p:grpSpPr>
          <p:sp>
            <p:nvSpPr>
              <p:cNvPr id="18484" name="Oval 51"/>
              <p:cNvSpPr>
                <a:spLocks noChangeArrowheads="1"/>
              </p:cNvSpPr>
              <p:nvPr/>
            </p:nvSpPr>
            <p:spPr bwMode="auto">
              <a:xfrm>
                <a:off x="3744" y="3408"/>
                <a:ext cx="1152" cy="33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5" name="Text Box 52"/>
              <p:cNvSpPr txBox="1">
                <a:spLocks noChangeArrowheads="1"/>
              </p:cNvSpPr>
              <p:nvPr/>
            </p:nvSpPr>
            <p:spPr bwMode="auto">
              <a:xfrm>
                <a:off x="3792" y="3456"/>
                <a:ext cx="1104" cy="213"/>
              </a:xfrm>
              <a:prstGeom prst="rect">
                <a:avLst/>
              </a:prstGeom>
              <a:noFill/>
              <a:ln w="9525">
                <a:noFill/>
                <a:miter lim="800000"/>
                <a:headEnd/>
                <a:tailEnd/>
              </a:ln>
            </p:spPr>
            <p:txBody>
              <a:bodyPr>
                <a:spAutoFit/>
              </a:bodyPr>
              <a:lstStyle/>
              <a:p>
                <a:pPr eaLnBrk="1" hangingPunct="1">
                  <a:spcBef>
                    <a:spcPct val="50000"/>
                  </a:spcBef>
                </a:pPr>
                <a:r>
                  <a:rPr lang="en-US" sz="1400">
                    <a:solidFill>
                      <a:srgbClr val="0000CC"/>
                    </a:solidFill>
                    <a:latin typeface="Times New Roman" pitchFamily="18" charset="0"/>
                  </a:rPr>
                  <a:t>Local increment</a:t>
                </a:r>
              </a:p>
            </p:txBody>
          </p:sp>
        </p:grpSp>
        <p:grpSp>
          <p:nvGrpSpPr>
            <p:cNvPr id="18471" name="Group 53"/>
            <p:cNvGrpSpPr>
              <a:grpSpLocks/>
            </p:cNvGrpSpPr>
            <p:nvPr/>
          </p:nvGrpSpPr>
          <p:grpSpPr bwMode="auto">
            <a:xfrm>
              <a:off x="2064" y="1271"/>
              <a:ext cx="1265" cy="312"/>
              <a:chOff x="288" y="3024"/>
              <a:chExt cx="1488" cy="528"/>
            </a:xfrm>
          </p:grpSpPr>
          <p:sp>
            <p:nvSpPr>
              <p:cNvPr id="18482" name="Oval 54"/>
              <p:cNvSpPr>
                <a:spLocks noChangeArrowheads="1"/>
              </p:cNvSpPr>
              <p:nvPr/>
            </p:nvSpPr>
            <p:spPr bwMode="auto">
              <a:xfrm>
                <a:off x="288" y="3024"/>
                <a:ext cx="1488" cy="528"/>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3" name="Text Box 55"/>
              <p:cNvSpPr txBox="1">
                <a:spLocks noChangeArrowheads="1"/>
              </p:cNvSpPr>
              <p:nvPr/>
            </p:nvSpPr>
            <p:spPr bwMode="auto">
              <a:xfrm>
                <a:off x="432" y="3072"/>
                <a:ext cx="1344" cy="326"/>
              </a:xfrm>
              <a:prstGeom prst="rect">
                <a:avLst/>
              </a:prstGeom>
              <a:noFill/>
              <a:ln w="9525">
                <a:noFill/>
                <a:miter lim="800000"/>
                <a:headEnd/>
                <a:tailEnd/>
              </a:ln>
            </p:spPr>
            <p:txBody>
              <a:bodyPr>
                <a:spAutoFit/>
              </a:bodyPr>
              <a:lstStyle/>
              <a:p>
                <a:pPr eaLnBrk="1" hangingPunct="1">
                  <a:spcBef>
                    <a:spcPct val="50000"/>
                  </a:spcBef>
                </a:pPr>
                <a:r>
                  <a:rPr lang="en-US" sz="1400">
                    <a:solidFill>
                      <a:srgbClr val="0000CC"/>
                    </a:solidFill>
                    <a:latin typeface="Times New Roman" pitchFamily="18" charset="0"/>
                  </a:rPr>
                  <a:t>First Guess Profile</a:t>
                </a:r>
                <a:endParaRPr lang="en-US" sz="1400">
                  <a:latin typeface="Times New Roman" pitchFamily="18" charset="0"/>
                </a:endParaRPr>
              </a:p>
            </p:txBody>
          </p:sp>
        </p:grpSp>
        <p:grpSp>
          <p:nvGrpSpPr>
            <p:cNvPr id="18472" name="Group 56"/>
            <p:cNvGrpSpPr>
              <a:grpSpLocks/>
            </p:cNvGrpSpPr>
            <p:nvPr/>
          </p:nvGrpSpPr>
          <p:grpSpPr bwMode="auto">
            <a:xfrm>
              <a:off x="4104" y="666"/>
              <a:ext cx="1102" cy="265"/>
              <a:chOff x="4080" y="2016"/>
              <a:chExt cx="1296" cy="336"/>
            </a:xfrm>
          </p:grpSpPr>
          <p:sp>
            <p:nvSpPr>
              <p:cNvPr id="18480" name="Oval 57"/>
              <p:cNvSpPr>
                <a:spLocks noChangeArrowheads="1"/>
              </p:cNvSpPr>
              <p:nvPr/>
            </p:nvSpPr>
            <p:spPr bwMode="auto">
              <a:xfrm>
                <a:off x="4080" y="2016"/>
                <a:ext cx="1248" cy="336"/>
              </a:xfrm>
              <a:prstGeom prst="ellipse">
                <a:avLst/>
              </a:prstGeom>
              <a:solidFill>
                <a:schemeClr val="bg1"/>
              </a:solidFill>
              <a:ln w="9525">
                <a:solidFill>
                  <a:schemeClr val="tx1"/>
                </a:solidFill>
                <a:round/>
                <a:headEnd/>
                <a:tailEnd/>
              </a:ln>
            </p:spPr>
            <p:txBody>
              <a:bodyPr wrap="none" anchor="ctr"/>
              <a:lstStyle/>
              <a:p>
                <a:endParaRPr lang="en-US"/>
              </a:p>
            </p:txBody>
          </p:sp>
          <p:sp>
            <p:nvSpPr>
              <p:cNvPr id="18481" name="Text Box 58"/>
              <p:cNvSpPr txBox="1">
                <a:spLocks noChangeArrowheads="1"/>
              </p:cNvSpPr>
              <p:nvPr/>
            </p:nvSpPr>
            <p:spPr bwMode="auto">
              <a:xfrm>
                <a:off x="4128" y="2064"/>
                <a:ext cx="1248" cy="245"/>
              </a:xfrm>
              <a:prstGeom prst="rect">
                <a:avLst/>
              </a:prstGeom>
              <a:noFill/>
              <a:ln w="9525">
                <a:noFill/>
                <a:miter lim="800000"/>
                <a:headEnd/>
                <a:tailEnd/>
              </a:ln>
            </p:spPr>
            <p:txBody>
              <a:bodyPr>
                <a:spAutoFit/>
              </a:bodyPr>
              <a:lstStyle/>
              <a:p>
                <a:pPr eaLnBrk="1" hangingPunct="1">
                  <a:spcBef>
                    <a:spcPct val="50000"/>
                  </a:spcBef>
                </a:pPr>
                <a:r>
                  <a:rPr lang="en-US" sz="1400">
                    <a:latin typeface="Times New Roman" pitchFamily="18" charset="0"/>
                  </a:rPr>
                  <a:t>Adjusted </a:t>
                </a:r>
                <a:r>
                  <a:rPr lang="en-US" sz="1400">
                    <a:solidFill>
                      <a:srgbClr val="FF0000"/>
                    </a:solidFill>
                    <a:latin typeface="Times New Roman" pitchFamily="18" charset="0"/>
                  </a:rPr>
                  <a:t>O3/CO</a:t>
                </a:r>
              </a:p>
            </p:txBody>
          </p:sp>
        </p:grpSp>
        <p:sp>
          <p:nvSpPr>
            <p:cNvPr id="18473" name="Line 59"/>
            <p:cNvSpPr>
              <a:spLocks noChangeShapeType="1"/>
            </p:cNvSpPr>
            <p:nvPr/>
          </p:nvSpPr>
          <p:spPr bwMode="auto">
            <a:xfrm rot="456784" flipH="1">
              <a:off x="3206" y="515"/>
              <a:ext cx="123" cy="38"/>
            </a:xfrm>
            <a:prstGeom prst="line">
              <a:avLst/>
            </a:prstGeom>
            <a:noFill/>
            <a:ln w="76200">
              <a:solidFill>
                <a:srgbClr val="0000CC"/>
              </a:solidFill>
              <a:round/>
              <a:headEnd/>
              <a:tailEnd type="triangle" w="med" len="med"/>
            </a:ln>
          </p:spPr>
          <p:txBody>
            <a:bodyPr/>
            <a:lstStyle/>
            <a:p>
              <a:endParaRPr lang="en-US"/>
            </a:p>
          </p:txBody>
        </p:sp>
        <p:sp>
          <p:nvSpPr>
            <p:cNvPr id="18474" name="Line 60"/>
            <p:cNvSpPr>
              <a:spLocks noChangeShapeType="1"/>
            </p:cNvSpPr>
            <p:nvPr/>
          </p:nvSpPr>
          <p:spPr bwMode="auto">
            <a:xfrm>
              <a:off x="2758" y="1044"/>
              <a:ext cx="0" cy="114"/>
            </a:xfrm>
            <a:prstGeom prst="line">
              <a:avLst/>
            </a:prstGeom>
            <a:noFill/>
            <a:ln w="76200">
              <a:solidFill>
                <a:srgbClr val="0000CC"/>
              </a:solidFill>
              <a:round/>
              <a:headEnd/>
              <a:tailEnd type="triangle" w="med" len="med"/>
            </a:ln>
          </p:spPr>
          <p:txBody>
            <a:bodyPr/>
            <a:lstStyle/>
            <a:p>
              <a:endParaRPr lang="en-US"/>
            </a:p>
          </p:txBody>
        </p:sp>
        <p:sp>
          <p:nvSpPr>
            <p:cNvPr id="18475" name="Line 61"/>
            <p:cNvSpPr>
              <a:spLocks noChangeShapeType="1"/>
            </p:cNvSpPr>
            <p:nvPr/>
          </p:nvSpPr>
          <p:spPr bwMode="auto">
            <a:xfrm rot="554502">
              <a:off x="3451" y="1574"/>
              <a:ext cx="123" cy="1"/>
            </a:xfrm>
            <a:prstGeom prst="line">
              <a:avLst/>
            </a:prstGeom>
            <a:noFill/>
            <a:ln w="76200">
              <a:solidFill>
                <a:srgbClr val="0000CC"/>
              </a:solidFill>
              <a:round/>
              <a:headEnd/>
              <a:tailEnd type="triangle" w="med" len="med"/>
            </a:ln>
          </p:spPr>
          <p:txBody>
            <a:bodyPr/>
            <a:lstStyle/>
            <a:p>
              <a:endParaRPr lang="en-US"/>
            </a:p>
          </p:txBody>
        </p:sp>
        <p:sp>
          <p:nvSpPr>
            <p:cNvPr id="18476" name="Line 62"/>
            <p:cNvSpPr>
              <a:spLocks noChangeShapeType="1"/>
            </p:cNvSpPr>
            <p:nvPr/>
          </p:nvSpPr>
          <p:spPr bwMode="auto">
            <a:xfrm rot="20600120" flipV="1">
              <a:off x="4104" y="1574"/>
              <a:ext cx="122" cy="1"/>
            </a:xfrm>
            <a:prstGeom prst="line">
              <a:avLst/>
            </a:prstGeom>
            <a:noFill/>
            <a:ln w="76200">
              <a:solidFill>
                <a:srgbClr val="0000CC"/>
              </a:solidFill>
              <a:round/>
              <a:headEnd/>
              <a:tailEnd type="triangle" w="med" len="med"/>
            </a:ln>
          </p:spPr>
          <p:txBody>
            <a:bodyPr/>
            <a:lstStyle/>
            <a:p>
              <a:endParaRPr lang="en-US"/>
            </a:p>
          </p:txBody>
        </p:sp>
        <p:sp>
          <p:nvSpPr>
            <p:cNvPr id="18477" name="Line 63"/>
            <p:cNvSpPr>
              <a:spLocks noChangeShapeType="1"/>
            </p:cNvSpPr>
            <p:nvPr/>
          </p:nvSpPr>
          <p:spPr bwMode="auto">
            <a:xfrm flipV="1">
              <a:off x="4838" y="1007"/>
              <a:ext cx="0" cy="113"/>
            </a:xfrm>
            <a:prstGeom prst="line">
              <a:avLst/>
            </a:prstGeom>
            <a:noFill/>
            <a:ln w="76200">
              <a:solidFill>
                <a:srgbClr val="0000CC"/>
              </a:solidFill>
              <a:round/>
              <a:headEnd/>
              <a:tailEnd type="triangle" w="med" len="med"/>
            </a:ln>
          </p:spPr>
          <p:txBody>
            <a:bodyPr/>
            <a:lstStyle/>
            <a:p>
              <a:endParaRPr lang="en-US"/>
            </a:p>
          </p:txBody>
        </p:sp>
        <p:sp>
          <p:nvSpPr>
            <p:cNvPr id="18478" name="Line 64"/>
            <p:cNvSpPr>
              <a:spLocks noChangeShapeType="1"/>
            </p:cNvSpPr>
            <p:nvPr/>
          </p:nvSpPr>
          <p:spPr bwMode="auto">
            <a:xfrm flipH="1" flipV="1">
              <a:off x="3888" y="477"/>
              <a:ext cx="144" cy="48"/>
            </a:xfrm>
            <a:prstGeom prst="line">
              <a:avLst/>
            </a:prstGeom>
            <a:noFill/>
            <a:ln w="76200">
              <a:solidFill>
                <a:srgbClr val="0000CC"/>
              </a:solidFill>
              <a:round/>
              <a:headEnd/>
              <a:tailEnd type="triangle" w="med" len="med"/>
            </a:ln>
          </p:spPr>
          <p:txBody>
            <a:bodyPr/>
            <a:lstStyle/>
            <a:p>
              <a:endParaRPr lang="en-US"/>
            </a:p>
          </p:txBody>
        </p:sp>
        <p:sp>
          <p:nvSpPr>
            <p:cNvPr id="18479" name="AutoShape 65"/>
            <p:cNvSpPr>
              <a:spLocks noChangeArrowheads="1"/>
            </p:cNvSpPr>
            <p:nvPr/>
          </p:nvSpPr>
          <p:spPr bwMode="auto">
            <a:xfrm>
              <a:off x="3696" y="288"/>
              <a:ext cx="192" cy="189"/>
            </a:xfrm>
            <a:prstGeom prst="downArrow">
              <a:avLst>
                <a:gd name="adj1" fmla="val 50000"/>
                <a:gd name="adj2" fmla="val 38801"/>
              </a:avLst>
            </a:prstGeom>
            <a:solidFill>
              <a:srgbClr val="0000CC"/>
            </a:solidFill>
            <a:ln w="9525">
              <a:solidFill>
                <a:srgbClr val="0000CC"/>
              </a:solidFill>
              <a:miter lim="800000"/>
              <a:headEnd/>
              <a:tailEnd/>
            </a:ln>
          </p:spPr>
          <p:txBody>
            <a:bodyPr wrap="none" anchor="ctr"/>
            <a:lstStyle/>
            <a:p>
              <a:endParaRPr lang="en-US"/>
            </a:p>
          </p:txBody>
        </p:sp>
      </p:grpSp>
      <p:sp>
        <p:nvSpPr>
          <p:cNvPr id="18459" name="Line 67"/>
          <p:cNvSpPr>
            <a:spLocks noChangeShapeType="1"/>
          </p:cNvSpPr>
          <p:nvPr/>
        </p:nvSpPr>
        <p:spPr bwMode="auto">
          <a:xfrm>
            <a:off x="7239000" y="2819400"/>
            <a:ext cx="0" cy="1676400"/>
          </a:xfrm>
          <a:prstGeom prst="line">
            <a:avLst/>
          </a:prstGeom>
          <a:noFill/>
          <a:ln w="57150">
            <a:solidFill>
              <a:srgbClr val="0000FF"/>
            </a:solidFill>
            <a:round/>
            <a:headEnd/>
            <a:tailEnd type="triangle" w="med" len="med"/>
          </a:ln>
        </p:spPr>
        <p:txBody>
          <a:bodyPr/>
          <a:lstStyle/>
          <a:p>
            <a:endParaRPr lang="en-US"/>
          </a:p>
        </p:txBody>
      </p:sp>
      <p:sp>
        <p:nvSpPr>
          <p:cNvPr id="18460" name="Line 68"/>
          <p:cNvSpPr>
            <a:spLocks noChangeShapeType="1"/>
          </p:cNvSpPr>
          <p:nvPr/>
        </p:nvSpPr>
        <p:spPr bwMode="auto">
          <a:xfrm flipH="1" flipV="1">
            <a:off x="6858000" y="2819400"/>
            <a:ext cx="381000" cy="0"/>
          </a:xfrm>
          <a:prstGeom prst="line">
            <a:avLst/>
          </a:prstGeom>
          <a:noFill/>
          <a:ln w="76200">
            <a:solidFill>
              <a:srgbClr val="0000FF"/>
            </a:solidFill>
            <a:round/>
            <a:headEnd/>
            <a:tailEnd/>
          </a:ln>
        </p:spPr>
        <p:txBody>
          <a:bodyPr/>
          <a:lstStyle/>
          <a:p>
            <a:endParaRPr lang="en-US"/>
          </a:p>
        </p:txBody>
      </p:sp>
      <p:sp>
        <p:nvSpPr>
          <p:cNvPr id="18461" name="Text Box 69"/>
          <p:cNvSpPr txBox="1">
            <a:spLocks noChangeArrowheads="1"/>
          </p:cNvSpPr>
          <p:nvPr/>
        </p:nvSpPr>
        <p:spPr bwMode="auto">
          <a:xfrm>
            <a:off x="76200" y="4267200"/>
            <a:ext cx="4114800" cy="376238"/>
          </a:xfrm>
          <a:prstGeom prst="rect">
            <a:avLst/>
          </a:prstGeom>
          <a:solidFill>
            <a:srgbClr val="00FFFF"/>
          </a:solidFill>
          <a:ln w="9525">
            <a:solidFill>
              <a:srgbClr val="0000CC"/>
            </a:solidFill>
            <a:miter lim="800000"/>
            <a:headEnd/>
            <a:tailEnd/>
          </a:ln>
        </p:spPr>
        <p:txBody>
          <a:bodyPr>
            <a:spAutoFit/>
          </a:bodyPr>
          <a:lstStyle/>
          <a:p>
            <a:pPr eaLnBrk="1" hangingPunct="1">
              <a:spcBef>
                <a:spcPct val="50000"/>
              </a:spcBef>
            </a:pPr>
            <a:r>
              <a:rPr lang="en-US" b="1">
                <a:solidFill>
                  <a:srgbClr val="0000CC"/>
                </a:solidFill>
                <a:latin typeface="Times New Roman" pitchFamily="18" charset="0"/>
              </a:rPr>
              <a:t>TES GS Nadir O3/CO Profiles (DAAC)</a:t>
            </a:r>
          </a:p>
        </p:txBody>
      </p:sp>
      <p:sp>
        <p:nvSpPr>
          <p:cNvPr id="18462" name="Line 70"/>
          <p:cNvSpPr>
            <a:spLocks noChangeShapeType="1"/>
          </p:cNvSpPr>
          <p:nvPr/>
        </p:nvSpPr>
        <p:spPr bwMode="auto">
          <a:xfrm flipV="1">
            <a:off x="4724400" y="4114800"/>
            <a:ext cx="0" cy="381000"/>
          </a:xfrm>
          <a:prstGeom prst="line">
            <a:avLst/>
          </a:prstGeom>
          <a:noFill/>
          <a:ln w="57150">
            <a:solidFill>
              <a:srgbClr val="0000FF"/>
            </a:solidFill>
            <a:round/>
            <a:headEnd/>
            <a:tailEnd type="triangle" w="med" len="med"/>
          </a:ln>
        </p:spPr>
        <p:txBody>
          <a:bodyPr/>
          <a:lstStyle/>
          <a:p>
            <a:endParaRPr lang="en-US"/>
          </a:p>
        </p:txBody>
      </p:sp>
      <p:sp>
        <p:nvSpPr>
          <p:cNvPr id="18463" name="Line 71"/>
          <p:cNvSpPr>
            <a:spLocks noChangeShapeType="1"/>
          </p:cNvSpPr>
          <p:nvPr/>
        </p:nvSpPr>
        <p:spPr bwMode="auto">
          <a:xfrm flipH="1">
            <a:off x="4191000" y="4495800"/>
            <a:ext cx="533400" cy="0"/>
          </a:xfrm>
          <a:prstGeom prst="line">
            <a:avLst/>
          </a:prstGeom>
          <a:noFill/>
          <a:ln w="76200">
            <a:solidFill>
              <a:srgbClr val="0000FF"/>
            </a:solidFill>
            <a:round/>
            <a:headEnd/>
            <a:tailEnd/>
          </a:ln>
        </p:spPr>
        <p:txBody>
          <a:bodyPr/>
          <a:lstStyle/>
          <a:p>
            <a:endParaRPr lang="en-US"/>
          </a:p>
        </p:txBody>
      </p:sp>
      <p:sp>
        <p:nvSpPr>
          <p:cNvPr id="18464" name="Line 72"/>
          <p:cNvSpPr>
            <a:spLocks noChangeShapeType="1"/>
          </p:cNvSpPr>
          <p:nvPr/>
        </p:nvSpPr>
        <p:spPr bwMode="auto">
          <a:xfrm flipV="1">
            <a:off x="8153400" y="1905000"/>
            <a:ext cx="0" cy="2743200"/>
          </a:xfrm>
          <a:prstGeom prst="line">
            <a:avLst/>
          </a:prstGeom>
          <a:noFill/>
          <a:ln w="76200">
            <a:solidFill>
              <a:srgbClr val="0000FF"/>
            </a:solidFill>
            <a:round/>
            <a:headEnd/>
            <a:tailEnd/>
          </a:ln>
        </p:spPr>
        <p:txBody>
          <a:bodyPr/>
          <a:lstStyle/>
          <a:p>
            <a:endParaRPr lang="en-US"/>
          </a:p>
        </p:txBody>
      </p:sp>
      <p:sp>
        <p:nvSpPr>
          <p:cNvPr id="18465" name="Line 73"/>
          <p:cNvSpPr>
            <a:spLocks noChangeShapeType="1"/>
          </p:cNvSpPr>
          <p:nvPr/>
        </p:nvSpPr>
        <p:spPr bwMode="auto">
          <a:xfrm flipH="1">
            <a:off x="6324600" y="1905000"/>
            <a:ext cx="1828800" cy="0"/>
          </a:xfrm>
          <a:prstGeom prst="line">
            <a:avLst/>
          </a:prstGeom>
          <a:noFill/>
          <a:ln w="76200">
            <a:solidFill>
              <a:srgbClr val="0000FF"/>
            </a:solidFill>
            <a:round/>
            <a:headEnd/>
            <a:tailEnd type="triangle" w="med" len="med"/>
          </a:ln>
        </p:spPr>
        <p:txBody>
          <a:bodyPr/>
          <a:lstStyle/>
          <a:p>
            <a:endParaRPr lang="en-US"/>
          </a:p>
        </p:txBody>
      </p:sp>
      <p:sp>
        <p:nvSpPr>
          <p:cNvPr id="18466" name="Rectangle 226"/>
          <p:cNvSpPr>
            <a:spLocks noChangeArrowheads="1"/>
          </p:cNvSpPr>
          <p:nvPr/>
        </p:nvSpPr>
        <p:spPr bwMode="auto">
          <a:xfrm>
            <a:off x="0" y="6400800"/>
            <a:ext cx="9144000" cy="457200"/>
          </a:xfrm>
          <a:prstGeom prst="rect">
            <a:avLst/>
          </a:prstGeom>
          <a:noFill/>
          <a:ln w="9525">
            <a:noFill/>
            <a:miter lim="800000"/>
            <a:headEnd/>
            <a:tailEnd/>
          </a:ln>
        </p:spPr>
        <p:txBody>
          <a:bodyPr>
            <a:spAutoFit/>
          </a:bodyPr>
          <a:lstStyle/>
          <a:p>
            <a:r>
              <a:rPr lang="en-US" sz="1200" b="1">
                <a:latin typeface="Times New Roman" pitchFamily="18" charset="0"/>
              </a:rPr>
              <a:t>Pierce, R. B., et al. (2009), Impacts of background ozone production on Houston and Dallas, Texas, air quality during the</a:t>
            </a:r>
          </a:p>
          <a:p>
            <a:r>
              <a:rPr lang="en-US" sz="1200" b="1">
                <a:latin typeface="Times New Roman" pitchFamily="18" charset="0"/>
              </a:rPr>
              <a:t>Second Texas Air Quality Study field mission, J. Geophys. Res., 114, D00F09, doi:10.1029/2008JD011337.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8"/>
          <p:cNvPicPr>
            <a:picLocks noChangeAspect="1" noChangeArrowheads="1"/>
          </p:cNvPicPr>
          <p:nvPr/>
        </p:nvPicPr>
        <p:blipFill>
          <a:blip r:embed="rId3"/>
          <a:srcRect l="49890" t="38202" r="10214" b="6587"/>
          <a:stretch>
            <a:fillRect/>
          </a:stretch>
        </p:blipFill>
        <p:spPr bwMode="auto">
          <a:xfrm>
            <a:off x="6638925" y="688975"/>
            <a:ext cx="2266950" cy="2740025"/>
          </a:xfrm>
          <a:prstGeom prst="rect">
            <a:avLst/>
          </a:prstGeom>
          <a:noFill/>
          <a:ln w="9525">
            <a:noFill/>
            <a:miter lim="800000"/>
            <a:headEnd/>
            <a:tailEnd/>
          </a:ln>
        </p:spPr>
      </p:pic>
      <p:pic>
        <p:nvPicPr>
          <p:cNvPr id="19459" name="Picture 78"/>
          <p:cNvPicPr>
            <a:picLocks noChangeAspect="1" noChangeArrowheads="1"/>
          </p:cNvPicPr>
          <p:nvPr/>
        </p:nvPicPr>
        <p:blipFill>
          <a:blip r:embed="rId3"/>
          <a:srcRect l="11392" t="37872" r="49890" b="6587"/>
          <a:stretch>
            <a:fillRect/>
          </a:stretch>
        </p:blipFill>
        <p:spPr bwMode="auto">
          <a:xfrm>
            <a:off x="228600" y="684213"/>
            <a:ext cx="2338388" cy="2668587"/>
          </a:xfrm>
          <a:prstGeom prst="rect">
            <a:avLst/>
          </a:prstGeom>
          <a:noFill/>
          <a:ln w="9525">
            <a:noFill/>
            <a:miter lim="800000"/>
            <a:headEnd/>
            <a:tailEnd/>
          </a:ln>
        </p:spPr>
      </p:pic>
      <p:sp>
        <p:nvSpPr>
          <p:cNvPr id="19460" name="Text Box 16"/>
          <p:cNvSpPr txBox="1">
            <a:spLocks noChangeArrowheads="1"/>
          </p:cNvSpPr>
          <p:nvPr/>
        </p:nvSpPr>
        <p:spPr bwMode="auto">
          <a:xfrm>
            <a:off x="2895600" y="736600"/>
            <a:ext cx="3429000" cy="578643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1" baseline="-25000">
                <a:latin typeface="Times New Roman" pitchFamily="18" charset="0"/>
              </a:rPr>
              <a:t>r </a:t>
            </a:r>
            <a:r>
              <a:rPr lang="en-US" sz="2400" b="1">
                <a:latin typeface="Times New Roman" pitchFamily="18" charset="0"/>
              </a:rPr>
              <a:t>= X</a:t>
            </a:r>
            <a:r>
              <a:rPr lang="en-US" sz="2400" b="1" baseline="-25000">
                <a:latin typeface="Times New Roman" pitchFamily="18" charset="0"/>
              </a:rPr>
              <a:t>a</a:t>
            </a:r>
            <a:r>
              <a:rPr lang="en-US" sz="2400" b="1">
                <a:latin typeface="Times New Roman" pitchFamily="18" charset="0"/>
              </a:rPr>
              <a:t> + A</a:t>
            </a:r>
            <a:r>
              <a:rPr lang="en-US" sz="2400" b="1" baseline="-25000">
                <a:latin typeface="Times New Roman" pitchFamily="18" charset="0"/>
              </a:rPr>
              <a:t>xx</a:t>
            </a:r>
            <a:r>
              <a:rPr lang="en-US" sz="2400" b="1">
                <a:latin typeface="Times New Roman" pitchFamily="18" charset="0"/>
              </a:rPr>
              <a:t>(X</a:t>
            </a:r>
            <a:r>
              <a:rPr lang="en-US" sz="2400" b="1" baseline="-25000">
                <a:latin typeface="Times New Roman" pitchFamily="18" charset="0"/>
              </a:rPr>
              <a:t>t</a:t>
            </a:r>
            <a:r>
              <a:rPr lang="en-US" sz="2400" b="1">
                <a:latin typeface="Times New Roman" pitchFamily="18" charset="0"/>
              </a:rPr>
              <a:t>- X</a:t>
            </a:r>
            <a:r>
              <a:rPr lang="en-US" sz="2400" b="1" baseline="-25000">
                <a:latin typeface="Times New Roman" pitchFamily="18" charset="0"/>
              </a:rPr>
              <a:t>a</a:t>
            </a:r>
            <a:r>
              <a:rPr lang="en-US" sz="2400" b="1">
                <a:latin typeface="Times New Roman" pitchFamily="18" charset="0"/>
              </a:rPr>
              <a:t>)</a:t>
            </a:r>
            <a:endParaRPr lang="en-US" sz="2400">
              <a:latin typeface="Times New Roman" pitchFamily="18" charset="0"/>
            </a:endParaRPr>
          </a:p>
          <a:p>
            <a:endParaRPr lang="en-US" sz="2400">
              <a:latin typeface="Times New Roman" pitchFamily="18" charset="0"/>
            </a:endParaRPr>
          </a:p>
          <a:p>
            <a:r>
              <a:rPr lang="en-US" sz="2000">
                <a:latin typeface="Times New Roman" pitchFamily="18" charset="0"/>
              </a:rPr>
              <a:t>where:</a:t>
            </a:r>
          </a:p>
          <a:p>
            <a:r>
              <a:rPr lang="en-US" sz="2000">
                <a:latin typeface="Times New Roman" pitchFamily="18" charset="0"/>
              </a:rPr>
              <a:t>X</a:t>
            </a:r>
            <a:r>
              <a:rPr lang="en-US" sz="2000" baseline="-25000">
                <a:latin typeface="Times New Roman" pitchFamily="18" charset="0"/>
              </a:rPr>
              <a:t>r</a:t>
            </a:r>
            <a:r>
              <a:rPr lang="en-US" sz="2000">
                <a:latin typeface="Times New Roman" pitchFamily="18" charset="0"/>
              </a:rPr>
              <a:t>= retrieval</a:t>
            </a:r>
          </a:p>
          <a:p>
            <a:r>
              <a:rPr lang="en-US" sz="2000">
                <a:latin typeface="Times New Roman" pitchFamily="18" charset="0"/>
              </a:rPr>
              <a:t>X</a:t>
            </a:r>
            <a:r>
              <a:rPr lang="en-US" sz="2000" baseline="-25000">
                <a:latin typeface="Times New Roman" pitchFamily="18" charset="0"/>
              </a:rPr>
              <a:t>a</a:t>
            </a:r>
            <a:r>
              <a:rPr lang="en-US" sz="2000">
                <a:latin typeface="Times New Roman" pitchFamily="18" charset="0"/>
              </a:rPr>
              <a:t>= apriori</a:t>
            </a:r>
          </a:p>
          <a:p>
            <a:r>
              <a:rPr lang="en-US" sz="2000">
                <a:latin typeface="Times New Roman" pitchFamily="18" charset="0"/>
              </a:rPr>
              <a:t>X</a:t>
            </a:r>
            <a:r>
              <a:rPr lang="en-US" sz="2000" baseline="-25000">
                <a:latin typeface="Times New Roman" pitchFamily="18" charset="0"/>
              </a:rPr>
              <a:t>t</a:t>
            </a:r>
            <a:r>
              <a:rPr lang="en-US" sz="2000">
                <a:latin typeface="Times New Roman" pitchFamily="18" charset="0"/>
              </a:rPr>
              <a:t>= truth</a:t>
            </a:r>
          </a:p>
          <a:p>
            <a:endParaRPr lang="en-US" sz="2000">
              <a:latin typeface="Times New Roman" pitchFamily="18" charset="0"/>
            </a:endParaRPr>
          </a:p>
          <a:p>
            <a:r>
              <a:rPr lang="en-US" sz="2000">
                <a:latin typeface="Times New Roman" pitchFamily="18" charset="0"/>
              </a:rPr>
              <a:t>and:</a:t>
            </a:r>
          </a:p>
          <a:p>
            <a:r>
              <a:rPr lang="en-US" sz="2000">
                <a:latin typeface="Times New Roman" pitchFamily="18" charset="0"/>
              </a:rPr>
              <a:t>A</a:t>
            </a:r>
            <a:r>
              <a:rPr lang="en-US" sz="2000" baseline="-25000">
                <a:latin typeface="Times New Roman" pitchFamily="18" charset="0"/>
              </a:rPr>
              <a:t>xx</a:t>
            </a:r>
            <a:r>
              <a:rPr lang="en-US" sz="2000">
                <a:latin typeface="Times New Roman" pitchFamily="18" charset="0"/>
              </a:rPr>
              <a:t> =dX</a:t>
            </a:r>
            <a:r>
              <a:rPr lang="en-US" sz="2000" baseline="-25000">
                <a:latin typeface="Times New Roman" pitchFamily="18" charset="0"/>
              </a:rPr>
              <a:t>r</a:t>
            </a:r>
            <a:r>
              <a:rPr lang="en-US" sz="2000">
                <a:latin typeface="Times New Roman" pitchFamily="18" charset="0"/>
              </a:rPr>
              <a:t>/dX</a:t>
            </a:r>
            <a:r>
              <a:rPr lang="en-US" sz="2000" baseline="-25000">
                <a:latin typeface="Times New Roman" pitchFamily="18" charset="0"/>
              </a:rPr>
              <a:t>t</a:t>
            </a:r>
          </a:p>
          <a:p>
            <a:r>
              <a:rPr lang="en-US" sz="2000">
                <a:latin typeface="Times New Roman" pitchFamily="18" charset="0"/>
              </a:rPr>
              <a:t> </a:t>
            </a:r>
          </a:p>
          <a:p>
            <a:r>
              <a:rPr lang="en-US" sz="2400" b="1">
                <a:latin typeface="Times New Roman" pitchFamily="18" charset="0"/>
              </a:rPr>
              <a:t>A</a:t>
            </a:r>
            <a:r>
              <a:rPr lang="en-US" sz="2400" b="1" baseline="-25000">
                <a:latin typeface="Times New Roman" pitchFamily="18" charset="0"/>
              </a:rPr>
              <a:t>xx</a:t>
            </a:r>
            <a:r>
              <a:rPr lang="en-US" sz="2400" b="1">
                <a:latin typeface="Times New Roman" pitchFamily="18" charset="0"/>
              </a:rPr>
              <a:t> </a:t>
            </a:r>
            <a:r>
              <a:rPr lang="en-US" b="1">
                <a:latin typeface="Times New Roman" pitchFamily="18" charset="0"/>
              </a:rPr>
              <a:t>is the averaging kernel which determines the sensitivity of the retrieval to the true state of the atmosphere. The vertical resolution is defined as the full-width-half-maximum of the rows of the averaging kernel. </a:t>
            </a:r>
            <a:endParaRPr lang="en-US" sz="2400" b="1">
              <a:latin typeface="Times New Roman" pitchFamily="18" charset="0"/>
            </a:endParaRPr>
          </a:p>
          <a:p>
            <a:endParaRPr lang="en-US" sz="2400" b="1">
              <a:latin typeface="Times New Roman" pitchFamily="18" charset="0"/>
            </a:endParaRPr>
          </a:p>
        </p:txBody>
      </p:sp>
      <p:pic>
        <p:nvPicPr>
          <p:cNvPr id="19461" name="Picture 17" descr="tes_o3_curtain_conus_2006_08"/>
          <p:cNvPicPr>
            <a:picLocks noChangeAspect="1" noChangeArrowheads="1"/>
          </p:cNvPicPr>
          <p:nvPr/>
        </p:nvPicPr>
        <p:blipFill>
          <a:blip r:embed="rId4"/>
          <a:srcRect l="15067" r="17467"/>
          <a:stretch>
            <a:fillRect/>
          </a:stretch>
        </p:blipFill>
        <p:spPr bwMode="auto">
          <a:xfrm>
            <a:off x="77788" y="3429000"/>
            <a:ext cx="2589212" cy="2590800"/>
          </a:xfrm>
          <a:prstGeom prst="rect">
            <a:avLst/>
          </a:prstGeom>
          <a:noFill/>
          <a:ln w="9525">
            <a:noFill/>
            <a:miter lim="800000"/>
            <a:headEnd/>
            <a:tailEnd/>
          </a:ln>
        </p:spPr>
      </p:pic>
      <p:pic>
        <p:nvPicPr>
          <p:cNvPr id="19462" name="Picture 18" descr="tes_co_curtain_conus_2006_08"/>
          <p:cNvPicPr>
            <a:picLocks noChangeAspect="1" noChangeArrowheads="1"/>
          </p:cNvPicPr>
          <p:nvPr/>
        </p:nvPicPr>
        <p:blipFill>
          <a:blip r:embed="rId5"/>
          <a:srcRect l="14999" r="17188"/>
          <a:stretch>
            <a:fillRect/>
          </a:stretch>
        </p:blipFill>
        <p:spPr bwMode="auto">
          <a:xfrm>
            <a:off x="6477000" y="3429000"/>
            <a:ext cx="2590800" cy="2590800"/>
          </a:xfrm>
          <a:prstGeom prst="rect">
            <a:avLst/>
          </a:prstGeom>
          <a:noFill/>
          <a:ln w="9525">
            <a:noFill/>
            <a:miter lim="800000"/>
            <a:headEnd/>
            <a:tailEnd/>
          </a:ln>
        </p:spPr>
      </p:pic>
      <p:sp>
        <p:nvSpPr>
          <p:cNvPr id="19463" name="TextBox 6"/>
          <p:cNvSpPr txBox="1">
            <a:spLocks noChangeArrowheads="1"/>
          </p:cNvSpPr>
          <p:nvPr/>
        </p:nvSpPr>
        <p:spPr bwMode="auto">
          <a:xfrm>
            <a:off x="457200" y="0"/>
            <a:ext cx="7961313"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Accounting for averaging kernel and apriori</a:t>
            </a:r>
          </a:p>
        </p:txBody>
      </p:sp>
      <p:sp>
        <p:nvSpPr>
          <p:cNvPr id="19464" name="TextBox 7"/>
          <p:cNvSpPr txBox="1">
            <a:spLocks noChangeArrowheads="1"/>
          </p:cNvSpPr>
          <p:nvPr/>
        </p:nvSpPr>
        <p:spPr bwMode="auto">
          <a:xfrm>
            <a:off x="228600" y="6248400"/>
            <a:ext cx="8789988" cy="400050"/>
          </a:xfrm>
          <a:prstGeom prst="rect">
            <a:avLst/>
          </a:prstGeom>
          <a:noFill/>
          <a:ln w="9525">
            <a:noFill/>
            <a:miter lim="800000"/>
            <a:headEnd/>
            <a:tailEnd/>
          </a:ln>
        </p:spPr>
        <p:txBody>
          <a:bodyPr wrap="none">
            <a:spAutoFit/>
          </a:bodyPr>
          <a:lstStyle/>
          <a:p>
            <a:r>
              <a:rPr lang="en-US" sz="2000" b="1">
                <a:latin typeface="Times New Roman" pitchFamily="18" charset="0"/>
                <a:cs typeface="Times New Roman" pitchFamily="18" charset="0"/>
              </a:rPr>
              <a:t>August 2006 Tropospheric Emission Spectrometer (TES) O3 and CO retrievals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RAQMS_TO3_CC___columns"/>
          <p:cNvPicPr>
            <a:picLocks noChangeAspect="1" noChangeArrowheads="1"/>
          </p:cNvPicPr>
          <p:nvPr/>
        </p:nvPicPr>
        <p:blipFill>
          <a:blip r:embed="rId3"/>
          <a:srcRect/>
          <a:stretch>
            <a:fillRect/>
          </a:stretch>
        </p:blipFill>
        <p:spPr bwMode="auto">
          <a:xfrm>
            <a:off x="4800600" y="2514600"/>
            <a:ext cx="4343400" cy="3473450"/>
          </a:xfrm>
          <a:prstGeom prst="rect">
            <a:avLst/>
          </a:prstGeom>
          <a:noFill/>
          <a:ln w="9525">
            <a:noFill/>
            <a:miter lim="800000"/>
            <a:headEnd/>
            <a:tailEnd/>
          </a:ln>
        </p:spPr>
      </p:pic>
      <p:sp>
        <p:nvSpPr>
          <p:cNvPr id="20483" name="Text Box 7"/>
          <p:cNvSpPr txBox="1">
            <a:spLocks noChangeArrowheads="1"/>
          </p:cNvSpPr>
          <p:nvPr/>
        </p:nvSpPr>
        <p:spPr bwMode="auto">
          <a:xfrm>
            <a:off x="152400" y="152400"/>
            <a:ext cx="6259513" cy="1187450"/>
          </a:xfrm>
          <a:prstGeom prst="rect">
            <a:avLst/>
          </a:prstGeom>
          <a:noFill/>
          <a:ln w="9525">
            <a:noFill/>
            <a:miter lim="800000"/>
            <a:headEnd/>
            <a:tailEnd/>
          </a:ln>
        </p:spPr>
        <p:txBody>
          <a:bodyPr wrap="none">
            <a:spAutoFit/>
          </a:bodyPr>
          <a:lstStyle/>
          <a:p>
            <a:pPr algn="ctr"/>
            <a:r>
              <a:rPr lang="en-US" sz="2400" b="1">
                <a:latin typeface="Times New Roman" pitchFamily="18" charset="0"/>
              </a:rPr>
              <a:t>Comparison of RAQMS OMI+TES reanalysis </a:t>
            </a:r>
          </a:p>
          <a:p>
            <a:pPr algn="ctr"/>
            <a:r>
              <a:rPr lang="en-US" sz="2400" b="1">
                <a:latin typeface="Times New Roman" pitchFamily="18" charset="0"/>
              </a:rPr>
              <a:t>with IONS ozonesondes </a:t>
            </a:r>
          </a:p>
          <a:p>
            <a:pPr algn="ctr"/>
            <a:r>
              <a:rPr lang="en-US" sz="2400" b="1">
                <a:latin typeface="Times New Roman" pitchFamily="18" charset="0"/>
              </a:rPr>
              <a:t>(373 sondes, August, 2006)</a:t>
            </a:r>
          </a:p>
        </p:txBody>
      </p:sp>
      <p:pic>
        <p:nvPicPr>
          <p:cNvPr id="20484" name="Picture 8"/>
          <p:cNvPicPr>
            <a:picLocks noChangeAspect="1" noChangeArrowheads="1"/>
          </p:cNvPicPr>
          <p:nvPr/>
        </p:nvPicPr>
        <p:blipFill>
          <a:blip r:embed="rId4"/>
          <a:srcRect/>
          <a:stretch>
            <a:fillRect/>
          </a:stretch>
        </p:blipFill>
        <p:spPr bwMode="auto">
          <a:xfrm>
            <a:off x="6324600" y="0"/>
            <a:ext cx="2819400" cy="1517650"/>
          </a:xfrm>
          <a:prstGeom prst="rect">
            <a:avLst/>
          </a:prstGeom>
          <a:noFill/>
          <a:ln w="9525">
            <a:noFill/>
            <a:miter lim="800000"/>
            <a:headEnd/>
            <a:tailEnd/>
          </a:ln>
        </p:spPr>
      </p:pic>
      <p:sp>
        <p:nvSpPr>
          <p:cNvPr id="20485" name="Rectangle 9"/>
          <p:cNvSpPr>
            <a:spLocks noChangeArrowheads="1"/>
          </p:cNvSpPr>
          <p:nvPr/>
        </p:nvSpPr>
        <p:spPr bwMode="auto">
          <a:xfrm>
            <a:off x="5943600" y="1524000"/>
            <a:ext cx="3200400" cy="304800"/>
          </a:xfrm>
          <a:prstGeom prst="rect">
            <a:avLst/>
          </a:prstGeom>
          <a:noFill/>
          <a:ln w="9525">
            <a:noFill/>
            <a:miter lim="800000"/>
            <a:headEnd/>
            <a:tailEnd/>
          </a:ln>
        </p:spPr>
        <p:txBody>
          <a:bodyPr anchor="ctr">
            <a:spAutoFit/>
          </a:bodyPr>
          <a:lstStyle/>
          <a:p>
            <a:pPr eaLnBrk="1" hangingPunct="1"/>
            <a:r>
              <a:rPr lang="en-US" sz="1400" b="1">
                <a:latin typeface="Times New Roman" pitchFamily="18" charset="0"/>
              </a:rPr>
              <a:t>PI: ANNE M. THOMPSON Penn State</a:t>
            </a:r>
            <a:endParaRPr lang="en-US" sz="1400">
              <a:latin typeface="Times New Roman" pitchFamily="18" charset="0"/>
            </a:endParaRPr>
          </a:p>
        </p:txBody>
      </p:sp>
      <p:sp>
        <p:nvSpPr>
          <p:cNvPr id="20486" name="Text Box 10"/>
          <p:cNvSpPr txBox="1">
            <a:spLocks noChangeArrowheads="1"/>
          </p:cNvSpPr>
          <p:nvPr/>
        </p:nvSpPr>
        <p:spPr bwMode="auto">
          <a:xfrm>
            <a:off x="4724400" y="1905000"/>
            <a:ext cx="4419600" cy="517525"/>
          </a:xfrm>
          <a:prstGeom prst="rect">
            <a:avLst/>
          </a:prstGeom>
          <a:noFill/>
          <a:ln w="9525">
            <a:noFill/>
            <a:miter lim="800000"/>
            <a:headEnd/>
            <a:tailEnd/>
          </a:ln>
        </p:spPr>
        <p:txBody>
          <a:bodyPr>
            <a:spAutoFit/>
          </a:bodyPr>
          <a:lstStyle/>
          <a:p>
            <a:pPr algn="ctr"/>
            <a:r>
              <a:rPr lang="en-US" sz="1400" b="1">
                <a:latin typeface="Times New Roman" pitchFamily="18" charset="0"/>
              </a:rPr>
              <a:t>RAQMS OMI+TES Tropospheric Ozone Column</a:t>
            </a:r>
          </a:p>
          <a:p>
            <a:pPr algn="ctr"/>
            <a:r>
              <a:rPr lang="en-US" sz="1400" b="1">
                <a:latin typeface="Times New Roman" pitchFamily="18" charset="0"/>
              </a:rPr>
              <a:t>(August 01-31, 2006)</a:t>
            </a:r>
          </a:p>
        </p:txBody>
      </p:sp>
      <p:pic>
        <p:nvPicPr>
          <p:cNvPr id="20487" name="Picture 11" descr="RAQMS_2x2_200701c_reanalysis_vs_IONS_O3_rms_var_2006_august"/>
          <p:cNvPicPr>
            <a:picLocks noChangeAspect="1" noChangeArrowheads="1"/>
          </p:cNvPicPr>
          <p:nvPr/>
        </p:nvPicPr>
        <p:blipFill>
          <a:blip r:embed="rId5"/>
          <a:srcRect/>
          <a:stretch>
            <a:fillRect/>
          </a:stretch>
        </p:blipFill>
        <p:spPr bwMode="auto">
          <a:xfrm>
            <a:off x="228600" y="1295400"/>
            <a:ext cx="3657600" cy="3657600"/>
          </a:xfrm>
          <a:prstGeom prst="rect">
            <a:avLst/>
          </a:prstGeom>
          <a:noFill/>
          <a:ln w="9525">
            <a:noFill/>
            <a:miter lim="800000"/>
            <a:headEnd/>
            <a:tailEnd/>
          </a:ln>
        </p:spPr>
      </p:pic>
      <p:sp>
        <p:nvSpPr>
          <p:cNvPr id="20488" name="Line 10"/>
          <p:cNvSpPr>
            <a:spLocks noChangeShapeType="1"/>
          </p:cNvSpPr>
          <p:nvPr/>
        </p:nvSpPr>
        <p:spPr bwMode="auto">
          <a:xfrm>
            <a:off x="685800" y="3962400"/>
            <a:ext cx="1219200" cy="0"/>
          </a:xfrm>
          <a:prstGeom prst="line">
            <a:avLst/>
          </a:prstGeom>
          <a:noFill/>
          <a:ln w="9525">
            <a:solidFill>
              <a:schemeClr val="tx1"/>
            </a:solidFill>
            <a:round/>
            <a:headEnd/>
            <a:tailEnd/>
          </a:ln>
        </p:spPr>
        <p:txBody>
          <a:bodyPr/>
          <a:lstStyle/>
          <a:p>
            <a:endParaRPr lang="en-US"/>
          </a:p>
        </p:txBody>
      </p:sp>
      <p:sp>
        <p:nvSpPr>
          <p:cNvPr id="20489" name="Rectangle 226"/>
          <p:cNvSpPr>
            <a:spLocks noChangeArrowheads="1"/>
          </p:cNvSpPr>
          <p:nvPr/>
        </p:nvSpPr>
        <p:spPr bwMode="auto">
          <a:xfrm>
            <a:off x="4724400" y="6035675"/>
            <a:ext cx="4419600" cy="822325"/>
          </a:xfrm>
          <a:prstGeom prst="rect">
            <a:avLst/>
          </a:prstGeom>
          <a:noFill/>
          <a:ln w="9525">
            <a:noFill/>
            <a:miter lim="800000"/>
            <a:headEnd/>
            <a:tailEnd/>
          </a:ln>
        </p:spPr>
        <p:txBody>
          <a:bodyPr>
            <a:spAutoFit/>
          </a:bodyPr>
          <a:lstStyle/>
          <a:p>
            <a:r>
              <a:rPr lang="en-US" sz="1200" b="1">
                <a:latin typeface="Times New Roman" pitchFamily="18" charset="0"/>
              </a:rPr>
              <a:t>Pierce, R. B., et al. (2009), Impacts of background ozone production on Houston and Dallas, Texas, air quality during the</a:t>
            </a:r>
          </a:p>
          <a:p>
            <a:r>
              <a:rPr lang="en-US" sz="1200" b="1">
                <a:latin typeface="Times New Roman" pitchFamily="18" charset="0"/>
              </a:rPr>
              <a:t>Second Texas Air Quality Study field mission, J. Geophys. Res., 114, D00F09, doi:10.1029/2008JD011337.</a:t>
            </a:r>
          </a:p>
        </p:txBody>
      </p:sp>
      <p:pic>
        <p:nvPicPr>
          <p:cNvPr id="20490" name="Picture 12"/>
          <p:cNvPicPr>
            <a:picLocks noChangeAspect="1" noChangeArrowheads="1"/>
          </p:cNvPicPr>
          <p:nvPr/>
        </p:nvPicPr>
        <p:blipFill>
          <a:blip r:embed="rId6"/>
          <a:srcRect l="8572" r="8572" b="44295"/>
          <a:stretch>
            <a:fillRect/>
          </a:stretch>
        </p:blipFill>
        <p:spPr bwMode="auto">
          <a:xfrm>
            <a:off x="0" y="4905375"/>
            <a:ext cx="4648200" cy="19526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572000" y="152400"/>
            <a:ext cx="4572000" cy="2289175"/>
          </a:xfrm>
          <a:prstGeom prst="rect">
            <a:avLst/>
          </a:prstGeom>
          <a:solidFill>
            <a:srgbClr val="00FFFF"/>
          </a:solidFill>
          <a:ln w="9525">
            <a:noFill/>
            <a:miter lim="800000"/>
            <a:headEnd/>
            <a:tailEnd/>
          </a:ln>
        </p:spPr>
        <p:txBody>
          <a:bodyPr>
            <a:spAutoFit/>
          </a:bodyPr>
          <a:lstStyle/>
          <a:p>
            <a:pPr>
              <a:spcBef>
                <a:spcPct val="50000"/>
              </a:spcBef>
            </a:pPr>
            <a:r>
              <a:rPr lang="en-US">
                <a:latin typeface="Times New Roman" pitchFamily="18" charset="0"/>
              </a:rPr>
              <a:t>During May-June 2010 </a:t>
            </a:r>
            <a:r>
              <a:rPr lang="en-US" altLang="ko-KR">
                <a:latin typeface="Times New Roman" pitchFamily="18" charset="0"/>
                <a:ea typeface="굴림" pitchFamily="34" charset="-127"/>
              </a:rPr>
              <a:t>the National Oceanic and Atmospheric Administration (NOAA) and the California Air Resources Board (CARB), conducted a joint field study of atmospheric processes over California and the eastern Pacific coastal region called CalNex emphasizing the interactions between air quality and climate change issues. </a:t>
            </a:r>
          </a:p>
        </p:txBody>
      </p:sp>
      <p:pic>
        <p:nvPicPr>
          <p:cNvPr id="26627" name="Picture 3"/>
          <p:cNvPicPr>
            <a:picLocks noChangeAspect="1" noChangeArrowheads="1"/>
          </p:cNvPicPr>
          <p:nvPr/>
        </p:nvPicPr>
        <p:blipFill>
          <a:blip r:embed="rId2"/>
          <a:srcRect l="40953" t="34717" r="25238" b="17523"/>
          <a:stretch>
            <a:fillRect/>
          </a:stretch>
        </p:blipFill>
        <p:spPr bwMode="auto">
          <a:xfrm>
            <a:off x="0" y="1371600"/>
            <a:ext cx="4314825" cy="3810000"/>
          </a:xfrm>
          <a:prstGeom prst="rect">
            <a:avLst/>
          </a:prstGeom>
          <a:noFill/>
          <a:ln w="9525">
            <a:noFill/>
            <a:miter lim="800000"/>
            <a:headEnd/>
            <a:tailEnd/>
          </a:ln>
        </p:spPr>
      </p:pic>
      <p:pic>
        <p:nvPicPr>
          <p:cNvPr id="26628" name="Picture 4"/>
          <p:cNvPicPr>
            <a:picLocks noChangeAspect="1" noChangeArrowheads="1"/>
          </p:cNvPicPr>
          <p:nvPr/>
        </p:nvPicPr>
        <p:blipFill>
          <a:blip r:embed="rId3"/>
          <a:srcRect l="31429" t="38705" r="34763" b="16190"/>
          <a:stretch>
            <a:fillRect/>
          </a:stretch>
        </p:blipFill>
        <p:spPr bwMode="auto">
          <a:xfrm>
            <a:off x="4391025" y="2895600"/>
            <a:ext cx="4752975" cy="3962400"/>
          </a:xfrm>
          <a:prstGeom prst="rect">
            <a:avLst/>
          </a:prstGeom>
          <a:noFill/>
          <a:ln w="9525">
            <a:noFill/>
            <a:miter lim="800000"/>
            <a:headEnd/>
            <a:tailEnd/>
          </a:ln>
        </p:spPr>
      </p:pic>
      <p:sp>
        <p:nvSpPr>
          <p:cNvPr id="26629" name="Text Box 5"/>
          <p:cNvSpPr txBox="1">
            <a:spLocks noChangeArrowheads="1"/>
          </p:cNvSpPr>
          <p:nvPr/>
        </p:nvSpPr>
        <p:spPr bwMode="auto">
          <a:xfrm>
            <a:off x="4876800" y="2590800"/>
            <a:ext cx="3448050" cy="366713"/>
          </a:xfrm>
          <a:prstGeom prst="rect">
            <a:avLst/>
          </a:prstGeom>
          <a:noFill/>
          <a:ln w="9525">
            <a:noFill/>
            <a:miter lim="800000"/>
            <a:headEnd/>
            <a:tailEnd/>
          </a:ln>
        </p:spPr>
        <p:txBody>
          <a:bodyPr wrap="none">
            <a:spAutoFit/>
          </a:bodyPr>
          <a:lstStyle/>
          <a:p>
            <a:r>
              <a:rPr lang="en-US" b="1">
                <a:latin typeface="Times New Roman" pitchFamily="18" charset="0"/>
              </a:rPr>
              <a:t>NOAA WP-3D Flight Track Map</a:t>
            </a:r>
          </a:p>
        </p:txBody>
      </p:sp>
      <p:sp>
        <p:nvSpPr>
          <p:cNvPr id="26630" name="Rectangle 6"/>
          <p:cNvSpPr>
            <a:spLocks noChangeArrowheads="1"/>
          </p:cNvSpPr>
          <p:nvPr/>
        </p:nvSpPr>
        <p:spPr bwMode="auto">
          <a:xfrm>
            <a:off x="152400" y="6492875"/>
            <a:ext cx="3759200" cy="366713"/>
          </a:xfrm>
          <a:prstGeom prst="rect">
            <a:avLst/>
          </a:prstGeom>
          <a:noFill/>
          <a:ln w="9525">
            <a:noFill/>
            <a:miter lim="800000"/>
            <a:headEnd/>
            <a:tailEnd/>
          </a:ln>
        </p:spPr>
        <p:txBody>
          <a:bodyPr wrap="none">
            <a:spAutoFit/>
          </a:bodyPr>
          <a:lstStyle/>
          <a:p>
            <a:r>
              <a:rPr lang="en-US" b="1">
                <a:latin typeface="Times New Roman" pitchFamily="18" charset="0"/>
              </a:rPr>
              <a:t>http://www.esrl.noaa.gov/csd/calnex/</a:t>
            </a:r>
          </a:p>
        </p:txBody>
      </p:sp>
      <p:sp>
        <p:nvSpPr>
          <p:cNvPr id="26631" name="Text Box 7"/>
          <p:cNvSpPr txBox="1">
            <a:spLocks noChangeArrowheads="1"/>
          </p:cNvSpPr>
          <p:nvPr/>
        </p:nvSpPr>
        <p:spPr bwMode="auto">
          <a:xfrm>
            <a:off x="0" y="152400"/>
            <a:ext cx="4578350" cy="519113"/>
          </a:xfrm>
          <a:prstGeom prst="rect">
            <a:avLst/>
          </a:prstGeom>
          <a:noFill/>
          <a:ln w="9525">
            <a:noFill/>
            <a:miter lim="800000"/>
            <a:headEnd/>
            <a:tailEnd/>
          </a:ln>
        </p:spPr>
        <p:txBody>
          <a:bodyPr wrap="none">
            <a:spAutoFit/>
          </a:bodyPr>
          <a:lstStyle/>
          <a:p>
            <a:r>
              <a:rPr lang="en-US" sz="2800" b="1">
                <a:latin typeface="Times New Roman" pitchFamily="18" charset="0"/>
              </a:rPr>
              <a:t>NOAA CalNex Field Mission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8125" r="8125"/>
          <a:stretch>
            <a:fillRect/>
          </a:stretch>
        </p:blipFill>
        <p:spPr bwMode="auto">
          <a:xfrm>
            <a:off x="-76200" y="0"/>
            <a:ext cx="9220200" cy="6880747"/>
          </a:xfrm>
          <a:prstGeom prst="rect">
            <a:avLst/>
          </a:prstGeom>
          <a:noFill/>
          <a:ln w="9525">
            <a:noFill/>
            <a:miter lim="800000"/>
            <a:headEnd/>
            <a:tailEnd/>
          </a:ln>
          <a:effectLst/>
        </p:spPr>
      </p:pic>
      <p:sp>
        <p:nvSpPr>
          <p:cNvPr id="3" name="TextBox 2"/>
          <p:cNvSpPr txBox="1"/>
          <p:nvPr/>
        </p:nvSpPr>
        <p:spPr>
          <a:xfrm>
            <a:off x="3581400" y="685800"/>
            <a:ext cx="4587794" cy="461665"/>
          </a:xfrm>
          <a:prstGeom prst="rect">
            <a:avLst/>
          </a:prstGeom>
          <a:noFill/>
        </p:spPr>
        <p:txBody>
          <a:bodyPr wrap="none" rtlCol="0">
            <a:spAutoFit/>
          </a:bodyPr>
          <a:lstStyle/>
          <a:p>
            <a:r>
              <a:rPr lang="en-US" sz="2400" dirty="0" smtClean="0">
                <a:solidFill>
                  <a:schemeClr val="bg1"/>
                </a:solidFill>
                <a:latin typeface="Times New Roman" pitchFamily="18" charset="0"/>
                <a:cs typeface="Times New Roman" pitchFamily="18" charset="0"/>
              </a:rPr>
              <a:t>LA Basin Pollution from NOAA P3</a:t>
            </a:r>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AQMS_CALNEX_mission_vs_IONS_O3_rms_var_2010_nosdf"/>
          <p:cNvPicPr>
            <a:picLocks noChangeAspect="1" noChangeArrowheads="1"/>
          </p:cNvPicPr>
          <p:nvPr/>
        </p:nvPicPr>
        <p:blipFill>
          <a:blip r:embed="rId2"/>
          <a:srcRect/>
          <a:stretch>
            <a:fillRect/>
          </a:stretch>
        </p:blipFill>
        <p:spPr bwMode="auto">
          <a:xfrm>
            <a:off x="2857500" y="609600"/>
            <a:ext cx="6124575" cy="6124575"/>
          </a:xfrm>
          <a:prstGeom prst="rect">
            <a:avLst/>
          </a:prstGeom>
          <a:noFill/>
          <a:ln w="9525">
            <a:noFill/>
            <a:miter lim="800000"/>
            <a:headEnd/>
            <a:tailEnd/>
          </a:ln>
        </p:spPr>
      </p:pic>
      <p:pic>
        <p:nvPicPr>
          <p:cNvPr id="27651" name="Picture 3"/>
          <p:cNvPicPr>
            <a:picLocks noChangeAspect="1"/>
          </p:cNvPicPr>
          <p:nvPr/>
        </p:nvPicPr>
        <p:blipFill>
          <a:blip r:embed="rId3"/>
          <a:srcRect/>
          <a:stretch>
            <a:fillRect/>
          </a:stretch>
        </p:blipFill>
        <p:spPr bwMode="auto">
          <a:xfrm>
            <a:off x="152400" y="1295400"/>
            <a:ext cx="2741613" cy="3124200"/>
          </a:xfrm>
          <a:prstGeom prst="rect">
            <a:avLst/>
          </a:prstGeom>
          <a:noFill/>
          <a:ln w="9525">
            <a:noFill/>
            <a:miter lim="800000"/>
            <a:headEnd/>
            <a:tailEnd/>
          </a:ln>
        </p:spPr>
      </p:pic>
      <p:sp>
        <p:nvSpPr>
          <p:cNvPr id="27652" name="TextBox 4"/>
          <p:cNvSpPr txBox="1">
            <a:spLocks noChangeArrowheads="1"/>
          </p:cNvSpPr>
          <p:nvPr/>
        </p:nvSpPr>
        <p:spPr bwMode="auto">
          <a:xfrm>
            <a:off x="914400" y="76200"/>
            <a:ext cx="7375525" cy="457200"/>
          </a:xfrm>
          <a:prstGeom prst="rect">
            <a:avLst/>
          </a:prstGeom>
          <a:noFill/>
          <a:ln w="9525">
            <a:noFill/>
            <a:miter lim="800000"/>
            <a:headEnd/>
            <a:tailEnd/>
          </a:ln>
        </p:spPr>
        <p:txBody>
          <a:bodyPr wrap="none">
            <a:spAutoFit/>
          </a:bodyPr>
          <a:lstStyle/>
          <a:p>
            <a:pPr defTabSz="457200" eaLnBrk="1" hangingPunct="1"/>
            <a:r>
              <a:rPr lang="en-US" sz="2400" b="1">
                <a:latin typeface="Times New Roman" pitchFamily="18" charset="0"/>
                <a:ea typeface="ＭＳ Ｐゴシック" pitchFamily="34" charset="-128"/>
              </a:rPr>
              <a:t>CalNex-2010 O</a:t>
            </a:r>
            <a:r>
              <a:rPr lang="en-US" sz="2400" b="1" baseline="-25000">
                <a:latin typeface="Times New Roman" pitchFamily="18" charset="0"/>
                <a:ea typeface="ＭＳ Ｐゴシック" pitchFamily="34" charset="-128"/>
              </a:rPr>
              <a:t>3</a:t>
            </a:r>
            <a:r>
              <a:rPr lang="en-US" sz="2400" b="1">
                <a:latin typeface="Times New Roman" pitchFamily="18" charset="0"/>
                <a:ea typeface="ＭＳ Ｐゴシック" pitchFamily="34" charset="-128"/>
              </a:rPr>
              <a:t> sondes – Owen Cooper (NOAA ESRL)</a:t>
            </a:r>
          </a:p>
        </p:txBody>
      </p:sp>
      <p:sp>
        <p:nvSpPr>
          <p:cNvPr id="27653" name="Text Box 5"/>
          <p:cNvSpPr txBox="1">
            <a:spLocks noChangeArrowheads="1"/>
          </p:cNvSpPr>
          <p:nvPr/>
        </p:nvSpPr>
        <p:spPr bwMode="auto">
          <a:xfrm>
            <a:off x="457200" y="4800600"/>
            <a:ext cx="2216150" cy="915988"/>
          </a:xfrm>
          <a:prstGeom prst="rect">
            <a:avLst/>
          </a:prstGeom>
          <a:noFill/>
          <a:ln w="9525">
            <a:noFill/>
            <a:miter lim="800000"/>
            <a:headEnd/>
            <a:tailEnd/>
          </a:ln>
        </p:spPr>
        <p:txBody>
          <a:bodyPr wrap="none">
            <a:spAutoFit/>
          </a:bodyPr>
          <a:lstStyle/>
          <a:p>
            <a:r>
              <a:rPr lang="en-US" b="1">
                <a:latin typeface="Times New Roman" pitchFamily="18" charset="0"/>
              </a:rPr>
              <a:t>RAQMS </a:t>
            </a:r>
            <a:r>
              <a:rPr lang="en-US" b="1" u="sng">
                <a:latin typeface="Times New Roman" pitchFamily="18" charset="0"/>
              </a:rPr>
              <a:t>NO ASSIM</a:t>
            </a:r>
          </a:p>
          <a:p>
            <a:r>
              <a:rPr lang="en-US" b="1">
                <a:latin typeface="Times New Roman" pitchFamily="18" charset="0"/>
              </a:rPr>
              <a:t>is low biased up to </a:t>
            </a:r>
          </a:p>
          <a:p>
            <a:r>
              <a:rPr lang="en-US" b="1">
                <a:latin typeface="Times New Roman" pitchFamily="18" charset="0"/>
              </a:rPr>
              <a:t>30% of Ozonesonde</a:t>
            </a:r>
          </a:p>
        </p:txBody>
      </p:sp>
      <p:sp>
        <p:nvSpPr>
          <p:cNvPr id="27654" name="Line 6"/>
          <p:cNvSpPr>
            <a:spLocks noChangeShapeType="1"/>
          </p:cNvSpPr>
          <p:nvPr/>
        </p:nvSpPr>
        <p:spPr bwMode="auto">
          <a:xfrm>
            <a:off x="2590800" y="5562600"/>
            <a:ext cx="1752600" cy="0"/>
          </a:xfrm>
          <a:prstGeom prst="line">
            <a:avLst/>
          </a:prstGeom>
          <a:noFill/>
          <a:ln w="28575">
            <a:solidFill>
              <a:schemeClr val="tx1"/>
            </a:solidFill>
            <a:round/>
            <a:headEnd/>
            <a:tailEnd type="triangle" w="med" len="med"/>
          </a:ln>
        </p:spPr>
        <p:txBody>
          <a:bodyPr/>
          <a:lstStyle/>
          <a:p>
            <a:endParaRPr lang="en-US"/>
          </a:p>
        </p:txBody>
      </p:sp>
      <p:sp>
        <p:nvSpPr>
          <p:cNvPr id="27655" name="Line 7"/>
          <p:cNvSpPr>
            <a:spLocks noChangeShapeType="1"/>
          </p:cNvSpPr>
          <p:nvPr/>
        </p:nvSpPr>
        <p:spPr bwMode="auto">
          <a:xfrm>
            <a:off x="4448175" y="3886200"/>
            <a:ext cx="0" cy="2362200"/>
          </a:xfrm>
          <a:prstGeom prst="line">
            <a:avLst/>
          </a:prstGeom>
          <a:noFill/>
          <a:ln w="9525">
            <a:solidFill>
              <a:srgbClr val="FF0000"/>
            </a:solidFill>
            <a:round/>
            <a:headEnd/>
            <a:tailEnd/>
          </a:ln>
        </p:spPr>
        <p:txBody>
          <a:bodyPr/>
          <a:lstStyle/>
          <a:p>
            <a:endParaRPr lang="en-US"/>
          </a:p>
        </p:txBody>
      </p:sp>
      <p:sp>
        <p:nvSpPr>
          <p:cNvPr id="27656" name="Line 8"/>
          <p:cNvSpPr>
            <a:spLocks noChangeShapeType="1"/>
          </p:cNvSpPr>
          <p:nvPr/>
        </p:nvSpPr>
        <p:spPr bwMode="auto">
          <a:xfrm>
            <a:off x="4838700" y="3886200"/>
            <a:ext cx="0" cy="2362200"/>
          </a:xfrm>
          <a:prstGeom prst="line">
            <a:avLst/>
          </a:prstGeom>
          <a:noFill/>
          <a:ln w="9525">
            <a:solidFill>
              <a:srgbClr val="FF0000"/>
            </a:solidFill>
            <a:round/>
            <a:headEnd/>
            <a:tailEnd/>
          </a:ln>
        </p:spPr>
        <p:txBody>
          <a:bodyPr/>
          <a:lstStyle/>
          <a:p>
            <a:endParaRPr lang="en-US"/>
          </a:p>
        </p:txBody>
      </p:sp>
      <p:sp>
        <p:nvSpPr>
          <p:cNvPr id="27657" name="Text Box 9"/>
          <p:cNvSpPr txBox="1">
            <a:spLocks noChangeArrowheads="1"/>
          </p:cNvSpPr>
          <p:nvPr/>
        </p:nvSpPr>
        <p:spPr bwMode="auto">
          <a:xfrm>
            <a:off x="441325" y="723900"/>
            <a:ext cx="2146300" cy="366713"/>
          </a:xfrm>
          <a:prstGeom prst="rect">
            <a:avLst/>
          </a:prstGeom>
          <a:noFill/>
          <a:ln w="9525">
            <a:noFill/>
            <a:miter lim="800000"/>
            <a:headEnd/>
            <a:tailEnd/>
          </a:ln>
        </p:spPr>
        <p:txBody>
          <a:bodyPr wrap="none">
            <a:spAutoFit/>
          </a:bodyPr>
          <a:lstStyle/>
          <a:p>
            <a:r>
              <a:rPr lang="en-US" b="1">
                <a:latin typeface="Times New Roman" pitchFamily="18" charset="0"/>
              </a:rPr>
              <a:t>CalNex Ozonesonde</a:t>
            </a:r>
          </a:p>
        </p:txBody>
      </p:sp>
      <p:sp>
        <p:nvSpPr>
          <p:cNvPr id="27658" name="Text Box 10"/>
          <p:cNvSpPr txBox="1">
            <a:spLocks noChangeArrowheads="1"/>
          </p:cNvSpPr>
          <p:nvPr/>
        </p:nvSpPr>
        <p:spPr bwMode="auto">
          <a:xfrm>
            <a:off x="4343400" y="2551113"/>
            <a:ext cx="1301750" cy="366712"/>
          </a:xfrm>
          <a:prstGeom prst="rect">
            <a:avLst/>
          </a:prstGeom>
          <a:noFill/>
          <a:ln w="9525">
            <a:noFill/>
            <a:miter lim="800000"/>
            <a:headEnd/>
            <a:tailEnd/>
          </a:ln>
        </p:spPr>
        <p:txBody>
          <a:bodyPr wrap="none">
            <a:spAutoFit/>
          </a:bodyPr>
          <a:lstStyle/>
          <a:p>
            <a:r>
              <a:rPr lang="en-US"/>
              <a:t>NO ASSIM</a:t>
            </a:r>
          </a:p>
        </p:txBody>
      </p:sp>
      <p:sp>
        <p:nvSpPr>
          <p:cNvPr id="27659" name="Right Brace 10"/>
          <p:cNvSpPr>
            <a:spLocks/>
          </p:cNvSpPr>
          <p:nvPr/>
        </p:nvSpPr>
        <p:spPr bwMode="auto">
          <a:xfrm flipH="1">
            <a:off x="4038600" y="5715000"/>
            <a:ext cx="304800" cy="533400"/>
          </a:xfrm>
          <a:prstGeom prst="rightBrace">
            <a:avLst>
              <a:gd name="adj1" fmla="val 35624"/>
              <a:gd name="adj2" fmla="val 50000"/>
            </a:avLst>
          </a:prstGeom>
          <a:noFill/>
          <a:ln w="25400" algn="ctr">
            <a:solidFill>
              <a:schemeClr val="tx1"/>
            </a:solidFill>
            <a:round/>
            <a:headEnd/>
            <a:tailEnd/>
          </a:ln>
        </p:spPr>
        <p:txBody>
          <a:bodyPr/>
          <a:lstStyle/>
          <a:p>
            <a:endParaRPr lang="en-US"/>
          </a:p>
        </p:txBody>
      </p:sp>
      <p:sp>
        <p:nvSpPr>
          <p:cNvPr id="27660" name="TextBox 11"/>
          <p:cNvSpPr txBox="1">
            <a:spLocks noChangeArrowheads="1"/>
          </p:cNvSpPr>
          <p:nvPr/>
        </p:nvSpPr>
        <p:spPr bwMode="auto">
          <a:xfrm>
            <a:off x="457200" y="5715000"/>
            <a:ext cx="1554163" cy="646113"/>
          </a:xfrm>
          <a:prstGeom prst="rect">
            <a:avLst/>
          </a:prstGeom>
          <a:noFill/>
          <a:ln w="9525">
            <a:noFill/>
            <a:miter lim="800000"/>
            <a:headEnd/>
            <a:tailEnd/>
          </a:ln>
        </p:spPr>
        <p:txBody>
          <a:bodyPr wrap="none">
            <a:spAutoFit/>
          </a:bodyPr>
          <a:lstStyle/>
          <a:p>
            <a:r>
              <a:rPr lang="en-US" b="1" u="sng">
                <a:latin typeface="Times New Roman" pitchFamily="18" charset="0"/>
                <a:cs typeface="Times New Roman" pitchFamily="18" charset="0"/>
              </a:rPr>
              <a:t>Tropospheric </a:t>
            </a:r>
          </a:p>
          <a:p>
            <a:r>
              <a:rPr lang="en-US" b="1" u="sng">
                <a:latin typeface="Times New Roman" pitchFamily="18" charset="0"/>
                <a:cs typeface="Times New Roman" pitchFamily="18" charset="0"/>
              </a:rPr>
              <a:t>low bias</a:t>
            </a:r>
          </a:p>
        </p:txBody>
      </p:sp>
      <p:sp>
        <p:nvSpPr>
          <p:cNvPr id="27661" name="Line 6"/>
          <p:cNvSpPr>
            <a:spLocks noChangeShapeType="1"/>
          </p:cNvSpPr>
          <p:nvPr/>
        </p:nvSpPr>
        <p:spPr bwMode="auto">
          <a:xfrm>
            <a:off x="2600325" y="5961063"/>
            <a:ext cx="1371600" cy="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srcRect/>
          <a:stretch>
            <a:fillRect/>
          </a:stretch>
        </p:blipFill>
        <p:spPr bwMode="auto">
          <a:xfrm>
            <a:off x="152400" y="1295400"/>
            <a:ext cx="2741613" cy="3124200"/>
          </a:xfrm>
          <a:prstGeom prst="rect">
            <a:avLst/>
          </a:prstGeom>
          <a:noFill/>
          <a:ln w="9525">
            <a:noFill/>
            <a:miter lim="800000"/>
            <a:headEnd/>
            <a:tailEnd/>
          </a:ln>
        </p:spPr>
      </p:pic>
      <p:sp>
        <p:nvSpPr>
          <p:cNvPr id="28675" name="TextBox 4"/>
          <p:cNvSpPr txBox="1">
            <a:spLocks noChangeArrowheads="1"/>
          </p:cNvSpPr>
          <p:nvPr/>
        </p:nvSpPr>
        <p:spPr bwMode="auto">
          <a:xfrm>
            <a:off x="914400" y="76200"/>
            <a:ext cx="7375525" cy="457200"/>
          </a:xfrm>
          <a:prstGeom prst="rect">
            <a:avLst/>
          </a:prstGeom>
          <a:noFill/>
          <a:ln w="9525">
            <a:noFill/>
            <a:miter lim="800000"/>
            <a:headEnd/>
            <a:tailEnd/>
          </a:ln>
        </p:spPr>
        <p:txBody>
          <a:bodyPr wrap="none">
            <a:spAutoFit/>
          </a:bodyPr>
          <a:lstStyle/>
          <a:p>
            <a:pPr defTabSz="457200" eaLnBrk="1" hangingPunct="1"/>
            <a:r>
              <a:rPr lang="en-US" sz="2400" b="1">
                <a:latin typeface="Times New Roman" pitchFamily="18" charset="0"/>
                <a:ea typeface="ＭＳ Ｐゴシック" pitchFamily="34" charset="-128"/>
              </a:rPr>
              <a:t>CalNex-2010 O</a:t>
            </a:r>
            <a:r>
              <a:rPr lang="en-US" sz="2400" b="1" baseline="-25000">
                <a:latin typeface="Times New Roman" pitchFamily="18" charset="0"/>
                <a:ea typeface="ＭＳ Ｐゴシック" pitchFamily="34" charset="-128"/>
              </a:rPr>
              <a:t>3</a:t>
            </a:r>
            <a:r>
              <a:rPr lang="en-US" sz="2400" b="1">
                <a:latin typeface="Times New Roman" pitchFamily="18" charset="0"/>
                <a:ea typeface="ＭＳ Ｐゴシック" pitchFamily="34" charset="-128"/>
              </a:rPr>
              <a:t> sondes – Owen Cooper (NOAA ESRL)</a:t>
            </a:r>
          </a:p>
        </p:txBody>
      </p:sp>
      <p:pic>
        <p:nvPicPr>
          <p:cNvPr id="28676" name="Picture 4" descr="RAQMS_CALNEX_mission_vs_IONS_O3_rms_var_2010"/>
          <p:cNvPicPr>
            <a:picLocks noChangeAspect="1" noChangeArrowheads="1"/>
          </p:cNvPicPr>
          <p:nvPr/>
        </p:nvPicPr>
        <p:blipFill>
          <a:blip r:embed="rId3"/>
          <a:srcRect/>
          <a:stretch>
            <a:fillRect/>
          </a:stretch>
        </p:blipFill>
        <p:spPr bwMode="auto">
          <a:xfrm>
            <a:off x="2857500" y="609600"/>
            <a:ext cx="6134100" cy="6134100"/>
          </a:xfrm>
          <a:prstGeom prst="rect">
            <a:avLst/>
          </a:prstGeom>
          <a:noFill/>
          <a:ln w="9525">
            <a:noFill/>
            <a:miter lim="800000"/>
            <a:headEnd/>
            <a:tailEnd/>
          </a:ln>
        </p:spPr>
      </p:pic>
      <p:sp>
        <p:nvSpPr>
          <p:cNvPr id="28677" name="Text Box 5"/>
          <p:cNvSpPr txBox="1">
            <a:spLocks noChangeArrowheads="1"/>
          </p:cNvSpPr>
          <p:nvPr/>
        </p:nvSpPr>
        <p:spPr bwMode="auto">
          <a:xfrm>
            <a:off x="457200" y="4800600"/>
            <a:ext cx="2200275" cy="915988"/>
          </a:xfrm>
          <a:prstGeom prst="rect">
            <a:avLst/>
          </a:prstGeom>
          <a:noFill/>
          <a:ln w="9525">
            <a:noFill/>
            <a:miter lim="800000"/>
            <a:headEnd/>
            <a:tailEnd/>
          </a:ln>
        </p:spPr>
        <p:txBody>
          <a:bodyPr wrap="none">
            <a:spAutoFit/>
          </a:bodyPr>
          <a:lstStyle/>
          <a:p>
            <a:r>
              <a:rPr lang="en-US" b="1">
                <a:latin typeface="Times New Roman" pitchFamily="18" charset="0"/>
              </a:rPr>
              <a:t>RAQMS </a:t>
            </a:r>
            <a:r>
              <a:rPr lang="en-US" b="1" u="sng">
                <a:latin typeface="Times New Roman" pitchFamily="18" charset="0"/>
              </a:rPr>
              <a:t>MLS+OMI</a:t>
            </a:r>
          </a:p>
          <a:p>
            <a:r>
              <a:rPr lang="en-US" b="1">
                <a:latin typeface="Times New Roman" pitchFamily="18" charset="0"/>
              </a:rPr>
              <a:t>analysis is within</a:t>
            </a:r>
          </a:p>
          <a:p>
            <a:r>
              <a:rPr lang="en-US" b="1">
                <a:latin typeface="Times New Roman" pitchFamily="18" charset="0"/>
              </a:rPr>
              <a:t>20% of Ozonesonde</a:t>
            </a:r>
          </a:p>
        </p:txBody>
      </p:sp>
      <p:sp>
        <p:nvSpPr>
          <p:cNvPr id="28678" name="Line 6"/>
          <p:cNvSpPr>
            <a:spLocks noChangeShapeType="1"/>
          </p:cNvSpPr>
          <p:nvPr/>
        </p:nvSpPr>
        <p:spPr bwMode="auto">
          <a:xfrm>
            <a:off x="2590800" y="5562600"/>
            <a:ext cx="1752600" cy="0"/>
          </a:xfrm>
          <a:prstGeom prst="line">
            <a:avLst/>
          </a:prstGeom>
          <a:noFill/>
          <a:ln w="28575">
            <a:solidFill>
              <a:schemeClr val="tx1"/>
            </a:solidFill>
            <a:round/>
            <a:headEnd/>
            <a:tailEnd type="triangle" w="med" len="med"/>
          </a:ln>
        </p:spPr>
        <p:txBody>
          <a:bodyPr/>
          <a:lstStyle/>
          <a:p>
            <a:endParaRPr lang="en-US"/>
          </a:p>
        </p:txBody>
      </p:sp>
      <p:sp>
        <p:nvSpPr>
          <p:cNvPr id="28679" name="Line 7"/>
          <p:cNvSpPr>
            <a:spLocks noChangeShapeType="1"/>
          </p:cNvSpPr>
          <p:nvPr/>
        </p:nvSpPr>
        <p:spPr bwMode="auto">
          <a:xfrm>
            <a:off x="4448175" y="3886200"/>
            <a:ext cx="0" cy="2362200"/>
          </a:xfrm>
          <a:prstGeom prst="line">
            <a:avLst/>
          </a:prstGeom>
          <a:noFill/>
          <a:ln w="9525">
            <a:solidFill>
              <a:srgbClr val="FF0000"/>
            </a:solidFill>
            <a:round/>
            <a:headEnd/>
            <a:tailEnd/>
          </a:ln>
        </p:spPr>
        <p:txBody>
          <a:bodyPr/>
          <a:lstStyle/>
          <a:p>
            <a:endParaRPr lang="en-US"/>
          </a:p>
        </p:txBody>
      </p:sp>
      <p:sp>
        <p:nvSpPr>
          <p:cNvPr id="28680" name="Line 8"/>
          <p:cNvSpPr>
            <a:spLocks noChangeShapeType="1"/>
          </p:cNvSpPr>
          <p:nvPr/>
        </p:nvSpPr>
        <p:spPr bwMode="auto">
          <a:xfrm>
            <a:off x="4838700" y="3886200"/>
            <a:ext cx="0" cy="2362200"/>
          </a:xfrm>
          <a:prstGeom prst="line">
            <a:avLst/>
          </a:prstGeom>
          <a:noFill/>
          <a:ln w="9525">
            <a:solidFill>
              <a:srgbClr val="FF0000"/>
            </a:solidFill>
            <a:round/>
            <a:headEnd/>
            <a:tailEnd/>
          </a:ln>
        </p:spPr>
        <p:txBody>
          <a:bodyPr/>
          <a:lstStyle/>
          <a:p>
            <a:endParaRPr lang="en-US"/>
          </a:p>
        </p:txBody>
      </p:sp>
      <p:sp>
        <p:nvSpPr>
          <p:cNvPr id="28681" name="Text Box 9"/>
          <p:cNvSpPr txBox="1">
            <a:spLocks noChangeArrowheads="1"/>
          </p:cNvSpPr>
          <p:nvPr/>
        </p:nvSpPr>
        <p:spPr bwMode="auto">
          <a:xfrm>
            <a:off x="441325" y="723900"/>
            <a:ext cx="2146300" cy="366713"/>
          </a:xfrm>
          <a:prstGeom prst="rect">
            <a:avLst/>
          </a:prstGeom>
          <a:noFill/>
          <a:ln w="9525">
            <a:noFill/>
            <a:miter lim="800000"/>
            <a:headEnd/>
            <a:tailEnd/>
          </a:ln>
        </p:spPr>
        <p:txBody>
          <a:bodyPr wrap="none">
            <a:spAutoFit/>
          </a:bodyPr>
          <a:lstStyle/>
          <a:p>
            <a:r>
              <a:rPr lang="en-US" b="1">
                <a:latin typeface="Times New Roman" pitchFamily="18" charset="0"/>
              </a:rPr>
              <a:t>CalNex Ozonesonde</a:t>
            </a:r>
          </a:p>
        </p:txBody>
      </p:sp>
      <p:sp>
        <p:nvSpPr>
          <p:cNvPr id="28682" name="Text Box 10"/>
          <p:cNvSpPr txBox="1">
            <a:spLocks noChangeArrowheads="1"/>
          </p:cNvSpPr>
          <p:nvPr/>
        </p:nvSpPr>
        <p:spPr bwMode="auto">
          <a:xfrm>
            <a:off x="4343400" y="2551113"/>
            <a:ext cx="1219200" cy="641350"/>
          </a:xfrm>
          <a:prstGeom prst="rect">
            <a:avLst/>
          </a:prstGeom>
          <a:noFill/>
          <a:ln w="9525">
            <a:noFill/>
            <a:miter lim="800000"/>
            <a:headEnd/>
            <a:tailEnd/>
          </a:ln>
        </p:spPr>
        <p:txBody>
          <a:bodyPr wrap="none">
            <a:spAutoFit/>
          </a:bodyPr>
          <a:lstStyle/>
          <a:p>
            <a:r>
              <a:rPr lang="en-US"/>
              <a:t>MLS+OMI</a:t>
            </a:r>
          </a:p>
          <a:p>
            <a:r>
              <a:rPr lang="en-US"/>
              <a:t>ASSIM</a:t>
            </a:r>
          </a:p>
        </p:txBody>
      </p:sp>
      <p:sp>
        <p:nvSpPr>
          <p:cNvPr id="28683" name="Right Brace 11"/>
          <p:cNvSpPr>
            <a:spLocks/>
          </p:cNvSpPr>
          <p:nvPr/>
        </p:nvSpPr>
        <p:spPr bwMode="auto">
          <a:xfrm flipH="1">
            <a:off x="4038600" y="5715000"/>
            <a:ext cx="304800" cy="533400"/>
          </a:xfrm>
          <a:prstGeom prst="rightBrace">
            <a:avLst>
              <a:gd name="adj1" fmla="val 35624"/>
              <a:gd name="adj2" fmla="val 50000"/>
            </a:avLst>
          </a:prstGeom>
          <a:noFill/>
          <a:ln w="25400" algn="ctr">
            <a:solidFill>
              <a:schemeClr val="tx1"/>
            </a:solidFill>
            <a:round/>
            <a:headEnd/>
            <a:tailEnd/>
          </a:ln>
        </p:spPr>
        <p:txBody>
          <a:bodyPr/>
          <a:lstStyle/>
          <a:p>
            <a:endParaRPr lang="en-US"/>
          </a:p>
        </p:txBody>
      </p:sp>
      <p:sp>
        <p:nvSpPr>
          <p:cNvPr id="28684" name="TextBox 12"/>
          <p:cNvSpPr txBox="1">
            <a:spLocks noChangeArrowheads="1"/>
          </p:cNvSpPr>
          <p:nvPr/>
        </p:nvSpPr>
        <p:spPr bwMode="auto">
          <a:xfrm>
            <a:off x="457200" y="5715000"/>
            <a:ext cx="1957388" cy="646113"/>
          </a:xfrm>
          <a:prstGeom prst="rect">
            <a:avLst/>
          </a:prstGeom>
          <a:noFill/>
          <a:ln w="9525">
            <a:noFill/>
            <a:miter lim="800000"/>
            <a:headEnd/>
            <a:tailEnd/>
          </a:ln>
        </p:spPr>
        <p:txBody>
          <a:bodyPr wrap="none">
            <a:spAutoFit/>
          </a:bodyPr>
          <a:lstStyle/>
          <a:p>
            <a:r>
              <a:rPr lang="en-US" b="1" u="sng">
                <a:latin typeface="Times New Roman" pitchFamily="18" charset="0"/>
                <a:cs typeface="Times New Roman" pitchFamily="18" charset="0"/>
              </a:rPr>
              <a:t>Reduced </a:t>
            </a:r>
          </a:p>
          <a:p>
            <a:r>
              <a:rPr lang="en-US" b="1" u="sng">
                <a:latin typeface="Times New Roman" pitchFamily="18" charset="0"/>
                <a:cs typeface="Times New Roman" pitchFamily="18" charset="0"/>
              </a:rPr>
              <a:t>tropospheric bias</a:t>
            </a:r>
          </a:p>
        </p:txBody>
      </p:sp>
      <p:sp>
        <p:nvSpPr>
          <p:cNvPr id="28685" name="Line 6"/>
          <p:cNvSpPr>
            <a:spLocks noChangeShapeType="1"/>
          </p:cNvSpPr>
          <p:nvPr/>
        </p:nvSpPr>
        <p:spPr bwMode="auto">
          <a:xfrm>
            <a:off x="2600325" y="5961063"/>
            <a:ext cx="1371600" cy="0"/>
          </a:xfrm>
          <a:prstGeom prst="line">
            <a:avLst/>
          </a:prstGeom>
          <a:noFill/>
          <a:ln w="2857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066800" y="457200"/>
            <a:ext cx="6969600" cy="6340197"/>
          </a:xfrm>
          <a:prstGeom prst="rect">
            <a:avLst/>
          </a:prstGeom>
          <a:noFill/>
          <a:ln w="9525">
            <a:noFill/>
            <a:miter lim="800000"/>
            <a:headEnd/>
            <a:tailEnd/>
          </a:ln>
        </p:spPr>
        <p:txBody>
          <a:bodyPr wrap="none">
            <a:spAutoFit/>
          </a:bodyPr>
          <a:lstStyle/>
          <a:p>
            <a:pPr algn="ctr"/>
            <a:r>
              <a:rPr lang="en-US" sz="2800"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err="1" smtClean="0">
                <a:latin typeface="Times New Roman" pitchFamily="18" charset="0"/>
                <a:cs typeface="Times New Roman" pitchFamily="18" charset="0"/>
              </a:rPr>
              <a:t>Radiative</a:t>
            </a:r>
            <a:r>
              <a:rPr lang="en-US" dirty="0" smtClean="0">
                <a:latin typeface="Times New Roman" pitchFamily="18" charset="0"/>
                <a:cs typeface="Times New Roman" pitchFamily="18" charset="0"/>
              </a:rPr>
              <a:t> influences of trace gases/aerosols</a:t>
            </a:r>
            <a:endParaRPr lang="en-US" dirty="0">
              <a:latin typeface="Times New Roman" pitchFamily="18" charset="0"/>
              <a:cs typeface="Times New Roman" pitchFamily="18" charset="0"/>
            </a:endParaRPr>
          </a:p>
          <a:p>
            <a:pPr>
              <a:buFont typeface="Arial" pitchFamily="34" charset="0"/>
              <a:buChar char="•"/>
            </a:pPr>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Background</a:t>
            </a:r>
          </a:p>
          <a:p>
            <a:pPr lvl="1">
              <a:buFont typeface="Arial" pitchFamily="34" charset="0"/>
              <a:buChar char="•"/>
            </a:pPr>
            <a:r>
              <a:rPr lang="en-US" dirty="0" err="1" smtClean="0">
                <a:latin typeface="Times New Roman" pitchFamily="18" charset="0"/>
                <a:cs typeface="Times New Roman" pitchFamily="18" charset="0"/>
              </a:rPr>
              <a:t>Tropospheric</a:t>
            </a:r>
            <a:r>
              <a:rPr lang="en-US" dirty="0" smtClean="0">
                <a:latin typeface="Times New Roman" pitchFamily="18" charset="0"/>
                <a:cs typeface="Times New Roman" pitchFamily="18" charset="0"/>
              </a:rPr>
              <a:t> ozone chemistry and aerosol formation</a:t>
            </a:r>
          </a:p>
          <a:p>
            <a:pPr>
              <a:buFont typeface="Arial" pitchFamily="34" charset="0"/>
              <a:buChar char="•"/>
            </a:pPr>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Satellite trace gas and aerosol assimilation</a:t>
            </a:r>
          </a:p>
          <a:p>
            <a:pPr lvl="1">
              <a:buFont typeface="Arial" pitchFamily="34" charset="0"/>
              <a:buChar char="•"/>
            </a:pPr>
            <a:r>
              <a:rPr lang="en-US" dirty="0" smtClean="0">
                <a:latin typeface="Times New Roman" pitchFamily="18" charset="0"/>
                <a:cs typeface="Times New Roman" pitchFamily="18" charset="0"/>
              </a:rPr>
              <a:t>TEXAQS-II (http://www.esrl.noaa.gov/psd/programs/texaqs/2006/)</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rPr>
              <a:t>)</a:t>
            </a:r>
          </a:p>
          <a:p>
            <a:pPr>
              <a:buFont typeface="Arial" pitchFamily="34" charset="0"/>
              <a:buChar char="•"/>
            </a:pPr>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Aerosol and Composition assimilation</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GEMS (EU)</a:t>
            </a:r>
          </a:p>
          <a:p>
            <a:pPr lvl="1">
              <a:buFont typeface="Arial" pitchFamily="34" charset="0"/>
              <a:buChar char="•"/>
            </a:pPr>
            <a:r>
              <a:rPr lang="en-US" dirty="0" smtClean="0">
                <a:latin typeface="Times New Roman" pitchFamily="18" charset="0"/>
                <a:cs typeface="Times New Roman" pitchFamily="18" charset="0"/>
              </a:rPr>
              <a:t>NAQFC (NCEP)</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Air Quality and Climate Change</a:t>
            </a:r>
          </a:p>
          <a:p>
            <a:pPr lvl="1">
              <a:buFont typeface="Arial" pitchFamily="34" charset="0"/>
              <a:buChar char="•"/>
            </a:pPr>
            <a:r>
              <a:rPr lang="en-US" dirty="0" smtClean="0">
                <a:latin typeface="Times New Roman" pitchFamily="18" charset="0"/>
                <a:cs typeface="Times New Roman" pitchFamily="18" charset="0"/>
              </a:rPr>
              <a:t>Volcanic Ash assimilation</a:t>
            </a: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AQMS_2x2_vs_ryerson_O3_mission_nosdf"/>
          <p:cNvPicPr>
            <a:picLocks noChangeAspect="1" noChangeArrowheads="1"/>
          </p:cNvPicPr>
          <p:nvPr/>
        </p:nvPicPr>
        <p:blipFill>
          <a:blip r:embed="rId2"/>
          <a:srcRect/>
          <a:stretch>
            <a:fillRect/>
          </a:stretch>
        </p:blipFill>
        <p:spPr bwMode="auto">
          <a:xfrm>
            <a:off x="0" y="838200"/>
            <a:ext cx="3257550" cy="4343400"/>
          </a:xfrm>
          <a:prstGeom prst="rect">
            <a:avLst/>
          </a:prstGeom>
          <a:noFill/>
          <a:ln w="9525">
            <a:noFill/>
            <a:miter lim="800000"/>
            <a:headEnd/>
            <a:tailEnd/>
          </a:ln>
        </p:spPr>
      </p:pic>
      <p:pic>
        <p:nvPicPr>
          <p:cNvPr id="29699" name="Picture 3" descr="RAQMS_2x2_vs_ryerson_O3_mission"/>
          <p:cNvPicPr>
            <a:picLocks noChangeAspect="1" noChangeArrowheads="1"/>
          </p:cNvPicPr>
          <p:nvPr/>
        </p:nvPicPr>
        <p:blipFill>
          <a:blip r:embed="rId3"/>
          <a:srcRect/>
          <a:stretch>
            <a:fillRect/>
          </a:stretch>
        </p:blipFill>
        <p:spPr bwMode="auto">
          <a:xfrm>
            <a:off x="3124200" y="838200"/>
            <a:ext cx="3257550" cy="4343400"/>
          </a:xfrm>
          <a:prstGeom prst="rect">
            <a:avLst/>
          </a:prstGeom>
          <a:noFill/>
          <a:ln w="9525">
            <a:noFill/>
            <a:miter lim="800000"/>
            <a:headEnd/>
            <a:tailEnd/>
          </a:ln>
        </p:spPr>
      </p:pic>
      <p:pic>
        <p:nvPicPr>
          <p:cNvPr id="29700" name="Picture 4"/>
          <p:cNvPicPr>
            <a:picLocks noChangeAspect="1" noChangeArrowheads="1"/>
          </p:cNvPicPr>
          <p:nvPr/>
        </p:nvPicPr>
        <p:blipFill>
          <a:blip r:embed="rId4"/>
          <a:srcRect l="31429" t="38705" r="34763" b="16190"/>
          <a:stretch>
            <a:fillRect/>
          </a:stretch>
        </p:blipFill>
        <p:spPr bwMode="auto">
          <a:xfrm>
            <a:off x="6172200" y="4379913"/>
            <a:ext cx="2971800" cy="2478087"/>
          </a:xfrm>
          <a:prstGeom prst="rect">
            <a:avLst/>
          </a:prstGeom>
          <a:noFill/>
          <a:ln w="9525">
            <a:noFill/>
            <a:miter lim="800000"/>
            <a:headEnd/>
            <a:tailEnd/>
          </a:ln>
        </p:spPr>
      </p:pic>
      <p:sp>
        <p:nvSpPr>
          <p:cNvPr id="29701" name="Text Box 5"/>
          <p:cNvSpPr txBox="1">
            <a:spLocks noChangeArrowheads="1"/>
          </p:cNvSpPr>
          <p:nvPr/>
        </p:nvSpPr>
        <p:spPr bwMode="auto">
          <a:xfrm>
            <a:off x="674688" y="0"/>
            <a:ext cx="7805737" cy="946150"/>
          </a:xfrm>
          <a:prstGeom prst="rect">
            <a:avLst/>
          </a:prstGeom>
          <a:noFill/>
          <a:ln w="9525">
            <a:noFill/>
            <a:miter lim="800000"/>
            <a:headEnd/>
            <a:tailEnd/>
          </a:ln>
        </p:spPr>
        <p:txBody>
          <a:bodyPr wrap="none">
            <a:spAutoFit/>
          </a:bodyPr>
          <a:lstStyle/>
          <a:p>
            <a:pPr algn="ctr"/>
            <a:r>
              <a:rPr lang="en-US" sz="2800">
                <a:latin typeface="Times New Roman" pitchFamily="18" charset="0"/>
              </a:rPr>
              <a:t>Comparison with NOAA P3 Insitu O3 Measurements</a:t>
            </a:r>
          </a:p>
          <a:p>
            <a:pPr algn="ctr"/>
            <a:r>
              <a:rPr lang="en-US" sz="2800">
                <a:latin typeface="Times New Roman" pitchFamily="18" charset="0"/>
              </a:rPr>
              <a:t> (Primarily LA Basin/Central Valley) </a:t>
            </a:r>
          </a:p>
        </p:txBody>
      </p:sp>
      <p:sp>
        <p:nvSpPr>
          <p:cNvPr id="29702" name="Text Box 6"/>
          <p:cNvSpPr txBox="1">
            <a:spLocks noChangeArrowheads="1"/>
          </p:cNvSpPr>
          <p:nvPr/>
        </p:nvSpPr>
        <p:spPr bwMode="auto">
          <a:xfrm>
            <a:off x="304800" y="5181600"/>
            <a:ext cx="5181600" cy="1200150"/>
          </a:xfrm>
          <a:prstGeom prst="rect">
            <a:avLst/>
          </a:prstGeom>
          <a:solidFill>
            <a:srgbClr val="00FFFF"/>
          </a:solidFill>
          <a:ln w="9525">
            <a:solidFill>
              <a:schemeClr val="tx1"/>
            </a:solidFill>
            <a:miter lim="800000"/>
            <a:headEnd/>
            <a:tailEnd/>
          </a:ln>
        </p:spPr>
        <p:txBody>
          <a:bodyPr>
            <a:spAutoFit/>
          </a:bodyPr>
          <a:lstStyle/>
          <a:p>
            <a:r>
              <a:rPr lang="en-US">
                <a:latin typeface="Times New Roman" pitchFamily="18" charset="0"/>
              </a:rPr>
              <a:t>Assimilation of MLS+OMI O3 retrievals results in increased lower-tropospheric O3 (and improved agreement with airborne insitu O3) over Southern California</a:t>
            </a:r>
          </a:p>
        </p:txBody>
      </p:sp>
      <p:sp>
        <p:nvSpPr>
          <p:cNvPr id="29703" name="Text Box 7"/>
          <p:cNvSpPr txBox="1">
            <a:spLocks noChangeArrowheads="1"/>
          </p:cNvSpPr>
          <p:nvPr/>
        </p:nvSpPr>
        <p:spPr bwMode="auto">
          <a:xfrm>
            <a:off x="517525" y="1828800"/>
            <a:ext cx="1117600" cy="366713"/>
          </a:xfrm>
          <a:prstGeom prst="rect">
            <a:avLst/>
          </a:prstGeom>
          <a:noFill/>
          <a:ln w="9525">
            <a:noFill/>
            <a:miter lim="800000"/>
            <a:headEnd/>
            <a:tailEnd/>
          </a:ln>
        </p:spPr>
        <p:txBody>
          <a:bodyPr wrap="none">
            <a:spAutoFit/>
          </a:bodyPr>
          <a:lstStyle/>
          <a:p>
            <a:r>
              <a:rPr lang="en-US" b="1">
                <a:latin typeface="Times New Roman" pitchFamily="18" charset="0"/>
              </a:rPr>
              <a:t>No Assim</a:t>
            </a:r>
          </a:p>
        </p:txBody>
      </p:sp>
      <p:sp>
        <p:nvSpPr>
          <p:cNvPr id="29704" name="Text Box 8"/>
          <p:cNvSpPr txBox="1">
            <a:spLocks noChangeArrowheads="1"/>
          </p:cNvSpPr>
          <p:nvPr/>
        </p:nvSpPr>
        <p:spPr bwMode="auto">
          <a:xfrm>
            <a:off x="3581400" y="1828800"/>
            <a:ext cx="1946275" cy="366713"/>
          </a:xfrm>
          <a:prstGeom prst="rect">
            <a:avLst/>
          </a:prstGeom>
          <a:noFill/>
          <a:ln w="9525">
            <a:noFill/>
            <a:miter lim="800000"/>
            <a:headEnd/>
            <a:tailEnd/>
          </a:ln>
        </p:spPr>
        <p:txBody>
          <a:bodyPr wrap="none">
            <a:spAutoFit/>
          </a:bodyPr>
          <a:lstStyle/>
          <a:p>
            <a:r>
              <a:rPr lang="en-US" b="1">
                <a:latin typeface="Times New Roman" pitchFamily="18" charset="0"/>
              </a:rPr>
              <a:t>MLS+OMI Assim</a:t>
            </a:r>
          </a:p>
        </p:txBody>
      </p:sp>
      <p:sp>
        <p:nvSpPr>
          <p:cNvPr id="29705" name="TextBox 8"/>
          <p:cNvSpPr txBox="1">
            <a:spLocks noChangeArrowheads="1"/>
          </p:cNvSpPr>
          <p:nvPr/>
        </p:nvSpPr>
        <p:spPr bwMode="auto">
          <a:xfrm>
            <a:off x="0" y="6477000"/>
            <a:ext cx="5591175" cy="461963"/>
          </a:xfrm>
          <a:prstGeom prst="rect">
            <a:avLst/>
          </a:prstGeom>
          <a:noFill/>
          <a:ln w="9525">
            <a:noFill/>
            <a:miter lim="800000"/>
            <a:headEnd/>
            <a:tailEnd/>
          </a:ln>
        </p:spPr>
        <p:txBody>
          <a:bodyPr wrap="none">
            <a:spAutoFit/>
          </a:bodyPr>
          <a:lstStyle/>
          <a:p>
            <a:r>
              <a:rPr lang="en-US" sz="2400">
                <a:latin typeface="Times New Roman" pitchFamily="18" charset="0"/>
                <a:cs typeface="Times New Roman" pitchFamily="18" charset="0"/>
              </a:rPr>
              <a:t>Insitu O3 from Tom Ryerson, NOAA ESRL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noChangeArrowheads="1"/>
          </p:cNvPicPr>
          <p:nvPr/>
        </p:nvPicPr>
        <p:blipFill>
          <a:blip r:embed="rId3"/>
          <a:srcRect l="8075" t="7533" r="8115"/>
          <a:stretch>
            <a:fillRect/>
          </a:stretch>
        </p:blipFill>
        <p:spPr bwMode="auto">
          <a:xfrm>
            <a:off x="746125" y="457200"/>
            <a:ext cx="7559675" cy="5213350"/>
          </a:xfrm>
          <a:prstGeom prst="rect">
            <a:avLst/>
          </a:prstGeom>
          <a:noFill/>
          <a:ln w="19050">
            <a:noFill/>
            <a:miter lim="800000"/>
            <a:headEnd/>
            <a:tailEnd/>
          </a:ln>
        </p:spPr>
      </p:pic>
      <p:sp>
        <p:nvSpPr>
          <p:cNvPr id="30723" name="TextBox 9"/>
          <p:cNvSpPr txBox="1">
            <a:spLocks noChangeArrowheads="1"/>
          </p:cNvSpPr>
          <p:nvPr/>
        </p:nvSpPr>
        <p:spPr bwMode="auto">
          <a:xfrm>
            <a:off x="0" y="0"/>
            <a:ext cx="9144000" cy="406400"/>
          </a:xfrm>
          <a:prstGeom prst="rect">
            <a:avLst/>
          </a:prstGeom>
          <a:solidFill>
            <a:srgbClr val="00FFFF"/>
          </a:solidFill>
          <a:ln w="9525">
            <a:solidFill>
              <a:schemeClr val="tx1"/>
            </a:solidFill>
            <a:miter lim="800000"/>
            <a:headEnd/>
            <a:tailEnd/>
          </a:ln>
        </p:spPr>
        <p:txBody>
          <a:bodyPr>
            <a:spAutoFit/>
          </a:bodyPr>
          <a:lstStyle/>
          <a:p>
            <a:pPr algn="ctr" eaLnBrk="1" hangingPunct="1"/>
            <a:r>
              <a:rPr lang="en-US" sz="2000" b="1">
                <a:latin typeface="Times New Roman" pitchFamily="18" charset="0"/>
                <a:cs typeface="Times New Roman" pitchFamily="18" charset="0"/>
              </a:rPr>
              <a:t>RAQMS CalNex AOD Assimilation Procedure </a:t>
            </a:r>
          </a:p>
        </p:txBody>
      </p:sp>
      <p:sp>
        <p:nvSpPr>
          <p:cNvPr id="30724" name="Rectangle 6"/>
          <p:cNvSpPr>
            <a:spLocks noChangeArrowheads="1"/>
          </p:cNvSpPr>
          <p:nvPr/>
        </p:nvSpPr>
        <p:spPr bwMode="auto">
          <a:xfrm>
            <a:off x="457200" y="5867400"/>
            <a:ext cx="8229600" cy="835025"/>
          </a:xfrm>
          <a:prstGeom prst="rect">
            <a:avLst/>
          </a:prstGeom>
          <a:solidFill>
            <a:srgbClr val="FFFF00"/>
          </a:solidFill>
          <a:ln w="9525">
            <a:solidFill>
              <a:schemeClr val="tx1"/>
            </a:solidFill>
            <a:miter lim="800000"/>
            <a:headEnd/>
            <a:tailEnd/>
          </a:ln>
        </p:spPr>
        <p:txBody>
          <a:bodyPr>
            <a:spAutoFit/>
          </a:bodyPr>
          <a:lstStyle/>
          <a:p>
            <a:pPr algn="ctr" eaLnBrk="1" hangingPunct="1"/>
            <a:r>
              <a:rPr lang="en-US" sz="1600" b="1">
                <a:latin typeface="Times New Roman" pitchFamily="18" charset="0"/>
                <a:cs typeface="Times New Roman" pitchFamily="18" charset="0"/>
              </a:rPr>
              <a:t>Demonstration of: </a:t>
            </a:r>
          </a:p>
          <a:p>
            <a:pPr lvl="1" eaLnBrk="1" hangingPunct="1">
              <a:buFont typeface="Arial" charset="0"/>
              <a:buChar char="•"/>
            </a:pPr>
            <a:r>
              <a:rPr lang="en-US" sz="1600" b="1">
                <a:latin typeface="Times New Roman" pitchFamily="18" charset="0"/>
                <a:cs typeface="Times New Roman" pitchFamily="18" charset="0"/>
              </a:rPr>
              <a:t>Real-time assimilation of MODIS Aerosol Optical Depth (AOD)</a:t>
            </a:r>
          </a:p>
          <a:p>
            <a:pPr lvl="1" eaLnBrk="1" hangingPunct="1">
              <a:buFont typeface="Arial" charset="0"/>
              <a:buChar char="•"/>
            </a:pPr>
            <a:r>
              <a:rPr lang="en-US" sz="1600" b="1">
                <a:latin typeface="Times New Roman" pitchFamily="18" charset="0"/>
                <a:cs typeface="Times New Roman" pitchFamily="18" charset="0"/>
              </a:rPr>
              <a:t>Real-time incorporation of MODIS based biomass burning emissions</a:t>
            </a:r>
            <a:endParaRPr lang="en-US" sz="1600" b="1" i="1" u="sng">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5"/>
          <p:cNvSpPr>
            <a:spLocks noChangeArrowheads="1"/>
          </p:cNvSpPr>
          <p:nvPr/>
        </p:nvSpPr>
        <p:spPr bwMode="auto">
          <a:xfrm>
            <a:off x="-2097088" y="3028950"/>
            <a:ext cx="9144001" cy="0"/>
          </a:xfrm>
          <a:prstGeom prst="rect">
            <a:avLst/>
          </a:prstGeom>
          <a:noFill/>
          <a:ln w="9525">
            <a:noFill/>
            <a:miter lim="800000"/>
            <a:headEnd/>
            <a:tailEnd/>
          </a:ln>
        </p:spPr>
        <p:txBody>
          <a:bodyPr wrap="none" anchor="ctr">
            <a:spAutoFit/>
          </a:bodyPr>
          <a:lstStyle/>
          <a:p>
            <a:endParaRPr lang="en-US"/>
          </a:p>
        </p:txBody>
      </p:sp>
      <p:graphicFrame>
        <p:nvGraphicFramePr>
          <p:cNvPr id="2050" name="Object 4"/>
          <p:cNvGraphicFramePr>
            <a:graphicFrameLocks noChangeAspect="1"/>
          </p:cNvGraphicFramePr>
          <p:nvPr/>
        </p:nvGraphicFramePr>
        <p:xfrm>
          <a:off x="2819400" y="152400"/>
          <a:ext cx="3505200" cy="858838"/>
        </p:xfrm>
        <a:graphic>
          <a:graphicData uri="http://schemas.openxmlformats.org/presentationml/2006/ole">
            <p:oleObj spid="_x0000_s118786" name="Equation" r:id="rId4" imgW="1396394" imgH="342751" progId="Equation.3">
              <p:embed/>
            </p:oleObj>
          </a:graphicData>
        </a:graphic>
      </p:graphicFrame>
      <p:sp>
        <p:nvSpPr>
          <p:cNvPr id="2053" name="Rectangle 6"/>
          <p:cNvSpPr>
            <a:spLocks noChangeArrowheads="1"/>
          </p:cNvSpPr>
          <p:nvPr/>
        </p:nvSpPr>
        <p:spPr bwMode="auto">
          <a:xfrm>
            <a:off x="609600" y="912813"/>
            <a:ext cx="7772400" cy="915987"/>
          </a:xfrm>
          <a:prstGeom prst="rect">
            <a:avLst/>
          </a:prstGeom>
          <a:noFill/>
          <a:ln w="9525">
            <a:noFill/>
            <a:miter lim="800000"/>
            <a:headEnd/>
            <a:tailEnd/>
          </a:ln>
        </p:spPr>
        <p:txBody>
          <a:bodyPr anchor="ctr">
            <a:spAutoFit/>
          </a:bodyPr>
          <a:lstStyle/>
          <a:p>
            <a:r>
              <a:rPr lang="en-US">
                <a:latin typeface="Times New Roman" pitchFamily="18" charset="0"/>
                <a:cs typeface="Times New Roman" pitchFamily="18" charset="0"/>
              </a:rPr>
              <a:t>where </a:t>
            </a:r>
            <a:r>
              <a:rPr lang="en-US" i="1">
                <a:latin typeface="Times New Roman" pitchFamily="18" charset="0"/>
                <a:cs typeface="Times New Roman" pitchFamily="18" charset="0"/>
              </a:rPr>
              <a:t>q</a:t>
            </a:r>
            <a:r>
              <a:rPr lang="en-US" i="1" baseline="-30000">
                <a:latin typeface="Times New Roman" pitchFamily="18" charset="0"/>
                <a:cs typeface="Times New Roman" pitchFamily="18" charset="0"/>
              </a:rPr>
              <a:t>ik</a:t>
            </a:r>
            <a:r>
              <a:rPr lang="en-US" i="1">
                <a:latin typeface="Times New Roman" pitchFamily="18" charset="0"/>
                <a:cs typeface="Times New Roman" pitchFamily="18" charset="0"/>
              </a:rPr>
              <a:t> </a:t>
            </a:r>
            <a:r>
              <a:rPr lang="en-US">
                <a:latin typeface="Times New Roman" pitchFamily="18" charset="0"/>
                <a:cs typeface="Times New Roman" pitchFamily="18" charset="0"/>
              </a:rPr>
              <a:t>is the mass mixing ratio and </a:t>
            </a:r>
            <a:r>
              <a:rPr lang="en-US" i="1">
                <a:latin typeface="Times New Roman" pitchFamily="18" charset="0"/>
                <a:cs typeface="Times New Roman" pitchFamily="18" charset="0"/>
                <a:sym typeface="Symbol" pitchFamily="18" charset="2"/>
              </a:rPr>
              <a:t></a:t>
            </a:r>
            <a:r>
              <a:rPr lang="en-US" i="1" baseline="-30000">
                <a:latin typeface="Times New Roman" pitchFamily="18" charset="0"/>
                <a:cs typeface="Times New Roman" pitchFamily="18" charset="0"/>
              </a:rPr>
              <a:t>ik</a:t>
            </a:r>
            <a:r>
              <a:rPr lang="en-US">
                <a:latin typeface="Times New Roman" pitchFamily="18" charset="0"/>
                <a:cs typeface="Times New Roman" pitchFamily="18" charset="0"/>
                <a:sym typeface="Symbol" pitchFamily="18" charset="2"/>
              </a:rPr>
              <a:t> is the mass specific extinction of aerosol species </a:t>
            </a:r>
            <a:r>
              <a:rPr lang="en-US" i="1">
                <a:latin typeface="Times New Roman" pitchFamily="18" charset="0"/>
                <a:cs typeface="Times New Roman" pitchFamily="18" charset="0"/>
                <a:sym typeface="Symbol" pitchFamily="18" charset="2"/>
              </a:rPr>
              <a:t>i </a:t>
            </a:r>
            <a:r>
              <a:rPr lang="en-US">
                <a:latin typeface="Times New Roman" pitchFamily="18" charset="0"/>
                <a:cs typeface="Times New Roman" pitchFamily="18" charset="0"/>
                <a:sym typeface="Symbol" pitchFamily="18" charset="2"/>
              </a:rPr>
              <a:t>at the vertical level </a:t>
            </a:r>
            <a:r>
              <a:rPr lang="en-US" i="1">
                <a:latin typeface="Times New Roman" pitchFamily="18" charset="0"/>
                <a:cs typeface="Times New Roman" pitchFamily="18" charset="0"/>
                <a:sym typeface="Symbol" pitchFamily="18" charset="2"/>
              </a:rPr>
              <a:t>k</a:t>
            </a:r>
            <a:r>
              <a:rPr lang="en-US">
                <a:latin typeface="Times New Roman" pitchFamily="18" charset="0"/>
                <a:cs typeface="Times New Roman" pitchFamily="18" charset="0"/>
                <a:sym typeface="Symbol" pitchFamily="18" charset="2"/>
              </a:rPr>
              <a:t>. </a:t>
            </a:r>
            <a:r>
              <a:rPr lang="en-US" i="1">
                <a:latin typeface="Times New Roman" pitchFamily="18" charset="0"/>
                <a:cs typeface="Times New Roman" pitchFamily="18" charset="0"/>
                <a:sym typeface="Symbol" pitchFamily="18" charset="2"/>
              </a:rPr>
              <a:t>dz</a:t>
            </a:r>
            <a:r>
              <a:rPr lang="en-US">
                <a:latin typeface="Times New Roman" pitchFamily="18" charset="0"/>
                <a:cs typeface="Times New Roman" pitchFamily="18" charset="0"/>
                <a:sym typeface="Symbol" pitchFamily="18" charset="2"/>
              </a:rPr>
              <a:t> is the thickness of the layer. The mass specific extinction is a function of the local relative humidity. </a:t>
            </a:r>
            <a:endParaRPr lang="en-US" i="1">
              <a:latin typeface="Times New Roman" pitchFamily="18" charset="0"/>
              <a:cs typeface="Times New Roman" pitchFamily="18" charset="0"/>
              <a:sym typeface="Symbol" pitchFamily="18" charset="2"/>
            </a:endParaRPr>
          </a:p>
        </p:txBody>
      </p:sp>
      <p:sp>
        <p:nvSpPr>
          <p:cNvPr id="2054" name="Rectangle 7"/>
          <p:cNvSpPr>
            <a:spLocks noChangeArrowheads="1"/>
          </p:cNvSpPr>
          <p:nvPr/>
        </p:nvSpPr>
        <p:spPr bwMode="auto">
          <a:xfrm>
            <a:off x="152400" y="2133600"/>
            <a:ext cx="8878888" cy="4668838"/>
          </a:xfrm>
          <a:prstGeom prst="rect">
            <a:avLst/>
          </a:prstGeom>
          <a:noFill/>
          <a:ln w="9525">
            <a:noFill/>
            <a:miter lim="800000"/>
            <a:headEnd/>
            <a:tailEnd/>
          </a:ln>
        </p:spPr>
        <p:txBody>
          <a:bodyPr wrap="none" anchor="ctr">
            <a:spAutoFit/>
          </a:bodyPr>
          <a:lstStyle/>
          <a:p>
            <a:pPr eaLnBrk="1" hangingPunct="1"/>
            <a:r>
              <a:rPr lang="en-US" sz="1200">
                <a:latin typeface="Times New Roman" pitchFamily="18" charset="0"/>
              </a:rPr>
              <a:t/>
            </a:r>
            <a:br>
              <a:rPr lang="en-US" sz="1200">
                <a:latin typeface="Times New Roman" pitchFamily="18" charset="0"/>
              </a:rPr>
            </a:br>
            <a:r>
              <a:rPr lang="en-US">
                <a:latin typeface="Times New Roman" pitchFamily="18" charset="0"/>
              </a:rPr>
              <a:t>1) Obtain new extinction for each species</a:t>
            </a:r>
            <a:br>
              <a:rPr lang="en-US">
                <a:latin typeface="Times New Roman" pitchFamily="18" charset="0"/>
              </a:rPr>
            </a:br>
            <a:r>
              <a:rPr lang="en-US">
                <a:latin typeface="Times New Roman" pitchFamily="18" charset="0"/>
              </a:rPr>
              <a:t> </a:t>
            </a:r>
          </a:p>
          <a:p>
            <a:pPr eaLnBrk="1" hangingPunct="1"/>
            <a:r>
              <a:rPr lang="en-US">
                <a:latin typeface="Times New Roman" pitchFamily="18" charset="0"/>
              </a:rPr>
              <a:t>        </a:t>
            </a:r>
            <a:r>
              <a:rPr lang="en-US" b="1">
                <a:latin typeface="Times New Roman" pitchFamily="18" charset="0"/>
              </a:rPr>
              <a:t>ext_new</a:t>
            </a:r>
            <a:r>
              <a:rPr lang="en-US" b="1" i="1" baseline="-25000">
                <a:latin typeface="Times New Roman" pitchFamily="18" charset="0"/>
              </a:rPr>
              <a:t>ik</a:t>
            </a:r>
            <a:r>
              <a:rPr lang="en-US" b="1">
                <a:latin typeface="Times New Roman" pitchFamily="18" charset="0"/>
              </a:rPr>
              <a:t>=ext_1stguess</a:t>
            </a:r>
            <a:r>
              <a:rPr lang="en-US" b="1" i="1" baseline="-25000">
                <a:latin typeface="Times New Roman" pitchFamily="18" charset="0"/>
              </a:rPr>
              <a:t>ik</a:t>
            </a:r>
            <a:r>
              <a:rPr lang="en-US" b="1">
                <a:latin typeface="Times New Roman" pitchFamily="18" charset="0"/>
              </a:rPr>
              <a:t>+aodinc</a:t>
            </a:r>
            <a:r>
              <a:rPr lang="en-US" b="1" i="1" baseline="-25000">
                <a:latin typeface="Times New Roman" pitchFamily="18" charset="0"/>
              </a:rPr>
              <a:t>i</a:t>
            </a:r>
            <a:r>
              <a:rPr lang="en-US" b="1">
                <a:latin typeface="Times New Roman" pitchFamily="18" charset="0"/>
              </a:rPr>
              <a:t>*ext_1stguess</a:t>
            </a:r>
            <a:r>
              <a:rPr lang="en-US" b="1" i="1" baseline="-25000">
                <a:latin typeface="Times New Roman" pitchFamily="18" charset="0"/>
              </a:rPr>
              <a:t>ik</a:t>
            </a:r>
            <a:r>
              <a:rPr lang="en-US" b="1">
                <a:latin typeface="Times New Roman" pitchFamily="18" charset="0"/>
              </a:rPr>
              <a:t>/aod1stguess</a:t>
            </a:r>
            <a:r>
              <a:rPr lang="en-US" b="1" i="1" baseline="-25000">
                <a:latin typeface="Times New Roman" pitchFamily="18" charset="0"/>
              </a:rPr>
              <a:t>i</a:t>
            </a:r>
            <a:r>
              <a:rPr lang="en-US" b="1">
                <a:latin typeface="Times New Roman" pitchFamily="18" charset="0"/>
              </a:rPr>
              <a:t/>
            </a:r>
            <a:br>
              <a:rPr lang="en-US" b="1">
                <a:latin typeface="Times New Roman" pitchFamily="18" charset="0"/>
              </a:rPr>
            </a:br>
            <a:endParaRPr lang="en-US" b="1">
              <a:latin typeface="Times New Roman" pitchFamily="18" charset="0"/>
            </a:endParaRPr>
          </a:p>
          <a:p>
            <a:pPr eaLnBrk="1" hangingPunct="1"/>
            <a:r>
              <a:rPr lang="en-US">
                <a:latin typeface="Times New Roman" pitchFamily="18" charset="0"/>
              </a:rPr>
              <a:t>2) Obtain new total (water+aerosol) mass for each species based on mass extinction coefficient</a:t>
            </a:r>
            <a:br>
              <a:rPr lang="en-US">
                <a:latin typeface="Times New Roman" pitchFamily="18" charset="0"/>
              </a:rPr>
            </a:br>
            <a:r>
              <a:rPr lang="en-US">
                <a:latin typeface="Times New Roman" pitchFamily="18" charset="0"/>
              </a:rPr>
              <a:t/>
            </a:r>
            <a:br>
              <a:rPr lang="en-US">
                <a:latin typeface="Times New Roman" pitchFamily="18" charset="0"/>
              </a:rPr>
            </a:br>
            <a:r>
              <a:rPr lang="en-US">
                <a:latin typeface="Times New Roman" pitchFamily="18" charset="0"/>
              </a:rPr>
              <a:t>         </a:t>
            </a:r>
            <a:r>
              <a:rPr lang="en-US" b="1">
                <a:latin typeface="Times New Roman" pitchFamily="18" charset="0"/>
              </a:rPr>
              <a:t>totalmass_new=ext_new</a:t>
            </a:r>
            <a:r>
              <a:rPr lang="en-US" b="1" i="1" baseline="-25000">
                <a:latin typeface="Times New Roman" pitchFamily="18" charset="0"/>
              </a:rPr>
              <a:t>ik</a:t>
            </a:r>
            <a:r>
              <a:rPr lang="en-US" b="1">
                <a:latin typeface="Times New Roman" pitchFamily="18" charset="0"/>
              </a:rPr>
              <a:t>/mass_ext</a:t>
            </a:r>
            <a:r>
              <a:rPr lang="en-US" b="1" i="1" baseline="-25000">
                <a:latin typeface="Times New Roman" pitchFamily="18" charset="0"/>
              </a:rPr>
              <a:t>ik</a:t>
            </a:r>
            <a:r>
              <a:rPr lang="en-US" b="1">
                <a:latin typeface="Times New Roman" pitchFamily="18" charset="0"/>
              </a:rPr>
              <a:t/>
            </a:r>
            <a:br>
              <a:rPr lang="en-US" b="1">
                <a:latin typeface="Times New Roman" pitchFamily="18" charset="0"/>
              </a:rPr>
            </a:br>
            <a:r>
              <a:rPr lang="en-US">
                <a:latin typeface="Times New Roman" pitchFamily="18" charset="0"/>
              </a:rPr>
              <a:t/>
            </a:r>
            <a:br>
              <a:rPr lang="en-US">
                <a:latin typeface="Times New Roman" pitchFamily="18" charset="0"/>
              </a:rPr>
            </a:br>
            <a:r>
              <a:rPr lang="en-US">
                <a:latin typeface="Times New Roman" pitchFamily="18" charset="0"/>
              </a:rPr>
              <a:t>3) extract new dry mass of aerosol based on mole fraction of aerosol in mixture</a:t>
            </a:r>
            <a:br>
              <a:rPr lang="en-US">
                <a:latin typeface="Times New Roman" pitchFamily="18" charset="0"/>
              </a:rPr>
            </a:br>
            <a:endParaRPr lang="en-US">
              <a:latin typeface="Times New Roman" pitchFamily="18" charset="0"/>
            </a:endParaRPr>
          </a:p>
          <a:p>
            <a:pPr eaLnBrk="1" hangingPunct="1"/>
            <a:r>
              <a:rPr lang="en-US">
                <a:latin typeface="Times New Roman" pitchFamily="18" charset="0"/>
              </a:rPr>
              <a:t>        </a:t>
            </a:r>
            <a:r>
              <a:rPr lang="en-US" b="1">
                <a:latin typeface="Times New Roman" pitchFamily="18" charset="0"/>
              </a:rPr>
              <a:t>aeromass_new =        totalmass_new*mole_frac_aero*mw</a:t>
            </a:r>
            <a:r>
              <a:rPr lang="en-US" b="1" baseline="-25000">
                <a:latin typeface="Times New Roman" pitchFamily="18" charset="0"/>
              </a:rPr>
              <a:t>aero</a:t>
            </a:r>
            <a:endParaRPr lang="en-US" b="1">
              <a:latin typeface="Times New Roman" pitchFamily="18" charset="0"/>
            </a:endParaRPr>
          </a:p>
          <a:p>
            <a:pPr eaLnBrk="1" hangingPunct="1"/>
            <a:r>
              <a:rPr lang="en-US" b="1">
                <a:latin typeface="Times New Roman" pitchFamily="18" charset="0"/>
              </a:rPr>
              <a:t>                                   (mw</a:t>
            </a:r>
            <a:r>
              <a:rPr lang="en-US" b="1" baseline="-25000">
                <a:latin typeface="Times New Roman" pitchFamily="18" charset="0"/>
              </a:rPr>
              <a:t>h2o</a:t>
            </a:r>
            <a:r>
              <a:rPr lang="en-US" b="1">
                <a:latin typeface="Times New Roman" pitchFamily="18" charset="0"/>
              </a:rPr>
              <a:t>*mole_frac_h2o+mw</a:t>
            </a:r>
            <a:r>
              <a:rPr lang="en-US" b="1" baseline="-25000">
                <a:latin typeface="Times New Roman" pitchFamily="18" charset="0"/>
              </a:rPr>
              <a:t>aero</a:t>
            </a:r>
            <a:r>
              <a:rPr lang="en-US" b="1">
                <a:latin typeface="Times New Roman" pitchFamily="18" charset="0"/>
              </a:rPr>
              <a:t>*mole_frac_aero)</a:t>
            </a:r>
          </a:p>
          <a:p>
            <a:pPr eaLnBrk="1" hangingPunct="1"/>
            <a:endParaRPr lang="en-US" b="1">
              <a:latin typeface="Times New Roman" pitchFamily="18" charset="0"/>
            </a:endParaRPr>
          </a:p>
          <a:p>
            <a:pPr eaLnBrk="1" hangingPunct="1"/>
            <a:r>
              <a:rPr lang="en-US">
                <a:latin typeface="Times New Roman" pitchFamily="18" charset="0"/>
              </a:rPr>
              <a:t>        where </a:t>
            </a:r>
            <a:r>
              <a:rPr lang="en-US" b="1">
                <a:latin typeface="Times New Roman" pitchFamily="18" charset="0"/>
              </a:rPr>
              <a:t>mole_frac_h2o=vmr_h2o/(vmr_aero+vmr_h2o)</a:t>
            </a:r>
          </a:p>
          <a:p>
            <a:pPr eaLnBrk="1" hangingPunct="1"/>
            <a:r>
              <a:rPr lang="en-US">
                <a:latin typeface="Times New Roman" pitchFamily="18" charset="0"/>
              </a:rPr>
              <a:t>        and     </a:t>
            </a:r>
            <a:r>
              <a:rPr lang="en-US" b="1">
                <a:latin typeface="Times New Roman" pitchFamily="18" charset="0"/>
              </a:rPr>
              <a:t>mole_frac_aero=vmr_aero/(vmr_aero_vmr_h2o)</a:t>
            </a:r>
          </a:p>
          <a:p>
            <a:pPr eaLnBrk="1" hangingPunct="1"/>
            <a:endParaRPr lang="en-US" b="1">
              <a:latin typeface="Times New Roman" pitchFamily="18" charset="0"/>
            </a:endParaRPr>
          </a:p>
        </p:txBody>
      </p:sp>
      <p:sp>
        <p:nvSpPr>
          <p:cNvPr id="2055" name="Text Box 7"/>
          <p:cNvSpPr txBox="1">
            <a:spLocks noChangeArrowheads="1"/>
          </p:cNvSpPr>
          <p:nvPr/>
        </p:nvSpPr>
        <p:spPr bwMode="auto">
          <a:xfrm>
            <a:off x="228600" y="228600"/>
            <a:ext cx="2147888"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Forward model:</a:t>
            </a:r>
          </a:p>
        </p:txBody>
      </p:sp>
      <p:sp>
        <p:nvSpPr>
          <p:cNvPr id="2056" name="Line 8"/>
          <p:cNvSpPr>
            <a:spLocks noChangeShapeType="1"/>
          </p:cNvSpPr>
          <p:nvPr/>
        </p:nvSpPr>
        <p:spPr bwMode="auto">
          <a:xfrm>
            <a:off x="2438400" y="5410200"/>
            <a:ext cx="4419600" cy="0"/>
          </a:xfrm>
          <a:prstGeom prst="line">
            <a:avLst/>
          </a:prstGeom>
          <a:noFill/>
          <a:ln w="28575">
            <a:solidFill>
              <a:schemeClr val="tx1"/>
            </a:solidFill>
            <a:round/>
            <a:headEnd/>
            <a:tailEnd/>
          </a:ln>
        </p:spPr>
        <p:txBody>
          <a:bodyPr/>
          <a:lstStyle/>
          <a:p>
            <a:endParaRPr lang="en-US"/>
          </a:p>
        </p:txBody>
      </p:sp>
      <p:sp>
        <p:nvSpPr>
          <p:cNvPr id="2057" name="Text Box 10"/>
          <p:cNvSpPr txBox="1">
            <a:spLocks noChangeArrowheads="1"/>
          </p:cNvSpPr>
          <p:nvPr/>
        </p:nvSpPr>
        <p:spPr bwMode="auto">
          <a:xfrm>
            <a:off x="228600" y="1828800"/>
            <a:ext cx="2011363"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Inverse model:</a:t>
            </a:r>
          </a:p>
        </p:txBody>
      </p:sp>
      <p:grpSp>
        <p:nvGrpSpPr>
          <p:cNvPr id="2" name="Group 15"/>
          <p:cNvGrpSpPr>
            <a:grpSpLocks/>
          </p:cNvGrpSpPr>
          <p:nvPr/>
        </p:nvGrpSpPr>
        <p:grpSpPr bwMode="auto">
          <a:xfrm>
            <a:off x="6645275" y="142875"/>
            <a:ext cx="1736725" cy="838200"/>
            <a:chOff x="4272" y="96"/>
            <a:chExt cx="1094" cy="528"/>
          </a:xfrm>
        </p:grpSpPr>
        <p:graphicFrame>
          <p:nvGraphicFramePr>
            <p:cNvPr id="2051" name="Object 11"/>
            <p:cNvGraphicFramePr>
              <a:graphicFrameLocks noChangeAspect="1"/>
            </p:cNvGraphicFramePr>
            <p:nvPr/>
          </p:nvGraphicFramePr>
          <p:xfrm>
            <a:off x="4272" y="96"/>
            <a:ext cx="576" cy="528"/>
          </p:xfrm>
          <a:graphic>
            <a:graphicData uri="http://schemas.openxmlformats.org/presentationml/2006/ole">
              <p:oleObj spid="_x0000_s118787" name="Equation" r:id="rId5" imgW="1396394" imgH="342751" progId="Equation.3">
                <p:embed/>
              </p:oleObj>
            </a:graphicData>
          </a:graphic>
        </p:graphicFrame>
        <p:sp>
          <p:nvSpPr>
            <p:cNvPr id="2060" name="Text Box 13"/>
            <p:cNvSpPr txBox="1">
              <a:spLocks noChangeArrowheads="1"/>
            </p:cNvSpPr>
            <p:nvPr/>
          </p:nvSpPr>
          <p:spPr bwMode="auto">
            <a:xfrm>
              <a:off x="4848" y="182"/>
              <a:ext cx="518" cy="250"/>
            </a:xfrm>
            <a:prstGeom prst="rect">
              <a:avLst/>
            </a:prstGeom>
            <a:noFill/>
            <a:ln w="9525">
              <a:noFill/>
              <a:miter lim="800000"/>
              <a:headEnd/>
              <a:tailEnd/>
            </a:ln>
          </p:spPr>
          <p:txBody>
            <a:bodyPr wrap="none">
              <a:spAutoFit/>
            </a:bodyPr>
            <a:lstStyle/>
            <a:p>
              <a:r>
                <a:rPr lang="en-US" b="1">
                  <a:latin typeface="Times New Roman" pitchFamily="18" charset="0"/>
                </a:rPr>
                <a:t>= </a:t>
              </a:r>
              <a:r>
                <a:rPr lang="en-US" sz="2000" b="1">
                  <a:latin typeface="Times New Roman" pitchFamily="18" charset="0"/>
                </a:rPr>
                <a:t>ext</a:t>
              </a:r>
              <a:r>
                <a:rPr lang="en-US" sz="2000" b="1" i="1" baseline="-25000">
                  <a:latin typeface="Times New Roman" pitchFamily="18" charset="0"/>
                </a:rPr>
                <a:t>ik</a:t>
              </a:r>
            </a:p>
          </p:txBody>
        </p:sp>
      </p:grpSp>
      <p:sp>
        <p:nvSpPr>
          <p:cNvPr id="2059" name="Text Box 14"/>
          <p:cNvSpPr txBox="1">
            <a:spLocks noChangeArrowheads="1"/>
          </p:cNvSpPr>
          <p:nvPr/>
        </p:nvSpPr>
        <p:spPr bwMode="auto">
          <a:xfrm>
            <a:off x="6172200" y="228600"/>
            <a:ext cx="260350" cy="457200"/>
          </a:xfrm>
          <a:prstGeom prst="rect">
            <a:avLst/>
          </a:prstGeom>
          <a:noFill/>
          <a:ln w="9525">
            <a:noFill/>
            <a:miter lim="800000"/>
            <a:headEnd/>
            <a:tailEnd/>
          </a:ln>
        </p:spPr>
        <p:txBody>
          <a:bodyPr wrap="none">
            <a:spAutoFit/>
          </a:bodyPr>
          <a:lstStyle/>
          <a:p>
            <a:r>
              <a:rPr lang="en-US" sz="2400" b="1">
                <a:latin typeface="Times New Roman" pitchFamily="18"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raqms_aeronet_scatter_pdf_may-june_2010"/>
          <p:cNvPicPr>
            <a:picLocks noChangeAspect="1" noChangeArrowheads="1"/>
          </p:cNvPicPr>
          <p:nvPr/>
        </p:nvPicPr>
        <p:blipFill>
          <a:blip r:embed="rId2"/>
          <a:srcRect/>
          <a:stretch>
            <a:fillRect/>
          </a:stretch>
        </p:blipFill>
        <p:spPr bwMode="auto">
          <a:xfrm>
            <a:off x="0" y="533400"/>
            <a:ext cx="6654800" cy="3327400"/>
          </a:xfrm>
          <a:prstGeom prst="rect">
            <a:avLst/>
          </a:prstGeom>
          <a:noFill/>
          <a:ln w="9525">
            <a:noFill/>
            <a:miter lim="800000"/>
            <a:headEnd/>
            <a:tailEnd/>
          </a:ln>
        </p:spPr>
      </p:pic>
      <p:pic>
        <p:nvPicPr>
          <p:cNvPr id="31747" name="Picture 4" descr="raqms_aeronet_bias_may-june_2010"/>
          <p:cNvPicPr>
            <a:picLocks noChangeAspect="1" noChangeArrowheads="1"/>
          </p:cNvPicPr>
          <p:nvPr/>
        </p:nvPicPr>
        <p:blipFill>
          <a:blip r:embed="rId3"/>
          <a:srcRect l="18582" t="6125" r="17734" b="4027"/>
          <a:stretch>
            <a:fillRect/>
          </a:stretch>
        </p:blipFill>
        <p:spPr bwMode="auto">
          <a:xfrm>
            <a:off x="6096000" y="3381375"/>
            <a:ext cx="3009900" cy="3400425"/>
          </a:xfrm>
          <a:prstGeom prst="rect">
            <a:avLst/>
          </a:prstGeom>
          <a:noFill/>
          <a:ln w="9525">
            <a:noFill/>
            <a:miter lim="800000"/>
            <a:headEnd/>
            <a:tailEnd/>
          </a:ln>
        </p:spPr>
      </p:pic>
      <p:sp>
        <p:nvSpPr>
          <p:cNvPr id="31748" name="Text Box 6"/>
          <p:cNvSpPr txBox="1">
            <a:spLocks noChangeArrowheads="1"/>
          </p:cNvSpPr>
          <p:nvPr/>
        </p:nvSpPr>
        <p:spPr bwMode="auto">
          <a:xfrm>
            <a:off x="838200" y="90488"/>
            <a:ext cx="7464425" cy="519112"/>
          </a:xfrm>
          <a:prstGeom prst="rect">
            <a:avLst/>
          </a:prstGeom>
          <a:noFill/>
          <a:ln w="9525">
            <a:noFill/>
            <a:miter lim="800000"/>
            <a:headEnd/>
            <a:tailEnd/>
          </a:ln>
        </p:spPr>
        <p:txBody>
          <a:bodyPr wrap="none">
            <a:spAutoFit/>
          </a:bodyPr>
          <a:lstStyle/>
          <a:p>
            <a:r>
              <a:rPr lang="en-US" sz="2800">
                <a:latin typeface="Times New Roman" pitchFamily="18" charset="0"/>
              </a:rPr>
              <a:t>Comparison with Level 2.0 Aeronet Measurements</a:t>
            </a:r>
          </a:p>
        </p:txBody>
      </p:sp>
      <p:sp>
        <p:nvSpPr>
          <p:cNvPr id="31749" name="Rectangle 7"/>
          <p:cNvSpPr>
            <a:spLocks noChangeArrowheads="1"/>
          </p:cNvSpPr>
          <p:nvPr/>
        </p:nvSpPr>
        <p:spPr bwMode="auto">
          <a:xfrm>
            <a:off x="762000" y="4648200"/>
            <a:ext cx="5029200" cy="1887538"/>
          </a:xfrm>
          <a:prstGeom prst="rect">
            <a:avLst/>
          </a:prstGeom>
          <a:solidFill>
            <a:srgbClr val="00FFFF"/>
          </a:solidFill>
          <a:ln w="9525">
            <a:solidFill>
              <a:schemeClr val="tx1"/>
            </a:solidFill>
            <a:miter lim="800000"/>
            <a:headEnd/>
            <a:tailEnd/>
          </a:ln>
        </p:spPr>
        <p:txBody>
          <a:bodyPr>
            <a:spAutoFit/>
          </a:bodyPr>
          <a:lstStyle/>
          <a:p>
            <a:pPr>
              <a:spcBef>
                <a:spcPct val="50000"/>
              </a:spcBef>
            </a:pPr>
            <a:r>
              <a:rPr lang="en-US">
                <a:latin typeface="Times New Roman" pitchFamily="18" charset="0"/>
              </a:rPr>
              <a:t>RAQMS (no assim) is not correlated with Aeronet AOD (r=.09) and underestimates clear-sky AOD by 0.07. </a:t>
            </a:r>
          </a:p>
          <a:p>
            <a:pPr>
              <a:spcBef>
                <a:spcPct val="50000"/>
              </a:spcBef>
            </a:pPr>
            <a:r>
              <a:rPr lang="en-US">
                <a:latin typeface="Times New Roman" pitchFamily="18" charset="0"/>
              </a:rPr>
              <a:t>RAQMS (no assim) significantly overestimates the frequency of low AOD (&lt;0.1) and significantly underestimates the frequency of high AOD (&gt;0.1). </a:t>
            </a:r>
          </a:p>
        </p:txBody>
      </p:sp>
      <p:sp>
        <p:nvSpPr>
          <p:cNvPr id="31750" name="Text Box 8"/>
          <p:cNvSpPr txBox="1">
            <a:spLocks noChangeArrowheads="1"/>
          </p:cNvSpPr>
          <p:nvPr/>
        </p:nvSpPr>
        <p:spPr bwMode="auto">
          <a:xfrm>
            <a:off x="6384925" y="1485900"/>
            <a:ext cx="2571750" cy="366713"/>
          </a:xfrm>
          <a:prstGeom prst="rect">
            <a:avLst/>
          </a:prstGeom>
          <a:noFill/>
          <a:ln w="9525">
            <a:noFill/>
            <a:miter lim="800000"/>
            <a:headEnd/>
            <a:tailEnd/>
          </a:ln>
        </p:spPr>
        <p:txBody>
          <a:bodyPr wrap="none">
            <a:spAutoFit/>
          </a:bodyPr>
          <a:lstStyle/>
          <a:p>
            <a:r>
              <a:rPr lang="en-US" b="1" u="sng">
                <a:latin typeface="Times New Roman" pitchFamily="18" charset="0"/>
              </a:rPr>
              <a:t>No MODIS Assimilation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raqms_aeronet_bias_may-june_2010"/>
          <p:cNvPicPr>
            <a:picLocks noChangeAspect="1" noChangeArrowheads="1"/>
          </p:cNvPicPr>
          <p:nvPr/>
        </p:nvPicPr>
        <p:blipFill>
          <a:blip r:embed="rId2"/>
          <a:srcRect l="15601" t="5000" r="16667" b="4042"/>
          <a:stretch>
            <a:fillRect/>
          </a:stretch>
        </p:blipFill>
        <p:spPr bwMode="auto">
          <a:xfrm>
            <a:off x="5946775" y="3352800"/>
            <a:ext cx="3197225" cy="3429000"/>
          </a:xfrm>
          <a:prstGeom prst="rect">
            <a:avLst/>
          </a:prstGeom>
          <a:noFill/>
          <a:ln w="9525">
            <a:noFill/>
            <a:miter lim="800000"/>
            <a:headEnd/>
            <a:tailEnd/>
          </a:ln>
        </p:spPr>
      </p:pic>
      <p:pic>
        <p:nvPicPr>
          <p:cNvPr id="32771" name="Picture 4" descr="raqms_aeronet_scatter_pdf_may-june_2010"/>
          <p:cNvPicPr>
            <a:picLocks noChangeAspect="1" noChangeArrowheads="1"/>
          </p:cNvPicPr>
          <p:nvPr/>
        </p:nvPicPr>
        <p:blipFill>
          <a:blip r:embed="rId3"/>
          <a:srcRect t="4533" r="8000"/>
          <a:stretch>
            <a:fillRect/>
          </a:stretch>
        </p:blipFill>
        <p:spPr bwMode="auto">
          <a:xfrm>
            <a:off x="0" y="688975"/>
            <a:ext cx="6099175" cy="3165475"/>
          </a:xfrm>
          <a:prstGeom prst="rect">
            <a:avLst/>
          </a:prstGeom>
          <a:noFill/>
          <a:ln w="9525">
            <a:noFill/>
            <a:miter lim="800000"/>
            <a:headEnd/>
            <a:tailEnd/>
          </a:ln>
        </p:spPr>
      </p:pic>
      <p:sp>
        <p:nvSpPr>
          <p:cNvPr id="32772" name="Text Box 7"/>
          <p:cNvSpPr txBox="1">
            <a:spLocks noChangeArrowheads="1"/>
          </p:cNvSpPr>
          <p:nvPr/>
        </p:nvSpPr>
        <p:spPr bwMode="auto">
          <a:xfrm>
            <a:off x="838200" y="90488"/>
            <a:ext cx="7553325" cy="519112"/>
          </a:xfrm>
          <a:prstGeom prst="rect">
            <a:avLst/>
          </a:prstGeom>
          <a:noFill/>
          <a:ln w="9525">
            <a:noFill/>
            <a:miter lim="800000"/>
            <a:headEnd/>
            <a:tailEnd/>
          </a:ln>
        </p:spPr>
        <p:txBody>
          <a:bodyPr wrap="none">
            <a:spAutoFit/>
          </a:bodyPr>
          <a:lstStyle/>
          <a:p>
            <a:r>
              <a:rPr lang="en-US" sz="2800">
                <a:latin typeface="Times New Roman" pitchFamily="18" charset="0"/>
              </a:rPr>
              <a:t>Comparison with Level 2.0 Aeronet Measurements </a:t>
            </a:r>
          </a:p>
        </p:txBody>
      </p:sp>
      <p:sp>
        <p:nvSpPr>
          <p:cNvPr id="32773" name="Rectangle 8"/>
          <p:cNvSpPr>
            <a:spLocks noChangeArrowheads="1"/>
          </p:cNvSpPr>
          <p:nvPr/>
        </p:nvSpPr>
        <p:spPr bwMode="auto">
          <a:xfrm>
            <a:off x="762000" y="4648200"/>
            <a:ext cx="5029200" cy="1474788"/>
          </a:xfrm>
          <a:prstGeom prst="rect">
            <a:avLst/>
          </a:prstGeom>
          <a:solidFill>
            <a:srgbClr val="00FFFF"/>
          </a:solidFill>
          <a:ln w="9525">
            <a:solidFill>
              <a:schemeClr val="tx1"/>
            </a:solidFill>
            <a:miter lim="800000"/>
            <a:headEnd/>
            <a:tailEnd/>
          </a:ln>
        </p:spPr>
        <p:txBody>
          <a:bodyPr>
            <a:spAutoFit/>
          </a:bodyPr>
          <a:lstStyle/>
          <a:p>
            <a:pPr>
              <a:spcBef>
                <a:spcPct val="50000"/>
              </a:spcBef>
            </a:pPr>
            <a:r>
              <a:rPr lang="en-US">
                <a:latin typeface="Times New Roman" pitchFamily="18" charset="0"/>
              </a:rPr>
              <a:t>MODIS assimilation significantly improves correlation with Aeronet AOD (r=.56) and reduces the overestimates the frequency of low AOD (&lt;0.1) and underestimates the frequency of high AOD (&gt;0.1). </a:t>
            </a:r>
          </a:p>
        </p:txBody>
      </p:sp>
      <p:sp>
        <p:nvSpPr>
          <p:cNvPr id="32774" name="Text Box 9"/>
          <p:cNvSpPr txBox="1">
            <a:spLocks noChangeArrowheads="1"/>
          </p:cNvSpPr>
          <p:nvPr/>
        </p:nvSpPr>
        <p:spPr bwMode="auto">
          <a:xfrm>
            <a:off x="6384925" y="1485900"/>
            <a:ext cx="2235200" cy="366713"/>
          </a:xfrm>
          <a:prstGeom prst="rect">
            <a:avLst/>
          </a:prstGeom>
          <a:noFill/>
          <a:ln w="9525">
            <a:noFill/>
            <a:miter lim="800000"/>
            <a:headEnd/>
            <a:tailEnd/>
          </a:ln>
        </p:spPr>
        <p:txBody>
          <a:bodyPr wrap="none">
            <a:spAutoFit/>
          </a:bodyPr>
          <a:lstStyle/>
          <a:p>
            <a:r>
              <a:rPr lang="en-US" b="1" u="sng">
                <a:latin typeface="Times New Roman" pitchFamily="18" charset="0"/>
              </a:rPr>
              <a:t>MODIS Assimilation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62000" y="228600"/>
            <a:ext cx="7583488" cy="3446463"/>
          </a:xfrm>
          <a:prstGeom prst="rect">
            <a:avLst/>
          </a:prstGeom>
          <a:noFill/>
          <a:ln w="9525">
            <a:noFill/>
            <a:miter lim="800000"/>
            <a:headEnd/>
            <a:tailEnd/>
          </a:ln>
        </p:spPr>
        <p:txBody>
          <a:bodyPr>
            <a:spAutoFit/>
          </a:bodyPr>
          <a:lstStyle/>
          <a:p>
            <a:pPr algn="ctr"/>
            <a:r>
              <a:rPr lang="en-US" sz="2800">
                <a:latin typeface="Times New Roman" pitchFamily="18" charset="0"/>
              </a:rPr>
              <a:t>Assessment of Global 850mb O3 and Aerosol Extinction Forecast Skill</a:t>
            </a:r>
          </a:p>
          <a:p>
            <a:pPr algn="ctr"/>
            <a:endParaRPr lang="en-US" sz="2800">
              <a:latin typeface="Times New Roman" pitchFamily="18" charset="0"/>
            </a:endParaRPr>
          </a:p>
          <a:p>
            <a:endParaRPr lang="en-US" sz="2800">
              <a:latin typeface="Times New Roman" pitchFamily="18" charset="0"/>
            </a:endParaRPr>
          </a:p>
          <a:p>
            <a:pPr lvl="1">
              <a:buFontTx/>
              <a:buChar char="•"/>
            </a:pPr>
            <a:r>
              <a:rPr lang="en-US" sz="2800">
                <a:latin typeface="Times New Roman" pitchFamily="18" charset="0"/>
              </a:rPr>
              <a:t>Anomaly Correlations (AC)</a:t>
            </a:r>
          </a:p>
          <a:p>
            <a:pPr lvl="2">
              <a:buFontTx/>
              <a:buChar char="•"/>
            </a:pPr>
            <a:r>
              <a:rPr lang="en-US" sz="2000">
                <a:latin typeface="Times New Roman" pitchFamily="18" charset="0"/>
              </a:rPr>
              <a:t>Correlation between forecast and analysis</a:t>
            </a:r>
          </a:p>
          <a:p>
            <a:pPr lvl="2">
              <a:buFontTx/>
              <a:buChar char="•"/>
            </a:pPr>
            <a:r>
              <a:rPr lang="en-US" sz="2000">
                <a:latin typeface="Times New Roman" pitchFamily="18" charset="0"/>
              </a:rPr>
              <a:t>May-June mean removed</a:t>
            </a:r>
          </a:p>
          <a:p>
            <a:pPr lvl="2">
              <a:buFontTx/>
              <a:buChar char="•"/>
            </a:pPr>
            <a:r>
              <a:rPr lang="en-US" sz="2000">
                <a:latin typeface="Times New Roman" pitchFamily="18" charset="0"/>
              </a:rPr>
              <a:t>Spectrally truncated to wavenumber 20</a:t>
            </a:r>
          </a:p>
          <a:p>
            <a:pPr lvl="2">
              <a:buFontTx/>
              <a:buChar char="•"/>
            </a:pPr>
            <a:r>
              <a:rPr lang="en-US" sz="2000">
                <a:latin typeface="Times New Roman" pitchFamily="18" charset="0"/>
              </a:rPr>
              <a:t>Averaged from 20N-80N</a:t>
            </a:r>
          </a:p>
        </p:txBody>
      </p:sp>
      <p:pic>
        <p:nvPicPr>
          <p:cNvPr id="39939" name="Picture 3" descr="acz5"/>
          <p:cNvPicPr>
            <a:picLocks noChangeAspect="1" noChangeArrowheads="1"/>
          </p:cNvPicPr>
          <p:nvPr/>
        </p:nvPicPr>
        <p:blipFill>
          <a:blip r:embed="rId2"/>
          <a:srcRect l="10400" b="50580"/>
          <a:stretch>
            <a:fillRect/>
          </a:stretch>
        </p:blipFill>
        <p:spPr bwMode="auto">
          <a:xfrm>
            <a:off x="1219200" y="3581400"/>
            <a:ext cx="6096000" cy="2613025"/>
          </a:xfrm>
          <a:prstGeom prst="rect">
            <a:avLst/>
          </a:prstGeom>
          <a:noFill/>
          <a:ln w="9525">
            <a:noFill/>
            <a:miter lim="800000"/>
            <a:headEnd/>
            <a:tailEnd/>
          </a:ln>
        </p:spPr>
      </p:pic>
      <p:sp>
        <p:nvSpPr>
          <p:cNvPr id="39940" name="Line 4"/>
          <p:cNvSpPr>
            <a:spLocks noChangeShapeType="1"/>
          </p:cNvSpPr>
          <p:nvPr/>
        </p:nvSpPr>
        <p:spPr bwMode="auto">
          <a:xfrm flipV="1">
            <a:off x="1768475" y="4876800"/>
            <a:ext cx="5241925" cy="33338"/>
          </a:xfrm>
          <a:prstGeom prst="line">
            <a:avLst/>
          </a:prstGeom>
          <a:noFill/>
          <a:ln w="28575">
            <a:solidFill>
              <a:schemeClr val="tx1"/>
            </a:solidFill>
            <a:prstDash val="dash"/>
            <a:round/>
            <a:headEnd/>
            <a:tailEnd/>
          </a:ln>
        </p:spPr>
        <p:txBody>
          <a:bodyPr/>
          <a:lstStyle/>
          <a:p>
            <a:endParaRPr lang="en-US"/>
          </a:p>
        </p:txBody>
      </p:sp>
      <p:sp>
        <p:nvSpPr>
          <p:cNvPr id="39941" name="Text Box 5"/>
          <p:cNvSpPr txBox="1">
            <a:spLocks noChangeArrowheads="1"/>
          </p:cNvSpPr>
          <p:nvPr/>
        </p:nvSpPr>
        <p:spPr bwMode="auto">
          <a:xfrm>
            <a:off x="7086600" y="4724400"/>
            <a:ext cx="1270000" cy="366713"/>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39942" name="Rectangle 6"/>
          <p:cNvSpPr>
            <a:spLocks noChangeArrowheads="1"/>
          </p:cNvSpPr>
          <p:nvPr/>
        </p:nvSpPr>
        <p:spPr bwMode="auto">
          <a:xfrm>
            <a:off x="0" y="6492875"/>
            <a:ext cx="6096000" cy="366713"/>
          </a:xfrm>
          <a:prstGeom prst="rect">
            <a:avLst/>
          </a:prstGeom>
          <a:noFill/>
          <a:ln w="9525">
            <a:noFill/>
            <a:miter lim="800000"/>
            <a:headEnd/>
            <a:tailEnd/>
          </a:ln>
        </p:spPr>
        <p:txBody>
          <a:bodyPr wrap="none">
            <a:spAutoFit/>
          </a:bodyPr>
          <a:lstStyle/>
          <a:p>
            <a:r>
              <a:rPr lang="en-US">
                <a:latin typeface="Times New Roman" pitchFamily="18" charset="0"/>
              </a:rPr>
              <a:t>http://www.emc.ncep.noaa.gov/gmb/STATS/html/monarch.html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RAQMS_850mb_AC_noassim_2x2"/>
          <p:cNvPicPr>
            <a:picLocks noChangeAspect="1" noChangeArrowheads="1"/>
          </p:cNvPicPr>
          <p:nvPr/>
        </p:nvPicPr>
        <p:blipFill>
          <a:blip r:embed="rId2"/>
          <a:srcRect/>
          <a:stretch>
            <a:fillRect/>
          </a:stretch>
        </p:blipFill>
        <p:spPr bwMode="auto">
          <a:xfrm>
            <a:off x="0" y="609600"/>
            <a:ext cx="8135938" cy="5995988"/>
          </a:xfrm>
          <a:prstGeom prst="rect">
            <a:avLst/>
          </a:prstGeom>
          <a:noFill/>
          <a:ln w="9525">
            <a:noFill/>
            <a:miter lim="800000"/>
            <a:headEnd/>
            <a:tailEnd/>
          </a:ln>
        </p:spPr>
      </p:pic>
      <p:sp>
        <p:nvSpPr>
          <p:cNvPr id="40963" name="Rectangle 10"/>
          <p:cNvSpPr>
            <a:spLocks noChangeArrowheads="1"/>
          </p:cNvSpPr>
          <p:nvPr/>
        </p:nvSpPr>
        <p:spPr bwMode="auto">
          <a:xfrm>
            <a:off x="298450" y="152400"/>
            <a:ext cx="8186738" cy="701675"/>
          </a:xfrm>
          <a:prstGeom prst="rect">
            <a:avLst/>
          </a:prstGeom>
          <a:noFill/>
          <a:ln w="9525">
            <a:noFill/>
            <a:miter lim="800000"/>
            <a:headEnd/>
            <a:tailEnd/>
          </a:ln>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(No Assimilation)</a:t>
            </a:r>
          </a:p>
        </p:txBody>
      </p:sp>
      <p:sp>
        <p:nvSpPr>
          <p:cNvPr id="40964" name="Line 11"/>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0965" name="Text Box 12"/>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40966" name="Text Box 13"/>
          <p:cNvSpPr txBox="1">
            <a:spLocks noChangeArrowheads="1"/>
          </p:cNvSpPr>
          <p:nvPr/>
        </p:nvSpPr>
        <p:spPr bwMode="auto">
          <a:xfrm>
            <a:off x="152400" y="6019800"/>
            <a:ext cx="8534400" cy="650875"/>
          </a:xfrm>
          <a:prstGeom prst="rect">
            <a:avLst/>
          </a:prstGeom>
          <a:solidFill>
            <a:srgbClr val="00FFFF"/>
          </a:solidFill>
          <a:ln w="9525">
            <a:solidFill>
              <a:schemeClr val="tx1"/>
            </a:solidFill>
            <a:miter lim="800000"/>
            <a:headEnd/>
            <a:tailEnd/>
          </a:ln>
        </p:spPr>
        <p:txBody>
          <a:bodyPr wrap="none">
            <a:spAutoFit/>
          </a:bodyPr>
          <a:lstStyle/>
          <a:p>
            <a:pPr>
              <a:buFontTx/>
              <a:buChar char="•"/>
            </a:pPr>
            <a:r>
              <a:rPr lang="en-US">
                <a:latin typeface="Times New Roman" pitchFamily="18" charset="0"/>
              </a:rPr>
              <a:t>850mb ozone forecasts have useful skill past 3 days (significantly better than water vapor)</a:t>
            </a:r>
          </a:p>
          <a:p>
            <a:pPr>
              <a:buFontTx/>
              <a:buChar char="•"/>
            </a:pPr>
            <a:r>
              <a:rPr lang="en-US">
                <a:latin typeface="Times New Roman" pitchFamily="18" charset="0"/>
              </a:rPr>
              <a:t>850mb extinction forecasts do not have useful skill at 1 day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RAQMS_850mb_AC_assim_2x2"/>
          <p:cNvPicPr>
            <a:picLocks noChangeAspect="1" noChangeArrowheads="1"/>
          </p:cNvPicPr>
          <p:nvPr/>
        </p:nvPicPr>
        <p:blipFill>
          <a:blip r:embed="rId2"/>
          <a:srcRect/>
          <a:stretch>
            <a:fillRect/>
          </a:stretch>
        </p:blipFill>
        <p:spPr bwMode="auto">
          <a:xfrm>
            <a:off x="0" y="609600"/>
            <a:ext cx="8153400" cy="6007100"/>
          </a:xfrm>
          <a:prstGeom prst="rect">
            <a:avLst/>
          </a:prstGeom>
          <a:noFill/>
          <a:ln w="9525">
            <a:noFill/>
            <a:miter lim="800000"/>
            <a:headEnd/>
            <a:tailEnd/>
          </a:ln>
        </p:spPr>
      </p:pic>
      <p:sp>
        <p:nvSpPr>
          <p:cNvPr id="41987" name="Rectangle 5"/>
          <p:cNvSpPr>
            <a:spLocks noChangeArrowheads="1"/>
          </p:cNvSpPr>
          <p:nvPr/>
        </p:nvSpPr>
        <p:spPr bwMode="auto">
          <a:xfrm>
            <a:off x="298450" y="152400"/>
            <a:ext cx="8186738" cy="701675"/>
          </a:xfrm>
          <a:prstGeom prst="rect">
            <a:avLst/>
          </a:prstGeom>
          <a:noFill/>
          <a:ln w="9525">
            <a:noFill/>
            <a:miter lim="800000"/>
            <a:headEnd/>
            <a:tailEnd/>
          </a:ln>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(With MLS/OMI/MODIS Assimilation)</a:t>
            </a:r>
          </a:p>
        </p:txBody>
      </p:sp>
      <p:sp>
        <p:nvSpPr>
          <p:cNvPr id="41988"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1989"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41990" name="Text Box 8"/>
          <p:cNvSpPr txBox="1">
            <a:spLocks noChangeArrowheads="1"/>
          </p:cNvSpPr>
          <p:nvPr/>
        </p:nvSpPr>
        <p:spPr bwMode="auto">
          <a:xfrm>
            <a:off x="266700" y="5867400"/>
            <a:ext cx="8293100" cy="925513"/>
          </a:xfrm>
          <a:prstGeom prst="rect">
            <a:avLst/>
          </a:prstGeom>
          <a:solidFill>
            <a:srgbClr val="00FFFF"/>
          </a:solidFill>
          <a:ln w="9525">
            <a:solidFill>
              <a:schemeClr val="tx1"/>
            </a:solidFill>
            <a:miter lim="800000"/>
            <a:headEnd/>
            <a:tailEnd/>
          </a:ln>
        </p:spPr>
        <p:txBody>
          <a:bodyPr wrap="none">
            <a:spAutoFit/>
          </a:bodyPr>
          <a:lstStyle/>
          <a:p>
            <a:pPr>
              <a:buFontTx/>
              <a:buChar char="•"/>
            </a:pPr>
            <a:r>
              <a:rPr lang="en-US">
                <a:latin typeface="Times New Roman" pitchFamily="18" charset="0"/>
              </a:rPr>
              <a:t>Assimilation of O3 retrievals results in slight improvements in 850mb ozone forecasts </a:t>
            </a:r>
          </a:p>
          <a:p>
            <a:pPr>
              <a:buFontTx/>
              <a:buChar char="•"/>
            </a:pPr>
            <a:r>
              <a:rPr lang="en-US">
                <a:latin typeface="Times New Roman" pitchFamily="18" charset="0"/>
              </a:rPr>
              <a:t>Assimilation of AOD retrievals results in significant improvement in 850mb extinction </a:t>
            </a:r>
          </a:p>
          <a:p>
            <a:r>
              <a:rPr lang="en-US">
                <a:latin typeface="Times New Roman" pitchFamily="18" charset="0"/>
              </a:rPr>
              <a:t> forecasts with useful skill at ~1.5 days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RAQMS_850mb_Ext_AC_noassim_2x2"/>
          <p:cNvPicPr>
            <a:picLocks noChangeAspect="1" noChangeArrowheads="1"/>
          </p:cNvPicPr>
          <p:nvPr/>
        </p:nvPicPr>
        <p:blipFill>
          <a:blip r:embed="rId2"/>
          <a:srcRect/>
          <a:stretch>
            <a:fillRect/>
          </a:stretch>
        </p:blipFill>
        <p:spPr bwMode="auto">
          <a:xfrm>
            <a:off x="0" y="628650"/>
            <a:ext cx="8153400" cy="6007100"/>
          </a:xfrm>
          <a:prstGeom prst="rect">
            <a:avLst/>
          </a:prstGeom>
          <a:noFill/>
          <a:ln w="9525">
            <a:noFill/>
            <a:miter lim="800000"/>
            <a:headEnd/>
            <a:tailEnd/>
          </a:ln>
        </p:spPr>
      </p:pic>
      <p:sp>
        <p:nvSpPr>
          <p:cNvPr id="43011"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3012"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43013" name="Rectangle 8"/>
          <p:cNvSpPr>
            <a:spLocks noChangeArrowheads="1"/>
          </p:cNvSpPr>
          <p:nvPr/>
        </p:nvSpPr>
        <p:spPr bwMode="auto">
          <a:xfrm>
            <a:off x="298450" y="152400"/>
            <a:ext cx="8186738" cy="701675"/>
          </a:xfrm>
          <a:prstGeom prst="rect">
            <a:avLst/>
          </a:prstGeom>
          <a:noFill/>
          <a:ln w="9525">
            <a:noFill/>
            <a:miter lim="800000"/>
            <a:headEnd/>
            <a:tailEnd/>
          </a:ln>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(No Assimilation)</a:t>
            </a:r>
          </a:p>
        </p:txBody>
      </p:sp>
      <p:sp>
        <p:nvSpPr>
          <p:cNvPr id="43014" name="Text Box 9"/>
          <p:cNvSpPr txBox="1">
            <a:spLocks noChangeArrowheads="1"/>
          </p:cNvSpPr>
          <p:nvPr/>
        </p:nvSpPr>
        <p:spPr bwMode="auto">
          <a:xfrm>
            <a:off x="533400" y="5932488"/>
            <a:ext cx="8332788" cy="925512"/>
          </a:xfrm>
          <a:prstGeom prst="rect">
            <a:avLst/>
          </a:prstGeom>
          <a:solidFill>
            <a:srgbClr val="00FFFF"/>
          </a:solidFill>
          <a:ln w="9525">
            <a:solidFill>
              <a:schemeClr val="tx1"/>
            </a:solidFill>
            <a:miter lim="800000"/>
            <a:headEnd/>
            <a:tailEnd/>
          </a:ln>
        </p:spPr>
        <p:txBody>
          <a:bodyPr wrap="none">
            <a:spAutoFit/>
          </a:bodyPr>
          <a:lstStyle/>
          <a:p>
            <a:pPr>
              <a:buFontTx/>
              <a:buChar char="•"/>
            </a:pPr>
            <a:r>
              <a:rPr lang="en-US">
                <a:latin typeface="Times New Roman" pitchFamily="18" charset="0"/>
              </a:rPr>
              <a:t>Only 850mb SO4 extinction forecasts useful skill past 1 day</a:t>
            </a:r>
          </a:p>
          <a:p>
            <a:pPr>
              <a:buFontTx/>
              <a:buChar char="•"/>
            </a:pPr>
            <a:r>
              <a:rPr lang="en-US">
                <a:latin typeface="Times New Roman" pitchFamily="18" charset="0"/>
              </a:rPr>
              <a:t>Black and organic carbon (BC+OC) and dust extinctions are both poorly initialized and </a:t>
            </a:r>
          </a:p>
          <a:p>
            <a:r>
              <a:rPr lang="en-US">
                <a:latin typeface="Times New Roman" pitchFamily="18" charset="0"/>
              </a:rPr>
              <a:t>forecasted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RAQMS_850mb_Ext_AC_assim_2x2"/>
          <p:cNvPicPr>
            <a:picLocks noChangeAspect="1" noChangeArrowheads="1"/>
          </p:cNvPicPr>
          <p:nvPr/>
        </p:nvPicPr>
        <p:blipFill>
          <a:blip r:embed="rId2"/>
          <a:srcRect/>
          <a:stretch>
            <a:fillRect/>
          </a:stretch>
        </p:blipFill>
        <p:spPr bwMode="auto">
          <a:xfrm>
            <a:off x="0" y="622300"/>
            <a:ext cx="8153400" cy="6007100"/>
          </a:xfrm>
          <a:prstGeom prst="rect">
            <a:avLst/>
          </a:prstGeom>
          <a:noFill/>
          <a:ln w="9525">
            <a:noFill/>
            <a:miter lim="800000"/>
            <a:headEnd/>
            <a:tailEnd/>
          </a:ln>
        </p:spPr>
      </p:pic>
      <p:sp>
        <p:nvSpPr>
          <p:cNvPr id="44035" name="Rectangle 5"/>
          <p:cNvSpPr>
            <a:spLocks noChangeArrowheads="1"/>
          </p:cNvSpPr>
          <p:nvPr/>
        </p:nvSpPr>
        <p:spPr bwMode="auto">
          <a:xfrm>
            <a:off x="298450" y="152400"/>
            <a:ext cx="8186738" cy="701675"/>
          </a:xfrm>
          <a:prstGeom prst="rect">
            <a:avLst/>
          </a:prstGeom>
          <a:noFill/>
          <a:ln w="9525">
            <a:noFill/>
            <a:miter lim="800000"/>
            <a:headEnd/>
            <a:tailEnd/>
          </a:ln>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(With MODIS Assimilation)</a:t>
            </a:r>
          </a:p>
        </p:txBody>
      </p:sp>
      <p:sp>
        <p:nvSpPr>
          <p:cNvPr id="44036"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4037"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44038" name="Text Box 8"/>
          <p:cNvSpPr txBox="1">
            <a:spLocks noChangeArrowheads="1"/>
          </p:cNvSpPr>
          <p:nvPr/>
        </p:nvSpPr>
        <p:spPr bwMode="auto">
          <a:xfrm>
            <a:off x="533400" y="5867400"/>
            <a:ext cx="8229600" cy="925513"/>
          </a:xfrm>
          <a:prstGeom prst="rect">
            <a:avLst/>
          </a:prstGeom>
          <a:solidFill>
            <a:srgbClr val="00FFFF"/>
          </a:solidFill>
          <a:ln w="9525">
            <a:solidFill>
              <a:schemeClr val="tx1"/>
            </a:solidFill>
            <a:miter lim="800000"/>
            <a:headEnd/>
            <a:tailEnd/>
          </a:ln>
        </p:spPr>
        <p:txBody>
          <a:bodyPr>
            <a:spAutoFit/>
          </a:bodyPr>
          <a:lstStyle/>
          <a:p>
            <a:pPr>
              <a:buFontTx/>
              <a:buChar char="•"/>
            </a:pPr>
            <a:r>
              <a:rPr lang="en-US">
                <a:latin typeface="Times New Roman" pitchFamily="18" charset="0"/>
              </a:rPr>
              <a:t>MODIS AOD assimilation results in small changes in 850mb SO4 extinction forecasts</a:t>
            </a:r>
          </a:p>
          <a:p>
            <a:pPr>
              <a:buFontTx/>
              <a:buChar char="•"/>
            </a:pPr>
            <a:r>
              <a:rPr lang="en-US">
                <a:latin typeface="Times New Roman" pitchFamily="18" charset="0"/>
              </a:rPr>
              <a:t>MODIS AOD assimilation results in significant improvements in black and organic carbon (BC+OC) and dust forecast skill (dust prediction useful at 2 days)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5105400"/>
            <a:ext cx="4191000" cy="15240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47" name="Rectangle 6"/>
          <p:cNvSpPr>
            <a:spLocks noChangeArrowheads="1"/>
          </p:cNvSpPr>
          <p:nvPr/>
        </p:nvSpPr>
        <p:spPr bwMode="auto">
          <a:xfrm>
            <a:off x="0" y="685800"/>
            <a:ext cx="4495800" cy="5859463"/>
          </a:xfrm>
          <a:prstGeom prst="rect">
            <a:avLst/>
          </a:prstGeom>
          <a:noFill/>
          <a:ln w="9525">
            <a:noFill/>
            <a:miter lim="800000"/>
            <a:headEnd/>
            <a:tailEnd/>
          </a:ln>
        </p:spPr>
        <p:txBody>
          <a:bodyPr>
            <a:spAutoFit/>
          </a:bodyPr>
          <a:lstStyle/>
          <a:p>
            <a:r>
              <a:rPr lang="en-US" b="1">
                <a:latin typeface="Times New Roman" pitchFamily="18" charset="0"/>
              </a:rPr>
              <a:t>Changes in atmospheric composition </a:t>
            </a:r>
          </a:p>
          <a:p>
            <a:r>
              <a:rPr lang="en-US" b="1">
                <a:latin typeface="Times New Roman" pitchFamily="18" charset="0"/>
              </a:rPr>
              <a:t>since the industrial revolution</a:t>
            </a:r>
          </a:p>
          <a:p>
            <a:r>
              <a:rPr lang="en-US">
                <a:latin typeface="Times New Roman" pitchFamily="18" charset="0"/>
              </a:rPr>
              <a:t>• Decreases in stratospheric ozone and   increases in surface ultraviolet radiation</a:t>
            </a:r>
          </a:p>
          <a:p>
            <a:r>
              <a:rPr lang="en-US">
                <a:latin typeface="Times New Roman" pitchFamily="18" charset="0"/>
              </a:rPr>
              <a:t>• Occurrence of urban smog and increased ozone background in the northern troposphere</a:t>
            </a:r>
          </a:p>
          <a:p>
            <a:r>
              <a:rPr lang="en-US">
                <a:latin typeface="Times New Roman" pitchFamily="18" charset="0"/>
              </a:rPr>
              <a:t>• Increases in greenhouse gases and aerosols and associated climate change</a:t>
            </a:r>
          </a:p>
          <a:p>
            <a:r>
              <a:rPr lang="en-US">
                <a:latin typeface="Times New Roman" pitchFamily="18" charset="0"/>
              </a:rPr>
              <a:t>• Acid rain and eutrophication of surface waters</a:t>
            </a:r>
          </a:p>
          <a:p>
            <a:r>
              <a:rPr lang="en-US">
                <a:latin typeface="Times New Roman" pitchFamily="18" charset="0"/>
              </a:rPr>
              <a:t>• Enhanced aerosol and photo-oxidant levels due to biomass burning </a:t>
            </a:r>
          </a:p>
          <a:p>
            <a:r>
              <a:rPr lang="en-US">
                <a:latin typeface="Times New Roman" pitchFamily="18" charset="0"/>
              </a:rPr>
              <a:t>• Increases in fine particles, reduction in visibility and human health effects</a:t>
            </a:r>
          </a:p>
          <a:p>
            <a:r>
              <a:rPr lang="en-US">
                <a:latin typeface="Times New Roman" pitchFamily="18" charset="0"/>
              </a:rPr>
              <a:t>• Long-range transport of air pollution</a:t>
            </a:r>
          </a:p>
          <a:p>
            <a:endParaRPr lang="en-US">
              <a:latin typeface="Times New Roman" pitchFamily="18" charset="0"/>
            </a:endParaRPr>
          </a:p>
          <a:p>
            <a:r>
              <a:rPr lang="en-US" b="1" i="1">
                <a:latin typeface="Times New Roman" pitchFamily="18" charset="0"/>
              </a:rPr>
              <a:t>“Many of these changes in atmospheric composition have socio-economic consequences through adverse effects on human and ecosystem health, on water supply and quality, and on crop growth.” </a:t>
            </a:r>
          </a:p>
        </p:txBody>
      </p:sp>
      <p:sp>
        <p:nvSpPr>
          <p:cNvPr id="6148" name="Text Box 7"/>
          <p:cNvSpPr txBox="1">
            <a:spLocks noChangeArrowheads="1"/>
          </p:cNvSpPr>
          <p:nvPr/>
        </p:nvSpPr>
        <p:spPr bwMode="auto">
          <a:xfrm>
            <a:off x="946150" y="30163"/>
            <a:ext cx="2101850" cy="579437"/>
          </a:xfrm>
          <a:prstGeom prst="rect">
            <a:avLst/>
          </a:prstGeom>
          <a:noFill/>
          <a:ln w="9525">
            <a:noFill/>
            <a:miter lim="800000"/>
            <a:headEnd/>
            <a:tailEnd/>
          </a:ln>
        </p:spPr>
        <p:txBody>
          <a:bodyPr wrap="none">
            <a:spAutoFit/>
          </a:bodyPr>
          <a:lstStyle/>
          <a:p>
            <a:r>
              <a:rPr lang="en-US" sz="3200" b="1">
                <a:latin typeface="Times New Roman" pitchFamily="18" charset="0"/>
              </a:rPr>
              <a:t>Motivation</a:t>
            </a:r>
            <a:endParaRPr lang="en-US" sz="3200">
              <a:latin typeface="Times New Roman" pitchFamily="18" charset="0"/>
            </a:endParaRPr>
          </a:p>
        </p:txBody>
      </p:sp>
      <p:pic>
        <p:nvPicPr>
          <p:cNvPr id="6149" name="Picture 8"/>
          <p:cNvPicPr>
            <a:picLocks noChangeAspect="1" noChangeArrowheads="1"/>
          </p:cNvPicPr>
          <p:nvPr/>
        </p:nvPicPr>
        <p:blipFill>
          <a:blip r:embed="rId3"/>
          <a:srcRect l="30000" t="11143" r="28571" b="3523"/>
          <a:stretch>
            <a:fillRect/>
          </a:stretch>
        </p:blipFill>
        <p:spPr bwMode="auto">
          <a:xfrm>
            <a:off x="4525963" y="0"/>
            <a:ext cx="4618037" cy="5943600"/>
          </a:xfrm>
          <a:prstGeom prst="rect">
            <a:avLst/>
          </a:prstGeom>
          <a:noFill/>
          <a:ln w="9525">
            <a:noFill/>
            <a:miter lim="800000"/>
            <a:headEnd/>
            <a:tailEnd/>
          </a:ln>
        </p:spPr>
      </p:pic>
      <p:sp>
        <p:nvSpPr>
          <p:cNvPr id="6150" name="Text Box 10"/>
          <p:cNvSpPr txBox="1">
            <a:spLocks noChangeArrowheads="1"/>
          </p:cNvSpPr>
          <p:nvPr/>
        </p:nvSpPr>
        <p:spPr bwMode="auto">
          <a:xfrm>
            <a:off x="4648200" y="6451600"/>
            <a:ext cx="4510088" cy="304800"/>
          </a:xfrm>
          <a:prstGeom prst="rect">
            <a:avLst/>
          </a:prstGeom>
          <a:noFill/>
          <a:ln w="9525">
            <a:noFill/>
            <a:miter lim="800000"/>
            <a:headEnd/>
            <a:tailEnd/>
          </a:ln>
        </p:spPr>
        <p:txBody>
          <a:bodyPr wrap="none">
            <a:spAutoFit/>
          </a:bodyPr>
          <a:lstStyle/>
          <a:p>
            <a:r>
              <a:rPr lang="en-US" sz="1400" b="1">
                <a:latin typeface="Times New Roman" pitchFamily="18" charset="0"/>
              </a:rPr>
              <a:t>From IGOS Atmospheric Chemistry Theme Report 2004</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 Pierce\Documents\CalNex_data_workshop\Talk\Figures\RAQMS_1x1_reanalysis_Sacramento_May_June_2010_CO.png"/>
          <p:cNvPicPr>
            <a:picLocks noChangeArrowheads="1"/>
          </p:cNvPicPr>
          <p:nvPr/>
        </p:nvPicPr>
        <p:blipFill>
          <a:blip r:embed="rId2"/>
          <a:srcRect t="25556" r="20000"/>
          <a:stretch>
            <a:fillRect/>
          </a:stretch>
        </p:blipFill>
        <p:spPr bwMode="auto">
          <a:xfrm>
            <a:off x="0" y="1143000"/>
            <a:ext cx="9144000" cy="4262984"/>
          </a:xfrm>
          <a:prstGeom prst="rect">
            <a:avLst/>
          </a:prstGeom>
          <a:noFill/>
        </p:spPr>
      </p:pic>
      <p:sp>
        <p:nvSpPr>
          <p:cNvPr id="6" name="Oval 5"/>
          <p:cNvSpPr/>
          <p:nvPr/>
        </p:nvSpPr>
        <p:spPr bwMode="auto">
          <a:xfrm rot="21176445">
            <a:off x="1958444" y="2438076"/>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Oval 6"/>
          <p:cNvSpPr/>
          <p:nvPr/>
        </p:nvSpPr>
        <p:spPr bwMode="auto">
          <a:xfrm rot="21176445">
            <a:off x="3253844" y="2463055"/>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1981200" y="152400"/>
            <a:ext cx="5152309" cy="954107"/>
          </a:xfrm>
          <a:prstGeom prst="rect">
            <a:avLst/>
          </a:prstGeom>
          <a:noFill/>
        </p:spPr>
        <p:txBody>
          <a:bodyPr wrap="none" rtlCol="0">
            <a:spAutoFit/>
          </a:bodyPr>
          <a:lstStyle/>
          <a:p>
            <a:pPr algn="ctr"/>
            <a:r>
              <a:rPr lang="en-US" sz="2800" b="1" dirty="0" smtClean="0">
                <a:latin typeface="Times New Roman" pitchFamily="18" charset="0"/>
                <a:cs typeface="Times New Roman" pitchFamily="18" charset="0"/>
              </a:rPr>
              <a:t>Sacramento CO May-June 2010</a:t>
            </a:r>
          </a:p>
          <a:p>
            <a:pPr algn="ctr"/>
            <a:r>
              <a:rPr lang="en-US" sz="2800" b="1" dirty="0" smtClean="0">
                <a:latin typeface="Times New Roman" pitchFamily="18" charset="0"/>
                <a:cs typeface="Times New Roman" pitchFamily="18" charset="0"/>
              </a:rPr>
              <a:t>RAQMS 1x1 Degree Re-analysis</a:t>
            </a:r>
          </a:p>
        </p:txBody>
      </p:sp>
      <p:sp>
        <p:nvSpPr>
          <p:cNvPr id="8" name="TextBox 7"/>
          <p:cNvSpPr txBox="1"/>
          <p:nvPr/>
        </p:nvSpPr>
        <p:spPr>
          <a:xfrm>
            <a:off x="12954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10-12</a:t>
            </a:r>
            <a:endParaRPr lang="en-US" dirty="0"/>
          </a:p>
        </p:txBody>
      </p:sp>
      <p:sp>
        <p:nvSpPr>
          <p:cNvPr id="9" name="TextBox 8"/>
          <p:cNvSpPr txBox="1"/>
          <p:nvPr/>
        </p:nvSpPr>
        <p:spPr>
          <a:xfrm>
            <a:off x="29718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22-24</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rad Pierce\Documents\CalNex_data_workshop\Talk\Figures\RAQMS_1x1_reanalysis_Sacramento_May_June_2010_O3.png"/>
          <p:cNvPicPr>
            <a:picLocks noChangeArrowheads="1"/>
          </p:cNvPicPr>
          <p:nvPr/>
        </p:nvPicPr>
        <p:blipFill>
          <a:blip r:embed="rId2"/>
          <a:srcRect l="5556" t="25556" r="20000"/>
          <a:stretch>
            <a:fillRect/>
          </a:stretch>
        </p:blipFill>
        <p:spPr bwMode="auto">
          <a:xfrm>
            <a:off x="643919" y="1143000"/>
            <a:ext cx="8474914" cy="4262984"/>
          </a:xfrm>
          <a:prstGeom prst="rect">
            <a:avLst/>
          </a:prstGeom>
          <a:noFill/>
        </p:spPr>
      </p:pic>
      <p:sp>
        <p:nvSpPr>
          <p:cNvPr id="4" name="Oval 3"/>
          <p:cNvSpPr/>
          <p:nvPr/>
        </p:nvSpPr>
        <p:spPr bwMode="auto">
          <a:xfrm rot="21176445">
            <a:off x="1958444" y="2438076"/>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Oval 4"/>
          <p:cNvSpPr/>
          <p:nvPr/>
        </p:nvSpPr>
        <p:spPr bwMode="auto">
          <a:xfrm rot="21176445">
            <a:off x="3253844" y="2463055"/>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a:off x="12954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10-12</a:t>
            </a:r>
            <a:endParaRPr lang="en-US" dirty="0"/>
          </a:p>
        </p:txBody>
      </p:sp>
      <p:sp>
        <p:nvSpPr>
          <p:cNvPr id="7" name="TextBox 6"/>
          <p:cNvSpPr txBox="1"/>
          <p:nvPr/>
        </p:nvSpPr>
        <p:spPr>
          <a:xfrm>
            <a:off x="29718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22-24</a:t>
            </a:r>
            <a:endParaRPr lang="en-US" dirty="0"/>
          </a:p>
        </p:txBody>
      </p:sp>
      <p:sp>
        <p:nvSpPr>
          <p:cNvPr id="8" name="TextBox 7"/>
          <p:cNvSpPr txBox="1"/>
          <p:nvPr/>
        </p:nvSpPr>
        <p:spPr>
          <a:xfrm>
            <a:off x="1981200" y="152400"/>
            <a:ext cx="5152309" cy="954107"/>
          </a:xfrm>
          <a:prstGeom prst="rect">
            <a:avLst/>
          </a:prstGeom>
          <a:noFill/>
        </p:spPr>
        <p:txBody>
          <a:bodyPr wrap="none" rtlCol="0">
            <a:spAutoFit/>
          </a:bodyPr>
          <a:lstStyle/>
          <a:p>
            <a:pPr algn="ctr"/>
            <a:r>
              <a:rPr lang="en-US" sz="2800" b="1" dirty="0" smtClean="0">
                <a:latin typeface="Times New Roman" pitchFamily="18" charset="0"/>
                <a:cs typeface="Times New Roman" pitchFamily="18" charset="0"/>
              </a:rPr>
              <a:t>Sacramento O3 May-June 2010</a:t>
            </a:r>
          </a:p>
          <a:p>
            <a:pPr algn="ctr"/>
            <a:r>
              <a:rPr lang="en-US" sz="2800" b="1" dirty="0" smtClean="0">
                <a:latin typeface="Times New Roman" pitchFamily="18" charset="0"/>
                <a:cs typeface="Times New Roman" pitchFamily="18" charset="0"/>
              </a:rPr>
              <a:t>RAQMS 1x1 Degree Re-analysis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 Pierce\Documents\CalNex_data_workshop\Talk\Figures\RAQMS_1x1_reanalysis_Sacramento_May_June_2010_Extinction_Dust.png"/>
          <p:cNvPicPr>
            <a:picLocks noChangeAspect="1" noChangeArrowheads="1"/>
          </p:cNvPicPr>
          <p:nvPr/>
        </p:nvPicPr>
        <p:blipFill>
          <a:blip r:embed="rId2"/>
          <a:srcRect t="25556" r="20000"/>
          <a:stretch>
            <a:fillRect/>
          </a:stretch>
        </p:blipFill>
        <p:spPr bwMode="auto">
          <a:xfrm>
            <a:off x="-3413" y="1143000"/>
            <a:ext cx="9147413" cy="4256088"/>
          </a:xfrm>
          <a:prstGeom prst="rect">
            <a:avLst/>
          </a:prstGeom>
          <a:noFill/>
        </p:spPr>
      </p:pic>
      <p:sp>
        <p:nvSpPr>
          <p:cNvPr id="3" name="Oval 2"/>
          <p:cNvSpPr/>
          <p:nvPr/>
        </p:nvSpPr>
        <p:spPr bwMode="auto">
          <a:xfrm rot="21176445">
            <a:off x="1958444" y="2438076"/>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Oval 3"/>
          <p:cNvSpPr/>
          <p:nvPr/>
        </p:nvSpPr>
        <p:spPr bwMode="auto">
          <a:xfrm rot="21176445">
            <a:off x="3253844" y="2463055"/>
            <a:ext cx="533400" cy="2142712"/>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12954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10-12</a:t>
            </a:r>
            <a:endParaRPr lang="en-US" dirty="0"/>
          </a:p>
        </p:txBody>
      </p:sp>
      <p:sp>
        <p:nvSpPr>
          <p:cNvPr id="6" name="TextBox 5"/>
          <p:cNvSpPr txBox="1"/>
          <p:nvPr/>
        </p:nvSpPr>
        <p:spPr>
          <a:xfrm>
            <a:off x="2971800" y="1905000"/>
            <a:ext cx="1274708" cy="369332"/>
          </a:xfrm>
          <a:prstGeom prst="rect">
            <a:avLst/>
          </a:prstGeom>
          <a:solidFill>
            <a:schemeClr val="bg1"/>
          </a:solidFill>
          <a:ln w="25400">
            <a:solidFill>
              <a:srgbClr val="FF0000"/>
            </a:solidFill>
          </a:ln>
        </p:spPr>
        <p:txBody>
          <a:bodyPr wrap="none" rtlCol="0">
            <a:spAutoFit/>
          </a:bodyPr>
          <a:lstStyle/>
          <a:p>
            <a:r>
              <a:rPr lang="en-US" dirty="0" smtClean="0"/>
              <a:t>May 22-24</a:t>
            </a:r>
            <a:endParaRPr lang="en-US" dirty="0"/>
          </a:p>
        </p:txBody>
      </p:sp>
      <p:sp>
        <p:nvSpPr>
          <p:cNvPr id="7" name="TextBox 6"/>
          <p:cNvSpPr txBox="1"/>
          <p:nvPr/>
        </p:nvSpPr>
        <p:spPr>
          <a:xfrm>
            <a:off x="1143000" y="152400"/>
            <a:ext cx="6970178" cy="954107"/>
          </a:xfrm>
          <a:prstGeom prst="rect">
            <a:avLst/>
          </a:prstGeom>
          <a:noFill/>
        </p:spPr>
        <p:txBody>
          <a:bodyPr wrap="none" rtlCol="0">
            <a:spAutoFit/>
          </a:bodyPr>
          <a:lstStyle/>
          <a:p>
            <a:pPr algn="ctr"/>
            <a:r>
              <a:rPr lang="en-US" sz="2800" b="1" dirty="0" smtClean="0">
                <a:latin typeface="Times New Roman" pitchFamily="18" charset="0"/>
                <a:cs typeface="Times New Roman" pitchFamily="18" charset="0"/>
              </a:rPr>
              <a:t>Sacramento Dust Extinction May-June 2010</a:t>
            </a:r>
          </a:p>
          <a:p>
            <a:pPr algn="ctr"/>
            <a:r>
              <a:rPr lang="en-US" sz="2800" b="1" dirty="0" smtClean="0">
                <a:latin typeface="Times New Roman" pitchFamily="18" charset="0"/>
                <a:cs typeface="Times New Roman" pitchFamily="18" charset="0"/>
              </a:rPr>
              <a:t>RAQMS 1x1 Degree Re-analysis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srcRect/>
          <a:stretch>
            <a:fillRect/>
          </a:stretch>
        </p:blipFill>
        <p:spPr bwMode="auto">
          <a:xfrm>
            <a:off x="990600" y="763588"/>
            <a:ext cx="7429500" cy="5943600"/>
          </a:xfrm>
          <a:prstGeom prst="rect">
            <a:avLst/>
          </a:prstGeom>
          <a:noFill/>
          <a:ln w="9525">
            <a:noFill/>
            <a:miter lim="800000"/>
            <a:headEnd/>
            <a:tailEnd/>
          </a:ln>
        </p:spPr>
      </p:pic>
      <p:sp>
        <p:nvSpPr>
          <p:cNvPr id="32770" name="TextBox 9"/>
          <p:cNvSpPr txBox="1">
            <a:spLocks noChangeArrowheads="1"/>
          </p:cNvSpPr>
          <p:nvPr/>
        </p:nvSpPr>
        <p:spPr bwMode="auto">
          <a:xfrm>
            <a:off x="1447800" y="304800"/>
            <a:ext cx="3114675" cy="276225"/>
          </a:xfrm>
          <a:prstGeom prst="rect">
            <a:avLst/>
          </a:prstGeom>
          <a:noFill/>
          <a:ln w="9525">
            <a:noFill/>
            <a:miter lim="800000"/>
            <a:headEnd/>
            <a:tailEnd/>
          </a:ln>
        </p:spPr>
        <p:txBody>
          <a:bodyPr wrap="none">
            <a:spAutoFit/>
          </a:bodyPr>
          <a:lstStyle/>
          <a:p>
            <a:r>
              <a:rPr lang="en-US" sz="1200" b="1">
                <a:latin typeface="Calibri" pitchFamily="34" charset="0"/>
              </a:rPr>
              <a:t>GOES WV 00Z 20100523 (Saturday Afternoon)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990600" y="763588"/>
            <a:ext cx="7429500" cy="5943600"/>
          </a:xfrm>
          <a:prstGeom prst="rect">
            <a:avLst/>
          </a:prstGeom>
          <a:noFill/>
          <a:ln w="9525">
            <a:noFill/>
            <a:miter lim="800000"/>
            <a:headEnd/>
            <a:tailEnd/>
          </a:ln>
        </p:spPr>
      </p:pic>
      <p:sp>
        <p:nvSpPr>
          <p:cNvPr id="34818" name="TextBox 9"/>
          <p:cNvSpPr txBox="1">
            <a:spLocks noChangeArrowheads="1"/>
          </p:cNvSpPr>
          <p:nvPr/>
        </p:nvSpPr>
        <p:spPr bwMode="auto">
          <a:xfrm>
            <a:off x="1447800" y="304800"/>
            <a:ext cx="3114675" cy="276225"/>
          </a:xfrm>
          <a:prstGeom prst="rect">
            <a:avLst/>
          </a:prstGeom>
          <a:noFill/>
          <a:ln w="9525">
            <a:noFill/>
            <a:miter lim="800000"/>
            <a:headEnd/>
            <a:tailEnd/>
          </a:ln>
        </p:spPr>
        <p:txBody>
          <a:bodyPr wrap="none">
            <a:spAutoFit/>
          </a:bodyPr>
          <a:lstStyle/>
          <a:p>
            <a:r>
              <a:rPr lang="en-US" sz="1200" b="1">
                <a:latin typeface="Calibri" pitchFamily="34" charset="0"/>
              </a:rPr>
              <a:t>GOES WV 00Z 20100523 (Saturday Afternoon)</a:t>
            </a:r>
          </a:p>
        </p:txBody>
      </p:sp>
      <p:pic>
        <p:nvPicPr>
          <p:cNvPr id="34819" name="Picture 5" descr="rdf_regional_2010052300__3-day_conus"/>
          <p:cNvPicPr>
            <a:picLocks noChangeArrowheads="1"/>
          </p:cNvPicPr>
          <p:nvPr/>
        </p:nvPicPr>
        <p:blipFill>
          <a:blip r:embed="rId4"/>
          <a:srcRect l="5800" t="11067" r="24553" b="15601"/>
          <a:stretch>
            <a:fillRect/>
          </a:stretch>
        </p:blipFill>
        <p:spPr bwMode="auto">
          <a:xfrm>
            <a:off x="3429000" y="3065463"/>
            <a:ext cx="4876800" cy="2449512"/>
          </a:xfrm>
          <a:prstGeom prst="rect">
            <a:avLst/>
          </a:prstGeom>
          <a:noFill/>
          <a:ln w="9525">
            <a:noFill/>
            <a:miter lim="800000"/>
            <a:headEnd/>
            <a:tailEnd/>
          </a:ln>
        </p:spPr>
      </p:pic>
      <p:sp>
        <p:nvSpPr>
          <p:cNvPr id="34820" name="Text Box 5"/>
          <p:cNvSpPr txBox="1">
            <a:spLocks noChangeArrowheads="1"/>
          </p:cNvSpPr>
          <p:nvPr/>
        </p:nvSpPr>
        <p:spPr bwMode="auto">
          <a:xfrm>
            <a:off x="3048000" y="2627313"/>
            <a:ext cx="5340350" cy="376237"/>
          </a:xfrm>
          <a:prstGeom prst="rect">
            <a:avLst/>
          </a:prstGeom>
          <a:solidFill>
            <a:schemeClr val="bg1"/>
          </a:solidFill>
          <a:ln w="9525">
            <a:solidFill>
              <a:schemeClr val="tx1"/>
            </a:solidFill>
            <a:miter lim="800000"/>
            <a:headEnd/>
            <a:tailEnd/>
          </a:ln>
        </p:spPr>
        <p:txBody>
          <a:bodyPr>
            <a:spAutoFit/>
          </a:bodyPr>
          <a:lstStyle/>
          <a:p>
            <a:pPr eaLnBrk="0" hangingPunct="0"/>
            <a:r>
              <a:rPr lang="en-US"/>
              <a:t>RAQMS RDF 5km Lagrangian Descent Forecast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srcRect/>
          <a:stretch>
            <a:fillRect/>
          </a:stretch>
        </p:blipFill>
        <p:spPr bwMode="auto">
          <a:xfrm>
            <a:off x="990600" y="763588"/>
            <a:ext cx="7429500" cy="5943600"/>
          </a:xfrm>
          <a:prstGeom prst="rect">
            <a:avLst/>
          </a:prstGeom>
          <a:noFill/>
          <a:ln w="9525">
            <a:noFill/>
            <a:miter lim="800000"/>
            <a:headEnd/>
            <a:tailEnd/>
          </a:ln>
        </p:spPr>
      </p:pic>
      <p:sp>
        <p:nvSpPr>
          <p:cNvPr id="38914" name="TextBox 9"/>
          <p:cNvSpPr txBox="1">
            <a:spLocks noChangeArrowheads="1"/>
          </p:cNvSpPr>
          <p:nvPr/>
        </p:nvSpPr>
        <p:spPr bwMode="auto">
          <a:xfrm>
            <a:off x="1447800" y="304800"/>
            <a:ext cx="3114675" cy="276225"/>
          </a:xfrm>
          <a:prstGeom prst="rect">
            <a:avLst/>
          </a:prstGeom>
          <a:noFill/>
          <a:ln w="9525">
            <a:noFill/>
            <a:miter lim="800000"/>
            <a:headEnd/>
            <a:tailEnd/>
          </a:ln>
        </p:spPr>
        <p:txBody>
          <a:bodyPr wrap="none">
            <a:spAutoFit/>
          </a:bodyPr>
          <a:lstStyle/>
          <a:p>
            <a:r>
              <a:rPr lang="en-US" sz="1200" b="1">
                <a:latin typeface="Calibri" pitchFamily="34" charset="0"/>
              </a:rPr>
              <a:t>GOES WV 00Z 20100523 (Saturday Afternoon)</a:t>
            </a:r>
          </a:p>
        </p:txBody>
      </p:sp>
      <p:sp>
        <p:nvSpPr>
          <p:cNvPr id="38915" name="Text Box 5"/>
          <p:cNvSpPr txBox="1">
            <a:spLocks noChangeArrowheads="1"/>
          </p:cNvSpPr>
          <p:nvPr/>
        </p:nvSpPr>
        <p:spPr bwMode="auto">
          <a:xfrm>
            <a:off x="4175125" y="2627313"/>
            <a:ext cx="3470275" cy="376237"/>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a:t>RAQMS RDF 5km Dust forecast</a:t>
            </a:r>
          </a:p>
        </p:txBody>
      </p:sp>
      <p:pic>
        <p:nvPicPr>
          <p:cNvPr id="38916" name="Picture 8" descr="rdf_regional_2010052300__3-day_conus"/>
          <p:cNvPicPr>
            <a:picLocks noChangeArrowheads="1"/>
          </p:cNvPicPr>
          <p:nvPr/>
        </p:nvPicPr>
        <p:blipFill>
          <a:blip r:embed="rId4"/>
          <a:srcRect l="5800" t="11067" r="25800" b="15601"/>
          <a:stretch>
            <a:fillRect/>
          </a:stretch>
        </p:blipFill>
        <p:spPr bwMode="auto">
          <a:xfrm>
            <a:off x="3459163" y="3065463"/>
            <a:ext cx="4818062" cy="246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C:\Documents and Settings\Brad Pierce\My Documents\CalNex_deployment\HSRL\HSRL_20100522_Flight\20100522_L1_bsr532_3D.png"/>
          <p:cNvPicPr>
            <a:picLocks noChangeAspect="1" noChangeArrowheads="1"/>
          </p:cNvPicPr>
          <p:nvPr/>
        </p:nvPicPr>
        <p:blipFill>
          <a:blip r:embed="rId3"/>
          <a:srcRect/>
          <a:stretch>
            <a:fillRect/>
          </a:stretch>
        </p:blipFill>
        <p:spPr bwMode="auto">
          <a:xfrm>
            <a:off x="0" y="990600"/>
            <a:ext cx="9144000" cy="5267121"/>
          </a:xfrm>
          <a:prstGeom prst="rect">
            <a:avLst/>
          </a:prstGeom>
          <a:noFill/>
          <a:ln w="9525">
            <a:noFill/>
            <a:miter lim="800000"/>
            <a:headEnd/>
            <a:tailEnd/>
          </a:ln>
        </p:spPr>
      </p:pic>
      <p:sp>
        <p:nvSpPr>
          <p:cNvPr id="30722" name="TextBox 7"/>
          <p:cNvSpPr txBox="1">
            <a:spLocks noChangeArrowheads="1"/>
          </p:cNvSpPr>
          <p:nvPr/>
        </p:nvSpPr>
        <p:spPr bwMode="auto">
          <a:xfrm>
            <a:off x="2133600" y="228600"/>
            <a:ext cx="5004255" cy="954107"/>
          </a:xfrm>
          <a:prstGeom prst="rect">
            <a:avLst/>
          </a:prstGeom>
          <a:noFill/>
          <a:ln w="9525">
            <a:noFill/>
            <a:miter lim="800000"/>
            <a:headEnd/>
            <a:tailEnd/>
          </a:ln>
        </p:spPr>
        <p:txBody>
          <a:bodyPr wrap="none">
            <a:spAutoFit/>
          </a:bodyPr>
          <a:lstStyle/>
          <a:p>
            <a:pPr algn="ctr"/>
            <a:r>
              <a:rPr lang="en-US" sz="2800" b="1" dirty="0">
                <a:latin typeface="Times New Roman" pitchFamily="18" charset="0"/>
              </a:rPr>
              <a:t>HSRL aerosol Scattering Ratio </a:t>
            </a:r>
            <a:endParaRPr lang="en-US" sz="2800" b="1" dirty="0" smtClean="0">
              <a:latin typeface="Times New Roman" pitchFamily="18" charset="0"/>
            </a:endParaRPr>
          </a:p>
          <a:p>
            <a:pPr algn="ctr"/>
            <a:r>
              <a:rPr lang="en-US" sz="2800" b="1" dirty="0" smtClean="0">
                <a:latin typeface="Times New Roman" pitchFamily="18" charset="0"/>
              </a:rPr>
              <a:t>Saturday</a:t>
            </a:r>
            <a:r>
              <a:rPr lang="en-US" sz="2800" b="1" dirty="0">
                <a:latin typeface="Times New Roman" pitchFamily="18" charset="0"/>
              </a:rPr>
              <a:t>, May 22, 2010</a:t>
            </a:r>
          </a:p>
        </p:txBody>
      </p:sp>
      <p:sp>
        <p:nvSpPr>
          <p:cNvPr id="4" name="Rectangle 3"/>
          <p:cNvSpPr/>
          <p:nvPr/>
        </p:nvSpPr>
        <p:spPr>
          <a:xfrm>
            <a:off x="0" y="6396335"/>
            <a:ext cx="8179290" cy="461665"/>
          </a:xfrm>
          <a:prstGeom prst="rect">
            <a:avLst/>
          </a:prstGeom>
        </p:spPr>
        <p:txBody>
          <a:bodyPr wrap="none">
            <a:spAutoFit/>
          </a:bodyPr>
          <a:lstStyle/>
          <a:p>
            <a:r>
              <a:rPr lang="en-US" sz="2400" dirty="0" smtClean="0">
                <a:latin typeface="Times New Roman" pitchFamily="18" charset="0"/>
              </a:rPr>
              <a:t>HSRL data from Chris Hostetler and Rich </a:t>
            </a:r>
            <a:r>
              <a:rPr lang="en-US" sz="2400" dirty="0" err="1" smtClean="0">
                <a:latin typeface="Times New Roman" pitchFamily="18" charset="0"/>
              </a:rPr>
              <a:t>Ferrare</a:t>
            </a:r>
            <a:r>
              <a:rPr lang="en-US" sz="2400" dirty="0" smtClean="0">
                <a:latin typeface="Times New Roman" pitchFamily="18" charset="0"/>
              </a:rPr>
              <a:t>, NASA </a:t>
            </a:r>
            <a:r>
              <a:rPr lang="en-US" sz="2400" dirty="0" err="1" smtClean="0">
                <a:latin typeface="Times New Roman" pitchFamily="18" charset="0"/>
              </a:rPr>
              <a:t>LaRC</a:t>
            </a:r>
            <a:endParaRPr lang="en-US" sz="2400" dirty="0"/>
          </a:p>
        </p:txBody>
      </p:sp>
      <p:cxnSp>
        <p:nvCxnSpPr>
          <p:cNvPr id="7" name="Straight Connector 6"/>
          <p:cNvCxnSpPr/>
          <p:nvPr/>
        </p:nvCxnSpPr>
        <p:spPr bwMode="auto">
          <a:xfrm rot="5400000">
            <a:off x="1295400" y="3048000"/>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1524000" y="2819400"/>
            <a:ext cx="2819400" cy="533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1524000" y="3276600"/>
            <a:ext cx="2819400" cy="533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rot="5400000">
            <a:off x="4114800" y="3581400"/>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rot="5400000">
            <a:off x="4115594" y="4266406"/>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rot="5400000">
            <a:off x="5106194" y="4418806"/>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4343400" y="4038600"/>
            <a:ext cx="990600" cy="152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4343400" y="4495800"/>
            <a:ext cx="990600" cy="1524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rot="5400000">
            <a:off x="5409406" y="3504406"/>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rot="5400000">
            <a:off x="6401594" y="3961606"/>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a:off x="5637212" y="3276600"/>
            <a:ext cx="992188" cy="4572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5637212" y="3733800"/>
            <a:ext cx="992188" cy="4572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rot="5400000">
            <a:off x="5257800" y="3886200"/>
            <a:ext cx="3810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rot="5400000" flipH="1" flipV="1">
            <a:off x="5257800" y="4343400"/>
            <a:ext cx="381000" cy="2286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3" name="Straight Connector 32"/>
          <p:cNvCxnSpPr/>
          <p:nvPr/>
        </p:nvCxnSpPr>
        <p:spPr bwMode="auto">
          <a:xfrm rot="5400000">
            <a:off x="5334000" y="4038600"/>
            <a:ext cx="457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SRL_RAQMS_statistics_Extinction_Total_curtain_with_extinction_reanalysis_dust"/>
          <p:cNvPicPr>
            <a:picLocks noChangeAspect="1" noChangeArrowheads="1"/>
          </p:cNvPicPr>
          <p:nvPr/>
        </p:nvPicPr>
        <p:blipFill>
          <a:blip r:embed="rId2"/>
          <a:srcRect l="4074" r="8519"/>
          <a:stretch>
            <a:fillRect/>
          </a:stretch>
        </p:blipFill>
        <p:spPr bwMode="auto">
          <a:xfrm>
            <a:off x="3805238" y="838200"/>
            <a:ext cx="5338762" cy="3052763"/>
          </a:xfrm>
          <a:prstGeom prst="rect">
            <a:avLst/>
          </a:prstGeom>
          <a:noFill/>
          <a:ln w="9525">
            <a:noFill/>
            <a:miter lim="800000"/>
            <a:headEnd/>
            <a:tailEnd/>
          </a:ln>
        </p:spPr>
      </p:pic>
      <p:pic>
        <p:nvPicPr>
          <p:cNvPr id="33795" name="Picture 3" descr="HSRL_RAQMS_median_Extinction_Total_curtain_with_extinction_reanalysis_dust"/>
          <p:cNvPicPr>
            <a:picLocks noChangeAspect="1" noChangeArrowheads="1"/>
          </p:cNvPicPr>
          <p:nvPr/>
        </p:nvPicPr>
        <p:blipFill>
          <a:blip r:embed="rId3"/>
          <a:srcRect l="3334" r="24815"/>
          <a:stretch>
            <a:fillRect/>
          </a:stretch>
        </p:blipFill>
        <p:spPr bwMode="auto">
          <a:xfrm>
            <a:off x="3733800" y="3784600"/>
            <a:ext cx="4419600" cy="3073400"/>
          </a:xfrm>
          <a:prstGeom prst="rect">
            <a:avLst/>
          </a:prstGeom>
          <a:noFill/>
          <a:ln w="9525">
            <a:noFill/>
            <a:miter lim="800000"/>
            <a:headEnd/>
            <a:tailEnd/>
          </a:ln>
        </p:spPr>
      </p:pic>
      <p:sp>
        <p:nvSpPr>
          <p:cNvPr id="33796" name="Text Box 5"/>
          <p:cNvSpPr txBox="1">
            <a:spLocks noChangeArrowheads="1"/>
          </p:cNvSpPr>
          <p:nvPr/>
        </p:nvSpPr>
        <p:spPr bwMode="auto">
          <a:xfrm>
            <a:off x="838200" y="0"/>
            <a:ext cx="7847013" cy="954088"/>
          </a:xfrm>
          <a:prstGeom prst="rect">
            <a:avLst/>
          </a:prstGeom>
          <a:noFill/>
          <a:ln w="9525">
            <a:noFill/>
            <a:miter lim="800000"/>
            <a:headEnd/>
            <a:tailEnd/>
          </a:ln>
        </p:spPr>
        <p:txBody>
          <a:bodyPr wrap="none">
            <a:spAutoFit/>
          </a:bodyPr>
          <a:lstStyle/>
          <a:p>
            <a:pPr algn="ctr"/>
            <a:r>
              <a:rPr lang="en-US" sz="2800">
                <a:latin typeface="Times New Roman" pitchFamily="18" charset="0"/>
              </a:rPr>
              <a:t>Comparison with HSRL Lidar Measurements</a:t>
            </a:r>
          </a:p>
          <a:p>
            <a:pPr algn="ctr"/>
            <a:r>
              <a:rPr lang="en-US" sz="2800">
                <a:latin typeface="Times New Roman" pitchFamily="18" charset="0"/>
              </a:rPr>
              <a:t> (Primarily LA Basin, Chris Hostetler, NASA LaRC) </a:t>
            </a:r>
          </a:p>
        </p:txBody>
      </p:sp>
      <p:sp>
        <p:nvSpPr>
          <p:cNvPr id="33797" name="Text Box 6"/>
          <p:cNvSpPr txBox="1">
            <a:spLocks noChangeArrowheads="1"/>
          </p:cNvSpPr>
          <p:nvPr/>
        </p:nvSpPr>
        <p:spPr bwMode="auto">
          <a:xfrm>
            <a:off x="152400" y="1524000"/>
            <a:ext cx="3200400" cy="3671888"/>
          </a:xfrm>
          <a:prstGeom prst="rect">
            <a:avLst/>
          </a:prstGeom>
          <a:solidFill>
            <a:srgbClr val="00FFFF"/>
          </a:solidFill>
          <a:ln w="9525">
            <a:solidFill>
              <a:schemeClr val="tx1"/>
            </a:solidFill>
            <a:miter lim="800000"/>
            <a:headEnd/>
            <a:tailEnd/>
          </a:ln>
        </p:spPr>
        <p:txBody>
          <a:bodyPr>
            <a:spAutoFit/>
          </a:bodyPr>
          <a:lstStyle/>
          <a:p>
            <a:r>
              <a:rPr lang="en-US">
                <a:latin typeface="Times New Roman" pitchFamily="18" charset="0"/>
              </a:rPr>
              <a:t>RAQMS free tropospheric median aerosol extinction is in very good agreement with HSRL </a:t>
            </a:r>
          </a:p>
          <a:p>
            <a:endParaRPr lang="en-US">
              <a:latin typeface="Times New Roman" pitchFamily="18" charset="0"/>
            </a:endParaRPr>
          </a:p>
          <a:p>
            <a:r>
              <a:rPr lang="en-US">
                <a:latin typeface="Times New Roman" pitchFamily="18" charset="0"/>
              </a:rPr>
              <a:t>Variability is underestimated, particularly for lower values of aerosol extinction</a:t>
            </a:r>
          </a:p>
          <a:p>
            <a:endParaRPr lang="en-US">
              <a:latin typeface="Times New Roman" pitchFamily="18" charset="0"/>
            </a:endParaRPr>
          </a:p>
          <a:p>
            <a:r>
              <a:rPr lang="en-US">
                <a:latin typeface="Times New Roman" pitchFamily="18" charset="0"/>
              </a:rPr>
              <a:t>Largest biases are found within the LA Basin Boundary Layer (below 1000m) were RAQMS median extinction is low</a:t>
            </a:r>
            <a:endParaRPr lang="en-US" baseline="30000">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QMS_2x2_vs_middlebrook_Total_mission_STP"/>
          <p:cNvPicPr>
            <a:picLocks noChangeAspect="1" noChangeArrowheads="1"/>
          </p:cNvPicPr>
          <p:nvPr/>
        </p:nvPicPr>
        <p:blipFill>
          <a:blip r:embed="rId2"/>
          <a:srcRect/>
          <a:stretch>
            <a:fillRect/>
          </a:stretch>
        </p:blipFill>
        <p:spPr bwMode="auto">
          <a:xfrm>
            <a:off x="0" y="855663"/>
            <a:ext cx="3244850" cy="4325937"/>
          </a:xfrm>
          <a:prstGeom prst="rect">
            <a:avLst/>
          </a:prstGeom>
          <a:noFill/>
          <a:ln w="9525">
            <a:noFill/>
            <a:miter lim="800000"/>
            <a:headEnd/>
            <a:tailEnd/>
          </a:ln>
        </p:spPr>
      </p:pic>
      <p:pic>
        <p:nvPicPr>
          <p:cNvPr id="34819" name="Picture 5" descr="RAQMS_2x2_vs_Lack_dry_ext_mission_wet_dry_ext"/>
          <p:cNvPicPr>
            <a:picLocks noChangeAspect="1" noChangeArrowheads="1"/>
          </p:cNvPicPr>
          <p:nvPr/>
        </p:nvPicPr>
        <p:blipFill>
          <a:blip r:embed="rId3"/>
          <a:srcRect/>
          <a:stretch>
            <a:fillRect/>
          </a:stretch>
        </p:blipFill>
        <p:spPr bwMode="auto">
          <a:xfrm>
            <a:off x="3048000" y="855663"/>
            <a:ext cx="3244850" cy="4325937"/>
          </a:xfrm>
          <a:prstGeom prst="rect">
            <a:avLst/>
          </a:prstGeom>
          <a:noFill/>
          <a:ln w="9525">
            <a:noFill/>
            <a:miter lim="800000"/>
            <a:headEnd/>
            <a:tailEnd/>
          </a:ln>
        </p:spPr>
      </p:pic>
      <p:sp>
        <p:nvSpPr>
          <p:cNvPr id="34820" name="Text Box 6"/>
          <p:cNvSpPr txBox="1">
            <a:spLocks noChangeArrowheads="1"/>
          </p:cNvSpPr>
          <p:nvPr/>
        </p:nvSpPr>
        <p:spPr bwMode="auto">
          <a:xfrm>
            <a:off x="331788" y="0"/>
            <a:ext cx="8496300" cy="946150"/>
          </a:xfrm>
          <a:prstGeom prst="rect">
            <a:avLst/>
          </a:prstGeom>
          <a:noFill/>
          <a:ln w="9525">
            <a:noFill/>
            <a:miter lim="800000"/>
            <a:headEnd/>
            <a:tailEnd/>
          </a:ln>
        </p:spPr>
        <p:txBody>
          <a:bodyPr wrap="none">
            <a:spAutoFit/>
          </a:bodyPr>
          <a:lstStyle/>
          <a:p>
            <a:pPr algn="ctr"/>
            <a:r>
              <a:rPr lang="en-US" sz="2800">
                <a:latin typeface="Times New Roman" pitchFamily="18" charset="0"/>
              </a:rPr>
              <a:t>Comparison with NOAA P3 Insitu Aerosol Measurements</a:t>
            </a:r>
          </a:p>
          <a:p>
            <a:pPr algn="ctr"/>
            <a:r>
              <a:rPr lang="en-US" sz="2800">
                <a:latin typeface="Times New Roman" pitchFamily="18" charset="0"/>
              </a:rPr>
              <a:t> (Primarily LA Basin/Central Valley) </a:t>
            </a:r>
          </a:p>
        </p:txBody>
      </p:sp>
      <p:sp>
        <p:nvSpPr>
          <p:cNvPr id="34821" name="Text Box 7"/>
          <p:cNvSpPr txBox="1">
            <a:spLocks noChangeArrowheads="1"/>
          </p:cNvSpPr>
          <p:nvPr/>
        </p:nvSpPr>
        <p:spPr bwMode="auto">
          <a:xfrm>
            <a:off x="6400800" y="915988"/>
            <a:ext cx="2590800" cy="2847975"/>
          </a:xfrm>
          <a:prstGeom prst="rect">
            <a:avLst/>
          </a:prstGeom>
          <a:solidFill>
            <a:srgbClr val="00FFFF"/>
          </a:solidFill>
          <a:ln w="9525">
            <a:solidFill>
              <a:schemeClr val="tx1"/>
            </a:solidFill>
            <a:miter lim="800000"/>
            <a:headEnd/>
            <a:tailEnd/>
          </a:ln>
        </p:spPr>
        <p:txBody>
          <a:bodyPr>
            <a:spAutoFit/>
          </a:bodyPr>
          <a:lstStyle/>
          <a:p>
            <a:r>
              <a:rPr lang="en-US">
                <a:latin typeface="Times New Roman" pitchFamily="18" charset="0"/>
              </a:rPr>
              <a:t>RAQMS shows good agreement in median aerosol mass and dry extinction values above 950mb.  </a:t>
            </a:r>
          </a:p>
          <a:p>
            <a:endParaRPr lang="en-US">
              <a:latin typeface="Times New Roman" pitchFamily="18" charset="0"/>
            </a:endParaRPr>
          </a:p>
          <a:p>
            <a:r>
              <a:rPr lang="en-US">
                <a:latin typeface="Times New Roman" pitchFamily="18" charset="0"/>
              </a:rPr>
              <a:t>RAQMS underestimates median aerosol mass and dry extinction below 950mb. </a:t>
            </a:r>
          </a:p>
        </p:txBody>
      </p:sp>
      <p:pic>
        <p:nvPicPr>
          <p:cNvPr id="34822" name="Picture 8"/>
          <p:cNvPicPr>
            <a:picLocks noChangeAspect="1" noChangeArrowheads="1"/>
          </p:cNvPicPr>
          <p:nvPr/>
        </p:nvPicPr>
        <p:blipFill>
          <a:blip r:embed="rId4"/>
          <a:srcRect l="31429" t="38705" r="34763" b="16190"/>
          <a:stretch>
            <a:fillRect/>
          </a:stretch>
        </p:blipFill>
        <p:spPr bwMode="auto">
          <a:xfrm>
            <a:off x="6172200" y="4379913"/>
            <a:ext cx="2971800" cy="2478087"/>
          </a:xfrm>
          <a:prstGeom prst="rect">
            <a:avLst/>
          </a:prstGeom>
          <a:noFill/>
          <a:ln w="9525">
            <a:noFill/>
            <a:miter lim="800000"/>
            <a:headEnd/>
            <a:tailEnd/>
          </a:ln>
        </p:spPr>
      </p:pic>
      <p:sp>
        <p:nvSpPr>
          <p:cNvPr id="34823" name="Text Box 9"/>
          <p:cNvSpPr txBox="1">
            <a:spLocks noChangeArrowheads="1"/>
          </p:cNvSpPr>
          <p:nvPr/>
        </p:nvSpPr>
        <p:spPr bwMode="auto">
          <a:xfrm>
            <a:off x="19050" y="5089525"/>
            <a:ext cx="6019800" cy="1749425"/>
          </a:xfrm>
          <a:prstGeom prst="rect">
            <a:avLst/>
          </a:prstGeom>
          <a:solidFill>
            <a:srgbClr val="00FFFF"/>
          </a:solidFill>
          <a:ln w="9525">
            <a:solidFill>
              <a:schemeClr val="tx1"/>
            </a:solidFill>
            <a:miter lim="800000"/>
            <a:headEnd/>
            <a:tailEnd/>
          </a:ln>
        </p:spPr>
        <p:txBody>
          <a:bodyPr>
            <a:spAutoFit/>
          </a:bodyPr>
          <a:lstStyle/>
          <a:p>
            <a:r>
              <a:rPr lang="en-US" u="sng">
                <a:latin typeface="Times New Roman" pitchFamily="18" charset="0"/>
              </a:rPr>
              <a:t>P3 comparisons suggest that: </a:t>
            </a:r>
          </a:p>
          <a:p>
            <a:pPr>
              <a:buFontTx/>
              <a:buChar char="•"/>
            </a:pPr>
            <a:r>
              <a:rPr lang="en-US">
                <a:latin typeface="Times New Roman" pitchFamily="18" charset="0"/>
              </a:rPr>
              <a:t>Boundary Layer ambient extinction differences arise due to underestimates in local LA sources and neglect of nitrate aerosol in GOCART module</a:t>
            </a:r>
          </a:p>
          <a:p>
            <a:pPr>
              <a:buFontTx/>
              <a:buChar char="•"/>
            </a:pPr>
            <a:r>
              <a:rPr lang="en-US">
                <a:latin typeface="Times New Roman" pitchFamily="18" charset="0"/>
              </a:rPr>
              <a:t>Free tropospheric ambient extinction differences arise due to underestimates in hydroscopic growth of aerosols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ALIPSO_obs_average_Extinction_Total_with_extinction_reanalysis_dust"/>
          <p:cNvPicPr>
            <a:picLocks noChangeAspect="1" noChangeArrowheads="1"/>
          </p:cNvPicPr>
          <p:nvPr/>
        </p:nvPicPr>
        <p:blipFill>
          <a:blip r:embed="rId2"/>
          <a:srcRect l="7022" t="16000" r="17599" b="18845"/>
          <a:stretch>
            <a:fillRect/>
          </a:stretch>
        </p:blipFill>
        <p:spPr bwMode="auto">
          <a:xfrm>
            <a:off x="2357438" y="536575"/>
            <a:ext cx="6786562" cy="2932113"/>
          </a:xfrm>
          <a:prstGeom prst="rect">
            <a:avLst/>
          </a:prstGeom>
          <a:noFill/>
          <a:ln w="9525">
            <a:noFill/>
            <a:miter lim="800000"/>
            <a:headEnd/>
            <a:tailEnd/>
          </a:ln>
        </p:spPr>
      </p:pic>
      <p:sp>
        <p:nvSpPr>
          <p:cNvPr id="35843" name="Text Box 3"/>
          <p:cNvSpPr txBox="1">
            <a:spLocks noChangeArrowheads="1"/>
          </p:cNvSpPr>
          <p:nvPr/>
        </p:nvSpPr>
        <p:spPr bwMode="auto">
          <a:xfrm>
            <a:off x="228600" y="838200"/>
            <a:ext cx="3060700" cy="1190625"/>
          </a:xfrm>
          <a:prstGeom prst="rect">
            <a:avLst/>
          </a:prstGeom>
          <a:noFill/>
          <a:ln w="9525">
            <a:noFill/>
            <a:miter lim="800000"/>
            <a:headEnd/>
            <a:tailEnd/>
          </a:ln>
        </p:spPr>
        <p:txBody>
          <a:bodyPr wrap="none">
            <a:spAutoFit/>
          </a:bodyPr>
          <a:lstStyle/>
          <a:p>
            <a:r>
              <a:rPr lang="en-US">
                <a:latin typeface="Times New Roman" pitchFamily="18" charset="0"/>
              </a:rPr>
              <a:t>V3-01 aerosol profile retrievals</a:t>
            </a:r>
          </a:p>
          <a:p>
            <a:r>
              <a:rPr lang="en-US">
                <a:latin typeface="Times New Roman" pitchFamily="18" charset="0"/>
              </a:rPr>
              <a:t>5</a:t>
            </a:r>
            <a:r>
              <a:rPr lang="en-US" baseline="30000">
                <a:latin typeface="Times New Roman" pitchFamily="18" charset="0"/>
              </a:rPr>
              <a:t>o</a:t>
            </a:r>
            <a:r>
              <a:rPr lang="en-US">
                <a:latin typeface="Times New Roman" pitchFamily="18" charset="0"/>
              </a:rPr>
              <a:t> Lat, 10</a:t>
            </a:r>
            <a:r>
              <a:rPr lang="en-US" baseline="30000">
                <a:latin typeface="Times New Roman" pitchFamily="18" charset="0"/>
              </a:rPr>
              <a:t>o</a:t>
            </a:r>
            <a:r>
              <a:rPr lang="en-US">
                <a:latin typeface="Times New Roman" pitchFamily="18" charset="0"/>
              </a:rPr>
              <a:t> Lon, 1km bins</a:t>
            </a:r>
          </a:p>
          <a:p>
            <a:r>
              <a:rPr lang="en-US">
                <a:latin typeface="Times New Roman" pitchFamily="18" charset="0"/>
              </a:rPr>
              <a:t>CAD&lt; -20, COT=0.0</a:t>
            </a:r>
          </a:p>
          <a:p>
            <a:r>
              <a:rPr lang="en-US">
                <a:latin typeface="Times New Roman" pitchFamily="18" charset="0"/>
              </a:rPr>
              <a:t>QC=0,1 (unadjusted retrievals)</a:t>
            </a:r>
          </a:p>
        </p:txBody>
      </p:sp>
      <p:pic>
        <p:nvPicPr>
          <p:cNvPr id="35844" name="Picture 4" descr="RAQMS_AT_CALIPSO_obs_average_Extinction_Total_with_extinction_reanalysis_dust"/>
          <p:cNvPicPr>
            <a:picLocks noChangeAspect="1" noChangeArrowheads="1"/>
          </p:cNvPicPr>
          <p:nvPr/>
        </p:nvPicPr>
        <p:blipFill>
          <a:blip r:embed="rId3"/>
          <a:srcRect l="17422" t="16000" r="18933" b="18706"/>
          <a:stretch>
            <a:fillRect/>
          </a:stretch>
        </p:blipFill>
        <p:spPr bwMode="auto">
          <a:xfrm>
            <a:off x="3311525" y="3475038"/>
            <a:ext cx="5703888" cy="2925762"/>
          </a:xfrm>
          <a:prstGeom prst="rect">
            <a:avLst/>
          </a:prstGeom>
          <a:noFill/>
          <a:ln w="9525">
            <a:noFill/>
            <a:miter lim="800000"/>
            <a:headEnd/>
            <a:tailEnd/>
          </a:ln>
        </p:spPr>
      </p:pic>
      <p:sp>
        <p:nvSpPr>
          <p:cNvPr id="35845" name="Text Box 5"/>
          <p:cNvSpPr txBox="1">
            <a:spLocks noChangeArrowheads="1"/>
          </p:cNvSpPr>
          <p:nvPr/>
        </p:nvSpPr>
        <p:spPr bwMode="auto">
          <a:xfrm>
            <a:off x="533400" y="3810000"/>
            <a:ext cx="2609850" cy="1190625"/>
          </a:xfrm>
          <a:prstGeom prst="rect">
            <a:avLst/>
          </a:prstGeom>
          <a:noFill/>
          <a:ln w="9525">
            <a:noFill/>
            <a:miter lim="800000"/>
            <a:headEnd/>
            <a:tailEnd/>
          </a:ln>
        </p:spPr>
        <p:txBody>
          <a:bodyPr wrap="none">
            <a:spAutoFit/>
          </a:bodyPr>
          <a:lstStyle/>
          <a:p>
            <a:r>
              <a:rPr lang="en-US"/>
              <a:t>New 1x1 degree</a:t>
            </a:r>
          </a:p>
          <a:p>
            <a:r>
              <a:rPr lang="en-US"/>
              <a:t>Re-analysis with</a:t>
            </a:r>
          </a:p>
          <a:p>
            <a:r>
              <a:rPr lang="en-US"/>
              <a:t>Corrected dust and</a:t>
            </a:r>
          </a:p>
          <a:p>
            <a:r>
              <a:rPr lang="en-US"/>
              <a:t>Sea-salt aod calculation</a:t>
            </a:r>
          </a:p>
        </p:txBody>
      </p:sp>
      <p:sp>
        <p:nvSpPr>
          <p:cNvPr id="35846" name="Text Box 6"/>
          <p:cNvSpPr txBox="1">
            <a:spLocks noChangeArrowheads="1"/>
          </p:cNvSpPr>
          <p:nvPr/>
        </p:nvSpPr>
        <p:spPr bwMode="auto">
          <a:xfrm>
            <a:off x="609600" y="0"/>
            <a:ext cx="8440738" cy="519113"/>
          </a:xfrm>
          <a:prstGeom prst="rect">
            <a:avLst/>
          </a:prstGeom>
          <a:noFill/>
          <a:ln w="9525">
            <a:noFill/>
            <a:miter lim="800000"/>
            <a:headEnd/>
            <a:tailEnd/>
          </a:ln>
        </p:spPr>
        <p:txBody>
          <a:bodyPr wrap="none">
            <a:spAutoFit/>
          </a:bodyPr>
          <a:lstStyle/>
          <a:p>
            <a:r>
              <a:rPr lang="en-US" sz="2800">
                <a:latin typeface="Times New Roman" pitchFamily="18" charset="0"/>
              </a:rPr>
              <a:t>CALIPSO and Co-located RAQMS AOD May-June 2010</a:t>
            </a:r>
          </a:p>
        </p:txBody>
      </p:sp>
      <p:sp>
        <p:nvSpPr>
          <p:cNvPr id="35847" name="Text Box 7"/>
          <p:cNvSpPr txBox="1">
            <a:spLocks noChangeArrowheads="1"/>
          </p:cNvSpPr>
          <p:nvPr/>
        </p:nvSpPr>
        <p:spPr bwMode="auto">
          <a:xfrm>
            <a:off x="0" y="2514600"/>
            <a:ext cx="3352800" cy="2573338"/>
          </a:xfrm>
          <a:prstGeom prst="rect">
            <a:avLst/>
          </a:prstGeom>
          <a:solidFill>
            <a:srgbClr val="00FFFF"/>
          </a:solidFill>
          <a:ln w="9525">
            <a:solidFill>
              <a:schemeClr val="tx1"/>
            </a:solidFill>
            <a:miter lim="800000"/>
            <a:headEnd/>
            <a:tailEnd/>
          </a:ln>
        </p:spPr>
        <p:txBody>
          <a:bodyPr>
            <a:spAutoFit/>
          </a:bodyPr>
          <a:lstStyle/>
          <a:p>
            <a:r>
              <a:rPr lang="en-US">
                <a:latin typeface="Times New Roman" pitchFamily="18" charset="0"/>
              </a:rPr>
              <a:t>Clear sky CALIPSO scenes are dominated by Saharan Dust and South Asian emissions during May-June 2010</a:t>
            </a:r>
          </a:p>
          <a:p>
            <a:endParaRPr lang="en-US">
              <a:latin typeface="Times New Roman" pitchFamily="18" charset="0"/>
            </a:endParaRPr>
          </a:p>
          <a:p>
            <a:r>
              <a:rPr lang="en-US">
                <a:latin typeface="Times New Roman" pitchFamily="18" charset="0"/>
              </a:rPr>
              <a:t>RAQMS overestimates Saharan Dust and SE Asian and S African biomass burning AOD relative to CALIPSO during May-June 2010</a:t>
            </a:r>
          </a:p>
        </p:txBody>
      </p:sp>
      <p:pic>
        <p:nvPicPr>
          <p:cNvPr id="35848" name="Picture 8" descr="RAQMS_AT_CALIPSO_obs_average_Extinction_Total_with_extinction_reanalysis_dust"/>
          <p:cNvPicPr>
            <a:picLocks noChangeAspect="1" noChangeArrowheads="1"/>
          </p:cNvPicPr>
          <p:nvPr/>
        </p:nvPicPr>
        <p:blipFill>
          <a:blip r:embed="rId3"/>
          <a:srcRect l="17422" t="89796" r="18933"/>
          <a:stretch>
            <a:fillRect/>
          </a:stretch>
        </p:blipFill>
        <p:spPr bwMode="auto">
          <a:xfrm>
            <a:off x="3276600" y="6400800"/>
            <a:ext cx="5703888" cy="457200"/>
          </a:xfrm>
          <a:prstGeom prst="rect">
            <a:avLst/>
          </a:prstGeom>
          <a:noFill/>
          <a:ln w="9525">
            <a:noFill/>
            <a:miter lim="800000"/>
            <a:headEnd/>
            <a:tailEnd/>
          </a:ln>
        </p:spPr>
      </p:pic>
      <p:sp>
        <p:nvSpPr>
          <p:cNvPr id="35849" name="Oval 9"/>
          <p:cNvSpPr>
            <a:spLocks noChangeArrowheads="1"/>
          </p:cNvSpPr>
          <p:nvPr/>
        </p:nvSpPr>
        <p:spPr bwMode="auto">
          <a:xfrm>
            <a:off x="5105400" y="4495800"/>
            <a:ext cx="1676400" cy="381000"/>
          </a:xfrm>
          <a:prstGeom prst="ellipse">
            <a:avLst/>
          </a:prstGeom>
          <a:noFill/>
          <a:ln w="28575">
            <a:solidFill>
              <a:schemeClr val="bg1"/>
            </a:solidFill>
            <a:round/>
            <a:headEnd/>
            <a:tailEnd/>
          </a:ln>
        </p:spPr>
        <p:txBody>
          <a:bodyPr wrap="none" anchor="ctr"/>
          <a:lstStyle/>
          <a:p>
            <a:endParaRPr lang="en-US"/>
          </a:p>
        </p:txBody>
      </p:sp>
      <p:sp>
        <p:nvSpPr>
          <p:cNvPr id="35850" name="Oval 10"/>
          <p:cNvSpPr>
            <a:spLocks noChangeArrowheads="1"/>
          </p:cNvSpPr>
          <p:nvPr/>
        </p:nvSpPr>
        <p:spPr bwMode="auto">
          <a:xfrm>
            <a:off x="5105400" y="1676400"/>
            <a:ext cx="1676400" cy="381000"/>
          </a:xfrm>
          <a:prstGeom prst="ellipse">
            <a:avLst/>
          </a:prstGeom>
          <a:noFill/>
          <a:ln w="28575">
            <a:solidFill>
              <a:schemeClr val="bg1"/>
            </a:solidFill>
            <a:round/>
            <a:headEnd/>
            <a:tailEnd/>
          </a:ln>
        </p:spPr>
        <p:txBody>
          <a:bodyPr wrap="none" anchor="ctr"/>
          <a:lstStyle/>
          <a:p>
            <a:endParaRPr lang="en-US"/>
          </a:p>
        </p:txBody>
      </p:sp>
      <p:sp>
        <p:nvSpPr>
          <p:cNvPr id="35851" name="TextBox 10"/>
          <p:cNvSpPr txBox="1">
            <a:spLocks noChangeArrowheads="1"/>
          </p:cNvSpPr>
          <p:nvPr/>
        </p:nvSpPr>
        <p:spPr bwMode="auto">
          <a:xfrm>
            <a:off x="0" y="6400800"/>
            <a:ext cx="3590925" cy="461963"/>
          </a:xfrm>
          <a:prstGeom prst="rect">
            <a:avLst/>
          </a:prstGeom>
          <a:noFill/>
          <a:ln w="9525">
            <a:noFill/>
            <a:miter lim="800000"/>
            <a:headEnd/>
            <a:tailEnd/>
          </a:ln>
        </p:spPr>
        <p:txBody>
          <a:bodyPr wrap="none">
            <a:spAutoFit/>
          </a:bodyPr>
          <a:lstStyle/>
          <a:p>
            <a:r>
              <a:rPr lang="en-US" sz="2400">
                <a:latin typeface="Times New Roman" pitchFamily="18" charset="0"/>
                <a:cs typeface="Times New Roman" pitchFamily="18" charset="0"/>
              </a:rPr>
              <a:t>Dave Winker, NASA LaRC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5"/>
          <p:cNvGrpSpPr>
            <a:grpSpLocks/>
          </p:cNvGrpSpPr>
          <p:nvPr/>
        </p:nvGrpSpPr>
        <p:grpSpPr bwMode="auto">
          <a:xfrm>
            <a:off x="0" y="609600"/>
            <a:ext cx="6026150" cy="6248400"/>
            <a:chOff x="3" y="-3"/>
            <a:chExt cx="4225" cy="4323"/>
          </a:xfrm>
        </p:grpSpPr>
        <p:pic>
          <p:nvPicPr>
            <p:cNvPr id="7184" name="Picture 2" descr="C:\allenh\IMAPP\2ndWorkshop\mls_co2.png"/>
            <p:cNvPicPr>
              <a:picLocks noChangeAspect="1" noChangeArrowheads="1"/>
            </p:cNvPicPr>
            <p:nvPr/>
          </p:nvPicPr>
          <p:blipFill>
            <a:blip r:embed="rId2"/>
            <a:srcRect/>
            <a:stretch>
              <a:fillRect/>
            </a:stretch>
          </p:blipFill>
          <p:spPr bwMode="auto">
            <a:xfrm>
              <a:off x="3" y="-3"/>
              <a:ext cx="4214" cy="2862"/>
            </a:xfrm>
            <a:prstGeom prst="rect">
              <a:avLst/>
            </a:prstGeom>
            <a:noFill/>
            <a:ln w="9525">
              <a:noFill/>
              <a:miter lim="800000"/>
              <a:headEnd/>
              <a:tailEnd/>
            </a:ln>
          </p:spPr>
        </p:pic>
        <p:pic>
          <p:nvPicPr>
            <p:cNvPr id="7185" name="Picture 2" descr="C:\allenh\IMAPP\2ndWorkshop\mls_oz.png"/>
            <p:cNvPicPr>
              <a:picLocks noChangeAspect="1" noChangeArrowheads="1"/>
            </p:cNvPicPr>
            <p:nvPr/>
          </p:nvPicPr>
          <p:blipFill>
            <a:blip r:embed="rId3"/>
            <a:srcRect l="9071" t="64424"/>
            <a:stretch>
              <a:fillRect/>
            </a:stretch>
          </p:blipFill>
          <p:spPr bwMode="auto">
            <a:xfrm>
              <a:off x="388" y="950"/>
              <a:ext cx="3832" cy="1018"/>
            </a:xfrm>
            <a:prstGeom prst="rect">
              <a:avLst/>
            </a:prstGeom>
            <a:noFill/>
            <a:ln w="9525">
              <a:noFill/>
              <a:miter lim="800000"/>
              <a:headEnd/>
              <a:tailEnd/>
            </a:ln>
          </p:spPr>
        </p:pic>
        <p:pic>
          <p:nvPicPr>
            <p:cNvPr id="7186" name="Picture 2" descr="C:\allenh\IMAPP\2ndWorkshop\mls_co.png"/>
            <p:cNvPicPr>
              <a:picLocks noChangeAspect="1" noChangeArrowheads="1"/>
            </p:cNvPicPr>
            <p:nvPr/>
          </p:nvPicPr>
          <p:blipFill>
            <a:blip r:embed="rId4"/>
            <a:srcRect l="9958" t="64424"/>
            <a:stretch>
              <a:fillRect/>
            </a:stretch>
          </p:blipFill>
          <p:spPr bwMode="auto">
            <a:xfrm>
              <a:off x="432" y="1746"/>
              <a:ext cx="3795" cy="1018"/>
            </a:xfrm>
            <a:prstGeom prst="rect">
              <a:avLst/>
            </a:prstGeom>
            <a:noFill/>
            <a:ln w="9525">
              <a:noFill/>
              <a:miter lim="800000"/>
              <a:headEnd/>
              <a:tailEnd/>
            </a:ln>
          </p:spPr>
        </p:pic>
        <p:pic>
          <p:nvPicPr>
            <p:cNvPr id="7187" name="Picture 2" descr="C:\allenh\IMAPP\2ndWorkshop\mls_ch4.png"/>
            <p:cNvPicPr>
              <a:picLocks noChangeAspect="1" noChangeArrowheads="1"/>
            </p:cNvPicPr>
            <p:nvPr/>
          </p:nvPicPr>
          <p:blipFill>
            <a:blip r:embed="rId5"/>
            <a:srcRect l="9071" t="65533"/>
            <a:stretch>
              <a:fillRect/>
            </a:stretch>
          </p:blipFill>
          <p:spPr bwMode="auto">
            <a:xfrm>
              <a:off x="396" y="2556"/>
              <a:ext cx="3832" cy="986"/>
            </a:xfrm>
            <a:prstGeom prst="rect">
              <a:avLst/>
            </a:prstGeom>
            <a:noFill/>
            <a:ln w="9525">
              <a:noFill/>
              <a:miter lim="800000"/>
              <a:headEnd/>
              <a:tailEnd/>
            </a:ln>
          </p:spPr>
        </p:pic>
        <p:pic>
          <p:nvPicPr>
            <p:cNvPr id="7188" name="Picture 2" descr="C:\allenh\IMAPP\2ndWorkshop\mls_co2.png"/>
            <p:cNvPicPr>
              <a:picLocks noChangeAspect="1" noChangeArrowheads="1"/>
            </p:cNvPicPr>
            <p:nvPr/>
          </p:nvPicPr>
          <p:blipFill>
            <a:blip r:embed="rId2"/>
            <a:srcRect l="9804" t="64424" b="629"/>
            <a:stretch>
              <a:fillRect/>
            </a:stretch>
          </p:blipFill>
          <p:spPr bwMode="auto">
            <a:xfrm>
              <a:off x="423" y="3320"/>
              <a:ext cx="3801" cy="1000"/>
            </a:xfrm>
            <a:prstGeom prst="rect">
              <a:avLst/>
            </a:prstGeom>
            <a:noFill/>
            <a:ln w="9525">
              <a:noFill/>
              <a:miter lim="800000"/>
              <a:headEnd/>
              <a:tailEnd/>
            </a:ln>
          </p:spPr>
        </p:pic>
      </p:grpSp>
      <p:sp>
        <p:nvSpPr>
          <p:cNvPr id="7171" name="Rectangle 16"/>
          <p:cNvSpPr>
            <a:spLocks noChangeArrowheads="1"/>
          </p:cNvSpPr>
          <p:nvPr/>
        </p:nvSpPr>
        <p:spPr bwMode="auto">
          <a:xfrm>
            <a:off x="3886200" y="0"/>
            <a:ext cx="1905000" cy="304800"/>
          </a:xfrm>
          <a:prstGeom prst="rect">
            <a:avLst/>
          </a:prstGeom>
          <a:solidFill>
            <a:schemeClr val="bg1"/>
          </a:solidFill>
          <a:ln w="9525">
            <a:noFill/>
            <a:miter lim="800000"/>
            <a:headEnd/>
            <a:tailEnd/>
          </a:ln>
        </p:spPr>
        <p:txBody>
          <a:bodyPr wrap="none" anchor="ctr"/>
          <a:lstStyle/>
          <a:p>
            <a:endParaRPr lang="en-US"/>
          </a:p>
        </p:txBody>
      </p:sp>
      <p:sp>
        <p:nvSpPr>
          <p:cNvPr id="7172" name="Text Box 17"/>
          <p:cNvSpPr txBox="1">
            <a:spLocks noChangeArrowheads="1"/>
          </p:cNvSpPr>
          <p:nvPr/>
        </p:nvSpPr>
        <p:spPr bwMode="auto">
          <a:xfrm>
            <a:off x="6172200" y="2286000"/>
            <a:ext cx="2301875" cy="2838450"/>
          </a:xfrm>
          <a:prstGeom prst="rect">
            <a:avLst/>
          </a:prstGeom>
          <a:noFill/>
          <a:ln w="9525">
            <a:noFill/>
            <a:miter lim="800000"/>
            <a:headEnd/>
            <a:tailEnd/>
          </a:ln>
        </p:spPr>
        <p:txBody>
          <a:bodyPr>
            <a:spAutoFit/>
          </a:bodyPr>
          <a:lstStyle/>
          <a:p>
            <a:r>
              <a:rPr lang="en-US" b="1">
                <a:latin typeface="Times New Roman" pitchFamily="18" charset="0"/>
              </a:rPr>
              <a:t>Radiative influences of Ozone, CO, CH4, CO2, N2O and other GHG are </a:t>
            </a:r>
            <a:r>
              <a:rPr lang="en-US" b="1" u="sng">
                <a:latin typeface="Times New Roman" pitchFamily="18" charset="0"/>
              </a:rPr>
              <a:t>significant</a:t>
            </a:r>
            <a:r>
              <a:rPr lang="en-US" b="1">
                <a:latin typeface="Times New Roman" pitchFamily="18" charset="0"/>
              </a:rPr>
              <a:t> </a:t>
            </a:r>
          </a:p>
          <a:p>
            <a:endParaRPr lang="en-US" b="1">
              <a:latin typeface="Times New Roman" pitchFamily="18" charset="0"/>
            </a:endParaRPr>
          </a:p>
          <a:p>
            <a:r>
              <a:rPr lang="en-US" b="1">
                <a:latin typeface="Times New Roman" pitchFamily="18" charset="0"/>
              </a:rPr>
              <a:t>Temporal/spatial variability should be accounted for in forward radiative transfer modeling </a:t>
            </a:r>
          </a:p>
        </p:txBody>
      </p:sp>
      <p:sp>
        <p:nvSpPr>
          <p:cNvPr id="7173" name="Oval 18"/>
          <p:cNvSpPr>
            <a:spLocks noChangeArrowheads="1"/>
          </p:cNvSpPr>
          <p:nvPr/>
        </p:nvSpPr>
        <p:spPr bwMode="auto">
          <a:xfrm>
            <a:off x="1543050" y="2076450"/>
            <a:ext cx="457200" cy="914400"/>
          </a:xfrm>
          <a:prstGeom prst="ellipse">
            <a:avLst/>
          </a:prstGeom>
          <a:noFill/>
          <a:ln w="19050">
            <a:solidFill>
              <a:srgbClr val="FF0000"/>
            </a:solidFill>
            <a:round/>
            <a:headEnd/>
            <a:tailEnd/>
          </a:ln>
        </p:spPr>
        <p:txBody>
          <a:bodyPr wrap="none" anchor="ctr"/>
          <a:lstStyle/>
          <a:p>
            <a:endParaRPr lang="en-US"/>
          </a:p>
        </p:txBody>
      </p:sp>
      <p:sp>
        <p:nvSpPr>
          <p:cNvPr id="7174" name="Oval 19"/>
          <p:cNvSpPr>
            <a:spLocks noChangeArrowheads="1"/>
          </p:cNvSpPr>
          <p:nvPr/>
        </p:nvSpPr>
        <p:spPr bwMode="auto">
          <a:xfrm>
            <a:off x="4095750" y="3505200"/>
            <a:ext cx="457200" cy="628650"/>
          </a:xfrm>
          <a:prstGeom prst="ellipse">
            <a:avLst/>
          </a:prstGeom>
          <a:noFill/>
          <a:ln w="19050">
            <a:solidFill>
              <a:srgbClr val="FF0000"/>
            </a:solidFill>
            <a:round/>
            <a:headEnd/>
            <a:tailEnd/>
          </a:ln>
        </p:spPr>
        <p:txBody>
          <a:bodyPr wrap="none" anchor="ctr"/>
          <a:lstStyle/>
          <a:p>
            <a:endParaRPr lang="en-US"/>
          </a:p>
        </p:txBody>
      </p:sp>
      <p:sp>
        <p:nvSpPr>
          <p:cNvPr id="7175" name="Oval 20"/>
          <p:cNvSpPr>
            <a:spLocks noChangeArrowheads="1"/>
          </p:cNvSpPr>
          <p:nvPr/>
        </p:nvSpPr>
        <p:spPr bwMode="auto">
          <a:xfrm>
            <a:off x="2095500" y="4343400"/>
            <a:ext cx="533400" cy="914400"/>
          </a:xfrm>
          <a:prstGeom prst="ellipse">
            <a:avLst/>
          </a:prstGeom>
          <a:noFill/>
          <a:ln w="19050">
            <a:solidFill>
              <a:srgbClr val="FF0000"/>
            </a:solidFill>
            <a:round/>
            <a:headEnd/>
            <a:tailEnd/>
          </a:ln>
        </p:spPr>
        <p:txBody>
          <a:bodyPr wrap="none" anchor="ctr"/>
          <a:lstStyle/>
          <a:p>
            <a:endParaRPr lang="en-US"/>
          </a:p>
        </p:txBody>
      </p:sp>
      <p:sp>
        <p:nvSpPr>
          <p:cNvPr id="7176" name="Oval 21"/>
          <p:cNvSpPr>
            <a:spLocks noChangeArrowheads="1"/>
          </p:cNvSpPr>
          <p:nvPr/>
        </p:nvSpPr>
        <p:spPr bwMode="auto">
          <a:xfrm>
            <a:off x="4267200" y="5791200"/>
            <a:ext cx="457200" cy="609600"/>
          </a:xfrm>
          <a:prstGeom prst="ellipse">
            <a:avLst/>
          </a:prstGeom>
          <a:noFill/>
          <a:ln w="19050">
            <a:solidFill>
              <a:srgbClr val="FF0000"/>
            </a:solidFill>
            <a:round/>
            <a:headEnd/>
            <a:tailEnd/>
          </a:ln>
        </p:spPr>
        <p:txBody>
          <a:bodyPr wrap="none" anchor="ctr"/>
          <a:lstStyle/>
          <a:p>
            <a:endParaRPr lang="en-US"/>
          </a:p>
        </p:txBody>
      </p:sp>
      <p:sp>
        <p:nvSpPr>
          <p:cNvPr id="7177" name="Oval 22"/>
          <p:cNvSpPr>
            <a:spLocks noChangeArrowheads="1"/>
          </p:cNvSpPr>
          <p:nvPr/>
        </p:nvSpPr>
        <p:spPr bwMode="auto">
          <a:xfrm>
            <a:off x="762000" y="5791200"/>
            <a:ext cx="457200" cy="609600"/>
          </a:xfrm>
          <a:prstGeom prst="ellipse">
            <a:avLst/>
          </a:prstGeom>
          <a:noFill/>
          <a:ln w="19050">
            <a:solidFill>
              <a:srgbClr val="FF0000"/>
            </a:solidFill>
            <a:round/>
            <a:headEnd/>
            <a:tailEnd/>
          </a:ln>
        </p:spPr>
        <p:txBody>
          <a:bodyPr wrap="none" anchor="ctr"/>
          <a:lstStyle/>
          <a:p>
            <a:endParaRPr lang="en-US"/>
          </a:p>
        </p:txBody>
      </p:sp>
      <p:sp>
        <p:nvSpPr>
          <p:cNvPr id="7178" name="Text Box 23"/>
          <p:cNvSpPr txBox="1">
            <a:spLocks noChangeArrowheads="1"/>
          </p:cNvSpPr>
          <p:nvPr/>
        </p:nvSpPr>
        <p:spPr bwMode="auto">
          <a:xfrm>
            <a:off x="5486400" y="6553200"/>
            <a:ext cx="3646488" cy="304800"/>
          </a:xfrm>
          <a:prstGeom prst="rect">
            <a:avLst/>
          </a:prstGeom>
          <a:noFill/>
          <a:ln w="9525">
            <a:noFill/>
            <a:miter lim="800000"/>
            <a:headEnd/>
            <a:tailEnd/>
          </a:ln>
        </p:spPr>
        <p:txBody>
          <a:bodyPr wrap="none">
            <a:spAutoFit/>
          </a:bodyPr>
          <a:lstStyle/>
          <a:p>
            <a:r>
              <a:rPr lang="en-US" sz="1400">
                <a:latin typeface="Times New Roman" pitchFamily="18" charset="0"/>
              </a:rPr>
              <a:t>Figure provided by Tim Schmit, NESDIS/STAR</a:t>
            </a:r>
          </a:p>
        </p:txBody>
      </p:sp>
      <p:sp>
        <p:nvSpPr>
          <p:cNvPr id="7179" name="Line 24"/>
          <p:cNvSpPr>
            <a:spLocks noChangeShapeType="1"/>
          </p:cNvSpPr>
          <p:nvPr/>
        </p:nvSpPr>
        <p:spPr bwMode="auto">
          <a:xfrm>
            <a:off x="4171950" y="2352675"/>
            <a:ext cx="381000" cy="0"/>
          </a:xfrm>
          <a:prstGeom prst="line">
            <a:avLst/>
          </a:prstGeom>
          <a:noFill/>
          <a:ln w="19050">
            <a:solidFill>
              <a:srgbClr val="FF0000"/>
            </a:solidFill>
            <a:round/>
            <a:headEnd/>
            <a:tailEnd/>
          </a:ln>
        </p:spPr>
        <p:txBody>
          <a:bodyPr/>
          <a:lstStyle/>
          <a:p>
            <a:endParaRPr lang="en-US"/>
          </a:p>
        </p:txBody>
      </p:sp>
      <p:sp>
        <p:nvSpPr>
          <p:cNvPr id="7180" name="Line 31"/>
          <p:cNvSpPr>
            <a:spLocks noChangeShapeType="1"/>
          </p:cNvSpPr>
          <p:nvPr/>
        </p:nvSpPr>
        <p:spPr bwMode="auto">
          <a:xfrm>
            <a:off x="4162425" y="3448050"/>
            <a:ext cx="228600" cy="0"/>
          </a:xfrm>
          <a:prstGeom prst="line">
            <a:avLst/>
          </a:prstGeom>
          <a:noFill/>
          <a:ln w="19050">
            <a:solidFill>
              <a:srgbClr val="FF0000"/>
            </a:solidFill>
            <a:round/>
            <a:headEnd/>
            <a:tailEnd/>
          </a:ln>
        </p:spPr>
        <p:txBody>
          <a:bodyPr/>
          <a:lstStyle/>
          <a:p>
            <a:endParaRPr lang="en-US"/>
          </a:p>
        </p:txBody>
      </p:sp>
      <p:sp>
        <p:nvSpPr>
          <p:cNvPr id="7181" name="Line 32"/>
          <p:cNvSpPr>
            <a:spLocks noChangeShapeType="1"/>
          </p:cNvSpPr>
          <p:nvPr/>
        </p:nvSpPr>
        <p:spPr bwMode="auto">
          <a:xfrm>
            <a:off x="4191000" y="4543425"/>
            <a:ext cx="228600" cy="0"/>
          </a:xfrm>
          <a:prstGeom prst="line">
            <a:avLst/>
          </a:prstGeom>
          <a:noFill/>
          <a:ln w="19050">
            <a:solidFill>
              <a:srgbClr val="FF0000"/>
            </a:solidFill>
            <a:round/>
            <a:headEnd/>
            <a:tailEnd/>
          </a:ln>
        </p:spPr>
        <p:txBody>
          <a:bodyPr/>
          <a:lstStyle/>
          <a:p>
            <a:endParaRPr lang="en-US"/>
          </a:p>
        </p:txBody>
      </p:sp>
      <p:sp>
        <p:nvSpPr>
          <p:cNvPr id="7182" name="Line 33"/>
          <p:cNvSpPr>
            <a:spLocks noChangeShapeType="1"/>
          </p:cNvSpPr>
          <p:nvPr/>
        </p:nvSpPr>
        <p:spPr bwMode="auto">
          <a:xfrm>
            <a:off x="4171950" y="5715000"/>
            <a:ext cx="228600" cy="0"/>
          </a:xfrm>
          <a:prstGeom prst="line">
            <a:avLst/>
          </a:prstGeom>
          <a:noFill/>
          <a:ln w="19050">
            <a:solidFill>
              <a:srgbClr val="FF0000"/>
            </a:solidFill>
            <a:round/>
            <a:headEnd/>
            <a:tailEnd/>
          </a:ln>
        </p:spPr>
        <p:txBody>
          <a:bodyPr/>
          <a:lstStyle/>
          <a:p>
            <a:endParaRPr lang="en-US"/>
          </a:p>
        </p:txBody>
      </p:sp>
      <p:sp>
        <p:nvSpPr>
          <p:cNvPr id="7183" name="Rectangle 34"/>
          <p:cNvSpPr>
            <a:spLocks noChangeArrowheads="1"/>
          </p:cNvSpPr>
          <p:nvPr/>
        </p:nvSpPr>
        <p:spPr bwMode="auto">
          <a:xfrm>
            <a:off x="1981200" y="80963"/>
            <a:ext cx="4821238" cy="457200"/>
          </a:xfrm>
          <a:prstGeom prst="rect">
            <a:avLst/>
          </a:prstGeom>
          <a:noFill/>
          <a:ln w="9525">
            <a:noFill/>
            <a:miter lim="800000"/>
            <a:headEnd/>
            <a:tailEnd/>
          </a:ln>
        </p:spPr>
        <p:txBody>
          <a:bodyPr wrap="none">
            <a:spAutoFit/>
          </a:bodyPr>
          <a:lstStyle/>
          <a:p>
            <a:r>
              <a:rPr lang="en-US" sz="2400" b="1">
                <a:latin typeface="Times New Roman" pitchFamily="18" charset="0"/>
              </a:rPr>
              <a:t>Radiative influences of Trace Gases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RAQMS_Dust_05_27-06_01_2010"/>
          <p:cNvPicPr>
            <a:picLocks noChangeAspect="1" noChangeArrowheads="1"/>
          </p:cNvPicPr>
          <p:nvPr/>
        </p:nvPicPr>
        <p:blipFill>
          <a:blip r:embed="rId2"/>
          <a:srcRect/>
          <a:stretch>
            <a:fillRect/>
          </a:stretch>
        </p:blipFill>
        <p:spPr bwMode="auto">
          <a:xfrm>
            <a:off x="1447800" y="0"/>
            <a:ext cx="6172200" cy="6858000"/>
          </a:xfrm>
          <a:prstGeom prst="rect">
            <a:avLst/>
          </a:prstGeom>
          <a:noFill/>
          <a:ln w="9525">
            <a:noFill/>
            <a:miter lim="800000"/>
            <a:headEnd/>
            <a:tailEnd/>
          </a:ln>
        </p:spPr>
      </p:pic>
      <p:sp>
        <p:nvSpPr>
          <p:cNvPr id="36867" name="Text Box 3"/>
          <p:cNvSpPr txBox="1">
            <a:spLocks noChangeArrowheads="1"/>
          </p:cNvSpPr>
          <p:nvPr/>
        </p:nvSpPr>
        <p:spPr bwMode="auto">
          <a:xfrm>
            <a:off x="3108325" y="6437313"/>
            <a:ext cx="2686050" cy="366712"/>
          </a:xfrm>
          <a:prstGeom prst="rect">
            <a:avLst/>
          </a:prstGeom>
          <a:noFill/>
          <a:ln w="9525">
            <a:noFill/>
            <a:miter lim="800000"/>
            <a:headEnd/>
            <a:tailEnd/>
          </a:ln>
        </p:spPr>
        <p:txBody>
          <a:bodyPr wrap="none">
            <a:spAutoFit/>
          </a:bodyPr>
          <a:lstStyle/>
          <a:p>
            <a:r>
              <a:rPr lang="en-US">
                <a:solidFill>
                  <a:schemeClr val="bg1"/>
                </a:solidFill>
              </a:rPr>
              <a:t>1x1 Degree Re-analysis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uwhyb_06_01_2010_06Z_total__calnex___AOD__-06hr_Hx"/>
          <p:cNvPicPr>
            <a:picLocks noChangeAspect="1" noChangeArrowheads="1"/>
          </p:cNvPicPr>
          <p:nvPr/>
        </p:nvPicPr>
        <p:blipFill>
          <a:blip r:embed="rId2"/>
          <a:srcRect/>
          <a:stretch>
            <a:fillRect/>
          </a:stretch>
        </p:blipFill>
        <p:spPr bwMode="auto">
          <a:xfrm>
            <a:off x="1447800" y="0"/>
            <a:ext cx="6172200" cy="6858000"/>
          </a:xfrm>
          <a:prstGeom prst="rect">
            <a:avLst/>
          </a:prstGeom>
          <a:noFill/>
          <a:ln w="9525">
            <a:noFill/>
            <a:miter lim="800000"/>
            <a:headEnd/>
            <a:tailEnd/>
          </a:ln>
        </p:spPr>
      </p:pic>
      <p:sp>
        <p:nvSpPr>
          <p:cNvPr id="37891" name="Text Box 3"/>
          <p:cNvSpPr txBox="1">
            <a:spLocks noChangeArrowheads="1"/>
          </p:cNvSpPr>
          <p:nvPr/>
        </p:nvSpPr>
        <p:spPr bwMode="auto">
          <a:xfrm>
            <a:off x="3108325" y="6437313"/>
            <a:ext cx="2686050" cy="366712"/>
          </a:xfrm>
          <a:prstGeom prst="rect">
            <a:avLst/>
          </a:prstGeom>
          <a:noFill/>
          <a:ln w="9525">
            <a:noFill/>
            <a:miter lim="800000"/>
            <a:headEnd/>
            <a:tailEnd/>
          </a:ln>
        </p:spPr>
        <p:txBody>
          <a:bodyPr wrap="none">
            <a:spAutoFit/>
          </a:bodyPr>
          <a:lstStyle/>
          <a:p>
            <a:r>
              <a:rPr lang="en-US">
                <a:solidFill>
                  <a:schemeClr val="bg1"/>
                </a:solidFill>
              </a:rPr>
              <a:t>1x1 Degree Re-analysis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uwhyb_06_01_2010_06Z_total__calnex___AOD__-06hr_Hx"/>
          <p:cNvPicPr>
            <a:picLocks noChangeAspect="1" noChangeArrowheads="1"/>
          </p:cNvPicPr>
          <p:nvPr/>
        </p:nvPicPr>
        <p:blipFill>
          <a:blip r:embed="rId2"/>
          <a:srcRect/>
          <a:stretch>
            <a:fillRect/>
          </a:stretch>
        </p:blipFill>
        <p:spPr bwMode="auto">
          <a:xfrm>
            <a:off x="1447800" y="0"/>
            <a:ext cx="6172200" cy="6858000"/>
          </a:xfrm>
          <a:prstGeom prst="rect">
            <a:avLst/>
          </a:prstGeom>
          <a:noFill/>
          <a:ln w="9525">
            <a:noFill/>
            <a:miter lim="800000"/>
            <a:headEnd/>
            <a:tailEnd/>
          </a:ln>
        </p:spPr>
      </p:pic>
      <p:sp>
        <p:nvSpPr>
          <p:cNvPr id="38915" name="Line 3"/>
          <p:cNvSpPr>
            <a:spLocks noChangeShapeType="1"/>
          </p:cNvSpPr>
          <p:nvPr/>
        </p:nvSpPr>
        <p:spPr bwMode="auto">
          <a:xfrm>
            <a:off x="5410200" y="3048000"/>
            <a:ext cx="3581400" cy="3581400"/>
          </a:xfrm>
          <a:prstGeom prst="line">
            <a:avLst/>
          </a:prstGeom>
          <a:noFill/>
          <a:ln w="28575">
            <a:solidFill>
              <a:srgbClr val="FF0000"/>
            </a:solidFill>
            <a:round/>
            <a:headEnd/>
            <a:tailEnd/>
          </a:ln>
        </p:spPr>
        <p:txBody>
          <a:bodyPr/>
          <a:lstStyle/>
          <a:p>
            <a:endParaRPr lang="en-US"/>
          </a:p>
        </p:txBody>
      </p:sp>
      <p:pic>
        <p:nvPicPr>
          <p:cNvPr id="38916" name="Picture 4" descr="AtlanticOcean_TMO_2010152"/>
          <p:cNvPicPr>
            <a:picLocks noChangeAspect="1" noChangeArrowheads="1"/>
          </p:cNvPicPr>
          <p:nvPr/>
        </p:nvPicPr>
        <p:blipFill>
          <a:blip r:embed="rId3"/>
          <a:srcRect/>
          <a:stretch>
            <a:fillRect/>
          </a:stretch>
        </p:blipFill>
        <p:spPr bwMode="auto">
          <a:xfrm>
            <a:off x="3657600" y="4114800"/>
            <a:ext cx="5334000" cy="2519363"/>
          </a:xfrm>
          <a:prstGeom prst="rect">
            <a:avLst/>
          </a:prstGeom>
          <a:noFill/>
          <a:ln w="28575">
            <a:solidFill>
              <a:srgbClr val="FF0000"/>
            </a:solidFill>
            <a:miter lim="800000"/>
            <a:headEnd/>
            <a:tailEnd/>
          </a:ln>
        </p:spPr>
      </p:pic>
      <p:sp>
        <p:nvSpPr>
          <p:cNvPr id="38917" name="Rectangle 5"/>
          <p:cNvSpPr>
            <a:spLocks noChangeArrowheads="1"/>
          </p:cNvSpPr>
          <p:nvPr/>
        </p:nvSpPr>
        <p:spPr bwMode="auto">
          <a:xfrm>
            <a:off x="3124200" y="1905000"/>
            <a:ext cx="2286000" cy="1143000"/>
          </a:xfrm>
          <a:prstGeom prst="rect">
            <a:avLst/>
          </a:prstGeom>
          <a:noFill/>
          <a:ln w="28575">
            <a:solidFill>
              <a:srgbClr val="FF0000"/>
            </a:solidFill>
            <a:miter lim="800000"/>
            <a:headEnd/>
            <a:tailEnd/>
          </a:ln>
        </p:spPr>
        <p:txBody>
          <a:bodyPr wrap="none" anchor="ctr"/>
          <a:lstStyle/>
          <a:p>
            <a:endParaRPr lang="en-US"/>
          </a:p>
        </p:txBody>
      </p:sp>
      <p:sp>
        <p:nvSpPr>
          <p:cNvPr id="38918" name="Line 6"/>
          <p:cNvSpPr>
            <a:spLocks noChangeShapeType="1"/>
          </p:cNvSpPr>
          <p:nvPr/>
        </p:nvSpPr>
        <p:spPr bwMode="auto">
          <a:xfrm>
            <a:off x="3124200" y="1905000"/>
            <a:ext cx="533400" cy="2209800"/>
          </a:xfrm>
          <a:prstGeom prst="line">
            <a:avLst/>
          </a:prstGeom>
          <a:noFill/>
          <a:ln w="28575">
            <a:solidFill>
              <a:srgbClr val="FF0000"/>
            </a:solidFill>
            <a:round/>
            <a:headEnd/>
            <a:tailEnd/>
          </a:ln>
        </p:spPr>
        <p:txBody>
          <a:bodyPr/>
          <a:lstStyle/>
          <a:p>
            <a:endParaRPr lang="en-US"/>
          </a:p>
        </p:txBody>
      </p:sp>
      <p:sp>
        <p:nvSpPr>
          <p:cNvPr id="38919" name="Line 7"/>
          <p:cNvSpPr>
            <a:spLocks noChangeShapeType="1"/>
          </p:cNvSpPr>
          <p:nvPr/>
        </p:nvSpPr>
        <p:spPr bwMode="auto">
          <a:xfrm>
            <a:off x="5334000" y="1828800"/>
            <a:ext cx="3657600" cy="2286000"/>
          </a:xfrm>
          <a:prstGeom prst="line">
            <a:avLst/>
          </a:prstGeom>
          <a:noFill/>
          <a:ln w="28575">
            <a:solidFill>
              <a:srgbClr val="FF0000"/>
            </a:solidFill>
            <a:round/>
            <a:headEnd/>
            <a:tailEnd/>
          </a:ln>
        </p:spPr>
        <p:txBody>
          <a:bodyPr/>
          <a:lstStyle/>
          <a:p>
            <a:endParaRPr lang="en-US"/>
          </a:p>
        </p:txBody>
      </p:sp>
      <p:sp>
        <p:nvSpPr>
          <p:cNvPr id="38920" name="Line 8"/>
          <p:cNvSpPr>
            <a:spLocks noChangeShapeType="1"/>
          </p:cNvSpPr>
          <p:nvPr/>
        </p:nvSpPr>
        <p:spPr bwMode="auto">
          <a:xfrm>
            <a:off x="3124200" y="3048000"/>
            <a:ext cx="533400" cy="3581400"/>
          </a:xfrm>
          <a:prstGeom prst="line">
            <a:avLst/>
          </a:prstGeom>
          <a:noFill/>
          <a:ln w="28575">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6477000"/>
            <a:ext cx="9144000" cy="457200"/>
          </a:xfrm>
          <a:prstGeom prst="rect">
            <a:avLst/>
          </a:prstGeom>
          <a:noFill/>
          <a:ln w="9525">
            <a:noFill/>
            <a:miter lim="800000"/>
            <a:headEnd/>
            <a:tailEnd/>
          </a:ln>
        </p:spPr>
        <p:txBody>
          <a:bodyPr>
            <a:spAutoFit/>
          </a:bodyPr>
          <a:lstStyle/>
          <a:p>
            <a:r>
              <a:rPr lang="en-US" sz="1200" b="1">
                <a:latin typeface="Times New Roman" pitchFamily="18" charset="0"/>
              </a:rPr>
              <a:t>Zhang, J., J. S. Reid, D. L. Westphal, N. L. Baker, and E. J. Hyer (2008), A system for operational aerosol optical depth</a:t>
            </a:r>
          </a:p>
          <a:p>
            <a:r>
              <a:rPr lang="en-US" sz="1200" b="1">
                <a:latin typeface="Times New Roman" pitchFamily="18" charset="0"/>
              </a:rPr>
              <a:t>data assimilation over global oceans, J. Geophys. Res., 113, D10208, doi:10.1029/2007JD009065</a:t>
            </a:r>
          </a:p>
        </p:txBody>
      </p:sp>
      <p:sp>
        <p:nvSpPr>
          <p:cNvPr id="45059" name="Rectangle 5"/>
          <p:cNvSpPr>
            <a:spLocks noChangeArrowheads="1"/>
          </p:cNvSpPr>
          <p:nvPr/>
        </p:nvSpPr>
        <p:spPr bwMode="auto">
          <a:xfrm>
            <a:off x="609600" y="1219200"/>
            <a:ext cx="8153400" cy="5035550"/>
          </a:xfrm>
          <a:prstGeom prst="rect">
            <a:avLst/>
          </a:prstGeom>
          <a:noFill/>
          <a:ln w="9525">
            <a:noFill/>
            <a:miter lim="800000"/>
            <a:headEnd/>
            <a:tailEnd/>
          </a:ln>
        </p:spPr>
        <p:txBody>
          <a:bodyPr>
            <a:spAutoFit/>
          </a:bodyPr>
          <a:lstStyle/>
          <a:p>
            <a:r>
              <a:rPr lang="en-US">
                <a:latin typeface="Times New Roman" pitchFamily="18" charset="0"/>
              </a:rPr>
              <a:t>Aerosol physics uses a version of the NRL operational Atmospheric Variational Data Assimilation System (NAVDAS) called NAVDAS-Aerosol Optical Depth (NAVDAS-AOD)</a:t>
            </a:r>
          </a:p>
          <a:p>
            <a:pPr lvl="2">
              <a:buFontTx/>
              <a:buChar char="•"/>
            </a:pPr>
            <a:r>
              <a:rPr lang="en-US">
                <a:latin typeface="Times New Roman" pitchFamily="18" charset="0"/>
              </a:rPr>
              <a:t>2D variational approach</a:t>
            </a:r>
          </a:p>
          <a:p>
            <a:pPr lvl="2">
              <a:buFontTx/>
              <a:buChar char="•"/>
            </a:pPr>
            <a:r>
              <a:rPr lang="en-US">
                <a:latin typeface="Times New Roman" pitchFamily="18" charset="0"/>
              </a:rPr>
              <a:t>constant aerosol mass adjustment for all species</a:t>
            </a:r>
          </a:p>
          <a:p>
            <a:pPr lvl="2">
              <a:buFontTx/>
              <a:buChar char="•"/>
            </a:pPr>
            <a:r>
              <a:rPr lang="en-US">
                <a:latin typeface="Times New Roman" pitchFamily="18" charset="0"/>
              </a:rPr>
              <a:t>no adjustment for hydroscopic growth</a:t>
            </a:r>
          </a:p>
          <a:p>
            <a:endParaRPr lang="en-US">
              <a:latin typeface="Times New Roman" pitchFamily="18" charset="0"/>
            </a:endParaRPr>
          </a:p>
          <a:p>
            <a:r>
              <a:rPr lang="en-US">
                <a:latin typeface="Times New Roman" pitchFamily="18" charset="0"/>
              </a:rPr>
              <a:t>Used to improve the NRL Aerosol Analysis and Prediction System (NAAPS)’s aerosol forecasting capability</a:t>
            </a:r>
          </a:p>
          <a:p>
            <a:endParaRPr lang="en-US">
              <a:latin typeface="Times New Roman" pitchFamily="18" charset="0"/>
            </a:endParaRPr>
          </a:p>
          <a:p>
            <a:r>
              <a:rPr lang="en-US">
                <a:latin typeface="Times New Roman" pitchFamily="18" charset="0"/>
              </a:rPr>
              <a:t>Meteorological analysis and forecast fields from the Navy</a:t>
            </a:r>
          </a:p>
          <a:p>
            <a:r>
              <a:rPr lang="en-US">
                <a:latin typeface="Times New Roman" pitchFamily="18" charset="0"/>
              </a:rPr>
              <a:t>Operational Global Analysis and Prediction System (NOGAPS)</a:t>
            </a:r>
          </a:p>
          <a:p>
            <a:endParaRPr lang="en-US">
              <a:latin typeface="Times New Roman" pitchFamily="18" charset="0"/>
            </a:endParaRPr>
          </a:p>
          <a:p>
            <a:r>
              <a:rPr lang="en-US">
                <a:latin typeface="Times New Roman" pitchFamily="18" charset="0"/>
              </a:rPr>
              <a:t>NAVDAS-AOD assimilates over-water MODIS AOD from the NOAA NESDIS Near Real Time Processing Effort (NRTPE) (latency of 3 h or less in most cases)</a:t>
            </a:r>
          </a:p>
          <a:p>
            <a:endParaRPr lang="en-US">
              <a:latin typeface="Times New Roman" pitchFamily="18" charset="0"/>
            </a:endParaRPr>
          </a:p>
          <a:p>
            <a:r>
              <a:rPr lang="en-US">
                <a:latin typeface="Times New Roman" pitchFamily="18" charset="0"/>
              </a:rPr>
              <a:t>Strict QA procedure is necessary to remove outliers associated with cloud artifacts [Zhang and Reid, 2006]</a:t>
            </a:r>
          </a:p>
        </p:txBody>
      </p:sp>
      <p:sp>
        <p:nvSpPr>
          <p:cNvPr id="45060" name="Text Box 6"/>
          <p:cNvSpPr txBox="1">
            <a:spLocks noChangeArrowheads="1"/>
          </p:cNvSpPr>
          <p:nvPr/>
        </p:nvSpPr>
        <p:spPr bwMode="auto">
          <a:xfrm>
            <a:off x="1752600" y="0"/>
            <a:ext cx="6248400" cy="1066800"/>
          </a:xfrm>
          <a:prstGeom prst="rect">
            <a:avLst/>
          </a:prstGeom>
          <a:noFill/>
          <a:ln w="9525">
            <a:noFill/>
            <a:miter lim="800000"/>
            <a:headEnd/>
            <a:tailEnd/>
          </a:ln>
        </p:spPr>
        <p:txBody>
          <a:bodyPr wrap="none">
            <a:spAutoFit/>
          </a:bodyPr>
          <a:lstStyle/>
          <a:p>
            <a:r>
              <a:rPr lang="en-US" sz="3200" b="1">
                <a:latin typeface="Times New Roman" pitchFamily="18" charset="0"/>
              </a:rPr>
              <a:t>Operational AOD assimilation</a:t>
            </a:r>
          </a:p>
          <a:p>
            <a:r>
              <a:rPr lang="en-US" sz="3200" b="1">
                <a:latin typeface="Times New Roman" pitchFamily="18" charset="0"/>
              </a:rPr>
              <a:t>Naval Research Laboratory (NRL)</a:t>
            </a:r>
          </a:p>
        </p:txBody>
      </p:sp>
      <p:pic>
        <p:nvPicPr>
          <p:cNvPr id="45061" name="Picture 8"/>
          <p:cNvPicPr>
            <a:picLocks noChangeAspect="1" noChangeArrowheads="1"/>
          </p:cNvPicPr>
          <p:nvPr/>
        </p:nvPicPr>
        <p:blipFill>
          <a:blip r:embed="rId3"/>
          <a:srcRect b="41667"/>
          <a:stretch>
            <a:fillRect/>
          </a:stretch>
        </p:blipFill>
        <p:spPr bwMode="auto">
          <a:xfrm>
            <a:off x="0" y="0"/>
            <a:ext cx="1685925"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srcRect l="27142" t="27905" r="49048" b="5809"/>
          <a:stretch>
            <a:fillRect/>
          </a:stretch>
        </p:blipFill>
        <p:spPr bwMode="auto">
          <a:xfrm>
            <a:off x="2743200" y="1219200"/>
            <a:ext cx="3240088" cy="5638800"/>
          </a:xfrm>
          <a:prstGeom prst="rect">
            <a:avLst/>
          </a:prstGeom>
          <a:noFill/>
          <a:ln w="9525">
            <a:noFill/>
            <a:miter lim="800000"/>
            <a:headEnd/>
            <a:tailEnd/>
          </a:ln>
        </p:spPr>
      </p:pic>
      <p:pic>
        <p:nvPicPr>
          <p:cNvPr id="46083" name="Picture 5"/>
          <p:cNvPicPr>
            <a:picLocks noChangeAspect="1" noChangeArrowheads="1"/>
          </p:cNvPicPr>
          <p:nvPr/>
        </p:nvPicPr>
        <p:blipFill>
          <a:blip r:embed="rId3"/>
          <a:srcRect l="22382" t="20285" r="19524" b="75842"/>
          <a:stretch>
            <a:fillRect/>
          </a:stretch>
        </p:blipFill>
        <p:spPr bwMode="auto">
          <a:xfrm>
            <a:off x="1066800" y="838200"/>
            <a:ext cx="7315200" cy="304800"/>
          </a:xfrm>
          <a:prstGeom prst="rect">
            <a:avLst/>
          </a:prstGeom>
          <a:noFill/>
          <a:ln w="9525">
            <a:noFill/>
            <a:miter lim="800000"/>
            <a:headEnd/>
            <a:tailEnd/>
          </a:ln>
        </p:spPr>
      </p:pic>
      <p:sp>
        <p:nvSpPr>
          <p:cNvPr id="46084" name="Text Box 6"/>
          <p:cNvSpPr txBox="1">
            <a:spLocks noChangeArrowheads="1"/>
          </p:cNvSpPr>
          <p:nvPr/>
        </p:nvSpPr>
        <p:spPr bwMode="auto">
          <a:xfrm>
            <a:off x="6384925" y="1866900"/>
            <a:ext cx="20320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No Assimilation</a:t>
            </a:r>
          </a:p>
        </p:txBody>
      </p:sp>
      <p:sp>
        <p:nvSpPr>
          <p:cNvPr id="46085" name="Text Box 8"/>
          <p:cNvSpPr txBox="1">
            <a:spLocks noChangeArrowheads="1"/>
          </p:cNvSpPr>
          <p:nvPr/>
        </p:nvSpPr>
        <p:spPr bwMode="auto">
          <a:xfrm>
            <a:off x="6381750" y="4237038"/>
            <a:ext cx="22352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MODIS Assimilation</a:t>
            </a:r>
          </a:p>
        </p:txBody>
      </p:sp>
      <p:sp>
        <p:nvSpPr>
          <p:cNvPr id="46086" name="TextBox 6"/>
          <p:cNvSpPr txBox="1">
            <a:spLocks noChangeArrowheads="1"/>
          </p:cNvSpPr>
          <p:nvPr/>
        </p:nvSpPr>
        <p:spPr bwMode="auto">
          <a:xfrm>
            <a:off x="1447800" y="0"/>
            <a:ext cx="6310313" cy="579438"/>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Aeronet Sun photometer validation</a:t>
            </a:r>
          </a:p>
        </p:txBody>
      </p:sp>
      <p:sp>
        <p:nvSpPr>
          <p:cNvPr id="46087" name="Rectangle 10"/>
          <p:cNvSpPr>
            <a:spLocks noChangeArrowheads="1"/>
          </p:cNvSpPr>
          <p:nvPr/>
        </p:nvSpPr>
        <p:spPr bwMode="auto">
          <a:xfrm>
            <a:off x="228600" y="2895600"/>
            <a:ext cx="2743200" cy="915988"/>
          </a:xfrm>
          <a:prstGeom prst="rect">
            <a:avLst/>
          </a:prstGeom>
          <a:noFill/>
          <a:ln w="9525">
            <a:noFill/>
            <a:miter lim="800000"/>
            <a:headEnd/>
            <a:tailEnd/>
          </a:ln>
        </p:spPr>
        <p:txBody>
          <a:bodyPr>
            <a:spAutoFit/>
          </a:bodyPr>
          <a:lstStyle/>
          <a:p>
            <a:r>
              <a:rPr lang="en-US" b="1">
                <a:latin typeface="Times New Roman" pitchFamily="18" charset="0"/>
              </a:rPr>
              <a:t>Aeronet comparisons limited to the coastal and </a:t>
            </a:r>
          </a:p>
          <a:p>
            <a:r>
              <a:rPr lang="en-US" b="1">
                <a:latin typeface="Times New Roman" pitchFamily="18" charset="0"/>
              </a:rPr>
              <a:t>island AERONET sites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pic>
        <p:nvPicPr>
          <p:cNvPr id="47107" name="Picture 7"/>
          <p:cNvPicPr>
            <a:picLocks noChangeAspect="1" noChangeArrowheads="1"/>
          </p:cNvPicPr>
          <p:nvPr/>
        </p:nvPicPr>
        <p:blipFill>
          <a:blip r:embed="rId2"/>
          <a:srcRect/>
          <a:stretch>
            <a:fillRect/>
          </a:stretch>
        </p:blipFill>
        <p:spPr bwMode="auto">
          <a:xfrm>
            <a:off x="666750" y="1238250"/>
            <a:ext cx="7810500" cy="4381500"/>
          </a:xfrm>
          <a:prstGeom prst="rect">
            <a:avLst/>
          </a:prstGeom>
          <a:noFill/>
          <a:ln w="9525">
            <a:noFill/>
            <a:miter lim="800000"/>
            <a:headEnd/>
            <a:tailEnd/>
          </a:ln>
        </p:spPr>
      </p:pic>
      <p:sp>
        <p:nvSpPr>
          <p:cNvPr id="47108" name="Text Box 8"/>
          <p:cNvSpPr txBox="1">
            <a:spLocks noChangeArrowheads="1"/>
          </p:cNvSpPr>
          <p:nvPr/>
        </p:nvSpPr>
        <p:spPr bwMode="auto">
          <a:xfrm>
            <a:off x="842963" y="134938"/>
            <a:ext cx="7862887" cy="884237"/>
          </a:xfrm>
          <a:prstGeom prst="rect">
            <a:avLst/>
          </a:prstGeom>
          <a:noFill/>
          <a:ln w="9525">
            <a:noFill/>
            <a:miter lim="800000"/>
            <a:headEnd/>
            <a:tailEnd/>
          </a:ln>
        </p:spPr>
        <p:txBody>
          <a:bodyPr wrap="none">
            <a:spAutoFit/>
          </a:bodyPr>
          <a:lstStyle/>
          <a:p>
            <a:pPr algn="ctr"/>
            <a:r>
              <a:rPr lang="en-US" sz="3200" b="1">
                <a:latin typeface="Times New Roman" pitchFamily="18" charset="0"/>
              </a:rPr>
              <a:t>GOES and MODIS fire detections</a:t>
            </a:r>
          </a:p>
          <a:p>
            <a:pPr algn="ctr"/>
            <a:r>
              <a:rPr lang="en-US" sz="2000" b="1">
                <a:latin typeface="Times New Roman" pitchFamily="18" charset="0"/>
              </a:rPr>
              <a:t>From Fire Locating and Modeling of Burning Emissions ( FLAMBE' ) </a:t>
            </a:r>
          </a:p>
        </p:txBody>
      </p:sp>
      <p:sp>
        <p:nvSpPr>
          <p:cNvPr id="47109" name="Text Box 9"/>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ChangeAspect="1" noChangeArrowheads="1"/>
          </p:cNvPicPr>
          <p:nvPr/>
        </p:nvPicPr>
        <p:blipFill>
          <a:blip r:embed="rId2"/>
          <a:srcRect/>
          <a:stretch>
            <a:fillRect/>
          </a:stretch>
        </p:blipFill>
        <p:spPr bwMode="auto">
          <a:xfrm>
            <a:off x="666750" y="1238250"/>
            <a:ext cx="7810500" cy="4381500"/>
          </a:xfrm>
          <a:prstGeom prst="rect">
            <a:avLst/>
          </a:prstGeom>
          <a:noFill/>
          <a:ln w="9525">
            <a:noFill/>
            <a:miter lim="800000"/>
            <a:headEnd/>
            <a:tailEnd/>
          </a:ln>
        </p:spPr>
      </p:pic>
      <p:sp>
        <p:nvSpPr>
          <p:cNvPr id="48131" name="Rectangle 6"/>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sp>
        <p:nvSpPr>
          <p:cNvPr id="48132" name="Text Box 7"/>
          <p:cNvSpPr txBox="1">
            <a:spLocks noChangeArrowheads="1"/>
          </p:cNvSpPr>
          <p:nvPr/>
        </p:nvSpPr>
        <p:spPr bwMode="auto">
          <a:xfrm>
            <a:off x="2582863" y="134938"/>
            <a:ext cx="4383087" cy="579437"/>
          </a:xfrm>
          <a:prstGeom prst="rect">
            <a:avLst/>
          </a:prstGeom>
          <a:noFill/>
          <a:ln w="9525">
            <a:noFill/>
            <a:miter lim="800000"/>
            <a:headEnd/>
            <a:tailEnd/>
          </a:ln>
        </p:spPr>
        <p:txBody>
          <a:bodyPr wrap="none">
            <a:spAutoFit/>
          </a:bodyPr>
          <a:lstStyle/>
          <a:p>
            <a:pPr algn="ctr"/>
            <a:r>
              <a:rPr lang="en-US" sz="3200" b="1">
                <a:latin typeface="Times New Roman" pitchFamily="18" charset="0"/>
              </a:rPr>
              <a:t>NAAPS Smoke Analysis</a:t>
            </a:r>
          </a:p>
        </p:txBody>
      </p:sp>
      <p:sp>
        <p:nvSpPr>
          <p:cNvPr id="48133" name="Text Box 8"/>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2"/>
          <a:srcRect/>
          <a:stretch>
            <a:fillRect/>
          </a:stretch>
        </p:blipFill>
        <p:spPr bwMode="auto">
          <a:xfrm>
            <a:off x="666750" y="1238250"/>
            <a:ext cx="7810500" cy="4381500"/>
          </a:xfrm>
          <a:prstGeom prst="rect">
            <a:avLst/>
          </a:prstGeom>
          <a:noFill/>
          <a:ln w="9525">
            <a:noFill/>
            <a:miter lim="800000"/>
            <a:headEnd/>
            <a:tailEnd/>
          </a:ln>
        </p:spPr>
      </p:pic>
      <p:sp>
        <p:nvSpPr>
          <p:cNvPr id="49155" name="Rectangle 6"/>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sp>
        <p:nvSpPr>
          <p:cNvPr id="49156" name="Text Box 7"/>
          <p:cNvSpPr txBox="1">
            <a:spLocks noChangeArrowheads="1"/>
          </p:cNvSpPr>
          <p:nvPr/>
        </p:nvSpPr>
        <p:spPr bwMode="auto">
          <a:xfrm>
            <a:off x="2062163" y="134938"/>
            <a:ext cx="5427662" cy="579437"/>
          </a:xfrm>
          <a:prstGeom prst="rect">
            <a:avLst/>
          </a:prstGeom>
          <a:noFill/>
          <a:ln w="9525">
            <a:noFill/>
            <a:miter lim="800000"/>
            <a:headEnd/>
            <a:tailEnd/>
          </a:ln>
        </p:spPr>
        <p:txBody>
          <a:bodyPr wrap="none">
            <a:spAutoFit/>
          </a:bodyPr>
          <a:lstStyle/>
          <a:p>
            <a:pPr algn="ctr"/>
            <a:r>
              <a:rPr lang="en-US" sz="3200" b="1">
                <a:latin typeface="Times New Roman" pitchFamily="18" charset="0"/>
              </a:rPr>
              <a:t>NAAPS Smoke+Dust Analysis</a:t>
            </a:r>
          </a:p>
        </p:txBody>
      </p:sp>
      <p:sp>
        <p:nvSpPr>
          <p:cNvPr id="49157" name="Text Box 8"/>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srcRect/>
          <a:stretch>
            <a:fillRect/>
          </a:stretch>
        </p:blipFill>
        <p:spPr bwMode="auto">
          <a:xfrm>
            <a:off x="666750" y="1238250"/>
            <a:ext cx="7810500" cy="4381500"/>
          </a:xfrm>
          <a:prstGeom prst="rect">
            <a:avLst/>
          </a:prstGeom>
          <a:noFill/>
          <a:ln w="9525">
            <a:noFill/>
            <a:miter lim="800000"/>
            <a:headEnd/>
            <a:tailEnd/>
          </a:ln>
        </p:spPr>
      </p:pic>
      <p:sp>
        <p:nvSpPr>
          <p:cNvPr id="50179" name="Rectangle 6"/>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sp>
        <p:nvSpPr>
          <p:cNvPr id="50180" name="Text Box 7"/>
          <p:cNvSpPr txBox="1">
            <a:spLocks noChangeArrowheads="1"/>
          </p:cNvSpPr>
          <p:nvPr/>
        </p:nvSpPr>
        <p:spPr bwMode="auto">
          <a:xfrm>
            <a:off x="1339850" y="134938"/>
            <a:ext cx="6877050" cy="579437"/>
          </a:xfrm>
          <a:prstGeom prst="rect">
            <a:avLst/>
          </a:prstGeom>
          <a:noFill/>
          <a:ln w="9525">
            <a:noFill/>
            <a:miter lim="800000"/>
            <a:headEnd/>
            <a:tailEnd/>
          </a:ln>
        </p:spPr>
        <p:txBody>
          <a:bodyPr wrap="none">
            <a:spAutoFit/>
          </a:bodyPr>
          <a:lstStyle/>
          <a:p>
            <a:pPr algn="ctr"/>
            <a:r>
              <a:rPr lang="en-US" sz="3200" b="1">
                <a:latin typeface="Times New Roman" pitchFamily="18" charset="0"/>
              </a:rPr>
              <a:t>NAAPS Smoke+Dust+Sulfate Analysis</a:t>
            </a:r>
          </a:p>
        </p:txBody>
      </p:sp>
      <p:sp>
        <p:nvSpPr>
          <p:cNvPr id="50181" name="Text Box 8"/>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Optical_Depth_Land_And_Ocean_Mean"/>
          <p:cNvPicPr>
            <a:picLocks noChangeAspect="1" noChangeArrowheads="1"/>
          </p:cNvPicPr>
          <p:nvPr/>
        </p:nvPicPr>
        <p:blipFill>
          <a:blip r:embed="rId2"/>
          <a:srcRect/>
          <a:stretch>
            <a:fillRect/>
          </a:stretch>
        </p:blipFill>
        <p:spPr bwMode="auto">
          <a:xfrm>
            <a:off x="457200" y="776288"/>
            <a:ext cx="8153400" cy="5319712"/>
          </a:xfrm>
          <a:prstGeom prst="rect">
            <a:avLst/>
          </a:prstGeom>
          <a:noFill/>
          <a:ln w="9525">
            <a:noFill/>
            <a:miter lim="800000"/>
            <a:headEnd/>
            <a:tailEnd/>
          </a:ln>
        </p:spPr>
      </p:pic>
      <p:sp>
        <p:nvSpPr>
          <p:cNvPr id="51203" name="Rectangle 6"/>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sp>
        <p:nvSpPr>
          <p:cNvPr id="51204" name="Text Box 7"/>
          <p:cNvSpPr txBox="1">
            <a:spLocks noChangeArrowheads="1"/>
          </p:cNvSpPr>
          <p:nvPr/>
        </p:nvSpPr>
        <p:spPr bwMode="auto">
          <a:xfrm>
            <a:off x="3494088" y="134938"/>
            <a:ext cx="2566987" cy="579437"/>
          </a:xfrm>
          <a:prstGeom prst="rect">
            <a:avLst/>
          </a:prstGeom>
          <a:noFill/>
          <a:ln w="9525">
            <a:noFill/>
            <a:miter lim="800000"/>
            <a:headEnd/>
            <a:tailEnd/>
          </a:ln>
        </p:spPr>
        <p:txBody>
          <a:bodyPr wrap="none">
            <a:spAutoFit/>
          </a:bodyPr>
          <a:lstStyle/>
          <a:p>
            <a:pPr algn="ctr"/>
            <a:r>
              <a:rPr lang="en-US" sz="3200" b="1">
                <a:latin typeface="Times New Roman" pitchFamily="18" charset="0"/>
              </a:rPr>
              <a:t>MODIS AOD</a:t>
            </a:r>
          </a:p>
        </p:txBody>
      </p:sp>
      <p:sp>
        <p:nvSpPr>
          <p:cNvPr id="51205" name="Text Box 8"/>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3505200" y="304800"/>
            <a:ext cx="2328863" cy="579438"/>
          </a:xfrm>
          <a:prstGeom prst="rect">
            <a:avLst/>
          </a:prstGeom>
          <a:noFill/>
          <a:ln w="9525">
            <a:noFill/>
            <a:miter lim="800000"/>
            <a:headEnd/>
            <a:tailEnd/>
          </a:ln>
        </p:spPr>
        <p:txBody>
          <a:bodyPr wrap="none">
            <a:spAutoFit/>
          </a:bodyPr>
          <a:lstStyle/>
          <a:p>
            <a:r>
              <a:rPr lang="en-US" sz="3200" b="1">
                <a:latin typeface="Times New Roman" pitchFamily="18" charset="0"/>
              </a:rPr>
              <a:t>Background</a:t>
            </a:r>
          </a:p>
        </p:txBody>
      </p:sp>
      <p:sp>
        <p:nvSpPr>
          <p:cNvPr id="7171" name="Rectangle 4"/>
          <p:cNvSpPr>
            <a:spLocks noChangeArrowheads="1"/>
          </p:cNvSpPr>
          <p:nvPr/>
        </p:nvSpPr>
        <p:spPr bwMode="auto">
          <a:xfrm>
            <a:off x="1600200" y="1665288"/>
            <a:ext cx="5883275" cy="2466975"/>
          </a:xfrm>
          <a:prstGeom prst="rect">
            <a:avLst/>
          </a:prstGeom>
          <a:noFill/>
          <a:ln>
            <a:noFill/>
          </a:ln>
          <a:extLst>
            <a:ext uri="{909E8E84-426E-40DD-AFC4-6F175D3DCCD1}"/>
            <a:ext uri="{91240B29-F687-4F45-9708-019B960494DF}"/>
          </a:extLst>
        </p:spPr>
        <p:txBody>
          <a:bodyPr wrap="none" lIns="914112" tIns="126960" rIns="0" bIns="0" anchor="ctr">
            <a:spAutoFit/>
          </a:bodyPr>
          <a:lstStyle/>
          <a:p>
            <a:pPr>
              <a:defRPr/>
            </a:pPr>
            <a:endParaRPr lang="en-US" sz="2400" b="1" dirty="0">
              <a:latin typeface="Times New Roman" pitchFamily="18" charset="0"/>
            </a:endParaRPr>
          </a:p>
          <a:p>
            <a:pPr>
              <a:defRPr/>
            </a:pPr>
            <a:r>
              <a:rPr lang="en-US" sz="3200" b="1" dirty="0">
                <a:latin typeface="Times New Roman" pitchFamily="18" charset="0"/>
              </a:rPr>
              <a:t>Tropospheric Air </a:t>
            </a:r>
            <a:r>
              <a:rPr lang="en-US" sz="3200" b="1" dirty="0" smtClean="0">
                <a:latin typeface="Times New Roman" pitchFamily="18" charset="0"/>
              </a:rPr>
              <a:t>Quality</a:t>
            </a:r>
            <a:endParaRPr lang="en-US" sz="3200" b="1" dirty="0">
              <a:latin typeface="Times New Roman" pitchFamily="18" charset="0"/>
            </a:endParaRPr>
          </a:p>
          <a:p>
            <a:pPr lvl="1">
              <a:defRPr/>
            </a:pPr>
            <a:endParaRPr lang="en-US" sz="2400" b="1" dirty="0">
              <a:latin typeface="Times New Roman" pitchFamily="18" charset="0"/>
            </a:endParaRPr>
          </a:p>
          <a:p>
            <a:pPr marL="800100" lvl="1" indent="-342900">
              <a:buFontTx/>
              <a:buChar char="•"/>
              <a:defRPr/>
            </a:pPr>
            <a:r>
              <a:rPr lang="en-US" sz="2400" b="1" dirty="0">
                <a:latin typeface="Times New Roman" pitchFamily="18" charset="0"/>
              </a:rPr>
              <a:t>Tropospheric aerosol formation</a:t>
            </a:r>
          </a:p>
          <a:p>
            <a:pPr marL="800100" lvl="1" indent="-342900">
              <a:buFontTx/>
              <a:buChar char="•"/>
              <a:defRPr/>
            </a:pPr>
            <a:endParaRPr lang="en-US" sz="2400" b="1" dirty="0">
              <a:latin typeface="Times New Roman" pitchFamily="18" charset="0"/>
            </a:endParaRPr>
          </a:p>
          <a:p>
            <a:pPr marL="800100" lvl="1" indent="-342900">
              <a:buFontTx/>
              <a:buChar char="•"/>
              <a:defRPr/>
            </a:pPr>
            <a:r>
              <a:rPr lang="en-US" sz="2400" b="1" dirty="0" err="1">
                <a:latin typeface="Times New Roman" pitchFamily="18" charset="0"/>
              </a:rPr>
              <a:t>NOx</a:t>
            </a:r>
            <a:r>
              <a:rPr lang="en-US" sz="2400" b="1" dirty="0">
                <a:latin typeface="Times New Roman" pitchFamily="18" charset="0"/>
              </a:rPr>
              <a:t>/VOC chemistry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666750" y="1238250"/>
            <a:ext cx="7810500" cy="4381500"/>
          </a:xfrm>
          <a:prstGeom prst="rect">
            <a:avLst/>
          </a:prstGeom>
          <a:noFill/>
          <a:ln w="9525">
            <a:noFill/>
            <a:miter lim="800000"/>
            <a:headEnd/>
            <a:tailEnd/>
          </a:ln>
        </p:spPr>
      </p:pic>
      <p:sp>
        <p:nvSpPr>
          <p:cNvPr id="52227" name="Rectangle 3"/>
          <p:cNvSpPr>
            <a:spLocks noChangeArrowheads="1"/>
          </p:cNvSpPr>
          <p:nvPr/>
        </p:nvSpPr>
        <p:spPr bwMode="auto">
          <a:xfrm>
            <a:off x="2667000" y="6491288"/>
            <a:ext cx="3727450" cy="366712"/>
          </a:xfrm>
          <a:prstGeom prst="rect">
            <a:avLst/>
          </a:prstGeom>
          <a:noFill/>
          <a:ln w="9525">
            <a:noFill/>
            <a:miter lim="800000"/>
            <a:headEnd/>
            <a:tailEnd/>
          </a:ln>
        </p:spPr>
        <p:txBody>
          <a:bodyPr wrap="none">
            <a:spAutoFit/>
          </a:bodyPr>
          <a:lstStyle/>
          <a:p>
            <a:r>
              <a:rPr lang="en-US"/>
              <a:t>http://www.nrlmry.navy.mil/aerosol/</a:t>
            </a:r>
          </a:p>
        </p:txBody>
      </p:sp>
      <p:sp>
        <p:nvSpPr>
          <p:cNvPr id="52228" name="Text Box 4"/>
          <p:cNvSpPr txBox="1">
            <a:spLocks noChangeArrowheads="1"/>
          </p:cNvSpPr>
          <p:nvPr/>
        </p:nvSpPr>
        <p:spPr bwMode="auto">
          <a:xfrm>
            <a:off x="1581150" y="134938"/>
            <a:ext cx="6394450" cy="579437"/>
          </a:xfrm>
          <a:prstGeom prst="rect">
            <a:avLst/>
          </a:prstGeom>
          <a:noFill/>
          <a:ln w="9525">
            <a:noFill/>
            <a:miter lim="800000"/>
            <a:headEnd/>
            <a:tailEnd/>
          </a:ln>
        </p:spPr>
        <p:txBody>
          <a:bodyPr wrap="none">
            <a:spAutoFit/>
          </a:bodyPr>
          <a:lstStyle/>
          <a:p>
            <a:pPr algn="ctr"/>
            <a:r>
              <a:rPr lang="en-US" sz="3200" b="1">
                <a:latin typeface="Times New Roman" pitchFamily="18" charset="0"/>
              </a:rPr>
              <a:t>NAAPS Dust Analysis vs CALIPSO</a:t>
            </a:r>
          </a:p>
        </p:txBody>
      </p:sp>
      <p:sp>
        <p:nvSpPr>
          <p:cNvPr id="52229" name="Text Box 5"/>
          <p:cNvSpPr txBox="1">
            <a:spLocks noChangeArrowheads="1"/>
          </p:cNvSpPr>
          <p:nvPr/>
        </p:nvSpPr>
        <p:spPr bwMode="auto">
          <a:xfrm>
            <a:off x="3810000" y="6003925"/>
            <a:ext cx="1658938" cy="396875"/>
          </a:xfrm>
          <a:prstGeom prst="rect">
            <a:avLst/>
          </a:prstGeom>
          <a:noFill/>
          <a:ln w="9525">
            <a:noFill/>
            <a:miter lim="800000"/>
            <a:headEnd/>
            <a:tailEnd/>
          </a:ln>
        </p:spPr>
        <p:txBody>
          <a:bodyPr wrap="none">
            <a:spAutoFit/>
          </a:bodyPr>
          <a:lstStyle/>
          <a:p>
            <a:r>
              <a:rPr lang="en-US" sz="2000" b="1">
                <a:latin typeface="Times New Roman" pitchFamily="18" charset="0"/>
              </a:rPr>
              <a:t>June 15, 2009</a:t>
            </a:r>
          </a:p>
        </p:txBody>
      </p:sp>
      <p:pic>
        <p:nvPicPr>
          <p:cNvPr id="52230" name="Picture 7"/>
          <p:cNvPicPr>
            <a:picLocks noChangeAspect="1" noChangeArrowheads="1"/>
          </p:cNvPicPr>
          <p:nvPr/>
        </p:nvPicPr>
        <p:blipFill>
          <a:blip r:embed="rId3"/>
          <a:srcRect/>
          <a:stretch>
            <a:fillRect/>
          </a:stretch>
        </p:blipFill>
        <p:spPr bwMode="auto">
          <a:xfrm>
            <a:off x="0" y="3976688"/>
            <a:ext cx="9144000" cy="2881312"/>
          </a:xfrm>
          <a:prstGeom prst="rect">
            <a:avLst/>
          </a:prstGeom>
          <a:noFill/>
          <a:ln w="9525">
            <a:noFill/>
            <a:miter lim="800000"/>
            <a:headEnd/>
            <a:tailEnd/>
          </a:ln>
        </p:spPr>
      </p:pic>
      <p:pic>
        <p:nvPicPr>
          <p:cNvPr id="52231" name="Picture 6"/>
          <p:cNvPicPr>
            <a:picLocks noChangeAspect="1" noChangeArrowheads="1"/>
          </p:cNvPicPr>
          <p:nvPr/>
        </p:nvPicPr>
        <p:blipFill>
          <a:blip r:embed="rId4"/>
          <a:srcRect/>
          <a:stretch>
            <a:fillRect/>
          </a:stretch>
        </p:blipFill>
        <p:spPr bwMode="auto">
          <a:xfrm>
            <a:off x="6172200" y="4267200"/>
            <a:ext cx="1905000" cy="1270000"/>
          </a:xfrm>
          <a:prstGeom prst="rect">
            <a:avLst/>
          </a:prstGeom>
          <a:noFill/>
          <a:ln w="9525">
            <a:noFill/>
            <a:miter lim="800000"/>
            <a:headEnd/>
            <a:tailEnd/>
          </a:ln>
        </p:spPr>
      </p:pic>
      <p:sp>
        <p:nvSpPr>
          <p:cNvPr id="52232" name="Line 8"/>
          <p:cNvSpPr>
            <a:spLocks noChangeShapeType="1"/>
          </p:cNvSpPr>
          <p:nvPr/>
        </p:nvSpPr>
        <p:spPr bwMode="auto">
          <a:xfrm flipH="1">
            <a:off x="2057400" y="3276600"/>
            <a:ext cx="1676400" cy="2819400"/>
          </a:xfrm>
          <a:prstGeom prst="line">
            <a:avLst/>
          </a:prstGeom>
          <a:noFill/>
          <a:ln w="38100">
            <a:solidFill>
              <a:schemeClr val="tx1"/>
            </a:solidFill>
            <a:round/>
            <a:headEnd/>
            <a:tailEnd type="triangle" w="med" len="med"/>
          </a:ln>
        </p:spPr>
        <p:txBody>
          <a:bodyPr/>
          <a:lstStyle/>
          <a:p>
            <a:endParaRPr lang="en-US"/>
          </a:p>
        </p:txBody>
      </p:sp>
      <p:sp>
        <p:nvSpPr>
          <p:cNvPr id="52233" name="Text Box 9"/>
          <p:cNvSpPr txBox="1">
            <a:spLocks noChangeArrowheads="1"/>
          </p:cNvSpPr>
          <p:nvPr/>
        </p:nvSpPr>
        <p:spPr bwMode="auto">
          <a:xfrm>
            <a:off x="381000" y="4268788"/>
            <a:ext cx="2311400" cy="641350"/>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CALIPSO </a:t>
            </a:r>
          </a:p>
          <a:p>
            <a:r>
              <a:rPr lang="en-US">
                <a:solidFill>
                  <a:schemeClr val="bg1"/>
                </a:solidFill>
                <a:latin typeface="Times New Roman" pitchFamily="18" charset="0"/>
              </a:rPr>
              <a:t>Attenuated Backscatter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p:cNvPicPr>
            <a:picLocks noChangeAspect="1" noChangeArrowheads="1"/>
          </p:cNvPicPr>
          <p:nvPr/>
        </p:nvPicPr>
        <p:blipFill>
          <a:blip r:embed="rId2"/>
          <a:srcRect/>
          <a:stretch>
            <a:fillRect/>
          </a:stretch>
        </p:blipFill>
        <p:spPr bwMode="auto">
          <a:xfrm>
            <a:off x="1457325" y="361950"/>
            <a:ext cx="7381875" cy="3038475"/>
          </a:xfrm>
          <a:prstGeom prst="rect">
            <a:avLst/>
          </a:prstGeom>
          <a:noFill/>
          <a:ln w="9525">
            <a:noFill/>
            <a:miter lim="800000"/>
            <a:headEnd/>
            <a:tailEnd/>
          </a:ln>
        </p:spPr>
      </p:pic>
      <p:pic>
        <p:nvPicPr>
          <p:cNvPr id="53251" name="Picture 4"/>
          <p:cNvPicPr>
            <a:picLocks noChangeAspect="1" noChangeArrowheads="1"/>
          </p:cNvPicPr>
          <p:nvPr/>
        </p:nvPicPr>
        <p:blipFill>
          <a:blip r:embed="rId3"/>
          <a:srcRect l="7143" t="51524" r="54286" b="8858"/>
          <a:stretch>
            <a:fillRect/>
          </a:stretch>
        </p:blipFill>
        <p:spPr bwMode="auto">
          <a:xfrm>
            <a:off x="3124200" y="3675063"/>
            <a:ext cx="5410200" cy="3106737"/>
          </a:xfrm>
          <a:prstGeom prst="rect">
            <a:avLst/>
          </a:prstGeom>
          <a:noFill/>
          <a:ln w="9525">
            <a:noFill/>
            <a:miter lim="800000"/>
            <a:headEnd/>
            <a:tailEnd/>
          </a:ln>
        </p:spPr>
      </p:pic>
      <p:sp>
        <p:nvSpPr>
          <p:cNvPr id="53252" name="Rectangle 5"/>
          <p:cNvSpPr>
            <a:spLocks noChangeArrowheads="1"/>
          </p:cNvSpPr>
          <p:nvPr/>
        </p:nvSpPr>
        <p:spPr bwMode="auto">
          <a:xfrm>
            <a:off x="457200" y="6324600"/>
            <a:ext cx="1924050" cy="366713"/>
          </a:xfrm>
          <a:prstGeom prst="rect">
            <a:avLst/>
          </a:prstGeom>
          <a:noFill/>
          <a:ln w="9525">
            <a:noFill/>
            <a:miter lim="800000"/>
            <a:headEnd/>
            <a:tailEnd/>
          </a:ln>
        </p:spPr>
        <p:txBody>
          <a:bodyPr wrap="none">
            <a:spAutoFit/>
          </a:bodyPr>
          <a:lstStyle/>
          <a:p>
            <a:r>
              <a:rPr lang="en-US"/>
              <a:t>http://airnow.gov/</a:t>
            </a:r>
          </a:p>
        </p:txBody>
      </p:sp>
      <p:sp>
        <p:nvSpPr>
          <p:cNvPr id="53253" name="Line 6"/>
          <p:cNvSpPr>
            <a:spLocks noChangeShapeType="1"/>
          </p:cNvSpPr>
          <p:nvPr/>
        </p:nvSpPr>
        <p:spPr bwMode="auto">
          <a:xfrm>
            <a:off x="6477000" y="1922463"/>
            <a:ext cx="0" cy="3886200"/>
          </a:xfrm>
          <a:prstGeom prst="line">
            <a:avLst/>
          </a:prstGeom>
          <a:noFill/>
          <a:ln w="28575">
            <a:solidFill>
              <a:schemeClr val="tx1"/>
            </a:solidFill>
            <a:round/>
            <a:headEnd/>
            <a:tailEnd type="triangle" w="med" len="med"/>
          </a:ln>
        </p:spPr>
        <p:txBody>
          <a:bodyPr/>
          <a:lstStyle/>
          <a:p>
            <a:endParaRPr lang="en-US"/>
          </a:p>
        </p:txBody>
      </p:sp>
      <p:sp>
        <p:nvSpPr>
          <p:cNvPr id="53254" name="Line 7"/>
          <p:cNvSpPr>
            <a:spLocks noChangeShapeType="1"/>
          </p:cNvSpPr>
          <p:nvPr/>
        </p:nvSpPr>
        <p:spPr bwMode="auto">
          <a:xfrm>
            <a:off x="6096000" y="1693863"/>
            <a:ext cx="0" cy="3733800"/>
          </a:xfrm>
          <a:prstGeom prst="line">
            <a:avLst/>
          </a:prstGeom>
          <a:noFill/>
          <a:ln w="28575">
            <a:solidFill>
              <a:schemeClr val="tx1"/>
            </a:solidFill>
            <a:round/>
            <a:headEnd/>
            <a:tailEnd type="triangle" w="med" len="med"/>
          </a:ln>
        </p:spPr>
        <p:txBody>
          <a:bodyPr/>
          <a:lstStyle/>
          <a:p>
            <a:endParaRPr lang="en-US"/>
          </a:p>
        </p:txBody>
      </p:sp>
      <p:sp>
        <p:nvSpPr>
          <p:cNvPr id="53255" name="Text Box 9"/>
          <p:cNvSpPr txBox="1">
            <a:spLocks noChangeArrowheads="1"/>
          </p:cNvSpPr>
          <p:nvPr/>
        </p:nvSpPr>
        <p:spPr bwMode="auto">
          <a:xfrm>
            <a:off x="685800" y="0"/>
            <a:ext cx="8205788" cy="396875"/>
          </a:xfrm>
          <a:prstGeom prst="rect">
            <a:avLst/>
          </a:prstGeom>
          <a:noFill/>
          <a:ln w="9525">
            <a:noFill/>
            <a:miter lim="800000"/>
            <a:headEnd/>
            <a:tailEnd/>
          </a:ln>
        </p:spPr>
        <p:txBody>
          <a:bodyPr wrap="none">
            <a:spAutoFit/>
          </a:bodyPr>
          <a:lstStyle/>
          <a:p>
            <a:pPr algn="ctr"/>
            <a:r>
              <a:rPr lang="en-US" sz="2000" b="1">
                <a:latin typeface="Times New Roman" pitchFamily="18" charset="0"/>
              </a:rPr>
              <a:t>NAAPS Sulfate Analysis vs EPA AIRNow PM2.5 Air Quality Index (AQI)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a:srcRect l="30952" t="11143" r="29048" b="3523"/>
          <a:stretch>
            <a:fillRect/>
          </a:stretch>
        </p:blipFill>
        <p:spPr bwMode="auto">
          <a:xfrm>
            <a:off x="5143500" y="1524000"/>
            <a:ext cx="4000500" cy="5334000"/>
          </a:xfrm>
          <a:prstGeom prst="rect">
            <a:avLst/>
          </a:prstGeom>
          <a:noFill/>
          <a:ln w="9525">
            <a:noFill/>
            <a:miter lim="800000"/>
            <a:headEnd/>
            <a:tailEnd/>
          </a:ln>
        </p:spPr>
      </p:pic>
      <p:pic>
        <p:nvPicPr>
          <p:cNvPr id="54275" name="Picture 5"/>
          <p:cNvPicPr>
            <a:picLocks noChangeAspect="1" noChangeArrowheads="1"/>
          </p:cNvPicPr>
          <p:nvPr/>
        </p:nvPicPr>
        <p:blipFill>
          <a:blip r:embed="rId4"/>
          <a:srcRect/>
          <a:stretch>
            <a:fillRect/>
          </a:stretch>
        </p:blipFill>
        <p:spPr bwMode="auto">
          <a:xfrm>
            <a:off x="0" y="0"/>
            <a:ext cx="9144000" cy="1527175"/>
          </a:xfrm>
          <a:prstGeom prst="rect">
            <a:avLst/>
          </a:prstGeom>
          <a:noFill/>
          <a:ln w="9525">
            <a:noFill/>
            <a:miter lim="800000"/>
            <a:headEnd/>
            <a:tailEnd/>
          </a:ln>
        </p:spPr>
      </p:pic>
      <p:sp>
        <p:nvSpPr>
          <p:cNvPr id="54276" name="Rectangle 6"/>
          <p:cNvSpPr>
            <a:spLocks noChangeArrowheads="1"/>
          </p:cNvSpPr>
          <p:nvPr/>
        </p:nvSpPr>
        <p:spPr bwMode="auto">
          <a:xfrm>
            <a:off x="0" y="6583363"/>
            <a:ext cx="6435725" cy="304800"/>
          </a:xfrm>
          <a:prstGeom prst="rect">
            <a:avLst/>
          </a:prstGeom>
          <a:noFill/>
          <a:ln w="9525">
            <a:noFill/>
            <a:miter lim="800000"/>
            <a:headEnd/>
            <a:tailEnd/>
          </a:ln>
        </p:spPr>
        <p:txBody>
          <a:bodyPr>
            <a:spAutoFit/>
          </a:bodyPr>
          <a:lstStyle/>
          <a:p>
            <a:r>
              <a:rPr lang="en-US" sz="1400" b="1">
                <a:latin typeface="Times New Roman" pitchFamily="18" charset="0"/>
              </a:rPr>
              <a:t>http://gems.ecmwf.int/do/get/GeneralEventsAssemblyJuelich</a:t>
            </a:r>
          </a:p>
        </p:txBody>
      </p:sp>
      <p:pic>
        <p:nvPicPr>
          <p:cNvPr id="54277" name="Picture 7"/>
          <p:cNvPicPr>
            <a:picLocks noChangeAspect="1" noChangeArrowheads="1"/>
          </p:cNvPicPr>
          <p:nvPr/>
        </p:nvPicPr>
        <p:blipFill>
          <a:blip r:embed="rId5"/>
          <a:srcRect/>
          <a:stretch>
            <a:fillRect/>
          </a:stretch>
        </p:blipFill>
        <p:spPr bwMode="auto">
          <a:xfrm rot="10800000">
            <a:off x="228600" y="2438400"/>
            <a:ext cx="4727575" cy="2092325"/>
          </a:xfrm>
          <a:prstGeom prst="rect">
            <a:avLst/>
          </a:prstGeom>
          <a:noFill/>
          <a:ln w="9525">
            <a:noFill/>
            <a:miter lim="800000"/>
            <a:headEnd/>
            <a:tailEnd/>
          </a:ln>
        </p:spPr>
      </p:pic>
      <p:pic>
        <p:nvPicPr>
          <p:cNvPr id="54278" name="Picture 8"/>
          <p:cNvPicPr>
            <a:picLocks noChangeAspect="1" noChangeArrowheads="1"/>
          </p:cNvPicPr>
          <p:nvPr/>
        </p:nvPicPr>
        <p:blipFill>
          <a:blip r:embed="rId6"/>
          <a:srcRect/>
          <a:stretch>
            <a:fillRect/>
          </a:stretch>
        </p:blipFill>
        <p:spPr bwMode="auto">
          <a:xfrm rot="10800000">
            <a:off x="0" y="1668463"/>
            <a:ext cx="5105400" cy="465137"/>
          </a:xfrm>
          <a:prstGeom prst="rect">
            <a:avLst/>
          </a:prstGeom>
          <a:noFill/>
          <a:ln w="9525">
            <a:noFill/>
            <a:miter lim="800000"/>
            <a:headEnd/>
            <a:tailEnd/>
          </a:ln>
        </p:spPr>
      </p:pic>
      <p:sp>
        <p:nvSpPr>
          <p:cNvPr id="54279" name="Rectangle 9"/>
          <p:cNvSpPr>
            <a:spLocks noChangeArrowheads="1"/>
          </p:cNvSpPr>
          <p:nvPr/>
        </p:nvSpPr>
        <p:spPr bwMode="auto">
          <a:xfrm>
            <a:off x="457200" y="4948238"/>
            <a:ext cx="3962400" cy="1320800"/>
          </a:xfrm>
          <a:prstGeom prst="rect">
            <a:avLst/>
          </a:prstGeom>
          <a:solidFill>
            <a:srgbClr val="FFFF00"/>
          </a:solidFill>
          <a:ln w="9525">
            <a:solidFill>
              <a:schemeClr val="tx1"/>
            </a:solidFill>
            <a:miter lim="800000"/>
            <a:headEnd/>
            <a:tailEnd/>
          </a:ln>
        </p:spPr>
        <p:txBody>
          <a:bodyPr anchor="ctr">
            <a:spAutoFit/>
          </a:bodyPr>
          <a:lstStyle/>
          <a:p>
            <a:r>
              <a:rPr lang="en-US" sz="2000" b="1">
                <a:latin typeface="Times New Roman" pitchFamily="18" charset="0"/>
              </a:rPr>
              <a:t>Development of constituent and aerosol assimilation/forecasting within ECMWF Integrated Forecast System (IFS) Framework</a:t>
            </a:r>
            <a:r>
              <a:rPr lang="en-US" sz="2000">
                <a:latin typeface="Times New Roman" pitchFamily="18"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0" y="6491288"/>
            <a:ext cx="9144000" cy="366712"/>
          </a:xfrm>
          <a:prstGeom prst="rect">
            <a:avLst/>
          </a:prstGeom>
          <a:noFill/>
          <a:ln w="9525">
            <a:noFill/>
            <a:miter lim="800000"/>
            <a:headEnd/>
            <a:tailEnd/>
          </a:ln>
        </p:spPr>
        <p:txBody>
          <a:bodyPr>
            <a:spAutoFit/>
          </a:bodyPr>
          <a:lstStyle/>
          <a:p>
            <a:r>
              <a:rPr lang="en-US" b="1">
                <a:latin typeface="Times New Roman" pitchFamily="18" charset="0"/>
              </a:rPr>
              <a:t>From “GEMS Global Reactive Gases strategy and achievements” Martin Schultz - Jülich</a:t>
            </a:r>
          </a:p>
        </p:txBody>
      </p:sp>
      <p:sp>
        <p:nvSpPr>
          <p:cNvPr id="55299" name="Rectangle 5"/>
          <p:cNvSpPr>
            <a:spLocks noChangeArrowheads="1"/>
          </p:cNvSpPr>
          <p:nvPr/>
        </p:nvSpPr>
        <p:spPr bwMode="auto">
          <a:xfrm>
            <a:off x="0" y="1660525"/>
            <a:ext cx="9144000" cy="2530475"/>
          </a:xfrm>
          <a:prstGeom prst="rect">
            <a:avLst/>
          </a:prstGeom>
          <a:noFill/>
          <a:ln w="9525">
            <a:noFill/>
            <a:miter lim="800000"/>
            <a:headEnd/>
            <a:tailEnd/>
          </a:ln>
        </p:spPr>
        <p:txBody>
          <a:bodyPr>
            <a:spAutoFit/>
          </a:bodyPr>
          <a:lstStyle/>
          <a:p>
            <a:r>
              <a:rPr lang="en-US" sz="2000" b="1">
                <a:latin typeface="Times New Roman" pitchFamily="18" charset="0"/>
              </a:rPr>
              <a:t>GRG Main Objectives</a:t>
            </a:r>
          </a:p>
          <a:p>
            <a:pPr>
              <a:buFontTx/>
              <a:buChar char="•"/>
            </a:pPr>
            <a:r>
              <a:rPr lang="en-US" sz="2000">
                <a:latin typeface="Times New Roman" pitchFamily="18" charset="0"/>
              </a:rPr>
              <a:t>Build a system for routine forecasts and reanalyses of global reactive gases relevant for</a:t>
            </a:r>
          </a:p>
          <a:p>
            <a:pPr lvl="1">
              <a:buFontTx/>
              <a:buChar char="•"/>
            </a:pPr>
            <a:r>
              <a:rPr lang="en-US" sz="2000" b="1">
                <a:latin typeface="Times New Roman" pitchFamily="18" charset="0"/>
              </a:rPr>
              <a:t>air pollution (long-range transport / RAQ boundaries)</a:t>
            </a:r>
          </a:p>
          <a:p>
            <a:pPr lvl="1">
              <a:buFontTx/>
              <a:buChar char="•"/>
            </a:pPr>
            <a:r>
              <a:rPr lang="en-US" sz="2000" b="1">
                <a:latin typeface="Times New Roman" pitchFamily="18" charset="0"/>
              </a:rPr>
              <a:t>climate change (oxidizing capacity, ozone)</a:t>
            </a:r>
          </a:p>
          <a:p>
            <a:pPr lvl="1">
              <a:buFontTx/>
              <a:buChar char="•"/>
            </a:pPr>
            <a:r>
              <a:rPr lang="en-US" sz="2000" b="1">
                <a:latin typeface="Times New Roman" pitchFamily="18" charset="0"/>
              </a:rPr>
              <a:t>stratospheric ozone</a:t>
            </a:r>
          </a:p>
          <a:p>
            <a:pPr lvl="1">
              <a:buFontTx/>
              <a:buChar char="•"/>
            </a:pPr>
            <a:r>
              <a:rPr lang="en-US" sz="2000" b="1">
                <a:latin typeface="Times New Roman" pitchFamily="18" charset="0"/>
              </a:rPr>
              <a:t>ecosystem monitoring (deposition fluxes)</a:t>
            </a:r>
          </a:p>
          <a:p>
            <a:pPr>
              <a:buFontTx/>
              <a:buChar char="•"/>
            </a:pPr>
            <a:r>
              <a:rPr lang="en-US" sz="2000">
                <a:latin typeface="Times New Roman" pitchFamily="18" charset="0"/>
              </a:rPr>
              <a:t>Integrate tropospheric and stratospheric chemistry into the IFS model at ECMWF</a:t>
            </a:r>
          </a:p>
          <a:p>
            <a:pPr>
              <a:buFontTx/>
              <a:buChar char="•"/>
            </a:pPr>
            <a:r>
              <a:rPr lang="en-US" sz="2000">
                <a:latin typeface="Times New Roman" pitchFamily="18" charset="0"/>
              </a:rPr>
              <a:t>Assimilate satellite retrievals of O3, CO, NO2, CH2O and SO2 into the IFS model</a:t>
            </a:r>
          </a:p>
        </p:txBody>
      </p:sp>
      <p:sp>
        <p:nvSpPr>
          <p:cNvPr id="55300" name="Rectangle 6"/>
          <p:cNvSpPr>
            <a:spLocks noChangeArrowheads="1"/>
          </p:cNvSpPr>
          <p:nvPr/>
        </p:nvSpPr>
        <p:spPr bwMode="auto">
          <a:xfrm>
            <a:off x="152400" y="4479925"/>
            <a:ext cx="8077200" cy="1616075"/>
          </a:xfrm>
          <a:prstGeom prst="rect">
            <a:avLst/>
          </a:prstGeom>
          <a:noFill/>
          <a:ln w="9525">
            <a:noFill/>
            <a:miter lim="800000"/>
            <a:headEnd/>
            <a:tailEnd/>
          </a:ln>
        </p:spPr>
        <p:txBody>
          <a:bodyPr>
            <a:spAutoFit/>
          </a:bodyPr>
          <a:lstStyle/>
          <a:p>
            <a:r>
              <a:rPr lang="en-US" sz="2000" b="1">
                <a:latin typeface="Times New Roman" pitchFamily="18" charset="0"/>
              </a:rPr>
              <a:t>Modelling Approach</a:t>
            </a:r>
          </a:p>
          <a:p>
            <a:pPr>
              <a:buFontTx/>
              <a:buChar char="•"/>
            </a:pPr>
            <a:r>
              <a:rPr lang="en-US" sz="2000">
                <a:latin typeface="Times New Roman" pitchFamily="18" charset="0"/>
              </a:rPr>
              <a:t>Use existing CTMs + coupling software, ensemble approach with 3 CTMs</a:t>
            </a:r>
          </a:p>
          <a:p>
            <a:pPr lvl="1">
              <a:buFontTx/>
              <a:buChar char="•"/>
            </a:pPr>
            <a:r>
              <a:rPr lang="en-US" sz="2000">
                <a:latin typeface="Times New Roman" pitchFamily="18" charset="0"/>
              </a:rPr>
              <a:t>MOCAGE</a:t>
            </a:r>
          </a:p>
          <a:p>
            <a:pPr lvl="1">
              <a:buFontTx/>
              <a:buChar char="•"/>
            </a:pPr>
            <a:r>
              <a:rPr lang="en-US" sz="2000">
                <a:latin typeface="Times New Roman" pitchFamily="18" charset="0"/>
              </a:rPr>
              <a:t>MOZART</a:t>
            </a:r>
          </a:p>
          <a:p>
            <a:pPr lvl="1">
              <a:buFontTx/>
              <a:buChar char="•"/>
            </a:pPr>
            <a:r>
              <a:rPr lang="en-US" sz="2000">
                <a:latin typeface="Times New Roman" pitchFamily="18" charset="0"/>
              </a:rPr>
              <a:t>TM5</a:t>
            </a:r>
          </a:p>
        </p:txBody>
      </p:sp>
      <p:pic>
        <p:nvPicPr>
          <p:cNvPr id="55301" name="Picture 7"/>
          <p:cNvPicPr>
            <a:picLocks noChangeAspect="1" noChangeArrowheads="1"/>
          </p:cNvPicPr>
          <p:nvPr/>
        </p:nvPicPr>
        <p:blipFill>
          <a:blip r:embed="rId2"/>
          <a:srcRect/>
          <a:stretch>
            <a:fillRect/>
          </a:stretch>
        </p:blipFill>
        <p:spPr bwMode="auto">
          <a:xfrm>
            <a:off x="0" y="0"/>
            <a:ext cx="9144000" cy="152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3"/>
          <a:srcRect l="16191" t="16866" r="16446" b="9619"/>
          <a:stretch>
            <a:fillRect/>
          </a:stretch>
        </p:blipFill>
        <p:spPr bwMode="auto">
          <a:xfrm>
            <a:off x="304800" y="609600"/>
            <a:ext cx="8610600" cy="5873750"/>
          </a:xfrm>
          <a:prstGeom prst="rect">
            <a:avLst/>
          </a:prstGeom>
          <a:noFill/>
          <a:ln w="9525">
            <a:noFill/>
            <a:miter lim="800000"/>
            <a:headEnd/>
            <a:tailEnd/>
          </a:ln>
        </p:spPr>
      </p:pic>
      <p:sp>
        <p:nvSpPr>
          <p:cNvPr id="9219" name="Text Box 7"/>
          <p:cNvSpPr txBox="1">
            <a:spLocks noChangeArrowheads="1"/>
          </p:cNvSpPr>
          <p:nvPr/>
        </p:nvSpPr>
        <p:spPr bwMode="auto">
          <a:xfrm>
            <a:off x="2878138" y="0"/>
            <a:ext cx="3370262" cy="646113"/>
          </a:xfrm>
          <a:prstGeom prst="rect">
            <a:avLst/>
          </a:prstGeom>
          <a:noFill/>
          <a:ln w="9525">
            <a:noFill/>
            <a:miter lim="800000"/>
            <a:headEnd/>
            <a:tailEnd/>
          </a:ln>
        </p:spPr>
        <p:txBody>
          <a:bodyPr wrap="none">
            <a:spAutoFit/>
          </a:bodyPr>
          <a:lstStyle/>
          <a:p>
            <a:r>
              <a:rPr lang="en-US" sz="3600" b="1">
                <a:latin typeface="Times New Roman" pitchFamily="18" charset="0"/>
              </a:rPr>
              <a:t>Current Status  </a:t>
            </a:r>
          </a:p>
        </p:txBody>
      </p:sp>
      <p:sp>
        <p:nvSpPr>
          <p:cNvPr id="9220" name="Text Box 8"/>
          <p:cNvSpPr txBox="1">
            <a:spLocks noChangeArrowheads="1"/>
          </p:cNvSpPr>
          <p:nvPr/>
        </p:nvSpPr>
        <p:spPr bwMode="auto">
          <a:xfrm>
            <a:off x="685800" y="6491288"/>
            <a:ext cx="4095750" cy="366712"/>
          </a:xfrm>
          <a:prstGeom prst="rect">
            <a:avLst/>
          </a:prstGeom>
          <a:noFill/>
          <a:ln w="9525">
            <a:noFill/>
            <a:miter lim="800000"/>
            <a:headEnd/>
            <a:tailEnd/>
          </a:ln>
        </p:spPr>
        <p:txBody>
          <a:bodyPr wrap="none">
            <a:spAutoFit/>
          </a:bodyPr>
          <a:lstStyle/>
          <a:p>
            <a:r>
              <a:rPr lang="en-US"/>
              <a:t>http://www.weather.gov/ost/air_quality/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srcRect l="16191" t="16866" r="16446" b="9619"/>
          <a:stretch>
            <a:fillRect/>
          </a:stretch>
        </p:blipFill>
        <p:spPr bwMode="auto">
          <a:xfrm>
            <a:off x="304800" y="609600"/>
            <a:ext cx="8610600" cy="5873750"/>
          </a:xfrm>
          <a:prstGeom prst="rect">
            <a:avLst/>
          </a:prstGeom>
          <a:noFill/>
          <a:ln w="9525">
            <a:noFill/>
            <a:miter lim="800000"/>
            <a:headEnd/>
            <a:tailEnd/>
          </a:ln>
        </p:spPr>
      </p:pic>
      <p:sp>
        <p:nvSpPr>
          <p:cNvPr id="10243" name="Text Box 7"/>
          <p:cNvSpPr txBox="1">
            <a:spLocks noChangeArrowheads="1"/>
          </p:cNvSpPr>
          <p:nvPr/>
        </p:nvSpPr>
        <p:spPr bwMode="auto">
          <a:xfrm>
            <a:off x="2954338" y="0"/>
            <a:ext cx="3370262" cy="646113"/>
          </a:xfrm>
          <a:prstGeom prst="rect">
            <a:avLst/>
          </a:prstGeom>
          <a:noFill/>
          <a:ln w="9525">
            <a:noFill/>
            <a:miter lim="800000"/>
            <a:headEnd/>
            <a:tailEnd/>
          </a:ln>
        </p:spPr>
        <p:txBody>
          <a:bodyPr wrap="none">
            <a:spAutoFit/>
          </a:bodyPr>
          <a:lstStyle/>
          <a:p>
            <a:r>
              <a:rPr lang="en-US" sz="3600" b="1">
                <a:latin typeface="Times New Roman" pitchFamily="18" charset="0"/>
              </a:rPr>
              <a:t>Current Status  </a:t>
            </a:r>
          </a:p>
        </p:txBody>
      </p:sp>
      <p:sp>
        <p:nvSpPr>
          <p:cNvPr id="10244" name="Text Box 8"/>
          <p:cNvSpPr txBox="1">
            <a:spLocks noChangeArrowheads="1"/>
          </p:cNvSpPr>
          <p:nvPr/>
        </p:nvSpPr>
        <p:spPr bwMode="auto">
          <a:xfrm>
            <a:off x="685800" y="6491288"/>
            <a:ext cx="4095750" cy="366712"/>
          </a:xfrm>
          <a:prstGeom prst="rect">
            <a:avLst/>
          </a:prstGeom>
          <a:noFill/>
          <a:ln w="9525">
            <a:noFill/>
            <a:miter lim="800000"/>
            <a:headEnd/>
            <a:tailEnd/>
          </a:ln>
        </p:spPr>
        <p:txBody>
          <a:bodyPr wrap="none">
            <a:spAutoFit/>
          </a:bodyPr>
          <a:lstStyle/>
          <a:p>
            <a:r>
              <a:rPr lang="en-US"/>
              <a:t>http://www.weather.gov/ost/air_quality/</a:t>
            </a:r>
          </a:p>
        </p:txBody>
      </p:sp>
      <p:sp>
        <p:nvSpPr>
          <p:cNvPr id="10245" name="Rectangle 4"/>
          <p:cNvSpPr>
            <a:spLocks noChangeArrowheads="1"/>
          </p:cNvSpPr>
          <p:nvPr/>
        </p:nvSpPr>
        <p:spPr bwMode="auto">
          <a:xfrm>
            <a:off x="1295400" y="2971800"/>
            <a:ext cx="4343400" cy="685800"/>
          </a:xfrm>
          <a:prstGeom prst="rect">
            <a:avLst/>
          </a:prstGeom>
          <a:solidFill>
            <a:srgbClr val="FFFF00">
              <a:alpha val="25098"/>
            </a:srgbClr>
          </a:solidFill>
          <a:ln w="9525" algn="ctr">
            <a:solidFill>
              <a:schemeClr val="tx1"/>
            </a:solidFill>
            <a:round/>
            <a:headEnd/>
            <a:tailEnd/>
          </a:ln>
        </p:spPr>
        <p:txBody>
          <a:bodyPr/>
          <a:lstStyle/>
          <a:p>
            <a:endParaRPr lang="en-US"/>
          </a:p>
        </p:txBody>
      </p:sp>
      <p:cxnSp>
        <p:nvCxnSpPr>
          <p:cNvPr id="10246" name="Straight Connector 6"/>
          <p:cNvCxnSpPr>
            <a:cxnSpLocks noChangeShapeType="1"/>
          </p:cNvCxnSpPr>
          <p:nvPr/>
        </p:nvCxnSpPr>
        <p:spPr bwMode="auto">
          <a:xfrm>
            <a:off x="3810000" y="3429000"/>
            <a:ext cx="1676400" cy="1588"/>
          </a:xfrm>
          <a:prstGeom prst="line">
            <a:avLst/>
          </a:prstGeom>
          <a:noFill/>
          <a:ln w="25400" algn="ctr">
            <a:solidFill>
              <a:schemeClr val="tx1"/>
            </a:solidFill>
            <a:round/>
            <a:headEnd/>
            <a:tailEnd/>
          </a:ln>
        </p:spPr>
      </p:cxnSp>
      <p:sp>
        <p:nvSpPr>
          <p:cNvPr id="10247" name="TextBox 7"/>
          <p:cNvSpPr txBox="1">
            <a:spLocks noChangeArrowheads="1"/>
          </p:cNvSpPr>
          <p:nvPr/>
        </p:nvSpPr>
        <p:spPr bwMode="auto">
          <a:xfrm>
            <a:off x="5867400" y="1676400"/>
            <a:ext cx="2743200" cy="923925"/>
          </a:xfrm>
          <a:prstGeom prst="rect">
            <a:avLst/>
          </a:prstGeom>
          <a:solidFill>
            <a:srgbClr val="FFFF00"/>
          </a:solidFill>
          <a:ln w="9525">
            <a:solidFill>
              <a:schemeClr val="tx1"/>
            </a:solidFill>
            <a:miter lim="800000"/>
            <a:headEnd/>
            <a:tailEnd/>
          </a:ln>
        </p:spPr>
        <p:txBody>
          <a:bodyPr>
            <a:spAutoFit/>
          </a:bodyPr>
          <a:lstStyle/>
          <a:p>
            <a:r>
              <a:rPr lang="en-US"/>
              <a:t>No composition or aerosol data to constrain initial conditions</a:t>
            </a:r>
          </a:p>
        </p:txBody>
      </p:sp>
      <p:cxnSp>
        <p:nvCxnSpPr>
          <p:cNvPr id="10248" name="Straight Connector 9"/>
          <p:cNvCxnSpPr>
            <a:cxnSpLocks noChangeShapeType="1"/>
          </p:cNvCxnSpPr>
          <p:nvPr/>
        </p:nvCxnSpPr>
        <p:spPr bwMode="auto">
          <a:xfrm rot="5400000">
            <a:off x="5562600" y="2667000"/>
            <a:ext cx="381000" cy="228600"/>
          </a:xfrm>
          <a:prstGeom prst="line">
            <a:avLst/>
          </a:prstGeom>
          <a:noFill/>
          <a:ln w="25400" algn="ctr">
            <a:solidFill>
              <a:schemeClr val="tx1"/>
            </a:solidFill>
            <a:round/>
            <a:headEnd/>
            <a:tailEnd/>
          </a:ln>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goes_bias_corrected_06zjune18"/>
          <p:cNvPicPr>
            <a:picLocks noChangeAspect="1" noChangeArrowheads="1"/>
          </p:cNvPicPr>
          <p:nvPr/>
        </p:nvPicPr>
        <p:blipFill>
          <a:blip r:embed="rId2"/>
          <a:srcRect t="6329" r="6329"/>
          <a:stretch>
            <a:fillRect/>
          </a:stretch>
        </p:blipFill>
        <p:spPr bwMode="auto">
          <a:xfrm>
            <a:off x="5334000" y="762000"/>
            <a:ext cx="3810000" cy="3810000"/>
          </a:xfrm>
          <a:prstGeom prst="rect">
            <a:avLst/>
          </a:prstGeom>
          <a:noFill/>
          <a:ln w="9525">
            <a:noFill/>
            <a:miter lim="800000"/>
            <a:headEnd/>
            <a:tailEnd/>
          </a:ln>
        </p:spPr>
      </p:pic>
      <p:pic>
        <p:nvPicPr>
          <p:cNvPr id="57347" name="Picture 5" descr="OMI_vs_Bias_corrected_GOES-EW"/>
          <p:cNvPicPr>
            <a:picLocks noChangeAspect="1" noChangeArrowheads="1"/>
          </p:cNvPicPr>
          <p:nvPr/>
        </p:nvPicPr>
        <p:blipFill>
          <a:blip r:embed="rId3"/>
          <a:srcRect/>
          <a:stretch>
            <a:fillRect/>
          </a:stretch>
        </p:blipFill>
        <p:spPr bwMode="auto">
          <a:xfrm>
            <a:off x="0" y="2590800"/>
            <a:ext cx="4267200" cy="4267200"/>
          </a:xfrm>
          <a:prstGeom prst="rect">
            <a:avLst/>
          </a:prstGeom>
          <a:noFill/>
          <a:ln w="9525">
            <a:noFill/>
            <a:miter lim="800000"/>
            <a:headEnd/>
            <a:tailEnd/>
          </a:ln>
        </p:spPr>
      </p:pic>
      <p:sp>
        <p:nvSpPr>
          <p:cNvPr id="57348" name="Rectangle 6"/>
          <p:cNvSpPr>
            <a:spLocks noChangeArrowheads="1"/>
          </p:cNvSpPr>
          <p:nvPr/>
        </p:nvSpPr>
        <p:spPr bwMode="auto">
          <a:xfrm>
            <a:off x="685800" y="0"/>
            <a:ext cx="7726363" cy="822325"/>
          </a:xfrm>
          <a:prstGeom prst="rect">
            <a:avLst/>
          </a:prstGeom>
          <a:noFill/>
          <a:ln w="9525">
            <a:noFill/>
            <a:miter lim="800000"/>
            <a:headEnd/>
            <a:tailEnd/>
          </a:ln>
        </p:spPr>
        <p:txBody>
          <a:bodyPr wrap="none" anchor="ctr">
            <a:spAutoFit/>
          </a:bodyPr>
          <a:lstStyle/>
          <a:p>
            <a:pPr algn="ctr"/>
            <a:r>
              <a:rPr lang="en-US" sz="2400" b="1">
                <a:latin typeface="Times New Roman" pitchFamily="18" charset="0"/>
              </a:rPr>
              <a:t>Development of GOES Total Column Ozone Assimilation </a:t>
            </a:r>
            <a:endParaRPr lang="en-US" sz="2400">
              <a:latin typeface="Times New Roman" pitchFamily="18" charset="0"/>
            </a:endParaRPr>
          </a:p>
          <a:p>
            <a:pPr algn="ctr"/>
            <a:r>
              <a:rPr lang="en-US" sz="2400" b="1">
                <a:latin typeface="Times New Roman" pitchFamily="18" charset="0"/>
              </a:rPr>
              <a:t>Within Operational NAM-CMAQ</a:t>
            </a:r>
            <a:r>
              <a:rPr lang="en-US" sz="2400">
                <a:latin typeface="Times New Roman" pitchFamily="18" charset="0"/>
              </a:rPr>
              <a:t> </a:t>
            </a:r>
          </a:p>
        </p:txBody>
      </p:sp>
      <p:sp>
        <p:nvSpPr>
          <p:cNvPr id="57349" name="Rectangle 7"/>
          <p:cNvSpPr>
            <a:spLocks noChangeArrowheads="1"/>
          </p:cNvSpPr>
          <p:nvPr/>
        </p:nvSpPr>
        <p:spPr bwMode="auto">
          <a:xfrm>
            <a:off x="152400" y="1143000"/>
            <a:ext cx="5638800" cy="1465263"/>
          </a:xfrm>
          <a:prstGeom prst="rect">
            <a:avLst/>
          </a:prstGeom>
          <a:noFill/>
          <a:ln w="9525">
            <a:noFill/>
            <a:miter lim="800000"/>
            <a:headEnd/>
            <a:tailEnd/>
          </a:ln>
        </p:spPr>
        <p:txBody>
          <a:bodyPr anchor="ctr">
            <a:spAutoFit/>
          </a:bodyPr>
          <a:lstStyle/>
          <a:p>
            <a:pPr eaLnBrk="1" hangingPunct="1"/>
            <a:r>
              <a:rPr lang="en-US" altLang="ko-KR" b="1">
                <a:latin typeface="Times New Roman" pitchFamily="18" charset="0"/>
                <a:ea typeface="굴림" pitchFamily="34" charset="-127"/>
              </a:rPr>
              <a:t>We currently developing capabilities to assimilate GOES Sounder TCO retrievals into the Community Multi-scale Air Quality (CMAQ; </a:t>
            </a:r>
            <a:r>
              <a:rPr lang="en-US" altLang="ko-KR" b="1">
                <a:latin typeface="Times New Roman" pitchFamily="18" charset="0"/>
                <a:ea typeface="굴림" pitchFamily="34" charset="-127"/>
                <a:hlinkClick r:id="rId4"/>
              </a:rPr>
              <a:t>http://www.cmaq-model.org/</a:t>
            </a:r>
            <a:r>
              <a:rPr lang="en-US" altLang="ko-KR" b="1">
                <a:latin typeface="Times New Roman" pitchFamily="18" charset="0"/>
                <a:ea typeface="굴림" pitchFamily="34" charset="-127"/>
              </a:rPr>
              <a:t>) model using the NCEP Grid-point Statistical Interpolation (GSI) analysis scheme. </a:t>
            </a:r>
          </a:p>
        </p:txBody>
      </p:sp>
      <p:sp>
        <p:nvSpPr>
          <p:cNvPr id="57350" name="TextBox 6"/>
          <p:cNvSpPr txBox="1">
            <a:spLocks noChangeArrowheads="1"/>
          </p:cNvSpPr>
          <p:nvPr/>
        </p:nvSpPr>
        <p:spPr bwMode="auto">
          <a:xfrm>
            <a:off x="4800600" y="5181600"/>
            <a:ext cx="3886200" cy="120015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GOES provides hourly TCO during day and night.</a:t>
            </a:r>
          </a:p>
          <a:p>
            <a:r>
              <a:rPr lang="en-US" b="1">
                <a:latin typeface="Times New Roman" pitchFamily="18" charset="0"/>
                <a:cs typeface="Times New Roman" pitchFamily="18" charset="0"/>
              </a:rPr>
              <a:t>OMI daytime TCO is used for bias correction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a:srcRect l="16875" t="11000" r="14999" b="6000"/>
          <a:stretch>
            <a:fillRect/>
          </a:stretch>
        </p:blipFill>
        <p:spPr bwMode="auto">
          <a:xfrm>
            <a:off x="61913" y="0"/>
            <a:ext cx="90058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14"/>
          <p:cNvGrpSpPr>
            <a:grpSpLocks/>
          </p:cNvGrpSpPr>
          <p:nvPr/>
        </p:nvGrpSpPr>
        <p:grpSpPr bwMode="auto">
          <a:xfrm>
            <a:off x="685800" y="1143000"/>
            <a:ext cx="7685088" cy="5486400"/>
            <a:chOff x="192" y="768"/>
            <a:chExt cx="4841" cy="3456"/>
          </a:xfrm>
        </p:grpSpPr>
        <p:pic>
          <p:nvPicPr>
            <p:cNvPr id="59397" name="Picture 4"/>
            <p:cNvPicPr>
              <a:picLocks noChangeAspect="1" noChangeArrowheads="1"/>
            </p:cNvPicPr>
            <p:nvPr/>
          </p:nvPicPr>
          <p:blipFill>
            <a:blip r:embed="rId2"/>
            <a:srcRect/>
            <a:stretch>
              <a:fillRect/>
            </a:stretch>
          </p:blipFill>
          <p:spPr bwMode="auto">
            <a:xfrm>
              <a:off x="192" y="768"/>
              <a:ext cx="3456" cy="3456"/>
            </a:xfrm>
            <a:prstGeom prst="rect">
              <a:avLst/>
            </a:prstGeom>
            <a:noFill/>
            <a:ln w="9525">
              <a:noFill/>
              <a:miter lim="800000"/>
              <a:headEnd/>
              <a:tailEnd/>
            </a:ln>
          </p:spPr>
        </p:pic>
        <p:pic>
          <p:nvPicPr>
            <p:cNvPr id="59398" name="Picture 5" descr="CMAQ_GFS_GOES_TCO_MAP_06ZJUN18_2010"/>
            <p:cNvPicPr>
              <a:picLocks noChangeAspect="1" noChangeArrowheads="1"/>
            </p:cNvPicPr>
            <p:nvPr/>
          </p:nvPicPr>
          <p:blipFill>
            <a:blip r:embed="rId3"/>
            <a:srcRect l="50000"/>
            <a:stretch>
              <a:fillRect/>
            </a:stretch>
          </p:blipFill>
          <p:spPr bwMode="auto">
            <a:xfrm>
              <a:off x="3306" y="768"/>
              <a:ext cx="1727" cy="3453"/>
            </a:xfrm>
            <a:prstGeom prst="rect">
              <a:avLst/>
            </a:prstGeom>
            <a:noFill/>
            <a:ln w="9525">
              <a:noFill/>
              <a:miter lim="800000"/>
              <a:headEnd/>
              <a:tailEnd/>
            </a:ln>
          </p:spPr>
        </p:pic>
        <p:sp>
          <p:nvSpPr>
            <p:cNvPr id="59399" name="Rectangle 6"/>
            <p:cNvSpPr>
              <a:spLocks noChangeArrowheads="1"/>
            </p:cNvSpPr>
            <p:nvPr/>
          </p:nvSpPr>
          <p:spPr bwMode="auto">
            <a:xfrm>
              <a:off x="1872" y="2736"/>
              <a:ext cx="96" cy="1104"/>
            </a:xfrm>
            <a:prstGeom prst="rect">
              <a:avLst/>
            </a:prstGeom>
            <a:solidFill>
              <a:schemeClr val="bg1"/>
            </a:solidFill>
            <a:ln w="9525">
              <a:noFill/>
              <a:miter lim="800000"/>
              <a:headEnd/>
              <a:tailEnd/>
            </a:ln>
          </p:spPr>
          <p:txBody>
            <a:bodyPr wrap="none" anchor="ctr"/>
            <a:lstStyle/>
            <a:p>
              <a:endParaRPr lang="en-US"/>
            </a:p>
          </p:txBody>
        </p:sp>
        <p:sp>
          <p:nvSpPr>
            <p:cNvPr id="59400" name="Rectangle 7"/>
            <p:cNvSpPr>
              <a:spLocks noChangeArrowheads="1"/>
            </p:cNvSpPr>
            <p:nvPr/>
          </p:nvSpPr>
          <p:spPr bwMode="auto">
            <a:xfrm>
              <a:off x="3306" y="2778"/>
              <a:ext cx="48" cy="1104"/>
            </a:xfrm>
            <a:prstGeom prst="rect">
              <a:avLst/>
            </a:prstGeom>
            <a:solidFill>
              <a:schemeClr val="bg1"/>
            </a:solidFill>
            <a:ln w="9525">
              <a:noFill/>
              <a:miter lim="800000"/>
              <a:headEnd/>
              <a:tailEnd/>
            </a:ln>
          </p:spPr>
          <p:txBody>
            <a:bodyPr wrap="none" anchor="ctr"/>
            <a:lstStyle/>
            <a:p>
              <a:endParaRPr lang="en-US"/>
            </a:p>
          </p:txBody>
        </p:sp>
        <p:sp>
          <p:nvSpPr>
            <p:cNvPr id="59401" name="Rectangle 8"/>
            <p:cNvSpPr>
              <a:spLocks noChangeArrowheads="1"/>
            </p:cNvSpPr>
            <p:nvPr/>
          </p:nvSpPr>
          <p:spPr bwMode="auto">
            <a:xfrm>
              <a:off x="3312" y="2352"/>
              <a:ext cx="1440" cy="48"/>
            </a:xfrm>
            <a:prstGeom prst="rect">
              <a:avLst/>
            </a:prstGeom>
            <a:solidFill>
              <a:schemeClr val="bg1"/>
            </a:solidFill>
            <a:ln w="9525">
              <a:noFill/>
              <a:miter lim="800000"/>
              <a:headEnd/>
              <a:tailEnd/>
            </a:ln>
          </p:spPr>
          <p:txBody>
            <a:bodyPr wrap="none" anchor="ctr"/>
            <a:lstStyle/>
            <a:p>
              <a:endParaRPr lang="en-US"/>
            </a:p>
          </p:txBody>
        </p:sp>
        <p:sp>
          <p:nvSpPr>
            <p:cNvPr id="59402" name="Rectangle 9"/>
            <p:cNvSpPr>
              <a:spLocks noChangeArrowheads="1"/>
            </p:cNvSpPr>
            <p:nvPr/>
          </p:nvSpPr>
          <p:spPr bwMode="auto">
            <a:xfrm>
              <a:off x="3408" y="2400"/>
              <a:ext cx="1344" cy="96"/>
            </a:xfrm>
            <a:prstGeom prst="rect">
              <a:avLst/>
            </a:prstGeom>
            <a:solidFill>
              <a:schemeClr val="bg1"/>
            </a:solidFill>
            <a:ln w="9525">
              <a:noFill/>
              <a:miter lim="800000"/>
              <a:headEnd/>
              <a:tailEnd/>
            </a:ln>
          </p:spPr>
          <p:txBody>
            <a:bodyPr wrap="none" anchor="ctr"/>
            <a:lstStyle/>
            <a:p>
              <a:endParaRPr lang="en-US"/>
            </a:p>
          </p:txBody>
        </p:sp>
        <p:sp>
          <p:nvSpPr>
            <p:cNvPr id="59403" name="Rectangle 10"/>
            <p:cNvSpPr>
              <a:spLocks noChangeArrowheads="1"/>
            </p:cNvSpPr>
            <p:nvPr/>
          </p:nvSpPr>
          <p:spPr bwMode="auto">
            <a:xfrm>
              <a:off x="3300" y="2466"/>
              <a:ext cx="48" cy="96"/>
            </a:xfrm>
            <a:prstGeom prst="rect">
              <a:avLst/>
            </a:prstGeom>
            <a:solidFill>
              <a:schemeClr val="bg1"/>
            </a:solidFill>
            <a:ln w="9525">
              <a:noFill/>
              <a:miter lim="800000"/>
              <a:headEnd/>
              <a:tailEnd/>
            </a:ln>
          </p:spPr>
          <p:txBody>
            <a:bodyPr wrap="none" anchor="ctr"/>
            <a:lstStyle/>
            <a:p>
              <a:endParaRPr lang="en-US"/>
            </a:p>
          </p:txBody>
        </p:sp>
        <p:sp>
          <p:nvSpPr>
            <p:cNvPr id="59404" name="Rectangle 11"/>
            <p:cNvSpPr>
              <a:spLocks noChangeArrowheads="1"/>
            </p:cNvSpPr>
            <p:nvPr/>
          </p:nvSpPr>
          <p:spPr bwMode="auto">
            <a:xfrm>
              <a:off x="3264" y="948"/>
              <a:ext cx="1296" cy="144"/>
            </a:xfrm>
            <a:prstGeom prst="rect">
              <a:avLst/>
            </a:prstGeom>
            <a:solidFill>
              <a:schemeClr val="bg1"/>
            </a:solidFill>
            <a:ln w="9525">
              <a:noFill/>
              <a:miter lim="800000"/>
              <a:headEnd/>
              <a:tailEnd/>
            </a:ln>
          </p:spPr>
          <p:txBody>
            <a:bodyPr wrap="none" anchor="ctr"/>
            <a:lstStyle/>
            <a:p>
              <a:endParaRPr lang="en-US"/>
            </a:p>
          </p:txBody>
        </p:sp>
      </p:grpSp>
      <p:sp>
        <p:nvSpPr>
          <p:cNvPr id="59395" name="Text Box 13"/>
          <p:cNvSpPr txBox="1">
            <a:spLocks noChangeArrowheads="1"/>
          </p:cNvSpPr>
          <p:nvPr/>
        </p:nvSpPr>
        <p:spPr bwMode="auto">
          <a:xfrm>
            <a:off x="0" y="0"/>
            <a:ext cx="9123363" cy="1281113"/>
          </a:xfrm>
          <a:prstGeom prst="rect">
            <a:avLst/>
          </a:prstGeom>
          <a:noFill/>
          <a:ln w="9525">
            <a:noFill/>
            <a:miter lim="800000"/>
            <a:headEnd/>
            <a:tailEnd/>
          </a:ln>
        </p:spPr>
        <p:txBody>
          <a:bodyPr wrap="none">
            <a:spAutoFit/>
          </a:bodyPr>
          <a:lstStyle/>
          <a:p>
            <a:pPr marL="342900" indent="-342900"/>
            <a:r>
              <a:rPr lang="en-US" sz="2400" b="1">
                <a:latin typeface="Times New Roman" pitchFamily="18" charset="0"/>
              </a:rPr>
              <a:t>Three NAM-CMAQ/GOES TCO Experiments have been conducted:</a:t>
            </a:r>
          </a:p>
          <a:p>
            <a:pPr marL="800100" lvl="1" indent="-342900">
              <a:buFontTx/>
              <a:buChar char="•"/>
            </a:pPr>
            <a:r>
              <a:rPr lang="en-US" b="1">
                <a:latin typeface="Times New Roman" pitchFamily="18" charset="0"/>
              </a:rPr>
              <a:t>RAQMS Lateral Boundary Conditions/default background errors</a:t>
            </a:r>
          </a:p>
          <a:p>
            <a:pPr marL="800100" lvl="1" indent="-342900">
              <a:buFontTx/>
              <a:buChar char="•"/>
            </a:pPr>
            <a:r>
              <a:rPr lang="en-US" b="1">
                <a:latin typeface="Times New Roman" pitchFamily="18" charset="0"/>
              </a:rPr>
              <a:t>Fixed Lateral Boundary Conditions/default background errors</a:t>
            </a:r>
          </a:p>
          <a:p>
            <a:pPr marL="800100" lvl="1" indent="-342900">
              <a:buFontTx/>
              <a:buChar char="•"/>
            </a:pPr>
            <a:r>
              <a:rPr lang="en-US" b="1">
                <a:latin typeface="Times New Roman" pitchFamily="18" charset="0"/>
              </a:rPr>
              <a:t>Fixed Lateral Boundary Conditions+GFS UT/LS/GFS background errors</a:t>
            </a:r>
          </a:p>
        </p:txBody>
      </p:sp>
      <p:sp>
        <p:nvSpPr>
          <p:cNvPr id="59396" name="Text Box 15"/>
          <p:cNvSpPr txBox="1">
            <a:spLocks noChangeArrowheads="1"/>
          </p:cNvSpPr>
          <p:nvPr/>
        </p:nvSpPr>
        <p:spPr bwMode="auto">
          <a:xfrm>
            <a:off x="533400" y="6397625"/>
            <a:ext cx="7354888" cy="366713"/>
          </a:xfrm>
          <a:prstGeom prst="rect">
            <a:avLst/>
          </a:prstGeom>
          <a:solidFill>
            <a:srgbClr val="00FFFF"/>
          </a:solidFill>
          <a:ln w="9525">
            <a:noFill/>
            <a:miter lim="800000"/>
            <a:headEnd/>
            <a:tailEnd/>
          </a:ln>
        </p:spPr>
        <p:txBody>
          <a:bodyPr wrap="none">
            <a:spAutoFit/>
          </a:bodyPr>
          <a:lstStyle/>
          <a:p>
            <a:r>
              <a:rPr lang="en-US">
                <a:latin typeface="Times New Roman" pitchFamily="18" charset="0"/>
              </a:rPr>
              <a:t>Fixed LBC underestimates TCO, Fixed LBC+GFS UT/LS overestimates TCO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MAQ_CALNEX_mission_vs_IONS_O3_rms_var_may_22-june_22_2runs_raqmsbc_2panel"/>
          <p:cNvPicPr>
            <a:picLocks noChangeAspect="1" noChangeArrowheads="1"/>
          </p:cNvPicPr>
          <p:nvPr/>
        </p:nvPicPr>
        <p:blipFill>
          <a:blip r:embed="rId2"/>
          <a:srcRect b="51482"/>
          <a:stretch>
            <a:fillRect/>
          </a:stretch>
        </p:blipFill>
        <p:spPr bwMode="auto">
          <a:xfrm>
            <a:off x="76200" y="4114800"/>
            <a:ext cx="2971800" cy="2630488"/>
          </a:xfrm>
          <a:prstGeom prst="rect">
            <a:avLst/>
          </a:prstGeom>
          <a:noFill/>
          <a:ln w="9525">
            <a:noFill/>
            <a:miter lim="800000"/>
            <a:headEnd/>
            <a:tailEnd/>
          </a:ln>
        </p:spPr>
      </p:pic>
      <p:pic>
        <p:nvPicPr>
          <p:cNvPr id="60419" name="Picture 5" descr="CMAQ_CALNEX_mission_vs_IONS_O3_rms_var_may_22-june_22_2runs_fixedlbc_gfsutls_2panel"/>
          <p:cNvPicPr>
            <a:picLocks noChangeAspect="1" noChangeArrowheads="1"/>
          </p:cNvPicPr>
          <p:nvPr/>
        </p:nvPicPr>
        <p:blipFill>
          <a:blip r:embed="rId3"/>
          <a:srcRect b="51482"/>
          <a:stretch>
            <a:fillRect/>
          </a:stretch>
        </p:blipFill>
        <p:spPr bwMode="auto">
          <a:xfrm>
            <a:off x="6019800" y="4132263"/>
            <a:ext cx="2971800" cy="2630487"/>
          </a:xfrm>
          <a:prstGeom prst="rect">
            <a:avLst/>
          </a:prstGeom>
          <a:noFill/>
          <a:ln w="9525">
            <a:noFill/>
            <a:miter lim="800000"/>
            <a:headEnd/>
            <a:tailEnd/>
          </a:ln>
        </p:spPr>
      </p:pic>
      <p:pic>
        <p:nvPicPr>
          <p:cNvPr id="60420" name="Picture 6" descr="CMAQ_CALNEX_mission_vs_IONS_O3_rms_var_may_22-june_22_2runs_fixedbc_2panel"/>
          <p:cNvPicPr>
            <a:picLocks noChangeAspect="1" noChangeArrowheads="1"/>
          </p:cNvPicPr>
          <p:nvPr/>
        </p:nvPicPr>
        <p:blipFill>
          <a:blip r:embed="rId4"/>
          <a:srcRect b="50000"/>
          <a:stretch>
            <a:fillRect/>
          </a:stretch>
        </p:blipFill>
        <p:spPr bwMode="auto">
          <a:xfrm>
            <a:off x="3048000" y="4114800"/>
            <a:ext cx="2971800" cy="2730500"/>
          </a:xfrm>
          <a:prstGeom prst="rect">
            <a:avLst/>
          </a:prstGeom>
          <a:noFill/>
          <a:ln w="9525">
            <a:noFill/>
            <a:miter lim="800000"/>
            <a:headEnd/>
            <a:tailEnd/>
          </a:ln>
        </p:spPr>
      </p:pic>
      <p:sp>
        <p:nvSpPr>
          <p:cNvPr id="60421" name="Text Box 8"/>
          <p:cNvSpPr txBox="1">
            <a:spLocks noChangeArrowheads="1"/>
          </p:cNvSpPr>
          <p:nvPr/>
        </p:nvSpPr>
        <p:spPr bwMode="auto">
          <a:xfrm>
            <a:off x="228600" y="3657600"/>
            <a:ext cx="2889250" cy="641350"/>
          </a:xfrm>
          <a:prstGeom prst="rect">
            <a:avLst/>
          </a:prstGeom>
          <a:noFill/>
          <a:ln w="9525">
            <a:noFill/>
            <a:miter lim="800000"/>
            <a:headEnd/>
            <a:tailEnd/>
          </a:ln>
        </p:spPr>
        <p:txBody>
          <a:bodyPr wrap="none">
            <a:spAutoFit/>
          </a:bodyPr>
          <a:lstStyle/>
          <a:p>
            <a:pPr algn="ctr"/>
            <a:r>
              <a:rPr lang="en-US" b="1">
                <a:latin typeface="Times New Roman" pitchFamily="18" charset="0"/>
              </a:rPr>
              <a:t>RAQMS LBC</a:t>
            </a:r>
          </a:p>
          <a:p>
            <a:pPr algn="ctr"/>
            <a:r>
              <a:rPr lang="en-US" b="1">
                <a:latin typeface="Times New Roman" pitchFamily="18" charset="0"/>
              </a:rPr>
              <a:t>Default Background Errors</a:t>
            </a:r>
          </a:p>
        </p:txBody>
      </p:sp>
      <p:sp>
        <p:nvSpPr>
          <p:cNvPr id="60422" name="Text Box 9"/>
          <p:cNvSpPr txBox="1">
            <a:spLocks noChangeArrowheads="1"/>
          </p:cNvSpPr>
          <p:nvPr/>
        </p:nvSpPr>
        <p:spPr bwMode="auto">
          <a:xfrm>
            <a:off x="3206750" y="3657600"/>
            <a:ext cx="2889250" cy="641350"/>
          </a:xfrm>
          <a:prstGeom prst="rect">
            <a:avLst/>
          </a:prstGeom>
          <a:noFill/>
          <a:ln w="9525">
            <a:noFill/>
            <a:miter lim="800000"/>
            <a:headEnd/>
            <a:tailEnd/>
          </a:ln>
        </p:spPr>
        <p:txBody>
          <a:bodyPr wrap="none">
            <a:spAutoFit/>
          </a:bodyPr>
          <a:lstStyle/>
          <a:p>
            <a:pPr algn="ctr"/>
            <a:r>
              <a:rPr lang="en-US" b="1">
                <a:latin typeface="Times New Roman" pitchFamily="18" charset="0"/>
              </a:rPr>
              <a:t>FIXED LBC</a:t>
            </a:r>
          </a:p>
          <a:p>
            <a:pPr algn="ctr"/>
            <a:r>
              <a:rPr lang="en-US" b="1">
                <a:latin typeface="Times New Roman" pitchFamily="18" charset="0"/>
              </a:rPr>
              <a:t>Default Background Errors</a:t>
            </a:r>
          </a:p>
        </p:txBody>
      </p:sp>
      <p:sp>
        <p:nvSpPr>
          <p:cNvPr id="60423" name="Text Box 11"/>
          <p:cNvSpPr txBox="1">
            <a:spLocks noChangeArrowheads="1"/>
          </p:cNvSpPr>
          <p:nvPr/>
        </p:nvSpPr>
        <p:spPr bwMode="auto">
          <a:xfrm>
            <a:off x="6237288" y="3657600"/>
            <a:ext cx="2771775" cy="641350"/>
          </a:xfrm>
          <a:prstGeom prst="rect">
            <a:avLst/>
          </a:prstGeom>
          <a:noFill/>
          <a:ln w="9525">
            <a:noFill/>
            <a:miter lim="800000"/>
            <a:headEnd/>
            <a:tailEnd/>
          </a:ln>
        </p:spPr>
        <p:txBody>
          <a:bodyPr wrap="none">
            <a:spAutoFit/>
          </a:bodyPr>
          <a:lstStyle/>
          <a:p>
            <a:pPr algn="ctr"/>
            <a:r>
              <a:rPr lang="en-US" b="1">
                <a:latin typeface="Times New Roman" pitchFamily="18" charset="0"/>
              </a:rPr>
              <a:t>FIXED LBC +GFS UT/LS</a:t>
            </a:r>
          </a:p>
          <a:p>
            <a:pPr algn="ctr"/>
            <a:r>
              <a:rPr lang="en-US" b="1">
                <a:latin typeface="Times New Roman" pitchFamily="18" charset="0"/>
              </a:rPr>
              <a:t>GFS Background Errors</a:t>
            </a:r>
          </a:p>
        </p:txBody>
      </p:sp>
      <p:pic>
        <p:nvPicPr>
          <p:cNvPr id="60424" name="Picture 3"/>
          <p:cNvPicPr>
            <a:picLocks noChangeAspect="1"/>
          </p:cNvPicPr>
          <p:nvPr/>
        </p:nvPicPr>
        <p:blipFill>
          <a:blip r:embed="rId5"/>
          <a:srcRect/>
          <a:stretch>
            <a:fillRect/>
          </a:stretch>
        </p:blipFill>
        <p:spPr bwMode="auto">
          <a:xfrm>
            <a:off x="0" y="914400"/>
            <a:ext cx="2273300" cy="2590800"/>
          </a:xfrm>
          <a:prstGeom prst="rect">
            <a:avLst/>
          </a:prstGeom>
          <a:noFill/>
          <a:ln w="9525">
            <a:noFill/>
            <a:miter lim="800000"/>
            <a:headEnd/>
            <a:tailEnd/>
          </a:ln>
        </p:spPr>
      </p:pic>
      <p:sp>
        <p:nvSpPr>
          <p:cNvPr id="60425" name="TextBox 4"/>
          <p:cNvSpPr txBox="1">
            <a:spLocks noChangeArrowheads="1"/>
          </p:cNvSpPr>
          <p:nvPr/>
        </p:nvSpPr>
        <p:spPr bwMode="auto">
          <a:xfrm>
            <a:off x="914400" y="76200"/>
            <a:ext cx="7375525" cy="457200"/>
          </a:xfrm>
          <a:prstGeom prst="rect">
            <a:avLst/>
          </a:prstGeom>
          <a:noFill/>
          <a:ln w="9525">
            <a:noFill/>
            <a:miter lim="800000"/>
            <a:headEnd/>
            <a:tailEnd/>
          </a:ln>
        </p:spPr>
        <p:txBody>
          <a:bodyPr wrap="none">
            <a:spAutoFit/>
          </a:bodyPr>
          <a:lstStyle/>
          <a:p>
            <a:pPr defTabSz="457200" eaLnBrk="1" hangingPunct="1"/>
            <a:r>
              <a:rPr lang="en-US" sz="2400" b="1">
                <a:latin typeface="Times New Roman" pitchFamily="18" charset="0"/>
                <a:ea typeface="ＭＳ Ｐゴシック" pitchFamily="34" charset="-128"/>
              </a:rPr>
              <a:t>CalNex-2010 O</a:t>
            </a:r>
            <a:r>
              <a:rPr lang="en-US" sz="2400" b="1" baseline="-25000">
                <a:latin typeface="Times New Roman" pitchFamily="18" charset="0"/>
                <a:ea typeface="ＭＳ Ｐゴシック" pitchFamily="34" charset="-128"/>
              </a:rPr>
              <a:t>3</a:t>
            </a:r>
            <a:r>
              <a:rPr lang="en-US" sz="2400" b="1">
                <a:latin typeface="Times New Roman" pitchFamily="18" charset="0"/>
                <a:ea typeface="ＭＳ Ｐゴシック" pitchFamily="34" charset="-128"/>
              </a:rPr>
              <a:t> sondes – Owen Cooper (NOAA ESRL)</a:t>
            </a:r>
          </a:p>
        </p:txBody>
      </p:sp>
      <p:sp>
        <p:nvSpPr>
          <p:cNvPr id="60426" name="Text Box 14"/>
          <p:cNvSpPr txBox="1">
            <a:spLocks noChangeArrowheads="1"/>
          </p:cNvSpPr>
          <p:nvPr/>
        </p:nvSpPr>
        <p:spPr bwMode="auto">
          <a:xfrm>
            <a:off x="152400" y="533400"/>
            <a:ext cx="2146300" cy="366713"/>
          </a:xfrm>
          <a:prstGeom prst="rect">
            <a:avLst/>
          </a:prstGeom>
          <a:noFill/>
          <a:ln w="9525">
            <a:noFill/>
            <a:miter lim="800000"/>
            <a:headEnd/>
            <a:tailEnd/>
          </a:ln>
        </p:spPr>
        <p:txBody>
          <a:bodyPr wrap="none">
            <a:spAutoFit/>
          </a:bodyPr>
          <a:lstStyle/>
          <a:p>
            <a:r>
              <a:rPr lang="en-US" b="1">
                <a:latin typeface="Times New Roman" pitchFamily="18" charset="0"/>
              </a:rPr>
              <a:t>CalNex Ozonesonde</a:t>
            </a:r>
          </a:p>
        </p:txBody>
      </p:sp>
      <p:sp>
        <p:nvSpPr>
          <p:cNvPr id="60427" name="Text Box 15"/>
          <p:cNvSpPr txBox="1">
            <a:spLocks noChangeArrowheads="1"/>
          </p:cNvSpPr>
          <p:nvPr/>
        </p:nvSpPr>
        <p:spPr bwMode="auto">
          <a:xfrm>
            <a:off x="2438400" y="838200"/>
            <a:ext cx="6248400" cy="2563813"/>
          </a:xfrm>
          <a:prstGeom prst="rect">
            <a:avLst/>
          </a:prstGeom>
          <a:noFill/>
          <a:ln w="9525">
            <a:noFill/>
            <a:miter lim="800000"/>
            <a:headEnd/>
            <a:tailEnd/>
          </a:ln>
        </p:spPr>
        <p:txBody>
          <a:bodyPr>
            <a:spAutoFit/>
          </a:bodyPr>
          <a:lstStyle/>
          <a:p>
            <a:r>
              <a:rPr lang="en-US" b="1">
                <a:latin typeface="Times New Roman" pitchFamily="18" charset="0"/>
              </a:rPr>
              <a:t>RAQMS LBC and default background errors results in free tropospheric overestimates </a:t>
            </a:r>
            <a:r>
              <a:rPr lang="en-US" b="1" u="sng">
                <a:latin typeface="Times New Roman" pitchFamily="18" charset="0"/>
              </a:rPr>
              <a:t>but good PBL and UT/LS</a:t>
            </a:r>
          </a:p>
          <a:p>
            <a:endParaRPr lang="en-US" b="1">
              <a:latin typeface="Times New Roman" pitchFamily="18" charset="0"/>
            </a:endParaRPr>
          </a:p>
          <a:p>
            <a:r>
              <a:rPr lang="en-US" b="1">
                <a:latin typeface="Times New Roman" pitchFamily="18" charset="0"/>
              </a:rPr>
              <a:t>FIXED LBC and default background errors results in free tropospheric and PBL overestimates </a:t>
            </a:r>
            <a:r>
              <a:rPr lang="en-US" b="1" u="sng">
                <a:latin typeface="Times New Roman" pitchFamily="18" charset="0"/>
              </a:rPr>
              <a:t>with UT/LS underestimates</a:t>
            </a:r>
          </a:p>
          <a:p>
            <a:endParaRPr lang="en-US" b="1" u="sng">
              <a:latin typeface="Times New Roman" pitchFamily="18" charset="0"/>
            </a:endParaRPr>
          </a:p>
          <a:p>
            <a:r>
              <a:rPr lang="en-US" b="1">
                <a:latin typeface="Times New Roman" pitchFamily="18" charset="0"/>
              </a:rPr>
              <a:t>FIXED LBC+GFS UT/LS and GFS background errors results in </a:t>
            </a:r>
            <a:r>
              <a:rPr lang="en-US" b="1" u="sng">
                <a:latin typeface="Times New Roman" pitchFamily="18" charset="0"/>
              </a:rPr>
              <a:t>best agreement</a:t>
            </a:r>
            <a:r>
              <a:rPr lang="en-US" b="1">
                <a:latin typeface="Times New Roman" pitchFamily="18" charset="0"/>
              </a:rPr>
              <a:t> with IONS ozonesonde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65088"/>
            <a:ext cx="8415338" cy="1077912"/>
          </a:xfrm>
          <a:prstGeom prst="rect">
            <a:avLst/>
          </a:prstGeom>
          <a:noFill/>
          <a:ln w="9525">
            <a:noFill/>
            <a:miter lim="800000"/>
            <a:headEnd/>
            <a:tailEnd/>
          </a:ln>
        </p:spPr>
        <p:txBody>
          <a:bodyPr wrap="none">
            <a:spAutoFit/>
          </a:bodyPr>
          <a:lstStyle/>
          <a:p>
            <a:pPr algn="ctr"/>
            <a:r>
              <a:rPr lang="en-US" sz="3200">
                <a:latin typeface="Times New Roman" pitchFamily="18" charset="0"/>
              </a:rPr>
              <a:t>Tropospheric Air Quality is largely determined by </a:t>
            </a:r>
          </a:p>
          <a:p>
            <a:pPr algn="ctr"/>
            <a:r>
              <a:rPr lang="en-US" sz="3200">
                <a:latin typeface="Times New Roman" pitchFamily="18" charset="0"/>
              </a:rPr>
              <a:t>the abundance of</a:t>
            </a:r>
            <a:r>
              <a:rPr lang="en-US" sz="3200" b="1" i="1">
                <a:latin typeface="Times New Roman" pitchFamily="18" charset="0"/>
              </a:rPr>
              <a:t> Aerosols</a:t>
            </a:r>
            <a:r>
              <a:rPr lang="en-US" sz="3200">
                <a:latin typeface="Times New Roman" pitchFamily="18" charset="0"/>
              </a:rPr>
              <a:t> and </a:t>
            </a:r>
            <a:r>
              <a:rPr lang="en-US" sz="3200" b="1" i="1">
                <a:latin typeface="Times New Roman" pitchFamily="18" charset="0"/>
              </a:rPr>
              <a:t>Ozone</a:t>
            </a:r>
          </a:p>
        </p:txBody>
      </p:sp>
      <p:sp>
        <p:nvSpPr>
          <p:cNvPr id="12291" name="Text Box 3"/>
          <p:cNvSpPr txBox="1">
            <a:spLocks noChangeArrowheads="1"/>
          </p:cNvSpPr>
          <p:nvPr/>
        </p:nvSpPr>
        <p:spPr bwMode="auto">
          <a:xfrm>
            <a:off x="0" y="1371600"/>
            <a:ext cx="5410200" cy="2379663"/>
          </a:xfrm>
          <a:prstGeom prst="rect">
            <a:avLst/>
          </a:prstGeom>
          <a:noFill/>
          <a:ln w="9525">
            <a:noFill/>
            <a:miter lim="800000"/>
            <a:headEnd/>
            <a:tailEnd/>
          </a:ln>
        </p:spPr>
        <p:txBody>
          <a:bodyPr>
            <a:spAutoFit/>
          </a:bodyPr>
          <a:lstStyle/>
          <a:p>
            <a:r>
              <a:rPr lang="en-US" sz="2400" b="1">
                <a:latin typeface="Times New Roman" pitchFamily="18" charset="0"/>
              </a:rPr>
              <a:t>What are </a:t>
            </a:r>
            <a:r>
              <a:rPr lang="en-US" sz="2400" i="1">
                <a:latin typeface="Times New Roman" pitchFamily="18" charset="0"/>
              </a:rPr>
              <a:t>tropospheric aerosols</a:t>
            </a:r>
            <a:r>
              <a:rPr lang="en-US" sz="2400" b="1">
                <a:latin typeface="Times New Roman" pitchFamily="18" charset="0"/>
              </a:rPr>
              <a:t>? </a:t>
            </a:r>
          </a:p>
          <a:p>
            <a:r>
              <a:rPr lang="en-US">
                <a:latin typeface="Times New Roman" pitchFamily="18" charset="0"/>
              </a:rPr>
              <a:t>Aerosols are a mixture of microscopic solids and liquid droplets suspended in air. This pollution, also known as particulate matter, is made up of a number of components, including acids (such as nitrates and sulfates), organic chemicals, metals, soil or dust particles, and allergens (such as fragments of pollen or mold spores).</a:t>
            </a:r>
          </a:p>
        </p:txBody>
      </p:sp>
      <p:pic>
        <p:nvPicPr>
          <p:cNvPr id="12292" name="Picture 4" descr="Particles contribute to haze, such as this brown haze over Boston."/>
          <p:cNvPicPr>
            <a:picLocks noChangeAspect="1" noChangeArrowheads="1"/>
          </p:cNvPicPr>
          <p:nvPr/>
        </p:nvPicPr>
        <p:blipFill>
          <a:blip r:embed="rId3"/>
          <a:srcRect/>
          <a:stretch>
            <a:fillRect/>
          </a:stretch>
        </p:blipFill>
        <p:spPr bwMode="auto">
          <a:xfrm>
            <a:off x="5562600" y="1447800"/>
            <a:ext cx="3581400" cy="2563813"/>
          </a:xfrm>
          <a:prstGeom prst="rect">
            <a:avLst/>
          </a:prstGeom>
          <a:noFill/>
          <a:ln w="9525">
            <a:noFill/>
            <a:miter lim="800000"/>
            <a:headEnd/>
            <a:tailEnd/>
          </a:ln>
        </p:spPr>
      </p:pic>
      <p:pic>
        <p:nvPicPr>
          <p:cNvPr id="12293" name="Picture 5" descr="cover"/>
          <p:cNvPicPr>
            <a:picLocks noChangeAspect="1" noChangeArrowheads="1"/>
          </p:cNvPicPr>
          <p:nvPr/>
        </p:nvPicPr>
        <p:blipFill>
          <a:blip r:embed="rId4"/>
          <a:srcRect/>
          <a:stretch>
            <a:fillRect/>
          </a:stretch>
        </p:blipFill>
        <p:spPr bwMode="auto">
          <a:xfrm>
            <a:off x="0" y="3733800"/>
            <a:ext cx="2395538" cy="3124200"/>
          </a:xfrm>
          <a:prstGeom prst="rect">
            <a:avLst/>
          </a:prstGeom>
          <a:noFill/>
          <a:ln w="9525">
            <a:noFill/>
            <a:miter lim="800000"/>
            <a:headEnd/>
            <a:tailEnd/>
          </a:ln>
        </p:spPr>
      </p:pic>
      <p:sp>
        <p:nvSpPr>
          <p:cNvPr id="12294" name="Rectangle 6"/>
          <p:cNvSpPr>
            <a:spLocks noChangeArrowheads="1"/>
          </p:cNvSpPr>
          <p:nvPr/>
        </p:nvSpPr>
        <p:spPr bwMode="auto">
          <a:xfrm>
            <a:off x="3657600" y="4343400"/>
            <a:ext cx="5486400" cy="2289175"/>
          </a:xfrm>
          <a:prstGeom prst="rect">
            <a:avLst/>
          </a:prstGeom>
          <a:noFill/>
          <a:ln w="9525">
            <a:noFill/>
            <a:miter lim="800000"/>
            <a:headEnd/>
            <a:tailEnd/>
          </a:ln>
        </p:spPr>
        <p:txBody>
          <a:bodyPr>
            <a:spAutoFit/>
          </a:bodyPr>
          <a:lstStyle/>
          <a:p>
            <a:r>
              <a:rPr lang="en-US">
                <a:latin typeface="Times New Roman" pitchFamily="18" charset="0"/>
              </a:rPr>
              <a:t>Ground-level </a:t>
            </a:r>
            <a:r>
              <a:rPr lang="en-US" b="1" i="1">
                <a:latin typeface="Times New Roman" pitchFamily="18" charset="0"/>
              </a:rPr>
              <a:t>ozone</a:t>
            </a:r>
            <a:r>
              <a:rPr lang="en-US">
                <a:latin typeface="Times New Roman" pitchFamily="18" charset="0"/>
              </a:rPr>
              <a:t>, a primary ingredient in smog, is formed when volatile organic compounds (VOCs) and NOx react chemically in the presence of sunlight. Car, trucks, power plants and industrial facilities are primary sources of these emissions. Ozone pollution is a concern during the summer months when the weather conditions needed to form ground-level ozone – lots of sun and hot temperatures – normally occur.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324600"/>
            <a:ext cx="8763000" cy="461665"/>
          </a:xfrm>
          <a:prstGeom prst="rect">
            <a:avLst/>
          </a:prstGeom>
        </p:spPr>
        <p:txBody>
          <a:bodyPr wrap="square">
            <a:spAutoFit/>
          </a:bodyPr>
          <a:lstStyle/>
          <a:p>
            <a:r>
              <a:rPr lang="en-US" sz="1200" b="1" dirty="0" smtClean="0">
                <a:latin typeface="Times New Roman" pitchFamily="18" charset="0"/>
                <a:cs typeface="Times New Roman" pitchFamily="18" charset="0"/>
              </a:rPr>
              <a:t>Liu, Z., et al. (2011), Three-dimensional </a:t>
            </a:r>
            <a:r>
              <a:rPr lang="en-US" sz="1200" b="1" dirty="0" err="1" smtClean="0">
                <a:latin typeface="Times New Roman" pitchFamily="18" charset="0"/>
                <a:cs typeface="Times New Roman" pitchFamily="18" charset="0"/>
              </a:rPr>
              <a:t>variational</a:t>
            </a:r>
            <a:r>
              <a:rPr lang="en-US" sz="1200" b="1" dirty="0" smtClean="0">
                <a:latin typeface="Times New Roman" pitchFamily="18" charset="0"/>
                <a:cs typeface="Times New Roman" pitchFamily="18" charset="0"/>
              </a:rPr>
              <a:t> assimilation of MODIS aerosol optical depth: Implementation and application to a dust storm over East Asia, J. </a:t>
            </a:r>
            <a:r>
              <a:rPr lang="en-US" sz="1200" b="1" dirty="0" err="1" smtClean="0">
                <a:latin typeface="Times New Roman" pitchFamily="18" charset="0"/>
                <a:cs typeface="Times New Roman" pitchFamily="18" charset="0"/>
              </a:rPr>
              <a:t>Geophys</a:t>
            </a:r>
            <a:r>
              <a:rPr lang="en-US" sz="1200" b="1" dirty="0" smtClean="0">
                <a:latin typeface="Times New Roman" pitchFamily="18" charset="0"/>
                <a:cs typeface="Times New Roman" pitchFamily="18" charset="0"/>
              </a:rPr>
              <a:t>. Res., 116, D23206, doi:10.1029/2011JD016159.</a:t>
            </a:r>
            <a:endParaRPr lang="en-US" sz="1200" b="1" dirty="0">
              <a:latin typeface="Times New Roman" pitchFamily="18" charset="0"/>
              <a:cs typeface="Times New Roman" pitchFamily="18" charset="0"/>
            </a:endParaRPr>
          </a:p>
        </p:txBody>
      </p:sp>
      <p:sp>
        <p:nvSpPr>
          <p:cNvPr id="3" name="Rectangle 2"/>
          <p:cNvSpPr/>
          <p:nvPr/>
        </p:nvSpPr>
        <p:spPr>
          <a:xfrm>
            <a:off x="5638800" y="2286000"/>
            <a:ext cx="3276600" cy="3416320"/>
          </a:xfrm>
          <a:prstGeom prst="rect">
            <a:avLst/>
          </a:prstGeom>
        </p:spPr>
        <p:txBody>
          <a:bodyPr wrap="square">
            <a:spAutoFit/>
          </a:bodyPr>
          <a:lstStyle/>
          <a:p>
            <a:pPr>
              <a:buFont typeface="Arial" pitchFamily="34" charset="0"/>
              <a:buChar char="•"/>
            </a:pPr>
            <a:r>
              <a:rPr lang="en-US" dirty="0" smtClean="0">
                <a:latin typeface="Times New Roman" pitchFamily="18" charset="0"/>
                <a:cs typeface="Times New Roman" pitchFamily="18" charset="0"/>
              </a:rPr>
              <a:t>WRF/</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model</a:t>
            </a:r>
          </a:p>
          <a:p>
            <a:pPr>
              <a:buFont typeface="Arial" pitchFamily="34" charset="0"/>
              <a:buChar char="•"/>
            </a:pPr>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Goddard Chemistry Aerosol Radiation and Transport (GOCART) aerosol scheme</a:t>
            </a:r>
          </a:p>
          <a:p>
            <a:pPr>
              <a:buFont typeface="Arial" pitchFamily="34" charset="0"/>
              <a:buChar char="•"/>
            </a:pPr>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GSI 3DVAR minimization procedure</a:t>
            </a:r>
          </a:p>
          <a:p>
            <a:pPr>
              <a:buFont typeface="Arial" pitchFamily="34" charset="0"/>
              <a:buChar char="•"/>
            </a:pPr>
            <a:endParaRPr lang="en-US"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AOD observation operator is based upon the community </a:t>
            </a:r>
            <a:r>
              <a:rPr lang="en-US" dirty="0" err="1" smtClean="0">
                <a:latin typeface="Times New Roman" pitchFamily="18" charset="0"/>
                <a:cs typeface="Times New Roman" pitchFamily="18" charset="0"/>
              </a:rPr>
              <a:t>radiative</a:t>
            </a:r>
            <a:r>
              <a:rPr lang="en-US" dirty="0" smtClean="0">
                <a:latin typeface="Times New Roman" pitchFamily="18" charset="0"/>
                <a:cs typeface="Times New Roman" pitchFamily="18" charset="0"/>
              </a:rPr>
              <a:t> transfer model (CRTM)</a:t>
            </a:r>
            <a:endParaRPr lang="en-US" dirty="0">
              <a:latin typeface="Times New Roman" pitchFamily="18" charset="0"/>
              <a:cs typeface="Times New Roman" pitchFamily="18" charset="0"/>
            </a:endParaRPr>
          </a:p>
        </p:txBody>
      </p:sp>
      <p:pic>
        <p:nvPicPr>
          <p:cNvPr id="168962" name="Picture 2"/>
          <p:cNvPicPr>
            <a:picLocks noChangeAspect="1" noChangeArrowheads="1"/>
          </p:cNvPicPr>
          <p:nvPr/>
        </p:nvPicPr>
        <p:blipFill>
          <a:blip r:embed="rId2"/>
          <a:srcRect l="22500" t="17000" r="21250" b="7000"/>
          <a:stretch>
            <a:fillRect/>
          </a:stretch>
        </p:blipFill>
        <p:spPr bwMode="auto">
          <a:xfrm>
            <a:off x="609600" y="1828800"/>
            <a:ext cx="4872789" cy="4114800"/>
          </a:xfrm>
          <a:prstGeom prst="rect">
            <a:avLst/>
          </a:prstGeom>
          <a:noFill/>
          <a:ln w="9525">
            <a:noFill/>
            <a:miter lim="800000"/>
            <a:headEnd/>
            <a:tailEnd/>
          </a:ln>
          <a:effectLst/>
        </p:spPr>
      </p:pic>
      <p:sp>
        <p:nvSpPr>
          <p:cNvPr id="5" name="TextBox 4"/>
          <p:cNvSpPr txBox="1"/>
          <p:nvPr/>
        </p:nvSpPr>
        <p:spPr>
          <a:xfrm>
            <a:off x="762000" y="1066800"/>
            <a:ext cx="7953459"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Development of Operational AOD assimilation Capabilities</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a:stretch>
            <a:fillRect/>
          </a:stretch>
        </p:blipFill>
        <p:spPr bwMode="auto">
          <a:xfrm>
            <a:off x="228600" y="228600"/>
            <a:ext cx="4953000" cy="6143096"/>
          </a:xfrm>
          <a:prstGeom prst="rect">
            <a:avLst/>
          </a:prstGeom>
          <a:noFill/>
          <a:ln w="9525">
            <a:noFill/>
            <a:miter lim="800000"/>
            <a:headEnd/>
            <a:tailEnd/>
          </a:ln>
          <a:effectLst/>
        </p:spPr>
      </p:pic>
      <p:sp>
        <p:nvSpPr>
          <p:cNvPr id="3" name="TextBox 2"/>
          <p:cNvSpPr txBox="1"/>
          <p:nvPr/>
        </p:nvSpPr>
        <p:spPr>
          <a:xfrm>
            <a:off x="5562600" y="1981200"/>
            <a:ext cx="3352800" cy="923330"/>
          </a:xfrm>
          <a:prstGeom prst="rect">
            <a:avLst/>
          </a:prstGeom>
          <a:noFill/>
        </p:spPr>
        <p:txBody>
          <a:bodyPr wrap="square" rtlCol="0">
            <a:spAutoFit/>
          </a:bodyPr>
          <a:lstStyle/>
          <a:p>
            <a:r>
              <a:rPr lang="en-US" dirty="0" smtClean="0"/>
              <a:t>Background error estimated for each aerosol specie using NMC method</a:t>
            </a:r>
            <a:endParaRPr lang="en-US" dirty="0"/>
          </a:p>
        </p:txBody>
      </p:sp>
      <p:sp>
        <p:nvSpPr>
          <p:cNvPr id="4" name="Rectangle 3"/>
          <p:cNvSpPr/>
          <p:nvPr/>
        </p:nvSpPr>
        <p:spPr>
          <a:xfrm>
            <a:off x="0" y="6400800"/>
            <a:ext cx="5943600" cy="338554"/>
          </a:xfrm>
          <a:prstGeom prst="rect">
            <a:avLst/>
          </a:prstGeom>
        </p:spPr>
        <p:txBody>
          <a:bodyPr wrap="square">
            <a:spAutoFit/>
          </a:bodyPr>
          <a:lstStyle/>
          <a:p>
            <a:r>
              <a:rPr lang="en-US" sz="1600" b="1" dirty="0" smtClean="0">
                <a:latin typeface="Times New Roman" pitchFamily="18" charset="0"/>
                <a:cs typeface="Times New Roman" pitchFamily="18" charset="0"/>
              </a:rPr>
              <a:t>Domain-averaged background error standard deviation (</a:t>
            </a:r>
            <a:r>
              <a:rPr lang="en-US" sz="1600" b="1" dirty="0" smtClean="0">
                <a:latin typeface="Symbol" pitchFamily="18" charset="2"/>
                <a:cs typeface="Times New Roman" pitchFamily="18" charset="0"/>
              </a:rPr>
              <a:t>m</a:t>
            </a:r>
            <a:r>
              <a:rPr lang="en-US" sz="1600" b="1" dirty="0" smtClean="0">
                <a:latin typeface="Times New Roman" pitchFamily="18" charset="0"/>
                <a:cs typeface="Times New Roman" pitchFamily="18" charset="0"/>
              </a:rPr>
              <a:t>gkg</a:t>
            </a:r>
            <a:r>
              <a:rPr lang="en-US" sz="1600" b="1" baseline="30000" dirty="0" smtClean="0">
                <a:latin typeface="Times New Roman" pitchFamily="18" charset="0"/>
                <a:cs typeface="Times New Roman" pitchFamily="18" charset="0"/>
              </a:rPr>
              <a:t>−1</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r="2703" b="1474"/>
          <a:stretch>
            <a:fillRect/>
          </a:stretch>
        </p:blipFill>
        <p:spPr bwMode="auto">
          <a:xfrm>
            <a:off x="990600" y="762000"/>
            <a:ext cx="5486400" cy="5943600"/>
          </a:xfrm>
          <a:prstGeom prst="rect">
            <a:avLst/>
          </a:prstGeom>
          <a:noFill/>
          <a:ln w="9525">
            <a:noFill/>
            <a:miter lim="800000"/>
            <a:headEnd/>
            <a:tailEnd/>
          </a:ln>
          <a:effectLst/>
        </p:spPr>
      </p:pic>
      <p:sp>
        <p:nvSpPr>
          <p:cNvPr id="3" name="TextBox 2"/>
          <p:cNvSpPr txBox="1"/>
          <p:nvPr/>
        </p:nvSpPr>
        <p:spPr>
          <a:xfrm>
            <a:off x="2286000" y="228600"/>
            <a:ext cx="3600729"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Aeronet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intercomparisons</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2214563"/>
            <a:ext cx="9144000" cy="0"/>
          </a:xfrm>
          <a:prstGeom prst="rect">
            <a:avLst/>
          </a:prstGeom>
          <a:noFill/>
          <a:ln w="9525">
            <a:noFill/>
            <a:miter lim="800000"/>
            <a:headEnd/>
            <a:tailEnd/>
          </a:ln>
        </p:spPr>
        <p:txBody>
          <a:bodyPr wrap="none" anchor="ctr">
            <a:spAutoFit/>
          </a:bodyPr>
          <a:lstStyle/>
          <a:p>
            <a:endParaRPr lang="en-US"/>
          </a:p>
        </p:txBody>
      </p:sp>
      <p:pic>
        <p:nvPicPr>
          <p:cNvPr id="61443" name="Picture 3"/>
          <p:cNvPicPr>
            <a:picLocks noChangeAspect="1" noChangeArrowheads="1"/>
          </p:cNvPicPr>
          <p:nvPr/>
        </p:nvPicPr>
        <p:blipFill>
          <a:blip r:embed="rId3"/>
          <a:srcRect/>
          <a:stretch>
            <a:fillRect/>
          </a:stretch>
        </p:blipFill>
        <p:spPr bwMode="auto">
          <a:xfrm>
            <a:off x="2014538" y="1143000"/>
            <a:ext cx="5114925" cy="4572000"/>
          </a:xfrm>
          <a:prstGeom prst="rect">
            <a:avLst/>
          </a:prstGeom>
          <a:noFill/>
          <a:ln w="9525">
            <a:noFill/>
            <a:miter lim="800000"/>
            <a:headEnd/>
            <a:tailEnd/>
          </a:ln>
        </p:spPr>
      </p:pic>
      <p:sp>
        <p:nvSpPr>
          <p:cNvPr id="61444" name="Rectangle 4"/>
          <p:cNvSpPr>
            <a:spLocks noChangeArrowheads="1"/>
          </p:cNvSpPr>
          <p:nvPr/>
        </p:nvSpPr>
        <p:spPr bwMode="auto">
          <a:xfrm>
            <a:off x="0" y="271463"/>
            <a:ext cx="9144000" cy="519112"/>
          </a:xfrm>
          <a:prstGeom prst="rect">
            <a:avLst/>
          </a:prstGeom>
          <a:noFill/>
          <a:ln w="9525">
            <a:noFill/>
            <a:miter lim="800000"/>
            <a:headEnd/>
            <a:tailEnd/>
          </a:ln>
        </p:spPr>
        <p:txBody>
          <a:bodyPr anchor="ctr">
            <a:spAutoFit/>
          </a:bodyPr>
          <a:lstStyle/>
          <a:p>
            <a:pPr algn="ctr" eaLnBrk="1" hangingPunct="1"/>
            <a:r>
              <a:rPr lang="en-US" sz="2800" b="1">
                <a:latin typeface="Times New Roman" pitchFamily="18" charset="0"/>
              </a:rPr>
              <a:t>Links between air quality and global climate change</a:t>
            </a:r>
          </a:p>
        </p:txBody>
      </p:sp>
      <p:sp>
        <p:nvSpPr>
          <p:cNvPr id="61445" name="Text Box 5"/>
          <p:cNvSpPr txBox="1">
            <a:spLocks noChangeArrowheads="1"/>
          </p:cNvSpPr>
          <p:nvPr/>
        </p:nvSpPr>
        <p:spPr bwMode="auto">
          <a:xfrm>
            <a:off x="228600" y="5867400"/>
            <a:ext cx="8605838" cy="457200"/>
          </a:xfrm>
          <a:prstGeom prst="rect">
            <a:avLst/>
          </a:prstGeom>
          <a:noFill/>
          <a:ln w="9525">
            <a:noFill/>
            <a:miter lim="800000"/>
            <a:headEnd/>
            <a:tailEnd/>
          </a:ln>
        </p:spPr>
        <p:txBody>
          <a:bodyPr wrap="none">
            <a:spAutoFit/>
          </a:bodyPr>
          <a:lstStyle/>
          <a:p>
            <a:pPr eaLnBrk="1" hangingPunct="1"/>
            <a:r>
              <a:rPr lang="en-US" sz="2400">
                <a:latin typeface="Times New Roman" pitchFamily="18" charset="0"/>
              </a:rPr>
              <a:t>The gray ellipse represents the direction of current trends in the U.S. </a:t>
            </a:r>
          </a:p>
        </p:txBody>
      </p:sp>
      <p:sp>
        <p:nvSpPr>
          <p:cNvPr id="61446" name="Text Box 6"/>
          <p:cNvSpPr txBox="1">
            <a:spLocks noChangeArrowheads="1"/>
          </p:cNvSpPr>
          <p:nvPr/>
        </p:nvSpPr>
        <p:spPr bwMode="auto">
          <a:xfrm>
            <a:off x="0" y="6583363"/>
            <a:ext cx="9210675" cy="274637"/>
          </a:xfrm>
          <a:prstGeom prst="rect">
            <a:avLst/>
          </a:prstGeom>
          <a:noFill/>
          <a:ln w="9525">
            <a:noFill/>
            <a:miter lim="800000"/>
            <a:headEnd/>
            <a:tailEnd/>
          </a:ln>
        </p:spPr>
        <p:txBody>
          <a:bodyPr wrap="none">
            <a:spAutoFit/>
          </a:bodyPr>
          <a:lstStyle/>
          <a:p>
            <a:r>
              <a:rPr lang="en-US" sz="1200" b="1">
                <a:latin typeface="Times New Roman" pitchFamily="18" charset="0"/>
              </a:rPr>
              <a:t>From Research at the Nexus of Air Quality and Climate Change (CalNex) white paper http://www.esrl.noaa.gov/csd/calnex/whitepaper.pdf</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271463"/>
            <a:ext cx="9144000" cy="519112"/>
          </a:xfrm>
          <a:prstGeom prst="rect">
            <a:avLst/>
          </a:prstGeom>
          <a:noFill/>
          <a:ln w="9525">
            <a:noFill/>
            <a:miter lim="800000"/>
            <a:headEnd/>
            <a:tailEnd/>
          </a:ln>
        </p:spPr>
        <p:txBody>
          <a:bodyPr anchor="ctr">
            <a:spAutoFit/>
          </a:bodyPr>
          <a:lstStyle/>
          <a:p>
            <a:pPr algn="ctr" eaLnBrk="1" hangingPunct="1"/>
            <a:r>
              <a:rPr lang="en-US" sz="2800" b="1">
                <a:latin typeface="Times New Roman" pitchFamily="18" charset="0"/>
              </a:rPr>
              <a:t>Links between air quality and global climate change</a:t>
            </a:r>
          </a:p>
        </p:txBody>
      </p:sp>
      <p:pic>
        <p:nvPicPr>
          <p:cNvPr id="66563" name="Picture 7" descr="spm2"/>
          <p:cNvPicPr>
            <a:picLocks noChangeAspect="1" noChangeArrowheads="1"/>
          </p:cNvPicPr>
          <p:nvPr/>
        </p:nvPicPr>
        <p:blipFill>
          <a:blip r:embed="rId3"/>
          <a:srcRect/>
          <a:stretch>
            <a:fillRect/>
          </a:stretch>
        </p:blipFill>
        <p:spPr bwMode="auto">
          <a:xfrm>
            <a:off x="1066800" y="1219200"/>
            <a:ext cx="6934200" cy="4967288"/>
          </a:xfrm>
          <a:prstGeom prst="rect">
            <a:avLst/>
          </a:prstGeom>
          <a:noFill/>
          <a:ln w="9525">
            <a:noFill/>
            <a:miter lim="800000"/>
            <a:headEnd/>
            <a:tailEnd/>
          </a:ln>
        </p:spPr>
      </p:pic>
      <p:sp>
        <p:nvSpPr>
          <p:cNvPr id="66564" name="Text Box 8"/>
          <p:cNvSpPr txBox="1">
            <a:spLocks noChangeArrowheads="1"/>
          </p:cNvSpPr>
          <p:nvPr/>
        </p:nvSpPr>
        <p:spPr bwMode="auto">
          <a:xfrm>
            <a:off x="1812925" y="-38100"/>
            <a:ext cx="1365250" cy="366713"/>
          </a:xfrm>
          <a:prstGeom prst="rect">
            <a:avLst/>
          </a:prstGeom>
          <a:noFill/>
          <a:ln w="9525">
            <a:noFill/>
            <a:miter lim="800000"/>
            <a:headEnd/>
            <a:tailEnd/>
          </a:ln>
        </p:spPr>
        <p:txBody>
          <a:bodyPr wrap="none">
            <a:spAutoFit/>
          </a:bodyPr>
          <a:lstStyle/>
          <a:p>
            <a:r>
              <a:rPr lang="en-US" b="1">
                <a:solidFill>
                  <a:schemeClr val="bg1"/>
                </a:solidFill>
                <a:latin typeface="Times New Roman" pitchFamily="18" charset="0"/>
              </a:rPr>
              <a:t>Air Quality</a:t>
            </a:r>
            <a:r>
              <a:rPr lang="en-US" b="1">
                <a:latin typeface="Times New Roman" pitchFamily="18" charset="0"/>
              </a:rPr>
              <a:t> </a:t>
            </a:r>
          </a:p>
        </p:txBody>
      </p:sp>
      <p:sp>
        <p:nvSpPr>
          <p:cNvPr id="66565" name="Oval 12"/>
          <p:cNvSpPr>
            <a:spLocks noChangeArrowheads="1"/>
          </p:cNvSpPr>
          <p:nvPr/>
        </p:nvSpPr>
        <p:spPr bwMode="auto">
          <a:xfrm>
            <a:off x="3733800" y="2362200"/>
            <a:ext cx="533400" cy="533400"/>
          </a:xfrm>
          <a:prstGeom prst="ellipse">
            <a:avLst/>
          </a:prstGeom>
          <a:noFill/>
          <a:ln w="28575">
            <a:solidFill>
              <a:srgbClr val="FF0000"/>
            </a:solidFill>
            <a:round/>
            <a:headEnd/>
            <a:tailEnd/>
          </a:ln>
        </p:spPr>
        <p:txBody>
          <a:bodyPr wrap="none" anchor="ctr"/>
          <a:lstStyle/>
          <a:p>
            <a:endParaRPr lang="en-US"/>
          </a:p>
        </p:txBody>
      </p:sp>
      <p:sp>
        <p:nvSpPr>
          <p:cNvPr id="66566" name="Oval 13"/>
          <p:cNvSpPr>
            <a:spLocks noChangeArrowheads="1"/>
          </p:cNvSpPr>
          <p:nvPr/>
        </p:nvSpPr>
        <p:spPr bwMode="auto">
          <a:xfrm>
            <a:off x="3124200" y="3657600"/>
            <a:ext cx="990600" cy="990600"/>
          </a:xfrm>
          <a:prstGeom prst="ellipse">
            <a:avLst/>
          </a:prstGeom>
          <a:noFill/>
          <a:ln w="28575">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a:stretch>
            <a:fillRect/>
          </a:stretch>
        </p:blipFill>
        <p:spPr bwMode="auto">
          <a:xfrm>
            <a:off x="152400" y="0"/>
            <a:ext cx="6172200" cy="5014913"/>
          </a:xfrm>
          <a:prstGeom prst="rect">
            <a:avLst/>
          </a:prstGeom>
          <a:noFill/>
          <a:ln w="9525">
            <a:noFill/>
            <a:miter lim="800000"/>
            <a:headEnd/>
            <a:tailEnd/>
          </a:ln>
        </p:spPr>
      </p:pic>
      <p:pic>
        <p:nvPicPr>
          <p:cNvPr id="62467" name="Picture 3"/>
          <p:cNvPicPr>
            <a:picLocks noChangeAspect="1" noChangeArrowheads="1"/>
          </p:cNvPicPr>
          <p:nvPr/>
        </p:nvPicPr>
        <p:blipFill>
          <a:blip r:embed="rId4"/>
          <a:srcRect l="10075" r="15366"/>
          <a:stretch>
            <a:fillRect/>
          </a:stretch>
        </p:blipFill>
        <p:spPr bwMode="auto">
          <a:xfrm>
            <a:off x="6400800" y="2438400"/>
            <a:ext cx="2743200" cy="2451100"/>
          </a:xfrm>
          <a:prstGeom prst="rect">
            <a:avLst/>
          </a:prstGeom>
          <a:noFill/>
          <a:ln w="9525">
            <a:noFill/>
            <a:miter lim="800000"/>
            <a:headEnd/>
            <a:tailEnd/>
          </a:ln>
        </p:spPr>
      </p:pic>
      <p:pic>
        <p:nvPicPr>
          <p:cNvPr id="62468" name="Picture 4" descr="arcpaclogo"/>
          <p:cNvPicPr>
            <a:picLocks noChangeAspect="1" noChangeArrowheads="1"/>
          </p:cNvPicPr>
          <p:nvPr/>
        </p:nvPicPr>
        <p:blipFill>
          <a:blip r:embed="rId5"/>
          <a:srcRect/>
          <a:stretch>
            <a:fillRect/>
          </a:stretch>
        </p:blipFill>
        <p:spPr bwMode="auto">
          <a:xfrm>
            <a:off x="6324600" y="0"/>
            <a:ext cx="2819400" cy="2398713"/>
          </a:xfrm>
          <a:prstGeom prst="rect">
            <a:avLst/>
          </a:prstGeom>
          <a:noFill/>
          <a:ln w="9525">
            <a:noFill/>
            <a:miter lim="800000"/>
            <a:headEnd/>
            <a:tailEnd/>
          </a:ln>
        </p:spPr>
      </p:pic>
      <p:sp>
        <p:nvSpPr>
          <p:cNvPr id="62469" name="TextBox 8"/>
          <p:cNvSpPr txBox="1">
            <a:spLocks noChangeArrowheads="1"/>
          </p:cNvSpPr>
          <p:nvPr/>
        </p:nvSpPr>
        <p:spPr bwMode="auto">
          <a:xfrm>
            <a:off x="0" y="4953000"/>
            <a:ext cx="9144000" cy="1465263"/>
          </a:xfrm>
          <a:prstGeom prst="rect">
            <a:avLst/>
          </a:prstGeom>
          <a:solidFill>
            <a:srgbClr val="FFFF00"/>
          </a:solidFill>
          <a:ln w="9525">
            <a:noFill/>
            <a:miter lim="800000"/>
            <a:headEnd/>
            <a:tailEnd/>
          </a:ln>
        </p:spPr>
        <p:txBody>
          <a:bodyPr>
            <a:spAutoFit/>
          </a:bodyPr>
          <a:lstStyle/>
          <a:p>
            <a:pPr indent="457200" eaLnBrk="1" hangingPunct="1"/>
            <a:r>
              <a:rPr lang="en-US" b="1">
                <a:latin typeface="Times New Roman" pitchFamily="18" charset="0"/>
                <a:cs typeface="Times New Roman" pitchFamily="18" charset="0"/>
              </a:rPr>
              <a:t>During April 2008, as part of the International Polar Year (IPY), NOAA’s Climate Forcing and Air Quality Programs engaged in an airborne field measurement campaign in the Alaskan  Arctic .  The Aerosol, Radiation, and Cloud Processes affecting Arctic Climate (ARCPAC) field mission (Fairbanks AK) focused on direct measurements of properties and processes associated with non-greenhouse-gas atmospheric climate forcing </a:t>
            </a:r>
          </a:p>
        </p:txBody>
      </p:sp>
      <p:sp>
        <p:nvSpPr>
          <p:cNvPr id="62470" name="Rectangle 6"/>
          <p:cNvSpPr>
            <a:spLocks noChangeArrowheads="1"/>
          </p:cNvSpPr>
          <p:nvPr/>
        </p:nvSpPr>
        <p:spPr bwMode="auto">
          <a:xfrm>
            <a:off x="2362200" y="6491288"/>
            <a:ext cx="4870450" cy="366712"/>
          </a:xfrm>
          <a:prstGeom prst="rect">
            <a:avLst/>
          </a:prstGeom>
          <a:noFill/>
          <a:ln w="9525">
            <a:noFill/>
            <a:miter lim="800000"/>
            <a:headEnd/>
            <a:tailEnd/>
          </a:ln>
        </p:spPr>
        <p:txBody>
          <a:bodyPr wrap="none">
            <a:spAutoFit/>
          </a:bodyPr>
          <a:lstStyle/>
          <a:p>
            <a:r>
              <a:rPr lang="en-US"/>
              <a:t>Website: http://www.esrl.noaa.gov/csd/arcpac/</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otal_aod"/>
          <p:cNvPicPr>
            <a:picLocks noChangeAspect="1" noChangeArrowheads="1"/>
          </p:cNvPicPr>
          <p:nvPr/>
        </p:nvPicPr>
        <p:blipFill>
          <a:blip r:embed="rId3"/>
          <a:srcRect/>
          <a:stretch>
            <a:fillRect/>
          </a:stretch>
        </p:blipFill>
        <p:spPr bwMode="auto">
          <a:xfrm>
            <a:off x="2847975" y="1876425"/>
            <a:ext cx="3427413" cy="3427413"/>
          </a:xfrm>
          <a:prstGeom prst="rect">
            <a:avLst/>
          </a:prstGeom>
          <a:noFill/>
          <a:ln w="9525">
            <a:noFill/>
            <a:miter lim="800000"/>
            <a:headEnd/>
            <a:tailEnd/>
          </a:ln>
        </p:spPr>
      </p:pic>
      <p:pic>
        <p:nvPicPr>
          <p:cNvPr id="63491" name="Picture 20" descr="raqms_aeronet_scatter_pdf"/>
          <p:cNvPicPr>
            <a:picLocks noChangeAspect="1" noChangeArrowheads="1"/>
          </p:cNvPicPr>
          <p:nvPr/>
        </p:nvPicPr>
        <p:blipFill>
          <a:blip r:embed="rId4"/>
          <a:srcRect r="50627"/>
          <a:stretch>
            <a:fillRect/>
          </a:stretch>
        </p:blipFill>
        <p:spPr bwMode="auto">
          <a:xfrm>
            <a:off x="0" y="3694113"/>
            <a:ext cx="3124200" cy="3163887"/>
          </a:xfrm>
          <a:prstGeom prst="rect">
            <a:avLst/>
          </a:prstGeom>
          <a:noFill/>
          <a:ln w="9525">
            <a:noFill/>
            <a:miter lim="800000"/>
            <a:headEnd/>
            <a:tailEnd/>
          </a:ln>
        </p:spPr>
      </p:pic>
      <p:pic>
        <p:nvPicPr>
          <p:cNvPr id="63492" name="Picture 21" descr="raqms_aeronet_scatter_pdf"/>
          <p:cNvPicPr>
            <a:picLocks noChangeAspect="1" noChangeArrowheads="1"/>
          </p:cNvPicPr>
          <p:nvPr/>
        </p:nvPicPr>
        <p:blipFill>
          <a:blip r:embed="rId4"/>
          <a:srcRect l="48169"/>
          <a:stretch>
            <a:fillRect/>
          </a:stretch>
        </p:blipFill>
        <p:spPr bwMode="auto">
          <a:xfrm>
            <a:off x="5864225" y="3694113"/>
            <a:ext cx="3279775" cy="3163887"/>
          </a:xfrm>
          <a:prstGeom prst="rect">
            <a:avLst/>
          </a:prstGeom>
          <a:noFill/>
          <a:ln w="9525">
            <a:noFill/>
            <a:miter lim="800000"/>
            <a:headEnd/>
            <a:tailEnd/>
          </a:ln>
        </p:spPr>
      </p:pic>
      <p:pic>
        <p:nvPicPr>
          <p:cNvPr id="63493" name="Picture 3" descr="dust_aod"/>
          <p:cNvPicPr>
            <a:picLocks noChangeAspect="1" noChangeArrowheads="1"/>
          </p:cNvPicPr>
          <p:nvPr/>
        </p:nvPicPr>
        <p:blipFill>
          <a:blip r:embed="rId5"/>
          <a:srcRect/>
          <a:stretch>
            <a:fillRect/>
          </a:stretch>
        </p:blipFill>
        <p:spPr bwMode="auto">
          <a:xfrm>
            <a:off x="5716588" y="0"/>
            <a:ext cx="3427412" cy="3427413"/>
          </a:xfrm>
          <a:prstGeom prst="rect">
            <a:avLst/>
          </a:prstGeom>
          <a:noFill/>
          <a:ln w="9525">
            <a:noFill/>
            <a:miter lim="800000"/>
            <a:headEnd/>
            <a:tailEnd/>
          </a:ln>
        </p:spPr>
      </p:pic>
      <p:pic>
        <p:nvPicPr>
          <p:cNvPr id="63494" name="Picture 6" descr="bcoc_aod"/>
          <p:cNvPicPr>
            <a:picLocks noChangeAspect="1" noChangeArrowheads="1"/>
          </p:cNvPicPr>
          <p:nvPr/>
        </p:nvPicPr>
        <p:blipFill>
          <a:blip r:embed="rId6"/>
          <a:srcRect/>
          <a:stretch>
            <a:fillRect/>
          </a:stretch>
        </p:blipFill>
        <p:spPr bwMode="auto">
          <a:xfrm>
            <a:off x="0" y="0"/>
            <a:ext cx="3427413" cy="3427413"/>
          </a:xfrm>
          <a:prstGeom prst="rect">
            <a:avLst/>
          </a:prstGeom>
          <a:noFill/>
          <a:ln w="9525">
            <a:noFill/>
            <a:miter lim="800000"/>
            <a:headEnd/>
            <a:tailEnd/>
          </a:ln>
        </p:spPr>
      </p:pic>
      <p:sp>
        <p:nvSpPr>
          <p:cNvPr id="63495" name="Text Box 7"/>
          <p:cNvSpPr txBox="1">
            <a:spLocks noChangeArrowheads="1"/>
          </p:cNvSpPr>
          <p:nvPr/>
        </p:nvSpPr>
        <p:spPr bwMode="auto">
          <a:xfrm>
            <a:off x="3048000" y="304800"/>
            <a:ext cx="2860675" cy="822325"/>
          </a:xfrm>
          <a:prstGeom prst="rect">
            <a:avLst/>
          </a:prstGeom>
          <a:noFill/>
          <a:ln w="9525">
            <a:noFill/>
            <a:miter lim="800000"/>
            <a:headEnd/>
            <a:tailEnd/>
          </a:ln>
        </p:spPr>
        <p:txBody>
          <a:bodyPr wrap="none">
            <a:spAutoFit/>
          </a:bodyPr>
          <a:lstStyle/>
          <a:p>
            <a:pPr algn="ctr"/>
            <a:r>
              <a:rPr lang="en-US" sz="2400" b="1"/>
              <a:t>RAQMS April 2008</a:t>
            </a:r>
          </a:p>
          <a:p>
            <a:pPr algn="ctr"/>
            <a:r>
              <a:rPr lang="en-US" sz="2400" b="1"/>
              <a:t>AOD Partitioning</a:t>
            </a:r>
            <a:r>
              <a:rPr lang="en-US"/>
              <a:t> </a:t>
            </a:r>
          </a:p>
        </p:txBody>
      </p:sp>
      <p:sp>
        <p:nvSpPr>
          <p:cNvPr id="63496" name="Text Box 8"/>
          <p:cNvSpPr txBox="1">
            <a:spLocks noChangeArrowheads="1"/>
          </p:cNvSpPr>
          <p:nvPr/>
        </p:nvSpPr>
        <p:spPr bwMode="auto">
          <a:xfrm>
            <a:off x="7043738" y="76200"/>
            <a:ext cx="654050" cy="366713"/>
          </a:xfrm>
          <a:prstGeom prst="rect">
            <a:avLst/>
          </a:prstGeom>
          <a:noFill/>
          <a:ln w="9525">
            <a:noFill/>
            <a:miter lim="800000"/>
            <a:headEnd/>
            <a:tailEnd/>
          </a:ln>
        </p:spPr>
        <p:txBody>
          <a:bodyPr wrap="none">
            <a:spAutoFit/>
          </a:bodyPr>
          <a:lstStyle/>
          <a:p>
            <a:r>
              <a:rPr lang="en-US"/>
              <a:t>Dust</a:t>
            </a:r>
          </a:p>
        </p:txBody>
      </p:sp>
      <p:sp>
        <p:nvSpPr>
          <p:cNvPr id="63497" name="Text Box 10"/>
          <p:cNvSpPr txBox="1">
            <a:spLocks noChangeArrowheads="1"/>
          </p:cNvSpPr>
          <p:nvPr/>
        </p:nvSpPr>
        <p:spPr bwMode="auto">
          <a:xfrm>
            <a:off x="1370013" y="90488"/>
            <a:ext cx="933450" cy="366712"/>
          </a:xfrm>
          <a:prstGeom prst="rect">
            <a:avLst/>
          </a:prstGeom>
          <a:noFill/>
          <a:ln w="9525">
            <a:noFill/>
            <a:miter lim="800000"/>
            <a:headEnd/>
            <a:tailEnd/>
          </a:ln>
        </p:spPr>
        <p:txBody>
          <a:bodyPr wrap="none">
            <a:spAutoFit/>
          </a:bodyPr>
          <a:lstStyle/>
          <a:p>
            <a:r>
              <a:rPr lang="en-US"/>
              <a:t>Carbon</a:t>
            </a:r>
          </a:p>
        </p:txBody>
      </p:sp>
      <p:sp>
        <p:nvSpPr>
          <p:cNvPr id="63498" name="Text Box 11"/>
          <p:cNvSpPr txBox="1">
            <a:spLocks noChangeArrowheads="1"/>
          </p:cNvSpPr>
          <p:nvPr/>
        </p:nvSpPr>
        <p:spPr bwMode="auto">
          <a:xfrm>
            <a:off x="4191000" y="1905000"/>
            <a:ext cx="692150" cy="366713"/>
          </a:xfrm>
          <a:prstGeom prst="rect">
            <a:avLst/>
          </a:prstGeom>
          <a:noFill/>
          <a:ln w="9525">
            <a:noFill/>
            <a:miter lim="800000"/>
            <a:headEnd/>
            <a:tailEnd/>
          </a:ln>
        </p:spPr>
        <p:txBody>
          <a:bodyPr wrap="none">
            <a:spAutoFit/>
          </a:bodyPr>
          <a:lstStyle/>
          <a:p>
            <a:r>
              <a:rPr lang="en-US"/>
              <a:t>Total</a:t>
            </a:r>
          </a:p>
        </p:txBody>
      </p:sp>
      <p:sp>
        <p:nvSpPr>
          <p:cNvPr id="63499" name="Rectangle 13"/>
          <p:cNvSpPr>
            <a:spLocks noChangeArrowheads="1"/>
          </p:cNvSpPr>
          <p:nvPr/>
        </p:nvSpPr>
        <p:spPr bwMode="auto">
          <a:xfrm>
            <a:off x="3810000" y="2590800"/>
            <a:ext cx="838200" cy="1371600"/>
          </a:xfrm>
          <a:prstGeom prst="rect">
            <a:avLst/>
          </a:prstGeom>
          <a:noFill/>
          <a:ln w="28575">
            <a:solidFill>
              <a:srgbClr val="FF0000"/>
            </a:solidFill>
            <a:miter lim="800000"/>
            <a:headEnd/>
            <a:tailEnd/>
          </a:ln>
        </p:spPr>
        <p:txBody>
          <a:bodyPr wrap="none" anchor="ctr"/>
          <a:lstStyle/>
          <a:p>
            <a:endParaRPr lang="en-US"/>
          </a:p>
        </p:txBody>
      </p:sp>
      <p:sp>
        <p:nvSpPr>
          <p:cNvPr id="63500" name="Line 14"/>
          <p:cNvSpPr>
            <a:spLocks noChangeShapeType="1"/>
          </p:cNvSpPr>
          <p:nvPr/>
        </p:nvSpPr>
        <p:spPr bwMode="auto">
          <a:xfrm flipH="1" flipV="1">
            <a:off x="1828800" y="1676400"/>
            <a:ext cx="1981200" cy="1676400"/>
          </a:xfrm>
          <a:prstGeom prst="line">
            <a:avLst/>
          </a:prstGeom>
          <a:noFill/>
          <a:ln w="38100">
            <a:solidFill>
              <a:srgbClr val="FF0000"/>
            </a:solidFill>
            <a:round/>
            <a:headEnd/>
            <a:tailEnd type="triangle" w="med" len="med"/>
          </a:ln>
        </p:spPr>
        <p:txBody>
          <a:bodyPr/>
          <a:lstStyle/>
          <a:p>
            <a:endParaRPr lang="en-US"/>
          </a:p>
        </p:txBody>
      </p:sp>
      <p:sp>
        <p:nvSpPr>
          <p:cNvPr id="63501" name="Rectangle 15"/>
          <p:cNvSpPr>
            <a:spLocks noChangeArrowheads="1"/>
          </p:cNvSpPr>
          <p:nvPr/>
        </p:nvSpPr>
        <p:spPr bwMode="auto">
          <a:xfrm rot="3311042">
            <a:off x="4402137" y="3005138"/>
            <a:ext cx="1558925" cy="762000"/>
          </a:xfrm>
          <a:prstGeom prst="rect">
            <a:avLst/>
          </a:prstGeom>
          <a:noFill/>
          <a:ln w="28575">
            <a:solidFill>
              <a:srgbClr val="FF0000"/>
            </a:solidFill>
            <a:miter lim="800000"/>
            <a:headEnd/>
            <a:tailEnd/>
          </a:ln>
        </p:spPr>
        <p:txBody>
          <a:bodyPr wrap="none" anchor="ctr"/>
          <a:lstStyle/>
          <a:p>
            <a:endParaRPr lang="en-US"/>
          </a:p>
        </p:txBody>
      </p:sp>
      <p:sp>
        <p:nvSpPr>
          <p:cNvPr id="63502" name="Line 16"/>
          <p:cNvSpPr>
            <a:spLocks noChangeShapeType="1"/>
          </p:cNvSpPr>
          <p:nvPr/>
        </p:nvSpPr>
        <p:spPr bwMode="auto">
          <a:xfrm flipV="1">
            <a:off x="5562600" y="1524000"/>
            <a:ext cx="2057400" cy="1676400"/>
          </a:xfrm>
          <a:prstGeom prst="line">
            <a:avLst/>
          </a:prstGeom>
          <a:noFill/>
          <a:ln w="38100">
            <a:solidFill>
              <a:srgbClr val="FF0000"/>
            </a:solidFill>
            <a:round/>
            <a:headEnd/>
            <a:tailEnd type="triangle" w="med" len="med"/>
          </a:ln>
        </p:spPr>
        <p:txBody>
          <a:bodyPr/>
          <a:lstStyle/>
          <a:p>
            <a:endParaRPr lang="en-US"/>
          </a:p>
        </p:txBody>
      </p:sp>
      <p:sp>
        <p:nvSpPr>
          <p:cNvPr id="63503" name="Rectangle 17"/>
          <p:cNvSpPr>
            <a:spLocks noChangeArrowheads="1"/>
          </p:cNvSpPr>
          <p:nvPr/>
        </p:nvSpPr>
        <p:spPr bwMode="auto">
          <a:xfrm>
            <a:off x="962025" y="714375"/>
            <a:ext cx="838200" cy="1371600"/>
          </a:xfrm>
          <a:prstGeom prst="rect">
            <a:avLst/>
          </a:prstGeom>
          <a:noFill/>
          <a:ln w="28575">
            <a:solidFill>
              <a:srgbClr val="FF0000"/>
            </a:solidFill>
            <a:miter lim="800000"/>
            <a:headEnd/>
            <a:tailEnd/>
          </a:ln>
        </p:spPr>
        <p:txBody>
          <a:bodyPr wrap="none" anchor="ctr"/>
          <a:lstStyle/>
          <a:p>
            <a:endParaRPr lang="en-US"/>
          </a:p>
        </p:txBody>
      </p:sp>
      <p:sp>
        <p:nvSpPr>
          <p:cNvPr id="63504" name="Rectangle 18"/>
          <p:cNvSpPr>
            <a:spLocks noChangeArrowheads="1"/>
          </p:cNvSpPr>
          <p:nvPr/>
        </p:nvSpPr>
        <p:spPr bwMode="auto">
          <a:xfrm rot="3311042">
            <a:off x="7297737" y="1131888"/>
            <a:ext cx="1558925" cy="762000"/>
          </a:xfrm>
          <a:prstGeom prst="rect">
            <a:avLst/>
          </a:prstGeom>
          <a:noFill/>
          <a:ln w="28575">
            <a:solidFill>
              <a:srgbClr val="FF0000"/>
            </a:solidFill>
            <a:miter lim="800000"/>
            <a:headEnd/>
            <a:tailEnd/>
          </a:ln>
        </p:spPr>
        <p:txBody>
          <a:bodyPr wrap="none" anchor="ctr"/>
          <a:lstStyle/>
          <a:p>
            <a:endParaRPr lang="en-US"/>
          </a:p>
        </p:txBody>
      </p:sp>
      <p:sp>
        <p:nvSpPr>
          <p:cNvPr id="63505" name="Text Box 19"/>
          <p:cNvSpPr txBox="1">
            <a:spLocks noChangeArrowheads="1"/>
          </p:cNvSpPr>
          <p:nvPr/>
        </p:nvSpPr>
        <p:spPr bwMode="auto">
          <a:xfrm>
            <a:off x="2943225" y="5599113"/>
            <a:ext cx="3244850" cy="915987"/>
          </a:xfrm>
          <a:prstGeom prst="rect">
            <a:avLst/>
          </a:prstGeom>
          <a:noFill/>
          <a:ln w="9525">
            <a:noFill/>
            <a:miter lim="800000"/>
            <a:headEnd/>
            <a:tailEnd/>
          </a:ln>
        </p:spPr>
        <p:txBody>
          <a:bodyPr wrap="none">
            <a:spAutoFit/>
          </a:bodyPr>
          <a:lstStyle/>
          <a:p>
            <a:pPr algn="ctr"/>
            <a:r>
              <a:rPr lang="en-US" b="1"/>
              <a:t>Majority of April 2008 AOD</a:t>
            </a:r>
          </a:p>
          <a:p>
            <a:pPr algn="ctr"/>
            <a:r>
              <a:rPr lang="en-US" b="1"/>
              <a:t>is due to Carbonaceous and</a:t>
            </a:r>
          </a:p>
          <a:p>
            <a:pPr algn="ctr"/>
            <a:r>
              <a:rPr lang="en-US" b="1"/>
              <a:t>Dust aerosols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srcRect l="16875" t="11000" r="15000" b="6000"/>
          <a:stretch>
            <a:fillRect/>
          </a:stretch>
        </p:blipFill>
        <p:spPr bwMode="auto">
          <a:xfrm>
            <a:off x="457200" y="0"/>
            <a:ext cx="8305800" cy="63246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hoto"/>
          <p:cNvPicPr>
            <a:picLocks noChangeAspect="1" noChangeArrowheads="1"/>
          </p:cNvPicPr>
          <p:nvPr/>
        </p:nvPicPr>
        <p:blipFill>
          <a:blip r:embed="rId2"/>
          <a:srcRect t="6531" b="8571"/>
          <a:stretch>
            <a:fillRect/>
          </a:stretch>
        </p:blipFill>
        <p:spPr bwMode="auto">
          <a:xfrm>
            <a:off x="1295400" y="2057400"/>
            <a:ext cx="6786563" cy="4343400"/>
          </a:xfrm>
          <a:prstGeom prst="rect">
            <a:avLst/>
          </a:prstGeom>
          <a:noFill/>
        </p:spPr>
      </p:pic>
      <p:sp>
        <p:nvSpPr>
          <p:cNvPr id="3" name="TextBox 2"/>
          <p:cNvSpPr txBox="1"/>
          <p:nvPr/>
        </p:nvSpPr>
        <p:spPr>
          <a:xfrm>
            <a:off x="1143000" y="1447800"/>
            <a:ext cx="6995761"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Arctic Haze layer photographed from the NOAA P3</a:t>
            </a:r>
            <a:endParaRPr lang="en-US" sz="2400" b="1" dirty="0">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descr="RAQMS_MODIS"/>
          <p:cNvPicPr>
            <a:picLocks noChangeAspect="1" noChangeArrowheads="1"/>
          </p:cNvPicPr>
          <p:nvPr/>
        </p:nvPicPr>
        <p:blipFill>
          <a:blip r:embed="rId3"/>
          <a:srcRect/>
          <a:stretch>
            <a:fillRect/>
          </a:stretch>
        </p:blipFill>
        <p:spPr bwMode="auto">
          <a:xfrm>
            <a:off x="2362200" y="1219200"/>
            <a:ext cx="4495800" cy="4495800"/>
          </a:xfrm>
          <a:prstGeom prst="rect">
            <a:avLst/>
          </a:prstGeom>
          <a:noFill/>
          <a:ln w="9525">
            <a:noFill/>
            <a:miter lim="800000"/>
            <a:headEnd/>
            <a:tailEnd/>
          </a:ln>
        </p:spPr>
      </p:pic>
      <p:sp>
        <p:nvSpPr>
          <p:cNvPr id="64515" name="Rectangle 2"/>
          <p:cNvSpPr>
            <a:spLocks noChangeArrowheads="1"/>
          </p:cNvSpPr>
          <p:nvPr/>
        </p:nvSpPr>
        <p:spPr bwMode="auto">
          <a:xfrm>
            <a:off x="406400" y="30163"/>
            <a:ext cx="8369300" cy="579437"/>
          </a:xfrm>
          <a:prstGeom prst="rect">
            <a:avLst/>
          </a:prstGeom>
          <a:noFill/>
          <a:ln w="9525">
            <a:noFill/>
            <a:miter lim="800000"/>
            <a:headEnd/>
            <a:tailEnd/>
          </a:ln>
        </p:spPr>
        <p:txBody>
          <a:bodyPr wrap="none" anchor="ctr">
            <a:spAutoFit/>
          </a:bodyPr>
          <a:lstStyle/>
          <a:p>
            <a:pPr algn="ctr" eaLnBrk="1" hangingPunct="1"/>
            <a:r>
              <a:rPr lang="en-US" sz="3200" b="1">
                <a:latin typeface="Times New Roman" pitchFamily="18" charset="0"/>
              </a:rPr>
              <a:t>Arctic aerosol indirect effects during ARCPAC</a:t>
            </a:r>
          </a:p>
        </p:txBody>
      </p:sp>
      <p:sp>
        <p:nvSpPr>
          <p:cNvPr id="64516" name="Text Box 5"/>
          <p:cNvSpPr txBox="1">
            <a:spLocks noChangeArrowheads="1"/>
          </p:cNvSpPr>
          <p:nvPr/>
        </p:nvSpPr>
        <p:spPr bwMode="auto">
          <a:xfrm>
            <a:off x="0" y="685800"/>
            <a:ext cx="9144000" cy="650875"/>
          </a:xfrm>
          <a:prstGeom prst="rect">
            <a:avLst/>
          </a:prstGeom>
          <a:solidFill>
            <a:srgbClr val="FFFF99"/>
          </a:solidFill>
          <a:ln w="9525">
            <a:solidFill>
              <a:schemeClr val="tx1"/>
            </a:solidFill>
            <a:miter lim="800000"/>
            <a:headEnd/>
            <a:tailEnd/>
          </a:ln>
        </p:spPr>
        <p:txBody>
          <a:bodyPr>
            <a:spAutoFit/>
          </a:bodyPr>
          <a:lstStyle/>
          <a:p>
            <a:pPr algn="ctr"/>
            <a:r>
              <a:rPr lang="en-US">
                <a:latin typeface="Times New Roman" pitchFamily="18" charset="0"/>
              </a:rPr>
              <a:t>Use RAQMS analyzed aerosol extinction to sort MODIS Liquid Effective Radius as a function of Cloud Liquid Water Content to investigate Arctic first indirect effect</a:t>
            </a:r>
          </a:p>
        </p:txBody>
      </p:sp>
      <p:sp>
        <p:nvSpPr>
          <p:cNvPr id="64517" name="Text Box 6"/>
          <p:cNvSpPr txBox="1">
            <a:spLocks noChangeArrowheads="1"/>
          </p:cNvSpPr>
          <p:nvPr/>
        </p:nvSpPr>
        <p:spPr bwMode="auto">
          <a:xfrm>
            <a:off x="0" y="6019800"/>
            <a:ext cx="9144000" cy="835025"/>
          </a:xfrm>
          <a:prstGeom prst="rect">
            <a:avLst/>
          </a:prstGeom>
          <a:solidFill>
            <a:srgbClr val="00FFFF"/>
          </a:solidFill>
          <a:ln w="9525">
            <a:solidFill>
              <a:schemeClr val="tx1"/>
            </a:solidFill>
            <a:miter lim="800000"/>
            <a:headEnd/>
            <a:tailEnd/>
          </a:ln>
        </p:spPr>
        <p:txBody>
          <a:bodyPr>
            <a:spAutoFit/>
          </a:bodyPr>
          <a:lstStyle/>
          <a:p>
            <a:r>
              <a:rPr lang="en-US" sz="1600" b="1">
                <a:latin typeface="Times New Roman" pitchFamily="18" charset="0"/>
              </a:rPr>
              <a:t>Evidence for First (Twomey) indirect Effect:</a:t>
            </a:r>
            <a:r>
              <a:rPr lang="en-US" sz="1600">
                <a:latin typeface="Times New Roman" pitchFamily="18" charset="0"/>
              </a:rPr>
              <a:t> Aerosol loading increases cloud droplet number concentration resulting in a decrease in average cloud droplet size (effective radius) for a fixed liquid water content (LWC). </a:t>
            </a:r>
          </a:p>
        </p:txBody>
      </p:sp>
      <p:sp>
        <p:nvSpPr>
          <p:cNvPr id="64518" name="Text Box 7"/>
          <p:cNvSpPr txBox="1">
            <a:spLocks noChangeArrowheads="1"/>
          </p:cNvSpPr>
          <p:nvPr/>
        </p:nvSpPr>
        <p:spPr bwMode="auto">
          <a:xfrm>
            <a:off x="3505200" y="5715000"/>
            <a:ext cx="2222500" cy="274638"/>
          </a:xfrm>
          <a:prstGeom prst="rect">
            <a:avLst/>
          </a:prstGeom>
          <a:noFill/>
          <a:ln w="9525">
            <a:noFill/>
            <a:miter lim="800000"/>
            <a:headEnd/>
            <a:tailEnd/>
          </a:ln>
        </p:spPr>
        <p:txBody>
          <a:bodyPr wrap="none">
            <a:spAutoFit/>
          </a:bodyPr>
          <a:lstStyle/>
          <a:p>
            <a:r>
              <a:rPr lang="en-US" sz="1200" b="1">
                <a:latin typeface="Times New Roman" pitchFamily="18" charset="0"/>
              </a:rPr>
              <a:t>Cloud effective radius (micron)</a:t>
            </a:r>
          </a:p>
        </p:txBody>
      </p:sp>
      <p:sp>
        <p:nvSpPr>
          <p:cNvPr id="64519" name="Line 8"/>
          <p:cNvSpPr>
            <a:spLocks noChangeShapeType="1"/>
          </p:cNvSpPr>
          <p:nvPr/>
        </p:nvSpPr>
        <p:spPr bwMode="auto">
          <a:xfrm>
            <a:off x="3200400" y="4495800"/>
            <a:ext cx="1905000" cy="0"/>
          </a:xfrm>
          <a:prstGeom prst="line">
            <a:avLst/>
          </a:prstGeom>
          <a:noFill/>
          <a:ln w="57150">
            <a:solidFill>
              <a:schemeClr val="tx1"/>
            </a:solidFill>
            <a:round/>
            <a:headEnd/>
            <a:tailEnd type="triangle" w="med" len="med"/>
          </a:ln>
        </p:spPr>
        <p:txBody>
          <a:bodyPr/>
          <a:lstStyle/>
          <a:p>
            <a:endParaRPr lang="en-US"/>
          </a:p>
        </p:txBody>
      </p:sp>
      <p:sp>
        <p:nvSpPr>
          <p:cNvPr id="64520" name="Text Box 9"/>
          <p:cNvSpPr txBox="1">
            <a:spLocks noChangeArrowheads="1"/>
          </p:cNvSpPr>
          <p:nvPr/>
        </p:nvSpPr>
        <p:spPr bwMode="auto">
          <a:xfrm>
            <a:off x="3184525" y="4075113"/>
            <a:ext cx="1589088" cy="366712"/>
          </a:xfrm>
          <a:prstGeom prst="rect">
            <a:avLst/>
          </a:prstGeom>
          <a:noFill/>
          <a:ln w="9525">
            <a:noFill/>
            <a:miter lim="800000"/>
            <a:headEnd/>
            <a:tailEnd/>
          </a:ln>
        </p:spPr>
        <p:txBody>
          <a:bodyPr wrap="none">
            <a:spAutoFit/>
          </a:bodyPr>
          <a:lstStyle/>
          <a:p>
            <a:r>
              <a:rPr lang="en-US" i="1"/>
              <a:t>decrease in r</a:t>
            </a:r>
            <a:r>
              <a:rPr lang="en-US" i="1" baseline="-25000"/>
              <a: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srcRect l="30466" t="32231" r="16405" b="5859"/>
          <a:stretch>
            <a:fillRect/>
          </a:stretch>
        </p:blipFill>
        <p:spPr bwMode="auto">
          <a:xfrm>
            <a:off x="6553200" y="914400"/>
            <a:ext cx="2590800" cy="2089150"/>
          </a:xfrm>
          <a:prstGeom prst="rect">
            <a:avLst/>
          </a:prstGeom>
          <a:noFill/>
          <a:ln w="9525">
            <a:noFill/>
            <a:miter lim="800000"/>
            <a:headEnd/>
            <a:tailEnd/>
          </a:ln>
        </p:spPr>
      </p:pic>
      <p:sp>
        <p:nvSpPr>
          <p:cNvPr id="13315" name="Text Box 3"/>
          <p:cNvSpPr txBox="1">
            <a:spLocks noChangeArrowheads="1"/>
          </p:cNvSpPr>
          <p:nvPr/>
        </p:nvSpPr>
        <p:spPr bwMode="auto">
          <a:xfrm>
            <a:off x="228600" y="152400"/>
            <a:ext cx="8915400" cy="641350"/>
          </a:xfrm>
          <a:prstGeom prst="rect">
            <a:avLst/>
          </a:prstGeom>
          <a:noFill/>
          <a:ln w="9525">
            <a:noFill/>
            <a:miter lim="800000"/>
            <a:headEnd/>
            <a:tailEnd/>
          </a:ln>
        </p:spPr>
        <p:txBody>
          <a:bodyPr>
            <a:spAutoFit/>
          </a:bodyPr>
          <a:lstStyle/>
          <a:p>
            <a:r>
              <a:rPr lang="en-US" sz="3600" b="1">
                <a:latin typeface="Times New Roman" pitchFamily="18" charset="0"/>
              </a:rPr>
              <a:t>Aerosol formation in polluted environments</a:t>
            </a:r>
            <a:r>
              <a:rPr lang="en-US" sz="2400">
                <a:latin typeface="Times New Roman" pitchFamily="18" charset="0"/>
              </a:rPr>
              <a:t> </a:t>
            </a:r>
          </a:p>
        </p:txBody>
      </p:sp>
      <p:pic>
        <p:nvPicPr>
          <p:cNvPr id="13316" name="Picture 4"/>
          <p:cNvPicPr>
            <a:picLocks noChangeAspect="1" noChangeArrowheads="1"/>
          </p:cNvPicPr>
          <p:nvPr/>
        </p:nvPicPr>
        <p:blipFill>
          <a:blip r:embed="rId4"/>
          <a:srcRect l="7031" t="26370" r="11717" b="5859"/>
          <a:stretch>
            <a:fillRect/>
          </a:stretch>
        </p:blipFill>
        <p:spPr bwMode="auto">
          <a:xfrm>
            <a:off x="5638800" y="3429000"/>
            <a:ext cx="2971800" cy="1982788"/>
          </a:xfrm>
          <a:prstGeom prst="rect">
            <a:avLst/>
          </a:prstGeom>
          <a:noFill/>
          <a:ln w="9525">
            <a:noFill/>
            <a:miter lim="800000"/>
            <a:headEnd/>
            <a:tailEnd/>
          </a:ln>
        </p:spPr>
      </p:pic>
      <p:sp>
        <p:nvSpPr>
          <p:cNvPr id="13317" name="Text Box 5"/>
          <p:cNvSpPr txBox="1">
            <a:spLocks noChangeArrowheads="1"/>
          </p:cNvSpPr>
          <p:nvPr/>
        </p:nvSpPr>
        <p:spPr bwMode="auto">
          <a:xfrm>
            <a:off x="4267200" y="762000"/>
            <a:ext cx="2514600" cy="1754188"/>
          </a:xfrm>
          <a:prstGeom prst="rect">
            <a:avLst/>
          </a:prstGeom>
          <a:noFill/>
          <a:ln w="9525">
            <a:noFill/>
            <a:miter lim="800000"/>
            <a:headEnd/>
            <a:tailEnd/>
          </a:ln>
        </p:spPr>
        <p:txBody>
          <a:bodyPr>
            <a:spAutoFit/>
          </a:bodyPr>
          <a:lstStyle/>
          <a:p>
            <a:r>
              <a:rPr lang="en-US">
                <a:latin typeface="Times New Roman" pitchFamily="18" charset="0"/>
              </a:rPr>
              <a:t>Oxidation of Sulfur dioxide (SO2) from by Hydrogen Peroxide (H2O2) produces small (&lt; 2.5 micron) Sulfate (SO4) aerosol particles.  </a:t>
            </a:r>
          </a:p>
        </p:txBody>
      </p:sp>
      <p:sp>
        <p:nvSpPr>
          <p:cNvPr id="13318" name="Text Box 6"/>
          <p:cNvSpPr txBox="1">
            <a:spLocks noChangeArrowheads="1"/>
          </p:cNvSpPr>
          <p:nvPr/>
        </p:nvSpPr>
        <p:spPr bwMode="auto">
          <a:xfrm>
            <a:off x="5105400" y="5638800"/>
            <a:ext cx="3902075" cy="701675"/>
          </a:xfrm>
          <a:prstGeom prst="rect">
            <a:avLst/>
          </a:prstGeom>
          <a:noFill/>
          <a:ln w="9525">
            <a:noFill/>
            <a:miter lim="800000"/>
            <a:headEnd/>
            <a:tailEnd/>
          </a:ln>
        </p:spPr>
        <p:txBody>
          <a:bodyPr>
            <a:spAutoFit/>
          </a:bodyPr>
          <a:lstStyle/>
          <a:p>
            <a:r>
              <a:rPr lang="en-US" sz="2000">
                <a:latin typeface="Times New Roman" pitchFamily="18" charset="0"/>
              </a:rPr>
              <a:t>In-cloud processing of Sulfate aerosols produces “acid rain”</a:t>
            </a:r>
          </a:p>
        </p:txBody>
      </p:sp>
      <p:pic>
        <p:nvPicPr>
          <p:cNvPr id="13319" name="Picture 7" descr="origins"/>
          <p:cNvPicPr>
            <a:picLocks noChangeAspect="1" noChangeArrowheads="1"/>
          </p:cNvPicPr>
          <p:nvPr/>
        </p:nvPicPr>
        <p:blipFill>
          <a:blip r:embed="rId5"/>
          <a:srcRect/>
          <a:stretch>
            <a:fillRect/>
          </a:stretch>
        </p:blipFill>
        <p:spPr bwMode="auto">
          <a:xfrm>
            <a:off x="0" y="762000"/>
            <a:ext cx="4114800" cy="2771775"/>
          </a:xfrm>
          <a:prstGeom prst="rect">
            <a:avLst/>
          </a:prstGeom>
          <a:noFill/>
          <a:ln w="9525">
            <a:noFill/>
            <a:miter lim="800000"/>
            <a:headEnd/>
            <a:tailEnd/>
          </a:ln>
        </p:spPr>
      </p:pic>
      <p:pic>
        <p:nvPicPr>
          <p:cNvPr id="13320" name="Picture 8" descr="so253"/>
          <p:cNvPicPr>
            <a:picLocks noChangeAspect="1" noChangeArrowheads="1"/>
          </p:cNvPicPr>
          <p:nvPr/>
        </p:nvPicPr>
        <p:blipFill>
          <a:blip r:embed="rId6"/>
          <a:srcRect t="-2127"/>
          <a:stretch>
            <a:fillRect/>
          </a:stretch>
        </p:blipFill>
        <p:spPr bwMode="auto">
          <a:xfrm>
            <a:off x="0" y="3810000"/>
            <a:ext cx="4191000" cy="3048000"/>
          </a:xfrm>
          <a:prstGeom prst="rect">
            <a:avLst/>
          </a:prstGeom>
          <a:noFill/>
          <a:ln w="9525">
            <a:noFill/>
            <a:miter lim="800000"/>
            <a:headEnd/>
            <a:tailEnd/>
          </a:ln>
        </p:spPr>
      </p:pic>
      <p:sp>
        <p:nvSpPr>
          <p:cNvPr id="13321" name="Text Box 9"/>
          <p:cNvSpPr txBox="1">
            <a:spLocks noChangeArrowheads="1"/>
          </p:cNvSpPr>
          <p:nvPr/>
        </p:nvSpPr>
        <p:spPr bwMode="auto">
          <a:xfrm>
            <a:off x="0" y="3505200"/>
            <a:ext cx="4138613" cy="457200"/>
          </a:xfrm>
          <a:prstGeom prst="rect">
            <a:avLst/>
          </a:prstGeom>
          <a:noFill/>
          <a:ln w="9525">
            <a:noFill/>
            <a:miter lim="800000"/>
            <a:headEnd/>
            <a:tailEnd/>
          </a:ln>
        </p:spPr>
        <p:txBody>
          <a:bodyPr wrap="none">
            <a:spAutoFit/>
          </a:bodyPr>
          <a:lstStyle/>
          <a:p>
            <a:r>
              <a:rPr lang="en-US" sz="2400" b="1">
                <a:solidFill>
                  <a:schemeClr val="bg1"/>
                </a:solidFill>
                <a:latin typeface="Times New Roman" pitchFamily="18" charset="0"/>
              </a:rPr>
              <a:t>National SO2 emissions (EPA)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838200" y="1266825"/>
            <a:ext cx="7391400" cy="4486275"/>
          </a:xfrm>
          <a:prstGeom prst="rect">
            <a:avLst/>
          </a:prstGeom>
          <a:noFill/>
          <a:ln w="9525">
            <a:noFill/>
            <a:miter lim="800000"/>
            <a:headEnd/>
            <a:tailEnd/>
          </a:ln>
        </p:spPr>
        <p:txBody>
          <a:bodyPr anchor="ctr">
            <a:spAutoFit/>
          </a:bodyPr>
          <a:lstStyle/>
          <a:p>
            <a:pPr eaLnBrk="1" hangingPunct="1"/>
            <a:endParaRPr lang="en-US" altLang="ko-KR">
              <a:latin typeface="Times New Roman" pitchFamily="18" charset="0"/>
              <a:ea typeface="굴림" pitchFamily="34" charset="-127"/>
            </a:endParaRPr>
          </a:p>
          <a:p>
            <a:r>
              <a:rPr lang="en-US" altLang="ko-KR" b="1">
                <a:latin typeface="Times New Roman" pitchFamily="18" charset="0"/>
                <a:ea typeface="굴림" pitchFamily="34" charset="-127"/>
              </a:rPr>
              <a:t>Shortwave effects:</a:t>
            </a:r>
            <a:r>
              <a:rPr lang="en-US" altLang="ko-KR">
                <a:latin typeface="Times New Roman" pitchFamily="18" charset="0"/>
                <a:ea typeface="굴림" pitchFamily="34" charset="-127"/>
              </a:rPr>
              <a:t> Decreased droplet size due to aerosol loading leads to </a:t>
            </a:r>
            <a:r>
              <a:rPr lang="en-US" altLang="ko-KR" b="1" i="1">
                <a:solidFill>
                  <a:srgbClr val="FF9900"/>
                </a:solidFill>
                <a:latin typeface="Times New Roman" pitchFamily="18" charset="0"/>
                <a:ea typeface="굴림" pitchFamily="34" charset="-127"/>
              </a:rPr>
              <a:t>increased cloud albedo</a:t>
            </a:r>
            <a:r>
              <a:rPr lang="en-US" altLang="ko-KR">
                <a:latin typeface="Times New Roman" pitchFamily="18" charset="0"/>
                <a:ea typeface="굴림" pitchFamily="34" charset="-127"/>
              </a:rPr>
              <a:t> and additional reflection of shortwave radiation to space and leads to </a:t>
            </a:r>
            <a:r>
              <a:rPr lang="en-US" altLang="ko-KR" b="1" i="1">
                <a:solidFill>
                  <a:srgbClr val="FF9900"/>
                </a:solidFill>
                <a:latin typeface="Times New Roman" pitchFamily="18" charset="0"/>
                <a:ea typeface="굴림" pitchFamily="34" charset="-127"/>
              </a:rPr>
              <a:t>surface cooling</a:t>
            </a:r>
            <a:r>
              <a:rPr lang="en-US" altLang="ko-KR">
                <a:latin typeface="Times New Roman" pitchFamily="18" charset="0"/>
                <a:ea typeface="굴림" pitchFamily="34" charset="-127"/>
              </a:rPr>
              <a:t>.</a:t>
            </a:r>
          </a:p>
          <a:p>
            <a:endParaRPr lang="en-US" altLang="ko-KR">
              <a:latin typeface="Times New Roman" pitchFamily="18" charset="0"/>
              <a:ea typeface="굴림" pitchFamily="34" charset="-127"/>
            </a:endParaRPr>
          </a:p>
          <a:p>
            <a:pPr lvl="1"/>
            <a:r>
              <a:rPr lang="en-US" altLang="ko-KR" b="1" u="sng">
                <a:latin typeface="Times New Roman" pitchFamily="18" charset="0"/>
                <a:ea typeface="굴림" pitchFamily="34" charset="-127"/>
              </a:rPr>
              <a:t>High snow/ice albedo minimizes this effect in the Arctic</a:t>
            </a:r>
          </a:p>
          <a:p>
            <a:endParaRPr lang="en-US" altLang="ko-KR" b="1" u="sng">
              <a:latin typeface="Times New Roman" pitchFamily="18" charset="0"/>
              <a:ea typeface="굴림" pitchFamily="34" charset="-127"/>
            </a:endParaRPr>
          </a:p>
          <a:p>
            <a:pPr eaLnBrk="1" hangingPunct="1"/>
            <a:r>
              <a:rPr lang="en-US" altLang="ko-KR" b="1">
                <a:latin typeface="Times New Roman" pitchFamily="18" charset="0"/>
                <a:ea typeface="굴림" pitchFamily="34" charset="-127"/>
              </a:rPr>
              <a:t>Longwave effects:</a:t>
            </a:r>
            <a:r>
              <a:rPr lang="en-US" altLang="ko-KR">
                <a:latin typeface="Times New Roman" pitchFamily="18" charset="0"/>
                <a:ea typeface="굴림" pitchFamily="34" charset="-127"/>
              </a:rPr>
              <a:t> Decreased droplet size due to aerosol loading </a:t>
            </a:r>
            <a:r>
              <a:rPr lang="en-US" altLang="ko-KR" b="1" i="1">
                <a:solidFill>
                  <a:srgbClr val="FF9900"/>
                </a:solidFill>
                <a:latin typeface="Times New Roman" pitchFamily="18" charset="0"/>
                <a:ea typeface="굴림" pitchFamily="34" charset="-127"/>
              </a:rPr>
              <a:t>increases the longwave emissivity</a:t>
            </a:r>
            <a:r>
              <a:rPr lang="en-US" altLang="ko-KR">
                <a:latin typeface="Times New Roman" pitchFamily="18" charset="0"/>
                <a:ea typeface="굴림" pitchFamily="34" charset="-127"/>
              </a:rPr>
              <a:t> of optically thin clouds, which leads to increased emitted longwave radiation [Curry and Ebert, 1992, Curry 1993] and </a:t>
            </a:r>
            <a:r>
              <a:rPr lang="en-US" altLang="ko-KR" b="1" i="1">
                <a:solidFill>
                  <a:srgbClr val="FF9900"/>
                </a:solidFill>
                <a:latin typeface="Times New Roman" pitchFamily="18" charset="0"/>
                <a:ea typeface="굴림" pitchFamily="34" charset="-127"/>
              </a:rPr>
              <a:t>surface longwave heating</a:t>
            </a:r>
            <a:r>
              <a:rPr lang="en-US" altLang="ko-KR">
                <a:latin typeface="Times New Roman" pitchFamily="18" charset="0"/>
                <a:ea typeface="굴림" pitchFamily="34" charset="-127"/>
              </a:rPr>
              <a:t>. </a:t>
            </a:r>
          </a:p>
          <a:p>
            <a:pPr eaLnBrk="1" hangingPunct="1"/>
            <a:endParaRPr lang="en-US" altLang="ko-KR">
              <a:latin typeface="Times New Roman" pitchFamily="18" charset="0"/>
              <a:ea typeface="굴림" pitchFamily="34" charset="-127"/>
            </a:endParaRPr>
          </a:p>
          <a:p>
            <a:pPr eaLnBrk="1" hangingPunct="1"/>
            <a:endParaRPr lang="en-US" altLang="ko-KR">
              <a:latin typeface="Times New Roman" pitchFamily="18" charset="0"/>
              <a:ea typeface="굴림" pitchFamily="34" charset="-127"/>
            </a:endParaRPr>
          </a:p>
          <a:p>
            <a:pPr lvl="1" eaLnBrk="1" hangingPunct="1"/>
            <a:r>
              <a:rPr lang="en-US" altLang="ko-KR" b="1" u="sng">
                <a:latin typeface="Times New Roman" pitchFamily="18" charset="0"/>
                <a:ea typeface="굴림" pitchFamily="34" charset="-127"/>
              </a:rPr>
              <a:t>Observational studies have shown that the longwave aerosol indirect effect can lead to significant (3.4 Wm</a:t>
            </a:r>
            <a:r>
              <a:rPr lang="en-US" altLang="ko-KR" b="1" u="sng" baseline="30000">
                <a:latin typeface="Times New Roman" pitchFamily="18" charset="0"/>
                <a:ea typeface="굴림" pitchFamily="34" charset="-127"/>
              </a:rPr>
              <a:t>-2</a:t>
            </a:r>
            <a:r>
              <a:rPr lang="en-US" altLang="ko-KR" b="1" u="sng">
                <a:latin typeface="Times New Roman" pitchFamily="18" charset="0"/>
                <a:ea typeface="굴림" pitchFamily="34" charset="-127"/>
              </a:rPr>
              <a:t>) positive radiative forcing in the Arctic [Lubin and Vogelmann, 2006]. </a:t>
            </a:r>
          </a:p>
        </p:txBody>
      </p:sp>
      <p:sp>
        <p:nvSpPr>
          <p:cNvPr id="65539" name="Rectangle 3"/>
          <p:cNvSpPr>
            <a:spLocks noChangeArrowheads="1"/>
          </p:cNvSpPr>
          <p:nvPr/>
        </p:nvSpPr>
        <p:spPr bwMode="auto">
          <a:xfrm>
            <a:off x="381000" y="471488"/>
            <a:ext cx="8347075" cy="579437"/>
          </a:xfrm>
          <a:prstGeom prst="rect">
            <a:avLst/>
          </a:prstGeom>
          <a:noFill/>
          <a:ln w="9525">
            <a:noFill/>
            <a:miter lim="800000"/>
            <a:headEnd/>
            <a:tailEnd/>
          </a:ln>
        </p:spPr>
        <p:txBody>
          <a:bodyPr wrap="none" anchor="ctr">
            <a:spAutoFit/>
          </a:bodyPr>
          <a:lstStyle/>
          <a:p>
            <a:pPr algn="ctr" eaLnBrk="1" hangingPunct="1"/>
            <a:r>
              <a:rPr lang="en-US" sz="3200" b="1">
                <a:latin typeface="Times New Roman" pitchFamily="18" charset="0"/>
              </a:rPr>
              <a:t>Impacts of aerosols on Arctic radiative forcing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4"/>
          <p:cNvSpPr>
            <a:spLocks noGrp="1" noChangeArrowheads="1"/>
          </p:cNvSpPr>
          <p:nvPr>
            <p:ph type="title"/>
          </p:nvPr>
        </p:nvSpPr>
        <p:spPr>
          <a:xfrm>
            <a:off x="1" y="2387600"/>
            <a:ext cx="9144000" cy="889000"/>
          </a:xfrm>
        </p:spPr>
        <p:txBody>
          <a:bodyPr>
            <a:normAutofit fontScale="90000"/>
          </a:bodyPr>
          <a:lstStyle/>
          <a:p>
            <a:pPr>
              <a:lnSpc>
                <a:spcPct val="90000"/>
              </a:lnSpc>
            </a:pPr>
            <a:r>
              <a:rPr lang="en-US" sz="4000" b="1" dirty="0" smtClean="0"/>
              <a:t>Development </a:t>
            </a:r>
            <a:r>
              <a:rPr lang="en-US" sz="4000" b="1" dirty="0"/>
              <a:t>of Data Assimilation Capabilities for SEVIRI Volcanic Ash </a:t>
            </a:r>
            <a:r>
              <a:rPr lang="en-US" sz="4000" b="1" dirty="0" smtClean="0"/>
              <a:t>retrievals</a:t>
            </a:r>
            <a:r>
              <a:rPr lang="en-US" sz="2400" b="1" dirty="0" smtClean="0"/>
              <a:t/>
            </a:r>
            <a:br>
              <a:rPr lang="en-US" sz="2400" b="1" dirty="0" smtClean="0"/>
            </a:br>
            <a:r>
              <a:rPr lang="en-US" sz="2400" b="1" dirty="0" smtClean="0"/>
              <a:t/>
            </a:r>
            <a:br>
              <a:rPr lang="en-US" sz="2400" b="1" dirty="0" smtClean="0"/>
            </a:br>
            <a:r>
              <a:rPr lang="en-US" sz="2400" b="1" dirty="0" smtClean="0"/>
              <a:t>With </a:t>
            </a:r>
            <a:br>
              <a:rPr lang="en-US" sz="2400" b="1" dirty="0" smtClean="0"/>
            </a:br>
            <a:r>
              <a:rPr lang="en-US" sz="2400" b="1" dirty="0" smtClean="0"/>
              <a:t>Georg </a:t>
            </a:r>
            <a:r>
              <a:rPr lang="en-US" sz="2400" b="1" dirty="0" err="1" smtClean="0"/>
              <a:t>Grell</a:t>
            </a:r>
            <a:r>
              <a:rPr lang="en-US" sz="2400" b="1" dirty="0" smtClean="0"/>
              <a:t> (NOAA/ESRL)</a:t>
            </a:r>
            <a:br>
              <a:rPr lang="en-US" sz="2400" b="1" dirty="0" smtClean="0"/>
            </a:br>
            <a:r>
              <a:rPr lang="en-US" sz="2400" b="1" dirty="0" smtClean="0"/>
              <a:t>Martin </a:t>
            </a:r>
            <a:r>
              <a:rPr lang="en-US" sz="2400" b="1" dirty="0" err="1" smtClean="0"/>
              <a:t>Stuefer</a:t>
            </a:r>
            <a:r>
              <a:rPr lang="en-US" sz="2400" b="1" dirty="0" smtClean="0"/>
              <a:t> (UAF)</a:t>
            </a:r>
            <a:br>
              <a:rPr lang="en-US" sz="2400" b="1" dirty="0" smtClean="0"/>
            </a:br>
            <a:r>
              <a:rPr lang="en-US" sz="2400" b="1" dirty="0" smtClean="0"/>
              <a:t>Mike </a:t>
            </a:r>
            <a:r>
              <a:rPr lang="en-US" sz="2400" b="1" dirty="0" err="1" smtClean="0"/>
              <a:t>Pavolonis</a:t>
            </a:r>
            <a:r>
              <a:rPr lang="en-US" sz="2400" b="1" dirty="0" smtClean="0"/>
              <a:t> (NOAA/NESDIS)</a:t>
            </a:r>
            <a:br>
              <a:rPr lang="en-US" sz="2400" b="1" dirty="0" smtClean="0"/>
            </a:br>
            <a:r>
              <a:rPr lang="en-US" sz="2400" b="1" dirty="0" smtClean="0"/>
              <a:t/>
            </a:r>
            <a:br>
              <a:rPr lang="en-US" sz="2400" b="1" dirty="0" smtClean="0"/>
            </a:br>
            <a:r>
              <a:rPr lang="en-US" sz="2400" b="1" dirty="0" smtClean="0">
                <a:solidFill>
                  <a:srgbClr val="C00000"/>
                </a:solidFill>
              </a:rPr>
              <a:t/>
            </a:r>
            <a:br>
              <a:rPr lang="en-US" sz="2400" b="1" dirty="0" smtClean="0">
                <a:solidFill>
                  <a:srgbClr val="C00000"/>
                </a:solidFill>
              </a:rPr>
            </a:br>
            <a:r>
              <a:rPr lang="en-US" sz="2400" b="1" dirty="0" smtClean="0">
                <a:solidFill>
                  <a:srgbClr val="C00000"/>
                </a:solidFill>
              </a:rPr>
              <a:t> </a:t>
            </a:r>
            <a:r>
              <a:rPr lang="en-US" sz="1200" dirty="0"/>
              <a:t/>
            </a:r>
            <a:br>
              <a:rPr lang="en-US" sz="1200" dirty="0"/>
            </a:br>
            <a:endParaRPr lang="en-US" sz="1200" dirty="0" smtClean="0">
              <a:solidFill>
                <a:srgbClr val="000000"/>
              </a:solidFill>
              <a:latin typeface="Times New Roman" pitchFamily="18" charset="0"/>
            </a:endParaRPr>
          </a:p>
        </p:txBody>
      </p:sp>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6200" y="4800600"/>
            <a:ext cx="1390124" cy="584775"/>
          </a:xfrm>
          <a:prstGeom prst="rect">
            <a:avLst/>
          </a:prstGeom>
          <a:noFill/>
        </p:spPr>
        <p:txBody>
          <a:bodyPr wrap="non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19" name="TextBox 18"/>
          <p:cNvSpPr txBox="1"/>
          <p:nvPr/>
        </p:nvSpPr>
        <p:spPr>
          <a:xfrm>
            <a:off x="2850753" y="4800600"/>
            <a:ext cx="1390124" cy="584775"/>
          </a:xfrm>
          <a:prstGeom prst="rect">
            <a:avLst/>
          </a:prstGeom>
          <a:noFill/>
        </p:spPr>
        <p:txBody>
          <a:bodyPr wrap="non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0" name="Rectangle 19"/>
          <p:cNvSpPr/>
          <p:nvPr/>
        </p:nvSpPr>
        <p:spPr>
          <a:xfrm>
            <a:off x="304800" y="4826675"/>
            <a:ext cx="8610600" cy="923330"/>
          </a:xfrm>
          <a:prstGeom prst="rect">
            <a:avLst/>
          </a:prstGeom>
        </p:spPr>
        <p:txBody>
          <a:bodyPr wrap="square">
            <a:spAutoFit/>
          </a:bodyPr>
          <a:lstStyle/>
          <a:p>
            <a:endParaRPr lang="en-US" b="1" dirty="0" smtClean="0"/>
          </a:p>
          <a:p>
            <a:r>
              <a:rPr lang="en-US" b="1" dirty="0" smtClean="0"/>
              <a:t>As part of the NOAA Volcanic Ash Working Group (VAWG) Science Team we are testing assimilation of SEVIRI volcanic ash optical depth retrievals using WRF-CHEM/GSI.</a:t>
            </a:r>
            <a:endParaRPr lang="en-US" b="1" dirty="0"/>
          </a:p>
        </p:txBody>
      </p:sp>
    </p:spTree>
    <p:extLst>
      <p:ext uri="{BB962C8B-B14F-4D97-AF65-F5344CB8AC3E}">
        <p14:creationId xmlns="" xmlns:p14="http://schemas.microsoft.com/office/powerpoint/2010/main" val="33821274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80901" name="Text Box 17"/>
          <p:cNvSpPr txBox="1">
            <a:spLocks noChangeArrowheads="1"/>
          </p:cNvSpPr>
          <p:nvPr/>
        </p:nvSpPr>
        <p:spPr bwMode="auto">
          <a:xfrm>
            <a:off x="381000" y="762000"/>
            <a:ext cx="8305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ingdings" pitchFamily="2" charset="2"/>
              <a:buChar char="§"/>
            </a:pPr>
            <a:r>
              <a:rPr lang="en-US" sz="1800" b="1" dirty="0" smtClean="0">
                <a:latin typeface="+mn-lt"/>
                <a:cs typeface="Arial" pitchFamily="34" charset="0"/>
              </a:rPr>
              <a:t>A </a:t>
            </a:r>
            <a:r>
              <a:rPr lang="en-US" sz="1800" b="1" dirty="0">
                <a:latin typeface="+mn-lt"/>
                <a:cs typeface="Arial" pitchFamily="34" charset="0"/>
              </a:rPr>
              <a:t>4-bin WRF-CHEM volcanic ash module developed by George </a:t>
            </a:r>
            <a:r>
              <a:rPr lang="en-US" sz="1800" b="1" dirty="0" err="1">
                <a:latin typeface="+mn-lt"/>
                <a:cs typeface="Arial" pitchFamily="34" charset="0"/>
              </a:rPr>
              <a:t>Grell</a:t>
            </a:r>
            <a:r>
              <a:rPr lang="en-US" sz="1800" b="1" dirty="0">
                <a:latin typeface="+mn-lt"/>
                <a:cs typeface="Arial" pitchFamily="34" charset="0"/>
              </a:rPr>
              <a:t> at Earth System Research Laboratory (ESRL) and Martin </a:t>
            </a:r>
            <a:r>
              <a:rPr lang="en-US" sz="1800" b="1" dirty="0" err="1">
                <a:latin typeface="+mn-lt"/>
                <a:cs typeface="Arial" pitchFamily="34" charset="0"/>
              </a:rPr>
              <a:t>Stuefer</a:t>
            </a:r>
            <a:r>
              <a:rPr lang="en-US" sz="1800" b="1" dirty="0">
                <a:latin typeface="+mn-lt"/>
                <a:cs typeface="Arial" pitchFamily="34" charset="0"/>
              </a:rPr>
              <a:t> at the University of Alaska, Fairbanks (UAF) is used in forecasting volcanic ash. </a:t>
            </a:r>
            <a:endParaRPr lang="en-US" sz="1800" b="1" dirty="0" smtClean="0">
              <a:latin typeface="+mn-lt"/>
              <a:cs typeface="Arial" pitchFamily="34" charset="0"/>
            </a:endParaRPr>
          </a:p>
          <a:p>
            <a:pPr eaLnBrk="1" hangingPunct="1">
              <a:buFont typeface="Wingdings" pitchFamily="2" charset="2"/>
              <a:buChar char="§"/>
            </a:pPr>
            <a:endParaRPr lang="en-US" sz="1800" b="1" dirty="0" smtClean="0">
              <a:latin typeface="+mn-lt"/>
              <a:cs typeface="Arial" pitchFamily="34" charset="0"/>
            </a:endParaRPr>
          </a:p>
        </p:txBody>
      </p:sp>
      <p:pic>
        <p:nvPicPr>
          <p:cNvPr id="80902"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Box 20"/>
          <p:cNvSpPr txBox="1"/>
          <p:nvPr/>
        </p:nvSpPr>
        <p:spPr>
          <a:xfrm>
            <a:off x="2209800" y="228600"/>
            <a:ext cx="5085495" cy="523220"/>
          </a:xfrm>
          <a:prstGeom prst="rect">
            <a:avLst/>
          </a:prstGeom>
          <a:noFill/>
        </p:spPr>
        <p:txBody>
          <a:bodyPr wrap="none" rtlCol="0">
            <a:spAutoFit/>
          </a:bodyPr>
          <a:lstStyle/>
          <a:p>
            <a:r>
              <a:rPr lang="en-US" sz="2800" b="1" dirty="0" smtClean="0"/>
              <a:t>WRF-CHEM Volcanic Ash Module</a:t>
            </a:r>
            <a:endParaRPr lang="en-US" sz="2800" b="1" dirty="0"/>
          </a:p>
        </p:txBody>
      </p:sp>
      <p:sp>
        <p:nvSpPr>
          <p:cNvPr id="24" name="TextBox 23"/>
          <p:cNvSpPr txBox="1"/>
          <p:nvPr/>
        </p:nvSpPr>
        <p:spPr>
          <a:xfrm>
            <a:off x="1828800" y="2362200"/>
            <a:ext cx="5464829" cy="523220"/>
          </a:xfrm>
          <a:prstGeom prst="rect">
            <a:avLst/>
          </a:prstGeom>
          <a:noFill/>
        </p:spPr>
        <p:txBody>
          <a:bodyPr wrap="none" rtlCol="0">
            <a:spAutoFit/>
          </a:bodyPr>
          <a:lstStyle/>
          <a:p>
            <a:r>
              <a:rPr lang="en-US" sz="2800" b="1" dirty="0" smtClean="0"/>
              <a:t>Volcanic Ash Forecast Uncertainties</a:t>
            </a:r>
            <a:endParaRPr lang="en-US" sz="2800" b="1" dirty="0"/>
          </a:p>
        </p:txBody>
      </p:sp>
      <p:sp>
        <p:nvSpPr>
          <p:cNvPr id="25" name="Rectangle 24"/>
          <p:cNvSpPr/>
          <p:nvPr/>
        </p:nvSpPr>
        <p:spPr>
          <a:xfrm>
            <a:off x="381000" y="3505200"/>
            <a:ext cx="8305800" cy="2585323"/>
          </a:xfrm>
          <a:prstGeom prst="rect">
            <a:avLst/>
          </a:prstGeom>
        </p:spPr>
        <p:txBody>
          <a:bodyPr wrap="square">
            <a:spAutoFit/>
          </a:bodyPr>
          <a:lstStyle/>
          <a:p>
            <a:pPr>
              <a:buFont typeface="Wingdings" pitchFamily="2" charset="2"/>
              <a:buChar char="§"/>
            </a:pPr>
            <a:r>
              <a:rPr lang="en-US" b="1" dirty="0" smtClean="0"/>
              <a:t>The </a:t>
            </a:r>
            <a:r>
              <a:rPr lang="en-US" b="1" dirty="0"/>
              <a:t>mass estimates are </a:t>
            </a:r>
            <a:r>
              <a:rPr lang="en-US" b="1" dirty="0" smtClean="0"/>
              <a:t>estimated from the height of the erupted ash. For </a:t>
            </a:r>
            <a:r>
              <a:rPr lang="en-US" b="1" dirty="0"/>
              <a:t>the </a:t>
            </a:r>
            <a:r>
              <a:rPr lang="en-US" b="1" dirty="0" err="1"/>
              <a:t>Eyjafjatjalla</a:t>
            </a:r>
            <a:r>
              <a:rPr lang="en-US" b="1" dirty="0"/>
              <a:t> </a:t>
            </a:r>
            <a:r>
              <a:rPr lang="en-US" b="1" dirty="0" smtClean="0"/>
              <a:t>case, eruption heights are constrained with radar </a:t>
            </a:r>
            <a:r>
              <a:rPr lang="en-US" b="1" dirty="0"/>
              <a:t>data </a:t>
            </a:r>
            <a:r>
              <a:rPr lang="en-US" b="1" dirty="0" smtClean="0"/>
              <a:t>(~150 </a:t>
            </a:r>
            <a:r>
              <a:rPr lang="en-US" b="1" dirty="0"/>
              <a:t>km </a:t>
            </a:r>
            <a:r>
              <a:rPr lang="en-US" b="1" dirty="0" smtClean="0"/>
              <a:t>from the volcano). </a:t>
            </a:r>
          </a:p>
          <a:p>
            <a:pPr>
              <a:buFont typeface="Wingdings" pitchFamily="2" charset="2"/>
              <a:buChar char="§"/>
            </a:pPr>
            <a:endParaRPr lang="en-US" b="1" dirty="0" smtClean="0"/>
          </a:p>
          <a:p>
            <a:pPr>
              <a:buFont typeface="Wingdings" pitchFamily="2" charset="2"/>
              <a:buChar char="§"/>
            </a:pPr>
            <a:r>
              <a:rPr lang="en-US" b="1" dirty="0" smtClean="0"/>
              <a:t>There </a:t>
            </a:r>
            <a:r>
              <a:rPr lang="en-US" b="1" dirty="0"/>
              <a:t>is high uncertainty with the erupted </a:t>
            </a:r>
            <a:r>
              <a:rPr lang="en-US" b="1" dirty="0" smtClean="0"/>
              <a:t>mass: A </a:t>
            </a:r>
            <a:r>
              <a:rPr lang="en-US" b="1" dirty="0"/>
              <a:t>500 meter offset in the height changes the total mass estimate by almost 60</a:t>
            </a:r>
            <a:r>
              <a:rPr lang="en-US" b="1" dirty="0" smtClean="0"/>
              <a:t>% for injection heights &lt;5km. </a:t>
            </a:r>
            <a:r>
              <a:rPr lang="en-US" b="1" dirty="0"/>
              <a:t/>
            </a:r>
            <a:br>
              <a:rPr lang="en-US" b="1" dirty="0"/>
            </a:br>
            <a:endParaRPr lang="en-US" b="1" dirty="0" smtClean="0"/>
          </a:p>
          <a:p>
            <a:pPr>
              <a:buFont typeface="Wingdings" pitchFamily="2" charset="2"/>
              <a:buChar char="§"/>
            </a:pPr>
            <a:r>
              <a:rPr lang="en-US" b="1" dirty="0" smtClean="0"/>
              <a:t>There is also high </a:t>
            </a:r>
            <a:r>
              <a:rPr lang="en-US" b="1" dirty="0"/>
              <a:t>uncertainty </a:t>
            </a:r>
            <a:r>
              <a:rPr lang="en-US" b="1" dirty="0" smtClean="0"/>
              <a:t>in the assumed size </a:t>
            </a:r>
            <a:r>
              <a:rPr lang="en-US" b="1" dirty="0"/>
              <a:t>distribution of the ash </a:t>
            </a:r>
            <a:r>
              <a:rPr lang="en-US" b="1" dirty="0" smtClean="0"/>
              <a:t>particles, which determines the plume lifetime. </a:t>
            </a:r>
            <a:endParaRPr lang="en-US" sz="1200" dirty="0"/>
          </a:p>
        </p:txBody>
      </p:sp>
    </p:spTree>
    <p:extLst>
      <p:ext uri="{BB962C8B-B14F-4D97-AF65-F5344CB8AC3E}">
        <p14:creationId xmlns="" xmlns:p14="http://schemas.microsoft.com/office/powerpoint/2010/main" val="33821274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Brad Pierce\My Documents\Attachments\may_14\ash.opdepth.ir.andesite.ri.gif"/>
          <p:cNvPicPr>
            <a:picLocks noChangeAspect="1" noChangeArrowheads="1"/>
          </p:cNvPicPr>
          <p:nvPr/>
        </p:nvPicPr>
        <p:blipFill>
          <a:blip r:embed="rId3"/>
          <a:srcRect/>
          <a:stretch>
            <a:fillRect/>
          </a:stretch>
        </p:blipFill>
        <p:spPr bwMode="auto">
          <a:xfrm>
            <a:off x="685800" y="152400"/>
            <a:ext cx="7505700" cy="5530516"/>
          </a:xfrm>
          <a:prstGeom prst="rect">
            <a:avLst/>
          </a:prstGeom>
          <a:noFill/>
        </p:spPr>
      </p:pic>
      <p:sp>
        <p:nvSpPr>
          <p:cNvPr id="7" name="Rectangle 6"/>
          <p:cNvSpPr/>
          <p:nvPr/>
        </p:nvSpPr>
        <p:spPr>
          <a:xfrm>
            <a:off x="228600" y="5943600"/>
            <a:ext cx="8610600" cy="646331"/>
          </a:xfrm>
          <a:prstGeom prst="rect">
            <a:avLst/>
          </a:prstGeom>
        </p:spPr>
        <p:txBody>
          <a:bodyPr wrap="square">
            <a:spAutoFit/>
          </a:bodyPr>
          <a:lstStyle/>
          <a:p>
            <a:r>
              <a:rPr lang="en-US" b="1" dirty="0" smtClean="0">
                <a:cs typeface="Arial" pitchFamily="34" charset="0"/>
              </a:rPr>
              <a:t>WRF-CHEM Volcanic Ash Forecast (contours) and SEVIRI 11 micron AOD (colored) during the 2010 </a:t>
            </a:r>
            <a:r>
              <a:rPr lang="en-US" b="1" dirty="0" err="1" smtClean="0">
                <a:cs typeface="Arial" pitchFamily="34" charset="0"/>
              </a:rPr>
              <a:t>Eyjafjoll</a:t>
            </a:r>
            <a:r>
              <a:rPr lang="en-US" b="1" dirty="0" smtClean="0">
                <a:cs typeface="Arial" pitchFamily="34" charset="0"/>
              </a:rPr>
              <a:t> eruption in southern Iceland.</a:t>
            </a:r>
            <a:r>
              <a:rPr lang="en-US" b="1" dirty="0" smtClean="0"/>
              <a:t>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838200"/>
            <a:ext cx="8305800" cy="2308324"/>
          </a:xfrm>
          <a:prstGeom prst="rect">
            <a:avLst/>
          </a:prstGeom>
        </p:spPr>
        <p:txBody>
          <a:bodyPr wrap="square">
            <a:spAutoFit/>
          </a:bodyPr>
          <a:lstStyle/>
          <a:p>
            <a:pPr>
              <a:buFont typeface="Wingdings" pitchFamily="2" charset="2"/>
              <a:buChar char="§"/>
            </a:pPr>
            <a:r>
              <a:rPr lang="en-US" b="1" dirty="0" smtClean="0">
                <a:cs typeface="Arial" pitchFamily="34" charset="0"/>
              </a:rPr>
              <a:t>The OMI Total column ozone template is used for assimilation of SEVIRI volcanic ash retrievals within the </a:t>
            </a:r>
            <a:r>
              <a:rPr lang="en-US" b="1" dirty="0" err="1" smtClean="0">
                <a:cs typeface="Arial" pitchFamily="34" charset="0"/>
              </a:rPr>
              <a:t>Gridpoint</a:t>
            </a:r>
            <a:r>
              <a:rPr lang="en-US" b="1" dirty="0" smtClean="0">
                <a:cs typeface="Arial" pitchFamily="34" charset="0"/>
              </a:rPr>
              <a:t> Statistical Interpolation (GSI)</a:t>
            </a:r>
          </a:p>
          <a:p>
            <a:pPr>
              <a:buFont typeface="Wingdings" pitchFamily="2" charset="2"/>
              <a:buChar char="§"/>
            </a:pPr>
            <a:endParaRPr lang="en-US" b="1" dirty="0" smtClean="0">
              <a:cs typeface="Arial" pitchFamily="34" charset="0"/>
            </a:endParaRPr>
          </a:p>
          <a:p>
            <a:pPr>
              <a:buFont typeface="Wingdings" pitchFamily="2" charset="2"/>
              <a:buChar char="§"/>
            </a:pPr>
            <a:r>
              <a:rPr lang="en-US" b="1" dirty="0" smtClean="0"/>
              <a:t>SEVIRI 11 micron volcanic ash extinction is assimilated with  modifications made for extinction instead of ozone</a:t>
            </a:r>
          </a:p>
          <a:p>
            <a:endParaRPr lang="en-US" b="1" dirty="0" smtClean="0"/>
          </a:p>
          <a:p>
            <a:pPr>
              <a:buFont typeface="Wingdings" pitchFamily="2" charset="2"/>
              <a:buChar char="§"/>
            </a:pPr>
            <a:r>
              <a:rPr lang="en-US" b="1" dirty="0" smtClean="0"/>
              <a:t>11 micron AOD is computed within WRF-CHEM (updated with </a:t>
            </a:r>
            <a:r>
              <a:rPr lang="en-US" b="1" dirty="0" err="1" smtClean="0"/>
              <a:t>Andesite</a:t>
            </a:r>
            <a:r>
              <a:rPr lang="en-US" b="1" dirty="0" smtClean="0"/>
              <a:t> optical properties) </a:t>
            </a:r>
          </a:p>
        </p:txBody>
      </p:sp>
      <p:sp>
        <p:nvSpPr>
          <p:cNvPr id="6" name="TextBox 5"/>
          <p:cNvSpPr txBox="1"/>
          <p:nvPr/>
        </p:nvSpPr>
        <p:spPr>
          <a:xfrm>
            <a:off x="2133600" y="228600"/>
            <a:ext cx="4543552" cy="523220"/>
          </a:xfrm>
          <a:prstGeom prst="rect">
            <a:avLst/>
          </a:prstGeom>
          <a:noFill/>
        </p:spPr>
        <p:txBody>
          <a:bodyPr wrap="none" rtlCol="0">
            <a:spAutoFit/>
          </a:bodyPr>
          <a:lstStyle/>
          <a:p>
            <a:r>
              <a:rPr lang="en-US" sz="2800" b="1" dirty="0" smtClean="0"/>
              <a:t>GSI Volcanic Ash Assimilation</a:t>
            </a:r>
            <a:endParaRPr lang="en-US" sz="2800" b="1" dirty="0"/>
          </a:p>
        </p:txBody>
      </p:sp>
      <p:sp>
        <p:nvSpPr>
          <p:cNvPr id="7" name="TextBox 6"/>
          <p:cNvSpPr txBox="1"/>
          <p:nvPr/>
        </p:nvSpPr>
        <p:spPr>
          <a:xfrm>
            <a:off x="304800" y="3352800"/>
            <a:ext cx="8534400" cy="2739211"/>
          </a:xfrm>
          <a:prstGeom prst="rect">
            <a:avLst/>
          </a:prstGeom>
          <a:noFill/>
        </p:spPr>
        <p:txBody>
          <a:bodyPr wrap="square" rtlCol="0">
            <a:spAutoFit/>
          </a:bodyPr>
          <a:lstStyle/>
          <a:p>
            <a:pPr algn="ctr"/>
            <a:r>
              <a:rPr lang="en-US" sz="2800" b="1" dirty="0" smtClean="0">
                <a:cs typeface="Times New Roman" pitchFamily="18" charset="0"/>
              </a:rPr>
              <a:t>Modified NMC method for Background Errors</a:t>
            </a:r>
          </a:p>
          <a:p>
            <a:endParaRPr lang="en-US" b="1" dirty="0" smtClean="0">
              <a:cs typeface="Times New Roman" pitchFamily="18" charset="0"/>
            </a:endParaRPr>
          </a:p>
          <a:p>
            <a:r>
              <a:rPr lang="en-US" b="1" dirty="0" smtClean="0">
                <a:cs typeface="Times New Roman" pitchFamily="18" charset="0"/>
              </a:rPr>
              <a:t>2 forecasts:</a:t>
            </a:r>
          </a:p>
          <a:p>
            <a:pPr marL="342900" indent="-342900">
              <a:buAutoNum type="arabicParenR"/>
            </a:pPr>
            <a:r>
              <a:rPr lang="en-US" b="1" dirty="0" smtClean="0">
                <a:cs typeface="Times New Roman" pitchFamily="18" charset="0"/>
              </a:rPr>
              <a:t>emission heights 1.2 times larger than control experiment </a:t>
            </a:r>
          </a:p>
          <a:p>
            <a:pPr marL="342900" indent="-342900">
              <a:buAutoNum type="arabicParenR"/>
            </a:pPr>
            <a:r>
              <a:rPr lang="en-US" b="1" dirty="0">
                <a:cs typeface="Times New Roman" pitchFamily="18" charset="0"/>
              </a:rPr>
              <a:t>e</a:t>
            </a:r>
            <a:r>
              <a:rPr lang="en-US" b="1" dirty="0" smtClean="0">
                <a:cs typeface="Times New Roman" pitchFamily="18" charset="0"/>
              </a:rPr>
              <a:t>mission heights 0.8 times higher than control</a:t>
            </a:r>
          </a:p>
          <a:p>
            <a:endParaRPr lang="en-US" b="1" dirty="0">
              <a:cs typeface="Times New Roman" pitchFamily="18" charset="0"/>
            </a:endParaRPr>
          </a:p>
          <a:p>
            <a:endParaRPr lang="en-US" b="1" dirty="0" smtClean="0">
              <a:cs typeface="Times New Roman" pitchFamily="18" charset="0"/>
            </a:endParaRPr>
          </a:p>
          <a:p>
            <a:r>
              <a:rPr lang="en-US" b="1" dirty="0" smtClean="0">
                <a:cs typeface="Times New Roman" pitchFamily="18" charset="0"/>
              </a:rPr>
              <a:t>Used differences between 00z April 14 to 00z April 19, 2010 hourly forecast (valid at same time) to build the statistics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l="18932" t="1683" r="17766" b="7088"/>
          <a:stretch/>
        </p:blipFill>
        <p:spPr>
          <a:xfrm>
            <a:off x="-4439" y="429458"/>
            <a:ext cx="4341182" cy="625653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xmlns="" val="0"/>
              </a:ext>
            </a:extLst>
          </a:blip>
          <a:srcRect l="17102" t="2214" r="14289" b="9631"/>
          <a:stretch/>
        </p:blipFill>
        <p:spPr>
          <a:xfrm>
            <a:off x="5837065" y="436856"/>
            <a:ext cx="3293617" cy="6045694"/>
          </a:xfrm>
          <a:prstGeom prst="rect">
            <a:avLst/>
          </a:prstGeom>
        </p:spPr>
      </p:pic>
      <p:sp>
        <p:nvSpPr>
          <p:cNvPr id="4" name="TextBox 3"/>
          <p:cNvSpPr txBox="1"/>
          <p:nvPr/>
        </p:nvSpPr>
        <p:spPr>
          <a:xfrm>
            <a:off x="4572000" y="1143000"/>
            <a:ext cx="1208985" cy="584775"/>
          </a:xfrm>
          <a:prstGeom prst="rect">
            <a:avLst/>
          </a:prstGeom>
          <a:noFill/>
        </p:spPr>
        <p:txBody>
          <a:bodyPr wrap="none" rtlCol="0">
            <a:spAutoFit/>
          </a:bodyPr>
          <a:lstStyle/>
          <a:p>
            <a:r>
              <a:rPr lang="en-US" sz="1600" dirty="0" smtClean="0"/>
              <a:t>Horizontal</a:t>
            </a:r>
          </a:p>
          <a:p>
            <a:r>
              <a:rPr lang="en-US" sz="1600" dirty="0" smtClean="0"/>
              <a:t>Length scale</a:t>
            </a:r>
            <a:endParaRPr lang="en-US" sz="1600" dirty="0"/>
          </a:p>
        </p:txBody>
      </p:sp>
      <p:sp>
        <p:nvSpPr>
          <p:cNvPr id="5" name="TextBox 4"/>
          <p:cNvSpPr txBox="1"/>
          <p:nvPr/>
        </p:nvSpPr>
        <p:spPr>
          <a:xfrm>
            <a:off x="4572000" y="3200400"/>
            <a:ext cx="1547860" cy="338554"/>
          </a:xfrm>
          <a:prstGeom prst="rect">
            <a:avLst/>
          </a:prstGeom>
          <a:noFill/>
        </p:spPr>
        <p:txBody>
          <a:bodyPr wrap="none" rtlCol="0">
            <a:spAutoFit/>
          </a:bodyPr>
          <a:lstStyle/>
          <a:p>
            <a:r>
              <a:rPr lang="en-US" sz="1600" dirty="0" smtClean="0"/>
              <a:t>Error covariance</a:t>
            </a:r>
            <a:endParaRPr lang="en-US" sz="1600" dirty="0"/>
          </a:p>
        </p:txBody>
      </p:sp>
      <p:sp>
        <p:nvSpPr>
          <p:cNvPr id="6" name="TextBox 5"/>
          <p:cNvSpPr txBox="1"/>
          <p:nvPr/>
        </p:nvSpPr>
        <p:spPr>
          <a:xfrm>
            <a:off x="4408108" y="5234866"/>
            <a:ext cx="1841466" cy="830997"/>
          </a:xfrm>
          <a:prstGeom prst="rect">
            <a:avLst/>
          </a:prstGeom>
          <a:noFill/>
        </p:spPr>
        <p:txBody>
          <a:bodyPr wrap="none" rtlCol="0">
            <a:spAutoFit/>
          </a:bodyPr>
          <a:lstStyle/>
          <a:p>
            <a:pPr algn="ctr"/>
            <a:r>
              <a:rPr lang="en-US" sz="1600" dirty="0" smtClean="0"/>
              <a:t>Vertical length scale</a:t>
            </a:r>
          </a:p>
          <a:p>
            <a:r>
              <a:rPr lang="en-US" sz="1600" dirty="0" smtClean="0"/>
              <a:t>In GSI</a:t>
            </a:r>
          </a:p>
          <a:p>
            <a:pPr algn="ctr"/>
            <a:r>
              <a:rPr lang="en-US" sz="1600" dirty="0" smtClean="0"/>
              <a:t>(1/</a:t>
            </a:r>
            <a:r>
              <a:rPr lang="en-US" sz="1600" dirty="0" err="1" smtClean="0"/>
              <a:t>vl</a:t>
            </a:r>
            <a:r>
              <a:rPr lang="en-US" sz="1600" dirty="0" smtClean="0"/>
              <a:t>/</a:t>
            </a:r>
            <a:r>
              <a:rPr lang="en-US" sz="1600" dirty="0" err="1" smtClean="0"/>
              <a:t>dsig</a:t>
            </a:r>
            <a:r>
              <a:rPr lang="en-US" sz="1600" dirty="0" smtClean="0"/>
              <a:t> )</a:t>
            </a:r>
            <a:endParaRPr lang="en-US" sz="1600" dirty="0"/>
          </a:p>
        </p:txBody>
      </p:sp>
      <p:sp>
        <p:nvSpPr>
          <p:cNvPr id="8" name="TextBox 7"/>
          <p:cNvSpPr txBox="1"/>
          <p:nvPr/>
        </p:nvSpPr>
        <p:spPr>
          <a:xfrm>
            <a:off x="896645" y="79160"/>
            <a:ext cx="2359428" cy="369332"/>
          </a:xfrm>
          <a:prstGeom prst="rect">
            <a:avLst/>
          </a:prstGeom>
          <a:noFill/>
        </p:spPr>
        <p:txBody>
          <a:bodyPr wrap="none" rtlCol="0">
            <a:spAutoFit/>
          </a:bodyPr>
          <a:lstStyle/>
          <a:p>
            <a:r>
              <a:rPr lang="en-US" dirty="0" smtClean="0"/>
              <a:t>Cross section 35 – 72 N</a:t>
            </a:r>
            <a:endParaRPr lang="en-US" dirty="0"/>
          </a:p>
        </p:txBody>
      </p:sp>
      <p:sp>
        <p:nvSpPr>
          <p:cNvPr id="9" name="TextBox 8"/>
          <p:cNvSpPr txBox="1"/>
          <p:nvPr/>
        </p:nvSpPr>
        <p:spPr>
          <a:xfrm>
            <a:off x="7086600" y="76200"/>
            <a:ext cx="494046" cy="369332"/>
          </a:xfrm>
          <a:prstGeom prst="rect">
            <a:avLst/>
          </a:prstGeom>
          <a:noFill/>
        </p:spPr>
        <p:txBody>
          <a:bodyPr wrap="none" rtlCol="0">
            <a:spAutoFit/>
          </a:bodyPr>
          <a:lstStyle/>
          <a:p>
            <a:r>
              <a:rPr lang="en-US" dirty="0" smtClean="0"/>
              <a:t>1-d</a:t>
            </a:r>
            <a:endParaRPr lang="en-US" dirty="0"/>
          </a:p>
        </p:txBody>
      </p:sp>
    </p:spTree>
    <p:extLst>
      <p:ext uri="{BB962C8B-B14F-4D97-AF65-F5344CB8AC3E}">
        <p14:creationId xmlns:p14="http://schemas.microsoft.com/office/powerpoint/2010/main" xmlns="" val="37217652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p:nvPr/>
        </p:nvPicPr>
        <p:blipFill rotWithShape="1">
          <a:blip r:embed="rId4">
            <a:extLst>
              <a:ext uri="{28A0092B-C50C-407E-A947-70E740481C1C}">
                <a14:useLocalDpi xmlns="" xmlns:a14="http://schemas.microsoft.com/office/drawing/2010/main" val="0"/>
              </a:ext>
            </a:extLst>
          </a:blip>
          <a:srcRect r="50000"/>
          <a:stretch/>
        </p:blipFill>
        <p:spPr>
          <a:xfrm>
            <a:off x="9808" y="1447800"/>
            <a:ext cx="4257392" cy="4231423"/>
          </a:xfrm>
          <a:prstGeom prst="rect">
            <a:avLst/>
          </a:prstGeom>
        </p:spPr>
      </p:pic>
      <p:pic>
        <p:nvPicPr>
          <p:cNvPr id="14" name="Picture 13"/>
          <p:cNvPicPr/>
          <p:nvPr/>
        </p:nvPicPr>
        <p:blipFill rotWithShape="1">
          <a:blip r:embed="rId4">
            <a:extLst>
              <a:ext uri="{28A0092B-C50C-407E-A947-70E740481C1C}">
                <a14:useLocalDpi xmlns="" xmlns:a14="http://schemas.microsoft.com/office/drawing/2010/main" val="0"/>
              </a:ext>
            </a:extLst>
          </a:blip>
          <a:srcRect l="50000"/>
          <a:stretch/>
        </p:blipFill>
        <p:spPr>
          <a:xfrm>
            <a:off x="4724400" y="1407377"/>
            <a:ext cx="4257392" cy="4231423"/>
          </a:xfrm>
          <a:prstGeom prst="rect">
            <a:avLst/>
          </a:prstGeom>
        </p:spPr>
      </p:pic>
      <p:sp>
        <p:nvSpPr>
          <p:cNvPr id="4" name="Rectangle 3"/>
          <p:cNvSpPr/>
          <p:nvPr/>
        </p:nvSpPr>
        <p:spPr>
          <a:xfrm>
            <a:off x="838200" y="1066800"/>
            <a:ext cx="7795733" cy="369332"/>
          </a:xfrm>
          <a:prstGeom prst="rect">
            <a:avLst/>
          </a:prstGeom>
        </p:spPr>
        <p:txBody>
          <a:bodyPr wrap="square">
            <a:spAutoFit/>
          </a:bodyPr>
          <a:lstStyle/>
          <a:p>
            <a:r>
              <a:rPr lang="en-US" b="1" dirty="0" smtClean="0"/>
              <a:t>WRF-CHEM Baseline                                                          GSI/SEVIRI </a:t>
            </a:r>
            <a:r>
              <a:rPr lang="en-US" b="1" dirty="0"/>
              <a:t>assimilation </a:t>
            </a:r>
          </a:p>
        </p:txBody>
      </p:sp>
      <p:sp>
        <p:nvSpPr>
          <p:cNvPr id="5" name="TextBox 4"/>
          <p:cNvSpPr txBox="1"/>
          <p:nvPr/>
        </p:nvSpPr>
        <p:spPr>
          <a:xfrm>
            <a:off x="76200" y="4452302"/>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19" name="TextBox 18"/>
          <p:cNvSpPr txBox="1"/>
          <p:nvPr/>
        </p:nvSpPr>
        <p:spPr>
          <a:xfrm>
            <a:off x="4953000" y="4419600"/>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1" name="TextBox 20"/>
          <p:cNvSpPr txBox="1"/>
          <p:nvPr/>
        </p:nvSpPr>
        <p:spPr>
          <a:xfrm>
            <a:off x="3581400" y="228600"/>
            <a:ext cx="1406539" cy="584775"/>
          </a:xfrm>
          <a:prstGeom prst="rect">
            <a:avLst/>
          </a:prstGeom>
          <a:noFill/>
        </p:spPr>
        <p:txBody>
          <a:bodyPr wrap="none" rtlCol="0">
            <a:spAutoFit/>
          </a:bodyPr>
          <a:lstStyle/>
          <a:p>
            <a:r>
              <a:rPr lang="en-US" sz="3200" b="1" dirty="0" smtClean="0"/>
              <a:t>Results</a:t>
            </a:r>
            <a:endParaRPr lang="en-US" sz="3200" b="1" dirty="0"/>
          </a:p>
        </p:txBody>
      </p:sp>
      <p:sp>
        <p:nvSpPr>
          <p:cNvPr id="22" name="TextBox 21"/>
          <p:cNvSpPr txBox="1"/>
          <p:nvPr/>
        </p:nvSpPr>
        <p:spPr>
          <a:xfrm>
            <a:off x="685800" y="5867400"/>
            <a:ext cx="8053871" cy="369332"/>
          </a:xfrm>
          <a:prstGeom prst="rect">
            <a:avLst/>
          </a:prstGeom>
          <a:noFill/>
        </p:spPr>
        <p:txBody>
          <a:bodyPr wrap="none" rtlCol="0">
            <a:spAutoFit/>
          </a:bodyPr>
          <a:lstStyle/>
          <a:p>
            <a:r>
              <a:rPr lang="en-US" b="1" dirty="0" smtClean="0"/>
              <a:t>Significant increase in 11 micron AOD for older plume with GSI/SEVIRI assimilation</a:t>
            </a:r>
            <a:endParaRPr lang="en-US" b="1" dirty="0"/>
          </a:p>
        </p:txBody>
      </p:sp>
    </p:spTree>
    <p:extLst>
      <p:ext uri="{BB962C8B-B14F-4D97-AF65-F5344CB8AC3E}">
        <p14:creationId xmlns="" xmlns:p14="http://schemas.microsoft.com/office/powerpoint/2010/main" val="33821274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 xmlns:a14="http://schemas.microsoft.com/office/drawing/2010/main" val="0"/>
              </a:ext>
            </a:extLst>
          </a:blip>
          <a:stretch>
            <a:fillRect/>
          </a:stretch>
        </p:blipFill>
        <p:spPr>
          <a:xfrm>
            <a:off x="4724399" y="0"/>
            <a:ext cx="4419601" cy="6858000"/>
          </a:xfrm>
          <a:prstGeom prst="rect">
            <a:avLst/>
          </a:prstGeom>
        </p:spPr>
      </p:pic>
      <p:pic>
        <p:nvPicPr>
          <p:cNvPr id="80902" name="Picture 43" descr="Fig3.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5690103" y="152400"/>
            <a:ext cx="2691897" cy="276999"/>
          </a:xfrm>
          <a:prstGeom prst="rect">
            <a:avLst/>
          </a:prstGeom>
        </p:spPr>
        <p:txBody>
          <a:bodyPr wrap="square">
            <a:spAutoFit/>
          </a:bodyPr>
          <a:lstStyle/>
          <a:p>
            <a:r>
              <a:rPr lang="en-US" sz="1200" b="1" dirty="0" err="1" smtClean="0"/>
              <a:t>Maisach</a:t>
            </a:r>
            <a:r>
              <a:rPr lang="en-US" sz="1200" b="1" dirty="0" smtClean="0"/>
              <a:t> 1064 nm aerosol backscatter</a:t>
            </a:r>
            <a:endParaRPr lang="en-US" sz="1200" b="1" dirty="0"/>
          </a:p>
        </p:txBody>
      </p:sp>
      <p:sp>
        <p:nvSpPr>
          <p:cNvPr id="12" name="Rectangle 11"/>
          <p:cNvSpPr/>
          <p:nvPr/>
        </p:nvSpPr>
        <p:spPr>
          <a:xfrm>
            <a:off x="533400" y="1295400"/>
            <a:ext cx="4191000" cy="4247317"/>
          </a:xfrm>
          <a:prstGeom prst="rect">
            <a:avLst/>
          </a:prstGeom>
          <a:noFill/>
          <a:ln>
            <a:noFill/>
          </a:ln>
        </p:spPr>
        <p:txBody>
          <a:bodyPr wrap="square">
            <a:spAutoFit/>
          </a:bodyPr>
          <a:lstStyle/>
          <a:p>
            <a:r>
              <a:rPr lang="en-US" b="1" dirty="0" smtClean="0">
                <a:cs typeface="Arial" pitchFamily="34" charset="0"/>
              </a:rPr>
              <a:t>Comparisons with RAMAN </a:t>
            </a:r>
            <a:r>
              <a:rPr lang="en-US" b="1" dirty="0" err="1" smtClean="0">
                <a:cs typeface="Arial" pitchFamily="34" charset="0"/>
              </a:rPr>
              <a:t>lidar</a:t>
            </a:r>
            <a:r>
              <a:rPr lang="en-US" b="1" dirty="0">
                <a:cs typeface="Arial" pitchFamily="34" charset="0"/>
              </a:rPr>
              <a:t> </a:t>
            </a:r>
            <a:r>
              <a:rPr lang="en-US" b="1" dirty="0" smtClean="0">
                <a:cs typeface="Arial" pitchFamily="34" charset="0"/>
              </a:rPr>
              <a:t>measurements at </a:t>
            </a:r>
            <a:r>
              <a:rPr lang="en-US" b="1" dirty="0" err="1" smtClean="0">
                <a:cs typeface="Arial" pitchFamily="34" charset="0"/>
              </a:rPr>
              <a:t>Maisach</a:t>
            </a:r>
            <a:r>
              <a:rPr lang="en-US" b="1" dirty="0" smtClean="0">
                <a:cs typeface="Arial" pitchFamily="34" charset="0"/>
              </a:rPr>
              <a:t>, Germany show that </a:t>
            </a:r>
            <a:r>
              <a:rPr lang="en-US" b="1" dirty="0">
                <a:cs typeface="Arial" pitchFamily="34" charset="0"/>
              </a:rPr>
              <a:t>m</a:t>
            </a:r>
            <a:r>
              <a:rPr lang="en-US" b="1" dirty="0" smtClean="0">
                <a:cs typeface="Arial" pitchFamily="34" charset="0"/>
              </a:rPr>
              <a:t>aximum </a:t>
            </a:r>
            <a:r>
              <a:rPr lang="en-US" b="1" dirty="0">
                <a:cs typeface="Arial" pitchFamily="34" charset="0"/>
              </a:rPr>
              <a:t>volcanic ash mass concentrations near the vicinity of the observed plume reached 3,226 </a:t>
            </a:r>
            <a:r>
              <a:rPr lang="en-US" b="1" dirty="0">
                <a:latin typeface="Symbol" pitchFamily="18" charset="2"/>
                <a:cs typeface="Arial" pitchFamily="34" charset="0"/>
              </a:rPr>
              <a:t>m</a:t>
            </a:r>
            <a:r>
              <a:rPr lang="en-US" b="1" dirty="0">
                <a:cs typeface="Arial" pitchFamily="34" charset="0"/>
              </a:rPr>
              <a:t>gm</a:t>
            </a:r>
            <a:r>
              <a:rPr lang="en-US" b="1" baseline="30000" dirty="0">
                <a:cs typeface="Arial" pitchFamily="34" charset="0"/>
              </a:rPr>
              <a:t>−3 </a:t>
            </a:r>
            <a:r>
              <a:rPr lang="en-US" b="1" dirty="0" smtClean="0">
                <a:cs typeface="Arial" pitchFamily="34" charset="0"/>
              </a:rPr>
              <a:t>in </a:t>
            </a:r>
            <a:r>
              <a:rPr lang="en-US" b="1" dirty="0">
                <a:cs typeface="Arial" pitchFamily="34" charset="0"/>
              </a:rPr>
              <a:t>the GSI/SEVIRI</a:t>
            </a:r>
            <a:r>
              <a:rPr lang="en-US" b="1" baseline="30000" dirty="0">
                <a:cs typeface="Arial" pitchFamily="34" charset="0"/>
              </a:rPr>
              <a:t> </a:t>
            </a:r>
            <a:r>
              <a:rPr lang="en-US" b="1" dirty="0">
                <a:cs typeface="Arial" pitchFamily="34" charset="0"/>
              </a:rPr>
              <a:t>assimilation experiment and only 155 </a:t>
            </a:r>
            <a:r>
              <a:rPr lang="en-US" b="1" dirty="0">
                <a:latin typeface="Symbol" pitchFamily="18" charset="2"/>
                <a:cs typeface="Arial" pitchFamily="34" charset="0"/>
              </a:rPr>
              <a:t>m</a:t>
            </a:r>
            <a:r>
              <a:rPr lang="en-US" b="1" dirty="0">
                <a:cs typeface="Arial" pitchFamily="34" charset="0"/>
              </a:rPr>
              <a:t>gm</a:t>
            </a:r>
            <a:r>
              <a:rPr lang="en-US" b="1" baseline="30000" dirty="0">
                <a:cs typeface="Arial" pitchFamily="34" charset="0"/>
              </a:rPr>
              <a:t>−3 </a:t>
            </a:r>
            <a:r>
              <a:rPr lang="en-US" b="1" dirty="0">
                <a:cs typeface="Arial" pitchFamily="34" charset="0"/>
              </a:rPr>
              <a:t>in the baseline</a:t>
            </a:r>
            <a:r>
              <a:rPr lang="en-US" b="1" baseline="30000" dirty="0">
                <a:cs typeface="Arial" pitchFamily="34" charset="0"/>
              </a:rPr>
              <a:t> </a:t>
            </a:r>
            <a:r>
              <a:rPr lang="en-US" b="1" dirty="0" smtClean="0">
                <a:cs typeface="Arial" pitchFamily="34" charset="0"/>
              </a:rPr>
              <a:t>experiment. </a:t>
            </a:r>
            <a:r>
              <a:rPr lang="en-US" b="1" dirty="0" err="1">
                <a:cs typeface="Arial" pitchFamily="34" charset="0"/>
              </a:rPr>
              <a:t>Gasteiger</a:t>
            </a:r>
            <a:r>
              <a:rPr lang="en-US" b="1" dirty="0">
                <a:cs typeface="Arial" pitchFamily="34" charset="0"/>
              </a:rPr>
              <a:t> et al. [2011] estimated maximum volcanic ash mass concentrations of 1,100 </a:t>
            </a:r>
            <a:r>
              <a:rPr lang="en-US" b="1" dirty="0">
                <a:latin typeface="Symbol" pitchFamily="18" charset="2"/>
                <a:cs typeface="Arial" pitchFamily="34" charset="0"/>
              </a:rPr>
              <a:t>m</a:t>
            </a:r>
            <a:r>
              <a:rPr lang="en-US" b="1" dirty="0">
                <a:cs typeface="Arial" pitchFamily="34" charset="0"/>
              </a:rPr>
              <a:t>gm</a:t>
            </a:r>
            <a:r>
              <a:rPr lang="en-US" b="1" baseline="30000" dirty="0">
                <a:cs typeface="Arial" pitchFamily="34" charset="0"/>
              </a:rPr>
              <a:t>−3</a:t>
            </a:r>
            <a:r>
              <a:rPr lang="en-US" b="1" dirty="0">
                <a:cs typeface="Arial" pitchFamily="34" charset="0"/>
              </a:rPr>
              <a:t> (650 to 1,800 </a:t>
            </a:r>
            <a:r>
              <a:rPr lang="en-US" b="1" dirty="0">
                <a:latin typeface="Symbol" pitchFamily="18" charset="2"/>
                <a:cs typeface="Arial" pitchFamily="34" charset="0"/>
              </a:rPr>
              <a:t>m</a:t>
            </a:r>
            <a:r>
              <a:rPr lang="en-US" b="1" dirty="0">
                <a:cs typeface="Arial" pitchFamily="34" charset="0"/>
              </a:rPr>
              <a:t>gm</a:t>
            </a:r>
            <a:r>
              <a:rPr lang="en-US" b="1" baseline="30000" dirty="0">
                <a:cs typeface="Arial" pitchFamily="34" charset="0"/>
              </a:rPr>
              <a:t>−3</a:t>
            </a:r>
            <a:r>
              <a:rPr lang="en-US" b="1" dirty="0">
                <a:cs typeface="Arial" pitchFamily="34" charset="0"/>
              </a:rPr>
              <a:t>) at an altitude of 2.2km at 08Z on April 17, 2010. </a:t>
            </a:r>
            <a:r>
              <a:rPr lang="en-US" b="1" dirty="0" smtClean="0">
                <a:cs typeface="Arial" pitchFamily="34" charset="0"/>
              </a:rPr>
              <a:t> </a:t>
            </a:r>
          </a:p>
          <a:p>
            <a:endParaRPr lang="en-US" b="1" dirty="0" smtClean="0">
              <a:solidFill>
                <a:srgbClr val="000000"/>
              </a:solidFill>
              <a:cs typeface="Arial" pitchFamily="34" charset="0"/>
            </a:endParaRPr>
          </a:p>
          <a:p>
            <a:r>
              <a:rPr lang="en-US" b="1" dirty="0" smtClean="0">
                <a:solidFill>
                  <a:srgbClr val="000000"/>
                </a:solidFill>
                <a:cs typeface="Arial" pitchFamily="34" charset="0"/>
              </a:rPr>
              <a:t>Both experiments show an additional plume at 10km which is not observed. </a:t>
            </a:r>
            <a:endParaRPr lang="en-US" b="1" dirty="0">
              <a:solidFill>
                <a:srgbClr val="000000"/>
              </a:solidFill>
              <a:cs typeface="Arial" pitchFamily="34" charset="0"/>
            </a:endParaRPr>
          </a:p>
        </p:txBody>
      </p:sp>
      <p:sp>
        <p:nvSpPr>
          <p:cNvPr id="6" name="TextBox 5"/>
          <p:cNvSpPr txBox="1"/>
          <p:nvPr/>
        </p:nvSpPr>
        <p:spPr>
          <a:xfrm>
            <a:off x="7620000" y="2514600"/>
            <a:ext cx="718466" cy="338554"/>
          </a:xfrm>
          <a:prstGeom prst="rect">
            <a:avLst/>
          </a:prstGeom>
          <a:solidFill>
            <a:schemeClr val="bg1"/>
          </a:solidFill>
        </p:spPr>
        <p:txBody>
          <a:bodyPr wrap="none" rtlCol="0">
            <a:spAutoFit/>
          </a:bodyPr>
          <a:lstStyle/>
          <a:p>
            <a:r>
              <a:rPr lang="en-US" sz="1600" dirty="0" smtClean="0"/>
              <a:t>ASSIM</a:t>
            </a:r>
            <a:endParaRPr lang="en-US" sz="1600" dirty="0"/>
          </a:p>
        </p:txBody>
      </p:sp>
      <p:sp>
        <p:nvSpPr>
          <p:cNvPr id="18" name="TextBox 17"/>
          <p:cNvSpPr txBox="1"/>
          <p:nvPr/>
        </p:nvSpPr>
        <p:spPr>
          <a:xfrm>
            <a:off x="7620000" y="4495800"/>
            <a:ext cx="718466" cy="584775"/>
          </a:xfrm>
          <a:prstGeom prst="rect">
            <a:avLst/>
          </a:prstGeom>
          <a:solidFill>
            <a:schemeClr val="bg1"/>
          </a:solidFill>
        </p:spPr>
        <p:txBody>
          <a:bodyPr wrap="none" rtlCol="0">
            <a:spAutoFit/>
          </a:bodyPr>
          <a:lstStyle/>
          <a:p>
            <a:r>
              <a:rPr lang="en-US" sz="1600" dirty="0" smtClean="0"/>
              <a:t>NO</a:t>
            </a:r>
          </a:p>
          <a:p>
            <a:r>
              <a:rPr lang="en-US" sz="1600" dirty="0" smtClean="0"/>
              <a:t>ASSIM</a:t>
            </a:r>
            <a:endParaRPr lang="en-US" sz="1600" dirty="0"/>
          </a:p>
        </p:txBody>
      </p:sp>
      <p:sp>
        <p:nvSpPr>
          <p:cNvPr id="21" name="TextBox 20"/>
          <p:cNvSpPr txBox="1"/>
          <p:nvPr/>
        </p:nvSpPr>
        <p:spPr>
          <a:xfrm>
            <a:off x="1981200" y="381000"/>
            <a:ext cx="2141933" cy="584775"/>
          </a:xfrm>
          <a:prstGeom prst="rect">
            <a:avLst/>
          </a:prstGeom>
          <a:noFill/>
        </p:spPr>
        <p:txBody>
          <a:bodyPr wrap="none" rtlCol="0">
            <a:spAutoFit/>
          </a:bodyPr>
          <a:lstStyle/>
          <a:p>
            <a:r>
              <a:rPr lang="en-US" sz="3200" b="1" dirty="0" smtClean="0"/>
              <a:t>Verification</a:t>
            </a:r>
            <a:endParaRPr lang="en-US" sz="3200" b="1" dirty="0"/>
          </a:p>
        </p:txBody>
      </p:sp>
    </p:spTree>
    <p:extLst>
      <p:ext uri="{BB962C8B-B14F-4D97-AF65-F5344CB8AC3E}">
        <p14:creationId xmlns="" xmlns:p14="http://schemas.microsoft.com/office/powerpoint/2010/main" val="33821274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38100" y="1524000"/>
            <a:ext cx="4203700" cy="3429000"/>
          </a:xfrm>
          <a:prstGeom prst="rect">
            <a:avLst/>
          </a:prstGeom>
          <a:noFill/>
          <a:ln w="9525">
            <a:noFill/>
            <a:miter lim="800000"/>
            <a:headEnd/>
            <a:tailEnd/>
          </a:ln>
        </p:spPr>
      </p:pic>
      <p:sp>
        <p:nvSpPr>
          <p:cNvPr id="68611" name="Rectangle 1"/>
          <p:cNvSpPr>
            <a:spLocks noChangeArrowheads="1"/>
          </p:cNvSpPr>
          <p:nvPr/>
        </p:nvSpPr>
        <p:spPr bwMode="auto">
          <a:xfrm>
            <a:off x="0" y="4763"/>
            <a:ext cx="8686800" cy="1384300"/>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A conceptual model for the link between Central American biomass burning aerosols and severe weather over the south central United States</a:t>
            </a:r>
            <a:endParaRPr lang="en-US" sz="2800">
              <a:latin typeface="Times New Roman" pitchFamily="18" charset="0"/>
              <a:cs typeface="Times New Roman" pitchFamily="18" charset="0"/>
            </a:endParaRPr>
          </a:p>
        </p:txBody>
      </p:sp>
      <p:sp>
        <p:nvSpPr>
          <p:cNvPr id="68612" name="Rectangle 2"/>
          <p:cNvSpPr>
            <a:spLocks noChangeArrowheads="1"/>
          </p:cNvSpPr>
          <p:nvPr/>
        </p:nvSpPr>
        <p:spPr bwMode="auto">
          <a:xfrm>
            <a:off x="0" y="6488113"/>
            <a:ext cx="8426450" cy="369887"/>
          </a:xfrm>
          <a:prstGeom prst="rect">
            <a:avLst/>
          </a:prstGeom>
          <a:noFill/>
          <a:ln w="9525">
            <a:noFill/>
            <a:miter lim="800000"/>
            <a:headEnd/>
            <a:tailEnd/>
          </a:ln>
        </p:spPr>
        <p:txBody>
          <a:bodyPr wrap="none">
            <a:spAutoFit/>
          </a:bodyPr>
          <a:lstStyle/>
          <a:p>
            <a:r>
              <a:rPr lang="fr-FR">
                <a:latin typeface="Times New Roman" pitchFamily="18" charset="0"/>
                <a:cs typeface="Times New Roman" pitchFamily="18" charset="0"/>
              </a:rPr>
              <a:t>Wang et al, Environ. Res. Lett. </a:t>
            </a:r>
            <a:r>
              <a:rPr lang="fr-FR" b="1">
                <a:latin typeface="Times New Roman" pitchFamily="18" charset="0"/>
                <a:cs typeface="Times New Roman" pitchFamily="18" charset="0"/>
              </a:rPr>
              <a:t>4 </a:t>
            </a:r>
            <a:r>
              <a:rPr lang="fr-FR">
                <a:latin typeface="Times New Roman" pitchFamily="18" charset="0"/>
                <a:cs typeface="Times New Roman" pitchFamily="18" charset="0"/>
              </a:rPr>
              <a:t>(2009)</a:t>
            </a:r>
            <a:r>
              <a:rPr lang="en-US">
                <a:latin typeface="Times New Roman" pitchFamily="18" charset="0"/>
                <a:cs typeface="Times New Roman" pitchFamily="18" charset="0"/>
              </a:rPr>
              <a:t> http://dx.doi.org/10.1088/1748-9326/4/1/015003</a:t>
            </a:r>
          </a:p>
        </p:txBody>
      </p:sp>
      <p:sp>
        <p:nvSpPr>
          <p:cNvPr id="5" name="Rectangle 4"/>
          <p:cNvSpPr/>
          <p:nvPr/>
        </p:nvSpPr>
        <p:spPr>
          <a:xfrm>
            <a:off x="4114800" y="1398588"/>
            <a:ext cx="4724400" cy="5048250"/>
          </a:xfrm>
          <a:prstGeom prst="rect">
            <a:avLst/>
          </a:prstGeom>
        </p:spPr>
        <p:txBody>
          <a:bodyPr>
            <a:spAutoFit/>
          </a:bodyPr>
          <a:lstStyle/>
          <a:p>
            <a:pPr>
              <a:defRPr/>
            </a:pPr>
            <a:r>
              <a:rPr lang="en-US" sz="1400" b="1" dirty="0">
                <a:latin typeface="Times New Roman" pitchFamily="18" charset="0"/>
                <a:cs typeface="Times New Roman" pitchFamily="18" charset="0"/>
              </a:rPr>
              <a:t>The indirect aerosol mechanisms pertinent to smoke particles include: </a:t>
            </a:r>
          </a:p>
          <a:p>
            <a:pPr marL="342900" indent="-342900">
              <a:buFontTx/>
              <a:buAutoNum type="arabicParenBoth"/>
              <a:defRPr/>
            </a:pPr>
            <a:r>
              <a:rPr lang="en-US" sz="1400" b="1" dirty="0">
                <a:latin typeface="Times New Roman" pitchFamily="18" charset="0"/>
                <a:cs typeface="Times New Roman" pitchFamily="18" charset="0"/>
              </a:rPr>
              <a:t>the first indirect effect, where the size of water cloud droplets decreases as smoke particles enhance the number of cloud condensation nuclei available for activation (</a:t>
            </a:r>
            <a:r>
              <a:rPr lang="en-US" sz="1400" b="1" dirty="0" err="1">
                <a:latin typeface="Times New Roman" pitchFamily="18" charset="0"/>
                <a:cs typeface="Times New Roman" pitchFamily="18" charset="0"/>
              </a:rPr>
              <a:t>Twomey</a:t>
            </a:r>
            <a:r>
              <a:rPr lang="en-US" sz="1400" b="1" dirty="0">
                <a:latin typeface="Times New Roman" pitchFamily="18" charset="0"/>
                <a:cs typeface="Times New Roman" pitchFamily="18" charset="0"/>
              </a:rPr>
              <a:t> 1974); </a:t>
            </a:r>
          </a:p>
          <a:p>
            <a:pPr marL="342900" indent="-342900">
              <a:buFontTx/>
              <a:buAutoNum type="arabicParenBoth"/>
              <a:defRPr/>
            </a:pPr>
            <a:r>
              <a:rPr lang="en-US" sz="1400" b="1" dirty="0">
                <a:latin typeface="Times New Roman" pitchFamily="18" charset="0"/>
                <a:cs typeface="Times New Roman" pitchFamily="18" charset="0"/>
              </a:rPr>
              <a:t>the semi-direct (choking) effect, where absorption of solar radiation by smoke particles increases atmospheric stability and consequently suppresses the low-level cloud formation (</a:t>
            </a:r>
            <a:r>
              <a:rPr lang="en-US" sz="1400" b="1" dirty="0" err="1">
                <a:latin typeface="Times New Roman" pitchFamily="18" charset="0"/>
                <a:cs typeface="Times New Roman" pitchFamily="18" charset="0"/>
              </a:rPr>
              <a:t>Koren</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a:t>
            </a:r>
          </a:p>
          <a:p>
            <a:pPr marL="342900" indent="-342900">
              <a:buFontTx/>
              <a:buAutoNum type="arabicParenBoth"/>
              <a:defRPr/>
            </a:pPr>
            <a:r>
              <a:rPr lang="en-US" sz="1400" b="1" dirty="0">
                <a:latin typeface="Times New Roman" pitchFamily="18" charset="0"/>
                <a:cs typeface="Times New Roman" pitchFamily="18" charset="0"/>
              </a:rPr>
              <a:t>the second indirect effect, where the smaller cloud droplets arising from the first indirect effect of smoke particles result in longer cloud lifetimes and larger cloud fractions (Albrecht 1989, Kaufman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2005);</a:t>
            </a:r>
          </a:p>
          <a:p>
            <a:pPr marL="342900" indent="-342900">
              <a:buFontTx/>
              <a:buAutoNum type="arabicParenBoth"/>
              <a:defRPr/>
            </a:pPr>
            <a:r>
              <a:rPr lang="en-US" sz="1400" b="1" dirty="0">
                <a:latin typeface="Times New Roman" pitchFamily="18" charset="0"/>
                <a:cs typeface="Times New Roman" pitchFamily="18" charset="0"/>
              </a:rPr>
              <a:t>the invigoration effect, where for strong convection storms the warm rain process is delayed by the smoke through its first and second indirect effects, which in turn allows for more cloud water to be transported vertically, a greater release of latent heat, and a subsequent invigoration of the updrafts, thus supporting the development of intense thunderstorms and large hail (Rosenfeld 1999, </a:t>
            </a:r>
            <a:r>
              <a:rPr lang="en-US" sz="1400" b="1" dirty="0" err="1">
                <a:latin typeface="Times New Roman" pitchFamily="18" charset="0"/>
                <a:cs typeface="Times New Roman" pitchFamily="18" charset="0"/>
              </a:rPr>
              <a:t>Andreae</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 Lin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2006).</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ean\home\bpierce\My Documents\FY12_Travel\TORERO_JCSDA\JCSDA\model.raqms_1x1.201104271200.18A_SFC_BCOC.png"/>
          <p:cNvPicPr>
            <a:picLocks noChangeAspect="1" noChangeArrowheads="1"/>
          </p:cNvPicPr>
          <p:nvPr/>
        </p:nvPicPr>
        <p:blipFill>
          <a:blip r:embed="rId2"/>
          <a:srcRect l="4575"/>
          <a:stretch>
            <a:fillRect/>
          </a:stretch>
        </p:blipFill>
        <p:spPr bwMode="auto">
          <a:xfrm>
            <a:off x="5638800" y="3184525"/>
            <a:ext cx="3505200" cy="3673475"/>
          </a:xfrm>
          <a:prstGeom prst="rect">
            <a:avLst/>
          </a:prstGeom>
          <a:noFill/>
          <a:ln w="9525">
            <a:noFill/>
            <a:miter lim="800000"/>
            <a:headEnd/>
            <a:tailEnd/>
          </a:ln>
        </p:spPr>
      </p:pic>
      <p:pic>
        <p:nvPicPr>
          <p:cNvPr id="69635" name="Picture 2"/>
          <p:cNvPicPr>
            <a:picLocks noChangeAspect="1" noChangeArrowheads="1"/>
          </p:cNvPicPr>
          <p:nvPr/>
        </p:nvPicPr>
        <p:blipFill>
          <a:blip r:embed="rId3"/>
          <a:srcRect l="24554" t="17290" r="25317" b="9839"/>
          <a:stretch>
            <a:fillRect/>
          </a:stretch>
        </p:blipFill>
        <p:spPr bwMode="auto">
          <a:xfrm>
            <a:off x="5638800" y="0"/>
            <a:ext cx="3505200" cy="3184525"/>
          </a:xfrm>
          <a:prstGeom prst="rect">
            <a:avLst/>
          </a:prstGeom>
          <a:noFill/>
          <a:ln w="9525">
            <a:noFill/>
            <a:miter lim="800000"/>
            <a:headEnd/>
            <a:tailEnd/>
          </a:ln>
        </p:spPr>
      </p:pic>
      <p:sp>
        <p:nvSpPr>
          <p:cNvPr id="69636" name="Rectangle 1"/>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69637" name="TextBox 2"/>
          <p:cNvSpPr txBox="1">
            <a:spLocks noChangeArrowheads="1"/>
          </p:cNvSpPr>
          <p:nvPr/>
        </p:nvSpPr>
        <p:spPr bwMode="auto">
          <a:xfrm>
            <a:off x="161925" y="1023938"/>
            <a:ext cx="5181600" cy="2862262"/>
          </a:xfrm>
          <a:prstGeom prst="rect">
            <a:avLst/>
          </a:prstGeom>
          <a:noFill/>
          <a:ln w="9525">
            <a:noFill/>
            <a:miter lim="800000"/>
            <a:headEnd/>
            <a:tailEnd/>
          </a:ln>
        </p:spPr>
        <p:txBody>
          <a:bodyPr>
            <a:spAutoFit/>
          </a:bodyPr>
          <a:lstStyle/>
          <a:p>
            <a:pPr marL="285750" indent="-285750">
              <a:buFont typeface="Arial" charset="0"/>
              <a:buChar char="•"/>
            </a:pPr>
            <a:r>
              <a:rPr lang="en-US" b="1">
                <a:latin typeface="Times New Roman" pitchFamily="18" charset="0"/>
                <a:cs typeface="Times New Roman" pitchFamily="18" charset="0"/>
              </a:rPr>
              <a:t>MODIS aerosol optical depth (AOD) shows significant aerosol loading over Gulf within warm sector of storm</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surface Black and Organic Carbon (BCOC) analysis shows highly elevated aerosols</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used to initialize and provide lateral boundary conditions for 4km WRF-CHEM with explicit (MOSAIC) aerosol/cloud interaction</a:t>
            </a:r>
          </a:p>
        </p:txBody>
      </p:sp>
      <p:grpSp>
        <p:nvGrpSpPr>
          <p:cNvPr id="69638" name="Group 8"/>
          <p:cNvGrpSpPr>
            <a:grpSpLocks/>
          </p:cNvGrpSpPr>
          <p:nvPr/>
        </p:nvGrpSpPr>
        <p:grpSpPr bwMode="auto">
          <a:xfrm>
            <a:off x="76200" y="3970338"/>
            <a:ext cx="4776788" cy="2895600"/>
            <a:chOff x="4267200" y="1143000"/>
            <a:chExt cx="4776787" cy="2895600"/>
          </a:xfrm>
        </p:grpSpPr>
        <p:pic>
          <p:nvPicPr>
            <p:cNvPr id="69639" name="Picture 9"/>
            <p:cNvPicPr>
              <a:picLocks noChangeAspect="1" noChangeArrowheads="1"/>
            </p:cNvPicPr>
            <p:nvPr/>
          </p:nvPicPr>
          <p:blipFill>
            <a:blip r:embed="rId4"/>
            <a:srcRect/>
            <a:stretch>
              <a:fillRect/>
            </a:stretch>
          </p:blipFill>
          <p:spPr bwMode="auto">
            <a:xfrm>
              <a:off x="4267200" y="1474513"/>
              <a:ext cx="4776787" cy="2564087"/>
            </a:xfrm>
            <a:prstGeom prst="rect">
              <a:avLst/>
            </a:prstGeom>
            <a:noFill/>
            <a:ln w="9525">
              <a:noFill/>
              <a:miter lim="800000"/>
              <a:headEnd/>
              <a:tailEnd/>
            </a:ln>
          </p:spPr>
        </p:pic>
        <p:cxnSp>
          <p:nvCxnSpPr>
            <p:cNvPr id="11" name="Straight Connector 10"/>
            <p:cNvCxnSpPr/>
            <p:nvPr/>
          </p:nvCxnSpPr>
          <p:spPr>
            <a:xfrm>
              <a:off x="58674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642" name="TextBox 12"/>
            <p:cNvSpPr txBox="1">
              <a:spLocks noChangeArrowheads="1"/>
            </p:cNvSpPr>
            <p:nvPr/>
          </p:nvSpPr>
          <p:spPr bwMode="auto">
            <a:xfrm>
              <a:off x="4953000" y="2438400"/>
              <a:ext cx="617477" cy="369332"/>
            </a:xfrm>
            <a:prstGeom prst="rect">
              <a:avLst/>
            </a:prstGeom>
            <a:noFill/>
            <a:ln w="9525">
              <a:noFill/>
              <a:miter lim="800000"/>
              <a:headEnd/>
              <a:tailEnd/>
            </a:ln>
          </p:spPr>
          <p:txBody>
            <a:bodyPr wrap="none">
              <a:spAutoFit/>
            </a:bodyPr>
            <a:lstStyle/>
            <a:p>
              <a:r>
                <a:rPr lang="en-US"/>
                <a:t>26th</a:t>
              </a:r>
            </a:p>
          </p:txBody>
        </p:sp>
        <p:sp>
          <p:nvSpPr>
            <p:cNvPr id="69643" name="TextBox 13"/>
            <p:cNvSpPr txBox="1">
              <a:spLocks noChangeArrowheads="1"/>
            </p:cNvSpPr>
            <p:nvPr/>
          </p:nvSpPr>
          <p:spPr bwMode="auto">
            <a:xfrm>
              <a:off x="5715000" y="1219200"/>
              <a:ext cx="617477" cy="369332"/>
            </a:xfrm>
            <a:prstGeom prst="rect">
              <a:avLst/>
            </a:prstGeom>
            <a:noFill/>
            <a:ln w="9525">
              <a:noFill/>
              <a:miter lim="800000"/>
              <a:headEnd/>
              <a:tailEnd/>
            </a:ln>
          </p:spPr>
          <p:txBody>
            <a:bodyPr wrap="none">
              <a:spAutoFit/>
            </a:bodyPr>
            <a:lstStyle/>
            <a:p>
              <a:r>
                <a:rPr lang="en-US"/>
                <a:t>27th</a:t>
              </a:r>
            </a:p>
          </p:txBody>
        </p:sp>
        <p:sp>
          <p:nvSpPr>
            <p:cNvPr id="69644" name="TextBox 14"/>
            <p:cNvSpPr txBox="1">
              <a:spLocks noChangeArrowheads="1"/>
            </p:cNvSpPr>
            <p:nvPr/>
          </p:nvSpPr>
          <p:spPr bwMode="auto">
            <a:xfrm>
              <a:off x="6477000" y="2667000"/>
              <a:ext cx="617477" cy="369332"/>
            </a:xfrm>
            <a:prstGeom prst="rect">
              <a:avLst/>
            </a:prstGeom>
            <a:noFill/>
            <a:ln w="9525">
              <a:noFill/>
              <a:miter lim="800000"/>
              <a:headEnd/>
              <a:tailEnd/>
            </a:ln>
          </p:spPr>
          <p:txBody>
            <a:bodyPr wrap="none">
              <a:spAutoFit/>
            </a:bodyPr>
            <a:lstStyle/>
            <a:p>
              <a:r>
                <a:rPr lang="en-US"/>
                <a:t>28th</a:t>
              </a:r>
            </a:p>
          </p:txBody>
        </p:sp>
        <p:sp>
          <p:nvSpPr>
            <p:cNvPr id="69645" name="TextBox 15"/>
            <p:cNvSpPr txBox="1">
              <a:spLocks noChangeArrowheads="1"/>
            </p:cNvSpPr>
            <p:nvPr/>
          </p:nvSpPr>
          <p:spPr bwMode="auto">
            <a:xfrm>
              <a:off x="6559755" y="1143000"/>
              <a:ext cx="2355645" cy="369332"/>
            </a:xfrm>
            <a:prstGeom prst="rect">
              <a:avLst/>
            </a:prstGeom>
            <a:noFill/>
            <a:ln w="9525">
              <a:noFill/>
              <a:miter lim="800000"/>
              <a:headEnd/>
              <a:tailEnd/>
            </a:ln>
          </p:spPr>
          <p:txBody>
            <a:bodyPr wrap="none">
              <a:spAutoFit/>
            </a:bodyPr>
            <a:lstStyle/>
            <a:p>
              <a:r>
                <a:rPr lang="en-US"/>
                <a:t>Aeronet AOD Louisiana</a:t>
              </a:r>
            </a:p>
          </p:txBody>
        </p:sp>
        <p:sp>
          <p:nvSpPr>
            <p:cNvPr id="69646" name="TextBox 16"/>
            <p:cNvSpPr txBox="1">
              <a:spLocks noChangeArrowheads="1"/>
            </p:cNvSpPr>
            <p:nvPr/>
          </p:nvSpPr>
          <p:spPr bwMode="auto">
            <a:xfrm>
              <a:off x="6934200" y="1752600"/>
              <a:ext cx="1447800" cy="646331"/>
            </a:xfrm>
            <a:prstGeom prst="rect">
              <a:avLst/>
            </a:prstGeom>
            <a:solidFill>
              <a:schemeClr val="bg1"/>
            </a:solidFill>
            <a:ln w="9525">
              <a:noFill/>
              <a:miter lim="800000"/>
              <a:headEnd/>
              <a:tailEnd/>
            </a:ln>
          </p:spPr>
          <p:txBody>
            <a:bodyPr>
              <a:spAutoFit/>
            </a:bodyPr>
            <a:lstStyle/>
            <a:p>
              <a:r>
                <a:rPr lang="en-US">
                  <a:solidFill>
                    <a:srgbClr val="C00000"/>
                  </a:solidFill>
                </a:rPr>
                <a:t>WRF-Chem</a:t>
              </a:r>
            </a:p>
            <a:p>
              <a:r>
                <a:rPr lang="en-US">
                  <a:solidFill>
                    <a:srgbClr val="0070C0"/>
                  </a:solidFill>
                </a:rPr>
                <a:t>OBS</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ox_vox"/>
          <p:cNvPicPr>
            <a:picLocks noChangeAspect="1" noChangeArrowheads="1"/>
          </p:cNvPicPr>
          <p:nvPr/>
        </p:nvPicPr>
        <p:blipFill>
          <a:blip r:embed="rId3"/>
          <a:srcRect/>
          <a:stretch>
            <a:fillRect/>
          </a:stretch>
        </p:blipFill>
        <p:spPr bwMode="auto">
          <a:xfrm>
            <a:off x="6905625" y="3822700"/>
            <a:ext cx="2139950" cy="3035300"/>
          </a:xfrm>
          <a:prstGeom prst="rect">
            <a:avLst/>
          </a:prstGeom>
          <a:noFill/>
          <a:ln w="9525">
            <a:noFill/>
            <a:miter lim="800000"/>
            <a:headEnd/>
            <a:tailEnd/>
          </a:ln>
        </p:spPr>
      </p:pic>
      <p:pic>
        <p:nvPicPr>
          <p:cNvPr id="14339" name="Picture 4"/>
          <p:cNvPicPr>
            <a:picLocks noChangeAspect="1" noChangeArrowheads="1"/>
          </p:cNvPicPr>
          <p:nvPr/>
        </p:nvPicPr>
        <p:blipFill>
          <a:blip r:embed="rId4"/>
          <a:srcRect l="18753" t="14345" r="14905" b="9377"/>
          <a:stretch>
            <a:fillRect/>
          </a:stretch>
        </p:blipFill>
        <p:spPr bwMode="auto">
          <a:xfrm>
            <a:off x="5257800" y="382588"/>
            <a:ext cx="3886200" cy="3351212"/>
          </a:xfrm>
          <a:prstGeom prst="rect">
            <a:avLst/>
          </a:prstGeom>
          <a:noFill/>
          <a:ln w="9525">
            <a:noFill/>
            <a:miter lim="800000"/>
            <a:headEnd/>
            <a:tailEnd/>
          </a:ln>
        </p:spPr>
      </p:pic>
      <p:sp>
        <p:nvSpPr>
          <p:cNvPr id="14340" name="Text Box 5"/>
          <p:cNvSpPr txBox="1">
            <a:spLocks noChangeArrowheads="1"/>
          </p:cNvSpPr>
          <p:nvPr/>
        </p:nvSpPr>
        <p:spPr bwMode="auto">
          <a:xfrm>
            <a:off x="0" y="990600"/>
            <a:ext cx="5181600" cy="1552575"/>
          </a:xfrm>
          <a:prstGeom prst="rect">
            <a:avLst/>
          </a:prstGeom>
          <a:noFill/>
          <a:ln w="9525">
            <a:noFill/>
            <a:miter lim="800000"/>
            <a:headEnd/>
            <a:tailEnd/>
          </a:ln>
        </p:spPr>
        <p:txBody>
          <a:bodyPr>
            <a:spAutoFit/>
          </a:bodyPr>
          <a:lstStyle/>
          <a:p>
            <a:r>
              <a:rPr lang="en-US" sz="2400">
                <a:latin typeface="Times New Roman" pitchFamily="18" charset="0"/>
              </a:rPr>
              <a:t>Ozone production is controlled by the abundance of precursors, such as Nitrogen oxides (NOx) and Volatile Organic Hydrocarbons (VOC)</a:t>
            </a:r>
          </a:p>
        </p:txBody>
      </p:sp>
      <p:pic>
        <p:nvPicPr>
          <p:cNvPr id="14341" name="Picture 6"/>
          <p:cNvPicPr>
            <a:picLocks noChangeAspect="1" noChangeArrowheads="1"/>
          </p:cNvPicPr>
          <p:nvPr/>
        </p:nvPicPr>
        <p:blipFill>
          <a:blip r:embed="rId5"/>
          <a:srcRect/>
          <a:stretch>
            <a:fillRect/>
          </a:stretch>
        </p:blipFill>
        <p:spPr bwMode="auto">
          <a:xfrm>
            <a:off x="304800" y="2743200"/>
            <a:ext cx="4343400" cy="2808288"/>
          </a:xfrm>
          <a:prstGeom prst="rect">
            <a:avLst/>
          </a:prstGeom>
          <a:noFill/>
          <a:ln w="9525">
            <a:noFill/>
            <a:miter lim="800000"/>
            <a:headEnd/>
            <a:tailEnd/>
          </a:ln>
        </p:spPr>
      </p:pic>
      <p:sp>
        <p:nvSpPr>
          <p:cNvPr id="14342" name="Text Box 3"/>
          <p:cNvSpPr txBox="1">
            <a:spLocks noChangeArrowheads="1"/>
          </p:cNvSpPr>
          <p:nvPr/>
        </p:nvSpPr>
        <p:spPr bwMode="auto">
          <a:xfrm>
            <a:off x="0" y="0"/>
            <a:ext cx="6483350" cy="641350"/>
          </a:xfrm>
          <a:prstGeom prst="rect">
            <a:avLst/>
          </a:prstGeom>
          <a:noFill/>
          <a:ln w="9525">
            <a:noFill/>
            <a:miter lim="800000"/>
            <a:headEnd/>
            <a:tailEnd/>
          </a:ln>
        </p:spPr>
        <p:txBody>
          <a:bodyPr wrap="none">
            <a:spAutoFit/>
          </a:bodyPr>
          <a:lstStyle/>
          <a:p>
            <a:r>
              <a:rPr lang="en-US" sz="3600" b="1">
                <a:latin typeface="Times New Roman" pitchFamily="18" charset="0"/>
              </a:rPr>
              <a:t>Tropospheric Ozone Production</a:t>
            </a:r>
          </a:p>
        </p:txBody>
      </p:sp>
      <p:sp>
        <p:nvSpPr>
          <p:cNvPr id="14343" name="Text Box 7"/>
          <p:cNvSpPr txBox="1">
            <a:spLocks noChangeArrowheads="1"/>
          </p:cNvSpPr>
          <p:nvPr/>
        </p:nvSpPr>
        <p:spPr bwMode="auto">
          <a:xfrm>
            <a:off x="288925" y="5827713"/>
            <a:ext cx="5505450" cy="915987"/>
          </a:xfrm>
          <a:prstGeom prst="rect">
            <a:avLst/>
          </a:prstGeom>
          <a:noFill/>
          <a:ln w="9525">
            <a:noFill/>
            <a:miter lim="800000"/>
            <a:headEnd/>
            <a:tailEnd/>
          </a:ln>
        </p:spPr>
        <p:txBody>
          <a:bodyPr wrap="none">
            <a:spAutoFit/>
          </a:bodyPr>
          <a:lstStyle/>
          <a:p>
            <a:r>
              <a:rPr lang="en-US" b="1"/>
              <a:t>Schematic diagram of simplified tropospheric</a:t>
            </a:r>
          </a:p>
          <a:p>
            <a:r>
              <a:rPr lang="en-US" b="1"/>
              <a:t>photochemistry. Species in red can be measured</a:t>
            </a:r>
          </a:p>
          <a:p>
            <a:r>
              <a:rPr lang="en-US" b="1"/>
              <a:t>using existing satellite instrumentation.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psaide\Documents\iowa_work\storm_invigoration_bb\figs\obs_radar_and_tracks_2hours\PREC_12HR_TOR_OBS_horizontal_map_20110428_0600Z.png"/>
          <p:cNvPicPr>
            <a:picLocks noChangeAspect="1" noChangeArrowheads="1"/>
          </p:cNvPicPr>
          <p:nvPr/>
        </p:nvPicPr>
        <p:blipFill>
          <a:blip r:embed="rId2"/>
          <a:srcRect/>
          <a:stretch>
            <a:fillRect/>
          </a:stretch>
        </p:blipFill>
        <p:spPr bwMode="auto">
          <a:xfrm>
            <a:off x="4638675" y="1524000"/>
            <a:ext cx="4505325" cy="2632075"/>
          </a:xfrm>
          <a:prstGeom prst="rect">
            <a:avLst/>
          </a:prstGeom>
          <a:noFill/>
          <a:ln w="9525">
            <a:noFill/>
            <a:miter lim="800000"/>
            <a:headEnd/>
            <a:tailEnd/>
          </a:ln>
        </p:spPr>
      </p:pic>
      <p:pic>
        <p:nvPicPr>
          <p:cNvPr id="70659" name="Picture 3" descr="C:\Users\psaide\Documents\iowa_work\storm_invigoration_bb\figs\wrf_raqms_55VL\PREC_12HR_TOR_WRF_horizontal_map_20110428_0600Z.png"/>
          <p:cNvPicPr>
            <a:picLocks noChangeAspect="1" noChangeArrowheads="1"/>
          </p:cNvPicPr>
          <p:nvPr/>
        </p:nvPicPr>
        <p:blipFill>
          <a:blip r:embed="rId3"/>
          <a:srcRect/>
          <a:stretch>
            <a:fillRect/>
          </a:stretch>
        </p:blipFill>
        <p:spPr bwMode="auto">
          <a:xfrm>
            <a:off x="4648200" y="4235450"/>
            <a:ext cx="4343400" cy="2546350"/>
          </a:xfrm>
          <a:prstGeom prst="rect">
            <a:avLst/>
          </a:prstGeom>
          <a:noFill/>
          <a:ln w="9525">
            <a:noFill/>
            <a:miter lim="800000"/>
            <a:headEnd/>
            <a:tailEnd/>
          </a:ln>
        </p:spPr>
      </p:pic>
      <p:pic>
        <p:nvPicPr>
          <p:cNvPr id="70660" name="Picture 4" descr="C:\Users\psaide\Documents\iowa_work\storm_invigoration_bb\figs\wrf_nochem_morrison_55VL\PREC_12HR_TOR_WRF_horizontal_map_20110428_0600Z.png"/>
          <p:cNvPicPr>
            <a:picLocks noChangeAspect="1" noChangeArrowheads="1"/>
          </p:cNvPicPr>
          <p:nvPr/>
        </p:nvPicPr>
        <p:blipFill>
          <a:blip r:embed="rId4"/>
          <a:srcRect/>
          <a:stretch>
            <a:fillRect/>
          </a:stretch>
        </p:blipFill>
        <p:spPr bwMode="auto">
          <a:xfrm>
            <a:off x="152400" y="4235450"/>
            <a:ext cx="4343400" cy="2546350"/>
          </a:xfrm>
          <a:prstGeom prst="rect">
            <a:avLst/>
          </a:prstGeom>
          <a:noFill/>
          <a:ln w="9525">
            <a:noFill/>
            <a:miter lim="800000"/>
            <a:headEnd/>
            <a:tailEnd/>
          </a:ln>
        </p:spPr>
      </p:pic>
      <p:sp>
        <p:nvSpPr>
          <p:cNvPr id="70661" name="TextBox 7"/>
          <p:cNvSpPr txBox="1">
            <a:spLocks noChangeArrowheads="1"/>
          </p:cNvSpPr>
          <p:nvPr/>
        </p:nvSpPr>
        <p:spPr bwMode="auto">
          <a:xfrm>
            <a:off x="4829175" y="6332538"/>
            <a:ext cx="1976438" cy="277812"/>
          </a:xfrm>
          <a:prstGeom prst="rect">
            <a:avLst/>
          </a:prstGeom>
          <a:solidFill>
            <a:schemeClr val="bg1"/>
          </a:solidFill>
          <a:ln w="9525">
            <a:solidFill>
              <a:schemeClr val="tx1"/>
            </a:solidFill>
            <a:miter lim="800000"/>
            <a:headEnd/>
            <a:tailEnd/>
          </a:ln>
        </p:spPr>
        <p:txBody>
          <a:bodyPr wrap="none">
            <a:spAutoFit/>
          </a:bodyPr>
          <a:lstStyle/>
          <a:p>
            <a:r>
              <a:rPr lang="en-US" sz="1200" b="1">
                <a:latin typeface="Times New Roman" pitchFamily="18" charset="0"/>
                <a:cs typeface="Times New Roman" pitchFamily="18" charset="0"/>
              </a:rPr>
              <a:t>WRF-Chem + RAQMS BC</a:t>
            </a:r>
          </a:p>
        </p:txBody>
      </p:sp>
      <p:sp>
        <p:nvSpPr>
          <p:cNvPr id="70662" name="TextBox 8"/>
          <p:cNvSpPr txBox="1">
            <a:spLocks noChangeArrowheads="1"/>
          </p:cNvSpPr>
          <p:nvPr/>
        </p:nvSpPr>
        <p:spPr bwMode="auto">
          <a:xfrm>
            <a:off x="344488" y="6334125"/>
            <a:ext cx="2209800" cy="276225"/>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WRF no aerosols</a:t>
            </a:r>
          </a:p>
        </p:txBody>
      </p:sp>
      <p:sp>
        <p:nvSpPr>
          <p:cNvPr id="70663" name="TextBox 9"/>
          <p:cNvSpPr txBox="1">
            <a:spLocks noChangeArrowheads="1"/>
          </p:cNvSpPr>
          <p:nvPr/>
        </p:nvSpPr>
        <p:spPr bwMode="auto">
          <a:xfrm>
            <a:off x="4829175" y="3524250"/>
            <a:ext cx="2819400" cy="461963"/>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SPC 12hr precip and tornado tracks valid 06Z on April 28, 2011</a:t>
            </a:r>
          </a:p>
        </p:txBody>
      </p:sp>
      <p:sp>
        <p:nvSpPr>
          <p:cNvPr id="70664" name="Rectangle 4"/>
          <p:cNvSpPr>
            <a:spLocks noChangeArrowheads="1"/>
          </p:cNvSpPr>
          <p:nvPr/>
        </p:nvSpPr>
        <p:spPr bwMode="auto">
          <a:xfrm rot="-1358618">
            <a:off x="6510338" y="2681288"/>
            <a:ext cx="598487" cy="147637"/>
          </a:xfrm>
          <a:prstGeom prst="rect">
            <a:avLst/>
          </a:prstGeom>
          <a:noFill/>
          <a:ln w="9525" algn="ctr">
            <a:solidFill>
              <a:schemeClr val="tx1"/>
            </a:solidFill>
            <a:round/>
            <a:headEnd/>
            <a:tailEnd/>
          </a:ln>
        </p:spPr>
        <p:txBody>
          <a:bodyPr/>
          <a:lstStyle/>
          <a:p>
            <a:endParaRPr lang="en-US"/>
          </a:p>
        </p:txBody>
      </p:sp>
      <p:sp>
        <p:nvSpPr>
          <p:cNvPr id="70665" name="Rectangle 14"/>
          <p:cNvSpPr>
            <a:spLocks noChangeArrowheads="1"/>
          </p:cNvSpPr>
          <p:nvPr/>
        </p:nvSpPr>
        <p:spPr bwMode="auto">
          <a:xfrm rot="-1358618">
            <a:off x="6443663" y="5373688"/>
            <a:ext cx="598487" cy="146050"/>
          </a:xfrm>
          <a:prstGeom prst="rect">
            <a:avLst/>
          </a:prstGeom>
          <a:noFill/>
          <a:ln w="9525" algn="ctr">
            <a:solidFill>
              <a:schemeClr val="tx1"/>
            </a:solidFill>
            <a:round/>
            <a:headEnd/>
            <a:tailEnd/>
          </a:ln>
        </p:spPr>
        <p:txBody>
          <a:bodyPr/>
          <a:lstStyle/>
          <a:p>
            <a:endParaRPr lang="en-US"/>
          </a:p>
        </p:txBody>
      </p:sp>
      <p:sp>
        <p:nvSpPr>
          <p:cNvPr id="70666" name="Rectangle 15"/>
          <p:cNvSpPr>
            <a:spLocks noChangeArrowheads="1"/>
          </p:cNvSpPr>
          <p:nvPr/>
        </p:nvSpPr>
        <p:spPr bwMode="auto">
          <a:xfrm rot="-1358618">
            <a:off x="1946275" y="5373688"/>
            <a:ext cx="596900" cy="146050"/>
          </a:xfrm>
          <a:prstGeom prst="rect">
            <a:avLst/>
          </a:prstGeom>
          <a:noFill/>
          <a:ln w="9525" algn="ctr">
            <a:solidFill>
              <a:schemeClr val="tx1"/>
            </a:solidFill>
            <a:round/>
            <a:headEnd/>
            <a:tailEnd/>
          </a:ln>
        </p:spPr>
        <p:txBody>
          <a:bodyPr/>
          <a:lstStyle/>
          <a:p>
            <a:endParaRPr lang="en-US"/>
          </a:p>
        </p:txBody>
      </p:sp>
      <p:sp>
        <p:nvSpPr>
          <p:cNvPr id="70667" name="Rectangle 17"/>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70668" name="TextBox 10"/>
          <p:cNvSpPr txBox="1">
            <a:spLocks noChangeArrowheads="1"/>
          </p:cNvSpPr>
          <p:nvPr/>
        </p:nvSpPr>
        <p:spPr bwMode="auto">
          <a:xfrm>
            <a:off x="228600" y="1905000"/>
            <a:ext cx="3962400" cy="120015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Inclusion of aerosol cloud interactions significantly impacts the predicted precipitation distribution and improves forecast over Huntsville, AL</a:t>
            </a:r>
          </a:p>
        </p:txBody>
      </p:sp>
      <p:sp>
        <p:nvSpPr>
          <p:cNvPr id="13" name="TextBox 12"/>
          <p:cNvSpPr txBox="1"/>
          <p:nvPr/>
        </p:nvSpPr>
        <p:spPr>
          <a:xfrm>
            <a:off x="4724400" y="228600"/>
            <a:ext cx="4038600" cy="923330"/>
          </a:xfrm>
          <a:prstGeom prst="rect">
            <a:avLst/>
          </a:prstGeom>
          <a:noFill/>
        </p:spPr>
        <p:txBody>
          <a:bodyPr wrap="square" rtlCol="0">
            <a:spAutoFit/>
          </a:bodyPr>
          <a:lstStyle/>
          <a:p>
            <a:r>
              <a:rPr lang="en-US" b="1" i="1" u="sng" dirty="0" smtClean="0">
                <a:latin typeface="Times New Roman" pitchFamily="18" charset="0"/>
                <a:cs typeface="Times New Roman" pitchFamily="18" charset="0"/>
              </a:rPr>
              <a:t>WRF-CHEM simulations conducted by Pablo </a:t>
            </a:r>
            <a:r>
              <a:rPr lang="en-US" b="1" i="1" u="sng" dirty="0" err="1" smtClean="0">
                <a:latin typeface="Times New Roman" pitchFamily="18" charset="0"/>
                <a:cs typeface="Times New Roman" pitchFamily="18" charset="0"/>
              </a:rPr>
              <a:t>Saide</a:t>
            </a:r>
            <a:r>
              <a:rPr lang="en-US" b="1" i="1" u="sng" dirty="0" smtClean="0">
                <a:latin typeface="Times New Roman" pitchFamily="18" charset="0"/>
                <a:cs typeface="Times New Roman" pitchFamily="18" charset="0"/>
              </a:rPr>
              <a:t> in collaboration with Greg Carmichael and Scott </a:t>
            </a:r>
            <a:r>
              <a:rPr lang="en-US" b="1" i="1" u="sng" dirty="0" err="1" smtClean="0">
                <a:latin typeface="Times New Roman" pitchFamily="18" charset="0"/>
                <a:cs typeface="Times New Roman" pitchFamily="18" charset="0"/>
              </a:rPr>
              <a:t>Spak</a:t>
            </a:r>
            <a:r>
              <a:rPr lang="en-US" b="1" i="1" u="sng" dirty="0" smtClean="0">
                <a:latin typeface="Times New Roman" pitchFamily="18" charset="0"/>
                <a:cs typeface="Times New Roman" pitchFamily="18" charset="0"/>
              </a:rPr>
              <a:t> (U-Iowa)</a:t>
            </a:r>
            <a:endParaRPr lang="en-US" b="1" i="1"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143000"/>
          </a:xfrm>
        </p:spPr>
        <p:txBody>
          <a:bodyPr/>
          <a:lstStyle/>
          <a:p>
            <a:r>
              <a:rPr lang="en-US" sz="3200" b="1" dirty="0" err="1" smtClean="0">
                <a:latin typeface="Times New Roman" pitchFamily="18" charset="0"/>
                <a:cs typeface="Times New Roman" pitchFamily="18" charset="0"/>
              </a:rPr>
              <a:t>Precip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Obs</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vs</a:t>
            </a:r>
            <a:r>
              <a:rPr lang="en-US" sz="3200" b="1" dirty="0" smtClean="0">
                <a:latin typeface="Times New Roman" pitchFamily="18" charset="0"/>
                <a:cs typeface="Times New Roman" pitchFamily="18" charset="0"/>
              </a:rPr>
              <a:t> WRF &amp; WRF-</a:t>
            </a:r>
            <a:r>
              <a:rPr lang="en-US" sz="3200" b="1" dirty="0" err="1" smtClean="0">
                <a:latin typeface="Times New Roman" pitchFamily="18" charset="0"/>
                <a:cs typeface="Times New Roman" pitchFamily="18" charset="0"/>
              </a:rPr>
              <a:t>Chem</a:t>
            </a:r>
            <a:endParaRPr lang="en-US" sz="32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648200" y="1600200"/>
            <a:ext cx="4038600" cy="4525963"/>
          </a:xfrm>
        </p:spPr>
        <p:txBody>
          <a:bodyPr>
            <a:normAutofit/>
          </a:bodyPr>
          <a:lstStyle/>
          <a:p>
            <a:pPr>
              <a:defRPr/>
            </a:pPr>
            <a:r>
              <a:rPr lang="en-US" sz="2400" dirty="0" smtClean="0">
                <a:latin typeface="Times New Roman" pitchFamily="18" charset="0"/>
                <a:cs typeface="Times New Roman" pitchFamily="18" charset="0"/>
              </a:rPr>
              <a:t>Simulations with and without aerosol effects yield very different precipitation fields</a:t>
            </a:r>
          </a:p>
          <a:p>
            <a:pPr>
              <a:defRPr/>
            </a:pPr>
            <a:r>
              <a:rPr lang="en-US" sz="2400" dirty="0" smtClean="0">
                <a:latin typeface="Times New Roman" pitchFamily="18" charset="0"/>
                <a:cs typeface="Times New Roman" pitchFamily="18" charset="0"/>
              </a:rPr>
              <a:t>Skill to represent observation is reduced for the larger </a:t>
            </a:r>
            <a:r>
              <a:rPr lang="en-US" sz="2400" dirty="0" err="1" smtClean="0">
                <a:latin typeface="Times New Roman" pitchFamily="18" charset="0"/>
                <a:cs typeface="Times New Roman" pitchFamily="18" charset="0"/>
              </a:rPr>
              <a:t>precip</a:t>
            </a:r>
            <a:r>
              <a:rPr lang="en-US" sz="2400" dirty="0" smtClean="0">
                <a:latin typeface="Times New Roman" pitchFamily="18" charset="0"/>
                <a:cs typeface="Times New Roman" pitchFamily="18" charset="0"/>
              </a:rPr>
              <a:t>. values</a:t>
            </a:r>
          </a:p>
          <a:p>
            <a:pPr>
              <a:defRPr/>
            </a:pPr>
            <a:r>
              <a:rPr lang="en-US" sz="2400" dirty="0" smtClean="0">
                <a:latin typeface="Times New Roman" pitchFamily="18" charset="0"/>
                <a:cs typeface="Times New Roman" pitchFamily="18" charset="0"/>
              </a:rPr>
              <a:t>There is improved skill when considering aerosol effects</a:t>
            </a:r>
            <a:endParaRPr lang="en-US" sz="2400" dirty="0">
              <a:latin typeface="Times New Roman" pitchFamily="18" charset="0"/>
              <a:cs typeface="Times New Roman" pitchFamily="18" charset="0"/>
            </a:endParaRPr>
          </a:p>
        </p:txBody>
      </p:sp>
      <p:pic>
        <p:nvPicPr>
          <p:cNvPr id="71684" name="Picture 3"/>
          <p:cNvPicPr>
            <a:picLocks noChangeAspect="1" noChangeArrowheads="1"/>
          </p:cNvPicPr>
          <p:nvPr/>
        </p:nvPicPr>
        <p:blipFill>
          <a:blip r:embed="rId2"/>
          <a:srcRect/>
          <a:stretch>
            <a:fillRect/>
          </a:stretch>
        </p:blipFill>
        <p:spPr bwMode="auto">
          <a:xfrm>
            <a:off x="0" y="1371600"/>
            <a:ext cx="4343400" cy="2438400"/>
          </a:xfrm>
          <a:prstGeom prst="rect">
            <a:avLst/>
          </a:prstGeom>
          <a:noFill/>
          <a:ln w="9525">
            <a:noFill/>
            <a:miter lim="800000"/>
            <a:headEnd/>
            <a:tailEnd/>
          </a:ln>
        </p:spPr>
      </p:pic>
      <p:sp>
        <p:nvSpPr>
          <p:cNvPr id="71685" name="TextBox 4"/>
          <p:cNvSpPr txBox="1">
            <a:spLocks noChangeArrowheads="1"/>
          </p:cNvSpPr>
          <p:nvPr/>
        </p:nvSpPr>
        <p:spPr bwMode="auto">
          <a:xfrm>
            <a:off x="533400" y="2209800"/>
            <a:ext cx="1600200" cy="523220"/>
          </a:xfrm>
          <a:prstGeom prst="rect">
            <a:avLst/>
          </a:prstGeom>
          <a:noFill/>
          <a:ln w="9525">
            <a:noFill/>
            <a:miter lim="800000"/>
            <a:headEnd/>
            <a:tailEnd/>
          </a:ln>
        </p:spPr>
        <p:txBody>
          <a:bodyPr>
            <a:spAutoFit/>
          </a:bodyPr>
          <a:lstStyle/>
          <a:p>
            <a:r>
              <a:rPr lang="en-US" sz="1400" b="1" dirty="0">
                <a:solidFill>
                  <a:srgbClr val="0070C0"/>
                </a:solidFill>
                <a:latin typeface="Times New Roman" pitchFamily="18" charset="0"/>
                <a:cs typeface="Times New Roman" pitchFamily="18" charset="0"/>
              </a:rPr>
              <a:t>OBS </a:t>
            </a:r>
            <a:r>
              <a:rPr lang="en-US" sz="1400" b="1" dirty="0" err="1">
                <a:solidFill>
                  <a:srgbClr val="0070C0"/>
                </a:solidFill>
                <a:latin typeface="Times New Roman" pitchFamily="18" charset="0"/>
                <a:cs typeface="Times New Roman" pitchFamily="18" charset="0"/>
              </a:rPr>
              <a:t>vs</a:t>
            </a:r>
            <a:r>
              <a:rPr lang="en-US" sz="1400" b="1" dirty="0">
                <a:solidFill>
                  <a:srgbClr val="0070C0"/>
                </a:solidFill>
                <a:latin typeface="Times New Roman" pitchFamily="18" charset="0"/>
                <a:cs typeface="Times New Roman" pitchFamily="18" charset="0"/>
              </a:rPr>
              <a:t> WRF-</a:t>
            </a:r>
            <a:r>
              <a:rPr lang="en-US" sz="1400" b="1" dirty="0" err="1">
                <a:solidFill>
                  <a:srgbClr val="0070C0"/>
                </a:solidFill>
                <a:latin typeface="Times New Roman" pitchFamily="18" charset="0"/>
                <a:cs typeface="Times New Roman" pitchFamily="18" charset="0"/>
              </a:rPr>
              <a:t>Chem</a:t>
            </a:r>
            <a:r>
              <a:rPr lang="en-US" sz="1400" b="1" dirty="0">
                <a:solidFill>
                  <a:srgbClr val="0070C0"/>
                </a:solidFill>
                <a:latin typeface="Times New Roman" pitchFamily="18" charset="0"/>
                <a:cs typeface="Times New Roman" pitchFamily="18" charset="0"/>
              </a:rPr>
              <a:t> RAQMS</a:t>
            </a:r>
          </a:p>
        </p:txBody>
      </p:sp>
      <p:sp>
        <p:nvSpPr>
          <p:cNvPr id="71686" name="TextBox 5"/>
          <p:cNvSpPr txBox="1">
            <a:spLocks noChangeArrowheads="1"/>
          </p:cNvSpPr>
          <p:nvPr/>
        </p:nvSpPr>
        <p:spPr bwMode="auto">
          <a:xfrm>
            <a:off x="3048000" y="2209800"/>
            <a:ext cx="1295400" cy="523220"/>
          </a:xfrm>
          <a:prstGeom prst="rect">
            <a:avLst/>
          </a:prstGeom>
          <a:noFill/>
          <a:ln w="9525">
            <a:noFill/>
            <a:miter lim="800000"/>
            <a:headEnd/>
            <a:tailEnd/>
          </a:ln>
        </p:spPr>
        <p:txBody>
          <a:bodyPr>
            <a:spAutoFit/>
          </a:bodyPr>
          <a:lstStyle/>
          <a:p>
            <a:r>
              <a:rPr lang="en-US" sz="1400" b="1" dirty="0">
                <a:solidFill>
                  <a:srgbClr val="FF0000"/>
                </a:solidFill>
                <a:latin typeface="Times New Roman" pitchFamily="18" charset="0"/>
                <a:cs typeface="Times New Roman" pitchFamily="18" charset="0"/>
              </a:rPr>
              <a:t>WRF-</a:t>
            </a:r>
            <a:r>
              <a:rPr lang="en-US" sz="1400" b="1" dirty="0" err="1">
                <a:solidFill>
                  <a:srgbClr val="FF0000"/>
                </a:solidFill>
                <a:latin typeface="Times New Roman" pitchFamily="18" charset="0"/>
                <a:cs typeface="Times New Roman" pitchFamily="18" charset="0"/>
              </a:rPr>
              <a:t>Chem</a:t>
            </a:r>
            <a:r>
              <a:rPr lang="en-US" sz="1400" b="1" dirty="0">
                <a:solidFill>
                  <a:srgbClr val="FF0000"/>
                </a:solidFill>
                <a:latin typeface="Times New Roman" pitchFamily="18" charset="0"/>
                <a:cs typeface="Times New Roman" pitchFamily="18" charset="0"/>
              </a:rPr>
              <a:t> </a:t>
            </a:r>
            <a:r>
              <a:rPr lang="en-US" sz="1400" b="1" dirty="0" err="1">
                <a:solidFill>
                  <a:srgbClr val="FF0000"/>
                </a:solidFill>
                <a:latin typeface="Times New Roman" pitchFamily="18" charset="0"/>
                <a:cs typeface="Times New Roman" pitchFamily="18" charset="0"/>
              </a:rPr>
              <a:t>vs</a:t>
            </a:r>
            <a:r>
              <a:rPr lang="en-US" sz="1400" b="1" dirty="0">
                <a:solidFill>
                  <a:srgbClr val="FF0000"/>
                </a:solidFill>
                <a:latin typeface="Times New Roman" pitchFamily="18" charset="0"/>
                <a:cs typeface="Times New Roman" pitchFamily="18" charset="0"/>
              </a:rPr>
              <a:t> WRF</a:t>
            </a:r>
          </a:p>
        </p:txBody>
      </p:sp>
      <p:sp>
        <p:nvSpPr>
          <p:cNvPr id="71687" name="TextBox 6"/>
          <p:cNvSpPr txBox="1">
            <a:spLocks noChangeArrowheads="1"/>
          </p:cNvSpPr>
          <p:nvPr/>
        </p:nvSpPr>
        <p:spPr bwMode="auto">
          <a:xfrm>
            <a:off x="533400" y="2895600"/>
            <a:ext cx="1447800" cy="523220"/>
          </a:xfrm>
          <a:prstGeom prst="rect">
            <a:avLst/>
          </a:prstGeom>
          <a:noFill/>
          <a:ln w="9525">
            <a:noFill/>
            <a:miter lim="800000"/>
            <a:headEnd/>
            <a:tailEnd/>
          </a:ln>
        </p:spPr>
        <p:txBody>
          <a:bodyPr>
            <a:spAutoFit/>
          </a:bodyPr>
          <a:lstStyle/>
          <a:p>
            <a:r>
              <a:rPr lang="en-US" sz="1400" b="1" dirty="0">
                <a:solidFill>
                  <a:srgbClr val="00B050"/>
                </a:solidFill>
                <a:latin typeface="Times New Roman" pitchFamily="18" charset="0"/>
                <a:cs typeface="Times New Roman" pitchFamily="18" charset="0"/>
              </a:rPr>
              <a:t>OBS </a:t>
            </a:r>
            <a:r>
              <a:rPr lang="en-US" sz="1400" b="1" dirty="0" err="1">
                <a:solidFill>
                  <a:srgbClr val="00B050"/>
                </a:solidFill>
                <a:latin typeface="Times New Roman" pitchFamily="18" charset="0"/>
                <a:cs typeface="Times New Roman" pitchFamily="18" charset="0"/>
              </a:rPr>
              <a:t>vs</a:t>
            </a:r>
            <a:r>
              <a:rPr lang="en-US" sz="1400" b="1" dirty="0">
                <a:solidFill>
                  <a:srgbClr val="00B050"/>
                </a:solidFill>
                <a:latin typeface="Times New Roman" pitchFamily="18" charset="0"/>
                <a:cs typeface="Times New Roman" pitchFamily="18" charset="0"/>
              </a:rPr>
              <a:t> WRF NO-CHEM</a:t>
            </a:r>
          </a:p>
        </p:txBody>
      </p:sp>
      <p:sp>
        <p:nvSpPr>
          <p:cNvPr id="71688" name="TextBox 8"/>
          <p:cNvSpPr txBox="1">
            <a:spLocks noChangeArrowheads="1"/>
          </p:cNvSpPr>
          <p:nvPr/>
        </p:nvSpPr>
        <p:spPr bwMode="auto">
          <a:xfrm>
            <a:off x="0" y="838200"/>
            <a:ext cx="5716630"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different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thresholds</a:t>
            </a:r>
          </a:p>
        </p:txBody>
      </p:sp>
      <p:pic>
        <p:nvPicPr>
          <p:cNvPr id="71689" name="Picture 9"/>
          <p:cNvPicPr>
            <a:picLocks noChangeAspect="1" noChangeArrowheads="1"/>
          </p:cNvPicPr>
          <p:nvPr/>
        </p:nvPicPr>
        <p:blipFill>
          <a:blip r:embed="rId3"/>
          <a:srcRect/>
          <a:stretch>
            <a:fillRect/>
          </a:stretch>
        </p:blipFill>
        <p:spPr bwMode="auto">
          <a:xfrm>
            <a:off x="0" y="4419600"/>
            <a:ext cx="4343400" cy="2438400"/>
          </a:xfrm>
          <a:prstGeom prst="rect">
            <a:avLst/>
          </a:prstGeom>
          <a:noFill/>
          <a:ln w="9525">
            <a:noFill/>
            <a:miter lim="800000"/>
            <a:headEnd/>
            <a:tailEnd/>
          </a:ln>
        </p:spPr>
      </p:pic>
      <p:sp>
        <p:nvSpPr>
          <p:cNvPr id="71690" name="TextBox 10"/>
          <p:cNvSpPr txBox="1">
            <a:spLocks noChangeArrowheads="1"/>
          </p:cNvSpPr>
          <p:nvPr/>
        </p:nvSpPr>
        <p:spPr bwMode="auto">
          <a:xfrm>
            <a:off x="276225" y="3925888"/>
            <a:ext cx="3942426" cy="369332"/>
          </a:xfrm>
          <a:prstGeom prst="rect">
            <a:avLst/>
          </a:prstGeom>
          <a:noFill/>
          <a:ln w="9525">
            <a:noFill/>
            <a:miter lim="800000"/>
            <a:headEnd/>
            <a:tailEnd/>
          </a:ln>
        </p:spPr>
        <p:txBody>
          <a:bodyPr wrap="none">
            <a:spAutoFit/>
          </a:bodyPr>
          <a:lstStyle/>
          <a:p>
            <a:pPr algn="ctr"/>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over </a:t>
            </a:r>
            <a:r>
              <a:rPr lang="en-US" b="1" dirty="0" smtClean="0">
                <a:latin typeface="Times New Roman" pitchFamily="18" charset="0"/>
                <a:cs typeface="Times New Roman" pitchFamily="18" charset="0"/>
              </a:rPr>
              <a:t>10mm</a:t>
            </a:r>
            <a:endParaRPr lang="en-US" b="1" dirty="0">
              <a:latin typeface="Times New Roman" pitchFamily="18" charset="0"/>
              <a:cs typeface="Times New Roman" pitchFamily="18" charset="0"/>
            </a:endParaRPr>
          </a:p>
        </p:txBody>
      </p:sp>
      <p:cxnSp>
        <p:nvCxnSpPr>
          <p:cNvPr id="12" name="Straight Connector 11"/>
          <p:cNvCxnSpPr/>
          <p:nvPr/>
        </p:nvCxnSpPr>
        <p:spPr>
          <a:xfrm>
            <a:off x="3048000" y="4495800"/>
            <a:ext cx="0" cy="2057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1692" name="TextBox 12"/>
          <p:cNvSpPr txBox="1">
            <a:spLocks noChangeArrowheads="1"/>
          </p:cNvSpPr>
          <p:nvPr/>
        </p:nvSpPr>
        <p:spPr bwMode="auto">
          <a:xfrm>
            <a:off x="1828800" y="6096000"/>
            <a:ext cx="617538" cy="369888"/>
          </a:xfrm>
          <a:prstGeom prst="rect">
            <a:avLst/>
          </a:prstGeom>
          <a:noFill/>
          <a:ln w="9525">
            <a:noFill/>
            <a:miter lim="800000"/>
            <a:headEnd/>
            <a:tailEnd/>
          </a:ln>
        </p:spPr>
        <p:txBody>
          <a:bodyPr wrap="none">
            <a:spAutoFit/>
          </a:bodyPr>
          <a:lstStyle/>
          <a:p>
            <a:r>
              <a:rPr lang="en-US"/>
              <a:t>27th</a:t>
            </a:r>
          </a:p>
        </p:txBody>
      </p:sp>
      <p:sp>
        <p:nvSpPr>
          <p:cNvPr id="71693" name="TextBox 13"/>
          <p:cNvSpPr txBox="1">
            <a:spLocks noChangeArrowheads="1"/>
          </p:cNvSpPr>
          <p:nvPr/>
        </p:nvSpPr>
        <p:spPr bwMode="auto">
          <a:xfrm>
            <a:off x="3124200" y="6096000"/>
            <a:ext cx="617538" cy="369888"/>
          </a:xfrm>
          <a:prstGeom prst="rect">
            <a:avLst/>
          </a:prstGeom>
          <a:noFill/>
          <a:ln w="9525">
            <a:noFill/>
            <a:miter lim="800000"/>
            <a:headEnd/>
            <a:tailEnd/>
          </a:ln>
        </p:spPr>
        <p:txBody>
          <a:bodyPr wrap="none">
            <a:spAutoFit/>
          </a:bodyPr>
          <a:lstStyle/>
          <a:p>
            <a:r>
              <a:rPr lang="en-US"/>
              <a:t>28th</a:t>
            </a:r>
          </a:p>
        </p:txBody>
      </p:sp>
      <p:sp>
        <p:nvSpPr>
          <p:cNvPr id="71694" name="TextBox 15"/>
          <p:cNvSpPr txBox="1">
            <a:spLocks noChangeArrowheads="1"/>
          </p:cNvSpPr>
          <p:nvPr/>
        </p:nvSpPr>
        <p:spPr bwMode="auto">
          <a:xfrm>
            <a:off x="1905000" y="6642100"/>
            <a:ext cx="398463" cy="246063"/>
          </a:xfrm>
          <a:prstGeom prst="rect">
            <a:avLst/>
          </a:prstGeom>
          <a:noFill/>
          <a:ln w="9525">
            <a:noFill/>
            <a:miter lim="800000"/>
            <a:headEnd/>
            <a:tailEnd/>
          </a:ln>
        </p:spPr>
        <p:txBody>
          <a:bodyPr wrap="none">
            <a:spAutoFit/>
          </a:bodyPr>
          <a:lstStyle/>
          <a:p>
            <a:r>
              <a:rPr lang="en-US" sz="1000"/>
              <a:t>UTC</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0" y="2052638"/>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4"/>
          <p:cNvGraphicFramePr>
            <a:graphicFrameLocks noChangeAspect="1"/>
          </p:cNvGraphicFramePr>
          <p:nvPr/>
        </p:nvGraphicFramePr>
        <p:xfrm>
          <a:off x="4495800" y="3576638"/>
          <a:ext cx="4648200" cy="3281362"/>
        </p:xfrm>
        <a:graphic>
          <a:graphicData uri="http://schemas.openxmlformats.org/presentationml/2006/ole">
            <p:oleObj spid="_x0000_s169986" name="Slide" r:id="rId3" imgW="4504920" imgH="3380193" progId="PowerPoint.Slide.8">
              <p:embed/>
            </p:oleObj>
          </a:graphicData>
        </a:graphic>
      </p:graphicFrame>
      <p:sp>
        <p:nvSpPr>
          <p:cNvPr id="1028" name="Rectangle 6"/>
          <p:cNvSpPr>
            <a:spLocks noChangeArrowheads="1"/>
          </p:cNvSpPr>
          <p:nvPr/>
        </p:nvSpPr>
        <p:spPr bwMode="auto">
          <a:xfrm>
            <a:off x="0" y="3733800"/>
            <a:ext cx="4267200" cy="1190625"/>
          </a:xfrm>
          <a:prstGeom prst="rect">
            <a:avLst/>
          </a:prstGeom>
          <a:noFill/>
          <a:ln w="9525">
            <a:noFill/>
            <a:miter lim="800000"/>
            <a:headEnd/>
            <a:tailEnd/>
          </a:ln>
        </p:spPr>
        <p:txBody>
          <a:bodyPr anchor="ctr">
            <a:spAutoFit/>
          </a:bodyPr>
          <a:lstStyle/>
          <a:p>
            <a:pPr eaLnBrk="1" hangingPunct="1"/>
            <a:r>
              <a:rPr lang="en-US" b="1">
                <a:latin typeface="Times New Roman" pitchFamily="18" charset="0"/>
              </a:rPr>
              <a:t>The NOAA Air Quality applied research program has traditionally focused on field experiments for AQ forecast model development and evaluation</a:t>
            </a:r>
          </a:p>
        </p:txBody>
      </p:sp>
      <p:sp>
        <p:nvSpPr>
          <p:cNvPr id="1029" name="Rectangle 7"/>
          <p:cNvSpPr>
            <a:spLocks noChangeArrowheads="1"/>
          </p:cNvSpPr>
          <p:nvPr/>
        </p:nvSpPr>
        <p:spPr bwMode="auto">
          <a:xfrm>
            <a:off x="76200" y="5024438"/>
            <a:ext cx="4343400" cy="1625600"/>
          </a:xfrm>
          <a:prstGeom prst="rect">
            <a:avLst/>
          </a:prstGeom>
          <a:solidFill>
            <a:srgbClr val="FFFF00"/>
          </a:solidFill>
          <a:ln w="9525">
            <a:solidFill>
              <a:schemeClr val="tx1"/>
            </a:solidFill>
            <a:miter lim="800000"/>
            <a:headEnd/>
            <a:tailEnd/>
          </a:ln>
        </p:spPr>
        <p:txBody>
          <a:bodyPr lIns="0" rIns="0" anchor="ctr">
            <a:spAutoFit/>
          </a:bodyPr>
          <a:lstStyle/>
          <a:p>
            <a:pPr algn="ctr" eaLnBrk="1" hangingPunct="1"/>
            <a:r>
              <a:rPr lang="en-US" sz="2000" b="1" i="1">
                <a:latin typeface="Times New Roman" pitchFamily="18" charset="0"/>
              </a:rPr>
              <a:t>Both field mission and JCSDA approaches are needed for utilization of space based atmospheric composition measurements within National air quality forecasting/analysis systems.</a:t>
            </a:r>
            <a:r>
              <a:rPr lang="en-US" sz="2000" b="1">
                <a:latin typeface="Times New Roman" pitchFamily="18" charset="0"/>
              </a:rPr>
              <a:t>  </a:t>
            </a:r>
          </a:p>
        </p:txBody>
      </p:sp>
      <p:pic>
        <p:nvPicPr>
          <p:cNvPr id="1030" name="Picture 14"/>
          <p:cNvPicPr>
            <a:picLocks noChangeAspect="1" noChangeArrowheads="1"/>
          </p:cNvPicPr>
          <p:nvPr/>
        </p:nvPicPr>
        <p:blipFill>
          <a:blip r:embed="rId4"/>
          <a:srcRect r="3999"/>
          <a:stretch>
            <a:fillRect/>
          </a:stretch>
        </p:blipFill>
        <p:spPr bwMode="auto">
          <a:xfrm>
            <a:off x="228600" y="914400"/>
            <a:ext cx="3124200" cy="2897188"/>
          </a:xfrm>
          <a:prstGeom prst="rect">
            <a:avLst/>
          </a:prstGeom>
          <a:noFill/>
          <a:ln w="9525">
            <a:noFill/>
            <a:miter lim="800000"/>
            <a:headEnd/>
            <a:tailEnd/>
          </a:ln>
        </p:spPr>
      </p:pic>
      <p:pic>
        <p:nvPicPr>
          <p:cNvPr id="1031" name="Picture 15"/>
          <p:cNvPicPr>
            <a:picLocks noChangeAspect="1" noChangeArrowheads="1"/>
          </p:cNvPicPr>
          <p:nvPr/>
        </p:nvPicPr>
        <p:blipFill>
          <a:blip r:embed="rId5"/>
          <a:srcRect/>
          <a:stretch>
            <a:fillRect/>
          </a:stretch>
        </p:blipFill>
        <p:spPr bwMode="auto">
          <a:xfrm>
            <a:off x="0" y="0"/>
            <a:ext cx="9048750" cy="904875"/>
          </a:xfrm>
          <a:prstGeom prst="rect">
            <a:avLst/>
          </a:prstGeom>
          <a:noFill/>
          <a:ln w="9525">
            <a:noFill/>
            <a:miter lim="800000"/>
            <a:headEnd/>
            <a:tailEnd/>
          </a:ln>
        </p:spPr>
      </p:pic>
      <p:sp>
        <p:nvSpPr>
          <p:cNvPr id="1032" name="Rectangle 16"/>
          <p:cNvSpPr>
            <a:spLocks noChangeArrowheads="1"/>
          </p:cNvSpPr>
          <p:nvPr/>
        </p:nvSpPr>
        <p:spPr bwMode="auto">
          <a:xfrm>
            <a:off x="3429000" y="1066800"/>
            <a:ext cx="5715000" cy="1878013"/>
          </a:xfrm>
          <a:prstGeom prst="rect">
            <a:avLst/>
          </a:prstGeom>
          <a:noFill/>
          <a:ln w="9525">
            <a:noFill/>
            <a:miter lim="800000"/>
            <a:headEnd/>
            <a:tailEnd/>
          </a:ln>
        </p:spPr>
        <p:txBody>
          <a:bodyPr>
            <a:spAutoFit/>
          </a:bodyPr>
          <a:lstStyle/>
          <a:p>
            <a:pPr eaLnBrk="1" hangingPunct="1">
              <a:spcBef>
                <a:spcPct val="50000"/>
              </a:spcBef>
            </a:pPr>
            <a:r>
              <a:rPr lang="en-US" b="1">
                <a:latin typeface="Times New Roman" pitchFamily="18" charset="0"/>
              </a:rPr>
              <a:t>The NOAA meteorological applied research program focuses heavily on improving the utilization of operational meteorological satellite measurements through the Joint Center for Satellite Data Assimilation (JCSDA) </a:t>
            </a:r>
          </a:p>
          <a:p>
            <a:pPr eaLnBrk="1" hangingPunct="1">
              <a:spcBef>
                <a:spcPct val="50000"/>
              </a:spcBef>
            </a:pPr>
            <a:endParaRPr lang="en-US" b="1">
              <a:latin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6"/>
          <p:cNvSpPr txBox="1">
            <a:spLocks noChangeArrowheads="1"/>
          </p:cNvSpPr>
          <p:nvPr/>
        </p:nvSpPr>
        <p:spPr bwMode="auto">
          <a:xfrm>
            <a:off x="2225322" y="2362200"/>
            <a:ext cx="4632678" cy="1754326"/>
          </a:xfrm>
          <a:prstGeom prst="rect">
            <a:avLst/>
          </a:prstGeom>
          <a:noFill/>
          <a:ln w="9525">
            <a:noFill/>
            <a:miter lim="800000"/>
            <a:headEnd/>
            <a:tailEnd/>
          </a:ln>
        </p:spPr>
        <p:txBody>
          <a:bodyPr wrap="none">
            <a:spAutoFit/>
          </a:bodyPr>
          <a:lstStyle/>
          <a:p>
            <a:pPr algn="ctr"/>
            <a:r>
              <a:rPr lang="en-US" sz="3600" b="1" dirty="0">
                <a:latin typeface="Times New Roman" pitchFamily="18" charset="0"/>
              </a:rPr>
              <a:t>Thank </a:t>
            </a:r>
            <a:r>
              <a:rPr lang="en-US" sz="3600" b="1" dirty="0" smtClean="0">
                <a:latin typeface="Times New Roman" pitchFamily="18" charset="0"/>
              </a:rPr>
              <a:t>you!</a:t>
            </a:r>
          </a:p>
          <a:p>
            <a:pPr algn="ctr"/>
            <a:endParaRPr lang="en-US" sz="3600" b="1" dirty="0" smtClean="0">
              <a:latin typeface="Times New Roman" pitchFamily="18" charset="0"/>
            </a:endParaRPr>
          </a:p>
          <a:p>
            <a:pPr algn="ctr"/>
            <a:r>
              <a:rPr lang="en-US" sz="3600" b="1" dirty="0" smtClean="0">
                <a:latin typeface="Times New Roman" pitchFamily="18" charset="0"/>
              </a:rPr>
              <a:t>brad.pierce@noaa.gov</a:t>
            </a:r>
            <a:endParaRPr lang="en-US" sz="3600" b="1" dirty="0">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p:cNvPicPr>
            <a:picLocks noChangeAspect="1" noChangeArrowheads="1"/>
          </p:cNvPicPr>
          <p:nvPr/>
        </p:nvPicPr>
        <p:blipFill>
          <a:blip r:embed="rId3"/>
          <a:srcRect l="2856" t="43143" r="1904" b="7333"/>
          <a:stretch>
            <a:fillRect/>
          </a:stretch>
        </p:blipFill>
        <p:spPr bwMode="auto">
          <a:xfrm>
            <a:off x="0" y="609600"/>
            <a:ext cx="9144000" cy="4402138"/>
          </a:xfrm>
          <a:prstGeom prst="rect">
            <a:avLst/>
          </a:prstGeom>
          <a:noFill/>
          <a:ln w="9525">
            <a:noFill/>
            <a:miter lim="800000"/>
            <a:headEnd/>
            <a:tailEnd/>
          </a:ln>
        </p:spPr>
      </p:pic>
      <p:sp>
        <p:nvSpPr>
          <p:cNvPr id="15363" name="Text Box 10"/>
          <p:cNvSpPr txBox="1">
            <a:spLocks noChangeArrowheads="1"/>
          </p:cNvSpPr>
          <p:nvPr/>
        </p:nvSpPr>
        <p:spPr bwMode="auto">
          <a:xfrm>
            <a:off x="1219200" y="0"/>
            <a:ext cx="6381750" cy="579438"/>
          </a:xfrm>
          <a:prstGeom prst="rect">
            <a:avLst/>
          </a:prstGeom>
          <a:noFill/>
          <a:ln w="9525">
            <a:noFill/>
            <a:miter lim="800000"/>
            <a:headEnd/>
            <a:tailEnd/>
          </a:ln>
        </p:spPr>
        <p:txBody>
          <a:bodyPr wrap="none">
            <a:spAutoFit/>
          </a:bodyPr>
          <a:lstStyle/>
          <a:p>
            <a:r>
              <a:rPr lang="en-US" sz="3200">
                <a:latin typeface="Times New Roman" pitchFamily="18" charset="0"/>
              </a:rPr>
              <a:t>Satellite remote sensing of Air quality</a:t>
            </a:r>
          </a:p>
        </p:txBody>
      </p:sp>
      <p:sp>
        <p:nvSpPr>
          <p:cNvPr id="15364" name="Rectangle 16"/>
          <p:cNvSpPr>
            <a:spLocks noChangeArrowheads="1"/>
          </p:cNvSpPr>
          <p:nvPr/>
        </p:nvSpPr>
        <p:spPr bwMode="auto">
          <a:xfrm>
            <a:off x="0" y="6491288"/>
            <a:ext cx="5556250" cy="366712"/>
          </a:xfrm>
          <a:prstGeom prst="rect">
            <a:avLst/>
          </a:prstGeom>
          <a:noFill/>
          <a:ln w="9525">
            <a:noFill/>
            <a:miter lim="800000"/>
            <a:headEnd/>
            <a:tailEnd/>
          </a:ln>
        </p:spPr>
        <p:txBody>
          <a:bodyPr wrap="none">
            <a:spAutoFit/>
          </a:bodyPr>
          <a:lstStyle/>
          <a:p>
            <a:r>
              <a:rPr lang="en-US"/>
              <a:t>[From Martin, R. V., Atmospheric Environment, 2008]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2278</TotalTime>
  <Words>4037</Words>
  <Application>Microsoft Office PowerPoint</Application>
  <PresentationFormat>On-screen Show (4:3)</PresentationFormat>
  <Paragraphs>541</Paragraphs>
  <Slides>83</Slides>
  <Notes>36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83</vt:i4>
      </vt:variant>
    </vt:vector>
  </HeadingPairs>
  <TitlesOfParts>
    <vt:vector size="87" baseType="lpstr">
      <vt:lpstr>Default Design</vt:lpstr>
      <vt:lpstr>Photo Editor Photo</vt:lpstr>
      <vt:lpstr>Equation</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Development of Data Assimilation Capabilities for SEVIRI Volcanic Ash retrievals  With  Georg Grell (NOAA/ESRL) Martin Stuefer (UAF) Mike Pavolonis (NOAA/NESDIS)     </vt:lpstr>
      <vt:lpstr>Slide 72</vt:lpstr>
      <vt:lpstr>Slide 73</vt:lpstr>
      <vt:lpstr>Slide 74</vt:lpstr>
      <vt:lpstr>Slide 75</vt:lpstr>
      <vt:lpstr>Slide 76</vt:lpstr>
      <vt:lpstr>Slide 77</vt:lpstr>
      <vt:lpstr>Slide 78</vt:lpstr>
      <vt:lpstr>Slide 79</vt:lpstr>
      <vt:lpstr>Slide 80</vt:lpstr>
      <vt:lpstr>Precip. Obs vs WRF &amp; WRF-Chem</vt:lpstr>
      <vt:lpstr>Slide 82</vt:lpstr>
      <vt:lpstr>Slide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91</cp:revision>
  <cp:lastPrinted>1601-01-01T00:00:00Z</cp:lastPrinted>
  <dcterms:created xsi:type="dcterms:W3CDTF">1601-01-01T00:00:00Z</dcterms:created>
  <dcterms:modified xsi:type="dcterms:W3CDTF">2012-07-27T13:27:19Z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