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9" r:id="rId2"/>
    <p:sldId id="257" r:id="rId3"/>
    <p:sldId id="256" r:id="rId4"/>
    <p:sldId id="258" r:id="rId5"/>
    <p:sldId id="261" r:id="rId6"/>
    <p:sldId id="262" r:id="rId7"/>
    <p:sldId id="260"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1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4663"/>
  </p:normalViewPr>
  <p:slideViewPr>
    <p:cSldViewPr>
      <p:cViewPr>
        <p:scale>
          <a:sx n="122" d="100"/>
          <a:sy n="122" d="100"/>
        </p:scale>
        <p:origin x="1896"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4F505-3D54-42D2-82F8-FC4BCDB191B5}" type="datetimeFigureOut">
              <a:rPr lang="en-US" smtClean="0"/>
              <a:t>12/17/19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36EC77-C416-4A80-890E-A817204C671D}" type="slidenum">
              <a:rPr lang="en-US" smtClean="0"/>
              <a:t>‹#›</a:t>
            </a:fld>
            <a:endParaRPr lang="en-US"/>
          </a:p>
        </p:txBody>
      </p:sp>
    </p:spTree>
    <p:extLst>
      <p:ext uri="{BB962C8B-B14F-4D97-AF65-F5344CB8AC3E}">
        <p14:creationId xmlns:p14="http://schemas.microsoft.com/office/powerpoint/2010/main" val="290368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92096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70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69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57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78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85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77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21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97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632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795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40000"/>
                <a:lumOff val="6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0" y="6476549"/>
            <a:ext cx="9144000" cy="400110"/>
          </a:xfrm>
          <a:prstGeom prst="rect">
            <a:avLst/>
          </a:prstGeom>
          <a:solidFill>
            <a:srgbClr val="0C1B44"/>
          </a:solidFill>
        </p:spPr>
        <p:txBody>
          <a:bodyPr wrap="square" rtlCol="0">
            <a:spAutoFit/>
          </a:bodyPr>
          <a:lstStyle/>
          <a:p>
            <a:r>
              <a:rPr lang="en-US" sz="1000" baseline="0" dirty="0">
                <a:solidFill>
                  <a:schemeClr val="bg1"/>
                </a:solidFill>
              </a:rPr>
              <a:t>                             </a:t>
            </a:r>
            <a:r>
              <a:rPr lang="en-US" sz="1000" dirty="0">
                <a:solidFill>
                  <a:schemeClr val="tx1"/>
                </a:solidFill>
              </a:rPr>
              <a:t>Space Science and Engineering Center</a:t>
            </a:r>
          </a:p>
          <a:p>
            <a:r>
              <a:rPr lang="en-US" sz="1000" baseline="0" dirty="0">
                <a:solidFill>
                  <a:schemeClr val="tx1"/>
                </a:solidFill>
              </a:rPr>
              <a:t>                             </a:t>
            </a:r>
            <a:r>
              <a:rPr lang="en-US" sz="1000" dirty="0">
                <a:solidFill>
                  <a:schemeClr val="tx1"/>
                </a:solidFill>
              </a:rPr>
              <a:t>University of Wisconsin-Madison</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 y="6507535"/>
            <a:ext cx="459604" cy="338137"/>
          </a:xfrm>
          <a:prstGeom prst="rect">
            <a:avLst/>
          </a:prstGeom>
        </p:spPr>
      </p:pic>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600" y="6513289"/>
            <a:ext cx="228600" cy="344711"/>
          </a:xfrm>
          <a:prstGeom prst="rect">
            <a:avLst/>
          </a:prstGeom>
        </p:spPr>
      </p:pic>
    </p:spTree>
    <p:extLst>
      <p:ext uri="{BB962C8B-B14F-4D97-AF65-F5344CB8AC3E}">
        <p14:creationId xmlns:p14="http://schemas.microsoft.com/office/powerpoint/2010/main" val="290236824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81600" y="6550325"/>
            <a:ext cx="3810000" cy="261610"/>
          </a:xfrm>
          <a:prstGeom prst="rect">
            <a:avLst/>
          </a:prstGeom>
          <a:noFill/>
        </p:spPr>
        <p:txBody>
          <a:bodyPr wrap="square" rtlCol="0">
            <a:spAutoFit/>
          </a:bodyPr>
          <a:lstStyle/>
          <a:p>
            <a:endParaRPr lang="en-US" sz="1100" dirty="0"/>
          </a:p>
        </p:txBody>
      </p:sp>
      <p:sp>
        <p:nvSpPr>
          <p:cNvPr id="2" name="Title 1">
            <a:extLst>
              <a:ext uri="{FF2B5EF4-FFF2-40B4-BE49-F238E27FC236}">
                <a16:creationId xmlns:a16="http://schemas.microsoft.com/office/drawing/2014/main" id="{725C1FF6-2743-C24E-AEAD-94AA3C7A3C51}"/>
              </a:ext>
            </a:extLst>
          </p:cNvPr>
          <p:cNvSpPr>
            <a:spLocks noGrp="1"/>
          </p:cNvSpPr>
          <p:nvPr>
            <p:ph type="title"/>
          </p:nvPr>
        </p:nvSpPr>
        <p:spPr>
          <a:xfrm>
            <a:off x="533400" y="1981200"/>
            <a:ext cx="8229600" cy="1143000"/>
          </a:xfrm>
        </p:spPr>
        <p:txBody>
          <a:bodyPr>
            <a:normAutofit fontScale="90000"/>
          </a:bodyPr>
          <a:lstStyle/>
          <a:p>
            <a:r>
              <a:rPr lang="en-US" dirty="0"/>
              <a:t>Highlights of work from the A.I. group</a:t>
            </a:r>
          </a:p>
        </p:txBody>
      </p:sp>
      <p:sp>
        <p:nvSpPr>
          <p:cNvPr id="8" name="Content Placeholder 7">
            <a:extLst>
              <a:ext uri="{FF2B5EF4-FFF2-40B4-BE49-F238E27FC236}">
                <a16:creationId xmlns:a16="http://schemas.microsoft.com/office/drawing/2014/main" id="{9B13CBB7-63BF-BF40-9759-E5D61B5D9C41}"/>
              </a:ext>
            </a:extLst>
          </p:cNvPr>
          <p:cNvSpPr>
            <a:spLocks noGrp="1"/>
          </p:cNvSpPr>
          <p:nvPr>
            <p:ph sz="half" idx="1"/>
          </p:nvPr>
        </p:nvSpPr>
        <p:spPr>
          <a:xfrm>
            <a:off x="457200" y="1600200"/>
            <a:ext cx="4191000" cy="4525963"/>
          </a:xfrm>
        </p:spPr>
        <p:txBody>
          <a:bodyPr>
            <a:normAutofit/>
          </a:bodyPr>
          <a:lstStyle/>
          <a:p>
            <a:endParaRPr lang="en-US" dirty="0"/>
          </a:p>
          <a:p>
            <a:endParaRPr lang="en-US" dirty="0"/>
          </a:p>
        </p:txBody>
      </p:sp>
    </p:spTree>
    <p:extLst>
      <p:ext uri="{BB962C8B-B14F-4D97-AF65-F5344CB8AC3E}">
        <p14:creationId xmlns:p14="http://schemas.microsoft.com/office/powerpoint/2010/main" val="42416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B86DC3D9-3953-674D-B7C9-F14153F3350D}"/>
              </a:ext>
            </a:extLst>
          </p:cNvPr>
          <p:cNvPicPr>
            <a:picLocks noChangeAspect="1"/>
          </p:cNvPicPr>
          <p:nvPr/>
        </p:nvPicPr>
        <p:blipFill>
          <a:blip r:embed="rId2"/>
          <a:stretch>
            <a:fillRect/>
          </a:stretch>
        </p:blipFill>
        <p:spPr>
          <a:xfrm>
            <a:off x="119271" y="1379533"/>
            <a:ext cx="8913439" cy="4716467"/>
          </a:xfrm>
          <a:prstGeom prst="rect">
            <a:avLst/>
          </a:prstGeom>
        </p:spPr>
      </p:pic>
      <p:sp>
        <p:nvSpPr>
          <p:cNvPr id="10" name="TextBox 9">
            <a:extLst>
              <a:ext uri="{FF2B5EF4-FFF2-40B4-BE49-F238E27FC236}">
                <a16:creationId xmlns:a16="http://schemas.microsoft.com/office/drawing/2014/main" id="{241673A8-0934-FC4F-B75B-36ECC86AC3C6}"/>
              </a:ext>
            </a:extLst>
          </p:cNvPr>
          <p:cNvSpPr txBox="1"/>
          <p:nvPr/>
        </p:nvSpPr>
        <p:spPr>
          <a:xfrm>
            <a:off x="119271" y="906200"/>
            <a:ext cx="8615179" cy="461665"/>
          </a:xfrm>
          <a:prstGeom prst="rect">
            <a:avLst/>
          </a:prstGeom>
          <a:noFill/>
        </p:spPr>
        <p:txBody>
          <a:bodyPr wrap="none" rtlCol="0">
            <a:spAutoFit/>
          </a:bodyPr>
          <a:lstStyle/>
          <a:p>
            <a:pPr marL="457200" indent="-457200">
              <a:buFont typeface="Arial" panose="020B0604020202020204" pitchFamily="34" charset="0"/>
              <a:buChar char="•"/>
            </a:pPr>
            <a:r>
              <a:rPr lang="en-US" sz="2400" dirty="0">
                <a:solidFill>
                  <a:schemeClr val="bg1"/>
                </a:solidFill>
              </a:rPr>
              <a:t>Developed web-based tool to quickly label “intense” convection:</a:t>
            </a:r>
          </a:p>
        </p:txBody>
      </p:sp>
      <p:sp>
        <p:nvSpPr>
          <p:cNvPr id="11" name="TextBox 10">
            <a:extLst>
              <a:ext uri="{FF2B5EF4-FFF2-40B4-BE49-F238E27FC236}">
                <a16:creationId xmlns:a16="http://schemas.microsoft.com/office/drawing/2014/main" id="{4271E22D-B8AA-2741-A30A-96BD9EB50AEC}"/>
              </a:ext>
            </a:extLst>
          </p:cNvPr>
          <p:cNvSpPr txBox="1"/>
          <p:nvPr/>
        </p:nvSpPr>
        <p:spPr>
          <a:xfrm>
            <a:off x="217715" y="6107668"/>
            <a:ext cx="3897085" cy="369332"/>
          </a:xfrm>
          <a:prstGeom prst="rect">
            <a:avLst/>
          </a:prstGeom>
          <a:noFill/>
        </p:spPr>
        <p:txBody>
          <a:bodyPr wrap="square" rtlCol="0">
            <a:spAutoFit/>
          </a:bodyPr>
          <a:lstStyle/>
          <a:p>
            <a:r>
              <a:rPr lang="en-US" dirty="0">
                <a:solidFill>
                  <a:schemeClr val="bg1"/>
                </a:solidFill>
              </a:rPr>
              <a:t>Credit: Justin </a:t>
            </a:r>
            <a:r>
              <a:rPr lang="en-US" dirty="0" err="1">
                <a:solidFill>
                  <a:schemeClr val="bg1"/>
                </a:solidFill>
              </a:rPr>
              <a:t>Sieglaff</a:t>
            </a:r>
            <a:r>
              <a:rPr lang="en-US" dirty="0">
                <a:solidFill>
                  <a:schemeClr val="bg1"/>
                </a:solidFill>
              </a:rPr>
              <a:t>, Bill </a:t>
            </a:r>
            <a:r>
              <a:rPr lang="en-US" dirty="0" err="1">
                <a:solidFill>
                  <a:schemeClr val="bg1"/>
                </a:solidFill>
              </a:rPr>
              <a:t>Bellon</a:t>
            </a:r>
            <a:endParaRPr lang="en-US" dirty="0">
              <a:solidFill>
                <a:schemeClr val="bg1"/>
              </a:solidFill>
            </a:endParaRPr>
          </a:p>
        </p:txBody>
      </p:sp>
      <p:sp>
        <p:nvSpPr>
          <p:cNvPr id="12" name="Title 1">
            <a:extLst>
              <a:ext uri="{FF2B5EF4-FFF2-40B4-BE49-F238E27FC236}">
                <a16:creationId xmlns:a16="http://schemas.microsoft.com/office/drawing/2014/main" id="{79286FDD-A2D5-A84C-8F0D-72129E231546}"/>
              </a:ext>
            </a:extLst>
          </p:cNvPr>
          <p:cNvSpPr>
            <a:spLocks noGrp="1"/>
          </p:cNvSpPr>
          <p:nvPr>
            <p:ph type="title"/>
          </p:nvPr>
        </p:nvSpPr>
        <p:spPr>
          <a:xfrm>
            <a:off x="457200" y="0"/>
            <a:ext cx="8229600" cy="685800"/>
          </a:xfrm>
        </p:spPr>
        <p:txBody>
          <a:bodyPr>
            <a:noAutofit/>
          </a:bodyPr>
          <a:lstStyle/>
          <a:p>
            <a:r>
              <a:rPr lang="en-US" sz="3200" dirty="0"/>
              <a:t>Detection of severe weather from GOES ABI</a:t>
            </a:r>
          </a:p>
        </p:txBody>
      </p:sp>
      <p:sp>
        <p:nvSpPr>
          <p:cNvPr id="7" name="TextBox 6">
            <a:extLst>
              <a:ext uri="{FF2B5EF4-FFF2-40B4-BE49-F238E27FC236}">
                <a16:creationId xmlns:a16="http://schemas.microsoft.com/office/drawing/2014/main" id="{94B1610F-C0ED-2C4C-9629-E36323A0F90B}"/>
              </a:ext>
            </a:extLst>
          </p:cNvPr>
          <p:cNvSpPr txBox="1"/>
          <p:nvPr/>
        </p:nvSpPr>
        <p:spPr>
          <a:xfrm>
            <a:off x="3841126" y="545068"/>
            <a:ext cx="1461747" cy="369332"/>
          </a:xfrm>
          <a:prstGeom prst="rect">
            <a:avLst/>
          </a:prstGeom>
          <a:noFill/>
        </p:spPr>
        <p:txBody>
          <a:bodyPr wrap="none" rtlCol="0">
            <a:spAutoFit/>
          </a:bodyPr>
          <a:lstStyle/>
          <a:p>
            <a:r>
              <a:rPr lang="en-US" dirty="0">
                <a:solidFill>
                  <a:srgbClr val="C00000"/>
                </a:solidFill>
              </a:rPr>
              <a:t>John </a:t>
            </a:r>
            <a:r>
              <a:rPr lang="en-US" dirty="0" err="1">
                <a:solidFill>
                  <a:srgbClr val="C00000"/>
                </a:solidFill>
              </a:rPr>
              <a:t>Cintineo</a:t>
            </a:r>
            <a:endParaRPr lang="en-US" dirty="0">
              <a:solidFill>
                <a:srgbClr val="C00000"/>
              </a:solidFill>
            </a:endParaRPr>
          </a:p>
        </p:txBody>
      </p:sp>
    </p:spTree>
    <p:extLst>
      <p:ext uri="{BB962C8B-B14F-4D97-AF65-F5344CB8AC3E}">
        <p14:creationId xmlns:p14="http://schemas.microsoft.com/office/powerpoint/2010/main" val="1355828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lumMod val="20000"/>
                <a:lumOff val="80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extBox 5"/>
          <p:cNvSpPr txBox="1"/>
          <p:nvPr/>
        </p:nvSpPr>
        <p:spPr>
          <a:xfrm>
            <a:off x="5181600" y="6550325"/>
            <a:ext cx="2621872" cy="209149"/>
          </a:xfrm>
          <a:prstGeom prst="rect">
            <a:avLst/>
          </a:prstGeom>
          <a:noFill/>
        </p:spPr>
        <p:txBody>
          <a:bodyPr wrap="square" rtlCol="0">
            <a:spAutoFit/>
          </a:bodyPr>
          <a:lstStyle/>
          <a:p>
            <a:endParaRPr lang="en-US" sz="1100" dirty="0"/>
          </a:p>
        </p:txBody>
      </p:sp>
      <p:sp>
        <p:nvSpPr>
          <p:cNvPr id="9" name="TextBox 8">
            <a:extLst>
              <a:ext uri="{FF2B5EF4-FFF2-40B4-BE49-F238E27FC236}">
                <a16:creationId xmlns:a16="http://schemas.microsoft.com/office/drawing/2014/main" id="{D9BD040E-21BF-CA48-8DA3-D6DFA0A9B1BD}"/>
              </a:ext>
            </a:extLst>
          </p:cNvPr>
          <p:cNvSpPr txBox="1"/>
          <p:nvPr/>
        </p:nvSpPr>
        <p:spPr>
          <a:xfrm>
            <a:off x="76196" y="304801"/>
            <a:ext cx="3700356" cy="550920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Trained a neural network  to identify “intense” convection (e.g., strong OTs, bubbling updrafts, cold-U/V thermal couplets)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Trained on ~220,000 images</a:t>
            </a:r>
          </a:p>
          <a:p>
            <a:pPr marL="285750" indent="-285750">
              <a:buFont typeface="Arial" panose="020B0604020202020204" pitchFamily="34" charset="0"/>
              <a:buChar char="•"/>
            </a:pPr>
            <a:endParaRPr lang="en-US" sz="1600" dirty="0"/>
          </a:p>
          <a:p>
            <a:r>
              <a:rPr lang="en-US" sz="1600" dirty="0">
                <a:solidFill>
                  <a:schemeClr val="accent6">
                    <a:lumMod val="75000"/>
                  </a:schemeClr>
                </a:solidFill>
              </a:rPr>
              <a:t>Inputs:</a:t>
            </a:r>
          </a:p>
          <a:p>
            <a:pPr marL="742950" lvl="1" indent="-285750">
              <a:buFont typeface="Arial" panose="020B0604020202020204" pitchFamily="34" charset="0"/>
              <a:buChar char="•"/>
            </a:pPr>
            <a:r>
              <a:rPr lang="en-US" sz="1600" dirty="0">
                <a:solidFill>
                  <a:schemeClr val="accent6">
                    <a:lumMod val="75000"/>
                  </a:schemeClr>
                </a:solidFill>
              </a:rPr>
              <a:t> ABI 10.35 µm BT</a:t>
            </a:r>
          </a:p>
          <a:p>
            <a:pPr marL="742950" lvl="1" indent="-285750">
              <a:buFont typeface="Arial" panose="020B0604020202020204" pitchFamily="34" charset="0"/>
              <a:buChar char="•"/>
            </a:pPr>
            <a:r>
              <a:rPr lang="en-US" sz="1600" dirty="0">
                <a:solidFill>
                  <a:schemeClr val="accent6">
                    <a:lumMod val="75000"/>
                  </a:schemeClr>
                </a:solidFill>
              </a:rPr>
              <a:t> ABI 0.64 µm reflectance</a:t>
            </a:r>
          </a:p>
          <a:p>
            <a:pPr marL="742950" lvl="1" indent="-285750">
              <a:buFont typeface="Arial" panose="020B0604020202020204" pitchFamily="34" charset="0"/>
              <a:buChar char="•"/>
            </a:pPr>
            <a:r>
              <a:rPr lang="en-US" sz="1600" dirty="0">
                <a:solidFill>
                  <a:schemeClr val="accent6">
                    <a:lumMod val="75000"/>
                  </a:schemeClr>
                </a:solidFill>
              </a:rPr>
              <a:t>GLM flash extent density</a:t>
            </a:r>
          </a:p>
          <a:p>
            <a:r>
              <a:rPr lang="en-US" sz="1600" dirty="0">
                <a:solidFill>
                  <a:srgbClr val="C00000"/>
                </a:solidFill>
              </a:rPr>
              <a:t>Output:</a:t>
            </a:r>
          </a:p>
          <a:p>
            <a:pPr marL="800100" lvl="1" indent="-342900">
              <a:buFont typeface="Arial" panose="020B0604020202020204" pitchFamily="34" charset="0"/>
              <a:buChar char="•"/>
            </a:pPr>
            <a:r>
              <a:rPr lang="en-US" sz="1600" dirty="0">
                <a:solidFill>
                  <a:srgbClr val="C00000"/>
                </a:solidFill>
              </a:rPr>
              <a:t>“Probability of intense convection”</a:t>
            </a:r>
          </a:p>
          <a:p>
            <a:endParaRPr lang="en-US" sz="1600" dirty="0">
              <a:solidFill>
                <a:schemeClr val="bg1"/>
              </a:solidFill>
            </a:endParaRPr>
          </a:p>
          <a:p>
            <a:pPr marL="342900" indent="-342900">
              <a:buFont typeface="Arial" panose="020B0604020202020204" pitchFamily="34" charset="0"/>
              <a:buChar char="•"/>
            </a:pPr>
            <a:r>
              <a:rPr lang="en-US" sz="1600" b="1" dirty="0">
                <a:solidFill>
                  <a:schemeClr val="bg1"/>
                </a:solidFill>
              </a:rPr>
              <a:t>Automatically identifies features that have proven difficult to do so algorithmically  (i.e., no more feature engineering)</a:t>
            </a:r>
          </a:p>
          <a:p>
            <a:endParaRPr lang="en-US" sz="1600" b="1" dirty="0">
              <a:solidFill>
                <a:schemeClr val="bg1"/>
              </a:solidFill>
            </a:endParaRPr>
          </a:p>
          <a:p>
            <a:pPr marL="342900" indent="-342900">
              <a:buFont typeface="Arial" panose="020B0604020202020204" pitchFamily="34" charset="0"/>
              <a:buChar char="•"/>
            </a:pPr>
            <a:r>
              <a:rPr lang="en-US" sz="1600" b="1" dirty="0">
                <a:solidFill>
                  <a:schemeClr val="bg1"/>
                </a:solidFill>
              </a:rPr>
              <a:t>Reliably identifies intense convection </a:t>
            </a:r>
            <a:r>
              <a:rPr lang="en-US" sz="1600" b="1" u="sng" dirty="0">
                <a:solidFill>
                  <a:schemeClr val="bg1"/>
                </a:solidFill>
              </a:rPr>
              <a:t>without</a:t>
            </a:r>
            <a:r>
              <a:rPr lang="en-US" sz="1600" b="1" dirty="0">
                <a:solidFill>
                  <a:schemeClr val="bg1"/>
                </a:solidFill>
              </a:rPr>
              <a:t> ground-based radar data</a:t>
            </a:r>
          </a:p>
        </p:txBody>
      </p:sp>
      <p:pic>
        <p:nvPicPr>
          <p:cNvPr id="10" name="Online Media 2" descr="Argentina_20190125">
            <a:hlinkClick r:id="" action="ppaction://media"/>
            <a:extLst>
              <a:ext uri="{FF2B5EF4-FFF2-40B4-BE49-F238E27FC236}">
                <a16:creationId xmlns:a16="http://schemas.microsoft.com/office/drawing/2014/main" id="{215C8540-D7B0-B242-849C-97FD30714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6552" y="251133"/>
            <a:ext cx="5378334" cy="5954486"/>
          </a:xfrm>
          <a:prstGeom prst="rect">
            <a:avLst/>
          </a:prstGeom>
        </p:spPr>
      </p:pic>
      <p:pic>
        <p:nvPicPr>
          <p:cNvPr id="11" name="Picture 10">
            <a:extLst>
              <a:ext uri="{FF2B5EF4-FFF2-40B4-BE49-F238E27FC236}">
                <a16:creationId xmlns:a16="http://schemas.microsoft.com/office/drawing/2014/main" id="{4E78E134-8497-4740-9D5D-219FB85F00BE}"/>
              </a:ext>
            </a:extLst>
          </p:cNvPr>
          <p:cNvPicPr>
            <a:picLocks noChangeAspect="1"/>
          </p:cNvPicPr>
          <p:nvPr/>
        </p:nvPicPr>
        <p:blipFill>
          <a:blip r:embed="rId5"/>
          <a:stretch>
            <a:fillRect/>
          </a:stretch>
        </p:blipFill>
        <p:spPr>
          <a:xfrm>
            <a:off x="4876800" y="5791200"/>
            <a:ext cx="3540271" cy="544657"/>
          </a:xfrm>
          <a:prstGeom prst="rect">
            <a:avLst/>
          </a:prstGeom>
        </p:spPr>
      </p:pic>
      <p:sp>
        <p:nvSpPr>
          <p:cNvPr id="12" name="TextBox 11">
            <a:extLst>
              <a:ext uri="{FF2B5EF4-FFF2-40B4-BE49-F238E27FC236}">
                <a16:creationId xmlns:a16="http://schemas.microsoft.com/office/drawing/2014/main" id="{C7EBF298-A60C-8349-B906-F7F7F3266058}"/>
              </a:ext>
            </a:extLst>
          </p:cNvPr>
          <p:cNvSpPr txBox="1"/>
          <p:nvPr/>
        </p:nvSpPr>
        <p:spPr>
          <a:xfrm>
            <a:off x="111612" y="6019800"/>
            <a:ext cx="4917588" cy="369332"/>
          </a:xfrm>
          <a:prstGeom prst="rect">
            <a:avLst/>
          </a:prstGeom>
          <a:noFill/>
        </p:spPr>
        <p:txBody>
          <a:bodyPr wrap="square" rtlCol="0">
            <a:spAutoFit/>
          </a:bodyPr>
          <a:lstStyle/>
          <a:p>
            <a:r>
              <a:rPr lang="en-US" dirty="0">
                <a:solidFill>
                  <a:schemeClr val="bg1"/>
                </a:solidFill>
              </a:rPr>
              <a:t>Funding sources: SSEC 2022; NOAA AI Initiative</a:t>
            </a:r>
          </a:p>
        </p:txBody>
      </p:sp>
    </p:spTree>
    <p:extLst>
      <p:ext uri="{BB962C8B-B14F-4D97-AF65-F5344CB8AC3E}">
        <p14:creationId xmlns:p14="http://schemas.microsoft.com/office/powerpoint/2010/main" val="33029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C95506B-0918-2F48-A63B-4101A045679E}"/>
              </a:ext>
            </a:extLst>
          </p:cNvPr>
          <p:cNvSpPr txBox="1"/>
          <p:nvPr/>
        </p:nvSpPr>
        <p:spPr>
          <a:xfrm>
            <a:off x="0" y="22154"/>
            <a:ext cx="9144000" cy="461665"/>
          </a:xfrm>
          <a:prstGeom prst="rect">
            <a:avLst/>
          </a:prstGeom>
          <a:noFill/>
        </p:spPr>
        <p:txBody>
          <a:bodyPr wrap="square" rtlCol="0">
            <a:spAutoFit/>
          </a:bodyPr>
          <a:lstStyle/>
          <a:p>
            <a:pPr algn="ctr"/>
            <a:r>
              <a:rPr lang="en-US" sz="2400" dirty="0">
                <a:solidFill>
                  <a:schemeClr val="bg1"/>
                </a:solidFill>
              </a:rPr>
              <a:t>Tropical Cyclone Rapid Intensification Prediction with Deep Learning</a:t>
            </a:r>
          </a:p>
        </p:txBody>
      </p:sp>
      <p:sp>
        <p:nvSpPr>
          <p:cNvPr id="18" name="TextBox 17">
            <a:extLst>
              <a:ext uri="{FF2B5EF4-FFF2-40B4-BE49-F238E27FC236}">
                <a16:creationId xmlns:a16="http://schemas.microsoft.com/office/drawing/2014/main" id="{36D62219-CE8C-FA4E-9EB1-BB04A2FFE594}"/>
              </a:ext>
            </a:extLst>
          </p:cNvPr>
          <p:cNvSpPr txBox="1"/>
          <p:nvPr/>
        </p:nvSpPr>
        <p:spPr>
          <a:xfrm>
            <a:off x="0" y="990600"/>
            <a:ext cx="9144000" cy="923330"/>
          </a:xfrm>
          <a:prstGeom prst="rect">
            <a:avLst/>
          </a:prstGeom>
          <a:noFill/>
        </p:spPr>
        <p:txBody>
          <a:bodyPr wrap="square" rtlCol="0">
            <a:spAutoFit/>
          </a:bodyPr>
          <a:lstStyle/>
          <a:p>
            <a:pPr algn="ctr"/>
            <a:r>
              <a:rPr lang="en-US" sz="1600" dirty="0">
                <a:solidFill>
                  <a:schemeClr val="bg1"/>
                </a:solidFill>
              </a:rPr>
              <a:t>Models can be trained to recognize something the human eye recognizes, like a cat or tornado in a picture.</a:t>
            </a:r>
          </a:p>
          <a:p>
            <a:pPr algn="ctr"/>
            <a:endParaRPr lang="en-US" sz="600" dirty="0">
              <a:solidFill>
                <a:schemeClr val="bg1"/>
              </a:solidFill>
            </a:endParaRPr>
          </a:p>
          <a:p>
            <a:pPr algn="ctr"/>
            <a:r>
              <a:rPr lang="en-US" sz="1600" dirty="0">
                <a:solidFill>
                  <a:schemeClr val="bg1"/>
                </a:solidFill>
              </a:rPr>
              <a:t>Can we train it to predict something humans cannot recognize, like a rapidly intensifying tropical cyclone based on satellite imagery?</a:t>
            </a:r>
          </a:p>
        </p:txBody>
      </p:sp>
      <p:sp>
        <p:nvSpPr>
          <p:cNvPr id="19" name="TextBox 18">
            <a:extLst>
              <a:ext uri="{FF2B5EF4-FFF2-40B4-BE49-F238E27FC236}">
                <a16:creationId xmlns:a16="http://schemas.microsoft.com/office/drawing/2014/main" id="{F8F1D321-BB41-FC47-AA04-EE2FC1DD9297}"/>
              </a:ext>
            </a:extLst>
          </p:cNvPr>
          <p:cNvSpPr txBox="1"/>
          <p:nvPr/>
        </p:nvSpPr>
        <p:spPr>
          <a:xfrm>
            <a:off x="13840" y="6138446"/>
            <a:ext cx="9144000" cy="338554"/>
          </a:xfrm>
          <a:prstGeom prst="rect">
            <a:avLst/>
          </a:prstGeom>
          <a:noFill/>
        </p:spPr>
        <p:txBody>
          <a:bodyPr wrap="square" rtlCol="0">
            <a:spAutoFit/>
          </a:bodyPr>
          <a:lstStyle/>
          <a:p>
            <a:pPr algn="ctr"/>
            <a:r>
              <a:rPr lang="en-US" sz="1600" dirty="0">
                <a:solidFill>
                  <a:schemeClr val="bg1"/>
                </a:solidFill>
              </a:rPr>
              <a:t>Will need to add some side channel information like sea surface temperature to enhance prediction.</a:t>
            </a:r>
          </a:p>
        </p:txBody>
      </p:sp>
      <p:pic>
        <p:nvPicPr>
          <p:cNvPr id="20" name="Picture 19" descr="al132003_20030908_00UTC_IR.png">
            <a:extLst>
              <a:ext uri="{FF2B5EF4-FFF2-40B4-BE49-F238E27FC236}">
                <a16:creationId xmlns:a16="http://schemas.microsoft.com/office/drawing/2014/main" id="{0BE321AF-1FCD-7743-9B57-9817A3504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0" y="2057400"/>
            <a:ext cx="2994709" cy="3436035"/>
          </a:xfrm>
          <a:prstGeom prst="rect">
            <a:avLst/>
          </a:prstGeom>
        </p:spPr>
      </p:pic>
      <p:pic>
        <p:nvPicPr>
          <p:cNvPr id="21" name="Picture 20" descr="ep012011_20110607_18UTC_IR.png">
            <a:extLst>
              <a:ext uri="{FF2B5EF4-FFF2-40B4-BE49-F238E27FC236}">
                <a16:creationId xmlns:a16="http://schemas.microsoft.com/office/drawing/2014/main" id="{9E15AF48-A309-D149-ABCA-EEB5F11A1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740" y="2057400"/>
            <a:ext cx="2994709" cy="3436035"/>
          </a:xfrm>
          <a:prstGeom prst="rect">
            <a:avLst/>
          </a:prstGeom>
        </p:spPr>
      </p:pic>
      <p:pic>
        <p:nvPicPr>
          <p:cNvPr id="22" name="Picture 21" descr="wp082014_20140703_12UTC_IR.png">
            <a:extLst>
              <a:ext uri="{FF2B5EF4-FFF2-40B4-BE49-F238E27FC236}">
                <a16:creationId xmlns:a16="http://schemas.microsoft.com/office/drawing/2014/main" id="{502B07F5-81A3-824D-B1DB-D9793EC5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27" y="2057402"/>
            <a:ext cx="2994708" cy="3436034"/>
          </a:xfrm>
          <a:prstGeom prst="rect">
            <a:avLst/>
          </a:prstGeom>
        </p:spPr>
      </p:pic>
      <p:sp>
        <p:nvSpPr>
          <p:cNvPr id="23" name="TextBox 22">
            <a:extLst>
              <a:ext uri="{FF2B5EF4-FFF2-40B4-BE49-F238E27FC236}">
                <a16:creationId xmlns:a16="http://schemas.microsoft.com/office/drawing/2014/main" id="{1844A8E5-4C1B-E84D-91BF-C106B472F2B6}"/>
              </a:ext>
            </a:extLst>
          </p:cNvPr>
          <p:cNvSpPr txBox="1"/>
          <p:nvPr/>
        </p:nvSpPr>
        <p:spPr>
          <a:xfrm>
            <a:off x="2807" y="5456838"/>
            <a:ext cx="2994709" cy="523220"/>
          </a:xfrm>
          <a:prstGeom prst="rect">
            <a:avLst/>
          </a:prstGeom>
          <a:noFill/>
        </p:spPr>
        <p:txBody>
          <a:bodyPr wrap="square" rtlCol="0">
            <a:spAutoFit/>
          </a:bodyPr>
          <a:lstStyle/>
          <a:p>
            <a:pPr algn="ctr"/>
            <a:r>
              <a:rPr lang="en-US" sz="1400" dirty="0">
                <a:solidFill>
                  <a:schemeClr val="bg1"/>
                </a:solidFill>
              </a:rPr>
              <a:t>Atlantic: Brier Skill Score ~ 0.02</a:t>
            </a:r>
          </a:p>
          <a:p>
            <a:pPr algn="ctr"/>
            <a:r>
              <a:rPr lang="en-US" sz="1400" dirty="0">
                <a:solidFill>
                  <a:schemeClr val="bg1"/>
                </a:solidFill>
              </a:rPr>
              <a:t>Same as climatology. Not skillful.</a:t>
            </a:r>
          </a:p>
        </p:txBody>
      </p:sp>
      <p:sp>
        <p:nvSpPr>
          <p:cNvPr id="24" name="TextBox 23">
            <a:extLst>
              <a:ext uri="{FF2B5EF4-FFF2-40B4-BE49-F238E27FC236}">
                <a16:creationId xmlns:a16="http://schemas.microsoft.com/office/drawing/2014/main" id="{E18943AA-858F-284A-9F3B-B1D8F00B94E0}"/>
              </a:ext>
            </a:extLst>
          </p:cNvPr>
          <p:cNvSpPr txBox="1"/>
          <p:nvPr/>
        </p:nvSpPr>
        <p:spPr>
          <a:xfrm>
            <a:off x="3078740" y="5456838"/>
            <a:ext cx="2994709" cy="523220"/>
          </a:xfrm>
          <a:prstGeom prst="rect">
            <a:avLst/>
          </a:prstGeom>
          <a:noFill/>
        </p:spPr>
        <p:txBody>
          <a:bodyPr wrap="square" rtlCol="0">
            <a:spAutoFit/>
          </a:bodyPr>
          <a:lstStyle/>
          <a:p>
            <a:pPr algn="ctr"/>
            <a:r>
              <a:rPr lang="en-US" sz="1400" dirty="0">
                <a:solidFill>
                  <a:schemeClr val="bg1"/>
                </a:solidFill>
              </a:rPr>
              <a:t>East Pacific: Brier Skill Score ~ 0.05</a:t>
            </a:r>
          </a:p>
          <a:p>
            <a:pPr algn="ctr"/>
            <a:r>
              <a:rPr lang="en-US" sz="1400" dirty="0">
                <a:solidFill>
                  <a:schemeClr val="bg1"/>
                </a:solidFill>
              </a:rPr>
              <a:t>Only slightly better than climatology.</a:t>
            </a:r>
          </a:p>
        </p:txBody>
      </p:sp>
      <p:sp>
        <p:nvSpPr>
          <p:cNvPr id="25" name="TextBox 24">
            <a:extLst>
              <a:ext uri="{FF2B5EF4-FFF2-40B4-BE49-F238E27FC236}">
                <a16:creationId xmlns:a16="http://schemas.microsoft.com/office/drawing/2014/main" id="{D83991A5-AD61-1241-8009-B5793C532443}"/>
              </a:ext>
            </a:extLst>
          </p:cNvPr>
          <p:cNvSpPr txBox="1"/>
          <p:nvPr/>
        </p:nvSpPr>
        <p:spPr>
          <a:xfrm>
            <a:off x="6149291" y="5456838"/>
            <a:ext cx="2994709" cy="523220"/>
          </a:xfrm>
          <a:prstGeom prst="rect">
            <a:avLst/>
          </a:prstGeom>
          <a:noFill/>
        </p:spPr>
        <p:txBody>
          <a:bodyPr wrap="square" rtlCol="0">
            <a:spAutoFit/>
          </a:bodyPr>
          <a:lstStyle/>
          <a:p>
            <a:pPr algn="ctr"/>
            <a:r>
              <a:rPr lang="en-US" sz="1400" dirty="0">
                <a:solidFill>
                  <a:schemeClr val="bg1"/>
                </a:solidFill>
              </a:rPr>
              <a:t>West Pacific: Brier Skill Score ~ 0.10</a:t>
            </a:r>
          </a:p>
          <a:p>
            <a:pPr algn="ctr"/>
            <a:r>
              <a:rPr lang="en-US" sz="1400" dirty="0">
                <a:solidFill>
                  <a:schemeClr val="bg1"/>
                </a:solidFill>
              </a:rPr>
              <a:t>Showing some predictability skill.</a:t>
            </a:r>
          </a:p>
        </p:txBody>
      </p:sp>
      <p:sp>
        <p:nvSpPr>
          <p:cNvPr id="26" name="TextBox 25">
            <a:extLst>
              <a:ext uri="{FF2B5EF4-FFF2-40B4-BE49-F238E27FC236}">
                <a16:creationId xmlns:a16="http://schemas.microsoft.com/office/drawing/2014/main" id="{33F60D06-645E-094A-8F9F-4A227A95007B}"/>
              </a:ext>
            </a:extLst>
          </p:cNvPr>
          <p:cNvSpPr txBox="1"/>
          <p:nvPr/>
        </p:nvSpPr>
        <p:spPr>
          <a:xfrm>
            <a:off x="3841126" y="545068"/>
            <a:ext cx="1354282" cy="369332"/>
          </a:xfrm>
          <a:prstGeom prst="rect">
            <a:avLst/>
          </a:prstGeom>
          <a:noFill/>
        </p:spPr>
        <p:txBody>
          <a:bodyPr wrap="none" rtlCol="0">
            <a:spAutoFit/>
          </a:bodyPr>
          <a:lstStyle/>
          <a:p>
            <a:r>
              <a:rPr lang="en-US" dirty="0">
                <a:solidFill>
                  <a:srgbClr val="C00000"/>
                </a:solidFill>
              </a:rPr>
              <a:t>Sarah Griffin</a:t>
            </a:r>
          </a:p>
        </p:txBody>
      </p:sp>
    </p:spTree>
    <p:extLst>
      <p:ext uri="{BB962C8B-B14F-4D97-AF65-F5344CB8AC3E}">
        <p14:creationId xmlns:p14="http://schemas.microsoft.com/office/powerpoint/2010/main" val="111743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81600" y="6550325"/>
            <a:ext cx="3810000" cy="261610"/>
          </a:xfrm>
          <a:prstGeom prst="rect">
            <a:avLst/>
          </a:prstGeom>
          <a:noFill/>
        </p:spPr>
        <p:txBody>
          <a:bodyPr wrap="square" rtlCol="0">
            <a:spAutoFit/>
          </a:bodyPr>
          <a:lstStyle/>
          <a:p>
            <a:endParaRPr lang="en-US" sz="1100" dirty="0"/>
          </a:p>
        </p:txBody>
      </p:sp>
      <p:sp>
        <p:nvSpPr>
          <p:cNvPr id="2" name="Title 1">
            <a:extLst>
              <a:ext uri="{FF2B5EF4-FFF2-40B4-BE49-F238E27FC236}">
                <a16:creationId xmlns:a16="http://schemas.microsoft.com/office/drawing/2014/main" id="{725C1FF6-2743-C24E-AEAD-94AA3C7A3C51}"/>
              </a:ext>
            </a:extLst>
          </p:cNvPr>
          <p:cNvSpPr>
            <a:spLocks noGrp="1"/>
          </p:cNvSpPr>
          <p:nvPr>
            <p:ph type="title"/>
          </p:nvPr>
        </p:nvSpPr>
        <p:spPr>
          <a:xfrm>
            <a:off x="457200" y="-228600"/>
            <a:ext cx="8229600" cy="1143000"/>
          </a:xfrm>
        </p:spPr>
        <p:txBody>
          <a:bodyPr>
            <a:normAutofit/>
          </a:bodyPr>
          <a:lstStyle/>
          <a:p>
            <a:r>
              <a:rPr lang="en-US" sz="3200" dirty="0"/>
              <a:t>Deep Learning for AMV Height Assignment</a:t>
            </a:r>
            <a:r>
              <a:rPr lang="en-US" sz="3600" dirty="0"/>
              <a:t>  </a:t>
            </a:r>
          </a:p>
        </p:txBody>
      </p:sp>
      <p:sp>
        <p:nvSpPr>
          <p:cNvPr id="8" name="Content Placeholder 7">
            <a:extLst>
              <a:ext uri="{FF2B5EF4-FFF2-40B4-BE49-F238E27FC236}">
                <a16:creationId xmlns:a16="http://schemas.microsoft.com/office/drawing/2014/main" id="{9B13CBB7-63BF-BF40-9759-E5D61B5D9C41}"/>
              </a:ext>
            </a:extLst>
          </p:cNvPr>
          <p:cNvSpPr>
            <a:spLocks noGrp="1"/>
          </p:cNvSpPr>
          <p:nvPr>
            <p:ph sz="half" idx="1"/>
          </p:nvPr>
        </p:nvSpPr>
        <p:spPr>
          <a:xfrm>
            <a:off x="457200" y="1600200"/>
            <a:ext cx="4191000" cy="4525963"/>
          </a:xfrm>
        </p:spPr>
        <p:txBody>
          <a:bodyPr>
            <a:normAutofit/>
          </a:bodyPr>
          <a:lstStyle/>
          <a:p>
            <a:endParaRPr lang="en-US" dirty="0"/>
          </a:p>
          <a:p>
            <a:endParaRPr lang="en-US" dirty="0"/>
          </a:p>
        </p:txBody>
      </p:sp>
      <p:grpSp>
        <p:nvGrpSpPr>
          <p:cNvPr id="5" name="Group 4">
            <a:extLst>
              <a:ext uri="{FF2B5EF4-FFF2-40B4-BE49-F238E27FC236}">
                <a16:creationId xmlns:a16="http://schemas.microsoft.com/office/drawing/2014/main" id="{2B5B93A5-C608-BB40-A7E0-2BA52E367020}"/>
              </a:ext>
            </a:extLst>
          </p:cNvPr>
          <p:cNvGrpSpPr/>
          <p:nvPr/>
        </p:nvGrpSpPr>
        <p:grpSpPr>
          <a:xfrm>
            <a:off x="0" y="2819400"/>
            <a:ext cx="3745621" cy="2627719"/>
            <a:chOff x="126894" y="2159512"/>
            <a:chExt cx="3745621" cy="2627719"/>
          </a:xfrm>
        </p:grpSpPr>
        <p:cxnSp>
          <p:nvCxnSpPr>
            <p:cNvPr id="7" name="Straight Arrow Connector 6">
              <a:extLst>
                <a:ext uri="{FF2B5EF4-FFF2-40B4-BE49-F238E27FC236}">
                  <a16:creationId xmlns:a16="http://schemas.microsoft.com/office/drawing/2014/main" id="{872C0B18-0E69-5647-84F1-AABEDBF75E4B}"/>
                </a:ext>
              </a:extLst>
            </p:cNvPr>
            <p:cNvCxnSpPr>
              <a:cxnSpLocks/>
            </p:cNvCxnSpPr>
            <p:nvPr/>
          </p:nvCxnSpPr>
          <p:spPr>
            <a:xfrm>
              <a:off x="634438" y="3251440"/>
              <a:ext cx="1342644"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F915D19C-3103-D04B-944E-E2CE440C9431}"/>
                </a:ext>
              </a:extLst>
            </p:cNvPr>
            <p:cNvSpPr/>
            <p:nvPr/>
          </p:nvSpPr>
          <p:spPr>
            <a:xfrm>
              <a:off x="1985536" y="2786659"/>
              <a:ext cx="1886979" cy="103937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Physical or statistical model</a:t>
              </a:r>
            </a:p>
          </p:txBody>
        </p:sp>
        <p:cxnSp>
          <p:nvCxnSpPr>
            <p:cNvPr id="10" name="Straight Arrow Connector 9">
              <a:extLst>
                <a:ext uri="{FF2B5EF4-FFF2-40B4-BE49-F238E27FC236}">
                  <a16:creationId xmlns:a16="http://schemas.microsoft.com/office/drawing/2014/main" id="{6FEB424D-9588-2649-B420-F262C1621A58}"/>
                </a:ext>
              </a:extLst>
            </p:cNvPr>
            <p:cNvCxnSpPr>
              <a:cxnSpLocks/>
            </p:cNvCxnSpPr>
            <p:nvPr/>
          </p:nvCxnSpPr>
          <p:spPr>
            <a:xfrm>
              <a:off x="2921518" y="3826032"/>
              <a:ext cx="0" cy="65980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57D006D-C336-B745-AFC3-6D09A7272005}"/>
                </a:ext>
              </a:extLst>
            </p:cNvPr>
            <p:cNvSpPr/>
            <p:nvPr/>
          </p:nvSpPr>
          <p:spPr>
            <a:xfrm>
              <a:off x="390315" y="2786659"/>
              <a:ext cx="1417631" cy="369332"/>
            </a:xfrm>
            <a:prstGeom prst="rect">
              <a:avLst/>
            </a:prstGeom>
          </p:spPr>
          <p:txBody>
            <a:bodyPr wrap="none">
              <a:spAutoFit/>
            </a:bodyPr>
            <a:lstStyle/>
            <a:p>
              <a:pPr algn="ctr"/>
              <a:r>
                <a:rPr lang="en-US" dirty="0">
                  <a:solidFill>
                    <a:schemeClr val="bg1"/>
                  </a:solidFill>
                </a:rPr>
                <a:t>Observations</a:t>
              </a:r>
            </a:p>
          </p:txBody>
        </p:sp>
        <p:sp>
          <p:nvSpPr>
            <p:cNvPr id="12" name="Rectangle 11">
              <a:extLst>
                <a:ext uri="{FF2B5EF4-FFF2-40B4-BE49-F238E27FC236}">
                  <a16:creationId xmlns:a16="http://schemas.microsoft.com/office/drawing/2014/main" id="{14654892-7DCF-0C42-89EA-51F4B84311A5}"/>
                </a:ext>
              </a:extLst>
            </p:cNvPr>
            <p:cNvSpPr/>
            <p:nvPr/>
          </p:nvSpPr>
          <p:spPr>
            <a:xfrm>
              <a:off x="2109019" y="4417899"/>
              <a:ext cx="1763496" cy="369332"/>
            </a:xfrm>
            <a:prstGeom prst="rect">
              <a:avLst/>
            </a:prstGeom>
          </p:spPr>
          <p:txBody>
            <a:bodyPr wrap="none">
              <a:spAutoFit/>
            </a:bodyPr>
            <a:lstStyle/>
            <a:p>
              <a:pPr algn="ctr"/>
              <a:r>
                <a:rPr lang="en-US" dirty="0">
                  <a:solidFill>
                    <a:schemeClr val="bg1"/>
                  </a:solidFill>
                </a:rPr>
                <a:t>Expected Results</a:t>
              </a:r>
            </a:p>
          </p:txBody>
        </p:sp>
        <p:sp>
          <p:nvSpPr>
            <p:cNvPr id="13" name="Rectangle 12">
              <a:extLst>
                <a:ext uri="{FF2B5EF4-FFF2-40B4-BE49-F238E27FC236}">
                  <a16:creationId xmlns:a16="http://schemas.microsoft.com/office/drawing/2014/main" id="{B0B89DA6-B2EC-2545-A5FB-7E92F8C8A244}"/>
                </a:ext>
              </a:extLst>
            </p:cNvPr>
            <p:cNvSpPr/>
            <p:nvPr/>
          </p:nvSpPr>
          <p:spPr>
            <a:xfrm>
              <a:off x="126894" y="2159512"/>
              <a:ext cx="2122953" cy="400110"/>
            </a:xfrm>
            <a:prstGeom prst="rect">
              <a:avLst/>
            </a:prstGeom>
          </p:spPr>
          <p:txBody>
            <a:bodyPr wrap="none">
              <a:spAutoFit/>
            </a:bodyPr>
            <a:lstStyle/>
            <a:p>
              <a:pPr algn="ctr"/>
              <a:r>
                <a:rPr lang="en-US" sz="2000" dirty="0">
                  <a:solidFill>
                    <a:schemeClr val="bg1"/>
                  </a:solidFill>
                </a:rPr>
                <a:t>Familiar approach:</a:t>
              </a:r>
            </a:p>
          </p:txBody>
        </p:sp>
      </p:grpSp>
      <p:sp>
        <p:nvSpPr>
          <p:cNvPr id="14" name="Rectangle 13">
            <a:extLst>
              <a:ext uri="{FF2B5EF4-FFF2-40B4-BE49-F238E27FC236}">
                <a16:creationId xmlns:a16="http://schemas.microsoft.com/office/drawing/2014/main" id="{55DC6616-293A-DE47-9026-FC8C2E4080E6}"/>
              </a:ext>
            </a:extLst>
          </p:cNvPr>
          <p:cNvSpPr/>
          <p:nvPr/>
        </p:nvSpPr>
        <p:spPr>
          <a:xfrm>
            <a:off x="35689" y="1676400"/>
            <a:ext cx="8943749" cy="1015663"/>
          </a:xfrm>
          <a:prstGeom prst="rect">
            <a:avLst/>
          </a:prstGeom>
        </p:spPr>
        <p:txBody>
          <a:bodyPr wrap="square">
            <a:spAutoFit/>
          </a:bodyPr>
          <a:lstStyle/>
          <a:p>
            <a:r>
              <a:rPr lang="en-US" sz="2000" i="1" dirty="0">
                <a:solidFill>
                  <a:schemeClr val="bg1"/>
                </a:solidFill>
              </a:rPr>
              <a:t>Height assignment to AMV winds is critical to NWP data assimilation, climate studies and aviation applications. Can Deep Learning be employed to improve or inform in situations that are currently difficult for the baseline algorithm ACHA?</a:t>
            </a:r>
            <a:endParaRPr lang="en-US" sz="2000" dirty="0">
              <a:solidFill>
                <a:schemeClr val="bg1"/>
              </a:solidFill>
            </a:endParaRPr>
          </a:p>
        </p:txBody>
      </p:sp>
      <p:sp>
        <p:nvSpPr>
          <p:cNvPr id="28" name="Rectangle 27">
            <a:extLst>
              <a:ext uri="{FF2B5EF4-FFF2-40B4-BE49-F238E27FC236}">
                <a16:creationId xmlns:a16="http://schemas.microsoft.com/office/drawing/2014/main" id="{7AAB35B6-A9E0-3A46-B551-50244C22E464}"/>
              </a:ext>
            </a:extLst>
          </p:cNvPr>
          <p:cNvSpPr/>
          <p:nvPr/>
        </p:nvSpPr>
        <p:spPr>
          <a:xfrm>
            <a:off x="35689" y="5525293"/>
            <a:ext cx="6393106" cy="1107996"/>
          </a:xfrm>
          <a:prstGeom prst="rect">
            <a:avLst/>
          </a:prstGeom>
        </p:spPr>
        <p:txBody>
          <a:bodyPr wrap="square">
            <a:spAutoFit/>
          </a:bodyPr>
          <a:lstStyle/>
          <a:p>
            <a:r>
              <a:rPr lang="en-US" sz="1600" dirty="0">
                <a:solidFill>
                  <a:schemeClr val="bg1"/>
                </a:solidFill>
              </a:rPr>
              <a:t>Example:  Thin cirrus (low emissivity) over opaque mid, low-level cloud.</a:t>
            </a:r>
          </a:p>
          <a:p>
            <a:r>
              <a:rPr lang="en-US" sz="1600" dirty="0">
                <a:solidFill>
                  <a:schemeClr val="bg1"/>
                </a:solidFill>
              </a:rPr>
              <a:t>Spatial convolution of multi-spectral BTs over center target scene to identify cloud texture. Use ABI C04 to discriminate scenes with cirrus</a:t>
            </a:r>
          </a:p>
          <a:p>
            <a:endParaRPr lang="en-US" dirty="0">
              <a:solidFill>
                <a:schemeClr val="bg1"/>
              </a:solidFill>
            </a:endParaRPr>
          </a:p>
        </p:txBody>
      </p:sp>
      <p:sp>
        <p:nvSpPr>
          <p:cNvPr id="31" name="TextBox 30">
            <a:extLst>
              <a:ext uri="{FF2B5EF4-FFF2-40B4-BE49-F238E27FC236}">
                <a16:creationId xmlns:a16="http://schemas.microsoft.com/office/drawing/2014/main" id="{2D073F65-F250-FC49-82D2-9A25952D7811}"/>
              </a:ext>
            </a:extLst>
          </p:cNvPr>
          <p:cNvSpPr txBox="1"/>
          <p:nvPr/>
        </p:nvSpPr>
        <p:spPr>
          <a:xfrm>
            <a:off x="1744732" y="674844"/>
            <a:ext cx="6180067" cy="400110"/>
          </a:xfrm>
          <a:prstGeom prst="rect">
            <a:avLst/>
          </a:prstGeom>
          <a:noFill/>
        </p:spPr>
        <p:txBody>
          <a:bodyPr wrap="square" rtlCol="0">
            <a:spAutoFit/>
          </a:bodyPr>
          <a:lstStyle/>
          <a:p>
            <a:r>
              <a:rPr lang="en-US" sz="2000" dirty="0">
                <a:solidFill>
                  <a:schemeClr val="bg1"/>
                </a:solidFill>
              </a:rPr>
              <a:t>Tom Rink, Tony </a:t>
            </a:r>
            <a:r>
              <a:rPr lang="en-US" sz="2000" dirty="0" err="1">
                <a:solidFill>
                  <a:schemeClr val="bg1"/>
                </a:solidFill>
              </a:rPr>
              <a:t>Wimmers</a:t>
            </a:r>
            <a:r>
              <a:rPr lang="en-US" sz="2000" dirty="0">
                <a:solidFill>
                  <a:schemeClr val="bg1"/>
                </a:solidFill>
              </a:rPr>
              <a:t>, Andy </a:t>
            </a:r>
            <a:r>
              <a:rPr lang="en-US" sz="2000" dirty="0" err="1">
                <a:solidFill>
                  <a:schemeClr val="bg1"/>
                </a:solidFill>
              </a:rPr>
              <a:t>Heidinger</a:t>
            </a:r>
            <a:r>
              <a:rPr lang="en-US" sz="2000" dirty="0">
                <a:solidFill>
                  <a:schemeClr val="bg1"/>
                </a:solidFill>
              </a:rPr>
              <a:t>, Steve </a:t>
            </a:r>
            <a:r>
              <a:rPr lang="en-US" sz="2000" dirty="0" err="1">
                <a:solidFill>
                  <a:schemeClr val="bg1"/>
                </a:solidFill>
              </a:rPr>
              <a:t>Wanzong</a:t>
            </a:r>
            <a:endParaRPr lang="en-US" sz="2000" dirty="0">
              <a:solidFill>
                <a:schemeClr val="bg1"/>
              </a:solidFill>
            </a:endParaRPr>
          </a:p>
        </p:txBody>
      </p:sp>
      <p:sp>
        <p:nvSpPr>
          <p:cNvPr id="32" name="TextBox 31">
            <a:extLst>
              <a:ext uri="{FF2B5EF4-FFF2-40B4-BE49-F238E27FC236}">
                <a16:creationId xmlns:a16="http://schemas.microsoft.com/office/drawing/2014/main" id="{04BC8D51-39CC-1E4F-8047-224CAAABB069}"/>
              </a:ext>
            </a:extLst>
          </p:cNvPr>
          <p:cNvSpPr txBox="1"/>
          <p:nvPr/>
        </p:nvSpPr>
        <p:spPr>
          <a:xfrm>
            <a:off x="2366053" y="1086547"/>
            <a:ext cx="4664627" cy="369332"/>
          </a:xfrm>
          <a:prstGeom prst="rect">
            <a:avLst/>
          </a:prstGeom>
          <a:noFill/>
        </p:spPr>
        <p:txBody>
          <a:bodyPr wrap="square" rtlCol="0">
            <a:spAutoFit/>
          </a:bodyPr>
          <a:lstStyle/>
          <a:p>
            <a:pPr algn="ctr"/>
            <a:r>
              <a:rPr lang="en-US" dirty="0">
                <a:solidFill>
                  <a:schemeClr val="bg1"/>
                </a:solidFill>
              </a:rPr>
              <a:t>SSEC 2020, GOES-R AWG Derived Motion Winds</a:t>
            </a:r>
          </a:p>
        </p:txBody>
      </p:sp>
      <p:grpSp>
        <p:nvGrpSpPr>
          <p:cNvPr id="37" name="Group 36">
            <a:extLst>
              <a:ext uri="{FF2B5EF4-FFF2-40B4-BE49-F238E27FC236}">
                <a16:creationId xmlns:a16="http://schemas.microsoft.com/office/drawing/2014/main" id="{8992E64A-C2A5-D949-8EBE-5A7CF295A837}"/>
              </a:ext>
            </a:extLst>
          </p:cNvPr>
          <p:cNvGrpSpPr/>
          <p:nvPr/>
        </p:nvGrpSpPr>
        <p:grpSpPr>
          <a:xfrm>
            <a:off x="4213617" y="2867951"/>
            <a:ext cx="4777983" cy="3495545"/>
            <a:chOff x="4061217" y="2819400"/>
            <a:chExt cx="4777983" cy="3495545"/>
          </a:xfrm>
        </p:grpSpPr>
        <p:grpSp>
          <p:nvGrpSpPr>
            <p:cNvPr id="17" name="Group 16">
              <a:extLst>
                <a:ext uri="{FF2B5EF4-FFF2-40B4-BE49-F238E27FC236}">
                  <a16:creationId xmlns:a16="http://schemas.microsoft.com/office/drawing/2014/main" id="{2BCD26D5-B397-E148-A9B0-4E05FE447593}"/>
                </a:ext>
              </a:extLst>
            </p:cNvPr>
            <p:cNvGrpSpPr/>
            <p:nvPr/>
          </p:nvGrpSpPr>
          <p:grpSpPr>
            <a:xfrm>
              <a:off x="4061217" y="2819400"/>
              <a:ext cx="4777983" cy="3495545"/>
              <a:chOff x="4743407" y="1517358"/>
              <a:chExt cx="4097407" cy="3495545"/>
            </a:xfrm>
          </p:grpSpPr>
          <p:sp>
            <p:nvSpPr>
              <p:cNvPr id="18" name="Rounded Rectangle 17">
                <a:extLst>
                  <a:ext uri="{FF2B5EF4-FFF2-40B4-BE49-F238E27FC236}">
                    <a16:creationId xmlns:a16="http://schemas.microsoft.com/office/drawing/2014/main" id="{531AD59A-7E33-5946-8E9D-32A893FBEFEF}"/>
                  </a:ext>
                </a:extLst>
              </p:cNvPr>
              <p:cNvSpPr/>
              <p:nvPr/>
            </p:nvSpPr>
            <p:spPr>
              <a:xfrm>
                <a:off x="6878488" y="4009935"/>
                <a:ext cx="1831634" cy="100296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New Results “learned” from many examples</a:t>
                </a:r>
              </a:p>
            </p:txBody>
          </p:sp>
          <p:cxnSp>
            <p:nvCxnSpPr>
              <p:cNvPr id="19" name="Straight Arrow Connector 18">
                <a:extLst>
                  <a:ext uri="{FF2B5EF4-FFF2-40B4-BE49-F238E27FC236}">
                    <a16:creationId xmlns:a16="http://schemas.microsoft.com/office/drawing/2014/main" id="{DF04399E-C56F-7A4B-9A8F-73E1C7AAD265}"/>
                  </a:ext>
                </a:extLst>
              </p:cNvPr>
              <p:cNvCxnSpPr>
                <a:cxnSpLocks/>
              </p:cNvCxnSpPr>
              <p:nvPr/>
            </p:nvCxnSpPr>
            <p:spPr>
              <a:xfrm flipH="1">
                <a:off x="7729930" y="3452885"/>
                <a:ext cx="1" cy="54165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04A030B-E8D9-BF4D-9ECF-0BA0EE92DF1A}"/>
                  </a:ext>
                </a:extLst>
              </p:cNvPr>
              <p:cNvGrpSpPr/>
              <p:nvPr/>
            </p:nvGrpSpPr>
            <p:grpSpPr>
              <a:xfrm>
                <a:off x="4743407" y="1517358"/>
                <a:ext cx="4097407" cy="1936072"/>
                <a:chOff x="5687221" y="3228901"/>
                <a:chExt cx="4097407" cy="1936072"/>
              </a:xfrm>
            </p:grpSpPr>
            <p:sp>
              <p:nvSpPr>
                <p:cNvPr id="21" name="Rounded Rectangle 20">
                  <a:extLst>
                    <a:ext uri="{FF2B5EF4-FFF2-40B4-BE49-F238E27FC236}">
                      <a16:creationId xmlns:a16="http://schemas.microsoft.com/office/drawing/2014/main" id="{F8C95366-E10A-E14D-97A4-A71FB55C971B}"/>
                    </a:ext>
                  </a:extLst>
                </p:cNvPr>
                <p:cNvSpPr/>
                <p:nvPr/>
              </p:nvSpPr>
              <p:spPr>
                <a:xfrm>
                  <a:off x="7703950" y="3818444"/>
                  <a:ext cx="2080678" cy="134652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Deep Learning</a:t>
                  </a:r>
                </a:p>
              </p:txBody>
            </p:sp>
            <p:cxnSp>
              <p:nvCxnSpPr>
                <p:cNvPr id="22" name="Straight Arrow Connector 21">
                  <a:extLst>
                    <a:ext uri="{FF2B5EF4-FFF2-40B4-BE49-F238E27FC236}">
                      <a16:creationId xmlns:a16="http://schemas.microsoft.com/office/drawing/2014/main" id="{F93FD817-F1E8-C344-8B61-B781D0354C6D}"/>
                    </a:ext>
                  </a:extLst>
                </p:cNvPr>
                <p:cNvCxnSpPr>
                  <a:cxnSpLocks/>
                </p:cNvCxnSpPr>
                <p:nvPr/>
              </p:nvCxnSpPr>
              <p:spPr>
                <a:xfrm>
                  <a:off x="6200243" y="4786077"/>
                  <a:ext cx="149331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5057E7F-08DA-9245-95B8-030372AB2AA7}"/>
                    </a:ext>
                  </a:extLst>
                </p:cNvPr>
                <p:cNvCxnSpPr>
                  <a:cxnSpLocks/>
                </p:cNvCxnSpPr>
                <p:nvPr/>
              </p:nvCxnSpPr>
              <p:spPr>
                <a:xfrm>
                  <a:off x="6594771" y="4206733"/>
                  <a:ext cx="1098783"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EF83108-BEE5-E441-B575-51C80F6181BF}"/>
                    </a:ext>
                  </a:extLst>
                </p:cNvPr>
                <p:cNvSpPr/>
                <p:nvPr/>
              </p:nvSpPr>
              <p:spPr>
                <a:xfrm>
                  <a:off x="6145229" y="3787357"/>
                  <a:ext cx="1417632" cy="369332"/>
                </a:xfrm>
                <a:prstGeom prst="rect">
                  <a:avLst/>
                </a:prstGeom>
              </p:spPr>
              <p:txBody>
                <a:bodyPr wrap="none">
                  <a:spAutoFit/>
                </a:bodyPr>
                <a:lstStyle/>
                <a:p>
                  <a:pPr algn="ctr"/>
                  <a:r>
                    <a:rPr lang="en-US" dirty="0">
                      <a:solidFill>
                        <a:schemeClr val="bg1"/>
                      </a:solidFill>
                    </a:rPr>
                    <a:t>Observations</a:t>
                  </a:r>
                </a:p>
              </p:txBody>
            </p:sp>
            <p:sp>
              <p:nvSpPr>
                <p:cNvPr id="25" name="Rectangle 24">
                  <a:extLst>
                    <a:ext uri="{FF2B5EF4-FFF2-40B4-BE49-F238E27FC236}">
                      <a16:creationId xmlns:a16="http://schemas.microsoft.com/office/drawing/2014/main" id="{34050125-07A4-D748-9575-40B20688084D}"/>
                    </a:ext>
                  </a:extLst>
                </p:cNvPr>
                <p:cNvSpPr/>
                <p:nvPr/>
              </p:nvSpPr>
              <p:spPr>
                <a:xfrm>
                  <a:off x="6060750" y="4405671"/>
                  <a:ext cx="1763496" cy="369332"/>
                </a:xfrm>
                <a:prstGeom prst="rect">
                  <a:avLst/>
                </a:prstGeom>
              </p:spPr>
              <p:txBody>
                <a:bodyPr wrap="none">
                  <a:spAutoFit/>
                </a:bodyPr>
                <a:lstStyle/>
                <a:p>
                  <a:pPr algn="ctr"/>
                  <a:r>
                    <a:rPr lang="en-US" dirty="0">
                      <a:solidFill>
                        <a:schemeClr val="bg1"/>
                      </a:solidFill>
                    </a:rPr>
                    <a:t>Expected Results</a:t>
                  </a:r>
                </a:p>
              </p:txBody>
            </p:sp>
            <p:sp>
              <p:nvSpPr>
                <p:cNvPr id="26" name="Rectangle 25">
                  <a:extLst>
                    <a:ext uri="{FF2B5EF4-FFF2-40B4-BE49-F238E27FC236}">
                      <a16:creationId xmlns:a16="http://schemas.microsoft.com/office/drawing/2014/main" id="{85EE063B-A5D9-A841-B61D-243D4EC2AE15}"/>
                    </a:ext>
                  </a:extLst>
                </p:cNvPr>
                <p:cNvSpPr/>
                <p:nvPr/>
              </p:nvSpPr>
              <p:spPr>
                <a:xfrm>
                  <a:off x="5687221" y="3228901"/>
                  <a:ext cx="3247907" cy="400110"/>
                </a:xfrm>
                <a:prstGeom prst="rect">
                  <a:avLst/>
                </a:prstGeom>
              </p:spPr>
              <p:txBody>
                <a:bodyPr wrap="none">
                  <a:spAutoFit/>
                </a:bodyPr>
                <a:lstStyle/>
                <a:p>
                  <a:pPr algn="ctr"/>
                  <a:r>
                    <a:rPr lang="en-US" sz="2000" dirty="0">
                      <a:solidFill>
                        <a:schemeClr val="bg1"/>
                      </a:solidFill>
                    </a:rPr>
                    <a:t>New approach (for large datasets):</a:t>
                  </a:r>
                </a:p>
              </p:txBody>
            </p:sp>
          </p:grpSp>
        </p:grpSp>
        <p:cxnSp>
          <p:nvCxnSpPr>
            <p:cNvPr id="33" name="Straight Arrow Connector 32">
              <a:extLst>
                <a:ext uri="{FF2B5EF4-FFF2-40B4-BE49-F238E27FC236}">
                  <a16:creationId xmlns:a16="http://schemas.microsoft.com/office/drawing/2014/main" id="{5B415A33-A741-6D43-B126-D87B0665B512}"/>
                </a:ext>
              </a:extLst>
            </p:cNvPr>
            <p:cNvCxnSpPr>
              <a:cxnSpLocks/>
            </p:cNvCxnSpPr>
            <p:nvPr/>
          </p:nvCxnSpPr>
          <p:spPr>
            <a:xfrm flipH="1">
              <a:off x="5950387" y="5895666"/>
              <a:ext cx="596026"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2141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81600" y="6550325"/>
            <a:ext cx="3810000" cy="261610"/>
          </a:xfrm>
          <a:prstGeom prst="rect">
            <a:avLst/>
          </a:prstGeom>
          <a:noFill/>
        </p:spPr>
        <p:txBody>
          <a:bodyPr wrap="square" rtlCol="0">
            <a:spAutoFit/>
          </a:bodyPr>
          <a:lstStyle/>
          <a:p>
            <a:endParaRPr lang="en-US" sz="1100" dirty="0"/>
          </a:p>
        </p:txBody>
      </p:sp>
      <p:sp>
        <p:nvSpPr>
          <p:cNvPr id="2" name="Title 1">
            <a:extLst>
              <a:ext uri="{FF2B5EF4-FFF2-40B4-BE49-F238E27FC236}">
                <a16:creationId xmlns:a16="http://schemas.microsoft.com/office/drawing/2014/main" id="{725C1FF6-2743-C24E-AEAD-94AA3C7A3C51}"/>
              </a:ext>
            </a:extLst>
          </p:cNvPr>
          <p:cNvSpPr>
            <a:spLocks noGrp="1"/>
          </p:cNvSpPr>
          <p:nvPr>
            <p:ph type="title"/>
          </p:nvPr>
        </p:nvSpPr>
        <p:spPr>
          <a:xfrm>
            <a:off x="457200" y="-134164"/>
            <a:ext cx="8229600" cy="806170"/>
          </a:xfrm>
        </p:spPr>
        <p:txBody>
          <a:bodyPr>
            <a:normAutofit/>
          </a:bodyPr>
          <a:lstStyle/>
          <a:p>
            <a:r>
              <a:rPr lang="en-US" sz="3200" dirty="0">
                <a:solidFill>
                  <a:prstClr val="black"/>
                </a:solidFill>
              </a:rPr>
              <a:t>Deep Learning for AMV Height Assignment</a:t>
            </a:r>
            <a:r>
              <a:rPr lang="en-US" sz="3600" dirty="0">
                <a:solidFill>
                  <a:prstClr val="black"/>
                </a:solidFill>
              </a:rPr>
              <a:t> </a:t>
            </a:r>
            <a:endParaRPr lang="en-US" dirty="0"/>
          </a:p>
        </p:txBody>
      </p:sp>
      <p:sp>
        <p:nvSpPr>
          <p:cNvPr id="8" name="Content Placeholder 7">
            <a:extLst>
              <a:ext uri="{FF2B5EF4-FFF2-40B4-BE49-F238E27FC236}">
                <a16:creationId xmlns:a16="http://schemas.microsoft.com/office/drawing/2014/main" id="{9B13CBB7-63BF-BF40-9759-E5D61B5D9C41}"/>
              </a:ext>
            </a:extLst>
          </p:cNvPr>
          <p:cNvSpPr>
            <a:spLocks noGrp="1"/>
          </p:cNvSpPr>
          <p:nvPr>
            <p:ph sz="half" idx="1"/>
          </p:nvPr>
        </p:nvSpPr>
        <p:spPr>
          <a:xfrm>
            <a:off x="457200" y="1600200"/>
            <a:ext cx="4191000" cy="4525963"/>
          </a:xfrm>
        </p:spPr>
        <p:txBody>
          <a:bodyPr>
            <a:normAutofit/>
          </a:bodyPr>
          <a:lstStyle/>
          <a:p>
            <a:endParaRPr lang="en-US" dirty="0"/>
          </a:p>
          <a:p>
            <a:endParaRPr lang="en-US" dirty="0"/>
          </a:p>
        </p:txBody>
      </p:sp>
      <p:sp>
        <p:nvSpPr>
          <p:cNvPr id="70" name="TextBox 69">
            <a:extLst>
              <a:ext uri="{FF2B5EF4-FFF2-40B4-BE49-F238E27FC236}">
                <a16:creationId xmlns:a16="http://schemas.microsoft.com/office/drawing/2014/main" id="{7CBDB3D4-F2C6-D248-ABA1-CE9486E68532}"/>
              </a:ext>
            </a:extLst>
          </p:cNvPr>
          <p:cNvSpPr txBox="1"/>
          <p:nvPr/>
        </p:nvSpPr>
        <p:spPr>
          <a:xfrm>
            <a:off x="0" y="533400"/>
            <a:ext cx="8500807" cy="1015663"/>
          </a:xfrm>
          <a:prstGeom prst="rect">
            <a:avLst/>
          </a:prstGeom>
          <a:noFill/>
        </p:spPr>
        <p:txBody>
          <a:bodyPr wrap="square" rtlCol="0">
            <a:spAutoFit/>
          </a:bodyPr>
          <a:lstStyle/>
          <a:p>
            <a:r>
              <a:rPr lang="en-US" sz="2000" i="1" dirty="0">
                <a:solidFill>
                  <a:schemeClr val="bg1"/>
                </a:solidFill>
              </a:rPr>
              <a:t>Implemented with Python TensorFlow</a:t>
            </a:r>
            <a:r>
              <a:rPr lang="en-US" sz="2000" dirty="0">
                <a:solidFill>
                  <a:schemeClr val="bg1"/>
                </a:solidFill>
              </a:rPr>
              <a:t> </a:t>
            </a:r>
            <a:r>
              <a:rPr lang="en-US" sz="2000" i="1" dirty="0">
                <a:solidFill>
                  <a:schemeClr val="bg1"/>
                </a:solidFill>
              </a:rPr>
              <a:t>1.x utilizing Data Pipelining for remote or local data batch pre-fetching and processing, asynchronously with GPU training.</a:t>
            </a:r>
          </a:p>
          <a:p>
            <a:r>
              <a:rPr lang="en-US" sz="2000" i="1" dirty="0">
                <a:solidFill>
                  <a:schemeClr val="bg1"/>
                </a:solidFill>
              </a:rPr>
              <a:t>* Must develop workflows for large scale, un-localizable datasets.</a:t>
            </a:r>
            <a:endParaRPr lang="en-US" sz="2000" dirty="0">
              <a:solidFill>
                <a:schemeClr val="bg1"/>
              </a:solidFill>
            </a:endParaRPr>
          </a:p>
        </p:txBody>
      </p:sp>
      <p:cxnSp>
        <p:nvCxnSpPr>
          <p:cNvPr id="71" name="Straight Arrow Connector 70">
            <a:extLst>
              <a:ext uri="{FF2B5EF4-FFF2-40B4-BE49-F238E27FC236}">
                <a16:creationId xmlns:a16="http://schemas.microsoft.com/office/drawing/2014/main" id="{EDCFA972-DDBE-DB48-B82A-900929CE3849}"/>
              </a:ext>
            </a:extLst>
          </p:cNvPr>
          <p:cNvCxnSpPr>
            <a:cxnSpLocks/>
            <a:endCxn id="54" idx="3"/>
          </p:cNvCxnSpPr>
          <p:nvPr/>
        </p:nvCxnSpPr>
        <p:spPr>
          <a:xfrm flipH="1" flipV="1">
            <a:off x="2777875" y="4894544"/>
            <a:ext cx="1367310" cy="108566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FCD20B3-927E-624D-8DEA-B2BAA6DEAF79}"/>
              </a:ext>
            </a:extLst>
          </p:cNvPr>
          <p:cNvCxnSpPr>
            <a:cxnSpLocks/>
          </p:cNvCxnSpPr>
          <p:nvPr/>
        </p:nvCxnSpPr>
        <p:spPr>
          <a:xfrm>
            <a:off x="1960397" y="2174533"/>
            <a:ext cx="0" cy="49906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1BD3B76-3AF7-FB47-B7CC-793C303852A5}"/>
              </a:ext>
            </a:extLst>
          </p:cNvPr>
          <p:cNvCxnSpPr>
            <a:cxnSpLocks/>
          </p:cNvCxnSpPr>
          <p:nvPr/>
        </p:nvCxnSpPr>
        <p:spPr>
          <a:xfrm>
            <a:off x="5065085" y="2174533"/>
            <a:ext cx="0" cy="49906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D561474B-9E3A-8347-A067-9ACEBFE92FB9}"/>
              </a:ext>
            </a:extLst>
          </p:cNvPr>
          <p:cNvGrpSpPr/>
          <p:nvPr/>
        </p:nvGrpSpPr>
        <p:grpSpPr>
          <a:xfrm>
            <a:off x="231794" y="1621536"/>
            <a:ext cx="8750662" cy="4593060"/>
            <a:chOff x="231794" y="1621536"/>
            <a:chExt cx="8750662" cy="4593060"/>
          </a:xfrm>
        </p:grpSpPr>
        <p:grpSp>
          <p:nvGrpSpPr>
            <p:cNvPr id="84" name="Group 83">
              <a:extLst>
                <a:ext uri="{FF2B5EF4-FFF2-40B4-BE49-F238E27FC236}">
                  <a16:creationId xmlns:a16="http://schemas.microsoft.com/office/drawing/2014/main" id="{859A6B81-D81E-D045-B636-FEF5333267E3}"/>
                </a:ext>
              </a:extLst>
            </p:cNvPr>
            <p:cNvGrpSpPr/>
            <p:nvPr/>
          </p:nvGrpSpPr>
          <p:grpSpPr>
            <a:xfrm>
              <a:off x="371856" y="1621536"/>
              <a:ext cx="8610600" cy="4593060"/>
              <a:chOff x="342900" y="1676400"/>
              <a:chExt cx="8610600" cy="4593060"/>
            </a:xfrm>
          </p:grpSpPr>
          <p:grpSp>
            <p:nvGrpSpPr>
              <p:cNvPr id="46" name="Group 45">
                <a:extLst>
                  <a:ext uri="{FF2B5EF4-FFF2-40B4-BE49-F238E27FC236}">
                    <a16:creationId xmlns:a16="http://schemas.microsoft.com/office/drawing/2014/main" id="{98764731-AE09-6E44-AE82-B3C1B1346938}"/>
                  </a:ext>
                </a:extLst>
              </p:cNvPr>
              <p:cNvGrpSpPr/>
              <p:nvPr/>
            </p:nvGrpSpPr>
            <p:grpSpPr>
              <a:xfrm>
                <a:off x="342900" y="2301270"/>
                <a:ext cx="8610600" cy="3968190"/>
                <a:chOff x="209910" y="800116"/>
                <a:chExt cx="11580105" cy="5652939"/>
              </a:xfrm>
            </p:grpSpPr>
            <p:sp>
              <p:nvSpPr>
                <p:cNvPr id="47" name="Rounded Rectangle 46">
                  <a:extLst>
                    <a:ext uri="{FF2B5EF4-FFF2-40B4-BE49-F238E27FC236}">
                      <a16:creationId xmlns:a16="http://schemas.microsoft.com/office/drawing/2014/main" id="{4E4A9194-1AF1-7B48-B2BB-14BF7BA660BC}"/>
                    </a:ext>
                  </a:extLst>
                </p:cNvPr>
                <p:cNvSpPr/>
                <p:nvPr/>
              </p:nvSpPr>
              <p:spPr>
                <a:xfrm>
                  <a:off x="5284531" y="2719199"/>
                  <a:ext cx="2459524" cy="54401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Concatenation </a:t>
                  </a:r>
                </a:p>
              </p:txBody>
            </p:sp>
            <p:grpSp>
              <p:nvGrpSpPr>
                <p:cNvPr id="48" name="Group 47">
                  <a:extLst>
                    <a:ext uri="{FF2B5EF4-FFF2-40B4-BE49-F238E27FC236}">
                      <a16:creationId xmlns:a16="http://schemas.microsoft.com/office/drawing/2014/main" id="{CAD647DB-9462-8244-8854-720C432C4E2A}"/>
                    </a:ext>
                  </a:extLst>
                </p:cNvPr>
                <p:cNvGrpSpPr/>
                <p:nvPr/>
              </p:nvGrpSpPr>
              <p:grpSpPr>
                <a:xfrm>
                  <a:off x="209910" y="800116"/>
                  <a:ext cx="11580105" cy="5652939"/>
                  <a:chOff x="222267" y="800116"/>
                  <a:chExt cx="11580105" cy="5652939"/>
                </a:xfrm>
              </p:grpSpPr>
              <p:grpSp>
                <p:nvGrpSpPr>
                  <p:cNvPr id="49" name="Group 48">
                    <a:extLst>
                      <a:ext uri="{FF2B5EF4-FFF2-40B4-BE49-F238E27FC236}">
                        <a16:creationId xmlns:a16="http://schemas.microsoft.com/office/drawing/2014/main" id="{2A1A7209-7C7E-304C-BD1B-976B2E322DC1}"/>
                      </a:ext>
                    </a:extLst>
                  </p:cNvPr>
                  <p:cNvGrpSpPr/>
                  <p:nvPr/>
                </p:nvGrpSpPr>
                <p:grpSpPr>
                  <a:xfrm>
                    <a:off x="222267" y="800116"/>
                    <a:ext cx="11580105" cy="5652939"/>
                    <a:chOff x="222266" y="781903"/>
                    <a:chExt cx="11580105" cy="5652939"/>
                  </a:xfrm>
                </p:grpSpPr>
                <p:sp>
                  <p:nvSpPr>
                    <p:cNvPr id="53" name="TextBox 52">
                      <a:extLst>
                        <a:ext uri="{FF2B5EF4-FFF2-40B4-BE49-F238E27FC236}">
                          <a16:creationId xmlns:a16="http://schemas.microsoft.com/office/drawing/2014/main" id="{5FFCDC8F-5CD6-6B42-8000-0103C4CB1C14}"/>
                        </a:ext>
                      </a:extLst>
                    </p:cNvPr>
                    <p:cNvSpPr txBox="1"/>
                    <p:nvPr/>
                  </p:nvSpPr>
                  <p:spPr>
                    <a:xfrm>
                      <a:off x="275464" y="2489640"/>
                      <a:ext cx="3760875" cy="920740"/>
                    </a:xfrm>
                    <a:prstGeom prst="rect">
                      <a:avLst/>
                    </a:prstGeom>
                    <a:solidFill>
                      <a:schemeClr val="accent2">
                        <a:lumMod val="40000"/>
                        <a:lumOff val="60000"/>
                      </a:schemeClr>
                    </a:solidFill>
                    <a:ln w="25400">
                      <a:solidFill>
                        <a:schemeClr val="bg1"/>
                      </a:solidFill>
                    </a:ln>
                  </p:spPr>
                  <p:txBody>
                    <a:bodyPr wrap="square" rtlCol="0">
                      <a:spAutoFit/>
                    </a:bodyPr>
                    <a:lstStyle/>
                    <a:p>
                      <a:r>
                        <a:rPr lang="en-US" dirty="0">
                          <a:solidFill>
                            <a:schemeClr val="bg1"/>
                          </a:solidFill>
                        </a:rPr>
                        <a:t>Truth: Level of matching wind level in nearest RAOB</a:t>
                      </a:r>
                    </a:p>
                  </p:txBody>
                </p:sp>
                <p:sp>
                  <p:nvSpPr>
                    <p:cNvPr id="54" name="Rounded Rectangle 53">
                      <a:extLst>
                        <a:ext uri="{FF2B5EF4-FFF2-40B4-BE49-F238E27FC236}">
                          <a16:creationId xmlns:a16="http://schemas.microsoft.com/office/drawing/2014/main" id="{FACCEEFF-48F9-754A-8B68-AF9A1A4A04BA}"/>
                        </a:ext>
                      </a:extLst>
                    </p:cNvPr>
                    <p:cNvSpPr/>
                    <p:nvPr/>
                  </p:nvSpPr>
                  <p:spPr>
                    <a:xfrm>
                      <a:off x="222266" y="4143146"/>
                      <a:ext cx="3235774" cy="8223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1"/>
                        </a:solidFill>
                      </a:endParaRPr>
                    </a:p>
                    <a:p>
                      <a:pPr algn="ctr"/>
                      <a:r>
                        <a:rPr lang="en-US" dirty="0">
                          <a:solidFill>
                            <a:schemeClr val="bg1"/>
                          </a:solidFill>
                        </a:rPr>
                        <a:t>Minimize loss (MSE)</a:t>
                      </a:r>
                    </a:p>
                    <a:p>
                      <a:endParaRPr lang="en-US" dirty="0"/>
                    </a:p>
                  </p:txBody>
                </p:sp>
                <p:cxnSp>
                  <p:nvCxnSpPr>
                    <p:cNvPr id="55" name="Straight Arrow Connector 54">
                      <a:extLst>
                        <a:ext uri="{FF2B5EF4-FFF2-40B4-BE49-F238E27FC236}">
                          <a16:creationId xmlns:a16="http://schemas.microsoft.com/office/drawing/2014/main" id="{A334212E-F010-9B40-922D-4F9CB539A21F}"/>
                        </a:ext>
                      </a:extLst>
                    </p:cNvPr>
                    <p:cNvCxnSpPr>
                      <a:cxnSpLocks/>
                    </p:cNvCxnSpPr>
                    <p:nvPr/>
                  </p:nvCxnSpPr>
                  <p:spPr>
                    <a:xfrm>
                      <a:off x="1633965" y="3407825"/>
                      <a:ext cx="0" cy="73532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3C8EA5B0-A2ED-F942-BB79-548556B48E35}"/>
                        </a:ext>
                      </a:extLst>
                    </p:cNvPr>
                    <p:cNvSpPr/>
                    <p:nvPr/>
                  </p:nvSpPr>
                  <p:spPr>
                    <a:xfrm>
                      <a:off x="478463" y="5702755"/>
                      <a:ext cx="2921002" cy="72350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AMV Pressure Prediction</a:t>
                      </a:r>
                    </a:p>
                  </p:txBody>
                </p:sp>
                <p:cxnSp>
                  <p:nvCxnSpPr>
                    <p:cNvPr id="57" name="Straight Arrow Connector 56">
                      <a:extLst>
                        <a:ext uri="{FF2B5EF4-FFF2-40B4-BE49-F238E27FC236}">
                          <a16:creationId xmlns:a16="http://schemas.microsoft.com/office/drawing/2014/main" id="{92F39EE1-FD1D-B142-8953-136C1483DCBD}"/>
                        </a:ext>
                      </a:extLst>
                    </p:cNvPr>
                    <p:cNvCxnSpPr>
                      <a:cxnSpLocks/>
                      <a:endCxn id="56" idx="0"/>
                    </p:cNvCxnSpPr>
                    <p:nvPr/>
                  </p:nvCxnSpPr>
                  <p:spPr>
                    <a:xfrm>
                      <a:off x="1938965" y="4965538"/>
                      <a:ext cx="0" cy="73721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00E9FC8F-6EDC-6140-B703-561558F5B490}"/>
                        </a:ext>
                      </a:extLst>
                    </p:cNvPr>
                    <p:cNvGrpSpPr/>
                    <p:nvPr/>
                  </p:nvGrpSpPr>
                  <p:grpSpPr>
                    <a:xfrm>
                      <a:off x="4590420" y="1398345"/>
                      <a:ext cx="3910386" cy="5036497"/>
                      <a:chOff x="1050793" y="1059291"/>
                      <a:chExt cx="3910387" cy="5036497"/>
                    </a:xfrm>
                  </p:grpSpPr>
                  <p:sp>
                    <p:nvSpPr>
                      <p:cNvPr id="65" name="Rounded Rectangle 64">
                        <a:extLst>
                          <a:ext uri="{FF2B5EF4-FFF2-40B4-BE49-F238E27FC236}">
                            <a16:creationId xmlns:a16="http://schemas.microsoft.com/office/drawing/2014/main" id="{8D9A52A2-C40F-114F-9B67-2BD522405200}"/>
                          </a:ext>
                        </a:extLst>
                      </p:cNvPr>
                      <p:cNvSpPr/>
                      <p:nvPr/>
                    </p:nvSpPr>
                    <p:spPr>
                      <a:xfrm>
                        <a:off x="1470469" y="1059291"/>
                        <a:ext cx="2983680" cy="5916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2D CNN</a:t>
                        </a:r>
                      </a:p>
                    </p:txBody>
                  </p:sp>
                  <p:sp>
                    <p:nvSpPr>
                      <p:cNvPr id="66" name="Rounded Rectangle 65">
                        <a:extLst>
                          <a:ext uri="{FF2B5EF4-FFF2-40B4-BE49-F238E27FC236}">
                            <a16:creationId xmlns:a16="http://schemas.microsoft.com/office/drawing/2014/main" id="{9D36B79A-1758-D648-B391-DCCA0305783A}"/>
                          </a:ext>
                        </a:extLst>
                      </p:cNvPr>
                      <p:cNvSpPr/>
                      <p:nvPr/>
                    </p:nvSpPr>
                    <p:spPr>
                      <a:xfrm>
                        <a:off x="1776713" y="5748549"/>
                        <a:ext cx="2291787" cy="34723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Output Layer</a:t>
                        </a:r>
                      </a:p>
                    </p:txBody>
                  </p:sp>
                  <p:sp>
                    <p:nvSpPr>
                      <p:cNvPr id="67" name="Rounded Rectangle 66">
                        <a:extLst>
                          <a:ext uri="{FF2B5EF4-FFF2-40B4-BE49-F238E27FC236}">
                            <a16:creationId xmlns:a16="http://schemas.microsoft.com/office/drawing/2014/main" id="{384DED00-8047-124A-9418-C5BD245251F7}"/>
                          </a:ext>
                        </a:extLst>
                      </p:cNvPr>
                      <p:cNvSpPr/>
                      <p:nvPr/>
                    </p:nvSpPr>
                    <p:spPr>
                      <a:xfrm>
                        <a:off x="1050793" y="3876037"/>
                        <a:ext cx="3910387" cy="8565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Dense Neural Network</a:t>
                        </a:r>
                      </a:p>
                    </p:txBody>
                  </p:sp>
                  <p:cxnSp>
                    <p:nvCxnSpPr>
                      <p:cNvPr id="68" name="Straight Arrow Connector 67">
                        <a:extLst>
                          <a:ext uri="{FF2B5EF4-FFF2-40B4-BE49-F238E27FC236}">
                            <a16:creationId xmlns:a16="http://schemas.microsoft.com/office/drawing/2014/main" id="{6BAF54DF-EDC2-5843-8CAF-08B01E36A598}"/>
                          </a:ext>
                        </a:extLst>
                      </p:cNvPr>
                      <p:cNvCxnSpPr>
                        <a:cxnSpLocks/>
                      </p:cNvCxnSpPr>
                      <p:nvPr/>
                    </p:nvCxnSpPr>
                    <p:spPr>
                      <a:xfrm>
                        <a:off x="2882608" y="2922420"/>
                        <a:ext cx="0" cy="90704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8951534-C95A-724B-98FD-BBF62EF2AD60}"/>
                          </a:ext>
                        </a:extLst>
                      </p:cNvPr>
                      <p:cNvCxnSpPr>
                        <a:cxnSpLocks/>
                        <a:endCxn id="66" idx="0"/>
                      </p:cNvCxnSpPr>
                      <p:nvPr/>
                    </p:nvCxnSpPr>
                    <p:spPr>
                      <a:xfrm>
                        <a:off x="2922607" y="4712085"/>
                        <a:ext cx="0" cy="103646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sp>
                  <p:nvSpPr>
                    <p:cNvPr id="59" name="Rounded Rectangle 58">
                      <a:extLst>
                        <a:ext uri="{FF2B5EF4-FFF2-40B4-BE49-F238E27FC236}">
                          <a16:creationId xmlns:a16="http://schemas.microsoft.com/office/drawing/2014/main" id="{02B2D6D7-E74B-4D42-AC20-86339A447A13}"/>
                        </a:ext>
                      </a:extLst>
                    </p:cNvPr>
                    <p:cNvSpPr/>
                    <p:nvPr/>
                  </p:nvSpPr>
                  <p:spPr>
                    <a:xfrm>
                      <a:off x="991169" y="1398346"/>
                      <a:ext cx="2990730" cy="563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1D CNN</a:t>
                      </a:r>
                    </a:p>
                  </p:txBody>
                </p:sp>
                <p:sp>
                  <p:nvSpPr>
                    <p:cNvPr id="60" name="Rounded Rectangle 59">
                      <a:extLst>
                        <a:ext uri="{FF2B5EF4-FFF2-40B4-BE49-F238E27FC236}">
                          <a16:creationId xmlns:a16="http://schemas.microsoft.com/office/drawing/2014/main" id="{93B0D7B8-8861-8E41-A844-054EB73FE9C3}"/>
                        </a:ext>
                      </a:extLst>
                    </p:cNvPr>
                    <p:cNvSpPr/>
                    <p:nvPr/>
                  </p:nvSpPr>
                  <p:spPr>
                    <a:xfrm>
                      <a:off x="9021974" y="781903"/>
                      <a:ext cx="2780397" cy="86742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Ancillary Data</a:t>
                      </a:r>
                    </a:p>
                  </p:txBody>
                </p:sp>
              </p:grpSp>
              <p:cxnSp>
                <p:nvCxnSpPr>
                  <p:cNvPr id="50" name="Straight Arrow Connector 49">
                    <a:extLst>
                      <a:ext uri="{FF2B5EF4-FFF2-40B4-BE49-F238E27FC236}">
                        <a16:creationId xmlns:a16="http://schemas.microsoft.com/office/drawing/2014/main" id="{13204C59-E266-F34D-98B7-DEB106A35AB9}"/>
                      </a:ext>
                    </a:extLst>
                  </p:cNvPr>
                  <p:cNvCxnSpPr>
                    <a:cxnSpLocks/>
                  </p:cNvCxnSpPr>
                  <p:nvPr/>
                </p:nvCxnSpPr>
                <p:spPr>
                  <a:xfrm flipH="1">
                    <a:off x="7756412" y="1648476"/>
                    <a:ext cx="1495327" cy="107072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264469E-8302-0E46-9F5E-7BCE05A64CEC}"/>
                      </a:ext>
                    </a:extLst>
                  </p:cNvPr>
                  <p:cNvCxnSpPr>
                    <a:cxnSpLocks/>
                    <a:stCxn id="65" idx="2"/>
                    <a:endCxn id="47" idx="0"/>
                  </p:cNvCxnSpPr>
                  <p:nvPr/>
                </p:nvCxnSpPr>
                <p:spPr>
                  <a:xfrm>
                    <a:off x="6501937" y="2008250"/>
                    <a:ext cx="24713" cy="71094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073B1D7-7502-E747-90C0-B0204DF02988}"/>
                      </a:ext>
                    </a:extLst>
                  </p:cNvPr>
                  <p:cNvCxnSpPr>
                    <a:cxnSpLocks/>
                  </p:cNvCxnSpPr>
                  <p:nvPr/>
                </p:nvCxnSpPr>
                <p:spPr>
                  <a:xfrm>
                    <a:off x="4013762" y="1906275"/>
                    <a:ext cx="1302578" cy="81292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grpSp>
          <p:sp>
            <p:nvSpPr>
              <p:cNvPr id="76" name="Rounded Rectangle 75">
                <a:extLst>
                  <a:ext uri="{FF2B5EF4-FFF2-40B4-BE49-F238E27FC236}">
                    <a16:creationId xmlns:a16="http://schemas.microsoft.com/office/drawing/2014/main" id="{9730AE12-5D29-7648-9430-F026BF0A376D}"/>
                  </a:ext>
                </a:extLst>
              </p:cNvPr>
              <p:cNvSpPr/>
              <p:nvPr/>
            </p:nvSpPr>
            <p:spPr>
              <a:xfrm>
                <a:off x="890940" y="1676400"/>
                <a:ext cx="2223812" cy="53768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NWP T, WV Profiles</a:t>
                </a:r>
              </a:p>
            </p:txBody>
          </p:sp>
          <p:sp>
            <p:nvSpPr>
              <p:cNvPr id="77" name="Rounded Rectangle 76">
                <a:extLst>
                  <a:ext uri="{FF2B5EF4-FFF2-40B4-BE49-F238E27FC236}">
                    <a16:creationId xmlns:a16="http://schemas.microsoft.com/office/drawing/2014/main" id="{4A25E7BF-3B12-264F-90C6-FABB23D32EF8}"/>
                  </a:ext>
                </a:extLst>
              </p:cNvPr>
              <p:cNvSpPr/>
              <p:nvPr/>
            </p:nvSpPr>
            <p:spPr>
              <a:xfrm>
                <a:off x="3810757" y="1692360"/>
                <a:ext cx="2467966" cy="53768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AMV Scene ABI BT/</a:t>
                </a:r>
                <a:r>
                  <a:rPr lang="en-US" dirty="0" err="1">
                    <a:solidFill>
                      <a:schemeClr val="bg1"/>
                    </a:solidFill>
                  </a:rPr>
                  <a:t>Refls</a:t>
                </a:r>
                <a:endParaRPr lang="en-US" dirty="0">
                  <a:solidFill>
                    <a:schemeClr val="bg1"/>
                  </a:solidFill>
                </a:endParaRPr>
              </a:p>
            </p:txBody>
          </p:sp>
        </p:grpSp>
        <p:sp>
          <p:nvSpPr>
            <p:cNvPr id="75" name="5-Point Star 74">
              <a:extLst>
                <a:ext uri="{FF2B5EF4-FFF2-40B4-BE49-F238E27FC236}">
                  <a16:creationId xmlns:a16="http://schemas.microsoft.com/office/drawing/2014/main" id="{538486D7-38AB-8F49-BB5F-8448681E4A07}"/>
                </a:ext>
              </a:extLst>
            </p:cNvPr>
            <p:cNvSpPr/>
            <p:nvPr/>
          </p:nvSpPr>
          <p:spPr>
            <a:xfrm>
              <a:off x="231794" y="5610273"/>
              <a:ext cx="516103" cy="41217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77002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E883A9-2302-6C4E-B425-4B22E7C7754E}"/>
              </a:ext>
            </a:extLst>
          </p:cNvPr>
          <p:cNvSpPr>
            <a:spLocks noGrp="1"/>
          </p:cNvSpPr>
          <p:nvPr>
            <p:ph type="title"/>
          </p:nvPr>
        </p:nvSpPr>
        <p:spPr>
          <a:xfrm>
            <a:off x="287701" y="76200"/>
            <a:ext cx="8551499" cy="639762"/>
          </a:xfrm>
        </p:spPr>
        <p:txBody>
          <a:bodyPr>
            <a:normAutofit fontScale="90000"/>
          </a:bodyPr>
          <a:lstStyle/>
          <a:p>
            <a:r>
              <a:rPr lang="en-US" dirty="0"/>
              <a:t>Detection of aviation turbulence with AI</a:t>
            </a:r>
          </a:p>
        </p:txBody>
      </p:sp>
      <p:sp>
        <p:nvSpPr>
          <p:cNvPr id="13" name="TextBox 12">
            <a:extLst>
              <a:ext uri="{FF2B5EF4-FFF2-40B4-BE49-F238E27FC236}">
                <a16:creationId xmlns:a16="http://schemas.microsoft.com/office/drawing/2014/main" id="{9F772865-F0B4-A04E-8A4B-92AE8DD506A7}"/>
              </a:ext>
            </a:extLst>
          </p:cNvPr>
          <p:cNvSpPr txBox="1"/>
          <p:nvPr/>
        </p:nvSpPr>
        <p:spPr>
          <a:xfrm>
            <a:off x="111612" y="6019800"/>
            <a:ext cx="5069988" cy="369332"/>
          </a:xfrm>
          <a:prstGeom prst="rect">
            <a:avLst/>
          </a:prstGeom>
          <a:noFill/>
        </p:spPr>
        <p:txBody>
          <a:bodyPr wrap="square" rtlCol="0">
            <a:spAutoFit/>
          </a:bodyPr>
          <a:lstStyle/>
          <a:p>
            <a:r>
              <a:rPr lang="en-US" dirty="0">
                <a:solidFill>
                  <a:schemeClr val="bg1"/>
                </a:solidFill>
              </a:rPr>
              <a:t>Funding sources: SSEC 2022; GOES-R Risk Reduction</a:t>
            </a:r>
          </a:p>
        </p:txBody>
      </p:sp>
      <p:sp>
        <p:nvSpPr>
          <p:cNvPr id="14" name="TextBox 13">
            <a:extLst>
              <a:ext uri="{FF2B5EF4-FFF2-40B4-BE49-F238E27FC236}">
                <a16:creationId xmlns:a16="http://schemas.microsoft.com/office/drawing/2014/main" id="{8CE72DF2-6737-3241-80AC-64D0DEA6DAE7}"/>
              </a:ext>
            </a:extLst>
          </p:cNvPr>
          <p:cNvSpPr txBox="1"/>
          <p:nvPr/>
        </p:nvSpPr>
        <p:spPr>
          <a:xfrm>
            <a:off x="3841126" y="697468"/>
            <a:ext cx="1580946" cy="369332"/>
          </a:xfrm>
          <a:prstGeom prst="rect">
            <a:avLst/>
          </a:prstGeom>
          <a:noFill/>
        </p:spPr>
        <p:txBody>
          <a:bodyPr wrap="none" rtlCol="0">
            <a:spAutoFit/>
          </a:bodyPr>
          <a:lstStyle/>
          <a:p>
            <a:r>
              <a:rPr lang="en-US" dirty="0">
                <a:solidFill>
                  <a:srgbClr val="C00000"/>
                </a:solidFill>
              </a:rPr>
              <a:t>Tony </a:t>
            </a:r>
            <a:r>
              <a:rPr lang="en-US" dirty="0" err="1">
                <a:solidFill>
                  <a:srgbClr val="C00000"/>
                </a:solidFill>
              </a:rPr>
              <a:t>Wimmers</a:t>
            </a:r>
            <a:endParaRPr lang="en-US" dirty="0">
              <a:solidFill>
                <a:srgbClr val="C00000"/>
              </a:solidFill>
            </a:endParaRPr>
          </a:p>
        </p:txBody>
      </p:sp>
      <p:pic>
        <p:nvPicPr>
          <p:cNvPr id="15" name="Picture 14" descr="A close up of a map&#10;&#10;Description automatically generated">
            <a:extLst>
              <a:ext uri="{FF2B5EF4-FFF2-40B4-BE49-F238E27FC236}">
                <a16:creationId xmlns:a16="http://schemas.microsoft.com/office/drawing/2014/main" id="{AEB33927-8818-5D40-9495-1B4F2FCA5166}"/>
              </a:ext>
            </a:extLst>
          </p:cNvPr>
          <p:cNvPicPr>
            <a:picLocks noChangeAspect="1"/>
          </p:cNvPicPr>
          <p:nvPr/>
        </p:nvPicPr>
        <p:blipFill>
          <a:blip r:embed="rId2"/>
          <a:stretch>
            <a:fillRect/>
          </a:stretch>
        </p:blipFill>
        <p:spPr>
          <a:xfrm>
            <a:off x="76200" y="1295118"/>
            <a:ext cx="3634156" cy="2907325"/>
          </a:xfrm>
          <a:prstGeom prst="rect">
            <a:avLst/>
          </a:prstGeom>
        </p:spPr>
      </p:pic>
      <p:sp>
        <p:nvSpPr>
          <p:cNvPr id="16" name="TextBox 15">
            <a:extLst>
              <a:ext uri="{FF2B5EF4-FFF2-40B4-BE49-F238E27FC236}">
                <a16:creationId xmlns:a16="http://schemas.microsoft.com/office/drawing/2014/main" id="{CD6E62ED-CC31-D64D-A3C0-2019CC5073D8}"/>
              </a:ext>
            </a:extLst>
          </p:cNvPr>
          <p:cNvSpPr txBox="1"/>
          <p:nvPr/>
        </p:nvSpPr>
        <p:spPr>
          <a:xfrm>
            <a:off x="135301" y="4323028"/>
            <a:ext cx="1693499" cy="1535442"/>
          </a:xfrm>
          <a:prstGeom prst="rect">
            <a:avLst/>
          </a:prstGeom>
          <a:solidFill>
            <a:schemeClr val="bg2"/>
          </a:solidFill>
        </p:spPr>
        <p:txBody>
          <a:bodyPr wrap="square" rtlCol="0">
            <a:spAutoFit/>
          </a:bodyPr>
          <a:lstStyle/>
          <a:p>
            <a:r>
              <a:rPr lang="en-US" dirty="0"/>
              <a:t>Detects ~45% of turbulence at cruising altitude with very low false alarm rate</a:t>
            </a:r>
          </a:p>
        </p:txBody>
      </p:sp>
      <p:cxnSp>
        <p:nvCxnSpPr>
          <p:cNvPr id="17" name="Straight Arrow Connector 16">
            <a:extLst>
              <a:ext uri="{FF2B5EF4-FFF2-40B4-BE49-F238E27FC236}">
                <a16:creationId xmlns:a16="http://schemas.microsoft.com/office/drawing/2014/main" id="{79B2CED0-AD7A-244F-A320-BFEF8120BB07}"/>
              </a:ext>
            </a:extLst>
          </p:cNvPr>
          <p:cNvCxnSpPr>
            <a:cxnSpLocks/>
          </p:cNvCxnSpPr>
          <p:nvPr/>
        </p:nvCxnSpPr>
        <p:spPr>
          <a:xfrm flipH="1" flipV="1">
            <a:off x="893539" y="2748780"/>
            <a:ext cx="843996" cy="158161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screenshot of a video game&#10;&#10;Description automatically generated">
            <a:extLst>
              <a:ext uri="{FF2B5EF4-FFF2-40B4-BE49-F238E27FC236}">
                <a16:creationId xmlns:a16="http://schemas.microsoft.com/office/drawing/2014/main" id="{065CA1ED-7D87-804B-9E30-418840AE6D7A}"/>
              </a:ext>
            </a:extLst>
          </p:cNvPr>
          <p:cNvPicPr>
            <a:picLocks noChangeAspect="1"/>
          </p:cNvPicPr>
          <p:nvPr/>
        </p:nvPicPr>
        <p:blipFill rotWithShape="1">
          <a:blip r:embed="rId3"/>
          <a:srcRect l="7833" t="15399" r="23998" b="13592"/>
          <a:stretch/>
        </p:blipFill>
        <p:spPr>
          <a:xfrm>
            <a:off x="2183248" y="2209800"/>
            <a:ext cx="6960752" cy="3625316"/>
          </a:xfrm>
          <a:prstGeom prst="rect">
            <a:avLst/>
          </a:prstGeom>
          <a:ln>
            <a:solidFill>
              <a:schemeClr val="accent1"/>
            </a:solidFill>
          </a:ln>
        </p:spPr>
      </p:pic>
      <p:pic>
        <p:nvPicPr>
          <p:cNvPr id="19" name="Picture 18" descr="A screenshot of a video game&#10;&#10;Description automatically generated">
            <a:extLst>
              <a:ext uri="{FF2B5EF4-FFF2-40B4-BE49-F238E27FC236}">
                <a16:creationId xmlns:a16="http://schemas.microsoft.com/office/drawing/2014/main" id="{05A227D5-30CA-7B4A-92F5-766266E9BC59}"/>
              </a:ext>
            </a:extLst>
          </p:cNvPr>
          <p:cNvPicPr>
            <a:picLocks noChangeAspect="1"/>
          </p:cNvPicPr>
          <p:nvPr/>
        </p:nvPicPr>
        <p:blipFill rotWithShape="1">
          <a:blip r:embed="rId3"/>
          <a:srcRect l="77273" t="3618" r="12796" b="7316"/>
          <a:stretch/>
        </p:blipFill>
        <p:spPr>
          <a:xfrm rot="5400000">
            <a:off x="6712687" y="3792028"/>
            <a:ext cx="885193" cy="3969142"/>
          </a:xfrm>
          <a:prstGeom prst="rect">
            <a:avLst/>
          </a:prstGeom>
        </p:spPr>
      </p:pic>
      <p:sp>
        <p:nvSpPr>
          <p:cNvPr id="20" name="TextBox 19">
            <a:extLst>
              <a:ext uri="{FF2B5EF4-FFF2-40B4-BE49-F238E27FC236}">
                <a16:creationId xmlns:a16="http://schemas.microsoft.com/office/drawing/2014/main" id="{6D38B563-C4AD-7948-B8EE-BE2C62B7A4A1}"/>
              </a:ext>
            </a:extLst>
          </p:cNvPr>
          <p:cNvSpPr txBox="1"/>
          <p:nvPr/>
        </p:nvSpPr>
        <p:spPr>
          <a:xfrm>
            <a:off x="5714999" y="933271"/>
            <a:ext cx="3429001" cy="1200329"/>
          </a:xfrm>
          <a:prstGeom prst="rect">
            <a:avLst/>
          </a:prstGeom>
          <a:solidFill>
            <a:schemeClr val="bg2"/>
          </a:solidFill>
        </p:spPr>
        <p:txBody>
          <a:bodyPr wrap="square" rtlCol="0">
            <a:spAutoFit/>
          </a:bodyPr>
          <a:lstStyle/>
          <a:p>
            <a:r>
              <a:rPr lang="en-US" dirty="0"/>
              <a:t>Precise estimation of turbulent regions confirmed by observations (orange: spill-your-coffee/sickness-bag turbulence)</a:t>
            </a:r>
          </a:p>
        </p:txBody>
      </p:sp>
      <p:cxnSp>
        <p:nvCxnSpPr>
          <p:cNvPr id="21" name="Straight Arrow Connector 20">
            <a:extLst>
              <a:ext uri="{FF2B5EF4-FFF2-40B4-BE49-F238E27FC236}">
                <a16:creationId xmlns:a16="http://schemas.microsoft.com/office/drawing/2014/main" id="{4D6F597A-0F76-BA44-87B3-DCE2DA30127B}"/>
              </a:ext>
            </a:extLst>
          </p:cNvPr>
          <p:cNvCxnSpPr>
            <a:cxnSpLocks/>
            <a:stCxn id="20" idx="2"/>
          </p:cNvCxnSpPr>
          <p:nvPr/>
        </p:nvCxnSpPr>
        <p:spPr>
          <a:xfrm flipH="1">
            <a:off x="5181600" y="2133600"/>
            <a:ext cx="2247900" cy="19050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5370"/>
      </p:ext>
    </p:extLst>
  </p:cSld>
  <p:clrMapOvr>
    <a:masterClrMapping/>
  </p:clrMapOvr>
</p:sld>
</file>

<file path=ppt/theme/theme1.xml><?xml version="1.0" encoding="utf-8"?>
<a:theme xmlns:a="http://schemas.openxmlformats.org/drawingml/2006/main" name="SSEC power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SSEC powerpoint template 2</Template>
  <TotalTime>392</TotalTime>
  <Words>503</Words>
  <Application>Microsoft Macintosh PowerPoint</Application>
  <PresentationFormat>On-screen Show (4:3)</PresentationFormat>
  <Paragraphs>67</Paragraphs>
  <Slides>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SSEC powerpoint template 2</vt:lpstr>
      <vt:lpstr>Highlights of work from the A.I. group</vt:lpstr>
      <vt:lpstr>Detection of severe weather from GOES ABI</vt:lpstr>
      <vt:lpstr>PowerPoint Presentation</vt:lpstr>
      <vt:lpstr>PowerPoint Presentation</vt:lpstr>
      <vt:lpstr>Deep Learning for AMV Height Assignment  </vt:lpstr>
      <vt:lpstr>Deep Learning for AMV Height Assignment </vt:lpstr>
      <vt:lpstr>Detection of aviation turbulence with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Winiecki</dc:creator>
  <cp:lastModifiedBy>Anthony Wimmers</cp:lastModifiedBy>
  <cp:revision>22</cp:revision>
  <dcterms:created xsi:type="dcterms:W3CDTF">2016-11-22T14:50:34Z</dcterms:created>
  <dcterms:modified xsi:type="dcterms:W3CDTF">2019-12-18T00:51:40Z</dcterms:modified>
</cp:coreProperties>
</file>