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4" r:id="rId3"/>
    <p:sldId id="361" r:id="rId4"/>
    <p:sldId id="341" r:id="rId5"/>
    <p:sldId id="343" r:id="rId6"/>
    <p:sldId id="344" r:id="rId7"/>
    <p:sldId id="345" r:id="rId8"/>
    <p:sldId id="346" r:id="rId9"/>
    <p:sldId id="347" r:id="rId10"/>
    <p:sldId id="348" r:id="rId11"/>
    <p:sldId id="349" r:id="rId12"/>
    <p:sldId id="350" r:id="rId13"/>
    <p:sldId id="351" r:id="rId14"/>
    <p:sldId id="353" r:id="rId15"/>
    <p:sldId id="366" r:id="rId16"/>
    <p:sldId id="367" r:id="rId17"/>
    <p:sldId id="368" r:id="rId18"/>
    <p:sldId id="369" r:id="rId19"/>
    <p:sldId id="370" r:id="rId20"/>
    <p:sldId id="359" r:id="rId21"/>
    <p:sldId id="362" r:id="rId22"/>
    <p:sldId id="360" r:id="rId23"/>
    <p:sldId id="354" r:id="rId24"/>
    <p:sldId id="355" r:id="rId25"/>
    <p:sldId id="356" r:id="rId26"/>
    <p:sldId id="363" r:id="rId27"/>
    <p:sldId id="365"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3E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3D0DC10-24CB-4A80-B8FE-FF3533B35836}" type="datetimeFigureOut">
              <a:rPr lang="en-US" smtClean="0"/>
              <a:pPr/>
              <a:t>7/15/2014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4D2C846-FBD7-4786-9F33-8496DFA8DEB5}" type="slidenum">
              <a:rPr lang="en-US" smtClean="0"/>
              <a:pPr/>
              <a:t>‹#›</a:t>
            </a:fld>
            <a:endParaRPr lang="en-US"/>
          </a:p>
        </p:txBody>
      </p:sp>
    </p:spTree>
    <p:extLst>
      <p:ext uri="{BB962C8B-B14F-4D97-AF65-F5344CB8AC3E}">
        <p14:creationId xmlns:p14="http://schemas.microsoft.com/office/powerpoint/2010/main" xmlns="" val="152442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hangingPunc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1pPr>
            <a:lvl2pPr eaLnBrk="0" hangingPunc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2pPr>
            <a:lvl3pPr eaLnBrk="0" hangingPunc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3pPr>
            <a:lvl4pPr eaLnBrk="0" hangingPunc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4pPr>
            <a:lvl5pPr eaLnBrk="0" hangingPunc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5pPr>
            <a:lvl6pPr marL="2509068" indent="-228097" defTabSz="456194" eaLnBrk="0" fontAlgn="base" hangingPunct="0">
              <a:spcBef>
                <a:spcPct val="0"/>
              </a:spcBef>
              <a:spcAft>
                <a:spcPct val="0"/>
              </a:spcAft>
              <a:buClr>
                <a:srgbClr val="000000"/>
              </a:buClr>
              <a:buSzPct val="100000"/>
              <a:buFont typeface="Times New Roman" pitchFamily="18" charse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6pPr>
            <a:lvl7pPr marL="2965262" indent="-228097" defTabSz="456194" eaLnBrk="0" fontAlgn="base" hangingPunct="0">
              <a:spcBef>
                <a:spcPct val="0"/>
              </a:spcBef>
              <a:spcAft>
                <a:spcPct val="0"/>
              </a:spcAft>
              <a:buClr>
                <a:srgbClr val="000000"/>
              </a:buClr>
              <a:buSzPct val="100000"/>
              <a:buFont typeface="Times New Roman" pitchFamily="18" charse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7pPr>
            <a:lvl8pPr marL="3421456" indent="-228097" defTabSz="456194" eaLnBrk="0" fontAlgn="base" hangingPunct="0">
              <a:spcBef>
                <a:spcPct val="0"/>
              </a:spcBef>
              <a:spcAft>
                <a:spcPct val="0"/>
              </a:spcAft>
              <a:buClr>
                <a:srgbClr val="000000"/>
              </a:buClr>
              <a:buSzPct val="100000"/>
              <a:buFont typeface="Times New Roman" pitchFamily="18" charse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8pPr>
            <a:lvl9pPr marL="3877650" indent="-228097" defTabSz="456194" eaLnBrk="0" fontAlgn="base" hangingPunct="0">
              <a:spcBef>
                <a:spcPct val="0"/>
              </a:spcBef>
              <a:spcAft>
                <a:spcPct val="0"/>
              </a:spcAft>
              <a:buClr>
                <a:srgbClr val="000000"/>
              </a:buClr>
              <a:buSzPct val="100000"/>
              <a:buFont typeface="Times New Roman" pitchFamily="18" charset="0"/>
              <a:tabLst>
                <a:tab pos="0" algn="l"/>
                <a:tab pos="456194" algn="l"/>
                <a:tab pos="912388" algn="l"/>
                <a:tab pos="1368582" algn="l"/>
                <a:tab pos="1824777" algn="l"/>
                <a:tab pos="2280971" algn="l"/>
                <a:tab pos="2737165" algn="l"/>
                <a:tab pos="3193359" algn="l"/>
                <a:tab pos="3649553" algn="l"/>
                <a:tab pos="4105747" algn="l"/>
                <a:tab pos="4561942" algn="l"/>
                <a:tab pos="5018136" algn="l"/>
                <a:tab pos="5474330" algn="l"/>
                <a:tab pos="5930524" algn="l"/>
                <a:tab pos="6386718" algn="l"/>
                <a:tab pos="6842912" algn="l"/>
                <a:tab pos="7299107" algn="l"/>
                <a:tab pos="7755301" algn="l"/>
                <a:tab pos="8211495" algn="l"/>
                <a:tab pos="8667689" algn="l"/>
                <a:tab pos="9123883" algn="l"/>
              </a:tabLst>
              <a:defRPr sz="2400">
                <a:solidFill>
                  <a:schemeClr val="bg1"/>
                </a:solidFill>
                <a:latin typeface="Arial" pitchFamily="34" charset="0"/>
                <a:ea typeface="ＭＳ Ｐゴシック" pitchFamily="34" charset="-128"/>
              </a:defRPr>
            </a:lvl9pPr>
          </a:lstStyle>
          <a:p>
            <a:pPr eaLnBrk="1" hangingPunct="1"/>
            <a:fld id="{E84F6CFA-1CC3-4154-B846-B15CE274D8D1}" type="slidenum">
              <a:rPr lang="en-US" sz="1200">
                <a:solidFill>
                  <a:srgbClr val="000000"/>
                </a:solidFill>
              </a:rPr>
              <a:pPr eaLnBrk="1" hangingPunct="1"/>
              <a:t>20</a:t>
            </a:fld>
            <a:endParaRPr lang="en-US" sz="1200">
              <a:solidFill>
                <a:srgbClr val="000000"/>
              </a:solidFill>
            </a:endParaRPr>
          </a:p>
        </p:txBody>
      </p:sp>
      <p:sp>
        <p:nvSpPr>
          <p:cNvPr id="6145" name="Text Box 1"/>
          <p:cNvSpPr txBox="1">
            <a:spLocks noGrp="1" noRot="1" noChangeAspect="1" noChangeArrowheads="1"/>
          </p:cNvSpPr>
          <p:nvPr>
            <p:ph type="sldImg"/>
          </p:nvPr>
        </p:nvSpPr>
        <p:spPr>
          <a:xfrm>
            <a:off x="1171575" y="695325"/>
            <a:ext cx="4643438" cy="3482975"/>
          </a:xfrm>
          <a:solidFill>
            <a:srgbClr val="FFFFFF"/>
          </a:solidFill>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6146" name="Text Box 2"/>
          <p:cNvSpPr txBox="1">
            <a:spLocks noGrp="1" noChangeArrowheads="1"/>
          </p:cNvSpPr>
          <p:nvPr>
            <p:ph type="body" idx="1"/>
          </p:nvPr>
        </p:nvSpPr>
        <p:spPr>
          <a:xfrm>
            <a:off x="699291" y="4411145"/>
            <a:ext cx="5586418" cy="4174890"/>
          </a:xfrm>
          <a:noFill/>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smtClean="0"/>
          </a:p>
        </p:txBody>
      </p:sp>
      <p:sp>
        <p:nvSpPr>
          <p:cNvPr id="6147" name="Text Box 3"/>
          <p:cNvSpPr txBox="1">
            <a:spLocks noChangeArrowheads="1"/>
          </p:cNvSpPr>
          <p:nvPr/>
        </p:nvSpPr>
        <p:spPr bwMode="auto">
          <a:xfrm>
            <a:off x="3956849" y="8820704"/>
            <a:ext cx="3028152" cy="4629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035" tIns="46338" rIns="93035" bIns="46338"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9pPr>
          </a:lstStyle>
          <a:p>
            <a:pPr algn="r" eaLnBrk="1" hangingPunct="1">
              <a:buClrTx/>
              <a:buFontTx/>
              <a:buNone/>
            </a:pPr>
            <a:fld id="{7106E932-2151-47F3-A608-EE8CFD7A9553}" type="slidenum">
              <a:rPr lang="en-US" sz="1200">
                <a:solidFill>
                  <a:srgbClr val="000000"/>
                </a:solidFill>
              </a:rPr>
              <a:pPr algn="r" eaLnBrk="1" hangingPunct="1">
                <a:buClrTx/>
                <a:buFontTx/>
                <a:buNone/>
              </a:pPr>
              <a:t>20</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8BAFAB-1557-48BF-A10A-B484A7F89343}"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GSI Review Committee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NESDIS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Times New Roman" pitchFamily="18" charset="0"/>
                <a:cs typeface="Times New Roman" pitchFamily="18" charset="0"/>
              </a:rPr>
              <a:t>R. Bradley Pierce</a:t>
            </a:r>
          </a:p>
          <a:p>
            <a:r>
              <a:rPr lang="en-US" dirty="0" smtClean="0">
                <a:solidFill>
                  <a:schemeClr val="tx1"/>
                </a:solidFill>
                <a:latin typeface="Times New Roman" pitchFamily="18" charset="0"/>
                <a:cs typeface="Times New Roman" pitchFamily="18" charset="0"/>
              </a:rPr>
              <a:t>Jim Jung</a:t>
            </a:r>
          </a:p>
        </p:txBody>
      </p:sp>
      <p:sp>
        <p:nvSpPr>
          <p:cNvPr id="4" name="TextBox 3"/>
          <p:cNvSpPr txBox="1"/>
          <p:nvPr/>
        </p:nvSpPr>
        <p:spPr>
          <a:xfrm>
            <a:off x="3771900" y="6324600"/>
            <a:ext cx="2171700" cy="369332"/>
          </a:xfrm>
          <a:prstGeom prst="rect">
            <a:avLst/>
          </a:prstGeom>
          <a:noFill/>
        </p:spPr>
        <p:txBody>
          <a:bodyPr wrap="square" rtlCol="0">
            <a:spAutoFit/>
          </a:bodyPr>
          <a:lstStyle/>
          <a:p>
            <a:r>
              <a:rPr lang="en-US" dirty="0" smtClean="0"/>
              <a:t>17 July 2014</a:t>
            </a:r>
            <a:endParaRPr lang="en-US" dirty="0"/>
          </a:p>
        </p:txBody>
      </p:sp>
    </p:spTree>
    <p:extLst>
      <p:ext uri="{BB962C8B-B14F-4D97-AF65-F5344CB8AC3E}">
        <p14:creationId xmlns:p14="http://schemas.microsoft.com/office/powerpoint/2010/main" xmlns="" val="27081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Times New Roman" pitchFamily="18" charset="0"/>
                <a:cs typeface="Times New Roman" pitchFamily="18" charset="0"/>
              </a:rPr>
              <a:t>Code Modification to GSI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qcmod.f90</a:t>
            </a:r>
          </a:p>
          <a:p>
            <a:r>
              <a:rPr lang="en-US" sz="2400" dirty="0" smtClean="0">
                <a:latin typeface="Times New Roman" pitchFamily="18" charset="0"/>
                <a:cs typeface="Times New Roman" pitchFamily="18" charset="0"/>
              </a:rPr>
              <a:t>New “</a:t>
            </a:r>
            <a:r>
              <a:rPr lang="en-US" sz="2400" dirty="0" err="1" smtClean="0">
                <a:latin typeface="Times New Roman" pitchFamily="18" charset="0"/>
                <a:cs typeface="Times New Roman" pitchFamily="18" charset="0"/>
              </a:rPr>
              <a:t>ifail</a:t>
            </a:r>
            <a:r>
              <a:rPr lang="en-US" sz="2400" dirty="0" smtClean="0">
                <a:latin typeface="Times New Roman" pitchFamily="18" charset="0"/>
                <a:cs typeface="Times New Roman" pitchFamily="18" charset="0"/>
              </a:rPr>
              <a:t>” flag values for 1DVAR QC (qc, rain, cloud)</a:t>
            </a:r>
          </a:p>
          <a:p>
            <a:r>
              <a:rPr lang="en-US" sz="2400" dirty="0" smtClean="0">
                <a:latin typeface="Times New Roman" pitchFamily="18" charset="0"/>
                <a:cs typeface="Times New Roman" pitchFamily="18" charset="0"/>
              </a:rPr>
              <a:t>Addition of single subroutine </a:t>
            </a:r>
            <a:r>
              <a:rPr lang="en-US" sz="2400" dirty="0" err="1" smtClean="0">
                <a:latin typeface="Times New Roman" pitchFamily="18" charset="0"/>
                <a:cs typeface="Times New Roman" pitchFamily="18" charset="0"/>
              </a:rPr>
              <a:t>qc_satdata</a:t>
            </a:r>
            <a:r>
              <a:rPr lang="en-US" sz="2400" dirty="0" smtClean="0">
                <a:latin typeface="Times New Roman" pitchFamily="18" charset="0"/>
                <a:cs typeface="Times New Roman" pitchFamily="18" charset="0"/>
              </a:rPr>
              <a:t> (called from </a:t>
            </a:r>
            <a:r>
              <a:rPr lang="en-US" sz="2400" dirty="0" err="1" smtClean="0">
                <a:latin typeface="Times New Roman" pitchFamily="18" charset="0"/>
                <a:cs typeface="Times New Roman" pitchFamily="18" charset="0"/>
              </a:rPr>
              <a:t>setuprad</a:t>
            </a:r>
            <a:r>
              <a:rPr lang="en-US" sz="2400" dirty="0" smtClean="0">
                <a:latin typeface="Times New Roman" pitchFamily="18" charset="0"/>
                <a:cs typeface="Times New Roman" pitchFamily="18" charset="0"/>
              </a:rPr>
              <a:t>)</a:t>
            </a:r>
          </a:p>
          <a:p>
            <a:pPr lvl="1"/>
            <a:r>
              <a:rPr lang="en-US" sz="2400" dirty="0" smtClean="0">
                <a:latin typeface="Times New Roman" pitchFamily="18" charset="0"/>
                <a:cs typeface="Times New Roman" pitchFamily="18" charset="0"/>
              </a:rPr>
              <a:t>Argument list not finalized.</a:t>
            </a:r>
          </a:p>
          <a:p>
            <a:pPr lvl="1"/>
            <a:r>
              <a:rPr lang="en-US" sz="2400" dirty="0" smtClean="0">
                <a:latin typeface="Times New Roman" pitchFamily="18" charset="0"/>
                <a:cs typeface="Times New Roman" pitchFamily="18" charset="0"/>
              </a:rPr>
              <a:t>Testing currently on ATMS and SSMIS only.</a:t>
            </a:r>
          </a:p>
          <a:p>
            <a:pPr lvl="1"/>
            <a:r>
              <a:rPr lang="en-US" sz="2400" dirty="0" smtClean="0">
                <a:latin typeface="Times New Roman" pitchFamily="18" charset="0"/>
                <a:cs typeface="Times New Roman" pitchFamily="18" charset="0"/>
              </a:rPr>
              <a:t>Only 1DVAR QC checked to determine if </a:t>
            </a:r>
            <a:r>
              <a:rPr lang="en-US" sz="2400" dirty="0" err="1" smtClean="0">
                <a:latin typeface="Times New Roman" pitchFamily="18" charset="0"/>
                <a:cs typeface="Times New Roman" pitchFamily="18" charset="0"/>
              </a:rPr>
              <a:t>obs</a:t>
            </a:r>
            <a:r>
              <a:rPr lang="en-US" sz="2400" dirty="0" smtClean="0">
                <a:latin typeface="Times New Roman" pitchFamily="18" charset="0"/>
                <a:cs typeface="Times New Roman" pitchFamily="18" charset="0"/>
              </a:rPr>
              <a:t> should be assimilated (set </a:t>
            </a:r>
            <a:r>
              <a:rPr lang="en-US" sz="2400" dirty="0" err="1" smtClean="0">
                <a:latin typeface="Times New Roman" pitchFamily="18" charset="0"/>
                <a:cs typeface="Times New Roman" pitchFamily="18" charset="0"/>
              </a:rPr>
              <a:t>errf</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varinv</a:t>
            </a:r>
            <a:r>
              <a:rPr lang="en-US" sz="2400" dirty="0" smtClean="0">
                <a:latin typeface="Times New Roman" pitchFamily="18" charset="0"/>
                <a:cs typeface="Times New Roman" pitchFamily="18" charset="0"/>
              </a:rPr>
              <a:t> accordingly), rather than empirical factors sensor by sensor</a:t>
            </a:r>
          </a:p>
          <a:p>
            <a:pPr lvl="2"/>
            <a:r>
              <a:rPr lang="en-US" dirty="0" smtClean="0">
                <a:latin typeface="Times New Roman" pitchFamily="18" charset="0"/>
                <a:cs typeface="Times New Roman" pitchFamily="18" charset="0"/>
              </a:rPr>
              <a:t>Gross error check is still used as well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898956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Modifications to </a:t>
            </a:r>
            <a:r>
              <a:rPr lang="en-US" sz="3600" dirty="0" err="1" smtClean="0">
                <a:latin typeface="Times New Roman" pitchFamily="18" charset="0"/>
                <a:cs typeface="Times New Roman" pitchFamily="18" charset="0"/>
              </a:rPr>
              <a:t>makefile</a:t>
            </a:r>
            <a:r>
              <a:rPr lang="en-US" sz="3600" dirty="0" smtClean="0">
                <a:latin typeface="Times New Roman" pitchFamily="18" charset="0"/>
                <a:cs typeface="Times New Roman" pitchFamily="18" charset="0"/>
              </a:rPr>
              <a:t>/scripts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Addition of MIRS library to </a:t>
            </a:r>
            <a:r>
              <a:rPr lang="en-US" sz="2400" dirty="0" err="1" smtClean="0">
                <a:latin typeface="Times New Roman" pitchFamily="18" charset="0"/>
                <a:cs typeface="Times New Roman" pitchFamily="18" charset="0"/>
              </a:rPr>
              <a:t>Makefile</a:t>
            </a:r>
            <a:r>
              <a:rPr lang="en-US" sz="2400" dirty="0" smtClean="0">
                <a:latin typeface="Times New Roman" pitchFamily="18" charset="0"/>
                <a:cs typeface="Times New Roman" pitchFamily="18" charset="0"/>
              </a:rPr>
              <a:t>. This could be optimized with –</a:t>
            </a:r>
            <a:r>
              <a:rPr lang="en-US" sz="2400" dirty="0" err="1" smtClean="0">
                <a:latin typeface="Times New Roman" pitchFamily="18" charset="0"/>
                <a:cs typeface="Times New Roman" pitchFamily="18" charset="0"/>
              </a:rPr>
              <a:t>lmirs</a:t>
            </a:r>
            <a:r>
              <a:rPr lang="en-US" sz="2400" dirty="0" smtClean="0">
                <a:latin typeface="Times New Roman" pitchFamily="18" charset="0"/>
                <a:cs typeface="Times New Roman" pitchFamily="18" charset="0"/>
              </a:rPr>
              <a:t> but MIRS not built as static library yet.</a:t>
            </a:r>
          </a:p>
          <a:p>
            <a:r>
              <a:rPr lang="en-US" sz="2400" dirty="0" smtClean="0">
                <a:latin typeface="Times New Roman" pitchFamily="18" charset="0"/>
                <a:cs typeface="Times New Roman" pitchFamily="18" charset="0"/>
              </a:rPr>
              <a:t>Only current script change is to tar 1DVAR output binary files for each cycle.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2550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latin typeface="Times New Roman" pitchFamily="18" charset="0"/>
                <a:cs typeface="Times New Roman" pitchFamily="18" charset="0"/>
              </a:rPr>
              <a:t>Water Vapor Experiments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Jim Jung</a:t>
            </a: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pPr>
              <a:buNone/>
            </a:pPr>
            <a:r>
              <a:rPr lang="en-US" sz="2400" dirty="0" smtClean="0">
                <a:latin typeface="Times New Roman" pitchFamily="18" charset="0"/>
                <a:cs typeface="Times New Roman" pitchFamily="18" charset="0"/>
              </a:rPr>
              <a:t>Expected code modifications (in crtm_interface.f90)</a:t>
            </a:r>
          </a:p>
          <a:p>
            <a:pPr>
              <a:buNone/>
            </a:pP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if (</a:t>
            </a:r>
            <a:r>
              <a:rPr lang="en-US" sz="2400" dirty="0" err="1" smtClean="0">
                <a:solidFill>
                  <a:srgbClr val="C00000"/>
                </a:solidFill>
                <a:latin typeface="Times New Roman" pitchFamily="18" charset="0"/>
                <a:cs typeface="Times New Roman" pitchFamily="18" charset="0"/>
              </a:rPr>
              <a:t>prsi</a:t>
            </a:r>
            <a:r>
              <a:rPr lang="en-US" sz="2400" dirty="0" smtClean="0">
                <a:solidFill>
                  <a:srgbClr val="C00000"/>
                </a:solidFill>
                <a:latin typeface="Times New Roman" pitchFamily="18" charset="0"/>
                <a:cs typeface="Times New Roman" pitchFamily="18" charset="0"/>
              </a:rPr>
              <a:t>(k) &lt; trop5) then</a:t>
            </a:r>
          </a:p>
          <a:p>
            <a:pPr>
              <a:buNone/>
            </a:pP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ifactq</a:t>
            </a:r>
            <a:r>
              <a:rPr lang="en-US" sz="2400" dirty="0" smtClean="0">
                <a:solidFill>
                  <a:srgbClr val="C00000"/>
                </a:solidFill>
                <a:latin typeface="Times New Roman" pitchFamily="18" charset="0"/>
                <a:cs typeface="Times New Roman" pitchFamily="18" charset="0"/>
              </a:rPr>
              <a:t>(m)=15</a:t>
            </a:r>
          </a:p>
          <a:p>
            <a:pPr>
              <a:buNone/>
            </a:pPr>
            <a:r>
              <a:rPr lang="en-US" sz="2400" dirty="0" smtClean="0">
                <a:solidFill>
                  <a:srgbClr val="C00000"/>
                </a:solidFill>
                <a:latin typeface="Times New Roman" pitchFamily="18" charset="0"/>
                <a:cs typeface="Times New Roman" pitchFamily="18" charset="0"/>
              </a:rPr>
              <a:t>                term = (</a:t>
            </a:r>
            <a:r>
              <a:rPr lang="en-US" sz="2400" dirty="0" err="1" smtClean="0">
                <a:solidFill>
                  <a:srgbClr val="C00000"/>
                </a:solidFill>
                <a:latin typeface="Times New Roman" pitchFamily="18" charset="0"/>
                <a:cs typeface="Times New Roman" pitchFamily="18" charset="0"/>
              </a:rPr>
              <a:t>prsi</a:t>
            </a:r>
            <a:r>
              <a:rPr lang="en-US" sz="2400" dirty="0" smtClean="0">
                <a:solidFill>
                  <a:srgbClr val="C00000"/>
                </a:solidFill>
                <a:latin typeface="Times New Roman" pitchFamily="18" charset="0"/>
                <a:cs typeface="Times New Roman" pitchFamily="18" charset="0"/>
              </a:rPr>
              <a:t>(k)-trop5)/(trop5-prsi(</a:t>
            </a:r>
            <a:r>
              <a:rPr lang="en-US" sz="2400" dirty="0" err="1" smtClean="0">
                <a:solidFill>
                  <a:srgbClr val="C00000"/>
                </a:solidFill>
                <a:latin typeface="Times New Roman" pitchFamily="18" charset="0"/>
                <a:cs typeface="Times New Roman" pitchFamily="18" charset="0"/>
              </a:rPr>
              <a:t>nsig</a:t>
            </a:r>
            <a:r>
              <a:rPr lang="en-US" sz="2400" dirty="0" smtClean="0">
                <a:solidFill>
                  <a:srgbClr val="C00000"/>
                </a:solidFill>
                <a:latin typeface="Times New Roman" pitchFamily="18" charset="0"/>
                <a:cs typeface="Times New Roman" pitchFamily="18" charset="0"/>
              </a:rPr>
              <a:t>))</a:t>
            </a:r>
          </a:p>
          <a:p>
            <a:pPr>
              <a:buNone/>
            </a:pP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jacobian</a:t>
            </a:r>
            <a:r>
              <a:rPr lang="en-US" sz="2400" dirty="0" smtClean="0">
                <a:solidFill>
                  <a:srgbClr val="C00000"/>
                </a:solidFill>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iqv+k,i</a:t>
            </a:r>
            <a:r>
              <a:rPr lang="en-US" sz="2400" dirty="0" smtClean="0">
                <a:solidFill>
                  <a:srgbClr val="C00000"/>
                </a:solidFill>
                <a:latin typeface="Times New Roman" pitchFamily="18" charset="0"/>
                <a:cs typeface="Times New Roman" pitchFamily="18" charset="0"/>
              </a:rPr>
              <a:t>) = exp(</a:t>
            </a:r>
            <a:r>
              <a:rPr lang="en-US" sz="2400" dirty="0" err="1" smtClean="0">
                <a:solidFill>
                  <a:srgbClr val="C00000"/>
                </a:solidFill>
                <a:latin typeface="Times New Roman" pitchFamily="18" charset="0"/>
                <a:cs typeface="Times New Roman" pitchFamily="18" charset="0"/>
              </a:rPr>
              <a:t>ifactq</a:t>
            </a:r>
            <a:r>
              <a:rPr lang="en-US" sz="2400" dirty="0" smtClean="0">
                <a:solidFill>
                  <a:srgbClr val="C00000"/>
                </a:solidFill>
                <a:latin typeface="Times New Roman" pitchFamily="18" charset="0"/>
                <a:cs typeface="Times New Roman" pitchFamily="18" charset="0"/>
              </a:rPr>
              <a:t>(m)*term)*</a:t>
            </a:r>
            <a:r>
              <a:rPr lang="en-US" sz="2400" dirty="0" err="1" smtClean="0">
                <a:solidFill>
                  <a:srgbClr val="C00000"/>
                </a:solidFill>
                <a:latin typeface="Times New Roman" pitchFamily="18" charset="0"/>
                <a:cs typeface="Times New Roman" pitchFamily="18" charset="0"/>
              </a:rPr>
              <a:t>jacobian</a:t>
            </a:r>
            <a:r>
              <a:rPr lang="en-US" sz="2400" dirty="0" smtClean="0">
                <a:solidFill>
                  <a:srgbClr val="C00000"/>
                </a:solidFill>
                <a:latin typeface="Times New Roman" pitchFamily="18" charset="0"/>
                <a:cs typeface="Times New Roman" pitchFamily="18" charset="0"/>
              </a:rPr>
              <a:t>(</a:t>
            </a:r>
            <a:r>
              <a:rPr lang="en-US" sz="2400" dirty="0" err="1" smtClean="0">
                <a:solidFill>
                  <a:srgbClr val="C00000"/>
                </a:solidFill>
                <a:latin typeface="Times New Roman" pitchFamily="18" charset="0"/>
                <a:cs typeface="Times New Roman" pitchFamily="18" charset="0"/>
              </a:rPr>
              <a:t>iqv+k,i</a:t>
            </a:r>
            <a:r>
              <a:rPr lang="en-US" sz="2400" dirty="0" smtClean="0">
                <a:solidFill>
                  <a:srgbClr val="C00000"/>
                </a:solidFill>
                <a:latin typeface="Times New Roman" pitchFamily="18" charset="0"/>
                <a:cs typeface="Times New Roman" pitchFamily="18" charset="0"/>
              </a:rPr>
              <a:t>)</a:t>
            </a:r>
          </a:p>
          <a:p>
            <a:pPr>
              <a:buNone/>
            </a:pP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endif</a:t>
            </a:r>
            <a:endParaRPr lang="en-US" sz="2400" dirty="0" smtClean="0">
              <a:solidFill>
                <a:srgbClr val="C00000"/>
              </a:solidFill>
              <a:latin typeface="Times New Roman" pitchFamily="18" charset="0"/>
              <a:cs typeface="Times New Roman" pitchFamily="18" charset="0"/>
            </a:endParaRPr>
          </a:p>
          <a:p>
            <a:pPr>
              <a:buNone/>
            </a:pPr>
            <a:endParaRPr lang="en-US" dirty="0"/>
          </a:p>
        </p:txBody>
      </p:sp>
    </p:spTree>
    <p:extLst>
      <p:ext uri="{BB962C8B-B14F-4D97-AF65-F5344CB8AC3E}">
        <p14:creationId xmlns:p14="http://schemas.microsoft.com/office/powerpoint/2010/main" xmlns="" val="172335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Autofit/>
          </a:bodyPr>
          <a:lstStyle/>
          <a:p>
            <a:r>
              <a:rPr lang="en-US" sz="3600" dirty="0" smtClean="0">
                <a:latin typeface="Times New Roman" pitchFamily="18" charset="0"/>
                <a:cs typeface="Times New Roman" pitchFamily="18" charset="0"/>
              </a:rPr>
              <a:t>Water Vapor Experiments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Jim Jung</a:t>
            </a: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219200"/>
            <a:ext cx="8229600" cy="4525963"/>
          </a:xfrm>
        </p:spPr>
        <p:txBody>
          <a:bodyPr>
            <a:noAutofit/>
          </a:bodyPr>
          <a:lstStyle/>
          <a:p>
            <a:r>
              <a:rPr lang="en-US" sz="2400" dirty="0" smtClean="0">
                <a:latin typeface="Times New Roman" pitchFamily="18" charset="0"/>
                <a:cs typeface="Times New Roman" pitchFamily="18" charset="0"/>
              </a:rPr>
              <a:t>This code deflates the “q” </a:t>
            </a:r>
            <a:r>
              <a:rPr lang="en-US" sz="2400" dirty="0" err="1" smtClean="0">
                <a:latin typeface="Times New Roman" pitchFamily="18" charset="0"/>
                <a:cs typeface="Times New Roman" pitchFamily="18" charset="0"/>
              </a:rPr>
              <a:t>jacobians</a:t>
            </a:r>
            <a:r>
              <a:rPr lang="en-US" sz="2400" dirty="0" smtClean="0">
                <a:latin typeface="Times New Roman" pitchFamily="18" charset="0"/>
                <a:cs typeface="Times New Roman" pitchFamily="18" charset="0"/>
              </a:rPr>
              <a:t> above the </a:t>
            </a:r>
            <a:r>
              <a:rPr lang="en-US" sz="2400" dirty="0" err="1" smtClean="0">
                <a:latin typeface="Times New Roman" pitchFamily="18" charset="0"/>
                <a:cs typeface="Times New Roman" pitchFamily="18" charset="0"/>
              </a:rPr>
              <a:t>tropopause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It is:</a:t>
            </a:r>
          </a:p>
          <a:p>
            <a:pPr lvl="1"/>
            <a:r>
              <a:rPr lang="en-US" sz="2400" dirty="0" smtClean="0">
                <a:latin typeface="Times New Roman" pitchFamily="18" charset="0"/>
                <a:cs typeface="Times New Roman" pitchFamily="18" charset="0"/>
              </a:rPr>
              <a:t>Scientifically </a:t>
            </a:r>
            <a:r>
              <a:rPr lang="en-US" sz="2400" dirty="0">
                <a:latin typeface="Times New Roman" pitchFamily="18" charset="0"/>
                <a:cs typeface="Times New Roman" pitchFamily="18" charset="0"/>
              </a:rPr>
              <a:t>incorrect (unable to adjust the q field where the radiance has </a:t>
            </a:r>
            <a:r>
              <a:rPr lang="en-US" sz="2400" dirty="0" smtClean="0">
                <a:latin typeface="Times New Roman" pitchFamily="18" charset="0"/>
                <a:cs typeface="Times New Roman" pitchFamily="18" charset="0"/>
              </a:rPr>
              <a:t>sensitivity)</a:t>
            </a:r>
          </a:p>
          <a:p>
            <a:pPr lvl="1"/>
            <a:r>
              <a:rPr lang="en-US" sz="2400" dirty="0" smtClean="0">
                <a:latin typeface="Times New Roman" pitchFamily="18" charset="0"/>
                <a:cs typeface="Times New Roman" pitchFamily="18" charset="0"/>
              </a:rPr>
              <a:t>A fix to larger problems</a:t>
            </a:r>
          </a:p>
          <a:p>
            <a:pPr lvl="1"/>
            <a:r>
              <a:rPr lang="en-US" sz="2400" dirty="0" smtClean="0">
                <a:latin typeface="Times New Roman" pitchFamily="18" charset="0"/>
                <a:cs typeface="Times New Roman" pitchFamily="18" charset="0"/>
              </a:rPr>
              <a:t>Has itself, caused problems</a:t>
            </a:r>
          </a:p>
          <a:p>
            <a:r>
              <a:rPr lang="en-US" sz="2400" dirty="0" smtClean="0">
                <a:latin typeface="Times New Roman" pitchFamily="18" charset="0"/>
                <a:cs typeface="Times New Roman" pitchFamily="18" charset="0"/>
              </a:rPr>
              <a:t>Solutions should be:</a:t>
            </a:r>
          </a:p>
          <a:p>
            <a:pPr lvl="1"/>
            <a:r>
              <a:rPr lang="en-US" sz="2400" dirty="0" smtClean="0">
                <a:latin typeface="Times New Roman" pitchFamily="18" charset="0"/>
                <a:cs typeface="Times New Roman" pitchFamily="18" charset="0"/>
              </a:rPr>
              <a:t>Better channel selection and bias correction</a:t>
            </a:r>
          </a:p>
          <a:p>
            <a:pPr lvl="1"/>
            <a:r>
              <a:rPr lang="en-US" sz="2400" dirty="0" smtClean="0">
                <a:latin typeface="Times New Roman" pitchFamily="18" charset="0"/>
                <a:cs typeface="Times New Roman" pitchFamily="18" charset="0"/>
              </a:rPr>
              <a:t>Better stratospheric background error and correlation links</a:t>
            </a:r>
          </a:p>
          <a:p>
            <a:r>
              <a:rPr lang="en-US" sz="2400" dirty="0">
                <a:latin typeface="Times New Roman" pitchFamily="18" charset="0"/>
                <a:cs typeface="Times New Roman" pitchFamily="18" charset="0"/>
              </a:rPr>
              <a:t>This code is being tested for removal in the GDAS.</a:t>
            </a:r>
          </a:p>
          <a:p>
            <a:pPr lvl="1"/>
            <a:r>
              <a:rPr lang="en-US" sz="2400" dirty="0">
                <a:latin typeface="Times New Roman" pitchFamily="18" charset="0"/>
                <a:cs typeface="Times New Roman" pitchFamily="18" charset="0"/>
              </a:rPr>
              <a:t>Am adding a </a:t>
            </a:r>
            <a:r>
              <a:rPr lang="en-US" sz="2400" dirty="0" err="1">
                <a:latin typeface="Times New Roman" pitchFamily="18" charset="0"/>
                <a:cs typeface="Times New Roman" pitchFamily="18" charset="0"/>
              </a:rPr>
              <a:t>namelist</a:t>
            </a:r>
            <a:r>
              <a:rPr lang="en-US" sz="2400" dirty="0">
                <a:latin typeface="Times New Roman" pitchFamily="18" charset="0"/>
                <a:cs typeface="Times New Roman" pitchFamily="18" charset="0"/>
              </a:rPr>
              <a:t> flag to use/reject this section of the code.</a:t>
            </a:r>
          </a:p>
          <a:p>
            <a:pPr lvl="1"/>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69234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Water Vapor Experiments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Jim Jung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Potential Array removal (see first slide)</a:t>
            </a:r>
          </a:p>
          <a:p>
            <a:pPr lvl="1"/>
            <a:r>
              <a:rPr lang="en-US" sz="2400" dirty="0" err="1">
                <a:latin typeface="Times New Roman" pitchFamily="18" charset="0"/>
                <a:cs typeface="Times New Roman" pitchFamily="18" charset="0"/>
              </a:rPr>
              <a:t>i</a:t>
            </a:r>
            <a:r>
              <a:rPr lang="en-US" sz="2400" dirty="0" err="1" smtClean="0">
                <a:latin typeface="Times New Roman" pitchFamily="18" charset="0"/>
                <a:cs typeface="Times New Roman" pitchFamily="18" charset="0"/>
              </a:rPr>
              <a:t>factq</a:t>
            </a:r>
            <a:r>
              <a:rPr lang="en-US" sz="2400" dirty="0" smtClean="0">
                <a:latin typeface="Times New Roman" pitchFamily="18" charset="0"/>
                <a:cs typeface="Times New Roman" pitchFamily="18" charset="0"/>
              </a:rPr>
              <a:t>(m) = 15</a:t>
            </a:r>
          </a:p>
          <a:p>
            <a:r>
              <a:rPr lang="en-US" sz="2400" dirty="0" smtClean="0">
                <a:latin typeface="Times New Roman" pitchFamily="18" charset="0"/>
                <a:cs typeface="Times New Roman" pitchFamily="18" charset="0"/>
              </a:rPr>
              <a:t>In the current GSI this array is initialized in </a:t>
            </a:r>
            <a:r>
              <a:rPr lang="en-US" sz="2400" dirty="0" err="1" smtClean="0">
                <a:latin typeface="Times New Roman" pitchFamily="18" charset="0"/>
                <a:cs typeface="Times New Roman" pitchFamily="18" charset="0"/>
              </a:rPr>
              <a:t>radinfo</a:t>
            </a:r>
            <a:r>
              <a:rPr lang="en-US" sz="2400" dirty="0" smtClean="0">
                <a:latin typeface="Times New Roman" pitchFamily="18" charset="0"/>
                <a:cs typeface="Times New Roman" pitchFamily="18" charset="0"/>
              </a:rPr>
              <a:t>, given a new value in crtm_interface.f90 and never changed.</a:t>
            </a:r>
          </a:p>
          <a:p>
            <a:r>
              <a:rPr lang="en-US" sz="2400" dirty="0" smtClean="0">
                <a:latin typeface="Times New Roman" pitchFamily="18" charset="0"/>
                <a:cs typeface="Times New Roman" pitchFamily="18" charset="0"/>
              </a:rPr>
              <a:t>This could be an integer, parameter, and scalar within crtm_interface.f90  and remove the array.</a:t>
            </a:r>
          </a:p>
          <a:p>
            <a:r>
              <a:rPr lang="en-US" sz="2400" dirty="0" smtClean="0">
                <a:latin typeface="Times New Roman" pitchFamily="18" charset="0"/>
                <a:cs typeface="Times New Roman" pitchFamily="18" charset="0"/>
              </a:rPr>
              <a:t>Has been re-defined as a parameter within crtm_interface.f90 in my branch of the GSI.</a:t>
            </a:r>
          </a:p>
          <a:p>
            <a:pPr lvl="1"/>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onsulting with Mike </a:t>
            </a:r>
            <a:r>
              <a:rPr lang="en-US" sz="2400" dirty="0" err="1" smtClean="0">
                <a:latin typeface="Times New Roman" pitchFamily="18" charset="0"/>
                <a:cs typeface="Times New Roman" pitchFamily="18" charset="0"/>
              </a:rPr>
              <a:t>Lueken</a:t>
            </a:r>
            <a:r>
              <a:rPr lang="en-US" sz="2400" dirty="0" smtClean="0">
                <a:latin typeface="Times New Roman" pitchFamily="18" charset="0"/>
                <a:cs typeface="Times New Roman" pitchFamily="18" charset="0"/>
              </a:rPr>
              <a:t> about its removal.</a:t>
            </a:r>
          </a:p>
          <a:p>
            <a:pPr lvl="1"/>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6508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0"/>
            <a:ext cx="77724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Times New Roman" pitchFamily="18" charset="0"/>
                <a:ea typeface="Tahoma" pitchFamily="34" charset="0"/>
                <a:cs typeface="Times New Roman" pitchFamily="18" charset="0"/>
              </a:rPr>
              <a:t>Proactive QC based on EFSO</a:t>
            </a:r>
          </a:p>
          <a:p>
            <a:r>
              <a:rPr lang="en-US" sz="4000" b="1" dirty="0" smtClean="0">
                <a:latin typeface="Times New Roman" pitchFamily="18" charset="0"/>
                <a:ea typeface="Tahoma" pitchFamily="34" charset="0"/>
                <a:cs typeface="Times New Roman" pitchFamily="18" charset="0"/>
              </a:rPr>
              <a:t>(Ensemble Forecast Sensitivity to Observations)</a:t>
            </a:r>
          </a:p>
          <a:p>
            <a:r>
              <a:rPr lang="en-US" sz="2800" b="1" dirty="0">
                <a:latin typeface="Times New Roman" pitchFamily="18" charset="0"/>
                <a:ea typeface="Tahoma" pitchFamily="34" charset="0"/>
                <a:cs typeface="Times New Roman" pitchFamily="18" charset="0"/>
              </a:rPr>
              <a:t>Daisuke </a:t>
            </a:r>
            <a:r>
              <a:rPr lang="en-US" sz="2800" b="1" dirty="0" err="1" smtClean="0">
                <a:latin typeface="Times New Roman" pitchFamily="18" charset="0"/>
                <a:ea typeface="Tahoma" pitchFamily="34" charset="0"/>
                <a:cs typeface="Times New Roman" pitchFamily="18" charset="0"/>
              </a:rPr>
              <a:t>Hotta</a:t>
            </a:r>
            <a:r>
              <a:rPr lang="en-US" sz="2800" b="1" dirty="0" smtClean="0">
                <a:latin typeface="Times New Roman" pitchFamily="18" charset="0"/>
                <a:ea typeface="Tahoma" pitchFamily="34" charset="0"/>
                <a:cs typeface="Times New Roman" pitchFamily="18" charset="0"/>
              </a:rPr>
              <a:t>, Eugenia </a:t>
            </a:r>
            <a:r>
              <a:rPr lang="en-US" sz="2800" b="1" dirty="0" err="1">
                <a:latin typeface="Times New Roman" pitchFamily="18" charset="0"/>
                <a:ea typeface="Tahoma" pitchFamily="34" charset="0"/>
                <a:cs typeface="Times New Roman" pitchFamily="18" charset="0"/>
              </a:rPr>
              <a:t>Kalnay</a:t>
            </a:r>
            <a:endParaRPr lang="en-US" sz="2800" b="1" dirty="0">
              <a:latin typeface="Times New Roman" pitchFamily="18" charset="0"/>
              <a:ea typeface="Tahoma" pitchFamily="34" charset="0"/>
              <a:cs typeface="Times New Roman" pitchFamily="18" charset="0"/>
            </a:endParaRPr>
          </a:p>
          <a:p>
            <a:endParaRPr lang="en-US" sz="2800" b="1" dirty="0">
              <a:latin typeface="Tahoma" pitchFamily="34" charset="0"/>
              <a:ea typeface="Tahoma" pitchFamily="34" charset="0"/>
              <a:cs typeface="Tahoma" pitchFamily="34" charset="0"/>
            </a:endParaRPr>
          </a:p>
        </p:txBody>
      </p:sp>
      <p:sp>
        <p:nvSpPr>
          <p:cNvPr id="5" name="Rectangle 4"/>
          <p:cNvSpPr/>
          <p:nvPr/>
        </p:nvSpPr>
        <p:spPr>
          <a:xfrm>
            <a:off x="438975" y="1981199"/>
            <a:ext cx="8019225" cy="4154983"/>
          </a:xfrm>
          <a:prstGeom prst="rect">
            <a:avLst/>
          </a:prstGeom>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Detect </a:t>
            </a:r>
            <a:r>
              <a:rPr lang="en-US" sz="2400" dirty="0">
                <a:latin typeface="Times New Roman" pitchFamily="18" charset="0"/>
                <a:cs typeface="Times New Roman" pitchFamily="18" charset="0"/>
              </a:rPr>
              <a:t>f</a:t>
            </a:r>
            <a:r>
              <a:rPr lang="en-US" sz="2400" dirty="0" smtClean="0">
                <a:latin typeface="Times New Roman" pitchFamily="18" charset="0"/>
                <a:cs typeface="Times New Roman" pitchFamily="18" charset="0"/>
              </a:rPr>
              <a:t>lawed observations 6 hours after the analysis using EFSO (Kalnay et. al 2012; </a:t>
            </a:r>
            <a:r>
              <a:rPr lang="en-US" sz="2400" i="1" dirty="0" smtClean="0">
                <a:latin typeface="Times New Roman" pitchFamily="18" charset="0"/>
                <a:cs typeface="Times New Roman" pitchFamily="18" charset="0"/>
              </a:rPr>
              <a:t>Tellus 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Reject the detected observations and repeat the analysis and forecast</a:t>
            </a:r>
          </a:p>
          <a:p>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Requirement: EnKF hybrid</a:t>
            </a:r>
          </a:p>
          <a:p>
            <a:pPr marL="342900" indent="-342900">
              <a:buFont typeface="Arial" pitchFamily="34" charset="0"/>
              <a:buChar char="•"/>
            </a:pPr>
            <a:r>
              <a:rPr lang="en-US" sz="2400" dirty="0" smtClean="0">
                <a:latin typeface="Times New Roman" pitchFamily="18" charset="0"/>
                <a:cs typeface="Times New Roman" pitchFamily="18" charset="0"/>
              </a:rPr>
              <a:t>GSI code modification: controlled use of each individual observation</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Brief overview is to be featured in the next issue of </a:t>
            </a:r>
            <a:r>
              <a:rPr lang="en-US" sz="2400" i="1" dirty="0" smtClean="0">
                <a:latin typeface="Times New Roman" pitchFamily="18" charset="0"/>
                <a:cs typeface="Times New Roman" pitchFamily="18" charset="0"/>
              </a:rPr>
              <a:t>JCSDA Quarterly Newsletter</a:t>
            </a:r>
            <a:r>
              <a:rPr lang="en-US" sz="2400" dirty="0" smtClean="0">
                <a:latin typeface="Times New Roman" pitchFamily="18" charset="0"/>
                <a:cs typeface="Times New Roman" pitchFamily="18" charset="0"/>
              </a:rPr>
              <a:t> (No. 47)</a:t>
            </a:r>
          </a:p>
        </p:txBody>
      </p:sp>
    </p:spTree>
    <p:extLst>
      <p:ext uri="{BB962C8B-B14F-4D97-AF65-F5344CB8AC3E}">
        <p14:creationId xmlns:p14="http://schemas.microsoft.com/office/powerpoint/2010/main" xmlns="" val="228746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Times New Roman"/>
                <a:cs typeface="Times New Roman"/>
              </a:rPr>
              <a:t>Forecast Improvement</a:t>
            </a:r>
            <a:br>
              <a:rPr lang="en-US" sz="2800" dirty="0" smtClean="0">
                <a:latin typeface="Times New Roman"/>
                <a:cs typeface="Times New Roman"/>
              </a:rPr>
            </a:br>
            <a:r>
              <a:rPr lang="en-US" sz="2800" dirty="0" smtClean="0">
                <a:latin typeface="Times New Roman"/>
                <a:cs typeface="Times New Roman"/>
              </a:rPr>
              <a:t>by the rejection of the detected “flawed” observations</a:t>
            </a:r>
            <a:endParaRPr lang="en-US" sz="2800" dirty="0">
              <a:latin typeface="Times New Roman"/>
              <a:cs typeface="Times New Roman"/>
            </a:endParaRPr>
          </a:p>
        </p:txBody>
      </p:sp>
      <p:sp>
        <p:nvSpPr>
          <p:cNvPr id="7" name="Text Placeholder 6"/>
          <p:cNvSpPr>
            <a:spLocks noGrp="1"/>
          </p:cNvSpPr>
          <p:nvPr>
            <p:ph type="body" idx="1"/>
          </p:nvPr>
        </p:nvSpPr>
        <p:spPr>
          <a:xfrm>
            <a:off x="457200" y="1535112"/>
            <a:ext cx="4040188" cy="1027877"/>
          </a:xfrm>
        </p:spPr>
        <p:txBody>
          <a:bodyPr>
            <a:normAutofit fontScale="92500" lnSpcReduction="10000"/>
          </a:bodyPr>
          <a:lstStyle/>
          <a:p>
            <a:r>
              <a:rPr lang="en-US" dirty="0" smtClean="0">
                <a:latin typeface="Times New Roman"/>
                <a:cs typeface="Times New Roman"/>
              </a:rPr>
              <a:t>Net 6-hour EFSO Impact by obs. types measured with moist total energy norm</a:t>
            </a:r>
          </a:p>
        </p:txBody>
      </p:sp>
      <p:sp>
        <p:nvSpPr>
          <p:cNvPr id="8" name="Text Placeholder 7"/>
          <p:cNvSpPr>
            <a:spLocks noGrp="1"/>
          </p:cNvSpPr>
          <p:nvPr>
            <p:ph type="body" sz="quarter" idx="3"/>
          </p:nvPr>
        </p:nvSpPr>
        <p:spPr>
          <a:xfrm>
            <a:off x="4645025" y="1535112"/>
            <a:ext cx="4041775" cy="1484545"/>
          </a:xfrm>
        </p:spPr>
        <p:txBody>
          <a:bodyPr>
            <a:normAutofit fontScale="70000" lnSpcReduction="20000"/>
          </a:bodyPr>
          <a:lstStyle/>
          <a:p>
            <a:r>
              <a:rPr lang="en-US" dirty="0" smtClean="0">
                <a:latin typeface="Times New Roman"/>
                <a:cs typeface="Times New Roman"/>
              </a:rPr>
              <a:t>24-hour relative forecast Improvement</a:t>
            </a:r>
          </a:p>
          <a:p>
            <a:r>
              <a:rPr lang="en-US" dirty="0" smtClean="0">
                <a:latin typeface="Times New Roman"/>
                <a:cs typeface="Times New Roman"/>
              </a:rPr>
              <a:t>by the rejection of MODIS wind</a:t>
            </a:r>
          </a:p>
          <a:p>
            <a:endParaRPr lang="en-US" sz="1000" dirty="0">
              <a:latin typeface="Times New Roman"/>
              <a:cs typeface="Times New Roman"/>
            </a:endParaRPr>
          </a:p>
          <a:p>
            <a:r>
              <a:rPr lang="en-US" dirty="0" smtClean="0">
                <a:latin typeface="Times New Roman"/>
                <a:cs typeface="Times New Roman"/>
              </a:rPr>
              <a:t>The improvement locally reaches as much as 48% </a:t>
            </a:r>
          </a:p>
          <a:p>
            <a:endParaRPr lang="en-US" dirty="0">
              <a:latin typeface="Times New Roman"/>
              <a:cs typeface="Times New Roman"/>
            </a:endParaRPr>
          </a:p>
        </p:txBody>
      </p:sp>
      <p:pic>
        <p:nvPicPr>
          <p:cNvPr id="11" name="Content Placeholder 5" descr="rel_imp_pqc020618allneg06_60_90_40_100_truthjan12_FT24.pdf"/>
          <p:cNvPicPr>
            <a:picLocks noGrp="1" noChangeAspect="1"/>
          </p:cNvPicPr>
          <p:nvPr>
            <p:ph sz="quarter" idx="4"/>
          </p:nvPr>
        </p:nvPicPr>
        <p:blipFill rotWithShape="1">
          <a:blip r:embed="rId2" cstate="print">
            <a:extLst>
              <a:ext uri="{28A0092B-C50C-407E-A947-70E740481C1C}">
                <a14:useLocalDpi xmlns:a14="http://schemas.microsoft.com/office/drawing/2010/main" xmlns="" val="0"/>
              </a:ext>
            </a:extLst>
          </a:blip>
          <a:srcRect t="21837" b="12229"/>
          <a:stretch/>
        </p:blipFill>
        <p:spPr>
          <a:xfrm>
            <a:off x="4554593" y="2868007"/>
            <a:ext cx="4041775" cy="3448754"/>
          </a:xfrm>
          <a:prstGeom prst="rect">
            <a:avLst/>
          </a:prstGeom>
        </p:spPr>
      </p:pic>
      <p:grpSp>
        <p:nvGrpSpPr>
          <p:cNvPr id="12" name="Group 11"/>
          <p:cNvGrpSpPr/>
          <p:nvPr/>
        </p:nvGrpSpPr>
        <p:grpSpPr>
          <a:xfrm>
            <a:off x="693685" y="2677928"/>
            <a:ext cx="3803703" cy="3211093"/>
            <a:chOff x="1452240" y="2597342"/>
            <a:chExt cx="3803703" cy="3211093"/>
          </a:xfrm>
        </p:grpSpPr>
        <p:pic>
          <p:nvPicPr>
            <p:cNvPr id="13" name="Picture 12" descr="impacts_per_obs_type_moist_2012020618_60_90_30_60_6.pdf"/>
            <p:cNvPicPr>
              <a:picLocks noChangeAspect="1"/>
            </p:cNvPicPr>
            <p:nvPr/>
          </p:nvPicPr>
          <p:blipFill rotWithShape="1">
            <a:blip r:embed="rId3" cstate="print">
              <a:extLst>
                <a:ext uri="{28A0092B-C50C-407E-A947-70E740481C1C}">
                  <a14:useLocalDpi xmlns:a14="http://schemas.microsoft.com/office/drawing/2010/main" xmlns="" val="0"/>
                </a:ext>
              </a:extLst>
            </a:blip>
            <a:srcRect l="22218" t="29902" r="21866" b="24107"/>
            <a:stretch/>
          </p:blipFill>
          <p:spPr>
            <a:xfrm>
              <a:off x="1452240" y="2932348"/>
              <a:ext cx="2701946" cy="2876087"/>
            </a:xfrm>
            <a:prstGeom prst="rect">
              <a:avLst/>
            </a:prstGeom>
          </p:spPr>
        </p:pic>
        <p:cxnSp>
          <p:nvCxnSpPr>
            <p:cNvPr id="14" name="Straight Connector 13"/>
            <p:cNvCxnSpPr/>
            <p:nvPr/>
          </p:nvCxnSpPr>
          <p:spPr>
            <a:xfrm>
              <a:off x="1522119" y="2939071"/>
              <a:ext cx="2555505"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33560" y="2597342"/>
              <a:ext cx="1269921" cy="307777"/>
            </a:xfrm>
            <a:prstGeom prst="rect">
              <a:avLst/>
            </a:prstGeom>
            <a:noFill/>
          </p:spPr>
          <p:txBody>
            <a:bodyPr wrap="square" rtlCol="0">
              <a:spAutoFit/>
            </a:bodyPr>
            <a:lstStyle/>
            <a:p>
              <a:r>
                <a:rPr lang="en-US" sz="1400" dirty="0" smtClean="0">
                  <a:latin typeface="Times New Roman"/>
                  <a:cs typeface="Times New Roman"/>
                </a:rPr>
                <a:t>Units: J kg</a:t>
              </a:r>
              <a:r>
                <a:rPr lang="en-US" sz="1400" baseline="30000" dirty="0" smtClean="0">
                  <a:latin typeface="Times New Roman"/>
                  <a:cs typeface="Times New Roman"/>
                </a:rPr>
                <a:t>-1</a:t>
              </a:r>
              <a:endParaRPr lang="en-US" sz="1400" dirty="0">
                <a:latin typeface="Times New Roman"/>
                <a:cs typeface="Times New Roman"/>
              </a:endParaRPr>
            </a:p>
          </p:txBody>
        </p:sp>
        <p:pic>
          <p:nvPicPr>
            <p:cNvPr id="16" name="Picture 15" descr="impacts_per_obs_type_dry_jan12_6.pdf"/>
            <p:cNvPicPr>
              <a:picLocks noChangeAspect="1"/>
            </p:cNvPicPr>
            <p:nvPr/>
          </p:nvPicPr>
          <p:blipFill rotWithShape="1">
            <a:blip r:embed="rId4" cstate="print">
              <a:extLst>
                <a:ext uri="{28A0092B-C50C-407E-A947-70E740481C1C}">
                  <a14:useLocalDpi xmlns:a14="http://schemas.microsoft.com/office/drawing/2010/main" xmlns="" val="0"/>
                </a:ext>
              </a:extLst>
            </a:blip>
            <a:srcRect l="77062" t="29901" b="30094"/>
            <a:stretch/>
          </p:blipFill>
          <p:spPr>
            <a:xfrm>
              <a:off x="4154186" y="2971128"/>
              <a:ext cx="1101757" cy="2486673"/>
            </a:xfrm>
            <a:prstGeom prst="rect">
              <a:avLst/>
            </a:prstGeom>
          </p:spPr>
        </p:pic>
      </p:grpSp>
      <p:sp>
        <p:nvSpPr>
          <p:cNvPr id="17" name="TextBox 16"/>
          <p:cNvSpPr txBox="1"/>
          <p:nvPr/>
        </p:nvSpPr>
        <p:spPr>
          <a:xfrm>
            <a:off x="2801506" y="4887270"/>
            <a:ext cx="647938" cy="369332"/>
          </a:xfrm>
          <a:prstGeom prst="rect">
            <a:avLst/>
          </a:prstGeom>
          <a:noFill/>
        </p:spPr>
        <p:txBody>
          <a:bodyPr wrap="square" rtlCol="0">
            <a:spAutoFit/>
          </a:bodyPr>
          <a:lstStyle/>
          <a:p>
            <a:r>
              <a:rPr lang="en-US" dirty="0" smtClean="0">
                <a:latin typeface="Times New Roman"/>
                <a:cs typeface="Times New Roman"/>
              </a:rPr>
              <a:t>6 </a:t>
            </a:r>
            <a:r>
              <a:rPr lang="en-US" dirty="0" err="1" smtClean="0">
                <a:latin typeface="Times New Roman"/>
                <a:cs typeface="Times New Roman"/>
              </a:rPr>
              <a:t>hr</a:t>
            </a:r>
            <a:endParaRPr lang="en-US" dirty="0">
              <a:latin typeface="Times New Roman"/>
              <a:cs typeface="Times New Roman"/>
            </a:endParaRPr>
          </a:p>
        </p:txBody>
      </p:sp>
      <p:sp>
        <p:nvSpPr>
          <p:cNvPr id="18" name="TextBox 17"/>
          <p:cNvSpPr txBox="1"/>
          <p:nvPr/>
        </p:nvSpPr>
        <p:spPr>
          <a:xfrm>
            <a:off x="870174" y="3553797"/>
            <a:ext cx="1240201" cy="369332"/>
          </a:xfrm>
          <a:prstGeom prst="rect">
            <a:avLst/>
          </a:prstGeom>
          <a:noFill/>
        </p:spPr>
        <p:txBody>
          <a:bodyPr wrap="square" rtlCol="0">
            <a:spAutoFit/>
          </a:bodyPr>
          <a:lstStyle/>
          <a:p>
            <a:pPr algn="r"/>
            <a:r>
              <a:rPr lang="en-US" dirty="0" smtClean="0">
                <a:latin typeface="Times New Roman"/>
                <a:cs typeface="Times New Roman"/>
              </a:rPr>
              <a:t>MODIS</a:t>
            </a:r>
            <a:r>
              <a:rPr lang="en-US" dirty="0" smtClean="0">
                <a:latin typeface="Times New Roman"/>
                <a:cs typeface="Times New Roman"/>
                <a:sym typeface="Wingdings"/>
              </a:rPr>
              <a:t></a:t>
            </a:r>
            <a:endParaRPr lang="en-US" dirty="0">
              <a:latin typeface="Times New Roman"/>
              <a:cs typeface="Times New Roman"/>
            </a:endParaRPr>
          </a:p>
        </p:txBody>
      </p:sp>
      <p:sp>
        <p:nvSpPr>
          <p:cNvPr id="20" name="TextBox 19"/>
          <p:cNvSpPr txBox="1"/>
          <p:nvPr/>
        </p:nvSpPr>
        <p:spPr>
          <a:xfrm>
            <a:off x="457201" y="5206721"/>
            <a:ext cx="1554814" cy="369332"/>
          </a:xfrm>
          <a:prstGeom prst="rect">
            <a:avLst/>
          </a:prstGeom>
          <a:noFill/>
        </p:spPr>
        <p:txBody>
          <a:bodyPr wrap="square" rtlCol="0">
            <a:spAutoFit/>
          </a:bodyPr>
          <a:lstStyle/>
          <a:p>
            <a:pPr algn="r"/>
            <a:r>
              <a:rPr lang="en-US" b="1" dirty="0" smtClean="0">
                <a:solidFill>
                  <a:srgbClr val="0000FF"/>
                </a:solidFill>
                <a:latin typeface="Times New Roman"/>
                <a:cs typeface="Times New Roman"/>
                <a:sym typeface="Wingdings"/>
              </a:rPr>
              <a:t> Improve</a:t>
            </a:r>
            <a:endParaRPr lang="en-US" b="1" dirty="0">
              <a:solidFill>
                <a:srgbClr val="0000FF"/>
              </a:solidFill>
              <a:latin typeface="Times New Roman"/>
              <a:cs typeface="Times New Roman"/>
            </a:endParaRPr>
          </a:p>
        </p:txBody>
      </p:sp>
      <p:sp>
        <p:nvSpPr>
          <p:cNvPr id="21" name="TextBox 20"/>
          <p:cNvSpPr txBox="1"/>
          <p:nvPr/>
        </p:nvSpPr>
        <p:spPr>
          <a:xfrm>
            <a:off x="2044926" y="5206721"/>
            <a:ext cx="1404518" cy="369332"/>
          </a:xfrm>
          <a:prstGeom prst="rect">
            <a:avLst/>
          </a:prstGeom>
          <a:noFill/>
        </p:spPr>
        <p:txBody>
          <a:bodyPr wrap="square" rtlCol="0">
            <a:spAutoFit/>
          </a:bodyPr>
          <a:lstStyle/>
          <a:p>
            <a:r>
              <a:rPr lang="en-US" b="1" dirty="0" smtClean="0">
                <a:solidFill>
                  <a:srgbClr val="FF0000"/>
                </a:solidFill>
                <a:latin typeface="Times New Roman"/>
                <a:cs typeface="Times New Roman"/>
                <a:sym typeface="Wingdings"/>
              </a:rPr>
              <a:t>Degrade </a:t>
            </a:r>
            <a:endParaRPr lang="en-US" b="1" dirty="0">
              <a:solidFill>
                <a:srgbClr val="FF0000"/>
              </a:solidFill>
              <a:latin typeface="Times New Roman"/>
              <a:cs typeface="Times New Roman"/>
            </a:endParaRPr>
          </a:p>
        </p:txBody>
      </p:sp>
      <p:sp>
        <p:nvSpPr>
          <p:cNvPr id="22" name="Rectangle 21"/>
          <p:cNvSpPr/>
          <p:nvPr/>
        </p:nvSpPr>
        <p:spPr>
          <a:xfrm>
            <a:off x="7369155" y="6165502"/>
            <a:ext cx="1774845" cy="646331"/>
          </a:xfrm>
          <a:prstGeom prst="rect">
            <a:avLst/>
          </a:prstGeom>
        </p:spPr>
        <p:txBody>
          <a:bodyPr wrap="none">
            <a:spAutoFit/>
          </a:bodyPr>
          <a:lstStyle/>
          <a:p>
            <a:r>
              <a:rPr lang="en-US" b="1" dirty="0" smtClean="0">
                <a:latin typeface="Times New Roman"/>
                <a:cs typeface="Times New Roman"/>
              </a:rPr>
              <a:t>Daisuke Hotta</a:t>
            </a:r>
          </a:p>
          <a:p>
            <a:r>
              <a:rPr lang="en-US" b="1" dirty="0" smtClean="0">
                <a:latin typeface="Times New Roman"/>
                <a:cs typeface="Times New Roman"/>
              </a:rPr>
              <a:t>Eugenia Kalnay</a:t>
            </a:r>
            <a:endParaRPr lang="en-US" dirty="0">
              <a:latin typeface="Times New Roman"/>
              <a:cs typeface="Times New Roman"/>
            </a:endParaRPr>
          </a:p>
        </p:txBody>
      </p:sp>
    </p:spTree>
    <p:extLst>
      <p:ext uri="{BB962C8B-B14F-4D97-AF65-F5344CB8AC3E}">
        <p14:creationId xmlns:p14="http://schemas.microsoft.com/office/powerpoint/2010/main" xmlns="" val="1844563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a:cs typeface="Times New Roman"/>
              </a:rPr>
              <a:t>GSI-code </a:t>
            </a:r>
            <a:r>
              <a:rPr lang="en-US" dirty="0">
                <a:latin typeface="Times New Roman"/>
                <a:cs typeface="Times New Roman"/>
              </a:rPr>
              <a:t>m</a:t>
            </a:r>
            <a:r>
              <a:rPr lang="en-US" dirty="0" smtClean="0">
                <a:latin typeface="Times New Roman"/>
                <a:cs typeface="Times New Roman"/>
              </a:rPr>
              <a:t>odification</a:t>
            </a:r>
            <a:endParaRPr lang="en-US" dirty="0">
              <a:latin typeface="Times New Roman"/>
              <a:cs typeface="Times New Roman"/>
            </a:endParaRPr>
          </a:p>
        </p:txBody>
      </p:sp>
      <p:sp>
        <p:nvSpPr>
          <p:cNvPr id="8" name="Content Placeholder 7"/>
          <p:cNvSpPr>
            <a:spLocks noGrp="1"/>
          </p:cNvSpPr>
          <p:nvPr>
            <p:ph idx="1"/>
          </p:nvPr>
        </p:nvSpPr>
        <p:spPr/>
        <p:txBody>
          <a:bodyPr/>
          <a:lstStyle/>
          <a:p>
            <a:r>
              <a:rPr lang="en-US" dirty="0" smtClean="0">
                <a:latin typeface="Times New Roman"/>
                <a:cs typeface="Times New Roman"/>
              </a:rPr>
              <a:t>In our Proactive QC, the rejected observations has to be be specified </a:t>
            </a:r>
            <a:r>
              <a:rPr lang="en-US" i="1" dirty="0" smtClean="0">
                <a:latin typeface="Times New Roman"/>
                <a:cs typeface="Times New Roman"/>
              </a:rPr>
              <a:t>individually</a:t>
            </a:r>
            <a:r>
              <a:rPr lang="en-US" dirty="0">
                <a:latin typeface="Times New Roman"/>
                <a:cs typeface="Times New Roman"/>
              </a:rPr>
              <a:t>.</a:t>
            </a:r>
            <a:endParaRPr lang="en-US" dirty="0" smtClean="0">
              <a:latin typeface="Times New Roman"/>
              <a:cs typeface="Times New Roman"/>
            </a:endParaRPr>
          </a:p>
          <a:p>
            <a:r>
              <a:rPr lang="en-US" dirty="0" smtClean="0">
                <a:latin typeface="Times New Roman"/>
                <a:cs typeface="Times New Roman"/>
              </a:rPr>
              <a:t>Our implementation (there should be a better way):</a:t>
            </a:r>
          </a:p>
          <a:p>
            <a:pPr lvl="1"/>
            <a:r>
              <a:rPr lang="en-US" dirty="0" smtClean="0">
                <a:latin typeface="Times New Roman"/>
                <a:cs typeface="Times New Roman"/>
              </a:rPr>
              <a:t>Prepare an ASCII file that lists the observations to be denied</a:t>
            </a:r>
          </a:p>
          <a:p>
            <a:pPr lvl="1"/>
            <a:r>
              <a:rPr lang="en-US" dirty="0" smtClean="0">
                <a:latin typeface="Times New Roman"/>
                <a:cs typeface="Times New Roman"/>
              </a:rPr>
              <a:t>Insert code into each subroutine defined in  </a:t>
            </a:r>
            <a:r>
              <a:rPr lang="en-US" b="1" dirty="0" smtClean="0">
                <a:latin typeface="Times New Roman"/>
                <a:cs typeface="Times New Roman"/>
              </a:rPr>
              <a:t>setup*.f90 </a:t>
            </a:r>
            <a:r>
              <a:rPr lang="en-US" dirty="0" smtClean="0">
                <a:latin typeface="Times New Roman"/>
                <a:cs typeface="Times New Roman"/>
              </a:rPr>
              <a:t>files that assigns QC flags to each of the observations specified in the ASCII file</a:t>
            </a:r>
            <a:endParaRPr lang="en-US" dirty="0">
              <a:latin typeface="Times New Roman"/>
              <a:cs typeface="Times New Roman"/>
            </a:endParaRPr>
          </a:p>
        </p:txBody>
      </p:sp>
      <p:sp>
        <p:nvSpPr>
          <p:cNvPr id="9" name="Rectangle 8"/>
          <p:cNvSpPr/>
          <p:nvPr/>
        </p:nvSpPr>
        <p:spPr>
          <a:xfrm>
            <a:off x="7369155" y="6165502"/>
            <a:ext cx="1774845" cy="646331"/>
          </a:xfrm>
          <a:prstGeom prst="rect">
            <a:avLst/>
          </a:prstGeom>
        </p:spPr>
        <p:txBody>
          <a:bodyPr wrap="none">
            <a:spAutoFit/>
          </a:bodyPr>
          <a:lstStyle/>
          <a:p>
            <a:r>
              <a:rPr lang="en-US" b="1" dirty="0" smtClean="0">
                <a:latin typeface="Times New Roman"/>
                <a:cs typeface="Times New Roman"/>
              </a:rPr>
              <a:t>Daisuke Hotta</a:t>
            </a:r>
          </a:p>
          <a:p>
            <a:r>
              <a:rPr lang="en-US" b="1" dirty="0" smtClean="0">
                <a:latin typeface="Times New Roman"/>
                <a:cs typeface="Times New Roman"/>
              </a:rPr>
              <a:t>Eugenia Kalnay</a:t>
            </a:r>
            <a:endParaRPr lang="en-US" dirty="0">
              <a:latin typeface="Times New Roman"/>
              <a:cs typeface="Times New Roman"/>
            </a:endParaRPr>
          </a:p>
        </p:txBody>
      </p:sp>
    </p:spTree>
    <p:extLst>
      <p:ext uri="{BB962C8B-B14F-4D97-AF65-F5344CB8AC3E}">
        <p14:creationId xmlns:p14="http://schemas.microsoft.com/office/powerpoint/2010/main" xmlns="" val="4237041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Future plan</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Instead of redoing analysis, compute linear approximation of the refined analysis by using EFSO formulation.</a:t>
            </a:r>
          </a:p>
          <a:p>
            <a:r>
              <a:rPr lang="en-US" dirty="0" smtClean="0">
                <a:latin typeface="Times New Roman"/>
                <a:cs typeface="Times New Roman"/>
                <a:sym typeface="Wingdings"/>
              </a:rPr>
              <a:t> Computationally much more efficient</a:t>
            </a:r>
          </a:p>
          <a:p>
            <a:r>
              <a:rPr lang="en-US" dirty="0" smtClean="0">
                <a:latin typeface="Times New Roman"/>
                <a:cs typeface="Times New Roman"/>
                <a:sym typeface="Wingdings"/>
              </a:rPr>
              <a:t> Eliminates the necessity to modify the GSI code</a:t>
            </a:r>
            <a:endParaRPr lang="en-US" dirty="0">
              <a:latin typeface="Times New Roman"/>
              <a:cs typeface="Times New Roman"/>
            </a:endParaRPr>
          </a:p>
        </p:txBody>
      </p:sp>
      <p:sp>
        <p:nvSpPr>
          <p:cNvPr id="4" name="Rectangle 3"/>
          <p:cNvSpPr/>
          <p:nvPr/>
        </p:nvSpPr>
        <p:spPr>
          <a:xfrm>
            <a:off x="7369155" y="6165502"/>
            <a:ext cx="1774845" cy="646331"/>
          </a:xfrm>
          <a:prstGeom prst="rect">
            <a:avLst/>
          </a:prstGeom>
        </p:spPr>
        <p:txBody>
          <a:bodyPr wrap="none">
            <a:spAutoFit/>
          </a:bodyPr>
          <a:lstStyle/>
          <a:p>
            <a:r>
              <a:rPr lang="en-US" b="1" dirty="0" smtClean="0">
                <a:latin typeface="Times New Roman"/>
                <a:cs typeface="Times New Roman"/>
              </a:rPr>
              <a:t>Daisuke Hotta</a:t>
            </a:r>
          </a:p>
          <a:p>
            <a:r>
              <a:rPr lang="en-US" b="1" dirty="0" smtClean="0">
                <a:latin typeface="Times New Roman"/>
                <a:cs typeface="Times New Roman"/>
              </a:rPr>
              <a:t>Eugenia Kalnay</a:t>
            </a:r>
            <a:endParaRPr lang="en-US" dirty="0">
              <a:latin typeface="Times New Roman"/>
              <a:cs typeface="Times New Roman"/>
            </a:endParaRPr>
          </a:p>
        </p:txBody>
      </p:sp>
    </p:spTree>
    <p:extLst>
      <p:ext uri="{BB962C8B-B14F-4D97-AF65-F5344CB8AC3E}">
        <p14:creationId xmlns:p14="http://schemas.microsoft.com/office/powerpoint/2010/main" xmlns="" val="412998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000" dirty="0" smtClean="0">
                <a:latin typeface="Times New Roman" pitchFamily="18" charset="0"/>
                <a:cs typeface="Times New Roman" pitchFamily="18" charset="0"/>
              </a:rPr>
              <a:t>Addition of AMSR2 and GMI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a:latin typeface="Times New Roman" pitchFamily="18" charset="0"/>
                <a:cs typeface="Times New Roman" pitchFamily="18" charset="0"/>
              </a:rPr>
              <a:t>Erin Jones</a:t>
            </a:r>
          </a:p>
        </p:txBody>
      </p:sp>
      <p:sp>
        <p:nvSpPr>
          <p:cNvPr id="5" name="Content Placeholder 2"/>
          <p:cNvSpPr>
            <a:spLocks noGrp="1"/>
          </p:cNvSpPr>
          <p:nvPr/>
        </p:nvSpPr>
        <p:spPr>
          <a:xfrm>
            <a:off x="38100" y="1066800"/>
            <a:ext cx="9067800" cy="5791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AMSR2 modifications in development:</a:t>
            </a:r>
          </a:p>
          <a:p>
            <a:pPr lvl="1"/>
            <a:r>
              <a:rPr lang="en-US" dirty="0" smtClean="0">
                <a:latin typeface="Times New Roman" pitchFamily="18" charset="0"/>
                <a:cs typeface="Times New Roman" pitchFamily="18" charset="0"/>
              </a:rPr>
              <a:t>Addition of ‘amsr2’ observation type and amsr2bufr file type.</a:t>
            </a:r>
          </a:p>
          <a:p>
            <a:pPr lvl="2"/>
            <a:r>
              <a:rPr lang="en-US" dirty="0" smtClean="0">
                <a:latin typeface="Times New Roman" pitchFamily="18" charset="0"/>
                <a:cs typeface="Times New Roman" pitchFamily="18" charset="0"/>
              </a:rPr>
              <a:t>amsr2 observation type refers to the first 14 channels of AMSR2, which have been put in a single </a:t>
            </a:r>
            <a:r>
              <a:rPr lang="en-US" dirty="0" err="1" smtClean="0">
                <a:latin typeface="Times New Roman" pitchFamily="18" charset="0"/>
                <a:cs typeface="Times New Roman" pitchFamily="18" charset="0"/>
              </a:rPr>
              <a:t>bufr</a:t>
            </a:r>
            <a:r>
              <a:rPr lang="en-US" dirty="0" smtClean="0">
                <a:latin typeface="Times New Roman" pitchFamily="18" charset="0"/>
                <a:cs typeface="Times New Roman" pitchFamily="18" charset="0"/>
              </a:rPr>
              <a:t> file to allow for only one function call to read_amsr2.</a:t>
            </a:r>
          </a:p>
          <a:p>
            <a:pPr lvl="1"/>
            <a:r>
              <a:rPr lang="en-US" dirty="0" smtClean="0">
                <a:latin typeface="Times New Roman" pitchFamily="18" charset="0"/>
                <a:cs typeface="Times New Roman" pitchFamily="18" charset="0"/>
              </a:rPr>
              <a:t>Addition of read_amsr2.f90 source code.</a:t>
            </a:r>
          </a:p>
          <a:p>
            <a:pPr lvl="1"/>
            <a:r>
              <a:rPr lang="en-US" dirty="0" smtClean="0">
                <a:latin typeface="Times New Roman" pitchFamily="18" charset="0"/>
                <a:cs typeface="Times New Roman" pitchFamily="18" charset="0"/>
              </a:rPr>
              <a:t>Modifications to source codes, to add the amsr2 observation type:</a:t>
            </a:r>
          </a:p>
          <a:p>
            <a:pPr lvl="2"/>
            <a:r>
              <a:rPr lang="en-US" dirty="0" smtClean="0">
                <a:latin typeface="Times New Roman" pitchFamily="18" charset="0"/>
                <a:cs typeface="Times New Roman" pitchFamily="18" charset="0"/>
              </a:rPr>
              <a:t>read_obs.F90</a:t>
            </a:r>
          </a:p>
          <a:p>
            <a:pPr lvl="3"/>
            <a:r>
              <a:rPr lang="en-US" dirty="0" smtClean="0">
                <a:latin typeface="Times New Roman" pitchFamily="18" charset="0"/>
                <a:cs typeface="Times New Roman" pitchFamily="18" charset="0"/>
              </a:rPr>
              <a:t>With one function call to read_amsr2</a:t>
            </a:r>
          </a:p>
          <a:p>
            <a:pPr lvl="2"/>
            <a:r>
              <a:rPr lang="en-US" dirty="0" smtClean="0">
                <a:latin typeface="Times New Roman" pitchFamily="18" charset="0"/>
                <a:cs typeface="Times New Roman" pitchFamily="18" charset="0"/>
              </a:rPr>
              <a:t>radinfo.f90</a:t>
            </a:r>
          </a:p>
          <a:p>
            <a:pPr lvl="2"/>
            <a:r>
              <a:rPr lang="en-US" dirty="0" smtClean="0">
                <a:latin typeface="Times New Roman" pitchFamily="18" charset="0"/>
                <a:cs typeface="Times New Roman" pitchFamily="18" charset="0"/>
              </a:rPr>
              <a:t>setuprad.f90</a:t>
            </a:r>
          </a:p>
          <a:p>
            <a:pPr lvl="3"/>
            <a:r>
              <a:rPr lang="en-US" dirty="0" smtClean="0">
                <a:latin typeface="Times New Roman" pitchFamily="18" charset="0"/>
                <a:cs typeface="Times New Roman" pitchFamily="18" charset="0"/>
              </a:rPr>
              <a:t>Added to microwave sensors</a:t>
            </a:r>
          </a:p>
          <a:p>
            <a:pPr lvl="1"/>
            <a:r>
              <a:rPr lang="en-US" dirty="0" smtClean="0">
                <a:latin typeface="Times New Roman" pitchFamily="18" charset="0"/>
                <a:cs typeface="Times New Roman" pitchFamily="18" charset="0"/>
              </a:rPr>
              <a:t>Modification of </a:t>
            </a:r>
            <a:r>
              <a:rPr lang="en-US" dirty="0" err="1" smtClean="0">
                <a:latin typeface="Times New Roman" pitchFamily="18" charset="0"/>
                <a:cs typeface="Times New Roman" pitchFamily="18" charset="0"/>
              </a:rPr>
              <a:t>global_satinfo</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global_satangbias</a:t>
            </a:r>
            <a:r>
              <a:rPr lang="en-US" dirty="0" smtClean="0">
                <a:latin typeface="Times New Roman" pitchFamily="18" charset="0"/>
                <a:cs typeface="Times New Roman" pitchFamily="18" charset="0"/>
              </a:rPr>
              <a:t> fix files, as well as GSI driver script (</a:t>
            </a:r>
            <a:r>
              <a:rPr lang="en-US" dirty="0" err="1" smtClean="0">
                <a:latin typeface="Times New Roman" pitchFamily="18" charset="0"/>
                <a:cs typeface="Times New Roman" pitchFamily="18" charset="0"/>
              </a:rPr>
              <a:t>exglobal_analysis</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These changes are preliminary, and still being tested. Additional changes/modifications may be required.</a:t>
            </a:r>
          </a:p>
          <a:p>
            <a:pPr lvl="1"/>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Similar </a:t>
            </a:r>
            <a:r>
              <a:rPr lang="en-US" dirty="0" smtClean="0">
                <a:latin typeface="Times New Roman" pitchFamily="18" charset="0"/>
                <a:cs typeface="Times New Roman" pitchFamily="18" charset="0"/>
              </a:rPr>
              <a:t>additions/modifications for DA of GMI 1B-R data (co-registered 1B data) expected, complimentary to current development efforts by GMAO for GMI 1B DA</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649761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63562"/>
          </a:xfrm>
        </p:spPr>
        <p:txBody>
          <a:bodyPr>
            <a:normAutofit fontScale="90000"/>
          </a:bodyPr>
          <a:lstStyle/>
          <a:p>
            <a:pPr algn="r"/>
            <a:r>
              <a:rPr lang="en-US" sz="3600" b="1" dirty="0" smtClean="0">
                <a:latin typeface="Times New Roman" pitchFamily="18" charset="0"/>
                <a:cs typeface="Times New Roman" pitchFamily="18" charset="0"/>
              </a:rPr>
              <a:t>List of NESDIS GSI Related Projects</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2057400" y="533400"/>
            <a:ext cx="6781800" cy="5410200"/>
          </a:xfrm>
        </p:spPr>
        <p:txBody>
          <a:bodyPr>
            <a:normAutofit fontScale="25000" lnSpcReduction="20000"/>
          </a:bodyPr>
          <a:lstStyle/>
          <a:p>
            <a:pPr>
              <a:buNone/>
            </a:pPr>
            <a:r>
              <a:rPr lang="en-US" sz="5600" b="1" dirty="0" smtClean="0">
                <a:solidFill>
                  <a:srgbClr val="0070C0"/>
                </a:solidFill>
                <a:latin typeface="Times New Roman" pitchFamily="18" charset="0"/>
                <a:cs typeface="Times New Roman" pitchFamily="18" charset="0"/>
              </a:rPr>
              <a:t> </a:t>
            </a:r>
          </a:p>
          <a:p>
            <a:r>
              <a:rPr lang="en-US" sz="5600" b="1" dirty="0">
                <a:latin typeface="Times New Roman" pitchFamily="18" charset="0"/>
                <a:cs typeface="Times New Roman" pitchFamily="18" charset="0"/>
              </a:rPr>
              <a:t>Kevin Garrett : </a:t>
            </a:r>
            <a:br>
              <a:rPr lang="en-US" sz="5600" b="1" dirty="0">
                <a:latin typeface="Times New Roman" pitchFamily="18" charset="0"/>
                <a:cs typeface="Times New Roman" pitchFamily="18" charset="0"/>
              </a:rPr>
            </a:br>
            <a:r>
              <a:rPr lang="en-US" sz="5600" b="1" dirty="0" smtClean="0">
                <a:latin typeface="Times New Roman" pitchFamily="18" charset="0"/>
                <a:cs typeface="Times New Roman" pitchFamily="18" charset="0"/>
              </a:rPr>
              <a:t>  </a:t>
            </a:r>
            <a:r>
              <a:rPr lang="en-US" sz="5600" dirty="0">
                <a:latin typeface="Times New Roman" pitchFamily="18" charset="0"/>
                <a:cs typeface="Times New Roman" pitchFamily="18" charset="0"/>
              </a:rPr>
              <a:t>ATMS Impact </a:t>
            </a:r>
            <a:r>
              <a:rPr lang="en-US" sz="5600" dirty="0" smtClean="0">
                <a:latin typeface="Times New Roman" pitchFamily="18" charset="0"/>
                <a:cs typeface="Times New Roman" pitchFamily="18" charset="0"/>
              </a:rPr>
              <a:t>Assessment (On hold until next GSI upgrade) </a:t>
            </a:r>
          </a:p>
          <a:p>
            <a:pPr marL="400050" lvl="1" indent="0">
              <a:buNone/>
            </a:pP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MiRS</a:t>
            </a:r>
            <a:r>
              <a:rPr lang="en-US" sz="5600" dirty="0" smtClean="0">
                <a:latin typeface="Times New Roman" pitchFamily="18" charset="0"/>
                <a:cs typeface="Times New Roman" pitchFamily="18" charset="0"/>
              </a:rPr>
              <a:t> </a:t>
            </a:r>
            <a:r>
              <a:rPr lang="en-US" sz="5600" dirty="0">
                <a:latin typeface="Times New Roman" pitchFamily="18" charset="0"/>
                <a:cs typeface="Times New Roman" pitchFamily="18" charset="0"/>
              </a:rPr>
              <a:t>1DVAR preprocessor implementation</a:t>
            </a:r>
          </a:p>
          <a:p>
            <a:r>
              <a:rPr lang="en-US" sz="5600" b="1" dirty="0" smtClean="0">
                <a:latin typeface="Times New Roman" pitchFamily="18" charset="0"/>
                <a:cs typeface="Times New Roman" pitchFamily="18" charset="0"/>
              </a:rPr>
              <a:t>James Jung:  </a:t>
            </a:r>
            <a:br>
              <a:rPr lang="en-US" sz="5600" b="1" dirty="0" smtClean="0">
                <a:latin typeface="Times New Roman" pitchFamily="18" charset="0"/>
                <a:cs typeface="Times New Roman" pitchFamily="18" charset="0"/>
              </a:rPr>
            </a:br>
            <a:r>
              <a:rPr lang="en-US" sz="5600" b="1"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AIRS/IASI/</a:t>
            </a:r>
            <a:r>
              <a:rPr lang="en-US" sz="5600" dirty="0" err="1" smtClean="0">
                <a:latin typeface="Times New Roman" pitchFamily="18" charset="0"/>
                <a:cs typeface="Times New Roman" pitchFamily="18" charset="0"/>
              </a:rPr>
              <a:t>CrIS</a:t>
            </a:r>
            <a:r>
              <a:rPr lang="en-US" sz="5600" dirty="0" smtClean="0">
                <a:latin typeface="Times New Roman" pitchFamily="18" charset="0"/>
                <a:cs typeface="Times New Roman" pitchFamily="18" charset="0"/>
              </a:rPr>
              <a:t> Water vapor experiments</a:t>
            </a:r>
          </a:p>
          <a:p>
            <a:r>
              <a:rPr lang="en-US" sz="5600" b="1" dirty="0">
                <a:solidFill>
                  <a:srgbClr val="FF0000"/>
                </a:solidFill>
                <a:latin typeface="Times New Roman" pitchFamily="18" charset="0"/>
                <a:cs typeface="Times New Roman" pitchFamily="18" charset="0"/>
              </a:rPr>
              <a:t>Daisuke </a:t>
            </a:r>
            <a:r>
              <a:rPr lang="en-US" sz="5600" b="1" dirty="0" err="1">
                <a:solidFill>
                  <a:srgbClr val="FF0000"/>
                </a:solidFill>
                <a:latin typeface="Times New Roman" pitchFamily="18" charset="0"/>
                <a:cs typeface="Times New Roman" pitchFamily="18" charset="0"/>
              </a:rPr>
              <a:t>Hotta</a:t>
            </a:r>
            <a:r>
              <a:rPr lang="en-US" sz="5600" b="1" dirty="0">
                <a:solidFill>
                  <a:srgbClr val="FF0000"/>
                </a:solidFill>
                <a:latin typeface="Times New Roman" pitchFamily="18" charset="0"/>
                <a:cs typeface="Times New Roman" pitchFamily="18" charset="0"/>
              </a:rPr>
              <a:t>, Eugenia </a:t>
            </a:r>
            <a:r>
              <a:rPr lang="en-US" sz="5600" b="1" dirty="0" err="1" smtClean="0">
                <a:solidFill>
                  <a:srgbClr val="FF0000"/>
                </a:solidFill>
                <a:latin typeface="Times New Roman" pitchFamily="18" charset="0"/>
                <a:cs typeface="Times New Roman" pitchFamily="18" charset="0"/>
              </a:rPr>
              <a:t>Kalnay</a:t>
            </a:r>
            <a:r>
              <a:rPr lang="en-US" sz="5600" b="1" dirty="0" smtClean="0">
                <a:solidFill>
                  <a:srgbClr val="FF0000"/>
                </a:solidFill>
                <a:latin typeface="Times New Roman" pitchFamily="18" charset="0"/>
                <a:cs typeface="Times New Roman" pitchFamily="18" charset="0"/>
              </a:rPr>
              <a:t>:</a:t>
            </a:r>
            <a:endParaRPr lang="en-US" sz="5600" b="1" dirty="0">
              <a:solidFill>
                <a:srgbClr val="FF0000"/>
              </a:solidFill>
              <a:latin typeface="Times New Roman" pitchFamily="18" charset="0"/>
              <a:cs typeface="Times New Roman" pitchFamily="18" charset="0"/>
            </a:endParaRPr>
          </a:p>
          <a:p>
            <a:pPr marL="400050" lvl="1" indent="0">
              <a:buNone/>
            </a:pPr>
            <a:r>
              <a:rPr lang="en-US" sz="5600" dirty="0" smtClean="0">
                <a:solidFill>
                  <a:srgbClr val="FF0000"/>
                </a:solidFill>
                <a:latin typeface="Times New Roman" pitchFamily="18" charset="0"/>
                <a:cs typeface="Times New Roman" pitchFamily="18" charset="0"/>
              </a:rPr>
              <a:t>Proactive </a:t>
            </a:r>
            <a:r>
              <a:rPr lang="en-US" sz="5600" dirty="0">
                <a:solidFill>
                  <a:srgbClr val="FF0000"/>
                </a:solidFill>
                <a:latin typeface="Times New Roman" pitchFamily="18" charset="0"/>
                <a:cs typeface="Times New Roman" pitchFamily="18" charset="0"/>
              </a:rPr>
              <a:t>QC based on </a:t>
            </a:r>
            <a:r>
              <a:rPr lang="en-US" sz="5600" dirty="0" smtClean="0">
                <a:solidFill>
                  <a:srgbClr val="FF0000"/>
                </a:solidFill>
                <a:latin typeface="Times New Roman" pitchFamily="18" charset="0"/>
                <a:cs typeface="Times New Roman" pitchFamily="18" charset="0"/>
              </a:rPr>
              <a:t>EFSO</a:t>
            </a:r>
          </a:p>
          <a:p>
            <a:r>
              <a:rPr lang="en-US" sz="5600" b="1" dirty="0" smtClean="0">
                <a:solidFill>
                  <a:srgbClr val="FF0000"/>
                </a:solidFill>
                <a:latin typeface="Times New Roman" pitchFamily="18" charset="0"/>
                <a:cs typeface="Times New Roman" pitchFamily="18" charset="0"/>
              </a:rPr>
              <a:t>Erin Jones, Kevin Garrett</a:t>
            </a:r>
          </a:p>
          <a:p>
            <a:pPr marL="400050" lvl="1" indent="0">
              <a:buNone/>
            </a:pPr>
            <a:r>
              <a:rPr lang="en-US" sz="5600" dirty="0" smtClean="0">
                <a:solidFill>
                  <a:srgbClr val="FF0000"/>
                </a:solidFill>
                <a:latin typeface="Times New Roman" pitchFamily="18" charset="0"/>
                <a:cs typeface="Times New Roman" pitchFamily="18" charset="0"/>
              </a:rPr>
              <a:t>AMSR2/GPM </a:t>
            </a:r>
            <a:r>
              <a:rPr lang="en-US" sz="5600" dirty="0">
                <a:solidFill>
                  <a:srgbClr val="FF0000"/>
                </a:solidFill>
                <a:latin typeface="Times New Roman" pitchFamily="18" charset="0"/>
                <a:cs typeface="Times New Roman" pitchFamily="18" charset="0"/>
              </a:rPr>
              <a:t>data assimilation </a:t>
            </a:r>
          </a:p>
          <a:p>
            <a:r>
              <a:rPr lang="en-US" sz="5600" b="1" dirty="0" smtClean="0">
                <a:latin typeface="Times New Roman" pitchFamily="18" charset="0"/>
                <a:cs typeface="Times New Roman" pitchFamily="18" charset="0"/>
              </a:rPr>
              <a:t>Dave </a:t>
            </a:r>
            <a:r>
              <a:rPr lang="en-US" sz="5600" b="1" dirty="0" err="1">
                <a:latin typeface="Times New Roman" pitchFamily="18" charset="0"/>
                <a:cs typeface="Times New Roman" pitchFamily="18" charset="0"/>
              </a:rPr>
              <a:t>Santek</a:t>
            </a:r>
            <a:r>
              <a:rPr lang="en-US" sz="5600" b="1" dirty="0">
                <a:latin typeface="Times New Roman" pitchFamily="18" charset="0"/>
                <a:cs typeface="Times New Roman" pitchFamily="18" charset="0"/>
              </a:rPr>
              <a:t>:</a:t>
            </a:r>
          </a:p>
          <a:p>
            <a:pPr marL="0" indent="0">
              <a:buNone/>
            </a:pPr>
            <a:r>
              <a:rPr lang="en-US" sz="5600" b="1" dirty="0">
                <a:latin typeface="Times New Roman" pitchFamily="18" charset="0"/>
                <a:cs typeface="Times New Roman" pitchFamily="18" charset="0"/>
              </a:rPr>
              <a:t>         </a:t>
            </a:r>
            <a:r>
              <a:rPr lang="en-US" sz="5600" dirty="0">
                <a:latin typeface="Times New Roman" pitchFamily="18" charset="0"/>
                <a:cs typeface="Times New Roman" pitchFamily="18" charset="0"/>
              </a:rPr>
              <a:t>Polar Wind QC </a:t>
            </a:r>
          </a:p>
          <a:p>
            <a:r>
              <a:rPr lang="en-US" sz="5600" b="1" dirty="0" smtClean="0">
                <a:latin typeface="Times New Roman" pitchFamily="18" charset="0"/>
                <a:cs typeface="Times New Roman" pitchFamily="18" charset="0"/>
              </a:rPr>
              <a:t>Sharon </a:t>
            </a:r>
            <a:r>
              <a:rPr lang="en-US" sz="5600" b="1" dirty="0" err="1" smtClean="0">
                <a:latin typeface="Times New Roman" pitchFamily="18" charset="0"/>
                <a:cs typeface="Times New Roman" pitchFamily="18" charset="0"/>
              </a:rPr>
              <a:t>Nebuda</a:t>
            </a:r>
            <a:r>
              <a:rPr lang="en-US" sz="5600" b="1" dirty="0">
                <a:latin typeface="Times New Roman" pitchFamily="18" charset="0"/>
                <a:cs typeface="Times New Roman" pitchFamily="18" charset="0"/>
              </a:rPr>
              <a:t>/</a:t>
            </a:r>
            <a:r>
              <a:rPr lang="en-US" sz="5600" b="1" dirty="0" smtClean="0">
                <a:latin typeface="Times New Roman" pitchFamily="18" charset="0"/>
                <a:cs typeface="Times New Roman" pitchFamily="18" charset="0"/>
              </a:rPr>
              <a:t>J. Daniels</a:t>
            </a:r>
          </a:p>
          <a:p>
            <a:pPr marL="0" indent="0">
              <a:buNone/>
            </a:pPr>
            <a:r>
              <a:rPr lang="en-US" sz="5600" dirty="0" smtClean="0">
                <a:latin typeface="Times New Roman" pitchFamily="18" charset="0"/>
                <a:cs typeface="Times New Roman" pitchFamily="18" charset="0"/>
              </a:rPr>
              <a:t>         GOES-R AMV Assimilation</a:t>
            </a:r>
          </a:p>
          <a:p>
            <a:r>
              <a:rPr lang="en-US" sz="5600" b="1" dirty="0" err="1">
                <a:solidFill>
                  <a:srgbClr val="FF0000"/>
                </a:solidFill>
                <a:latin typeface="Times New Roman" pitchFamily="18" charset="0"/>
                <a:cs typeface="Times New Roman" pitchFamily="18" charset="0"/>
              </a:rPr>
              <a:t>Qiang</a:t>
            </a:r>
            <a:r>
              <a:rPr lang="en-US" sz="5600" b="1" dirty="0">
                <a:solidFill>
                  <a:srgbClr val="FF0000"/>
                </a:solidFill>
                <a:latin typeface="Times New Roman" pitchFamily="18" charset="0"/>
                <a:cs typeface="Times New Roman" pitchFamily="18" charset="0"/>
              </a:rPr>
              <a:t> </a:t>
            </a:r>
            <a:r>
              <a:rPr lang="en-US" sz="5600" b="1" dirty="0" smtClean="0">
                <a:solidFill>
                  <a:srgbClr val="FF0000"/>
                </a:solidFill>
                <a:latin typeface="Times New Roman" pitchFamily="18" charset="0"/>
                <a:cs typeface="Times New Roman" pitchFamily="18" charset="0"/>
              </a:rPr>
              <a:t>Zhao/</a:t>
            </a:r>
            <a:r>
              <a:rPr lang="en-US" sz="5600" b="1" dirty="0" err="1" smtClean="0">
                <a:solidFill>
                  <a:srgbClr val="FF0000"/>
                </a:solidFill>
                <a:latin typeface="Times New Roman" pitchFamily="18" charset="0"/>
                <a:cs typeface="Times New Roman" pitchFamily="18" charset="0"/>
              </a:rPr>
              <a:t>Shobha</a:t>
            </a:r>
            <a:r>
              <a:rPr lang="en-US" sz="5600" b="1" dirty="0" smtClean="0">
                <a:solidFill>
                  <a:srgbClr val="FF0000"/>
                </a:solidFill>
                <a:latin typeface="Times New Roman" pitchFamily="18" charset="0"/>
                <a:cs typeface="Times New Roman" pitchFamily="18" charset="0"/>
              </a:rPr>
              <a:t> </a:t>
            </a:r>
            <a:r>
              <a:rPr lang="en-US" sz="5600" b="1" dirty="0" err="1" smtClean="0">
                <a:solidFill>
                  <a:srgbClr val="FF0000"/>
                </a:solidFill>
                <a:latin typeface="Times New Roman" pitchFamily="18" charset="0"/>
                <a:cs typeface="Times New Roman" pitchFamily="18" charset="0"/>
              </a:rPr>
              <a:t>Kondragunta</a:t>
            </a:r>
            <a:endParaRPr lang="en-US" sz="5600" b="1" dirty="0" smtClean="0">
              <a:solidFill>
                <a:srgbClr val="FF0000"/>
              </a:solidFill>
              <a:latin typeface="Times New Roman" pitchFamily="18" charset="0"/>
              <a:cs typeface="Times New Roman" pitchFamily="18" charset="0"/>
            </a:endParaRPr>
          </a:p>
          <a:p>
            <a:pPr marL="400050" lvl="1" indent="0">
              <a:buNone/>
            </a:pPr>
            <a:r>
              <a:rPr lang="en-US" sz="5600" dirty="0" smtClean="0">
                <a:solidFill>
                  <a:srgbClr val="FF0000"/>
                </a:solidFill>
                <a:latin typeface="Times New Roman" pitchFamily="18" charset="0"/>
                <a:cs typeface="Times New Roman" pitchFamily="18" charset="0"/>
              </a:rPr>
              <a:t>GOES-R AOD Assimilation</a:t>
            </a:r>
          </a:p>
          <a:p>
            <a:r>
              <a:rPr lang="en-US" sz="5600" b="1" dirty="0" smtClean="0">
                <a:latin typeface="Times New Roman" pitchFamily="18" charset="0"/>
                <a:cs typeface="Times New Roman" pitchFamily="18" charset="0"/>
              </a:rPr>
              <a:t>Jun </a:t>
            </a:r>
            <a:r>
              <a:rPr lang="en-US" sz="5600" b="1" dirty="0">
                <a:latin typeface="Times New Roman" pitchFamily="18" charset="0"/>
                <a:cs typeface="Times New Roman" pitchFamily="18" charset="0"/>
              </a:rPr>
              <a:t>Li: </a:t>
            </a:r>
          </a:p>
          <a:p>
            <a:pPr>
              <a:buNone/>
            </a:pPr>
            <a:r>
              <a:rPr lang="en-US" sz="5600" dirty="0">
                <a:latin typeface="Times New Roman" pitchFamily="18" charset="0"/>
                <a:cs typeface="Times New Roman" pitchFamily="18" charset="0"/>
              </a:rPr>
              <a:t>         Satellite Data Assimilation for Tropical storm forecasts </a:t>
            </a:r>
            <a:r>
              <a:rPr lang="en-US" sz="5600" dirty="0" smtClean="0">
                <a:latin typeface="Times New Roman" pitchFamily="18" charset="0"/>
                <a:cs typeface="Times New Roman" pitchFamily="18" charset="0"/>
              </a:rPr>
              <a:t>– SDAT</a:t>
            </a:r>
          </a:p>
          <a:p>
            <a:r>
              <a:rPr lang="en-US" sz="5600" b="1" dirty="0" smtClean="0">
                <a:latin typeface="Times New Roman" pitchFamily="18" charset="0"/>
                <a:cs typeface="Times New Roman" pitchFamily="18" charset="0"/>
              </a:rPr>
              <a:t>Tong Zhu:</a:t>
            </a:r>
          </a:p>
          <a:p>
            <a:pPr lvl="1">
              <a:buNone/>
            </a:pPr>
            <a:r>
              <a:rPr lang="en-US" sz="5600" dirty="0" smtClean="0">
                <a:latin typeface="Times New Roman" pitchFamily="18" charset="0"/>
                <a:cs typeface="Times New Roman" pitchFamily="18" charset="0"/>
              </a:rPr>
              <a:t>GSI Thinning Optimization </a:t>
            </a:r>
            <a:endParaRPr lang="en-US" sz="5600" dirty="0">
              <a:latin typeface="Times New Roman" pitchFamily="18" charset="0"/>
              <a:cs typeface="Times New Roman" pitchFamily="18" charset="0"/>
            </a:endParaRPr>
          </a:p>
          <a:p>
            <a:r>
              <a:rPr lang="en-US" sz="5600" b="1" dirty="0" smtClean="0">
                <a:latin typeface="Times New Roman" pitchFamily="18" charset="0"/>
                <a:cs typeface="Times New Roman" pitchFamily="18" charset="0"/>
              </a:rPr>
              <a:t>David </a:t>
            </a:r>
            <a:r>
              <a:rPr lang="en-US" sz="5600" b="1" dirty="0">
                <a:latin typeface="Times New Roman" pitchFamily="18" charset="0"/>
                <a:cs typeface="Times New Roman" pitchFamily="18" charset="0"/>
              </a:rPr>
              <a:t>Groff, Paul van </a:t>
            </a:r>
            <a:r>
              <a:rPr lang="en-US" sz="5600" b="1" dirty="0" err="1">
                <a:latin typeface="Times New Roman" pitchFamily="18" charset="0"/>
                <a:cs typeface="Times New Roman" pitchFamily="18" charset="0"/>
              </a:rPr>
              <a:t>Delst</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Quanhua</a:t>
            </a:r>
            <a:r>
              <a:rPr lang="en-US" sz="5600" b="1" dirty="0">
                <a:latin typeface="Times New Roman" pitchFamily="18" charset="0"/>
                <a:cs typeface="Times New Roman" pitchFamily="18" charset="0"/>
              </a:rPr>
              <a:t> </a:t>
            </a:r>
            <a:r>
              <a:rPr lang="en-US" sz="5600" b="1" dirty="0" smtClean="0">
                <a:latin typeface="Times New Roman" pitchFamily="18" charset="0"/>
                <a:cs typeface="Times New Roman" pitchFamily="18" charset="0"/>
              </a:rPr>
              <a:t>Liu</a:t>
            </a:r>
          </a:p>
          <a:p>
            <a:pPr marL="400050" lvl="1" indent="0">
              <a:buNone/>
            </a:pPr>
            <a:r>
              <a:rPr lang="en-US" sz="5600" dirty="0">
                <a:latin typeface="Times New Roman" pitchFamily="18" charset="0"/>
                <a:cs typeface="Times New Roman" pitchFamily="18" charset="0"/>
              </a:rPr>
              <a:t>New Microwave Cloud Optical </a:t>
            </a:r>
            <a:r>
              <a:rPr lang="en-US" sz="5600" dirty="0" smtClean="0">
                <a:latin typeface="Times New Roman" pitchFamily="18" charset="0"/>
                <a:cs typeface="Times New Roman" pitchFamily="18" charset="0"/>
              </a:rPr>
              <a:t>Table</a:t>
            </a:r>
          </a:p>
          <a:p>
            <a:pPr marL="400050" lvl="1" indent="0">
              <a:buNone/>
            </a:pPr>
            <a:r>
              <a:rPr lang="en-US" sz="5600" dirty="0" smtClean="0">
                <a:latin typeface="Times New Roman" pitchFamily="18" charset="0"/>
                <a:cs typeface="Times New Roman" pitchFamily="18" charset="0"/>
              </a:rPr>
              <a:t>Partial </a:t>
            </a:r>
            <a:r>
              <a:rPr lang="en-US" sz="5600" dirty="0">
                <a:latin typeface="Times New Roman" pitchFamily="18" charset="0"/>
                <a:cs typeface="Times New Roman" pitchFamily="18" charset="0"/>
              </a:rPr>
              <a:t>Cloud </a:t>
            </a:r>
            <a:r>
              <a:rPr lang="en-US" sz="5600" dirty="0" smtClean="0">
                <a:latin typeface="Times New Roman" pitchFamily="18" charset="0"/>
                <a:cs typeface="Times New Roman" pitchFamily="18" charset="0"/>
              </a:rPr>
              <a:t>Fraction</a:t>
            </a:r>
          </a:p>
          <a:p>
            <a:r>
              <a:rPr lang="en-US" sz="5600" b="1" dirty="0">
                <a:latin typeface="Times New Roman" pitchFamily="18" charset="0"/>
                <a:cs typeface="Times New Roman" pitchFamily="18" charset="0"/>
              </a:rPr>
              <a:t>Ming Chen and </a:t>
            </a:r>
            <a:r>
              <a:rPr lang="en-US" sz="5600" b="1" dirty="0" err="1">
                <a:latin typeface="Times New Roman" pitchFamily="18" charset="0"/>
                <a:cs typeface="Times New Roman" pitchFamily="18" charset="0"/>
              </a:rPr>
              <a:t>Fuzhong</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Weng</a:t>
            </a:r>
            <a:endParaRPr lang="en-US" sz="5600" b="1" dirty="0">
              <a:latin typeface="Times New Roman" pitchFamily="18" charset="0"/>
              <a:cs typeface="Times New Roman" pitchFamily="18" charset="0"/>
            </a:endParaRPr>
          </a:p>
          <a:p>
            <a:pPr marL="400050" lvl="1" indent="0">
              <a:buNone/>
            </a:pPr>
            <a:r>
              <a:rPr lang="en-US" sz="5600" dirty="0" smtClean="0">
                <a:latin typeface="Times New Roman" pitchFamily="18" charset="0"/>
                <a:cs typeface="Times New Roman" pitchFamily="18" charset="0"/>
              </a:rPr>
              <a:t>Land </a:t>
            </a:r>
            <a:r>
              <a:rPr lang="en-US" sz="5600" dirty="0">
                <a:latin typeface="Times New Roman" pitchFamily="18" charset="0"/>
                <a:cs typeface="Times New Roman" pitchFamily="18" charset="0"/>
              </a:rPr>
              <a:t>Physical MW Emissivity Model Updates and Testing</a:t>
            </a:r>
          </a:p>
          <a:p>
            <a:pPr marL="400050" lvl="1" indent="0">
              <a:buNone/>
            </a:pPr>
            <a:endParaRPr lang="en-US" sz="5600" dirty="0" smtClean="0">
              <a:latin typeface="Times New Roman" pitchFamily="18" charset="0"/>
              <a:cs typeface="Times New Roman" pitchFamily="18" charset="0"/>
            </a:endParaRPr>
          </a:p>
          <a:p>
            <a:endParaRPr lang="en-US" sz="6400" b="1" dirty="0">
              <a:latin typeface="Times New Roman" pitchFamily="18" charset="0"/>
              <a:cs typeface="Times New Roman" pitchFamily="18" charset="0"/>
            </a:endParaRPr>
          </a:p>
        </p:txBody>
      </p:sp>
      <p:sp>
        <p:nvSpPr>
          <p:cNvPr id="8" name="Left Brace 7"/>
          <p:cNvSpPr/>
          <p:nvPr/>
        </p:nvSpPr>
        <p:spPr>
          <a:xfrm>
            <a:off x="1751099" y="838200"/>
            <a:ext cx="228600" cy="18287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57200" y="1676400"/>
            <a:ext cx="1300356" cy="369332"/>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GDAS/GFS</a:t>
            </a:r>
          </a:p>
        </p:txBody>
      </p:sp>
      <p:sp>
        <p:nvSpPr>
          <p:cNvPr id="14" name="TextBox 13"/>
          <p:cNvSpPr txBox="1"/>
          <p:nvPr/>
        </p:nvSpPr>
        <p:spPr>
          <a:xfrm>
            <a:off x="457200" y="3842266"/>
            <a:ext cx="1274642" cy="646331"/>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Regional GSI DA</a:t>
            </a:r>
            <a:endParaRPr lang="en-US" dirty="0">
              <a:latin typeface="Times New Roman" pitchFamily="18" charset="0"/>
              <a:cs typeface="Times New Roman" pitchFamily="18" charset="0"/>
            </a:endParaRPr>
          </a:p>
        </p:txBody>
      </p:sp>
      <p:sp>
        <p:nvSpPr>
          <p:cNvPr id="18" name="TextBox 17"/>
          <p:cNvSpPr txBox="1"/>
          <p:nvPr/>
        </p:nvSpPr>
        <p:spPr>
          <a:xfrm>
            <a:off x="473978" y="3110701"/>
            <a:ext cx="1274643"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GOES-R</a:t>
            </a:r>
            <a:endParaRPr lang="en-US" dirty="0">
              <a:latin typeface="Times New Roman" pitchFamily="18" charset="0"/>
              <a:cs typeface="Times New Roman" pitchFamily="18" charset="0"/>
            </a:endParaRPr>
          </a:p>
        </p:txBody>
      </p:sp>
      <p:sp>
        <p:nvSpPr>
          <p:cNvPr id="26" name="TextBox 25"/>
          <p:cNvSpPr txBox="1"/>
          <p:nvPr/>
        </p:nvSpPr>
        <p:spPr>
          <a:xfrm>
            <a:off x="457200" y="4996934"/>
            <a:ext cx="1274642"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CRTM</a:t>
            </a:r>
            <a:endParaRPr lang="en-US" dirty="0">
              <a:latin typeface="Times New Roman" pitchFamily="18" charset="0"/>
              <a:cs typeface="Times New Roman" pitchFamily="18" charset="0"/>
            </a:endParaRPr>
          </a:p>
        </p:txBody>
      </p:sp>
      <p:sp>
        <p:nvSpPr>
          <p:cNvPr id="13" name="Left Brace 12"/>
          <p:cNvSpPr/>
          <p:nvPr/>
        </p:nvSpPr>
        <p:spPr>
          <a:xfrm>
            <a:off x="1726734" y="3887386"/>
            <a:ext cx="2286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a:off x="1752600" y="2971800"/>
            <a:ext cx="2286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066799" y="5879068"/>
            <a:ext cx="5756769" cy="36933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New Activity Since May GSI Review Committee meeting</a:t>
            </a:r>
            <a:endParaRPr lang="en-US" b="1" dirty="0">
              <a:solidFill>
                <a:srgbClr val="FF0000"/>
              </a:solidFill>
              <a:latin typeface="Times New Roman" pitchFamily="18" charset="0"/>
              <a:cs typeface="Times New Roman" pitchFamily="18" charset="0"/>
            </a:endParaRPr>
          </a:p>
        </p:txBody>
      </p:sp>
      <p:sp>
        <p:nvSpPr>
          <p:cNvPr id="16" name="Left Brace 15"/>
          <p:cNvSpPr/>
          <p:nvPr/>
        </p:nvSpPr>
        <p:spPr>
          <a:xfrm>
            <a:off x="1735020" y="4800600"/>
            <a:ext cx="228600" cy="838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398626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44487" y="228600"/>
            <a:ext cx="8518525" cy="137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en-US" sz="3600" dirty="0" smtClean="0">
                <a:latin typeface="Times New Roman" pitchFamily="18" charset="0"/>
                <a:cs typeface="Times New Roman" pitchFamily="18" charset="0"/>
              </a:rPr>
              <a:t>Atmospheric Motion Vectors</a:t>
            </a:r>
          </a:p>
          <a:p>
            <a:pPr algn="ctr">
              <a:buClrTx/>
              <a:buFontTx/>
              <a:buNone/>
              <a:defRPr/>
            </a:pPr>
            <a:r>
              <a:rPr lang="en-US" dirty="0">
                <a:latin typeface="Times New Roman" pitchFamily="18" charset="0"/>
                <a:cs typeface="Times New Roman" pitchFamily="18" charset="0"/>
              </a:rPr>
              <a:t>Sharon </a:t>
            </a:r>
            <a:r>
              <a:rPr lang="en-US" dirty="0" err="1">
                <a:latin typeface="Times New Roman" pitchFamily="18" charset="0"/>
                <a:cs typeface="Times New Roman" pitchFamily="18" charset="0"/>
              </a:rPr>
              <a:t>Nebuda</a:t>
            </a:r>
            <a:r>
              <a:rPr lang="en-US" dirty="0">
                <a:latin typeface="Times New Roman" pitchFamily="18" charset="0"/>
                <a:cs typeface="Times New Roman" pitchFamily="18" charset="0"/>
              </a:rPr>
              <a:t>, David </a:t>
            </a:r>
            <a:r>
              <a:rPr lang="en-US" dirty="0" err="1">
                <a:latin typeface="Times New Roman" pitchFamily="18" charset="0"/>
                <a:cs typeface="Times New Roman" pitchFamily="18" charset="0"/>
              </a:rPr>
              <a:t>Santek</a:t>
            </a:r>
            <a:r>
              <a:rPr lang="en-US" dirty="0">
                <a:latin typeface="Times New Roman" pitchFamily="18" charset="0"/>
                <a:cs typeface="Times New Roman" pitchFamily="18" charset="0"/>
              </a:rPr>
              <a:t>, Brett </a:t>
            </a:r>
            <a:r>
              <a:rPr lang="en-US" dirty="0" smtClean="0">
                <a:latin typeface="Times New Roman" pitchFamily="18" charset="0"/>
                <a:cs typeface="Times New Roman" pitchFamily="18" charset="0"/>
              </a:rPr>
              <a:t>Hoover</a:t>
            </a:r>
            <a:r>
              <a:rPr lang="en-US" dirty="0">
                <a:latin typeface="Times New Roman" pitchFamily="18" charset="0"/>
                <a:cs typeface="Times New Roman" pitchFamily="18" charset="0"/>
              </a:rPr>
              <a:t>, James </a:t>
            </a:r>
            <a:r>
              <a:rPr lang="en-US" dirty="0" smtClean="0">
                <a:latin typeface="Times New Roman" pitchFamily="18" charset="0"/>
                <a:cs typeface="Times New Roman" pitchFamily="18" charset="0"/>
              </a:rPr>
              <a:t>Jung, Jaime </a:t>
            </a:r>
            <a:r>
              <a:rPr lang="en-US" dirty="0">
                <a:latin typeface="Times New Roman" pitchFamily="18" charset="0"/>
                <a:cs typeface="Times New Roman" pitchFamily="18" charset="0"/>
              </a:rPr>
              <a:t>Daniels </a:t>
            </a:r>
            <a:endParaRPr lang="en-US" dirty="0" smtClean="0">
              <a:latin typeface="Times New Roman" pitchFamily="18" charset="0"/>
              <a:cs typeface="Times New Roman" pitchFamily="18" charset="0"/>
            </a:endParaRPr>
          </a:p>
          <a:p>
            <a:pPr>
              <a:buClrTx/>
              <a:buFontTx/>
              <a:buNone/>
              <a:defRPr/>
            </a:pPr>
            <a:endParaRPr lang="en-US" sz="2800" dirty="0" smtClean="0">
              <a:effectLst>
                <a:outerShdw blurRad="38100" dist="38100" dir="2700000" algn="tl">
                  <a:srgbClr val="DDDDDD"/>
                </a:outerShdw>
              </a:effectLst>
            </a:endParaRPr>
          </a:p>
          <a:p>
            <a:pPr algn="ctr">
              <a:buClrTx/>
              <a:buFontTx/>
              <a:buNone/>
              <a:defRPr/>
            </a:pPr>
            <a:endParaRPr lang="en-US" sz="1600" dirty="0" smtClean="0"/>
          </a:p>
        </p:txBody>
      </p:sp>
      <p:sp>
        <p:nvSpPr>
          <p:cNvPr id="5122" name="Text Box 2"/>
          <p:cNvSpPr txBox="1">
            <a:spLocks noChangeArrowheads="1"/>
          </p:cNvSpPr>
          <p:nvPr/>
        </p:nvSpPr>
        <p:spPr bwMode="auto">
          <a:xfrm>
            <a:off x="3875088" y="4648200"/>
            <a:ext cx="180975"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buClrTx/>
              <a:buFontTx/>
              <a:buNone/>
              <a:defRPr/>
            </a:pPr>
            <a:endParaRPr lang="en-US" sz="1800" smtClean="0"/>
          </a:p>
          <a:p>
            <a:pPr>
              <a:buClrTx/>
              <a:buFontTx/>
              <a:buNone/>
              <a:defRPr/>
            </a:pPr>
            <a:endParaRPr lang="en-US" sz="1800" smtClean="0"/>
          </a:p>
        </p:txBody>
      </p:sp>
      <p:sp>
        <p:nvSpPr>
          <p:cNvPr id="5123" name="Text Box 3"/>
          <p:cNvSpPr txBox="1">
            <a:spLocks noChangeArrowheads="1"/>
          </p:cNvSpPr>
          <p:nvPr/>
        </p:nvSpPr>
        <p:spPr bwMode="auto">
          <a:xfrm>
            <a:off x="3200400" y="3197225"/>
            <a:ext cx="1287463"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smtClean="0"/>
              <a:t> </a:t>
            </a:r>
          </a:p>
          <a:p>
            <a:pPr>
              <a:buClrTx/>
              <a:buFontTx/>
              <a:buNone/>
              <a:defRPr/>
            </a:pPr>
            <a:r>
              <a:rPr lang="en-US" sz="1800" smtClean="0"/>
              <a:t>	  	   </a:t>
            </a:r>
          </a:p>
        </p:txBody>
      </p:sp>
      <p:sp>
        <p:nvSpPr>
          <p:cNvPr id="5124" name="Text Box 4"/>
          <p:cNvSpPr txBox="1">
            <a:spLocks noChangeArrowheads="1"/>
          </p:cNvSpPr>
          <p:nvPr/>
        </p:nvSpPr>
        <p:spPr bwMode="auto">
          <a:xfrm>
            <a:off x="2754313" y="1905000"/>
            <a:ext cx="949325" cy="733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buClrTx/>
              <a:buFontTx/>
              <a:buNone/>
              <a:defRPr/>
            </a:pPr>
            <a:endParaRPr lang="en-US" b="1" smtClean="0">
              <a:solidFill>
                <a:srgbClr val="21421E"/>
              </a:solidFill>
            </a:endParaRPr>
          </a:p>
          <a:p>
            <a:pPr>
              <a:buClrTx/>
              <a:buFontTx/>
              <a:buNone/>
              <a:defRPr/>
            </a:pPr>
            <a:r>
              <a:rPr lang="en-US" sz="1800" smtClean="0"/>
              <a:t>            </a:t>
            </a:r>
          </a:p>
        </p:txBody>
      </p:sp>
      <p:sp>
        <p:nvSpPr>
          <p:cNvPr id="5125" name="Text Box 5"/>
          <p:cNvSpPr txBox="1">
            <a:spLocks noChangeArrowheads="1"/>
          </p:cNvSpPr>
          <p:nvPr/>
        </p:nvSpPr>
        <p:spPr bwMode="auto">
          <a:xfrm>
            <a:off x="549274" y="1828800"/>
            <a:ext cx="8108950" cy="4249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2200" b="1" dirty="0" smtClean="0">
                <a:latin typeface="Times New Roman" pitchFamily="18" charset="0"/>
                <a:cs typeface="Times New Roman" pitchFamily="18" charset="0"/>
              </a:rPr>
              <a:t>Biweekly meetings with NOAA EMC to coordinate GSI </a:t>
            </a:r>
          </a:p>
          <a:p>
            <a:pPr>
              <a:buClrTx/>
              <a:buSzTx/>
              <a:buFontTx/>
              <a:buNone/>
              <a:defRPr/>
            </a:pPr>
            <a:r>
              <a:rPr lang="en-US" sz="2200" b="1" dirty="0" smtClean="0">
                <a:latin typeface="Times New Roman" pitchFamily="18" charset="0"/>
                <a:cs typeface="Times New Roman" pitchFamily="18" charset="0"/>
              </a:rPr>
              <a:t>software changes.</a:t>
            </a:r>
          </a:p>
          <a:p>
            <a:pPr>
              <a:buClrTx/>
              <a:buSzTx/>
              <a:buFontTx/>
              <a:buNone/>
              <a:defRPr/>
            </a:pPr>
            <a:endParaRPr lang="en-US" sz="1600" dirty="0" smtClean="0">
              <a:latin typeface="Times New Roman" pitchFamily="18" charset="0"/>
              <a:cs typeface="Times New Roman" pitchFamily="18" charset="0"/>
            </a:endParaRPr>
          </a:p>
          <a:p>
            <a:pPr>
              <a:buClrTx/>
              <a:buSzTx/>
              <a:buFontTx/>
              <a:buNone/>
              <a:defRPr/>
            </a:pPr>
            <a:r>
              <a:rPr lang="en-US" sz="1600" b="1" dirty="0" smtClean="0">
                <a:latin typeface="Times New Roman" pitchFamily="18" charset="0"/>
                <a:cs typeface="Times New Roman" pitchFamily="18" charset="0"/>
              </a:rPr>
              <a:t>Discussed:</a:t>
            </a:r>
            <a:r>
              <a:rPr lang="en-US" sz="1600" dirty="0" smtClean="0">
                <a:latin typeface="Times New Roman" pitchFamily="18" charset="0"/>
                <a:cs typeface="Times New Roman" pitchFamily="18" charset="0"/>
              </a:rPr>
              <a:t> quality control, departure check, observation error settings and BUFR requirements </a:t>
            </a:r>
          </a:p>
          <a:p>
            <a:pPr>
              <a:buClrTx/>
              <a:buSzTx/>
              <a:buFontTx/>
              <a:buNone/>
              <a:defRPr/>
            </a:pPr>
            <a:r>
              <a:rPr lang="en-US" sz="1600" b="1" dirty="0" smtClean="0">
                <a:latin typeface="Times New Roman" pitchFamily="18" charset="0"/>
                <a:cs typeface="Times New Roman" pitchFamily="18" charset="0"/>
              </a:rPr>
              <a:t>Shared: </a:t>
            </a:r>
            <a:r>
              <a:rPr lang="en-US" sz="1600" dirty="0" smtClean="0">
                <a:latin typeface="Times New Roman" pitchFamily="18" charset="0"/>
                <a:cs typeface="Times New Roman" pitchFamily="18" charset="0"/>
              </a:rPr>
              <a:t>Modifications to the files read_satwnd.f90 and setupw.f90 via SVN to allow merging </a:t>
            </a:r>
          </a:p>
          <a:p>
            <a:pPr>
              <a:buClrTx/>
              <a:buSzTx/>
              <a:buFontTx/>
              <a:buNone/>
              <a:defRPr/>
            </a:pPr>
            <a:r>
              <a:rPr lang="en-US" sz="1600" dirty="0" smtClean="0">
                <a:latin typeface="Times New Roman" pitchFamily="18" charset="0"/>
                <a:cs typeface="Times New Roman" pitchFamily="18" charset="0"/>
              </a:rPr>
              <a:t>with EMC efforts to include new data sources, increased data frequency, and the next generation </a:t>
            </a:r>
          </a:p>
          <a:p>
            <a:pPr>
              <a:buClrTx/>
              <a:buSzTx/>
              <a:buFontTx/>
              <a:buNone/>
              <a:defRPr/>
            </a:pPr>
            <a:r>
              <a:rPr lang="en-US" sz="1600" dirty="0" smtClean="0">
                <a:latin typeface="Times New Roman" pitchFamily="18" charset="0"/>
                <a:cs typeface="Times New Roman" pitchFamily="18" charset="0"/>
              </a:rPr>
              <a:t>satellite wind BUFR format. </a:t>
            </a:r>
          </a:p>
          <a:p>
            <a:pPr>
              <a:buClrTx/>
              <a:buFontTx/>
              <a:buNone/>
              <a:defRPr/>
            </a:pPr>
            <a:endParaRPr lang="en-US" sz="2200" b="1" dirty="0" smtClean="0">
              <a:latin typeface="Times New Roman" pitchFamily="18" charset="0"/>
              <a:cs typeface="Times New Roman" pitchFamily="18" charset="0"/>
            </a:endParaRPr>
          </a:p>
          <a:p>
            <a:pPr>
              <a:buClrTx/>
              <a:buFontTx/>
              <a:buNone/>
              <a:defRPr/>
            </a:pPr>
            <a:r>
              <a:rPr lang="en-US" sz="2200" b="1" dirty="0" smtClean="0">
                <a:latin typeface="Times New Roman" pitchFamily="18" charset="0"/>
                <a:cs typeface="Times New Roman" pitchFamily="18" charset="0"/>
              </a:rPr>
              <a:t>Current CIMSS efforts:</a:t>
            </a:r>
          </a:p>
          <a:p>
            <a:pPr>
              <a:buClrTx/>
              <a:buFontTx/>
              <a:buNone/>
              <a:defRPr/>
            </a:pPr>
            <a:endParaRPr lang="en-US" sz="2200" b="1" dirty="0" smtClean="0">
              <a:latin typeface="Times New Roman" pitchFamily="18" charset="0"/>
              <a:cs typeface="Times New Roman" pitchFamily="18" charset="0"/>
            </a:endParaRPr>
          </a:p>
          <a:p>
            <a:pPr>
              <a:buClrTx/>
              <a:buFontTx/>
              <a:buNone/>
              <a:defRPr/>
            </a:pPr>
            <a:r>
              <a:rPr lang="en-US" sz="1600" b="1" dirty="0" smtClean="0">
                <a:latin typeface="Times New Roman" pitchFamily="18" charset="0"/>
                <a:cs typeface="Times New Roman" pitchFamily="18" charset="0"/>
              </a:rPr>
              <a:t>GOES-R ABI: </a:t>
            </a:r>
            <a:r>
              <a:rPr lang="en-US" sz="1600" dirty="0" smtClean="0">
                <a:latin typeface="Times New Roman" pitchFamily="18" charset="0"/>
                <a:cs typeface="Times New Roman" pitchFamily="18" charset="0"/>
              </a:rPr>
              <a:t>James Jung, Sharon Nebuda, David Santek, Jaime Daniels (STAR)</a:t>
            </a:r>
          </a:p>
          <a:p>
            <a:pPr marL="285750" indent="-285750">
              <a:buClrTx/>
              <a:buFont typeface="Arial"/>
              <a:buChar char="•"/>
              <a:defRPr/>
            </a:pPr>
            <a:r>
              <a:rPr lang="en-US" sz="1600" dirty="0" smtClean="0">
                <a:latin typeface="Times New Roman" pitchFamily="18" charset="0"/>
                <a:cs typeface="Times New Roman" pitchFamily="18" charset="0"/>
              </a:rPr>
              <a:t>Preparing for GOES-R ABI AMVs</a:t>
            </a:r>
          </a:p>
          <a:p>
            <a:pPr>
              <a:buClrTx/>
              <a:buFontTx/>
              <a:buNone/>
              <a:defRPr/>
            </a:pPr>
            <a:endParaRPr lang="en-US" sz="1600" dirty="0" smtClean="0">
              <a:latin typeface="Times New Roman" pitchFamily="18" charset="0"/>
              <a:cs typeface="Times New Roman" pitchFamily="18" charset="0"/>
            </a:endParaRPr>
          </a:p>
          <a:p>
            <a:pPr>
              <a:buClrTx/>
              <a:buSzTx/>
              <a:buFontTx/>
              <a:buNone/>
              <a:defRPr/>
            </a:pPr>
            <a:r>
              <a:rPr lang="en-US" sz="1600" b="1" dirty="0" smtClean="0">
                <a:latin typeface="Times New Roman" pitchFamily="18" charset="0"/>
                <a:cs typeface="Times New Roman" pitchFamily="18" charset="0"/>
              </a:rPr>
              <a:t>MODIS/AVHRR : </a:t>
            </a:r>
            <a:r>
              <a:rPr lang="en-US" sz="1600" dirty="0" smtClean="0">
                <a:latin typeface="Times New Roman" pitchFamily="18" charset="0"/>
                <a:cs typeface="Times New Roman" pitchFamily="18" charset="0"/>
              </a:rPr>
              <a:t>David Santek, Brett Hoover, Sharon Nebuda</a:t>
            </a:r>
          </a:p>
          <a:p>
            <a:pPr marL="285750" indent="-285750">
              <a:buClrTx/>
              <a:buSzTx/>
              <a:buFont typeface="Arial"/>
              <a:buChar char="•"/>
              <a:defRPr/>
            </a:pPr>
            <a:r>
              <a:rPr lang="en-US" sz="1600" dirty="0" smtClean="0">
                <a:latin typeface="Times New Roman" pitchFamily="18" charset="0"/>
                <a:cs typeface="Times New Roman" pitchFamily="18" charset="0"/>
              </a:rPr>
              <a:t>Modification of quality control to use the Log Normal Vector Departure</a:t>
            </a:r>
          </a:p>
        </p:txBody>
      </p:sp>
    </p:spTree>
    <p:extLst>
      <p:ext uri="{BB962C8B-B14F-4D97-AF65-F5344CB8AC3E}">
        <p14:creationId xmlns:p14="http://schemas.microsoft.com/office/powerpoint/2010/main" xmlns="" val="8325574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91403"/>
            <a:ext cx="6250429"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Additional Status Update Slides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13726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81000" y="152400"/>
            <a:ext cx="8458200" cy="685800"/>
          </a:xfrm>
          <a:prstGeom prst="rect">
            <a:avLst/>
          </a:prstGeom>
          <a:ln>
            <a:noFill/>
          </a:ln>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smtClean="0">
                <a:latin typeface="Times New Roman" pitchFamily="18" charset="0"/>
                <a:ea typeface="+mj-ea"/>
                <a:cs typeface="Times New Roman" pitchFamily="18" charset="0"/>
              </a:rPr>
              <a:t>Porting CMAQ Model and Aerosol Assimilation System to Support  the Aerosol Forecasts for GOES-R Proving Ground Experiments</a:t>
            </a:r>
            <a:endParaRPr kumimoji="0" lang="en-US"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2" name="Title 1"/>
          <p:cNvSpPr txBox="1">
            <a:spLocks/>
          </p:cNvSpPr>
          <p:nvPr/>
        </p:nvSpPr>
        <p:spPr>
          <a:xfrm>
            <a:off x="609600" y="914400"/>
            <a:ext cx="8229600" cy="228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err="1" smtClean="0">
                <a:latin typeface="Times New Roman" pitchFamily="18" charset="0"/>
                <a:ea typeface="+mj-ea"/>
                <a:cs typeface="Times New Roman" pitchFamily="18" charset="0"/>
              </a:rPr>
              <a:t>Qiang</a:t>
            </a:r>
            <a:r>
              <a:rPr lang="en-US" b="1" dirty="0" smtClean="0">
                <a:latin typeface="Times New Roman" pitchFamily="18" charset="0"/>
                <a:ea typeface="+mj-ea"/>
                <a:cs typeface="Times New Roman" pitchFamily="18" charset="0"/>
              </a:rPr>
              <a:t> Zhao and </a:t>
            </a:r>
            <a:r>
              <a:rPr lang="en-US" b="1" dirty="0" err="1" smtClean="0">
                <a:latin typeface="Times New Roman" pitchFamily="18" charset="0"/>
                <a:ea typeface="+mj-ea"/>
                <a:cs typeface="Times New Roman" pitchFamily="18" charset="0"/>
              </a:rPr>
              <a:t>Shobha</a:t>
            </a:r>
            <a:r>
              <a:rPr lang="en-US" b="1" dirty="0" smtClean="0">
                <a:latin typeface="Times New Roman" pitchFamily="18" charset="0"/>
                <a:ea typeface="+mj-ea"/>
                <a:cs typeface="Times New Roman" pitchFamily="18" charset="0"/>
              </a:rPr>
              <a:t> </a:t>
            </a:r>
            <a:r>
              <a:rPr lang="en-US" b="1" dirty="0" err="1" smtClean="0">
                <a:latin typeface="Times New Roman" pitchFamily="18" charset="0"/>
                <a:ea typeface="+mj-ea"/>
                <a:cs typeface="Times New Roman" pitchFamily="18" charset="0"/>
              </a:rPr>
              <a:t>Kondragunta</a:t>
            </a:r>
            <a:r>
              <a:rPr lang="en-US" b="1" dirty="0" smtClean="0">
                <a:latin typeface="Times New Roman" pitchFamily="18" charset="0"/>
                <a:ea typeface="+mj-ea"/>
                <a:cs typeface="Times New Roman" pitchFamily="18" charset="0"/>
              </a:rPr>
              <a:t> </a:t>
            </a:r>
            <a:endParaRPr kumimoji="0" lang="en-US" b="1" i="0" u="none" strike="noStrike" kern="1200" cap="none" spc="0" normalizeH="0" baseline="0" noProof="0" dirty="0">
              <a:ln>
                <a:noFill/>
              </a:ln>
              <a:uLnTx/>
              <a:uFillTx/>
              <a:latin typeface="Times New Roman" pitchFamily="18" charset="0"/>
              <a:ea typeface="+mj-ea"/>
              <a:cs typeface="Times New Roman" pitchFamily="18" charset="0"/>
            </a:endParaRPr>
          </a:p>
        </p:txBody>
      </p:sp>
      <p:sp>
        <p:nvSpPr>
          <p:cNvPr id="24" name="Text Placeholder 2"/>
          <p:cNvSpPr>
            <a:spLocks noGrp="1"/>
          </p:cNvSpPr>
          <p:nvPr>
            <p:ph type="body" idx="2"/>
          </p:nvPr>
        </p:nvSpPr>
        <p:spPr>
          <a:xfrm>
            <a:off x="304800" y="1371600"/>
            <a:ext cx="8534400" cy="5181600"/>
          </a:xfrm>
          <a:ln>
            <a:noFill/>
          </a:ln>
        </p:spPr>
        <p:txBody>
          <a:bodyPr>
            <a:normAutofit fontScale="62500" lnSpcReduction="20000"/>
          </a:bodyPr>
          <a:lstStyle/>
          <a:p>
            <a:r>
              <a:rPr lang="en-US" sz="1100" b="1" dirty="0" smtClean="0">
                <a:latin typeface="Times New Roman" pitchFamily="18" charset="0"/>
                <a:cs typeface="Times New Roman" pitchFamily="18" charset="0"/>
              </a:rPr>
              <a:t/>
            </a:r>
            <a:br>
              <a:rPr lang="en-US" sz="1100" b="1"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Stand-alone CMAQ model aerosol assimilation system on the S4 computer to improve the aerosol forecasts has been setup:</a:t>
            </a:r>
          </a:p>
          <a:p>
            <a:endParaRPr lang="en-US" sz="2600" dirty="0" smtClean="0">
              <a:latin typeface="Times New Roman" pitchFamily="18" charset="0"/>
              <a:cs typeface="Times New Roman" pitchFamily="18" charset="0"/>
            </a:endParaRPr>
          </a:p>
          <a:p>
            <a:pPr marL="342900" indent="-342900">
              <a:buFont typeface="Wingdings" pitchFamily="2" charset="2"/>
              <a:buChar char="§"/>
            </a:pPr>
            <a:r>
              <a:rPr lang="en-US" sz="2600" dirty="0" smtClean="0">
                <a:latin typeface="Times New Roman" pitchFamily="18" charset="0"/>
                <a:cs typeface="Times New Roman" pitchFamily="18" charset="0"/>
              </a:rPr>
              <a:t>Ported the </a:t>
            </a:r>
            <a:r>
              <a:rPr lang="en-US" sz="2600" dirty="0" err="1" smtClean="0">
                <a:latin typeface="Times New Roman" pitchFamily="18" charset="0"/>
                <a:cs typeface="Times New Roman" pitchFamily="18" charset="0"/>
              </a:rPr>
              <a:t>Cressman</a:t>
            </a:r>
            <a:r>
              <a:rPr lang="en-US" sz="2600" dirty="0" smtClean="0">
                <a:latin typeface="Times New Roman" pitchFamily="18" charset="0"/>
                <a:cs typeface="Times New Roman" pitchFamily="18" charset="0"/>
              </a:rPr>
              <a:t> style Analysis-Forecast-Cycling data assimilation system to S4 and integrated it with the CMAQ model through shell scripts. </a:t>
            </a:r>
          </a:p>
          <a:p>
            <a:pPr marL="342900" indent="-342900">
              <a:buFont typeface="Wingdings" pitchFamily="2" charset="2"/>
              <a:buChar char="§"/>
            </a:pPr>
            <a:r>
              <a:rPr lang="en-US" sz="2600" dirty="0" smtClean="0">
                <a:latin typeface="Times New Roman" pitchFamily="18" charset="0"/>
                <a:cs typeface="Times New Roman" pitchFamily="18" charset="0"/>
              </a:rPr>
              <a:t>Modified CMAQ configuration to generate aerosol diagnostic data. </a:t>
            </a:r>
          </a:p>
          <a:p>
            <a:pPr marL="342900" indent="-342900">
              <a:buFont typeface="Wingdings" pitchFamily="2" charset="2"/>
              <a:buChar char="§"/>
            </a:pPr>
            <a:r>
              <a:rPr lang="en-US" sz="2600" dirty="0" smtClean="0">
                <a:latin typeface="Times New Roman" pitchFamily="18" charset="0"/>
                <a:cs typeface="Times New Roman" pitchFamily="18" charset="0"/>
              </a:rPr>
              <a:t>The Sparse Matrix Operator Kernel Emission (SMOKE) model was downloaded and installed on S4.  The latest National Emissions Inventory (NEI) data were investigated.</a:t>
            </a:r>
          </a:p>
          <a:p>
            <a:pPr marL="342900" lvl="0" indent="-342900">
              <a:buFont typeface="Wingdings" pitchFamily="2" charset="2"/>
              <a:buChar char="§"/>
              <a:defRPr/>
            </a:pPr>
            <a:r>
              <a:rPr lang="en-US" sz="2600" dirty="0" smtClean="0">
                <a:latin typeface="Times New Roman" pitchFamily="18" charset="0"/>
                <a:cs typeface="Times New Roman" pitchFamily="18" charset="0"/>
              </a:rPr>
              <a:t>Prepare for near-real-time air quality data assimilation/forecast experiment:</a:t>
            </a:r>
          </a:p>
          <a:p>
            <a:pPr marL="800100" lvl="1" indent="-342900">
              <a:buFont typeface="Wingdings" pitchFamily="2" charset="2"/>
              <a:buChar char="§"/>
              <a:defRPr/>
            </a:pPr>
            <a:r>
              <a:rPr lang="en-US" sz="2600" dirty="0" smtClean="0">
                <a:latin typeface="Times New Roman" pitchFamily="18" charset="0"/>
                <a:cs typeface="Times New Roman" pitchFamily="18" charset="0"/>
              </a:rPr>
              <a:t>Setup and streamlined automatic data flow from NOAA/Zeus to S4 for model input data files and from S4 to STAR local computers for model output.</a:t>
            </a:r>
          </a:p>
          <a:p>
            <a:pPr marL="800100" lvl="1" indent="-342900">
              <a:buFont typeface="Wingdings" pitchFamily="2" charset="2"/>
              <a:buChar char="§"/>
              <a:defRPr/>
            </a:pPr>
            <a:r>
              <a:rPr lang="en-US" sz="2600" dirty="0" smtClean="0">
                <a:latin typeface="Times New Roman" pitchFamily="18" charset="0"/>
                <a:cs typeface="Times New Roman" pitchFamily="18" charset="0"/>
              </a:rPr>
              <a:t>Developed a layer-collapsing package to reduce both the data size and computing time needed to run the CMAQ model.</a:t>
            </a:r>
          </a:p>
          <a:p>
            <a:pPr marL="800100" lvl="1" indent="-342900">
              <a:buFont typeface="Wingdings" pitchFamily="2" charset="2"/>
              <a:buChar char="§"/>
              <a:defRPr/>
            </a:pPr>
            <a:endParaRPr lang="en-US" sz="2600" dirty="0" smtClean="0">
              <a:latin typeface="Times New Roman" pitchFamily="18" charset="0"/>
              <a:cs typeface="Times New Roman" pitchFamily="18" charset="0"/>
            </a:endParaRPr>
          </a:p>
          <a:p>
            <a:pPr marL="342900" indent="-342900">
              <a:buFont typeface="Wingdings" pitchFamily="2" charset="2"/>
              <a:buChar char="§"/>
              <a:defRPr/>
            </a:pPr>
            <a:r>
              <a:rPr lang="en-US" sz="2800" dirty="0">
                <a:latin typeface="Times New Roman" pitchFamily="18" charset="0"/>
                <a:cs typeface="Times New Roman" pitchFamily="18" charset="0"/>
              </a:rPr>
              <a:t>Plans for next 6 months period:</a:t>
            </a:r>
          </a:p>
          <a:p>
            <a:pPr marL="800100" lvl="1" indent="-342900">
              <a:buFont typeface="Wingdings" pitchFamily="2" charset="2"/>
              <a:buChar char="§"/>
              <a:defRPr/>
            </a:pPr>
            <a:r>
              <a:rPr lang="en-US" sz="2600" dirty="0">
                <a:latin typeface="Times New Roman" pitchFamily="18" charset="0"/>
                <a:cs typeface="Times New Roman" pitchFamily="18" charset="0"/>
              </a:rPr>
              <a:t>Setup real time experiments during DISCOVER-AQ field campaign</a:t>
            </a:r>
          </a:p>
          <a:p>
            <a:pPr marL="800100" lvl="1" indent="-342900">
              <a:buFont typeface="Wingdings" pitchFamily="2" charset="2"/>
              <a:buChar char="§"/>
              <a:defRPr/>
            </a:pPr>
            <a:r>
              <a:rPr lang="en-US" sz="2600" dirty="0">
                <a:latin typeface="Times New Roman" pitchFamily="18" charset="0"/>
                <a:cs typeface="Times New Roman" pitchFamily="18" charset="0"/>
              </a:rPr>
              <a:t>Investigate CALIPSO aerosol data properties and availability and conduct experiments to assimilate CALIPSO aerosol extinction profile retrievals into CMAQ model.</a:t>
            </a:r>
          </a:p>
          <a:p>
            <a:pPr marL="800100" lvl="1" indent="-342900">
              <a:buFont typeface="Wingdings" pitchFamily="2" charset="2"/>
              <a:buChar char="§"/>
              <a:defRPr/>
            </a:pPr>
            <a:r>
              <a:rPr lang="en-US" sz="2600" dirty="0">
                <a:latin typeface="Times New Roman" pitchFamily="18" charset="0"/>
                <a:cs typeface="Times New Roman" pitchFamily="18" charset="0"/>
              </a:rPr>
              <a:t>Continue the effort to build up emission processing system for the CMAQ model</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93089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477962"/>
          </a:xfrm>
        </p:spPr>
        <p:txBody>
          <a:bodyPr>
            <a:normAutofit/>
          </a:bodyPr>
          <a:lstStyle/>
          <a:p>
            <a:pPr algn="l"/>
            <a:r>
              <a:rPr lang="en-US" sz="2800" dirty="0" smtClean="0">
                <a:latin typeface="Times New Roman" pitchFamily="18" charset="0"/>
                <a:cs typeface="Times New Roman" pitchFamily="18" charset="0"/>
              </a:rPr>
              <a:t>Transfer new/improved information into </a:t>
            </a:r>
            <a:r>
              <a:rPr lang="en-US" sz="2800" dirty="0" err="1" smtClean="0">
                <a:latin typeface="Times New Roman" pitchFamily="18" charset="0"/>
                <a:cs typeface="Times New Roman" pitchFamily="18" charset="0"/>
              </a:rPr>
              <a:t>Bufr</a:t>
            </a:r>
            <a:r>
              <a:rPr lang="en-US" sz="2800" dirty="0" smtClean="0">
                <a:latin typeface="Times New Roman" pitchFamily="18" charset="0"/>
                <a:cs typeface="Times New Roman" pitchFamily="18" charset="0"/>
              </a:rPr>
              <a:t> for better IR sounder assimilation with GSI</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3429000"/>
            <a:ext cx="8229600" cy="3200400"/>
          </a:xfrm>
        </p:spPr>
        <p:txBody>
          <a:bodyPr>
            <a:normAutofit/>
          </a:bodyPr>
          <a:lstStyle/>
          <a:p>
            <a:r>
              <a:rPr lang="en-US" sz="2400" dirty="0" smtClean="0">
                <a:latin typeface="Times New Roman" pitchFamily="18" charset="0"/>
                <a:cs typeface="Times New Roman" pitchFamily="18" charset="0"/>
              </a:rPr>
              <a:t>AIRS radiances with better cloud detection using MODIS (</a:t>
            </a:r>
            <a:r>
              <a:rPr lang="en-US" sz="2400" dirty="0" smtClean="0">
                <a:solidFill>
                  <a:srgbClr val="00B050"/>
                </a:solidFill>
                <a:latin typeface="Times New Roman" pitchFamily="18" charset="0"/>
                <a:cs typeface="Times New Roman" pitchFamily="18" charset="0"/>
              </a:rPr>
              <a:t>Done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AIRS cloud-cleared (removed) radiances using MODIS (</a:t>
            </a:r>
            <a:r>
              <a:rPr lang="en-US" sz="2400" dirty="0" smtClean="0">
                <a:solidFill>
                  <a:srgbClr val="00B050"/>
                </a:solidFill>
                <a:latin typeface="Times New Roman" pitchFamily="18" charset="0"/>
                <a:cs typeface="Times New Roman" pitchFamily="18" charset="0"/>
              </a:rPr>
              <a:t>Done</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CrIS</a:t>
            </a:r>
            <a:r>
              <a:rPr lang="en-US" sz="2400" dirty="0" smtClean="0">
                <a:latin typeface="Times New Roman" pitchFamily="18" charset="0"/>
                <a:cs typeface="Times New Roman" pitchFamily="18" charset="0"/>
              </a:rPr>
              <a:t> radiances with better cloud detection and cloud-removal (</a:t>
            </a:r>
            <a:r>
              <a:rPr lang="en-US" sz="2400" dirty="0" smtClean="0">
                <a:solidFill>
                  <a:srgbClr val="FF0000"/>
                </a:solidFill>
                <a:latin typeface="Times New Roman" pitchFamily="18" charset="0"/>
                <a:cs typeface="Times New Roman" pitchFamily="18" charset="0"/>
              </a:rPr>
              <a:t>ongoing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0" y="228600"/>
            <a:ext cx="9144000" cy="1200329"/>
          </a:xfrm>
          <a:prstGeom prst="rect">
            <a:avLst/>
          </a:prstGeom>
        </p:spPr>
        <p:txBody>
          <a:bodyPr wrap="square">
            <a:spAutoFit/>
          </a:bodyPr>
          <a:lstStyle/>
          <a:p>
            <a:pPr algn="ctr"/>
            <a:r>
              <a:rPr lang="en-US" sz="3600" dirty="0">
                <a:latin typeface="Times New Roman" pitchFamily="18" charset="0"/>
                <a:cs typeface="Times New Roman" pitchFamily="18" charset="0"/>
              </a:rPr>
              <a:t>Satellite Data Assimilation for Tropical storm forecasts - SDAT </a:t>
            </a:r>
          </a:p>
        </p:txBody>
      </p:sp>
    </p:spTree>
    <p:extLst>
      <p:ext uri="{BB962C8B-B14F-4D97-AF65-F5344CB8AC3E}">
        <p14:creationId xmlns:p14="http://schemas.microsoft.com/office/powerpoint/2010/main" xmlns="" val="96570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219200"/>
          </a:xfrm>
        </p:spPr>
        <p:txBody>
          <a:bodyPr>
            <a:noAutofit/>
          </a:bodyPr>
          <a:lstStyle/>
          <a:p>
            <a:r>
              <a:rPr lang="en-US" sz="1800" i="1" dirty="0" smtClean="0">
                <a:latin typeface="Times New Roman" pitchFamily="18" charset="0"/>
                <a:cs typeface="Times New Roman" pitchFamily="18" charset="0"/>
              </a:rPr>
              <a:t>GSI Activities and Future Plan  -Tong Zhu and Sid </a:t>
            </a:r>
            <a:r>
              <a:rPr lang="en-US" sz="1800" i="1" dirty="0" err="1" smtClean="0">
                <a:latin typeface="Times New Roman" pitchFamily="18" charset="0"/>
                <a:cs typeface="Times New Roman" pitchFamily="18" charset="0"/>
              </a:rPr>
              <a:t>Boukabara</a:t>
            </a:r>
            <a:r>
              <a:rPr lang="en-US" sz="1800" i="1" dirty="0" smtClean="0">
                <a:latin typeface="Times New Roman" pitchFamily="18" charset="0"/>
                <a:cs typeface="Times New Roman" pitchFamily="18" charset="0"/>
              </a:rPr>
              <a:t> (July 2014)</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t>Community Satellite data Thinning and Representation Optimization Tool (CSTROT)</a:t>
            </a:r>
            <a:endParaRPr lang="en-US" sz="2300" b="1" dirty="0">
              <a:latin typeface="Times New Roman" pitchFamily="18" charset="0"/>
              <a:cs typeface="Times New Roman" pitchFamily="18" charset="0"/>
            </a:endParaRPr>
          </a:p>
        </p:txBody>
      </p:sp>
      <p:sp>
        <p:nvSpPr>
          <p:cNvPr id="5" name="Rectangle 4"/>
          <p:cNvSpPr/>
          <p:nvPr/>
        </p:nvSpPr>
        <p:spPr>
          <a:xfrm>
            <a:off x="457200" y="5334000"/>
            <a:ext cx="3733800" cy="646331"/>
          </a:xfrm>
          <a:prstGeom prst="rect">
            <a:avLst/>
          </a:prstGeom>
        </p:spPr>
        <p:txBody>
          <a:bodyPr wrap="square">
            <a:spAutoFit/>
          </a:bodyPr>
          <a:lstStyle/>
          <a:p>
            <a:r>
              <a:rPr lang="en-US" sz="1200" dirty="0" smtClean="0">
                <a:latin typeface="Times New Roman" pitchFamily="18" charset="0"/>
                <a:cs typeface="Times New Roman" pitchFamily="18" charset="0"/>
              </a:rPr>
              <a:t>AMSU-A Ch-2 Tb on 0600 UTC 25 Oct. 2012 thinned with CSTROT scheme, with two target regions and two domain areas selected for higher density data.</a:t>
            </a:r>
            <a:endParaRPr lang="en-US" sz="1200" dirty="0">
              <a:latin typeface="Times New Roman" pitchFamily="18" charset="0"/>
              <a:cs typeface="Times New Roman" pitchFamily="18" charset="0"/>
            </a:endParaRPr>
          </a:p>
        </p:txBody>
      </p:sp>
      <p:sp>
        <p:nvSpPr>
          <p:cNvPr id="7" name="Rectangle 6"/>
          <p:cNvSpPr/>
          <p:nvPr/>
        </p:nvSpPr>
        <p:spPr>
          <a:xfrm>
            <a:off x="4572000" y="1295400"/>
            <a:ext cx="4267200" cy="5312223"/>
          </a:xfrm>
          <a:prstGeom prst="rect">
            <a:avLst/>
          </a:prstGeom>
        </p:spPr>
        <p:txBody>
          <a:bodyPr wrap="square">
            <a:spAutoFit/>
          </a:bodyPr>
          <a:lstStyle/>
          <a:p>
            <a:pPr marL="228600" indent="-228600">
              <a:lnSpc>
                <a:spcPct val="80000"/>
              </a:lnSpc>
              <a:spcBef>
                <a:spcPct val="20000"/>
              </a:spcBef>
              <a:buFontTx/>
              <a:buChar char="•"/>
              <a:defRPr/>
            </a:pPr>
            <a:r>
              <a:rPr lang="en-US" sz="1600" b="1" dirty="0" smtClean="0">
                <a:solidFill>
                  <a:srgbClr val="009900"/>
                </a:solidFill>
                <a:latin typeface="Times New Roman" pitchFamily="18" charset="0"/>
                <a:cs typeface="Times New Roman" pitchFamily="18" charset="0"/>
              </a:rPr>
              <a:t>Summary for the development of CSTROT:</a:t>
            </a:r>
            <a:endParaRPr lang="en-US" sz="1600" dirty="0">
              <a:latin typeface="Times New Roman" pitchFamily="18" charset="0"/>
              <a:cs typeface="Times New Roman" pitchFamily="18" charset="0"/>
            </a:endParaRPr>
          </a:p>
          <a:p>
            <a:pPr marL="347663" lvl="1" indent="-228600">
              <a:lnSpc>
                <a:spcPct val="80000"/>
              </a:lnSpc>
              <a:spcBef>
                <a:spcPct val="20000"/>
              </a:spcBef>
              <a:buFont typeface="Wingdings" pitchFamily="2" charset="2"/>
              <a:buChar char="Ø"/>
              <a:defRPr/>
            </a:pPr>
            <a:r>
              <a:rPr lang="en-US" sz="1600" dirty="0" smtClean="0">
                <a:latin typeface="Times New Roman" pitchFamily="18" charset="0"/>
                <a:cs typeface="Times New Roman" pitchFamily="18" charset="0"/>
              </a:rPr>
              <a:t>A new thinning scheme is under development to optimize satellite data selection in GSI data assimilation procedure for global and regional modeling systems. </a:t>
            </a:r>
          </a:p>
          <a:p>
            <a:pPr marL="347663" lvl="1" indent="-228600">
              <a:lnSpc>
                <a:spcPct val="80000"/>
              </a:lnSpc>
              <a:spcBef>
                <a:spcPct val="20000"/>
              </a:spcBef>
              <a:buFont typeface="Wingdings" pitchFamily="2" charset="2"/>
              <a:buChar char="Ø"/>
              <a:defRPr/>
            </a:pPr>
            <a:r>
              <a:rPr lang="en-US" sz="1600" dirty="0" smtClean="0">
                <a:latin typeface="Times New Roman" pitchFamily="18" charset="0"/>
                <a:cs typeface="Times New Roman" pitchFamily="18" charset="0"/>
              </a:rPr>
              <a:t>The thinning strategy is based on the derived standard deviation (STD) of the satellite data that to be thinned. High density observations will be kept within data high </a:t>
            </a:r>
            <a:r>
              <a:rPr lang="en-US" sz="1600" dirty="0" err="1" smtClean="0">
                <a:latin typeface="Times New Roman" pitchFamily="18" charset="0"/>
                <a:cs typeface="Times New Roman" pitchFamily="18" charset="0"/>
              </a:rPr>
              <a:t>variational</a:t>
            </a:r>
            <a:r>
              <a:rPr lang="en-US" sz="1600" dirty="0" smtClean="0">
                <a:latin typeface="Times New Roman" pitchFamily="18" charset="0"/>
                <a:cs typeface="Times New Roman" pitchFamily="18" charset="0"/>
              </a:rPr>
              <a:t> regions, such as tropical cyclone and front systems. High density data can also be selected by giving the locations of the interested regions. </a:t>
            </a:r>
          </a:p>
          <a:p>
            <a:pPr marL="347663" lvl="1" indent="-228600">
              <a:lnSpc>
                <a:spcPct val="80000"/>
              </a:lnSpc>
              <a:spcBef>
                <a:spcPct val="20000"/>
              </a:spcBef>
              <a:buFont typeface="Wingdings" pitchFamily="2" charset="2"/>
              <a:buChar char="Ø"/>
              <a:defRPr/>
            </a:pPr>
            <a:r>
              <a:rPr lang="en-US" sz="1600" dirty="0" smtClean="0">
                <a:latin typeface="Times New Roman" pitchFamily="18" charset="0"/>
                <a:cs typeface="Times New Roman" pitchFamily="18" charset="0"/>
              </a:rPr>
              <a:t>Figure left illustrates the observation points kept after the thinning for NOAA-15 AMSU-A channel-2 brightness temperatures, with higher density observations selected in two target regions and two domains.</a:t>
            </a:r>
          </a:p>
          <a:p>
            <a:pPr marL="228600" indent="-228600">
              <a:lnSpc>
                <a:spcPct val="80000"/>
              </a:lnSpc>
              <a:spcBef>
                <a:spcPct val="20000"/>
              </a:spcBef>
              <a:buFontTx/>
              <a:buChar char="•"/>
              <a:defRPr/>
            </a:pPr>
            <a:r>
              <a:rPr lang="en-US" sz="1600" b="1" dirty="0" smtClean="0">
                <a:solidFill>
                  <a:srgbClr val="009900"/>
                </a:solidFill>
                <a:latin typeface="Times New Roman" pitchFamily="18" charset="0"/>
                <a:cs typeface="Times New Roman" pitchFamily="18" charset="0"/>
              </a:rPr>
              <a:t>Future plan:</a:t>
            </a:r>
            <a:endParaRPr lang="en-US" sz="1600" b="1" dirty="0">
              <a:solidFill>
                <a:srgbClr val="009900"/>
              </a:solidFill>
              <a:latin typeface="Times New Roman" pitchFamily="18" charset="0"/>
              <a:cs typeface="Times New Roman" pitchFamily="18" charset="0"/>
            </a:endParaRPr>
          </a:p>
          <a:p>
            <a:pPr marL="347663" lvl="1" indent="-228600">
              <a:lnSpc>
                <a:spcPct val="80000"/>
              </a:lnSpc>
              <a:spcBef>
                <a:spcPct val="20000"/>
              </a:spcBef>
              <a:buFont typeface="Wingdings" pitchFamily="2" charset="2"/>
              <a:buChar char="Ø"/>
              <a:defRPr/>
            </a:pPr>
            <a:r>
              <a:rPr lang="en-US" sz="1600" dirty="0" smtClean="0">
                <a:latin typeface="Times New Roman" pitchFamily="18" charset="0"/>
                <a:cs typeface="Times New Roman" pitchFamily="18" charset="0"/>
              </a:rPr>
              <a:t>We will keep working on the development of the new thinning scheme, and the implement of the scheme into GSI system.</a:t>
            </a:r>
            <a:endParaRPr lang="en-US" sz="1600" dirty="0">
              <a:latin typeface="Times New Roman" pitchFamily="18" charset="0"/>
              <a:cs typeface="Times New Roman" pitchFamily="18" charset="0"/>
            </a:endParaRPr>
          </a:p>
          <a:p>
            <a:pPr marL="347663" lvl="1" indent="-228600">
              <a:lnSpc>
                <a:spcPct val="80000"/>
              </a:lnSpc>
              <a:spcBef>
                <a:spcPct val="20000"/>
              </a:spcBef>
              <a:buFont typeface="Wingdings" pitchFamily="2" charset="2"/>
              <a:buChar char="Ø"/>
              <a:defRPr/>
            </a:pPr>
            <a:r>
              <a:rPr lang="en-US" sz="1600" dirty="0" smtClean="0">
                <a:latin typeface="Times New Roman" pitchFamily="18" charset="0"/>
                <a:cs typeface="Times New Roman" pitchFamily="18" charset="0"/>
              </a:rPr>
              <a:t>Perform impact studies </a:t>
            </a:r>
            <a:r>
              <a:rPr lang="en-US" sz="1600" dirty="0">
                <a:latin typeface="Times New Roman" pitchFamily="18" charset="0"/>
                <a:cs typeface="Times New Roman" pitchFamily="18" charset="0"/>
              </a:rPr>
              <a:t>of the assimilation of GOES and SEVIRI on </a:t>
            </a:r>
            <a:r>
              <a:rPr lang="en-US" sz="1600" dirty="0" smtClean="0">
                <a:latin typeface="Times New Roman" pitchFamily="18" charset="0"/>
                <a:cs typeface="Times New Roman" pitchFamily="18" charset="0"/>
              </a:rPr>
              <a:t>GFS and HWRF forecasts with the new thinning scheme.</a:t>
            </a:r>
          </a:p>
        </p:txBody>
      </p:sp>
      <p:pic>
        <p:nvPicPr>
          <p:cNvPr id="6" name="Picture 5" descr="dthin3-t6c-full-amsua_n18-ch02.2012102506.NoCIce.WiDom.png"/>
          <p:cNvPicPr>
            <a:picLocks noChangeAspect="1"/>
          </p:cNvPicPr>
          <p:nvPr/>
        </p:nvPicPr>
        <p:blipFill>
          <a:blip r:embed="rId2" cstate="print"/>
          <a:srcRect l="11294" t="13176" r="28863" b="11294"/>
          <a:stretch>
            <a:fillRect/>
          </a:stretch>
        </p:blipFill>
        <p:spPr>
          <a:xfrm>
            <a:off x="228600" y="1447800"/>
            <a:ext cx="4277302" cy="3598979"/>
          </a:xfrm>
          <a:prstGeom prst="rect">
            <a:avLst/>
          </a:prstGeom>
        </p:spPr>
      </p:pic>
    </p:spTree>
    <p:extLst>
      <p:ext uri="{BB962C8B-B14F-4D97-AF65-F5344CB8AC3E}">
        <p14:creationId xmlns:p14="http://schemas.microsoft.com/office/powerpoint/2010/main" xmlns="" val="1057379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8915400" cy="5558445"/>
          </a:xfrm>
          <a:prstGeom prst="rect">
            <a:avLst/>
          </a:prstGeom>
        </p:spPr>
        <p:txBody>
          <a:bodyPr wrap="square">
            <a:spAutoFit/>
          </a:bodyPr>
          <a:lstStyle/>
          <a:p>
            <a:pPr marL="342900" indent="-342900">
              <a:buFont typeface="+mj-lt"/>
              <a:buAutoNum type="arabicParenR"/>
            </a:pPr>
            <a:r>
              <a:rPr lang="en-US" sz="1600" dirty="0" smtClean="0">
                <a:latin typeface="Times New Roman" pitchFamily="18" charset="0"/>
                <a:cs typeface="Times New Roman" pitchFamily="18" charset="0"/>
              </a:rPr>
              <a:t>New </a:t>
            </a:r>
            <a:r>
              <a:rPr lang="en-US" sz="1600" dirty="0">
                <a:latin typeface="Times New Roman" pitchFamily="18" charset="0"/>
                <a:cs typeface="Times New Roman" pitchFamily="18" charset="0"/>
              </a:rPr>
              <a:t>Microwave Cloud Optical Table </a:t>
            </a:r>
            <a:endParaRPr lang="en-US" sz="1600" dirty="0" smtClean="0">
              <a:latin typeface="Times New Roman" pitchFamily="18" charset="0"/>
              <a:cs typeface="Times New Roman" pitchFamily="18" charset="0"/>
            </a:endParaRPr>
          </a:p>
          <a:p>
            <a:pPr marL="800100" lvl="1" indent="-342900">
              <a:buFont typeface="Wingdings" pitchFamily="2" charset="2"/>
              <a:buChar char="§"/>
            </a:pPr>
            <a:r>
              <a:rPr lang="en-US" sz="1600" dirty="0" smtClean="0">
                <a:latin typeface="Times New Roman" pitchFamily="18" charset="0"/>
                <a:cs typeface="Times New Roman" pitchFamily="18" charset="0"/>
              </a:rPr>
              <a:t>CRTM  currently assumes spherical particles. There are studies showing the large difference of the MW cloud optical properties between spherical and non-spherical particles for snow, </a:t>
            </a:r>
            <a:r>
              <a:rPr lang="en-US" sz="1600" dirty="0" err="1" smtClean="0">
                <a:latin typeface="Times New Roman" pitchFamily="18" charset="0"/>
                <a:cs typeface="Times New Roman" pitchFamily="18" charset="0"/>
              </a:rPr>
              <a:t>graupel</a:t>
            </a:r>
            <a:r>
              <a:rPr lang="en-US" sz="1600" dirty="0" smtClean="0">
                <a:latin typeface="Times New Roman" pitchFamily="18" charset="0"/>
                <a:cs typeface="Times New Roman" pitchFamily="18" charset="0"/>
              </a:rPr>
              <a:t>, and hail.</a:t>
            </a:r>
          </a:p>
          <a:p>
            <a:pPr marL="742950" lvl="1" indent="-285750">
              <a:buFont typeface="Wingdings" pitchFamily="2" charset="2"/>
              <a:buChar char="§"/>
            </a:pPr>
            <a:r>
              <a:rPr lang="en-US" sz="1600" dirty="0" smtClean="0">
                <a:latin typeface="Times New Roman" pitchFamily="18" charset="0"/>
                <a:cs typeface="Times New Roman" pitchFamily="18" charset="0"/>
              </a:rPr>
              <a:t>The microwave cloud optical table for non-spherical particles from Prof. </a:t>
            </a:r>
            <a:r>
              <a:rPr lang="en-US" sz="1600" dirty="0" err="1" smtClean="0">
                <a:latin typeface="Times New Roman" pitchFamily="18" charset="0"/>
                <a:cs typeface="Times New Roman" pitchFamily="18" charset="0"/>
              </a:rPr>
              <a:t>Guosheng</a:t>
            </a:r>
            <a:r>
              <a:rPr lang="en-US" sz="1600" dirty="0" smtClean="0">
                <a:latin typeface="Times New Roman" pitchFamily="18" charset="0"/>
                <a:cs typeface="Times New Roman" pitchFamily="18" charset="0"/>
              </a:rPr>
              <a:t> Liu at the Florida State University was tested. The results showed the large difference ( 5 ~ 10K) in brightness temperatures at high frequencies by using the tables for spherical and non-spherical particles. </a:t>
            </a:r>
          </a:p>
          <a:p>
            <a:pPr marL="742950" lvl="1" indent="-285750">
              <a:buFont typeface="Wingdings" pitchFamily="2" charset="2"/>
              <a:buChar char="§"/>
            </a:pPr>
            <a:r>
              <a:rPr lang="en-US" sz="1600" dirty="0" smtClean="0">
                <a:latin typeface="Times New Roman" pitchFamily="18" charset="0"/>
                <a:cs typeface="Times New Roman" pitchFamily="18" charset="0"/>
              </a:rPr>
              <a:t>More assessments are needed before the release of the new table.</a:t>
            </a:r>
          </a:p>
          <a:p>
            <a:pPr marL="742950" lvl="1" indent="-285750">
              <a:buFont typeface="Wingdings" pitchFamily="2" charset="2"/>
              <a:buChar char="§"/>
            </a:pPr>
            <a:endParaRPr lang="en-US" sz="1600" dirty="0" smtClean="0">
              <a:latin typeface="Times New Roman" pitchFamily="18" charset="0"/>
              <a:cs typeface="Times New Roman" pitchFamily="18" charset="0"/>
            </a:endParaRPr>
          </a:p>
          <a:p>
            <a:pPr marL="342900" indent="-342900">
              <a:buFont typeface="+mj-lt"/>
              <a:buAutoNum type="arabicParenR"/>
            </a:pPr>
            <a:r>
              <a:rPr lang="en-US" sz="1600" dirty="0">
                <a:latin typeface="Times New Roman" pitchFamily="18" charset="0"/>
                <a:cs typeface="Times New Roman" pitchFamily="18" charset="0"/>
              </a:rPr>
              <a:t>Partial Cloud </a:t>
            </a:r>
            <a:r>
              <a:rPr lang="en-US" sz="1600" dirty="0" smtClean="0">
                <a:latin typeface="Times New Roman" pitchFamily="18" charset="0"/>
                <a:cs typeface="Times New Roman" pitchFamily="18" charset="0"/>
              </a:rPr>
              <a:t>Fraction</a:t>
            </a:r>
          </a:p>
          <a:p>
            <a:pPr marL="800100" lvl="1" indent="-342900">
              <a:buFont typeface="Wingdings" pitchFamily="2" charset="2"/>
              <a:buChar char="§"/>
            </a:pPr>
            <a:r>
              <a:rPr lang="en-US" sz="1600" dirty="0">
                <a:latin typeface="Times New Roman" pitchFamily="18" charset="0"/>
                <a:cs typeface="Times New Roman" pitchFamily="18" charset="0"/>
              </a:rPr>
              <a:t>The CRTM is </a:t>
            </a:r>
            <a:r>
              <a:rPr lang="en-US" sz="1600" dirty="0" smtClean="0">
                <a:latin typeface="Times New Roman" pitchFamily="18" charset="0"/>
                <a:cs typeface="Times New Roman" pitchFamily="18" charset="0"/>
              </a:rPr>
              <a:t>being extended </a:t>
            </a:r>
            <a:r>
              <a:rPr lang="en-US" sz="1600" dirty="0">
                <a:latin typeface="Times New Roman" pitchFamily="18" charset="0"/>
                <a:cs typeface="Times New Roman" pitchFamily="18" charset="0"/>
              </a:rPr>
              <a:t>to have the capability for simulating satellite radiance over partial cloudy scenes. This can be useful toward cloud radiance assimilation because majority of microwave footprint is partially cloudy</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800100" lvl="1" indent="-342900">
              <a:buFont typeface="Wingdings" pitchFamily="2" charset="2"/>
              <a:buChar char="§"/>
            </a:pPr>
            <a:r>
              <a:rPr lang="en-US" sz="1600" dirty="0">
                <a:latin typeface="Times New Roman" pitchFamily="18" charset="0"/>
                <a:cs typeface="Times New Roman" pitchFamily="18" charset="0"/>
              </a:rPr>
              <a:t>According to user’s inputs of vertical distributed cloud fractions, we compute a “</a:t>
            </a:r>
            <a:r>
              <a:rPr lang="en-US" sz="1600" dirty="0" err="1">
                <a:latin typeface="Times New Roman" pitchFamily="18" charset="0"/>
                <a:cs typeface="Times New Roman" pitchFamily="18" charset="0"/>
              </a:rPr>
              <a:t>radiative</a:t>
            </a:r>
            <a:r>
              <a:rPr lang="en-US" sz="1600" dirty="0">
                <a:latin typeface="Times New Roman" pitchFamily="18" charset="0"/>
                <a:cs typeface="Times New Roman" pitchFamily="18" charset="0"/>
              </a:rPr>
              <a:t>” equivalent cloud fraction, so that the radiance is just a sum of clear-sky radiance and the cloudy radiance (a linear function of the effective cloud fraction). </a:t>
            </a:r>
            <a:endParaRPr lang="en-US" sz="1600" dirty="0" smtClean="0">
              <a:latin typeface="Times New Roman" pitchFamily="18" charset="0"/>
              <a:cs typeface="Times New Roman" pitchFamily="18" charset="0"/>
            </a:endParaRPr>
          </a:p>
          <a:p>
            <a:pPr marL="342900" indent="-342900">
              <a:buFont typeface="+mj-lt"/>
              <a:buAutoNum type="arabicParenR"/>
            </a:pPr>
            <a:r>
              <a:rPr lang="en-US" sz="1600" dirty="0" smtClean="0">
                <a:latin typeface="Times New Roman" pitchFamily="18" charset="0"/>
                <a:cs typeface="Times New Roman" pitchFamily="18" charset="0"/>
              </a:rPr>
              <a:t>Future Plans</a:t>
            </a:r>
          </a:p>
          <a:p>
            <a:pPr marL="800100" lvl="2" indent="-342900">
              <a:spcAft>
                <a:spcPct val="20000"/>
              </a:spcAft>
              <a:buFont typeface="Wingdings" pitchFamily="2" charset="2"/>
              <a:buChar char="§"/>
            </a:pPr>
            <a:r>
              <a:rPr lang="en-US" sz="1600" dirty="0" smtClean="0">
                <a:latin typeface="Times New Roman" pitchFamily="18" charset="0"/>
                <a:cs typeface="Times New Roman" pitchFamily="18" charset="0"/>
              </a:rPr>
              <a:t>Use </a:t>
            </a:r>
            <a:r>
              <a:rPr lang="en-US" sz="1600" dirty="0">
                <a:latin typeface="Times New Roman" pitchFamily="18" charset="0"/>
                <a:cs typeface="Times New Roman" pitchFamily="18" charset="0"/>
              </a:rPr>
              <a:t>HWRF data to quantify the difference for microwave sensors by using spherical and non-spherical particles.</a:t>
            </a:r>
          </a:p>
          <a:p>
            <a:pPr marL="800100" lvl="2" indent="-342900">
              <a:spcAft>
                <a:spcPct val="20000"/>
              </a:spcAft>
              <a:buFont typeface="Wingdings" pitchFamily="2" charset="2"/>
              <a:buChar char="§"/>
            </a:pPr>
            <a:r>
              <a:rPr lang="en-US" sz="1600" dirty="0" smtClean="0">
                <a:latin typeface="Times New Roman" pitchFamily="18" charset="0"/>
                <a:cs typeface="Times New Roman" pitchFamily="18" charset="0"/>
              </a:rPr>
              <a:t>Test </a:t>
            </a:r>
            <a:r>
              <a:rPr lang="en-US" sz="1600" dirty="0">
                <a:latin typeface="Times New Roman" pitchFamily="18" charset="0"/>
                <a:cs typeface="Times New Roman" pitchFamily="18" charset="0"/>
              </a:rPr>
              <a:t>CRTM simulations for partial cloudy cases; Applications in cloudy radiance assimilation and physical retrievals</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2" name="TextBox 1"/>
          <p:cNvSpPr txBox="1"/>
          <p:nvPr/>
        </p:nvSpPr>
        <p:spPr>
          <a:xfrm>
            <a:off x="1270335" y="37051"/>
            <a:ext cx="6625916" cy="1569660"/>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CRTM updates</a:t>
            </a:r>
          </a:p>
          <a:p>
            <a:pPr algn="ctr"/>
            <a:r>
              <a:rPr lang="nl-NL" sz="2400" dirty="0">
                <a:latin typeface="Times New Roman" pitchFamily="18" charset="0"/>
                <a:cs typeface="Times New Roman" pitchFamily="18" charset="0"/>
              </a:rPr>
              <a:t>Quanhua Liu, Paul van Delst, Dave </a:t>
            </a:r>
            <a:r>
              <a:rPr lang="nl-NL" sz="2400" dirty="0" smtClean="0">
                <a:latin typeface="Times New Roman" pitchFamily="18" charset="0"/>
                <a:cs typeface="Times New Roman" pitchFamily="18" charset="0"/>
              </a:rPr>
              <a:t>Groff</a:t>
            </a:r>
            <a:endParaRPr lang="en-US" sz="24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18568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295400"/>
            <a:ext cx="8915400" cy="4801314"/>
          </a:xfrm>
          <a:prstGeom prst="rect">
            <a:avLst/>
          </a:prstGeom>
        </p:spPr>
        <p:txBody>
          <a:bodyPr wrap="square">
            <a:spAutoFit/>
          </a:bodyPr>
          <a:lstStyle/>
          <a:p>
            <a:pPr marL="342900" lvl="0" indent="-342900">
              <a:buFont typeface="+mj-lt"/>
              <a:buAutoNum type="arabicPeriod"/>
            </a:pPr>
            <a:r>
              <a:rPr lang="x-none" sz="1600" smtClean="0">
                <a:latin typeface="Times New Roman" pitchFamily="18" charset="0"/>
                <a:cs typeface="Times New Roman" pitchFamily="18" charset="0"/>
              </a:rPr>
              <a:t>Completed the initial design of the general CSEM framework. The design covered the following fundamental concepts:</a:t>
            </a:r>
            <a:endParaRPr lang="en-US" sz="1600" dirty="0" smtClean="0">
              <a:latin typeface="Times New Roman" pitchFamily="18" charset="0"/>
              <a:cs typeface="Times New Roman" pitchFamily="18" charset="0"/>
            </a:endParaRPr>
          </a:p>
          <a:p>
            <a:pPr marL="742950" lvl="1" indent="-285750">
              <a:buFont typeface="Wingdings" pitchFamily="2" charset="2"/>
              <a:buChar char="§"/>
            </a:pPr>
            <a:r>
              <a:rPr lang="x-none" sz="1600" smtClean="0">
                <a:latin typeface="Times New Roman" pitchFamily="18" charset="0"/>
                <a:cs typeface="Times New Roman" pitchFamily="18" charset="0"/>
              </a:rPr>
              <a:t>Mutual benefits for community users to use CRTM and for CRTM to incorporate external efforts. CSEM will be used to as a “pool” for selecting candidates for operational implementation, while providing general interface for users to hook up their new models with CRTM for research testing.</a:t>
            </a:r>
            <a:endParaRPr lang="en-US" sz="1600" dirty="0" smtClean="0">
              <a:latin typeface="Times New Roman" pitchFamily="18" charset="0"/>
              <a:cs typeface="Times New Roman" pitchFamily="18" charset="0"/>
            </a:endParaRPr>
          </a:p>
          <a:p>
            <a:pPr marL="742950" lvl="1" indent="-285750">
              <a:buFont typeface="Wingdings" pitchFamily="2" charset="2"/>
              <a:buChar char="§"/>
            </a:pPr>
            <a:r>
              <a:rPr lang="x-none" sz="1600" smtClean="0">
                <a:latin typeface="Times New Roman" pitchFamily="18" charset="0"/>
                <a:cs typeface="Times New Roman" pitchFamily="18" charset="0"/>
              </a:rPr>
              <a:t>Minimum modification requirement for the current CRTM software structure to keep backward compatibility with the earlier CRTM versions </a:t>
            </a:r>
            <a:endParaRPr lang="en-US" sz="1600" dirty="0" smtClean="0">
              <a:latin typeface="Times New Roman" pitchFamily="18" charset="0"/>
              <a:cs typeface="Times New Roman" pitchFamily="18" charset="0"/>
            </a:endParaRPr>
          </a:p>
          <a:p>
            <a:pPr marL="742950" lvl="1" indent="-285750">
              <a:buFont typeface="Wingdings" pitchFamily="2" charset="2"/>
              <a:buChar char="§"/>
            </a:pPr>
            <a:r>
              <a:rPr lang="x-none" sz="1600" smtClean="0">
                <a:latin typeface="Times New Roman" pitchFamily="18" charset="0"/>
                <a:cs typeface="Times New Roman" pitchFamily="18" charset="0"/>
              </a:rPr>
              <a:t>Flexible interfacing for O2R and R2O</a:t>
            </a:r>
            <a:r>
              <a:rPr lang="en-US" sz="1600" dirty="0" smtClean="0">
                <a:latin typeface="Times New Roman" pitchFamily="18" charset="0"/>
                <a:cs typeface="Times New Roman" pitchFamily="18" charset="0"/>
              </a:rPr>
              <a:t> </a:t>
            </a:r>
          </a:p>
          <a:p>
            <a:pPr marL="742950" lvl="1" indent="-285750">
              <a:buFont typeface="Wingdings" pitchFamily="2" charset="2"/>
              <a:buChar char="§"/>
            </a:pPr>
            <a:r>
              <a:rPr lang="x-none" sz="1600" smtClean="0">
                <a:latin typeface="Times New Roman" pitchFamily="18" charset="0"/>
                <a:cs typeface="Times New Roman" pitchFamily="18" charset="0"/>
              </a:rPr>
              <a:t>Easy maintenance and expansion</a:t>
            </a:r>
            <a:endParaRPr lang="en-US" sz="1600" dirty="0" smtClean="0">
              <a:latin typeface="Times New Roman" pitchFamily="18" charset="0"/>
              <a:cs typeface="Times New Roman" pitchFamily="18" charset="0"/>
            </a:endParaRPr>
          </a:p>
          <a:p>
            <a:r>
              <a:rPr lang="x-none" sz="160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342900" lvl="0" indent="-342900">
              <a:buFont typeface="+mj-lt"/>
              <a:buAutoNum type="arabicPeriod" startAt="2"/>
            </a:pPr>
            <a:r>
              <a:rPr lang="en-US" sz="1600" dirty="0" smtClean="0">
                <a:latin typeface="Times New Roman" pitchFamily="18" charset="0"/>
                <a:cs typeface="Times New Roman" pitchFamily="18" charset="0"/>
              </a:rPr>
              <a:t>Reconstructed </a:t>
            </a:r>
            <a:r>
              <a:rPr lang="x-none" sz="1600" smtClean="0">
                <a:latin typeface="Times New Roman" pitchFamily="18" charset="0"/>
                <a:cs typeface="Times New Roman" pitchFamily="18" charset="0"/>
              </a:rPr>
              <a:t>the current land microwave emissivity model structures following the general CSEM design concepts. </a:t>
            </a:r>
            <a:r>
              <a:rPr lang="en-US" sz="1600" dirty="0" smtClean="0">
                <a:latin typeface="Times New Roman" pitchFamily="18" charset="0"/>
                <a:cs typeface="Times New Roman" pitchFamily="18" charset="0"/>
              </a:rPr>
              <a:t>The current land microwave emissivity model is a single module enclosing the physics of soil, canopy and snow. Following the CSEM design, independent modules for canopy, soil, snow have been built up. Extensive testing was performed to ensure the correct implementation of individual physical modules.  A working version of the integrated land microwave CSEM has been completed, which will be used as a template for building up other CSEM subsystems, e.g., infrared land CSEM. </a:t>
            </a:r>
          </a:p>
          <a:p>
            <a:pPr marL="342900" indent="-342900">
              <a:buFont typeface="+mj-lt"/>
              <a:buAutoNum type="arabicParenR"/>
            </a:pPr>
            <a:endParaRPr lang="en-US" dirty="0" smtClean="0">
              <a:latin typeface="Times New Roman" pitchFamily="18" charset="0"/>
              <a:cs typeface="Times New Roman" pitchFamily="18" charset="0"/>
            </a:endParaRPr>
          </a:p>
        </p:txBody>
      </p:sp>
      <p:sp>
        <p:nvSpPr>
          <p:cNvPr id="2" name="TextBox 1"/>
          <p:cNvSpPr txBox="1"/>
          <p:nvPr/>
        </p:nvSpPr>
        <p:spPr>
          <a:xfrm>
            <a:off x="-160144" y="37051"/>
            <a:ext cx="9304144" cy="144655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Community Surface Emissivity Model (CSEM) updates </a:t>
            </a:r>
          </a:p>
          <a:p>
            <a:pPr algn="ctr"/>
            <a:r>
              <a:rPr lang="en-US" sz="2400" dirty="0" smtClean="0">
                <a:latin typeface="Times New Roman" pitchFamily="18" charset="0"/>
                <a:cs typeface="Times New Roman" pitchFamily="18" charset="0"/>
              </a:rPr>
              <a:t>Ming Chen </a:t>
            </a:r>
            <a:r>
              <a:rPr lang="en-US" sz="2400" dirty="0" err="1" smtClean="0">
                <a:latin typeface="Times New Roman" pitchFamily="18" charset="0"/>
                <a:cs typeface="Times New Roman" pitchFamily="18" charset="0"/>
              </a:rPr>
              <a:t>Fuzhong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Weng</a:t>
            </a:r>
            <a:endParaRPr lang="en-US" sz="24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89062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371600"/>
            <a:ext cx="4267200" cy="3970318"/>
          </a:xfrm>
          <a:prstGeom prst="rect">
            <a:avLst/>
          </a:prstGeom>
        </p:spPr>
        <p:txBody>
          <a:bodyPr wrap="square">
            <a:spAutoFit/>
          </a:bodyPr>
          <a:lstStyle/>
          <a:p>
            <a:pPr lvl="0"/>
            <a:r>
              <a:rPr lang="x-none" smtClean="0">
                <a:latin typeface="Times New Roman" pitchFamily="18" charset="0"/>
                <a:cs typeface="Times New Roman" pitchFamily="18" charset="0"/>
              </a:rPr>
              <a:t>Performed parallel GFS runs on Zeus to evaluate the potential impact of the land MW emissivity models on weather forecasting. T</a:t>
            </a:r>
            <a:r>
              <a:rPr lang="en-US" dirty="0" err="1" smtClean="0">
                <a:latin typeface="Times New Roman" pitchFamily="18" charset="0"/>
                <a:cs typeface="Times New Roman" pitchFamily="18" charset="0"/>
              </a:rPr>
              <a:t>wo</a:t>
            </a:r>
            <a:r>
              <a:rPr lang="x-none" smtClean="0">
                <a:latin typeface="Times New Roman" pitchFamily="18" charset="0"/>
                <a:cs typeface="Times New Roman" pitchFamily="18" charset="0"/>
              </a:rPr>
              <a:t> GFS-GSI runs were successfully completed and analyzed.</a:t>
            </a:r>
            <a:r>
              <a:rPr lang="en-US" dirty="0" smtClean="0">
                <a:latin typeface="Times New Roman" pitchFamily="18" charset="0"/>
                <a:cs typeface="Times New Roman" pitchFamily="18" charset="0"/>
              </a:rPr>
              <a:t> The configurations of the two GFS-GSI runs were the same except using different versions of the CRTM land MW emissivity models. </a:t>
            </a:r>
            <a:r>
              <a:rPr lang="x-none" smtClean="0">
                <a:latin typeface="Times New Roman" pitchFamily="18" charset="0"/>
                <a:cs typeface="Times New Roman" pitchFamily="18" charset="0"/>
              </a:rPr>
              <a:t> It was found that the current improvement of the land MW emissivity model generally brings about positive impact on the GFS forecasting scores.</a:t>
            </a:r>
            <a:r>
              <a:rPr lang="en-US" dirty="0" smtClean="0">
                <a:latin typeface="Times New Roman" pitchFamily="18" charset="0"/>
                <a:cs typeface="Times New Roman" pitchFamily="18" charset="0"/>
              </a:rPr>
              <a:t> More experiments will be performed.</a:t>
            </a:r>
          </a:p>
          <a:p>
            <a:r>
              <a:rPr lang="x-none"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pic>
        <p:nvPicPr>
          <p:cNvPr id="4" name="Picture 3" descr="cordieoff_HGT_P500_G2NHX.png"/>
          <p:cNvPicPr>
            <a:picLocks noChangeAspect="1"/>
          </p:cNvPicPr>
          <p:nvPr/>
        </p:nvPicPr>
        <p:blipFill>
          <a:blip r:embed="rId2" cstate="print"/>
          <a:stretch>
            <a:fillRect/>
          </a:stretch>
        </p:blipFill>
        <p:spPr>
          <a:xfrm>
            <a:off x="4724400" y="1066800"/>
            <a:ext cx="4038600" cy="4648200"/>
          </a:xfrm>
          <a:prstGeom prst="rect">
            <a:avLst/>
          </a:prstGeom>
        </p:spPr>
      </p:pic>
      <p:sp>
        <p:nvSpPr>
          <p:cNvPr id="5" name="TextBox 4"/>
          <p:cNvSpPr txBox="1"/>
          <p:nvPr/>
        </p:nvSpPr>
        <p:spPr>
          <a:xfrm>
            <a:off x="-160144" y="37051"/>
            <a:ext cx="9304144" cy="144655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Community Surface Emissivity Model (CSEM) updates </a:t>
            </a:r>
          </a:p>
          <a:p>
            <a:pPr algn="ctr"/>
            <a:r>
              <a:rPr lang="en-US" sz="2400" dirty="0" smtClean="0">
                <a:latin typeface="Times New Roman" pitchFamily="18" charset="0"/>
                <a:cs typeface="Times New Roman" pitchFamily="18" charset="0"/>
              </a:rPr>
              <a:t>Ming Chen </a:t>
            </a:r>
            <a:r>
              <a:rPr lang="en-US" sz="2400" dirty="0" err="1" smtClean="0">
                <a:latin typeface="Times New Roman" pitchFamily="18" charset="0"/>
                <a:cs typeface="Times New Roman" pitchFamily="18" charset="0"/>
              </a:rPr>
              <a:t>Fuzhong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Weng</a:t>
            </a:r>
            <a:endParaRPr lang="en-US" sz="24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80594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63562"/>
          </a:xfrm>
        </p:spPr>
        <p:txBody>
          <a:bodyPr>
            <a:normAutofit fontScale="90000"/>
          </a:bodyPr>
          <a:lstStyle/>
          <a:p>
            <a:pPr algn="r"/>
            <a:r>
              <a:rPr lang="en-US" sz="3600" b="1" dirty="0" smtClean="0">
                <a:latin typeface="Times New Roman" pitchFamily="18" charset="0"/>
                <a:cs typeface="Times New Roman" pitchFamily="18" charset="0"/>
              </a:rPr>
              <a:t>List of NESDIS GSI Related Projects</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 name="TextBox 3"/>
          <p:cNvSpPr txBox="1"/>
          <p:nvPr/>
        </p:nvSpPr>
        <p:spPr>
          <a:xfrm>
            <a:off x="1066800" y="5873313"/>
            <a:ext cx="5756769" cy="646331"/>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New Activity Since May GSI Review Committee meeting</a:t>
            </a:r>
          </a:p>
          <a:p>
            <a:r>
              <a:rPr lang="en-US" b="1" i="1" u="sng" dirty="0" smtClean="0">
                <a:solidFill>
                  <a:srgbClr val="083EB8"/>
                </a:solidFill>
                <a:latin typeface="Times New Roman" pitchFamily="18" charset="0"/>
                <a:cs typeface="Times New Roman" pitchFamily="18" charset="0"/>
              </a:rPr>
              <a:t>Focused discussion on modifications to GSI code</a:t>
            </a:r>
            <a:endParaRPr lang="en-US" b="1" i="1" u="sng" dirty="0">
              <a:solidFill>
                <a:srgbClr val="083EB8"/>
              </a:solidFill>
              <a:latin typeface="Times New Roman" pitchFamily="18" charset="0"/>
              <a:cs typeface="Times New Roman" pitchFamily="18" charset="0"/>
            </a:endParaRPr>
          </a:p>
        </p:txBody>
      </p:sp>
      <p:sp>
        <p:nvSpPr>
          <p:cNvPr id="14" name="Content Placeholder 2"/>
          <p:cNvSpPr>
            <a:spLocks noGrp="1"/>
          </p:cNvSpPr>
          <p:nvPr>
            <p:ph idx="1"/>
          </p:nvPr>
        </p:nvSpPr>
        <p:spPr>
          <a:xfrm>
            <a:off x="2057400" y="533400"/>
            <a:ext cx="6781800" cy="5410200"/>
          </a:xfrm>
        </p:spPr>
        <p:txBody>
          <a:bodyPr>
            <a:normAutofit fontScale="25000" lnSpcReduction="20000"/>
          </a:bodyPr>
          <a:lstStyle/>
          <a:p>
            <a:pPr>
              <a:buNone/>
            </a:pPr>
            <a:r>
              <a:rPr lang="en-US" sz="5600" b="1" dirty="0" smtClean="0">
                <a:solidFill>
                  <a:srgbClr val="0070C0"/>
                </a:solidFill>
                <a:latin typeface="Times New Roman" pitchFamily="18" charset="0"/>
                <a:cs typeface="Times New Roman" pitchFamily="18" charset="0"/>
              </a:rPr>
              <a:t> </a:t>
            </a:r>
          </a:p>
          <a:p>
            <a:r>
              <a:rPr lang="en-US" sz="5600" b="1" dirty="0">
                <a:latin typeface="Times New Roman" pitchFamily="18" charset="0"/>
                <a:cs typeface="Times New Roman" pitchFamily="18" charset="0"/>
              </a:rPr>
              <a:t>Kevin Garrett : </a:t>
            </a:r>
            <a:br>
              <a:rPr lang="en-US" sz="5600" b="1" dirty="0">
                <a:latin typeface="Times New Roman" pitchFamily="18" charset="0"/>
                <a:cs typeface="Times New Roman" pitchFamily="18" charset="0"/>
              </a:rPr>
            </a:br>
            <a:r>
              <a:rPr lang="en-US" sz="5600" b="1" dirty="0" smtClean="0">
                <a:latin typeface="Times New Roman" pitchFamily="18" charset="0"/>
                <a:cs typeface="Times New Roman" pitchFamily="18" charset="0"/>
              </a:rPr>
              <a:t>  </a:t>
            </a:r>
            <a:r>
              <a:rPr lang="en-US" sz="5600" dirty="0">
                <a:latin typeface="Times New Roman" pitchFamily="18" charset="0"/>
                <a:cs typeface="Times New Roman" pitchFamily="18" charset="0"/>
              </a:rPr>
              <a:t>ATMS Impact </a:t>
            </a:r>
            <a:r>
              <a:rPr lang="en-US" sz="5600" dirty="0" smtClean="0">
                <a:latin typeface="Times New Roman" pitchFamily="18" charset="0"/>
                <a:cs typeface="Times New Roman" pitchFamily="18" charset="0"/>
              </a:rPr>
              <a:t>Assessment (On hold until next GSI upgrade) </a:t>
            </a:r>
          </a:p>
          <a:p>
            <a:pPr marL="400050" lvl="1" indent="0">
              <a:buNone/>
            </a:pPr>
            <a:r>
              <a:rPr lang="en-US" sz="5600" dirty="0" smtClean="0">
                <a:latin typeface="Times New Roman" pitchFamily="18" charset="0"/>
                <a:cs typeface="Times New Roman" pitchFamily="18" charset="0"/>
              </a:rPr>
              <a:t> </a:t>
            </a:r>
            <a:r>
              <a:rPr lang="en-US" sz="5600" b="1" i="1" u="sng" dirty="0" err="1" smtClean="0">
                <a:solidFill>
                  <a:srgbClr val="083EB8"/>
                </a:solidFill>
                <a:latin typeface="Times New Roman" pitchFamily="18" charset="0"/>
                <a:cs typeface="Times New Roman" pitchFamily="18" charset="0"/>
              </a:rPr>
              <a:t>MiRS</a:t>
            </a:r>
            <a:r>
              <a:rPr lang="en-US" sz="5600" b="1" i="1" u="sng" dirty="0" smtClean="0">
                <a:solidFill>
                  <a:srgbClr val="083EB8"/>
                </a:solidFill>
                <a:latin typeface="Times New Roman" pitchFamily="18" charset="0"/>
                <a:cs typeface="Times New Roman" pitchFamily="18" charset="0"/>
              </a:rPr>
              <a:t> </a:t>
            </a:r>
            <a:r>
              <a:rPr lang="en-US" sz="5600" b="1" i="1" u="sng" dirty="0">
                <a:solidFill>
                  <a:srgbClr val="083EB8"/>
                </a:solidFill>
                <a:latin typeface="Times New Roman" pitchFamily="18" charset="0"/>
                <a:cs typeface="Times New Roman" pitchFamily="18" charset="0"/>
              </a:rPr>
              <a:t>1DVAR preprocessor implementation</a:t>
            </a:r>
          </a:p>
          <a:p>
            <a:r>
              <a:rPr lang="en-US" sz="5600" b="1" dirty="0" smtClean="0">
                <a:latin typeface="Times New Roman" pitchFamily="18" charset="0"/>
                <a:cs typeface="Times New Roman" pitchFamily="18" charset="0"/>
              </a:rPr>
              <a:t>James Jung:  </a:t>
            </a:r>
            <a:br>
              <a:rPr lang="en-US" sz="5600" b="1" dirty="0" smtClean="0">
                <a:latin typeface="Times New Roman" pitchFamily="18" charset="0"/>
                <a:cs typeface="Times New Roman" pitchFamily="18" charset="0"/>
              </a:rPr>
            </a:br>
            <a:r>
              <a:rPr lang="en-US" sz="5600" b="1" dirty="0" smtClean="0">
                <a:latin typeface="Times New Roman" pitchFamily="18" charset="0"/>
                <a:cs typeface="Times New Roman" pitchFamily="18" charset="0"/>
              </a:rPr>
              <a:t>  </a:t>
            </a:r>
            <a:r>
              <a:rPr lang="en-US" sz="5600" b="1" i="1" u="sng" dirty="0" smtClean="0">
                <a:solidFill>
                  <a:srgbClr val="083EB8"/>
                </a:solidFill>
                <a:latin typeface="Times New Roman" pitchFamily="18" charset="0"/>
                <a:cs typeface="Times New Roman" pitchFamily="18" charset="0"/>
              </a:rPr>
              <a:t>AIRS/IASI/</a:t>
            </a:r>
            <a:r>
              <a:rPr lang="en-US" sz="5600" b="1" i="1" u="sng" dirty="0" err="1" smtClean="0">
                <a:solidFill>
                  <a:srgbClr val="083EB8"/>
                </a:solidFill>
                <a:latin typeface="Times New Roman" pitchFamily="18" charset="0"/>
                <a:cs typeface="Times New Roman" pitchFamily="18" charset="0"/>
              </a:rPr>
              <a:t>CrIS</a:t>
            </a:r>
            <a:r>
              <a:rPr lang="en-US" sz="5600" b="1" i="1" u="sng" dirty="0" smtClean="0">
                <a:solidFill>
                  <a:srgbClr val="083EB8"/>
                </a:solidFill>
                <a:latin typeface="Times New Roman" pitchFamily="18" charset="0"/>
                <a:cs typeface="Times New Roman" pitchFamily="18" charset="0"/>
              </a:rPr>
              <a:t> Water vapor experiments</a:t>
            </a:r>
          </a:p>
          <a:p>
            <a:r>
              <a:rPr lang="en-US" sz="5600" b="1" dirty="0">
                <a:solidFill>
                  <a:srgbClr val="FF0000"/>
                </a:solidFill>
                <a:latin typeface="Times New Roman" pitchFamily="18" charset="0"/>
                <a:cs typeface="Times New Roman" pitchFamily="18" charset="0"/>
              </a:rPr>
              <a:t>Daisuke </a:t>
            </a:r>
            <a:r>
              <a:rPr lang="en-US" sz="5600" b="1" dirty="0" err="1">
                <a:solidFill>
                  <a:srgbClr val="FF0000"/>
                </a:solidFill>
                <a:latin typeface="Times New Roman" pitchFamily="18" charset="0"/>
                <a:cs typeface="Times New Roman" pitchFamily="18" charset="0"/>
              </a:rPr>
              <a:t>Hotta</a:t>
            </a:r>
            <a:r>
              <a:rPr lang="en-US" sz="5600" b="1" dirty="0">
                <a:solidFill>
                  <a:srgbClr val="FF0000"/>
                </a:solidFill>
                <a:latin typeface="Times New Roman" pitchFamily="18" charset="0"/>
                <a:cs typeface="Times New Roman" pitchFamily="18" charset="0"/>
              </a:rPr>
              <a:t>, Eugenia </a:t>
            </a:r>
            <a:r>
              <a:rPr lang="en-US" sz="5600" b="1" dirty="0" err="1" smtClean="0">
                <a:solidFill>
                  <a:srgbClr val="FF0000"/>
                </a:solidFill>
                <a:latin typeface="Times New Roman" pitchFamily="18" charset="0"/>
                <a:cs typeface="Times New Roman" pitchFamily="18" charset="0"/>
              </a:rPr>
              <a:t>Kalnay</a:t>
            </a:r>
            <a:r>
              <a:rPr lang="en-US" sz="5600" b="1" dirty="0" smtClean="0">
                <a:solidFill>
                  <a:srgbClr val="FF0000"/>
                </a:solidFill>
                <a:latin typeface="Times New Roman" pitchFamily="18" charset="0"/>
                <a:cs typeface="Times New Roman" pitchFamily="18" charset="0"/>
              </a:rPr>
              <a:t>:</a:t>
            </a:r>
            <a:endParaRPr lang="en-US" sz="5600" b="1" dirty="0">
              <a:solidFill>
                <a:srgbClr val="FF0000"/>
              </a:solidFill>
              <a:latin typeface="Times New Roman" pitchFamily="18" charset="0"/>
              <a:cs typeface="Times New Roman" pitchFamily="18" charset="0"/>
            </a:endParaRPr>
          </a:p>
          <a:p>
            <a:pPr marL="400050" lvl="1" indent="0">
              <a:buNone/>
            </a:pPr>
            <a:r>
              <a:rPr lang="en-US" sz="5600" b="1" i="1" u="sng" dirty="0" smtClean="0">
                <a:solidFill>
                  <a:srgbClr val="083EB8"/>
                </a:solidFill>
                <a:latin typeface="Times New Roman" pitchFamily="18" charset="0"/>
                <a:cs typeface="Times New Roman" pitchFamily="18" charset="0"/>
              </a:rPr>
              <a:t>Proactive </a:t>
            </a:r>
            <a:r>
              <a:rPr lang="en-US" sz="5600" b="1" i="1" u="sng" dirty="0">
                <a:solidFill>
                  <a:srgbClr val="083EB8"/>
                </a:solidFill>
                <a:latin typeface="Times New Roman" pitchFamily="18" charset="0"/>
                <a:cs typeface="Times New Roman" pitchFamily="18" charset="0"/>
              </a:rPr>
              <a:t>QC based on </a:t>
            </a:r>
            <a:r>
              <a:rPr lang="en-US" sz="5600" b="1" i="1" u="sng" dirty="0" smtClean="0">
                <a:solidFill>
                  <a:srgbClr val="083EB8"/>
                </a:solidFill>
                <a:latin typeface="Times New Roman" pitchFamily="18" charset="0"/>
                <a:cs typeface="Times New Roman" pitchFamily="18" charset="0"/>
              </a:rPr>
              <a:t>EFSO</a:t>
            </a:r>
          </a:p>
          <a:p>
            <a:r>
              <a:rPr lang="en-US" sz="5600" b="1" dirty="0" smtClean="0">
                <a:solidFill>
                  <a:srgbClr val="FF0000"/>
                </a:solidFill>
                <a:latin typeface="Times New Roman" pitchFamily="18" charset="0"/>
                <a:cs typeface="Times New Roman" pitchFamily="18" charset="0"/>
              </a:rPr>
              <a:t>Erin Jones, Kevin Garrett</a:t>
            </a:r>
          </a:p>
          <a:p>
            <a:pPr marL="400050" lvl="1" indent="0">
              <a:buNone/>
            </a:pPr>
            <a:r>
              <a:rPr lang="en-US" sz="5600" b="1" i="1" u="sng" dirty="0" smtClean="0">
                <a:solidFill>
                  <a:srgbClr val="083EB8"/>
                </a:solidFill>
                <a:latin typeface="Times New Roman" pitchFamily="18" charset="0"/>
                <a:cs typeface="Times New Roman" pitchFamily="18" charset="0"/>
              </a:rPr>
              <a:t>AMSR2/GPM </a:t>
            </a:r>
            <a:r>
              <a:rPr lang="en-US" sz="5600" b="1" i="1" u="sng" dirty="0">
                <a:solidFill>
                  <a:srgbClr val="083EB8"/>
                </a:solidFill>
                <a:latin typeface="Times New Roman" pitchFamily="18" charset="0"/>
                <a:cs typeface="Times New Roman" pitchFamily="18" charset="0"/>
              </a:rPr>
              <a:t>data assimilation </a:t>
            </a:r>
          </a:p>
          <a:p>
            <a:r>
              <a:rPr lang="en-US" sz="5600" b="1" dirty="0" smtClean="0">
                <a:latin typeface="Times New Roman" pitchFamily="18" charset="0"/>
                <a:cs typeface="Times New Roman" pitchFamily="18" charset="0"/>
              </a:rPr>
              <a:t>Dave </a:t>
            </a:r>
            <a:r>
              <a:rPr lang="en-US" sz="5600" b="1" dirty="0" err="1">
                <a:latin typeface="Times New Roman" pitchFamily="18" charset="0"/>
                <a:cs typeface="Times New Roman" pitchFamily="18" charset="0"/>
              </a:rPr>
              <a:t>Santek</a:t>
            </a:r>
            <a:r>
              <a:rPr lang="en-US" sz="5600" b="1" dirty="0">
                <a:latin typeface="Times New Roman" pitchFamily="18" charset="0"/>
                <a:cs typeface="Times New Roman" pitchFamily="18" charset="0"/>
              </a:rPr>
              <a:t>:</a:t>
            </a:r>
          </a:p>
          <a:p>
            <a:pPr marL="0" indent="0">
              <a:buNone/>
            </a:pPr>
            <a:r>
              <a:rPr lang="en-US" sz="5600" b="1" dirty="0">
                <a:latin typeface="Times New Roman" pitchFamily="18" charset="0"/>
                <a:cs typeface="Times New Roman" pitchFamily="18" charset="0"/>
              </a:rPr>
              <a:t>         </a:t>
            </a:r>
            <a:r>
              <a:rPr lang="en-US" sz="5600" dirty="0">
                <a:latin typeface="Times New Roman" pitchFamily="18" charset="0"/>
                <a:cs typeface="Times New Roman" pitchFamily="18" charset="0"/>
              </a:rPr>
              <a:t>Polar Wind QC </a:t>
            </a:r>
          </a:p>
          <a:p>
            <a:r>
              <a:rPr lang="en-US" sz="5600" b="1" dirty="0" smtClean="0">
                <a:latin typeface="Times New Roman" pitchFamily="18" charset="0"/>
                <a:cs typeface="Times New Roman" pitchFamily="18" charset="0"/>
              </a:rPr>
              <a:t>Sharon </a:t>
            </a:r>
            <a:r>
              <a:rPr lang="en-US" sz="5600" b="1" dirty="0" err="1" smtClean="0">
                <a:latin typeface="Times New Roman" pitchFamily="18" charset="0"/>
                <a:cs typeface="Times New Roman" pitchFamily="18" charset="0"/>
              </a:rPr>
              <a:t>Nebuda</a:t>
            </a:r>
            <a:r>
              <a:rPr lang="en-US" sz="5600" b="1" dirty="0">
                <a:latin typeface="Times New Roman" pitchFamily="18" charset="0"/>
                <a:cs typeface="Times New Roman" pitchFamily="18" charset="0"/>
              </a:rPr>
              <a:t>/</a:t>
            </a:r>
            <a:r>
              <a:rPr lang="en-US" sz="5600" b="1" dirty="0" smtClean="0">
                <a:latin typeface="Times New Roman" pitchFamily="18" charset="0"/>
                <a:cs typeface="Times New Roman" pitchFamily="18" charset="0"/>
              </a:rPr>
              <a:t>J. Daniels</a:t>
            </a:r>
          </a:p>
          <a:p>
            <a:pPr marL="0" indent="0">
              <a:buNone/>
            </a:pPr>
            <a:r>
              <a:rPr lang="en-US" sz="5600" dirty="0" smtClean="0">
                <a:latin typeface="Times New Roman" pitchFamily="18" charset="0"/>
                <a:cs typeface="Times New Roman" pitchFamily="18" charset="0"/>
              </a:rPr>
              <a:t>         </a:t>
            </a:r>
            <a:r>
              <a:rPr lang="en-US" sz="5600" b="1" i="1" u="sng" dirty="0" smtClean="0">
                <a:solidFill>
                  <a:srgbClr val="083EB8"/>
                </a:solidFill>
                <a:latin typeface="Times New Roman" pitchFamily="18" charset="0"/>
                <a:cs typeface="Times New Roman" pitchFamily="18" charset="0"/>
              </a:rPr>
              <a:t>GOES-R AMV Assimilation</a:t>
            </a:r>
          </a:p>
          <a:p>
            <a:r>
              <a:rPr lang="en-US" sz="5600" b="1" dirty="0" err="1">
                <a:solidFill>
                  <a:srgbClr val="FF0000"/>
                </a:solidFill>
                <a:latin typeface="Times New Roman" pitchFamily="18" charset="0"/>
                <a:cs typeface="Times New Roman" pitchFamily="18" charset="0"/>
              </a:rPr>
              <a:t>Qiang</a:t>
            </a:r>
            <a:r>
              <a:rPr lang="en-US" sz="5600" b="1" dirty="0">
                <a:solidFill>
                  <a:srgbClr val="FF0000"/>
                </a:solidFill>
                <a:latin typeface="Times New Roman" pitchFamily="18" charset="0"/>
                <a:cs typeface="Times New Roman" pitchFamily="18" charset="0"/>
              </a:rPr>
              <a:t> </a:t>
            </a:r>
            <a:r>
              <a:rPr lang="en-US" sz="5600" b="1" dirty="0" smtClean="0">
                <a:solidFill>
                  <a:srgbClr val="FF0000"/>
                </a:solidFill>
                <a:latin typeface="Times New Roman" pitchFamily="18" charset="0"/>
                <a:cs typeface="Times New Roman" pitchFamily="18" charset="0"/>
              </a:rPr>
              <a:t>Zhao/</a:t>
            </a:r>
            <a:r>
              <a:rPr lang="en-US" sz="5600" b="1" dirty="0" err="1" smtClean="0">
                <a:solidFill>
                  <a:srgbClr val="FF0000"/>
                </a:solidFill>
                <a:latin typeface="Times New Roman" pitchFamily="18" charset="0"/>
                <a:cs typeface="Times New Roman" pitchFamily="18" charset="0"/>
              </a:rPr>
              <a:t>Shobha</a:t>
            </a:r>
            <a:r>
              <a:rPr lang="en-US" sz="5600" b="1" dirty="0" smtClean="0">
                <a:solidFill>
                  <a:srgbClr val="FF0000"/>
                </a:solidFill>
                <a:latin typeface="Times New Roman" pitchFamily="18" charset="0"/>
                <a:cs typeface="Times New Roman" pitchFamily="18" charset="0"/>
              </a:rPr>
              <a:t> </a:t>
            </a:r>
            <a:r>
              <a:rPr lang="en-US" sz="5600" b="1" dirty="0" err="1" smtClean="0">
                <a:solidFill>
                  <a:srgbClr val="FF0000"/>
                </a:solidFill>
                <a:latin typeface="Times New Roman" pitchFamily="18" charset="0"/>
                <a:cs typeface="Times New Roman" pitchFamily="18" charset="0"/>
              </a:rPr>
              <a:t>Kondragunta</a:t>
            </a:r>
            <a:endParaRPr lang="en-US" sz="5600" b="1" dirty="0" smtClean="0">
              <a:solidFill>
                <a:srgbClr val="FF0000"/>
              </a:solidFill>
              <a:latin typeface="Times New Roman" pitchFamily="18" charset="0"/>
              <a:cs typeface="Times New Roman" pitchFamily="18" charset="0"/>
            </a:endParaRPr>
          </a:p>
          <a:p>
            <a:pPr marL="400050" lvl="1" indent="0">
              <a:buNone/>
            </a:pPr>
            <a:r>
              <a:rPr lang="en-US" sz="5600" dirty="0" smtClean="0">
                <a:solidFill>
                  <a:srgbClr val="FF0000"/>
                </a:solidFill>
                <a:latin typeface="Times New Roman" pitchFamily="18" charset="0"/>
                <a:cs typeface="Times New Roman" pitchFamily="18" charset="0"/>
              </a:rPr>
              <a:t>GOES-R AOD Assimilation</a:t>
            </a:r>
          </a:p>
          <a:p>
            <a:r>
              <a:rPr lang="en-US" sz="5600" b="1" dirty="0" smtClean="0">
                <a:latin typeface="Times New Roman" pitchFamily="18" charset="0"/>
                <a:cs typeface="Times New Roman" pitchFamily="18" charset="0"/>
              </a:rPr>
              <a:t>Jun </a:t>
            </a:r>
            <a:r>
              <a:rPr lang="en-US" sz="5600" b="1" dirty="0">
                <a:latin typeface="Times New Roman" pitchFamily="18" charset="0"/>
                <a:cs typeface="Times New Roman" pitchFamily="18" charset="0"/>
              </a:rPr>
              <a:t>Li: </a:t>
            </a:r>
          </a:p>
          <a:p>
            <a:pPr>
              <a:buNone/>
            </a:pPr>
            <a:r>
              <a:rPr lang="en-US" sz="5600" dirty="0">
                <a:latin typeface="Times New Roman" pitchFamily="18" charset="0"/>
                <a:cs typeface="Times New Roman" pitchFamily="18" charset="0"/>
              </a:rPr>
              <a:t>         Satellite Data Assimilation for Tropical storm forecasts </a:t>
            </a:r>
            <a:r>
              <a:rPr lang="en-US" sz="5600" dirty="0" smtClean="0">
                <a:latin typeface="Times New Roman" pitchFamily="18" charset="0"/>
                <a:cs typeface="Times New Roman" pitchFamily="18" charset="0"/>
              </a:rPr>
              <a:t>– SDAT</a:t>
            </a:r>
          </a:p>
          <a:p>
            <a:r>
              <a:rPr lang="en-US" sz="5600" b="1" dirty="0" smtClean="0">
                <a:latin typeface="Times New Roman" pitchFamily="18" charset="0"/>
                <a:cs typeface="Times New Roman" pitchFamily="18" charset="0"/>
              </a:rPr>
              <a:t>Tong Zhu:</a:t>
            </a:r>
          </a:p>
          <a:p>
            <a:pPr lvl="1">
              <a:buNone/>
            </a:pPr>
            <a:r>
              <a:rPr lang="en-US" sz="5600" dirty="0" smtClean="0">
                <a:latin typeface="Times New Roman" pitchFamily="18" charset="0"/>
                <a:cs typeface="Times New Roman" pitchFamily="18" charset="0"/>
              </a:rPr>
              <a:t>GSI Thinning Optimization </a:t>
            </a:r>
            <a:endParaRPr lang="en-US" sz="5600" dirty="0">
              <a:latin typeface="Times New Roman" pitchFamily="18" charset="0"/>
              <a:cs typeface="Times New Roman" pitchFamily="18" charset="0"/>
            </a:endParaRPr>
          </a:p>
          <a:p>
            <a:r>
              <a:rPr lang="en-US" sz="5600" b="1" dirty="0" smtClean="0">
                <a:latin typeface="Times New Roman" pitchFamily="18" charset="0"/>
                <a:cs typeface="Times New Roman" pitchFamily="18" charset="0"/>
              </a:rPr>
              <a:t>David </a:t>
            </a:r>
            <a:r>
              <a:rPr lang="en-US" sz="5600" b="1" dirty="0">
                <a:latin typeface="Times New Roman" pitchFamily="18" charset="0"/>
                <a:cs typeface="Times New Roman" pitchFamily="18" charset="0"/>
              </a:rPr>
              <a:t>Groff, Paul van </a:t>
            </a:r>
            <a:r>
              <a:rPr lang="en-US" sz="5600" b="1" dirty="0" err="1">
                <a:latin typeface="Times New Roman" pitchFamily="18" charset="0"/>
                <a:cs typeface="Times New Roman" pitchFamily="18" charset="0"/>
              </a:rPr>
              <a:t>Delst</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Quanhua</a:t>
            </a:r>
            <a:r>
              <a:rPr lang="en-US" sz="5600" b="1" dirty="0">
                <a:latin typeface="Times New Roman" pitchFamily="18" charset="0"/>
                <a:cs typeface="Times New Roman" pitchFamily="18" charset="0"/>
              </a:rPr>
              <a:t> </a:t>
            </a:r>
            <a:r>
              <a:rPr lang="en-US" sz="5600" b="1" dirty="0" smtClean="0">
                <a:latin typeface="Times New Roman" pitchFamily="18" charset="0"/>
                <a:cs typeface="Times New Roman" pitchFamily="18" charset="0"/>
              </a:rPr>
              <a:t>Liu</a:t>
            </a:r>
          </a:p>
          <a:p>
            <a:pPr marL="400050" lvl="1" indent="0">
              <a:buNone/>
            </a:pPr>
            <a:r>
              <a:rPr lang="en-US" sz="5600" dirty="0">
                <a:latin typeface="Times New Roman" pitchFamily="18" charset="0"/>
                <a:cs typeface="Times New Roman" pitchFamily="18" charset="0"/>
              </a:rPr>
              <a:t>New Microwave Cloud Optical </a:t>
            </a:r>
            <a:r>
              <a:rPr lang="en-US" sz="5600" dirty="0" smtClean="0">
                <a:latin typeface="Times New Roman" pitchFamily="18" charset="0"/>
                <a:cs typeface="Times New Roman" pitchFamily="18" charset="0"/>
              </a:rPr>
              <a:t>Table</a:t>
            </a:r>
          </a:p>
          <a:p>
            <a:pPr marL="400050" lvl="1" indent="0">
              <a:buNone/>
            </a:pPr>
            <a:r>
              <a:rPr lang="en-US" sz="5600" dirty="0" smtClean="0">
                <a:latin typeface="Times New Roman" pitchFamily="18" charset="0"/>
                <a:cs typeface="Times New Roman" pitchFamily="18" charset="0"/>
              </a:rPr>
              <a:t>Partial </a:t>
            </a:r>
            <a:r>
              <a:rPr lang="en-US" sz="5600" dirty="0">
                <a:latin typeface="Times New Roman" pitchFamily="18" charset="0"/>
                <a:cs typeface="Times New Roman" pitchFamily="18" charset="0"/>
              </a:rPr>
              <a:t>Cloud </a:t>
            </a:r>
            <a:r>
              <a:rPr lang="en-US" sz="5600" dirty="0" smtClean="0">
                <a:latin typeface="Times New Roman" pitchFamily="18" charset="0"/>
                <a:cs typeface="Times New Roman" pitchFamily="18" charset="0"/>
              </a:rPr>
              <a:t>Fraction</a:t>
            </a:r>
          </a:p>
          <a:p>
            <a:r>
              <a:rPr lang="en-US" sz="5600" b="1" dirty="0">
                <a:latin typeface="Times New Roman" pitchFamily="18" charset="0"/>
                <a:cs typeface="Times New Roman" pitchFamily="18" charset="0"/>
              </a:rPr>
              <a:t>Ming Chen and </a:t>
            </a:r>
            <a:r>
              <a:rPr lang="en-US" sz="5600" b="1" dirty="0" err="1">
                <a:latin typeface="Times New Roman" pitchFamily="18" charset="0"/>
                <a:cs typeface="Times New Roman" pitchFamily="18" charset="0"/>
              </a:rPr>
              <a:t>Fuzhong</a:t>
            </a:r>
            <a:r>
              <a:rPr lang="en-US" sz="5600" b="1" dirty="0">
                <a:latin typeface="Times New Roman" pitchFamily="18" charset="0"/>
                <a:cs typeface="Times New Roman" pitchFamily="18" charset="0"/>
              </a:rPr>
              <a:t> </a:t>
            </a:r>
            <a:r>
              <a:rPr lang="en-US" sz="5600" b="1" dirty="0" err="1">
                <a:latin typeface="Times New Roman" pitchFamily="18" charset="0"/>
                <a:cs typeface="Times New Roman" pitchFamily="18" charset="0"/>
              </a:rPr>
              <a:t>Weng</a:t>
            </a:r>
            <a:endParaRPr lang="en-US" sz="5600" b="1" dirty="0">
              <a:latin typeface="Times New Roman" pitchFamily="18" charset="0"/>
              <a:cs typeface="Times New Roman" pitchFamily="18" charset="0"/>
            </a:endParaRPr>
          </a:p>
          <a:p>
            <a:pPr marL="400050" lvl="1" indent="0">
              <a:buNone/>
            </a:pPr>
            <a:r>
              <a:rPr lang="en-US" sz="5600" dirty="0" smtClean="0">
                <a:latin typeface="Times New Roman" pitchFamily="18" charset="0"/>
                <a:cs typeface="Times New Roman" pitchFamily="18" charset="0"/>
              </a:rPr>
              <a:t>Land </a:t>
            </a:r>
            <a:r>
              <a:rPr lang="en-US" sz="5600" dirty="0">
                <a:latin typeface="Times New Roman" pitchFamily="18" charset="0"/>
                <a:cs typeface="Times New Roman" pitchFamily="18" charset="0"/>
              </a:rPr>
              <a:t>Physical MW Emissivity Model Updates and Testing</a:t>
            </a:r>
          </a:p>
          <a:p>
            <a:pPr marL="400050" lvl="1" indent="0">
              <a:buNone/>
            </a:pPr>
            <a:endParaRPr lang="en-US" sz="5600" dirty="0" smtClean="0">
              <a:latin typeface="Times New Roman" pitchFamily="18" charset="0"/>
              <a:cs typeface="Times New Roman" pitchFamily="18" charset="0"/>
            </a:endParaRPr>
          </a:p>
          <a:p>
            <a:endParaRPr lang="en-US" sz="6400" b="1" dirty="0">
              <a:latin typeface="Times New Roman" pitchFamily="18" charset="0"/>
              <a:cs typeface="Times New Roman" pitchFamily="18" charset="0"/>
            </a:endParaRPr>
          </a:p>
        </p:txBody>
      </p:sp>
      <p:sp>
        <p:nvSpPr>
          <p:cNvPr id="15" name="Left Brace 14"/>
          <p:cNvSpPr/>
          <p:nvPr/>
        </p:nvSpPr>
        <p:spPr>
          <a:xfrm>
            <a:off x="1751099" y="838200"/>
            <a:ext cx="228600" cy="18287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57200" y="1676400"/>
            <a:ext cx="1300356" cy="369332"/>
          </a:xfrm>
          <a:prstGeom prst="rect">
            <a:avLst/>
          </a:prstGeom>
          <a:noFill/>
          <a:ln>
            <a:solidFill>
              <a:schemeClr val="tx1"/>
            </a:solidFill>
          </a:ln>
        </p:spPr>
        <p:txBody>
          <a:bodyPr wrap="none" rtlCol="0">
            <a:spAutoFit/>
          </a:bodyPr>
          <a:lstStyle/>
          <a:p>
            <a:r>
              <a:rPr lang="en-US" dirty="0" smtClean="0">
                <a:latin typeface="Times New Roman" pitchFamily="18" charset="0"/>
                <a:cs typeface="Times New Roman" pitchFamily="18" charset="0"/>
              </a:rPr>
              <a:t>GDAS/GFS</a:t>
            </a:r>
          </a:p>
        </p:txBody>
      </p:sp>
      <p:sp>
        <p:nvSpPr>
          <p:cNvPr id="17" name="TextBox 16"/>
          <p:cNvSpPr txBox="1"/>
          <p:nvPr/>
        </p:nvSpPr>
        <p:spPr>
          <a:xfrm>
            <a:off x="457200" y="3842266"/>
            <a:ext cx="1274642" cy="646331"/>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Regional GSI DA</a:t>
            </a:r>
            <a:endParaRPr lang="en-US" dirty="0">
              <a:latin typeface="Times New Roman" pitchFamily="18" charset="0"/>
              <a:cs typeface="Times New Roman" pitchFamily="18" charset="0"/>
            </a:endParaRPr>
          </a:p>
        </p:txBody>
      </p:sp>
      <p:sp>
        <p:nvSpPr>
          <p:cNvPr id="18" name="TextBox 17"/>
          <p:cNvSpPr txBox="1"/>
          <p:nvPr/>
        </p:nvSpPr>
        <p:spPr>
          <a:xfrm>
            <a:off x="473978" y="3110701"/>
            <a:ext cx="1274643"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GOES-R</a:t>
            </a:r>
            <a:endParaRPr lang="en-US" dirty="0">
              <a:latin typeface="Times New Roman" pitchFamily="18" charset="0"/>
              <a:cs typeface="Times New Roman" pitchFamily="18" charset="0"/>
            </a:endParaRPr>
          </a:p>
        </p:txBody>
      </p:sp>
      <p:sp>
        <p:nvSpPr>
          <p:cNvPr id="26" name="TextBox 25"/>
          <p:cNvSpPr txBox="1"/>
          <p:nvPr/>
        </p:nvSpPr>
        <p:spPr>
          <a:xfrm>
            <a:off x="457200" y="4996934"/>
            <a:ext cx="1274642" cy="369332"/>
          </a:xfrm>
          <a:prstGeom prst="rect">
            <a:avLst/>
          </a:prstGeom>
          <a:noFill/>
          <a:ln>
            <a:solidFill>
              <a:schemeClr val="tx1"/>
            </a:solidFill>
          </a:ln>
        </p:spPr>
        <p:txBody>
          <a:bodyPr wrap="square" rtlCol="0">
            <a:spAutoFit/>
          </a:bodyPr>
          <a:lstStyle/>
          <a:p>
            <a:r>
              <a:rPr lang="en-US" dirty="0" smtClean="0">
                <a:latin typeface="Times New Roman" pitchFamily="18" charset="0"/>
                <a:cs typeface="Times New Roman" pitchFamily="18" charset="0"/>
              </a:rPr>
              <a:t>CRTM</a:t>
            </a:r>
            <a:endParaRPr lang="en-US" dirty="0">
              <a:latin typeface="Times New Roman" pitchFamily="18" charset="0"/>
              <a:cs typeface="Times New Roman" pitchFamily="18" charset="0"/>
            </a:endParaRPr>
          </a:p>
        </p:txBody>
      </p:sp>
      <p:sp>
        <p:nvSpPr>
          <p:cNvPr id="29" name="Left Brace 28"/>
          <p:cNvSpPr/>
          <p:nvPr/>
        </p:nvSpPr>
        <p:spPr>
          <a:xfrm>
            <a:off x="1726734" y="3887386"/>
            <a:ext cx="2286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a:off x="1752600" y="2971800"/>
            <a:ext cx="2286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a:off x="1735020" y="4800600"/>
            <a:ext cx="228600" cy="838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513426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231" y="228600"/>
            <a:ext cx="7772400" cy="1470025"/>
          </a:xfrm>
        </p:spPr>
        <p:txBody>
          <a:bodyPr>
            <a:normAutofit fontScale="90000"/>
          </a:bodyPr>
          <a:lstStyle/>
          <a:p>
            <a:r>
              <a:rPr lang="en-US" dirty="0" smtClean="0">
                <a:latin typeface="Times New Roman" pitchFamily="18" charset="0"/>
                <a:cs typeface="Times New Roman" pitchFamily="18" charset="0"/>
              </a:rPr>
              <a:t>1DVAR Preprocessor Implementation plans for GSI</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276874" y="1371600"/>
            <a:ext cx="6400800" cy="609600"/>
          </a:xfrm>
        </p:spPr>
        <p:txBody>
          <a:bodyPr/>
          <a:lstStyle/>
          <a:p>
            <a:r>
              <a:rPr lang="en-US" dirty="0" smtClean="0">
                <a:solidFill>
                  <a:schemeClr val="tx1"/>
                </a:solidFill>
                <a:latin typeface="Times New Roman" pitchFamily="18" charset="0"/>
                <a:cs typeface="Times New Roman" pitchFamily="18" charset="0"/>
              </a:rPr>
              <a:t>Kevin Garrett</a:t>
            </a:r>
          </a:p>
        </p:txBody>
      </p:sp>
      <p:sp>
        <p:nvSpPr>
          <p:cNvPr id="4" name="Content Placeholder 2"/>
          <p:cNvSpPr txBox="1">
            <a:spLocks/>
          </p:cNvSpPr>
          <p:nvPr/>
        </p:nvSpPr>
        <p:spPr>
          <a:xfrm>
            <a:off x="509631" y="2971800"/>
            <a:ext cx="8229600" cy="3200400"/>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
            </a:pPr>
            <a:r>
              <a:rPr lang="en-US" sz="2000" dirty="0" smtClean="0">
                <a:solidFill>
                  <a:schemeClr val="tx1"/>
                </a:solidFill>
                <a:latin typeface="Times New Roman" pitchFamily="18" charset="0"/>
                <a:cs typeface="Times New Roman" pitchFamily="18" charset="0"/>
              </a:rPr>
              <a:t>Multi-Instrument Inversion and Data Assimilation Preprocessing System</a:t>
            </a:r>
          </a:p>
          <a:p>
            <a:pPr marL="342900" indent="-342900" algn="l">
              <a:buFont typeface="Wingdings" pitchFamily="2" charset="2"/>
              <a:buChar char="§"/>
            </a:pPr>
            <a:r>
              <a:rPr lang="en-US" sz="2000" dirty="0" smtClean="0">
                <a:solidFill>
                  <a:schemeClr val="tx1"/>
                </a:solidFill>
                <a:latin typeface="Times New Roman" pitchFamily="18" charset="0"/>
                <a:cs typeface="Times New Roman" pitchFamily="18" charset="0"/>
              </a:rPr>
              <a:t>Providing a streamlined preprocessing algorithm for satellite radiance data</a:t>
            </a:r>
          </a:p>
          <a:p>
            <a:pPr marL="342900" indent="-342900" algn="l">
              <a:buFont typeface="Wingdings" pitchFamily="2" charset="2"/>
              <a:buChar char="§"/>
            </a:pPr>
            <a:r>
              <a:rPr lang="en-US" sz="2000" dirty="0" smtClean="0">
                <a:solidFill>
                  <a:schemeClr val="tx1"/>
                </a:solidFill>
                <a:latin typeface="Times New Roman" pitchFamily="18" charset="0"/>
                <a:cs typeface="Times New Roman" pitchFamily="18" charset="0"/>
              </a:rPr>
              <a:t>Consistent algorithm for all satellite data (1DVAR)</a:t>
            </a:r>
          </a:p>
          <a:p>
            <a:pPr marL="342900" indent="-342900" algn="l">
              <a:buFont typeface="Wingdings" pitchFamily="2" charset="2"/>
              <a:buChar char="§"/>
            </a:pPr>
            <a:r>
              <a:rPr lang="en-US" sz="2000" dirty="0" smtClean="0">
                <a:solidFill>
                  <a:schemeClr val="tx1"/>
                </a:solidFill>
                <a:latin typeface="Times New Roman" pitchFamily="18" charset="0"/>
                <a:cs typeface="Times New Roman" pitchFamily="18" charset="0"/>
              </a:rPr>
              <a:t>Provides quality control flags for various application (e.g. clear-sky DA)</a:t>
            </a:r>
          </a:p>
          <a:p>
            <a:pPr marL="342900" indent="-342900" algn="l">
              <a:buFont typeface="Wingdings" pitchFamily="2" charset="2"/>
              <a:buChar char="§"/>
            </a:pPr>
            <a:r>
              <a:rPr lang="en-US" sz="2000" dirty="0" smtClean="0">
                <a:solidFill>
                  <a:schemeClr val="tx1"/>
                </a:solidFill>
                <a:latin typeface="Times New Roman" pitchFamily="18" charset="0"/>
                <a:cs typeface="Times New Roman" pitchFamily="18" charset="0"/>
              </a:rPr>
              <a:t>Surface characterization through dynamic emissivity</a:t>
            </a:r>
          </a:p>
          <a:p>
            <a:pPr marL="800100" lvl="1" indent="-342900" algn="l">
              <a:buFont typeface="Wingdings" pitchFamily="2" charset="2"/>
              <a:buChar char="§"/>
            </a:pPr>
            <a:r>
              <a:rPr lang="en-US" sz="2000" dirty="0" smtClean="0">
                <a:solidFill>
                  <a:schemeClr val="tx1"/>
                </a:solidFill>
                <a:latin typeface="Times New Roman" pitchFamily="18" charset="0"/>
                <a:cs typeface="Times New Roman" pitchFamily="18" charset="0"/>
              </a:rPr>
              <a:t>Over ocean, land, sea-ice and snow-cover</a:t>
            </a:r>
          </a:p>
          <a:p>
            <a:pPr marL="342900" indent="-342900" algn="l">
              <a:buFont typeface="Wingdings" pitchFamily="2" charset="2"/>
              <a:buChar char="§"/>
            </a:pPr>
            <a:r>
              <a:rPr lang="en-US" sz="2000" dirty="0" smtClean="0">
                <a:solidFill>
                  <a:schemeClr val="tx1"/>
                </a:solidFill>
                <a:latin typeface="Times New Roman" pitchFamily="18" charset="0"/>
                <a:cs typeface="Times New Roman" pitchFamily="18" charset="0"/>
              </a:rPr>
              <a:t>Atmospheric characterization (clear, cloudy, precipitating)</a:t>
            </a:r>
          </a:p>
          <a:p>
            <a:pPr marL="800100" lvl="1" indent="-342900" algn="l">
              <a:buFont typeface="Wingdings" pitchFamily="2" charset="2"/>
              <a:buChar char="§"/>
            </a:pPr>
            <a:r>
              <a:rPr lang="en-US" sz="2000" dirty="0" smtClean="0">
                <a:solidFill>
                  <a:schemeClr val="tx1"/>
                </a:solidFill>
                <a:latin typeface="Times New Roman" pitchFamily="18" charset="0"/>
                <a:cs typeface="Times New Roman" pitchFamily="18" charset="0"/>
              </a:rPr>
              <a:t>Provide Cloud, Rain, Ice amount</a:t>
            </a:r>
          </a:p>
          <a:p>
            <a:endParaRPr lang="en-US" sz="2400" dirty="0" smtClean="0"/>
          </a:p>
          <a:p>
            <a:endParaRPr lang="en-US" sz="2400" dirty="0"/>
          </a:p>
        </p:txBody>
      </p:sp>
      <p:sp>
        <p:nvSpPr>
          <p:cNvPr id="5" name="Title 1"/>
          <p:cNvSpPr txBox="1">
            <a:spLocks/>
          </p:cNvSpPr>
          <p:nvPr/>
        </p:nvSpPr>
        <p:spPr>
          <a:xfrm>
            <a:off x="1924574" y="2209800"/>
            <a:ext cx="51054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itchFamily="18" charset="0"/>
                <a:cs typeface="Times New Roman" pitchFamily="18" charset="0"/>
              </a:rPr>
              <a:t>MIIDAPS Overview</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794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Code Change Overview</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Installation of the Microwave Integrated Retrieval System (MIRS) library</a:t>
            </a:r>
          </a:p>
          <a:p>
            <a:r>
              <a:rPr lang="en-US" sz="2400" dirty="0" smtClean="0">
                <a:latin typeface="Times New Roman" pitchFamily="18" charset="0"/>
                <a:cs typeface="Times New Roman" pitchFamily="18" charset="0"/>
              </a:rPr>
              <a:t>New module to run 1DVAR (and interface with MIRS library routines) in </a:t>
            </a:r>
            <a:r>
              <a:rPr lang="en-US" sz="2400" dirty="0" err="1" smtClean="0">
                <a:latin typeface="Times New Roman" pitchFamily="18" charset="0"/>
                <a:cs typeface="Times New Roman" pitchFamily="18" charset="0"/>
              </a:rPr>
              <a:t>src</a:t>
            </a:r>
            <a:r>
              <a:rPr lang="en-US" sz="2400" dirty="0" smtClean="0">
                <a:latin typeface="Times New Roman" pitchFamily="18" charset="0"/>
                <a:cs typeface="Times New Roman" pitchFamily="18" charset="0"/>
              </a:rPr>
              <a:t>/ directory</a:t>
            </a:r>
          </a:p>
          <a:p>
            <a:r>
              <a:rPr lang="en-US" sz="2400" dirty="0" smtClean="0">
                <a:latin typeface="Times New Roman" pitchFamily="18" charset="0"/>
                <a:cs typeface="Times New Roman" pitchFamily="18" charset="0"/>
              </a:rPr>
              <a:t>Code modification to interface GSI with new 1DVAR module and utilize outputs</a:t>
            </a:r>
          </a:p>
          <a:p>
            <a:r>
              <a:rPr lang="en-US" sz="2400" dirty="0" err="1" smtClean="0">
                <a:latin typeface="Times New Roman" pitchFamily="18" charset="0"/>
                <a:cs typeface="Times New Roman" pitchFamily="18" charset="0"/>
              </a:rPr>
              <a:t>Makefile</a:t>
            </a:r>
            <a:r>
              <a:rPr lang="en-US" sz="2400" dirty="0" smtClean="0">
                <a:latin typeface="Times New Roman" pitchFamily="18" charset="0"/>
                <a:cs typeface="Times New Roman" pitchFamily="18" charset="0"/>
              </a:rPr>
              <a:t>, script changes</a:t>
            </a:r>
          </a:p>
          <a:p>
            <a:endParaRPr lang="en-US" sz="2400" dirty="0">
              <a:latin typeface="Times New Roman" pitchFamily="18" charset="0"/>
              <a:cs typeface="Times New Roman" pitchFamily="18" charset="0"/>
            </a:endParaRPr>
          </a:p>
          <a:p>
            <a:pPr marL="0" indent="0" algn="ctr">
              <a:buNone/>
            </a:pPr>
            <a:r>
              <a:rPr lang="en-US" sz="2400" b="1" i="1" dirty="0" smtClean="0">
                <a:latin typeface="Times New Roman" pitchFamily="18" charset="0"/>
                <a:cs typeface="Times New Roman" pitchFamily="18" charset="0"/>
              </a:rPr>
              <a:t>Targeted </a:t>
            </a:r>
            <a:r>
              <a:rPr lang="en-US" sz="2400" b="1" i="1" dirty="0">
                <a:latin typeface="Times New Roman" pitchFamily="18" charset="0"/>
                <a:cs typeface="Times New Roman" pitchFamily="18" charset="0"/>
              </a:rPr>
              <a:t>implementation </a:t>
            </a:r>
            <a:r>
              <a:rPr lang="en-US" sz="2400" b="1" i="1" dirty="0" smtClean="0">
                <a:latin typeface="Times New Roman" pitchFamily="18" charset="0"/>
                <a:cs typeface="Times New Roman" pitchFamily="18" charset="0"/>
              </a:rPr>
              <a:t>in 2016 </a:t>
            </a:r>
            <a:r>
              <a:rPr lang="en-US" sz="2400" b="1" i="1" dirty="0">
                <a:latin typeface="Times New Roman" pitchFamily="18" charset="0"/>
                <a:cs typeface="Times New Roman" pitchFamily="18" charset="0"/>
              </a:rPr>
              <a:t>GSI </a:t>
            </a:r>
            <a:r>
              <a:rPr lang="en-US" sz="2400" b="1" i="1" dirty="0" smtClean="0">
                <a:latin typeface="Times New Roman" pitchFamily="18" charset="0"/>
                <a:cs typeface="Times New Roman" pitchFamily="18" charset="0"/>
              </a:rPr>
              <a:t>update</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714090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Installation of MIRS Library</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err="1" smtClean="0">
                <a:latin typeface="Times New Roman" pitchFamily="18" charset="0"/>
                <a:cs typeface="Times New Roman" pitchFamily="18" charset="0"/>
              </a:rPr>
              <a:t>MiRS</a:t>
            </a:r>
            <a:r>
              <a:rPr lang="en-US" sz="2400" dirty="0" smtClean="0">
                <a:latin typeface="Times New Roman" pitchFamily="18" charset="0"/>
                <a:cs typeface="Times New Roman" pitchFamily="18" charset="0"/>
              </a:rPr>
              <a:t> is an operational algorithm running in NESDIS STAR and OSPO daily for ~7 operational sensors</a:t>
            </a:r>
          </a:p>
          <a:p>
            <a:pPr lvl="1"/>
            <a:r>
              <a:rPr lang="en-US" sz="2400" dirty="0" smtClean="0">
                <a:latin typeface="Times New Roman" pitchFamily="18" charset="0"/>
                <a:cs typeface="Times New Roman" pitchFamily="18" charset="0"/>
              </a:rPr>
              <a:t>Operational since June 2007</a:t>
            </a:r>
          </a:p>
          <a:p>
            <a:pPr lvl="1"/>
            <a:r>
              <a:rPr lang="en-US" sz="2400" dirty="0" smtClean="0">
                <a:latin typeface="Times New Roman" pitchFamily="18" charset="0"/>
                <a:cs typeface="Times New Roman" pitchFamily="18" charset="0"/>
              </a:rPr>
              <a:t>Stable code following F90/95 standards and routinely checked for memory leaks</a:t>
            </a:r>
          </a:p>
          <a:p>
            <a:pPr lvl="1"/>
            <a:r>
              <a:rPr lang="en-US" sz="2400" dirty="0" smtClean="0">
                <a:latin typeface="Times New Roman" pitchFamily="18" charset="0"/>
                <a:cs typeface="Times New Roman" pitchFamily="18" charset="0"/>
              </a:rPr>
              <a:t>Compiled with Intel or </a:t>
            </a:r>
            <a:r>
              <a:rPr lang="en-US" sz="2400" dirty="0" err="1" smtClean="0">
                <a:latin typeface="Times New Roman" pitchFamily="18" charset="0"/>
                <a:cs typeface="Times New Roman" pitchFamily="18" charset="0"/>
              </a:rPr>
              <a:t>gfortran</a:t>
            </a:r>
            <a:r>
              <a:rPr lang="en-US" sz="2400" dirty="0" smtClean="0">
                <a:latin typeface="Times New Roman" pitchFamily="18" charset="0"/>
                <a:cs typeface="Times New Roman" pitchFamily="18" charset="0"/>
              </a:rPr>
              <a:t> (simple configuration and top level </a:t>
            </a:r>
            <a:r>
              <a:rPr lang="en-US" sz="2400" dirty="0" err="1" smtClean="0">
                <a:latin typeface="Times New Roman" pitchFamily="18" charset="0"/>
                <a:cs typeface="Times New Roman" pitchFamily="18" charset="0"/>
              </a:rPr>
              <a:t>makefile</a:t>
            </a:r>
            <a:r>
              <a:rPr lang="en-US" sz="2400" dirty="0" smtClean="0">
                <a:latin typeface="Times New Roman" pitchFamily="18" charset="0"/>
                <a:cs typeface="Times New Roman" pitchFamily="18" charset="0"/>
              </a:rPr>
              <a:t>)</a:t>
            </a:r>
          </a:p>
          <a:p>
            <a:pPr lvl="1"/>
            <a:r>
              <a:rPr lang="en-US" sz="2400" dirty="0" smtClean="0">
                <a:latin typeface="Times New Roman" pitchFamily="18" charset="0"/>
                <a:cs typeface="Times New Roman" pitchFamily="18" charset="0"/>
              </a:rPr>
              <a:t>Links to same CRTM library as GSI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8435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Times New Roman" pitchFamily="18" charset="0"/>
                <a:cs typeface="Times New Roman" pitchFamily="18" charset="0"/>
              </a:rPr>
              <a:t>New 1DVAR module in </a:t>
            </a:r>
            <a:r>
              <a:rPr lang="en-US" sz="3600" dirty="0" err="1" smtClean="0">
                <a:latin typeface="Times New Roman" pitchFamily="18" charset="0"/>
                <a:cs typeface="Times New Roman" pitchFamily="18" charset="0"/>
              </a:rPr>
              <a:t>src</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525963"/>
          </a:xfrm>
        </p:spPr>
        <p:txBody>
          <a:bodyPr>
            <a:noAutofit/>
          </a:bodyPr>
          <a:lstStyle/>
          <a:p>
            <a:r>
              <a:rPr lang="en-US" sz="2400" dirty="0" smtClean="0">
                <a:latin typeface="Times New Roman" pitchFamily="18" charset="0"/>
                <a:cs typeface="Times New Roman" pitchFamily="18" charset="0"/>
              </a:rPr>
              <a:t>New module called pp1dvar.f90</a:t>
            </a:r>
          </a:p>
          <a:p>
            <a:r>
              <a:rPr lang="en-US" sz="2400" dirty="0" smtClean="0">
                <a:latin typeface="Times New Roman" pitchFamily="18" charset="0"/>
                <a:cs typeface="Times New Roman" pitchFamily="18" charset="0"/>
              </a:rPr>
              <a:t>Contains subroutine pp1dvar_main which drives the 1DVAR minimization</a:t>
            </a:r>
          </a:p>
          <a:p>
            <a:pPr lvl="1"/>
            <a:r>
              <a:rPr lang="en-US" sz="1800" dirty="0" smtClean="0">
                <a:latin typeface="Times New Roman" pitchFamily="18" charset="0"/>
                <a:cs typeface="Times New Roman" pitchFamily="18" charset="0"/>
              </a:rPr>
              <a:t>Make several calls to routines in MIRS and CRTM library</a:t>
            </a:r>
          </a:p>
          <a:p>
            <a:pPr lvl="1"/>
            <a:r>
              <a:rPr lang="en-US" sz="1800" dirty="0" smtClean="0">
                <a:latin typeface="Times New Roman" pitchFamily="18" charset="0"/>
                <a:cs typeface="Times New Roman" pitchFamily="18" charset="0"/>
              </a:rPr>
              <a:t>Arguments contain satellite observation information, guess fields and 1DVAR output fields </a:t>
            </a:r>
          </a:p>
          <a:p>
            <a:pPr lvl="1"/>
            <a:r>
              <a:rPr lang="en-US" sz="1800" dirty="0" smtClean="0">
                <a:latin typeface="Times New Roman" pitchFamily="18" charset="0"/>
                <a:cs typeface="Times New Roman" pitchFamily="18" charset="0"/>
              </a:rPr>
              <a:t>Reads a static </a:t>
            </a:r>
            <a:r>
              <a:rPr lang="en-US" sz="1800" dirty="0" err="1" smtClean="0">
                <a:latin typeface="Times New Roman" pitchFamily="18" charset="0"/>
                <a:cs typeface="Times New Roman" pitchFamily="18" charset="0"/>
              </a:rPr>
              <a:t>namelist</a:t>
            </a:r>
            <a:r>
              <a:rPr lang="en-US" sz="1800" dirty="0" smtClean="0">
                <a:latin typeface="Times New Roman" pitchFamily="18" charset="0"/>
                <a:cs typeface="Times New Roman" pitchFamily="18" charset="0"/>
              </a:rPr>
              <a:t> for each sensor and fix files which set parameters for 1DVAR minimization (state vector elements, use of guess fields, etc).</a:t>
            </a:r>
          </a:p>
          <a:p>
            <a:pPr lvl="1"/>
            <a:r>
              <a:rPr lang="en-US" sz="1800" dirty="0" smtClean="0">
                <a:latin typeface="Times New Roman" pitchFamily="18" charset="0"/>
                <a:cs typeface="Times New Roman" pitchFamily="18" charset="0"/>
              </a:rPr>
              <a:t>The </a:t>
            </a:r>
            <a:r>
              <a:rPr lang="en-US" sz="1800" dirty="0" err="1" smtClean="0">
                <a:latin typeface="Times New Roman" pitchFamily="18" charset="0"/>
                <a:cs typeface="Times New Roman" pitchFamily="18" charset="0"/>
              </a:rPr>
              <a:t>namelist</a:t>
            </a:r>
            <a:r>
              <a:rPr lang="en-US" sz="1800" dirty="0" smtClean="0">
                <a:latin typeface="Times New Roman" pitchFamily="18" charset="0"/>
                <a:cs typeface="Times New Roman" pitchFamily="18" charset="0"/>
              </a:rPr>
              <a:t> could be generated by the </a:t>
            </a:r>
            <a:r>
              <a:rPr lang="en-US" sz="1800" dirty="0" err="1" smtClean="0">
                <a:latin typeface="Times New Roman" pitchFamily="18" charset="0"/>
                <a:cs typeface="Times New Roman" pitchFamily="18" charset="0"/>
              </a:rPr>
              <a:t>exglobal_analysis</a:t>
            </a:r>
            <a:r>
              <a:rPr lang="en-US" sz="1800" dirty="0" smtClean="0">
                <a:latin typeface="Times New Roman" pitchFamily="18" charset="0"/>
                <a:cs typeface="Times New Roman" pitchFamily="18" charset="0"/>
              </a:rPr>
              <a:t> script and put in the working directory but currently is located in the MIRS installation path.  Fix files are also in the MIRS installation path, but could be moved to fix/</a:t>
            </a:r>
          </a:p>
          <a:p>
            <a:pPr lvl="1"/>
            <a:r>
              <a:rPr lang="en-US" sz="1800" dirty="0" smtClean="0">
                <a:latin typeface="Times New Roman" pitchFamily="18" charset="0"/>
                <a:cs typeface="Times New Roman" pitchFamily="18" charset="0"/>
              </a:rPr>
              <a:t>Writes out 1DVAR parameters to binary file for each parallel call in </a:t>
            </a:r>
            <a:r>
              <a:rPr lang="en-US" sz="1800" dirty="0" err="1" smtClean="0">
                <a:latin typeface="Times New Roman" pitchFamily="18" charset="0"/>
                <a:cs typeface="Times New Roman" pitchFamily="18" charset="0"/>
              </a:rPr>
              <a:t>setuprad</a:t>
            </a:r>
            <a:r>
              <a:rPr lang="en-US" sz="1800" dirty="0" smtClean="0">
                <a:latin typeface="Times New Roman" pitchFamily="18" charset="0"/>
                <a:cs typeface="Times New Roman" pitchFamily="18" charset="0"/>
              </a:rPr>
              <a:t> for plotting and analysis.  Output only written at first iteration of 1</a:t>
            </a:r>
            <a:r>
              <a:rPr lang="en-US" sz="1800" baseline="30000" dirty="0" smtClean="0">
                <a:latin typeface="Times New Roman" pitchFamily="18" charset="0"/>
                <a:cs typeface="Times New Roman" pitchFamily="18" charset="0"/>
              </a:rPr>
              <a:t>st</a:t>
            </a:r>
            <a:r>
              <a:rPr lang="en-US" sz="1800" dirty="0" smtClean="0">
                <a:latin typeface="Times New Roman" pitchFamily="18" charset="0"/>
                <a:cs typeface="Times New Roman" pitchFamily="18" charset="0"/>
              </a:rPr>
              <a:t> loop and last of 2</a:t>
            </a:r>
            <a:r>
              <a:rPr lang="en-US" sz="1800" baseline="30000" dirty="0" smtClean="0">
                <a:latin typeface="Times New Roman" pitchFamily="18" charset="0"/>
                <a:cs typeface="Times New Roman" pitchFamily="18" charset="0"/>
              </a:rPr>
              <a:t>nd</a:t>
            </a:r>
            <a:r>
              <a:rPr lang="en-US" sz="1800" dirty="0" smtClean="0">
                <a:latin typeface="Times New Roman" pitchFamily="18" charset="0"/>
                <a:cs typeface="Times New Roman" pitchFamily="18" charset="0"/>
              </a:rPr>
              <a:t> loop.</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3853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Times New Roman" pitchFamily="18" charset="0"/>
                <a:cs typeface="Times New Roman" pitchFamily="18" charset="0"/>
              </a:rPr>
              <a:t>Code Modification to GSI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4525963"/>
          </a:xfrm>
        </p:spPr>
        <p:txBody>
          <a:bodyPr>
            <a:noAutofit/>
          </a:bodyPr>
          <a:lstStyle/>
          <a:p>
            <a:r>
              <a:rPr lang="en-US" sz="2400" b="1" i="1" dirty="0" smtClean="0">
                <a:latin typeface="Times New Roman" pitchFamily="18" charset="0"/>
                <a:cs typeface="Times New Roman" pitchFamily="18" charset="0"/>
              </a:rPr>
              <a:t>Disclaimer*   </a:t>
            </a:r>
          </a:p>
          <a:p>
            <a:pPr lvl="1"/>
            <a:r>
              <a:rPr lang="en-US" sz="1800" b="1" i="1" dirty="0" smtClean="0">
                <a:latin typeface="Times New Roman" pitchFamily="18" charset="0"/>
                <a:cs typeface="Times New Roman" pitchFamily="18" charset="0"/>
              </a:rPr>
              <a:t>All current code changes support proof of concept for 1DVAR preprocessor and are not final or necessarily optimized.  Further guidance and coordination with EMC and others is required.</a:t>
            </a:r>
          </a:p>
          <a:p>
            <a:r>
              <a:rPr lang="en-US" sz="1800" dirty="0" smtClean="0">
                <a:latin typeface="Times New Roman" pitchFamily="18" charset="0"/>
                <a:cs typeface="Times New Roman" pitchFamily="18" charset="0"/>
              </a:rPr>
              <a:t>setuprad.f90</a:t>
            </a:r>
          </a:p>
          <a:p>
            <a:pPr lvl="1"/>
            <a:r>
              <a:rPr lang="en-US" sz="1400" dirty="0" err="1" smtClean="0">
                <a:latin typeface="Times New Roman" pitchFamily="18" charset="0"/>
                <a:cs typeface="Times New Roman" pitchFamily="18" charset="0"/>
              </a:rPr>
              <a:t>Allocatable</a:t>
            </a:r>
            <a:r>
              <a:rPr lang="en-US" sz="1400" dirty="0" smtClean="0">
                <a:latin typeface="Times New Roman" pitchFamily="18" charset="0"/>
                <a:cs typeface="Times New Roman" pitchFamily="18" charset="0"/>
              </a:rPr>
              <a:t> arrays to hold </a:t>
            </a:r>
            <a:r>
              <a:rPr lang="en-US" sz="1400" dirty="0" err="1" smtClean="0">
                <a:latin typeface="Times New Roman" pitchFamily="18" charset="0"/>
                <a:cs typeface="Times New Roman" pitchFamily="18" charset="0"/>
              </a:rPr>
              <a:t>Tbs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geolocation</a:t>
            </a:r>
            <a:r>
              <a:rPr lang="en-US" sz="1400" dirty="0" smtClean="0">
                <a:latin typeface="Times New Roman" pitchFamily="18" charset="0"/>
                <a:cs typeface="Times New Roman" pitchFamily="18" charset="0"/>
              </a:rPr>
              <a:t> and geometry information for 1DVAR, guess fields and returned 1DVAR parameters (</a:t>
            </a:r>
            <a:r>
              <a:rPr lang="en-US" sz="1400" dirty="0" err="1" smtClean="0">
                <a:latin typeface="Times New Roman" pitchFamily="18" charset="0"/>
                <a:cs typeface="Times New Roman" pitchFamily="18" charset="0"/>
              </a:rPr>
              <a:t>nobs</a:t>
            </a:r>
            <a:r>
              <a:rPr lang="en-US" sz="1400" dirty="0" smtClean="0">
                <a:latin typeface="Times New Roman" pitchFamily="18" charset="0"/>
                <a:cs typeface="Times New Roman" pitchFamily="18" charset="0"/>
              </a:rPr>
              <a:t> or </a:t>
            </a:r>
            <a:r>
              <a:rPr lang="en-US" sz="1400" dirty="0" err="1" smtClean="0">
                <a:latin typeface="Times New Roman" pitchFamily="18" charset="0"/>
                <a:cs typeface="Times New Roman" pitchFamily="18" charset="0"/>
              </a:rPr>
              <a:t>nchanl</a:t>
            </a:r>
            <a:r>
              <a:rPr lang="en-US" sz="1400" dirty="0" smtClean="0">
                <a:latin typeface="Times New Roman" pitchFamily="18" charset="0"/>
                <a:cs typeface="Times New Roman" pitchFamily="18" charset="0"/>
              </a:rPr>
              <a:t> x </a:t>
            </a:r>
            <a:r>
              <a:rPr lang="en-US" sz="1400" dirty="0" err="1" smtClean="0">
                <a:latin typeface="Times New Roman" pitchFamily="18" charset="0"/>
                <a:cs typeface="Times New Roman" pitchFamily="18" charset="0"/>
              </a:rPr>
              <a:t>nobs</a:t>
            </a:r>
            <a:r>
              <a:rPr lang="en-US" sz="1400" dirty="0" smtClean="0">
                <a:latin typeface="Times New Roman" pitchFamily="18" charset="0"/>
                <a:cs typeface="Times New Roman" pitchFamily="18" charset="0"/>
              </a:rPr>
              <a:t>).</a:t>
            </a:r>
          </a:p>
          <a:p>
            <a:pPr lvl="1"/>
            <a:r>
              <a:rPr lang="en-US" sz="1400" dirty="0" smtClean="0">
                <a:latin typeface="Times New Roman" pitchFamily="18" charset="0"/>
                <a:cs typeface="Times New Roman" pitchFamily="18" charset="0"/>
              </a:rPr>
              <a:t>Call to new subroutine in crtm_interface.f90 (</a:t>
            </a:r>
            <a:r>
              <a:rPr lang="en-US" sz="1400" dirty="0" err="1" smtClean="0">
                <a:latin typeface="Times New Roman" pitchFamily="18" charset="0"/>
                <a:cs typeface="Times New Roman" pitchFamily="18" charset="0"/>
              </a:rPr>
              <a:t>set_guess_profile</a:t>
            </a:r>
            <a:r>
              <a:rPr lang="en-US" sz="1400" dirty="0" smtClean="0">
                <a:latin typeface="Times New Roman" pitchFamily="18" charset="0"/>
                <a:cs typeface="Times New Roman" pitchFamily="18" charset="0"/>
              </a:rPr>
              <a:t>) which does an interpolation of the guess fields to observation point.  Essentially the same algorithm used in </a:t>
            </a:r>
            <a:r>
              <a:rPr lang="en-US" sz="1400" dirty="0" err="1" smtClean="0">
                <a:latin typeface="Times New Roman" pitchFamily="18" charset="0"/>
                <a:cs typeface="Times New Roman" pitchFamily="18" charset="0"/>
              </a:rPr>
              <a:t>call_crtm</a:t>
            </a:r>
            <a:r>
              <a:rPr lang="en-US" sz="1400" dirty="0" smtClean="0">
                <a:latin typeface="Times New Roman" pitchFamily="18" charset="0"/>
                <a:cs typeface="Times New Roman" pitchFamily="18" charset="0"/>
              </a:rPr>
              <a:t> subroutine.  But 1DVAR is called before </a:t>
            </a:r>
            <a:r>
              <a:rPr lang="en-US" sz="1400" dirty="0" err="1" smtClean="0">
                <a:latin typeface="Times New Roman" pitchFamily="18" charset="0"/>
                <a:cs typeface="Times New Roman" pitchFamily="18" charset="0"/>
              </a:rPr>
              <a:t>call_crtm</a:t>
            </a:r>
            <a:r>
              <a:rPr lang="en-US" sz="1400" dirty="0" smtClean="0">
                <a:latin typeface="Times New Roman" pitchFamily="18" charset="0"/>
                <a:cs typeface="Times New Roman" pitchFamily="18" charset="0"/>
              </a:rPr>
              <a:t>, so it could not be utilized.  </a:t>
            </a:r>
            <a:r>
              <a:rPr lang="en-US" sz="1400" dirty="0" err="1" smtClean="0">
                <a:latin typeface="Times New Roman" pitchFamily="18" charset="0"/>
                <a:cs typeface="Times New Roman" pitchFamily="18" charset="0"/>
              </a:rPr>
              <a:t>Set_guess_profile</a:t>
            </a:r>
            <a:r>
              <a:rPr lang="en-US" sz="1400" dirty="0" smtClean="0">
                <a:latin typeface="Times New Roman" pitchFamily="18" charset="0"/>
                <a:cs typeface="Times New Roman" pitchFamily="18" charset="0"/>
              </a:rPr>
              <a:t> could be moved to more relevant module and utilized by </a:t>
            </a:r>
            <a:r>
              <a:rPr lang="en-US" sz="1400" dirty="0" err="1" smtClean="0">
                <a:latin typeface="Times New Roman" pitchFamily="18" charset="0"/>
                <a:cs typeface="Times New Roman" pitchFamily="18" charset="0"/>
              </a:rPr>
              <a:t>call_ctrm</a:t>
            </a:r>
            <a:r>
              <a:rPr lang="en-US" sz="1400" dirty="0" smtClean="0">
                <a:latin typeface="Times New Roman" pitchFamily="18" charset="0"/>
                <a:cs typeface="Times New Roman" pitchFamily="18" charset="0"/>
              </a:rPr>
              <a:t>.</a:t>
            </a:r>
          </a:p>
          <a:p>
            <a:pPr lvl="1"/>
            <a:r>
              <a:rPr lang="en-US" sz="1400" dirty="0" smtClean="0">
                <a:latin typeface="Times New Roman" pitchFamily="18" charset="0"/>
                <a:cs typeface="Times New Roman" pitchFamily="18" charset="0"/>
              </a:rPr>
              <a:t>Call to pp1dvar_main subroutine is made during 1</a:t>
            </a:r>
            <a:r>
              <a:rPr lang="en-US" sz="1400" baseline="30000" dirty="0" smtClean="0">
                <a:latin typeface="Times New Roman" pitchFamily="18" charset="0"/>
                <a:cs typeface="Times New Roman" pitchFamily="18" charset="0"/>
              </a:rPr>
              <a:t>st</a:t>
            </a:r>
            <a:r>
              <a:rPr lang="en-US" sz="1400" dirty="0" smtClean="0">
                <a:latin typeface="Times New Roman" pitchFamily="18" charset="0"/>
                <a:cs typeface="Times New Roman" pitchFamily="18" charset="0"/>
              </a:rPr>
              <a:t> and 2</a:t>
            </a:r>
            <a:r>
              <a:rPr lang="en-US" sz="1400" baseline="30000" dirty="0" smtClean="0">
                <a:latin typeface="Times New Roman" pitchFamily="18" charset="0"/>
                <a:cs typeface="Times New Roman" pitchFamily="18" charset="0"/>
              </a:rPr>
              <a:t>nd</a:t>
            </a:r>
            <a:r>
              <a:rPr lang="en-US" sz="1400" dirty="0" smtClean="0">
                <a:latin typeface="Times New Roman" pitchFamily="18" charset="0"/>
                <a:cs typeface="Times New Roman" pitchFamily="18" charset="0"/>
              </a:rPr>
              <a:t> outer loops.</a:t>
            </a:r>
          </a:p>
          <a:p>
            <a:pPr lvl="2"/>
            <a:r>
              <a:rPr lang="en-US" sz="1400" dirty="0" smtClean="0">
                <a:solidFill>
                  <a:srgbClr val="FF0000"/>
                </a:solidFill>
                <a:latin typeface="Times New Roman" pitchFamily="18" charset="0"/>
                <a:cs typeface="Times New Roman" pitchFamily="18" charset="0"/>
              </a:rPr>
              <a:t>pp1dvar_main</a:t>
            </a:r>
            <a:r>
              <a:rPr lang="en-US" sz="1400" dirty="0" smtClean="0">
                <a:latin typeface="Times New Roman" pitchFamily="18" charset="0"/>
                <a:cs typeface="Times New Roman" pitchFamily="18" charset="0"/>
              </a:rPr>
              <a:t>(</a:t>
            </a:r>
            <a:r>
              <a:rPr lang="en-US" sz="1400" dirty="0" smtClean="0">
                <a:solidFill>
                  <a:srgbClr val="0070C0"/>
                </a:solidFill>
                <a:latin typeface="Times New Roman" pitchFamily="18" charset="0"/>
                <a:cs typeface="Times New Roman" pitchFamily="18" charset="0"/>
              </a:rPr>
              <a:t>mype,obstype,satId,nobs,obs41dvar(:,1:nobs),</a:t>
            </a:r>
            <a:r>
              <a:rPr lang="en-US" sz="1400" dirty="0" err="1" smtClean="0">
                <a:solidFill>
                  <a:srgbClr val="0070C0"/>
                </a:solidFill>
                <a:latin typeface="Times New Roman" pitchFamily="18" charset="0"/>
                <a:cs typeface="Times New Roman" pitchFamily="18" charset="0"/>
              </a:rPr>
              <a:t>lat,lon,zangl,scanpos</a:t>
            </a:r>
            <a:r>
              <a:rPr lang="en-US" sz="1400" dirty="0" smtClean="0">
                <a:solidFill>
                  <a:srgbClr val="0070C0"/>
                </a:solidFill>
                <a:latin typeface="Times New Roman" pitchFamily="18" charset="0"/>
                <a:cs typeface="Times New Roman" pitchFamily="18" charset="0"/>
              </a:rPr>
              <a:t>(1:nobs),day(1:nobs),month(1:nobs),year(1:nobs),tguess,qguess,pguess,sstguess,wspguess</a:t>
            </a:r>
            <a:r>
              <a:rPr lang="en-US" sz="1400" dirty="0" smtClean="0">
                <a:latin typeface="Times New Roman" pitchFamily="18" charset="0"/>
                <a:cs typeface="Times New Roman" pitchFamily="18" charset="0"/>
              </a:rPr>
              <a:t>,</a:t>
            </a:r>
            <a:r>
              <a:rPr lang="en-US" sz="1400" dirty="0" smtClean="0">
                <a:solidFill>
                  <a:srgbClr val="009242"/>
                </a:solidFill>
                <a:latin typeface="Times New Roman" pitchFamily="18" charset="0"/>
                <a:cs typeface="Times New Roman" pitchFamily="18" charset="0"/>
              </a:rPr>
              <a:t>pp1dvar_qc,pp1dvar_chisq,pp1dvar_clw,pp1dvar_rwp,pp1dvar_gwp,pp1dvar_emissivity,pp1dvar_tbf</a:t>
            </a:r>
            <a:r>
              <a:rPr lang="en-US" sz="1400" dirty="0" smtClean="0">
                <a:latin typeface="Times New Roman" pitchFamily="18" charset="0"/>
                <a:cs typeface="Times New Roman" pitchFamily="18" charset="0"/>
              </a:rPr>
              <a:t>) blue: input, green: output</a:t>
            </a:r>
          </a:p>
          <a:p>
            <a:pPr lvl="2"/>
            <a:r>
              <a:rPr lang="en-US" sz="1400" dirty="0" smtClean="0">
                <a:latin typeface="Times New Roman" pitchFamily="18" charset="0"/>
                <a:cs typeface="Times New Roman" pitchFamily="18" charset="0"/>
              </a:rPr>
              <a:t>Argument list could be cleaned up (data structure) but is not finalized.</a:t>
            </a:r>
          </a:p>
          <a:p>
            <a:pPr lvl="1"/>
            <a:r>
              <a:rPr lang="en-US" sz="1400" dirty="0" smtClean="0">
                <a:latin typeface="Times New Roman" pitchFamily="18" charset="0"/>
                <a:cs typeface="Times New Roman" pitchFamily="18" charset="0"/>
              </a:rPr>
              <a:t>Call to </a:t>
            </a:r>
            <a:r>
              <a:rPr lang="en-US" sz="1400" dirty="0" err="1" smtClean="0">
                <a:latin typeface="Times New Roman" pitchFamily="18" charset="0"/>
                <a:cs typeface="Times New Roman" pitchFamily="18" charset="0"/>
              </a:rPr>
              <a:t>call_crtm</a:t>
            </a:r>
            <a:r>
              <a:rPr lang="en-US" sz="1400" dirty="0" smtClean="0">
                <a:latin typeface="Times New Roman" pitchFamily="18" charset="0"/>
                <a:cs typeface="Times New Roman" pitchFamily="18" charset="0"/>
              </a:rPr>
              <a:t> has additional arguments (for 1DVAR qc and surface emissivity)</a:t>
            </a:r>
          </a:p>
          <a:p>
            <a:pPr lvl="1"/>
            <a:r>
              <a:rPr lang="en-US" sz="1400" dirty="0" smtClean="0">
                <a:latin typeface="Times New Roman" pitchFamily="18" charset="0"/>
                <a:cs typeface="Times New Roman" pitchFamily="18" charset="0"/>
              </a:rPr>
              <a:t>Optional call to new, generic QC subroutine. (i.e. rather than call </a:t>
            </a:r>
            <a:r>
              <a:rPr lang="en-US" sz="1400" dirty="0" err="1" smtClean="0">
                <a:latin typeface="Times New Roman" pitchFamily="18" charset="0"/>
                <a:cs typeface="Times New Roman" pitchFamily="18" charset="0"/>
              </a:rPr>
              <a:t>qc_atms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qc_amsu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qc_ssmis</a:t>
            </a:r>
            <a:r>
              <a:rPr lang="en-US" sz="1400" dirty="0" smtClean="0">
                <a:latin typeface="Times New Roman" pitchFamily="18" charset="0"/>
                <a:cs typeface="Times New Roman" pitchFamily="18" charset="0"/>
              </a:rPr>
              <a:t>, a single subroutine is called for all sensors “call </a:t>
            </a:r>
            <a:r>
              <a:rPr lang="en-US" sz="1400" dirty="0" err="1" smtClean="0">
                <a:latin typeface="Times New Roman" pitchFamily="18" charset="0"/>
                <a:cs typeface="Times New Roman" pitchFamily="18" charset="0"/>
              </a:rPr>
              <a:t>qc_satobs</a:t>
            </a:r>
            <a:r>
              <a:rPr lang="en-US" sz="1400" dirty="0" smtClean="0">
                <a:latin typeface="Times New Roman" pitchFamily="18" charset="0"/>
                <a:cs typeface="Times New Roman" pitchFamily="18" charset="0"/>
              </a:rPr>
              <a:t>”). Subroutine is added to qcmod.f90.</a:t>
            </a:r>
          </a:p>
          <a:p>
            <a:pPr lvl="1"/>
            <a:r>
              <a:rPr lang="en-US" sz="1400" dirty="0" smtClean="0">
                <a:latin typeface="Times New Roman" pitchFamily="18" charset="0"/>
                <a:cs typeface="Times New Roman" pitchFamily="18" charset="0"/>
              </a:rPr>
              <a:t>Usual changes for USE statements, allocation/</a:t>
            </a:r>
            <a:r>
              <a:rPr lang="en-US" sz="1400" dirty="0" err="1" smtClean="0">
                <a:latin typeface="Times New Roman" pitchFamily="18" charset="0"/>
                <a:cs typeface="Times New Roman" pitchFamily="18" charset="0"/>
              </a:rPr>
              <a:t>deallocation</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8681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Code Modification to GSI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US" sz="3100" dirty="0" smtClean="0">
                <a:latin typeface="Times New Roman" pitchFamily="18" charset="0"/>
                <a:cs typeface="Times New Roman" pitchFamily="18" charset="0"/>
              </a:rPr>
              <a:t>crtm_interface.f90</a:t>
            </a:r>
          </a:p>
          <a:p>
            <a:pPr lvl="1"/>
            <a:r>
              <a:rPr lang="en-US" sz="3100" dirty="0" smtClean="0">
                <a:latin typeface="Times New Roman" pitchFamily="18" charset="0"/>
                <a:cs typeface="Times New Roman" pitchFamily="18" charset="0"/>
              </a:rPr>
              <a:t>Make </a:t>
            </a:r>
            <a:r>
              <a:rPr lang="en-US" sz="3100" dirty="0" err="1" smtClean="0">
                <a:latin typeface="Times New Roman" pitchFamily="18" charset="0"/>
                <a:cs typeface="Times New Roman" pitchFamily="18" charset="0"/>
              </a:rPr>
              <a:t>channelinfo</a:t>
            </a:r>
            <a:r>
              <a:rPr lang="en-US" sz="3100" dirty="0" smtClean="0">
                <a:latin typeface="Times New Roman" pitchFamily="18" charset="0"/>
                <a:cs typeface="Times New Roman" pitchFamily="18" charset="0"/>
              </a:rPr>
              <a:t> structure public</a:t>
            </a:r>
          </a:p>
          <a:p>
            <a:pPr lvl="1"/>
            <a:r>
              <a:rPr lang="en-US" sz="3100" dirty="0" err="1" smtClean="0">
                <a:latin typeface="Times New Roman" pitchFamily="18" charset="0"/>
                <a:cs typeface="Times New Roman" pitchFamily="18" charset="0"/>
              </a:rPr>
              <a:t>init_crtm</a:t>
            </a:r>
            <a:endParaRPr lang="en-US" sz="3100" dirty="0" smtClean="0">
              <a:latin typeface="Times New Roman" pitchFamily="18" charset="0"/>
              <a:cs typeface="Times New Roman" pitchFamily="18" charset="0"/>
            </a:endParaRPr>
          </a:p>
          <a:p>
            <a:pPr lvl="2"/>
            <a:r>
              <a:rPr lang="en-US" sz="3100" dirty="0" err="1" smtClean="0">
                <a:latin typeface="Times New Roman" pitchFamily="18" charset="0"/>
                <a:cs typeface="Times New Roman" pitchFamily="18" charset="0"/>
              </a:rPr>
              <a:t>Load_CloudCoeff</a:t>
            </a:r>
            <a:r>
              <a:rPr lang="en-US" sz="3100" dirty="0" smtClean="0">
                <a:latin typeface="Times New Roman" pitchFamily="18" charset="0"/>
                <a:cs typeface="Times New Roman" pitchFamily="18" charset="0"/>
              </a:rPr>
              <a:t>=.true. Always</a:t>
            </a:r>
          </a:p>
          <a:p>
            <a:pPr lvl="1"/>
            <a:r>
              <a:rPr lang="en-US" sz="3100" dirty="0" err="1" smtClean="0">
                <a:latin typeface="Times New Roman" pitchFamily="18" charset="0"/>
                <a:cs typeface="Times New Roman" pitchFamily="18" charset="0"/>
              </a:rPr>
              <a:t>call_crtm</a:t>
            </a:r>
            <a:endParaRPr lang="en-US" sz="3100" dirty="0" smtClean="0">
              <a:latin typeface="Times New Roman" pitchFamily="18" charset="0"/>
              <a:cs typeface="Times New Roman" pitchFamily="18" charset="0"/>
            </a:endParaRPr>
          </a:p>
          <a:p>
            <a:pPr lvl="2"/>
            <a:r>
              <a:rPr lang="en-US" sz="3100" dirty="0" smtClean="0">
                <a:latin typeface="Times New Roman" pitchFamily="18" charset="0"/>
                <a:cs typeface="Times New Roman" pitchFamily="18" charset="0"/>
              </a:rPr>
              <a:t>New arguments for 1DVAR surface emissivity (to use in place of physical model) and 1DVAR QC flags.</a:t>
            </a:r>
          </a:p>
          <a:p>
            <a:pPr lvl="2"/>
            <a:r>
              <a:rPr lang="en-US" sz="3100" dirty="0" smtClean="0">
                <a:latin typeface="Times New Roman" pitchFamily="18" charset="0"/>
                <a:cs typeface="Times New Roman" pitchFamily="18" charset="0"/>
              </a:rPr>
              <a:t>Potential minor changes to options(1)%</a:t>
            </a:r>
            <a:r>
              <a:rPr lang="en-US" sz="3100" dirty="0" err="1" smtClean="0">
                <a:latin typeface="Times New Roman" pitchFamily="18" charset="0"/>
                <a:cs typeface="Times New Roman" pitchFamily="18" charset="0"/>
              </a:rPr>
              <a:t>Use_Emissivity</a:t>
            </a:r>
            <a:r>
              <a:rPr lang="en-US" sz="3100" dirty="0" smtClean="0">
                <a:latin typeface="Times New Roman" pitchFamily="18" charset="0"/>
                <a:cs typeface="Times New Roman" pitchFamily="18" charset="0"/>
              </a:rPr>
              <a:t> and options(1)%emissivity to utilize 1DVAR emissivity in </a:t>
            </a:r>
            <a:r>
              <a:rPr lang="en-US" sz="3100" dirty="0" err="1" smtClean="0">
                <a:latin typeface="Times New Roman" pitchFamily="18" charset="0"/>
                <a:cs typeface="Times New Roman" pitchFamily="18" charset="0"/>
              </a:rPr>
              <a:t>crtm_k_matrix</a:t>
            </a:r>
            <a:r>
              <a:rPr lang="en-US" sz="3100" dirty="0" smtClean="0">
                <a:latin typeface="Times New Roman" pitchFamily="18" charset="0"/>
                <a:cs typeface="Times New Roman" pitchFamily="18" charset="0"/>
              </a:rPr>
              <a:t> function call if desired</a:t>
            </a:r>
          </a:p>
          <a:p>
            <a:pPr lvl="1"/>
            <a:r>
              <a:rPr lang="en-US" sz="3100" dirty="0" smtClean="0">
                <a:latin typeface="Times New Roman" pitchFamily="18" charset="0"/>
                <a:cs typeface="Times New Roman" pitchFamily="18" charset="0"/>
              </a:rPr>
              <a:t>New subroutine </a:t>
            </a:r>
            <a:r>
              <a:rPr lang="en-US" sz="3100" dirty="0" err="1" smtClean="0">
                <a:latin typeface="Times New Roman" pitchFamily="18" charset="0"/>
                <a:cs typeface="Times New Roman" pitchFamily="18" charset="0"/>
              </a:rPr>
              <a:t>set_guess_profile</a:t>
            </a:r>
            <a:r>
              <a:rPr lang="en-US" sz="3100" dirty="0" smtClean="0">
                <a:latin typeface="Times New Roman" pitchFamily="18" charset="0"/>
                <a:cs typeface="Times New Roman" pitchFamily="18" charset="0"/>
              </a:rPr>
              <a:t> to interpolate guess to observations for use in pp1dvar_main as the guess/background field</a:t>
            </a:r>
          </a:p>
          <a:p>
            <a:pPr lvl="2"/>
            <a:r>
              <a:rPr lang="en-US" sz="3100" dirty="0" smtClean="0">
                <a:latin typeface="Times New Roman" pitchFamily="18" charset="0"/>
                <a:cs typeface="Times New Roman" pitchFamily="18" charset="0"/>
              </a:rPr>
              <a:t>This could be moved to separate module and utilized by </a:t>
            </a:r>
            <a:r>
              <a:rPr lang="en-US" sz="3100" dirty="0" err="1" smtClean="0">
                <a:latin typeface="Times New Roman" pitchFamily="18" charset="0"/>
                <a:cs typeface="Times New Roman" pitchFamily="18" charset="0"/>
              </a:rPr>
              <a:t>call_crtm</a:t>
            </a:r>
            <a:r>
              <a:rPr lang="en-US" sz="3100" dirty="0" smtClean="0">
                <a:latin typeface="Times New Roman" pitchFamily="18" charset="0"/>
                <a:cs typeface="Times New Roman" pitchFamily="18" charset="0"/>
              </a:rPr>
              <a:t> directly or indirectly</a:t>
            </a:r>
          </a:p>
          <a:p>
            <a:endParaRPr lang="en-US" dirty="0"/>
          </a:p>
        </p:txBody>
      </p:sp>
    </p:spTree>
    <p:extLst>
      <p:ext uri="{BB962C8B-B14F-4D97-AF65-F5344CB8AC3E}">
        <p14:creationId xmlns:p14="http://schemas.microsoft.com/office/powerpoint/2010/main" xmlns="" val="75939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2265</Words>
  <Application>Microsoft Office PowerPoint</Application>
  <PresentationFormat>On-screen Show (4:3)</PresentationFormat>
  <Paragraphs>284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GSI Review Committee  NESDIS</vt:lpstr>
      <vt:lpstr>List of NESDIS GSI Related Projects </vt:lpstr>
      <vt:lpstr>List of NESDIS GSI Related Projects </vt:lpstr>
      <vt:lpstr>1DVAR Preprocessor Implementation plans for GSI </vt:lpstr>
      <vt:lpstr>Code Change Overview</vt:lpstr>
      <vt:lpstr>Installation of MIRS Library</vt:lpstr>
      <vt:lpstr>New 1DVAR module in src/</vt:lpstr>
      <vt:lpstr>Code Modification to GSI</vt:lpstr>
      <vt:lpstr>Code Modification to GSI</vt:lpstr>
      <vt:lpstr>Code Modification to GSI</vt:lpstr>
      <vt:lpstr>Modifications to makefile/scripts</vt:lpstr>
      <vt:lpstr>Water Vapor Experiments Jim Jung</vt:lpstr>
      <vt:lpstr>Water Vapor Experiments  Jim Jung</vt:lpstr>
      <vt:lpstr>Water Vapor Experiments Jim Jung</vt:lpstr>
      <vt:lpstr>Slide 15</vt:lpstr>
      <vt:lpstr>Forecast Improvement by the rejection of the detected “flawed” observations</vt:lpstr>
      <vt:lpstr>GSI-code modification</vt:lpstr>
      <vt:lpstr>Future plan</vt:lpstr>
      <vt:lpstr>Addition of AMSR2 and GMI Erin Jones</vt:lpstr>
      <vt:lpstr>Slide 20</vt:lpstr>
      <vt:lpstr>Slide 21</vt:lpstr>
      <vt:lpstr>Slide 22</vt:lpstr>
      <vt:lpstr>Transfer new/improved information into Bufr for better IR sounder assimilation with GSI</vt:lpstr>
      <vt:lpstr>GSI Activities and Future Plan  -Tong Zhu and Sid Boukabara (July 2014) Community Satellite data Thinning and Representation Optimization Tool (CSTROT)</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 Review Committee  NESDIS</dc:title>
  <dc:creator>Brad Pierce</dc:creator>
  <cp:lastModifiedBy>Brad Pierce</cp:lastModifiedBy>
  <cp:revision>68</cp:revision>
  <cp:lastPrinted>2014-05-05T21:32:06Z</cp:lastPrinted>
  <dcterms:created xsi:type="dcterms:W3CDTF">2006-08-16T00:00:00Z</dcterms:created>
  <dcterms:modified xsi:type="dcterms:W3CDTF">2014-07-15T20:38:24Z</dcterms:modified>
</cp:coreProperties>
</file>