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304" r:id="rId3"/>
    <p:sldId id="265" r:id="rId4"/>
    <p:sldId id="266" r:id="rId5"/>
    <p:sldId id="270" r:id="rId6"/>
    <p:sldId id="268" r:id="rId7"/>
    <p:sldId id="269" r:id="rId8"/>
    <p:sldId id="271" r:id="rId9"/>
    <p:sldId id="272" r:id="rId10"/>
    <p:sldId id="273" r:id="rId11"/>
    <p:sldId id="274" r:id="rId12"/>
    <p:sldId id="275" r:id="rId13"/>
    <p:sldId id="276" r:id="rId14"/>
    <p:sldId id="294" r:id="rId15"/>
    <p:sldId id="295" r:id="rId16"/>
    <p:sldId id="277" r:id="rId17"/>
    <p:sldId id="278" r:id="rId18"/>
    <p:sldId id="280" r:id="rId19"/>
    <p:sldId id="281" r:id="rId20"/>
    <p:sldId id="282" r:id="rId21"/>
    <p:sldId id="283" r:id="rId22"/>
    <p:sldId id="305" r:id="rId23"/>
    <p:sldId id="306" r:id="rId24"/>
    <p:sldId id="307" r:id="rId25"/>
    <p:sldId id="301" r:id="rId26"/>
    <p:sldId id="302" r:id="rId27"/>
    <p:sldId id="303" r:id="rId28"/>
    <p:sldId id="308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3E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4" d="100"/>
          <a:sy n="114" d="100"/>
        </p:scale>
        <p:origin x="-918" y="1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7" Type="http://schemas.openxmlformats.org/officeDocument/2006/relationships/image" Target="../media/image37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Relationship Id="rId6" Type="http://schemas.openxmlformats.org/officeDocument/2006/relationships/image" Target="../media/image36.wmf"/><Relationship Id="rId5" Type="http://schemas.openxmlformats.org/officeDocument/2006/relationships/image" Target="../media/image35.wmf"/><Relationship Id="rId4" Type="http://schemas.openxmlformats.org/officeDocument/2006/relationships/image" Target="../media/image3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D0DC10-24CB-4A80-B8FE-FF3533B35836}" type="datetimeFigureOut">
              <a:rPr lang="en-US" smtClean="0"/>
              <a:t>8/6/2013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D2C846-FBD7-4786-9F33-8496DFA8D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422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  <a:p>
            <a:r>
              <a:rPr lang="en-US" dirty="0" smtClean="0"/>
              <a:t>T574</a:t>
            </a:r>
            <a:r>
              <a:rPr lang="en-US" baseline="0" dirty="0" smtClean="0"/>
              <a:t> – hybrid, 2 season parallels will start after the new data are in place and am satisfied the GSI is working properly.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9BF0F-ABC3-491D-89C7-40B7E9711FC5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4D915EB-FF32-434B-BD4A-8213AAF7357D}" type="slidenum">
              <a:rPr lang="en-US"/>
              <a:pPr/>
              <a:t>11</a:t>
            </a:fld>
            <a:endParaRPr lang="en-US"/>
          </a:p>
        </p:txBody>
      </p:sp>
      <p:sp>
        <p:nvSpPr>
          <p:cNvPr id="81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577" y="4344766"/>
            <a:ext cx="5484847" cy="411206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3884906" y="8687971"/>
            <a:ext cx="2973094" cy="456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506" tIns="45576" rIns="91506" bIns="45576" anchor="b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>
              <a:buClrTx/>
              <a:buFontTx/>
              <a:buNone/>
            </a:pPr>
            <a:fld id="{302E0012-C420-4F8B-94DC-E93C7A86FC22}" type="slidenum">
              <a:rPr lang="en-US" sz="1200"/>
              <a:pPr algn="r">
                <a:buClrTx/>
                <a:buFontTx/>
                <a:buNone/>
              </a:pPr>
              <a:t>11</a:t>
            </a:fld>
            <a:endParaRPr 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0C0547F-2D30-495B-A2BB-B6CAC5FE93F4}" type="slidenum">
              <a:rPr lang="en-US"/>
              <a:pPr/>
              <a:t>12</a:t>
            </a:fld>
            <a:endParaRPr lang="en-US"/>
          </a:p>
        </p:txBody>
      </p:sp>
      <p:sp>
        <p:nvSpPr>
          <p:cNvPr id="92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577" y="4344766"/>
            <a:ext cx="5484847" cy="411206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D426055-6070-42AC-8C6B-E692E29C4E7F}" type="slidenum">
              <a:rPr lang="en-US"/>
              <a:pPr/>
              <a:t>13</a:t>
            </a:fld>
            <a:endParaRPr lang="en-US"/>
          </a:p>
        </p:txBody>
      </p:sp>
      <p:sp>
        <p:nvSpPr>
          <p:cNvPr id="102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2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577" y="4344766"/>
            <a:ext cx="5484847" cy="411206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Milija Zupanski  CIRA/CSU</a:t>
            </a:r>
          </a:p>
        </p:txBody>
      </p:sp>
      <p:sp>
        <p:nvSpPr>
          <p:cNvPr id="65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6175" y="685800"/>
            <a:ext cx="4567238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5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794" y="4344022"/>
            <a:ext cx="5028413" cy="411397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2380" tIns="46190" rIns="92380" bIns="46190"/>
          <a:lstStyle/>
          <a:p>
            <a:r>
              <a:rPr lang="en-US"/>
              <a:t>Outline slide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2CF24C-9442-4C92-AF02-597428C77681}" type="slidenum">
              <a:rPr lang="zh-CN" altLang="en-US" smtClean="0"/>
              <a:pPr>
                <a:defRPr/>
              </a:pPr>
              <a:t>25</a:t>
            </a:fld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304800"/>
            <a:ext cx="6858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8600" y="1371600"/>
            <a:ext cx="4000500" cy="5105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381500" y="1371600"/>
            <a:ext cx="4000500" cy="2476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381500" y="4000500"/>
            <a:ext cx="4000500" cy="2476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6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6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2009A1-8A87-40F4-ADA8-0A18DF5F1556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46486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35.wmf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2.wmf"/><Relationship Id="rId12" Type="http://schemas.openxmlformats.org/officeDocument/2006/relationships/oleObject" Target="../embeddings/oleObject5.bin"/><Relationship Id="rId17" Type="http://schemas.openxmlformats.org/officeDocument/2006/relationships/image" Target="../media/image37.wmf"/><Relationship Id="rId2" Type="http://schemas.openxmlformats.org/officeDocument/2006/relationships/slideLayout" Target="../slideLayouts/slideLayout12.xml"/><Relationship Id="rId16" Type="http://schemas.openxmlformats.org/officeDocument/2006/relationships/oleObject" Target="../embeddings/oleObject7.bin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34.wmf"/><Relationship Id="rId5" Type="http://schemas.openxmlformats.org/officeDocument/2006/relationships/image" Target="../media/image31.wmf"/><Relationship Id="rId15" Type="http://schemas.openxmlformats.org/officeDocument/2006/relationships/image" Target="../media/image36.w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33.wmf"/><Relationship Id="rId14" Type="http://schemas.openxmlformats.org/officeDocument/2006/relationships/oleObject" Target="../embeddings/oleObject6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8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wmf"/><Relationship Id="rId4" Type="http://schemas.openxmlformats.org/officeDocument/2006/relationships/image" Target="../media/image40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GSI Review Committee </a:t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NESDIS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R. Bradley Pierce</a:t>
            </a:r>
          </a:p>
          <a:p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Jim Jung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71900" y="6324600"/>
            <a:ext cx="2171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</a:t>
            </a:r>
            <a:r>
              <a:rPr lang="en-US" dirty="0" smtClean="0"/>
              <a:t> August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12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90154" y="2055091"/>
            <a:ext cx="7779657" cy="4307329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marL="1200150" lvl="2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294248" y="2078384"/>
            <a:ext cx="8737350" cy="1588719"/>
          </a:xfrm>
          <a:prstGeom prst="rect">
            <a:avLst/>
          </a:prstGeom>
          <a:noFill/>
        </p:spPr>
        <p:txBody>
          <a:bodyPr wrap="square" rtlCol="0">
            <a:normAutofit fontScale="92500" lnSpcReduction="10000"/>
          </a:bodyPr>
          <a:lstStyle/>
          <a:p>
            <a:r>
              <a:rPr lang="en-US" b="1" u="sng" dirty="0" smtClean="0"/>
              <a:t>AVHRR</a:t>
            </a:r>
          </a:p>
          <a:p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Eleven days into the experiment, the speed departure for the AVHRR winds has a very similar distribution to the MODIS winds for both background (left) and analysis (right)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AVHRR winds have a similar impact on the analysis as the MODIS winds: Both polar winds reduce the standard deviation from 2.22 (OMB) to 2.00 (OMA)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8827" y="6110592"/>
            <a:ext cx="3695060" cy="642361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1500" dirty="0" smtClean="0"/>
              <a:t>Speed OMB for AVHRR (green) and MODIS IR winds (yellow) for </a:t>
            </a:r>
            <a:r>
              <a:rPr lang="en-US" sz="1500" dirty="0"/>
              <a:t>9-20 October 2012</a:t>
            </a:r>
            <a:r>
              <a:rPr lang="en-US" sz="1500" dirty="0" smtClean="0"/>
              <a:t>.</a:t>
            </a:r>
          </a:p>
          <a:p>
            <a:endParaRPr lang="en-US" sz="1500" dirty="0" smtClean="0"/>
          </a:p>
        </p:txBody>
      </p:sp>
      <p:pic>
        <p:nvPicPr>
          <p:cNvPr id="9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80" r="5167" b="46092"/>
          <a:stretch/>
        </p:blipFill>
        <p:spPr bwMode="auto">
          <a:xfrm>
            <a:off x="294249" y="4297731"/>
            <a:ext cx="4080538" cy="1812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18" r="5505" b="47049"/>
          <a:stretch/>
        </p:blipFill>
        <p:spPr bwMode="auto">
          <a:xfrm>
            <a:off x="4680435" y="4283300"/>
            <a:ext cx="4027411" cy="181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795886" y="6110592"/>
            <a:ext cx="3646395" cy="642361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1500" dirty="0" smtClean="0"/>
              <a:t>Speed OMA for AVHRR (green) and MODIS winds (yellow) for </a:t>
            </a:r>
            <a:r>
              <a:rPr lang="en-US" sz="1500" dirty="0"/>
              <a:t>9-20 October 2012</a:t>
            </a:r>
            <a:r>
              <a:rPr lang="en-US" sz="1500" dirty="0" smtClean="0"/>
              <a:t>.</a:t>
            </a:r>
          </a:p>
          <a:p>
            <a:endParaRPr lang="en-US" sz="1500" dirty="0" smtClean="0"/>
          </a:p>
        </p:txBody>
      </p:sp>
    </p:spTree>
    <p:extLst>
      <p:ext uri="{BB962C8B-B14F-4D97-AF65-F5344CB8AC3E}">
        <p14:creationId xmlns:p14="http://schemas.microsoft.com/office/powerpoint/2010/main" val="2683413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ext Box 1"/>
          <p:cNvSpPr txBox="1">
            <a:spLocks noChangeArrowheads="1"/>
          </p:cNvSpPr>
          <p:nvPr/>
        </p:nvSpPr>
        <p:spPr bwMode="auto">
          <a:xfrm>
            <a:off x="76200" y="76200"/>
            <a:ext cx="8991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440">
                <a:solidFill>
                  <a:srgbClr val="A2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sz="2800" dirty="0"/>
              <a:t>GOES-R AMV </a:t>
            </a:r>
            <a:r>
              <a:rPr lang="en-US" sz="2800" dirty="0" smtClean="0"/>
              <a:t>Assimilation</a:t>
            </a:r>
          </a:p>
          <a:p>
            <a:pPr algn="ctr">
              <a:buClrTx/>
              <a:buFontTx/>
              <a:buNone/>
            </a:pPr>
            <a:r>
              <a:rPr lang="en-US" sz="2800" dirty="0" smtClean="0"/>
              <a:t>Sharon </a:t>
            </a:r>
            <a:r>
              <a:rPr lang="en-US" sz="2800" dirty="0" err="1" smtClean="0"/>
              <a:t>Nebuda</a:t>
            </a:r>
            <a:endParaRPr lang="en-US" sz="2800" dirty="0"/>
          </a:p>
        </p:txBody>
      </p:sp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3875088" y="4648200"/>
            <a:ext cx="180975" cy="64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buClrTx/>
              <a:buFontTx/>
              <a:buNone/>
            </a:pPr>
            <a:endParaRPr lang="en-US" sz="1800"/>
          </a:p>
          <a:p>
            <a:pPr>
              <a:buClrTx/>
              <a:buFontTx/>
              <a:buNone/>
            </a:pPr>
            <a:endParaRPr lang="en-US" sz="1800">
              <a:solidFill>
                <a:srgbClr val="21421E"/>
              </a:solidFill>
            </a:endParaRP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158750" y="3200400"/>
            <a:ext cx="7715250" cy="113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buClrTx/>
              <a:buFontTx/>
              <a:buNone/>
            </a:pPr>
            <a:r>
              <a:rPr lang="en-US" sz="1800"/>
              <a:t> </a:t>
            </a:r>
          </a:p>
          <a:p>
            <a:pPr>
              <a:buClrTx/>
              <a:buFontTx/>
              <a:buNone/>
            </a:pPr>
            <a:r>
              <a:rPr lang="en-US" sz="1800"/>
              <a:t>	  	   </a:t>
            </a: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457200" y="1905000"/>
            <a:ext cx="5545138" cy="1100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buClrTx/>
              <a:buFontTx/>
              <a:buNone/>
            </a:pPr>
            <a:endParaRPr lang="en-US" b="1">
              <a:solidFill>
                <a:srgbClr val="21421E"/>
              </a:solidFill>
            </a:endParaRPr>
          </a:p>
          <a:p>
            <a:pPr>
              <a:buClrTx/>
              <a:buFontTx/>
              <a:buNone/>
            </a:pPr>
            <a:r>
              <a:rPr lang="en-US" sz="1800"/>
              <a:t>            </a:t>
            </a:r>
          </a:p>
        </p:txBody>
      </p:sp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457200" y="1600200"/>
            <a:ext cx="7885085" cy="4034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buClrTx/>
              <a:buFontTx/>
              <a:buNone/>
            </a:pPr>
            <a:endParaRPr lang="en-US" sz="2000" b="1" dirty="0">
              <a:solidFill>
                <a:srgbClr val="21421E"/>
              </a:solidFill>
            </a:endParaRPr>
          </a:p>
          <a:p>
            <a:pPr>
              <a:buClrTx/>
              <a:buFontTx/>
              <a:buNone/>
            </a:pPr>
            <a:r>
              <a:rPr lang="en-US" sz="1800" dirty="0"/>
              <a:t>Developing Assimilation Techniques for Atmospheric Motion Vectors (AMV) </a:t>
            </a:r>
          </a:p>
          <a:p>
            <a:pPr>
              <a:buClrTx/>
              <a:buFontTx/>
              <a:buNone/>
            </a:pPr>
            <a:r>
              <a:rPr lang="en-US" sz="1800" dirty="0"/>
              <a:t>Derived via a New Nested Tracking Algorithm Derived for the GOES-R ABI</a:t>
            </a:r>
          </a:p>
          <a:p>
            <a:pPr>
              <a:buClrTx/>
              <a:buFontTx/>
              <a:buNone/>
            </a:pPr>
            <a:endParaRPr lang="en-US" sz="1800" dirty="0"/>
          </a:p>
          <a:p>
            <a:pPr>
              <a:buClrTx/>
              <a:buFontTx/>
              <a:buNone/>
            </a:pPr>
            <a:r>
              <a:rPr lang="en-US" sz="1800" b="1" dirty="0"/>
              <a:t>Progress May-July, 2013:</a:t>
            </a:r>
          </a:p>
          <a:p>
            <a:pPr>
              <a:buClrTx/>
              <a:buFontTx/>
              <a:buNone/>
            </a:pPr>
            <a:r>
              <a:rPr lang="en-US" sz="1800" dirty="0"/>
              <a:t>Identified 2 Nested Tracking Parameters for IR AMVs quality control</a:t>
            </a:r>
          </a:p>
          <a:p>
            <a:pPr>
              <a:buClrTx/>
              <a:buFontTx/>
              <a:buNone/>
            </a:pPr>
            <a:r>
              <a:rPr lang="en-US" sz="1800" dirty="0"/>
              <a:t>Begun seasonal assimilation and forecast experiments running on JIBB</a:t>
            </a:r>
          </a:p>
          <a:p>
            <a:pPr>
              <a:buClrTx/>
              <a:buFontTx/>
              <a:buNone/>
            </a:pPr>
            <a:endParaRPr lang="en-US" sz="1800" dirty="0"/>
          </a:p>
          <a:p>
            <a:pPr>
              <a:buClrTx/>
              <a:buFontTx/>
              <a:buNone/>
            </a:pPr>
            <a:r>
              <a:rPr lang="en-US" sz="1800" b="1" dirty="0"/>
              <a:t>Intended Project Outcomes:</a:t>
            </a:r>
          </a:p>
          <a:p>
            <a:pPr>
              <a:buClrTx/>
              <a:buFontTx/>
              <a:buNone/>
            </a:pPr>
            <a:r>
              <a:rPr lang="en-US" sz="1800" dirty="0"/>
              <a:t>Develop new AMV assimilation QC procedures</a:t>
            </a:r>
          </a:p>
          <a:p>
            <a:pPr>
              <a:buClrTx/>
              <a:buFontTx/>
              <a:buNone/>
            </a:pPr>
            <a:r>
              <a:rPr lang="en-US" sz="1800" dirty="0"/>
              <a:t>Evaluate data assimilation and forecast impact of the new AMVs</a:t>
            </a:r>
          </a:p>
          <a:p>
            <a:pPr>
              <a:buClrTx/>
              <a:buFontTx/>
              <a:buNone/>
            </a:pPr>
            <a:r>
              <a:rPr lang="en-US" sz="1800" dirty="0"/>
              <a:t>Assist in transitioning the newly-developed QC techniques into the </a:t>
            </a:r>
          </a:p>
          <a:p>
            <a:pPr>
              <a:buClrTx/>
              <a:buFontTx/>
              <a:buNone/>
            </a:pPr>
            <a:r>
              <a:rPr lang="en-US" sz="1800" dirty="0"/>
              <a:t>NCEP operational model</a:t>
            </a:r>
          </a:p>
          <a:p>
            <a:pPr>
              <a:buClrTx/>
              <a:buSzTx/>
              <a:buFontTx/>
              <a:buNone/>
            </a:pPr>
            <a:r>
              <a:rPr lang="en-US" sz="2000" dirty="0">
                <a:latin typeface="Times New Roman" pitchFamily="16" charset="0"/>
              </a:rPr>
              <a:t>            </a:t>
            </a:r>
          </a:p>
        </p:txBody>
      </p:sp>
    </p:spTree>
    <p:extLst>
      <p:ext uri="{BB962C8B-B14F-4D97-AF65-F5344CB8AC3E}">
        <p14:creationId xmlns:p14="http://schemas.microsoft.com/office/powerpoint/2010/main" val="31142722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ext Box 1"/>
          <p:cNvSpPr txBox="1">
            <a:spLocks noChangeArrowheads="1"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sz="2800" dirty="0"/>
              <a:t>GOES-R AMV Quality Control Parameters</a:t>
            </a:r>
          </a:p>
        </p:txBody>
      </p:sp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457200" y="1257300"/>
            <a:ext cx="7772400" cy="474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buClrTx/>
              <a:buFontTx/>
              <a:buNone/>
            </a:pPr>
            <a:r>
              <a:rPr lang="en-US" sz="1600" b="1"/>
              <a:t>For IR, NIR, VIS, and CTWV AMVs using the traditional metrics of:</a:t>
            </a:r>
          </a:p>
          <a:p>
            <a:pPr>
              <a:buClrTx/>
              <a:buFontTx/>
              <a:buNone/>
            </a:pPr>
            <a:endParaRPr lang="en-US" sz="1600"/>
          </a:p>
          <a:p>
            <a:pPr>
              <a:buClrTx/>
              <a:buFontTx/>
              <a:buNone/>
            </a:pPr>
            <a:r>
              <a:rPr lang="en-US" sz="1600"/>
              <a:t>QI no forecast component: Currently in NCEP GFS Operations</a:t>
            </a:r>
          </a:p>
          <a:p>
            <a:pPr>
              <a:buClrTx/>
              <a:buFontTx/>
              <a:buNone/>
            </a:pPr>
            <a:r>
              <a:rPr lang="en-US" sz="1600"/>
              <a:t>EE / Obs Speed: Under review for current GOES AMVs and effective for screening slower winds with predicted high error</a:t>
            </a:r>
          </a:p>
          <a:p>
            <a:pPr>
              <a:buClrTx/>
              <a:buFontTx/>
              <a:buNone/>
            </a:pPr>
            <a:endParaRPr lang="en-US" sz="1600"/>
          </a:p>
          <a:p>
            <a:pPr>
              <a:buClrTx/>
              <a:buFontTx/>
              <a:buNone/>
            </a:pPr>
            <a:endParaRPr lang="en-US" sz="1600"/>
          </a:p>
          <a:p>
            <a:pPr>
              <a:buClrTx/>
              <a:buFontTx/>
              <a:buNone/>
            </a:pPr>
            <a:r>
              <a:rPr lang="en-US" sz="1600" b="1"/>
              <a:t>For IR AMVs also investigating two Nested Tracking Parameters:</a:t>
            </a:r>
          </a:p>
          <a:p>
            <a:pPr>
              <a:buClrTx/>
              <a:buFontTx/>
              <a:buNone/>
            </a:pPr>
            <a:endParaRPr lang="en-US" sz="1600"/>
          </a:p>
          <a:p>
            <a:pPr>
              <a:buClrTx/>
              <a:buFontTx/>
              <a:buNone/>
            </a:pPr>
            <a:r>
              <a:rPr lang="en-US" sz="1600"/>
              <a:t>PCT1: Measure of the tracked clusters standard deviation divided by the distance the cluster moved between images</a:t>
            </a:r>
          </a:p>
          <a:p>
            <a:pPr>
              <a:buClrTx/>
              <a:buFontTx/>
              <a:buNone/>
            </a:pPr>
            <a:r>
              <a:rPr lang="en-US" sz="1600"/>
              <a:t>CPMX-CPMN: Measure of the range of cloud top pressures in the cluster group. Smallest values have larger departure bias for the AMV compared to the GFS in the extra-tropics.</a:t>
            </a:r>
          </a:p>
          <a:p>
            <a:pPr>
              <a:buClrTx/>
              <a:buFontTx/>
              <a:buNone/>
            </a:pPr>
            <a:endParaRPr lang="en-US" sz="1600"/>
          </a:p>
          <a:p>
            <a:pPr>
              <a:buClrTx/>
              <a:buFontTx/>
              <a:buNone/>
            </a:pPr>
            <a:r>
              <a:rPr lang="en-US" sz="1600" b="1"/>
              <a:t>In addition to these quality control parameters, modifying the wind departure check in the GSI to use a Log Normalized Vector Departure test. This threshold test is also under investigation to include for Polar AMVs in NCEP GFS Operations.</a:t>
            </a:r>
          </a:p>
          <a:p>
            <a:pPr>
              <a:buClrTx/>
              <a:buFontTx/>
              <a:buNone/>
            </a:pP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251525780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32" r="16278" b="16832"/>
          <a:stretch/>
        </p:blipFill>
        <p:spPr bwMode="auto">
          <a:xfrm>
            <a:off x="2514600" y="2093913"/>
            <a:ext cx="5741633" cy="453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16832" b="1683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2991643" y="152400"/>
            <a:ext cx="3160713" cy="109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sz="2600" dirty="0" smtClean="0"/>
              <a:t>Assimilation Status </a:t>
            </a:r>
            <a:endParaRPr lang="en-US" sz="2600" dirty="0"/>
          </a:p>
          <a:p>
            <a:pPr algn="ctr">
              <a:buClrTx/>
              <a:buFontTx/>
              <a:buNone/>
            </a:pPr>
            <a:endParaRPr lang="en-US" sz="2600" dirty="0"/>
          </a:p>
          <a:p>
            <a:pPr algn="ctr">
              <a:buClrTx/>
              <a:buFontTx/>
              <a:buNone/>
            </a:pPr>
            <a:endParaRPr lang="en-US" sz="2600" dirty="0"/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738188" y="914400"/>
            <a:ext cx="7400925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buClrTx/>
              <a:buFontTx/>
              <a:buNone/>
            </a:pPr>
            <a:r>
              <a:rPr lang="en-US" sz="1800"/>
              <a:t>NCEP Global GFS control simulations are complete</a:t>
            </a:r>
          </a:p>
          <a:p>
            <a:pPr>
              <a:buClrTx/>
              <a:buFontTx/>
              <a:buNone/>
            </a:pPr>
            <a:r>
              <a:rPr lang="en-US" sz="1800"/>
              <a:t>for two seasons: May-July 2012 and Feb-March 2013</a:t>
            </a:r>
          </a:p>
          <a:p>
            <a:pPr>
              <a:buClrTx/>
              <a:buFontTx/>
              <a:buNone/>
            </a:pPr>
            <a:endParaRPr lang="en-US" sz="1800"/>
          </a:p>
          <a:p>
            <a:pPr>
              <a:buClrTx/>
              <a:buFontTx/>
              <a:buNone/>
            </a:pPr>
            <a:r>
              <a:rPr lang="en-US" sz="1800"/>
              <a:t>Experiment using GOES-R AMVs is under-way for the summer season.</a:t>
            </a:r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685800" y="6400800"/>
            <a:ext cx="8118475" cy="30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buClrTx/>
              <a:buFontTx/>
              <a:buNone/>
            </a:pPr>
            <a:r>
              <a:rPr lang="en-US" sz="1400"/>
              <a:t>GFS Assimilation-AMV wind speed bias and RMS vector difference for the SEVIRI proxy data region</a:t>
            </a:r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457200" y="2973388"/>
            <a:ext cx="1703388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buClrTx/>
              <a:buFontTx/>
              <a:buNone/>
            </a:pPr>
            <a:r>
              <a:rPr lang="en-US" sz="1600"/>
              <a:t>1-30 June, 2012</a:t>
            </a:r>
          </a:p>
        </p:txBody>
      </p:sp>
    </p:spTree>
    <p:extLst>
      <p:ext uri="{BB962C8B-B14F-4D97-AF65-F5344CB8AC3E}">
        <p14:creationId xmlns:p14="http://schemas.microsoft.com/office/powerpoint/2010/main" val="20588766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" y="1219200"/>
            <a:ext cx="3200400" cy="400050"/>
          </a:xfrm>
        </p:spPr>
        <p:txBody>
          <a:bodyPr>
            <a:normAutofit/>
          </a:bodyPr>
          <a:lstStyle/>
          <a:p>
            <a:r>
              <a:rPr lang="en-US" dirty="0" smtClean="0"/>
              <a:t>Recent OSSE developments</a:t>
            </a:r>
            <a:endParaRPr lang="en-US" dirty="0"/>
          </a:p>
        </p:txBody>
      </p:sp>
      <p:pic>
        <p:nvPicPr>
          <p:cNvPr id="7" name="Content Placeholder 6" descr="comp_airs_aqua_ing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038600" y="2395954"/>
            <a:ext cx="4840958" cy="3872766"/>
          </a:xfr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152400" y="1828800"/>
            <a:ext cx="3886200" cy="4995863"/>
          </a:xfrm>
        </p:spPr>
        <p:txBody>
          <a:bodyPr>
            <a:normAutofit fontScale="92500" lnSpcReduction="20000"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</a:t>
            </a:r>
            <a:r>
              <a:rPr lang="en-US" sz="1600" dirty="0" smtClean="0"/>
              <a:t>New simulated data with added biases</a:t>
            </a:r>
          </a:p>
          <a:p>
            <a:pPr lvl="1">
              <a:buFont typeface="Arial" pitchFamily="34" charset="0"/>
              <a:buChar char="•"/>
            </a:pPr>
            <a:r>
              <a:rPr lang="en-US" sz="1600" dirty="0"/>
              <a:t> </a:t>
            </a:r>
            <a:r>
              <a:rPr lang="en-US" sz="1600" dirty="0" smtClean="0"/>
              <a:t>Radiance-by-channel patterns now more closely resemble real data (right)</a:t>
            </a:r>
          </a:p>
          <a:p>
            <a:pPr lvl="1">
              <a:buFont typeface="Arial" pitchFamily="34" charset="0"/>
              <a:buChar char="•"/>
            </a:pPr>
            <a:r>
              <a:rPr lang="en-US" sz="1600" dirty="0"/>
              <a:t> </a:t>
            </a:r>
            <a:r>
              <a:rPr lang="en-US" sz="1600" dirty="0" smtClean="0"/>
              <a:t>Still more precise than real data, leading to lower O-A stats for new simulated data; work ongoing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/>
              <a:t> </a:t>
            </a:r>
            <a:r>
              <a:rPr lang="en-US" sz="1600" dirty="0" smtClean="0"/>
              <a:t>Altering read scripts, bias correction/qc, etc., to allow for assimilation of new test experiments:</a:t>
            </a:r>
          </a:p>
          <a:p>
            <a:pPr lvl="1">
              <a:buFont typeface="Arial" pitchFamily="34" charset="0"/>
              <a:buChar char="•"/>
            </a:pPr>
            <a:r>
              <a:rPr lang="en-US" sz="1600" dirty="0"/>
              <a:t> </a:t>
            </a:r>
            <a:r>
              <a:rPr lang="en-US" sz="1600" dirty="0" smtClean="0"/>
              <a:t>AIRS_GEO:  An Atmospheric Infrared Sounder-type instrument in geostationary orbit</a:t>
            </a:r>
          </a:p>
          <a:p>
            <a:pPr lvl="2">
              <a:buFont typeface="Arial" pitchFamily="34" charset="0"/>
              <a:buChar char="•"/>
            </a:pPr>
            <a:r>
              <a:rPr lang="en-US" sz="1600" dirty="0" smtClean="0"/>
              <a:t> In collaboration with AOML/SSEC</a:t>
            </a:r>
          </a:p>
          <a:p>
            <a:pPr lvl="2">
              <a:buFont typeface="Arial" pitchFamily="34" charset="0"/>
              <a:buChar char="•"/>
            </a:pPr>
            <a:r>
              <a:rPr lang="en-US" sz="1600" dirty="0" smtClean="0"/>
              <a:t> Use same AIRS readers, but changing CRTM coefficient files, etc., to allow for a GOES-13-like location</a:t>
            </a:r>
          </a:p>
          <a:p>
            <a:pPr lvl="1">
              <a:buFont typeface="Arial" pitchFamily="34" charset="0"/>
              <a:buChar char="•"/>
            </a:pPr>
            <a:r>
              <a:rPr lang="en-US" sz="1600" dirty="0"/>
              <a:t> </a:t>
            </a:r>
            <a:r>
              <a:rPr lang="en-US" sz="1600" dirty="0" smtClean="0"/>
              <a:t>Planning work for future collaboration with ESRL, including:</a:t>
            </a:r>
          </a:p>
          <a:p>
            <a:pPr lvl="2">
              <a:buFont typeface="Arial" pitchFamily="34" charset="0"/>
              <a:buChar char="•"/>
            </a:pPr>
            <a:r>
              <a:rPr lang="en-US" sz="1600" dirty="0" smtClean="0"/>
              <a:t>COSMIC II:  A next generation GPSRO satellite constellation</a:t>
            </a:r>
          </a:p>
          <a:p>
            <a:pPr lvl="2">
              <a:buFont typeface="Arial" pitchFamily="34" charset="0"/>
              <a:buChar char="•"/>
            </a:pPr>
            <a:r>
              <a:rPr lang="en-US" sz="1600" dirty="0"/>
              <a:t> </a:t>
            </a:r>
            <a:r>
              <a:rPr lang="en-US" sz="1600" dirty="0" smtClean="0"/>
              <a:t>GIFTS:  Geostationary Imaging Fourier Transform Spectrometer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59801" y="6334780"/>
            <a:ext cx="4884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O-B for real </a:t>
            </a:r>
            <a:r>
              <a:rPr lang="en-US" sz="1400" b="1" dirty="0" err="1" smtClean="0"/>
              <a:t>obs</a:t>
            </a:r>
            <a:r>
              <a:rPr lang="en-US" sz="1400" b="1" dirty="0" smtClean="0"/>
              <a:t> (dotted ), simulated </a:t>
            </a:r>
            <a:r>
              <a:rPr lang="en-US" sz="1400" b="1" dirty="0" err="1" smtClean="0"/>
              <a:t>obs</a:t>
            </a:r>
            <a:r>
              <a:rPr lang="en-US" sz="1400" b="1" dirty="0" smtClean="0"/>
              <a:t> without biases (dashed), and with biases (solid) </a:t>
            </a:r>
          </a:p>
        </p:txBody>
      </p:sp>
      <p:sp>
        <p:nvSpPr>
          <p:cNvPr id="9" name="Text Box 1"/>
          <p:cNvSpPr txBox="1">
            <a:spLocks noChangeArrowheads="1"/>
          </p:cNvSpPr>
          <p:nvPr/>
        </p:nvSpPr>
        <p:spPr bwMode="auto">
          <a:xfrm>
            <a:off x="152400" y="0"/>
            <a:ext cx="8991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440">
                <a:solidFill>
                  <a:srgbClr val="A2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sz="2800" dirty="0"/>
              <a:t>Early morning orbit OSSE </a:t>
            </a:r>
            <a:r>
              <a:rPr lang="en-US" sz="2800" dirty="0" smtClean="0"/>
              <a:t>Analysis</a:t>
            </a:r>
          </a:p>
          <a:p>
            <a:pPr algn="ctr">
              <a:buClrTx/>
              <a:buFontTx/>
              <a:buNone/>
            </a:pPr>
            <a:r>
              <a:rPr lang="en-US" sz="2800" dirty="0" smtClean="0"/>
              <a:t>Sean Casey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4290873" y="2057400"/>
            <a:ext cx="424352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/>
              <a:t>Mean </a:t>
            </a:r>
            <a:r>
              <a:rPr lang="en-US" sz="1600" b="1" dirty="0" smtClean="0"/>
              <a:t>O-B for assimilated </a:t>
            </a:r>
            <a:r>
              <a:rPr lang="en-US" sz="1600" b="1" dirty="0"/>
              <a:t>AIRS_AQUA </a:t>
            </a:r>
            <a:r>
              <a:rPr lang="en-US" sz="1600" b="1" dirty="0" smtClean="0"/>
              <a:t>channels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154446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388" y="1524000"/>
            <a:ext cx="399421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SSEC providing synthetic Tb </a:t>
            </a:r>
            <a:r>
              <a:rPr lang="en-US" dirty="0" err="1" smtClean="0"/>
              <a:t>bufr</a:t>
            </a:r>
            <a:r>
              <a:rPr lang="en-US" dirty="0" smtClean="0"/>
              <a:t> files from ECMWF Nature run</a:t>
            </a:r>
          </a:p>
          <a:p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SAID </a:t>
            </a:r>
            <a:r>
              <a:rPr lang="en-US" dirty="0"/>
              <a:t>is set to 257 (GOES </a:t>
            </a:r>
            <a:r>
              <a:rPr lang="en-US" dirty="0" smtClean="0"/>
              <a:t>east, 75W)</a:t>
            </a: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max </a:t>
            </a:r>
            <a:r>
              <a:rPr lang="en-US" dirty="0"/>
              <a:t>viewing angle is 53 </a:t>
            </a:r>
            <a:r>
              <a:rPr lang="en-US" dirty="0" smtClean="0"/>
              <a:t>degrees</a:t>
            </a: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both </a:t>
            </a:r>
            <a:r>
              <a:rPr lang="en-US" dirty="0"/>
              <a:t>clear and cloudy pixels are </a:t>
            </a:r>
            <a:r>
              <a:rPr lang="en-US" dirty="0" smtClean="0"/>
              <a:t>included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Only </a:t>
            </a:r>
            <a:r>
              <a:rPr lang="en-US" dirty="0"/>
              <a:t>the 281 AIRS NRT channels as distributed by NESDIS had been encoded</a:t>
            </a:r>
            <a:r>
              <a:rPr lang="en-US" dirty="0" smtClean="0"/>
              <a:t>;</a:t>
            </a:r>
            <a:endParaRPr lang="en-US" dirty="0"/>
          </a:p>
        </p:txBody>
      </p:sp>
      <p:pic>
        <p:nvPicPr>
          <p:cNvPr id="2050" name="Picture 2" descr="\\beans\users$\bpierce\Data\Documents\Attachments\jul_19\bt11_07_10ms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431376"/>
            <a:ext cx="3429000" cy="3425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19235" y="76200"/>
            <a:ext cx="8991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440">
                <a:solidFill>
                  <a:srgbClr val="A2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sz="2800" dirty="0" smtClean="0"/>
              <a:t>An </a:t>
            </a:r>
            <a:r>
              <a:rPr lang="en-US" sz="2800" dirty="0"/>
              <a:t>Atmospheric Infrared Sounder-type instrument in geostationary orbit</a:t>
            </a:r>
          </a:p>
          <a:p>
            <a:pPr algn="ctr">
              <a:buClrTx/>
              <a:buFontTx/>
              <a:buNone/>
            </a:pPr>
            <a:r>
              <a:rPr lang="en-US" sz="2800" dirty="0"/>
              <a:t>Sean Casey/</a:t>
            </a:r>
            <a:r>
              <a:rPr lang="en-US" sz="2800" dirty="0" err="1"/>
              <a:t>Zhenglong</a:t>
            </a:r>
            <a:r>
              <a:rPr lang="en-US" sz="2800" dirty="0"/>
              <a:t> Li</a:t>
            </a:r>
          </a:p>
        </p:txBody>
      </p:sp>
      <p:pic>
        <p:nvPicPr>
          <p:cNvPr id="7" name="Picture 2" descr="\\beans\users$\bpierce\Data\Documents\Attachments\jul_19\comp_airsge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1532" y="2405087"/>
            <a:ext cx="4815239" cy="3852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4343400" y="1905000"/>
            <a:ext cx="47769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Mean </a:t>
            </a:r>
            <a:r>
              <a:rPr lang="en-US" sz="1600" b="1" dirty="0" smtClean="0"/>
              <a:t>O-B for assimilated </a:t>
            </a:r>
            <a:r>
              <a:rPr lang="en-US" sz="1600" b="1" dirty="0"/>
              <a:t>AIRS_AQUA </a:t>
            </a:r>
            <a:r>
              <a:rPr lang="en-US" sz="1600" b="1" dirty="0" smtClean="0"/>
              <a:t>and AIRS_GEO channels</a:t>
            </a:r>
            <a:endParaRPr lang="en-US" sz="1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259801" y="6334780"/>
            <a:ext cx="4884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O-B for real </a:t>
            </a:r>
            <a:r>
              <a:rPr lang="en-US" sz="1400" b="1" dirty="0" err="1" smtClean="0"/>
              <a:t>obs</a:t>
            </a:r>
            <a:r>
              <a:rPr lang="en-US" sz="1400" b="1" dirty="0" smtClean="0"/>
              <a:t> (dotted ), simulated AIRS GEO (dashed), and AIRS AQUA with biases (solid) </a:t>
            </a:r>
          </a:p>
        </p:txBody>
      </p:sp>
    </p:spTree>
    <p:extLst>
      <p:ext uri="{BB962C8B-B14F-4D97-AF65-F5344CB8AC3E}">
        <p14:creationId xmlns:p14="http://schemas.microsoft.com/office/powerpoint/2010/main" val="1812206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665341" y="419241"/>
            <a:ext cx="7772400" cy="914400"/>
          </a:xfrm>
        </p:spPr>
        <p:txBody>
          <a:bodyPr>
            <a:noAutofit/>
          </a:bodyPr>
          <a:lstStyle/>
          <a:p>
            <a:r>
              <a:rPr lang="en-US" sz="3600" dirty="0" smtClean="0">
                <a:effectLst/>
                <a:cs typeface="Copperplate Gothic Bold"/>
              </a:rPr>
              <a:t>Use of GSI in regional data assimilation </a:t>
            </a:r>
            <a:r>
              <a:rPr lang="en-US" sz="3600" dirty="0" err="1" smtClean="0">
                <a:cs typeface="Copperplate Gothic Bold"/>
              </a:rPr>
              <a:t>Milija</a:t>
            </a:r>
            <a:r>
              <a:rPr lang="en-US" sz="3600" dirty="0" smtClean="0">
                <a:cs typeface="Copperplate Gothic Bold"/>
              </a:rPr>
              <a:t> </a:t>
            </a:r>
            <a:r>
              <a:rPr lang="en-US" sz="3600" dirty="0" err="1">
                <a:cs typeface="Copperplate Gothic Bold"/>
              </a:rPr>
              <a:t>Zupanski</a:t>
            </a:r>
            <a:endParaRPr lang="en-US" sz="3600" dirty="0">
              <a:effectLst/>
              <a:cs typeface="Copperplate Gothic Bold"/>
            </a:endParaRPr>
          </a:p>
        </p:txBody>
      </p:sp>
      <p:sp>
        <p:nvSpPr>
          <p:cNvPr id="650243" name="Rectangle 3"/>
          <p:cNvSpPr>
            <a:spLocks noChangeArrowheads="1"/>
          </p:cNvSpPr>
          <p:nvPr/>
        </p:nvSpPr>
        <p:spPr bwMode="auto">
          <a:xfrm>
            <a:off x="737718" y="1600200"/>
            <a:ext cx="7708900" cy="4785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Wingdings" charset="2"/>
              <a:buChar char="Ø"/>
            </a:pP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Forward component of GSI used as observations operator with Maximum Likelihood Ensemble Filter (MLEF)</a:t>
            </a:r>
          </a:p>
          <a:p>
            <a:pPr marL="285750" indent="-285750">
              <a:spcBef>
                <a:spcPts val="600"/>
              </a:spcBef>
              <a:buFont typeface="Wingdings" charset="2"/>
              <a:buChar char="Ø"/>
            </a:pP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Benefits of using GSI as observation operator:</a:t>
            </a:r>
          </a:p>
          <a:p>
            <a:pPr>
              <a:spcBef>
                <a:spcPts val="600"/>
              </a:spcBef>
            </a:pPr>
            <a:r>
              <a:rPr lang="en-US" sz="1600" dirty="0">
                <a:solidFill>
                  <a:srgbClr val="000000"/>
                </a:solidFill>
                <a:latin typeface="Arial" charset="0"/>
              </a:rPr>
              <a:t>	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- access to NOAA observations </a:t>
            </a:r>
          </a:p>
          <a:p>
            <a:pPr>
              <a:spcBef>
                <a:spcPts val="600"/>
              </a:spcBef>
            </a:pPr>
            <a:r>
              <a:rPr lang="en-US" sz="1600" dirty="0">
                <a:solidFill>
                  <a:srgbClr val="000000"/>
                </a:solidFill>
                <a:latin typeface="Arial" charset="0"/>
              </a:rPr>
              <a:t>	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- observation errors</a:t>
            </a:r>
          </a:p>
          <a:p>
            <a:pPr>
              <a:spcBef>
                <a:spcPts val="600"/>
              </a:spcBef>
            </a:pPr>
            <a:r>
              <a:rPr lang="en-US" sz="1600" dirty="0">
                <a:solidFill>
                  <a:srgbClr val="000000"/>
                </a:solidFill>
                <a:latin typeface="Arial" charset="0"/>
              </a:rPr>
              <a:t>	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- quality control</a:t>
            </a:r>
          </a:p>
          <a:p>
            <a:pPr>
              <a:spcBef>
                <a:spcPts val="600"/>
              </a:spcBef>
            </a:pPr>
            <a:r>
              <a:rPr lang="en-US" sz="1600" dirty="0">
                <a:solidFill>
                  <a:srgbClr val="000000"/>
                </a:solidFill>
                <a:latin typeface="Arial" charset="0"/>
              </a:rPr>
              <a:t>	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- interpolation from WRF model grid to observation location</a:t>
            </a:r>
          </a:p>
          <a:p>
            <a:pPr>
              <a:spcBef>
                <a:spcPts val="600"/>
              </a:spcBef>
            </a:pPr>
            <a:r>
              <a:rPr lang="en-US" sz="1600" dirty="0">
                <a:solidFill>
                  <a:srgbClr val="000000"/>
                </a:solidFill>
                <a:latin typeface="Arial" charset="0"/>
              </a:rPr>
              <a:t>	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- transformation (e.g., Community </a:t>
            </a:r>
            <a:r>
              <a:rPr lang="en-US" sz="1600" dirty="0" err="1" smtClean="0">
                <a:solidFill>
                  <a:srgbClr val="000000"/>
                </a:solidFill>
                <a:latin typeface="Arial" charset="0"/>
              </a:rPr>
              <a:t>Radiative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 Transfer Model - CRTM)</a:t>
            </a:r>
          </a:p>
          <a:p>
            <a:pPr marL="285750" indent="-285750">
              <a:spcBef>
                <a:spcPts val="600"/>
              </a:spcBef>
              <a:buFont typeface="Wingdings" charset="2"/>
              <a:buChar char="Ø"/>
            </a:pP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Applications:</a:t>
            </a:r>
          </a:p>
          <a:p>
            <a:pPr>
              <a:spcBef>
                <a:spcPts val="600"/>
              </a:spcBef>
            </a:pPr>
            <a:r>
              <a:rPr lang="en-US" sz="1600" dirty="0">
                <a:solidFill>
                  <a:srgbClr val="000000"/>
                </a:solidFill>
                <a:latin typeface="Arial" charset="0"/>
              </a:rPr>
              <a:t>	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- Tropical cyclones (NOAA hurricane WRF - HWRF)</a:t>
            </a:r>
          </a:p>
          <a:p>
            <a:pPr>
              <a:spcBef>
                <a:spcPts val="600"/>
              </a:spcBef>
            </a:pPr>
            <a:r>
              <a:rPr lang="en-US" sz="1600" dirty="0">
                <a:solidFill>
                  <a:srgbClr val="000000"/>
                </a:solidFill>
                <a:latin typeface="Arial" charset="0"/>
              </a:rPr>
              <a:t>	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- Severe weather (WRF-NMM)</a:t>
            </a:r>
          </a:p>
          <a:p>
            <a:pPr>
              <a:spcBef>
                <a:spcPts val="600"/>
              </a:spcBef>
            </a:pPr>
            <a:r>
              <a:rPr lang="en-US" sz="1600" dirty="0">
                <a:solidFill>
                  <a:srgbClr val="000000"/>
                </a:solidFill>
                <a:latin typeface="Arial" charset="0"/>
              </a:rPr>
              <a:t>	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- Coupled models (land-atmosphere, chemistry-atmosphere)</a:t>
            </a:r>
          </a:p>
          <a:p>
            <a:pPr>
              <a:spcBef>
                <a:spcPts val="600"/>
              </a:spcBef>
            </a:pPr>
            <a:r>
              <a:rPr lang="en-US" sz="1600" dirty="0">
                <a:solidFill>
                  <a:srgbClr val="000000"/>
                </a:solidFill>
                <a:latin typeface="Arial" charset="0"/>
              </a:rPr>
              <a:t>	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- Assimilation of all-sky infrared and microwave satellite radiances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  <a:p>
            <a:pPr marL="285750" indent="-285750">
              <a:spcBef>
                <a:spcPts val="600"/>
              </a:spcBef>
              <a:buFont typeface="Wingdings" charset="2"/>
              <a:buChar char="Ø"/>
            </a:pP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Future use: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  <a:p>
            <a:pPr>
              <a:spcBef>
                <a:spcPts val="600"/>
              </a:spcBef>
            </a:pPr>
            <a:r>
              <a:rPr lang="en-US" sz="1600" dirty="0">
                <a:solidFill>
                  <a:srgbClr val="000000"/>
                </a:solidFill>
                <a:latin typeface="Arial" charset="0"/>
              </a:rPr>
              <a:t>	- 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Regional hybrid GSI with MLEF as ensemble component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444" y="6274645"/>
            <a:ext cx="1471246" cy="588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142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0" y="1143000"/>
            <a:ext cx="8610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1313" indent="-227013">
              <a:buClr>
                <a:srgbClr val="3333CC"/>
              </a:buClr>
              <a:buSzPct val="125000"/>
              <a:buFont typeface="Arial" pitchFamily="34" charset="0"/>
              <a:buChar char="•"/>
            </a:pPr>
            <a:r>
              <a:rPr lang="en-US" b="1" dirty="0" smtClean="0"/>
              <a:t>Assimilation of SEVIRI all-sky infrared radiances for hurricane Fred (2009)</a:t>
            </a:r>
          </a:p>
          <a:p>
            <a:pPr marL="742950" lvl="1" indent="-285750">
              <a:buFontTx/>
              <a:buChar char="-"/>
            </a:pPr>
            <a:r>
              <a:rPr lang="en-US" dirty="0" smtClean="0">
                <a:cs typeface="Calibri"/>
              </a:rPr>
              <a:t>NOAA hurricane WRF (inner nest at 9 km)</a:t>
            </a:r>
            <a:r>
              <a:rPr lang="en-US" dirty="0">
                <a:cs typeface="Calibri"/>
              </a:rPr>
              <a:t> </a:t>
            </a:r>
            <a:endParaRPr lang="en-US" dirty="0" smtClean="0">
              <a:cs typeface="Calibri"/>
            </a:endParaRPr>
          </a:p>
          <a:p>
            <a:pPr marL="742950" lvl="1" indent="-285750">
              <a:buFontTx/>
              <a:buChar char="-"/>
            </a:pPr>
            <a:r>
              <a:rPr lang="en-US" dirty="0" smtClean="0">
                <a:cs typeface="Calibri"/>
              </a:rPr>
              <a:t>1-hour assimilation interval</a:t>
            </a:r>
          </a:p>
          <a:p>
            <a:pPr marL="742950" lvl="1" indent="-285750">
              <a:buFontTx/>
              <a:buChar char="-"/>
            </a:pPr>
            <a:r>
              <a:rPr lang="en-US" dirty="0" smtClean="0">
                <a:cs typeface="Calibri"/>
              </a:rPr>
              <a:t>Control experiment: no assimilation</a:t>
            </a:r>
          </a:p>
          <a:p>
            <a:pPr marL="742950" lvl="1" indent="-285750">
              <a:buFontTx/>
              <a:buChar char="-"/>
            </a:pPr>
            <a:r>
              <a:rPr lang="en-US" dirty="0" smtClean="0">
                <a:cs typeface="Calibri"/>
              </a:rPr>
              <a:t>Data assimilation experiment: MLEF+GSI+CRTM </a:t>
            </a:r>
          </a:p>
        </p:txBody>
      </p:sp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7620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0000FF"/>
                </a:solidFill>
                <a:cs typeface="Copperplate Gothic Bold"/>
              </a:rPr>
              <a:t>Hurricane data assimilation</a:t>
            </a:r>
            <a:endParaRPr lang="en-US" sz="3600" dirty="0">
              <a:solidFill>
                <a:srgbClr val="0000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177" y="6269502"/>
            <a:ext cx="1471246" cy="588498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33400" y="3581400"/>
            <a:ext cx="8331200" cy="2555971"/>
            <a:chOff x="581365" y="1357665"/>
            <a:chExt cx="8331200" cy="2555971"/>
          </a:xfrm>
        </p:grpSpPr>
        <p:pic>
          <p:nvPicPr>
            <p:cNvPr id="14" name="Picture 13" descr="Fred_0906_60km_cyc6.gif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6600" y="1926086"/>
              <a:ext cx="2540000" cy="1962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Box 14"/>
            <p:cNvSpPr txBox="1">
              <a:spLocks noChangeArrowheads="1"/>
            </p:cNvSpPr>
            <p:nvPr/>
          </p:nvSpPr>
          <p:spPr bwMode="auto">
            <a:xfrm>
              <a:off x="3553165" y="1357665"/>
              <a:ext cx="2280630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>
                <a:spcBef>
                  <a:spcPts val="0"/>
                </a:spcBef>
              </a:pPr>
              <a:r>
                <a:rPr lang="en-US" sz="1400" b="1" dirty="0" smtClean="0">
                  <a:solidFill>
                    <a:srgbClr val="000000"/>
                  </a:solidFill>
                </a:rPr>
                <a:t>Cloud condensate:</a:t>
              </a:r>
            </a:p>
            <a:p>
              <a:pPr algn="ctr">
                <a:spcBef>
                  <a:spcPts val="0"/>
                </a:spcBef>
              </a:pPr>
              <a:r>
                <a:rPr lang="en-US" sz="1400" b="1" dirty="0">
                  <a:solidFill>
                    <a:srgbClr val="000000"/>
                  </a:solidFill>
                </a:rPr>
                <a:t>a</a:t>
              </a:r>
              <a:r>
                <a:rPr lang="en-US" sz="1400" b="1" dirty="0" smtClean="0">
                  <a:solidFill>
                    <a:srgbClr val="000000"/>
                  </a:solidFill>
                </a:rPr>
                <a:t>ll-sky radiance assimilation</a:t>
              </a:r>
            </a:p>
            <a:p>
              <a:pPr algn="ctr"/>
              <a:r>
                <a:rPr lang="en-US" sz="1400" dirty="0"/>
                <a:t>Valid 0600 UTC 9 Sep </a:t>
              </a:r>
              <a:r>
                <a:rPr lang="en-US" sz="1400" dirty="0" smtClean="0"/>
                <a:t>2009</a:t>
              </a:r>
              <a:endParaRPr lang="en-US" sz="1400" b="1" dirty="0" smtClean="0">
                <a:solidFill>
                  <a:srgbClr val="000000"/>
                </a:solidFill>
              </a:endParaRPr>
            </a:p>
          </p:txBody>
        </p:sp>
        <p:pic>
          <p:nvPicPr>
            <p:cNvPr id="16" name="Picture 16" descr="Fred_0906_nobs_cyc6.gif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1365" y="1951486"/>
              <a:ext cx="2540000" cy="1962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Box 16"/>
            <p:cNvSpPr txBox="1">
              <a:spLocks noChangeArrowheads="1"/>
            </p:cNvSpPr>
            <p:nvPr/>
          </p:nvSpPr>
          <p:spPr bwMode="auto">
            <a:xfrm>
              <a:off x="886165" y="1357665"/>
              <a:ext cx="2158601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>
                <a:spcBef>
                  <a:spcPts val="0"/>
                </a:spcBef>
              </a:pPr>
              <a:r>
                <a:rPr lang="en-US" sz="1400" b="1" dirty="0" smtClean="0"/>
                <a:t>Cloud condensate: </a:t>
              </a:r>
            </a:p>
            <a:p>
              <a:pPr algn="ctr">
                <a:spcBef>
                  <a:spcPts val="0"/>
                </a:spcBef>
              </a:pPr>
              <a:r>
                <a:rPr lang="en-US" sz="1400" b="1" dirty="0" smtClean="0"/>
                <a:t>Control experiment</a:t>
              </a:r>
            </a:p>
            <a:p>
              <a:pPr algn="ctr">
                <a:spcBef>
                  <a:spcPts val="0"/>
                </a:spcBef>
              </a:pPr>
              <a:r>
                <a:rPr lang="en-US" sz="1400" dirty="0" smtClean="0"/>
                <a:t>Valid 0600 UTC 9 Sep 2009</a:t>
              </a:r>
              <a:endParaRPr lang="en-US" sz="1400" dirty="0"/>
            </a:p>
          </p:txBody>
        </p:sp>
        <p:pic>
          <p:nvPicPr>
            <p:cNvPr id="18" name="Picture 17" descr="CLW_n18_0906.gif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800" y="2029972"/>
              <a:ext cx="2438400" cy="1883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TextBox 18"/>
            <p:cNvSpPr txBox="1">
              <a:spLocks noChangeArrowheads="1"/>
            </p:cNvSpPr>
            <p:nvPr/>
          </p:nvSpPr>
          <p:spPr bwMode="auto">
            <a:xfrm>
              <a:off x="6372565" y="1357665"/>
              <a:ext cx="2540000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>
                <a:spcBef>
                  <a:spcPts val="0"/>
                </a:spcBef>
              </a:pPr>
              <a:r>
                <a:rPr lang="en-US" sz="1400" b="1" dirty="0" smtClean="0"/>
                <a:t>Verification: AMSU</a:t>
              </a:r>
              <a:r>
                <a:rPr lang="en-US" sz="1400" b="1" dirty="0"/>
                <a:t>-A NOAA-16 </a:t>
              </a:r>
            </a:p>
            <a:p>
              <a:pPr algn="ctr">
                <a:spcBef>
                  <a:spcPts val="0"/>
                </a:spcBef>
              </a:pPr>
              <a:r>
                <a:rPr lang="en-US" sz="1400" b="1" dirty="0"/>
                <a:t>retrieved cloud liquid </a:t>
              </a:r>
              <a:r>
                <a:rPr lang="en-US" sz="1400" b="1" dirty="0" smtClean="0"/>
                <a:t>water</a:t>
              </a:r>
            </a:p>
            <a:p>
              <a:pPr algn="ctr"/>
              <a:r>
                <a:rPr lang="en-US" sz="1400" dirty="0"/>
                <a:t>Valid 0600 UTC 9 Sep </a:t>
              </a:r>
              <a:r>
                <a:rPr lang="en-US" sz="1400" dirty="0" smtClean="0"/>
                <a:t>2009</a:t>
              </a:r>
              <a:endParaRPr lang="en-US" sz="1400" dirty="0"/>
            </a:p>
          </p:txBody>
        </p:sp>
      </p:grpSp>
      <p:sp>
        <p:nvSpPr>
          <p:cNvPr id="20" name="TextBox 29"/>
          <p:cNvSpPr txBox="1">
            <a:spLocks noChangeArrowheads="1"/>
          </p:cNvSpPr>
          <p:nvPr/>
        </p:nvSpPr>
        <p:spPr bwMode="auto">
          <a:xfrm>
            <a:off x="609600" y="2743200"/>
            <a:ext cx="7696200" cy="64633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sz="1800" b="1" dirty="0" smtClean="0">
                <a:solidFill>
                  <a:srgbClr val="0000FF"/>
                </a:solidFill>
              </a:rPr>
              <a:t>SEVIRI infrared all-sky radiance assimilation (proxy for GOES-R ABI instrument) </a:t>
            </a:r>
          </a:p>
          <a:p>
            <a:pPr algn="ctr">
              <a:spcBef>
                <a:spcPts val="0"/>
              </a:spcBef>
            </a:pPr>
            <a:r>
              <a:rPr lang="en-US" dirty="0" smtClean="0"/>
              <a:t>[</a:t>
            </a:r>
            <a:r>
              <a:rPr lang="en-US" sz="1800" dirty="0" smtClean="0"/>
              <a:t>Zhang et al. (2013)]</a:t>
            </a:r>
            <a:endParaRPr lang="en-US" sz="1800" dirty="0"/>
          </a:p>
        </p:txBody>
      </p:sp>
      <p:sp>
        <p:nvSpPr>
          <p:cNvPr id="21" name="TextBox 8"/>
          <p:cNvSpPr txBox="1">
            <a:spLocks noChangeArrowheads="1"/>
          </p:cNvSpPr>
          <p:nvPr/>
        </p:nvSpPr>
        <p:spPr bwMode="auto">
          <a:xfrm>
            <a:off x="1219200" y="6172200"/>
            <a:ext cx="6489532" cy="338554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spcBef>
                <a:spcPts val="240"/>
              </a:spcBef>
            </a:pPr>
            <a:r>
              <a:rPr lang="en-US" sz="1600" b="1" dirty="0" smtClean="0"/>
              <a:t>Assimilation of all-sky infrared radiance is able to improve clouds in TC</a:t>
            </a:r>
          </a:p>
        </p:txBody>
      </p:sp>
    </p:spTree>
    <p:extLst>
      <p:ext uri="{BB962C8B-B14F-4D97-AF65-F5344CB8AC3E}">
        <p14:creationId xmlns:p14="http://schemas.microsoft.com/office/powerpoint/2010/main" val="3548320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67640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Progress since May 2013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36837"/>
            <a:ext cx="8229600" cy="4068763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A real time system (satellite data assimilation for tropical storm forecasts - SDAT) based on WRF/GSI has been set up and tested, it is expected to be running in near real time at CIMSS in September 2013.  </a:t>
            </a:r>
          </a:p>
          <a:p>
            <a:r>
              <a:rPr lang="en-US" dirty="0" smtClean="0"/>
              <a:t>In order to enhance the application of moisture information from sounders, new forward operator and its </a:t>
            </a:r>
            <a:r>
              <a:rPr lang="en-US" dirty="0" err="1" smtClean="0"/>
              <a:t>Jacobian</a:t>
            </a:r>
            <a:r>
              <a:rPr lang="en-US" dirty="0" smtClean="0"/>
              <a:t> are developed inside GSI for layer PW at layer 300 – 700 </a:t>
            </a:r>
            <a:r>
              <a:rPr lang="en-US" dirty="0" err="1" smtClean="0"/>
              <a:t>hPa</a:t>
            </a:r>
            <a:r>
              <a:rPr lang="en-US" dirty="0" smtClean="0"/>
              <a:t> which has the best moisture information from IR sounders, therefore SDAT can assimilate both radiances and products (TPW, layer PW, soundings etc.);</a:t>
            </a:r>
          </a:p>
          <a:p>
            <a:r>
              <a:rPr lang="en-US" dirty="0" smtClean="0"/>
              <a:t> SDAT has been tested with historical TCs (Ike 2008, Irene 2011, Sandy 2012) for life-cyclone forecast experiments which show:</a:t>
            </a:r>
          </a:p>
          <a:p>
            <a:pPr lvl="1"/>
            <a:r>
              <a:rPr lang="en-US" dirty="0" smtClean="0"/>
              <a:t>Sounders (AIRS, AMSU-A) improve TC forecasts:</a:t>
            </a:r>
          </a:p>
          <a:p>
            <a:pPr lvl="1"/>
            <a:r>
              <a:rPr lang="en-US" dirty="0" smtClean="0"/>
              <a:t>GFS has best track, but worst SLP and maximum wind most of time;</a:t>
            </a:r>
          </a:p>
          <a:p>
            <a:pPr lvl="1"/>
            <a:r>
              <a:rPr lang="en-US" dirty="0" smtClean="0"/>
              <a:t>HWRF has a very good analysis results;</a:t>
            </a:r>
          </a:p>
          <a:p>
            <a:pPr lvl="1"/>
            <a:r>
              <a:rPr lang="en-US" dirty="0" smtClean="0"/>
              <a:t>SDAT has best SLP and maximum wind most of time.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419241"/>
            <a:ext cx="9144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cs typeface="Copperplate Gothic Bold"/>
              </a:rPr>
              <a:t>Satellite Data Assimilation for Tropical storm forecasts - SDAT </a:t>
            </a:r>
            <a:endParaRPr lang="en-US" sz="3600" dirty="0" smtClean="0">
              <a:cs typeface="Copperplate Gothic Bold"/>
            </a:endParaRPr>
          </a:p>
          <a:p>
            <a:r>
              <a:rPr lang="en-US" sz="3600" dirty="0" smtClean="0">
                <a:cs typeface="Copperplate Gothic Bold"/>
              </a:rPr>
              <a:t>Jun Li</a:t>
            </a:r>
            <a:endParaRPr lang="en-US" sz="3600" dirty="0">
              <a:cs typeface="Copperplate Gothic Bold"/>
            </a:endParaRPr>
          </a:p>
        </p:txBody>
      </p:sp>
    </p:spTree>
    <p:extLst>
      <p:ext uri="{BB962C8B-B14F-4D97-AF65-F5344CB8AC3E}">
        <p14:creationId xmlns:p14="http://schemas.microsoft.com/office/powerpoint/2010/main" val="3524042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PW-Study\Irene\2013_new\rad\RMSE_HT_line_airs_aqua_72hr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3" b="6242"/>
          <a:stretch/>
        </p:blipFill>
        <p:spPr bwMode="auto">
          <a:xfrm>
            <a:off x="304800" y="0"/>
            <a:ext cx="5851677" cy="3167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PW-Study\Irene\2013_new\rad\RMSE_SLP_line_airs_aqua_72hr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5" b="2522"/>
          <a:stretch/>
        </p:blipFill>
        <p:spPr bwMode="auto">
          <a:xfrm>
            <a:off x="320523" y="3200400"/>
            <a:ext cx="5851677" cy="3276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62000" y="6477000"/>
            <a:ext cx="8144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Life-cyclone Irene (</a:t>
            </a:r>
            <a:r>
              <a:rPr lang="en-US" dirty="0" smtClean="0">
                <a:solidFill>
                  <a:prstClr val="black"/>
                </a:solidFill>
              </a:rPr>
              <a:t>2011) </a:t>
            </a:r>
            <a:r>
              <a:rPr lang="en-US" dirty="0">
                <a:solidFill>
                  <a:prstClr val="black"/>
                </a:solidFill>
              </a:rPr>
              <a:t>forecast RMSE for track (upper) and SLP (lower) from SDAT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91200" y="76200"/>
            <a:ext cx="33528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GTS: all conventional and other satellite/aircraft data from global telecommunication system;</a:t>
            </a:r>
          </a:p>
          <a:p>
            <a:endParaRPr lang="en-US" b="1" dirty="0">
              <a:solidFill>
                <a:prstClr val="black"/>
              </a:solidFill>
            </a:endParaRPr>
          </a:p>
          <a:p>
            <a:r>
              <a:rPr lang="en-US" b="1" dirty="0">
                <a:solidFill>
                  <a:prstClr val="black"/>
                </a:solidFill>
              </a:rPr>
              <a:t>AIRS: AIRS radiances;</a:t>
            </a:r>
          </a:p>
          <a:p>
            <a:endParaRPr lang="en-US" b="1" dirty="0">
              <a:solidFill>
                <a:prstClr val="black"/>
              </a:solidFill>
            </a:endParaRPr>
          </a:p>
          <a:p>
            <a:r>
              <a:rPr lang="en-US" b="1" dirty="0">
                <a:solidFill>
                  <a:prstClr val="black"/>
                </a:solidFill>
              </a:rPr>
              <a:t>AQUA/AMSU: AMSU-A radiances from Aqua satellite;</a:t>
            </a:r>
          </a:p>
          <a:p>
            <a:endParaRPr lang="en-US" b="1" dirty="0">
              <a:solidFill>
                <a:prstClr val="black"/>
              </a:solidFill>
            </a:endParaRPr>
          </a:p>
          <a:p>
            <a:r>
              <a:rPr lang="en-US" b="1" dirty="0">
                <a:solidFill>
                  <a:prstClr val="black"/>
                </a:solidFill>
              </a:rPr>
              <a:t>4AMSU: AMSU-A radiances from NOAA, Aqua and </a:t>
            </a:r>
            <a:r>
              <a:rPr lang="en-US" b="1" dirty="0" err="1">
                <a:solidFill>
                  <a:prstClr val="black"/>
                </a:solidFill>
              </a:rPr>
              <a:t>Metop</a:t>
            </a:r>
            <a:r>
              <a:rPr lang="en-US" b="1" dirty="0">
                <a:solidFill>
                  <a:prstClr val="black"/>
                </a:solidFill>
              </a:rPr>
              <a:t> satellites;</a:t>
            </a:r>
          </a:p>
          <a:p>
            <a:endParaRPr lang="en-US" b="1" dirty="0">
              <a:solidFill>
                <a:prstClr val="black"/>
              </a:solidFill>
            </a:endParaRPr>
          </a:p>
          <a:p>
            <a:r>
              <a:rPr lang="en-US" b="1" dirty="0">
                <a:solidFill>
                  <a:prstClr val="black"/>
                </a:solidFill>
              </a:rPr>
              <a:t>Model resolution 12 km (see below the domain, 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48"/>
          <a:stretch/>
        </p:blipFill>
        <p:spPr bwMode="auto">
          <a:xfrm>
            <a:off x="5791200" y="4408714"/>
            <a:ext cx="3276600" cy="2046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9363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8229600" cy="563562"/>
          </a:xfrm>
        </p:spPr>
        <p:txBody>
          <a:bodyPr>
            <a:normAutofit fontScale="90000"/>
          </a:bodyPr>
          <a:lstStyle/>
          <a:p>
            <a:pPr algn="r"/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List of NESDIS GSI Related Projects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9574" y="854175"/>
            <a:ext cx="6781800" cy="5410200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en-US" sz="5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6400" b="1" dirty="0">
                <a:latin typeface="Times New Roman" pitchFamily="18" charset="0"/>
                <a:cs typeface="Times New Roman" pitchFamily="18" charset="0"/>
              </a:rPr>
              <a:t>Kevin Garrett : </a:t>
            </a:r>
            <a:br>
              <a:rPr lang="en-US" sz="64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64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6400" dirty="0" smtClean="0">
                <a:latin typeface="Times New Roman" pitchFamily="18" charset="0"/>
                <a:cs typeface="Times New Roman" pitchFamily="18" charset="0"/>
              </a:rPr>
              <a:t>ATMS </a:t>
            </a:r>
            <a:r>
              <a:rPr lang="en-US" sz="6400" dirty="0">
                <a:latin typeface="Times New Roman" pitchFamily="18" charset="0"/>
                <a:cs typeface="Times New Roman" pitchFamily="18" charset="0"/>
              </a:rPr>
              <a:t>Impact Assessment</a:t>
            </a:r>
          </a:p>
          <a:p>
            <a:pPr marL="0" indent="0">
              <a:buNone/>
            </a:pPr>
            <a:r>
              <a:rPr lang="en-US" sz="6400" dirty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6400" dirty="0" err="1">
                <a:latin typeface="Times New Roman" pitchFamily="18" charset="0"/>
                <a:cs typeface="Times New Roman" pitchFamily="18" charset="0"/>
              </a:rPr>
              <a:t>MiRS</a:t>
            </a:r>
            <a:r>
              <a:rPr lang="en-US" sz="6400" dirty="0">
                <a:latin typeface="Times New Roman" pitchFamily="18" charset="0"/>
                <a:cs typeface="Times New Roman" pitchFamily="18" charset="0"/>
              </a:rPr>
              <a:t> 1DVAR preprocessor implementation</a:t>
            </a:r>
          </a:p>
          <a:p>
            <a:r>
              <a:rPr lang="en-US" sz="6400" b="1" dirty="0" smtClean="0">
                <a:latin typeface="Times New Roman" pitchFamily="18" charset="0"/>
                <a:cs typeface="Times New Roman" pitchFamily="18" charset="0"/>
              </a:rPr>
              <a:t>James Jung:  </a:t>
            </a:r>
            <a:br>
              <a:rPr lang="en-US" sz="6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64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6400" dirty="0" smtClean="0">
                <a:latin typeface="Times New Roman" pitchFamily="18" charset="0"/>
                <a:cs typeface="Times New Roman" pitchFamily="18" charset="0"/>
              </a:rPr>
              <a:t>AIRS/IASI/</a:t>
            </a:r>
            <a:r>
              <a:rPr lang="en-US" sz="6400" dirty="0" err="1" smtClean="0">
                <a:latin typeface="Times New Roman" pitchFamily="18" charset="0"/>
                <a:cs typeface="Times New Roman" pitchFamily="18" charset="0"/>
              </a:rPr>
              <a:t>CrIS</a:t>
            </a:r>
            <a:r>
              <a:rPr lang="en-US" sz="6400" dirty="0" smtClean="0">
                <a:latin typeface="Times New Roman" pitchFamily="18" charset="0"/>
                <a:cs typeface="Times New Roman" pitchFamily="18" charset="0"/>
              </a:rPr>
              <a:t> Water vapor experiments</a:t>
            </a:r>
            <a:endParaRPr lang="en-US" sz="6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6400" b="1" dirty="0" smtClean="0">
                <a:latin typeface="Times New Roman" pitchFamily="18" charset="0"/>
                <a:cs typeface="Times New Roman" pitchFamily="18" charset="0"/>
              </a:rPr>
              <a:t>Li </a:t>
            </a:r>
            <a:r>
              <a:rPr lang="en-US" sz="6400" b="1" dirty="0">
                <a:latin typeface="Times New Roman" pitchFamily="18" charset="0"/>
                <a:cs typeface="Times New Roman" pitchFamily="18" charset="0"/>
              </a:rPr>
              <a:t>Bi:</a:t>
            </a:r>
          </a:p>
          <a:p>
            <a:pPr marL="0" indent="0">
              <a:buNone/>
            </a:pPr>
            <a:r>
              <a:rPr lang="en-US" sz="6400" b="1" dirty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6400" dirty="0">
                <a:latin typeface="Times New Roman" pitchFamily="18" charset="0"/>
                <a:cs typeface="Times New Roman" pitchFamily="18" charset="0"/>
              </a:rPr>
              <a:t>OSCAT </a:t>
            </a:r>
            <a:r>
              <a:rPr lang="en-US" sz="6400" dirty="0" smtClean="0">
                <a:latin typeface="Times New Roman" pitchFamily="18" charset="0"/>
                <a:cs typeface="Times New Roman" pitchFamily="18" charset="0"/>
              </a:rPr>
              <a:t>Assimilation</a:t>
            </a:r>
          </a:p>
          <a:p>
            <a:r>
              <a:rPr lang="en-US" sz="6400" b="1" dirty="0">
                <a:latin typeface="Times New Roman" pitchFamily="18" charset="0"/>
                <a:cs typeface="Times New Roman" pitchFamily="18" charset="0"/>
              </a:rPr>
              <a:t>Dave </a:t>
            </a:r>
            <a:r>
              <a:rPr lang="en-US" sz="6400" b="1" dirty="0" err="1">
                <a:latin typeface="Times New Roman" pitchFamily="18" charset="0"/>
                <a:cs typeface="Times New Roman" pitchFamily="18" charset="0"/>
              </a:rPr>
              <a:t>Santek</a:t>
            </a:r>
            <a:r>
              <a:rPr lang="en-US" sz="64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indent="0">
              <a:buNone/>
            </a:pPr>
            <a:r>
              <a:rPr lang="en-US" sz="6400" b="1" dirty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6400" dirty="0">
                <a:latin typeface="Times New Roman" pitchFamily="18" charset="0"/>
                <a:cs typeface="Times New Roman" pitchFamily="18" charset="0"/>
              </a:rPr>
              <a:t>Polar Wind QC </a:t>
            </a:r>
          </a:p>
          <a:p>
            <a:r>
              <a:rPr lang="en-US" sz="6400" b="1" dirty="0" smtClean="0">
                <a:latin typeface="Times New Roman" pitchFamily="18" charset="0"/>
                <a:cs typeface="Times New Roman" pitchFamily="18" charset="0"/>
              </a:rPr>
              <a:t>Sharon </a:t>
            </a:r>
            <a:r>
              <a:rPr lang="en-US" sz="6400" b="1" dirty="0" err="1" smtClean="0">
                <a:latin typeface="Times New Roman" pitchFamily="18" charset="0"/>
                <a:cs typeface="Times New Roman" pitchFamily="18" charset="0"/>
              </a:rPr>
              <a:t>Nebuda</a:t>
            </a:r>
            <a:r>
              <a:rPr lang="en-US" sz="6400" b="1" dirty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6400" b="1" dirty="0" smtClean="0">
                <a:latin typeface="Times New Roman" pitchFamily="18" charset="0"/>
                <a:cs typeface="Times New Roman" pitchFamily="18" charset="0"/>
              </a:rPr>
              <a:t>J. Daniels</a:t>
            </a:r>
          </a:p>
          <a:p>
            <a:pPr marL="0" indent="0">
              <a:buNone/>
            </a:pPr>
            <a:r>
              <a:rPr lang="en-US" sz="6400" dirty="0" smtClean="0">
                <a:latin typeface="Times New Roman" pitchFamily="18" charset="0"/>
                <a:cs typeface="Times New Roman" pitchFamily="18" charset="0"/>
              </a:rPr>
              <a:t>         GOES-R AMV Assimilation</a:t>
            </a:r>
          </a:p>
          <a:p>
            <a:r>
              <a:rPr lang="en-US" sz="6400" b="1" dirty="0" smtClean="0">
                <a:latin typeface="Times New Roman" pitchFamily="18" charset="0"/>
                <a:cs typeface="Times New Roman" pitchFamily="18" charset="0"/>
              </a:rPr>
              <a:t>Sean </a:t>
            </a:r>
            <a:r>
              <a:rPr lang="en-US" sz="6400" b="1" dirty="0">
                <a:latin typeface="Times New Roman" pitchFamily="18" charset="0"/>
                <a:cs typeface="Times New Roman" pitchFamily="18" charset="0"/>
              </a:rPr>
              <a:t>Casey: </a:t>
            </a:r>
            <a:r>
              <a:rPr lang="en-US" sz="64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None/>
            </a:pPr>
            <a:r>
              <a:rPr lang="en-US" sz="6400" dirty="0">
                <a:latin typeface="Times New Roman" pitchFamily="18" charset="0"/>
                <a:cs typeface="Times New Roman" pitchFamily="18" charset="0"/>
              </a:rPr>
              <a:t>         Early morning orbit OSSE Analysis</a:t>
            </a:r>
          </a:p>
          <a:p>
            <a:pPr>
              <a:buNone/>
            </a:pPr>
            <a:r>
              <a:rPr lang="en-US" sz="6400" b="1" dirty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6400" dirty="0">
                <a:latin typeface="Times New Roman" pitchFamily="18" charset="0"/>
                <a:cs typeface="Times New Roman" pitchFamily="18" charset="0"/>
              </a:rPr>
              <a:t>GEO OSSE Development</a:t>
            </a:r>
          </a:p>
          <a:p>
            <a:r>
              <a:rPr lang="en-US" sz="6400" b="1" dirty="0" err="1" smtClean="0">
                <a:latin typeface="Times New Roman" pitchFamily="18" charset="0"/>
                <a:cs typeface="Times New Roman" pitchFamily="18" charset="0"/>
              </a:rPr>
              <a:t>Milija</a:t>
            </a:r>
            <a:r>
              <a:rPr lang="en-US" sz="6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b="1" dirty="0" err="1">
                <a:latin typeface="Times New Roman" pitchFamily="18" charset="0"/>
                <a:cs typeface="Times New Roman" pitchFamily="18" charset="0"/>
              </a:rPr>
              <a:t>Zupanski</a:t>
            </a:r>
            <a:r>
              <a:rPr lang="en-US" sz="6400" b="1" dirty="0">
                <a:latin typeface="Times New Roman" pitchFamily="18" charset="0"/>
                <a:cs typeface="Times New Roman" pitchFamily="18" charset="0"/>
              </a:rPr>
              <a:t>:  </a:t>
            </a:r>
            <a:br>
              <a:rPr lang="en-US" sz="64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6400" dirty="0">
                <a:latin typeface="Times New Roman" pitchFamily="18" charset="0"/>
                <a:cs typeface="Times New Roman" pitchFamily="18" charset="0"/>
              </a:rPr>
              <a:t>  Use of GSI in regional data </a:t>
            </a:r>
            <a:r>
              <a:rPr lang="en-US" sz="6400" dirty="0" smtClean="0">
                <a:latin typeface="Times New Roman" pitchFamily="18" charset="0"/>
                <a:cs typeface="Times New Roman" pitchFamily="18" charset="0"/>
              </a:rPr>
              <a:t>assimilation</a:t>
            </a:r>
          </a:p>
          <a:p>
            <a:r>
              <a:rPr lang="en-US" sz="6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b="1" dirty="0">
                <a:latin typeface="Times New Roman" pitchFamily="18" charset="0"/>
                <a:cs typeface="Times New Roman" pitchFamily="18" charset="0"/>
              </a:rPr>
              <a:t>Jun Li: </a:t>
            </a:r>
          </a:p>
          <a:p>
            <a:pPr>
              <a:buNone/>
            </a:pPr>
            <a:r>
              <a:rPr lang="en-US" sz="6400" dirty="0">
                <a:latin typeface="Times New Roman" pitchFamily="18" charset="0"/>
                <a:cs typeface="Times New Roman" pitchFamily="18" charset="0"/>
              </a:rPr>
              <a:t>         Satellite Data Assimilation for Tropical storm forecasts - SDAT </a:t>
            </a:r>
          </a:p>
          <a:p>
            <a:r>
              <a:rPr lang="en-US" sz="6400" b="1" dirty="0">
                <a:latin typeface="Times New Roman" pitchFamily="18" charset="0"/>
                <a:cs typeface="Times New Roman" pitchFamily="18" charset="0"/>
              </a:rPr>
              <a:t>Ming Chen/</a:t>
            </a:r>
            <a:r>
              <a:rPr lang="en-US" sz="6400" b="1" dirty="0" err="1">
                <a:latin typeface="Times New Roman" pitchFamily="18" charset="0"/>
                <a:cs typeface="Times New Roman" pitchFamily="18" charset="0"/>
              </a:rPr>
              <a:t>Fuzhong</a:t>
            </a:r>
            <a:r>
              <a:rPr lang="en-US" sz="6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b="1" dirty="0" err="1">
                <a:latin typeface="Times New Roman" pitchFamily="18" charset="0"/>
                <a:cs typeface="Times New Roman" pitchFamily="18" charset="0"/>
              </a:rPr>
              <a:t>Weng</a:t>
            </a:r>
            <a:endParaRPr lang="en-US" sz="6400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6400" dirty="0">
                <a:latin typeface="Times New Roman" pitchFamily="18" charset="0"/>
                <a:cs typeface="Times New Roman" pitchFamily="18" charset="0"/>
              </a:rPr>
              <a:t>         Microwave emissivity development</a:t>
            </a:r>
          </a:p>
          <a:p>
            <a:r>
              <a:rPr lang="en-US" sz="6400" b="1" dirty="0" err="1">
                <a:latin typeface="Times New Roman" pitchFamily="18" charset="0"/>
                <a:cs typeface="Times New Roman" pitchFamily="18" charset="0"/>
              </a:rPr>
              <a:t>Quanhua</a:t>
            </a:r>
            <a:r>
              <a:rPr lang="en-US" sz="6400" b="1" dirty="0">
                <a:latin typeface="Times New Roman" pitchFamily="18" charset="0"/>
                <a:cs typeface="Times New Roman" pitchFamily="18" charset="0"/>
              </a:rPr>
              <a:t> Liu</a:t>
            </a:r>
          </a:p>
          <a:p>
            <a:pPr marL="0" indent="0">
              <a:buNone/>
            </a:pPr>
            <a:r>
              <a:rPr lang="en-US" sz="6400" dirty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6400" dirty="0" smtClean="0">
                <a:latin typeface="Times New Roman" pitchFamily="18" charset="0"/>
                <a:cs typeface="Times New Roman" pitchFamily="18" charset="0"/>
              </a:rPr>
              <a:t>CRTM extension for GSI cloud radiance assimilation</a:t>
            </a:r>
            <a:endParaRPr lang="en-US" sz="6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6400" dirty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6400" dirty="0" smtClean="0">
                <a:latin typeface="Times New Roman" pitchFamily="18" charset="0"/>
                <a:cs typeface="Times New Roman" pitchFamily="18" charset="0"/>
              </a:rPr>
              <a:t>Improve </a:t>
            </a:r>
            <a:r>
              <a:rPr lang="en-US" sz="6400" dirty="0" err="1" smtClean="0">
                <a:latin typeface="Times New Roman" pitchFamily="18" charset="0"/>
                <a:cs typeface="Times New Roman" pitchFamily="18" charset="0"/>
              </a:rPr>
              <a:t>radiative</a:t>
            </a:r>
            <a:r>
              <a:rPr lang="en-US" sz="6400" dirty="0" smtClean="0">
                <a:latin typeface="Times New Roman" pitchFamily="18" charset="0"/>
                <a:cs typeface="Times New Roman" pitchFamily="18" charset="0"/>
              </a:rPr>
              <a:t> transfer solver for fast cloud radiance calculation  </a:t>
            </a:r>
            <a:endParaRPr lang="en-US" sz="6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6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Left Brace 7"/>
          <p:cNvSpPr/>
          <p:nvPr/>
        </p:nvSpPr>
        <p:spPr>
          <a:xfrm>
            <a:off x="1751099" y="1158975"/>
            <a:ext cx="228600" cy="175260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57200" y="1856443"/>
            <a:ext cx="130035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GDAS/GFS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7200" y="4423557"/>
            <a:ext cx="1274642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Regional GSI DA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7200" y="3104663"/>
            <a:ext cx="127464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GOES-R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59374" y="3602551"/>
            <a:ext cx="127246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OSSE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1756322" y="3763829"/>
            <a:ext cx="30325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1756322" y="3292575"/>
            <a:ext cx="30325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Left Brace 23"/>
          <p:cNvSpPr/>
          <p:nvPr/>
        </p:nvSpPr>
        <p:spPr>
          <a:xfrm>
            <a:off x="1754774" y="4400063"/>
            <a:ext cx="228600" cy="60960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Left Brace 24"/>
          <p:cNvSpPr/>
          <p:nvPr/>
        </p:nvSpPr>
        <p:spPr>
          <a:xfrm>
            <a:off x="1757556" y="5380776"/>
            <a:ext cx="228600" cy="60960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482914" y="5486400"/>
            <a:ext cx="127464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CRTM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8626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72" y="914400"/>
            <a:ext cx="4023028" cy="301727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868929"/>
            <a:ext cx="4023028" cy="301727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810000"/>
            <a:ext cx="4023028" cy="30172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3400" y="4114800"/>
            <a:ext cx="3657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GFS</a:t>
            </a:r>
            <a:r>
              <a:rPr lang="en-US" b="1" dirty="0">
                <a:solidFill>
                  <a:prstClr val="black"/>
                </a:solidFill>
              </a:rPr>
              <a:t> has best track, but worst SLP and maximum wind most of time.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>
                <a:solidFill>
                  <a:srgbClr val="9BBB59">
                    <a:lumMod val="75000"/>
                  </a:srgbClr>
                </a:solidFill>
              </a:rPr>
              <a:t>HWRF</a:t>
            </a:r>
            <a:r>
              <a:rPr lang="en-US" b="1" dirty="0">
                <a:solidFill>
                  <a:prstClr val="black"/>
                </a:solidFill>
              </a:rPr>
              <a:t> has a very good analysis results.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>
                <a:solidFill>
                  <a:srgbClr val="1F497D"/>
                </a:solidFill>
              </a:rPr>
              <a:t>SDAT </a:t>
            </a:r>
            <a:r>
              <a:rPr lang="en-US" b="1" dirty="0">
                <a:solidFill>
                  <a:prstClr val="black"/>
                </a:solidFill>
              </a:rPr>
              <a:t>has best SLP and maximum wind most of time.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201" y="-76200"/>
            <a:ext cx="8991599" cy="954107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/>
            <a:r>
              <a:rPr lang="en-US" sz="2800" b="1" dirty="0">
                <a:solidFill>
                  <a:srgbClr val="000066"/>
                </a:solidFill>
              </a:rPr>
              <a:t>Life cyclone forecast experiments - Sandy 72 hours forecast  </a:t>
            </a:r>
          </a:p>
          <a:p>
            <a:pPr algn="ctr"/>
            <a:r>
              <a:rPr lang="en-US" sz="2800" b="1" dirty="0">
                <a:solidFill>
                  <a:srgbClr val="000066"/>
                </a:solidFill>
              </a:rPr>
              <a:t>2012102218 - 2012102812 </a:t>
            </a:r>
          </a:p>
        </p:txBody>
      </p:sp>
    </p:spTree>
    <p:extLst>
      <p:ext uri="{BB962C8B-B14F-4D97-AF65-F5344CB8AC3E}">
        <p14:creationId xmlns:p14="http://schemas.microsoft.com/office/powerpoint/2010/main" val="3798200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plans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Further test WRF/GSI on using moisture (radiances and LPW);</a:t>
            </a:r>
          </a:p>
          <a:p>
            <a:r>
              <a:rPr lang="en-US" dirty="0" smtClean="0"/>
              <a:t>Prepare for real time SDAT experiments;</a:t>
            </a:r>
          </a:p>
          <a:p>
            <a:r>
              <a:rPr lang="en-US" dirty="0" smtClean="0"/>
              <a:t>Update GSI using the latest version (</a:t>
            </a:r>
            <a:r>
              <a:rPr lang="en-US" dirty="0" err="1" smtClean="0"/>
              <a:t>Jinlong</a:t>
            </a:r>
            <a:r>
              <a:rPr lang="en-US" dirty="0" smtClean="0"/>
              <a:t> Li will attend the upcoming GSI tutoring) in August;</a:t>
            </a:r>
          </a:p>
          <a:p>
            <a:r>
              <a:rPr lang="en-US" dirty="0" smtClean="0"/>
              <a:t>Experiments on moisture track winds from AIRS/</a:t>
            </a:r>
            <a:r>
              <a:rPr lang="en-US" dirty="0" err="1" smtClean="0"/>
              <a:t>CrIS</a:t>
            </a:r>
            <a:r>
              <a:rPr lang="en-US" dirty="0" smtClean="0"/>
              <a:t> pair soundings (a proposal to risk reduction is considered).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655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138" y="1600200"/>
            <a:ext cx="898346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CRTM team has worked to determine the validity of large model top temperature </a:t>
            </a:r>
            <a:r>
              <a:rPr lang="en-US" dirty="0" err="1"/>
              <a:t>jacobians</a:t>
            </a:r>
            <a:r>
              <a:rPr lang="en-US" dirty="0"/>
              <a:t> when </a:t>
            </a:r>
            <a:r>
              <a:rPr lang="en-US" dirty="0" smtClean="0"/>
              <a:t>NAM input </a:t>
            </a:r>
            <a:r>
              <a:rPr lang="en-US" dirty="0"/>
              <a:t>vertical coordinates are applied. Specifically, the CRTM team has been concerned with scenarios in which the temperature </a:t>
            </a:r>
            <a:r>
              <a:rPr lang="en-US" dirty="0" err="1"/>
              <a:t>jacobians</a:t>
            </a:r>
            <a:r>
              <a:rPr lang="en-US" dirty="0"/>
              <a:t> generally exhibit two characteristics: </a:t>
            </a:r>
          </a:p>
          <a:p>
            <a:r>
              <a:rPr lang="en-US" dirty="0"/>
              <a:t>1) The largest temperature </a:t>
            </a:r>
            <a:r>
              <a:rPr lang="en-US" dirty="0" err="1"/>
              <a:t>jacobians</a:t>
            </a:r>
            <a:r>
              <a:rPr lang="en-US" dirty="0"/>
              <a:t> are at model top. </a:t>
            </a:r>
          </a:p>
          <a:p>
            <a:r>
              <a:rPr lang="en-US" dirty="0"/>
              <a:t>2) The largest temperature </a:t>
            </a:r>
            <a:r>
              <a:rPr lang="en-US" dirty="0" err="1"/>
              <a:t>jacobians</a:t>
            </a:r>
            <a:r>
              <a:rPr lang="en-US" dirty="0"/>
              <a:t> are significantly displaced above the weighting function.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17" b="9698"/>
          <a:stretch/>
        </p:blipFill>
        <p:spPr bwMode="auto">
          <a:xfrm>
            <a:off x="26633" y="3464407"/>
            <a:ext cx="5791200" cy="3385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6081204" y="4680080"/>
            <a:ext cx="2895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NOAA-18 HIRS channel 4 </a:t>
            </a:r>
            <a:r>
              <a:rPr lang="en-US" sz="1400" b="1" dirty="0" err="1"/>
              <a:t>jacobian</a:t>
            </a:r>
            <a:r>
              <a:rPr lang="en-US" sz="1400" b="1" dirty="0"/>
              <a:t> values for a GSI global profile (red line) and a GSI NAM regional model profile (black line). </a:t>
            </a:r>
            <a:endParaRPr lang="en-US" sz="1400" dirty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0" y="304800"/>
            <a:ext cx="9144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cs typeface="Copperplate Gothic Bold"/>
              </a:rPr>
              <a:t>Sensitivity of CRTM </a:t>
            </a:r>
            <a:r>
              <a:rPr lang="en-US" sz="3600" dirty="0" err="1">
                <a:cs typeface="Copperplate Gothic Bold"/>
              </a:rPr>
              <a:t>Jacobian</a:t>
            </a:r>
            <a:r>
              <a:rPr lang="en-US" sz="3600" dirty="0">
                <a:cs typeface="Copperplate Gothic Bold"/>
              </a:rPr>
              <a:t> </a:t>
            </a:r>
            <a:r>
              <a:rPr lang="en-US" sz="3600" dirty="0" smtClean="0">
                <a:cs typeface="Copperplate Gothic Bold"/>
              </a:rPr>
              <a:t>to Vertical Coordinates</a:t>
            </a:r>
            <a:endParaRPr lang="en-US" sz="3600" dirty="0">
              <a:cs typeface="Copperplate Gothic Bold"/>
            </a:endParaRPr>
          </a:p>
          <a:p>
            <a:r>
              <a:rPr lang="en-US" sz="3600" dirty="0">
                <a:cs typeface="Copperplate Gothic Bold"/>
              </a:rPr>
              <a:t>Quanhua </a:t>
            </a:r>
            <a:r>
              <a:rPr lang="en-US" sz="3600" dirty="0" smtClean="0">
                <a:cs typeface="Copperplate Gothic Bold"/>
              </a:rPr>
              <a:t>Liu, Paul van </a:t>
            </a:r>
            <a:r>
              <a:rPr lang="en-US" sz="3600" dirty="0" err="1" smtClean="0">
                <a:cs typeface="Copperplate Gothic Bold"/>
              </a:rPr>
              <a:t>Delst</a:t>
            </a:r>
            <a:r>
              <a:rPr lang="en-US" sz="3600" dirty="0" smtClean="0">
                <a:cs typeface="Copperplate Gothic Bold"/>
              </a:rPr>
              <a:t>, Dave Groff</a:t>
            </a:r>
            <a:endParaRPr lang="en-US" sz="3600" dirty="0">
              <a:cs typeface="Copperplate Gothic Bold"/>
            </a:endParaRPr>
          </a:p>
        </p:txBody>
      </p:sp>
    </p:spTree>
    <p:extLst>
      <p:ext uri="{BB962C8B-B14F-4D97-AF65-F5344CB8AC3E}">
        <p14:creationId xmlns:p14="http://schemas.microsoft.com/office/powerpoint/2010/main" val="1621743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2" y="76200"/>
            <a:ext cx="4202097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33400" y="2401669"/>
            <a:ext cx="3886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/>
              <a:t>NOAA-18 HIRS channel 4 </a:t>
            </a:r>
            <a:r>
              <a:rPr lang="en-US" sz="1200" b="1" dirty="0" smtClean="0"/>
              <a:t>Layer optical </a:t>
            </a:r>
            <a:r>
              <a:rPr lang="en-US" sz="1200" b="1" dirty="0"/>
              <a:t>depth for </a:t>
            </a:r>
            <a:r>
              <a:rPr lang="en-US" sz="1200" b="1" dirty="0" smtClean="0"/>
              <a:t>global </a:t>
            </a:r>
            <a:r>
              <a:rPr lang="en-US" sz="1200" b="1" dirty="0"/>
              <a:t>profile (green line), </a:t>
            </a:r>
            <a:r>
              <a:rPr lang="en-US" sz="1200" b="1" dirty="0" smtClean="0"/>
              <a:t>regional profile </a:t>
            </a:r>
            <a:r>
              <a:rPr lang="en-US" sz="1200" b="1" dirty="0"/>
              <a:t>(red line) and a CRTM </a:t>
            </a:r>
            <a:r>
              <a:rPr lang="en-US" sz="1200" b="1" dirty="0" smtClean="0"/>
              <a:t>profile </a:t>
            </a:r>
            <a:r>
              <a:rPr lang="en-US" sz="1200" b="1" dirty="0"/>
              <a:t>(black line). </a:t>
            </a:r>
            <a:endParaRPr lang="en-US" sz="12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149" y="76200"/>
            <a:ext cx="4534839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4876799" y="3048000"/>
            <a:ext cx="38100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/>
              <a:t>Layer pressure difference for a GSI global profile (red line) and a GSI NAM regional model profile (black line). </a:t>
            </a:r>
            <a:endParaRPr lang="en-US" sz="1200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150" y="3810000"/>
            <a:ext cx="4489748" cy="2693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4572000" y="621166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b="1" dirty="0"/>
              <a:t>Partial weighting function for atmospheric temperature for a GSI global profile (red line) and a GSI NAM regional model profile (black line). </a:t>
            </a:r>
            <a:endParaRPr lang="en-US" sz="1200" dirty="0"/>
          </a:p>
        </p:txBody>
      </p:sp>
      <p:sp>
        <p:nvSpPr>
          <p:cNvPr id="8" name="Rectangle 7"/>
          <p:cNvSpPr/>
          <p:nvPr/>
        </p:nvSpPr>
        <p:spPr>
          <a:xfrm>
            <a:off x="79159" y="3124200"/>
            <a:ext cx="3959441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</a:t>
            </a:r>
            <a:r>
              <a:rPr lang="en-US" dirty="0" smtClean="0"/>
              <a:t>layer optical </a:t>
            </a:r>
            <a:r>
              <a:rPr lang="en-US" dirty="0"/>
              <a:t>depth is approximately proportional to the pressure difference of the layer. </a:t>
            </a:r>
            <a:endParaRPr lang="en-US" dirty="0" smtClean="0"/>
          </a:p>
          <a:p>
            <a:endParaRPr lang="en-US" dirty="0"/>
          </a:p>
          <a:p>
            <a:r>
              <a:rPr lang="en-US" dirty="0"/>
              <a:t>T</a:t>
            </a:r>
            <a:r>
              <a:rPr lang="en-US" dirty="0" smtClean="0"/>
              <a:t>he </a:t>
            </a:r>
            <a:r>
              <a:rPr lang="en-US" dirty="0"/>
              <a:t>coarse vertical resolution </a:t>
            </a:r>
            <a:r>
              <a:rPr lang="en-US" dirty="0" smtClean="0"/>
              <a:t>of NAM above 100hPa caused </a:t>
            </a:r>
            <a:r>
              <a:rPr lang="en-US" dirty="0"/>
              <a:t>large </a:t>
            </a:r>
            <a:r>
              <a:rPr lang="en-US" dirty="0" err="1"/>
              <a:t>jacobian</a:t>
            </a:r>
            <a:r>
              <a:rPr lang="en-US" dirty="0"/>
              <a:t> values for the channels which have significant absorption in the upper layers.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Important to consider for satellite </a:t>
            </a:r>
            <a:r>
              <a:rPr lang="en-US" dirty="0"/>
              <a:t>radiance assimilation for regional model analysis. </a:t>
            </a:r>
          </a:p>
        </p:txBody>
      </p:sp>
    </p:spTree>
    <p:extLst>
      <p:ext uri="{BB962C8B-B14F-4D97-AF65-F5344CB8AC3E}">
        <p14:creationId xmlns:p14="http://schemas.microsoft.com/office/powerpoint/2010/main" val="1482502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0" y="0"/>
            <a:ext cx="9144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cs typeface="Copperplate Gothic Bold"/>
              </a:rPr>
              <a:t>Future Plan </a:t>
            </a:r>
            <a:endParaRPr lang="en-US" dirty="0">
              <a:cs typeface="Copperplate Gothic Bold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" y="990600"/>
            <a:ext cx="8839200" cy="4407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spcAft>
                <a:spcPct val="20000"/>
              </a:spcAft>
              <a:buFontTx/>
              <a:buChar char="•"/>
            </a:pPr>
            <a:r>
              <a:rPr lang="en-US" sz="3200" dirty="0" smtClean="0"/>
              <a:t>CRTM extension for cloud radiance assimilation</a:t>
            </a:r>
          </a:p>
          <a:p>
            <a:pPr lvl="2" indent="-457200">
              <a:spcAft>
                <a:spcPct val="20000"/>
              </a:spcAft>
              <a:buFont typeface="Arial" pitchFamily="34" charset="0"/>
              <a:buChar char="•"/>
            </a:pPr>
            <a:r>
              <a:rPr lang="en-US" sz="3200" dirty="0" smtClean="0"/>
              <a:t>Multi-layer cloud fraction </a:t>
            </a:r>
          </a:p>
          <a:p>
            <a:pPr lvl="2" indent="-457200">
              <a:spcAft>
                <a:spcPct val="20000"/>
              </a:spcAft>
              <a:buFont typeface="Arial" pitchFamily="34" charset="0"/>
              <a:buChar char="•"/>
            </a:pPr>
            <a:r>
              <a:rPr lang="en-US" sz="3200" dirty="0"/>
              <a:t>B</a:t>
            </a:r>
            <a:r>
              <a:rPr lang="en-US" sz="3200" dirty="0" smtClean="0"/>
              <a:t>lack cloud radiance profile for GSI cloud detection</a:t>
            </a:r>
          </a:p>
          <a:p>
            <a:pPr lvl="2" indent="-457200">
              <a:spcAft>
                <a:spcPct val="20000"/>
              </a:spcAft>
              <a:buFont typeface="Arial" pitchFamily="34" charset="0"/>
              <a:buChar char="•"/>
            </a:pPr>
            <a:r>
              <a:rPr lang="en-US" sz="3200" dirty="0"/>
              <a:t>C</a:t>
            </a:r>
            <a:r>
              <a:rPr lang="en-US" sz="3200" dirty="0" smtClean="0"/>
              <a:t>loud radiance </a:t>
            </a:r>
            <a:r>
              <a:rPr lang="en-US" sz="3200" dirty="0" err="1" smtClean="0"/>
              <a:t>jacobian</a:t>
            </a:r>
            <a:r>
              <a:rPr lang="en-US" sz="3200" dirty="0" smtClean="0"/>
              <a:t> values under clear-sky </a:t>
            </a:r>
          </a:p>
          <a:p>
            <a:pPr lvl="1">
              <a:spcAft>
                <a:spcPct val="20000"/>
              </a:spcAft>
            </a:pPr>
            <a:r>
              <a:rPr lang="en-US" sz="3200" dirty="0" smtClean="0"/>
              <a:t>     model conditions</a:t>
            </a:r>
          </a:p>
          <a:p>
            <a:pPr marL="342900" lvl="1" indent="-342900">
              <a:spcAft>
                <a:spcPct val="20000"/>
              </a:spcAft>
              <a:buFontTx/>
              <a:buChar char="•"/>
            </a:pPr>
            <a:r>
              <a:rPr lang="en-US" sz="3200" dirty="0" smtClean="0"/>
              <a:t>Improve cloud radiance computational efficiency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4765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0" y="19235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+mj-lt"/>
                <a:cs typeface="Times New Roman" pitchFamily="18" charset="0"/>
              </a:rPr>
              <a:t>Improvement of CRTM Physical Land Emissivity Model with Non-isothermal Layers</a:t>
            </a:r>
          </a:p>
          <a:p>
            <a:pPr algn="ctr"/>
            <a:r>
              <a:rPr lang="en-US" sz="3600" dirty="0">
                <a:latin typeface="+mj-lt"/>
                <a:cs typeface="Times New Roman" pitchFamily="18" charset="0"/>
              </a:rPr>
              <a:t>Ming Chen/</a:t>
            </a:r>
            <a:r>
              <a:rPr lang="en-US" sz="3600" dirty="0" err="1">
                <a:latin typeface="+mj-lt"/>
                <a:cs typeface="Times New Roman" pitchFamily="18" charset="0"/>
              </a:rPr>
              <a:t>Fuzhong</a:t>
            </a:r>
            <a:r>
              <a:rPr lang="en-US" sz="3600" dirty="0">
                <a:latin typeface="+mj-lt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+mj-lt"/>
                <a:cs typeface="Times New Roman" pitchFamily="18" charset="0"/>
              </a:rPr>
              <a:t>Weng</a:t>
            </a:r>
            <a:r>
              <a:rPr lang="en-US" sz="3600" dirty="0" smtClean="0">
                <a:latin typeface="+mj-lt"/>
                <a:cs typeface="Times New Roman" pitchFamily="18" charset="0"/>
              </a:rPr>
              <a:t> </a:t>
            </a:r>
            <a:endParaRPr lang="en-US" sz="3600" dirty="0">
              <a:latin typeface="+mj-lt"/>
              <a:cs typeface="Times New Roman" pitchFamily="18" charset="0"/>
            </a:endParaRPr>
          </a:p>
        </p:txBody>
      </p:sp>
      <p:sp>
        <p:nvSpPr>
          <p:cNvPr id="182327" name="Rectangle 5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2329" name="Rectangle 5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2343" name="Rectangle 7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2345" name="Rectangle 7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2348" name="Rectangle 7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2352" name="Rectangle 8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2354" name="Rectangle 8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2356" name="Rectangle 8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223" name="Group 222"/>
          <p:cNvGrpSpPr/>
          <p:nvPr/>
        </p:nvGrpSpPr>
        <p:grpSpPr>
          <a:xfrm>
            <a:off x="342900" y="1752600"/>
            <a:ext cx="3886200" cy="2669977"/>
            <a:chOff x="228600" y="1444823"/>
            <a:chExt cx="3886200" cy="2669977"/>
          </a:xfrm>
        </p:grpSpPr>
        <p:graphicFrame>
          <p:nvGraphicFramePr>
            <p:cNvPr id="182328" name="Object 56"/>
            <p:cNvGraphicFramePr>
              <a:graphicFrameLocks noChangeAspect="1"/>
            </p:cNvGraphicFramePr>
            <p:nvPr/>
          </p:nvGraphicFramePr>
          <p:xfrm>
            <a:off x="320675" y="3810000"/>
            <a:ext cx="3568700" cy="304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47" name="Equation" r:id="rId4" imgW="2679480" imgH="228600" progId="Equation.3">
                    <p:embed/>
                  </p:oleObj>
                </mc:Choice>
                <mc:Fallback>
                  <p:oleObj name="Equation" r:id="rId4" imgW="267948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0675" y="3810000"/>
                          <a:ext cx="3568700" cy="3048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2342" name="Object 70"/>
            <p:cNvGraphicFramePr>
              <a:graphicFrameLocks noChangeAspect="1"/>
            </p:cNvGraphicFramePr>
            <p:nvPr/>
          </p:nvGraphicFramePr>
          <p:xfrm>
            <a:off x="304800" y="1752600"/>
            <a:ext cx="828675" cy="3905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48" name="Equation" r:id="rId6" imgW="825500" imgH="393700" progId="Equation.3">
                    <p:embed/>
                  </p:oleObj>
                </mc:Choice>
                <mc:Fallback>
                  <p:oleObj name="Equation" r:id="rId6" imgW="825500" imgH="3937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4800" y="1752600"/>
                          <a:ext cx="828675" cy="3905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220" name="Group 219"/>
            <p:cNvGrpSpPr/>
            <p:nvPr/>
          </p:nvGrpSpPr>
          <p:grpSpPr>
            <a:xfrm>
              <a:off x="304800" y="2666328"/>
              <a:ext cx="3402013" cy="486447"/>
              <a:chOff x="381000" y="2437728"/>
              <a:chExt cx="3402013" cy="486447"/>
            </a:xfrm>
          </p:grpSpPr>
          <p:graphicFrame>
            <p:nvGraphicFramePr>
              <p:cNvPr id="182344" name="Object 72"/>
              <p:cNvGraphicFramePr>
                <a:graphicFrameLocks noChangeAspect="1"/>
              </p:cNvGraphicFramePr>
              <p:nvPr/>
            </p:nvGraphicFramePr>
            <p:xfrm>
              <a:off x="381000" y="2438400"/>
              <a:ext cx="904875" cy="4572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7249" name="Equation" r:id="rId8" imgW="901700" imgH="457200" progId="Equation.3">
                      <p:embed/>
                    </p:oleObj>
                  </mc:Choice>
                  <mc:Fallback>
                    <p:oleObj name="Equation" r:id="rId8" imgW="901700" imgH="4572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81000" y="2438400"/>
                            <a:ext cx="904875" cy="4572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2347" name="Object 75"/>
              <p:cNvGraphicFramePr>
                <a:graphicFrameLocks noChangeAspect="1"/>
              </p:cNvGraphicFramePr>
              <p:nvPr/>
            </p:nvGraphicFramePr>
            <p:xfrm>
              <a:off x="1371600" y="2438400"/>
              <a:ext cx="1066800" cy="48577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7250" name="Equation" r:id="rId10" imgW="1066800" imgH="482600" progId="Equation.3">
                      <p:embed/>
                    </p:oleObj>
                  </mc:Choice>
                  <mc:Fallback>
                    <p:oleObj name="Equation" r:id="rId10" imgW="1066800" imgH="4826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71600" y="2438400"/>
                            <a:ext cx="1066800" cy="485775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2346" name="Object 74"/>
              <p:cNvGraphicFramePr>
                <a:graphicFrameLocks noChangeAspect="1"/>
              </p:cNvGraphicFramePr>
              <p:nvPr/>
            </p:nvGraphicFramePr>
            <p:xfrm>
              <a:off x="2533650" y="2437728"/>
              <a:ext cx="1249363" cy="48577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7251" name="Equation" r:id="rId12" imgW="1244520" imgH="482400" progId="Equation.3">
                      <p:embed/>
                    </p:oleObj>
                  </mc:Choice>
                  <mc:Fallback>
                    <p:oleObj name="Equation" r:id="rId12" imgW="1244520" imgH="4824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533650" y="2437728"/>
                            <a:ext cx="1249363" cy="485775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218" name="TextBox 217"/>
            <p:cNvSpPr txBox="1"/>
            <p:nvPr/>
          </p:nvSpPr>
          <p:spPr>
            <a:xfrm>
              <a:off x="228600" y="2286000"/>
              <a:ext cx="1219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Where, </a:t>
              </a:r>
              <a:endParaRPr lang="en-US" dirty="0"/>
            </a:p>
          </p:txBody>
        </p:sp>
        <p:sp>
          <p:nvSpPr>
            <p:cNvPr id="221" name="TextBox 220"/>
            <p:cNvSpPr txBox="1"/>
            <p:nvPr/>
          </p:nvSpPr>
          <p:spPr>
            <a:xfrm>
              <a:off x="228600" y="3352800"/>
              <a:ext cx="1219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Solution: </a:t>
              </a:r>
              <a:endParaRPr lang="en-US" dirty="0"/>
            </a:p>
          </p:txBody>
        </p:sp>
        <p:sp>
          <p:nvSpPr>
            <p:cNvPr id="222" name="TextBox 221"/>
            <p:cNvSpPr txBox="1"/>
            <p:nvPr/>
          </p:nvSpPr>
          <p:spPr>
            <a:xfrm>
              <a:off x="228600" y="1444823"/>
              <a:ext cx="3886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Font typeface="Wingdings" pitchFamily="2" charset="2"/>
                <a:buChar char="q"/>
              </a:pPr>
              <a:r>
                <a:rPr lang="en-US" sz="1400" b="1" dirty="0" smtClean="0">
                  <a:solidFill>
                    <a:srgbClr val="660033"/>
                  </a:solidFill>
                </a:rPr>
                <a:t>Canopy Physical RT Model (</a:t>
              </a:r>
              <a:r>
                <a:rPr lang="en-US" sz="1400" b="1" dirty="0" err="1" smtClean="0">
                  <a:solidFill>
                    <a:srgbClr val="660033"/>
                  </a:solidFill>
                </a:rPr>
                <a:t>Weng</a:t>
              </a:r>
              <a:r>
                <a:rPr lang="en-US" sz="1400" b="1" dirty="0" smtClean="0">
                  <a:solidFill>
                    <a:srgbClr val="660033"/>
                  </a:solidFill>
                </a:rPr>
                <a:t> et al , 2001)</a:t>
              </a:r>
              <a:endParaRPr lang="en-US" sz="1400" b="1" dirty="0">
                <a:solidFill>
                  <a:srgbClr val="660033"/>
                </a:solidFill>
              </a:endParaRPr>
            </a:p>
          </p:txBody>
        </p:sp>
      </p:grpSp>
      <p:sp>
        <p:nvSpPr>
          <p:cNvPr id="224" name="TextBox 223"/>
          <p:cNvSpPr txBox="1"/>
          <p:nvPr/>
        </p:nvSpPr>
        <p:spPr>
          <a:xfrm>
            <a:off x="113930" y="4724400"/>
            <a:ext cx="4114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 smtClean="0"/>
              <a:t>The equation system of </a:t>
            </a:r>
            <a:r>
              <a:rPr lang="en-US" sz="1600" dirty="0" err="1" smtClean="0"/>
              <a:t>Weng</a:t>
            </a:r>
            <a:r>
              <a:rPr lang="en-US" sz="1600" dirty="0" smtClean="0"/>
              <a:t> et al, 2001 was refined to take account the </a:t>
            </a:r>
            <a:r>
              <a:rPr lang="en-US" altLang="zh-CN" sz="1600" dirty="0" smtClean="0">
                <a:ea typeface="SimSun" pitchFamily="2" charset="-122"/>
                <a:cs typeface="Arial" pitchFamily="34" charset="0"/>
              </a:rPr>
              <a:t>temperature difference between canopy and bare soil and the impact of soil temperature and moisture profiles</a:t>
            </a:r>
            <a:r>
              <a:rPr lang="en-US" altLang="zh-CN" sz="1600" dirty="0">
                <a:ea typeface="SimSun" pitchFamily="2" charset="-122"/>
                <a:cs typeface="Arial" pitchFamily="34" charset="0"/>
              </a:rPr>
              <a:t> </a:t>
            </a:r>
            <a:r>
              <a:rPr lang="en-US" altLang="zh-CN" sz="1600" dirty="0" smtClean="0">
                <a:ea typeface="SimSun" pitchFamily="2" charset="-122"/>
                <a:cs typeface="Arial" pitchFamily="34" charset="0"/>
              </a:rPr>
              <a:t>and the canopy volume scattering scheme was improved with the introduction of a more general leaf inclination distribution model </a:t>
            </a:r>
            <a:r>
              <a:rPr lang="en-US" altLang="zh-CN" sz="1600" dirty="0">
                <a:solidFill>
                  <a:srgbClr val="660033"/>
                </a:solidFill>
                <a:ea typeface="SimSun" pitchFamily="2" charset="-122"/>
                <a:cs typeface="Arial" pitchFamily="34" charset="0"/>
              </a:rPr>
              <a:t>(Chen &amp; </a:t>
            </a:r>
            <a:r>
              <a:rPr lang="en-US" altLang="zh-CN" sz="1600" dirty="0" err="1">
                <a:solidFill>
                  <a:srgbClr val="660033"/>
                </a:solidFill>
                <a:ea typeface="SimSun" pitchFamily="2" charset="-122"/>
                <a:cs typeface="Arial" pitchFamily="34" charset="0"/>
              </a:rPr>
              <a:t>Weng</a:t>
            </a:r>
            <a:r>
              <a:rPr lang="en-US" altLang="zh-CN" sz="1600" dirty="0">
                <a:solidFill>
                  <a:srgbClr val="660033"/>
                </a:solidFill>
                <a:ea typeface="SimSun" pitchFamily="2" charset="-122"/>
                <a:cs typeface="Arial" pitchFamily="34" charset="0"/>
              </a:rPr>
              <a:t>, 2013)</a:t>
            </a:r>
            <a:r>
              <a:rPr lang="en-US" altLang="zh-CN" sz="1600" dirty="0">
                <a:ea typeface="SimSun" pitchFamily="2" charset="-122"/>
                <a:cs typeface="Arial" pitchFamily="34" charset="0"/>
              </a:rPr>
              <a:t>. </a:t>
            </a:r>
            <a:endParaRPr lang="en-US" sz="1600" dirty="0"/>
          </a:p>
        </p:txBody>
      </p:sp>
      <p:grpSp>
        <p:nvGrpSpPr>
          <p:cNvPr id="56" name="Group 55"/>
          <p:cNvGrpSpPr/>
          <p:nvPr/>
        </p:nvGrpSpPr>
        <p:grpSpPr>
          <a:xfrm>
            <a:off x="4610100" y="4191000"/>
            <a:ext cx="4171950" cy="1523999"/>
            <a:chOff x="4495800" y="4114801"/>
            <a:chExt cx="4171950" cy="1600199"/>
          </a:xfrm>
        </p:grpSpPr>
        <p:graphicFrame>
          <p:nvGraphicFramePr>
            <p:cNvPr id="57" name="Object 79"/>
            <p:cNvGraphicFramePr>
              <a:graphicFrameLocks noChangeAspect="1"/>
            </p:cNvGraphicFramePr>
            <p:nvPr/>
          </p:nvGraphicFramePr>
          <p:xfrm>
            <a:off x="4572000" y="4495800"/>
            <a:ext cx="904875" cy="6381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52" name="Equation" r:id="rId14" imgW="901309" imgH="634725" progId="Equation.3">
                    <p:embed/>
                  </p:oleObj>
                </mc:Choice>
                <mc:Fallback>
                  <p:oleObj name="Equation" r:id="rId14" imgW="901309" imgH="634725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72000" y="4495800"/>
                          <a:ext cx="904875" cy="6381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8" name="Object 83"/>
            <p:cNvGraphicFramePr>
              <a:graphicFrameLocks noChangeAspect="1"/>
            </p:cNvGraphicFramePr>
            <p:nvPr/>
          </p:nvGraphicFramePr>
          <p:xfrm>
            <a:off x="4572000" y="5257800"/>
            <a:ext cx="4095750" cy="457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53" name="Equation" r:id="rId16" imgW="4089400" imgH="457200" progId="Equation.3">
                    <p:embed/>
                  </p:oleObj>
                </mc:Choice>
                <mc:Fallback>
                  <p:oleObj name="Equation" r:id="rId16" imgW="4089400" imgH="457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72000" y="5257800"/>
                          <a:ext cx="4095750" cy="4572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9" name="TextBox 58"/>
            <p:cNvSpPr txBox="1"/>
            <p:nvPr/>
          </p:nvSpPr>
          <p:spPr>
            <a:xfrm>
              <a:off x="4495800" y="4114801"/>
              <a:ext cx="3810000" cy="3231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Font typeface="Wingdings" pitchFamily="2" charset="2"/>
                <a:buChar char="q"/>
              </a:pPr>
              <a:r>
                <a:rPr lang="en-US" sz="1400" b="1" dirty="0" smtClean="0">
                  <a:solidFill>
                    <a:srgbClr val="660033"/>
                  </a:solidFill>
                </a:rPr>
                <a:t>Soil Physical RT Model (Burke et al, 1979)</a:t>
              </a:r>
              <a:endParaRPr lang="en-US" sz="1400" b="1" dirty="0">
                <a:solidFill>
                  <a:srgbClr val="660033"/>
                </a:solidFill>
              </a:endParaRPr>
            </a:p>
          </p:txBody>
        </p:sp>
      </p:grpSp>
      <p:sp>
        <p:nvSpPr>
          <p:cNvPr id="61" name="TextBox 60"/>
          <p:cNvSpPr txBox="1"/>
          <p:nvPr/>
        </p:nvSpPr>
        <p:spPr>
          <a:xfrm>
            <a:off x="4419600" y="5704582"/>
            <a:ext cx="4724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This multi-layered soil model consists of an incoherent  soil RT scheme and a core profiling model which implemented 120 discrete vertical layers.  Soil profiles were constructed from the 4-layer soil outputs of GFS.</a:t>
            </a:r>
            <a:endParaRPr lang="en-US" sz="1600" dirty="0"/>
          </a:p>
        </p:txBody>
      </p:sp>
      <p:grpSp>
        <p:nvGrpSpPr>
          <p:cNvPr id="66" name="Group 65"/>
          <p:cNvGrpSpPr/>
          <p:nvPr/>
        </p:nvGrpSpPr>
        <p:grpSpPr>
          <a:xfrm>
            <a:off x="4533900" y="1828800"/>
            <a:ext cx="4457699" cy="2286000"/>
            <a:chOff x="4533900" y="1371600"/>
            <a:chExt cx="4457699" cy="2286000"/>
          </a:xfrm>
        </p:grpSpPr>
        <p:grpSp>
          <p:nvGrpSpPr>
            <p:cNvPr id="182297" name="Group 25"/>
            <p:cNvGrpSpPr>
              <a:grpSpLocks/>
            </p:cNvGrpSpPr>
            <p:nvPr/>
          </p:nvGrpSpPr>
          <p:grpSpPr bwMode="auto">
            <a:xfrm>
              <a:off x="4533900" y="1371600"/>
              <a:ext cx="4381500" cy="2286000"/>
              <a:chOff x="3060" y="10066"/>
              <a:chExt cx="6900" cy="3449"/>
            </a:xfrm>
          </p:grpSpPr>
          <p:sp>
            <p:nvSpPr>
              <p:cNvPr id="182298" name="Rectangle 26"/>
              <p:cNvSpPr>
                <a:spLocks noChangeArrowheads="1"/>
              </p:cNvSpPr>
              <p:nvPr/>
            </p:nvSpPr>
            <p:spPr bwMode="auto">
              <a:xfrm>
                <a:off x="3060" y="12293"/>
                <a:ext cx="6285" cy="1222"/>
              </a:xfrm>
              <a:prstGeom prst="rect">
                <a:avLst/>
              </a:prstGeom>
              <a:solidFill>
                <a:srgbClr val="BFBFB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299" name="Text Box 27"/>
              <p:cNvSpPr txBox="1">
                <a:spLocks noChangeArrowheads="1"/>
              </p:cNvSpPr>
              <p:nvPr/>
            </p:nvSpPr>
            <p:spPr bwMode="auto">
              <a:xfrm>
                <a:off x="4980" y="10208"/>
                <a:ext cx="540" cy="4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1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cs typeface="Arial" pitchFamily="34" charset="0"/>
                  </a:rPr>
                  <a:t>I</a:t>
                </a:r>
                <a:r>
                  <a:rPr kumimoji="0" lang="en-US" sz="1100" b="1" i="0" u="none" strike="noStrike" cap="none" normalizeH="0" baseline="-2500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0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182300" name="AutoShape 28"/>
              <p:cNvCxnSpPr>
                <a:cxnSpLocks noChangeShapeType="1"/>
              </p:cNvCxnSpPr>
              <p:nvPr/>
            </p:nvCxnSpPr>
            <p:spPr bwMode="auto">
              <a:xfrm>
                <a:off x="3060" y="11235"/>
                <a:ext cx="6255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</p:cxnSp>
          <p:cxnSp>
            <p:nvCxnSpPr>
              <p:cNvPr id="182301" name="AutoShape 29"/>
              <p:cNvCxnSpPr>
                <a:cxnSpLocks noChangeShapeType="1"/>
              </p:cNvCxnSpPr>
              <p:nvPr/>
            </p:nvCxnSpPr>
            <p:spPr bwMode="auto">
              <a:xfrm>
                <a:off x="3060" y="12270"/>
                <a:ext cx="6255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</p:cxnSp>
          <p:sp>
            <p:nvSpPr>
              <p:cNvPr id="182302" name="Text Box 30"/>
              <p:cNvSpPr txBox="1">
                <a:spLocks noChangeArrowheads="1"/>
              </p:cNvSpPr>
              <p:nvPr/>
            </p:nvSpPr>
            <p:spPr bwMode="auto">
              <a:xfrm>
                <a:off x="3060" y="10395"/>
                <a:ext cx="1575" cy="4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1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cs typeface="Arial" pitchFamily="34" charset="0"/>
                  </a:rPr>
                  <a:t>Layer 1     ԑ</a:t>
                </a:r>
                <a:r>
                  <a:rPr kumimoji="0" lang="en-US" sz="1100" b="1" i="0" u="none" strike="noStrike" cap="none" normalizeH="0" baseline="-2500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cs typeface="Arial" pitchFamily="34" charset="0"/>
                  </a:rPr>
                  <a:t>1</a:t>
                </a: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2303" name="Text Box 31"/>
              <p:cNvSpPr txBox="1">
                <a:spLocks noChangeArrowheads="1"/>
              </p:cNvSpPr>
              <p:nvPr/>
            </p:nvSpPr>
            <p:spPr bwMode="auto">
              <a:xfrm>
                <a:off x="3075" y="11625"/>
                <a:ext cx="1575" cy="4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1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cs typeface="Arial" pitchFamily="34" charset="0"/>
                  </a:rPr>
                  <a:t>Layer 2     ԑ</a:t>
                </a:r>
                <a:r>
                  <a:rPr kumimoji="0" lang="en-US" sz="1100" b="1" i="0" u="none" strike="noStrike" cap="none" normalizeH="0" baseline="-2500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cs typeface="Arial" pitchFamily="34" charset="0"/>
                  </a:rPr>
                  <a:t>2</a:t>
                </a: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2304" name="Text Box 32"/>
              <p:cNvSpPr txBox="1">
                <a:spLocks noChangeArrowheads="1"/>
              </p:cNvSpPr>
              <p:nvPr/>
            </p:nvSpPr>
            <p:spPr bwMode="auto">
              <a:xfrm>
                <a:off x="3105" y="12705"/>
                <a:ext cx="1575" cy="4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1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cs typeface="Arial" pitchFamily="34" charset="0"/>
                  </a:rPr>
                  <a:t>Layer 3     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182305" name="AutoShape 33"/>
              <p:cNvCxnSpPr>
                <a:cxnSpLocks noChangeShapeType="1"/>
              </p:cNvCxnSpPr>
              <p:nvPr/>
            </p:nvCxnSpPr>
            <p:spPr bwMode="auto">
              <a:xfrm>
                <a:off x="3060" y="12585"/>
                <a:ext cx="6255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</p:cxnSp>
          <p:cxnSp>
            <p:nvCxnSpPr>
              <p:cNvPr id="182306" name="AutoShape 34"/>
              <p:cNvCxnSpPr>
                <a:cxnSpLocks noChangeShapeType="1"/>
              </p:cNvCxnSpPr>
              <p:nvPr/>
            </p:nvCxnSpPr>
            <p:spPr bwMode="auto">
              <a:xfrm>
                <a:off x="3060" y="12915"/>
                <a:ext cx="6255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</p:cxnSp>
          <p:cxnSp>
            <p:nvCxnSpPr>
              <p:cNvPr id="182307" name="AutoShape 35"/>
              <p:cNvCxnSpPr>
                <a:cxnSpLocks noChangeShapeType="1"/>
              </p:cNvCxnSpPr>
              <p:nvPr/>
            </p:nvCxnSpPr>
            <p:spPr bwMode="auto">
              <a:xfrm>
                <a:off x="3105" y="13290"/>
                <a:ext cx="6255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</p:cxnSp>
          <p:cxnSp>
            <p:nvCxnSpPr>
              <p:cNvPr id="182308" name="AutoShape 36"/>
              <p:cNvCxnSpPr>
                <a:cxnSpLocks noChangeShapeType="1"/>
              </p:cNvCxnSpPr>
              <p:nvPr/>
            </p:nvCxnSpPr>
            <p:spPr bwMode="auto">
              <a:xfrm>
                <a:off x="5235" y="10620"/>
                <a:ext cx="405" cy="615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82309" name="AutoShape 37"/>
              <p:cNvCxnSpPr>
                <a:cxnSpLocks noChangeShapeType="1"/>
              </p:cNvCxnSpPr>
              <p:nvPr/>
            </p:nvCxnSpPr>
            <p:spPr bwMode="auto">
              <a:xfrm flipV="1">
                <a:off x="5700" y="10906"/>
                <a:ext cx="205" cy="269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</p:cxnSp>
          <p:sp>
            <p:nvSpPr>
              <p:cNvPr id="182310" name="Text Box 38"/>
              <p:cNvSpPr txBox="1">
                <a:spLocks noChangeArrowheads="1"/>
              </p:cNvSpPr>
              <p:nvPr/>
            </p:nvSpPr>
            <p:spPr bwMode="auto">
              <a:xfrm>
                <a:off x="5820" y="10478"/>
                <a:ext cx="775" cy="4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1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cs typeface="Arial" pitchFamily="34" charset="0"/>
                  </a:rPr>
                  <a:t>I</a:t>
                </a:r>
                <a:r>
                  <a:rPr kumimoji="0" lang="en-US" sz="1100" b="1" i="0" u="none" strike="noStrike" cap="none" normalizeH="0" baseline="-2500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0</a:t>
                </a:r>
                <a:r>
                  <a:rPr kumimoji="0" lang="en-US" sz="11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cs typeface="Arial" pitchFamily="34" charset="0"/>
                  </a:rPr>
                  <a:t>R</a:t>
                </a:r>
                <a:r>
                  <a:rPr kumimoji="0" lang="en-US" sz="1100" b="1" i="0" u="none" strike="noStrike" cap="none" normalizeH="0" baseline="-2500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cs typeface="Arial" pitchFamily="34" charset="0"/>
                  </a:rPr>
                  <a:t>12</a:t>
                </a:r>
                <a:endParaRPr kumimoji="0" lang="en-US" sz="11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182311" name="AutoShape 39"/>
              <p:cNvCxnSpPr>
                <a:cxnSpLocks noChangeShapeType="1"/>
              </p:cNvCxnSpPr>
              <p:nvPr/>
            </p:nvCxnSpPr>
            <p:spPr bwMode="auto">
              <a:xfrm flipV="1">
                <a:off x="7385" y="10470"/>
                <a:ext cx="855" cy="765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82312" name="AutoShape 40"/>
              <p:cNvCxnSpPr>
                <a:cxnSpLocks noChangeShapeType="1"/>
              </p:cNvCxnSpPr>
              <p:nvPr/>
            </p:nvCxnSpPr>
            <p:spPr bwMode="auto">
              <a:xfrm>
                <a:off x="5735" y="11235"/>
                <a:ext cx="295" cy="256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</p:cxnSp>
          <p:sp>
            <p:nvSpPr>
              <p:cNvPr id="182313" name="Text Box 41"/>
              <p:cNvSpPr txBox="1">
                <a:spLocks noChangeArrowheads="1"/>
              </p:cNvSpPr>
              <p:nvPr/>
            </p:nvSpPr>
            <p:spPr bwMode="auto">
              <a:xfrm>
                <a:off x="5940" y="11371"/>
                <a:ext cx="1205" cy="4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1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cs typeface="Arial" pitchFamily="34" charset="0"/>
                  </a:rPr>
                  <a:t>I</a:t>
                </a:r>
                <a:r>
                  <a:rPr kumimoji="0" lang="en-US" sz="1100" b="1" i="0" u="none" strike="noStrike" cap="none" normalizeH="0" baseline="-2500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0</a:t>
                </a:r>
                <a:r>
                  <a:rPr kumimoji="0" lang="en-US" sz="11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cs typeface="Arial" pitchFamily="34" charset="0"/>
                  </a:rPr>
                  <a:t>(1-R</a:t>
                </a:r>
                <a:r>
                  <a:rPr kumimoji="0" lang="en-US" sz="1100" b="1" i="0" u="none" strike="noStrike" cap="none" normalizeH="0" baseline="-2500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cs typeface="Arial" pitchFamily="34" charset="0"/>
                  </a:rPr>
                  <a:t>12</a:t>
                </a:r>
                <a:r>
                  <a:rPr kumimoji="0" lang="en-US" sz="11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cs typeface="Arial" pitchFamily="34" charset="0"/>
                  </a:rPr>
                  <a:t> )</a:t>
                </a:r>
                <a:endParaRPr kumimoji="0" lang="en-US" sz="11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182314" name="AutoShape 42"/>
              <p:cNvCxnSpPr>
                <a:cxnSpLocks noChangeShapeType="1"/>
              </p:cNvCxnSpPr>
              <p:nvPr/>
            </p:nvCxnSpPr>
            <p:spPr bwMode="auto">
              <a:xfrm>
                <a:off x="7640" y="11895"/>
                <a:ext cx="190" cy="345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82315" name="AutoShape 43"/>
              <p:cNvCxnSpPr>
                <a:cxnSpLocks noChangeShapeType="1"/>
              </p:cNvCxnSpPr>
              <p:nvPr/>
            </p:nvCxnSpPr>
            <p:spPr bwMode="auto">
              <a:xfrm>
                <a:off x="7385" y="11280"/>
                <a:ext cx="190" cy="345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82316" name="AutoShape 44"/>
              <p:cNvCxnSpPr>
                <a:cxnSpLocks noChangeShapeType="1"/>
              </p:cNvCxnSpPr>
              <p:nvPr/>
            </p:nvCxnSpPr>
            <p:spPr bwMode="auto">
              <a:xfrm flipV="1">
                <a:off x="7830" y="11895"/>
                <a:ext cx="300" cy="345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82317" name="AutoShape 45"/>
              <p:cNvCxnSpPr>
                <a:cxnSpLocks noChangeShapeType="1"/>
              </p:cNvCxnSpPr>
              <p:nvPr/>
            </p:nvCxnSpPr>
            <p:spPr bwMode="auto">
              <a:xfrm flipV="1">
                <a:off x="4680" y="12270"/>
                <a:ext cx="635" cy="765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</p:cxnSp>
          <p:sp>
            <p:nvSpPr>
              <p:cNvPr id="182318" name="Text Box 46"/>
              <p:cNvSpPr txBox="1">
                <a:spLocks noChangeArrowheads="1"/>
              </p:cNvSpPr>
              <p:nvPr/>
            </p:nvSpPr>
            <p:spPr bwMode="auto">
              <a:xfrm>
                <a:off x="5285" y="12270"/>
                <a:ext cx="1960" cy="4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lang="en-US" sz="2000" b="1" dirty="0" smtClean="0">
                    <a:latin typeface="Calibri" pitchFamily="34" charset="0"/>
                    <a:cs typeface="Arial" pitchFamily="34" charset="0"/>
                  </a:rPr>
                  <a:t>I</a:t>
                </a:r>
                <a:r>
                  <a:rPr kumimoji="0" lang="en-US" sz="1100" b="1" i="0" u="none" strike="noStrike" cap="none" normalizeH="0" baseline="-2500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cs typeface="Arial" pitchFamily="34" charset="0"/>
                  </a:rPr>
                  <a:t>s</a:t>
                </a:r>
                <a:r>
                  <a:rPr kumimoji="0" lang="en-US" sz="11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cs typeface="Arial" pitchFamily="34" charset="0"/>
                  </a:rPr>
                  <a:t> (</a:t>
                </a:r>
                <a:r>
                  <a:rPr kumimoji="0" lang="en-US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cs typeface="Arial" pitchFamily="34" charset="0"/>
                  </a:rPr>
                  <a:t>T</a:t>
                </a:r>
                <a:r>
                  <a:rPr kumimoji="0" lang="en-US" sz="1100" b="1" i="0" u="none" strike="noStrike" cap="none" normalizeH="0" baseline="-2500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cs typeface="Arial" pitchFamily="34" charset="0"/>
                  </a:rPr>
                  <a:t>s ,</a:t>
                </a:r>
                <a:r>
                  <a:rPr kumimoji="0" lang="en-US" sz="1100" b="1" i="0" u="none" strike="noStrike" cap="none" normalizeH="0" baseline="-25000" dirty="0" err="1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cs typeface="Arial" pitchFamily="34" charset="0"/>
                  </a:rPr>
                  <a:t>i</a:t>
                </a:r>
                <a:r>
                  <a:rPr kumimoji="0" lang="en-US" sz="11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cs typeface="Arial" pitchFamily="34" charset="0"/>
                  </a:rPr>
                  <a:t> , </a:t>
                </a:r>
                <a:r>
                  <a:rPr kumimoji="0" lang="en-US" sz="1100" b="1" i="0" u="none" strike="noStrike" cap="none" normalizeH="0" baseline="0" dirty="0" err="1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cs typeface="Arial" pitchFamily="34" charset="0"/>
                  </a:rPr>
                  <a:t>q</a:t>
                </a:r>
                <a:r>
                  <a:rPr kumimoji="0" lang="en-US" sz="1100" b="1" i="0" u="none" strike="noStrike" cap="none" normalizeH="0" baseline="-25000" dirty="0" err="1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cs typeface="Arial" pitchFamily="34" charset="0"/>
                  </a:rPr>
                  <a:t>s,i</a:t>
                </a:r>
                <a:r>
                  <a:rPr kumimoji="0" lang="en-US" sz="1100" b="1" i="0" u="none" strike="noStrike" cap="none" normalizeH="0" baseline="-2500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cs typeface="Arial" pitchFamily="34" charset="0"/>
                  </a:rPr>
                  <a:t> ,</a:t>
                </a:r>
                <a:r>
                  <a:rPr kumimoji="0" lang="en-US" sz="1100" b="1" i="0" u="none" strike="noStrike" cap="none" normalizeH="0" baseline="-25000" dirty="0" err="1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cs typeface="Arial" pitchFamily="34" charset="0"/>
                  </a:rPr>
                  <a:t>i</a:t>
                </a:r>
                <a:r>
                  <a:rPr kumimoji="0" lang="en-US" sz="11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cs typeface="Arial" pitchFamily="34" charset="0"/>
                  </a:rPr>
                  <a:t>)</a:t>
                </a:r>
                <a:endParaRPr kumimoji="0" lang="en-US" sz="11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2319" name="Text Box 47"/>
              <p:cNvSpPr txBox="1">
                <a:spLocks noChangeArrowheads="1"/>
              </p:cNvSpPr>
              <p:nvPr/>
            </p:nvSpPr>
            <p:spPr bwMode="auto">
              <a:xfrm>
                <a:off x="7455" y="10066"/>
                <a:ext cx="1860" cy="4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I</a:t>
                </a: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(τ</a:t>
                </a:r>
                <a:r>
                  <a:rPr kumimoji="0" lang="en-US" sz="1200" b="0" i="0" u="none" strike="noStrike" cap="none" normalizeH="0" baseline="-2500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0,</a:t>
                </a: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μ)</a:t>
                </a:r>
                <a:r>
                  <a:rPr kumimoji="0" lang="en-US" sz="11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cs typeface="Arial" pitchFamily="34" charset="0"/>
                  </a:rPr>
                  <a:t> (1-R</a:t>
                </a:r>
                <a:r>
                  <a:rPr kumimoji="0" lang="en-US" sz="1100" b="1" i="0" u="none" strike="noStrike" cap="none" normalizeH="0" baseline="-2500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cs typeface="Arial" pitchFamily="34" charset="0"/>
                  </a:rPr>
                  <a:t>21</a:t>
                </a:r>
                <a:r>
                  <a:rPr kumimoji="0" lang="en-US" sz="11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cs typeface="Arial" pitchFamily="34" charset="0"/>
                  </a:rPr>
                  <a:t> )</a:t>
                </a: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2320" name="Text Box 48"/>
              <p:cNvSpPr txBox="1">
                <a:spLocks noChangeArrowheads="1"/>
              </p:cNvSpPr>
              <p:nvPr/>
            </p:nvSpPr>
            <p:spPr bwMode="auto">
              <a:xfrm>
                <a:off x="6780" y="11768"/>
                <a:ext cx="960" cy="4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I</a:t>
                </a: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(τ</a:t>
                </a:r>
                <a:r>
                  <a:rPr kumimoji="0" lang="en-US" sz="1200" b="0" i="0" u="none" strike="noStrike" cap="none" normalizeH="0" baseline="-2500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1,-</a:t>
                </a: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μ)</a:t>
                </a:r>
                <a:endParaRPr kumimoji="0" lang="en-US" sz="11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2321" name="Text Box 49"/>
              <p:cNvSpPr txBox="1">
                <a:spLocks noChangeArrowheads="1"/>
              </p:cNvSpPr>
              <p:nvPr/>
            </p:nvSpPr>
            <p:spPr bwMode="auto">
              <a:xfrm>
                <a:off x="8085" y="11700"/>
                <a:ext cx="1320" cy="4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I</a:t>
                </a:r>
                <a:r>
                  <a:rPr kumimoji="0" lang="en-US" sz="12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(τ</a:t>
                </a:r>
                <a:r>
                  <a:rPr kumimoji="0" lang="en-US" sz="1200" b="0" i="0" u="none" strike="noStrike" cap="none" normalizeH="0" baseline="-2500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1,-</a:t>
                </a:r>
                <a:r>
                  <a:rPr kumimoji="0" lang="en-US" sz="12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μ)</a:t>
                </a:r>
                <a:r>
                  <a:rPr kumimoji="0" lang="en-US" sz="11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cs typeface="Arial" pitchFamily="34" charset="0"/>
                  </a:rPr>
                  <a:t> R</a:t>
                </a:r>
                <a:r>
                  <a:rPr kumimoji="0" lang="en-US" sz="1100" b="1" i="0" u="none" strike="noStrike" cap="none" normalizeH="0" baseline="-2500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cs typeface="Arial" pitchFamily="34" charset="0"/>
                  </a:rPr>
                  <a:t>23</a:t>
                </a:r>
                <a:endParaRPr kumimoji="0" lang="en-US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2322" name="Text Box 50"/>
              <p:cNvSpPr txBox="1">
                <a:spLocks noChangeArrowheads="1"/>
              </p:cNvSpPr>
              <p:nvPr/>
            </p:nvSpPr>
            <p:spPr bwMode="auto">
              <a:xfrm>
                <a:off x="7575" y="11371"/>
                <a:ext cx="1785" cy="4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I</a:t>
                </a:r>
                <a:r>
                  <a:rPr kumimoji="0" lang="en-US" sz="12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(τ</a:t>
                </a:r>
                <a:r>
                  <a:rPr kumimoji="0" lang="en-US" sz="1200" b="0" i="0" u="none" strike="noStrike" cap="none" normalizeH="0" baseline="-2500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0,</a:t>
                </a:r>
                <a:r>
                  <a:rPr kumimoji="0" lang="en-US" sz="12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μ)</a:t>
                </a:r>
                <a:r>
                  <a:rPr kumimoji="0" lang="en-US" sz="11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cs typeface="Arial" pitchFamily="34" charset="0"/>
                  </a:rPr>
                  <a:t> R</a:t>
                </a:r>
                <a:r>
                  <a:rPr kumimoji="0" lang="en-US" sz="1100" b="1" i="0" u="none" strike="noStrike" cap="none" normalizeH="0" baseline="-2500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cs typeface="Arial" pitchFamily="34" charset="0"/>
                  </a:rPr>
                  <a:t>21</a:t>
                </a:r>
                <a:r>
                  <a:rPr kumimoji="0" lang="en-US" sz="11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cs typeface="Arial" pitchFamily="34" charset="0"/>
                  </a:rPr>
                  <a:t> </a:t>
                </a:r>
                <a:endParaRPr kumimoji="0" lang="en-US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2323" name="Text Box 51"/>
              <p:cNvSpPr txBox="1">
                <a:spLocks noChangeArrowheads="1"/>
              </p:cNvSpPr>
              <p:nvPr/>
            </p:nvSpPr>
            <p:spPr bwMode="auto">
              <a:xfrm>
                <a:off x="9315" y="11079"/>
                <a:ext cx="615" cy="4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τ</a:t>
                </a:r>
                <a:r>
                  <a:rPr kumimoji="0" lang="en-US" sz="1200" b="0" i="0" u="none" strike="noStrike" cap="none" normalizeH="0" baseline="-2500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0</a:t>
                </a:r>
                <a:r>
                  <a:rPr kumimoji="0" lang="en-US" sz="11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cs typeface="Arial" pitchFamily="34" charset="0"/>
                  </a:rPr>
                  <a:t> </a:t>
                </a:r>
                <a:endParaRPr kumimoji="0" lang="en-US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2324" name="Text Box 52"/>
              <p:cNvSpPr txBox="1">
                <a:spLocks noChangeArrowheads="1"/>
              </p:cNvSpPr>
              <p:nvPr/>
            </p:nvSpPr>
            <p:spPr bwMode="auto">
              <a:xfrm>
                <a:off x="9345" y="12037"/>
                <a:ext cx="615" cy="4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τ</a:t>
                </a:r>
                <a:r>
                  <a:rPr kumimoji="0" lang="en-US" sz="1200" b="0" i="0" u="none" strike="noStrike" cap="none" normalizeH="0" baseline="-2500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1</a:t>
                </a:r>
                <a:r>
                  <a:rPr kumimoji="0" lang="en-US" sz="11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cs typeface="Arial" pitchFamily="34" charset="0"/>
                  </a:rPr>
                  <a:t> </a:t>
                </a:r>
                <a:endParaRPr kumimoji="0" lang="en-US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2325" name="Text Box 53"/>
              <p:cNvSpPr txBox="1">
                <a:spLocks noChangeArrowheads="1"/>
              </p:cNvSpPr>
              <p:nvPr/>
            </p:nvSpPr>
            <p:spPr bwMode="auto">
              <a:xfrm>
                <a:off x="4500" y="11506"/>
                <a:ext cx="1185" cy="4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b="1" i="0" u="none" strike="noStrike" cap="none" normalizeH="0" baseline="0" dirty="0" err="1" smtClean="0">
                    <a:ln>
                      <a:noFill/>
                    </a:ln>
                    <a:solidFill>
                      <a:srgbClr val="00B050"/>
                    </a:solidFill>
                    <a:effectLst/>
                    <a:latin typeface="Calibri" pitchFamily="34" charset="0"/>
                    <a:cs typeface="Arial" pitchFamily="34" charset="0"/>
                  </a:rPr>
                  <a:t>B</a:t>
                </a:r>
                <a:r>
                  <a:rPr kumimoji="0" lang="en-US" b="1" i="0" u="none" strike="noStrike" cap="none" normalizeH="0" baseline="-25000" dirty="0" err="1" smtClean="0">
                    <a:ln>
                      <a:noFill/>
                    </a:ln>
                    <a:solidFill>
                      <a:srgbClr val="00B050"/>
                    </a:solidFill>
                    <a:effectLst/>
                    <a:latin typeface="Calibri" pitchFamily="34" charset="0"/>
                    <a:cs typeface="Arial" pitchFamily="34" charset="0"/>
                  </a:rPr>
                  <a:t>c</a:t>
                </a:r>
                <a:r>
                  <a:rPr kumimoji="0" lang="en-US" b="1" i="0" u="none" strike="noStrike" cap="none" normalizeH="0" baseline="0" dirty="0" smtClean="0">
                    <a:ln>
                      <a:noFill/>
                    </a:ln>
                    <a:solidFill>
                      <a:srgbClr val="00B050"/>
                    </a:solidFill>
                    <a:effectLst/>
                    <a:latin typeface="Calibri" pitchFamily="34" charset="0"/>
                    <a:cs typeface="Arial" pitchFamily="34" charset="0"/>
                  </a:rPr>
                  <a:t> (</a:t>
                </a:r>
                <a:r>
                  <a:rPr kumimoji="0" lang="en-US" b="1" i="0" u="none" strike="noStrike" cap="none" normalizeH="0" baseline="0" dirty="0" err="1" smtClean="0">
                    <a:ln>
                      <a:noFill/>
                    </a:ln>
                    <a:solidFill>
                      <a:srgbClr val="00B050"/>
                    </a:solidFill>
                    <a:effectLst/>
                    <a:latin typeface="Calibri" pitchFamily="34" charset="0"/>
                    <a:cs typeface="Arial" pitchFamily="34" charset="0"/>
                  </a:rPr>
                  <a:t>T</a:t>
                </a:r>
                <a:r>
                  <a:rPr kumimoji="0" lang="en-US" b="1" i="0" u="none" strike="noStrike" cap="none" normalizeH="0" baseline="-25000" dirty="0" err="1" smtClean="0">
                    <a:ln>
                      <a:noFill/>
                    </a:ln>
                    <a:solidFill>
                      <a:srgbClr val="00B050"/>
                    </a:solidFill>
                    <a:effectLst/>
                    <a:latin typeface="Calibri" pitchFamily="34" charset="0"/>
                    <a:cs typeface="Arial" pitchFamily="34" charset="0"/>
                  </a:rPr>
                  <a:t>c</a:t>
                </a:r>
                <a:r>
                  <a:rPr kumimoji="0" lang="en-US" b="1" i="0" u="none" strike="noStrike" cap="none" normalizeH="0" baseline="0" dirty="0" smtClean="0">
                    <a:ln>
                      <a:noFill/>
                    </a:ln>
                    <a:solidFill>
                      <a:srgbClr val="00B050"/>
                    </a:solidFill>
                    <a:effectLst/>
                    <a:latin typeface="Calibri" pitchFamily="34" charset="0"/>
                    <a:cs typeface="Arial" pitchFamily="34" charset="0"/>
                  </a:rPr>
                  <a:t>)</a:t>
                </a:r>
                <a:endParaRPr kumimoji="0" lang="en-US" b="1" i="0" u="none" strike="noStrike" cap="none" normalizeH="0" baseline="0" dirty="0" smtClean="0">
                  <a:ln>
                    <a:noFill/>
                  </a:ln>
                  <a:solidFill>
                    <a:srgbClr val="00B050"/>
                  </a:solidFill>
                  <a:effectLst/>
                  <a:latin typeface="Times New Roman" pitchFamily="18" charset="0"/>
                  <a:cs typeface="Arial" pitchFamily="34" charset="0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2" name="Text Box 53"/>
            <p:cNvSpPr txBox="1">
              <a:spLocks noChangeArrowheads="1"/>
            </p:cNvSpPr>
            <p:nvPr/>
          </p:nvSpPr>
          <p:spPr bwMode="auto">
            <a:xfrm>
              <a:off x="5410200" y="2590800"/>
              <a:ext cx="990600" cy="2730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dirty="0" smtClean="0">
                  <a:ln>
                    <a:noFill/>
                  </a:ln>
                  <a:solidFill>
                    <a:srgbClr val="00B050"/>
                  </a:solidFill>
                  <a:effectLst/>
                  <a:latin typeface="Calibri" pitchFamily="34" charset="0"/>
                  <a:cs typeface="Arial" pitchFamily="34" charset="0"/>
                </a:rPr>
                <a:t>Vegetation</a:t>
              </a:r>
              <a:endPara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4" name="Text Box 53"/>
            <p:cNvSpPr txBox="1">
              <a:spLocks noChangeArrowheads="1"/>
            </p:cNvSpPr>
            <p:nvPr/>
          </p:nvSpPr>
          <p:spPr bwMode="auto">
            <a:xfrm>
              <a:off x="8458200" y="3048000"/>
              <a:ext cx="533399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b="1" i="0" u="none" strike="noStrike" cap="none" normalizeH="0" baseline="0" dirty="0" smtClean="0">
                  <a:ln>
                    <a:noFill/>
                  </a:ln>
                  <a:effectLst/>
                  <a:latin typeface="Calibri" pitchFamily="34" charset="0"/>
                  <a:cs typeface="Arial" pitchFamily="34" charset="0"/>
                </a:rPr>
                <a:t>Soil</a:t>
              </a:r>
              <a:endParaRPr kumimoji="0" lang="en-US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60" name="Text Box 53"/>
          <p:cNvSpPr txBox="1">
            <a:spLocks noChangeArrowheads="1"/>
          </p:cNvSpPr>
          <p:nvPr/>
        </p:nvSpPr>
        <p:spPr bwMode="auto">
          <a:xfrm>
            <a:off x="8458200" y="1677888"/>
            <a:ext cx="533399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cs typeface="Arial" pitchFamily="34" charset="0"/>
              </a:rPr>
              <a:t>Air</a:t>
            </a:r>
            <a:endParaRPr kumimoji="0" lang="en-US" b="1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en-US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8441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914400" y="381000"/>
            <a:ext cx="7391400" cy="685800"/>
          </a:xfrm>
        </p:spPr>
        <p:txBody>
          <a:bodyPr>
            <a:noAutofit/>
          </a:bodyPr>
          <a:lstStyle/>
          <a:p>
            <a:pPr lvl="0"/>
            <a:r>
              <a:rPr lang="en-US" sz="2400" dirty="0" smtClean="0">
                <a:solidFill>
                  <a:schemeClr val="tx1"/>
                </a:solidFill>
              </a:rPr>
              <a:t>Comparison of TB </a:t>
            </a:r>
            <a:r>
              <a:rPr lang="en-US" sz="2400" dirty="0" err="1" smtClean="0">
                <a:solidFill>
                  <a:schemeClr val="tx1"/>
                </a:solidFill>
              </a:rPr>
              <a:t>Obs</a:t>
            </a:r>
            <a:r>
              <a:rPr lang="en-US" sz="2400" dirty="0" smtClean="0">
                <a:solidFill>
                  <a:schemeClr val="tx1"/>
                </a:solidFill>
              </a:rPr>
              <a:t> - CRTM </a:t>
            </a:r>
            <a:r>
              <a:rPr lang="en-US" sz="2400" dirty="0" err="1" smtClean="0">
                <a:solidFill>
                  <a:schemeClr val="tx1"/>
                </a:solidFill>
              </a:rPr>
              <a:t>Sim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err="1" smtClean="0">
                <a:solidFill>
                  <a:srgbClr val="76003B"/>
                </a:solidFill>
              </a:rPr>
              <a:t>LandEM</a:t>
            </a:r>
            <a:r>
              <a:rPr lang="en-US" sz="2400" dirty="0" smtClean="0">
                <a:solidFill>
                  <a:srgbClr val="76003B"/>
                </a:solidFill>
              </a:rPr>
              <a:t> in REL-2.1 vs. Ongoing Improvement </a:t>
            </a:r>
            <a:endParaRPr lang="en-US" sz="20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04800" y="1599486"/>
            <a:ext cx="2209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In comparison with the </a:t>
            </a:r>
            <a:r>
              <a:rPr lang="en-US" sz="1800" dirty="0" err="1" smtClean="0"/>
              <a:t>LandEM</a:t>
            </a:r>
            <a:r>
              <a:rPr lang="en-US" sz="1800" dirty="0" smtClean="0"/>
              <a:t> in CRTM REL-2.1, the ongoing improvements have significantly increased (~20% more)  the data points that are possibly assimilated, especially over desert / bare soil regions.  Both window-channel and surface sensible sounding channels are improved. 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2438400" y="1295400"/>
            <a:ext cx="6105525" cy="4953000"/>
            <a:chOff x="2438400" y="1295400"/>
            <a:chExt cx="6105525" cy="4953000"/>
          </a:xfrm>
        </p:grpSpPr>
        <p:grpSp>
          <p:nvGrpSpPr>
            <p:cNvPr id="8" name="Group 7"/>
            <p:cNvGrpSpPr/>
            <p:nvPr/>
          </p:nvGrpSpPr>
          <p:grpSpPr>
            <a:xfrm>
              <a:off x="2438400" y="1600200"/>
              <a:ext cx="6105525" cy="4648200"/>
              <a:chOff x="2438400" y="1600200"/>
              <a:chExt cx="6105525" cy="4648200"/>
            </a:xfrm>
          </p:grpSpPr>
          <p:pic>
            <p:nvPicPr>
              <p:cNvPr id="18" name="Picture 17" descr="Land_D_as_ch12m02.eps"/>
              <p:cNvPicPr preferRelativeResize="0"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438400" y="1600200"/>
                <a:ext cx="3054096" cy="2139696"/>
              </a:xfrm>
              <a:prstGeom prst="rect">
                <a:avLst/>
              </a:prstGeom>
            </p:spPr>
          </p:pic>
          <p:pic>
            <p:nvPicPr>
              <p:cNvPr id="20" name="Picture 19" descr="Land_D_as_ch12m03.eps"/>
              <p:cNvPicPr preferRelativeResize="0"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5486400" y="1600200"/>
                <a:ext cx="3057525" cy="2143125"/>
              </a:xfrm>
              <a:prstGeom prst="rect">
                <a:avLst/>
              </a:prstGeom>
            </p:spPr>
          </p:pic>
          <p:pic>
            <p:nvPicPr>
              <p:cNvPr id="21" name="Picture 20" descr="Land_D_as_ch12m02.eps"/>
              <p:cNvPicPr preferRelativeResize="0"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438400" y="4108704"/>
                <a:ext cx="3054096" cy="2139696"/>
              </a:xfrm>
              <a:prstGeom prst="rect">
                <a:avLst/>
              </a:prstGeom>
            </p:spPr>
          </p:pic>
          <p:pic>
            <p:nvPicPr>
              <p:cNvPr id="22" name="Picture 21" descr="Land_D_as_ch12m03.eps"/>
              <p:cNvPicPr preferRelativeResize="0"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5486400" y="4108704"/>
                <a:ext cx="3054096" cy="2139696"/>
              </a:xfrm>
              <a:prstGeom prst="rect">
                <a:avLst/>
              </a:prstGeom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3810000" y="2895600"/>
              <a:ext cx="914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REL 2.1 </a:t>
              </a:r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886200" y="5410200"/>
              <a:ext cx="914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Ongoing</a:t>
              </a:r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010400" y="2895600"/>
              <a:ext cx="914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REL 2.1 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010400" y="5410200"/>
              <a:ext cx="914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Ongoing</a:t>
              </a:r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505200" y="1295400"/>
              <a:ext cx="914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23.8GHz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553200" y="1295400"/>
              <a:ext cx="914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50.3GHz</a:t>
              </a:r>
              <a:endParaRPr lang="en-US" dirty="0"/>
            </a:p>
          </p:txBody>
        </p:sp>
      </p:grpSp>
      <p:sp>
        <p:nvSpPr>
          <p:cNvPr id="17" name="Rectangle 16"/>
          <p:cNvSpPr/>
          <p:nvPr/>
        </p:nvSpPr>
        <p:spPr>
          <a:xfrm>
            <a:off x="2667000" y="6400800"/>
            <a:ext cx="18354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ea typeface="SimSun" pitchFamily="2" charset="-122"/>
                <a:cs typeface="Arial" pitchFamily="34" charset="0"/>
              </a:rPr>
              <a:t>(Chen &amp; </a:t>
            </a:r>
            <a:r>
              <a:rPr lang="en-US" altLang="zh-CN" dirty="0" err="1" smtClean="0">
                <a:ea typeface="SimSun" pitchFamily="2" charset="-122"/>
                <a:cs typeface="Arial" pitchFamily="34" charset="0"/>
              </a:rPr>
              <a:t>Weng</a:t>
            </a:r>
            <a:r>
              <a:rPr lang="en-US" altLang="zh-CN" dirty="0" smtClean="0">
                <a:ea typeface="SimSun" pitchFamily="2" charset="-122"/>
                <a:cs typeface="Arial" pitchFamily="34" charset="0"/>
              </a:rPr>
              <a:t>, 2013)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5105400" y="1295400"/>
            <a:ext cx="8931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AMSU-A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3505200" y="3810000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23.8GHz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6553200" y="3810000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50.3GHz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5126607" y="3810000"/>
            <a:ext cx="8931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AMSU-A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1410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5" name="Group 794"/>
          <p:cNvGrpSpPr/>
          <p:nvPr/>
        </p:nvGrpSpPr>
        <p:grpSpPr>
          <a:xfrm>
            <a:off x="4114800" y="1829479"/>
            <a:ext cx="4876800" cy="4952321"/>
            <a:chOff x="3352800" y="1295400"/>
            <a:chExt cx="5257800" cy="5410200"/>
          </a:xfrm>
        </p:grpSpPr>
        <p:grpSp>
          <p:nvGrpSpPr>
            <p:cNvPr id="794" name="Group 793"/>
            <p:cNvGrpSpPr/>
            <p:nvPr/>
          </p:nvGrpSpPr>
          <p:grpSpPr>
            <a:xfrm>
              <a:off x="3352800" y="1295400"/>
              <a:ext cx="5257800" cy="5410200"/>
              <a:chOff x="381000" y="1295400"/>
              <a:chExt cx="4230624" cy="4648200"/>
            </a:xfrm>
          </p:grpSpPr>
          <p:sp>
            <p:nvSpPr>
              <p:cNvPr id="788" name="TextBox 787"/>
              <p:cNvSpPr txBox="1"/>
              <p:nvPr/>
            </p:nvSpPr>
            <p:spPr>
              <a:xfrm>
                <a:off x="1905000" y="1295400"/>
                <a:ext cx="9906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TELSEM</a:t>
                </a:r>
                <a:endParaRPr lang="en-US" dirty="0"/>
              </a:p>
            </p:txBody>
          </p:sp>
          <p:grpSp>
            <p:nvGrpSpPr>
              <p:cNvPr id="3" name="Group 7"/>
              <p:cNvGrpSpPr/>
              <p:nvPr/>
            </p:nvGrpSpPr>
            <p:grpSpPr>
              <a:xfrm>
                <a:off x="381000" y="1752600"/>
                <a:ext cx="4230624" cy="4191000"/>
                <a:chOff x="2895600" y="1249244"/>
                <a:chExt cx="5754624" cy="5460275"/>
              </a:xfrm>
            </p:grpSpPr>
            <p:pic>
              <p:nvPicPr>
                <p:cNvPr id="15" name="Picture 14" descr="Ice_D_as_ch12m01.png"/>
                <p:cNvPicPr preferRelativeResize="0"/>
                <p:nvPr/>
              </p:nvPicPr>
              <p:blipFill>
                <a:blip r:embed="rId2" cstate="print"/>
                <a:stretch>
                  <a:fillRect/>
                </a:stretch>
              </p:blipFill>
              <p:spPr>
                <a:xfrm>
                  <a:off x="2895600" y="1249244"/>
                  <a:ext cx="2706623" cy="2350009"/>
                </a:xfrm>
                <a:prstGeom prst="rect">
                  <a:avLst/>
                </a:prstGeom>
              </p:spPr>
            </p:pic>
            <p:pic>
              <p:nvPicPr>
                <p:cNvPr id="23" name="Picture 22" descr="Ice_D_as_ch12m03.png"/>
                <p:cNvPicPr preferRelativeResize="0"/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5943601" y="1281900"/>
                  <a:ext cx="2706623" cy="2350010"/>
                </a:xfrm>
                <a:prstGeom prst="rect">
                  <a:avLst/>
                </a:prstGeom>
              </p:spPr>
            </p:pic>
            <p:pic>
              <p:nvPicPr>
                <p:cNvPr id="24" name="Picture 23" descr="Ice_D_as_ch12m01.png"/>
                <p:cNvPicPr/>
                <p:nvPr/>
              </p:nvPicPr>
              <p:blipFill>
                <a:blip r:embed="rId4" cstate="print"/>
                <a:stretch>
                  <a:fillRect/>
                </a:stretch>
              </p:blipFill>
              <p:spPr>
                <a:xfrm>
                  <a:off x="2895600" y="4361399"/>
                  <a:ext cx="2705100" cy="2348120"/>
                </a:xfrm>
                <a:prstGeom prst="rect">
                  <a:avLst/>
                </a:prstGeom>
              </p:spPr>
            </p:pic>
            <p:pic>
              <p:nvPicPr>
                <p:cNvPr id="25" name="Picture 24" descr="Ice_D_as_ch12m03.png"/>
                <p:cNvPicPr preferRelativeResize="0"/>
                <p:nvPr/>
              </p:nvPicPr>
              <p:blipFill>
                <a:blip r:embed="rId5" cstate="print"/>
                <a:stretch>
                  <a:fillRect/>
                </a:stretch>
              </p:blipFill>
              <p:spPr>
                <a:xfrm>
                  <a:off x="5943601" y="4359509"/>
                  <a:ext cx="2706623" cy="2350009"/>
                </a:xfrm>
                <a:prstGeom prst="rect">
                  <a:avLst/>
                </a:prstGeom>
              </p:spPr>
            </p:pic>
          </p:grpSp>
          <p:sp>
            <p:nvSpPr>
              <p:cNvPr id="789" name="TextBox 788"/>
              <p:cNvSpPr txBox="1"/>
              <p:nvPr/>
            </p:nvSpPr>
            <p:spPr>
              <a:xfrm>
                <a:off x="1965563" y="3733800"/>
                <a:ext cx="9906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MODEL</a:t>
                </a:r>
                <a:endParaRPr lang="en-US" dirty="0"/>
              </a:p>
            </p:txBody>
          </p:sp>
        </p:grpSp>
        <p:sp>
          <p:nvSpPr>
            <p:cNvPr id="790" name="TextBox 789"/>
            <p:cNvSpPr txBox="1"/>
            <p:nvPr/>
          </p:nvSpPr>
          <p:spPr>
            <a:xfrm>
              <a:off x="6781800" y="1528643"/>
              <a:ext cx="9906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50.3GHz </a:t>
              </a:r>
              <a:endParaRPr lang="en-US" dirty="0"/>
            </a:p>
          </p:txBody>
        </p:sp>
        <p:sp>
          <p:nvSpPr>
            <p:cNvPr id="792" name="TextBox 791"/>
            <p:cNvSpPr txBox="1"/>
            <p:nvPr/>
          </p:nvSpPr>
          <p:spPr>
            <a:xfrm>
              <a:off x="3962400" y="1528643"/>
              <a:ext cx="9906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23.8GHz </a:t>
              </a:r>
              <a:endParaRPr lang="en-US" dirty="0"/>
            </a:p>
          </p:txBody>
        </p:sp>
      </p:grpSp>
      <p:sp>
        <p:nvSpPr>
          <p:cNvPr id="796" name="TextBox 795"/>
          <p:cNvSpPr txBox="1"/>
          <p:nvPr/>
        </p:nvSpPr>
        <p:spPr>
          <a:xfrm>
            <a:off x="21454" y="2022748"/>
            <a:ext cx="3810000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US" sz="1600" dirty="0" smtClean="0"/>
              <a:t>Type-based sea-ice emissivity  spectrum library is constructed and validated from well-controlled lab measurements and in-situ observations, which may provide more reliable spectral structure than other empirical method (e.g., TELSEM)</a:t>
            </a:r>
          </a:p>
          <a:p>
            <a:pPr>
              <a:buFont typeface="Wingdings" pitchFamily="2" charset="2"/>
              <a:buChar char="q"/>
            </a:pPr>
            <a:endParaRPr lang="en-US" sz="1600" dirty="0" smtClean="0"/>
          </a:p>
          <a:p>
            <a:pPr>
              <a:buFont typeface="Wingdings" pitchFamily="2" charset="2"/>
              <a:buChar char="q"/>
            </a:pPr>
            <a:r>
              <a:rPr lang="en-US" sz="1600" dirty="0" smtClean="0"/>
              <a:t>Semi-physical sea-ice typing </a:t>
            </a:r>
          </a:p>
          <a:p>
            <a:pPr marL="342900" indent="-342900">
              <a:buFont typeface="+mj-lt"/>
              <a:buAutoNum type="arabicParenR"/>
            </a:pPr>
            <a:r>
              <a:rPr lang="en-US" sz="1600" dirty="0" smtClean="0"/>
              <a:t>Typing algorithm based on first-order RT equation</a:t>
            </a:r>
          </a:p>
          <a:p>
            <a:pPr marL="342900" indent="-342900">
              <a:buAutoNum type="arabicParenR"/>
            </a:pPr>
            <a:r>
              <a:rPr lang="en-US" sz="1600" dirty="0" smtClean="0"/>
              <a:t>Use the observations of  few window channels to generate “real-time” typing and meanwhile avoid the looping of data usage for data assimilation system</a:t>
            </a:r>
          </a:p>
          <a:p>
            <a:pPr marL="342900" indent="-342900">
              <a:buAutoNum type="arabicParenR"/>
            </a:pPr>
            <a:r>
              <a:rPr lang="en-US" sz="1600" dirty="0" smtClean="0"/>
              <a:t>Utilize the library spectral structure to keep the emissivity quality of the sounding channels. </a:t>
            </a:r>
          </a:p>
          <a:p>
            <a:endParaRPr lang="en-US" dirty="0"/>
          </a:p>
        </p:txBody>
      </p:sp>
      <p:sp>
        <p:nvSpPr>
          <p:cNvPr id="797" name="TextBox 796"/>
          <p:cNvSpPr txBox="1"/>
          <p:nvPr/>
        </p:nvSpPr>
        <p:spPr>
          <a:xfrm>
            <a:off x="3962400" y="4191000"/>
            <a:ext cx="990600" cy="303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23.8GHz </a:t>
            </a:r>
            <a:endParaRPr lang="en-US" dirty="0"/>
          </a:p>
        </p:txBody>
      </p:sp>
      <p:sp>
        <p:nvSpPr>
          <p:cNvPr id="798" name="TextBox 797"/>
          <p:cNvSpPr txBox="1"/>
          <p:nvPr/>
        </p:nvSpPr>
        <p:spPr>
          <a:xfrm>
            <a:off x="6858000" y="4192358"/>
            <a:ext cx="990600" cy="303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50.3GHz </a:t>
            </a:r>
            <a:endParaRPr lang="en-US" dirty="0"/>
          </a:p>
        </p:txBody>
      </p:sp>
      <p:sp>
        <p:nvSpPr>
          <p:cNvPr id="799" name="Rectangle 798"/>
          <p:cNvSpPr/>
          <p:nvPr/>
        </p:nvSpPr>
        <p:spPr>
          <a:xfrm>
            <a:off x="609600" y="6321623"/>
            <a:ext cx="18354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ea typeface="SimSun" pitchFamily="2" charset="-122"/>
                <a:cs typeface="Arial" pitchFamily="34" charset="0"/>
              </a:rPr>
              <a:t>(Chen &amp; </a:t>
            </a:r>
            <a:r>
              <a:rPr lang="en-US" altLang="zh-CN" dirty="0" err="1" smtClean="0">
                <a:ea typeface="SimSun" pitchFamily="2" charset="-122"/>
                <a:cs typeface="Arial" pitchFamily="34" charset="0"/>
              </a:rPr>
              <a:t>Weng</a:t>
            </a:r>
            <a:r>
              <a:rPr lang="en-US" altLang="zh-CN" dirty="0" smtClean="0">
                <a:ea typeface="SimSun" pitchFamily="2" charset="-122"/>
                <a:cs typeface="Arial" pitchFamily="34" charset="0"/>
              </a:rPr>
              <a:t>, 2013)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4961412" y="4188024"/>
            <a:ext cx="273478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ea typeface="SimSun" pitchFamily="2" charset="-122"/>
                <a:cs typeface="Arial" pitchFamily="34" charset="0"/>
              </a:rPr>
              <a:t>ATMS Sea-ice TB </a:t>
            </a:r>
            <a:r>
              <a:rPr lang="en-US" dirty="0" err="1" smtClean="0">
                <a:ea typeface="SimSun" pitchFamily="2" charset="-122"/>
                <a:cs typeface="Arial" pitchFamily="34" charset="0"/>
              </a:rPr>
              <a:t>Obs</a:t>
            </a:r>
            <a:r>
              <a:rPr lang="en-US" dirty="0" smtClean="0">
                <a:ea typeface="SimSun" pitchFamily="2" charset="-122"/>
                <a:cs typeface="Arial" pitchFamily="34" charset="0"/>
              </a:rPr>
              <a:t>-CRTM </a:t>
            </a:r>
            <a:r>
              <a:rPr lang="en-US" dirty="0" err="1" smtClean="0">
                <a:ea typeface="SimSun" pitchFamily="2" charset="-122"/>
                <a:cs typeface="Arial" pitchFamily="34" charset="0"/>
              </a:rPr>
              <a:t>Sim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0" y="19235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+mj-lt"/>
                <a:cs typeface="Times New Roman" pitchFamily="18" charset="0"/>
              </a:rPr>
              <a:t>Development of ATMS Sea-ice Surface Emissivity </a:t>
            </a:r>
            <a:r>
              <a:rPr lang="en-US" sz="3600" dirty="0" smtClean="0">
                <a:latin typeface="+mj-lt"/>
                <a:cs typeface="Times New Roman" pitchFamily="18" charset="0"/>
              </a:rPr>
              <a:t>Model</a:t>
            </a:r>
          </a:p>
          <a:p>
            <a:pPr algn="ctr"/>
            <a:r>
              <a:rPr lang="en-US" sz="3600" dirty="0" smtClean="0">
                <a:latin typeface="+mj-lt"/>
                <a:cs typeface="Times New Roman" pitchFamily="18" charset="0"/>
              </a:rPr>
              <a:t>Ming </a:t>
            </a:r>
            <a:r>
              <a:rPr lang="en-US" sz="3600" dirty="0">
                <a:latin typeface="+mj-lt"/>
                <a:cs typeface="Times New Roman" pitchFamily="18" charset="0"/>
              </a:rPr>
              <a:t>Chen/</a:t>
            </a:r>
            <a:r>
              <a:rPr lang="en-US" sz="3600" dirty="0" err="1">
                <a:latin typeface="+mj-lt"/>
                <a:cs typeface="Times New Roman" pitchFamily="18" charset="0"/>
              </a:rPr>
              <a:t>Fuzhong</a:t>
            </a:r>
            <a:r>
              <a:rPr lang="en-US" sz="3600" dirty="0">
                <a:latin typeface="+mj-lt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+mj-lt"/>
                <a:cs typeface="Times New Roman" pitchFamily="18" charset="0"/>
              </a:rPr>
              <a:t>Weng</a:t>
            </a:r>
            <a:r>
              <a:rPr lang="en-US" sz="3600" dirty="0" smtClean="0">
                <a:latin typeface="+mj-lt"/>
                <a:cs typeface="Times New Roman" pitchFamily="18" charset="0"/>
              </a:rPr>
              <a:t> </a:t>
            </a:r>
            <a:endParaRPr lang="en-US" sz="3600" dirty="0"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6979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Plans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M</a:t>
            </a:r>
            <a:r>
              <a:rPr lang="en-US" dirty="0" smtClean="0"/>
              <a:t>ore </a:t>
            </a:r>
            <a:r>
              <a:rPr lang="en-US" dirty="0"/>
              <a:t>heavily invest in </a:t>
            </a:r>
            <a:r>
              <a:rPr lang="en-US" dirty="0" smtClean="0"/>
              <a:t>cloudy radiance, AMVs, and </a:t>
            </a:r>
            <a:r>
              <a:rPr lang="en-US" dirty="0"/>
              <a:t>geo-radiance assimilation</a:t>
            </a:r>
            <a:r>
              <a:rPr lang="en-US" dirty="0" smtClean="0"/>
              <a:t>.</a:t>
            </a:r>
          </a:p>
          <a:p>
            <a:r>
              <a:rPr lang="en-US" dirty="0"/>
              <a:t>S</a:t>
            </a:r>
            <a:r>
              <a:rPr lang="en-US" dirty="0" smtClean="0"/>
              <a:t>upport </a:t>
            </a:r>
            <a:r>
              <a:rPr lang="en-US" dirty="0"/>
              <a:t>AMDAR instrument quality control, software development and data assimilation.  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23707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5257800" cy="5867400"/>
          </a:xfrm>
        </p:spPr>
        <p:txBody>
          <a:bodyPr/>
          <a:lstStyle/>
          <a:p>
            <a:r>
              <a:rPr lang="en-US" sz="1600" dirty="0" smtClean="0"/>
              <a:t>Running new polar data denial experiments to assess impact of potential JPSS data gap, follow-up to GSI non-hybrid experiments run on JIBB last fall/winter 2012-2013.</a:t>
            </a:r>
          </a:p>
          <a:p>
            <a:pPr lvl="1"/>
            <a:r>
              <a:rPr lang="en-US" sz="1400" dirty="0" smtClean="0"/>
              <a:t>Ported code from EXP-</a:t>
            </a:r>
            <a:r>
              <a:rPr lang="en-US" sz="1400" dirty="0" err="1" smtClean="0"/>
              <a:t>ssmis</a:t>
            </a:r>
            <a:r>
              <a:rPr lang="en-US" sz="1400" dirty="0" smtClean="0"/>
              <a:t> branch (GSI and </a:t>
            </a:r>
            <a:r>
              <a:rPr lang="en-US" sz="1400" dirty="0" err="1" smtClean="0"/>
              <a:t>EnKF</a:t>
            </a:r>
            <a:r>
              <a:rPr lang="en-US" sz="1400" dirty="0" smtClean="0"/>
              <a:t>) and modified scripts to assimilate F16, F17, and F18 SSMI/S for early morning orbit.</a:t>
            </a:r>
          </a:p>
          <a:p>
            <a:pPr lvl="1"/>
            <a:r>
              <a:rPr lang="en-US" sz="1400" dirty="0" smtClean="0"/>
              <a:t>Began running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season control and 2polar experiments, where control run is current observing system, and 2polar removes redundancy from observing system as well as the POES/NPP afternoon orbit sensor data. 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season is August 1-October 31, 2012.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0305D5-B1B2-4C68-B86E-411F53241308}" type="slidenum">
              <a:rPr lang="en-US" altLang="zh-CN" smtClean="0"/>
              <a:pPr>
                <a:defRPr/>
              </a:pPr>
              <a:t>3</a:t>
            </a:fld>
            <a:endParaRPr lang="en-US" altLang="zh-CN" dirty="0"/>
          </a:p>
        </p:txBody>
      </p:sp>
      <p:sp>
        <p:nvSpPr>
          <p:cNvPr id="6" name="TextBox 5"/>
          <p:cNvSpPr txBox="1"/>
          <p:nvPr/>
        </p:nvSpPr>
        <p:spPr>
          <a:xfrm>
            <a:off x="5562600" y="5715000"/>
            <a:ext cx="2971800" cy="83820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noAutofit/>
          </a:bodyPr>
          <a:lstStyle/>
          <a:p>
            <a:pPr algn="l"/>
            <a:r>
              <a:rPr lang="en-US" sz="1000" b="1" dirty="0" smtClean="0"/>
              <a:t>Figure 2</a:t>
            </a:r>
            <a:r>
              <a:rPr lang="en-US" sz="1000" dirty="0" smtClean="0"/>
              <a:t>.  Observation minus Simulation (O-B) after bias correction for F16 SSMI/S channel 1 – 50.3 GHz (top) and F17 SSMI/S (bottom) from data gap assessment experiments, 1 GDAS cycle.</a:t>
            </a:r>
            <a:endParaRPr lang="en-US" sz="1000" dirty="0"/>
          </a:p>
        </p:txBody>
      </p:sp>
      <p:pic>
        <p:nvPicPr>
          <p:cNvPr id="2050" name="Picture 2" descr="Horizontal maps: satellite &amp; instrument: f16 SMIS, field: Simulated_(w/ bias correction)-Observed, channel: 1"/>
          <p:cNvPicPr>
            <a:picLocks noChangeAspect="1" noChangeArrowheads="1"/>
          </p:cNvPicPr>
          <p:nvPr/>
        </p:nvPicPr>
        <p:blipFill>
          <a:blip r:embed="rId2" cstate="print"/>
          <a:srcRect l="50909" t="52941" r="1818"/>
          <a:stretch>
            <a:fillRect/>
          </a:stretch>
        </p:blipFill>
        <p:spPr bwMode="auto">
          <a:xfrm>
            <a:off x="5562600" y="914400"/>
            <a:ext cx="2971800" cy="2286000"/>
          </a:xfrm>
          <a:prstGeom prst="rect">
            <a:avLst/>
          </a:prstGeom>
          <a:noFill/>
        </p:spPr>
      </p:pic>
      <p:pic>
        <p:nvPicPr>
          <p:cNvPr id="2052" name="Picture 4" descr="Horizontal maps: satellite &amp; instrument: f17 SMIS, field: Simulated_(w/ bias correction)-Observed, channel: 1"/>
          <p:cNvPicPr>
            <a:picLocks noChangeAspect="1" noChangeArrowheads="1"/>
          </p:cNvPicPr>
          <p:nvPr/>
        </p:nvPicPr>
        <p:blipFill>
          <a:blip r:embed="rId3" cstate="print"/>
          <a:srcRect l="50879" t="52706" r="1848"/>
          <a:stretch>
            <a:fillRect/>
          </a:stretch>
        </p:blipFill>
        <p:spPr bwMode="auto">
          <a:xfrm>
            <a:off x="5562600" y="3352800"/>
            <a:ext cx="2957015" cy="2286000"/>
          </a:xfrm>
          <a:prstGeom prst="rect">
            <a:avLst/>
          </a:prstGeom>
          <a:noFill/>
        </p:spPr>
      </p:pic>
      <p:pic>
        <p:nvPicPr>
          <p:cNvPr id="8" name="Picture 2" descr="C:\Users\kgarrett\Desktop\cor_day5_HGT_P500_G2_00Z.png"/>
          <p:cNvPicPr>
            <a:picLocks noChangeAspect="1" noChangeArrowheads="1"/>
          </p:cNvPicPr>
          <p:nvPr/>
        </p:nvPicPr>
        <p:blipFill>
          <a:blip r:embed="rId4" cstate="print"/>
          <a:srcRect l="6625" t="4764" r="4232" b="48291"/>
          <a:stretch>
            <a:fillRect/>
          </a:stretch>
        </p:blipFill>
        <p:spPr bwMode="auto">
          <a:xfrm>
            <a:off x="990600" y="3886200"/>
            <a:ext cx="3657600" cy="1926192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990600" y="5887497"/>
            <a:ext cx="3657600" cy="970503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noAutofit/>
          </a:bodyPr>
          <a:lstStyle/>
          <a:p>
            <a:pPr algn="l"/>
            <a:r>
              <a:rPr lang="en-US" sz="1000" b="1" dirty="0" smtClean="0"/>
              <a:t>Figure 1</a:t>
            </a:r>
            <a:r>
              <a:rPr lang="en-US" sz="1000" dirty="0" smtClean="0"/>
              <a:t>.  500 </a:t>
            </a:r>
            <a:r>
              <a:rPr lang="en-US" sz="1000" dirty="0" err="1" smtClean="0"/>
              <a:t>mb</a:t>
            </a:r>
            <a:r>
              <a:rPr lang="en-US" sz="1000" dirty="0" smtClean="0"/>
              <a:t> Global AC scores at Day 5 for new polar data denial control run with SSMI/S run on S4 (black) and benchmark control run from JIBB (no SSMI/S) (red) between July 26 and August 27, 2012.   Agreement between the experiments partly confirms port of SSMI/S codes successful.</a:t>
            </a:r>
            <a:endParaRPr lang="en-US" sz="1000" dirty="0"/>
          </a:p>
        </p:txBody>
      </p:sp>
      <p:sp>
        <p:nvSpPr>
          <p:cNvPr id="11" name="Title 3"/>
          <p:cNvSpPr>
            <a:spLocks noGrp="1"/>
          </p:cNvSpPr>
          <p:nvPr>
            <p:ph type="title"/>
          </p:nvPr>
        </p:nvSpPr>
        <p:spPr>
          <a:xfrm>
            <a:off x="6858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JPSS data gap Experiments</a:t>
            </a:r>
            <a:br>
              <a:rPr lang="en-US" dirty="0" smtClean="0"/>
            </a:br>
            <a:r>
              <a:rPr lang="en-US" sz="2700" dirty="0" smtClean="0"/>
              <a:t>Kevin Garrett</a:t>
            </a: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2676535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8534400" cy="5410200"/>
          </a:xfrm>
        </p:spPr>
        <p:txBody>
          <a:bodyPr/>
          <a:lstStyle/>
          <a:p>
            <a:r>
              <a:rPr lang="en-US" sz="1800" dirty="0" smtClean="0"/>
              <a:t>Began implementation of a 1DVAR preprocessor to the GSI.</a:t>
            </a:r>
          </a:p>
          <a:p>
            <a:pPr lvl="1"/>
            <a:r>
              <a:rPr lang="en-US" sz="1600" dirty="0" smtClean="0"/>
              <a:t>Converted the </a:t>
            </a:r>
            <a:r>
              <a:rPr lang="en-US" sz="1600" dirty="0" err="1" smtClean="0"/>
              <a:t>MiRS</a:t>
            </a:r>
            <a:r>
              <a:rPr lang="en-US" sz="1600" dirty="0" smtClean="0"/>
              <a:t> 1DVAR program to a subroutine and linked along with </a:t>
            </a:r>
            <a:r>
              <a:rPr lang="en-US" sz="1600" dirty="0" err="1" smtClean="0"/>
              <a:t>MiRS</a:t>
            </a:r>
            <a:r>
              <a:rPr lang="en-US" sz="1600" dirty="0" smtClean="0"/>
              <a:t> library to the GSI.</a:t>
            </a:r>
          </a:p>
          <a:p>
            <a:pPr lvl="1"/>
            <a:r>
              <a:rPr lang="en-US" sz="1600" dirty="0" smtClean="0"/>
              <a:t>Implemented and tested 1DVAR call from read_atms.f90 program to preprocess ATMS observations.  Processing takes many resources as the </a:t>
            </a:r>
            <a:r>
              <a:rPr lang="en-US" sz="1600" dirty="0" err="1" smtClean="0"/>
              <a:t>read_atms</a:t>
            </a:r>
            <a:r>
              <a:rPr lang="en-US" sz="1600" dirty="0" smtClean="0"/>
              <a:t> is not parallelized (although other reading codes are).</a:t>
            </a:r>
          </a:p>
          <a:p>
            <a:pPr lvl="1"/>
            <a:r>
              <a:rPr lang="en-US" sz="1600" dirty="0" smtClean="0"/>
              <a:t>Began implementing 1DVAR in the setuprad.f90 module to apply 1DVAR on thinned radiances for all passive microwave sensors as calling from the read_atms.f90 is inefficient. </a:t>
            </a:r>
          </a:p>
          <a:p>
            <a:pPr lvl="1"/>
            <a:r>
              <a:rPr lang="en-US" sz="1600" dirty="0" smtClean="0"/>
              <a:t>The best solution for practical application, calling the 1DVAR from a true “preprocessing” program before GSI is invoked, will be explored, e.g. at the </a:t>
            </a:r>
            <a:r>
              <a:rPr lang="en-US" sz="1600" dirty="0" err="1" smtClean="0"/>
              <a:t>BURFization</a:t>
            </a:r>
            <a:r>
              <a:rPr lang="en-US" sz="1600" dirty="0" smtClean="0"/>
              <a:t> or “dump” steps, so that the 1DVAR is applied to the full set of (non thinned) observations and does not increase the GSI run time.</a:t>
            </a:r>
          </a:p>
          <a:p>
            <a:r>
              <a:rPr lang="en-US" sz="1800" dirty="0" smtClean="0"/>
              <a:t>Next 6 months</a:t>
            </a:r>
          </a:p>
          <a:p>
            <a:pPr lvl="1"/>
            <a:r>
              <a:rPr lang="en-US" sz="1600" dirty="0" smtClean="0"/>
              <a:t>Continue implementation of 1DVAR preprocessor to test QC and emissivity outputs applied in GSI</a:t>
            </a:r>
            <a:r>
              <a:rPr lang="en-US" sz="1600" dirty="0"/>
              <a:t>. QC pre-processor is scheduled to be extended to all microwave </a:t>
            </a:r>
            <a:r>
              <a:rPr lang="en-US" sz="1600" dirty="0" smtClean="0"/>
              <a:t>and also </a:t>
            </a:r>
            <a:r>
              <a:rPr lang="en-US" sz="1600" dirty="0"/>
              <a:t>IR </a:t>
            </a:r>
            <a:r>
              <a:rPr lang="en-US" sz="1600" dirty="0" smtClean="0"/>
              <a:t>sensors. </a:t>
            </a:r>
          </a:p>
          <a:p>
            <a:pPr lvl="1"/>
            <a:r>
              <a:rPr lang="en-US" sz="1600" dirty="0" smtClean="0"/>
              <a:t>Finalize JPSS data gap experiments and assess.</a:t>
            </a:r>
          </a:p>
          <a:p>
            <a:pPr lvl="1"/>
            <a:r>
              <a:rPr lang="en-US" sz="1600" dirty="0" smtClean="0"/>
              <a:t>Begin developing assimilation of SSMI/S imaging channels and/or AMSR2  data in GSI for both regional and global NWP.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0305D5-B1B2-4C68-B86E-411F53241308}" type="slidenum">
              <a:rPr lang="en-US" altLang="zh-CN" smtClean="0"/>
              <a:pPr>
                <a:defRPr/>
              </a:pPr>
              <a:t>4</a:t>
            </a:fld>
            <a:endParaRPr lang="en-US" altLang="zh-CN" dirty="0"/>
          </a:p>
        </p:txBody>
      </p:sp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6858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MiRS</a:t>
            </a:r>
            <a:r>
              <a:rPr lang="en-US" dirty="0" smtClean="0"/>
              <a:t> 1DVar GSI preprocessor</a:t>
            </a:r>
            <a:br>
              <a:rPr lang="en-US" dirty="0" smtClean="0"/>
            </a:br>
            <a:r>
              <a:rPr lang="en-US" sz="2700" dirty="0" smtClean="0"/>
              <a:t>Kevin Garrett</a:t>
            </a: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6560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Water Vapor Experiments</a:t>
            </a:r>
            <a:br>
              <a:rPr lang="en-US" dirty="0" smtClean="0"/>
            </a:br>
            <a:r>
              <a:rPr lang="en-US" sz="2700" dirty="0" smtClean="0"/>
              <a:t>James </a:t>
            </a:r>
            <a:r>
              <a:rPr lang="en-US" sz="2700" dirty="0"/>
              <a:t>Jung</a:t>
            </a:r>
            <a:br>
              <a:rPr lang="en-US" sz="2700" dirty="0"/>
            </a:br>
            <a:r>
              <a:rPr lang="en-US" sz="2700" dirty="0"/>
              <a:t>T574 – hybrid, 2 season </a:t>
            </a:r>
            <a:r>
              <a:rPr lang="en-US" sz="2700" dirty="0" smtClean="0"/>
              <a:t>parallels</a:t>
            </a:r>
            <a:endParaRPr lang="en-US" sz="27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Proposed experiment steps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Clip </a:t>
            </a:r>
            <a:r>
              <a:rPr lang="en-US" dirty="0" err="1" smtClean="0">
                <a:solidFill>
                  <a:srgbClr val="FF0000"/>
                </a:solidFill>
              </a:rPr>
              <a:t>supersaturation</a:t>
            </a:r>
            <a:r>
              <a:rPr lang="en-US" dirty="0" smtClean="0">
                <a:solidFill>
                  <a:srgbClr val="FF0000"/>
                </a:solidFill>
              </a:rPr>
              <a:t> at each outer loop </a:t>
            </a:r>
          </a:p>
          <a:p>
            <a:r>
              <a:rPr lang="en-US" dirty="0" smtClean="0"/>
              <a:t>Add penalty for </a:t>
            </a:r>
            <a:r>
              <a:rPr lang="en-US" dirty="0" err="1" smtClean="0"/>
              <a:t>supersaturation</a:t>
            </a:r>
            <a:r>
              <a:rPr lang="en-US" dirty="0" smtClean="0"/>
              <a:t> during minimization (</a:t>
            </a:r>
            <a:r>
              <a:rPr lang="en-US" dirty="0" err="1" smtClean="0"/>
              <a:t>factqmax</a:t>
            </a:r>
            <a:r>
              <a:rPr lang="en-US" dirty="0" smtClean="0"/>
              <a:t>)</a:t>
            </a:r>
          </a:p>
          <a:p>
            <a:r>
              <a:rPr lang="en-US" dirty="0" smtClean="0"/>
              <a:t>Review background error</a:t>
            </a:r>
          </a:p>
          <a:p>
            <a:r>
              <a:rPr lang="en-US" dirty="0" smtClean="0"/>
              <a:t>Review gross error checks and assimilation weights</a:t>
            </a:r>
          </a:p>
          <a:p>
            <a:r>
              <a:rPr lang="en-US" dirty="0" smtClean="0"/>
              <a:t>Add IASI and </a:t>
            </a:r>
            <a:r>
              <a:rPr lang="en-US" dirty="0" err="1" smtClean="0"/>
              <a:t>CrIS</a:t>
            </a:r>
            <a:r>
              <a:rPr lang="en-US" dirty="0" smtClean="0"/>
              <a:t> IR channels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Current Status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Created a branch from NCEP trunk and benchmarking it on JIBB &amp; S4. </a:t>
            </a:r>
          </a:p>
          <a:p>
            <a:r>
              <a:rPr lang="en-US" dirty="0" smtClean="0"/>
              <a:t>Obtaining new data types used by latest GSI trunk (hourly GEO winds, OSCAT, SSMIS, etc.) to start new operational resolution parallels.</a:t>
            </a:r>
          </a:p>
          <a:p>
            <a:r>
              <a:rPr lang="en-US" dirty="0" smtClean="0"/>
              <a:t>Coordinating with NCEP (Andrew Collard, Daryl Kleist, Mike </a:t>
            </a:r>
            <a:r>
              <a:rPr lang="en-US" dirty="0" err="1" smtClean="0"/>
              <a:t>Lueken</a:t>
            </a:r>
            <a:r>
              <a:rPr lang="en-US" dirty="0" smtClean="0"/>
              <a:t>, etc.)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Are others interested?</a:t>
            </a:r>
          </a:p>
          <a:p>
            <a:r>
              <a:rPr lang="en-US" dirty="0" smtClean="0"/>
              <a:t>Will be starting a new wiki page soon.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386364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lbi\Documents\Li_Documents\OSCAT\plot\dieoff\cordieoff_HGT_P1000_G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1" y="3688082"/>
            <a:ext cx="2667000" cy="2667000"/>
          </a:xfrm>
          <a:prstGeom prst="rect">
            <a:avLst/>
          </a:prstGeom>
          <a:noFill/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048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OSCAT assimilation in GSI</a:t>
            </a:r>
            <a:br>
              <a:rPr lang="en-US" sz="3200" dirty="0" smtClean="0"/>
            </a:br>
            <a:r>
              <a:rPr lang="en-US" sz="3200" dirty="0" smtClean="0"/>
              <a:t>Li Bi</a:t>
            </a:r>
            <a:endParaRPr lang="en-US" sz="32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320040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 smtClean="0"/>
              <a:t>Optimizing </a:t>
            </a:r>
            <a:r>
              <a:rPr lang="en-US" dirty="0"/>
              <a:t>the usage of OSCAT in GSI is </a:t>
            </a:r>
            <a:r>
              <a:rPr lang="en-US" dirty="0" smtClean="0"/>
              <a:t>high-priority item</a:t>
            </a:r>
          </a:p>
          <a:p>
            <a:r>
              <a:rPr lang="en-US" dirty="0" smtClean="0"/>
              <a:t>Steps towards assimilating OSCAT in GSI</a:t>
            </a:r>
          </a:p>
          <a:p>
            <a:pPr lvl="1"/>
            <a:r>
              <a:rPr lang="en-US" dirty="0" smtClean="0"/>
              <a:t>Read KNMI OSCAT BUFR directly from GSI </a:t>
            </a:r>
          </a:p>
          <a:p>
            <a:pPr lvl="2"/>
            <a:r>
              <a:rPr lang="en-US" dirty="0"/>
              <a:t>A</a:t>
            </a:r>
            <a:r>
              <a:rPr lang="en-US" dirty="0" smtClean="0"/>
              <a:t>dded new subroutine read_sfcwnd.f90 to GSI, </a:t>
            </a:r>
            <a:r>
              <a:rPr lang="en-US" dirty="0" smtClean="0">
                <a:solidFill>
                  <a:srgbClr val="C00000"/>
                </a:solidFill>
              </a:rPr>
              <a:t>changes are committed to trunk</a:t>
            </a:r>
            <a:r>
              <a:rPr lang="en-US" dirty="0" smtClean="0"/>
              <a:t>. </a:t>
            </a:r>
          </a:p>
          <a:p>
            <a:pPr lvl="2"/>
            <a:r>
              <a:rPr lang="en-US" dirty="0" smtClean="0"/>
              <a:t>Modified setupw.f90 for OSCAT QC, </a:t>
            </a:r>
            <a:r>
              <a:rPr lang="en-US" dirty="0" smtClean="0">
                <a:solidFill>
                  <a:srgbClr val="C00000"/>
                </a:solidFill>
              </a:rPr>
              <a:t>changes are committed to trunk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Performed two-season KNMI OSCAT experiment, results are slightly positive. </a:t>
            </a:r>
          </a:p>
          <a:p>
            <a:pPr lvl="1"/>
            <a:r>
              <a:rPr lang="en-US" dirty="0" smtClean="0"/>
              <a:t>OSCAT code changes has been tested in regional NMMB. </a:t>
            </a:r>
          </a:p>
          <a:p>
            <a:pPr>
              <a:buNone/>
            </a:pPr>
            <a:endParaRPr lang="en-US" dirty="0" smtClean="0"/>
          </a:p>
          <a:p>
            <a:pPr lvl="1">
              <a:buNone/>
            </a:pPr>
            <a:r>
              <a:rPr lang="en-US" dirty="0" smtClean="0"/>
              <a:t> </a:t>
            </a:r>
          </a:p>
          <a:p>
            <a:pPr lvl="2">
              <a:buNone/>
            </a:pPr>
            <a:r>
              <a:rPr lang="en-US" dirty="0" smtClean="0"/>
              <a:t>   </a:t>
            </a:r>
            <a:endParaRPr 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714" y="3575133"/>
            <a:ext cx="3974286" cy="320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C:\Users\lbi\Documents\Li_Documents\OSCAT\plot\dieoff\cordieoff_HGT_P500_G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3657602"/>
            <a:ext cx="2667000" cy="2667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44459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29714" y="3572285"/>
            <a:ext cx="3214286" cy="3285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57885" y="3650857"/>
            <a:ext cx="2985715" cy="3207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Work Plan</a:t>
            </a:r>
            <a:endParaRPr lang="en-US" sz="3200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0" y="914400"/>
            <a:ext cx="8991600" cy="1981200"/>
          </a:xfrm>
        </p:spPr>
        <p:txBody>
          <a:bodyPr>
            <a:normAutofit fontScale="92500" lnSpcReduction="10000"/>
          </a:bodyPr>
          <a:lstStyle/>
          <a:p>
            <a:r>
              <a:rPr lang="en-US" sz="2600" dirty="0" smtClean="0"/>
              <a:t>Start to assimilating NESDIS OSCAT products in GSI</a:t>
            </a:r>
            <a:endParaRPr lang="en-US" dirty="0" smtClean="0"/>
          </a:p>
          <a:p>
            <a:pPr lvl="1"/>
            <a:r>
              <a:rPr lang="en-US" sz="2400" dirty="0" smtClean="0"/>
              <a:t>Investigate new QC techniques for NESDIS OSCAT BUFR </a:t>
            </a:r>
          </a:p>
          <a:p>
            <a:pPr lvl="1"/>
            <a:r>
              <a:rPr lang="en-US" sz="2400" dirty="0" smtClean="0"/>
              <a:t>Test 50km vs. 25km OSCAT data products</a:t>
            </a:r>
          </a:p>
          <a:p>
            <a:pPr lvl="1"/>
            <a:r>
              <a:rPr lang="en-US" sz="2400" dirty="0" smtClean="0"/>
              <a:t>Observation error impact</a:t>
            </a:r>
            <a:endParaRPr lang="en-US" dirty="0" smtClean="0"/>
          </a:p>
          <a:p>
            <a:r>
              <a:rPr lang="en-US" sz="2600" dirty="0" smtClean="0"/>
              <a:t>Start to look at OSCAT impact in HWRF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572000" y="3276600"/>
            <a:ext cx="3657600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NESDIS/KNMI OSCAT Wind Direction 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14" name="Picture 2" descr="C:\Users\lbi\Documents\Li_Documents\Active_DA\plot\bar.png"/>
          <p:cNvPicPr>
            <a:picLocks noChangeAspect="1" noChangeArrowheads="1"/>
          </p:cNvPicPr>
          <p:nvPr/>
        </p:nvPicPr>
        <p:blipFill>
          <a:blip r:embed="rId4" cstate="print"/>
          <a:srcRect l="8485" t="3137" r="8485" b="3137"/>
          <a:stretch>
            <a:fillRect/>
          </a:stretch>
        </p:blipFill>
        <p:spPr bwMode="auto">
          <a:xfrm>
            <a:off x="0" y="2895600"/>
            <a:ext cx="3319717" cy="2895692"/>
          </a:xfrm>
          <a:prstGeom prst="rect">
            <a:avLst/>
          </a:prstGeom>
          <a:noFill/>
        </p:spPr>
      </p:pic>
      <p:grpSp>
        <p:nvGrpSpPr>
          <p:cNvPr id="15" name="Group 14"/>
          <p:cNvGrpSpPr/>
          <p:nvPr/>
        </p:nvGrpSpPr>
        <p:grpSpPr>
          <a:xfrm>
            <a:off x="385743" y="5638800"/>
            <a:ext cx="2133600" cy="541839"/>
            <a:chOff x="1295400" y="5791200"/>
            <a:chExt cx="2590800" cy="722452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1295400" y="6018075"/>
              <a:ext cx="685799" cy="0"/>
            </a:xfrm>
            <a:prstGeom prst="line">
              <a:avLst/>
            </a:pr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1295400" y="6322875"/>
              <a:ext cx="685799" cy="0"/>
            </a:xfrm>
            <a:prstGeom prst="line">
              <a:avLst/>
            </a:prstGeom>
            <a:ln w="3492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1905001" y="5791200"/>
              <a:ext cx="1981199" cy="451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 </a:t>
              </a:r>
              <a:r>
                <a:rPr lang="en-US" sz="1200" b="1" dirty="0" smtClean="0">
                  <a:solidFill>
                    <a:srgbClr val="FF0000"/>
                  </a:solidFill>
                </a:rPr>
                <a:t>KNMI OSCAT RMS</a:t>
              </a:r>
              <a:endParaRPr lang="en-US" sz="1200" b="1" dirty="0">
                <a:solidFill>
                  <a:srgbClr val="FF0000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905001" y="6062247"/>
              <a:ext cx="1981199" cy="451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 </a:t>
              </a:r>
              <a:r>
                <a:rPr lang="en-US" sz="1200" b="1" dirty="0" smtClean="0">
                  <a:solidFill>
                    <a:srgbClr val="0070C0"/>
                  </a:solidFill>
                </a:rPr>
                <a:t>NESDIS OSCAT RMS</a:t>
              </a:r>
              <a:endParaRPr lang="en-US" sz="12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83025" y="6163761"/>
            <a:ext cx="1631576" cy="541839"/>
            <a:chOff x="1905001" y="5791200"/>
            <a:chExt cx="1981199" cy="722452"/>
          </a:xfrm>
        </p:grpSpPr>
        <p:sp>
          <p:nvSpPr>
            <p:cNvPr id="23" name="TextBox 22"/>
            <p:cNvSpPr txBox="1"/>
            <p:nvPr/>
          </p:nvSpPr>
          <p:spPr>
            <a:xfrm>
              <a:off x="1905001" y="5791200"/>
              <a:ext cx="1981199" cy="451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 </a:t>
              </a:r>
              <a:r>
                <a:rPr lang="en-US" sz="1200" b="1" dirty="0" smtClean="0">
                  <a:solidFill>
                    <a:srgbClr val="FF0000"/>
                  </a:solidFill>
                </a:rPr>
                <a:t>KNMI OSCAT Bias</a:t>
              </a:r>
              <a:endParaRPr lang="en-US" sz="1200" b="1" dirty="0">
                <a:solidFill>
                  <a:srgbClr val="FF0000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905001" y="6062247"/>
              <a:ext cx="1981199" cy="451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 </a:t>
              </a:r>
              <a:r>
                <a:rPr lang="en-US" sz="1200" b="1" dirty="0" smtClean="0">
                  <a:solidFill>
                    <a:srgbClr val="0070C0"/>
                  </a:solidFill>
                </a:rPr>
                <a:t>NESDIS OSCAT Bias</a:t>
              </a:r>
              <a:endParaRPr lang="en-US" sz="1200" b="1" dirty="0">
                <a:solidFill>
                  <a:srgbClr val="0070C0"/>
                </a:solidFill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668131" y="6248400"/>
            <a:ext cx="93869" cy="1524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668044" y="6477000"/>
            <a:ext cx="93869" cy="152400"/>
          </a:xfrm>
          <a:prstGeom prst="rect">
            <a:avLst/>
          </a:prstGeom>
          <a:solidFill>
            <a:srgbClr val="083E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108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90153" y="1752600"/>
            <a:ext cx="7779657" cy="4307329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Using the hybrid GDAS/GFS.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Quality Control experiments with satellite-derived polar winds: 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Subversion branch SANTEK_POLAR_AMV</a:t>
            </a:r>
            <a:endParaRPr lang="en-US" dirty="0"/>
          </a:p>
          <a:p>
            <a:pPr marL="742950" lvl="1" indent="-285750">
              <a:buFont typeface="Arial"/>
              <a:buChar char="•"/>
            </a:pPr>
            <a:r>
              <a:rPr lang="en-US" dirty="0"/>
              <a:t>Modified setupw.f90 and </a:t>
            </a:r>
            <a:r>
              <a:rPr lang="en-US" dirty="0" smtClean="0"/>
              <a:t>read_satwnd.f90 for </a:t>
            </a:r>
            <a:r>
              <a:rPr lang="en-US" dirty="0"/>
              <a:t>assimilating AVHRR polar winds.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Modified code to use Log </a:t>
            </a:r>
            <a:r>
              <a:rPr lang="en-US" dirty="0"/>
              <a:t>Normal Vector Departure (</a:t>
            </a:r>
            <a:r>
              <a:rPr lang="en-US" dirty="0" smtClean="0"/>
              <a:t>LNVD,  </a:t>
            </a:r>
            <a:r>
              <a:rPr lang="en-US" dirty="0" err="1" smtClean="0"/>
              <a:t>OMB_Vector_Departure</a:t>
            </a:r>
            <a:r>
              <a:rPr lang="en-US" dirty="0" smtClean="0"/>
              <a:t>/log(</a:t>
            </a:r>
            <a:r>
              <a:rPr lang="en-US" dirty="0" err="1" smtClean="0"/>
              <a:t>Wind_Speed</a:t>
            </a:r>
            <a:r>
              <a:rPr lang="en-US" dirty="0" smtClean="0"/>
              <a:t>)) for all polar winds; initial results </a:t>
            </a:r>
            <a:r>
              <a:rPr lang="en-US" dirty="0"/>
              <a:t>looks promising and experiments are running </a:t>
            </a:r>
            <a:r>
              <a:rPr lang="en-US" dirty="0" smtClean="0"/>
              <a:t>now:</a:t>
            </a:r>
            <a:endParaRPr lang="en-US" dirty="0"/>
          </a:p>
          <a:p>
            <a:pPr marL="1200150" lvl="2" indent="-285750">
              <a:buFont typeface="Arial"/>
              <a:buChar char="•"/>
            </a:pPr>
            <a:r>
              <a:rPr lang="en-US" dirty="0"/>
              <a:t>Control</a:t>
            </a:r>
          </a:p>
          <a:p>
            <a:pPr marL="1200150" lvl="2" indent="-285750">
              <a:buFont typeface="Arial"/>
              <a:buChar char="•"/>
            </a:pPr>
            <a:r>
              <a:rPr lang="en-US" dirty="0"/>
              <a:t>MODIS using LNVD</a:t>
            </a:r>
          </a:p>
          <a:p>
            <a:pPr marL="1200150" lvl="2" indent="-285750">
              <a:buFont typeface="Arial"/>
              <a:buChar char="•"/>
            </a:pPr>
            <a:r>
              <a:rPr lang="en-US" dirty="0"/>
              <a:t>AVHRR using LNVD</a:t>
            </a:r>
          </a:p>
          <a:p>
            <a:pPr marL="1200150" lvl="2" indent="-285750">
              <a:buFont typeface="Arial"/>
              <a:buChar char="•"/>
            </a:pPr>
            <a:r>
              <a:rPr lang="en-US" dirty="0"/>
              <a:t>MODIS </a:t>
            </a:r>
            <a:r>
              <a:rPr lang="en-US" dirty="0" smtClean="0"/>
              <a:t>using LNVD without Water Vapor winds (this is a likely future scenario as Metop and JPSS do not have a WV imager channel)</a:t>
            </a:r>
          </a:p>
          <a:p>
            <a:pPr lvl="1"/>
            <a:endParaRPr lang="en-US" dirty="0" smtClean="0"/>
          </a:p>
        </p:txBody>
      </p:sp>
      <p:sp>
        <p:nvSpPr>
          <p:cNvPr id="5" name="Title 5"/>
          <p:cNvSpPr txBox="1">
            <a:spLocks/>
          </p:cNvSpPr>
          <p:nvPr/>
        </p:nvSpPr>
        <p:spPr>
          <a:xfrm>
            <a:off x="76200" y="0"/>
            <a:ext cx="8991600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dirty="0" smtClean="0"/>
          </a:p>
          <a:p>
            <a:r>
              <a:rPr lang="en-US" sz="3200" dirty="0" smtClean="0"/>
              <a:t>Polar Wind QC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/>
              <a:t>David </a:t>
            </a:r>
            <a:r>
              <a:rPr lang="en-US" sz="3200" dirty="0" err="1"/>
              <a:t>Santek</a:t>
            </a:r>
            <a:r>
              <a:rPr lang="en-US" sz="3200" dirty="0"/>
              <a:t>, Brett Hoover, Sharon </a:t>
            </a:r>
            <a:r>
              <a:rPr lang="en-US" sz="3200" dirty="0" err="1"/>
              <a:t>Nebuda</a:t>
            </a:r>
            <a:endParaRPr lang="en-US" sz="32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130146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94248" y="1846875"/>
            <a:ext cx="8737350" cy="1001764"/>
          </a:xfrm>
          <a:prstGeom prst="rect">
            <a:avLst/>
          </a:prstGeom>
          <a:noFill/>
        </p:spPr>
        <p:txBody>
          <a:bodyPr wrap="square" rtlCol="0">
            <a:normAutofit fontScale="92500" lnSpcReduction="20000"/>
          </a:bodyPr>
          <a:lstStyle/>
          <a:p>
            <a:r>
              <a:rPr lang="en-US" b="1" u="sng" dirty="0" smtClean="0"/>
              <a:t>MODIS</a:t>
            </a:r>
          </a:p>
          <a:p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Eleven days into the experiment, the die off curves for the MODIS winds using the LNVD are trending in the right direction for the Southern Hemisphere</a:t>
            </a:r>
          </a:p>
        </p:txBody>
      </p:sp>
      <p:pic>
        <p:nvPicPr>
          <p:cNvPr id="12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2" t="3345" r="8054" b="3999"/>
          <a:stretch>
            <a:fillRect/>
          </a:stretch>
        </p:blipFill>
        <p:spPr bwMode="auto">
          <a:xfrm>
            <a:off x="2852433" y="3017602"/>
            <a:ext cx="5815332" cy="3245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94248" y="3435786"/>
            <a:ext cx="2766241" cy="2701409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1500" dirty="0"/>
              <a:t>Very preliminary results of the Anomaly Correlation (AC) </a:t>
            </a:r>
            <a:r>
              <a:rPr lang="en-US" sz="1500" dirty="0" smtClean="0"/>
              <a:t>scores </a:t>
            </a:r>
            <a:r>
              <a:rPr lang="en-US" sz="1500" dirty="0"/>
              <a:t>f</a:t>
            </a:r>
            <a:r>
              <a:rPr lang="en-US" sz="1500" dirty="0" smtClean="0"/>
              <a:t>or the </a:t>
            </a:r>
            <a:r>
              <a:rPr lang="en-US" sz="1500" dirty="0"/>
              <a:t>first 11 days of the experiment 9-20 October 2012</a:t>
            </a:r>
            <a:r>
              <a:rPr lang="en-US" sz="1500" dirty="0" smtClean="0"/>
              <a:t>.</a:t>
            </a:r>
          </a:p>
          <a:p>
            <a:endParaRPr lang="en-US" sz="1500" dirty="0" smtClean="0"/>
          </a:p>
          <a:p>
            <a:r>
              <a:rPr lang="en-US" sz="1500" dirty="0" smtClean="0"/>
              <a:t>AC of the 500 </a:t>
            </a:r>
            <a:r>
              <a:rPr lang="en-US" sz="1500" dirty="0"/>
              <a:t>hPa geopotential heights over the </a:t>
            </a:r>
            <a:r>
              <a:rPr lang="en-US" sz="1500" dirty="0" smtClean="0"/>
              <a:t>southern hemisphere </a:t>
            </a:r>
            <a:r>
              <a:rPr lang="en-US" sz="1500" dirty="0"/>
              <a:t>(20</a:t>
            </a:r>
            <a:r>
              <a:rPr lang="en-US" sz="1500" dirty="0" smtClean="0"/>
              <a:t>°S-</a:t>
            </a:r>
            <a:r>
              <a:rPr lang="en-US" sz="1500" dirty="0"/>
              <a:t>80</a:t>
            </a:r>
            <a:r>
              <a:rPr lang="en-US" sz="1500" dirty="0" smtClean="0"/>
              <a:t>°S) </a:t>
            </a:r>
            <a:r>
              <a:rPr lang="en-US" sz="1500" dirty="0"/>
              <a:t>for the </a:t>
            </a:r>
            <a:r>
              <a:rPr lang="en-US" sz="1500" dirty="0">
                <a:solidFill>
                  <a:srgbClr val="3366FF"/>
                </a:solidFill>
              </a:rPr>
              <a:t>control</a:t>
            </a:r>
            <a:r>
              <a:rPr lang="en-US" sz="1500" dirty="0"/>
              <a:t> </a:t>
            </a:r>
            <a:r>
              <a:rPr lang="en-US" sz="1500" dirty="0" smtClean="0"/>
              <a:t>and </a:t>
            </a:r>
            <a:r>
              <a:rPr lang="en-US" sz="1500" dirty="0"/>
              <a:t>the </a:t>
            </a:r>
            <a:r>
              <a:rPr lang="en-US" sz="1500" dirty="0" smtClean="0">
                <a:solidFill>
                  <a:srgbClr val="FF0000"/>
                </a:solidFill>
              </a:rPr>
              <a:t>experiment</a:t>
            </a:r>
            <a:r>
              <a:rPr lang="en-US" sz="1500" dirty="0" smtClean="0"/>
              <a:t>, </a:t>
            </a:r>
            <a:r>
              <a:rPr lang="en-US" sz="1500" dirty="0"/>
              <a:t>using </a:t>
            </a:r>
            <a:r>
              <a:rPr lang="en-US" sz="1500" dirty="0" smtClean="0"/>
              <a:t>a LNVD </a:t>
            </a:r>
            <a:r>
              <a:rPr lang="en-US" sz="1500" dirty="0"/>
              <a:t>threshold of 3. </a:t>
            </a:r>
            <a:endParaRPr lang="en-US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3060489" y="6413289"/>
            <a:ext cx="2539891" cy="362869"/>
          </a:xfrm>
          <a:prstGeom prst="rect">
            <a:avLst/>
          </a:prstGeom>
          <a:noFill/>
        </p:spPr>
        <p:txBody>
          <a:bodyPr wrap="square" rtlCol="0">
            <a:normAutofit fontScale="85000" lnSpcReduction="10000"/>
          </a:bodyPr>
          <a:lstStyle/>
          <a:p>
            <a:r>
              <a:rPr lang="en-US" sz="1500" dirty="0" smtClean="0"/>
              <a:t>AC averaged </a:t>
            </a:r>
            <a:r>
              <a:rPr lang="en-US" sz="1500" dirty="0"/>
              <a:t>over the first 11 </a:t>
            </a:r>
            <a:r>
              <a:rPr lang="en-US" sz="1500" dirty="0" smtClean="0"/>
              <a:t>days</a:t>
            </a:r>
            <a:endParaRPr lang="en-US" dirty="0" smtClean="0"/>
          </a:p>
        </p:txBody>
      </p:sp>
      <p:sp>
        <p:nvSpPr>
          <p:cNvPr id="15" name="TextBox 14"/>
          <p:cNvSpPr txBox="1"/>
          <p:nvPr/>
        </p:nvSpPr>
        <p:spPr>
          <a:xfrm>
            <a:off x="6127874" y="6415808"/>
            <a:ext cx="2539891" cy="362869"/>
          </a:xfrm>
          <a:prstGeom prst="rect">
            <a:avLst/>
          </a:prstGeom>
          <a:noFill/>
        </p:spPr>
        <p:txBody>
          <a:bodyPr wrap="square" rtlCol="0">
            <a:normAutofit fontScale="77500" lnSpcReduction="20000"/>
          </a:bodyPr>
          <a:lstStyle/>
          <a:p>
            <a:r>
              <a:rPr lang="en-US" sz="1500" dirty="0" smtClean="0"/>
              <a:t>AC daily </a:t>
            </a:r>
            <a:r>
              <a:rPr lang="en-US" sz="1500" dirty="0"/>
              <a:t>scores for Day-5, -6, and -7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37456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589</TotalTime>
  <Words>2681</Words>
  <Application>Microsoft Office PowerPoint</Application>
  <PresentationFormat>On-screen Show (4:3)</PresentationFormat>
  <Paragraphs>325</Paragraphs>
  <Slides>28</Slides>
  <Notes>6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0" baseType="lpstr">
      <vt:lpstr>Office Theme</vt:lpstr>
      <vt:lpstr>Equation</vt:lpstr>
      <vt:lpstr>GSI Review Committee  NESDIS</vt:lpstr>
      <vt:lpstr>List of NESDIS GSI Related Projects </vt:lpstr>
      <vt:lpstr>JPSS data gap Experiments Kevin Garrett</vt:lpstr>
      <vt:lpstr>MiRS 1DVar GSI preprocessor Kevin Garrett</vt:lpstr>
      <vt:lpstr>Water Vapor Experiments James Jung T574 – hybrid, 2 season parallels</vt:lpstr>
      <vt:lpstr>OSCAT assimilation in GSI Li Bi</vt:lpstr>
      <vt:lpstr>Work Plan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Recent OSSE developments</vt:lpstr>
      <vt:lpstr>PowerPoint Presentation</vt:lpstr>
      <vt:lpstr>Use of GSI in regional data assimilation Milija Zupanski</vt:lpstr>
      <vt:lpstr>Hurricane data assimilation</vt:lpstr>
      <vt:lpstr>Progress since May 2013</vt:lpstr>
      <vt:lpstr>PowerPoint Presentation</vt:lpstr>
      <vt:lpstr>PowerPoint Presentation</vt:lpstr>
      <vt:lpstr>Future plans</vt:lpstr>
      <vt:lpstr>PowerPoint Presentation</vt:lpstr>
      <vt:lpstr>PowerPoint Presentation</vt:lpstr>
      <vt:lpstr>PowerPoint Presentation</vt:lpstr>
      <vt:lpstr>PowerPoint Presentation</vt:lpstr>
      <vt:lpstr>Comparison of TB Obs - CRTM Sim LandEM in REL-2.1 vs. Ongoing Improvement </vt:lpstr>
      <vt:lpstr>PowerPoint Presentation</vt:lpstr>
      <vt:lpstr>Future Plans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GSI Review Committee  NESDIS</dc:title>
  <dc:creator>Brad Pierce</dc:creator>
  <cp:lastModifiedBy>Brad Pierce</cp:lastModifiedBy>
  <cp:revision>28</cp:revision>
  <dcterms:created xsi:type="dcterms:W3CDTF">2006-08-16T00:00:00Z</dcterms:created>
  <dcterms:modified xsi:type="dcterms:W3CDTF">2013-08-06T18:36:59Z</dcterms:modified>
</cp:coreProperties>
</file>