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sldIdLst>
    <p:sldId id="283" r:id="rId2"/>
    <p:sldId id="284" r:id="rId3"/>
    <p:sldId id="275" r:id="rId4"/>
    <p:sldId id="276" r:id="rId5"/>
    <p:sldId id="271" r:id="rId6"/>
    <p:sldId id="270" r:id="rId7"/>
    <p:sldId id="268" r:id="rId8"/>
    <p:sldId id="288" r:id="rId9"/>
    <p:sldId id="290" r:id="rId10"/>
    <p:sldId id="289" r:id="rId11"/>
    <p:sldId id="286" r:id="rId12"/>
    <p:sldId id="293" r:id="rId13"/>
    <p:sldId id="277" r:id="rId14"/>
    <p:sldId id="279" r:id="rId15"/>
    <p:sldId id="280" r:id="rId16"/>
    <p:sldId id="278" r:id="rId17"/>
    <p:sldId id="281" r:id="rId18"/>
    <p:sldId id="287" r:id="rId19"/>
    <p:sldId id="291" r:id="rId20"/>
    <p:sldId id="269" r:id="rId21"/>
    <p:sldId id="265" r:id="rId22"/>
    <p:sldId id="266" r:id="rId23"/>
    <p:sldId id="267" r:id="rId24"/>
    <p:sldId id="264" r:id="rId25"/>
    <p:sldId id="263" r:id="rId26"/>
    <p:sldId id="262" r:id="rId27"/>
    <p:sldId id="261" r:id="rId28"/>
    <p:sldId id="260" r:id="rId29"/>
    <p:sldId id="259" r:id="rId30"/>
    <p:sldId id="258" r:id="rId31"/>
    <p:sldId id="292" r:id="rId32"/>
    <p:sldId id="274" r:id="rId33"/>
    <p:sldId id="285" r:id="rId34"/>
    <p:sldId id="273"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76" d="100"/>
          <a:sy n="76" d="100"/>
        </p:scale>
        <p:origin x="-984"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5/24/2011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5/24/2011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5/24/2011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5/24/2011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5/24/2011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5/24/2011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5/24/2011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5/24/2011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5/24/2011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5/24/2011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5/24/2011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0.gi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71.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1" y="0"/>
            <a:ext cx="9144000" cy="61247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High Resolution Coupled RAQMS/WRF-</a:t>
            </a:r>
            <a:r>
              <a:rPr kumimoji="0" lang="en-US" sz="24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Chem</a:t>
            </a: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p>
          <a:p>
            <a:pPr marL="0" marR="0" lvl="0" indent="45720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Ozone and Aerosol Simulations</a:t>
            </a: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45720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WRF/</a:t>
            </a:r>
            <a:r>
              <a:rPr kumimoji="0" lang="en-US" sz="20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Chem</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lvl="1" indent="457200" eaLnBrk="0" fontAlgn="base" hangingPunct="0">
              <a:spcBef>
                <a:spcPct val="0"/>
              </a:spcBef>
              <a:spcAft>
                <a:spcPct val="0"/>
              </a:spcAft>
              <a:buFont typeface="Arial" pitchFamily="34" charset="0"/>
              <a:buChar char="•"/>
            </a:pPr>
            <a:r>
              <a:rPr kumimoji="0" lang="en-U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WRF/</a:t>
            </a:r>
            <a:r>
              <a:rPr kumimoji="0" lang="en-US" sz="16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Chem</a:t>
            </a:r>
            <a:r>
              <a:rPr kumimoji="0" lang="en-U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 40 layers, ptop~50mb (36km – 12km – 4km simulations)</a:t>
            </a:r>
            <a:endParaRPr kumimoji="0" lang="en-US" sz="1600" b="0" i="0" u="none" strike="noStrike" cap="none" normalizeH="0" baseline="0" dirty="0" smtClean="0">
              <a:ln>
                <a:noFill/>
              </a:ln>
              <a:solidFill>
                <a:schemeClr val="tx1"/>
              </a:solidFill>
              <a:effectLst/>
              <a:latin typeface="Times New Roman" pitchFamily="18" charset="0"/>
              <a:cs typeface="Times New Roman" pitchFamily="18" charset="0"/>
            </a:endParaRPr>
          </a:p>
          <a:p>
            <a:pPr lvl="1" indent="457200" eaLnBrk="0" fontAlgn="base" hangingPunct="0">
              <a:spcBef>
                <a:spcPct val="0"/>
              </a:spcBef>
              <a:spcAft>
                <a:spcPct val="0"/>
              </a:spcAft>
              <a:buFont typeface="Arial" pitchFamily="34" charset="0"/>
              <a:buChar char="•"/>
            </a:pPr>
            <a:r>
              <a:rPr kumimoji="0" lang="en-U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Regional Atmospheric Chemistry Mechanism (RACM) with GOCART aerosols</a:t>
            </a:r>
            <a:endParaRPr kumimoji="0" lang="en-US" sz="1600" b="0" i="0" u="none" strike="noStrike" cap="none" normalizeH="0" baseline="0" dirty="0" smtClean="0">
              <a:ln>
                <a:noFill/>
              </a:ln>
              <a:solidFill>
                <a:schemeClr val="tx1"/>
              </a:solidFill>
              <a:effectLst/>
              <a:latin typeface="Times New Roman" pitchFamily="18" charset="0"/>
              <a:cs typeface="Times New Roman" pitchFamily="18" charset="0"/>
            </a:endParaRPr>
          </a:p>
          <a:p>
            <a:pPr lvl="1" indent="457200" eaLnBrk="0" fontAlgn="base" hangingPunct="0">
              <a:spcBef>
                <a:spcPct val="0"/>
              </a:spcBef>
              <a:spcAft>
                <a:spcPct val="0"/>
              </a:spcAft>
              <a:buFont typeface="Arial" pitchFamily="34" charset="0"/>
              <a:buChar char="•"/>
            </a:pPr>
            <a:r>
              <a:rPr kumimoji="0" lang="en-U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3-4 days at 36km, 2 days at 12km, 30 hours at 4km resolution</a:t>
            </a:r>
            <a:endParaRPr kumimoji="0" lang="en-US" sz="1600" b="0" i="0" u="none" strike="noStrike" cap="none" normalizeH="0" baseline="0" dirty="0" smtClean="0">
              <a:ln>
                <a:noFill/>
              </a:ln>
              <a:solidFill>
                <a:schemeClr val="tx1"/>
              </a:solidFill>
              <a:effectLst/>
              <a:latin typeface="Times New Roman" pitchFamily="18" charset="0"/>
              <a:cs typeface="Times New Roman" pitchFamily="18" charset="0"/>
            </a:endParaRPr>
          </a:p>
          <a:p>
            <a:pPr lvl="1" indent="457200" eaLnBrk="0" fontAlgn="base" hangingPunct="0">
              <a:spcBef>
                <a:spcPct val="0"/>
              </a:spcBef>
              <a:spcAft>
                <a:spcPct val="0"/>
              </a:spcAft>
              <a:buFont typeface="Arial" pitchFamily="34" charset="0"/>
              <a:buChar char="•"/>
            </a:pPr>
            <a:r>
              <a:rPr kumimoji="0" lang="en-U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Meteorological analyses updated every 24 hours at 00Z, </a:t>
            </a:r>
          </a:p>
          <a:p>
            <a:pPr lvl="1" indent="457200" eaLnBrk="0" fontAlgn="base" hangingPunct="0">
              <a:spcBef>
                <a:spcPct val="0"/>
              </a:spcBef>
              <a:spcAft>
                <a:spcPct val="0"/>
              </a:spcAft>
              <a:buFont typeface="Arial" pitchFamily="34" charset="0"/>
              <a:buChar char="•"/>
            </a:pPr>
            <a:r>
              <a:rPr kumimoji="0" lang="en-U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Thompson microphysics</a:t>
            </a:r>
            <a:endParaRPr kumimoji="0" lang="en-US" sz="1600" b="0" i="0" u="none" strike="noStrike" cap="none" normalizeH="0" baseline="0" dirty="0" smtClean="0">
              <a:ln>
                <a:noFill/>
              </a:ln>
              <a:solidFill>
                <a:schemeClr val="tx1"/>
              </a:solidFill>
              <a:effectLst/>
              <a:latin typeface="Times New Roman" pitchFamily="18" charset="0"/>
              <a:cs typeface="Times New Roman" pitchFamily="18" charset="0"/>
            </a:endParaRPr>
          </a:p>
          <a:p>
            <a:pPr lvl="1" indent="457200" eaLnBrk="0" fontAlgn="base" hangingPunct="0">
              <a:spcBef>
                <a:spcPct val="0"/>
              </a:spcBef>
              <a:spcAft>
                <a:spcPct val="0"/>
              </a:spcAft>
              <a:buFont typeface="Arial" pitchFamily="34" charset="0"/>
              <a:buChar char="•"/>
            </a:pPr>
            <a:r>
              <a:rPr kumimoji="0" lang="en-U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RRTM LW scheme</a:t>
            </a:r>
            <a:endParaRPr kumimoji="0" lang="en-US" sz="1600" b="0" i="0" u="none" strike="noStrike" cap="none" normalizeH="0" baseline="0" dirty="0" smtClean="0">
              <a:ln>
                <a:noFill/>
              </a:ln>
              <a:solidFill>
                <a:schemeClr val="tx1"/>
              </a:solidFill>
              <a:effectLst/>
              <a:latin typeface="Times New Roman" pitchFamily="18" charset="0"/>
              <a:cs typeface="Times New Roman" pitchFamily="18" charset="0"/>
            </a:endParaRPr>
          </a:p>
          <a:p>
            <a:pPr lvl="1" indent="457200" eaLnBrk="0" fontAlgn="base" hangingPunct="0">
              <a:spcBef>
                <a:spcPct val="0"/>
              </a:spcBef>
              <a:spcAft>
                <a:spcPct val="0"/>
              </a:spcAft>
              <a:buFont typeface="Arial" pitchFamily="34" charset="0"/>
              <a:buChar char="•"/>
            </a:pPr>
            <a:r>
              <a:rPr kumimoji="0" lang="en-U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Goddard SW scheme</a:t>
            </a:r>
            <a:endParaRPr kumimoji="0" lang="en-US" sz="1600" b="0" i="0" u="none" strike="noStrike" cap="none" normalizeH="0" baseline="0" dirty="0" smtClean="0">
              <a:ln>
                <a:noFill/>
              </a:ln>
              <a:solidFill>
                <a:schemeClr val="tx1"/>
              </a:solidFill>
              <a:effectLst/>
              <a:latin typeface="Times New Roman" pitchFamily="18" charset="0"/>
              <a:cs typeface="Times New Roman" pitchFamily="18" charset="0"/>
            </a:endParaRPr>
          </a:p>
          <a:p>
            <a:pPr lvl="1" indent="457200" eaLnBrk="0" fontAlgn="base" hangingPunct="0">
              <a:spcBef>
                <a:spcPct val="0"/>
              </a:spcBef>
              <a:spcAft>
                <a:spcPct val="0"/>
              </a:spcAft>
              <a:buFont typeface="Arial" pitchFamily="34" charset="0"/>
              <a:buChar char="•"/>
            </a:pPr>
            <a:r>
              <a:rPr kumimoji="0" lang="en-US" sz="16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Monin-Obukhov</a:t>
            </a:r>
            <a:r>
              <a:rPr kumimoji="0" lang="en-U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surface layer scheme</a:t>
            </a:r>
            <a:endParaRPr kumimoji="0" lang="en-US" sz="1600" b="0" i="0" u="none" strike="noStrike" cap="none" normalizeH="0" baseline="0" dirty="0" smtClean="0">
              <a:ln>
                <a:noFill/>
              </a:ln>
              <a:solidFill>
                <a:schemeClr val="tx1"/>
              </a:solidFill>
              <a:effectLst/>
              <a:latin typeface="Times New Roman" pitchFamily="18" charset="0"/>
              <a:cs typeface="Times New Roman" pitchFamily="18" charset="0"/>
            </a:endParaRPr>
          </a:p>
          <a:p>
            <a:pPr lvl="1" indent="457200" eaLnBrk="0" fontAlgn="base" hangingPunct="0">
              <a:spcBef>
                <a:spcPct val="0"/>
              </a:spcBef>
              <a:spcAft>
                <a:spcPct val="0"/>
              </a:spcAft>
              <a:buFont typeface="Arial" pitchFamily="34" charset="0"/>
              <a:buChar char="•"/>
            </a:pPr>
            <a:r>
              <a:rPr kumimoji="0" lang="en-U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Unified Noah land-surface model</a:t>
            </a:r>
            <a:endParaRPr kumimoji="0" lang="en-US" sz="1600" b="0" i="0" u="none" strike="noStrike" cap="none" normalizeH="0" baseline="0" dirty="0" smtClean="0">
              <a:ln>
                <a:noFill/>
              </a:ln>
              <a:solidFill>
                <a:schemeClr val="tx1"/>
              </a:solidFill>
              <a:effectLst/>
              <a:latin typeface="Times New Roman" pitchFamily="18" charset="0"/>
              <a:cs typeface="Times New Roman" pitchFamily="18" charset="0"/>
            </a:endParaRPr>
          </a:p>
          <a:p>
            <a:pPr lvl="1" indent="457200" eaLnBrk="0" fontAlgn="base" hangingPunct="0">
              <a:spcBef>
                <a:spcPct val="0"/>
              </a:spcBef>
              <a:spcAft>
                <a:spcPct val="0"/>
              </a:spcAft>
              <a:buFont typeface="Arial" pitchFamily="34" charset="0"/>
              <a:buChar char="•"/>
            </a:pPr>
            <a:r>
              <a:rPr kumimoji="0" lang="en-U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YSU boundary layer scheme </a:t>
            </a:r>
            <a:endParaRPr kumimoji="0" lang="en-US" sz="1600" b="0" i="0" u="none" strike="noStrike" cap="none" normalizeH="0" baseline="0" dirty="0" smtClean="0">
              <a:ln>
                <a:noFill/>
              </a:ln>
              <a:solidFill>
                <a:schemeClr val="tx1"/>
              </a:solidFill>
              <a:effectLst/>
              <a:latin typeface="Times New Roman" pitchFamily="18" charset="0"/>
              <a:cs typeface="Times New Roman" pitchFamily="18" charset="0"/>
            </a:endParaRPr>
          </a:p>
          <a:p>
            <a:pPr lvl="1" indent="457200" eaLnBrk="0" fontAlgn="base" hangingPunct="0">
              <a:spcBef>
                <a:spcPct val="0"/>
              </a:spcBef>
              <a:spcAft>
                <a:spcPct val="0"/>
              </a:spcAft>
              <a:buFont typeface="Arial" pitchFamily="34" charset="0"/>
              <a:buChar char="•"/>
            </a:pPr>
            <a:r>
              <a:rPr kumimoji="0" lang="en-U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Day zero chemical initial conditions and chemical lateral boundary conditions from RAQMS</a:t>
            </a:r>
            <a:endParaRPr kumimoji="0" lang="en-US" sz="16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45720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CRTM</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lvl="1" indent="457200" eaLnBrk="0" fontAlgn="base" hangingPunct="0">
              <a:spcBef>
                <a:spcPct val="0"/>
              </a:spcBef>
              <a:spcAft>
                <a:spcPct val="0"/>
              </a:spcAft>
              <a:buFont typeface="Arial" pitchFamily="34" charset="0"/>
              <a:buChar char="•"/>
            </a:pPr>
            <a:r>
              <a:rPr kumimoji="0" lang="en-U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WRF/</a:t>
            </a:r>
            <a:r>
              <a:rPr kumimoji="0" lang="en-US" sz="16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Chem</a:t>
            </a:r>
            <a:r>
              <a:rPr kumimoji="0" lang="en-U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T, q, o3, GOCART aerosols (40 layers, ~50mb), land surface properties</a:t>
            </a:r>
            <a:endParaRPr kumimoji="0" lang="en-US" sz="1600" b="0" i="0" u="none" strike="noStrike" cap="none" normalizeH="0" baseline="0" dirty="0" smtClean="0">
              <a:ln>
                <a:noFill/>
              </a:ln>
              <a:solidFill>
                <a:schemeClr val="tx1"/>
              </a:solidFill>
              <a:effectLst/>
              <a:latin typeface="Times New Roman" pitchFamily="18" charset="0"/>
              <a:cs typeface="Times New Roman" pitchFamily="18" charset="0"/>
            </a:endParaRPr>
          </a:p>
          <a:p>
            <a:pPr lvl="1" indent="457200" eaLnBrk="0" fontAlgn="base" hangingPunct="0">
              <a:spcBef>
                <a:spcPct val="0"/>
              </a:spcBef>
              <a:spcAft>
                <a:spcPct val="0"/>
              </a:spcAft>
              <a:buFont typeface="Arial" pitchFamily="34" charset="0"/>
              <a:buChar char="•"/>
            </a:pPr>
            <a:r>
              <a:rPr kumimoji="0" lang="en-U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RAQMS T, q, o3 – 35 layers on top of WRF domain </a:t>
            </a:r>
            <a:endParaRPr kumimoji="0" lang="en-US" sz="1600" b="0" i="0" u="none" strike="noStrike" cap="none" normalizeH="0" baseline="0" dirty="0" smtClean="0">
              <a:ln>
                <a:noFill/>
              </a:ln>
              <a:solidFill>
                <a:schemeClr val="tx1"/>
              </a:solidFill>
              <a:effectLst/>
              <a:latin typeface="Times New Roman" pitchFamily="18" charset="0"/>
              <a:cs typeface="Times New Roman" pitchFamily="18" charset="0"/>
            </a:endParaRPr>
          </a:p>
          <a:p>
            <a:pPr lvl="1" indent="457200" eaLnBrk="0" fontAlgn="base" hangingPunct="0">
              <a:spcBef>
                <a:spcPct val="0"/>
              </a:spcBef>
              <a:spcAft>
                <a:spcPct val="0"/>
              </a:spcAft>
              <a:buFont typeface="Arial" pitchFamily="34" charset="0"/>
              <a:buChar char="•"/>
            </a:pPr>
            <a:r>
              <a:rPr kumimoji="0" lang="en-U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75 vertical layers</a:t>
            </a:r>
            <a:endParaRPr kumimoji="0" lang="en-US" sz="1600" b="0" i="0" u="none" strike="noStrike" cap="none" normalizeH="0" baseline="0" dirty="0" smtClean="0">
              <a:ln>
                <a:noFill/>
              </a:ln>
              <a:solidFill>
                <a:schemeClr val="tx1"/>
              </a:solidFill>
              <a:effectLst/>
              <a:latin typeface="Times New Roman" pitchFamily="18" charset="0"/>
              <a:cs typeface="Times New Roman" pitchFamily="18" charset="0"/>
            </a:endParaRPr>
          </a:p>
          <a:p>
            <a:pPr lvl="1" indent="457200" eaLnBrk="0" fontAlgn="base" hangingPunct="0">
              <a:spcBef>
                <a:spcPct val="0"/>
              </a:spcBef>
              <a:spcAft>
                <a:spcPct val="0"/>
              </a:spcAft>
              <a:buFont typeface="Arial" pitchFamily="34" charset="0"/>
              <a:buChar char="•"/>
            </a:pPr>
            <a:r>
              <a:rPr kumimoji="0" lang="en-U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2 absorbers; ozone, water vapor</a:t>
            </a:r>
            <a:endParaRPr kumimoji="0" lang="en-US" sz="1600" b="0" i="0" u="none" strike="noStrike" cap="none" normalizeH="0" baseline="0" dirty="0" smtClean="0">
              <a:ln>
                <a:noFill/>
              </a:ln>
              <a:solidFill>
                <a:schemeClr val="tx1"/>
              </a:solidFill>
              <a:effectLst/>
              <a:latin typeface="Times New Roman" pitchFamily="18" charset="0"/>
              <a:cs typeface="Times New Roman" pitchFamily="18" charset="0"/>
            </a:endParaRPr>
          </a:p>
          <a:p>
            <a:pPr lvl="1" indent="457200" eaLnBrk="0" fontAlgn="base" hangingPunct="0">
              <a:spcBef>
                <a:spcPct val="0"/>
              </a:spcBef>
              <a:spcAft>
                <a:spcPct val="0"/>
              </a:spcAft>
              <a:buFont typeface="Arial" pitchFamily="34" charset="0"/>
              <a:buChar char="•"/>
            </a:pPr>
            <a:r>
              <a:rPr kumimoji="0" lang="en-U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14 aerosols; sulfate, BC1, BC2, OC1, OC2, 5 dust bins, 4 </a:t>
            </a:r>
            <a:r>
              <a:rPr kumimoji="0" lang="en-US" sz="16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seasalt</a:t>
            </a:r>
            <a:r>
              <a:rPr kumimoji="0" lang="en-U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bins</a:t>
            </a:r>
            <a:endParaRPr kumimoji="0" lang="en-US" sz="1600" b="0" i="0" u="none" strike="noStrike" cap="none" normalizeH="0" baseline="0" dirty="0" smtClean="0">
              <a:ln>
                <a:noFill/>
              </a:ln>
              <a:solidFill>
                <a:schemeClr val="tx1"/>
              </a:solidFill>
              <a:effectLst/>
              <a:latin typeface="Times New Roman" pitchFamily="18" charset="0"/>
              <a:cs typeface="Times New Roman" pitchFamily="18" charset="0"/>
            </a:endParaRPr>
          </a:p>
          <a:p>
            <a:pPr lvl="1" indent="457200" eaLnBrk="0" fontAlgn="base" hangingPunct="0">
              <a:spcBef>
                <a:spcPct val="0"/>
              </a:spcBef>
              <a:spcAft>
                <a:spcPct val="0"/>
              </a:spcAft>
            </a:pPr>
            <a:r>
              <a:rPr kumimoji="0" lang="en-U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-Hygroscopic growth mechanism included in SEVIRI</a:t>
            </a:r>
            <a:r>
              <a:rPr kumimoji="0" lang="en-US" sz="16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and Full Disk Simulations</a:t>
            </a:r>
            <a:endParaRPr kumimoji="0" lang="en-US" sz="16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7" descr="MYD021KM"/>
          <p:cNvPicPr>
            <a:picLocks noChangeAspect="1" noChangeArrowheads="1"/>
          </p:cNvPicPr>
          <p:nvPr/>
        </p:nvPicPr>
        <p:blipFill>
          <a:blip r:embed="rId2"/>
          <a:srcRect l="18919" r="18919" b="68300"/>
          <a:stretch>
            <a:fillRect/>
          </a:stretch>
        </p:blipFill>
        <p:spPr bwMode="auto">
          <a:xfrm>
            <a:off x="0" y="0"/>
            <a:ext cx="3947287" cy="3429000"/>
          </a:xfrm>
          <a:prstGeom prst="rect">
            <a:avLst/>
          </a:prstGeom>
          <a:noFill/>
        </p:spPr>
      </p:pic>
      <p:pic>
        <p:nvPicPr>
          <p:cNvPr id="5" name="Picture 39" descr="MYD021KM"/>
          <p:cNvPicPr>
            <a:picLocks noChangeAspect="1" noChangeArrowheads="1"/>
          </p:cNvPicPr>
          <p:nvPr/>
        </p:nvPicPr>
        <p:blipFill>
          <a:blip r:embed="rId2"/>
          <a:srcRect l="18919" t="31700" r="18919" b="33333"/>
          <a:stretch>
            <a:fillRect/>
          </a:stretch>
        </p:blipFill>
        <p:spPr bwMode="auto">
          <a:xfrm>
            <a:off x="0" y="3581400"/>
            <a:ext cx="3947287" cy="3276600"/>
          </a:xfrm>
          <a:prstGeom prst="rect">
            <a:avLst/>
          </a:prstGeom>
          <a:noFill/>
        </p:spPr>
      </p:pic>
      <p:sp>
        <p:nvSpPr>
          <p:cNvPr id="6" name="Oval 5"/>
          <p:cNvSpPr/>
          <p:nvPr/>
        </p:nvSpPr>
        <p:spPr>
          <a:xfrm>
            <a:off x="762000" y="1371600"/>
            <a:ext cx="457200" cy="838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762000" y="4555222"/>
            <a:ext cx="457200" cy="838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029201" y="1676400"/>
            <a:ext cx="3581400" cy="1477328"/>
          </a:xfrm>
          <a:prstGeom prst="rect">
            <a:avLst/>
          </a:prstGeom>
          <a:noFill/>
        </p:spPr>
        <p:txBody>
          <a:bodyPr wrap="square" rtlCol="0">
            <a:spAutoFit/>
          </a:bodyPr>
          <a:lstStyle/>
          <a:p>
            <a:r>
              <a:rPr lang="en-US" dirty="0" smtClean="0"/>
              <a:t>Large differences in 0.645 micron</a:t>
            </a:r>
          </a:p>
          <a:p>
            <a:r>
              <a:rPr lang="en-US" dirty="0" smtClean="0"/>
              <a:t>Clear sky radiances over Nevada </a:t>
            </a:r>
          </a:p>
          <a:p>
            <a:endParaRPr lang="en-US" dirty="0" smtClean="0"/>
          </a:p>
          <a:p>
            <a:r>
              <a:rPr lang="en-US" dirty="0" smtClean="0"/>
              <a:t>Most likely associated with assumed surface </a:t>
            </a:r>
            <a:r>
              <a:rPr lang="en-US" dirty="0" err="1" smtClean="0"/>
              <a:t>reflectances</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2"/>
          <a:srcRect l="26666" t="11143" r="26190" b="52387"/>
          <a:stretch>
            <a:fillRect/>
          </a:stretch>
        </p:blipFill>
        <p:spPr bwMode="auto">
          <a:xfrm>
            <a:off x="1066800" y="381000"/>
            <a:ext cx="6934200" cy="3352800"/>
          </a:xfrm>
          <a:prstGeom prst="rect">
            <a:avLst/>
          </a:prstGeom>
          <a:noFill/>
          <a:ln w="9525">
            <a:noFill/>
            <a:miter lim="800000"/>
            <a:headEnd/>
            <a:tailEnd/>
          </a:ln>
          <a:effectLst/>
        </p:spPr>
      </p:pic>
      <p:sp>
        <p:nvSpPr>
          <p:cNvPr id="4101" name="Rectangle 5"/>
          <p:cNvSpPr>
            <a:spLocks noChangeArrowheads="1"/>
          </p:cNvSpPr>
          <p:nvPr/>
        </p:nvSpPr>
        <p:spPr bwMode="auto">
          <a:xfrm>
            <a:off x="5334000" y="1066800"/>
            <a:ext cx="762000" cy="533400"/>
          </a:xfrm>
          <a:prstGeom prst="rect">
            <a:avLst/>
          </a:prstGeom>
          <a:noFill/>
          <a:ln w="19050">
            <a:solidFill>
              <a:schemeClr val="tx1"/>
            </a:solidFill>
            <a:miter lim="800000"/>
            <a:headEnd/>
            <a:tailEnd/>
          </a:ln>
          <a:effectLst/>
        </p:spPr>
        <p:txBody>
          <a:bodyPr wrap="none" anchor="ctr"/>
          <a:lstStyle/>
          <a:p>
            <a:endParaRPr lang="en-US"/>
          </a:p>
        </p:txBody>
      </p:sp>
      <p:sp>
        <p:nvSpPr>
          <p:cNvPr id="4102" name="Rectangle 6"/>
          <p:cNvSpPr>
            <a:spLocks noChangeArrowheads="1"/>
          </p:cNvSpPr>
          <p:nvPr/>
        </p:nvSpPr>
        <p:spPr bwMode="auto">
          <a:xfrm>
            <a:off x="2133600" y="1066800"/>
            <a:ext cx="762000" cy="533400"/>
          </a:xfrm>
          <a:prstGeom prst="rect">
            <a:avLst/>
          </a:prstGeom>
          <a:noFill/>
          <a:ln w="19050">
            <a:solidFill>
              <a:schemeClr val="tx1"/>
            </a:solidFill>
            <a:miter lim="800000"/>
            <a:headEnd/>
            <a:tailEnd/>
          </a:ln>
          <a:effectLst/>
        </p:spPr>
        <p:txBody>
          <a:bodyPr wrap="none" anchor="ctr"/>
          <a:lstStyle/>
          <a:p>
            <a:endParaRPr lang="en-US"/>
          </a:p>
        </p:txBody>
      </p:sp>
      <p:sp>
        <p:nvSpPr>
          <p:cNvPr id="7" name="Rectangle 6"/>
          <p:cNvSpPr/>
          <p:nvPr/>
        </p:nvSpPr>
        <p:spPr>
          <a:xfrm>
            <a:off x="0" y="6211669"/>
            <a:ext cx="9144000" cy="646331"/>
          </a:xfrm>
          <a:prstGeom prst="rect">
            <a:avLst/>
          </a:prstGeom>
          <a:solidFill>
            <a:schemeClr val="accent1"/>
          </a:solidFill>
        </p:spPr>
        <p:txBody>
          <a:bodyPr wrap="square">
            <a:spAutoFit/>
          </a:bodyPr>
          <a:lstStyle/>
          <a:p>
            <a:r>
              <a:rPr lang="en-US" dirty="0" err="1" smtClean="0"/>
              <a:t>Otkin</a:t>
            </a:r>
            <a:r>
              <a:rPr lang="en-US" dirty="0" smtClean="0"/>
              <a:t> et al. Validation of a Large-Scale Simulated Brightness Temperature Dataset Using SEVIRI Satellite Observations, JAMC, 2009, DOI: 10.1175/2009JAMC2142.1</a:t>
            </a:r>
          </a:p>
        </p:txBody>
      </p:sp>
      <p:sp>
        <p:nvSpPr>
          <p:cNvPr id="8" name="Rectangle 7"/>
          <p:cNvSpPr/>
          <p:nvPr/>
        </p:nvSpPr>
        <p:spPr>
          <a:xfrm>
            <a:off x="609600" y="4419600"/>
            <a:ext cx="8077200" cy="1477328"/>
          </a:xfrm>
          <a:prstGeom prst="rect">
            <a:avLst/>
          </a:prstGeom>
        </p:spPr>
        <p:txBody>
          <a:bodyPr wrap="square">
            <a:spAutoFit/>
          </a:bodyPr>
          <a:lstStyle/>
          <a:p>
            <a:r>
              <a:rPr lang="en-US" dirty="0" smtClean="0"/>
              <a:t>“The large positive bias in the simulated BTD data over the western two-thirds of the Sahara is likely due to the lack of dust in the numerical model, which was important for this case since a significant dust storm was ongoing across this region (Liu et al. 2008). A greater sensitivity to dust with a corresponding reduction in the brightness temperatures at 10.8 mm causes the negative BTD (Ackerman 1997).”</a:t>
            </a:r>
            <a:endParaRPr lang="en-US" dirty="0"/>
          </a:p>
        </p:txBody>
      </p:sp>
      <p:sp>
        <p:nvSpPr>
          <p:cNvPr id="9" name="Rectangle 8"/>
          <p:cNvSpPr/>
          <p:nvPr/>
        </p:nvSpPr>
        <p:spPr>
          <a:xfrm>
            <a:off x="3048000" y="3886200"/>
            <a:ext cx="3038973" cy="369332"/>
          </a:xfrm>
          <a:prstGeom prst="rect">
            <a:avLst/>
          </a:prstGeom>
        </p:spPr>
        <p:txBody>
          <a:bodyPr wrap="none">
            <a:spAutoFit/>
          </a:bodyPr>
          <a:lstStyle/>
          <a:p>
            <a:r>
              <a:rPr lang="en-US" dirty="0" smtClean="0"/>
              <a:t>Valid at 2200 UTC 16 Aug 2006</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l="17143" r="18857"/>
          <a:stretch>
            <a:fillRect/>
          </a:stretch>
        </p:blipFill>
        <p:spPr bwMode="auto">
          <a:xfrm>
            <a:off x="381000" y="1447800"/>
            <a:ext cx="3857549" cy="4305300"/>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l="14571" r="5429"/>
          <a:stretch>
            <a:fillRect/>
          </a:stretch>
        </p:blipFill>
        <p:spPr bwMode="auto">
          <a:xfrm>
            <a:off x="4322064" y="1447800"/>
            <a:ext cx="4821936" cy="4305300"/>
          </a:xfrm>
          <a:prstGeom prst="rect">
            <a:avLst/>
          </a:prstGeom>
          <a:noFill/>
          <a:ln w="9525">
            <a:noFill/>
            <a:miter lim="800000"/>
            <a:headEnd/>
            <a:tailEnd/>
          </a:ln>
          <a:effectLst/>
        </p:spPr>
      </p:pic>
      <p:sp>
        <p:nvSpPr>
          <p:cNvPr id="4" name="Rectangle 3"/>
          <p:cNvSpPr/>
          <p:nvPr/>
        </p:nvSpPr>
        <p:spPr>
          <a:xfrm>
            <a:off x="0" y="5638800"/>
            <a:ext cx="9144000" cy="646331"/>
          </a:xfrm>
          <a:prstGeom prst="rect">
            <a:avLst/>
          </a:prstGeom>
        </p:spPr>
        <p:txBody>
          <a:bodyPr wrap="square">
            <a:spAutoFit/>
          </a:bodyPr>
          <a:lstStyle/>
          <a:p>
            <a:r>
              <a:rPr lang="en-US" dirty="0" smtClean="0"/>
              <a:t>MODIS Aqua AOD Visualizations were produced with the Giovanni online data system, developed and maintained by the NASA GES DISC.</a:t>
            </a:r>
            <a:endParaRPr lang="en-US" dirty="0"/>
          </a:p>
        </p:txBody>
      </p:sp>
      <p:sp>
        <p:nvSpPr>
          <p:cNvPr id="5" name="TextBox 4"/>
          <p:cNvSpPr txBox="1"/>
          <p:nvPr/>
        </p:nvSpPr>
        <p:spPr>
          <a:xfrm>
            <a:off x="1219200" y="609600"/>
            <a:ext cx="6296275" cy="584775"/>
          </a:xfrm>
          <a:prstGeom prst="rect">
            <a:avLst/>
          </a:prstGeom>
          <a:noFill/>
        </p:spPr>
        <p:txBody>
          <a:bodyPr wrap="none" rtlCol="0">
            <a:spAutoFit/>
          </a:bodyPr>
          <a:lstStyle/>
          <a:p>
            <a:r>
              <a:rPr lang="en-US" sz="3200" b="1" dirty="0" smtClean="0"/>
              <a:t>MODIS Aqua AOD August 16</a:t>
            </a:r>
            <a:r>
              <a:rPr lang="en-US" sz="3200" b="1" baseline="30000" dirty="0" smtClean="0"/>
              <a:t>th</a:t>
            </a:r>
            <a:r>
              <a:rPr lang="en-US" sz="3200" b="1" dirty="0" smtClean="0"/>
              <a:t>, 2006</a:t>
            </a:r>
            <a:endParaRPr lang="en-US" sz="3200" b="1"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Users\Brad Pierce\Documents\JCSDA\Proxy_validation\wrf-chem.Extinction_Total.2006-08-16_03%3A00%3A00.bcoc.4x.png"/>
          <p:cNvPicPr>
            <a:picLocks noChangeAspect="1" noChangeArrowheads="1"/>
          </p:cNvPicPr>
          <p:nvPr/>
        </p:nvPicPr>
        <p:blipFill>
          <a:blip r:embed="rId2"/>
          <a:srcRect/>
          <a:stretch>
            <a:fillRect/>
          </a:stretch>
        </p:blipFill>
        <p:spPr bwMode="auto">
          <a:xfrm rot="16200000">
            <a:off x="1295400" y="19050"/>
            <a:ext cx="6553200" cy="6515100"/>
          </a:xfrm>
          <a:prstGeom prst="rect">
            <a:avLst/>
          </a:prstGeom>
          <a:noFill/>
        </p:spPr>
      </p:pic>
      <p:sp>
        <p:nvSpPr>
          <p:cNvPr id="3" name="Rectangle 5"/>
          <p:cNvSpPr>
            <a:spLocks noChangeArrowheads="1"/>
          </p:cNvSpPr>
          <p:nvPr/>
        </p:nvSpPr>
        <p:spPr bwMode="auto">
          <a:xfrm>
            <a:off x="3505200" y="1600200"/>
            <a:ext cx="1371600" cy="838200"/>
          </a:xfrm>
          <a:prstGeom prst="rect">
            <a:avLst/>
          </a:prstGeom>
          <a:noFill/>
          <a:ln w="19050">
            <a:solidFill>
              <a:schemeClr val="tx1"/>
            </a:solidFill>
            <a:miter lim="800000"/>
            <a:headEnd/>
            <a:tailEn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9" name="Picture 5" descr="C:\Users\Brad Pierce\Documents\JCSDA\Proxy_validation\wrf-chem.Extinction_Dust.2006-08-16_03%3A00%3A00.bcoc.4x.png"/>
          <p:cNvPicPr>
            <a:picLocks noChangeAspect="1" noChangeArrowheads="1"/>
          </p:cNvPicPr>
          <p:nvPr/>
        </p:nvPicPr>
        <p:blipFill>
          <a:blip r:embed="rId2"/>
          <a:srcRect/>
          <a:stretch>
            <a:fillRect/>
          </a:stretch>
        </p:blipFill>
        <p:spPr bwMode="auto">
          <a:xfrm rot="16200000">
            <a:off x="1295400" y="19050"/>
            <a:ext cx="6553200" cy="6515100"/>
          </a:xfrm>
          <a:prstGeom prst="rect">
            <a:avLst/>
          </a:prstGeom>
          <a:noFill/>
        </p:spPr>
      </p:pic>
      <p:sp>
        <p:nvSpPr>
          <p:cNvPr id="3" name="Rectangle 5"/>
          <p:cNvSpPr>
            <a:spLocks noChangeArrowheads="1"/>
          </p:cNvSpPr>
          <p:nvPr/>
        </p:nvSpPr>
        <p:spPr bwMode="auto">
          <a:xfrm>
            <a:off x="3505200" y="1600200"/>
            <a:ext cx="1371600" cy="838200"/>
          </a:xfrm>
          <a:prstGeom prst="rect">
            <a:avLst/>
          </a:prstGeom>
          <a:noFill/>
          <a:ln w="19050">
            <a:solidFill>
              <a:schemeClr val="tx1"/>
            </a:solidFill>
            <a:miter lim="800000"/>
            <a:headEnd/>
            <a:tailEn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50" name="Picture 6" descr="C:\Users\Brad Pierce\Documents\JCSDA\Proxy_validation\wrf-chem.Extinction_BCOC.2006-08-16_03%3A00%3A00.bcoc.4x.png"/>
          <p:cNvPicPr>
            <a:picLocks noChangeAspect="1" noChangeArrowheads="1"/>
          </p:cNvPicPr>
          <p:nvPr/>
        </p:nvPicPr>
        <p:blipFill>
          <a:blip r:embed="rId2"/>
          <a:srcRect/>
          <a:stretch>
            <a:fillRect/>
          </a:stretch>
        </p:blipFill>
        <p:spPr bwMode="auto">
          <a:xfrm rot="16200000">
            <a:off x="1295400" y="19050"/>
            <a:ext cx="6553200" cy="6515100"/>
          </a:xfrm>
          <a:prstGeom prst="rect">
            <a:avLst/>
          </a:prstGeom>
          <a:noFill/>
        </p:spPr>
      </p:pic>
      <p:sp>
        <p:nvSpPr>
          <p:cNvPr id="3" name="Rectangle 5"/>
          <p:cNvSpPr>
            <a:spLocks noChangeArrowheads="1"/>
          </p:cNvSpPr>
          <p:nvPr/>
        </p:nvSpPr>
        <p:spPr bwMode="auto">
          <a:xfrm>
            <a:off x="3505200" y="1600200"/>
            <a:ext cx="1371600" cy="838200"/>
          </a:xfrm>
          <a:prstGeom prst="rect">
            <a:avLst/>
          </a:prstGeom>
          <a:noFill/>
          <a:ln w="19050">
            <a:solidFill>
              <a:schemeClr val="tx1"/>
            </a:solidFill>
            <a:miter lim="800000"/>
            <a:headEnd/>
            <a:tailEn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7" name="Picture 3" descr="C:\Users\Brad Pierce\Documents\JCSDA\Proxy_validation\wrf-chem.Extinction_SO4.2006-08-16_03%3A00%3A00.bcoc.4x.png"/>
          <p:cNvPicPr>
            <a:picLocks noChangeAspect="1" noChangeArrowheads="1"/>
          </p:cNvPicPr>
          <p:nvPr/>
        </p:nvPicPr>
        <p:blipFill>
          <a:blip r:embed="rId2"/>
          <a:srcRect/>
          <a:stretch>
            <a:fillRect/>
          </a:stretch>
        </p:blipFill>
        <p:spPr bwMode="auto">
          <a:xfrm rot="16200000">
            <a:off x="1295400" y="19050"/>
            <a:ext cx="6553200" cy="6515100"/>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C:\Users\Brad Pierce\Documents\JCSDA\Proxy_validation\wrf-chem.Extinction_SeaSalt.2006-08-16_03%3A00%3A00.bcoc.4x.png"/>
          <p:cNvPicPr>
            <a:picLocks noChangeAspect="1" noChangeArrowheads="1"/>
          </p:cNvPicPr>
          <p:nvPr/>
        </p:nvPicPr>
        <p:blipFill>
          <a:blip r:embed="rId2"/>
          <a:srcRect/>
          <a:stretch>
            <a:fillRect/>
          </a:stretch>
        </p:blipFill>
        <p:spPr bwMode="auto">
          <a:xfrm rot="16200000">
            <a:off x="1295400" y="19050"/>
            <a:ext cx="6553200" cy="6515100"/>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WRF-CHEM_CRTM_V2_36KM_10"/>
          <p:cNvPicPr>
            <a:picLocks noChangeAspect="1" noChangeArrowheads="1"/>
          </p:cNvPicPr>
          <p:nvPr/>
        </p:nvPicPr>
        <p:blipFill>
          <a:blip r:embed="rId2" cstate="print"/>
          <a:srcRect t="3893"/>
          <a:stretch>
            <a:fillRect/>
          </a:stretch>
        </p:blipFill>
        <p:spPr bwMode="auto">
          <a:xfrm>
            <a:off x="4495800" y="1588"/>
            <a:ext cx="3317875" cy="3984625"/>
          </a:xfrm>
          <a:prstGeom prst="rect">
            <a:avLst/>
          </a:prstGeom>
          <a:noFill/>
        </p:spPr>
      </p:pic>
      <p:pic>
        <p:nvPicPr>
          <p:cNvPr id="5125" name="Picture 5" descr="WRF-CHEM_CRTM_V2_36KM_10"/>
          <p:cNvPicPr>
            <a:picLocks noChangeAspect="1" noChangeArrowheads="1"/>
          </p:cNvPicPr>
          <p:nvPr/>
        </p:nvPicPr>
        <p:blipFill>
          <a:blip r:embed="rId3" cstate="print"/>
          <a:srcRect t="3893"/>
          <a:stretch>
            <a:fillRect/>
          </a:stretch>
        </p:blipFill>
        <p:spPr bwMode="auto">
          <a:xfrm>
            <a:off x="1330325" y="1588"/>
            <a:ext cx="3327400" cy="3995737"/>
          </a:xfrm>
          <a:prstGeom prst="rect">
            <a:avLst/>
          </a:prstGeom>
          <a:noFill/>
        </p:spPr>
      </p:pic>
      <p:sp>
        <p:nvSpPr>
          <p:cNvPr id="5128" name="Rectangle 8"/>
          <p:cNvSpPr>
            <a:spLocks noChangeArrowheads="1"/>
          </p:cNvSpPr>
          <p:nvPr/>
        </p:nvSpPr>
        <p:spPr bwMode="auto">
          <a:xfrm>
            <a:off x="5486400" y="609600"/>
            <a:ext cx="762000" cy="457200"/>
          </a:xfrm>
          <a:prstGeom prst="rect">
            <a:avLst/>
          </a:prstGeom>
          <a:noFill/>
          <a:ln w="19050">
            <a:solidFill>
              <a:schemeClr val="tx1"/>
            </a:solidFill>
            <a:miter lim="800000"/>
            <a:headEnd/>
            <a:tailEnd/>
          </a:ln>
          <a:effectLst/>
        </p:spPr>
        <p:txBody>
          <a:bodyPr wrap="none" anchor="ctr"/>
          <a:lstStyle/>
          <a:p>
            <a:endParaRPr lang="en-US"/>
          </a:p>
        </p:txBody>
      </p:sp>
      <p:sp>
        <p:nvSpPr>
          <p:cNvPr id="5129" name="Rectangle 9"/>
          <p:cNvSpPr>
            <a:spLocks noChangeArrowheads="1"/>
          </p:cNvSpPr>
          <p:nvPr/>
        </p:nvSpPr>
        <p:spPr bwMode="auto">
          <a:xfrm>
            <a:off x="2286000" y="609600"/>
            <a:ext cx="762000" cy="457200"/>
          </a:xfrm>
          <a:prstGeom prst="rect">
            <a:avLst/>
          </a:prstGeom>
          <a:noFill/>
          <a:ln w="19050">
            <a:solidFill>
              <a:schemeClr val="tx1"/>
            </a:solidFill>
            <a:miter lim="800000"/>
            <a:headEnd/>
            <a:tailEnd/>
          </a:ln>
          <a:effectLst/>
        </p:spPr>
        <p:txBody>
          <a:bodyPr wrap="none" anchor="ctr"/>
          <a:lstStyle/>
          <a:p>
            <a:endParaRPr lang="en-US"/>
          </a:p>
        </p:txBody>
      </p:sp>
      <p:sp>
        <p:nvSpPr>
          <p:cNvPr id="5132" name="Text Box 12"/>
          <p:cNvSpPr txBox="1">
            <a:spLocks noChangeArrowheads="1"/>
          </p:cNvSpPr>
          <p:nvPr/>
        </p:nvSpPr>
        <p:spPr bwMode="auto">
          <a:xfrm>
            <a:off x="7467600" y="228600"/>
            <a:ext cx="1365250" cy="366713"/>
          </a:xfrm>
          <a:prstGeom prst="rect">
            <a:avLst/>
          </a:prstGeom>
          <a:noFill/>
          <a:ln w="9525">
            <a:noFill/>
            <a:miter lim="800000"/>
            <a:headEnd/>
            <a:tailEnd/>
          </a:ln>
          <a:effectLst/>
        </p:spPr>
        <p:txBody>
          <a:bodyPr wrap="none">
            <a:spAutoFit/>
          </a:bodyPr>
          <a:lstStyle/>
          <a:p>
            <a:r>
              <a:rPr lang="en-US"/>
              <a:t>NO Aerosol</a:t>
            </a:r>
          </a:p>
        </p:txBody>
      </p:sp>
      <p:sp>
        <p:nvSpPr>
          <p:cNvPr id="5133" name="Text Box 13"/>
          <p:cNvSpPr txBox="1">
            <a:spLocks noChangeArrowheads="1"/>
          </p:cNvSpPr>
          <p:nvPr/>
        </p:nvSpPr>
        <p:spPr bwMode="auto">
          <a:xfrm>
            <a:off x="228600" y="152400"/>
            <a:ext cx="1479550" cy="366713"/>
          </a:xfrm>
          <a:prstGeom prst="rect">
            <a:avLst/>
          </a:prstGeom>
          <a:noFill/>
          <a:ln w="9525">
            <a:noFill/>
            <a:miter lim="800000"/>
            <a:headEnd/>
            <a:tailEnd/>
          </a:ln>
          <a:effectLst/>
        </p:spPr>
        <p:txBody>
          <a:bodyPr wrap="none">
            <a:spAutoFit/>
          </a:bodyPr>
          <a:lstStyle/>
          <a:p>
            <a:r>
              <a:rPr lang="en-US"/>
              <a:t>With Aerosol</a:t>
            </a:r>
          </a:p>
        </p:txBody>
      </p:sp>
      <p:sp>
        <p:nvSpPr>
          <p:cNvPr id="5134" name="Text Box 14"/>
          <p:cNvSpPr txBox="1">
            <a:spLocks noChangeArrowheads="1"/>
          </p:cNvSpPr>
          <p:nvPr/>
        </p:nvSpPr>
        <p:spPr bwMode="auto">
          <a:xfrm>
            <a:off x="228600" y="609600"/>
            <a:ext cx="1149350" cy="366713"/>
          </a:xfrm>
          <a:prstGeom prst="rect">
            <a:avLst/>
          </a:prstGeom>
          <a:noFill/>
          <a:ln w="9525">
            <a:noFill/>
            <a:miter lim="800000"/>
            <a:headEnd/>
            <a:tailEnd/>
          </a:ln>
          <a:effectLst/>
        </p:spPr>
        <p:txBody>
          <a:bodyPr wrap="none">
            <a:spAutoFit/>
          </a:bodyPr>
          <a:lstStyle/>
          <a:p>
            <a:r>
              <a:rPr lang="en-US"/>
              <a:t>10.8-12.0</a:t>
            </a:r>
          </a:p>
        </p:txBody>
      </p:sp>
      <p:sp>
        <p:nvSpPr>
          <p:cNvPr id="5135" name="Text Box 15"/>
          <p:cNvSpPr txBox="1">
            <a:spLocks noChangeArrowheads="1"/>
          </p:cNvSpPr>
          <p:nvPr/>
        </p:nvSpPr>
        <p:spPr bwMode="auto">
          <a:xfrm>
            <a:off x="7772400" y="609600"/>
            <a:ext cx="1149350" cy="366713"/>
          </a:xfrm>
          <a:prstGeom prst="rect">
            <a:avLst/>
          </a:prstGeom>
          <a:noFill/>
          <a:ln w="9525">
            <a:noFill/>
            <a:miter lim="800000"/>
            <a:headEnd/>
            <a:tailEnd/>
          </a:ln>
          <a:effectLst/>
        </p:spPr>
        <p:txBody>
          <a:bodyPr wrap="none">
            <a:spAutoFit/>
          </a:bodyPr>
          <a:lstStyle/>
          <a:p>
            <a:r>
              <a:rPr lang="en-US"/>
              <a:t>10.8-12.0</a:t>
            </a:r>
          </a:p>
        </p:txBody>
      </p:sp>
      <p:pic>
        <p:nvPicPr>
          <p:cNvPr id="19" name="Picture 4"/>
          <p:cNvPicPr>
            <a:picLocks noChangeAspect="1" noChangeArrowheads="1"/>
          </p:cNvPicPr>
          <p:nvPr/>
        </p:nvPicPr>
        <p:blipFill>
          <a:blip r:embed="rId4"/>
          <a:srcRect l="26666" t="11143" r="26190" b="51559"/>
          <a:stretch>
            <a:fillRect/>
          </a:stretch>
        </p:blipFill>
        <p:spPr bwMode="auto">
          <a:xfrm>
            <a:off x="1295400" y="3429000"/>
            <a:ext cx="6934200" cy="3429000"/>
          </a:xfrm>
          <a:prstGeom prst="rect">
            <a:avLst/>
          </a:prstGeom>
          <a:noFill/>
          <a:ln w="9525">
            <a:noFill/>
            <a:miter lim="800000"/>
            <a:headEnd/>
            <a:tailEnd/>
          </a:ln>
          <a:effectLst/>
        </p:spPr>
      </p:pic>
      <p:sp>
        <p:nvSpPr>
          <p:cNvPr id="20" name="Rectangle 5"/>
          <p:cNvSpPr>
            <a:spLocks noChangeArrowheads="1"/>
          </p:cNvSpPr>
          <p:nvPr/>
        </p:nvSpPr>
        <p:spPr bwMode="auto">
          <a:xfrm>
            <a:off x="5562600" y="4114800"/>
            <a:ext cx="762000" cy="533400"/>
          </a:xfrm>
          <a:prstGeom prst="rect">
            <a:avLst/>
          </a:prstGeom>
          <a:noFill/>
          <a:ln w="19050">
            <a:solidFill>
              <a:schemeClr val="tx1"/>
            </a:solidFill>
            <a:miter lim="800000"/>
            <a:headEnd/>
            <a:tailEnd/>
          </a:ln>
          <a:effectLst/>
        </p:spPr>
        <p:txBody>
          <a:bodyPr wrap="none" anchor="ctr"/>
          <a:lstStyle/>
          <a:p>
            <a:endParaRPr lang="en-US"/>
          </a:p>
        </p:txBody>
      </p:sp>
      <p:sp>
        <p:nvSpPr>
          <p:cNvPr id="21" name="Rectangle 6"/>
          <p:cNvSpPr>
            <a:spLocks noChangeArrowheads="1"/>
          </p:cNvSpPr>
          <p:nvPr/>
        </p:nvSpPr>
        <p:spPr bwMode="auto">
          <a:xfrm>
            <a:off x="2362200" y="4114800"/>
            <a:ext cx="762000" cy="533400"/>
          </a:xfrm>
          <a:prstGeom prst="rect">
            <a:avLst/>
          </a:prstGeom>
          <a:noFill/>
          <a:ln w="19050">
            <a:solidFill>
              <a:schemeClr val="tx1"/>
            </a:solidFill>
            <a:miter lim="800000"/>
            <a:headEnd/>
            <a:tailEnd/>
          </a:ln>
          <a:effectLst/>
        </p:spPr>
        <p:txBody>
          <a:bodyPr wrap="none" anchor="ctr"/>
          <a:lstStyle/>
          <a:p>
            <a:endParaRPr lang="en-US"/>
          </a:p>
        </p:txBody>
      </p:sp>
      <p:sp>
        <p:nvSpPr>
          <p:cNvPr id="18" name="TextBox 17"/>
          <p:cNvSpPr txBox="1"/>
          <p:nvPr/>
        </p:nvSpPr>
        <p:spPr>
          <a:xfrm>
            <a:off x="0" y="6211669"/>
            <a:ext cx="9144001" cy="646331"/>
          </a:xfrm>
          <a:prstGeom prst="rect">
            <a:avLst/>
          </a:prstGeom>
          <a:solidFill>
            <a:schemeClr val="accent1"/>
          </a:solidFill>
        </p:spPr>
        <p:txBody>
          <a:bodyPr wrap="square" rtlCol="0">
            <a:spAutoFit/>
          </a:bodyPr>
          <a:lstStyle/>
          <a:p>
            <a:r>
              <a:rPr lang="en-US" dirty="0" smtClean="0"/>
              <a:t>36km WRF-CHEM/CRTM 10.8-12micron TB differences show impact of dust aerosol </a:t>
            </a:r>
            <a:r>
              <a:rPr lang="en-US" b="1" u="sng" dirty="0" smtClean="0"/>
              <a:t>but show large differences </a:t>
            </a:r>
            <a:r>
              <a:rPr lang="en-US" b="1" u="sng" dirty="0" err="1" smtClean="0"/>
              <a:t>wrt</a:t>
            </a:r>
            <a:r>
              <a:rPr lang="en-US" b="1" u="sng" dirty="0" smtClean="0"/>
              <a:t> SEVIRI over Saharan Desert</a:t>
            </a:r>
            <a:endParaRPr lang="en-US" b="1" u="sng"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533400"/>
            <a:ext cx="9144000" cy="2862322"/>
          </a:xfrm>
          <a:prstGeom prst="rect">
            <a:avLst/>
          </a:prstGeom>
          <a:noFill/>
        </p:spPr>
        <p:txBody>
          <a:bodyPr wrap="square" rtlCol="0">
            <a:spAutoFit/>
          </a:bodyPr>
          <a:lstStyle/>
          <a:p>
            <a:pPr algn="ctr"/>
            <a:r>
              <a:rPr lang="en-US" sz="3600" dirty="0" smtClean="0">
                <a:latin typeface="Times New Roman" pitchFamily="18" charset="0"/>
                <a:cs typeface="Times New Roman" pitchFamily="18" charset="0"/>
              </a:rPr>
              <a:t>Validation of Simulated ABI reflectivity and brightness temperatures over</a:t>
            </a:r>
          </a:p>
          <a:p>
            <a:pPr algn="ctr"/>
            <a:r>
              <a:rPr lang="en-US" sz="3600" dirty="0" smtClean="0">
                <a:latin typeface="Times New Roman" pitchFamily="18" charset="0"/>
                <a:cs typeface="Times New Roman" pitchFamily="18" charset="0"/>
              </a:rPr>
              <a:t>Africa using SEVIRI measurements:</a:t>
            </a:r>
          </a:p>
          <a:p>
            <a:pPr algn="ctr"/>
            <a:endParaRPr lang="en-US" sz="3600" dirty="0" smtClean="0">
              <a:latin typeface="Times New Roman" pitchFamily="18" charset="0"/>
              <a:cs typeface="Times New Roman" pitchFamily="18" charset="0"/>
            </a:endParaRPr>
          </a:p>
          <a:p>
            <a:pPr algn="ctr"/>
            <a:r>
              <a:rPr lang="en-US" sz="3600" dirty="0" smtClean="0">
                <a:latin typeface="Times New Roman" pitchFamily="18" charset="0"/>
                <a:cs typeface="Times New Roman" pitchFamily="18" charset="0"/>
              </a:rPr>
              <a:t>Impacts of surface emissivity/reflectance</a:t>
            </a:r>
            <a:endParaRPr lang="en-US" sz="36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17693"/>
            <a:ext cx="9144000" cy="6740307"/>
          </a:xfrm>
          <a:prstGeom prst="rect">
            <a:avLst/>
          </a:prstGeom>
        </p:spPr>
        <p:txBody>
          <a:bodyPr wrap="square">
            <a:spAutoFit/>
          </a:bodyPr>
          <a:lstStyle/>
          <a:p>
            <a:pPr lvl="0" indent="457200" algn="ctr" eaLnBrk="0" fontAlgn="base" hangingPunct="0">
              <a:spcBef>
                <a:spcPct val="0"/>
              </a:spcBef>
              <a:spcAft>
                <a:spcPct val="0"/>
              </a:spcAft>
            </a:pPr>
            <a:r>
              <a:rPr lang="en-US" sz="2400" b="1" dirty="0" smtClean="0">
                <a:latin typeface="Times New Roman" pitchFamily="18" charset="0"/>
                <a:ea typeface="Calibri" pitchFamily="34" charset="0"/>
                <a:cs typeface="Times New Roman" pitchFamily="18" charset="0"/>
              </a:rPr>
              <a:t>Proxy Datasets</a:t>
            </a:r>
          </a:p>
          <a:p>
            <a:pPr lvl="0" indent="457200" algn="ctr" eaLnBrk="0" fontAlgn="base" hangingPunct="0">
              <a:spcBef>
                <a:spcPct val="0"/>
              </a:spcBef>
              <a:spcAft>
                <a:spcPct val="0"/>
              </a:spcAft>
            </a:pPr>
            <a:endParaRPr lang="en-US" sz="2400" dirty="0" smtClean="0">
              <a:latin typeface="Arial" pitchFamily="34" charset="0"/>
              <a:cs typeface="Arial" pitchFamily="34" charset="0"/>
            </a:endParaRPr>
          </a:p>
          <a:p>
            <a:pPr indent="457200" eaLnBrk="0" fontAlgn="base" hangingPunct="0">
              <a:spcBef>
                <a:spcPct val="0"/>
              </a:spcBef>
              <a:spcAft>
                <a:spcPct val="0"/>
              </a:spcAft>
            </a:pPr>
            <a:r>
              <a:rPr lang="en-US" sz="1600" b="1" dirty="0" smtClean="0">
                <a:latin typeface="Times New Roman" pitchFamily="18" charset="0"/>
                <a:ea typeface="Calibri" pitchFamily="34" charset="0"/>
                <a:cs typeface="Times New Roman" pitchFamily="18" charset="0"/>
              </a:rPr>
              <a:t>I. 4km CONUS (4km) 20-53N, 131 </a:t>
            </a:r>
            <a:r>
              <a:rPr lang="en-US" sz="1600" b="1" dirty="0" smtClean="0">
                <a:ea typeface="Calibri" pitchFamily="34" charset="0"/>
                <a:cs typeface="Times New Roman" pitchFamily="18" charset="0"/>
              </a:rPr>
              <a:t>–</a:t>
            </a:r>
            <a:r>
              <a:rPr lang="en-US" sz="1600" b="1" dirty="0" smtClean="0">
                <a:latin typeface="Times New Roman" pitchFamily="18" charset="0"/>
                <a:ea typeface="Calibri" pitchFamily="34" charset="0"/>
                <a:cs typeface="Times New Roman" pitchFamily="18" charset="0"/>
              </a:rPr>
              <a:t> 63W August 24</a:t>
            </a:r>
            <a:r>
              <a:rPr lang="en-US" sz="1600" b="1" baseline="30000" dirty="0" smtClean="0">
                <a:latin typeface="Times New Roman" pitchFamily="18" charset="0"/>
                <a:ea typeface="Calibri" pitchFamily="34" charset="0"/>
                <a:cs typeface="Times New Roman" pitchFamily="18" charset="0"/>
              </a:rPr>
              <a:t>th</a:t>
            </a:r>
            <a:r>
              <a:rPr lang="en-US" sz="1600" b="1" dirty="0" smtClean="0">
                <a:latin typeface="Times New Roman" pitchFamily="18" charset="0"/>
                <a:ea typeface="Calibri" pitchFamily="34" charset="0"/>
                <a:cs typeface="Times New Roman" pitchFamily="18" charset="0"/>
              </a:rPr>
              <a:t>, 2006</a:t>
            </a:r>
            <a:endParaRPr lang="en-US" sz="1600" dirty="0" smtClean="0">
              <a:latin typeface="Arial" pitchFamily="34" charset="0"/>
              <a:cs typeface="Arial" pitchFamily="34" charset="0"/>
            </a:endParaRPr>
          </a:p>
          <a:p>
            <a:pPr lvl="0" indent="457200" eaLnBrk="0" fontAlgn="base" hangingPunct="0">
              <a:spcBef>
                <a:spcPct val="0"/>
              </a:spcBef>
              <a:spcAft>
                <a:spcPct val="0"/>
              </a:spcAft>
            </a:pPr>
            <a:r>
              <a:rPr lang="en-US" sz="1600" dirty="0" smtClean="0">
                <a:latin typeface="Times New Roman" pitchFamily="18" charset="0"/>
                <a:ea typeface="Calibri" pitchFamily="34" charset="0"/>
                <a:cs typeface="Times New Roman" pitchFamily="18" charset="0"/>
              </a:rPr>
              <a:t>WRF/</a:t>
            </a:r>
            <a:r>
              <a:rPr lang="en-US" sz="1600" dirty="0" err="1" smtClean="0">
                <a:latin typeface="Times New Roman" pitchFamily="18" charset="0"/>
                <a:ea typeface="Calibri" pitchFamily="34" charset="0"/>
                <a:cs typeface="Times New Roman" pitchFamily="18" charset="0"/>
              </a:rPr>
              <a:t>Chem</a:t>
            </a:r>
            <a:r>
              <a:rPr lang="en-US" sz="1600" dirty="0" smtClean="0">
                <a:latin typeface="Times New Roman" pitchFamily="18" charset="0"/>
                <a:ea typeface="Calibri" pitchFamily="34" charset="0"/>
                <a:cs typeface="Times New Roman" pitchFamily="18" charset="0"/>
              </a:rPr>
              <a:t> V3.0.1</a:t>
            </a:r>
            <a:endParaRPr lang="en-US" sz="1600" dirty="0" smtClean="0">
              <a:latin typeface="Arial" pitchFamily="34" charset="0"/>
              <a:cs typeface="Arial" pitchFamily="34" charset="0"/>
            </a:endParaRPr>
          </a:p>
          <a:p>
            <a:pPr lvl="0" indent="457200" eaLnBrk="0" fontAlgn="base" hangingPunct="0">
              <a:spcBef>
                <a:spcPct val="0"/>
              </a:spcBef>
              <a:spcAft>
                <a:spcPct val="0"/>
              </a:spcAft>
            </a:pPr>
            <a:r>
              <a:rPr lang="en-US" sz="1600" dirty="0" err="1" smtClean="0">
                <a:latin typeface="Times New Roman" pitchFamily="18" charset="0"/>
                <a:ea typeface="Calibri" pitchFamily="34" charset="0"/>
                <a:cs typeface="Times New Roman" pitchFamily="18" charset="0"/>
              </a:rPr>
              <a:t>Grell-Devenyi</a:t>
            </a:r>
            <a:r>
              <a:rPr lang="en-US" sz="1600" dirty="0" smtClean="0">
                <a:latin typeface="Times New Roman" pitchFamily="18" charset="0"/>
                <a:ea typeface="Calibri" pitchFamily="34" charset="0"/>
                <a:cs typeface="Times New Roman" pitchFamily="18" charset="0"/>
              </a:rPr>
              <a:t> ensemble cumulus scheme</a:t>
            </a:r>
            <a:endParaRPr lang="en-US" sz="1600" dirty="0" smtClean="0">
              <a:latin typeface="Arial" pitchFamily="34" charset="0"/>
              <a:cs typeface="Arial" pitchFamily="34" charset="0"/>
            </a:endParaRPr>
          </a:p>
          <a:p>
            <a:pPr lvl="0" indent="457200" eaLnBrk="0" fontAlgn="base" hangingPunct="0">
              <a:spcBef>
                <a:spcPct val="0"/>
              </a:spcBef>
              <a:spcAft>
                <a:spcPct val="0"/>
              </a:spcAft>
            </a:pPr>
            <a:r>
              <a:rPr lang="en-US" sz="1600" dirty="0" smtClean="0">
                <a:latin typeface="Times New Roman" pitchFamily="18" charset="0"/>
                <a:ea typeface="Calibri" pitchFamily="34" charset="0"/>
                <a:cs typeface="Times New Roman" pitchFamily="18" charset="0"/>
              </a:rPr>
              <a:t>CRTM V1.1</a:t>
            </a:r>
            <a:endParaRPr lang="en-US" sz="1600" dirty="0" smtClean="0">
              <a:latin typeface="Arial" pitchFamily="34" charset="0"/>
              <a:cs typeface="Arial" pitchFamily="34" charset="0"/>
            </a:endParaRPr>
          </a:p>
          <a:p>
            <a:pPr lvl="0" indent="457200" eaLnBrk="0" fontAlgn="base" hangingPunct="0">
              <a:spcBef>
                <a:spcPct val="0"/>
              </a:spcBef>
              <a:spcAft>
                <a:spcPct val="0"/>
              </a:spcAft>
            </a:pPr>
            <a:r>
              <a:rPr lang="en-US" sz="1600" dirty="0" smtClean="0">
                <a:latin typeface="Times New Roman" pitchFamily="18" charset="0"/>
                <a:ea typeface="Calibri" pitchFamily="34" charset="0"/>
                <a:cs typeface="Times New Roman" pitchFamily="18" charset="0"/>
              </a:rPr>
              <a:t>NEI2003 4km emissions</a:t>
            </a:r>
            <a:endParaRPr lang="en-US" sz="1600" dirty="0" smtClean="0">
              <a:latin typeface="Arial" pitchFamily="34" charset="0"/>
              <a:cs typeface="Arial" pitchFamily="34" charset="0"/>
            </a:endParaRPr>
          </a:p>
          <a:p>
            <a:pPr lvl="0" indent="457200" eaLnBrk="0" fontAlgn="base" hangingPunct="0">
              <a:spcBef>
                <a:spcPct val="0"/>
              </a:spcBef>
              <a:spcAft>
                <a:spcPct val="0"/>
              </a:spcAft>
            </a:pPr>
            <a:r>
              <a:rPr lang="en-US" sz="1600" dirty="0" smtClean="0">
                <a:latin typeface="Times New Roman" pitchFamily="18" charset="0"/>
                <a:ea typeface="Calibri" pitchFamily="34" charset="0"/>
                <a:cs typeface="Times New Roman" pitchFamily="18" charset="0"/>
              </a:rPr>
              <a:t>Biomass burning emissions produced from WF-ABBA wildfire products</a:t>
            </a:r>
            <a:endParaRPr lang="en-US" sz="1600" dirty="0" smtClean="0">
              <a:latin typeface="Arial" pitchFamily="34" charset="0"/>
              <a:cs typeface="Arial" pitchFamily="34" charset="0"/>
            </a:endParaRPr>
          </a:p>
          <a:p>
            <a:pPr lvl="0" indent="457200" eaLnBrk="0" fontAlgn="base" hangingPunct="0">
              <a:spcBef>
                <a:spcPct val="0"/>
              </a:spcBef>
              <a:spcAft>
                <a:spcPct val="0"/>
              </a:spcAft>
            </a:pPr>
            <a:r>
              <a:rPr lang="en-US" sz="1600" dirty="0" smtClean="0">
                <a:latin typeface="Times New Roman" pitchFamily="18" charset="0"/>
                <a:ea typeface="Calibri" pitchFamily="34" charset="0"/>
                <a:cs typeface="Times New Roman" pitchFamily="18" charset="0"/>
              </a:rPr>
              <a:t>Number of clouds=2, water, ice</a:t>
            </a:r>
            <a:endParaRPr lang="en-US" sz="1600" dirty="0" smtClean="0">
              <a:latin typeface="Arial" pitchFamily="34" charset="0"/>
              <a:cs typeface="Arial" pitchFamily="34" charset="0"/>
            </a:endParaRPr>
          </a:p>
          <a:p>
            <a:pPr lvl="0" indent="457200" eaLnBrk="0" fontAlgn="base" hangingPunct="0">
              <a:spcBef>
                <a:spcPct val="0"/>
              </a:spcBef>
              <a:spcAft>
                <a:spcPct val="0"/>
              </a:spcAft>
            </a:pPr>
            <a:r>
              <a:rPr lang="en-US" sz="1600" dirty="0" smtClean="0">
                <a:latin typeface="Times New Roman" pitchFamily="18" charset="0"/>
                <a:ea typeface="Calibri" pitchFamily="34" charset="0"/>
                <a:cs typeface="Times New Roman" pitchFamily="18" charset="0"/>
              </a:rPr>
              <a:t>CRTM used a fixed satellite height and fixed aerosol effective radii and cloud effective radii</a:t>
            </a:r>
            <a:endParaRPr lang="en-US" sz="1600" dirty="0" smtClean="0">
              <a:latin typeface="Arial" pitchFamily="34" charset="0"/>
              <a:cs typeface="Arial" pitchFamily="34" charset="0"/>
            </a:endParaRPr>
          </a:p>
          <a:p>
            <a:pPr indent="457200" eaLnBrk="0" fontAlgn="base" hangingPunct="0">
              <a:spcBef>
                <a:spcPct val="0"/>
              </a:spcBef>
              <a:spcAft>
                <a:spcPct val="0"/>
              </a:spcAft>
            </a:pPr>
            <a:endParaRPr lang="en-US" sz="1600" b="1" dirty="0" smtClean="0">
              <a:latin typeface="Times New Roman" pitchFamily="18" charset="0"/>
              <a:ea typeface="Calibri" pitchFamily="34" charset="0"/>
              <a:cs typeface="Times New Roman" pitchFamily="18" charset="0"/>
            </a:endParaRPr>
          </a:p>
          <a:p>
            <a:pPr indent="457200" eaLnBrk="0" fontAlgn="base" hangingPunct="0">
              <a:spcBef>
                <a:spcPct val="0"/>
              </a:spcBef>
              <a:spcAft>
                <a:spcPct val="0"/>
              </a:spcAft>
            </a:pPr>
            <a:r>
              <a:rPr lang="en-US" sz="1600" b="1" dirty="0" smtClean="0">
                <a:latin typeface="Times New Roman" pitchFamily="18" charset="0"/>
                <a:ea typeface="Calibri" pitchFamily="34" charset="0"/>
                <a:cs typeface="Times New Roman" pitchFamily="18" charset="0"/>
              </a:rPr>
              <a:t>II. SEVIRI  (4km)</a:t>
            </a:r>
            <a:r>
              <a:rPr lang="en-US" sz="1600" dirty="0" smtClean="0">
                <a:latin typeface="Times New Roman" pitchFamily="18" charset="0"/>
                <a:ea typeface="Calibri" pitchFamily="34" charset="0"/>
                <a:cs typeface="Times New Roman" pitchFamily="18" charset="0"/>
              </a:rPr>
              <a:t> </a:t>
            </a:r>
            <a:r>
              <a:rPr lang="en-US" sz="1600" b="1" dirty="0" smtClean="0">
                <a:latin typeface="Times New Roman" pitchFamily="18" charset="0"/>
                <a:ea typeface="Calibri" pitchFamily="34" charset="0"/>
                <a:cs typeface="Times New Roman" pitchFamily="18" charset="0"/>
              </a:rPr>
              <a:t>25S </a:t>
            </a:r>
            <a:r>
              <a:rPr lang="en-US" sz="1600" b="1" dirty="0" smtClean="0">
                <a:ea typeface="Calibri" pitchFamily="34" charset="0"/>
                <a:cs typeface="Times New Roman" pitchFamily="18" charset="0"/>
              </a:rPr>
              <a:t>–</a:t>
            </a:r>
            <a:r>
              <a:rPr lang="en-US" sz="1600" b="1" dirty="0" smtClean="0">
                <a:latin typeface="Times New Roman" pitchFamily="18" charset="0"/>
                <a:ea typeface="Calibri" pitchFamily="34" charset="0"/>
                <a:cs typeface="Times New Roman" pitchFamily="18" charset="0"/>
              </a:rPr>
              <a:t> 40N, 26W -43E August 16</a:t>
            </a:r>
            <a:r>
              <a:rPr lang="en-US" sz="1600" b="1" baseline="30000" dirty="0" smtClean="0">
                <a:latin typeface="Times New Roman" pitchFamily="18" charset="0"/>
                <a:ea typeface="Calibri" pitchFamily="34" charset="0"/>
                <a:cs typeface="Times New Roman" pitchFamily="18" charset="0"/>
              </a:rPr>
              <a:t>th</a:t>
            </a:r>
            <a:r>
              <a:rPr lang="en-US" sz="1600" b="1" dirty="0" smtClean="0">
                <a:latin typeface="Times New Roman" pitchFamily="18" charset="0"/>
                <a:ea typeface="Calibri" pitchFamily="34" charset="0"/>
                <a:cs typeface="Times New Roman" pitchFamily="18" charset="0"/>
              </a:rPr>
              <a:t>, 2006</a:t>
            </a:r>
            <a:endParaRPr lang="en-US" sz="1600" dirty="0" smtClean="0">
              <a:latin typeface="Arial" pitchFamily="34" charset="0"/>
              <a:cs typeface="Arial" pitchFamily="34" charset="0"/>
            </a:endParaRPr>
          </a:p>
          <a:p>
            <a:pPr lvl="0" indent="457200" eaLnBrk="0" fontAlgn="base" hangingPunct="0">
              <a:spcBef>
                <a:spcPct val="0"/>
              </a:spcBef>
              <a:spcAft>
                <a:spcPct val="0"/>
              </a:spcAft>
            </a:pPr>
            <a:r>
              <a:rPr lang="en-US" sz="1600" dirty="0" smtClean="0">
                <a:latin typeface="Times New Roman" pitchFamily="18" charset="0"/>
                <a:ea typeface="Calibri" pitchFamily="34" charset="0"/>
                <a:cs typeface="Times New Roman" pitchFamily="18" charset="0"/>
              </a:rPr>
              <a:t>WRF/</a:t>
            </a:r>
            <a:r>
              <a:rPr lang="en-US" sz="1600" dirty="0" err="1" smtClean="0">
                <a:latin typeface="Times New Roman" pitchFamily="18" charset="0"/>
                <a:ea typeface="Calibri" pitchFamily="34" charset="0"/>
                <a:cs typeface="Times New Roman" pitchFamily="18" charset="0"/>
              </a:rPr>
              <a:t>Chem</a:t>
            </a:r>
            <a:r>
              <a:rPr lang="en-US" sz="1600" dirty="0" smtClean="0">
                <a:latin typeface="Times New Roman" pitchFamily="18" charset="0"/>
                <a:ea typeface="Calibri" pitchFamily="34" charset="0"/>
                <a:cs typeface="Times New Roman" pitchFamily="18" charset="0"/>
              </a:rPr>
              <a:t> V3.0.1</a:t>
            </a:r>
            <a:endParaRPr lang="en-US" sz="1600" dirty="0" smtClean="0">
              <a:latin typeface="Arial" pitchFamily="34" charset="0"/>
              <a:cs typeface="Arial" pitchFamily="34" charset="0"/>
            </a:endParaRPr>
          </a:p>
          <a:p>
            <a:pPr lvl="0" indent="457200" eaLnBrk="0" fontAlgn="base" hangingPunct="0">
              <a:spcBef>
                <a:spcPct val="0"/>
              </a:spcBef>
              <a:spcAft>
                <a:spcPct val="0"/>
              </a:spcAft>
            </a:pPr>
            <a:r>
              <a:rPr lang="en-US" sz="1600" dirty="0" err="1" smtClean="0">
                <a:latin typeface="Times New Roman" pitchFamily="18" charset="0"/>
                <a:ea typeface="Calibri" pitchFamily="34" charset="0"/>
                <a:cs typeface="Times New Roman" pitchFamily="18" charset="0"/>
              </a:rPr>
              <a:t>Grell-Devenyi</a:t>
            </a:r>
            <a:r>
              <a:rPr lang="en-US" sz="1600" dirty="0" smtClean="0">
                <a:latin typeface="Times New Roman" pitchFamily="18" charset="0"/>
                <a:ea typeface="Calibri" pitchFamily="34" charset="0"/>
                <a:cs typeface="Times New Roman" pitchFamily="18" charset="0"/>
              </a:rPr>
              <a:t> ensemble cumulus scheme</a:t>
            </a:r>
            <a:endParaRPr lang="en-US" sz="1600" dirty="0" smtClean="0">
              <a:latin typeface="Arial" pitchFamily="34" charset="0"/>
              <a:cs typeface="Arial" pitchFamily="34" charset="0"/>
            </a:endParaRPr>
          </a:p>
          <a:p>
            <a:pPr lvl="0" indent="457200" eaLnBrk="0" fontAlgn="base" hangingPunct="0">
              <a:spcBef>
                <a:spcPct val="0"/>
              </a:spcBef>
              <a:spcAft>
                <a:spcPct val="0"/>
              </a:spcAft>
            </a:pPr>
            <a:r>
              <a:rPr lang="en-US" sz="1600" dirty="0" smtClean="0">
                <a:latin typeface="Times New Roman" pitchFamily="18" charset="0"/>
                <a:ea typeface="Calibri" pitchFamily="34" charset="0"/>
                <a:cs typeface="Times New Roman" pitchFamily="18" charset="0"/>
              </a:rPr>
              <a:t>CRTM V2</a:t>
            </a:r>
            <a:endParaRPr lang="en-US" sz="1600" dirty="0" smtClean="0">
              <a:latin typeface="Arial" pitchFamily="34" charset="0"/>
              <a:cs typeface="Arial" pitchFamily="34" charset="0"/>
            </a:endParaRPr>
          </a:p>
          <a:p>
            <a:pPr lvl="0" indent="457200" eaLnBrk="0" fontAlgn="base" hangingPunct="0">
              <a:spcBef>
                <a:spcPct val="0"/>
              </a:spcBef>
              <a:spcAft>
                <a:spcPct val="0"/>
              </a:spcAft>
            </a:pPr>
            <a:r>
              <a:rPr lang="en-US" sz="1600" dirty="0" smtClean="0">
                <a:latin typeface="Times New Roman" pitchFamily="18" charset="0"/>
                <a:ea typeface="Calibri" pitchFamily="34" charset="0"/>
                <a:cs typeface="Times New Roman" pitchFamily="18" charset="0"/>
              </a:rPr>
              <a:t>NESDIS fire emissions</a:t>
            </a:r>
            <a:endParaRPr lang="en-US" sz="1600" dirty="0" smtClean="0">
              <a:latin typeface="Arial" pitchFamily="34" charset="0"/>
              <a:cs typeface="Arial" pitchFamily="34" charset="0"/>
            </a:endParaRPr>
          </a:p>
          <a:p>
            <a:pPr lvl="0" indent="457200" eaLnBrk="0" fontAlgn="base" hangingPunct="0">
              <a:spcBef>
                <a:spcPct val="0"/>
              </a:spcBef>
              <a:spcAft>
                <a:spcPct val="0"/>
              </a:spcAft>
            </a:pPr>
            <a:r>
              <a:rPr lang="en-US" sz="1600" dirty="0" smtClean="0">
                <a:latin typeface="Times New Roman" pitchFamily="18" charset="0"/>
                <a:ea typeface="Calibri" pitchFamily="34" charset="0"/>
                <a:cs typeface="Times New Roman" pitchFamily="18" charset="0"/>
              </a:rPr>
              <a:t>Number of clouds </a:t>
            </a:r>
            <a:r>
              <a:rPr lang="en-US" sz="1600" dirty="0" smtClean="0">
                <a:ea typeface="Calibri" pitchFamily="34" charset="0"/>
                <a:cs typeface="Times New Roman" pitchFamily="18" charset="0"/>
              </a:rPr>
              <a:t>–</a:t>
            </a:r>
            <a:r>
              <a:rPr lang="en-US" sz="1600" dirty="0" smtClean="0">
                <a:latin typeface="Times New Roman" pitchFamily="18" charset="0"/>
                <a:ea typeface="Calibri" pitchFamily="34" charset="0"/>
                <a:cs typeface="Times New Roman" pitchFamily="18" charset="0"/>
              </a:rPr>
              <a:t> 5;  liquid, rain, snow, ice, </a:t>
            </a:r>
            <a:r>
              <a:rPr lang="en-US" sz="1600" dirty="0" err="1" smtClean="0">
                <a:latin typeface="Times New Roman" pitchFamily="18" charset="0"/>
                <a:ea typeface="Calibri" pitchFamily="34" charset="0"/>
                <a:cs typeface="Times New Roman" pitchFamily="18" charset="0"/>
              </a:rPr>
              <a:t>graupel</a:t>
            </a:r>
            <a:endParaRPr lang="en-US" sz="1600" dirty="0" smtClean="0">
              <a:latin typeface="Arial" pitchFamily="34" charset="0"/>
              <a:cs typeface="Arial" pitchFamily="34" charset="0"/>
            </a:endParaRPr>
          </a:p>
          <a:p>
            <a:pPr lvl="0" indent="457200" eaLnBrk="0" fontAlgn="base" hangingPunct="0">
              <a:spcBef>
                <a:spcPct val="0"/>
              </a:spcBef>
              <a:spcAft>
                <a:spcPct val="0"/>
              </a:spcAft>
            </a:pPr>
            <a:r>
              <a:rPr lang="en-US" sz="1600" dirty="0" smtClean="0">
                <a:latin typeface="Times New Roman" pitchFamily="18" charset="0"/>
                <a:ea typeface="Calibri" pitchFamily="34" charset="0"/>
                <a:cs typeface="Times New Roman" pitchFamily="18" charset="0"/>
              </a:rPr>
              <a:t>	-Calculated variable cloud effective radius (J. </a:t>
            </a:r>
            <a:r>
              <a:rPr lang="en-US" sz="1600" dirty="0" err="1" smtClean="0">
                <a:latin typeface="Times New Roman" pitchFamily="18" charset="0"/>
                <a:ea typeface="Calibri" pitchFamily="34" charset="0"/>
                <a:cs typeface="Times New Roman" pitchFamily="18" charset="0"/>
              </a:rPr>
              <a:t>Otkin</a:t>
            </a:r>
            <a:r>
              <a:rPr lang="en-US" sz="1600" dirty="0" smtClean="0">
                <a:latin typeface="Times New Roman" pitchFamily="18" charset="0"/>
                <a:ea typeface="Calibri" pitchFamily="34" charset="0"/>
                <a:cs typeface="Times New Roman" pitchFamily="18" charset="0"/>
              </a:rPr>
              <a:t>, CIMSS)</a:t>
            </a:r>
            <a:endParaRPr lang="en-US" sz="1600" dirty="0" smtClean="0">
              <a:latin typeface="Arial" pitchFamily="34" charset="0"/>
              <a:cs typeface="Arial" pitchFamily="34" charset="0"/>
            </a:endParaRPr>
          </a:p>
          <a:p>
            <a:pPr indent="457200" eaLnBrk="0" fontAlgn="base" hangingPunct="0">
              <a:spcBef>
                <a:spcPct val="0"/>
              </a:spcBef>
              <a:spcAft>
                <a:spcPct val="0"/>
              </a:spcAft>
            </a:pPr>
            <a:endParaRPr lang="en-US" sz="1600" b="1" dirty="0" smtClean="0">
              <a:latin typeface="Times New Roman" pitchFamily="18" charset="0"/>
              <a:ea typeface="Calibri" pitchFamily="34" charset="0"/>
              <a:cs typeface="Times New Roman" pitchFamily="18" charset="0"/>
            </a:endParaRPr>
          </a:p>
          <a:p>
            <a:pPr indent="457200" eaLnBrk="0" fontAlgn="base" hangingPunct="0">
              <a:spcBef>
                <a:spcPct val="0"/>
              </a:spcBef>
              <a:spcAft>
                <a:spcPct val="0"/>
              </a:spcAft>
            </a:pPr>
            <a:r>
              <a:rPr lang="en-US" sz="1600" b="1" dirty="0" smtClean="0">
                <a:latin typeface="Times New Roman" pitchFamily="18" charset="0"/>
                <a:ea typeface="Calibri" pitchFamily="34" charset="0"/>
                <a:cs typeface="Times New Roman" pitchFamily="18" charset="0"/>
              </a:rPr>
              <a:t>III. FULL_DISK (12km)</a:t>
            </a:r>
            <a:r>
              <a:rPr lang="en-US" sz="1600" dirty="0" smtClean="0">
                <a:latin typeface="Times New Roman" pitchFamily="18" charset="0"/>
                <a:ea typeface="Calibri" pitchFamily="34" charset="0"/>
                <a:cs typeface="Times New Roman" pitchFamily="18" charset="0"/>
              </a:rPr>
              <a:t> </a:t>
            </a:r>
            <a:r>
              <a:rPr lang="en-US" sz="1600" b="1" dirty="0" smtClean="0">
                <a:latin typeface="Times New Roman" pitchFamily="18" charset="0"/>
                <a:ea typeface="Calibri" pitchFamily="34" charset="0"/>
                <a:cs typeface="Times New Roman" pitchFamily="18" charset="0"/>
              </a:rPr>
              <a:t>66S </a:t>
            </a:r>
            <a:r>
              <a:rPr lang="en-US" sz="1600" b="1" dirty="0" smtClean="0">
                <a:ea typeface="Calibri" pitchFamily="34" charset="0"/>
                <a:cs typeface="Times New Roman" pitchFamily="18" charset="0"/>
              </a:rPr>
              <a:t>–</a:t>
            </a:r>
            <a:r>
              <a:rPr lang="en-US" sz="1600" b="1" dirty="0" smtClean="0">
                <a:latin typeface="Times New Roman" pitchFamily="18" charset="0"/>
                <a:ea typeface="Calibri" pitchFamily="34" charset="0"/>
                <a:cs typeface="Times New Roman" pitchFamily="18" charset="0"/>
              </a:rPr>
              <a:t> 66N, 129E </a:t>
            </a:r>
            <a:r>
              <a:rPr lang="en-US" sz="1600" b="1" dirty="0" smtClean="0">
                <a:ea typeface="Calibri" pitchFamily="34" charset="0"/>
                <a:cs typeface="Times New Roman" pitchFamily="18" charset="0"/>
              </a:rPr>
              <a:t>–</a:t>
            </a:r>
            <a:r>
              <a:rPr lang="en-US" sz="1600" b="1" dirty="0" smtClean="0">
                <a:latin typeface="Times New Roman" pitchFamily="18" charset="0"/>
                <a:ea typeface="Calibri" pitchFamily="34" charset="0"/>
                <a:cs typeface="Times New Roman" pitchFamily="18" charset="0"/>
              </a:rPr>
              <a:t> 45W May 16</a:t>
            </a:r>
            <a:r>
              <a:rPr lang="en-US" sz="1600" b="1" baseline="30000" dirty="0" smtClean="0">
                <a:latin typeface="Times New Roman" pitchFamily="18" charset="0"/>
                <a:ea typeface="Calibri" pitchFamily="34" charset="0"/>
                <a:cs typeface="Times New Roman" pitchFamily="18" charset="0"/>
              </a:rPr>
              <a:t>th</a:t>
            </a:r>
            <a:r>
              <a:rPr lang="en-US" sz="1600" b="1" dirty="0" smtClean="0">
                <a:latin typeface="Times New Roman" pitchFamily="18" charset="0"/>
                <a:ea typeface="Calibri" pitchFamily="34" charset="0"/>
                <a:cs typeface="Times New Roman" pitchFamily="18" charset="0"/>
              </a:rPr>
              <a:t>, 2010</a:t>
            </a:r>
            <a:endParaRPr lang="en-US" sz="1600" b="1" dirty="0" smtClean="0">
              <a:latin typeface="Arial" pitchFamily="34" charset="0"/>
              <a:cs typeface="Arial" pitchFamily="34" charset="0"/>
            </a:endParaRPr>
          </a:p>
          <a:p>
            <a:pPr lvl="0" indent="457200" eaLnBrk="0" fontAlgn="base" hangingPunct="0">
              <a:spcBef>
                <a:spcPct val="0"/>
              </a:spcBef>
              <a:spcAft>
                <a:spcPct val="0"/>
              </a:spcAft>
            </a:pPr>
            <a:r>
              <a:rPr lang="en-US" sz="1600" dirty="0" smtClean="0">
                <a:latin typeface="Times New Roman" pitchFamily="18" charset="0"/>
                <a:ea typeface="Calibri" pitchFamily="34" charset="0"/>
                <a:cs typeface="Times New Roman" pitchFamily="18" charset="0"/>
              </a:rPr>
              <a:t>WRF/</a:t>
            </a:r>
            <a:r>
              <a:rPr lang="en-US" sz="1600" dirty="0" err="1" smtClean="0">
                <a:latin typeface="Times New Roman" pitchFamily="18" charset="0"/>
                <a:ea typeface="Calibri" pitchFamily="34" charset="0"/>
                <a:cs typeface="Times New Roman" pitchFamily="18" charset="0"/>
              </a:rPr>
              <a:t>Chem</a:t>
            </a:r>
            <a:r>
              <a:rPr lang="en-US" sz="1600" dirty="0" smtClean="0">
                <a:latin typeface="Times New Roman" pitchFamily="18" charset="0"/>
                <a:ea typeface="Calibri" pitchFamily="34" charset="0"/>
                <a:cs typeface="Times New Roman" pitchFamily="18" charset="0"/>
              </a:rPr>
              <a:t> V3.2.1</a:t>
            </a:r>
            <a:endParaRPr lang="en-US" sz="1600" dirty="0" smtClean="0">
              <a:latin typeface="Arial" pitchFamily="34" charset="0"/>
              <a:cs typeface="Arial" pitchFamily="34" charset="0"/>
            </a:endParaRPr>
          </a:p>
          <a:p>
            <a:pPr lvl="0" indent="457200" eaLnBrk="0" fontAlgn="base" hangingPunct="0">
              <a:spcBef>
                <a:spcPct val="0"/>
              </a:spcBef>
              <a:spcAft>
                <a:spcPct val="0"/>
              </a:spcAft>
            </a:pPr>
            <a:r>
              <a:rPr lang="en-US" sz="1600" dirty="0" smtClean="0">
                <a:latin typeface="Times New Roman" pitchFamily="18" charset="0"/>
                <a:ea typeface="Calibri" pitchFamily="34" charset="0"/>
                <a:cs typeface="Times New Roman" pitchFamily="18" charset="0"/>
              </a:rPr>
              <a:t>used new </a:t>
            </a:r>
            <a:r>
              <a:rPr lang="en-US" sz="1600" dirty="0" err="1" smtClean="0">
                <a:latin typeface="Times New Roman" pitchFamily="18" charset="0"/>
                <a:ea typeface="Calibri" pitchFamily="34" charset="0"/>
                <a:cs typeface="Times New Roman" pitchFamily="18" charset="0"/>
              </a:rPr>
              <a:t>Grell</a:t>
            </a:r>
            <a:r>
              <a:rPr lang="en-US" sz="1600" dirty="0" smtClean="0">
                <a:latin typeface="Times New Roman" pitchFamily="18" charset="0"/>
                <a:ea typeface="Calibri" pitchFamily="34" charset="0"/>
                <a:cs typeface="Times New Roman" pitchFamily="18" charset="0"/>
              </a:rPr>
              <a:t> (G3) cumulus scheme</a:t>
            </a:r>
            <a:endParaRPr lang="en-US" sz="1600" dirty="0" smtClean="0">
              <a:latin typeface="Arial" pitchFamily="34" charset="0"/>
              <a:cs typeface="Arial" pitchFamily="34" charset="0"/>
            </a:endParaRPr>
          </a:p>
          <a:p>
            <a:pPr lvl="0" indent="457200" eaLnBrk="0" fontAlgn="base" hangingPunct="0">
              <a:spcBef>
                <a:spcPct val="0"/>
              </a:spcBef>
              <a:spcAft>
                <a:spcPct val="0"/>
              </a:spcAft>
            </a:pPr>
            <a:r>
              <a:rPr lang="en-US" sz="1600" dirty="0" smtClean="0">
                <a:latin typeface="Times New Roman" pitchFamily="18" charset="0"/>
                <a:ea typeface="Calibri" pitchFamily="34" charset="0"/>
                <a:cs typeface="Times New Roman" pitchFamily="18" charset="0"/>
              </a:rPr>
              <a:t>CRTM V2.0.2</a:t>
            </a:r>
            <a:endParaRPr lang="en-US" sz="1600" dirty="0" smtClean="0">
              <a:latin typeface="Arial" pitchFamily="34" charset="0"/>
              <a:cs typeface="Arial" pitchFamily="34" charset="0"/>
            </a:endParaRPr>
          </a:p>
          <a:p>
            <a:pPr lvl="0" indent="457200" eaLnBrk="0" fontAlgn="base" hangingPunct="0">
              <a:spcBef>
                <a:spcPct val="0"/>
              </a:spcBef>
              <a:spcAft>
                <a:spcPct val="0"/>
              </a:spcAft>
            </a:pPr>
            <a:r>
              <a:rPr lang="en-US" sz="1600" dirty="0" smtClean="0">
                <a:latin typeface="Times New Roman" pitchFamily="18" charset="0"/>
                <a:ea typeface="Calibri" pitchFamily="34" charset="0"/>
                <a:cs typeface="Times New Roman" pitchFamily="18" charset="0"/>
              </a:rPr>
              <a:t>WF ABBA fire detections</a:t>
            </a:r>
            <a:endParaRPr lang="en-US" sz="1600" dirty="0" smtClean="0">
              <a:latin typeface="Arial" pitchFamily="34" charset="0"/>
              <a:cs typeface="Arial" pitchFamily="34" charset="0"/>
            </a:endParaRPr>
          </a:p>
          <a:p>
            <a:pPr lvl="0" indent="457200" eaLnBrk="0" fontAlgn="base" hangingPunct="0">
              <a:spcBef>
                <a:spcPct val="0"/>
              </a:spcBef>
              <a:spcAft>
                <a:spcPct val="0"/>
              </a:spcAft>
            </a:pPr>
            <a:r>
              <a:rPr lang="en-US" sz="1600" dirty="0" smtClean="0">
                <a:latin typeface="Times New Roman" pitchFamily="18" charset="0"/>
                <a:ea typeface="Calibri" pitchFamily="34" charset="0"/>
                <a:cs typeface="Times New Roman" pitchFamily="18" charset="0"/>
              </a:rPr>
              <a:t>Number of clouds </a:t>
            </a:r>
            <a:r>
              <a:rPr lang="en-US" sz="1600" dirty="0" smtClean="0">
                <a:ea typeface="Calibri" pitchFamily="34" charset="0"/>
                <a:cs typeface="Times New Roman" pitchFamily="18" charset="0"/>
              </a:rPr>
              <a:t>–</a:t>
            </a:r>
            <a:r>
              <a:rPr lang="en-US" sz="1600" dirty="0" smtClean="0">
                <a:latin typeface="Times New Roman" pitchFamily="18" charset="0"/>
                <a:ea typeface="Calibri" pitchFamily="34" charset="0"/>
                <a:cs typeface="Times New Roman" pitchFamily="18" charset="0"/>
              </a:rPr>
              <a:t> 5;  liquid, rain, snow, ice, </a:t>
            </a:r>
            <a:r>
              <a:rPr lang="en-US" sz="1600" dirty="0" err="1" smtClean="0">
                <a:latin typeface="Times New Roman" pitchFamily="18" charset="0"/>
                <a:ea typeface="Calibri" pitchFamily="34" charset="0"/>
                <a:cs typeface="Times New Roman" pitchFamily="18" charset="0"/>
              </a:rPr>
              <a:t>graupel</a:t>
            </a:r>
            <a:endParaRPr lang="en-US" sz="1600" dirty="0" smtClean="0">
              <a:latin typeface="Times New Roman" pitchFamily="18" charset="0"/>
              <a:ea typeface="Calibri" pitchFamily="34" charset="0"/>
              <a:cs typeface="Times New Roman" pitchFamily="18" charset="0"/>
            </a:endParaRPr>
          </a:p>
          <a:p>
            <a:pPr lvl="0" indent="457200" eaLnBrk="0" fontAlgn="base" hangingPunct="0">
              <a:spcBef>
                <a:spcPct val="0"/>
              </a:spcBef>
              <a:spcAft>
                <a:spcPct val="0"/>
              </a:spcAft>
            </a:pPr>
            <a:r>
              <a:rPr lang="en-US" sz="1600" dirty="0" smtClean="0">
                <a:latin typeface="Times New Roman" pitchFamily="18" charset="0"/>
                <a:ea typeface="Calibri" pitchFamily="34" charset="0"/>
                <a:cs typeface="Times New Roman" pitchFamily="18" charset="0"/>
              </a:rPr>
              <a:t>	-Calculated cloud variable effective radius (J. </a:t>
            </a:r>
            <a:r>
              <a:rPr lang="en-US" sz="1600" dirty="0" err="1" smtClean="0">
                <a:latin typeface="Times New Roman" pitchFamily="18" charset="0"/>
                <a:ea typeface="Calibri" pitchFamily="34" charset="0"/>
                <a:cs typeface="Times New Roman" pitchFamily="18" charset="0"/>
              </a:rPr>
              <a:t>Otkin</a:t>
            </a:r>
            <a:r>
              <a:rPr lang="en-US" sz="1600" dirty="0" smtClean="0">
                <a:latin typeface="Times New Roman" pitchFamily="18" charset="0"/>
                <a:ea typeface="Calibri" pitchFamily="34" charset="0"/>
                <a:cs typeface="Times New Roman" pitchFamily="18" charset="0"/>
              </a:rPr>
              <a:t>, CIMSS)</a:t>
            </a:r>
            <a:r>
              <a:rPr lang="en-US" sz="1600" dirty="0" smtClean="0">
                <a:latin typeface="Arial" pitchFamily="34" charset="0"/>
                <a:cs typeface="Arial" pitchFamily="34" charset="0"/>
              </a:rPr>
              <a:t> </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C:\Users\Brad Pierce\Documents\JCSDA\Proxy_validation\seviri_13.4um.20060816.12Z.png"/>
          <p:cNvPicPr>
            <a:picLocks noChangeAspect="1" noChangeArrowheads="1"/>
          </p:cNvPicPr>
          <p:nvPr/>
        </p:nvPicPr>
        <p:blipFill>
          <a:blip r:embed="rId2"/>
          <a:srcRect/>
          <a:stretch>
            <a:fillRect/>
          </a:stretch>
        </p:blipFill>
        <p:spPr bwMode="auto">
          <a:xfrm>
            <a:off x="0" y="0"/>
            <a:ext cx="3422650" cy="3422650"/>
          </a:xfrm>
          <a:prstGeom prst="rect">
            <a:avLst/>
          </a:prstGeom>
          <a:noFill/>
        </p:spPr>
      </p:pic>
      <p:pic>
        <p:nvPicPr>
          <p:cNvPr id="6148" name="Picture 4" descr="C:\Users\Brad Pierce\Documents\JCSDA\Proxy_validation\wrfchem_crtm_13.3um.20060816.12Z.png"/>
          <p:cNvPicPr>
            <a:picLocks noChangeAspect="1" noChangeArrowheads="1"/>
          </p:cNvPicPr>
          <p:nvPr/>
        </p:nvPicPr>
        <p:blipFill>
          <a:blip r:embed="rId3"/>
          <a:srcRect/>
          <a:stretch>
            <a:fillRect/>
          </a:stretch>
        </p:blipFill>
        <p:spPr bwMode="auto">
          <a:xfrm>
            <a:off x="0" y="3435350"/>
            <a:ext cx="3422650" cy="3422650"/>
          </a:xfrm>
          <a:prstGeom prst="rect">
            <a:avLst/>
          </a:prstGeom>
          <a:noFill/>
        </p:spPr>
      </p:pic>
      <p:pic>
        <p:nvPicPr>
          <p:cNvPr id="9" name="Picture 2" descr="C:\Users\Brad Pierce\Documents\JCSDA\Proxy_validation\Surface_emissivity_SEVIRI\TOArads_abi_crtmir_2006.08.16.1200_ABIemisFromUWiremis_wl_13.3_emismap.png"/>
          <p:cNvPicPr>
            <a:picLocks noChangeAspect="1" noChangeArrowheads="1"/>
          </p:cNvPicPr>
          <p:nvPr/>
        </p:nvPicPr>
        <p:blipFill>
          <a:blip r:embed="rId4"/>
          <a:srcRect/>
          <a:stretch>
            <a:fillRect/>
          </a:stretch>
        </p:blipFill>
        <p:spPr bwMode="auto">
          <a:xfrm>
            <a:off x="3505200" y="4629150"/>
            <a:ext cx="2971800" cy="2228850"/>
          </a:xfrm>
          <a:prstGeom prst="rect">
            <a:avLst/>
          </a:prstGeom>
          <a:noFill/>
        </p:spPr>
      </p:pic>
      <p:pic>
        <p:nvPicPr>
          <p:cNvPr id="10" name="Picture 3" descr="C:\Users\Brad Pierce\Documents\JCSDA\Proxy_validation\Surface_emissivity_SEVIRI\TOArads_abi_crtmir_2006.08.16.1200_CRTMemis_wl_13.3_emismap.png"/>
          <p:cNvPicPr>
            <a:picLocks noChangeAspect="1" noChangeArrowheads="1"/>
          </p:cNvPicPr>
          <p:nvPr/>
        </p:nvPicPr>
        <p:blipFill>
          <a:blip r:embed="rId5"/>
          <a:srcRect/>
          <a:stretch>
            <a:fillRect/>
          </a:stretch>
        </p:blipFill>
        <p:spPr bwMode="auto">
          <a:xfrm>
            <a:off x="6172200" y="4629150"/>
            <a:ext cx="2971800" cy="2228850"/>
          </a:xfrm>
          <a:prstGeom prst="rect">
            <a:avLst/>
          </a:prstGeom>
          <a:noFill/>
        </p:spPr>
      </p:pic>
      <p:pic>
        <p:nvPicPr>
          <p:cNvPr id="8" name="Picture 20" descr="C:\Users\Brad Pierce\Documents\JCSDA\Proxy_validation\wrfchem_crtm_13.3um_vs_severi_13.4um.pdf.20060816.12Z.png"/>
          <p:cNvPicPr>
            <a:picLocks noChangeAspect="1" noChangeArrowheads="1"/>
          </p:cNvPicPr>
          <p:nvPr/>
        </p:nvPicPr>
        <p:blipFill>
          <a:blip r:embed="rId6"/>
          <a:srcRect/>
          <a:stretch>
            <a:fillRect/>
          </a:stretch>
        </p:blipFill>
        <p:spPr bwMode="auto">
          <a:xfrm>
            <a:off x="3429000" y="0"/>
            <a:ext cx="4445000" cy="4445000"/>
          </a:xfrm>
          <a:prstGeom prst="rect">
            <a:avLst/>
          </a:prstGeom>
          <a:noFill/>
        </p:spPr>
      </p:pic>
      <p:sp>
        <p:nvSpPr>
          <p:cNvPr id="7" name="Rectangle 6"/>
          <p:cNvSpPr/>
          <p:nvPr/>
        </p:nvSpPr>
        <p:spPr>
          <a:xfrm>
            <a:off x="4114800" y="4191000"/>
            <a:ext cx="4572000" cy="646331"/>
          </a:xfrm>
          <a:prstGeom prst="rect">
            <a:avLst/>
          </a:prstGeom>
        </p:spPr>
        <p:txBody>
          <a:bodyPr>
            <a:spAutoFit/>
          </a:bodyPr>
          <a:lstStyle/>
          <a:p>
            <a:r>
              <a:rPr lang="en-US" dirty="0" smtClean="0"/>
              <a:t>UW IR Emissivity provided by Eva E. </a:t>
            </a:r>
            <a:r>
              <a:rPr lang="en-US" dirty="0" err="1" smtClean="0"/>
              <a:t>Borbas</a:t>
            </a:r>
            <a:r>
              <a:rPr lang="en-US" dirty="0" smtClean="0"/>
              <a:t>, </a:t>
            </a:r>
            <a:br>
              <a:rPr lang="en-US" dirty="0" smtClean="0"/>
            </a:b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Brad Pierce\Documents\JCSDA\Proxy_validation\seviri_12.0um.20060816.12Z.png"/>
          <p:cNvPicPr>
            <a:picLocks noChangeAspect="1" noChangeArrowheads="1"/>
          </p:cNvPicPr>
          <p:nvPr/>
        </p:nvPicPr>
        <p:blipFill>
          <a:blip r:embed="rId2"/>
          <a:srcRect/>
          <a:stretch>
            <a:fillRect/>
          </a:stretch>
        </p:blipFill>
        <p:spPr bwMode="auto">
          <a:xfrm>
            <a:off x="0" y="0"/>
            <a:ext cx="3422650" cy="3422650"/>
          </a:xfrm>
          <a:prstGeom prst="rect">
            <a:avLst/>
          </a:prstGeom>
          <a:noFill/>
        </p:spPr>
      </p:pic>
      <p:pic>
        <p:nvPicPr>
          <p:cNvPr id="5123" name="Picture 3" descr="C:\Users\Brad Pierce\Documents\JCSDA\Proxy_validation\wrfchem_crtm_12.3um.20060816.12Z.png"/>
          <p:cNvPicPr>
            <a:picLocks noChangeAspect="1" noChangeArrowheads="1"/>
          </p:cNvPicPr>
          <p:nvPr/>
        </p:nvPicPr>
        <p:blipFill>
          <a:blip r:embed="rId3"/>
          <a:srcRect/>
          <a:stretch>
            <a:fillRect/>
          </a:stretch>
        </p:blipFill>
        <p:spPr bwMode="auto">
          <a:xfrm>
            <a:off x="0" y="3435350"/>
            <a:ext cx="3422650" cy="3422650"/>
          </a:xfrm>
          <a:prstGeom prst="rect">
            <a:avLst/>
          </a:prstGeom>
          <a:noFill/>
        </p:spPr>
      </p:pic>
      <p:pic>
        <p:nvPicPr>
          <p:cNvPr id="5124" name="Picture 4" descr="C:\Users\Brad Pierce\Documents\JCSDA\Proxy_validation\Surface_emissivity_SEVIRI\TOArads_abi_crtmir_2006.08.16.1200_ABIemisFromUWiremis_wl_12.3_emismap.png"/>
          <p:cNvPicPr>
            <a:picLocks noChangeAspect="1" noChangeArrowheads="1"/>
          </p:cNvPicPr>
          <p:nvPr/>
        </p:nvPicPr>
        <p:blipFill>
          <a:blip r:embed="rId4"/>
          <a:srcRect/>
          <a:stretch>
            <a:fillRect/>
          </a:stretch>
        </p:blipFill>
        <p:spPr bwMode="auto">
          <a:xfrm>
            <a:off x="3505200" y="4608381"/>
            <a:ext cx="2999492" cy="2249619"/>
          </a:xfrm>
          <a:prstGeom prst="rect">
            <a:avLst/>
          </a:prstGeom>
          <a:noFill/>
        </p:spPr>
      </p:pic>
      <p:pic>
        <p:nvPicPr>
          <p:cNvPr id="5125" name="Picture 5" descr="C:\Users\Brad Pierce\Documents\JCSDA\Proxy_validation\Surface_emissivity_SEVIRI\TOArads_abi_crtmir_2006.08.16.1200_CRTMemis_wl_12.3_emismap.png"/>
          <p:cNvPicPr>
            <a:picLocks noChangeAspect="1" noChangeArrowheads="1"/>
          </p:cNvPicPr>
          <p:nvPr/>
        </p:nvPicPr>
        <p:blipFill>
          <a:blip r:embed="rId5"/>
          <a:srcRect/>
          <a:stretch>
            <a:fillRect/>
          </a:stretch>
        </p:blipFill>
        <p:spPr bwMode="auto">
          <a:xfrm>
            <a:off x="6144508" y="4608381"/>
            <a:ext cx="2999492" cy="2249619"/>
          </a:xfrm>
          <a:prstGeom prst="rect">
            <a:avLst/>
          </a:prstGeom>
          <a:noFill/>
        </p:spPr>
      </p:pic>
      <p:pic>
        <p:nvPicPr>
          <p:cNvPr id="7" name="Picture 21" descr="C:\Users\Brad Pierce\Documents\JCSDA\Proxy_validation\wrfchem_crtm_12.3um_vs_severi_12.0um.pdf.20060816.12Z.png"/>
          <p:cNvPicPr>
            <a:picLocks noChangeAspect="1" noChangeArrowheads="1"/>
          </p:cNvPicPr>
          <p:nvPr/>
        </p:nvPicPr>
        <p:blipFill>
          <a:blip r:embed="rId6"/>
          <a:srcRect/>
          <a:stretch>
            <a:fillRect/>
          </a:stretch>
        </p:blipFill>
        <p:spPr bwMode="auto">
          <a:xfrm>
            <a:off x="3429000" y="0"/>
            <a:ext cx="4445000" cy="4445000"/>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Brad Pierce\Documents\JCSDA\Proxy_validation\wrfchem_crtm_10.35um.20060816.12Z.png"/>
          <p:cNvPicPr>
            <a:picLocks noChangeAspect="1" noChangeArrowheads="1"/>
          </p:cNvPicPr>
          <p:nvPr/>
        </p:nvPicPr>
        <p:blipFill>
          <a:blip r:embed="rId2"/>
          <a:srcRect/>
          <a:stretch>
            <a:fillRect/>
          </a:stretch>
        </p:blipFill>
        <p:spPr bwMode="auto">
          <a:xfrm>
            <a:off x="0" y="3435350"/>
            <a:ext cx="3422650" cy="3422650"/>
          </a:xfrm>
          <a:prstGeom prst="rect">
            <a:avLst/>
          </a:prstGeom>
          <a:noFill/>
        </p:spPr>
      </p:pic>
      <p:pic>
        <p:nvPicPr>
          <p:cNvPr id="4099" name="Picture 3" descr="C:\Users\Brad Pierce\Documents\JCSDA\Proxy_validation\seviri_10.8um.20060816.12Z.png"/>
          <p:cNvPicPr>
            <a:picLocks noChangeAspect="1" noChangeArrowheads="1"/>
          </p:cNvPicPr>
          <p:nvPr/>
        </p:nvPicPr>
        <p:blipFill>
          <a:blip r:embed="rId3"/>
          <a:srcRect/>
          <a:stretch>
            <a:fillRect/>
          </a:stretch>
        </p:blipFill>
        <p:spPr bwMode="auto">
          <a:xfrm>
            <a:off x="0" y="0"/>
            <a:ext cx="3422650" cy="3422650"/>
          </a:xfrm>
          <a:prstGeom prst="rect">
            <a:avLst/>
          </a:prstGeom>
          <a:noFill/>
        </p:spPr>
      </p:pic>
      <p:pic>
        <p:nvPicPr>
          <p:cNvPr id="4100" name="Picture 4" descr="C:\Users\Brad Pierce\Documents\JCSDA\Proxy_validation\Surface_emissivity_SEVIRI\TOArads_abi_crtmir_2006.08.16.1200_ABIemisFromUWiremis_wl_10.4_emismap.png"/>
          <p:cNvPicPr>
            <a:picLocks noChangeAspect="1" noChangeArrowheads="1"/>
          </p:cNvPicPr>
          <p:nvPr/>
        </p:nvPicPr>
        <p:blipFill>
          <a:blip r:embed="rId4"/>
          <a:srcRect/>
          <a:stretch>
            <a:fillRect/>
          </a:stretch>
        </p:blipFill>
        <p:spPr bwMode="auto">
          <a:xfrm>
            <a:off x="3429000" y="4608381"/>
            <a:ext cx="2999492" cy="2249619"/>
          </a:xfrm>
          <a:prstGeom prst="rect">
            <a:avLst/>
          </a:prstGeom>
          <a:noFill/>
        </p:spPr>
      </p:pic>
      <p:pic>
        <p:nvPicPr>
          <p:cNvPr id="4101" name="Picture 5" descr="C:\Users\Brad Pierce\Documents\JCSDA\Proxy_validation\Surface_emissivity_SEVIRI\TOArads_abi_crtmir_2006.08.16.1200_CRTMemis_wl_10.4_emismap.png"/>
          <p:cNvPicPr>
            <a:picLocks noChangeAspect="1" noChangeArrowheads="1"/>
          </p:cNvPicPr>
          <p:nvPr/>
        </p:nvPicPr>
        <p:blipFill>
          <a:blip r:embed="rId5"/>
          <a:srcRect/>
          <a:stretch>
            <a:fillRect/>
          </a:stretch>
        </p:blipFill>
        <p:spPr bwMode="auto">
          <a:xfrm>
            <a:off x="6144508" y="4608381"/>
            <a:ext cx="2999492" cy="2249619"/>
          </a:xfrm>
          <a:prstGeom prst="rect">
            <a:avLst/>
          </a:prstGeom>
          <a:noFill/>
        </p:spPr>
      </p:pic>
      <p:pic>
        <p:nvPicPr>
          <p:cNvPr id="7" name="Picture 22" descr="C:\Users\Brad Pierce\Documents\JCSDA\Proxy_validation\wrfchem_crtm_10.35um_vs_severi_10.8um.pdf.20060816.12Z.png"/>
          <p:cNvPicPr>
            <a:picLocks noChangeAspect="1" noChangeArrowheads="1"/>
          </p:cNvPicPr>
          <p:nvPr/>
        </p:nvPicPr>
        <p:blipFill>
          <a:blip r:embed="rId6"/>
          <a:srcRect/>
          <a:stretch>
            <a:fillRect/>
          </a:stretch>
        </p:blipFill>
        <p:spPr bwMode="auto">
          <a:xfrm>
            <a:off x="3429000" y="0"/>
            <a:ext cx="4445000" cy="4445000"/>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Brad Pierce\Documents\JCSDA\Proxy_validation\seviri_9.66um.20060816.12Z.png"/>
          <p:cNvPicPr>
            <a:picLocks noChangeAspect="1" noChangeArrowheads="1"/>
          </p:cNvPicPr>
          <p:nvPr/>
        </p:nvPicPr>
        <p:blipFill>
          <a:blip r:embed="rId2"/>
          <a:srcRect/>
          <a:stretch>
            <a:fillRect/>
          </a:stretch>
        </p:blipFill>
        <p:spPr bwMode="auto">
          <a:xfrm>
            <a:off x="0" y="0"/>
            <a:ext cx="3422650" cy="3422650"/>
          </a:xfrm>
          <a:prstGeom prst="rect">
            <a:avLst/>
          </a:prstGeom>
          <a:noFill/>
        </p:spPr>
      </p:pic>
      <p:pic>
        <p:nvPicPr>
          <p:cNvPr id="3075" name="Picture 3" descr="C:\Users\Brad Pierce\Documents\JCSDA\Proxy_validation\wrfchem_crtm_9.61um.20060816.12Z.png"/>
          <p:cNvPicPr>
            <a:picLocks noChangeAspect="1" noChangeArrowheads="1"/>
          </p:cNvPicPr>
          <p:nvPr/>
        </p:nvPicPr>
        <p:blipFill>
          <a:blip r:embed="rId3"/>
          <a:srcRect/>
          <a:stretch>
            <a:fillRect/>
          </a:stretch>
        </p:blipFill>
        <p:spPr bwMode="auto">
          <a:xfrm>
            <a:off x="0" y="3435350"/>
            <a:ext cx="3422650" cy="3422650"/>
          </a:xfrm>
          <a:prstGeom prst="rect">
            <a:avLst/>
          </a:prstGeom>
          <a:noFill/>
        </p:spPr>
      </p:pic>
      <p:pic>
        <p:nvPicPr>
          <p:cNvPr id="3076" name="Picture 4" descr="C:\Users\Brad Pierce\Documents\JCSDA\Proxy_validation\Surface_emissivity_SEVIRI\TOArads_abi_crtmir_2006.08.16.1200_ABIemisFromUWiremis_wl_9.6_emismap.png"/>
          <p:cNvPicPr>
            <a:picLocks noChangeAspect="1" noChangeArrowheads="1"/>
          </p:cNvPicPr>
          <p:nvPr/>
        </p:nvPicPr>
        <p:blipFill>
          <a:blip r:embed="rId4"/>
          <a:srcRect/>
          <a:stretch>
            <a:fillRect/>
          </a:stretch>
        </p:blipFill>
        <p:spPr bwMode="auto">
          <a:xfrm>
            <a:off x="3429000" y="4608381"/>
            <a:ext cx="2999492" cy="2249619"/>
          </a:xfrm>
          <a:prstGeom prst="rect">
            <a:avLst/>
          </a:prstGeom>
          <a:noFill/>
        </p:spPr>
      </p:pic>
      <p:pic>
        <p:nvPicPr>
          <p:cNvPr id="3077" name="Picture 5" descr="C:\Users\Brad Pierce\Documents\JCSDA\Proxy_validation\Surface_emissivity_SEVIRI\TOArads_abi_crtmir_2006.08.16.1200_CRTMemis_wl_9.6_emismap.png"/>
          <p:cNvPicPr>
            <a:picLocks noChangeAspect="1" noChangeArrowheads="1"/>
          </p:cNvPicPr>
          <p:nvPr/>
        </p:nvPicPr>
        <p:blipFill>
          <a:blip r:embed="rId5"/>
          <a:srcRect/>
          <a:stretch>
            <a:fillRect/>
          </a:stretch>
        </p:blipFill>
        <p:spPr bwMode="auto">
          <a:xfrm>
            <a:off x="6144508" y="4608381"/>
            <a:ext cx="2999492" cy="2249619"/>
          </a:xfrm>
          <a:prstGeom prst="rect">
            <a:avLst/>
          </a:prstGeom>
          <a:noFill/>
        </p:spPr>
      </p:pic>
      <p:pic>
        <p:nvPicPr>
          <p:cNvPr id="7" name="Picture 23" descr="C:\Users\Brad Pierce\Documents\JCSDA\Proxy_validation\wrfchem_crtm_9.61um_vs_severi_9.66um.pdf.20060816.12Z.png"/>
          <p:cNvPicPr>
            <a:picLocks noChangeAspect="1" noChangeArrowheads="1"/>
          </p:cNvPicPr>
          <p:nvPr/>
        </p:nvPicPr>
        <p:blipFill>
          <a:blip r:embed="rId6"/>
          <a:srcRect/>
          <a:stretch>
            <a:fillRect/>
          </a:stretch>
        </p:blipFill>
        <p:spPr bwMode="auto">
          <a:xfrm>
            <a:off x="3429000" y="0"/>
            <a:ext cx="4445000" cy="4445000"/>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Brad Pierce\Documents\JCSDA\Proxy_validation\seviri_8.70um.20060816.12Z.png"/>
          <p:cNvPicPr>
            <a:picLocks noChangeAspect="1" noChangeArrowheads="1"/>
          </p:cNvPicPr>
          <p:nvPr/>
        </p:nvPicPr>
        <p:blipFill>
          <a:blip r:embed="rId2"/>
          <a:srcRect/>
          <a:stretch>
            <a:fillRect/>
          </a:stretch>
        </p:blipFill>
        <p:spPr bwMode="auto">
          <a:xfrm>
            <a:off x="0" y="0"/>
            <a:ext cx="3422650" cy="3422650"/>
          </a:xfrm>
          <a:prstGeom prst="rect">
            <a:avLst/>
          </a:prstGeom>
          <a:noFill/>
        </p:spPr>
      </p:pic>
      <p:pic>
        <p:nvPicPr>
          <p:cNvPr id="9219" name="Picture 3" descr="C:\Users\Brad Pierce\Documents\JCSDA\Proxy_validation\wrfchem_crtm_8.5um.20060816.12Z.png"/>
          <p:cNvPicPr>
            <a:picLocks noChangeAspect="1" noChangeArrowheads="1"/>
          </p:cNvPicPr>
          <p:nvPr/>
        </p:nvPicPr>
        <p:blipFill>
          <a:blip r:embed="rId3"/>
          <a:srcRect/>
          <a:stretch>
            <a:fillRect/>
          </a:stretch>
        </p:blipFill>
        <p:spPr bwMode="auto">
          <a:xfrm>
            <a:off x="0" y="3435350"/>
            <a:ext cx="3422650" cy="3422650"/>
          </a:xfrm>
          <a:prstGeom prst="rect">
            <a:avLst/>
          </a:prstGeom>
          <a:noFill/>
        </p:spPr>
      </p:pic>
      <p:pic>
        <p:nvPicPr>
          <p:cNvPr id="8194" name="Picture 2" descr="C:\Users\Brad Pierce\Documents\JCSDA\Proxy_validation\Surface_emissivity_SEVIRI\TOArads_abi_crtmir_2006.08.16.1200_ABIemisFromUWiremis_wl_8.5_emismap.png"/>
          <p:cNvPicPr>
            <a:picLocks noChangeAspect="1" noChangeArrowheads="1"/>
          </p:cNvPicPr>
          <p:nvPr/>
        </p:nvPicPr>
        <p:blipFill>
          <a:blip r:embed="rId4"/>
          <a:srcRect/>
          <a:stretch>
            <a:fillRect/>
          </a:stretch>
        </p:blipFill>
        <p:spPr bwMode="auto">
          <a:xfrm>
            <a:off x="3429000" y="4608381"/>
            <a:ext cx="2999492" cy="2249619"/>
          </a:xfrm>
          <a:prstGeom prst="rect">
            <a:avLst/>
          </a:prstGeom>
          <a:noFill/>
        </p:spPr>
      </p:pic>
      <p:pic>
        <p:nvPicPr>
          <p:cNvPr id="8195" name="Picture 3" descr="C:\Users\Brad Pierce\Documents\JCSDA\Proxy_validation\Surface_emissivity_SEVIRI\TOArads_abi_crtmir_2006.08.16.1200_CRTMemis_wl_8.5_emismap.png"/>
          <p:cNvPicPr>
            <a:picLocks noChangeAspect="1" noChangeArrowheads="1"/>
          </p:cNvPicPr>
          <p:nvPr/>
        </p:nvPicPr>
        <p:blipFill>
          <a:blip r:embed="rId5"/>
          <a:srcRect/>
          <a:stretch>
            <a:fillRect/>
          </a:stretch>
        </p:blipFill>
        <p:spPr bwMode="auto">
          <a:xfrm>
            <a:off x="6144508" y="4608381"/>
            <a:ext cx="2999492" cy="2249619"/>
          </a:xfrm>
          <a:prstGeom prst="rect">
            <a:avLst/>
          </a:prstGeom>
          <a:noFill/>
        </p:spPr>
      </p:pic>
      <p:pic>
        <p:nvPicPr>
          <p:cNvPr id="7" name="Picture 24" descr="C:\Users\Brad Pierce\Documents\JCSDA\Proxy_validation\wrfchem_crtm_8.5um_vs_severi_8.70um.pdf.20060816.12Z.png"/>
          <p:cNvPicPr>
            <a:picLocks noChangeAspect="1" noChangeArrowheads="1"/>
          </p:cNvPicPr>
          <p:nvPr/>
        </p:nvPicPr>
        <p:blipFill>
          <a:blip r:embed="rId6"/>
          <a:srcRect/>
          <a:stretch>
            <a:fillRect/>
          </a:stretch>
        </p:blipFill>
        <p:spPr bwMode="auto">
          <a:xfrm>
            <a:off x="3429000" y="0"/>
            <a:ext cx="4445000" cy="4445000"/>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Brad Pierce\Documents\JCSDA\Proxy_validation\wrfchem_crtm_7.34um.20060816.12Z.png"/>
          <p:cNvPicPr>
            <a:picLocks noChangeAspect="1" noChangeArrowheads="1"/>
          </p:cNvPicPr>
          <p:nvPr/>
        </p:nvPicPr>
        <p:blipFill>
          <a:blip r:embed="rId2"/>
          <a:srcRect/>
          <a:stretch>
            <a:fillRect/>
          </a:stretch>
        </p:blipFill>
        <p:spPr bwMode="auto">
          <a:xfrm>
            <a:off x="0" y="3435350"/>
            <a:ext cx="3422650" cy="3422650"/>
          </a:xfrm>
          <a:prstGeom prst="rect">
            <a:avLst/>
          </a:prstGeom>
          <a:noFill/>
        </p:spPr>
      </p:pic>
      <p:pic>
        <p:nvPicPr>
          <p:cNvPr id="8195" name="Picture 3" descr="C:\Users\Brad Pierce\Documents\JCSDA\Proxy_validation\seviri_7.35um.20060816.12Z.png"/>
          <p:cNvPicPr>
            <a:picLocks noChangeAspect="1" noChangeArrowheads="1"/>
          </p:cNvPicPr>
          <p:nvPr/>
        </p:nvPicPr>
        <p:blipFill>
          <a:blip r:embed="rId3"/>
          <a:srcRect/>
          <a:stretch>
            <a:fillRect/>
          </a:stretch>
        </p:blipFill>
        <p:spPr bwMode="auto">
          <a:xfrm>
            <a:off x="0" y="0"/>
            <a:ext cx="3422650" cy="3422650"/>
          </a:xfrm>
          <a:prstGeom prst="rect">
            <a:avLst/>
          </a:prstGeom>
          <a:noFill/>
        </p:spPr>
      </p:pic>
      <p:pic>
        <p:nvPicPr>
          <p:cNvPr id="9218" name="Picture 2" descr="C:\Users\Brad Pierce\Documents\JCSDA\Proxy_validation\Surface_emissivity_SEVIRI\TOArads_abi_crtmir_2006.08.16.1200_ABIemisFromUWiremis_wl_7.3_emismap.png"/>
          <p:cNvPicPr>
            <a:picLocks noChangeAspect="1" noChangeArrowheads="1"/>
          </p:cNvPicPr>
          <p:nvPr/>
        </p:nvPicPr>
        <p:blipFill>
          <a:blip r:embed="rId4"/>
          <a:srcRect/>
          <a:stretch>
            <a:fillRect/>
          </a:stretch>
        </p:blipFill>
        <p:spPr bwMode="auto">
          <a:xfrm>
            <a:off x="3429000" y="4608381"/>
            <a:ext cx="2999492" cy="2249619"/>
          </a:xfrm>
          <a:prstGeom prst="rect">
            <a:avLst/>
          </a:prstGeom>
          <a:noFill/>
        </p:spPr>
      </p:pic>
      <p:pic>
        <p:nvPicPr>
          <p:cNvPr id="9219" name="Picture 3" descr="C:\Users\Brad Pierce\Documents\JCSDA\Proxy_validation\Surface_emissivity_SEVIRI\TOArads_abi_crtmir_2006.08.16.1200_CRTMemis_wl_7.3_emismap.png"/>
          <p:cNvPicPr>
            <a:picLocks noChangeAspect="1" noChangeArrowheads="1"/>
          </p:cNvPicPr>
          <p:nvPr/>
        </p:nvPicPr>
        <p:blipFill>
          <a:blip r:embed="rId5"/>
          <a:srcRect/>
          <a:stretch>
            <a:fillRect/>
          </a:stretch>
        </p:blipFill>
        <p:spPr bwMode="auto">
          <a:xfrm>
            <a:off x="6144508" y="4608381"/>
            <a:ext cx="2999492" cy="2249619"/>
          </a:xfrm>
          <a:prstGeom prst="rect">
            <a:avLst/>
          </a:prstGeom>
          <a:noFill/>
        </p:spPr>
      </p:pic>
      <p:pic>
        <p:nvPicPr>
          <p:cNvPr id="7" name="Picture 25" descr="C:\Users\Brad Pierce\Documents\JCSDA\Proxy_validation\wrfchem_crtm_7.34um_vs_severi_7.35um.pdf.20060816.12Z.png"/>
          <p:cNvPicPr>
            <a:picLocks noChangeAspect="1" noChangeArrowheads="1"/>
          </p:cNvPicPr>
          <p:nvPr/>
        </p:nvPicPr>
        <p:blipFill>
          <a:blip r:embed="rId6"/>
          <a:srcRect/>
          <a:stretch>
            <a:fillRect/>
          </a:stretch>
        </p:blipFill>
        <p:spPr bwMode="auto">
          <a:xfrm>
            <a:off x="3429000" y="0"/>
            <a:ext cx="4445000" cy="4445000"/>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Brad Pierce\Documents\JCSDA\Proxy_validation\seviri_6.25um.20060816.12Z.png"/>
          <p:cNvPicPr>
            <a:picLocks noChangeAspect="1" noChangeArrowheads="1"/>
          </p:cNvPicPr>
          <p:nvPr/>
        </p:nvPicPr>
        <p:blipFill>
          <a:blip r:embed="rId2"/>
          <a:srcRect/>
          <a:stretch>
            <a:fillRect/>
          </a:stretch>
        </p:blipFill>
        <p:spPr bwMode="auto">
          <a:xfrm>
            <a:off x="0" y="0"/>
            <a:ext cx="3422650" cy="3422650"/>
          </a:xfrm>
          <a:prstGeom prst="rect">
            <a:avLst/>
          </a:prstGeom>
          <a:noFill/>
        </p:spPr>
      </p:pic>
      <p:pic>
        <p:nvPicPr>
          <p:cNvPr id="7171" name="Picture 3" descr="C:\Users\Brad Pierce\Documents\JCSDA\Proxy_validation\wrfchem_crtm_6.19um.20060816.12Z.png"/>
          <p:cNvPicPr>
            <a:picLocks noChangeAspect="1" noChangeArrowheads="1"/>
          </p:cNvPicPr>
          <p:nvPr/>
        </p:nvPicPr>
        <p:blipFill>
          <a:blip r:embed="rId3"/>
          <a:srcRect/>
          <a:stretch>
            <a:fillRect/>
          </a:stretch>
        </p:blipFill>
        <p:spPr bwMode="auto">
          <a:xfrm>
            <a:off x="0" y="3435350"/>
            <a:ext cx="3422650" cy="3422650"/>
          </a:xfrm>
          <a:prstGeom prst="rect">
            <a:avLst/>
          </a:prstGeom>
          <a:noFill/>
        </p:spPr>
      </p:pic>
      <p:pic>
        <p:nvPicPr>
          <p:cNvPr id="10242" name="Picture 2" descr="C:\Users\Brad Pierce\Documents\JCSDA\Proxy_validation\Surface_emissivity_SEVIRI\TOArads_abi_crtmir_2006.08.16.1200_ABIemisFromUWiremis_wl_6.9_emismap.png"/>
          <p:cNvPicPr>
            <a:picLocks noChangeAspect="1" noChangeArrowheads="1"/>
          </p:cNvPicPr>
          <p:nvPr/>
        </p:nvPicPr>
        <p:blipFill>
          <a:blip r:embed="rId4"/>
          <a:srcRect/>
          <a:stretch>
            <a:fillRect/>
          </a:stretch>
        </p:blipFill>
        <p:spPr bwMode="auto">
          <a:xfrm>
            <a:off x="3429000" y="4608381"/>
            <a:ext cx="2999492" cy="2249619"/>
          </a:xfrm>
          <a:prstGeom prst="rect">
            <a:avLst/>
          </a:prstGeom>
          <a:noFill/>
        </p:spPr>
      </p:pic>
      <p:pic>
        <p:nvPicPr>
          <p:cNvPr id="10243" name="Picture 3" descr="C:\Users\Brad Pierce\Documents\JCSDA\Proxy_validation\Surface_emissivity_SEVIRI\TOArads_abi_crtmir_2006.08.16.1200_CRTMemis_wl_6.9_emismap.png"/>
          <p:cNvPicPr>
            <a:picLocks noChangeAspect="1" noChangeArrowheads="1"/>
          </p:cNvPicPr>
          <p:nvPr/>
        </p:nvPicPr>
        <p:blipFill>
          <a:blip r:embed="rId5"/>
          <a:srcRect/>
          <a:stretch>
            <a:fillRect/>
          </a:stretch>
        </p:blipFill>
        <p:spPr bwMode="auto">
          <a:xfrm>
            <a:off x="6144508" y="4608381"/>
            <a:ext cx="2999492" cy="2249619"/>
          </a:xfrm>
          <a:prstGeom prst="rect">
            <a:avLst/>
          </a:prstGeom>
          <a:noFill/>
        </p:spPr>
      </p:pic>
      <p:pic>
        <p:nvPicPr>
          <p:cNvPr id="7" name="Picture 26" descr="C:\Users\Brad Pierce\Documents\JCSDA\Proxy_validation\wrfchem_crtm_6.19um_vs_severi_6.25um.pdf.20060816.12Z.png"/>
          <p:cNvPicPr>
            <a:picLocks noChangeAspect="1" noChangeArrowheads="1"/>
          </p:cNvPicPr>
          <p:nvPr/>
        </p:nvPicPr>
        <p:blipFill>
          <a:blip r:embed="rId6"/>
          <a:srcRect/>
          <a:stretch>
            <a:fillRect/>
          </a:stretch>
        </p:blipFill>
        <p:spPr bwMode="auto">
          <a:xfrm>
            <a:off x="3429000" y="0"/>
            <a:ext cx="4445000" cy="4445000"/>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Brad Pierce\Documents\JCSDA\Proxy_validation\wrfchem_crtm_3.9um.20060816.12Z.png"/>
          <p:cNvPicPr>
            <a:picLocks noChangeAspect="1" noChangeArrowheads="1"/>
          </p:cNvPicPr>
          <p:nvPr/>
        </p:nvPicPr>
        <p:blipFill>
          <a:blip r:embed="rId2"/>
          <a:srcRect/>
          <a:stretch>
            <a:fillRect/>
          </a:stretch>
        </p:blipFill>
        <p:spPr bwMode="auto">
          <a:xfrm>
            <a:off x="0" y="3435350"/>
            <a:ext cx="3422650" cy="3422650"/>
          </a:xfrm>
          <a:prstGeom prst="rect">
            <a:avLst/>
          </a:prstGeom>
          <a:noFill/>
        </p:spPr>
      </p:pic>
      <p:pic>
        <p:nvPicPr>
          <p:cNvPr id="6147" name="Picture 3" descr="C:\Users\Brad Pierce\Documents\JCSDA\Proxy_validation\seviri_3.92um.20060816.12Z.png"/>
          <p:cNvPicPr>
            <a:picLocks noChangeAspect="1" noChangeArrowheads="1"/>
          </p:cNvPicPr>
          <p:nvPr/>
        </p:nvPicPr>
        <p:blipFill>
          <a:blip r:embed="rId3"/>
          <a:srcRect/>
          <a:stretch>
            <a:fillRect/>
          </a:stretch>
        </p:blipFill>
        <p:spPr bwMode="auto">
          <a:xfrm>
            <a:off x="0" y="0"/>
            <a:ext cx="3422650" cy="3422650"/>
          </a:xfrm>
          <a:prstGeom prst="rect">
            <a:avLst/>
          </a:prstGeom>
          <a:noFill/>
        </p:spPr>
      </p:pic>
      <p:pic>
        <p:nvPicPr>
          <p:cNvPr id="11266" name="Picture 2" descr="C:\Users\Brad Pierce\Documents\JCSDA\Proxy_validation\Surface_emissivity_SEVIRI\TOArads_abi_crtmir_2006.08.16.1200_ABIemisFromUWiremis_wl_3.9_emismap.png"/>
          <p:cNvPicPr>
            <a:picLocks noChangeAspect="1" noChangeArrowheads="1"/>
          </p:cNvPicPr>
          <p:nvPr/>
        </p:nvPicPr>
        <p:blipFill>
          <a:blip r:embed="rId4"/>
          <a:srcRect/>
          <a:stretch>
            <a:fillRect/>
          </a:stretch>
        </p:blipFill>
        <p:spPr bwMode="auto">
          <a:xfrm>
            <a:off x="3505200" y="4608381"/>
            <a:ext cx="2999492" cy="2249619"/>
          </a:xfrm>
          <a:prstGeom prst="rect">
            <a:avLst/>
          </a:prstGeom>
          <a:noFill/>
        </p:spPr>
      </p:pic>
      <p:pic>
        <p:nvPicPr>
          <p:cNvPr id="11267" name="Picture 3" descr="C:\Users\Brad Pierce\Documents\JCSDA\Proxy_validation\Surface_emissivity_SEVIRI\TOArads_abi_crtmir_2006.08.16.1200_CRTMemis_wl_3.9_emismap.png"/>
          <p:cNvPicPr>
            <a:picLocks noChangeAspect="1" noChangeArrowheads="1"/>
          </p:cNvPicPr>
          <p:nvPr/>
        </p:nvPicPr>
        <p:blipFill>
          <a:blip r:embed="rId5"/>
          <a:srcRect/>
          <a:stretch>
            <a:fillRect/>
          </a:stretch>
        </p:blipFill>
        <p:spPr bwMode="auto">
          <a:xfrm>
            <a:off x="6144508" y="4608381"/>
            <a:ext cx="2999492" cy="2249619"/>
          </a:xfrm>
          <a:prstGeom prst="rect">
            <a:avLst/>
          </a:prstGeom>
          <a:noFill/>
        </p:spPr>
      </p:pic>
      <p:pic>
        <p:nvPicPr>
          <p:cNvPr id="7" name="Picture 27" descr="C:\Users\Brad Pierce\Documents\JCSDA\Proxy_validation\wrfchem_crtm_3.9um_vs_severi_3.92um.pdf.20060816.12Z.png"/>
          <p:cNvPicPr>
            <a:picLocks noChangeAspect="1" noChangeArrowheads="1"/>
          </p:cNvPicPr>
          <p:nvPr/>
        </p:nvPicPr>
        <p:blipFill>
          <a:blip r:embed="rId6"/>
          <a:srcRect/>
          <a:stretch>
            <a:fillRect/>
          </a:stretch>
        </p:blipFill>
        <p:spPr bwMode="auto">
          <a:xfrm>
            <a:off x="3505200" y="0"/>
            <a:ext cx="4445000" cy="4445000"/>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Brad Pierce\Documents\JCSDA\Proxy_validation\seviri_1.64um.20060816.12Z.png"/>
          <p:cNvPicPr>
            <a:picLocks noChangeAspect="1" noChangeArrowheads="1"/>
          </p:cNvPicPr>
          <p:nvPr/>
        </p:nvPicPr>
        <p:blipFill>
          <a:blip r:embed="rId2"/>
          <a:srcRect/>
          <a:stretch>
            <a:fillRect/>
          </a:stretch>
        </p:blipFill>
        <p:spPr bwMode="auto">
          <a:xfrm>
            <a:off x="0" y="0"/>
            <a:ext cx="3422650" cy="3422650"/>
          </a:xfrm>
          <a:prstGeom prst="rect">
            <a:avLst/>
          </a:prstGeom>
          <a:noFill/>
        </p:spPr>
      </p:pic>
      <p:pic>
        <p:nvPicPr>
          <p:cNvPr id="5123" name="Picture 3" descr="C:\Users\Brad Pierce\Documents\JCSDA\Proxy_validation\wrfchem_crtm_1.61um.20060816.12Z.png"/>
          <p:cNvPicPr>
            <a:picLocks noChangeAspect="1" noChangeArrowheads="1"/>
          </p:cNvPicPr>
          <p:nvPr/>
        </p:nvPicPr>
        <p:blipFill>
          <a:blip r:embed="rId3"/>
          <a:srcRect/>
          <a:stretch>
            <a:fillRect/>
          </a:stretch>
        </p:blipFill>
        <p:spPr bwMode="auto">
          <a:xfrm>
            <a:off x="0" y="3435350"/>
            <a:ext cx="3422650" cy="3422650"/>
          </a:xfrm>
          <a:prstGeom prst="rect">
            <a:avLst/>
          </a:prstGeom>
          <a:noFill/>
        </p:spPr>
      </p:pic>
      <p:pic>
        <p:nvPicPr>
          <p:cNvPr id="5" name="Picture 22" descr="C:\Users\Brad Pierce\Documents\JCSDA\Proxy_validation\wrfchem_crtm_1.61um_surface.20060816.12Z.png"/>
          <p:cNvPicPr>
            <a:picLocks noChangeAspect="1" noChangeArrowheads="1"/>
          </p:cNvPicPr>
          <p:nvPr/>
        </p:nvPicPr>
        <p:blipFill>
          <a:blip r:embed="rId4"/>
          <a:srcRect/>
          <a:stretch>
            <a:fillRect/>
          </a:stretch>
        </p:blipFill>
        <p:spPr bwMode="auto">
          <a:xfrm>
            <a:off x="3352800" y="3435350"/>
            <a:ext cx="3422650" cy="3422650"/>
          </a:xfrm>
          <a:prstGeom prst="rect">
            <a:avLst/>
          </a:prstGeom>
          <a:noFill/>
        </p:spPr>
      </p:pic>
      <p:pic>
        <p:nvPicPr>
          <p:cNvPr id="6" name="Picture 3" descr="C:\Users\Brad Pierce\Documents\JCSDA\Proxy_validation\wrfchem_crtm_1.61um_vs_severi_1.64um.pdf.20060816.12Z.png"/>
          <p:cNvPicPr>
            <a:picLocks noChangeAspect="1" noChangeArrowheads="1"/>
          </p:cNvPicPr>
          <p:nvPr/>
        </p:nvPicPr>
        <p:blipFill>
          <a:blip r:embed="rId5"/>
          <a:srcRect/>
          <a:stretch>
            <a:fillRect/>
          </a:stretch>
        </p:blipFill>
        <p:spPr bwMode="auto">
          <a:xfrm>
            <a:off x="3429000" y="0"/>
            <a:ext cx="3422650" cy="3422650"/>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Brad Pierce\Documents\JCSDA\Proxy_validation\wrfchem_crtm_0.87um.20060816.12Z.png"/>
          <p:cNvPicPr>
            <a:picLocks noChangeAspect="1" noChangeArrowheads="1"/>
          </p:cNvPicPr>
          <p:nvPr/>
        </p:nvPicPr>
        <p:blipFill>
          <a:blip r:embed="rId2"/>
          <a:srcRect/>
          <a:stretch>
            <a:fillRect/>
          </a:stretch>
        </p:blipFill>
        <p:spPr bwMode="auto">
          <a:xfrm>
            <a:off x="0" y="3435350"/>
            <a:ext cx="3422650" cy="3422650"/>
          </a:xfrm>
          <a:prstGeom prst="rect">
            <a:avLst/>
          </a:prstGeom>
          <a:noFill/>
        </p:spPr>
      </p:pic>
      <p:pic>
        <p:nvPicPr>
          <p:cNvPr id="4099" name="Picture 3" descr="C:\Users\Brad Pierce\Documents\JCSDA\Proxy_validation\seviri_0.81um.20060816.12Z.png"/>
          <p:cNvPicPr>
            <a:picLocks noChangeAspect="1" noChangeArrowheads="1"/>
          </p:cNvPicPr>
          <p:nvPr/>
        </p:nvPicPr>
        <p:blipFill>
          <a:blip r:embed="rId3"/>
          <a:srcRect/>
          <a:stretch>
            <a:fillRect/>
          </a:stretch>
        </p:blipFill>
        <p:spPr bwMode="auto">
          <a:xfrm>
            <a:off x="0" y="0"/>
            <a:ext cx="3422650" cy="3422650"/>
          </a:xfrm>
          <a:prstGeom prst="rect">
            <a:avLst/>
          </a:prstGeom>
          <a:noFill/>
        </p:spPr>
      </p:pic>
      <p:pic>
        <p:nvPicPr>
          <p:cNvPr id="7" name="Picture 23" descr="C:\Users\Brad Pierce\Documents\JCSDA\Proxy_validation\wrfchem_crtm_0.87um_surface.20060816.12Z.png"/>
          <p:cNvPicPr>
            <a:picLocks noChangeAspect="1" noChangeArrowheads="1"/>
          </p:cNvPicPr>
          <p:nvPr/>
        </p:nvPicPr>
        <p:blipFill>
          <a:blip r:embed="rId4"/>
          <a:srcRect/>
          <a:stretch>
            <a:fillRect/>
          </a:stretch>
        </p:blipFill>
        <p:spPr bwMode="auto">
          <a:xfrm>
            <a:off x="3352800" y="3435350"/>
            <a:ext cx="3422650" cy="3422650"/>
          </a:xfrm>
          <a:prstGeom prst="rect">
            <a:avLst/>
          </a:prstGeom>
          <a:noFill/>
        </p:spPr>
      </p:pic>
      <p:pic>
        <p:nvPicPr>
          <p:cNvPr id="8" name="Picture 4" descr="C:\Users\Brad Pierce\Documents\JCSDA\Proxy_validation\wrfchem_crtm_0.87um_vs_severi_0.81um.pdf.20060816.12Z.png"/>
          <p:cNvPicPr>
            <a:picLocks noChangeAspect="1" noChangeArrowheads="1"/>
          </p:cNvPicPr>
          <p:nvPr/>
        </p:nvPicPr>
        <p:blipFill>
          <a:blip r:embed="rId5"/>
          <a:srcRect/>
          <a:stretch>
            <a:fillRect/>
          </a:stretch>
        </p:blipFill>
        <p:spPr bwMode="auto">
          <a:xfrm>
            <a:off x="3429000" y="0"/>
            <a:ext cx="3422650" cy="3422650"/>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noChangeArrowheads="1"/>
          </p:cNvSpPr>
          <p:nvPr/>
        </p:nvSpPr>
        <p:spPr bwMode="auto">
          <a:xfrm>
            <a:off x="0" y="0"/>
            <a:ext cx="8544006" cy="683264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sng"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GOCART Aerosol Effective Radius(gotten from CRTMV2.0.2)</a:t>
            </a:r>
            <a:endParaRPr kumimoji="0" lang="en-US" sz="24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In CRTM there are 8 aerosol types.</a:t>
            </a:r>
            <a:endParaRPr kumimoji="0" lang="en-US"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Itype</a:t>
            </a:r>
            <a:endParaRPr kumimoji="0" lang="en-US"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1 dust</a:t>
            </a:r>
            <a:endParaRPr kumimoji="0" lang="en-US"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2 Sea salt SSAM</a:t>
            </a:r>
            <a:endParaRPr kumimoji="0" lang="en-US"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3 Sea salt SSCM1</a:t>
            </a:r>
            <a:endParaRPr kumimoji="0" lang="en-US"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4 Sea salt SSMC2</a:t>
            </a:r>
            <a:endParaRPr kumimoji="0" lang="en-US"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5 Sea salt SSCM3</a:t>
            </a:r>
            <a:endParaRPr kumimoji="0" lang="en-US"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6 Organic carbon</a:t>
            </a:r>
            <a:endParaRPr kumimoji="0" lang="en-US"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7 Black carbon</a:t>
            </a:r>
            <a:endParaRPr kumimoji="0" lang="en-US"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8 Sulfate</a:t>
            </a:r>
            <a:endParaRPr kumimoji="0" lang="en-US"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sng"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Calculation of aerosol effective radius</a:t>
            </a:r>
            <a:endParaRPr kumimoji="0" lang="en-US"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We are using a function from CRTMV2.0.2</a:t>
            </a:r>
            <a:endParaRPr kumimoji="0" lang="en-US"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FUNCTION </a:t>
            </a:r>
            <a:r>
              <a:rPr kumimoji="0" lang="en-US"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GOCART_Aerosol_size</a:t>
            </a:r>
            <a:r>
              <a:rPr kumimoji="0" lang="en-US"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r>
              <a:rPr kumimoji="0" lang="en-US"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kk,ITYPE</a:t>
            </a:r>
            <a:r>
              <a:rPr kumimoji="0" lang="en-US"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&amp;  ! Input</a:t>
            </a:r>
            <a:endParaRPr kumimoji="0" lang="en-US"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a:t>
            </a:r>
            <a:r>
              <a:rPr kumimoji="0" lang="en-US"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t, &amp;  ! Input in K</a:t>
            </a:r>
            <a:endParaRPr kumimoji="0" lang="en-US"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q, &amp;  ! Input in g/kg</a:t>
            </a:r>
            <a:endParaRPr kumimoji="0" lang="en-US"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p) &amp;  ! Input in </a:t>
            </a:r>
            <a:r>
              <a:rPr kumimoji="0" lang="en-US"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hPa</a:t>
            </a:r>
            <a:endParaRPr kumimoji="0" lang="en-US"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RESULT(</a:t>
            </a:r>
            <a:r>
              <a:rPr kumimoji="0" lang="en-US"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R_eff</a:t>
            </a:r>
            <a:r>
              <a:rPr kumimoji="0" lang="en-US"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    ! in micrometer</a:t>
            </a:r>
            <a:endParaRPr kumimoji="0" lang="en-US"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Effective radius;   </a:t>
            </a:r>
            <a:r>
              <a:rPr kumimoji="0" lang="en-US"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R_eff</a:t>
            </a:r>
            <a:r>
              <a:rPr kumimoji="0" lang="en-US"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r>
              <a:rPr kumimoji="0" lang="en-US"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nradii</a:t>
            </a:r>
            <a:r>
              <a:rPr kumimoji="0" lang="en-US"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ntype</a:t>
            </a:r>
            <a:r>
              <a:rPr kumimoji="0" lang="en-US"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nradii</a:t>
            </a:r>
            <a:r>
              <a:rPr kumimoji="0" lang="en-US"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=36, </a:t>
            </a:r>
            <a:r>
              <a:rPr kumimoji="0" lang="en-US"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ntype</a:t>
            </a:r>
            <a:r>
              <a:rPr kumimoji="0" lang="en-US"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=8</a:t>
            </a:r>
            <a:endParaRPr kumimoji="0" lang="en-US"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Number of RH levels used  in hygroscopic calculation  =36;   </a:t>
            </a:r>
            <a:r>
              <a:rPr kumimoji="0" lang="en-US"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rh</a:t>
            </a:r>
            <a:r>
              <a:rPr kumimoji="0" lang="en-US"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(36)</a:t>
            </a:r>
            <a:endParaRPr kumimoji="0" lang="en-US"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Hydrophobic OC and BC get effective radii </a:t>
            </a:r>
            <a:r>
              <a:rPr kumimoji="0" lang="en-US"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R_eff</a:t>
            </a:r>
            <a:r>
              <a:rPr kumimoji="0" lang="en-US"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(1,ITYPE) and return to calling program</a:t>
            </a:r>
            <a:endParaRPr kumimoji="0" lang="en-US"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Hydophyllic</a:t>
            </a:r>
            <a:r>
              <a:rPr kumimoji="0" lang="en-US"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OC, BC, sea salt and sulfate are run through hydroscopic growth mechanism</a:t>
            </a:r>
            <a:endParaRPr kumimoji="0" lang="en-US"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We set 5 dust bins effective radii in CRTM main program after function call (see below)</a:t>
            </a:r>
            <a:endParaRPr kumimoji="0" lang="en-US"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Brad Pierce\Documents\JCSDA\Proxy_validation\seviri_0.635um.20060816.12Z.png"/>
          <p:cNvPicPr>
            <a:picLocks noChangeAspect="1" noChangeArrowheads="1"/>
          </p:cNvPicPr>
          <p:nvPr/>
        </p:nvPicPr>
        <p:blipFill>
          <a:blip r:embed="rId2"/>
          <a:srcRect/>
          <a:stretch>
            <a:fillRect/>
          </a:stretch>
        </p:blipFill>
        <p:spPr bwMode="auto">
          <a:xfrm>
            <a:off x="0" y="0"/>
            <a:ext cx="3429000" cy="3429000"/>
          </a:xfrm>
          <a:prstGeom prst="rect">
            <a:avLst/>
          </a:prstGeom>
          <a:noFill/>
        </p:spPr>
      </p:pic>
      <p:pic>
        <p:nvPicPr>
          <p:cNvPr id="6" name="Picture 5" descr="C:\Users\Brad Pierce\Documents\JCSDA\Proxy_validation\wrfchem_crtm_0.64um.20060816.12Z.png"/>
          <p:cNvPicPr>
            <a:picLocks noChangeAspect="1" noChangeArrowheads="1"/>
          </p:cNvPicPr>
          <p:nvPr/>
        </p:nvPicPr>
        <p:blipFill>
          <a:blip r:embed="rId3"/>
          <a:srcRect/>
          <a:stretch>
            <a:fillRect/>
          </a:stretch>
        </p:blipFill>
        <p:spPr bwMode="auto">
          <a:xfrm>
            <a:off x="0" y="3429000"/>
            <a:ext cx="3429000" cy="3429000"/>
          </a:xfrm>
          <a:prstGeom prst="rect">
            <a:avLst/>
          </a:prstGeom>
          <a:noFill/>
        </p:spPr>
      </p:pic>
      <p:pic>
        <p:nvPicPr>
          <p:cNvPr id="7" name="Picture 13" descr="C:\Users\Brad Pierce\Documents\JCSDA\Proxy_validation\wrfchem_crtm_0.64um_surface.20060816.12Z.png"/>
          <p:cNvPicPr>
            <a:picLocks noChangeAspect="1" noChangeArrowheads="1"/>
          </p:cNvPicPr>
          <p:nvPr/>
        </p:nvPicPr>
        <p:blipFill>
          <a:blip r:embed="rId4"/>
          <a:srcRect/>
          <a:stretch>
            <a:fillRect/>
          </a:stretch>
        </p:blipFill>
        <p:spPr bwMode="auto">
          <a:xfrm>
            <a:off x="3429000" y="3435350"/>
            <a:ext cx="3422650" cy="3422650"/>
          </a:xfrm>
          <a:prstGeom prst="rect">
            <a:avLst/>
          </a:prstGeom>
          <a:noFill/>
        </p:spPr>
      </p:pic>
      <p:pic>
        <p:nvPicPr>
          <p:cNvPr id="8" name="Picture 2" descr="C:\Users\Brad Pierce\Documents\JCSDA\Proxy_validation\wrfchem_crtm_0.64um_vs_severi_0.635um.pdf.20060816.12Z.png"/>
          <p:cNvPicPr>
            <a:picLocks noChangeAspect="1" noChangeArrowheads="1"/>
          </p:cNvPicPr>
          <p:nvPr/>
        </p:nvPicPr>
        <p:blipFill>
          <a:blip r:embed="rId5"/>
          <a:srcRect/>
          <a:stretch>
            <a:fillRect/>
          </a:stretch>
        </p:blipFill>
        <p:spPr bwMode="auto">
          <a:xfrm>
            <a:off x="3429000" y="0"/>
            <a:ext cx="3422650" cy="3422650"/>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4400" y="1295400"/>
            <a:ext cx="7788286" cy="1569660"/>
          </a:xfrm>
          <a:prstGeom prst="rect">
            <a:avLst/>
          </a:prstGeom>
          <a:noFill/>
        </p:spPr>
        <p:txBody>
          <a:bodyPr wrap="none" rtlCol="0">
            <a:spAutoFit/>
          </a:bodyPr>
          <a:lstStyle/>
          <a:p>
            <a:pPr algn="ctr"/>
            <a:r>
              <a:rPr lang="en-US" sz="3200" b="1" dirty="0" smtClean="0">
                <a:latin typeface="Times New Roman" pitchFamily="18" charset="0"/>
                <a:cs typeface="Times New Roman" pitchFamily="18" charset="0"/>
              </a:rPr>
              <a:t>May 2011 Delivery:</a:t>
            </a:r>
          </a:p>
          <a:p>
            <a:pPr algn="ctr"/>
            <a:endParaRPr lang="en-US" sz="3200" b="1" dirty="0" smtClean="0">
              <a:latin typeface="Times New Roman" pitchFamily="18" charset="0"/>
              <a:cs typeface="Times New Roman" pitchFamily="18" charset="0"/>
            </a:endParaRPr>
          </a:p>
          <a:p>
            <a:pPr algn="ctr"/>
            <a:r>
              <a:rPr lang="en-US" sz="3200" b="1" dirty="0" smtClean="0">
                <a:latin typeface="Times New Roman" pitchFamily="18" charset="0"/>
                <a:cs typeface="Times New Roman" pitchFamily="18" charset="0"/>
              </a:rPr>
              <a:t>12km Full disk simulation centered at 137E</a:t>
            </a:r>
            <a:endParaRPr lang="en-US" sz="32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7" descr="C:\Users\Brad Pierce\Documents\JCSDA\Proxy_validation\wrf-chem.Extinction_Total.2010-05-17_00%3A00%3A00.png"/>
          <p:cNvPicPr>
            <a:picLocks noChangeAspect="1" noChangeArrowheads="1"/>
          </p:cNvPicPr>
          <p:nvPr/>
        </p:nvPicPr>
        <p:blipFill>
          <a:blip r:embed="rId2"/>
          <a:srcRect/>
          <a:stretch>
            <a:fillRect/>
          </a:stretch>
        </p:blipFill>
        <p:spPr bwMode="auto">
          <a:xfrm>
            <a:off x="2057400" y="609600"/>
            <a:ext cx="5429250" cy="5334000"/>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G11_VIS_16MAY2010.GIF"/>
          <p:cNvPicPr>
            <a:picLocks noChangeAspect="1" noChangeArrowheads="1"/>
          </p:cNvPicPr>
          <p:nvPr/>
        </p:nvPicPr>
        <p:blipFill>
          <a:blip r:embed="rId2"/>
          <a:srcRect/>
          <a:stretch>
            <a:fillRect/>
          </a:stretch>
        </p:blipFill>
        <p:spPr bwMode="auto">
          <a:xfrm>
            <a:off x="1981200" y="1186282"/>
            <a:ext cx="5418743" cy="4833518"/>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C:\Users\Brad Pierce\Documents\JCSDA\Proxy_validation\sw_reflect_0.47_bw.gif"/>
          <p:cNvPicPr>
            <a:picLocks noChangeAspect="1" noChangeArrowheads="1" noCrop="1"/>
          </p:cNvPicPr>
          <p:nvPr/>
        </p:nvPicPr>
        <p:blipFill>
          <a:blip r:embed="rId2"/>
          <a:srcRect/>
          <a:stretch>
            <a:fillRect/>
          </a:stretch>
        </p:blipFill>
        <p:spPr bwMode="auto">
          <a:xfrm>
            <a:off x="1397000" y="95250"/>
            <a:ext cx="6350000" cy="6667500"/>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52400"/>
            <a:ext cx="9144000" cy="6494085"/>
          </a:xfrm>
          <a:prstGeom prst="rect">
            <a:avLst/>
          </a:prstGeom>
        </p:spPr>
        <p:txBody>
          <a:bodyPr wrap="square">
            <a:spAutoFit/>
          </a:bodyPr>
          <a:lstStyle/>
          <a:p>
            <a:pPr lvl="0" algn="ctr" eaLnBrk="0" fontAlgn="base" hangingPunct="0">
              <a:spcBef>
                <a:spcPct val="0"/>
              </a:spcBef>
              <a:spcAft>
                <a:spcPct val="0"/>
              </a:spcAft>
            </a:pPr>
            <a:r>
              <a:rPr lang="en-US" sz="2400" b="1" u="sng" dirty="0" smtClean="0">
                <a:latin typeface="Times New Roman" pitchFamily="18" charset="0"/>
                <a:ea typeface="Calibri" pitchFamily="34" charset="0"/>
                <a:cs typeface="Times New Roman" pitchFamily="18" charset="0"/>
              </a:rPr>
              <a:t>CRTM main program</a:t>
            </a:r>
          </a:p>
          <a:p>
            <a:pPr lvl="0" algn="ctr" eaLnBrk="0" fontAlgn="base" hangingPunct="0">
              <a:spcBef>
                <a:spcPct val="0"/>
              </a:spcBef>
              <a:spcAft>
                <a:spcPct val="0"/>
              </a:spcAft>
            </a:pPr>
            <a:endParaRPr lang="en-US" sz="2400" b="1" dirty="0" smtClean="0">
              <a:latin typeface="Times New Roman" pitchFamily="18" charset="0"/>
              <a:cs typeface="Times New Roman" pitchFamily="18" charset="0"/>
            </a:endParaRPr>
          </a:p>
          <a:p>
            <a:pPr lvl="0" eaLnBrk="0" fontAlgn="base" hangingPunct="0">
              <a:spcBef>
                <a:spcPct val="0"/>
              </a:spcBef>
              <a:spcAft>
                <a:spcPct val="0"/>
              </a:spcAft>
            </a:pPr>
            <a:r>
              <a:rPr lang="en-US" sz="1600" dirty="0" smtClean="0">
                <a:latin typeface="Times New Roman" pitchFamily="18" charset="0"/>
                <a:ea typeface="Calibri" pitchFamily="34" charset="0"/>
                <a:cs typeface="Times New Roman" pitchFamily="18" charset="0"/>
              </a:rPr>
              <a:t>Atmosphere(1)%</a:t>
            </a:r>
            <a:r>
              <a:rPr lang="en-US" sz="1600" dirty="0" err="1" smtClean="0">
                <a:latin typeface="Times New Roman" pitchFamily="18" charset="0"/>
                <a:ea typeface="Calibri" pitchFamily="34" charset="0"/>
                <a:cs typeface="Times New Roman" pitchFamily="18" charset="0"/>
              </a:rPr>
              <a:t>n_Aerosols</a:t>
            </a:r>
            <a:r>
              <a:rPr lang="en-US" sz="1600" dirty="0" smtClean="0">
                <a:latin typeface="Times New Roman" pitchFamily="18" charset="0"/>
                <a:ea typeface="Calibri" pitchFamily="34" charset="0"/>
                <a:cs typeface="Times New Roman" pitchFamily="18" charset="0"/>
              </a:rPr>
              <a:t> = 14</a:t>
            </a:r>
            <a:endParaRPr lang="en-US" sz="1600" dirty="0" smtClean="0">
              <a:latin typeface="Times New Roman" pitchFamily="18" charset="0"/>
              <a:cs typeface="Times New Roman" pitchFamily="18" charset="0"/>
            </a:endParaRPr>
          </a:p>
          <a:p>
            <a:pPr lvl="0" eaLnBrk="0" fontAlgn="base" hangingPunct="0">
              <a:spcBef>
                <a:spcPct val="0"/>
              </a:spcBef>
              <a:spcAft>
                <a:spcPct val="0"/>
              </a:spcAft>
            </a:pPr>
            <a:r>
              <a:rPr lang="en-US" sz="1600" dirty="0" smtClean="0">
                <a:latin typeface="Times New Roman" pitchFamily="18" charset="0"/>
                <a:ea typeface="Calibri" pitchFamily="34" charset="0"/>
                <a:cs typeface="Times New Roman" pitchFamily="18" charset="0"/>
              </a:rPr>
              <a:t>		K=1,14				</a:t>
            </a:r>
            <a:r>
              <a:rPr lang="en-US" sz="1600" dirty="0" err="1" smtClean="0">
                <a:latin typeface="Times New Roman" pitchFamily="18" charset="0"/>
                <a:ea typeface="Calibri" pitchFamily="34" charset="0"/>
                <a:cs typeface="Times New Roman" pitchFamily="18" charset="0"/>
              </a:rPr>
              <a:t>Itype</a:t>
            </a:r>
            <a:endParaRPr lang="en-US" sz="1600" dirty="0" smtClean="0">
              <a:latin typeface="Times New Roman" pitchFamily="18" charset="0"/>
              <a:cs typeface="Times New Roman" pitchFamily="18" charset="0"/>
            </a:endParaRPr>
          </a:p>
          <a:p>
            <a:pPr lvl="0" eaLnBrk="0" fontAlgn="base" hangingPunct="0">
              <a:spcBef>
                <a:spcPct val="0"/>
              </a:spcBef>
              <a:spcAft>
                <a:spcPct val="0"/>
              </a:spcAft>
            </a:pPr>
            <a:r>
              <a:rPr lang="en-US" sz="1600" dirty="0" smtClean="0">
                <a:latin typeface="Times New Roman" pitchFamily="18" charset="0"/>
                <a:ea typeface="Calibri" pitchFamily="34" charset="0"/>
                <a:cs typeface="Times New Roman" pitchFamily="18" charset="0"/>
              </a:rPr>
              <a:t>Atmosphere(1)%Aerosol(1)%Type  = SULFATE_AEROSOL    = 8</a:t>
            </a:r>
            <a:endParaRPr lang="en-US" sz="1600" dirty="0" smtClean="0">
              <a:latin typeface="Times New Roman" pitchFamily="18" charset="0"/>
              <a:cs typeface="Times New Roman" pitchFamily="18" charset="0"/>
            </a:endParaRPr>
          </a:p>
          <a:p>
            <a:pPr lvl="0" eaLnBrk="0" fontAlgn="base" hangingPunct="0">
              <a:spcBef>
                <a:spcPct val="0"/>
              </a:spcBef>
              <a:spcAft>
                <a:spcPct val="0"/>
              </a:spcAft>
            </a:pPr>
            <a:r>
              <a:rPr lang="en-US" sz="1600" dirty="0" smtClean="0">
                <a:latin typeface="Times New Roman" pitchFamily="18" charset="0"/>
                <a:ea typeface="Calibri" pitchFamily="34" charset="0"/>
                <a:cs typeface="Times New Roman" pitchFamily="18" charset="0"/>
              </a:rPr>
              <a:t>Atmosphere(1)%Aerosol(2)%Type  = BLACK_CARBON_AEROSOL = 7    ! dry aerosol</a:t>
            </a:r>
            <a:endParaRPr lang="en-US" sz="1600" dirty="0" smtClean="0">
              <a:latin typeface="Times New Roman" pitchFamily="18" charset="0"/>
              <a:cs typeface="Times New Roman" pitchFamily="18" charset="0"/>
            </a:endParaRPr>
          </a:p>
          <a:p>
            <a:pPr lvl="0" eaLnBrk="0" fontAlgn="base" hangingPunct="0">
              <a:spcBef>
                <a:spcPct val="0"/>
              </a:spcBef>
              <a:spcAft>
                <a:spcPct val="0"/>
              </a:spcAft>
            </a:pPr>
            <a:r>
              <a:rPr lang="en-US" sz="1600" dirty="0" smtClean="0">
                <a:latin typeface="Times New Roman" pitchFamily="18" charset="0"/>
                <a:ea typeface="Calibri" pitchFamily="34" charset="0"/>
                <a:cs typeface="Times New Roman" pitchFamily="18" charset="0"/>
              </a:rPr>
              <a:t>Atmosphere(1)%Aerosol(3)%Type  = BLACK_CARBON_AEROSOL = 7</a:t>
            </a:r>
            <a:endParaRPr lang="en-US" sz="1600" dirty="0" smtClean="0">
              <a:latin typeface="Times New Roman" pitchFamily="18" charset="0"/>
              <a:cs typeface="Times New Roman" pitchFamily="18" charset="0"/>
            </a:endParaRPr>
          </a:p>
          <a:p>
            <a:pPr lvl="0" eaLnBrk="0" fontAlgn="base" hangingPunct="0">
              <a:spcBef>
                <a:spcPct val="0"/>
              </a:spcBef>
              <a:spcAft>
                <a:spcPct val="0"/>
              </a:spcAft>
            </a:pPr>
            <a:r>
              <a:rPr lang="en-US" sz="1600" dirty="0" smtClean="0">
                <a:latin typeface="Times New Roman" pitchFamily="18" charset="0"/>
                <a:ea typeface="Calibri" pitchFamily="34" charset="0"/>
                <a:cs typeface="Times New Roman" pitchFamily="18" charset="0"/>
              </a:rPr>
              <a:t>Atmosphere(1)%Aerosol(4)%Type  = ORGANIC_CARBON_AEROSOL  = 6 ! dry aerosol</a:t>
            </a:r>
            <a:endParaRPr lang="en-US" sz="1600" dirty="0" smtClean="0">
              <a:latin typeface="Times New Roman" pitchFamily="18" charset="0"/>
              <a:cs typeface="Times New Roman" pitchFamily="18" charset="0"/>
            </a:endParaRPr>
          </a:p>
          <a:p>
            <a:pPr lvl="0" eaLnBrk="0" fontAlgn="base" hangingPunct="0">
              <a:spcBef>
                <a:spcPct val="0"/>
              </a:spcBef>
              <a:spcAft>
                <a:spcPct val="0"/>
              </a:spcAft>
            </a:pPr>
            <a:r>
              <a:rPr lang="en-US" sz="1600" dirty="0" smtClean="0">
                <a:latin typeface="Times New Roman" pitchFamily="18" charset="0"/>
                <a:ea typeface="Calibri" pitchFamily="34" charset="0"/>
                <a:cs typeface="Times New Roman" pitchFamily="18" charset="0"/>
              </a:rPr>
              <a:t>Atmosphere(1)%Aerosol(5)%Type  = ORGANIC_CARBON_AEROSOL = 6</a:t>
            </a:r>
            <a:endParaRPr lang="en-US" sz="1600" dirty="0" smtClean="0">
              <a:latin typeface="Times New Roman" pitchFamily="18" charset="0"/>
              <a:cs typeface="Times New Roman" pitchFamily="18" charset="0"/>
            </a:endParaRPr>
          </a:p>
          <a:p>
            <a:pPr lvl="0" eaLnBrk="0" fontAlgn="base" hangingPunct="0">
              <a:spcBef>
                <a:spcPct val="0"/>
              </a:spcBef>
              <a:spcAft>
                <a:spcPct val="0"/>
              </a:spcAft>
            </a:pPr>
            <a:r>
              <a:rPr lang="en-US" sz="1600" dirty="0" smtClean="0">
                <a:latin typeface="Times New Roman" pitchFamily="18" charset="0"/>
                <a:ea typeface="Calibri" pitchFamily="34" charset="0"/>
                <a:cs typeface="Times New Roman" pitchFamily="18" charset="0"/>
              </a:rPr>
              <a:t>Atmosphere(1)%Aerosol(6)%Type  = DUST_AEROSOL = 1</a:t>
            </a:r>
            <a:endParaRPr lang="en-US" sz="1600" dirty="0" smtClean="0">
              <a:latin typeface="Times New Roman" pitchFamily="18" charset="0"/>
              <a:cs typeface="Times New Roman" pitchFamily="18" charset="0"/>
            </a:endParaRPr>
          </a:p>
          <a:p>
            <a:pPr lvl="0" eaLnBrk="0" fontAlgn="base" hangingPunct="0">
              <a:spcBef>
                <a:spcPct val="0"/>
              </a:spcBef>
              <a:spcAft>
                <a:spcPct val="0"/>
              </a:spcAft>
            </a:pPr>
            <a:r>
              <a:rPr lang="en-US" sz="1600" dirty="0" smtClean="0">
                <a:latin typeface="Times New Roman" pitchFamily="18" charset="0"/>
                <a:ea typeface="Calibri" pitchFamily="34" charset="0"/>
                <a:cs typeface="Times New Roman" pitchFamily="18" charset="0"/>
              </a:rPr>
              <a:t>Atmosphere(1)%Aerosol(7)%Type  = DUST_AEROSOL = 1</a:t>
            </a:r>
            <a:endParaRPr lang="en-US" sz="1600" dirty="0" smtClean="0">
              <a:latin typeface="Times New Roman" pitchFamily="18" charset="0"/>
              <a:cs typeface="Times New Roman" pitchFamily="18" charset="0"/>
            </a:endParaRPr>
          </a:p>
          <a:p>
            <a:pPr lvl="0" eaLnBrk="0" fontAlgn="base" hangingPunct="0">
              <a:spcBef>
                <a:spcPct val="0"/>
              </a:spcBef>
              <a:spcAft>
                <a:spcPct val="0"/>
              </a:spcAft>
            </a:pPr>
            <a:r>
              <a:rPr lang="en-US" sz="1600" dirty="0" smtClean="0">
                <a:latin typeface="Times New Roman" pitchFamily="18" charset="0"/>
                <a:ea typeface="Calibri" pitchFamily="34" charset="0"/>
                <a:cs typeface="Times New Roman" pitchFamily="18" charset="0"/>
              </a:rPr>
              <a:t>Atmosphere(1)%Aerosol(8)%Type  = DUST_AEROSOL = 1</a:t>
            </a:r>
            <a:endParaRPr lang="en-US" sz="1600" dirty="0" smtClean="0">
              <a:latin typeface="Times New Roman" pitchFamily="18" charset="0"/>
              <a:cs typeface="Times New Roman" pitchFamily="18" charset="0"/>
            </a:endParaRPr>
          </a:p>
          <a:p>
            <a:pPr lvl="0" eaLnBrk="0" fontAlgn="base" hangingPunct="0">
              <a:spcBef>
                <a:spcPct val="0"/>
              </a:spcBef>
              <a:spcAft>
                <a:spcPct val="0"/>
              </a:spcAft>
            </a:pPr>
            <a:r>
              <a:rPr lang="en-US" sz="1600" dirty="0" smtClean="0">
                <a:latin typeface="Times New Roman" pitchFamily="18" charset="0"/>
                <a:ea typeface="Calibri" pitchFamily="34" charset="0"/>
                <a:cs typeface="Times New Roman" pitchFamily="18" charset="0"/>
              </a:rPr>
              <a:t>Atmosphere(1)%Aerosol(9)%Type  = DUST_AEROSOL = 1</a:t>
            </a:r>
            <a:endParaRPr lang="en-US" sz="1600" dirty="0" smtClean="0">
              <a:latin typeface="Times New Roman" pitchFamily="18" charset="0"/>
              <a:cs typeface="Times New Roman" pitchFamily="18" charset="0"/>
            </a:endParaRPr>
          </a:p>
          <a:p>
            <a:pPr lvl="0" eaLnBrk="0" fontAlgn="base" hangingPunct="0">
              <a:spcBef>
                <a:spcPct val="0"/>
              </a:spcBef>
              <a:spcAft>
                <a:spcPct val="0"/>
              </a:spcAft>
            </a:pPr>
            <a:r>
              <a:rPr lang="en-US" sz="1600" dirty="0" smtClean="0">
                <a:latin typeface="Times New Roman" pitchFamily="18" charset="0"/>
                <a:ea typeface="Calibri" pitchFamily="34" charset="0"/>
                <a:cs typeface="Times New Roman" pitchFamily="18" charset="0"/>
              </a:rPr>
              <a:t>Atmosphere(1)%Aerosol(10)%Type = DUST_AEROSOL = 1</a:t>
            </a:r>
            <a:endParaRPr lang="en-US" sz="1600" dirty="0" smtClean="0">
              <a:latin typeface="Times New Roman" pitchFamily="18" charset="0"/>
              <a:cs typeface="Times New Roman" pitchFamily="18" charset="0"/>
            </a:endParaRPr>
          </a:p>
          <a:p>
            <a:pPr lvl="0" eaLnBrk="0" fontAlgn="base" hangingPunct="0">
              <a:spcBef>
                <a:spcPct val="0"/>
              </a:spcBef>
              <a:spcAft>
                <a:spcPct val="0"/>
              </a:spcAft>
            </a:pPr>
            <a:r>
              <a:rPr lang="en-US" sz="1600" dirty="0" smtClean="0">
                <a:latin typeface="Times New Roman" pitchFamily="18" charset="0"/>
                <a:ea typeface="Calibri" pitchFamily="34" charset="0"/>
                <a:cs typeface="Times New Roman" pitchFamily="18" charset="0"/>
              </a:rPr>
              <a:t>Atmosphere(1)%Aerosol(11)%Type = SEASALT_SSAM_AEROSOL  = 2</a:t>
            </a:r>
            <a:endParaRPr lang="en-US" sz="1600" dirty="0" smtClean="0">
              <a:latin typeface="Times New Roman" pitchFamily="18" charset="0"/>
              <a:cs typeface="Times New Roman" pitchFamily="18" charset="0"/>
            </a:endParaRPr>
          </a:p>
          <a:p>
            <a:pPr lvl="0" eaLnBrk="0" fontAlgn="base" hangingPunct="0">
              <a:spcBef>
                <a:spcPct val="0"/>
              </a:spcBef>
              <a:spcAft>
                <a:spcPct val="0"/>
              </a:spcAft>
            </a:pPr>
            <a:r>
              <a:rPr lang="en-US" sz="1600" dirty="0" smtClean="0">
                <a:latin typeface="Times New Roman" pitchFamily="18" charset="0"/>
                <a:ea typeface="Calibri" pitchFamily="34" charset="0"/>
                <a:cs typeface="Times New Roman" pitchFamily="18" charset="0"/>
              </a:rPr>
              <a:t>Atmosphere(1)%Aerosol(12)%Type = SEASALT_SSCM1_AEROSOL  = 3</a:t>
            </a:r>
            <a:endParaRPr lang="en-US" sz="1600" dirty="0" smtClean="0">
              <a:latin typeface="Times New Roman" pitchFamily="18" charset="0"/>
              <a:cs typeface="Times New Roman" pitchFamily="18" charset="0"/>
            </a:endParaRPr>
          </a:p>
          <a:p>
            <a:pPr lvl="0" eaLnBrk="0" fontAlgn="base" hangingPunct="0">
              <a:spcBef>
                <a:spcPct val="0"/>
              </a:spcBef>
              <a:spcAft>
                <a:spcPct val="0"/>
              </a:spcAft>
            </a:pPr>
            <a:r>
              <a:rPr lang="en-US" sz="1600" dirty="0" smtClean="0">
                <a:latin typeface="Times New Roman" pitchFamily="18" charset="0"/>
                <a:ea typeface="Calibri" pitchFamily="34" charset="0"/>
                <a:cs typeface="Times New Roman" pitchFamily="18" charset="0"/>
              </a:rPr>
              <a:t>Atmosphere(1)%Aerosol(13)%Type = SEASALT_SSCM2_AEROSOL = 4</a:t>
            </a:r>
            <a:endParaRPr lang="en-US" sz="1600" dirty="0" smtClean="0">
              <a:latin typeface="Times New Roman" pitchFamily="18" charset="0"/>
              <a:cs typeface="Times New Roman" pitchFamily="18" charset="0"/>
            </a:endParaRPr>
          </a:p>
          <a:p>
            <a:pPr lvl="0" eaLnBrk="0" fontAlgn="base" hangingPunct="0">
              <a:spcBef>
                <a:spcPct val="0"/>
              </a:spcBef>
              <a:spcAft>
                <a:spcPct val="0"/>
              </a:spcAft>
            </a:pPr>
            <a:r>
              <a:rPr lang="en-US" sz="1600" dirty="0" smtClean="0">
                <a:latin typeface="Times New Roman" pitchFamily="18" charset="0"/>
                <a:ea typeface="Calibri" pitchFamily="34" charset="0"/>
                <a:cs typeface="Times New Roman" pitchFamily="18" charset="0"/>
              </a:rPr>
              <a:t>Atmosphere(1)%Aerosol(14)%Type = SEASALT_SSCM3_AEROSOL = 5</a:t>
            </a:r>
            <a:endParaRPr lang="en-US" sz="1600" dirty="0" smtClean="0">
              <a:latin typeface="Times New Roman" pitchFamily="18" charset="0"/>
              <a:cs typeface="Times New Roman" pitchFamily="18" charset="0"/>
            </a:endParaRPr>
          </a:p>
          <a:p>
            <a:pPr lvl="0" eaLnBrk="0" fontAlgn="base" hangingPunct="0">
              <a:spcBef>
                <a:spcPct val="0"/>
              </a:spcBef>
              <a:spcAft>
                <a:spcPct val="0"/>
              </a:spcAft>
            </a:pPr>
            <a:endParaRPr lang="en-US" sz="1600" dirty="0" smtClean="0">
              <a:latin typeface="Times New Roman" pitchFamily="18" charset="0"/>
              <a:ea typeface="Calibri" pitchFamily="34" charset="0"/>
              <a:cs typeface="Times New Roman" pitchFamily="18" charset="0"/>
            </a:endParaRPr>
          </a:p>
          <a:p>
            <a:pPr lvl="0" eaLnBrk="0" fontAlgn="base" hangingPunct="0">
              <a:spcBef>
                <a:spcPct val="0"/>
              </a:spcBef>
              <a:spcAft>
                <a:spcPct val="0"/>
              </a:spcAft>
            </a:pPr>
            <a:r>
              <a:rPr lang="en-US" sz="1600" dirty="0" smtClean="0">
                <a:latin typeface="Times New Roman" pitchFamily="18" charset="0"/>
                <a:ea typeface="Calibri" pitchFamily="34" charset="0"/>
                <a:cs typeface="Times New Roman" pitchFamily="18" charset="0"/>
              </a:rPr>
              <a:t>!set  5 dust bins</a:t>
            </a:r>
            <a:endParaRPr lang="en-US" sz="1600" dirty="0" smtClean="0">
              <a:latin typeface="Times New Roman" pitchFamily="18" charset="0"/>
              <a:cs typeface="Times New Roman" pitchFamily="18" charset="0"/>
            </a:endParaRPr>
          </a:p>
          <a:p>
            <a:pPr lvl="0" eaLnBrk="0" fontAlgn="base" hangingPunct="0">
              <a:spcBef>
                <a:spcPct val="0"/>
              </a:spcBef>
              <a:spcAft>
                <a:spcPct val="0"/>
              </a:spcAft>
            </a:pPr>
            <a:r>
              <a:rPr lang="en-US" sz="1600" dirty="0" smtClean="0">
                <a:latin typeface="Times New Roman" pitchFamily="18" charset="0"/>
                <a:ea typeface="Calibri" pitchFamily="34" charset="0"/>
                <a:cs typeface="Times New Roman" pitchFamily="18" charset="0"/>
              </a:rPr>
              <a:t>Atmosphere(1)%Aerosol(6)%</a:t>
            </a:r>
            <a:r>
              <a:rPr lang="en-US" sz="1600" dirty="0" err="1" smtClean="0">
                <a:latin typeface="Times New Roman" pitchFamily="18" charset="0"/>
                <a:ea typeface="Calibri" pitchFamily="34" charset="0"/>
                <a:cs typeface="Times New Roman" pitchFamily="18" charset="0"/>
              </a:rPr>
              <a:t>Effective_Radius</a:t>
            </a:r>
            <a:r>
              <a:rPr lang="en-US" sz="1600" dirty="0" smtClean="0">
                <a:latin typeface="Times New Roman" pitchFamily="18" charset="0"/>
                <a:ea typeface="Calibri" pitchFamily="34" charset="0"/>
                <a:cs typeface="Times New Roman" pitchFamily="18" charset="0"/>
              </a:rPr>
              <a:t>(</a:t>
            </a:r>
            <a:r>
              <a:rPr lang="en-US" sz="1600" dirty="0" err="1" smtClean="0">
                <a:latin typeface="Times New Roman" pitchFamily="18" charset="0"/>
                <a:ea typeface="Calibri" pitchFamily="34" charset="0"/>
                <a:cs typeface="Times New Roman" pitchFamily="18" charset="0"/>
              </a:rPr>
              <a:t>i</a:t>
            </a:r>
            <a:r>
              <a:rPr lang="en-US" sz="1600" dirty="0" smtClean="0">
                <a:latin typeface="Times New Roman" pitchFamily="18" charset="0"/>
                <a:ea typeface="Calibri" pitchFamily="34" charset="0"/>
                <a:cs typeface="Times New Roman" pitchFamily="18" charset="0"/>
              </a:rPr>
              <a:t>)  = 0.55_fp</a:t>
            </a:r>
            <a:endParaRPr lang="en-US" sz="1600" dirty="0" smtClean="0">
              <a:latin typeface="Times New Roman" pitchFamily="18" charset="0"/>
              <a:cs typeface="Times New Roman" pitchFamily="18" charset="0"/>
            </a:endParaRPr>
          </a:p>
          <a:p>
            <a:pPr lvl="0" eaLnBrk="0" fontAlgn="base" hangingPunct="0">
              <a:spcBef>
                <a:spcPct val="0"/>
              </a:spcBef>
              <a:spcAft>
                <a:spcPct val="0"/>
              </a:spcAft>
            </a:pPr>
            <a:r>
              <a:rPr lang="en-US" sz="1600" dirty="0" smtClean="0">
                <a:latin typeface="Times New Roman" pitchFamily="18" charset="0"/>
                <a:ea typeface="Calibri" pitchFamily="34" charset="0"/>
                <a:cs typeface="Times New Roman" pitchFamily="18" charset="0"/>
              </a:rPr>
              <a:t>Atmosphere(1)%Aerosol(7)%</a:t>
            </a:r>
            <a:r>
              <a:rPr lang="en-US" sz="1600" dirty="0" err="1" smtClean="0">
                <a:latin typeface="Times New Roman" pitchFamily="18" charset="0"/>
                <a:ea typeface="Calibri" pitchFamily="34" charset="0"/>
                <a:cs typeface="Times New Roman" pitchFamily="18" charset="0"/>
              </a:rPr>
              <a:t>Effective_Radius</a:t>
            </a:r>
            <a:r>
              <a:rPr lang="en-US" sz="1600" dirty="0" smtClean="0">
                <a:latin typeface="Times New Roman" pitchFamily="18" charset="0"/>
                <a:ea typeface="Calibri" pitchFamily="34" charset="0"/>
                <a:cs typeface="Times New Roman" pitchFamily="18" charset="0"/>
              </a:rPr>
              <a:t>(</a:t>
            </a:r>
            <a:r>
              <a:rPr lang="en-US" sz="1600" dirty="0" err="1" smtClean="0">
                <a:latin typeface="Times New Roman" pitchFamily="18" charset="0"/>
                <a:ea typeface="Calibri" pitchFamily="34" charset="0"/>
                <a:cs typeface="Times New Roman" pitchFamily="18" charset="0"/>
              </a:rPr>
              <a:t>i</a:t>
            </a:r>
            <a:r>
              <a:rPr lang="en-US" sz="1600" dirty="0" smtClean="0">
                <a:latin typeface="Times New Roman" pitchFamily="18" charset="0"/>
                <a:ea typeface="Calibri" pitchFamily="34" charset="0"/>
                <a:cs typeface="Times New Roman" pitchFamily="18" charset="0"/>
              </a:rPr>
              <a:t>)  = 1.4_fp</a:t>
            </a:r>
            <a:endParaRPr lang="en-US" sz="1600" dirty="0" smtClean="0">
              <a:latin typeface="Times New Roman" pitchFamily="18" charset="0"/>
              <a:cs typeface="Times New Roman" pitchFamily="18" charset="0"/>
            </a:endParaRPr>
          </a:p>
          <a:p>
            <a:pPr lvl="0" eaLnBrk="0" fontAlgn="base" hangingPunct="0">
              <a:spcBef>
                <a:spcPct val="0"/>
              </a:spcBef>
              <a:spcAft>
                <a:spcPct val="0"/>
              </a:spcAft>
            </a:pPr>
            <a:r>
              <a:rPr lang="en-US" sz="1600" dirty="0" smtClean="0">
                <a:latin typeface="Times New Roman" pitchFamily="18" charset="0"/>
                <a:ea typeface="Calibri" pitchFamily="34" charset="0"/>
                <a:cs typeface="Times New Roman" pitchFamily="18" charset="0"/>
              </a:rPr>
              <a:t>Atmosphere(1)%Aerosol(8)%</a:t>
            </a:r>
            <a:r>
              <a:rPr lang="en-US" sz="1600" dirty="0" err="1" smtClean="0">
                <a:latin typeface="Times New Roman" pitchFamily="18" charset="0"/>
                <a:ea typeface="Calibri" pitchFamily="34" charset="0"/>
                <a:cs typeface="Times New Roman" pitchFamily="18" charset="0"/>
              </a:rPr>
              <a:t>Effective_Radius</a:t>
            </a:r>
            <a:r>
              <a:rPr lang="en-US" sz="1600" dirty="0" smtClean="0">
                <a:latin typeface="Times New Roman" pitchFamily="18" charset="0"/>
                <a:ea typeface="Calibri" pitchFamily="34" charset="0"/>
                <a:cs typeface="Times New Roman" pitchFamily="18" charset="0"/>
              </a:rPr>
              <a:t>(</a:t>
            </a:r>
            <a:r>
              <a:rPr lang="en-US" sz="1600" dirty="0" err="1" smtClean="0">
                <a:latin typeface="Times New Roman" pitchFamily="18" charset="0"/>
                <a:ea typeface="Calibri" pitchFamily="34" charset="0"/>
                <a:cs typeface="Times New Roman" pitchFamily="18" charset="0"/>
              </a:rPr>
              <a:t>i</a:t>
            </a:r>
            <a:r>
              <a:rPr lang="en-US" sz="1600" dirty="0" smtClean="0">
                <a:latin typeface="Times New Roman" pitchFamily="18" charset="0"/>
                <a:ea typeface="Calibri" pitchFamily="34" charset="0"/>
                <a:cs typeface="Times New Roman" pitchFamily="18" charset="0"/>
              </a:rPr>
              <a:t>)  = 2.4_fp</a:t>
            </a:r>
            <a:endParaRPr lang="en-US" sz="1600" dirty="0" smtClean="0">
              <a:latin typeface="Times New Roman" pitchFamily="18" charset="0"/>
              <a:cs typeface="Times New Roman" pitchFamily="18" charset="0"/>
            </a:endParaRPr>
          </a:p>
          <a:p>
            <a:pPr lvl="0" eaLnBrk="0" fontAlgn="base" hangingPunct="0">
              <a:spcBef>
                <a:spcPct val="0"/>
              </a:spcBef>
              <a:spcAft>
                <a:spcPct val="0"/>
              </a:spcAft>
            </a:pPr>
            <a:r>
              <a:rPr lang="en-US" sz="1600" dirty="0" smtClean="0">
                <a:latin typeface="Times New Roman" pitchFamily="18" charset="0"/>
                <a:ea typeface="Calibri" pitchFamily="34" charset="0"/>
                <a:cs typeface="Times New Roman" pitchFamily="18" charset="0"/>
              </a:rPr>
              <a:t>Atmosphere(1)%Aerosol(9)%</a:t>
            </a:r>
            <a:r>
              <a:rPr lang="en-US" sz="1600" dirty="0" err="1" smtClean="0">
                <a:latin typeface="Times New Roman" pitchFamily="18" charset="0"/>
                <a:ea typeface="Calibri" pitchFamily="34" charset="0"/>
                <a:cs typeface="Times New Roman" pitchFamily="18" charset="0"/>
              </a:rPr>
              <a:t>Effective_Radius</a:t>
            </a:r>
            <a:r>
              <a:rPr lang="en-US" sz="1600" dirty="0" smtClean="0">
                <a:latin typeface="Times New Roman" pitchFamily="18" charset="0"/>
                <a:ea typeface="Calibri" pitchFamily="34" charset="0"/>
                <a:cs typeface="Times New Roman" pitchFamily="18" charset="0"/>
              </a:rPr>
              <a:t>(</a:t>
            </a:r>
            <a:r>
              <a:rPr lang="en-US" sz="1600" dirty="0" err="1" smtClean="0">
                <a:latin typeface="Times New Roman" pitchFamily="18" charset="0"/>
                <a:ea typeface="Calibri" pitchFamily="34" charset="0"/>
                <a:cs typeface="Times New Roman" pitchFamily="18" charset="0"/>
              </a:rPr>
              <a:t>i</a:t>
            </a:r>
            <a:r>
              <a:rPr lang="en-US" sz="1600" dirty="0" smtClean="0">
                <a:latin typeface="Times New Roman" pitchFamily="18" charset="0"/>
                <a:ea typeface="Calibri" pitchFamily="34" charset="0"/>
                <a:cs typeface="Times New Roman" pitchFamily="18" charset="0"/>
              </a:rPr>
              <a:t>)  = 4.5_fp</a:t>
            </a:r>
            <a:endParaRPr lang="en-US" sz="1600" dirty="0" smtClean="0">
              <a:latin typeface="Times New Roman" pitchFamily="18" charset="0"/>
              <a:cs typeface="Times New Roman" pitchFamily="18" charset="0"/>
            </a:endParaRPr>
          </a:p>
          <a:p>
            <a:pPr lvl="0" eaLnBrk="0" fontAlgn="base" hangingPunct="0">
              <a:spcBef>
                <a:spcPct val="0"/>
              </a:spcBef>
              <a:spcAft>
                <a:spcPct val="0"/>
              </a:spcAft>
            </a:pPr>
            <a:r>
              <a:rPr lang="en-US" sz="1600" dirty="0" smtClean="0">
                <a:latin typeface="Times New Roman" pitchFamily="18" charset="0"/>
                <a:ea typeface="Calibri" pitchFamily="34" charset="0"/>
                <a:cs typeface="Times New Roman" pitchFamily="18" charset="0"/>
              </a:rPr>
              <a:t>Atmosphere(1)%Aerosol(10)%</a:t>
            </a:r>
            <a:r>
              <a:rPr lang="en-US" sz="1600" dirty="0" err="1" smtClean="0">
                <a:latin typeface="Times New Roman" pitchFamily="18" charset="0"/>
                <a:ea typeface="Calibri" pitchFamily="34" charset="0"/>
                <a:cs typeface="Times New Roman" pitchFamily="18" charset="0"/>
              </a:rPr>
              <a:t>Effective_Radius</a:t>
            </a:r>
            <a:r>
              <a:rPr lang="en-US" sz="1600" dirty="0" smtClean="0">
                <a:latin typeface="Times New Roman" pitchFamily="18" charset="0"/>
                <a:ea typeface="Calibri" pitchFamily="34" charset="0"/>
                <a:cs typeface="Times New Roman" pitchFamily="18" charset="0"/>
              </a:rPr>
              <a:t>(</a:t>
            </a:r>
            <a:r>
              <a:rPr lang="en-US" sz="1600" dirty="0" err="1" smtClean="0">
                <a:latin typeface="Times New Roman" pitchFamily="18" charset="0"/>
                <a:ea typeface="Calibri" pitchFamily="34" charset="0"/>
                <a:cs typeface="Times New Roman" pitchFamily="18" charset="0"/>
              </a:rPr>
              <a:t>i</a:t>
            </a:r>
            <a:r>
              <a:rPr lang="en-US" sz="1600" dirty="0" smtClean="0">
                <a:latin typeface="Times New Roman" pitchFamily="18" charset="0"/>
                <a:ea typeface="Calibri" pitchFamily="34" charset="0"/>
                <a:cs typeface="Times New Roman" pitchFamily="18" charset="0"/>
              </a:rPr>
              <a:t>) = 8.0_fp</a:t>
            </a:r>
            <a:endParaRPr lang="en-US" sz="1600" dirty="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63417"/>
          </a:xfrm>
          <a:prstGeom prst="rect">
            <a:avLst/>
          </a:prstGeom>
        </p:spPr>
        <p:txBody>
          <a:bodyPr wrap="square">
            <a:spAutoFit/>
          </a:bodyPr>
          <a:lstStyle/>
          <a:p>
            <a:pPr lvl="0" fontAlgn="base">
              <a:spcBef>
                <a:spcPct val="0"/>
              </a:spcBef>
              <a:spcAft>
                <a:spcPct val="0"/>
              </a:spcAft>
            </a:pPr>
            <a:r>
              <a:rPr lang="en-US" sz="2400" b="1" dirty="0" smtClean="0">
                <a:latin typeface="Times New Roman" pitchFamily="18" charset="0"/>
                <a:ea typeface="Calibri" pitchFamily="34" charset="0"/>
                <a:cs typeface="Times New Roman" pitchFamily="18" charset="0"/>
              </a:rPr>
              <a:t>From the CRTM the associated numbers for land use category</a:t>
            </a:r>
            <a:r>
              <a:rPr lang="en-US" sz="1600" dirty="0" smtClean="0">
                <a:latin typeface="Times New Roman" pitchFamily="18" charset="0"/>
                <a:ea typeface="Calibri" pitchFamily="34" charset="0"/>
                <a:cs typeface="Times New Roman" pitchFamily="18" charset="0"/>
              </a:rPr>
              <a:t/>
            </a:r>
            <a:br>
              <a:rPr lang="en-US" sz="1600" dirty="0" smtClean="0">
                <a:latin typeface="Times New Roman" pitchFamily="18" charset="0"/>
                <a:ea typeface="Calibri" pitchFamily="34" charset="0"/>
                <a:cs typeface="Times New Roman" pitchFamily="18" charset="0"/>
              </a:rPr>
            </a:br>
            <a:r>
              <a:rPr lang="en-US" sz="1600" dirty="0" smtClean="0">
                <a:latin typeface="Times New Roman" pitchFamily="18" charset="0"/>
                <a:ea typeface="Calibri" pitchFamily="34" charset="0"/>
                <a:cs typeface="Times New Roman" pitchFamily="18" charset="0"/>
              </a:rPr>
              <a:t/>
            </a:r>
            <a:br>
              <a:rPr lang="en-US" sz="1600" dirty="0" smtClean="0">
                <a:latin typeface="Times New Roman" pitchFamily="18" charset="0"/>
                <a:ea typeface="Calibri" pitchFamily="34" charset="0"/>
                <a:cs typeface="Times New Roman" pitchFamily="18" charset="0"/>
              </a:rPr>
            </a:br>
            <a:r>
              <a:rPr lang="en-US" sz="1600" dirty="0" smtClean="0">
                <a:latin typeface="Times New Roman" pitchFamily="18" charset="0"/>
                <a:ea typeface="Calibri" pitchFamily="34" charset="0"/>
                <a:cs typeface="Times New Roman" pitchFamily="18" charset="0"/>
              </a:rPr>
              <a:t>/home/</a:t>
            </a:r>
            <a:r>
              <a:rPr lang="en-US" sz="1600" dirty="0" err="1" smtClean="0">
                <a:latin typeface="Times New Roman" pitchFamily="18" charset="0"/>
                <a:ea typeface="Calibri" pitchFamily="34" charset="0"/>
                <a:cs typeface="Times New Roman" pitchFamily="18" charset="0"/>
              </a:rPr>
              <a:t>schaack</a:t>
            </a:r>
            <a:r>
              <a:rPr lang="en-US" sz="1600" dirty="0" smtClean="0">
                <a:latin typeface="Times New Roman" pitchFamily="18" charset="0"/>
                <a:ea typeface="Calibri" pitchFamily="34" charset="0"/>
                <a:cs typeface="Times New Roman" pitchFamily="18" charset="0"/>
              </a:rPr>
              <a:t>/GOES-AWG/CRTM/REL-2.0.2.JCSDA_CRTM_intel/</a:t>
            </a:r>
            <a:r>
              <a:rPr lang="en-US" sz="1600" dirty="0" err="1" smtClean="0">
                <a:latin typeface="Times New Roman" pitchFamily="18" charset="0"/>
                <a:ea typeface="Calibri" pitchFamily="34" charset="0"/>
                <a:cs typeface="Times New Roman" pitchFamily="18" charset="0"/>
              </a:rPr>
              <a:t>libsrc</a:t>
            </a:r>
            <a:r>
              <a:rPr lang="en-US" sz="1600" dirty="0" smtClean="0">
                <a:latin typeface="Times New Roman" pitchFamily="18" charset="0"/>
                <a:ea typeface="Calibri" pitchFamily="34" charset="0"/>
                <a:cs typeface="Times New Roman" pitchFamily="18" charset="0"/>
              </a:rPr>
              <a:t>/CRTM_Surface_Define.f90</a:t>
            </a:r>
            <a:br>
              <a:rPr lang="en-US" sz="1600" dirty="0" smtClean="0">
                <a:latin typeface="Times New Roman" pitchFamily="18" charset="0"/>
                <a:ea typeface="Calibri" pitchFamily="34" charset="0"/>
                <a:cs typeface="Times New Roman" pitchFamily="18" charset="0"/>
              </a:rPr>
            </a:br>
            <a:r>
              <a:rPr lang="en-US" sz="1600" dirty="0" smtClean="0">
                <a:latin typeface="Times New Roman" pitchFamily="18" charset="0"/>
                <a:ea typeface="Calibri" pitchFamily="34" charset="0"/>
                <a:cs typeface="Times New Roman" pitchFamily="18" charset="0"/>
              </a:rPr>
              <a:t/>
            </a:r>
            <a:br>
              <a:rPr lang="en-US" sz="1600" dirty="0" smtClean="0">
                <a:latin typeface="Times New Roman" pitchFamily="18" charset="0"/>
                <a:ea typeface="Calibri" pitchFamily="34" charset="0"/>
                <a:cs typeface="Times New Roman" pitchFamily="18" charset="0"/>
              </a:rPr>
            </a:br>
            <a:r>
              <a:rPr lang="en-US" sz="1600" dirty="0" smtClean="0">
                <a:latin typeface="Times New Roman" pitchFamily="18" charset="0"/>
                <a:ea typeface="Calibri" pitchFamily="34" charset="0"/>
                <a:cs typeface="Times New Roman" pitchFamily="18" charset="0"/>
              </a:rPr>
              <a:t>  ! For land, the land types</a:t>
            </a:r>
            <a:br>
              <a:rPr lang="en-US" sz="1600" dirty="0" smtClean="0">
                <a:latin typeface="Times New Roman" pitchFamily="18" charset="0"/>
                <a:ea typeface="Calibri" pitchFamily="34" charset="0"/>
                <a:cs typeface="Times New Roman" pitchFamily="18" charset="0"/>
              </a:rPr>
            </a:br>
            <a:r>
              <a:rPr lang="en-US" sz="1600" dirty="0" smtClean="0">
                <a:latin typeface="Times New Roman" pitchFamily="18" charset="0"/>
                <a:ea typeface="Calibri" pitchFamily="34" charset="0"/>
                <a:cs typeface="Times New Roman" pitchFamily="18" charset="0"/>
              </a:rPr>
              <a:t>  INTEGER, PARAMETER :: N_VALID_LAND_TYPES	 = 20</a:t>
            </a:r>
            <a:br>
              <a:rPr lang="en-US" sz="1600" dirty="0" smtClean="0">
                <a:latin typeface="Times New Roman" pitchFamily="18" charset="0"/>
                <a:ea typeface="Calibri" pitchFamily="34" charset="0"/>
                <a:cs typeface="Times New Roman" pitchFamily="18" charset="0"/>
              </a:rPr>
            </a:br>
            <a:r>
              <a:rPr lang="en-US" sz="1600" dirty="0" smtClean="0">
                <a:latin typeface="Times New Roman" pitchFamily="18" charset="0"/>
                <a:ea typeface="Calibri" pitchFamily="34" charset="0"/>
                <a:cs typeface="Times New Roman" pitchFamily="18" charset="0"/>
              </a:rPr>
              <a:t>  INTEGER, PARAMETER :: INVALID_LAND             	=  0</a:t>
            </a:r>
            <a:br>
              <a:rPr lang="en-US" sz="1600" dirty="0" smtClean="0">
                <a:latin typeface="Times New Roman" pitchFamily="18" charset="0"/>
                <a:ea typeface="Calibri" pitchFamily="34" charset="0"/>
                <a:cs typeface="Times New Roman" pitchFamily="18" charset="0"/>
              </a:rPr>
            </a:br>
            <a:r>
              <a:rPr lang="en-US" sz="1600" dirty="0" smtClean="0">
                <a:latin typeface="Times New Roman" pitchFamily="18" charset="0"/>
                <a:ea typeface="Calibri" pitchFamily="34" charset="0"/>
                <a:cs typeface="Times New Roman" pitchFamily="18" charset="0"/>
              </a:rPr>
              <a:t>  INTEGER, PARAMETER :: COMPACTED_SOIL           	=  1</a:t>
            </a:r>
            <a:br>
              <a:rPr lang="en-US" sz="1600" dirty="0" smtClean="0">
                <a:latin typeface="Times New Roman" pitchFamily="18" charset="0"/>
                <a:ea typeface="Calibri" pitchFamily="34" charset="0"/>
                <a:cs typeface="Times New Roman" pitchFamily="18" charset="0"/>
              </a:rPr>
            </a:br>
            <a:r>
              <a:rPr lang="en-US" sz="1600" dirty="0" smtClean="0">
                <a:latin typeface="Times New Roman" pitchFamily="18" charset="0"/>
                <a:ea typeface="Calibri" pitchFamily="34" charset="0"/>
                <a:cs typeface="Times New Roman" pitchFamily="18" charset="0"/>
              </a:rPr>
              <a:t>  INTEGER, PARAMETER :: TILLED_SOIL              		=  2</a:t>
            </a:r>
            <a:br>
              <a:rPr lang="en-US" sz="1600" dirty="0" smtClean="0">
                <a:latin typeface="Times New Roman" pitchFamily="18" charset="0"/>
                <a:ea typeface="Calibri" pitchFamily="34" charset="0"/>
                <a:cs typeface="Times New Roman" pitchFamily="18" charset="0"/>
              </a:rPr>
            </a:br>
            <a:r>
              <a:rPr lang="en-US" sz="1600" dirty="0" smtClean="0">
                <a:latin typeface="Times New Roman" pitchFamily="18" charset="0"/>
                <a:ea typeface="Calibri" pitchFamily="34" charset="0"/>
                <a:cs typeface="Times New Roman" pitchFamily="18" charset="0"/>
              </a:rPr>
              <a:t>  INTEGER, PARAMETER :: SAND                     		=  3</a:t>
            </a:r>
            <a:br>
              <a:rPr lang="en-US" sz="1600" dirty="0" smtClean="0">
                <a:latin typeface="Times New Roman" pitchFamily="18" charset="0"/>
                <a:ea typeface="Calibri" pitchFamily="34" charset="0"/>
                <a:cs typeface="Times New Roman" pitchFamily="18" charset="0"/>
              </a:rPr>
            </a:br>
            <a:r>
              <a:rPr lang="en-US" sz="1600" dirty="0" smtClean="0">
                <a:latin typeface="Times New Roman" pitchFamily="18" charset="0"/>
                <a:ea typeface="Calibri" pitchFamily="34" charset="0"/>
                <a:cs typeface="Times New Roman" pitchFamily="18" charset="0"/>
              </a:rPr>
              <a:t>  INTEGER, PARAMETER :: ROCK                    		 =  4</a:t>
            </a:r>
            <a:br>
              <a:rPr lang="en-US" sz="1600" dirty="0" smtClean="0">
                <a:latin typeface="Times New Roman" pitchFamily="18" charset="0"/>
                <a:ea typeface="Calibri" pitchFamily="34" charset="0"/>
                <a:cs typeface="Times New Roman" pitchFamily="18" charset="0"/>
              </a:rPr>
            </a:br>
            <a:r>
              <a:rPr lang="en-US" sz="1600" dirty="0" smtClean="0">
                <a:latin typeface="Times New Roman" pitchFamily="18" charset="0"/>
                <a:ea typeface="Calibri" pitchFamily="34" charset="0"/>
                <a:cs typeface="Times New Roman" pitchFamily="18" charset="0"/>
              </a:rPr>
              <a:t>  INTEGER, PARAMETER :: IRRIGATED_LOW_VEGETATION =  5</a:t>
            </a:r>
            <a:br>
              <a:rPr lang="en-US" sz="1600" dirty="0" smtClean="0">
                <a:latin typeface="Times New Roman" pitchFamily="18" charset="0"/>
                <a:ea typeface="Calibri" pitchFamily="34" charset="0"/>
                <a:cs typeface="Times New Roman" pitchFamily="18" charset="0"/>
              </a:rPr>
            </a:br>
            <a:r>
              <a:rPr lang="en-US" sz="1600" dirty="0" smtClean="0">
                <a:latin typeface="Times New Roman" pitchFamily="18" charset="0"/>
                <a:ea typeface="Calibri" pitchFamily="34" charset="0"/>
                <a:cs typeface="Times New Roman" pitchFamily="18" charset="0"/>
              </a:rPr>
              <a:t>  INTEGER, PARAMETER :: MEADOW_GRASS            	 =  6</a:t>
            </a:r>
            <a:br>
              <a:rPr lang="en-US" sz="1600" dirty="0" smtClean="0">
                <a:latin typeface="Times New Roman" pitchFamily="18" charset="0"/>
                <a:ea typeface="Calibri" pitchFamily="34" charset="0"/>
                <a:cs typeface="Times New Roman" pitchFamily="18" charset="0"/>
              </a:rPr>
            </a:br>
            <a:r>
              <a:rPr lang="en-US" sz="1600" dirty="0" smtClean="0">
                <a:latin typeface="Times New Roman" pitchFamily="18" charset="0"/>
                <a:ea typeface="Calibri" pitchFamily="34" charset="0"/>
                <a:cs typeface="Times New Roman" pitchFamily="18" charset="0"/>
              </a:rPr>
              <a:t>  INTEGER, PARAMETER :: SCRUB                    		=  7</a:t>
            </a:r>
            <a:br>
              <a:rPr lang="en-US" sz="1600" dirty="0" smtClean="0">
                <a:latin typeface="Times New Roman" pitchFamily="18" charset="0"/>
                <a:ea typeface="Calibri" pitchFamily="34" charset="0"/>
                <a:cs typeface="Times New Roman" pitchFamily="18" charset="0"/>
              </a:rPr>
            </a:br>
            <a:r>
              <a:rPr lang="en-US" sz="1600" dirty="0" smtClean="0">
                <a:latin typeface="Times New Roman" pitchFamily="18" charset="0"/>
                <a:ea typeface="Calibri" pitchFamily="34" charset="0"/>
                <a:cs typeface="Times New Roman" pitchFamily="18" charset="0"/>
              </a:rPr>
              <a:t>  INTEGER, PARAMETER :: BROADLEAF_FOREST        	 =  8</a:t>
            </a:r>
            <a:br>
              <a:rPr lang="en-US" sz="1600" dirty="0" smtClean="0">
                <a:latin typeface="Times New Roman" pitchFamily="18" charset="0"/>
                <a:ea typeface="Calibri" pitchFamily="34" charset="0"/>
                <a:cs typeface="Times New Roman" pitchFamily="18" charset="0"/>
              </a:rPr>
            </a:br>
            <a:r>
              <a:rPr lang="en-US" sz="1600" dirty="0" smtClean="0">
                <a:latin typeface="Times New Roman" pitchFamily="18" charset="0"/>
                <a:ea typeface="Calibri" pitchFamily="34" charset="0"/>
                <a:cs typeface="Times New Roman" pitchFamily="18" charset="0"/>
              </a:rPr>
              <a:t>  INTEGER, PARAMETER :: PINE_FOREST             		 =  9</a:t>
            </a:r>
            <a:br>
              <a:rPr lang="en-US" sz="1600" dirty="0" smtClean="0">
                <a:latin typeface="Times New Roman" pitchFamily="18" charset="0"/>
                <a:ea typeface="Calibri" pitchFamily="34" charset="0"/>
                <a:cs typeface="Times New Roman" pitchFamily="18" charset="0"/>
              </a:rPr>
            </a:br>
            <a:r>
              <a:rPr lang="en-US" sz="1600" dirty="0" smtClean="0">
                <a:latin typeface="Times New Roman" pitchFamily="18" charset="0"/>
                <a:ea typeface="Calibri" pitchFamily="34" charset="0"/>
                <a:cs typeface="Times New Roman" pitchFamily="18" charset="0"/>
              </a:rPr>
              <a:t>  INTEGER, PARAMETER :: TUNDRA                   		= 10</a:t>
            </a:r>
            <a:br>
              <a:rPr lang="en-US" sz="1600" dirty="0" smtClean="0">
                <a:latin typeface="Times New Roman" pitchFamily="18" charset="0"/>
                <a:ea typeface="Calibri" pitchFamily="34" charset="0"/>
                <a:cs typeface="Times New Roman" pitchFamily="18" charset="0"/>
              </a:rPr>
            </a:br>
            <a:r>
              <a:rPr lang="en-US" sz="1600" dirty="0" smtClean="0">
                <a:latin typeface="Times New Roman" pitchFamily="18" charset="0"/>
                <a:ea typeface="Calibri" pitchFamily="34" charset="0"/>
                <a:cs typeface="Times New Roman" pitchFamily="18" charset="0"/>
              </a:rPr>
              <a:t>  INTEGER, PARAMETER :: GRASS_SOIL               		= 11</a:t>
            </a:r>
            <a:br>
              <a:rPr lang="en-US" sz="1600" dirty="0" smtClean="0">
                <a:latin typeface="Times New Roman" pitchFamily="18" charset="0"/>
                <a:ea typeface="Calibri" pitchFamily="34" charset="0"/>
                <a:cs typeface="Times New Roman" pitchFamily="18" charset="0"/>
              </a:rPr>
            </a:br>
            <a:r>
              <a:rPr lang="en-US" sz="1600" dirty="0" smtClean="0">
                <a:latin typeface="Times New Roman" pitchFamily="18" charset="0"/>
                <a:ea typeface="Calibri" pitchFamily="34" charset="0"/>
                <a:cs typeface="Times New Roman" pitchFamily="18" charset="0"/>
              </a:rPr>
              <a:t>  INTEGER, PARAMETER :: BROADLEAF_PINE_FOREST   	 = 12</a:t>
            </a:r>
            <a:br>
              <a:rPr lang="en-US" sz="1600" dirty="0" smtClean="0">
                <a:latin typeface="Times New Roman" pitchFamily="18" charset="0"/>
                <a:ea typeface="Calibri" pitchFamily="34" charset="0"/>
                <a:cs typeface="Times New Roman" pitchFamily="18" charset="0"/>
              </a:rPr>
            </a:br>
            <a:r>
              <a:rPr lang="en-US" sz="1600" dirty="0" smtClean="0">
                <a:latin typeface="Times New Roman" pitchFamily="18" charset="0"/>
                <a:ea typeface="Calibri" pitchFamily="34" charset="0"/>
                <a:cs typeface="Times New Roman" pitchFamily="18" charset="0"/>
              </a:rPr>
              <a:t>  INTEGER, PARAMETER :: GRASS_SCRUB              	= 13</a:t>
            </a:r>
            <a:br>
              <a:rPr lang="en-US" sz="1600" dirty="0" smtClean="0">
                <a:latin typeface="Times New Roman" pitchFamily="18" charset="0"/>
                <a:ea typeface="Calibri" pitchFamily="34" charset="0"/>
                <a:cs typeface="Times New Roman" pitchFamily="18" charset="0"/>
              </a:rPr>
            </a:br>
            <a:r>
              <a:rPr lang="en-US" sz="1600" dirty="0" smtClean="0">
                <a:latin typeface="Times New Roman" pitchFamily="18" charset="0"/>
                <a:ea typeface="Calibri" pitchFamily="34" charset="0"/>
                <a:cs typeface="Times New Roman" pitchFamily="18" charset="0"/>
              </a:rPr>
              <a:t>  INTEGER, PARAMETER :: SOIL_GRASS_SCRUB         	= 14</a:t>
            </a:r>
            <a:br>
              <a:rPr lang="en-US" sz="1600" dirty="0" smtClean="0">
                <a:latin typeface="Times New Roman" pitchFamily="18" charset="0"/>
                <a:ea typeface="Calibri" pitchFamily="34" charset="0"/>
                <a:cs typeface="Times New Roman" pitchFamily="18" charset="0"/>
              </a:rPr>
            </a:br>
            <a:r>
              <a:rPr lang="en-US" sz="1600" dirty="0" smtClean="0">
                <a:latin typeface="Times New Roman" pitchFamily="18" charset="0"/>
                <a:ea typeface="Calibri" pitchFamily="34" charset="0"/>
                <a:cs typeface="Times New Roman" pitchFamily="18" charset="0"/>
              </a:rPr>
              <a:t>  INTEGER, PARAMETER :: URBAN_CONCRETE           	= 15</a:t>
            </a:r>
            <a:br>
              <a:rPr lang="en-US" sz="1600" dirty="0" smtClean="0">
                <a:latin typeface="Times New Roman" pitchFamily="18" charset="0"/>
                <a:ea typeface="Calibri" pitchFamily="34" charset="0"/>
                <a:cs typeface="Times New Roman" pitchFamily="18" charset="0"/>
              </a:rPr>
            </a:br>
            <a:r>
              <a:rPr lang="en-US" sz="1600" dirty="0" smtClean="0">
                <a:latin typeface="Times New Roman" pitchFamily="18" charset="0"/>
                <a:ea typeface="Calibri" pitchFamily="34" charset="0"/>
                <a:cs typeface="Times New Roman" pitchFamily="18" charset="0"/>
              </a:rPr>
              <a:t>  INTEGER, PARAMETER :: PINE_BRUSH               		= 16</a:t>
            </a:r>
            <a:br>
              <a:rPr lang="en-US" sz="1600" dirty="0" smtClean="0">
                <a:latin typeface="Times New Roman" pitchFamily="18" charset="0"/>
                <a:ea typeface="Calibri" pitchFamily="34" charset="0"/>
                <a:cs typeface="Times New Roman" pitchFamily="18" charset="0"/>
              </a:rPr>
            </a:br>
            <a:r>
              <a:rPr lang="en-US" sz="1600" dirty="0" smtClean="0">
                <a:latin typeface="Times New Roman" pitchFamily="18" charset="0"/>
                <a:ea typeface="Calibri" pitchFamily="34" charset="0"/>
                <a:cs typeface="Times New Roman" pitchFamily="18" charset="0"/>
              </a:rPr>
              <a:t>  INTEGER, PARAMETER :: BROADLEAF_BRUSH         	 = 17</a:t>
            </a:r>
            <a:br>
              <a:rPr lang="en-US" sz="1600" dirty="0" smtClean="0">
                <a:latin typeface="Times New Roman" pitchFamily="18" charset="0"/>
                <a:ea typeface="Calibri" pitchFamily="34" charset="0"/>
                <a:cs typeface="Times New Roman" pitchFamily="18" charset="0"/>
              </a:rPr>
            </a:br>
            <a:r>
              <a:rPr lang="en-US" sz="1600" dirty="0" smtClean="0">
                <a:latin typeface="Times New Roman" pitchFamily="18" charset="0"/>
                <a:ea typeface="Calibri" pitchFamily="34" charset="0"/>
                <a:cs typeface="Times New Roman" pitchFamily="18" charset="0"/>
              </a:rPr>
              <a:t>  INTEGER, PARAMETER :: WET_SOIL                		 = 18</a:t>
            </a:r>
            <a:br>
              <a:rPr lang="en-US" sz="1600" dirty="0" smtClean="0">
                <a:latin typeface="Times New Roman" pitchFamily="18" charset="0"/>
                <a:ea typeface="Calibri" pitchFamily="34" charset="0"/>
                <a:cs typeface="Times New Roman" pitchFamily="18" charset="0"/>
              </a:rPr>
            </a:br>
            <a:r>
              <a:rPr lang="en-US" sz="1600" dirty="0" smtClean="0">
                <a:latin typeface="Times New Roman" pitchFamily="18" charset="0"/>
                <a:ea typeface="Calibri" pitchFamily="34" charset="0"/>
                <a:cs typeface="Times New Roman" pitchFamily="18" charset="0"/>
              </a:rPr>
              <a:t>  INTEGER, PARAMETER :: SCRUB_SOIL              		 = 19</a:t>
            </a:r>
            <a:br>
              <a:rPr lang="en-US" sz="1600" dirty="0" smtClean="0">
                <a:latin typeface="Times New Roman" pitchFamily="18" charset="0"/>
                <a:ea typeface="Calibri" pitchFamily="34" charset="0"/>
                <a:cs typeface="Times New Roman" pitchFamily="18" charset="0"/>
              </a:rPr>
            </a:br>
            <a:r>
              <a:rPr lang="en-US" sz="1600" dirty="0" smtClean="0">
                <a:latin typeface="Times New Roman" pitchFamily="18" charset="0"/>
                <a:ea typeface="Calibri" pitchFamily="34" charset="0"/>
                <a:cs typeface="Times New Roman" pitchFamily="18" charset="0"/>
              </a:rPr>
              <a:t>  INTEGER, PARAMETER :: BROADLEAF70_PINE30       	= 20</a:t>
            </a:r>
            <a:endParaRPr lang="en-US" sz="1600" dirty="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1"/>
          <p:cNvSpPr>
            <a:spLocks noChangeArrowheads="1"/>
          </p:cNvSpPr>
          <p:nvPr/>
        </p:nvSpPr>
        <p:spPr bwMode="auto">
          <a:xfrm>
            <a:off x="0" y="0"/>
            <a:ext cx="9228296" cy="6617196"/>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From GSI: use NMM to CRTM mapping of land surface type</a:t>
            </a:r>
            <a:r>
              <a:rPr kumimoji="0" lang="en-U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r>
            <a:br>
              <a:rPr kumimoji="0" lang="en-U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br>
            <a:r>
              <a:rPr kumimoji="0" lang="en-U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r>
            <a:br>
              <a:rPr kumimoji="0" lang="en-U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br>
            <a:r>
              <a:rPr kumimoji="0" lang="en-U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/home/</a:t>
            </a:r>
            <a:r>
              <a:rPr kumimoji="0" lang="en-US" sz="16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schaack</a:t>
            </a:r>
            <a:r>
              <a:rPr kumimoji="0" lang="en-U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/GSI/NCEP_GSI/</a:t>
            </a:r>
            <a:r>
              <a:rPr kumimoji="0" lang="en-US" sz="16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cmaq_gsi</a:t>
            </a:r>
            <a:r>
              <a:rPr kumimoji="0" lang="en-U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r>
              <a:rPr kumimoji="0" lang="en-US" sz="16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src</a:t>
            </a:r>
            <a:r>
              <a:rPr kumimoji="0" lang="en-U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r>
              <a:rPr kumimoji="0" lang="en-US" sz="16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main_to_ncep</a:t>
            </a:r>
            <a:r>
              <a:rPr kumimoji="0" lang="en-U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/crtm_interface.f90</a:t>
            </a:r>
            <a:br>
              <a:rPr kumimoji="0" lang="en-U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br>
            <a:r>
              <a:rPr kumimoji="0" lang="en-U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r>
            <a:br>
              <a:rPr kumimoji="0" lang="en-U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br>
            <a:r>
              <a:rPr kumimoji="0" lang="en-U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Mapping land surface type of NMM to CRTM</a:t>
            </a:r>
            <a:br>
              <a:rPr kumimoji="0" lang="en-U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br>
            <a:r>
              <a:rPr kumimoji="0" lang="en-U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if (regional) then</a:t>
            </a:r>
            <a:br>
              <a:rPr kumimoji="0" lang="en-U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br>
            <a:r>
              <a:rPr kumimoji="0" lang="en-U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allocate(</a:t>
            </a:r>
            <a:r>
              <a:rPr kumimoji="0" lang="en-US" sz="16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nmm_to_crtm</a:t>
            </a:r>
            <a:r>
              <a:rPr kumimoji="0" lang="en-U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r>
              <a:rPr kumimoji="0" lang="en-US" sz="16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nvege_type</a:t>
            </a:r>
            <a:r>
              <a:rPr kumimoji="0" lang="en-U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br>
              <a:rPr kumimoji="0" lang="en-U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br>
            <a:r>
              <a:rPr kumimoji="0" lang="en-U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if(</a:t>
            </a:r>
            <a:r>
              <a:rPr kumimoji="0" lang="en-US" sz="16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nvege_type</a:t>
            </a:r>
            <a:r>
              <a:rPr kumimoji="0" lang="en-U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==24)then</a:t>
            </a:r>
            <a:br>
              <a:rPr kumimoji="0" lang="en-U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br>
            <a:r>
              <a:rPr kumimoji="0" lang="en-U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Note: index 16 is water, and index 24 is ice. The two indices are not</a:t>
            </a:r>
            <a:br>
              <a:rPr kumimoji="0" lang="en-U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br>
            <a:r>
              <a:rPr kumimoji="0" lang="en-U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used and just assigned to COMPACTED_SOIL.</a:t>
            </a:r>
            <a:br>
              <a:rPr kumimoji="0" lang="en-U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br>
            <a:r>
              <a:rPr kumimoji="0" lang="en-U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16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nmm_to_crtm</a:t>
            </a:r>
            <a:r>
              <a:rPr kumimoji="0" lang="en-U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=(/URBAN_CONCRETE, &amp;</a:t>
            </a:r>
            <a:br>
              <a:rPr kumimoji="0" lang="en-U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br>
            <a:r>
              <a:rPr kumimoji="0" lang="en-U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COMPACTED_SOIL, IRRIGATED_LOW_VEGETATION, GRASS_SOIL, MEADOW_GRASS, &amp;</a:t>
            </a:r>
            <a:br>
              <a:rPr kumimoji="0" lang="en-U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br>
            <a:r>
              <a:rPr kumimoji="0" lang="en-U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MEADOW_GRASS, MEADOW_GRASS, SCRUB, GRASS_SCRUB, MEADOW_GRASS, &amp;</a:t>
            </a:r>
            <a:br>
              <a:rPr kumimoji="0" lang="en-U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br>
            <a:r>
              <a:rPr kumimoji="0" lang="en-U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BROADLEAF_FOREST, PINE_FOREST, BROADLEAF_FOREST, PINE_FOREST, &amp;</a:t>
            </a:r>
            <a:br>
              <a:rPr kumimoji="0" lang="en-U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br>
            <a:r>
              <a:rPr kumimoji="0" lang="en-U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BROADLEAF_PINE_FOREST, COMPACTED_SOIL, WET_SOIL, WET_SOIL, &amp;</a:t>
            </a:r>
            <a:br>
              <a:rPr kumimoji="0" lang="en-U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br>
            <a:r>
              <a:rPr kumimoji="0" lang="en-U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IRRIGATED_LOW_VEGETATION, TUNDRA, TUNDRA, TUNDRA, TUNDRA, &amp;</a:t>
            </a:r>
            <a:br>
              <a:rPr kumimoji="0" lang="en-U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br>
            <a:r>
              <a:rPr kumimoji="0" lang="en-U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COMPACTED_SOIL/)</a:t>
            </a:r>
            <a:br>
              <a:rPr kumimoji="0" lang="en-U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br>
            <a:r>
              <a:rPr kumimoji="0" lang="en-U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else if(</a:t>
            </a:r>
            <a:r>
              <a:rPr kumimoji="0" lang="en-US" sz="16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nvege_type</a:t>
            </a:r>
            <a:r>
              <a:rPr kumimoji="0" lang="en-U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==20)then</a:t>
            </a:r>
            <a:br>
              <a:rPr kumimoji="0" lang="en-U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br>
            <a:r>
              <a:rPr kumimoji="0" lang="en-U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16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nmm_to_crtm</a:t>
            </a:r>
            <a:r>
              <a:rPr kumimoji="0" lang="en-U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=(/PINE_FOREST, &amp;</a:t>
            </a:r>
            <a:br>
              <a:rPr kumimoji="0" lang="en-U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br>
            <a:r>
              <a:rPr kumimoji="0" lang="en-U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BROADLEAF_FOREST, PINE_FOREST, BROADLEAF_FOREST, &amp;</a:t>
            </a:r>
            <a:br>
              <a:rPr kumimoji="0" lang="en-U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br>
            <a:r>
              <a:rPr kumimoji="0" lang="en-U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BROADLEAF_PINE_FOREST, SCRUB, SCRUB_SOIL, BROADLEAF_BRUSH, &amp;</a:t>
            </a:r>
            <a:br>
              <a:rPr kumimoji="0" lang="en-U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br>
            <a:r>
              <a:rPr kumimoji="0" lang="en-U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BROADLEAF_BRUSH, SCRUB, BROADLEAF_BRUSH, TILLED_SOIL, URBAN_CONCRETE, &amp;</a:t>
            </a:r>
            <a:br>
              <a:rPr kumimoji="0" lang="en-U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br>
            <a:r>
              <a:rPr kumimoji="0" lang="en-U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TILLED_SOIL, INVALID_LAND, COMPACTED_SOIL, INVALID_LAND, TUNDRA, &amp;</a:t>
            </a:r>
            <a:br>
              <a:rPr kumimoji="0" lang="en-U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br>
            <a:r>
              <a:rPr kumimoji="0" lang="en-U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TUNDRA, TUNDRA/)</a:t>
            </a:r>
            <a:br>
              <a:rPr kumimoji="0" lang="en-U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br>
            <a:r>
              <a:rPr kumimoji="0" lang="en-U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br>
              <a:rPr kumimoji="0" lang="en-U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br>
            <a:r>
              <a:rPr kumimoji="0" lang="en-US" sz="16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Note: We use the 24 </a:t>
            </a:r>
            <a:r>
              <a:rPr kumimoji="0" lang="en-US" sz="16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nvege_type</a:t>
            </a:r>
            <a:r>
              <a:rPr kumimoji="0" lang="en-US" sz="16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version</a:t>
            </a:r>
            <a:endParaRPr kumimoji="0" lang="en-US" sz="1600" b="1"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0" y="0"/>
            <a:ext cx="9144000" cy="6617196"/>
          </a:xfrm>
          <a:prstGeom prst="rect">
            <a:avLst/>
          </a:prstGeom>
        </p:spPr>
        <p:txBody>
          <a:bodyPr wrap="square">
            <a:spAutoFit/>
          </a:bodyPr>
          <a:lstStyle/>
          <a:p>
            <a:r>
              <a:rPr lang="en-US" sz="2400" b="1" dirty="0" smtClean="0">
                <a:latin typeface="Times New Roman" pitchFamily="18" charset="0"/>
                <a:ea typeface="Calibri" pitchFamily="34" charset="0"/>
                <a:cs typeface="Times New Roman" pitchFamily="18" charset="0"/>
              </a:rPr>
              <a:t>From WRF User Guide 3.2 identify WRF surface types</a:t>
            </a:r>
            <a:r>
              <a:rPr lang="en-US" sz="1600" dirty="0" smtClean="0">
                <a:latin typeface="Times New Roman" pitchFamily="18" charset="0"/>
                <a:ea typeface="Calibri" pitchFamily="34" charset="0"/>
                <a:cs typeface="Times New Roman" pitchFamily="18" charset="0"/>
              </a:rPr>
              <a:t/>
            </a:r>
            <a:br>
              <a:rPr lang="en-US" sz="1600" dirty="0" smtClean="0">
                <a:latin typeface="Times New Roman" pitchFamily="18" charset="0"/>
                <a:ea typeface="Calibri" pitchFamily="34" charset="0"/>
                <a:cs typeface="Times New Roman" pitchFamily="18" charset="0"/>
              </a:rPr>
            </a:br>
            <a:r>
              <a:rPr lang="en-US" sz="1600" dirty="0" smtClean="0">
                <a:latin typeface="Times New Roman" pitchFamily="18" charset="0"/>
                <a:ea typeface="Calibri" pitchFamily="34" charset="0"/>
                <a:cs typeface="Times New Roman" pitchFamily="18" charset="0"/>
              </a:rPr>
              <a:t/>
            </a:r>
            <a:br>
              <a:rPr lang="en-US" sz="1600" dirty="0" smtClean="0">
                <a:latin typeface="Times New Roman" pitchFamily="18" charset="0"/>
                <a:ea typeface="Calibri" pitchFamily="34" charset="0"/>
                <a:cs typeface="Times New Roman" pitchFamily="18" charset="0"/>
              </a:rPr>
            </a:br>
            <a:r>
              <a:rPr lang="en-US" sz="1600" dirty="0" smtClean="0">
                <a:latin typeface="Times New Roman" pitchFamily="18" charset="0"/>
                <a:ea typeface="Calibri" pitchFamily="34" charset="0"/>
                <a:cs typeface="Times New Roman" pitchFamily="18" charset="0"/>
              </a:rPr>
              <a:t>http://www.mmm.ucar.edu/wrf/users/docs/user_guide_V3/users_guide_chap3.htm#_Land_Use_and</a:t>
            </a:r>
            <a:br>
              <a:rPr lang="en-US" sz="1600" dirty="0" smtClean="0">
                <a:latin typeface="Times New Roman" pitchFamily="18" charset="0"/>
                <a:ea typeface="Calibri" pitchFamily="34" charset="0"/>
                <a:cs typeface="Times New Roman" pitchFamily="18" charset="0"/>
              </a:rPr>
            </a:br>
            <a:r>
              <a:rPr lang="en-US" sz="1600" dirty="0" smtClean="0">
                <a:latin typeface="Times New Roman" pitchFamily="18" charset="0"/>
                <a:ea typeface="Calibri" pitchFamily="34" charset="0"/>
                <a:cs typeface="Times New Roman" pitchFamily="18" charset="0"/>
              </a:rPr>
              <a:t/>
            </a:r>
            <a:br>
              <a:rPr lang="en-US" sz="1600" dirty="0" smtClean="0">
                <a:latin typeface="Times New Roman" pitchFamily="18" charset="0"/>
                <a:ea typeface="Calibri" pitchFamily="34" charset="0"/>
                <a:cs typeface="Times New Roman" pitchFamily="18" charset="0"/>
              </a:rPr>
            </a:br>
            <a:r>
              <a:rPr lang="en-US" sz="1600" dirty="0" smtClean="0">
                <a:latin typeface="Times New Roman" pitchFamily="18" charset="0"/>
                <a:ea typeface="Calibri" pitchFamily="34" charset="0"/>
                <a:cs typeface="Times New Roman" pitchFamily="18" charset="0"/>
              </a:rPr>
              <a:t>Table 1: USGS 24-category Land Use Categories</a:t>
            </a:r>
            <a:br>
              <a:rPr lang="en-US" sz="1600" dirty="0" smtClean="0">
                <a:latin typeface="Times New Roman" pitchFamily="18" charset="0"/>
                <a:ea typeface="Calibri" pitchFamily="34" charset="0"/>
                <a:cs typeface="Times New Roman" pitchFamily="18" charset="0"/>
              </a:rPr>
            </a:br>
            <a:r>
              <a:rPr lang="en-US" sz="1600" dirty="0" smtClean="0">
                <a:latin typeface="Times New Roman" pitchFamily="18" charset="0"/>
                <a:ea typeface="Calibri" pitchFamily="34" charset="0"/>
                <a:cs typeface="Times New Roman" pitchFamily="18" charset="0"/>
              </a:rPr>
              <a:t/>
            </a:r>
            <a:br>
              <a:rPr lang="en-US" sz="1600" dirty="0" smtClean="0">
                <a:latin typeface="Times New Roman" pitchFamily="18" charset="0"/>
                <a:ea typeface="Calibri" pitchFamily="34" charset="0"/>
                <a:cs typeface="Times New Roman" pitchFamily="18" charset="0"/>
              </a:rPr>
            </a:br>
            <a:r>
              <a:rPr lang="en-US" sz="1600" b="1" dirty="0" smtClean="0">
                <a:latin typeface="Times New Roman" pitchFamily="18" charset="0"/>
                <a:ea typeface="Calibri" pitchFamily="34" charset="0"/>
                <a:cs typeface="Times New Roman" pitchFamily="18" charset="0"/>
              </a:rPr>
              <a:t>Land Use Category  Land Use Description </a:t>
            </a:r>
            <a:r>
              <a:rPr lang="en-US" sz="1600" dirty="0" smtClean="0">
                <a:latin typeface="Times New Roman" pitchFamily="18" charset="0"/>
                <a:ea typeface="Calibri" pitchFamily="34" charset="0"/>
                <a:cs typeface="Times New Roman" pitchFamily="18" charset="0"/>
              </a:rPr>
              <a:t/>
            </a:r>
            <a:br>
              <a:rPr lang="en-US" sz="1600" dirty="0" smtClean="0">
                <a:latin typeface="Times New Roman" pitchFamily="18" charset="0"/>
                <a:ea typeface="Calibri" pitchFamily="34" charset="0"/>
                <a:cs typeface="Times New Roman" pitchFamily="18" charset="0"/>
              </a:rPr>
            </a:br>
            <a:r>
              <a:rPr lang="en-US" sz="1600" dirty="0" smtClean="0">
                <a:latin typeface="Times New Roman" pitchFamily="18" charset="0"/>
                <a:ea typeface="Calibri" pitchFamily="34" charset="0"/>
                <a:cs typeface="Times New Roman" pitchFamily="18" charset="0"/>
              </a:rPr>
              <a:t/>
            </a:r>
            <a:br>
              <a:rPr lang="en-US" sz="1600" dirty="0" smtClean="0">
                <a:latin typeface="Times New Roman" pitchFamily="18" charset="0"/>
                <a:ea typeface="Calibri" pitchFamily="34" charset="0"/>
                <a:cs typeface="Times New Roman" pitchFamily="18" charset="0"/>
              </a:rPr>
            </a:br>
            <a:r>
              <a:rPr lang="en-US" sz="1200" dirty="0" smtClean="0">
                <a:latin typeface="Times New Roman" pitchFamily="18" charset="0"/>
                <a:ea typeface="Calibri" pitchFamily="34" charset="0"/>
                <a:cs typeface="Times New Roman" pitchFamily="18" charset="0"/>
              </a:rPr>
              <a:t>1 Urban and Built-up Land                                    		URBAN_CONCRETE</a:t>
            </a:r>
            <a:br>
              <a:rPr lang="en-US" sz="1200" dirty="0" smtClean="0">
                <a:latin typeface="Times New Roman" pitchFamily="18" charset="0"/>
                <a:ea typeface="Calibri" pitchFamily="34" charset="0"/>
                <a:cs typeface="Times New Roman" pitchFamily="18" charset="0"/>
              </a:rPr>
            </a:br>
            <a:r>
              <a:rPr lang="en-US" sz="1200" dirty="0" smtClean="0">
                <a:latin typeface="Times New Roman" pitchFamily="18" charset="0"/>
                <a:ea typeface="Calibri" pitchFamily="34" charset="0"/>
                <a:cs typeface="Times New Roman" pitchFamily="18" charset="0"/>
              </a:rPr>
              <a:t>2 </a:t>
            </a:r>
            <a:r>
              <a:rPr lang="en-US" sz="1200" dirty="0" err="1" smtClean="0">
                <a:latin typeface="Times New Roman" pitchFamily="18" charset="0"/>
                <a:ea typeface="Calibri" pitchFamily="34" charset="0"/>
                <a:cs typeface="Times New Roman" pitchFamily="18" charset="0"/>
              </a:rPr>
              <a:t>Dryland</a:t>
            </a:r>
            <a:r>
              <a:rPr lang="en-US" sz="1200" dirty="0" smtClean="0">
                <a:latin typeface="Times New Roman" pitchFamily="18" charset="0"/>
                <a:ea typeface="Calibri" pitchFamily="34" charset="0"/>
                <a:cs typeface="Times New Roman" pitchFamily="18" charset="0"/>
              </a:rPr>
              <a:t> Cropland and Pasture			COMPACTED_SOIL</a:t>
            </a:r>
            <a:br>
              <a:rPr lang="en-US" sz="1200" dirty="0" smtClean="0">
                <a:latin typeface="Times New Roman" pitchFamily="18" charset="0"/>
                <a:ea typeface="Calibri" pitchFamily="34" charset="0"/>
                <a:cs typeface="Times New Roman" pitchFamily="18" charset="0"/>
              </a:rPr>
            </a:br>
            <a:r>
              <a:rPr lang="en-US" sz="1200" dirty="0" smtClean="0">
                <a:latin typeface="Times New Roman" pitchFamily="18" charset="0"/>
                <a:ea typeface="Calibri" pitchFamily="34" charset="0"/>
                <a:cs typeface="Times New Roman" pitchFamily="18" charset="0"/>
              </a:rPr>
              <a:t>3 Irrigated Cropland and Pasture			IRRIGATED_LOW_VEGETATION</a:t>
            </a:r>
            <a:br>
              <a:rPr lang="en-US" sz="1200" dirty="0" smtClean="0">
                <a:latin typeface="Times New Roman" pitchFamily="18" charset="0"/>
                <a:ea typeface="Calibri" pitchFamily="34" charset="0"/>
                <a:cs typeface="Times New Roman" pitchFamily="18" charset="0"/>
              </a:rPr>
            </a:br>
            <a:r>
              <a:rPr lang="en-US" sz="1200" dirty="0" smtClean="0">
                <a:latin typeface="Times New Roman" pitchFamily="18" charset="0"/>
                <a:ea typeface="Calibri" pitchFamily="34" charset="0"/>
                <a:cs typeface="Times New Roman" pitchFamily="18" charset="0"/>
              </a:rPr>
              <a:t>4 Mixed </a:t>
            </a:r>
            <a:r>
              <a:rPr lang="en-US" sz="1200" dirty="0" err="1" smtClean="0">
                <a:latin typeface="Times New Roman" pitchFamily="18" charset="0"/>
                <a:ea typeface="Calibri" pitchFamily="34" charset="0"/>
                <a:cs typeface="Times New Roman" pitchFamily="18" charset="0"/>
              </a:rPr>
              <a:t>Dryland</a:t>
            </a:r>
            <a:r>
              <a:rPr lang="en-US" sz="1200" dirty="0" smtClean="0">
                <a:latin typeface="Times New Roman" pitchFamily="18" charset="0"/>
                <a:ea typeface="Calibri" pitchFamily="34" charset="0"/>
                <a:cs typeface="Times New Roman" pitchFamily="18" charset="0"/>
              </a:rPr>
              <a:t>/Irrigated Cropland and Pasture		GRASS_SOIL</a:t>
            </a:r>
            <a:br>
              <a:rPr lang="en-US" sz="1200" dirty="0" smtClean="0">
                <a:latin typeface="Times New Roman" pitchFamily="18" charset="0"/>
                <a:ea typeface="Calibri" pitchFamily="34" charset="0"/>
                <a:cs typeface="Times New Roman" pitchFamily="18" charset="0"/>
              </a:rPr>
            </a:br>
            <a:r>
              <a:rPr lang="en-US" sz="1200" dirty="0" smtClean="0">
                <a:latin typeface="Times New Roman" pitchFamily="18" charset="0"/>
                <a:ea typeface="Calibri" pitchFamily="34" charset="0"/>
                <a:cs typeface="Times New Roman" pitchFamily="18" charset="0"/>
              </a:rPr>
              <a:t>5 Cropland/Grassland Mosaic				MEADOW_GRASS</a:t>
            </a:r>
            <a:br>
              <a:rPr lang="en-US" sz="1200" dirty="0" smtClean="0">
                <a:latin typeface="Times New Roman" pitchFamily="18" charset="0"/>
                <a:ea typeface="Calibri" pitchFamily="34" charset="0"/>
                <a:cs typeface="Times New Roman" pitchFamily="18" charset="0"/>
              </a:rPr>
            </a:br>
            <a:r>
              <a:rPr lang="en-US" sz="1200" dirty="0" smtClean="0">
                <a:latin typeface="Times New Roman" pitchFamily="18" charset="0"/>
                <a:ea typeface="Calibri" pitchFamily="34" charset="0"/>
                <a:cs typeface="Times New Roman" pitchFamily="18" charset="0"/>
              </a:rPr>
              <a:t>6 Cropland/Woodland Mosaic			MEADOW_GRASS</a:t>
            </a:r>
            <a:br>
              <a:rPr lang="en-US" sz="1200" dirty="0" smtClean="0">
                <a:latin typeface="Times New Roman" pitchFamily="18" charset="0"/>
                <a:ea typeface="Calibri" pitchFamily="34" charset="0"/>
                <a:cs typeface="Times New Roman" pitchFamily="18" charset="0"/>
              </a:rPr>
            </a:br>
            <a:r>
              <a:rPr lang="en-US" sz="1200" dirty="0" smtClean="0">
                <a:latin typeface="Times New Roman" pitchFamily="18" charset="0"/>
                <a:ea typeface="Calibri" pitchFamily="34" charset="0"/>
                <a:cs typeface="Times New Roman" pitchFamily="18" charset="0"/>
              </a:rPr>
              <a:t>7 Grassland					MEADOW_GRASS</a:t>
            </a:r>
            <a:br>
              <a:rPr lang="en-US" sz="1200" dirty="0" smtClean="0">
                <a:latin typeface="Times New Roman" pitchFamily="18" charset="0"/>
                <a:ea typeface="Calibri" pitchFamily="34" charset="0"/>
                <a:cs typeface="Times New Roman" pitchFamily="18" charset="0"/>
              </a:rPr>
            </a:br>
            <a:r>
              <a:rPr lang="en-US" sz="1200" dirty="0" smtClean="0">
                <a:latin typeface="Times New Roman" pitchFamily="18" charset="0"/>
                <a:ea typeface="Calibri" pitchFamily="34" charset="0"/>
                <a:cs typeface="Times New Roman" pitchFamily="18" charset="0"/>
              </a:rPr>
              <a:t>8 </a:t>
            </a:r>
            <a:r>
              <a:rPr lang="en-US" sz="1200" dirty="0" err="1" smtClean="0">
                <a:latin typeface="Times New Roman" pitchFamily="18" charset="0"/>
                <a:ea typeface="Calibri" pitchFamily="34" charset="0"/>
                <a:cs typeface="Times New Roman" pitchFamily="18" charset="0"/>
              </a:rPr>
              <a:t>Shrubland</a:t>
            </a:r>
            <a:r>
              <a:rPr lang="en-US" sz="1200" dirty="0" smtClean="0">
                <a:latin typeface="Times New Roman" pitchFamily="18" charset="0"/>
                <a:ea typeface="Calibri" pitchFamily="34" charset="0"/>
                <a:cs typeface="Times New Roman" pitchFamily="18" charset="0"/>
              </a:rPr>
              <a:t>					SCRUB</a:t>
            </a:r>
            <a:br>
              <a:rPr lang="en-US" sz="1200" dirty="0" smtClean="0">
                <a:latin typeface="Times New Roman" pitchFamily="18" charset="0"/>
                <a:ea typeface="Calibri" pitchFamily="34" charset="0"/>
                <a:cs typeface="Times New Roman" pitchFamily="18" charset="0"/>
              </a:rPr>
            </a:br>
            <a:r>
              <a:rPr lang="en-US" sz="1200" dirty="0" smtClean="0">
                <a:latin typeface="Times New Roman" pitchFamily="18" charset="0"/>
                <a:ea typeface="Calibri" pitchFamily="34" charset="0"/>
                <a:cs typeface="Times New Roman" pitchFamily="18" charset="0"/>
              </a:rPr>
              <a:t>9 Mixed </a:t>
            </a:r>
            <a:r>
              <a:rPr lang="en-US" sz="1200" dirty="0" err="1" smtClean="0">
                <a:latin typeface="Times New Roman" pitchFamily="18" charset="0"/>
                <a:ea typeface="Calibri" pitchFamily="34" charset="0"/>
                <a:cs typeface="Times New Roman" pitchFamily="18" charset="0"/>
              </a:rPr>
              <a:t>Shrubland</a:t>
            </a:r>
            <a:r>
              <a:rPr lang="en-US" sz="1200" dirty="0" smtClean="0">
                <a:latin typeface="Times New Roman" pitchFamily="18" charset="0"/>
                <a:ea typeface="Calibri" pitchFamily="34" charset="0"/>
                <a:cs typeface="Times New Roman" pitchFamily="18" charset="0"/>
              </a:rPr>
              <a:t>/Grassland			GRASS_SCRUB</a:t>
            </a:r>
            <a:br>
              <a:rPr lang="en-US" sz="1200" dirty="0" smtClean="0">
                <a:latin typeface="Times New Roman" pitchFamily="18" charset="0"/>
                <a:ea typeface="Calibri" pitchFamily="34" charset="0"/>
                <a:cs typeface="Times New Roman" pitchFamily="18" charset="0"/>
              </a:rPr>
            </a:br>
            <a:r>
              <a:rPr lang="en-US" sz="1200" dirty="0" smtClean="0">
                <a:latin typeface="Times New Roman" pitchFamily="18" charset="0"/>
                <a:ea typeface="Calibri" pitchFamily="34" charset="0"/>
                <a:cs typeface="Times New Roman" pitchFamily="18" charset="0"/>
              </a:rPr>
              <a:t>10 Savanna					MEADOW_GRASS</a:t>
            </a:r>
            <a:br>
              <a:rPr lang="en-US" sz="1200" dirty="0" smtClean="0">
                <a:latin typeface="Times New Roman" pitchFamily="18" charset="0"/>
                <a:ea typeface="Calibri" pitchFamily="34" charset="0"/>
                <a:cs typeface="Times New Roman" pitchFamily="18" charset="0"/>
              </a:rPr>
            </a:br>
            <a:r>
              <a:rPr lang="en-US" sz="1200" dirty="0" smtClean="0">
                <a:latin typeface="Times New Roman" pitchFamily="18" charset="0"/>
                <a:ea typeface="Calibri" pitchFamily="34" charset="0"/>
                <a:cs typeface="Times New Roman" pitchFamily="18" charset="0"/>
              </a:rPr>
              <a:t>11 Deciduous Broadleaf Forest			BROADLEAF_FORES	</a:t>
            </a:r>
          </a:p>
          <a:p>
            <a:r>
              <a:rPr lang="en-US" sz="1200" dirty="0" smtClean="0">
                <a:latin typeface="Times New Roman" pitchFamily="18" charset="0"/>
                <a:ea typeface="Calibri" pitchFamily="34" charset="0"/>
                <a:cs typeface="Times New Roman" pitchFamily="18" charset="0"/>
              </a:rPr>
              <a:t>12 Deciduous </a:t>
            </a:r>
            <a:r>
              <a:rPr lang="en-US" sz="1200" dirty="0" err="1" smtClean="0">
                <a:latin typeface="Times New Roman" pitchFamily="18" charset="0"/>
                <a:ea typeface="Calibri" pitchFamily="34" charset="0"/>
                <a:cs typeface="Times New Roman" pitchFamily="18" charset="0"/>
              </a:rPr>
              <a:t>Needleleaf</a:t>
            </a:r>
            <a:r>
              <a:rPr lang="en-US" sz="1200" dirty="0" smtClean="0">
                <a:latin typeface="Times New Roman" pitchFamily="18" charset="0"/>
                <a:ea typeface="Calibri" pitchFamily="34" charset="0"/>
                <a:cs typeface="Times New Roman" pitchFamily="18" charset="0"/>
              </a:rPr>
              <a:t> Forest			PINE_FOREST</a:t>
            </a:r>
            <a:br>
              <a:rPr lang="en-US" sz="1200" dirty="0" smtClean="0">
                <a:latin typeface="Times New Roman" pitchFamily="18" charset="0"/>
                <a:ea typeface="Calibri" pitchFamily="34" charset="0"/>
                <a:cs typeface="Times New Roman" pitchFamily="18" charset="0"/>
              </a:rPr>
            </a:br>
            <a:r>
              <a:rPr lang="en-US" sz="1200" dirty="0" smtClean="0">
                <a:latin typeface="Times New Roman" pitchFamily="18" charset="0"/>
                <a:ea typeface="Calibri" pitchFamily="34" charset="0"/>
                <a:cs typeface="Times New Roman" pitchFamily="18" charset="0"/>
              </a:rPr>
              <a:t>13 Evergreen Broadleaf				BROADLEAF_FOREST</a:t>
            </a:r>
            <a:br>
              <a:rPr lang="en-US" sz="1200" dirty="0" smtClean="0">
                <a:latin typeface="Times New Roman" pitchFamily="18" charset="0"/>
                <a:ea typeface="Calibri" pitchFamily="34" charset="0"/>
                <a:cs typeface="Times New Roman" pitchFamily="18" charset="0"/>
              </a:rPr>
            </a:br>
            <a:r>
              <a:rPr lang="en-US" sz="1200" dirty="0" smtClean="0">
                <a:latin typeface="Times New Roman" pitchFamily="18" charset="0"/>
                <a:ea typeface="Calibri" pitchFamily="34" charset="0"/>
                <a:cs typeface="Times New Roman" pitchFamily="18" charset="0"/>
              </a:rPr>
              <a:t>14 Evergreen </a:t>
            </a:r>
            <a:r>
              <a:rPr lang="en-US" sz="1200" dirty="0" err="1" smtClean="0">
                <a:latin typeface="Times New Roman" pitchFamily="18" charset="0"/>
                <a:ea typeface="Calibri" pitchFamily="34" charset="0"/>
                <a:cs typeface="Times New Roman" pitchFamily="18" charset="0"/>
              </a:rPr>
              <a:t>Needleleaf</a:t>
            </a:r>
            <a:r>
              <a:rPr lang="en-US" sz="1200" dirty="0" smtClean="0">
                <a:latin typeface="Times New Roman" pitchFamily="18" charset="0"/>
                <a:ea typeface="Calibri" pitchFamily="34" charset="0"/>
                <a:cs typeface="Times New Roman" pitchFamily="18" charset="0"/>
              </a:rPr>
              <a:t>				PINE_FOREST</a:t>
            </a:r>
            <a:br>
              <a:rPr lang="en-US" sz="1200" dirty="0" smtClean="0">
                <a:latin typeface="Times New Roman" pitchFamily="18" charset="0"/>
                <a:ea typeface="Calibri" pitchFamily="34" charset="0"/>
                <a:cs typeface="Times New Roman" pitchFamily="18" charset="0"/>
              </a:rPr>
            </a:br>
            <a:r>
              <a:rPr lang="en-US" sz="1200" dirty="0" smtClean="0">
                <a:latin typeface="Times New Roman" pitchFamily="18" charset="0"/>
                <a:ea typeface="Calibri" pitchFamily="34" charset="0"/>
                <a:cs typeface="Times New Roman" pitchFamily="18" charset="0"/>
              </a:rPr>
              <a:t>15 Mixed Forest				BROADLEAF_PINE_FOREST</a:t>
            </a:r>
            <a:br>
              <a:rPr lang="en-US" sz="1200" dirty="0" smtClean="0">
                <a:latin typeface="Times New Roman" pitchFamily="18" charset="0"/>
                <a:ea typeface="Calibri" pitchFamily="34" charset="0"/>
                <a:cs typeface="Times New Roman" pitchFamily="18" charset="0"/>
              </a:rPr>
            </a:br>
            <a:r>
              <a:rPr lang="en-US" sz="1200" dirty="0" smtClean="0">
                <a:latin typeface="Times New Roman" pitchFamily="18" charset="0"/>
                <a:ea typeface="Calibri" pitchFamily="34" charset="0"/>
                <a:cs typeface="Times New Roman" pitchFamily="18" charset="0"/>
              </a:rPr>
              <a:t>16 Water Bodies				COMPACTED_SOIL*</a:t>
            </a:r>
            <a:br>
              <a:rPr lang="en-US" sz="1200" dirty="0" smtClean="0">
                <a:latin typeface="Times New Roman" pitchFamily="18" charset="0"/>
                <a:ea typeface="Calibri" pitchFamily="34" charset="0"/>
                <a:cs typeface="Times New Roman" pitchFamily="18" charset="0"/>
              </a:rPr>
            </a:br>
            <a:r>
              <a:rPr lang="en-US" sz="1200" dirty="0" smtClean="0">
                <a:latin typeface="Times New Roman" pitchFamily="18" charset="0"/>
                <a:ea typeface="Calibri" pitchFamily="34" charset="0"/>
                <a:cs typeface="Times New Roman" pitchFamily="18" charset="0"/>
              </a:rPr>
              <a:t>17 Herbaceous Wetland				WET_SOIL</a:t>
            </a:r>
            <a:br>
              <a:rPr lang="en-US" sz="1200" dirty="0" smtClean="0">
                <a:latin typeface="Times New Roman" pitchFamily="18" charset="0"/>
                <a:ea typeface="Calibri" pitchFamily="34" charset="0"/>
                <a:cs typeface="Times New Roman" pitchFamily="18" charset="0"/>
              </a:rPr>
            </a:br>
            <a:r>
              <a:rPr lang="en-US" sz="1200" dirty="0" smtClean="0">
                <a:latin typeface="Times New Roman" pitchFamily="18" charset="0"/>
                <a:ea typeface="Calibri" pitchFamily="34" charset="0"/>
                <a:cs typeface="Times New Roman" pitchFamily="18" charset="0"/>
              </a:rPr>
              <a:t>18 Wooden Wetland				WET_SOIL</a:t>
            </a:r>
            <a:br>
              <a:rPr lang="en-US" sz="1200" dirty="0" smtClean="0">
                <a:latin typeface="Times New Roman" pitchFamily="18" charset="0"/>
                <a:ea typeface="Calibri" pitchFamily="34" charset="0"/>
                <a:cs typeface="Times New Roman" pitchFamily="18" charset="0"/>
              </a:rPr>
            </a:br>
            <a:r>
              <a:rPr lang="en-US" sz="1200" dirty="0" smtClean="0">
                <a:latin typeface="Times New Roman" pitchFamily="18" charset="0"/>
                <a:ea typeface="Calibri" pitchFamily="34" charset="0"/>
                <a:cs typeface="Times New Roman" pitchFamily="18" charset="0"/>
              </a:rPr>
              <a:t>19 Barren or Sparsely Vegetated			IRRIGATED_LOW_VEGETATION</a:t>
            </a:r>
            <a:br>
              <a:rPr lang="en-US" sz="1200" dirty="0" smtClean="0">
                <a:latin typeface="Times New Roman" pitchFamily="18" charset="0"/>
                <a:ea typeface="Calibri" pitchFamily="34" charset="0"/>
                <a:cs typeface="Times New Roman" pitchFamily="18" charset="0"/>
              </a:rPr>
            </a:br>
            <a:r>
              <a:rPr lang="en-US" sz="1200" dirty="0" smtClean="0">
                <a:latin typeface="Times New Roman" pitchFamily="18" charset="0"/>
                <a:ea typeface="Calibri" pitchFamily="34" charset="0"/>
                <a:cs typeface="Times New Roman" pitchFamily="18" charset="0"/>
              </a:rPr>
              <a:t>20 Herbaceous Tundra				</a:t>
            </a:r>
            <a:r>
              <a:rPr lang="en-US" sz="1200" dirty="0" err="1" smtClean="0">
                <a:latin typeface="Times New Roman" pitchFamily="18" charset="0"/>
                <a:ea typeface="Calibri" pitchFamily="34" charset="0"/>
                <a:cs typeface="Times New Roman" pitchFamily="18" charset="0"/>
              </a:rPr>
              <a:t>TUNDRA</a:t>
            </a:r>
            <a:r>
              <a:rPr lang="en-US" sz="1200" dirty="0" smtClean="0">
                <a:latin typeface="Times New Roman" pitchFamily="18" charset="0"/>
                <a:ea typeface="Calibri" pitchFamily="34" charset="0"/>
                <a:cs typeface="Times New Roman" pitchFamily="18" charset="0"/>
              </a:rPr>
              <a:t/>
            </a:r>
            <a:br>
              <a:rPr lang="en-US" sz="1200" dirty="0" smtClean="0">
                <a:latin typeface="Times New Roman" pitchFamily="18" charset="0"/>
                <a:ea typeface="Calibri" pitchFamily="34" charset="0"/>
                <a:cs typeface="Times New Roman" pitchFamily="18" charset="0"/>
              </a:rPr>
            </a:br>
            <a:r>
              <a:rPr lang="en-US" sz="1200" dirty="0" smtClean="0">
                <a:latin typeface="Times New Roman" pitchFamily="18" charset="0"/>
                <a:ea typeface="Calibri" pitchFamily="34" charset="0"/>
                <a:cs typeface="Times New Roman" pitchFamily="18" charset="0"/>
              </a:rPr>
              <a:t>21 Wooded Tundra				</a:t>
            </a:r>
            <a:r>
              <a:rPr lang="en-US" sz="1200" dirty="0" err="1" smtClean="0">
                <a:latin typeface="Times New Roman" pitchFamily="18" charset="0"/>
                <a:ea typeface="Calibri" pitchFamily="34" charset="0"/>
                <a:cs typeface="Times New Roman" pitchFamily="18" charset="0"/>
              </a:rPr>
              <a:t>TUNDRA</a:t>
            </a:r>
            <a:r>
              <a:rPr lang="en-US" sz="1200" dirty="0" smtClean="0">
                <a:latin typeface="Times New Roman" pitchFamily="18" charset="0"/>
                <a:ea typeface="Calibri" pitchFamily="34" charset="0"/>
                <a:cs typeface="Times New Roman" pitchFamily="18" charset="0"/>
              </a:rPr>
              <a:t/>
            </a:r>
            <a:br>
              <a:rPr lang="en-US" sz="1200" dirty="0" smtClean="0">
                <a:latin typeface="Times New Roman" pitchFamily="18" charset="0"/>
                <a:ea typeface="Calibri" pitchFamily="34" charset="0"/>
                <a:cs typeface="Times New Roman" pitchFamily="18" charset="0"/>
              </a:rPr>
            </a:br>
            <a:r>
              <a:rPr lang="en-US" sz="1200" dirty="0" smtClean="0">
                <a:latin typeface="Times New Roman" pitchFamily="18" charset="0"/>
                <a:ea typeface="Calibri" pitchFamily="34" charset="0"/>
                <a:cs typeface="Times New Roman" pitchFamily="18" charset="0"/>
              </a:rPr>
              <a:t>22 Mixed Tundra				</a:t>
            </a:r>
            <a:r>
              <a:rPr lang="en-US" sz="1200" dirty="0" err="1" smtClean="0">
                <a:latin typeface="Times New Roman" pitchFamily="18" charset="0"/>
                <a:ea typeface="Calibri" pitchFamily="34" charset="0"/>
                <a:cs typeface="Times New Roman" pitchFamily="18" charset="0"/>
              </a:rPr>
              <a:t>TUNDRA</a:t>
            </a:r>
            <a:r>
              <a:rPr lang="en-US" sz="1200" dirty="0" smtClean="0">
                <a:latin typeface="Times New Roman" pitchFamily="18" charset="0"/>
                <a:ea typeface="Calibri" pitchFamily="34" charset="0"/>
                <a:cs typeface="Times New Roman" pitchFamily="18" charset="0"/>
              </a:rPr>
              <a:t/>
            </a:r>
            <a:br>
              <a:rPr lang="en-US" sz="1200" dirty="0" smtClean="0">
                <a:latin typeface="Times New Roman" pitchFamily="18" charset="0"/>
                <a:ea typeface="Calibri" pitchFamily="34" charset="0"/>
                <a:cs typeface="Times New Roman" pitchFamily="18" charset="0"/>
              </a:rPr>
            </a:br>
            <a:r>
              <a:rPr lang="en-US" sz="1200" dirty="0" smtClean="0">
                <a:latin typeface="Times New Roman" pitchFamily="18" charset="0"/>
                <a:ea typeface="Calibri" pitchFamily="34" charset="0"/>
                <a:cs typeface="Times New Roman" pitchFamily="18" charset="0"/>
              </a:rPr>
              <a:t>23 Bare Ground Tundra				</a:t>
            </a:r>
            <a:r>
              <a:rPr lang="en-US" sz="1200" dirty="0" err="1" smtClean="0">
                <a:latin typeface="Times New Roman" pitchFamily="18" charset="0"/>
                <a:ea typeface="Calibri" pitchFamily="34" charset="0"/>
                <a:cs typeface="Times New Roman" pitchFamily="18" charset="0"/>
              </a:rPr>
              <a:t>TUNDRA</a:t>
            </a:r>
            <a:r>
              <a:rPr lang="en-US" sz="1200" dirty="0" smtClean="0">
                <a:latin typeface="Times New Roman" pitchFamily="18" charset="0"/>
                <a:ea typeface="Calibri" pitchFamily="34" charset="0"/>
                <a:cs typeface="Times New Roman" pitchFamily="18" charset="0"/>
              </a:rPr>
              <a:t>	</a:t>
            </a:r>
            <a:br>
              <a:rPr lang="en-US" sz="1200" dirty="0" smtClean="0">
                <a:latin typeface="Times New Roman" pitchFamily="18" charset="0"/>
                <a:ea typeface="Calibri" pitchFamily="34" charset="0"/>
                <a:cs typeface="Times New Roman" pitchFamily="18" charset="0"/>
              </a:rPr>
            </a:br>
            <a:r>
              <a:rPr lang="en-US" sz="1200" dirty="0" smtClean="0">
                <a:latin typeface="Times New Roman" pitchFamily="18" charset="0"/>
                <a:ea typeface="Calibri" pitchFamily="34" charset="0"/>
                <a:cs typeface="Times New Roman" pitchFamily="18" charset="0"/>
              </a:rPr>
              <a:t>24 Snow or Ice				COMPACTED_SOIL*</a:t>
            </a:r>
            <a:endParaRPr lang="en-US" sz="12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13" descr="modis"/>
          <p:cNvPicPr>
            <a:picLocks noChangeAspect="1" noChangeArrowheads="1"/>
          </p:cNvPicPr>
          <p:nvPr/>
        </p:nvPicPr>
        <p:blipFill>
          <a:blip r:embed="rId2"/>
          <a:srcRect t="9776" r="5318"/>
          <a:stretch>
            <a:fillRect/>
          </a:stretch>
        </p:blipFill>
        <p:spPr bwMode="auto">
          <a:xfrm>
            <a:off x="0" y="685801"/>
            <a:ext cx="4112418" cy="2887529"/>
          </a:xfrm>
          <a:prstGeom prst="rect">
            <a:avLst/>
          </a:prstGeom>
          <a:noFill/>
        </p:spPr>
      </p:pic>
      <p:pic>
        <p:nvPicPr>
          <p:cNvPr id="24" name="Picture 12" descr="wrf-chem"/>
          <p:cNvPicPr>
            <a:picLocks noChangeAspect="1" noChangeArrowheads="1"/>
          </p:cNvPicPr>
          <p:nvPr/>
        </p:nvPicPr>
        <p:blipFill>
          <a:blip r:embed="rId3"/>
          <a:srcRect t="9851" r="4622"/>
          <a:stretch>
            <a:fillRect/>
          </a:stretch>
        </p:blipFill>
        <p:spPr bwMode="auto">
          <a:xfrm>
            <a:off x="0" y="3972871"/>
            <a:ext cx="4142648" cy="2885129"/>
          </a:xfrm>
          <a:prstGeom prst="rect">
            <a:avLst/>
          </a:prstGeom>
          <a:noFill/>
        </p:spPr>
      </p:pic>
      <p:sp>
        <p:nvSpPr>
          <p:cNvPr id="25" name="Rectangle 24"/>
          <p:cNvSpPr/>
          <p:nvPr/>
        </p:nvSpPr>
        <p:spPr>
          <a:xfrm>
            <a:off x="4343400" y="333137"/>
            <a:ext cx="4572000" cy="6524863"/>
          </a:xfrm>
          <a:prstGeom prst="rect">
            <a:avLst/>
          </a:prstGeom>
        </p:spPr>
        <p:txBody>
          <a:bodyPr>
            <a:spAutoFit/>
          </a:bodyPr>
          <a:lstStyle/>
          <a:p>
            <a:pPr defTabSz="4806950"/>
            <a:r>
              <a:rPr lang="en-US" sz="2800" b="1" dirty="0" smtClean="0">
                <a:latin typeface="Times New Roman" pitchFamily="18" charset="0"/>
              </a:rPr>
              <a:t>CONUS Simulated Cloud Optical Thickness (COT) and Aerosol Optical Depth (AOD) </a:t>
            </a:r>
          </a:p>
          <a:p>
            <a:pPr defTabSz="4806950"/>
            <a:endParaRPr lang="en-US" sz="2800" b="1" dirty="0" smtClean="0">
              <a:latin typeface="Times New Roman" pitchFamily="18" charset="0"/>
            </a:endParaRPr>
          </a:p>
          <a:p>
            <a:pPr defTabSz="4806950"/>
            <a:r>
              <a:rPr lang="en-US" dirty="0" smtClean="0">
                <a:latin typeface="Times New Roman" pitchFamily="18" charset="0"/>
              </a:rPr>
              <a:t>Observed and simulated distributions of COT and AOD at 18:30Z on August 24</a:t>
            </a:r>
            <a:r>
              <a:rPr lang="en-US" baseline="30000" dirty="0" smtClean="0">
                <a:latin typeface="Times New Roman" pitchFamily="18" charset="0"/>
              </a:rPr>
              <a:t>th</a:t>
            </a:r>
            <a:r>
              <a:rPr lang="en-US" dirty="0" smtClean="0">
                <a:latin typeface="Times New Roman" pitchFamily="18" charset="0"/>
              </a:rPr>
              <a:t>, 2006. Observed COT and AOD are from the MODIS instruments on the NASA Terra and Aqua satellites. Simulated COT is derived from the WRF cloud, rain, snow, ice and grapple distributions using a simple relationship between liquid water content and COT with fixed effective radii for ice (15 micron) and water (8 micron) drops [Stephens, 1978].</a:t>
            </a:r>
          </a:p>
          <a:p>
            <a:pPr defTabSz="4806950"/>
            <a:endParaRPr lang="en-US" dirty="0" smtClean="0">
              <a:latin typeface="Times New Roman" pitchFamily="18" charset="0"/>
            </a:endParaRPr>
          </a:p>
          <a:p>
            <a:pPr defTabSz="4806950"/>
            <a:r>
              <a:rPr lang="en-US" dirty="0" smtClean="0">
                <a:latin typeface="Times New Roman" pitchFamily="18" charset="0"/>
              </a:rPr>
              <a:t>Simulated carbonaceous aerosols have been scaled by  a factor of 4 to better represent the observed aerosol loading over Idaho and Montana.</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2" descr="MYD021KM"/>
          <p:cNvPicPr>
            <a:picLocks noChangeAspect="1" noChangeArrowheads="1"/>
          </p:cNvPicPr>
          <p:nvPr/>
        </p:nvPicPr>
        <p:blipFill>
          <a:blip r:embed="rId2"/>
          <a:srcRect l="18919" r="18919" b="68628"/>
          <a:stretch>
            <a:fillRect/>
          </a:stretch>
        </p:blipFill>
        <p:spPr bwMode="auto">
          <a:xfrm>
            <a:off x="0" y="0"/>
            <a:ext cx="3947287" cy="3276600"/>
          </a:xfrm>
          <a:prstGeom prst="rect">
            <a:avLst/>
          </a:prstGeom>
          <a:noFill/>
        </p:spPr>
      </p:pic>
      <p:pic>
        <p:nvPicPr>
          <p:cNvPr id="5" name="Picture 43" descr="MYD021KM"/>
          <p:cNvPicPr>
            <a:picLocks noChangeAspect="1" noChangeArrowheads="1"/>
          </p:cNvPicPr>
          <p:nvPr/>
        </p:nvPicPr>
        <p:blipFill>
          <a:blip r:embed="rId2"/>
          <a:srcRect l="18919" t="31372" r="18919" b="33333"/>
          <a:stretch>
            <a:fillRect/>
          </a:stretch>
        </p:blipFill>
        <p:spPr bwMode="auto">
          <a:xfrm>
            <a:off x="0" y="3429000"/>
            <a:ext cx="3947287" cy="3429000"/>
          </a:xfrm>
          <a:prstGeom prst="rect">
            <a:avLst/>
          </a:prstGeom>
          <a:noFill/>
        </p:spPr>
      </p:pic>
      <p:pic>
        <p:nvPicPr>
          <p:cNvPr id="1026" name="Picture 2" descr="C:\Users\Brad Pierce\Documents\JCSDA\Proxy_validation\TOArads_abi_crtmir_2006.08.24.1830_ABiemisfromUWemis_wl_11.2_emismap_ncfilecheck.png"/>
          <p:cNvPicPr>
            <a:picLocks noChangeAspect="1" noChangeArrowheads="1"/>
          </p:cNvPicPr>
          <p:nvPr/>
        </p:nvPicPr>
        <p:blipFill>
          <a:blip r:embed="rId3"/>
          <a:srcRect/>
          <a:stretch>
            <a:fillRect/>
          </a:stretch>
        </p:blipFill>
        <p:spPr bwMode="auto">
          <a:xfrm>
            <a:off x="4114800" y="76200"/>
            <a:ext cx="4267200" cy="3200400"/>
          </a:xfrm>
          <a:prstGeom prst="rect">
            <a:avLst/>
          </a:prstGeom>
          <a:noFill/>
        </p:spPr>
      </p:pic>
      <p:pic>
        <p:nvPicPr>
          <p:cNvPr id="1028" name="Picture 4" descr="C:\Users\Brad Pierce\Documents\JCSDA\Proxy_validation\TOArads_abi_crtmir_2006.08.24.1830_CRTMemis_wl_11.2_emismap.png"/>
          <p:cNvPicPr>
            <a:picLocks noChangeAspect="1" noChangeArrowheads="1"/>
          </p:cNvPicPr>
          <p:nvPr/>
        </p:nvPicPr>
        <p:blipFill>
          <a:blip r:embed="rId4"/>
          <a:srcRect/>
          <a:stretch>
            <a:fillRect/>
          </a:stretch>
        </p:blipFill>
        <p:spPr bwMode="auto">
          <a:xfrm>
            <a:off x="4114800" y="2971800"/>
            <a:ext cx="4267200" cy="3200400"/>
          </a:xfrm>
          <a:prstGeom prst="rect">
            <a:avLst/>
          </a:prstGeom>
          <a:noFill/>
        </p:spPr>
      </p:pic>
      <p:sp>
        <p:nvSpPr>
          <p:cNvPr id="9" name="Rectangle 8"/>
          <p:cNvSpPr/>
          <p:nvPr/>
        </p:nvSpPr>
        <p:spPr>
          <a:xfrm>
            <a:off x="4114800" y="5934670"/>
            <a:ext cx="4572000" cy="923330"/>
          </a:xfrm>
          <a:prstGeom prst="rect">
            <a:avLst/>
          </a:prstGeom>
        </p:spPr>
        <p:txBody>
          <a:bodyPr>
            <a:spAutoFit/>
          </a:bodyPr>
          <a:lstStyle/>
          <a:p>
            <a:r>
              <a:rPr lang="en-US" dirty="0" smtClean="0"/>
              <a:t>UW IR Emissivity provided by Eva E. </a:t>
            </a:r>
            <a:r>
              <a:rPr lang="en-US" dirty="0" err="1" smtClean="0"/>
              <a:t>Borbas</a:t>
            </a:r>
            <a:r>
              <a:rPr lang="en-US" dirty="0" smtClean="0"/>
              <a:t>, </a:t>
            </a:r>
            <a:br>
              <a:rPr lang="en-US" dirty="0" smtClean="0"/>
            </a:br>
            <a:r>
              <a:rPr lang="en-US" dirty="0" smtClean="0"/>
              <a:t>University of Wisconsin - Madison</a:t>
            </a:r>
            <a:br>
              <a:rPr lang="en-US" dirty="0" smtClean="0"/>
            </a:br>
            <a:r>
              <a:rPr lang="en-US" dirty="0" smtClean="0"/>
              <a:t>Space Science and Engineering Center (SSEC)</a:t>
            </a:r>
            <a:endParaRPr lang="en-US" dirty="0"/>
          </a:p>
        </p:txBody>
      </p:sp>
      <p:sp>
        <p:nvSpPr>
          <p:cNvPr id="10" name="Oval 9"/>
          <p:cNvSpPr/>
          <p:nvPr/>
        </p:nvSpPr>
        <p:spPr>
          <a:xfrm>
            <a:off x="762000" y="1371600"/>
            <a:ext cx="457200" cy="838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762000" y="4555222"/>
            <a:ext cx="457200" cy="838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693</TotalTime>
  <Words>702</Words>
  <Application>Microsoft Office PowerPoint</Application>
  <PresentationFormat>On-screen Show (4:3)</PresentationFormat>
  <Paragraphs>130</Paragraphs>
  <Slides>34</Slides>
  <Notes>0</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Brad Pierce</dc:creator>
  <cp:lastModifiedBy>Brad Pierce</cp:lastModifiedBy>
  <cp:revision>76</cp:revision>
  <dcterms:created xsi:type="dcterms:W3CDTF">2006-08-16T00:00:00Z</dcterms:created>
  <dcterms:modified xsi:type="dcterms:W3CDTF">2011-05-25T01:26:07Z</dcterms:modified>
</cp:coreProperties>
</file>