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997700" cy="9271000"/>
  <p:defaultTextStyle>
    <a:defPPr>
      <a:defRPr lang="en-US"/>
    </a:defPPr>
    <a:lvl1pPr algn="l" rtl="0" fontAlgn="base">
      <a:spcBef>
        <a:spcPct val="0"/>
      </a:spcBef>
      <a:spcAft>
        <a:spcPct val="0"/>
      </a:spcAft>
      <a:defRPr sz="8600" kern="1200">
        <a:solidFill>
          <a:schemeClr val="tx1"/>
        </a:solidFill>
        <a:latin typeface="Arial" charset="0"/>
        <a:ea typeface="+mn-ea"/>
        <a:cs typeface="+mn-cs"/>
      </a:defRPr>
    </a:lvl1pPr>
    <a:lvl2pPr marL="457200" algn="l" rtl="0" fontAlgn="base">
      <a:spcBef>
        <a:spcPct val="0"/>
      </a:spcBef>
      <a:spcAft>
        <a:spcPct val="0"/>
      </a:spcAft>
      <a:defRPr sz="8600" kern="1200">
        <a:solidFill>
          <a:schemeClr val="tx1"/>
        </a:solidFill>
        <a:latin typeface="Arial" charset="0"/>
        <a:ea typeface="+mn-ea"/>
        <a:cs typeface="+mn-cs"/>
      </a:defRPr>
    </a:lvl2pPr>
    <a:lvl3pPr marL="914400" algn="l" rtl="0" fontAlgn="base">
      <a:spcBef>
        <a:spcPct val="0"/>
      </a:spcBef>
      <a:spcAft>
        <a:spcPct val="0"/>
      </a:spcAft>
      <a:defRPr sz="8600" kern="1200">
        <a:solidFill>
          <a:schemeClr val="tx1"/>
        </a:solidFill>
        <a:latin typeface="Arial" charset="0"/>
        <a:ea typeface="+mn-ea"/>
        <a:cs typeface="+mn-cs"/>
      </a:defRPr>
    </a:lvl3pPr>
    <a:lvl4pPr marL="1371600" algn="l" rtl="0" fontAlgn="base">
      <a:spcBef>
        <a:spcPct val="0"/>
      </a:spcBef>
      <a:spcAft>
        <a:spcPct val="0"/>
      </a:spcAft>
      <a:defRPr sz="8600" kern="1200">
        <a:solidFill>
          <a:schemeClr val="tx1"/>
        </a:solidFill>
        <a:latin typeface="Arial" charset="0"/>
        <a:ea typeface="+mn-ea"/>
        <a:cs typeface="+mn-cs"/>
      </a:defRPr>
    </a:lvl4pPr>
    <a:lvl5pPr marL="1828800" algn="l"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5" autoAdjust="0"/>
    <p:restoredTop sz="94660"/>
  </p:normalViewPr>
  <p:slideViewPr>
    <p:cSldViewPr>
      <p:cViewPr>
        <p:scale>
          <a:sx n="100" d="100"/>
          <a:sy n="100" d="100"/>
        </p:scale>
        <p:origin x="19764" y="14712"/>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4D8F40-0726-40BA-8EC0-64CA05E80E1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E4A240-5697-4CFE-84C5-626914E90D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CDFE4D-A29F-4F42-AB7E-AE111ACB5C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AE5674-D00A-46FD-90FC-7A973D6725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7AACD9-4CC1-41EB-8613-F44E9A2B62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49411B-14EF-4358-B43B-A63D0D35B14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E5FBA8E-2CE7-474D-9B0F-784DD6ECFD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5F18AE-1DE6-437C-A114-C7D15F035F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AAE0BD-ADF8-4559-A7AA-2F46770CE7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65439E-02FF-4DFA-91FA-5147C62FB5A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1EC0A-1E1A-4261-B1B5-35A124D3A6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925" y="7680325"/>
            <a:ext cx="39503350"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defRPr sz="6700"/>
            </a:lvl1pPr>
          </a:lstStyle>
          <a:p>
            <a:pPr>
              <a:defRPr/>
            </a:pPr>
            <a:endParaRPr lang="en-US"/>
          </a:p>
        </p:txBody>
      </p:sp>
      <p:sp>
        <p:nvSpPr>
          <p:cNvPr id="1029" name="Rectangle 5"/>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defRPr sz="6700"/>
            </a:lvl1pPr>
          </a:lstStyle>
          <a:p>
            <a:pPr>
              <a:defRPr/>
            </a:pPr>
            <a:endParaRPr lang="en-US"/>
          </a:p>
        </p:txBody>
      </p:sp>
      <p:sp>
        <p:nvSpPr>
          <p:cNvPr id="1030" name="Rectangle 6"/>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defRPr sz="6700"/>
            </a:lvl1pPr>
          </a:lstStyle>
          <a:p>
            <a:pPr>
              <a:defRPr/>
            </a:pPr>
            <a:fld id="{03CB97D7-2A77-434E-84B9-B3C6A6D3B5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charset="0"/>
        </a:defRPr>
      </a:lvl2pPr>
      <a:lvl3pPr algn="ctr" defTabSz="4389438" rtl="0" eaLnBrk="0" fontAlgn="base" hangingPunct="0">
        <a:spcBef>
          <a:spcPct val="0"/>
        </a:spcBef>
        <a:spcAft>
          <a:spcPct val="0"/>
        </a:spcAft>
        <a:defRPr sz="21100">
          <a:solidFill>
            <a:schemeClr val="tx2"/>
          </a:solidFill>
          <a:latin typeface="Arial" charset="0"/>
        </a:defRPr>
      </a:lvl3pPr>
      <a:lvl4pPr algn="ctr" defTabSz="4389438" rtl="0" eaLnBrk="0" fontAlgn="base" hangingPunct="0">
        <a:spcBef>
          <a:spcPct val="0"/>
        </a:spcBef>
        <a:spcAft>
          <a:spcPct val="0"/>
        </a:spcAft>
        <a:defRPr sz="21100">
          <a:solidFill>
            <a:schemeClr val="tx2"/>
          </a:solidFill>
          <a:latin typeface="Arial" charset="0"/>
        </a:defRPr>
      </a:lvl4pPr>
      <a:lvl5pPr algn="ctr" defTabSz="4389438" rtl="0" eaLnBrk="0" fontAlgn="base" hangingPunct="0">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defRPr>
      </a:lvl2pPr>
      <a:lvl3pPr marL="5486400" indent="-1096963" algn="l" defTabSz="4389438" rtl="0" eaLnBrk="0" fontAlgn="base" hangingPunct="0">
        <a:spcBef>
          <a:spcPct val="20000"/>
        </a:spcBef>
        <a:spcAft>
          <a:spcPct val="0"/>
        </a:spcAft>
        <a:buChar char="•"/>
        <a:defRPr sz="11500">
          <a:solidFill>
            <a:schemeClr val="tx1"/>
          </a:solidFill>
          <a:latin typeface="+mn-lt"/>
        </a:defRPr>
      </a:lvl3pPr>
      <a:lvl4pPr marL="7680325" indent="-1096963" algn="l" defTabSz="4389438" rtl="0" eaLnBrk="0" fontAlgn="base" hangingPunct="0">
        <a:spcBef>
          <a:spcPct val="20000"/>
        </a:spcBef>
        <a:spcAft>
          <a:spcPct val="0"/>
        </a:spcAft>
        <a:buChar char="–"/>
        <a:defRPr sz="9600">
          <a:solidFill>
            <a:schemeClr val="tx1"/>
          </a:solidFill>
          <a:latin typeface="+mn-lt"/>
        </a:defRPr>
      </a:lvl4pPr>
      <a:lvl5pPr marL="9875838" indent="-1096963" algn="l" defTabSz="4389438" rtl="0" eaLnBrk="0" fontAlgn="base" hangingPunct="0">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jpe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88" name="Picture 76" descr="SF20100516__SP_NOAAP3"/>
          <p:cNvPicPr>
            <a:picLocks noChangeAspect="1" noChangeArrowheads="1"/>
          </p:cNvPicPr>
          <p:nvPr/>
        </p:nvPicPr>
        <p:blipFill>
          <a:blip r:embed="rId2"/>
          <a:srcRect t="48615"/>
          <a:stretch>
            <a:fillRect/>
          </a:stretch>
        </p:blipFill>
        <p:spPr bwMode="auto">
          <a:xfrm>
            <a:off x="32766000" y="24798338"/>
            <a:ext cx="5484813" cy="3852862"/>
          </a:xfrm>
          <a:prstGeom prst="rect">
            <a:avLst/>
          </a:prstGeom>
          <a:noFill/>
        </p:spPr>
      </p:pic>
      <p:sp>
        <p:nvSpPr>
          <p:cNvPr id="13313" name="Rectangle 12"/>
          <p:cNvSpPr>
            <a:spLocks noChangeArrowheads="1"/>
          </p:cNvSpPr>
          <p:nvPr/>
        </p:nvSpPr>
        <p:spPr bwMode="auto">
          <a:xfrm>
            <a:off x="0" y="0"/>
            <a:ext cx="43891200" cy="3124200"/>
          </a:xfrm>
          <a:prstGeom prst="rect">
            <a:avLst/>
          </a:prstGeom>
          <a:solidFill>
            <a:srgbClr val="00FFFF"/>
          </a:solidFill>
          <a:ln w="9525">
            <a:solidFill>
              <a:schemeClr val="tx1"/>
            </a:solidFill>
            <a:miter lim="800000"/>
            <a:headEnd/>
            <a:tailEnd/>
          </a:ln>
        </p:spPr>
        <p:txBody>
          <a:bodyPr wrap="none" anchor="ctr"/>
          <a:lstStyle/>
          <a:p>
            <a:pPr eaLnBrk="0" hangingPunct="0"/>
            <a:endParaRPr lang="en-US"/>
          </a:p>
        </p:txBody>
      </p:sp>
      <p:sp>
        <p:nvSpPr>
          <p:cNvPr id="13314" name="Rectangle 4"/>
          <p:cNvSpPr>
            <a:spLocks noChangeArrowheads="1"/>
          </p:cNvSpPr>
          <p:nvPr/>
        </p:nvSpPr>
        <p:spPr bwMode="auto">
          <a:xfrm>
            <a:off x="319088" y="3200400"/>
            <a:ext cx="43357800" cy="3325813"/>
          </a:xfrm>
          <a:prstGeom prst="rect">
            <a:avLst/>
          </a:prstGeom>
          <a:noFill/>
          <a:ln w="9525">
            <a:noFill/>
            <a:miter lim="800000"/>
            <a:headEnd/>
            <a:tailEnd/>
          </a:ln>
        </p:spPr>
        <p:txBody>
          <a:bodyPr anchor="ctr">
            <a:spAutoFit/>
          </a:bodyPr>
          <a:lstStyle/>
          <a:p>
            <a:pPr algn="dist" eaLnBrk="0" hangingPunct="0"/>
            <a:r>
              <a:rPr lang="en-US" sz="3600" b="1">
                <a:latin typeface="Times New Roman" pitchFamily="18" charset="0"/>
              </a:rPr>
              <a:t>CalNex 2010 is a field project run by the NOAA Earth Systems Laboratory in partnership with the California Air Resources Board that is being conducted during May and June 2010 in Los Angeles, California.  The goals of CalNex are to advance our understanding of air quality and climate change problems.  </a:t>
            </a:r>
            <a:r>
              <a:rPr lang="en-US" sz="3200" b="1">
                <a:latin typeface="Times New Roman" pitchFamily="18" charset="0"/>
              </a:rPr>
              <a:t>The FY10 GOES-R Visiting Scientist Program supported Brad Pierce (NOAA/NESDIS/STAR) to collaborate with scientists from the California Air Resources Board (ARB) and NOAA/ESRL Chemical Sciences Division (CSD) on utilization and validation of real-time satellite retrievals during the field phase of the 2010 CalNex field mission. Joint OAR/NESDIS science and satellite validation activities during CalNex provide a basis for future field programs supporting GOES-R Level 1 radiance calibration and Level 2 retrieval validation. </a:t>
            </a:r>
            <a:r>
              <a:rPr lang="en-US" sz="3600" b="1">
                <a:latin typeface="Times New Roman" pitchFamily="18" charset="0"/>
              </a:rPr>
              <a:t>The detailed airborne and ship based measurements obtained during CalNex are proving useful in characterizing some of the GOES-R AWG cloud  algorithms applied to data from NOAA's GOES-11 Imager. This poster illustrates the types of measurements collected at CalNex, provides some preliminary comparisons to GOES-R AWG products and CalNex insitu and remote measurements, and discusses how such measurements can be used for future GOES-R Calibration/Validation activities. </a:t>
            </a:r>
          </a:p>
        </p:txBody>
      </p:sp>
      <p:sp>
        <p:nvSpPr>
          <p:cNvPr id="13315" name="Text Box 5"/>
          <p:cNvSpPr txBox="1">
            <a:spLocks noChangeArrowheads="1"/>
          </p:cNvSpPr>
          <p:nvPr/>
        </p:nvSpPr>
        <p:spPr bwMode="auto">
          <a:xfrm>
            <a:off x="2895600" y="0"/>
            <a:ext cx="37490400" cy="3051175"/>
          </a:xfrm>
          <a:prstGeom prst="rect">
            <a:avLst/>
          </a:prstGeom>
          <a:noFill/>
          <a:ln w="9525">
            <a:noFill/>
            <a:miter lim="800000"/>
            <a:headEnd/>
            <a:tailEnd/>
          </a:ln>
        </p:spPr>
        <p:txBody>
          <a:bodyPr>
            <a:spAutoFit/>
          </a:bodyPr>
          <a:lstStyle/>
          <a:p>
            <a:pPr algn="ctr" defTabSz="4389438" eaLnBrk="0" hangingPunct="0"/>
            <a:r>
              <a:rPr lang="en-US" b="1">
                <a:latin typeface="Times New Roman" pitchFamily="18" charset="0"/>
              </a:rPr>
              <a:t>GOES-R Cal/Val Demonstration during the NOAA CalNex field Mission</a:t>
            </a:r>
          </a:p>
          <a:p>
            <a:pPr algn="ctr" defTabSz="4389438" eaLnBrk="0" hangingPunct="0"/>
            <a:r>
              <a:rPr lang="en-US" sz="3600" b="1">
                <a:latin typeface="Times New Roman" pitchFamily="18" charset="0"/>
              </a:rPr>
              <a:t>R. Bradley Pierce</a:t>
            </a:r>
            <a:r>
              <a:rPr lang="en-US" sz="3600" b="1" baseline="30000">
                <a:latin typeface="Times New Roman" pitchFamily="18" charset="0"/>
              </a:rPr>
              <a:t>1</a:t>
            </a:r>
            <a:r>
              <a:rPr lang="en-US" sz="3600" b="1">
                <a:latin typeface="Times New Roman" pitchFamily="18" charset="0"/>
              </a:rPr>
              <a:t>, Sebastian Schmidt</a:t>
            </a:r>
            <a:r>
              <a:rPr lang="en-US" sz="3600" b="1" baseline="30000">
                <a:latin typeface="Times New Roman" pitchFamily="18" charset="0"/>
              </a:rPr>
              <a:t>2</a:t>
            </a:r>
            <a:r>
              <a:rPr lang="en-US" sz="3600" b="1">
                <a:latin typeface="Times New Roman" pitchFamily="18" charset="0"/>
              </a:rPr>
              <a:t>, Sara Lance</a:t>
            </a:r>
            <a:r>
              <a:rPr lang="en-US" sz="3600" b="1" baseline="30000">
                <a:latin typeface="Times New Roman" pitchFamily="18" charset="0"/>
              </a:rPr>
              <a:t>3</a:t>
            </a:r>
            <a:r>
              <a:rPr lang="en-US" sz="3600" b="1">
                <a:latin typeface="Times New Roman" pitchFamily="18" charset="0"/>
              </a:rPr>
              <a:t>, Samuel Leblanc</a:t>
            </a:r>
            <a:r>
              <a:rPr lang="en-US" sz="3600" b="1" baseline="30000">
                <a:latin typeface="Times New Roman" pitchFamily="18" charset="0"/>
              </a:rPr>
              <a:t>2</a:t>
            </a:r>
            <a:r>
              <a:rPr lang="en-US" sz="3600" b="1">
                <a:latin typeface="Times New Roman" pitchFamily="18" charset="0"/>
              </a:rPr>
              <a:t>, Andrew Heidinger</a:t>
            </a:r>
            <a:r>
              <a:rPr lang="en-US" sz="3600" b="1" baseline="30000">
                <a:latin typeface="Times New Roman" pitchFamily="18" charset="0"/>
              </a:rPr>
              <a:t>1</a:t>
            </a:r>
            <a:r>
              <a:rPr lang="en-US" sz="3600" b="1">
                <a:latin typeface="Times New Roman" pitchFamily="18" charset="0"/>
              </a:rPr>
              <a:t>, Patrick Minnis</a:t>
            </a:r>
            <a:r>
              <a:rPr lang="en-US" sz="3600" b="1" baseline="30000">
                <a:latin typeface="Times New Roman" pitchFamily="18" charset="0"/>
              </a:rPr>
              <a:t>4</a:t>
            </a:r>
            <a:r>
              <a:rPr lang="en-US" sz="3600" b="1">
                <a:latin typeface="Times New Roman" pitchFamily="18" charset="0"/>
              </a:rPr>
              <a:t>, John Holloway</a:t>
            </a:r>
            <a:r>
              <a:rPr lang="en-US" sz="3600" b="1" baseline="30000">
                <a:latin typeface="Times New Roman" pitchFamily="18" charset="0"/>
              </a:rPr>
              <a:t>3</a:t>
            </a:r>
            <a:r>
              <a:rPr lang="en-US" sz="3600" b="1">
                <a:latin typeface="Times New Roman" pitchFamily="18" charset="0"/>
              </a:rPr>
              <a:t>, Thomas Ryerson</a:t>
            </a:r>
            <a:r>
              <a:rPr lang="en-US" sz="3600" b="1" baseline="30000">
                <a:latin typeface="Times New Roman" pitchFamily="18" charset="0"/>
              </a:rPr>
              <a:t>3</a:t>
            </a:r>
            <a:r>
              <a:rPr lang="en-US" sz="3600" b="1">
                <a:latin typeface="Times New Roman" pitchFamily="18" charset="0"/>
              </a:rPr>
              <a:t>, Andy Neuman</a:t>
            </a:r>
            <a:r>
              <a:rPr lang="en-US" sz="3600" b="1" baseline="30000">
                <a:latin typeface="Times New Roman" pitchFamily="18" charset="0"/>
              </a:rPr>
              <a:t>3</a:t>
            </a:r>
            <a:r>
              <a:rPr lang="en-US" sz="3600" b="1">
                <a:latin typeface="Times New Roman" pitchFamily="18" charset="0"/>
              </a:rPr>
              <a:t>, </a:t>
            </a:r>
          </a:p>
          <a:p>
            <a:pPr algn="ctr" defTabSz="4389438" eaLnBrk="0" hangingPunct="0"/>
            <a:r>
              <a:rPr lang="en-US" sz="3600" b="1">
                <a:latin typeface="Times New Roman" pitchFamily="18" charset="0"/>
              </a:rPr>
              <a:t>Graham Feingold</a:t>
            </a:r>
            <a:r>
              <a:rPr lang="en-US" sz="3600" b="1" baseline="30000">
                <a:latin typeface="Times New Roman" pitchFamily="18" charset="0"/>
              </a:rPr>
              <a:t>3</a:t>
            </a:r>
            <a:r>
              <a:rPr lang="en-US" sz="3600" b="1">
                <a:latin typeface="Times New Roman" pitchFamily="18" charset="0"/>
              </a:rPr>
              <a:t>, Peter Pilewskie</a:t>
            </a:r>
            <a:r>
              <a:rPr lang="en-US" sz="3600" b="1" baseline="30000">
                <a:latin typeface="Times New Roman" pitchFamily="18" charset="0"/>
              </a:rPr>
              <a:t>2</a:t>
            </a:r>
            <a:r>
              <a:rPr lang="en-US" sz="3600" b="1">
                <a:latin typeface="Times New Roman" pitchFamily="18" charset="0"/>
              </a:rPr>
              <a:t>, Michael Trainer</a:t>
            </a:r>
            <a:r>
              <a:rPr lang="en-US" sz="3600" b="1" baseline="30000">
                <a:latin typeface="Times New Roman" pitchFamily="18" charset="0"/>
              </a:rPr>
              <a:t>3</a:t>
            </a:r>
            <a:r>
              <a:rPr lang="en-US" sz="3600" b="1">
                <a:latin typeface="Times New Roman" pitchFamily="18" charset="0"/>
              </a:rPr>
              <a:t>, Patricia Quinn</a:t>
            </a:r>
            <a:r>
              <a:rPr lang="en-US" sz="3600" b="1" baseline="30000">
                <a:latin typeface="Times New Roman" pitchFamily="18" charset="0"/>
              </a:rPr>
              <a:t>5</a:t>
            </a:r>
          </a:p>
          <a:p>
            <a:pPr algn="ctr" defTabSz="4389438" eaLnBrk="0" hangingPunct="0"/>
            <a:r>
              <a:rPr lang="en-US" sz="3600" b="1" baseline="30000">
                <a:latin typeface="Times New Roman" pitchFamily="18" charset="0"/>
              </a:rPr>
              <a:t>1</a:t>
            </a:r>
            <a:r>
              <a:rPr lang="en-US" sz="3600" b="1">
                <a:latin typeface="Times New Roman" pitchFamily="18" charset="0"/>
              </a:rPr>
              <a:t>NOAA/NESDIS/STAR, </a:t>
            </a:r>
            <a:r>
              <a:rPr lang="en-US" sz="3200" b="1" baseline="30000">
                <a:latin typeface="Times New Roman" pitchFamily="18" charset="0"/>
              </a:rPr>
              <a:t>2</a:t>
            </a:r>
            <a:r>
              <a:rPr lang="en-US" sz="3200" b="1">
                <a:latin typeface="Times New Roman" pitchFamily="18" charset="0"/>
              </a:rPr>
              <a:t>University of Colorado</a:t>
            </a:r>
            <a:r>
              <a:rPr lang="en-US" sz="3600" b="1">
                <a:latin typeface="Times New Roman" pitchFamily="18" charset="0"/>
              </a:rPr>
              <a:t>, </a:t>
            </a:r>
            <a:r>
              <a:rPr lang="en-US" sz="3600" b="1" baseline="30000">
                <a:latin typeface="Times New Roman" pitchFamily="18" charset="0"/>
              </a:rPr>
              <a:t>3</a:t>
            </a:r>
            <a:r>
              <a:rPr lang="en-US" sz="3600" b="1">
                <a:latin typeface="Times New Roman" pitchFamily="18" charset="0"/>
              </a:rPr>
              <a:t>NOAA/OAR/ESRL, </a:t>
            </a:r>
            <a:r>
              <a:rPr lang="en-US" sz="3600" b="1" baseline="30000">
                <a:latin typeface="Times New Roman" pitchFamily="18" charset="0"/>
              </a:rPr>
              <a:t>4</a:t>
            </a:r>
            <a:r>
              <a:rPr lang="en-US" sz="3600" b="1">
                <a:latin typeface="Times New Roman" pitchFamily="18" charset="0"/>
              </a:rPr>
              <a:t>NASA/LaRC, </a:t>
            </a:r>
            <a:r>
              <a:rPr lang="en-US" sz="3600" b="1" baseline="30000">
                <a:latin typeface="Times New Roman" pitchFamily="18" charset="0"/>
              </a:rPr>
              <a:t>5</a:t>
            </a:r>
            <a:r>
              <a:rPr lang="en-US" sz="3600" b="1">
                <a:latin typeface="Times New Roman" pitchFamily="18" charset="0"/>
              </a:rPr>
              <a:t>NOAA/OAR/PMEL</a:t>
            </a:r>
          </a:p>
        </p:txBody>
      </p:sp>
      <p:pic>
        <p:nvPicPr>
          <p:cNvPr id="13316" name="Picture 9"/>
          <p:cNvPicPr>
            <a:picLocks noChangeAspect="1" noChangeArrowheads="1"/>
          </p:cNvPicPr>
          <p:nvPr/>
        </p:nvPicPr>
        <p:blipFill>
          <a:blip r:embed="rId3"/>
          <a:srcRect/>
          <a:stretch>
            <a:fillRect/>
          </a:stretch>
        </p:blipFill>
        <p:spPr bwMode="auto">
          <a:xfrm>
            <a:off x="0" y="0"/>
            <a:ext cx="2894013" cy="3124200"/>
          </a:xfrm>
          <a:prstGeom prst="rect">
            <a:avLst/>
          </a:prstGeom>
          <a:noFill/>
          <a:ln w="9525">
            <a:noFill/>
            <a:miter lim="800000"/>
            <a:headEnd/>
            <a:tailEnd/>
          </a:ln>
        </p:spPr>
      </p:pic>
      <p:pic>
        <p:nvPicPr>
          <p:cNvPr id="13317" name="Picture 11"/>
          <p:cNvPicPr>
            <a:picLocks noChangeAspect="1" noChangeArrowheads="1"/>
          </p:cNvPicPr>
          <p:nvPr/>
        </p:nvPicPr>
        <p:blipFill>
          <a:blip r:embed="rId4"/>
          <a:srcRect/>
          <a:stretch>
            <a:fillRect/>
          </a:stretch>
        </p:blipFill>
        <p:spPr bwMode="auto">
          <a:xfrm>
            <a:off x="40386000" y="0"/>
            <a:ext cx="3505200" cy="3133725"/>
          </a:xfrm>
          <a:prstGeom prst="rect">
            <a:avLst/>
          </a:prstGeom>
          <a:noFill/>
          <a:ln w="9525">
            <a:noFill/>
            <a:miter lim="800000"/>
            <a:headEnd/>
            <a:tailEnd/>
          </a:ln>
        </p:spPr>
      </p:pic>
      <p:sp>
        <p:nvSpPr>
          <p:cNvPr id="13318" name="Rectangle 120"/>
          <p:cNvSpPr>
            <a:spLocks noChangeArrowheads="1"/>
          </p:cNvSpPr>
          <p:nvPr/>
        </p:nvSpPr>
        <p:spPr bwMode="auto">
          <a:xfrm>
            <a:off x="29337000" y="6781800"/>
            <a:ext cx="14173200" cy="8331200"/>
          </a:xfrm>
          <a:prstGeom prst="rect">
            <a:avLst/>
          </a:prstGeom>
          <a:noFill/>
          <a:ln w="9525">
            <a:noFill/>
            <a:miter lim="800000"/>
            <a:headEnd/>
            <a:tailEnd/>
          </a:ln>
        </p:spPr>
        <p:txBody>
          <a:bodyPr>
            <a:spAutoFit/>
          </a:bodyPr>
          <a:lstStyle/>
          <a:p>
            <a:pPr defTabSz="4389438"/>
            <a:r>
              <a:rPr lang="en-US" sz="3600" b="1">
                <a:latin typeface="Times New Roman" pitchFamily="18" charset="0"/>
              </a:rPr>
              <a:t>The GOES-R ABI Daytime Cloud Optical and Microphysical Properties  (DCOMP) algorithm derives the cloud optical thickness, cloud effective particle size and cloud water path (liquid or ice).  It uses state-of-the-art scattering calculations provided by Professor Ping Yang of Texas A&amp;M for ice cloud retrievals and uses Mie Theory for water cloud retrievals.  The algorithm accounts for molecular and aerosol scattering and absorption by atmospheric gases.  The retrieval is conducted within an optimal estimation framework and provides error  estimates of all retrieved parameters.  </a:t>
            </a:r>
          </a:p>
          <a:p>
            <a:pPr defTabSz="4389438"/>
            <a:r>
              <a:rPr lang="en-US" sz="3600" b="1">
                <a:latin typeface="Times New Roman" pitchFamily="18" charset="0"/>
              </a:rPr>
              <a:t>The GOES retrievals shown here were conducted using the 0.6 and 3.9 micron channels.  Versions of this algorithm exist for MSG/SEVIRI (0.6 &amp; 1.6 micron) and GOES-R ABI (0.6 &amp; 2.2 micron).  This algorithm also runs operationally within the NESDIS GOES Surface and Insolation Program (GSIP).</a:t>
            </a:r>
            <a:br>
              <a:rPr lang="en-US" sz="3600" b="1">
                <a:latin typeface="Times New Roman" pitchFamily="18" charset="0"/>
              </a:rPr>
            </a:br>
            <a:endParaRPr lang="en-US" sz="3600" b="1">
              <a:latin typeface="Times New Roman" pitchFamily="18" charset="0"/>
            </a:endParaRPr>
          </a:p>
        </p:txBody>
      </p:sp>
      <p:sp>
        <p:nvSpPr>
          <p:cNvPr id="13319" name="Rectangle 135"/>
          <p:cNvSpPr>
            <a:spLocks noChangeArrowheads="1"/>
          </p:cNvSpPr>
          <p:nvPr/>
        </p:nvSpPr>
        <p:spPr bwMode="auto">
          <a:xfrm>
            <a:off x="304800" y="6705600"/>
            <a:ext cx="7772400" cy="8331200"/>
          </a:xfrm>
          <a:prstGeom prst="rect">
            <a:avLst/>
          </a:prstGeom>
          <a:noFill/>
          <a:ln w="9525">
            <a:noFill/>
            <a:miter lim="800000"/>
            <a:headEnd/>
            <a:tailEnd/>
          </a:ln>
        </p:spPr>
        <p:txBody>
          <a:bodyPr>
            <a:spAutoFit/>
          </a:bodyPr>
          <a:lstStyle/>
          <a:p>
            <a:pPr defTabSz="4389438" eaLnBrk="0" hangingPunct="0"/>
            <a:r>
              <a:rPr lang="en-US" sz="3600" b="1">
                <a:latin typeface="Times New Roman" pitchFamily="18" charset="0"/>
              </a:rPr>
              <a:t>The daytime LaRC cloud retrieval algorithm uses the Visible (0.65 µm) Infrared (11 µm) Solar-Infrared (3.9 µm) Split-Window (12 µm) Technique (VISST). VISST is a 4-channel model-matching method that assumes plane parallel clouds. It matches observed radiances to theoretical radiances computed from parameterizations of radiative transfer calculations. Currently, the VISST is applied operationally in near-real time to data from 4 geostationary satellites and to MODIS, AVHRR, and, in the future, to NPP VIIRS data.   </a:t>
            </a:r>
          </a:p>
        </p:txBody>
      </p:sp>
      <p:grpSp>
        <p:nvGrpSpPr>
          <p:cNvPr id="13320" name="Group 175"/>
          <p:cNvGrpSpPr>
            <a:grpSpLocks/>
          </p:cNvGrpSpPr>
          <p:nvPr/>
        </p:nvGrpSpPr>
        <p:grpSpPr bwMode="auto">
          <a:xfrm>
            <a:off x="8305800" y="7712075"/>
            <a:ext cx="20726400" cy="7146925"/>
            <a:chOff x="5232" y="4410"/>
            <a:chExt cx="13056" cy="4502"/>
          </a:xfrm>
        </p:grpSpPr>
        <p:pic>
          <p:nvPicPr>
            <p:cNvPr id="13358" name="Picture 2" descr="C:\Documents and Settings\Brad Pierce\My Documents\CalNex_deployment\GOES\20100516\geocatL2.GOES-11.ref.20100516.1829.png"/>
            <p:cNvPicPr>
              <a:picLocks noChangeAspect="1" noChangeArrowheads="1"/>
            </p:cNvPicPr>
            <p:nvPr/>
          </p:nvPicPr>
          <p:blipFill>
            <a:blip r:embed="rId5"/>
            <a:srcRect/>
            <a:stretch>
              <a:fillRect/>
            </a:stretch>
          </p:blipFill>
          <p:spPr bwMode="auto">
            <a:xfrm>
              <a:off x="13632" y="6666"/>
              <a:ext cx="2246" cy="2246"/>
            </a:xfrm>
            <a:prstGeom prst="rect">
              <a:avLst/>
            </a:prstGeom>
            <a:noFill/>
            <a:ln w="9525">
              <a:noFill/>
              <a:miter lim="800000"/>
              <a:headEnd/>
              <a:tailEnd/>
            </a:ln>
          </p:spPr>
        </p:pic>
        <p:pic>
          <p:nvPicPr>
            <p:cNvPr id="13359" name="Picture 3" descr="C:\Documents and Settings\Brad Pierce\My Documents\CalNex_deployment\GOES\20100516\geocatL2.GOES-11.cod.20100516.1829.png"/>
            <p:cNvPicPr>
              <a:picLocks noChangeAspect="1" noChangeArrowheads="1"/>
            </p:cNvPicPr>
            <p:nvPr/>
          </p:nvPicPr>
          <p:blipFill>
            <a:blip r:embed="rId6"/>
            <a:srcRect/>
            <a:stretch>
              <a:fillRect/>
            </a:stretch>
          </p:blipFill>
          <p:spPr bwMode="auto">
            <a:xfrm>
              <a:off x="15664" y="4524"/>
              <a:ext cx="2246" cy="2246"/>
            </a:xfrm>
            <a:prstGeom prst="rect">
              <a:avLst/>
            </a:prstGeom>
            <a:noFill/>
            <a:ln w="9525">
              <a:noFill/>
              <a:miter lim="800000"/>
              <a:headEnd/>
              <a:tailEnd/>
            </a:ln>
          </p:spPr>
        </p:pic>
        <p:pic>
          <p:nvPicPr>
            <p:cNvPr id="13360" name="Picture 4" descr="C:\Documents and Settings\Brad Pierce\My Documents\CalNex_deployment\GOES\20100516\geocatL2.GOES-11.lwp.20100516.1829.png"/>
            <p:cNvPicPr>
              <a:picLocks noChangeAspect="1" noChangeArrowheads="1"/>
            </p:cNvPicPr>
            <p:nvPr/>
          </p:nvPicPr>
          <p:blipFill>
            <a:blip r:embed="rId7"/>
            <a:srcRect/>
            <a:stretch>
              <a:fillRect/>
            </a:stretch>
          </p:blipFill>
          <p:spPr bwMode="auto">
            <a:xfrm>
              <a:off x="13632" y="4524"/>
              <a:ext cx="2246" cy="2246"/>
            </a:xfrm>
            <a:prstGeom prst="rect">
              <a:avLst/>
            </a:prstGeom>
            <a:noFill/>
            <a:ln w="9525">
              <a:noFill/>
              <a:miter lim="800000"/>
              <a:headEnd/>
              <a:tailEnd/>
            </a:ln>
          </p:spPr>
        </p:pic>
        <p:pic>
          <p:nvPicPr>
            <p:cNvPr id="13361" name="Picture 2" descr="C:\Documents and Settings\Brad Pierce\My Documents\CalNex_deployment\Science_team\geocatL2.GOES-11.2010136.183000.hdf.experimental_goes_day_cloud_optical_depth_vis.png"/>
            <p:cNvPicPr>
              <a:picLocks noChangeAspect="1" noChangeArrowheads="1"/>
            </p:cNvPicPr>
            <p:nvPr/>
          </p:nvPicPr>
          <p:blipFill>
            <a:blip r:embed="rId8"/>
            <a:srcRect/>
            <a:stretch>
              <a:fillRect/>
            </a:stretch>
          </p:blipFill>
          <p:spPr bwMode="auto">
            <a:xfrm>
              <a:off x="9936" y="4986"/>
              <a:ext cx="3600" cy="3600"/>
            </a:xfrm>
            <a:prstGeom prst="rect">
              <a:avLst/>
            </a:prstGeom>
            <a:noFill/>
            <a:ln w="9525">
              <a:noFill/>
              <a:miter lim="800000"/>
              <a:headEnd/>
              <a:tailEnd/>
            </a:ln>
          </p:spPr>
        </p:pic>
        <p:sp>
          <p:nvSpPr>
            <p:cNvPr id="13362" name="TextBox 9"/>
            <p:cNvSpPr txBox="1">
              <a:spLocks noChangeArrowheads="1"/>
            </p:cNvSpPr>
            <p:nvPr/>
          </p:nvSpPr>
          <p:spPr bwMode="auto">
            <a:xfrm>
              <a:off x="10032" y="4506"/>
              <a:ext cx="3443" cy="524"/>
            </a:xfrm>
            <a:prstGeom prst="rect">
              <a:avLst/>
            </a:prstGeom>
            <a:solidFill>
              <a:srgbClr val="FFFF00"/>
            </a:solidFill>
            <a:ln w="9525">
              <a:solidFill>
                <a:schemeClr val="tx1"/>
              </a:solidFill>
              <a:miter lim="800000"/>
              <a:headEnd/>
              <a:tailEnd/>
            </a:ln>
          </p:spPr>
          <p:txBody>
            <a:bodyPr wrap="none">
              <a:spAutoFit/>
            </a:bodyPr>
            <a:lstStyle/>
            <a:p>
              <a:pPr algn="ctr"/>
              <a:r>
                <a:rPr lang="en-US" sz="2400" b="1">
                  <a:latin typeface="Times New Roman" pitchFamily="18" charset="0"/>
                  <a:cs typeface="Times New Roman" pitchFamily="18" charset="0"/>
                </a:rPr>
                <a:t>Satellite validation during May 16, 2010 </a:t>
              </a:r>
            </a:p>
            <a:p>
              <a:pPr algn="ctr"/>
              <a:r>
                <a:rPr lang="en-US" sz="2400" b="1">
                  <a:latin typeface="Times New Roman" pitchFamily="18" charset="0"/>
                  <a:cs typeface="Times New Roman" pitchFamily="18" charset="0"/>
                </a:rPr>
                <a:t>NOAA P3 and Atlantis Cloud Module</a:t>
              </a:r>
            </a:p>
          </p:txBody>
        </p:sp>
        <p:sp>
          <p:nvSpPr>
            <p:cNvPr id="3" name="Rectangle 2"/>
            <p:cNvSpPr/>
            <p:nvPr/>
          </p:nvSpPr>
          <p:spPr>
            <a:xfrm>
              <a:off x="12096" y="6810"/>
              <a:ext cx="144" cy="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3364" name="TextBox 4"/>
            <p:cNvSpPr txBox="1">
              <a:spLocks noChangeArrowheads="1"/>
            </p:cNvSpPr>
            <p:nvPr/>
          </p:nvSpPr>
          <p:spPr bwMode="auto">
            <a:xfrm>
              <a:off x="13825" y="4458"/>
              <a:ext cx="1871" cy="250"/>
            </a:xfrm>
            <a:prstGeom prst="rect">
              <a:avLst/>
            </a:prstGeom>
            <a:noFill/>
            <a:ln w="9525">
              <a:noFill/>
              <a:miter lim="800000"/>
              <a:headEnd/>
              <a:tailEnd/>
            </a:ln>
          </p:spPr>
          <p:txBody>
            <a:bodyPr wrap="none">
              <a:spAutoFit/>
            </a:bodyPr>
            <a:lstStyle/>
            <a:p>
              <a:r>
                <a:rPr lang="en-US" sz="2000" b="1">
                  <a:latin typeface="Times New Roman" pitchFamily="18" charset="0"/>
                </a:rPr>
                <a:t>Cloud Liquid Water Path</a:t>
              </a:r>
            </a:p>
          </p:txBody>
        </p:sp>
        <p:sp>
          <p:nvSpPr>
            <p:cNvPr id="13365" name="TextBox 5"/>
            <p:cNvSpPr txBox="1">
              <a:spLocks noChangeArrowheads="1"/>
            </p:cNvSpPr>
            <p:nvPr/>
          </p:nvSpPr>
          <p:spPr bwMode="auto">
            <a:xfrm>
              <a:off x="13872" y="6618"/>
              <a:ext cx="1697" cy="250"/>
            </a:xfrm>
            <a:prstGeom prst="rect">
              <a:avLst/>
            </a:prstGeom>
            <a:noFill/>
            <a:ln w="9525">
              <a:noFill/>
              <a:miter lim="800000"/>
              <a:headEnd/>
              <a:tailEnd/>
            </a:ln>
          </p:spPr>
          <p:txBody>
            <a:bodyPr wrap="none">
              <a:spAutoFit/>
            </a:bodyPr>
            <a:lstStyle/>
            <a:p>
              <a:r>
                <a:rPr lang="en-US" sz="2000" b="1">
                  <a:latin typeface="Times New Roman" pitchFamily="18" charset="0"/>
                </a:rPr>
                <a:t>Cloud Effective Radius</a:t>
              </a:r>
            </a:p>
          </p:txBody>
        </p:sp>
        <p:sp>
          <p:nvSpPr>
            <p:cNvPr id="13366" name="TextBox 6"/>
            <p:cNvSpPr txBox="1">
              <a:spLocks noChangeArrowheads="1"/>
            </p:cNvSpPr>
            <p:nvPr/>
          </p:nvSpPr>
          <p:spPr bwMode="auto">
            <a:xfrm>
              <a:off x="15984" y="4448"/>
              <a:ext cx="1537" cy="250"/>
            </a:xfrm>
            <a:prstGeom prst="rect">
              <a:avLst/>
            </a:prstGeom>
            <a:noFill/>
            <a:ln w="9525">
              <a:noFill/>
              <a:miter lim="800000"/>
              <a:headEnd/>
              <a:tailEnd/>
            </a:ln>
          </p:spPr>
          <p:txBody>
            <a:bodyPr wrap="none">
              <a:spAutoFit/>
            </a:bodyPr>
            <a:lstStyle/>
            <a:p>
              <a:r>
                <a:rPr lang="en-US" sz="2000" b="1">
                  <a:latin typeface="Times New Roman" pitchFamily="18" charset="0"/>
                </a:rPr>
                <a:t>Cloud Optical Depth</a:t>
              </a:r>
            </a:p>
          </p:txBody>
        </p:sp>
        <p:sp>
          <p:nvSpPr>
            <p:cNvPr id="13367" name="Line 103"/>
            <p:cNvSpPr>
              <a:spLocks noChangeShapeType="1"/>
            </p:cNvSpPr>
            <p:nvPr/>
          </p:nvSpPr>
          <p:spPr bwMode="auto">
            <a:xfrm flipV="1">
              <a:off x="12240" y="4410"/>
              <a:ext cx="1392" cy="2406"/>
            </a:xfrm>
            <a:prstGeom prst="line">
              <a:avLst/>
            </a:prstGeom>
            <a:noFill/>
            <a:ln w="28575">
              <a:solidFill>
                <a:srgbClr val="FF0000"/>
              </a:solidFill>
              <a:round/>
              <a:headEnd/>
              <a:tailEnd/>
            </a:ln>
          </p:spPr>
          <p:txBody>
            <a:bodyPr/>
            <a:lstStyle/>
            <a:p>
              <a:endParaRPr lang="en-US"/>
            </a:p>
          </p:txBody>
        </p:sp>
        <p:sp>
          <p:nvSpPr>
            <p:cNvPr id="13368" name="Line 104"/>
            <p:cNvSpPr>
              <a:spLocks noChangeShapeType="1"/>
            </p:cNvSpPr>
            <p:nvPr/>
          </p:nvSpPr>
          <p:spPr bwMode="auto">
            <a:xfrm>
              <a:off x="12240" y="6960"/>
              <a:ext cx="1392" cy="1866"/>
            </a:xfrm>
            <a:prstGeom prst="line">
              <a:avLst/>
            </a:prstGeom>
            <a:noFill/>
            <a:ln w="28575">
              <a:solidFill>
                <a:srgbClr val="FF0000"/>
              </a:solidFill>
              <a:round/>
              <a:headEnd/>
              <a:tailEnd/>
            </a:ln>
          </p:spPr>
          <p:txBody>
            <a:bodyPr/>
            <a:lstStyle/>
            <a:p>
              <a:endParaRPr lang="en-US"/>
            </a:p>
          </p:txBody>
        </p:sp>
        <p:sp>
          <p:nvSpPr>
            <p:cNvPr id="13369" name="Rectangle 105"/>
            <p:cNvSpPr>
              <a:spLocks noChangeArrowheads="1"/>
            </p:cNvSpPr>
            <p:nvPr/>
          </p:nvSpPr>
          <p:spPr bwMode="auto">
            <a:xfrm>
              <a:off x="13632" y="4410"/>
              <a:ext cx="4656" cy="4416"/>
            </a:xfrm>
            <a:prstGeom prst="rect">
              <a:avLst/>
            </a:prstGeom>
            <a:noFill/>
            <a:ln w="28575">
              <a:solidFill>
                <a:srgbClr val="FF0000"/>
              </a:solidFill>
              <a:miter lim="800000"/>
              <a:headEnd/>
              <a:tailEnd/>
            </a:ln>
          </p:spPr>
          <p:txBody>
            <a:bodyPr wrap="none" anchor="ctr"/>
            <a:lstStyle/>
            <a:p>
              <a:pPr eaLnBrk="0" hangingPunct="0"/>
              <a:endParaRPr lang="en-US"/>
            </a:p>
          </p:txBody>
        </p:sp>
        <p:sp>
          <p:nvSpPr>
            <p:cNvPr id="13370" name="Text Box 136"/>
            <p:cNvSpPr txBox="1">
              <a:spLocks noChangeArrowheads="1"/>
            </p:cNvSpPr>
            <p:nvPr/>
          </p:nvSpPr>
          <p:spPr bwMode="auto">
            <a:xfrm>
              <a:off x="15888" y="6864"/>
              <a:ext cx="1851" cy="634"/>
            </a:xfrm>
            <a:prstGeom prst="rect">
              <a:avLst/>
            </a:prstGeom>
            <a:noFill/>
            <a:ln w="9525">
              <a:noFill/>
              <a:miter lim="800000"/>
              <a:headEnd/>
              <a:tailEnd/>
            </a:ln>
          </p:spPr>
          <p:txBody>
            <a:bodyPr wrap="none">
              <a:spAutoFit/>
            </a:bodyPr>
            <a:lstStyle/>
            <a:p>
              <a:pPr defTabSz="4389438" eaLnBrk="0" hangingPunct="0"/>
              <a:r>
                <a:rPr lang="en-US" sz="6000" b="1">
                  <a:latin typeface="Times New Roman" pitchFamily="18" charset="0"/>
                </a:rPr>
                <a:t>NESDIS</a:t>
              </a:r>
            </a:p>
          </p:txBody>
        </p:sp>
        <p:sp>
          <p:nvSpPr>
            <p:cNvPr id="13371" name="Freeform 140"/>
            <p:cNvSpPr>
              <a:spLocks/>
            </p:cNvSpPr>
            <p:nvPr/>
          </p:nvSpPr>
          <p:spPr bwMode="auto">
            <a:xfrm>
              <a:off x="11424" y="6138"/>
              <a:ext cx="1200" cy="48"/>
            </a:xfrm>
            <a:custGeom>
              <a:avLst/>
              <a:gdLst>
                <a:gd name="T0" fmla="*/ 0 w 1200"/>
                <a:gd name="T1" fmla="*/ 41 h 56"/>
                <a:gd name="T2" fmla="*/ 192 w 1200"/>
                <a:gd name="T3" fmla="*/ 41 h 56"/>
                <a:gd name="T4" fmla="*/ 624 w 1200"/>
                <a:gd name="T5" fmla="*/ 41 h 56"/>
                <a:gd name="T6" fmla="*/ 1200 w 1200"/>
                <a:gd name="T7" fmla="*/ 0 h 56"/>
                <a:gd name="T8" fmla="*/ 0 60000 65536"/>
                <a:gd name="T9" fmla="*/ 0 60000 65536"/>
                <a:gd name="T10" fmla="*/ 0 60000 65536"/>
                <a:gd name="T11" fmla="*/ 0 60000 65536"/>
                <a:gd name="T12" fmla="*/ 0 w 1200"/>
                <a:gd name="T13" fmla="*/ 0 h 56"/>
                <a:gd name="T14" fmla="*/ 1200 w 1200"/>
                <a:gd name="T15" fmla="*/ 56 h 56"/>
              </a:gdLst>
              <a:ahLst/>
              <a:cxnLst>
                <a:cxn ang="T8">
                  <a:pos x="T0" y="T1"/>
                </a:cxn>
                <a:cxn ang="T9">
                  <a:pos x="T2" y="T3"/>
                </a:cxn>
                <a:cxn ang="T10">
                  <a:pos x="T4" y="T5"/>
                </a:cxn>
                <a:cxn ang="T11">
                  <a:pos x="T6" y="T7"/>
                </a:cxn>
              </a:cxnLst>
              <a:rect l="T12" t="T13" r="T14" b="T15"/>
              <a:pathLst>
                <a:path w="1200" h="56">
                  <a:moveTo>
                    <a:pt x="0" y="48"/>
                  </a:moveTo>
                  <a:cubicBezTo>
                    <a:pt x="44" y="48"/>
                    <a:pt x="88" y="48"/>
                    <a:pt x="192" y="48"/>
                  </a:cubicBezTo>
                  <a:cubicBezTo>
                    <a:pt x="296" y="48"/>
                    <a:pt x="456" y="56"/>
                    <a:pt x="624" y="48"/>
                  </a:cubicBezTo>
                  <a:cubicBezTo>
                    <a:pt x="792" y="40"/>
                    <a:pt x="1104" y="8"/>
                    <a:pt x="1200" y="0"/>
                  </a:cubicBezTo>
                </a:path>
              </a:pathLst>
            </a:custGeom>
            <a:noFill/>
            <a:ln w="28575" cap="flat">
              <a:solidFill>
                <a:srgbClr val="FF0000"/>
              </a:solidFill>
              <a:prstDash val="dash"/>
              <a:round/>
              <a:headEnd/>
              <a:tailEnd/>
            </a:ln>
          </p:spPr>
          <p:txBody>
            <a:bodyPr/>
            <a:lstStyle/>
            <a:p>
              <a:endParaRPr lang="en-US"/>
            </a:p>
          </p:txBody>
        </p:sp>
        <p:sp>
          <p:nvSpPr>
            <p:cNvPr id="13372" name="Freeform 141"/>
            <p:cNvSpPr>
              <a:spLocks/>
            </p:cNvSpPr>
            <p:nvPr/>
          </p:nvSpPr>
          <p:spPr bwMode="auto">
            <a:xfrm>
              <a:off x="11376" y="7116"/>
              <a:ext cx="1344" cy="96"/>
            </a:xfrm>
            <a:custGeom>
              <a:avLst/>
              <a:gdLst>
                <a:gd name="T0" fmla="*/ 0 w 1200"/>
                <a:gd name="T1" fmla="*/ 82 h 56"/>
                <a:gd name="T2" fmla="*/ 215 w 1200"/>
                <a:gd name="T3" fmla="*/ 82 h 56"/>
                <a:gd name="T4" fmla="*/ 699 w 1200"/>
                <a:gd name="T5" fmla="*/ 82 h 56"/>
                <a:gd name="T6" fmla="*/ 1344 w 1200"/>
                <a:gd name="T7" fmla="*/ 0 h 56"/>
                <a:gd name="T8" fmla="*/ 0 60000 65536"/>
                <a:gd name="T9" fmla="*/ 0 60000 65536"/>
                <a:gd name="T10" fmla="*/ 0 60000 65536"/>
                <a:gd name="T11" fmla="*/ 0 60000 65536"/>
                <a:gd name="T12" fmla="*/ 0 w 1200"/>
                <a:gd name="T13" fmla="*/ 0 h 56"/>
                <a:gd name="T14" fmla="*/ 1200 w 1200"/>
                <a:gd name="T15" fmla="*/ 56 h 56"/>
              </a:gdLst>
              <a:ahLst/>
              <a:cxnLst>
                <a:cxn ang="T8">
                  <a:pos x="T0" y="T1"/>
                </a:cxn>
                <a:cxn ang="T9">
                  <a:pos x="T2" y="T3"/>
                </a:cxn>
                <a:cxn ang="T10">
                  <a:pos x="T4" y="T5"/>
                </a:cxn>
                <a:cxn ang="T11">
                  <a:pos x="T6" y="T7"/>
                </a:cxn>
              </a:cxnLst>
              <a:rect l="T12" t="T13" r="T14" b="T15"/>
              <a:pathLst>
                <a:path w="1200" h="56">
                  <a:moveTo>
                    <a:pt x="0" y="48"/>
                  </a:moveTo>
                  <a:cubicBezTo>
                    <a:pt x="44" y="48"/>
                    <a:pt x="88" y="48"/>
                    <a:pt x="192" y="48"/>
                  </a:cubicBezTo>
                  <a:cubicBezTo>
                    <a:pt x="296" y="48"/>
                    <a:pt x="456" y="56"/>
                    <a:pt x="624" y="48"/>
                  </a:cubicBezTo>
                  <a:cubicBezTo>
                    <a:pt x="792" y="40"/>
                    <a:pt x="1104" y="8"/>
                    <a:pt x="1200" y="0"/>
                  </a:cubicBezTo>
                </a:path>
              </a:pathLst>
            </a:custGeom>
            <a:noFill/>
            <a:ln w="28575" cap="flat">
              <a:solidFill>
                <a:srgbClr val="FF0000"/>
              </a:solidFill>
              <a:prstDash val="dash"/>
              <a:round/>
              <a:headEnd/>
              <a:tailEnd/>
            </a:ln>
          </p:spPr>
          <p:txBody>
            <a:bodyPr/>
            <a:lstStyle/>
            <a:p>
              <a:endParaRPr lang="en-US"/>
            </a:p>
          </p:txBody>
        </p:sp>
        <p:sp>
          <p:nvSpPr>
            <p:cNvPr id="13373" name="Line 142"/>
            <p:cNvSpPr>
              <a:spLocks noChangeShapeType="1"/>
            </p:cNvSpPr>
            <p:nvPr/>
          </p:nvSpPr>
          <p:spPr bwMode="auto">
            <a:xfrm flipH="1">
              <a:off x="11376" y="6192"/>
              <a:ext cx="48" cy="1008"/>
            </a:xfrm>
            <a:prstGeom prst="line">
              <a:avLst/>
            </a:prstGeom>
            <a:noFill/>
            <a:ln w="28575">
              <a:solidFill>
                <a:srgbClr val="FF0000"/>
              </a:solidFill>
              <a:prstDash val="dash"/>
              <a:round/>
              <a:headEnd/>
              <a:tailEnd/>
            </a:ln>
          </p:spPr>
          <p:txBody>
            <a:bodyPr/>
            <a:lstStyle/>
            <a:p>
              <a:endParaRPr lang="en-US"/>
            </a:p>
          </p:txBody>
        </p:sp>
        <p:sp>
          <p:nvSpPr>
            <p:cNvPr id="13374" name="Line 143"/>
            <p:cNvSpPr>
              <a:spLocks noChangeShapeType="1"/>
            </p:cNvSpPr>
            <p:nvPr/>
          </p:nvSpPr>
          <p:spPr bwMode="auto">
            <a:xfrm>
              <a:off x="12624" y="6144"/>
              <a:ext cx="96" cy="960"/>
            </a:xfrm>
            <a:prstGeom prst="line">
              <a:avLst/>
            </a:prstGeom>
            <a:noFill/>
            <a:ln w="28575">
              <a:solidFill>
                <a:srgbClr val="FF0000"/>
              </a:solidFill>
              <a:prstDash val="dash"/>
              <a:round/>
              <a:headEnd/>
              <a:tailEnd/>
            </a:ln>
          </p:spPr>
          <p:txBody>
            <a:bodyPr/>
            <a:lstStyle/>
            <a:p>
              <a:endParaRPr lang="en-US"/>
            </a:p>
          </p:txBody>
        </p:sp>
        <p:grpSp>
          <p:nvGrpSpPr>
            <p:cNvPr id="13375" name="Group 147"/>
            <p:cNvGrpSpPr>
              <a:grpSpLocks/>
            </p:cNvGrpSpPr>
            <p:nvPr/>
          </p:nvGrpSpPr>
          <p:grpSpPr bwMode="auto">
            <a:xfrm>
              <a:off x="5232" y="4410"/>
              <a:ext cx="4512" cy="4368"/>
              <a:chOff x="5232" y="4416"/>
              <a:chExt cx="4512" cy="4368"/>
            </a:xfrm>
          </p:grpSpPr>
          <p:grpSp>
            <p:nvGrpSpPr>
              <p:cNvPr id="13378" name="Group 138"/>
              <p:cNvGrpSpPr>
                <a:grpSpLocks/>
              </p:cNvGrpSpPr>
              <p:nvPr/>
            </p:nvGrpSpPr>
            <p:grpSpPr bwMode="auto">
              <a:xfrm>
                <a:off x="5376" y="4416"/>
                <a:ext cx="4139" cy="4080"/>
                <a:chOff x="18480" y="4464"/>
                <a:chExt cx="4139" cy="4080"/>
              </a:xfrm>
            </p:grpSpPr>
            <p:pic>
              <p:nvPicPr>
                <p:cNvPr id="13380" name="Picture 128"/>
                <p:cNvPicPr>
                  <a:picLocks noChangeAspect="1" noChangeArrowheads="1"/>
                </p:cNvPicPr>
                <p:nvPr/>
              </p:nvPicPr>
              <p:blipFill>
                <a:blip r:embed="rId9"/>
                <a:srcRect/>
                <a:stretch>
                  <a:fillRect/>
                </a:stretch>
              </p:blipFill>
              <p:spPr bwMode="auto">
                <a:xfrm>
                  <a:off x="20592" y="4704"/>
                  <a:ext cx="2027" cy="1802"/>
                </a:xfrm>
                <a:prstGeom prst="rect">
                  <a:avLst/>
                </a:prstGeom>
                <a:noFill/>
                <a:ln w="9525">
                  <a:noFill/>
                  <a:miter lim="800000"/>
                  <a:headEnd/>
                  <a:tailEnd/>
                </a:ln>
              </p:spPr>
            </p:pic>
            <p:pic>
              <p:nvPicPr>
                <p:cNvPr id="13381" name="Picture 129"/>
                <p:cNvPicPr>
                  <a:picLocks noChangeAspect="1" noChangeArrowheads="1"/>
                </p:cNvPicPr>
                <p:nvPr/>
              </p:nvPicPr>
              <p:blipFill>
                <a:blip r:embed="rId10"/>
                <a:srcRect/>
                <a:stretch>
                  <a:fillRect/>
                </a:stretch>
              </p:blipFill>
              <p:spPr bwMode="auto">
                <a:xfrm>
                  <a:off x="18480" y="6742"/>
                  <a:ext cx="2027" cy="1802"/>
                </a:xfrm>
                <a:prstGeom prst="rect">
                  <a:avLst/>
                </a:prstGeom>
                <a:noFill/>
                <a:ln w="9525">
                  <a:noFill/>
                  <a:miter lim="800000"/>
                  <a:headEnd/>
                  <a:tailEnd/>
                </a:ln>
              </p:spPr>
            </p:pic>
            <p:pic>
              <p:nvPicPr>
                <p:cNvPr id="13382" name="Picture 130"/>
                <p:cNvPicPr>
                  <a:picLocks noChangeAspect="1" noChangeArrowheads="1"/>
                </p:cNvPicPr>
                <p:nvPr/>
              </p:nvPicPr>
              <p:blipFill>
                <a:blip r:embed="rId11"/>
                <a:srcRect/>
                <a:stretch>
                  <a:fillRect/>
                </a:stretch>
              </p:blipFill>
              <p:spPr bwMode="auto">
                <a:xfrm>
                  <a:off x="18480" y="4704"/>
                  <a:ext cx="2027" cy="1802"/>
                </a:xfrm>
                <a:prstGeom prst="rect">
                  <a:avLst/>
                </a:prstGeom>
                <a:noFill/>
                <a:ln w="9525">
                  <a:noFill/>
                  <a:miter lim="800000"/>
                  <a:headEnd/>
                  <a:tailEnd/>
                </a:ln>
              </p:spPr>
            </p:pic>
            <p:sp>
              <p:nvSpPr>
                <p:cNvPr id="13383" name="TextBox 4"/>
                <p:cNvSpPr txBox="1">
                  <a:spLocks noChangeArrowheads="1"/>
                </p:cNvSpPr>
                <p:nvPr/>
              </p:nvSpPr>
              <p:spPr bwMode="auto">
                <a:xfrm>
                  <a:off x="18480" y="4464"/>
                  <a:ext cx="1871" cy="250"/>
                </a:xfrm>
                <a:prstGeom prst="rect">
                  <a:avLst/>
                </a:prstGeom>
                <a:noFill/>
                <a:ln w="9525">
                  <a:noFill/>
                  <a:miter lim="800000"/>
                  <a:headEnd/>
                  <a:tailEnd/>
                </a:ln>
              </p:spPr>
              <p:txBody>
                <a:bodyPr wrap="none">
                  <a:spAutoFit/>
                </a:bodyPr>
                <a:lstStyle/>
                <a:p>
                  <a:r>
                    <a:rPr lang="en-US" sz="2000" b="1">
                      <a:latin typeface="Times New Roman" pitchFamily="18" charset="0"/>
                    </a:rPr>
                    <a:t>Cloud Liquid Water Path</a:t>
                  </a:r>
                </a:p>
              </p:txBody>
            </p:sp>
            <p:sp>
              <p:nvSpPr>
                <p:cNvPr id="13384" name="TextBox 5"/>
                <p:cNvSpPr txBox="1">
                  <a:spLocks noChangeArrowheads="1"/>
                </p:cNvSpPr>
                <p:nvPr/>
              </p:nvSpPr>
              <p:spPr bwMode="auto">
                <a:xfrm>
                  <a:off x="18576" y="6528"/>
                  <a:ext cx="1697" cy="250"/>
                </a:xfrm>
                <a:prstGeom prst="rect">
                  <a:avLst/>
                </a:prstGeom>
                <a:noFill/>
                <a:ln w="9525">
                  <a:noFill/>
                  <a:miter lim="800000"/>
                  <a:headEnd/>
                  <a:tailEnd/>
                </a:ln>
              </p:spPr>
              <p:txBody>
                <a:bodyPr wrap="none">
                  <a:spAutoFit/>
                </a:bodyPr>
                <a:lstStyle/>
                <a:p>
                  <a:r>
                    <a:rPr lang="en-US" sz="2000" b="1">
                      <a:latin typeface="Times New Roman" pitchFamily="18" charset="0"/>
                    </a:rPr>
                    <a:t>Cloud Effective Radius</a:t>
                  </a:r>
                </a:p>
              </p:txBody>
            </p:sp>
            <p:sp>
              <p:nvSpPr>
                <p:cNvPr id="13385" name="TextBox 6"/>
                <p:cNvSpPr txBox="1">
                  <a:spLocks noChangeArrowheads="1"/>
                </p:cNvSpPr>
                <p:nvPr/>
              </p:nvSpPr>
              <p:spPr bwMode="auto">
                <a:xfrm>
                  <a:off x="20736" y="4464"/>
                  <a:ext cx="1537" cy="250"/>
                </a:xfrm>
                <a:prstGeom prst="rect">
                  <a:avLst/>
                </a:prstGeom>
                <a:noFill/>
                <a:ln w="9525">
                  <a:noFill/>
                  <a:miter lim="800000"/>
                  <a:headEnd/>
                  <a:tailEnd/>
                </a:ln>
              </p:spPr>
              <p:txBody>
                <a:bodyPr wrap="none">
                  <a:spAutoFit/>
                </a:bodyPr>
                <a:lstStyle/>
                <a:p>
                  <a:r>
                    <a:rPr lang="en-US" sz="2000" b="1">
                      <a:latin typeface="Times New Roman" pitchFamily="18" charset="0"/>
                    </a:rPr>
                    <a:t>Cloud Optical Depth</a:t>
                  </a:r>
                </a:p>
              </p:txBody>
            </p:sp>
            <p:sp>
              <p:nvSpPr>
                <p:cNvPr id="13386" name="Text Box 137"/>
                <p:cNvSpPr txBox="1">
                  <a:spLocks noChangeArrowheads="1"/>
                </p:cNvSpPr>
                <p:nvPr/>
              </p:nvSpPr>
              <p:spPr bwMode="auto">
                <a:xfrm>
                  <a:off x="20688" y="6720"/>
                  <a:ext cx="1477" cy="634"/>
                </a:xfrm>
                <a:prstGeom prst="rect">
                  <a:avLst/>
                </a:prstGeom>
                <a:noFill/>
                <a:ln w="9525">
                  <a:noFill/>
                  <a:miter lim="800000"/>
                  <a:headEnd/>
                  <a:tailEnd/>
                </a:ln>
              </p:spPr>
              <p:txBody>
                <a:bodyPr wrap="none">
                  <a:spAutoFit/>
                </a:bodyPr>
                <a:lstStyle/>
                <a:p>
                  <a:pPr defTabSz="4389438" eaLnBrk="0" hangingPunct="0"/>
                  <a:r>
                    <a:rPr lang="en-US" sz="6000" b="1">
                      <a:latin typeface="Times New Roman" pitchFamily="18" charset="0"/>
                    </a:rPr>
                    <a:t>LARC</a:t>
                  </a:r>
                </a:p>
              </p:txBody>
            </p:sp>
          </p:grpSp>
          <p:sp>
            <p:nvSpPr>
              <p:cNvPr id="13379" name="Rectangle 144"/>
              <p:cNvSpPr>
                <a:spLocks noChangeArrowheads="1"/>
              </p:cNvSpPr>
              <p:nvPr/>
            </p:nvSpPr>
            <p:spPr bwMode="auto">
              <a:xfrm>
                <a:off x="5232" y="4416"/>
                <a:ext cx="4512" cy="4368"/>
              </a:xfrm>
              <a:prstGeom prst="rect">
                <a:avLst/>
              </a:prstGeom>
              <a:noFill/>
              <a:ln w="28575">
                <a:solidFill>
                  <a:srgbClr val="FF0000"/>
                </a:solidFill>
                <a:miter lim="800000"/>
                <a:headEnd/>
                <a:tailEnd/>
              </a:ln>
            </p:spPr>
            <p:txBody>
              <a:bodyPr wrap="none" anchor="ctr"/>
              <a:lstStyle/>
              <a:p>
                <a:pPr eaLnBrk="0" hangingPunct="0"/>
                <a:endParaRPr lang="en-US"/>
              </a:p>
            </p:txBody>
          </p:sp>
        </p:grpSp>
        <p:sp>
          <p:nvSpPr>
            <p:cNvPr id="13376" name="Line 145"/>
            <p:cNvSpPr>
              <a:spLocks noChangeShapeType="1"/>
            </p:cNvSpPr>
            <p:nvPr/>
          </p:nvSpPr>
          <p:spPr bwMode="auto">
            <a:xfrm flipH="1">
              <a:off x="9744" y="7200"/>
              <a:ext cx="1632" cy="1584"/>
            </a:xfrm>
            <a:prstGeom prst="line">
              <a:avLst/>
            </a:prstGeom>
            <a:noFill/>
            <a:ln w="28575">
              <a:solidFill>
                <a:srgbClr val="FF0000"/>
              </a:solidFill>
              <a:prstDash val="dash"/>
              <a:round/>
              <a:headEnd/>
              <a:tailEnd/>
            </a:ln>
          </p:spPr>
          <p:txBody>
            <a:bodyPr/>
            <a:lstStyle/>
            <a:p>
              <a:endParaRPr lang="en-US"/>
            </a:p>
          </p:txBody>
        </p:sp>
        <p:sp>
          <p:nvSpPr>
            <p:cNvPr id="13377" name="Line 146"/>
            <p:cNvSpPr>
              <a:spLocks noChangeShapeType="1"/>
            </p:cNvSpPr>
            <p:nvPr/>
          </p:nvSpPr>
          <p:spPr bwMode="auto">
            <a:xfrm flipH="1" flipV="1">
              <a:off x="9696" y="4416"/>
              <a:ext cx="1728" cy="1728"/>
            </a:xfrm>
            <a:prstGeom prst="line">
              <a:avLst/>
            </a:prstGeom>
            <a:noFill/>
            <a:ln w="28575">
              <a:solidFill>
                <a:srgbClr val="FF0000"/>
              </a:solidFill>
              <a:prstDash val="dash"/>
              <a:round/>
              <a:headEnd/>
              <a:tailEnd/>
            </a:ln>
          </p:spPr>
          <p:txBody>
            <a:bodyPr/>
            <a:lstStyle/>
            <a:p>
              <a:endParaRPr lang="en-US"/>
            </a:p>
          </p:txBody>
        </p:sp>
      </p:grpSp>
      <p:sp>
        <p:nvSpPr>
          <p:cNvPr id="13321" name="Text Box 148"/>
          <p:cNvSpPr txBox="1">
            <a:spLocks noChangeArrowheads="1"/>
          </p:cNvSpPr>
          <p:nvPr/>
        </p:nvSpPr>
        <p:spPr bwMode="auto">
          <a:xfrm>
            <a:off x="8229600" y="6781800"/>
            <a:ext cx="20878800" cy="730250"/>
          </a:xfrm>
          <a:prstGeom prst="rect">
            <a:avLst/>
          </a:prstGeom>
          <a:solidFill>
            <a:srgbClr val="00FFFF"/>
          </a:solidFill>
          <a:ln w="28575">
            <a:solidFill>
              <a:schemeClr val="tx1"/>
            </a:solidFill>
            <a:miter lim="800000"/>
            <a:headEnd/>
            <a:tailEnd/>
          </a:ln>
        </p:spPr>
        <p:txBody>
          <a:bodyPr>
            <a:spAutoFit/>
          </a:bodyPr>
          <a:lstStyle/>
          <a:p>
            <a:pPr defTabSz="4389438" eaLnBrk="0" hangingPunct="0"/>
            <a:r>
              <a:rPr lang="en-US" sz="4000" b="1">
                <a:latin typeface="Times New Roman" pitchFamily="18" charset="0"/>
              </a:rPr>
              <a:t>Two cloud retrieval algorithms (NESDIS DCOMP and NASA LaRC VISST) are considered</a:t>
            </a:r>
          </a:p>
        </p:txBody>
      </p:sp>
      <p:sp>
        <p:nvSpPr>
          <p:cNvPr id="13322" name="Line 149"/>
          <p:cNvSpPr>
            <a:spLocks noChangeShapeType="1"/>
          </p:cNvSpPr>
          <p:nvPr/>
        </p:nvSpPr>
        <p:spPr bwMode="auto">
          <a:xfrm flipV="1">
            <a:off x="0" y="6629400"/>
            <a:ext cx="43891200" cy="0"/>
          </a:xfrm>
          <a:prstGeom prst="line">
            <a:avLst/>
          </a:prstGeom>
          <a:noFill/>
          <a:ln w="38100">
            <a:solidFill>
              <a:schemeClr val="tx1"/>
            </a:solidFill>
            <a:round/>
            <a:headEnd/>
            <a:tailEnd/>
          </a:ln>
        </p:spPr>
        <p:txBody>
          <a:bodyPr/>
          <a:lstStyle/>
          <a:p>
            <a:endParaRPr lang="en-US"/>
          </a:p>
        </p:txBody>
      </p:sp>
      <p:sp>
        <p:nvSpPr>
          <p:cNvPr id="13323" name="Line 150"/>
          <p:cNvSpPr>
            <a:spLocks noChangeShapeType="1"/>
          </p:cNvSpPr>
          <p:nvPr/>
        </p:nvSpPr>
        <p:spPr bwMode="auto">
          <a:xfrm flipV="1">
            <a:off x="0" y="15011400"/>
            <a:ext cx="43891200" cy="0"/>
          </a:xfrm>
          <a:prstGeom prst="line">
            <a:avLst/>
          </a:prstGeom>
          <a:noFill/>
          <a:ln w="38100">
            <a:solidFill>
              <a:schemeClr val="tx1"/>
            </a:solidFill>
            <a:round/>
            <a:headEnd/>
            <a:tailEnd/>
          </a:ln>
        </p:spPr>
        <p:txBody>
          <a:bodyPr/>
          <a:lstStyle/>
          <a:p>
            <a:endParaRPr lang="en-US"/>
          </a:p>
        </p:txBody>
      </p:sp>
      <p:sp>
        <p:nvSpPr>
          <p:cNvPr id="13324" name="Rectangle 151"/>
          <p:cNvSpPr>
            <a:spLocks noChangeArrowheads="1"/>
          </p:cNvSpPr>
          <p:nvPr/>
        </p:nvSpPr>
        <p:spPr bwMode="auto">
          <a:xfrm>
            <a:off x="304800" y="15163800"/>
            <a:ext cx="32156400" cy="730250"/>
          </a:xfrm>
          <a:prstGeom prst="rect">
            <a:avLst/>
          </a:prstGeom>
          <a:solidFill>
            <a:srgbClr val="00FFFF"/>
          </a:solidFill>
          <a:ln w="28575">
            <a:solidFill>
              <a:schemeClr val="tx1"/>
            </a:solidFill>
            <a:miter lim="800000"/>
            <a:headEnd/>
            <a:tailEnd/>
          </a:ln>
        </p:spPr>
        <p:txBody>
          <a:bodyPr>
            <a:spAutoFit/>
          </a:bodyPr>
          <a:lstStyle/>
          <a:p>
            <a:pPr defTabSz="4389438" eaLnBrk="0" hangingPunct="0"/>
            <a:r>
              <a:rPr lang="en-US" sz="4000" b="1">
                <a:latin typeface="Times New Roman" pitchFamily="18" charset="0"/>
              </a:rPr>
              <a:t>Airborne insitu measurements provide information on the thermodynamic, microphysical,  and chemical composition during the P3 cloud module</a:t>
            </a:r>
            <a:endParaRPr lang="en-US" b="1"/>
          </a:p>
        </p:txBody>
      </p:sp>
      <p:sp>
        <p:nvSpPr>
          <p:cNvPr id="13325" name="Text Box 152"/>
          <p:cNvSpPr txBox="1">
            <a:spLocks noChangeArrowheads="1"/>
          </p:cNvSpPr>
          <p:nvPr/>
        </p:nvSpPr>
        <p:spPr bwMode="auto">
          <a:xfrm>
            <a:off x="33147000" y="15087600"/>
            <a:ext cx="10287000" cy="8331200"/>
          </a:xfrm>
          <a:prstGeom prst="rect">
            <a:avLst/>
          </a:prstGeom>
          <a:noFill/>
          <a:ln w="9525">
            <a:noFill/>
            <a:miter lim="800000"/>
            <a:headEnd/>
            <a:tailEnd/>
          </a:ln>
        </p:spPr>
        <p:txBody>
          <a:bodyPr>
            <a:spAutoFit/>
          </a:bodyPr>
          <a:lstStyle/>
          <a:p>
            <a:pPr defTabSz="4389438" eaLnBrk="0" hangingPunct="0"/>
            <a:r>
              <a:rPr lang="en-US" sz="3600" b="1">
                <a:latin typeface="Times New Roman" pitchFamily="18" charset="0"/>
              </a:rPr>
              <a:t>Insitu cloud microphysical measurements provide</a:t>
            </a:r>
          </a:p>
          <a:p>
            <a:pPr defTabSz="4389438" eaLnBrk="0" hangingPunct="0"/>
            <a:r>
              <a:rPr lang="en-US" sz="3600" b="1">
                <a:latin typeface="Times New Roman" pitchFamily="18" charset="0"/>
              </a:rPr>
              <a:t>information regarding the vertical distribution of </a:t>
            </a:r>
          </a:p>
          <a:p>
            <a:pPr defTabSz="4389438" eaLnBrk="0" hangingPunct="0"/>
            <a:r>
              <a:rPr lang="en-US" sz="3600" b="1">
                <a:latin typeface="Times New Roman" pitchFamily="18" charset="0"/>
              </a:rPr>
              <a:t>cloud droplet diameter and liquid water content. </a:t>
            </a:r>
          </a:p>
          <a:p>
            <a:pPr defTabSz="4389438" eaLnBrk="0" hangingPunct="0"/>
            <a:r>
              <a:rPr lang="en-US" sz="3600" b="1">
                <a:latin typeface="Times New Roman" pitchFamily="18" charset="0"/>
              </a:rPr>
              <a:t>These measurements will  be used to validate the </a:t>
            </a:r>
          </a:p>
          <a:p>
            <a:pPr defTabSz="4389438" eaLnBrk="0" hangingPunct="0"/>
            <a:r>
              <a:rPr lang="en-US" sz="3600" b="1">
                <a:latin typeface="Times New Roman" pitchFamily="18" charset="0"/>
              </a:rPr>
              <a:t>satellite retrievals of cloud liquid water path and effective radius when integrated over the depth of the cloud. Lower cloud droplet diameters, drizzle drop concentrations, and liquid water content are associated with NE winds which are responsible for transport of the higher carbon monoxide near the top of the stratus deck. This case will provide an interesting opportunity to investigate the extent to which the smaller drops in the NE flow are being determined by entrainment of above cloud pollution or simply due to the lower LWC. </a:t>
            </a:r>
          </a:p>
        </p:txBody>
      </p:sp>
      <p:grpSp>
        <p:nvGrpSpPr>
          <p:cNvPr id="13326" name="Group 176"/>
          <p:cNvGrpSpPr>
            <a:grpSpLocks/>
          </p:cNvGrpSpPr>
          <p:nvPr/>
        </p:nvGrpSpPr>
        <p:grpSpPr bwMode="auto">
          <a:xfrm>
            <a:off x="228600" y="16021050"/>
            <a:ext cx="32612013" cy="7448550"/>
            <a:chOff x="144" y="9792"/>
            <a:chExt cx="20543" cy="4692"/>
          </a:xfrm>
        </p:grpSpPr>
        <p:sp>
          <p:nvSpPr>
            <p:cNvPr id="13344" name="Text Box 114"/>
            <p:cNvSpPr txBox="1">
              <a:spLocks noChangeArrowheads="1"/>
            </p:cNvSpPr>
            <p:nvPr/>
          </p:nvSpPr>
          <p:spPr bwMode="auto">
            <a:xfrm>
              <a:off x="3216" y="10080"/>
              <a:ext cx="5808" cy="4210"/>
            </a:xfrm>
            <a:prstGeom prst="rect">
              <a:avLst/>
            </a:prstGeom>
            <a:noFill/>
            <a:ln w="9525">
              <a:noFill/>
              <a:miter lim="800000"/>
              <a:headEnd/>
              <a:tailEnd/>
            </a:ln>
          </p:spPr>
          <p:txBody>
            <a:bodyPr>
              <a:spAutoFit/>
            </a:bodyPr>
            <a:lstStyle/>
            <a:p>
              <a:pPr defTabSz="4389438" eaLnBrk="0" hangingPunct="0"/>
              <a:r>
                <a:rPr lang="en-US" sz="3600" b="1">
                  <a:latin typeface="Times New Roman" pitchFamily="18" charset="0"/>
                </a:rPr>
                <a:t>Temperature measurements during vertical profile legs show a strong inversion at the top of the marine boundary layer. Chemically aged upper tropospheric air (high ozone/Nitric Acid, low carbon monoxide) is found above the inversion. Chemically aged marine boundary layer air (low ozone/Nitric Acid, low carbon monoxide) is found below the inversion. A narrow pollution layer (higher carbon monoxide) is found just below the inversion and is most likely associated with transport of emissions offshore of CA. </a:t>
              </a:r>
            </a:p>
          </p:txBody>
        </p:sp>
        <p:pic>
          <p:nvPicPr>
            <p:cNvPr id="13345" name="Picture 2"/>
            <p:cNvPicPr>
              <a:picLocks noChangeAspect="1" noChangeArrowheads="1"/>
            </p:cNvPicPr>
            <p:nvPr/>
          </p:nvPicPr>
          <p:blipFill>
            <a:blip r:embed="rId12"/>
            <a:srcRect/>
            <a:stretch>
              <a:fillRect/>
            </a:stretch>
          </p:blipFill>
          <p:spPr bwMode="auto">
            <a:xfrm>
              <a:off x="15504" y="12144"/>
              <a:ext cx="2543" cy="2064"/>
            </a:xfrm>
            <a:prstGeom prst="rect">
              <a:avLst/>
            </a:prstGeom>
            <a:noFill/>
            <a:ln w="9525">
              <a:noFill/>
              <a:miter lim="800000"/>
              <a:headEnd/>
              <a:tailEnd/>
            </a:ln>
          </p:spPr>
        </p:pic>
        <p:pic>
          <p:nvPicPr>
            <p:cNvPr id="13346" name="Picture 2"/>
            <p:cNvPicPr>
              <a:picLocks noChangeAspect="1" noChangeArrowheads="1"/>
            </p:cNvPicPr>
            <p:nvPr/>
          </p:nvPicPr>
          <p:blipFill>
            <a:blip r:embed="rId13"/>
            <a:srcRect/>
            <a:stretch>
              <a:fillRect/>
            </a:stretch>
          </p:blipFill>
          <p:spPr bwMode="auto">
            <a:xfrm>
              <a:off x="18144" y="9840"/>
              <a:ext cx="2543" cy="2064"/>
            </a:xfrm>
            <a:prstGeom prst="rect">
              <a:avLst/>
            </a:prstGeom>
            <a:noFill/>
            <a:ln w="9525">
              <a:noFill/>
              <a:miter lim="800000"/>
              <a:headEnd/>
              <a:tailEnd/>
            </a:ln>
          </p:spPr>
        </p:pic>
        <p:pic>
          <p:nvPicPr>
            <p:cNvPr id="13347" name="Picture 2"/>
            <p:cNvPicPr>
              <a:picLocks noChangeAspect="1" noChangeArrowheads="1"/>
            </p:cNvPicPr>
            <p:nvPr/>
          </p:nvPicPr>
          <p:blipFill>
            <a:blip r:embed="rId14"/>
            <a:srcRect/>
            <a:stretch>
              <a:fillRect/>
            </a:stretch>
          </p:blipFill>
          <p:spPr bwMode="auto">
            <a:xfrm>
              <a:off x="15504" y="9888"/>
              <a:ext cx="2466" cy="2002"/>
            </a:xfrm>
            <a:prstGeom prst="rect">
              <a:avLst/>
            </a:prstGeom>
            <a:noFill/>
            <a:ln w="9525">
              <a:noFill/>
              <a:miter lim="800000"/>
              <a:headEnd/>
              <a:tailEnd/>
            </a:ln>
          </p:spPr>
        </p:pic>
        <p:pic>
          <p:nvPicPr>
            <p:cNvPr id="13348" name="Picture 2" descr="C:\Documents and Settings\Brad Pierce\My Documents\CalNex_deployment\P3\Analysis\20100516\attach.msc.jpg"/>
            <p:cNvPicPr>
              <a:picLocks noChangeAspect="1" noChangeArrowheads="1"/>
            </p:cNvPicPr>
            <p:nvPr/>
          </p:nvPicPr>
          <p:blipFill>
            <a:blip r:embed="rId15"/>
            <a:srcRect/>
            <a:stretch>
              <a:fillRect/>
            </a:stretch>
          </p:blipFill>
          <p:spPr bwMode="auto">
            <a:xfrm>
              <a:off x="336" y="9792"/>
              <a:ext cx="2544" cy="2137"/>
            </a:xfrm>
            <a:prstGeom prst="rect">
              <a:avLst/>
            </a:prstGeom>
            <a:noFill/>
            <a:ln w="9525">
              <a:noFill/>
              <a:miter lim="800000"/>
              <a:headEnd/>
              <a:tailEnd/>
            </a:ln>
          </p:spPr>
        </p:pic>
        <p:grpSp>
          <p:nvGrpSpPr>
            <p:cNvPr id="13349" name="Group 122"/>
            <p:cNvGrpSpPr>
              <a:grpSpLocks/>
            </p:cNvGrpSpPr>
            <p:nvPr/>
          </p:nvGrpSpPr>
          <p:grpSpPr bwMode="auto">
            <a:xfrm>
              <a:off x="9168" y="9984"/>
              <a:ext cx="5910" cy="4428"/>
              <a:chOff x="8442" y="4464"/>
              <a:chExt cx="5910" cy="4428"/>
            </a:xfrm>
          </p:grpSpPr>
          <p:pic>
            <p:nvPicPr>
              <p:cNvPr id="13353" name="Picture 123" descr="Slide1"/>
              <p:cNvPicPr>
                <a:picLocks noChangeAspect="1" noChangeArrowheads="1"/>
              </p:cNvPicPr>
              <p:nvPr/>
            </p:nvPicPr>
            <p:blipFill>
              <a:blip r:embed="rId16"/>
              <a:srcRect b="44716"/>
              <a:stretch>
                <a:fillRect/>
              </a:stretch>
            </p:blipFill>
            <p:spPr bwMode="auto">
              <a:xfrm>
                <a:off x="8448" y="4464"/>
                <a:ext cx="5904" cy="2448"/>
              </a:xfrm>
              <a:prstGeom prst="rect">
                <a:avLst/>
              </a:prstGeom>
              <a:noFill/>
              <a:ln w="28575">
                <a:solidFill>
                  <a:schemeClr val="tx1"/>
                </a:solidFill>
                <a:miter lim="800000"/>
                <a:headEnd/>
                <a:tailEnd/>
              </a:ln>
            </p:spPr>
          </p:pic>
          <p:grpSp>
            <p:nvGrpSpPr>
              <p:cNvPr id="13354" name="Group 12"/>
              <p:cNvGrpSpPr>
                <a:grpSpLocks/>
              </p:cNvGrpSpPr>
              <p:nvPr/>
            </p:nvGrpSpPr>
            <p:grpSpPr bwMode="auto">
              <a:xfrm>
                <a:off x="8880" y="7152"/>
                <a:ext cx="5184" cy="1488"/>
                <a:chOff x="304800" y="1728788"/>
                <a:chExt cx="8610600" cy="2767012"/>
              </a:xfrm>
            </p:grpSpPr>
            <p:pic>
              <p:nvPicPr>
                <p:cNvPr id="13356" name="Picture 5"/>
                <p:cNvPicPr>
                  <a:picLocks noChangeAspect="1" noChangeArrowheads="1"/>
                </p:cNvPicPr>
                <p:nvPr/>
              </p:nvPicPr>
              <p:blipFill>
                <a:blip r:embed="rId17"/>
                <a:srcRect b="58812"/>
                <a:stretch>
                  <a:fillRect/>
                </a:stretch>
              </p:blipFill>
              <p:spPr bwMode="auto">
                <a:xfrm>
                  <a:off x="304800" y="1728788"/>
                  <a:ext cx="8610600" cy="2081212"/>
                </a:xfrm>
                <a:prstGeom prst="rect">
                  <a:avLst/>
                </a:prstGeom>
                <a:noFill/>
                <a:ln w="9525">
                  <a:noFill/>
                  <a:miter lim="800000"/>
                  <a:headEnd/>
                  <a:tailEnd/>
                </a:ln>
              </p:spPr>
            </p:pic>
            <p:pic>
              <p:nvPicPr>
                <p:cNvPr id="13357" name="Picture 5"/>
                <p:cNvPicPr>
                  <a:picLocks noChangeAspect="1" noChangeArrowheads="1"/>
                </p:cNvPicPr>
                <p:nvPr/>
              </p:nvPicPr>
              <p:blipFill>
                <a:blip r:embed="rId17"/>
                <a:srcRect l="7965" t="86429" r="7965" b="-1509"/>
                <a:stretch>
                  <a:fillRect/>
                </a:stretch>
              </p:blipFill>
              <p:spPr bwMode="auto">
                <a:xfrm>
                  <a:off x="990600" y="3733800"/>
                  <a:ext cx="7239000" cy="762000"/>
                </a:xfrm>
                <a:prstGeom prst="rect">
                  <a:avLst/>
                </a:prstGeom>
                <a:noFill/>
                <a:ln w="9525">
                  <a:noFill/>
                  <a:miter lim="800000"/>
                  <a:headEnd/>
                  <a:tailEnd/>
                </a:ln>
              </p:spPr>
            </p:pic>
          </p:grpSp>
          <p:sp>
            <p:nvSpPr>
              <p:cNvPr id="13355" name="Rectangle 127"/>
              <p:cNvSpPr>
                <a:spLocks noChangeArrowheads="1"/>
              </p:cNvSpPr>
              <p:nvPr/>
            </p:nvSpPr>
            <p:spPr bwMode="auto">
              <a:xfrm>
                <a:off x="8442" y="6924"/>
                <a:ext cx="5910" cy="1968"/>
              </a:xfrm>
              <a:prstGeom prst="rect">
                <a:avLst/>
              </a:prstGeom>
              <a:noFill/>
              <a:ln w="28575">
                <a:solidFill>
                  <a:schemeClr val="tx1"/>
                </a:solidFill>
                <a:miter lim="800000"/>
                <a:headEnd/>
                <a:tailEnd/>
              </a:ln>
            </p:spPr>
            <p:txBody>
              <a:bodyPr wrap="none" anchor="ctr"/>
              <a:lstStyle/>
              <a:p>
                <a:pPr eaLnBrk="0" hangingPunct="0"/>
                <a:endParaRPr lang="en-US"/>
              </a:p>
            </p:txBody>
          </p:sp>
        </p:grpSp>
        <p:pic>
          <p:nvPicPr>
            <p:cNvPr id="13350" name="Picture 3"/>
            <p:cNvPicPr>
              <a:picLocks noChangeAspect="1" noChangeArrowheads="1"/>
            </p:cNvPicPr>
            <p:nvPr/>
          </p:nvPicPr>
          <p:blipFill>
            <a:blip r:embed="rId18"/>
            <a:srcRect/>
            <a:stretch>
              <a:fillRect/>
            </a:stretch>
          </p:blipFill>
          <p:spPr bwMode="auto">
            <a:xfrm>
              <a:off x="18126" y="12206"/>
              <a:ext cx="2466" cy="2002"/>
            </a:xfrm>
            <a:prstGeom prst="rect">
              <a:avLst/>
            </a:prstGeom>
            <a:noFill/>
            <a:ln w="9525">
              <a:noFill/>
              <a:miter lim="800000"/>
              <a:headEnd/>
              <a:tailEnd/>
            </a:ln>
          </p:spPr>
        </p:pic>
        <p:pic>
          <p:nvPicPr>
            <p:cNvPr id="13351" name="Picture 2"/>
            <p:cNvPicPr>
              <a:picLocks noChangeAspect="1" noChangeArrowheads="1"/>
            </p:cNvPicPr>
            <p:nvPr/>
          </p:nvPicPr>
          <p:blipFill>
            <a:blip r:embed="rId19"/>
            <a:srcRect/>
            <a:stretch>
              <a:fillRect/>
            </a:stretch>
          </p:blipFill>
          <p:spPr bwMode="auto">
            <a:xfrm>
              <a:off x="144" y="12260"/>
              <a:ext cx="3024" cy="2224"/>
            </a:xfrm>
            <a:prstGeom prst="rect">
              <a:avLst/>
            </a:prstGeom>
            <a:noFill/>
            <a:ln w="9525">
              <a:noFill/>
              <a:miter lim="800000"/>
              <a:headEnd/>
              <a:tailEnd/>
            </a:ln>
          </p:spPr>
        </p:pic>
        <p:sp>
          <p:nvSpPr>
            <p:cNvPr id="13352" name="Text Box 155"/>
            <p:cNvSpPr txBox="1">
              <a:spLocks noChangeArrowheads="1"/>
            </p:cNvSpPr>
            <p:nvPr/>
          </p:nvSpPr>
          <p:spPr bwMode="auto">
            <a:xfrm>
              <a:off x="516" y="11904"/>
              <a:ext cx="1237" cy="404"/>
            </a:xfrm>
            <a:prstGeom prst="rect">
              <a:avLst/>
            </a:prstGeom>
            <a:noFill/>
            <a:ln w="9525">
              <a:noFill/>
              <a:miter lim="800000"/>
              <a:headEnd/>
              <a:tailEnd/>
            </a:ln>
          </p:spPr>
          <p:txBody>
            <a:bodyPr wrap="none">
              <a:spAutoFit/>
            </a:bodyPr>
            <a:lstStyle/>
            <a:p>
              <a:pPr defTabSz="4389438" eaLnBrk="0" hangingPunct="0"/>
              <a:r>
                <a:rPr lang="en-US" sz="2000" b="1">
                  <a:latin typeface="Times New Roman" pitchFamily="18" charset="0"/>
                </a:rPr>
                <a:t>P3 Wind Barbs</a:t>
              </a:r>
              <a:r>
                <a:rPr lang="en-US" sz="3600">
                  <a:latin typeface="Times New Roman" pitchFamily="18" charset="0"/>
                </a:rPr>
                <a:t> </a:t>
              </a:r>
            </a:p>
          </p:txBody>
        </p:sp>
      </p:grpSp>
      <p:sp>
        <p:nvSpPr>
          <p:cNvPr id="13327" name="Line 156"/>
          <p:cNvSpPr>
            <a:spLocks noChangeShapeType="1"/>
          </p:cNvSpPr>
          <p:nvPr/>
        </p:nvSpPr>
        <p:spPr bwMode="auto">
          <a:xfrm flipV="1">
            <a:off x="76200" y="23545800"/>
            <a:ext cx="43891200" cy="0"/>
          </a:xfrm>
          <a:prstGeom prst="line">
            <a:avLst/>
          </a:prstGeom>
          <a:noFill/>
          <a:ln w="38100">
            <a:solidFill>
              <a:schemeClr val="tx1"/>
            </a:solidFill>
            <a:round/>
            <a:headEnd/>
            <a:tailEnd/>
          </a:ln>
        </p:spPr>
        <p:txBody>
          <a:bodyPr/>
          <a:lstStyle/>
          <a:p>
            <a:endParaRPr lang="en-US"/>
          </a:p>
        </p:txBody>
      </p:sp>
      <p:sp>
        <p:nvSpPr>
          <p:cNvPr id="13328" name="Rectangle 165"/>
          <p:cNvSpPr>
            <a:spLocks noChangeArrowheads="1"/>
          </p:cNvSpPr>
          <p:nvPr/>
        </p:nvSpPr>
        <p:spPr bwMode="auto">
          <a:xfrm>
            <a:off x="228600" y="23653750"/>
            <a:ext cx="27508200" cy="708025"/>
          </a:xfrm>
          <a:prstGeom prst="rect">
            <a:avLst/>
          </a:prstGeom>
          <a:solidFill>
            <a:srgbClr val="00FFFF"/>
          </a:solidFill>
          <a:ln w="28575">
            <a:solidFill>
              <a:schemeClr val="tx1"/>
            </a:solidFill>
            <a:miter lim="800000"/>
            <a:headEnd/>
            <a:tailEnd/>
          </a:ln>
        </p:spPr>
        <p:txBody>
          <a:bodyPr>
            <a:spAutoFit/>
          </a:bodyPr>
          <a:lstStyle/>
          <a:p>
            <a:pPr defTabSz="4389438" eaLnBrk="0" hangingPunct="0"/>
            <a:r>
              <a:rPr lang="en-US" sz="4000" b="1">
                <a:latin typeface="Times New Roman" pitchFamily="18" charset="0"/>
              </a:rPr>
              <a:t>Spectrally-resolved UV/VIS/NIR measurements on the P3 and Atlantis provide information on cloud radiative properties </a:t>
            </a:r>
            <a:endParaRPr lang="en-US" b="1"/>
          </a:p>
        </p:txBody>
      </p:sp>
      <p:sp>
        <p:nvSpPr>
          <p:cNvPr id="13329" name="Rectangle 158"/>
          <p:cNvSpPr>
            <a:spLocks noChangeArrowheads="1"/>
          </p:cNvSpPr>
          <p:nvPr/>
        </p:nvSpPr>
        <p:spPr bwMode="auto">
          <a:xfrm>
            <a:off x="152400" y="24460200"/>
            <a:ext cx="10134600" cy="7781925"/>
          </a:xfrm>
          <a:prstGeom prst="rect">
            <a:avLst/>
          </a:prstGeom>
          <a:noFill/>
          <a:ln w="9525">
            <a:noFill/>
            <a:miter lim="800000"/>
            <a:headEnd/>
            <a:tailEnd/>
          </a:ln>
        </p:spPr>
        <p:txBody>
          <a:bodyPr anchor="ctr">
            <a:spAutoFit/>
          </a:bodyPr>
          <a:lstStyle/>
          <a:p>
            <a:r>
              <a:rPr lang="en-US" sz="3600" b="1">
                <a:latin typeface="Times New Roman" pitchFamily="18" charset="0"/>
              </a:rPr>
              <a:t>The Solar Spectral Flux Radiometer (SSFR) is deployed onboard the Woods Hole Oceanographic Institution research vessel "Atlantis" and NOAA WP-3D aircraft. It measures downwelling spectral radiance and irradiance from 350-1700 nm on the ship, and upwelling and downwelling irradiance from 350-2200 nm on the aircraft. Spectral resolution ranges from 8-12 nm. Optical thickness, effective radius, and liquid water path can be derived and compared with the satellite retrievals. Comparisons show that both retrievals capture the longitudinal variations in cloud properties but underestimate COT and overestimate R</a:t>
            </a:r>
            <a:r>
              <a:rPr lang="en-US" sz="3600" b="1" baseline="-25000">
                <a:latin typeface="Times New Roman" pitchFamily="18" charset="0"/>
              </a:rPr>
              <a:t>eff</a:t>
            </a:r>
            <a:r>
              <a:rPr lang="en-US" sz="3600" b="1">
                <a:latin typeface="Times New Roman" pitchFamily="18" charset="0"/>
              </a:rPr>
              <a:t> relative to the SSFR retrievals. However, different </a:t>
            </a:r>
          </a:p>
        </p:txBody>
      </p:sp>
      <p:pic>
        <p:nvPicPr>
          <p:cNvPr id="13330" name="Picture 159" descr="p3-lwp"/>
          <p:cNvPicPr>
            <a:picLocks noChangeAspect="1" noChangeArrowheads="1"/>
          </p:cNvPicPr>
          <p:nvPr/>
        </p:nvPicPr>
        <p:blipFill>
          <a:blip r:embed="rId20"/>
          <a:srcRect/>
          <a:stretch>
            <a:fillRect/>
          </a:stretch>
        </p:blipFill>
        <p:spPr bwMode="auto">
          <a:xfrm>
            <a:off x="19735800" y="28270200"/>
            <a:ext cx="4876800" cy="3657600"/>
          </a:xfrm>
          <a:prstGeom prst="rect">
            <a:avLst/>
          </a:prstGeom>
          <a:noFill/>
          <a:ln w="9525">
            <a:noFill/>
            <a:miter lim="800000"/>
            <a:headEnd/>
            <a:tailEnd/>
          </a:ln>
        </p:spPr>
      </p:pic>
      <p:pic>
        <p:nvPicPr>
          <p:cNvPr id="13331" name="Picture 160" descr="ship-tau"/>
          <p:cNvPicPr>
            <a:picLocks noChangeAspect="1" noChangeArrowheads="1"/>
          </p:cNvPicPr>
          <p:nvPr/>
        </p:nvPicPr>
        <p:blipFill>
          <a:blip r:embed="rId21"/>
          <a:srcRect/>
          <a:stretch>
            <a:fillRect/>
          </a:stretch>
        </p:blipFill>
        <p:spPr bwMode="auto">
          <a:xfrm>
            <a:off x="10210800" y="24688800"/>
            <a:ext cx="4876800" cy="3657600"/>
          </a:xfrm>
          <a:prstGeom prst="rect">
            <a:avLst/>
          </a:prstGeom>
          <a:noFill/>
          <a:ln w="9525">
            <a:noFill/>
            <a:miter lim="800000"/>
            <a:headEnd/>
            <a:tailEnd/>
          </a:ln>
        </p:spPr>
      </p:pic>
      <p:pic>
        <p:nvPicPr>
          <p:cNvPr id="13332" name="Picture 161" descr="p3-tau"/>
          <p:cNvPicPr>
            <a:picLocks noChangeAspect="1" noChangeArrowheads="1"/>
          </p:cNvPicPr>
          <p:nvPr/>
        </p:nvPicPr>
        <p:blipFill>
          <a:blip r:embed="rId22"/>
          <a:srcRect/>
          <a:stretch>
            <a:fillRect/>
          </a:stretch>
        </p:blipFill>
        <p:spPr bwMode="auto">
          <a:xfrm>
            <a:off x="10210800" y="28194000"/>
            <a:ext cx="4876800" cy="3657600"/>
          </a:xfrm>
          <a:prstGeom prst="rect">
            <a:avLst/>
          </a:prstGeom>
          <a:noFill/>
          <a:ln w="9525">
            <a:noFill/>
            <a:miter lim="800000"/>
            <a:headEnd/>
            <a:tailEnd/>
          </a:ln>
        </p:spPr>
      </p:pic>
      <p:pic>
        <p:nvPicPr>
          <p:cNvPr id="13333" name="Picture 162" descr="ship-ref"/>
          <p:cNvPicPr>
            <a:picLocks noChangeAspect="1" noChangeArrowheads="1"/>
          </p:cNvPicPr>
          <p:nvPr/>
        </p:nvPicPr>
        <p:blipFill>
          <a:blip r:embed="rId23"/>
          <a:srcRect/>
          <a:stretch>
            <a:fillRect/>
          </a:stretch>
        </p:blipFill>
        <p:spPr bwMode="auto">
          <a:xfrm>
            <a:off x="14935200" y="24688800"/>
            <a:ext cx="4876800" cy="3657600"/>
          </a:xfrm>
          <a:prstGeom prst="rect">
            <a:avLst/>
          </a:prstGeom>
          <a:noFill/>
          <a:ln w="9525">
            <a:noFill/>
            <a:miter lim="800000"/>
            <a:headEnd/>
            <a:tailEnd/>
          </a:ln>
        </p:spPr>
      </p:pic>
      <p:pic>
        <p:nvPicPr>
          <p:cNvPr id="13334" name="Picture 163" descr="p3-ref"/>
          <p:cNvPicPr>
            <a:picLocks noChangeAspect="1" noChangeArrowheads="1"/>
          </p:cNvPicPr>
          <p:nvPr/>
        </p:nvPicPr>
        <p:blipFill>
          <a:blip r:embed="rId24"/>
          <a:srcRect/>
          <a:stretch>
            <a:fillRect/>
          </a:stretch>
        </p:blipFill>
        <p:spPr bwMode="auto">
          <a:xfrm>
            <a:off x="14935200" y="28270200"/>
            <a:ext cx="4876800" cy="3657600"/>
          </a:xfrm>
          <a:prstGeom prst="rect">
            <a:avLst/>
          </a:prstGeom>
          <a:noFill/>
          <a:ln w="9525">
            <a:noFill/>
            <a:miter lim="800000"/>
            <a:headEnd/>
            <a:tailEnd/>
          </a:ln>
        </p:spPr>
      </p:pic>
      <p:pic>
        <p:nvPicPr>
          <p:cNvPr id="13335" name="Picture 164" descr="ship-lwp"/>
          <p:cNvPicPr>
            <a:picLocks noChangeAspect="1" noChangeArrowheads="1"/>
          </p:cNvPicPr>
          <p:nvPr/>
        </p:nvPicPr>
        <p:blipFill>
          <a:blip r:embed="rId25"/>
          <a:srcRect/>
          <a:stretch>
            <a:fillRect/>
          </a:stretch>
        </p:blipFill>
        <p:spPr bwMode="auto">
          <a:xfrm>
            <a:off x="19735800" y="24688800"/>
            <a:ext cx="4876800" cy="3657600"/>
          </a:xfrm>
          <a:prstGeom prst="rect">
            <a:avLst/>
          </a:prstGeom>
          <a:noFill/>
          <a:ln w="9525">
            <a:noFill/>
            <a:miter lim="800000"/>
            <a:headEnd/>
            <a:tailEnd/>
          </a:ln>
        </p:spPr>
      </p:pic>
      <p:sp>
        <p:nvSpPr>
          <p:cNvPr id="13336" name="Text Box 166"/>
          <p:cNvSpPr txBox="1">
            <a:spLocks noChangeArrowheads="1"/>
          </p:cNvSpPr>
          <p:nvPr/>
        </p:nvSpPr>
        <p:spPr bwMode="auto">
          <a:xfrm>
            <a:off x="147638" y="32124650"/>
            <a:ext cx="42638662" cy="641350"/>
          </a:xfrm>
          <a:prstGeom prst="rect">
            <a:avLst/>
          </a:prstGeom>
          <a:noFill/>
          <a:ln w="9525">
            <a:noFill/>
            <a:miter lim="800000"/>
            <a:headEnd/>
            <a:tailEnd/>
          </a:ln>
        </p:spPr>
        <p:txBody>
          <a:bodyPr>
            <a:spAutoFit/>
          </a:bodyPr>
          <a:lstStyle/>
          <a:p>
            <a:pPr defTabSz="4389438"/>
            <a:r>
              <a:rPr lang="en-US" sz="3600" b="1">
                <a:latin typeface="Times New Roman" pitchFamily="18" charset="0"/>
              </a:rPr>
              <a:t>sampling volumes from aircraft, ship, and satellite would need to be taken into account for true comparisons. </a:t>
            </a:r>
          </a:p>
        </p:txBody>
      </p:sp>
      <p:pic>
        <p:nvPicPr>
          <p:cNvPr id="13337" name="Picture 168" descr="p3_20100516_L1"/>
          <p:cNvPicPr>
            <a:picLocks noChangeAspect="1" noChangeArrowheads="1"/>
          </p:cNvPicPr>
          <p:nvPr/>
        </p:nvPicPr>
        <p:blipFill>
          <a:blip r:embed="rId26"/>
          <a:srcRect/>
          <a:stretch>
            <a:fillRect/>
          </a:stretch>
        </p:blipFill>
        <p:spPr bwMode="auto">
          <a:xfrm>
            <a:off x="38252400" y="24660225"/>
            <a:ext cx="5486400" cy="3838575"/>
          </a:xfrm>
          <a:prstGeom prst="rect">
            <a:avLst/>
          </a:prstGeom>
          <a:noFill/>
          <a:ln w="9525">
            <a:noFill/>
            <a:miter lim="800000"/>
            <a:headEnd/>
            <a:tailEnd/>
          </a:ln>
        </p:spPr>
      </p:pic>
      <p:sp>
        <p:nvSpPr>
          <p:cNvPr id="13338" name="Text Box 169"/>
          <p:cNvSpPr txBox="1">
            <a:spLocks noChangeArrowheads="1"/>
          </p:cNvSpPr>
          <p:nvPr/>
        </p:nvSpPr>
        <p:spPr bwMode="auto">
          <a:xfrm>
            <a:off x="24688800" y="24498300"/>
            <a:ext cx="19278600" cy="6134100"/>
          </a:xfrm>
          <a:prstGeom prst="rect">
            <a:avLst/>
          </a:prstGeom>
          <a:noFill/>
          <a:ln w="9525">
            <a:noFill/>
            <a:miter lim="800000"/>
            <a:headEnd/>
            <a:tailEnd/>
          </a:ln>
        </p:spPr>
        <p:txBody>
          <a:bodyPr>
            <a:spAutoFit/>
          </a:bodyPr>
          <a:lstStyle/>
          <a:p>
            <a:pPr defTabSz="4389438" eaLnBrk="0" hangingPunct="0"/>
            <a:r>
              <a:rPr lang="en-US" sz="3600" b="1">
                <a:latin typeface="Times New Roman" pitchFamily="18" charset="0"/>
              </a:rPr>
              <a:t>Integration of the SSFR nadir spectral </a:t>
            </a:r>
          </a:p>
          <a:p>
            <a:pPr defTabSz="4389438" eaLnBrk="0" hangingPunct="0"/>
            <a:r>
              <a:rPr lang="en-US" sz="3600" b="1">
                <a:latin typeface="Times New Roman" pitchFamily="18" charset="0"/>
              </a:rPr>
              <a:t>irradiance multiplied by the GOES </a:t>
            </a:r>
          </a:p>
          <a:p>
            <a:pPr defTabSz="4389438" eaLnBrk="0" hangingPunct="0"/>
            <a:r>
              <a:rPr lang="en-US" sz="3600" b="1">
                <a:latin typeface="Times New Roman" pitchFamily="18" charset="0"/>
              </a:rPr>
              <a:t>spectral response function allows </a:t>
            </a:r>
          </a:p>
          <a:p>
            <a:pPr defTabSz="4389438" eaLnBrk="0" hangingPunct="0"/>
            <a:r>
              <a:rPr lang="en-US" sz="3600" b="1">
                <a:latin typeface="Times New Roman" pitchFamily="18" charset="0"/>
              </a:rPr>
              <a:t>comparisons with estimated GOES </a:t>
            </a:r>
          </a:p>
          <a:p>
            <a:pPr defTabSz="4389438" eaLnBrk="0" hangingPunct="0"/>
            <a:r>
              <a:rPr lang="en-US" sz="3600" b="1">
                <a:latin typeface="Times New Roman" pitchFamily="18" charset="0"/>
              </a:rPr>
              <a:t>irradiances (π* radiance) during </a:t>
            </a:r>
          </a:p>
          <a:p>
            <a:pPr defTabSz="4389438" eaLnBrk="0" hangingPunct="0"/>
            <a:r>
              <a:rPr lang="en-US" sz="3600" b="1">
                <a:latin typeface="Times New Roman" pitchFamily="18" charset="0"/>
              </a:rPr>
              <a:t>periods when there are no clouds above </a:t>
            </a:r>
          </a:p>
          <a:p>
            <a:pPr defTabSz="4389438" eaLnBrk="0" hangingPunct="0"/>
            <a:r>
              <a:rPr lang="en-US" sz="3600" b="1">
                <a:latin typeface="Times New Roman" pitchFamily="18" charset="0"/>
              </a:rPr>
              <a:t>the P3.  These comparisons </a:t>
            </a:r>
            <a:r>
              <a:rPr lang="en-US" sz="3600">
                <a:latin typeface="Times New Roman" pitchFamily="18" charset="0"/>
              </a:rPr>
              <a:t> </a:t>
            </a:r>
            <a:r>
              <a:rPr lang="en-US" sz="3600" b="1">
                <a:latin typeface="Times New Roman" pitchFamily="18" charset="0"/>
              </a:rPr>
              <a:t>provide a</a:t>
            </a:r>
          </a:p>
          <a:p>
            <a:pPr defTabSz="4389438" eaLnBrk="0" hangingPunct="0"/>
            <a:r>
              <a:rPr lang="en-US" sz="3600" b="1">
                <a:latin typeface="Times New Roman" pitchFamily="18" charset="0"/>
              </a:rPr>
              <a:t>“first cut” at characterizing GOES visible </a:t>
            </a:r>
          </a:p>
          <a:p>
            <a:pPr defTabSz="4389438" eaLnBrk="0" hangingPunct="0"/>
            <a:r>
              <a:rPr lang="en-US" sz="3600" b="1">
                <a:latin typeface="Times New Roman" pitchFamily="18" charset="0"/>
              </a:rPr>
              <a:t>channel calibration. The agreement between SSFR and the GOES-11 visible band is found to </a:t>
            </a:r>
          </a:p>
          <a:p>
            <a:pPr defTabSz="4389438" eaLnBrk="0" hangingPunct="0"/>
            <a:r>
              <a:rPr lang="en-US" sz="3600" b="1">
                <a:latin typeface="Times New Roman" pitchFamily="18" charset="0"/>
              </a:rPr>
              <a:t>be quite good in spite of the different sampling volumes and assumptions used in converting GOES radiance to irradiance. Future work will focus on retrieval of cloud properties from </a:t>
            </a:r>
          </a:p>
        </p:txBody>
      </p:sp>
      <p:sp>
        <p:nvSpPr>
          <p:cNvPr id="13340" name="Text Box 172"/>
          <p:cNvSpPr txBox="1">
            <a:spLocks noChangeArrowheads="1"/>
          </p:cNvSpPr>
          <p:nvPr/>
        </p:nvSpPr>
        <p:spPr bwMode="auto">
          <a:xfrm>
            <a:off x="40690800" y="25146000"/>
            <a:ext cx="2468563" cy="1006475"/>
          </a:xfrm>
          <a:prstGeom prst="rect">
            <a:avLst/>
          </a:prstGeom>
          <a:noFill/>
          <a:ln w="9525">
            <a:noFill/>
            <a:miter lim="800000"/>
            <a:headEnd/>
            <a:tailEnd/>
          </a:ln>
        </p:spPr>
        <p:txBody>
          <a:bodyPr wrap="none">
            <a:spAutoFit/>
          </a:bodyPr>
          <a:lstStyle/>
          <a:p>
            <a:pPr defTabSz="4389438" eaLnBrk="0" hangingPunct="0"/>
            <a:r>
              <a:rPr lang="en-US" sz="2000" b="1">
                <a:solidFill>
                  <a:srgbClr val="FF3300"/>
                </a:solidFill>
                <a:latin typeface="Times New Roman" pitchFamily="18" charset="0"/>
              </a:rPr>
              <a:t>GOES *</a:t>
            </a:r>
            <a:r>
              <a:rPr lang="el-GR" sz="2000" b="1">
                <a:solidFill>
                  <a:srgbClr val="FF3300"/>
                </a:solidFill>
                <a:latin typeface="Times New Roman" pitchFamily="18" charset="0"/>
              </a:rPr>
              <a:t> π</a:t>
            </a:r>
            <a:endParaRPr lang="en-US" sz="2000" b="1">
              <a:solidFill>
                <a:srgbClr val="FF3300"/>
              </a:solidFill>
              <a:latin typeface="Times New Roman" pitchFamily="18" charset="0"/>
            </a:endParaRPr>
          </a:p>
          <a:p>
            <a:pPr defTabSz="4389438" eaLnBrk="0" hangingPunct="0"/>
            <a:r>
              <a:rPr lang="en-US" sz="2000" b="1">
                <a:latin typeface="Times New Roman" pitchFamily="18" charset="0"/>
              </a:rPr>
              <a:t>Integrated SSFR</a:t>
            </a:r>
          </a:p>
          <a:p>
            <a:pPr defTabSz="4389438" eaLnBrk="0" hangingPunct="0"/>
            <a:r>
              <a:rPr lang="en-US" sz="2000" b="1">
                <a:latin typeface="Times New Roman" pitchFamily="18" charset="0"/>
              </a:rPr>
              <a:t>(GOES SRF applied)</a:t>
            </a:r>
          </a:p>
        </p:txBody>
      </p:sp>
      <p:sp>
        <p:nvSpPr>
          <p:cNvPr id="13341" name="Rectangle 173"/>
          <p:cNvSpPr>
            <a:spLocks noChangeArrowheads="1"/>
          </p:cNvSpPr>
          <p:nvPr/>
        </p:nvSpPr>
        <p:spPr bwMode="auto">
          <a:xfrm>
            <a:off x="24688800" y="30632400"/>
            <a:ext cx="17887950" cy="1739900"/>
          </a:xfrm>
          <a:prstGeom prst="rect">
            <a:avLst/>
          </a:prstGeom>
          <a:noFill/>
          <a:ln w="9525">
            <a:noFill/>
            <a:miter lim="800000"/>
            <a:headEnd/>
            <a:tailEnd/>
          </a:ln>
        </p:spPr>
        <p:txBody>
          <a:bodyPr wrap="none" anchor="ctr">
            <a:spAutoFit/>
          </a:bodyPr>
          <a:lstStyle/>
          <a:p>
            <a:r>
              <a:rPr lang="en-US" sz="3600" b="1">
                <a:latin typeface="Times New Roman" pitchFamily="18" charset="0"/>
              </a:rPr>
              <a:t>SSFR and then using RTM to calculate (a) spectral radiance at TOA, and (b) spectral irradiance at aircraft altitude. If (b) is spectrally consistent with SSFR measurements, then (a) can be used to compare with satellite radiances. </a:t>
            </a:r>
          </a:p>
        </p:txBody>
      </p:sp>
      <p:sp>
        <p:nvSpPr>
          <p:cNvPr id="13342" name="Text Box 174"/>
          <p:cNvSpPr txBox="1">
            <a:spLocks noChangeArrowheads="1"/>
          </p:cNvSpPr>
          <p:nvPr/>
        </p:nvSpPr>
        <p:spPr bwMode="auto">
          <a:xfrm>
            <a:off x="36652200" y="32080200"/>
            <a:ext cx="7116763" cy="711200"/>
          </a:xfrm>
          <a:prstGeom prst="rect">
            <a:avLst/>
          </a:prstGeom>
          <a:solidFill>
            <a:srgbClr val="00FFFF"/>
          </a:solidFill>
          <a:ln w="9525">
            <a:solidFill>
              <a:schemeClr val="tx1"/>
            </a:solidFill>
            <a:miter lim="800000"/>
            <a:headEnd/>
            <a:tailEnd/>
          </a:ln>
        </p:spPr>
        <p:txBody>
          <a:bodyPr wrap="none">
            <a:spAutoFit/>
          </a:bodyPr>
          <a:lstStyle/>
          <a:p>
            <a:pPr defTabSz="4389438" eaLnBrk="0" hangingPunct="0"/>
            <a:r>
              <a:rPr lang="en-US" sz="4000" b="1">
                <a:latin typeface="Times New Roman" pitchFamily="18" charset="0"/>
              </a:rPr>
              <a:t>Contact: brad.pierce@noaa.gov</a:t>
            </a:r>
          </a:p>
        </p:txBody>
      </p:sp>
      <p:sp>
        <p:nvSpPr>
          <p:cNvPr id="13343" name="Text Box 178"/>
          <p:cNvSpPr txBox="1">
            <a:spLocks noChangeArrowheads="1"/>
          </p:cNvSpPr>
          <p:nvPr/>
        </p:nvSpPr>
        <p:spPr bwMode="auto">
          <a:xfrm>
            <a:off x="33680400" y="24841200"/>
            <a:ext cx="4097338" cy="304800"/>
          </a:xfrm>
          <a:prstGeom prst="rect">
            <a:avLst/>
          </a:prstGeom>
          <a:solidFill>
            <a:schemeClr val="bg1"/>
          </a:solidFill>
          <a:ln w="9525">
            <a:noFill/>
            <a:miter lim="800000"/>
            <a:headEnd/>
            <a:tailEnd/>
          </a:ln>
        </p:spPr>
        <p:txBody>
          <a:bodyPr wrap="none">
            <a:spAutoFit/>
          </a:bodyPr>
          <a:lstStyle/>
          <a:p>
            <a:pPr defTabSz="4389438" eaLnBrk="0" hangingPunct="0"/>
            <a:r>
              <a:rPr lang="en-US" sz="1400" b="1"/>
              <a:t>NOAA P3 20100516 SSFR upwelling irradiance</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0" fontAlgn="base" latinLnBrk="0" hangingPunct="0">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0" fontAlgn="base" latinLnBrk="0" hangingPunct="0">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317</TotalTime>
  <Words>947</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 Bradley Pierce</cp:lastModifiedBy>
  <cp:revision>17</cp:revision>
  <cp:lastPrinted>1601-01-01T00:00:00Z</cp:lastPrinted>
  <dcterms:created xsi:type="dcterms:W3CDTF">1601-01-01T00:00:00Z</dcterms:created>
  <dcterms:modified xsi:type="dcterms:W3CDTF">2010-06-03T20:24:01Z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