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7" r:id="rId3"/>
    <p:sldId id="322" r:id="rId4"/>
    <p:sldId id="323" r:id="rId5"/>
    <p:sldId id="296" r:id="rId6"/>
    <p:sldId id="286" r:id="rId7"/>
    <p:sldId id="297" r:id="rId8"/>
    <p:sldId id="298" r:id="rId9"/>
    <p:sldId id="300" r:id="rId10"/>
    <p:sldId id="301" r:id="rId11"/>
    <p:sldId id="306" r:id="rId12"/>
    <p:sldId id="309" r:id="rId13"/>
    <p:sldId id="311" r:id="rId14"/>
    <p:sldId id="310" r:id="rId15"/>
    <p:sldId id="307" r:id="rId16"/>
    <p:sldId id="318" r:id="rId17"/>
    <p:sldId id="319" r:id="rId18"/>
    <p:sldId id="320" r:id="rId19"/>
    <p:sldId id="321" r:id="rId20"/>
    <p:sldId id="313" r:id="rId21"/>
    <p:sldId id="316" r:id="rId22"/>
    <p:sldId id="314" r:id="rId23"/>
    <p:sldId id="315" r:id="rId24"/>
    <p:sldId id="31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FE81C-40EB-4E46-BB9A-3565EA493C8C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8B589-B8D0-4793-9749-63314F280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8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82880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Nested Global and Regional Scale Modeling of the Impacts of Intercontinental Pollution Transport and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Continental US Recirculation during FRAPPE/DISCOVER-AQ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/>
              <a:t>   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810000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R. Bradley Pierce</a:t>
            </a:r>
            <a:r>
              <a:rPr lang="en-US" b="1" baseline="30000" dirty="0"/>
              <a:t>1</a:t>
            </a:r>
            <a:r>
              <a:rPr lang="en-US" dirty="0"/>
              <a:t>, </a:t>
            </a:r>
            <a:r>
              <a:rPr lang="en-US" b="1" dirty="0"/>
              <a:t>Todd Schaack</a:t>
            </a:r>
            <a:r>
              <a:rPr lang="en-US" b="1" baseline="30000" dirty="0"/>
              <a:t>2</a:t>
            </a:r>
            <a:r>
              <a:rPr lang="en-US" b="1" dirty="0"/>
              <a:t>, Allen Lenzen</a:t>
            </a:r>
            <a:r>
              <a:rPr lang="en-US" b="1" baseline="30000" dirty="0"/>
              <a:t>2</a:t>
            </a:r>
            <a:r>
              <a:rPr lang="en-US" b="1" dirty="0"/>
              <a:t>, </a:t>
            </a:r>
            <a:r>
              <a:rPr lang="en-US" b="1" dirty="0" smtClean="0"/>
              <a:t>Andrew Wentland</a:t>
            </a:r>
            <a:r>
              <a:rPr lang="en-US" b="1" baseline="30000" dirty="0" smtClean="0"/>
              <a:t>3</a:t>
            </a:r>
            <a:r>
              <a:rPr lang="en-US" b="1" dirty="0" smtClean="0"/>
              <a:t>, Georg Grell</a:t>
            </a:r>
            <a:r>
              <a:rPr lang="en-US" b="1" baseline="30000" dirty="0"/>
              <a:t>4</a:t>
            </a:r>
            <a:r>
              <a:rPr lang="en-US" b="1" dirty="0" smtClean="0"/>
              <a:t>, </a:t>
            </a:r>
            <a:r>
              <a:rPr lang="en-US" b="1" dirty="0"/>
              <a:t>Steve </a:t>
            </a:r>
            <a:r>
              <a:rPr lang="en-US" b="1" dirty="0" smtClean="0"/>
              <a:t>Peckham</a:t>
            </a:r>
            <a:r>
              <a:rPr lang="en-US" b="1" baseline="30000" dirty="0"/>
              <a:t>4</a:t>
            </a:r>
            <a:r>
              <a:rPr lang="en-US" dirty="0" smtClean="0"/>
              <a:t>, </a:t>
            </a:r>
            <a:r>
              <a:rPr lang="en-US" b="1" dirty="0" smtClean="0"/>
              <a:t>Thomas McGee</a:t>
            </a:r>
            <a:r>
              <a:rPr lang="en-US" b="1" baseline="30000" dirty="0"/>
              <a:t>6</a:t>
            </a:r>
            <a:r>
              <a:rPr lang="en-US" b="1" dirty="0" smtClean="0"/>
              <a:t>, </a:t>
            </a:r>
            <a:r>
              <a:rPr lang="en-US" b="1" dirty="0"/>
              <a:t>John </a:t>
            </a:r>
            <a:r>
              <a:rPr lang="en-US" b="1" dirty="0" smtClean="0"/>
              <a:t>Sullivan</a:t>
            </a:r>
            <a:r>
              <a:rPr lang="en-US" b="1" baseline="30000" dirty="0"/>
              <a:t>7</a:t>
            </a:r>
            <a:r>
              <a:rPr lang="en-US" i="1" dirty="0" smtClean="0"/>
              <a:t> </a:t>
            </a:r>
            <a:endParaRPr lang="en-US" dirty="0"/>
          </a:p>
          <a:p>
            <a:pPr algn="ctr"/>
            <a:r>
              <a:rPr lang="en-US" baseline="30000" dirty="0" smtClean="0"/>
              <a:t>1</a:t>
            </a:r>
            <a:r>
              <a:rPr lang="en-US" i="1" dirty="0" smtClean="0"/>
              <a:t>NOAA/NESDIS/STAR</a:t>
            </a:r>
            <a:endParaRPr lang="en-US" dirty="0"/>
          </a:p>
          <a:p>
            <a:pPr algn="ctr"/>
            <a:r>
              <a:rPr lang="en-US" baseline="30000" dirty="0" smtClean="0"/>
              <a:t>2</a:t>
            </a:r>
            <a:r>
              <a:rPr lang="en-US" i="1" dirty="0" smtClean="0"/>
              <a:t>UW-Madison/SSEC</a:t>
            </a:r>
          </a:p>
          <a:p>
            <a:pPr algn="ctr"/>
            <a:r>
              <a:rPr lang="en-US" i="1" baseline="30000" dirty="0" smtClean="0"/>
              <a:t>3</a:t>
            </a:r>
            <a:r>
              <a:rPr lang="en-US" i="1" dirty="0" smtClean="0"/>
              <a:t>UW-Madison/AOS (Now at ENVIRON)</a:t>
            </a:r>
            <a:endParaRPr lang="en-US" dirty="0"/>
          </a:p>
          <a:p>
            <a:pPr algn="ctr"/>
            <a:r>
              <a:rPr lang="en-US" baseline="30000" dirty="0" smtClean="0"/>
              <a:t>4</a:t>
            </a:r>
            <a:r>
              <a:rPr lang="en-US" i="1" dirty="0" smtClean="0"/>
              <a:t>NOAA/ESRL</a:t>
            </a:r>
            <a:endParaRPr lang="en-US" dirty="0"/>
          </a:p>
          <a:p>
            <a:pPr algn="ctr"/>
            <a:r>
              <a:rPr lang="en-US" baseline="30000" dirty="0" smtClean="0"/>
              <a:t>6</a:t>
            </a:r>
            <a:r>
              <a:rPr lang="en-US" i="1" dirty="0" smtClean="0"/>
              <a:t>NASA/GSFC</a:t>
            </a:r>
            <a:endParaRPr lang="en-US" dirty="0"/>
          </a:p>
          <a:p>
            <a:pPr algn="ctr"/>
            <a:r>
              <a:rPr lang="en-US" baseline="30000" dirty="0" smtClean="0"/>
              <a:t>7</a:t>
            </a:r>
            <a:r>
              <a:rPr lang="en-US" i="1" dirty="0" smtClean="0"/>
              <a:t>UMBC/JCET</a:t>
            </a:r>
            <a:endParaRPr lang="en-US" dirty="0"/>
          </a:p>
        </p:txBody>
      </p:sp>
      <p:pic>
        <p:nvPicPr>
          <p:cNvPr id="6" name="Picture 2" descr="NOA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cimss.ssec.wisc.edu/logo/download/print/CIMSS_logo_print_multicolor_PNG_7x5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2349369" cy="1676400"/>
          </a:xfrm>
          <a:prstGeom prst="rect">
            <a:avLst/>
          </a:prstGeom>
          <a:noFill/>
        </p:spPr>
      </p:pic>
      <p:sp>
        <p:nvSpPr>
          <p:cNvPr id="2" name="AutoShape 2" descr="Image result for NASA Logo"/>
          <p:cNvSpPr>
            <a:spLocks noChangeAspect="1" noChangeArrowheads="1"/>
          </p:cNvSpPr>
          <p:nvPr/>
        </p:nvSpPr>
        <p:spPr bwMode="auto">
          <a:xfrm>
            <a:off x="155575" y="-547688"/>
            <a:ext cx="1381125" cy="1143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Image result for nasa logo high resolu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AutoShape 6" descr="data:image/jpeg;base64,/9j/4AAQSkZJRgABAQAAAQABAAD/2wCEAAkGBxMQEhQUExQVFRUXGBgXFxYWGRcYFRcXGRgYGhgXGRgYHCggGx0mHBcaITEiJSkrLjAuGiAzODQtNygtLisBCgoKDg0OGxAQGzQkICY0NDAvODE0LDQ1NTQsLCwsLC4sNCwsLDAwNC0sLCw0LDQ0LCw3LCwsLCwsLDQsLDQsLP/AABEIAMwA9wMBEQACEQEDEQH/xAAcAAEAAgMBAQEAAAAAAAAAAAAABgcDBAUCAQj/xABKEAACAQIDBAcDCAYIBQUBAAABAgMAEQQSIQUGMUEHEyJRYXGBQpGhFDJSYnKCksEjM0OisdFTY5Oys8LS8BU1VHPhFyQ0RHQW/8QAGwEBAAIDAQEAAAAAAAAAAAAAAAQFAQIDBgf/xAA8EQACAQIDBAcGBQMFAAMAAAAAAQIDEQQhMQUSQVETYXGBkdHwIjKhscHhBhQjM0JScvEVNENigpKy0v/aAAwDAQACEQMRAD8AvGgFAKAUAoBQCgFAKAUBw9rb24PC3Ek65h7CXd/UJe3rau9PDVanuo4zr04asi2P6Voh+pw7v4yMqD3DMalw2bL+UvXwI0scv4o4WJ6UcY3zEgQfZZj7y1vhUiOzqS1bZxeNqPRI58nSDtA/tgPKOP8ANTXRYKguHxZo8XV5mMb+bQ/6g/gi/wBFZ/J0P6fmY/M1f6vkbMPSNj14vG/2o1/y2rV4Ci+HxNljKqOrgulacfrYI38UZk+DZq4y2bD+Mn68DrHHS4okezuk3ByaSCSE/WXMvvS594FRp7Pqx0z9dZ3jjab1yJZgdoRTrmikSRe9GDD1twqHOEoO0lYkxnGSvF3NmtTYUAoBQCgFAKAUAoBQCgFAKAUAoBQCgFAKA+E2oCFbx9I+Hw90g/TyDTsm0QPi/tfdv5ip1HATnnLJfEiVcZCOUc2Vxtve7F4y4klKof2cd0TyIBu33ias6WGpU9Fn1kCpXqT1ZwgKkHEUAoBQGV3UooCWYFsz5ic4Nsoy8FtY8ON6wk76mcrGKsmBQCgMuGxDxMHjZkYcGQlW94rEkpKzVzKbTuibbB6TJ4rLiVEyfSFllH+Vvh51Aq7PhLOGT+BLp4yUcpZll7D2/h8auaCQNb5ynR1+0p1Hnwqrq0Z0naSLCnVhUV4s6lcjoKAUAoBQCgFAKAUBrRY1XleNdTGBnPJS2qr521PcCvfWL52OsqMo01N8dO7V+P15GzWTkKAUAoBQCgOZt/bsOBj6yZrfRUau57lHPz4DnXWlRnVlaJzqVY01eRTu9O+eIxxK36uHlEp4j67e15cPDnV1QwsKWer5+RVVsRKplovWpGqlHAUAoBQCgM8GGzJI+dFyZeyzWd8xt2B7VuJ7hWrlZpW19ZmUrpu5hAvoK2MGXGYV4XaORSrqbMp4g2vy8DWsZKSutDMouLsza2DhYpp40mk6pCwBOUtf6unC/C/K9a1ZSjBuKuzanGMpJSdjSmVQSFbOOTWK38bHUVur8TV24HismBQGXDYh4mDxsyOvBlJBHqKxKKkrPQym07os/dDpHD2ixllbgJhoh+2PZPjw8qqsRgGvap+HkWFHGXyqeJYoN6rCefaAUAoBQCgFARvfHehcEmVLNO47CcbX0zsBy7hzOneRyqVN1dZabM2bLFT3pZQWr+i+vI3d1tmNhsOqubyuTJKx1JkfVrnnbQelbU42WZw2hiFXrNw91ZR7Fp5nXrchCgFAKAUBHt8N6o9nx62eZh+jjvx+s3co+PAeEnD4aVZ9Rwr11SXWUltbacuKkMszFnPuUclUcgO786vadONOO7FFROcpvekadbmooBQCgPUSZmAuBcgXY2UXNrk8gOZrDdkDJisM0Zsw0Nyra5XUEjOhPzlJBsRWIyUtPXaZaa1PESZmVbgXIF2ICi5tck6Ad5rLdlcwfJUykrcGxIuCCpsbXBGhHjRO+YPjG+p1PjWQfBQCgFAKAUAoCZ7kb8PgyIpiXw/AHi0Xivev1eXLuMHFYNVPaj73zJWHxLp+zLT5Fx4edZFV0YMrAFWBuCDwINUrTTsy1TTV0ZKwZFAKAUBFd8N8EwYMcdnnPL2Y7838e5f4CuNSqo5LUuNm7KniXvzyh8+zzItuFsl8ZiWxU5LrG18za55eXouhsOHZrlSi5S3mW+18VDC0Fh6WTfLgvv5lp1LPICgFAKAUBw97d402fDnbtO2kafSbx7lHEn8yK74eg60rLTica1ZUo3KK2jj5MRI0srFnY3JPwAHIDkK9BCEYR3Y6FPKTk956mtWxqKAz4LCSTOscSF3bQKvE/wAh4nStZSUVeTsjMYuTsiUPuQsI/wDd43D4duOT9Y4HiMy/C9RVi3L9uDfrvJDwyj78kjA26sD6Q7RwrtyEl4b+RJas/mZr3qbXxMdBF+7NP4HN2vu3isKM0kRycpFs8fnmW9h52rrTr06mUXmc50Zw1RqYjEgZ443ZomyfPVQ3ZBNhxygMzfNOvOt1HRyWZq3wTyNStzUGgMuKkVnYonVqTomYtlHdmbU+tYimlm7mXa+RirJgUAoBQCgFAKAmO4G+BwTiKUk4dj/ZMfaH1TzHr33hYvC9Kt6PvfMlYbEdG7PT5F0KwIBBuDqCOBFUZbH2gPLsACSQANSToAO80MpNuyK83s3+4xYQ+DTflGP83u76jVK3CJ6bZ2w9KmJX/nz8vHkQrY+zJMZMsSasxJZjc5R7Tt38fUkd9cIxcnYvsTiKeGpOpLRaL5JeskXfsrZ6YaJIoxZVFvEnmx8SdanxioqyPAYivOvUdSerNusnEUAoBQGvj8YkEbyyHKiAsx8B/E+FbQi5yUVqzWUlFNsoLebbj46dpX0HBE5InIefMnv9K9DQoqlDdRS1ajqS3mcquxzFAKAmWExJ2ZgEkj0xWMzZX5xwKeK+LaH1+rUKUenrOL92Pxfr1mSoy6Kmmvel8iHMxJJJJJNyTqSTxJJ4mppFPlAdDZO28RhDeCVkHNeKHzQ9k+6udSlCp7yubwqSh7rOwMXgsdpMowc5/bRD/wBu5/rI/Y8x5k1w3atL3XvLk9e5nXep1Pe9l81p3nJ21sSbBsBKoytqkinNE471bnpy412pVoVF7P3OU6coP2jm11NBQGbBtGJFMqs0YPaVTlYjuB5VrK9vZ1MxtfPQxNa5tw5X425XrYwfKAUAoBQCgFAWd0Wb03tg5T/2GPcNTH6DUeFxyFVWPw//ACR7/MsMHX/433eRN9vbwQYJbyt2iOzGurt5Du8TYVUSmo6l5hMDWxUrU1lxfBFV7y71z40lSckV9I1PHxc+0fh4c6iTquR7DA7Mo4VXWcuflyOJhsO0rqiKWdjZVHEmuaTeSJ9SpGnFzm7Jalz7o7uLgYraNK1jI/eeSj6o/medTqdPcR4XaOPli6l9IrRfV9bO7XQrhQCgFAKAqnpZ3gzuMIh7KWaW3N7XVPQG/mR3Vb7PoWXSPjoVuNq3e4u8rurIgigFAfGOhojD0JV0h9nEQx+zFhoUA5DQn/flUTB5wcubZJxWU0uSRG4JymawU5lZO0oawbmt+DDkeVSmrnBOxlEaRunWWlSyMwicA2IBKZipswGhHI861u2nbJ9ZmyTzz7DJtuWJ55WhVljLsVBYNpfiNBYeGvnWKSkoJS1M1HFye7oaNdDQ7Wwt4nw6mKRRPhm+fA/D7SH2G56fx1HCrQU3vJ2lz8zrTquC3XmuRs7Y3eQxHFYJjLh/bU/rYDzWQcwPpflqdadd73R1FaXwfYbTpLd34Zr5EcqScBQCgFAKAUAoBQH1RfQVpOcYR3puyOtGjUrzVOlFylyRt4WMoyuCQykMtuIINwb996o8Xta6cKK739F5+B7PZn4V3WqmLf8A5X1fl4mzPM0jF3YszG5Zjck+Zqjbvqe0hCMIqMVZIQQtIyoilmY2VRqSe4USvkhOcYRcpOyWpb25e6i4Jc72adh2jyQfQX8zzqbTp7vaeJ2ptOWKluwygvj1v6ciT11KkUAoBQCgNDb201wmHlmbgikgfSbgq+rED1rpSpupNRXE0qTUIuTPzxiJ2kdnc3ZiWY97E3J99ekSUVZFG227sx1kwKAUB8YaGiMPQlfSIM08EnKTCwsD+Ify99RMHlBx5NkrFZzT5pEVqWRhQCgFAKA39i7Xlwcolhax4EHVHX6LDmP4cq51aUakd2RvTqSg7xO5tPZMWMibFYFcpXXEYUatGebxjmngPhYgR4VZU5dHV7nz7TtKnGpHfp968iKVMIwoBQCgFAfVUnhWk6kaa3puyOtChVrz3KUXJ9Rnjw3f7hVPiNsRWVFX635HrcB+EpytLFysuS173ou6/abCoBwFUlWvUrS3pu57LC4OhhYblGKivn2vV956rkSTJh4TI6ourMwVRcC7MQALnTia2jCUnaKuc61anRg51HZIuDdDdRMCuZrPOw7T8lH0U7h3nifcBLp01HtPF7S2nPFvdWUFoufW/WRJK6lUKAUAoBQCgK06YtqWEOGU8byv5DsoPInMfuirTZ1PNzfZ5lfjp6Q7ysKtSvFAKAUAoCV7eHXbMwE/OIvhn8Lapf7qfvVDpezXnHnn5kmp7VGEuWXrwIpUwjCgFAKAUAoDb2VtKXCyrLC2V19xHNWHNT3VpUpxqR3ZaG0JuD3onf21gIsZE2Nwi5SuuKw44xMf2id8Z1PvPIgR6U5U5dFU7nz6u071IxnHpId6+pFalkYUB6RCeA/lXCtiaVFfqSt8/AmYTZ+JxbtQg318PF5GdML3n0FU1fbLeVJW635f5PXYH8Iwj7WKnfqjku96vusbCqBwqnqVZ1HvTd2etw+Go4eG5Riorq9Zn2tDueC/Ian+HnUmOGaj0lT2Y/F9i+uhXT2jB1OhoLfnxtpH+58OxXfUHcKNazRoTxE92mrL5dr9dSNcXjaWApdJiJXfz6orgu/tZqNMxIINiDcW5EcD516bC4Onh42Wber5/Y+b7T2rXx9TenklolovN9fhY/Qm7e0xi8NDNzdRmtycaOPRgapq1Po6jiSaU9+CkdKuR0FAKAUAoBQFCb+Y/r8fO3JW6tfKPsn94MfWvQ4SG5Riu/xKXET3qjfd4HAqQcRQCgFAKAmG5o+VYXGYLizIJ4R/WJa4HnZB76hYn9OpCr3Pv9MlUPbhKn3r14EPBqaRRQCgFAKAUAoDf2JtWXCTLLEe0NCp1V1PFGHMH/zyrlWhCcGp6fI6UXNTXRq75LO51d4dkRsq4rC6QSGzR84JeJjP1TxB/wDFVv8AqcKcLS9prK60Ze0Pw/XxFbc/bur2le/cuPirHHTDgePnVbX2rXqZR9ldXn/g9Xg/wzgqGc1vv/tp4aeNzNVa227s9Ckoqy0FDJjkmC+fcKnYfZ1atmlZc2UuP2/g8HeLlvS5Rz8XovWRiUs/gPCp04YbArTfn18PL5lJRq7R209eio8bavqT1fwXNPQ9PIEFhx7v51wo4WtjZ9LVeXP6ImYzaeD2PS/LYaKclw5dcnz6texGqzE6mvRUqUKUdyCsjwWKxVbE1HVrSu36suSPldCOWv0ObQzQzQH9m4cfZcG4/EhP3qqNpQtJS5/QssDO8XHl9Sw6rScKAUAoBQGLFTCNGc8FUsfIC9Ziruxhuyufmx5C5LHixLHzJua9Pa2RQXvmEIBFxcXFxe1xzF+XnQFq7F3E2di4EmjM+VxexcXBBsyns8QQR6VU1cZXpzcXbIsqeGpTipK5tydF+DINmmBtocymx5G2XWtFtCr1G/5Kn1lTbSwL4eV4ZBZ0Yqe49xHgRYjwNW8JqcVJaMrJRcZOL4Ev3E3bwW0EZXaZZk1YKy5WUnRluh8iP51DxderRd1azJWHo06qz1Ri2v8AJ9kY+L5P1zNCwMxdlIKuouigKLnI178LkVmnv4ii9+2enrtNam5RqLc4anM362YMPi2KaxTATREcCr6kDya/oRXXC1N+mr6rJ9xpiIbs8tHmcjZvU9YvX5+qvZjGQHA+kLg3txtXae9u+xqco7t/a0LVTouwbAESzkEXBzJqD9yqn/Uaq4L13lj+Sp82ff8A0swn9LiPxR/6Kf6jU5L4+Y/Iw5sq7bmzjhcRLC3FHIB714qfVSD61a0pqcFMr5w3ZuHrqNVYWPL31FrbRw9LWV31Z/b4lthdgY/EZqG6ucsvhr8DPHhPMnhYc/drequttmpLKnG3bm/L5npsL+EaEPaxE3LqWS8/iie7D6N5HUNO4hB1yKMz/ePBT4a1CmqtbOrK52e08Hgv08HTXbp933ko2XuPDh846yV0kXJJG5TI45HRQQQdQQbisxopELEbZq1rPdScXdNXuvjo+JwsR0Ym/wCjxIt9dNfera+4VzeH5MsIfiNW9un4PzRCN5cOuFxMsKksEKi5tc3RSb+pNTaGyZVPacrR+JGr/iynThaMLz48EuWebeVuBx3mJ/kKuKGAoUM0s+b9WR5fGbbxuMe7KVk+Ecvu/HuN3DYFXEaosjSsSCmhU/RCgC5043quxe1ZXcKPj5eZe7K/DUYxVfG5JZ7v/wCvLx5E+2X0as8d55TG59hAGyjxJ0v5e81AoQUZb9Rb3b9eZM2jthyj0OEe6tL8f/PL59hyt8NwBgsOZ45XkysocMALKxtm0+sV99XuGxvSz3GrHi6+F3I76d+ZBasCGKAmfRPismOy8pI3X1FnHwU++oO0I3pX5MlYOVqluaLnqkLYUAoBQCgONvlNkwOKP9S4/EpH513wyvWj2o5V3alLsPz9XoikFAXf0X/8th+1L/ivVFjv333fJFvhP2l3/MldQySV50sbvdZGMXGO1GMstucd9G+6T7ie6rLZ9ez6N8dO37kHGUrrfXDU43Q5/wDKm/7P+da7bS/bXacsD777Di9I3/MsT5x/4Mdd8H+xHv8Amzjif3ZeuCNrCH5fs5oeM+DvJH3vhz89R9n8kFay/Rrb3CWT7fX1Nl+pS3eMdOz19CObHwXyieGIftHVT9kntH0FzUmpPcg5cjhCO/JR5n6GbFosiQ3s7KzKPqoVB/vj491eZurnoVSm4OaWSsn33t8mbNDQrLpW2YFkixAHzx1bfaW5X3rf8NR8Q5WSvken/Dsqb347q3lne2dtNerLxIJUU9OSro1wKy4zM2vVIXA+tcKD6ZifO1dqEbyuUu3MR0eG3E85O3dqy3qmHiyjN99m42OaR8QruuYlZbFky30seCaeybfnVhhcHhZ+1J7z5Py/ydMRt3G0o9HQSpx/6rN9rd/kjf3D3kmUHCCTKzdrDs/aUS/0TX9h+GnA8NTUnE4amrTUclqly5rsKmliqk5NTldvi88+vtI7t/FPicVLI0fVuzAOn0WVQjC/mprpKtSwtJb0uzmzfC4DE7QrNUo9r4Ltf01NUBY/E/H/AMVUuWJ2g7R9mHrXmz1saWz9hQ3pvfq/HuX8V1vN9ehY/Q9hC3yidhzWNPC3af8AinurfEYanh1GENdWykntTEY+TnVdo8EtF5vr8LFh4TEpKgdCGVtQRzqNKLi7M5ppq6PG08EuIikif5sisp9Ra9ZhNwkpLgYnFSi4vifnLEwNE7RuLMjFGH1lJB+Ir0yakroommnZmOsmDubjy5NoYU/1mX8Slf8ANUfFK9GXYdsO7VYl/V54uhQCgFAKAjnSGbbOxP2V+LqKk4P96JwxP7UiiK9AUwoC3t02I2ExBIIjxRBGhBzS6g1TYj/d96+haUf9v4/U7m5G8Ax2GVyf0qdiUfWA+dbuYa+8cq4Yqh0VS3DgdcPV6SF+PE70sYYFWAIIIIPAg6EGo6dndHdq5X25ewjgdp4mLXIYc0R70Mi2HmPmnyvzqxxNZVaEZcb5+BBw9Lo60o8LZEP6QoSdpYnzj/wY6zT2hQo0Yxk7vku19xNpbCxmMm5wilF8W8uWWr+Hec3ZE74WVZY2s63sbC1iLEEHiNagYnasqsXCMbLrzZ6LBfhSjSkp1puT6sl9W/FEr6MNniTFtJYWiUtoABnfsjQeGeosa1WrK85N2O+1cPhsFhejoQUd58FnZZ6662Mu9O8Jj2osoPZw5VD4rr1vr2mHmorRuUqvsq9uR1wmGpx2a41Wo793dtL+3XsT7y043DAEG4IuCOBB4GpJ5I4u+mzTicHKii7gZ0+0moHrqvrWVCE2oz0O+HxdXCy6WlZuz1077WKFM7Hn7qu6ezsPT0jftzK/Ebex+I1qWX/XL5Z/E7e4+2xgsWkj/q2BjkPGytbtehAPleumJo9JS3Y9xX0au5U35cdS+YpAwDKQVIuCDcEHgQRxFUDTWTLlO4kYAEkgAaknQAeNYMpNuyKk3zlwWJlVcHCWmLD9JDdVY9wVR2zzzC3fc1stpVYLdg79uZcYf8Nwl+tivZSztp48vn2Gvvns+bq1xLpkmGVMSunziP0cwtoQ4FiRoGW3G9dcHhIVZp1eWnZz8iPjdtTwtOVDB+7fKXFJ8k+vRvw5QomvQpJKy0PITnKcnKTu3q2XDs1v+HbEz8HMZcd/WTHse7Mo9Kpp/rYq3C/yLKH6WHvxt8zV6H9q5oZMMTrEc6D6jnUDya5++K32jTtJT5muBn7LhyLDqtJxTHSrsvqcZ1gHZnXN99bK492U/eq7wFTepbvIqcZDdqX5kMqcRTpbsm2Mwv8A+iH/ABFrlW/al2P5G9L9yPavmfoivNl6KAUAoBQHA39jzbPxI7o7/hIb8qkYR2rR7Thif2pdhQlehKYUBbu6muwn/wC1iv70tU2I/wB2u1fQs6H+38fqQXcPbjYLEq5/UvZJe7Lyf7p18s3fUjaFWjubspe1wOmzNn4yvLepU248Xou6+vdcvYG+oqnJOh5MK5g9hmAKg87Egke9R7qGb5WKU6QJQu0cTfvj/wAGOi2fXrPeisubfpnosNt/BYTCwpzbcle6SfNvXJadZHGxXcPfUynsVf8AJPw+/kQcR+MJaUKXfJ/ReZbfRRgymEaVuMrkjl2E7I+IY+tcsRQp0Z7lPvK6e0MRjYqddrqsrI8YzcTZ7SM0kr5yxZs0qg3Y3OhGnGu8MZWjG0UrdhBqYenOV5tt9bJZseGOOFIonzpGAgOYMQBwBI7hYVEqOUpOUlqd4JKNlwN2tDc/P++WyvkmMmjAst86d2R9QB4A3X7teiw1TpKSkUleG5UaOOkZa9gTlGY2F7LcC57hcjXxrtdI5WO1u/vHi8JYQyEJxyP2o/RTw+6RVbj6uGh+4ry6te/7l3snZmMxbvSyhzendz7u9nS2rvPJjpETETCGIkXCqxRfrMoN29T7qpqeGr4n2orL14nramJ2fsdbre9U+Pf/AEr49paW7ewMPhEBhAYsATKbFnB10I0C87DSkaahkUmL2hWxbvN5cEtPXWY972iWEddbq3YQyfYl7Nx3FWytfllNS8PvOXs6rNdxWVt3d9rTTxKZTYLjGjBv87rRGT3rcEuPAp2vKrt1l0XSLlf13lSqT6To3zt67i6t5t348dCsLu8aKwbsZRewIAOYHTW/oKo6Fd0pbyVy3q0lUjutnL3d3FhwM4mjnlJAKlWKZWDcjZQeIB8wK61sZKrDdaXxOVLCxpy3k2S6oZKIh0o7K6/BM4F2hPWD7PB/3Tf7tTcDU3KtueXkRcXDep35ZlKVeFSdbdOPNjcKP66M/hYN+VccQ7UpdjOlFXqR7T9CV5wvBQCgFAKA0NvYbrcNPH9OKRfUqQK6Upbs4vkzSpHeg0fnMHSvSlDczwYVnIABudAACST3ADU1X4jaVGlkvafJeZe4H8P4vErfl+nDnL6LXxsusu7djZPUbPXDSsAzJIG1HZ6wsbeJAaqqrUnWbm1ZvkSFCjhqijSe9GL48efc/kU9tSJ8NI0Tr2lNjr2T3Mp5g1th9kOpFSlPLq+5dYz8Wwptxo0m/wC52Xgr3+BZvRdvH8oiOHkP6SIdn60XAfh4eRWu2JwioJbuaPOLHPFVJTmkpPPLT1zJ1UM6lNdKmx5IsW2IIvHNlsw9llRVKHxIXMO/Xuq7wFWMqe5xXmVWMpuM97gyMbG2RNjJBFCuZjxPBVH0mPIf7F6lVKsacd6RHhTlN2iXHvDsxodlPBBctHCqgrozBCpcgDW5Ab31S0ailiFOXFlrUg40XGPBEFxEI2zhetUA47DqBIul54xwcDm353HNanp/lqm6/cenUyE1+Yhf+S+J2OhrDSqJ3KkQtkCk6BnXNcr5A2J9OWnHaUovdXE64FNXfAsuqssCvOl3YxkjjxKDtRnI/eUY9k+jf3zVhgcRGneM3ZakWvhaleUVSjeWll6/wQPd1cQkhGHuZZEaOygE5WILcdBw4nh8ai43aLrfp0llz4/Y9Ns38PUsJHp8bJX5cF2831L4k1wXRmXiPWT5JTwCKGVPBrkFj5W9eNRqFOMZb9RbxttDbU5w6LC+wtL8e5cPn2DC9E6hry4pmXmEjCMfvM7fwq2e0srRjb13HkvyV3eUr+u8npeHBwqGZY4o1CgsbABRYC54nT1qvtKpLLNsmezTjySKi6QN7xj2EcQIgQ3udDI1rZiOQAJsOOpv4XOEwvQrelqysxOI6TJaEv3L2d8qOFx8gIkjheJswN5GXsxygnjdC9z3kd1Q8TU6PepLRu/mvElUIb+7Vetrfci/S4H+WqWvlMS5O7RmzW8bn4ipWz7dFlzI2Nv0ncQpEZiFUMWJsAtyxJ4AAcTU66WbImb0P0hs8v1UfWaSZFzj69hm+N68zO287aF/G9lcyyxhlKsLgggg8CDoRWE7O6MvM/PG39lNhMRJCwPZY5SfaQnsN43HxuOVekpVFUgpIoqkHCTidbo4w/WbRg7lzufRGA+JFccbK1GR1wqvVRelUBcCgFAKAUBwtsb0wwN1S5p5joIYhmb71tF8b6+Fc5VEsuJY4bZtWtHfl7MOcsl3cykdoRdRK6NGVdWN1JBy31y3HGwI1FWyo4nFxTqS3YvgtX2+u4jrGbO2bJrDw6Wov5SyS7F9l/cajzE8/dUujgKFLSN3zeZW4zbmOxWUp2XKOS833sw5B3CplyosegKA+qxGoJB7wbVgGT5Q/wBNvxH+dN1cjO8+Z5eVjoWYjxJP8aWSF2z3hZVVgWXOut1zMt9CAbrroSD6ViSbWTsE7PMxhz3n31myMZm3sfacmEmSaI2ZTw5MOat4Efz4itKlONSLjI2hNwlvIlG9uz0xEI2hg7iN/wBfGDrFJzNhwFzr5g8DpFw83CXQ1NeHX6+xJrRUo9LDTj1evuRKLO3tMB33PwrXF46lh8tZcvPkWOy9h4nHNS92HN8f7Vx+XXwMsk+UWuW8yT/GqynhsRjZb9TKPrRfU9JW2hgNiwdHDreqcc//ALP6LwWp62btebDuZImyuUZL2+aGtcr3HTjVzDBUYQ3Esvn2njsVtPFYqp0lWV+S4LsXp8zDhtoTRsXSWRGJuWV2BYniSQdT513lCMlZohKck7pnT/8A7DH2t8qkt92/vteuX5Wj/SdPzFX+o5eMxssxzSyPIe92LW8rnSu0YRirRVjlKTlm3c162MEq3SxssqYrDdZJeSEtF22uJIe2qqb6XFwbchUTEQjFxqW0efYyTQlKSlC+qy7iNTYp5LZ3d7cMzM1r91zpUpRUdER3JvVniKVkIZWKsOBUkMPIjUUaTVmYTtobX/FsR/1E/wDayf6q16KH9K8Ebb8+b8Wff+MYn/qJ/wC1k/1Vjoqf9K8EZ6Sf9T8WYMTi5JbGSR3twzszW8sxNq2jGMdFY1cm9XcnnQ5gs0883JECDzdrn3BB76r9pTtCMef0/wAkzAxvJyLYqoLMUAoBQHG21sqfEsFGIMUFu2sa2lY93WE6DyHvrSUW3rkTsLiaNCLk6e9Pg28l3fc29k7HgwiZIY1QcyNWbxZjqfWsxio6HHEYqtiJb1WV/XBFV9LezurxaygaTJ+/HZT+6Uq82fU3qe7y+vplFjYWqX5/Qg9TyIKAUAoBQCgFAKA+gX4VpOcYR3pOyOlGjUrTVOnG8nwR1tl7QlwqSqkhRZVyuNCpHqONri45E1QYrGSxU1ToR7+P2R7fAbEobPpvEY+a7P4+cn1LLtOpvHuliMLCkwKyRFQXaK5CX7+9bW7Q+Gl99n4ajvfq5y5PT7sibZ27iKkdzDezT5rX7Ls8SKVfnjxQCgFAKAUB29zg4xcUi5QIiHfMwX9HcK9rnU5WOgrhibdG4vj8+B2oX301wNHbWF6nETx8kldR5BiB8LV0pS3oKXNHOcd2TXWfJA7wh2ePLERGqXUSWbM9woF2W5PaJ52orKVktc+oZuN76ZGXYOCjnmRJZViQ3uxDHkSLWFuPeRWtWcowbirm1OKlJJuxoSKAbBgw+kAwB9GAPwrojmeayC7Oi/ZvU4FGIs0xMp8jYJ+6oPrVFjqm9Va5ZFthIbtO/PMl1QyUKAUAoBQCgIr0kbH+U4Jyou8X6Ve8hQc49VJ07wKl4KruVVfR5EbFU9+n1rMo+r4qBQCgFAKAUBnwOG62RUzpHmNs8hyouhPaNjbhb1Fayluq9r9hmKu7aHiKIt5d9RMXjqeHVnnLl58i22XsXEY93j7MOMn9Ob+XFmcsqaDU/wC+NVMKOIx8t+o7R9aL6nqq2MwGw6bo0FvVOPP/ANPh2Lw4ms7k8avaGHp0I7sF66zxONx1fGVOkrSu+HJdi9dbLA6N98VithcQ1ozpE7cFv+za/snkeXDha0PG4Vy/Uhrx8zfC4jd9iWnDyM/SFuPHEj4rDAIF1kiHzbc2TutzXh3W4HXB4xyapz7n5mcThklvw7ytqtCAKAUAoDLBk7WfN805ctvn+zmv7PG9taw78BlxPWGhDB2MiIY0LqGvd2BFkWw+d/KsN2srXuZSvne1jsb+rbaGJ8WQ/iiQn+NccJ+zH1xZ1xH7svXBHAqQcTLDFcO2ZVyAGxNma5Asg5nW58Aa1bzSMpcT1ieqyx9X1mbL+kz5cue5+ZbXLa3HW9FvXd+77h2srd/2M+w9mNi8RFCvtsAT3LxdvRQTWtWoqcHJ8DanBzkoo/RMMQRVVRZVAAHcALAV5tu7uy8Stke6wZFAKAUAoBQAigKE332F8hxToBaN+3F3ZTxX7puPK3fXocLW6Wmnx4lLXpdHO3DgcCpBxMuIKXGQMBlW+cgnPbtEWA7N+A41hX4mXbge45FETqYrsxXJKSwyZfnKBwa9xx4Vhp7yd+4XytY162MGQQMVLhSVBClrHKCb2BPebH3VjeV7GUm8zJFBzb3fzqmxe08+jw+b5+R6/Zf4cW7+Yx3sxWe68u+T4Lq158hLiOS+/wDlTCbLz6Svm+XnzMbU/Et49BgfZist7T/4rguvXlY16ujyDd82KAUBvPtjEND1BmkMWn6MsSunAeQ7uFc1Sgpb1szfpJ7u7fI0a6GgoBQCgMsGHeTNkUtlUu1uSL85j4C9YcktTKTehm2TgjiJ4ogLl3VfQntH0Fz6VrUnuQcuRmEd6SjzNze/FibG4lxwMhUeISyA/u1ph47tKKfL7m9aW9Uk/XI5ogOQvpYMF4jNcgn5vG1gdeFdb52OdsrmKsmBQFqdEewciPi3Gr9iK/0Ae03qRb7vjVTtCtdqmuGpY4KlZb77ixqrCeKAUAoBQCgFAKAju/O7ox+HKrbrUu0R8eaE9zDTzseVScLX6Kd3o9ThiKPSQtx4FEOpUkEEEEgg6EEaEEcjXoCmPlAbWExC5o1m6x4VYkxq1vnfOy30BNhfvtWkouzcdTaLWW9oa1rnQHwHOk5xhHek7JG1KjOtNU6au3okbSAINT425XHh36nXxqhq4itjp9HRVo8X5+R7jC4DCbFpLEYt71TguvlFcXzlw6uOCWUt5d1WuEwVPDrLN8/Wh5nam2K+Pl7WUOEVp2vm/SR7w3VZZOs6zNl/R5MuXPcfPvrltfhrUp711bv+xVK2d+77mCtjAoBQCgFAZcUEDsIyzJfslgFYjxAJA99axvbPUy7Xy0MsSwsAGLxt9KwkQ+JAsy+mbyFYe8tM/h6+Blbr1y+Pr4mZNkO/6t4ZfsyorfglKv8ACsOql7ya7vK6Mqm3pZ9/nY24908af2JUc2d41UDxJatHiaXP5m6oVeXyOhDPDsxHMcqT4x1KB49YcOraMVf23tzHD35ubU67V1aPXq/sbpxpLJ3l8ERSpZGOlsTFQxs5mi60GORV7ZWzFdDoPT1vyrlVjOSW67ZnSnKKvvK5pvIhSwSzZic2YkZbABMtuRBOa+t7cq3Sd9TS6todLdTYLY/ELELhPnSMPZQcfU8B4nwNc69ZUob3gdKNJ1JbviX9hoFjRUQBVUBVA4AAWAHpXnW3J3ZdJJKyMlYMigFAKAUAoBQCgFAVn0n7pE5sZAuv7ZB3D9qB/e9/fVpgcT/xy7vIr8XQ/wCSPf5lY1aleekUk2Fcq1eFGG/N5etCVg8HWxdVUqKu/gut8kZywTQamqZU620Jb0/Zp8PX18D1s8RhNhU3Spe3Xer5dvJco6vjzNdmJ1NXVKlClHdgrI8ficTVxNR1asryfqy5IyFkyABTnzEls3ZK2FgFtoQb6351vnfqOOVhhYg7BS6xg37TXyiwJ1ygnW1uHEisSdldK4Su7GIVsYFAZYnQK4ZSWIGQhrBTcEki3auLi2nG9Yd7qxlWMVZMCgFAKAEUB5yDuFLsxZHqhkUAoDNg8K8zrHGpZ3NlUcSf9635VrKSirvQyk5OyL33P3cTZ8AQWaRrNK/0m7h9UcB6niTVBiK7rTvw4FzQoqlG3Hid2o52FAKAUAoBQCgFAKAUAIoCnukTdBcKwmhKrFI1jGTYo3HsDmvhy8uFnS2lGEP1dVp1/cj0tkVcVWUKCy48l19hDWkCiy+prFLCzxM+mxOnCPn6z48ixxO06Oz6Twuz9f5T5vq89FwzzMFW55dtt3YoYN/ZOx5sUWESFsqM54DRRe2p4k2HrXOpVjT95m8Kcp6Gi6kGx0Nbmh8rIFAKAUAoBQCgFAKAyzxquXK4e6qTYEZWI1TXiRwuNDWE29UZZirJgyYaBpHVEUs7GyqNST3CsNqKu9DKTbsi6txdz1wCZ5LNiGHaI1CD6C/meflVHisU6rsvdLbD4dU1d6ksqGSRQCgFAKAUAoBQCgFAKA5O8G3kwircF5XNool1d2/Id5/PStJzUSbg8FPEyfCK1b0Rz9jbvu8nyrGkST+xHxjgX6KjgW8f48TrGDvvS1JOKx0I0/y+FyhxfGXb1dX+CM769Hly02DXxaAaeZj7vs+7uq5w2O/jU8fM8zXwn8qfh5FZMpBIIIINiDoQRxBB4GrUrz5QHuKQqSQbXDKfJgQR7jWGrg8VkCgFAKAUAoBQCgFAKAUBvbH2RNi5BHChZuZ4Ko+kzch/sXrnUqxprekzeFOU3aKLn3P3Pi2eub9ZMRZpCOH1UHsr8Tz5AUmIxUqztoi1oYeNLPiSWopIFAKAUAoBQCgFAKAUAoDS2zi3hhd406yQWCJ9JmIUelzc+A5VrJtLI74WlCpVUZy3Y8X1LM5u7uwDEzYjEN1uKcdp/ZQf0cY5AfGtYQtm9SXjccqkVRordprRc+t9Z366FaKAjm9O5uHx4zEdXNylUanuDjgw+PcRUmhip0stVyOFbDwqZ8Spt4t0sVgSTImaPlKmqfe5r6+81cUcTTq6PPkVlWhOnrocGpBxFAKAUAoBQCgFAKAUB9RSxAAJJ0AAuSe4AcaxoCc7tdG809nxJMEf0dOtYeXBPW58Kg1sfCOUM38CZSwcpZyyRamytlw4WMRwoEUd3EnvYnUnxNVFSpKo96TuWMIRgrRRuVobigFAKAUAoBQCgFAKAUAoBQCgFAKAUB8IvQEU230fYPE3ZVMDn2orBSfFPm+6x8amUsbVhk811kaphKc89H1EG2r0aYyLWIpOv1Tkf8Lm371T6e0KUveyIc8HUjpmRXHbMmg/WxSR+LqwHoSLH0qXCpGfuu5GlCUfeVjUBrc1FAKAUAvQHX2duvjMR+rw8hH0mGRfxPYH0rjPEUoay9dx1jRqS0RMNkdFbmxxMwUc0i1b8bCw9xqFU2il7i8STDAt++/AnuxN28Ngx+hiAbm57Uh+8dfQaVX1a9Sp7zJtOjCn7qOtXE6igFAKAUAoBQCgFAKAUAoBQCgFAKAUAoBQCgFAKA+EX40BzMVu5hJTd8NCx7zGub32vXWNerHST8TnKjTlrFHOk3D2e3/1wPJ5B/Bq6rGVl/L5HN4WlyMY6Pdn/wBAf7SX/VWfz1fn8EY/KUuXzNmHcnZ6cMMh+1mf+8TWrxdZ/wAjZYakv4nVwey4If1UMUf2EVf4CuMqk5e82zrGEY6Kxt1obCgFAKAUAoBQCgFAKAUAoBQCgP/Z"/>
          <p:cNvSpPr>
            <a:spLocks noChangeAspect="1" noChangeArrowheads="1"/>
          </p:cNvSpPr>
          <p:nvPr/>
        </p:nvSpPr>
        <p:spPr bwMode="auto">
          <a:xfrm>
            <a:off x="155575" y="-2193925"/>
            <a:ext cx="5524500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7" name="Picture 7" descr="C:\Users\Brad Pierce\Documents\MACMAQ\Talk\NASA_log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0425" y="0"/>
            <a:ext cx="1933575" cy="1600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FRAPPE/DISCOVER-AQ </a:t>
            </a:r>
            <a:r>
              <a:rPr lang="en-US" dirty="0" smtClean="0"/>
              <a:t>March 03, 2016 </a:t>
            </a:r>
            <a:r>
              <a:rPr lang="en-US" dirty="0" err="1" smtClean="0"/>
              <a:t>webex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Brad\Documents\Work\MACMAQ\Talk\rrrchem_july-august_2014_O3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66800" y="228600"/>
            <a:ext cx="7315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Sullivan, J. T.,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et al (2015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Characterizing the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lifetime and occurrence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of stratospheric-tropospheric exchange events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in the rocky mountain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region using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high-resolution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ozone measurements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J.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Geophys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Res. Atmos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., 120,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12,410–12,424, doi:10.1002/2015JD023877. 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Brad\Documents\Work\MACMAQ\Talk\rrrchem_july-august_2014_O3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5" name="Straight Arrow Connector 4"/>
          <p:cNvCxnSpPr>
            <a:stCxn id="4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279225" y="3048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55425" y="1436132"/>
            <a:ext cx="932940" cy="1688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1066800"/>
            <a:ext cx="22431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9: CONUS PBL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228600"/>
            <a:ext cx="7315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Brad\Documents\Work\MACMAQ\Talk\rrrchem_july-august_2014_PAN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279225" y="3048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55425" y="1436132"/>
            <a:ext cx="932940" cy="1688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62600" y="1066800"/>
            <a:ext cx="22431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9: CONUS PBL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0003" y="228600"/>
            <a:ext cx="7089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d Pierce\Documents\MACMAQ\Talk\RDF\20140809\rdf_regional_2014080918__5-day_conus.anal.dat.ipbl.conus.5km.conus.a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838200"/>
            <a:ext cx="4876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Reverse Domain Filling (RDF) show that high PAN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airmass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over Fort Collins on 08/09 had it’s origins within the Continental US boundary layer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67400" y="2743200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3" idx="2"/>
          </p:cNvCxnSpPr>
          <p:nvPr/>
        </p:nvCxnSpPr>
        <p:spPr>
          <a:xfrm>
            <a:off x="2438400" y="2038529"/>
            <a:ext cx="3429000" cy="9332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Brad\Documents\Work\MACMAQ\Talk\rrrchem_july-august_2014_PAN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279225" y="3048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31165" y="2862943"/>
            <a:ext cx="457200" cy="1028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55425" y="1436132"/>
            <a:ext cx="932940" cy="1688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62600" y="1066800"/>
            <a:ext cx="22431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9: CONUS PBL 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59766" y="990600"/>
            <a:ext cx="1169834" cy="18723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3600" y="609600"/>
            <a:ext cx="307731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11:East Asian Transport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80003" y="228600"/>
            <a:ext cx="7089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ad Pierce\Documents\MACMAQ\Talk\RDF\20140811\rdf_regional_2014081118__5-day_conus.anal.dat.ipbl.easia.10km.conus.a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38600" y="4495800"/>
            <a:ext cx="4876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RDF shows that high PAN air mass over Fort Collins on 08/11 had it’s origins within the East Asian boundary layer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67400" y="2743200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H="1" flipV="1">
            <a:off x="6248400" y="3505202"/>
            <a:ext cx="228600" cy="9905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Brad\Documents\Work\MACMAQ\Talk\rrrchem_july-august_2014_PAN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279225" y="3048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31165" y="2862943"/>
            <a:ext cx="457200" cy="1028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55425" y="1436132"/>
            <a:ext cx="932940" cy="1688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62600" y="1066800"/>
            <a:ext cx="22431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9: CONUS PBL 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59766" y="990600"/>
            <a:ext cx="1169834" cy="18723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3600" y="609600"/>
            <a:ext cx="307731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11:East Asian Transport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80003" y="228600"/>
            <a:ext cx="7089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17025" y="28956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>
          <a:xfrm flipH="1">
            <a:off x="3993225" y="1461949"/>
            <a:ext cx="238643" cy="15098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0399" y="1092617"/>
            <a:ext cx="206293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July 30: CONUS PBL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\Attachments\mar_01\rdf_regional_2014073018__5-day_conus.anal.dat.ipbl.conus.6km.conus.a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867400" y="2743200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endCxn id="4" idx="2"/>
          </p:cNvCxnSpPr>
          <p:nvPr/>
        </p:nvCxnSpPr>
        <p:spPr>
          <a:xfrm>
            <a:off x="2362200" y="2038529"/>
            <a:ext cx="3505200" cy="10475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838200"/>
            <a:ext cx="4876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Reverse Domain Filling (RDF) show that high PAN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airmass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over Fort Collins on 0730 had it’s origins within the Continental US boundary layer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4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Brad\Documents\Work\MACMAQ\Talk\rrrchem_july-august_2014_PAN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6279225" y="3048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31165" y="2862943"/>
            <a:ext cx="457200" cy="1028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64435" y="26670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47339" y="1533321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 flipH="1">
            <a:off x="5834959" y="1902653"/>
            <a:ext cx="436617" cy="8156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55425" y="1436132"/>
            <a:ext cx="932940" cy="1688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62600" y="1066800"/>
            <a:ext cx="22431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9: CONUS PBL 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59766" y="990600"/>
            <a:ext cx="1169834" cy="18723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3600" y="609600"/>
            <a:ext cx="307731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August 11:East Asian Transport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80003" y="228600"/>
            <a:ext cx="7089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17025" y="2895600"/>
            <a:ext cx="457200" cy="1752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>
          <a:xfrm flipH="1">
            <a:off x="3993225" y="1461949"/>
            <a:ext cx="238643" cy="15098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0399" y="1092617"/>
            <a:ext cx="206293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July 30: CONUS PBL 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631026" y="2488783"/>
            <a:ext cx="457200" cy="14028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9" idx="2"/>
          </p:cNvCxnSpPr>
          <p:nvPr/>
        </p:nvCxnSpPr>
        <p:spPr>
          <a:xfrm flipH="1">
            <a:off x="1707227" y="1055132"/>
            <a:ext cx="238642" cy="15098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685800"/>
            <a:ext cx="206293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July 20: CONUS PBL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Documents\Attachments\mar_01\rdf_regional_2014072018__5-day_conus.anal.dat.ipbl.conus.9km.conus.a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867400" y="2743200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endCxn id="4" idx="2"/>
          </p:cNvCxnSpPr>
          <p:nvPr/>
        </p:nvCxnSpPr>
        <p:spPr>
          <a:xfrm>
            <a:off x="2362200" y="2038529"/>
            <a:ext cx="3505200" cy="10475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838200"/>
            <a:ext cx="4876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Reverse Domain Filling (RDF) show that high PAN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airmass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over Fort Collins on 0720 had it’s origins within the Continental US boundary layer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41" y="1451550"/>
            <a:ext cx="89342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Nested RAQMS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/WRF-CHEM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Configurations</a:t>
            </a:r>
            <a:endParaRPr lang="en-US" sz="20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1x1 degree RAQMS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Unified stratosphere/troposphere chemistry/GOCART aerosols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UW-Hybrid sigma-theta dynamical core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Constrained with Microwave Limb Sounder (MLS) stratospheric ozone profiles, Ozone Monitoring Instrument (OMI) cloud cleared Total Column Ozone and MODIS AOD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13km NOAA/ESRL RR-CHEM (North American Domain)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RADM2 chemical mechanism/MADE  Aerosol parameterization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YSU PBL scheme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Yonsei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University, Non-local-K scheme)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34780"/>
            <a:ext cx="916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Realtime Air Quality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Modeling System (RAQMS, http://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raqms.ssec.wisc.edu/)</a:t>
            </a:r>
          </a:p>
          <a:p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Weather Research and Forecasting (WRF) model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with chemistry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(WRF-CHEM, http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://ruc.noaa.gov/wrf/WG11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/)</a:t>
            </a:r>
          </a:p>
        </p:txBody>
      </p:sp>
      <p:pic>
        <p:nvPicPr>
          <p:cNvPr id="4" name="Picture 4" descr="raqms realtime air quality modeling 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6"/>
            <a:ext cx="4701459" cy="105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uc.noaa.gov/wrf/WG11/wr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24" y="189546"/>
            <a:ext cx="4375176" cy="5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Brad Pierce\Documents\MACMAQ\Talk\Nested\August_06-12.330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0" cy="3657600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1029" name="Picture 5" descr="C:\Users\Brad Pierce\Documents\MACMAQ\Talk\Nested\August_06-12.320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7315200" cy="3657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705601" y="9906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330K Nested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RAQMS/RR-CHEM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O3 (colored)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PAN (Black contours)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Surface intersection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(White)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38862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320K Nested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RAQMS/RR-CHEM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O3 (colored)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PAN (Black contours)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Surface intersection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(White)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43000" y="1676400"/>
            <a:ext cx="1219200" cy="1066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66800" y="4724400"/>
            <a:ext cx="1219200" cy="1066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34000" y="160020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334000" y="480060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600" y="6488668"/>
            <a:ext cx="856747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Discontinuity at LBC due to animation of RAQMS Analysis (forecast used in nesting)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531765" y="369116"/>
            <a:ext cx="612396" cy="545284"/>
          </a:xfrm>
          <a:custGeom>
            <a:avLst/>
            <a:gdLst>
              <a:gd name="connsiteX0" fmla="*/ 0 w 612396"/>
              <a:gd name="connsiteY0" fmla="*/ 545284 h 545284"/>
              <a:gd name="connsiteX1" fmla="*/ 92279 w 612396"/>
              <a:gd name="connsiteY1" fmla="*/ 394282 h 545284"/>
              <a:gd name="connsiteX2" fmla="*/ 226503 w 612396"/>
              <a:gd name="connsiteY2" fmla="*/ 251669 h 545284"/>
              <a:gd name="connsiteX3" fmla="*/ 478173 w 612396"/>
              <a:gd name="connsiteY3" fmla="*/ 67112 h 545284"/>
              <a:gd name="connsiteX4" fmla="*/ 612396 w 612396"/>
              <a:gd name="connsiteY4" fmla="*/ 0 h 54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396" h="545284">
                <a:moveTo>
                  <a:pt x="0" y="545284"/>
                </a:moveTo>
                <a:cubicBezTo>
                  <a:pt x="27264" y="494251"/>
                  <a:pt x="54529" y="443218"/>
                  <a:pt x="92279" y="394282"/>
                </a:cubicBezTo>
                <a:cubicBezTo>
                  <a:pt x="130029" y="345346"/>
                  <a:pt x="162187" y="306197"/>
                  <a:pt x="226503" y="251669"/>
                </a:cubicBezTo>
                <a:cubicBezTo>
                  <a:pt x="290819" y="197141"/>
                  <a:pt x="413857" y="109057"/>
                  <a:pt x="478173" y="67112"/>
                </a:cubicBezTo>
                <a:cubicBezTo>
                  <a:pt x="542489" y="25167"/>
                  <a:pt x="577442" y="12583"/>
                  <a:pt x="612396" y="0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531765" y="956345"/>
            <a:ext cx="1342239" cy="1963024"/>
          </a:xfrm>
          <a:custGeom>
            <a:avLst/>
            <a:gdLst>
              <a:gd name="connsiteX0" fmla="*/ 0 w 1342239"/>
              <a:gd name="connsiteY0" fmla="*/ 0 h 1963024"/>
              <a:gd name="connsiteX1" fmla="*/ 318782 w 1342239"/>
              <a:gd name="connsiteY1" fmla="*/ 142613 h 1963024"/>
              <a:gd name="connsiteX2" fmla="*/ 780176 w 1342239"/>
              <a:gd name="connsiteY2" fmla="*/ 595618 h 1963024"/>
              <a:gd name="connsiteX3" fmla="*/ 1006679 w 1342239"/>
              <a:gd name="connsiteY3" fmla="*/ 1048624 h 1963024"/>
              <a:gd name="connsiteX4" fmla="*/ 1224793 w 1342239"/>
              <a:gd name="connsiteY4" fmla="*/ 1568741 h 1963024"/>
              <a:gd name="connsiteX5" fmla="*/ 1342239 w 1342239"/>
              <a:gd name="connsiteY5" fmla="*/ 1963024 h 196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239" h="1963024">
                <a:moveTo>
                  <a:pt x="0" y="0"/>
                </a:moveTo>
                <a:cubicBezTo>
                  <a:pt x="94376" y="21671"/>
                  <a:pt x="188753" y="43343"/>
                  <a:pt x="318782" y="142613"/>
                </a:cubicBezTo>
                <a:cubicBezTo>
                  <a:pt x="448811" y="241883"/>
                  <a:pt x="665526" y="444616"/>
                  <a:pt x="780176" y="595618"/>
                </a:cubicBezTo>
                <a:cubicBezTo>
                  <a:pt x="894826" y="746620"/>
                  <a:pt x="932576" y="886437"/>
                  <a:pt x="1006679" y="1048624"/>
                </a:cubicBezTo>
                <a:cubicBezTo>
                  <a:pt x="1080782" y="1210811"/>
                  <a:pt x="1168866" y="1416341"/>
                  <a:pt x="1224793" y="1568741"/>
                </a:cubicBezTo>
                <a:cubicBezTo>
                  <a:pt x="1280720" y="1721141"/>
                  <a:pt x="1311479" y="1842082"/>
                  <a:pt x="1342239" y="1963024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581400" y="3657600"/>
            <a:ext cx="612396" cy="545284"/>
          </a:xfrm>
          <a:custGeom>
            <a:avLst/>
            <a:gdLst>
              <a:gd name="connsiteX0" fmla="*/ 0 w 612396"/>
              <a:gd name="connsiteY0" fmla="*/ 545284 h 545284"/>
              <a:gd name="connsiteX1" fmla="*/ 92279 w 612396"/>
              <a:gd name="connsiteY1" fmla="*/ 394282 h 545284"/>
              <a:gd name="connsiteX2" fmla="*/ 226503 w 612396"/>
              <a:gd name="connsiteY2" fmla="*/ 251669 h 545284"/>
              <a:gd name="connsiteX3" fmla="*/ 478173 w 612396"/>
              <a:gd name="connsiteY3" fmla="*/ 67112 h 545284"/>
              <a:gd name="connsiteX4" fmla="*/ 612396 w 612396"/>
              <a:gd name="connsiteY4" fmla="*/ 0 h 54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396" h="545284">
                <a:moveTo>
                  <a:pt x="0" y="545284"/>
                </a:moveTo>
                <a:cubicBezTo>
                  <a:pt x="27264" y="494251"/>
                  <a:pt x="54529" y="443218"/>
                  <a:pt x="92279" y="394282"/>
                </a:cubicBezTo>
                <a:cubicBezTo>
                  <a:pt x="130029" y="345346"/>
                  <a:pt x="162187" y="306197"/>
                  <a:pt x="226503" y="251669"/>
                </a:cubicBezTo>
                <a:cubicBezTo>
                  <a:pt x="290819" y="197141"/>
                  <a:pt x="413857" y="109057"/>
                  <a:pt x="478173" y="67112"/>
                </a:cubicBezTo>
                <a:cubicBezTo>
                  <a:pt x="542489" y="25167"/>
                  <a:pt x="577442" y="12583"/>
                  <a:pt x="612396" y="0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581400" y="4244829"/>
            <a:ext cx="1342239" cy="1963024"/>
          </a:xfrm>
          <a:custGeom>
            <a:avLst/>
            <a:gdLst>
              <a:gd name="connsiteX0" fmla="*/ 0 w 1342239"/>
              <a:gd name="connsiteY0" fmla="*/ 0 h 1963024"/>
              <a:gd name="connsiteX1" fmla="*/ 318782 w 1342239"/>
              <a:gd name="connsiteY1" fmla="*/ 142613 h 1963024"/>
              <a:gd name="connsiteX2" fmla="*/ 780176 w 1342239"/>
              <a:gd name="connsiteY2" fmla="*/ 595618 h 1963024"/>
              <a:gd name="connsiteX3" fmla="*/ 1006679 w 1342239"/>
              <a:gd name="connsiteY3" fmla="*/ 1048624 h 1963024"/>
              <a:gd name="connsiteX4" fmla="*/ 1224793 w 1342239"/>
              <a:gd name="connsiteY4" fmla="*/ 1568741 h 1963024"/>
              <a:gd name="connsiteX5" fmla="*/ 1342239 w 1342239"/>
              <a:gd name="connsiteY5" fmla="*/ 1963024 h 196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2239" h="1963024">
                <a:moveTo>
                  <a:pt x="0" y="0"/>
                </a:moveTo>
                <a:cubicBezTo>
                  <a:pt x="94376" y="21671"/>
                  <a:pt x="188753" y="43343"/>
                  <a:pt x="318782" y="142613"/>
                </a:cubicBezTo>
                <a:cubicBezTo>
                  <a:pt x="448811" y="241883"/>
                  <a:pt x="665526" y="444616"/>
                  <a:pt x="780176" y="595618"/>
                </a:cubicBezTo>
                <a:cubicBezTo>
                  <a:pt x="894826" y="746620"/>
                  <a:pt x="932576" y="886437"/>
                  <a:pt x="1006679" y="1048624"/>
                </a:cubicBezTo>
                <a:cubicBezTo>
                  <a:pt x="1080782" y="1210811"/>
                  <a:pt x="1168866" y="1416341"/>
                  <a:pt x="1224793" y="1568741"/>
                </a:cubicBezTo>
                <a:cubicBezTo>
                  <a:pt x="1280720" y="1721141"/>
                  <a:pt x="1311479" y="1842082"/>
                  <a:pt x="1342239" y="1963024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895600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Backup Slides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rad Pierce\Documents\MACMAQ\Talk\Nested\O3______calnex___330K_2014-08-06_18%3A00%3A00.with.ths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5720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4420998" y="1682284"/>
            <a:ext cx="578841" cy="696286"/>
          </a:xfrm>
          <a:custGeom>
            <a:avLst/>
            <a:gdLst>
              <a:gd name="connsiteX0" fmla="*/ 0 w 578841"/>
              <a:gd name="connsiteY0" fmla="*/ 696286 h 696286"/>
              <a:gd name="connsiteX1" fmla="*/ 151002 w 578841"/>
              <a:gd name="connsiteY1" fmla="*/ 419449 h 696286"/>
              <a:gd name="connsiteX2" fmla="*/ 285226 w 578841"/>
              <a:gd name="connsiteY2" fmla="*/ 243281 h 696286"/>
              <a:gd name="connsiteX3" fmla="*/ 453006 w 578841"/>
              <a:gd name="connsiteY3" fmla="*/ 100668 h 696286"/>
              <a:gd name="connsiteX4" fmla="*/ 578841 w 578841"/>
              <a:gd name="connsiteY4" fmla="*/ 0 h 69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41" h="696286">
                <a:moveTo>
                  <a:pt x="0" y="696286"/>
                </a:moveTo>
                <a:cubicBezTo>
                  <a:pt x="51732" y="595618"/>
                  <a:pt x="103464" y="494950"/>
                  <a:pt x="151002" y="419449"/>
                </a:cubicBezTo>
                <a:cubicBezTo>
                  <a:pt x="198540" y="343948"/>
                  <a:pt x="234892" y="296411"/>
                  <a:pt x="285226" y="243281"/>
                </a:cubicBezTo>
                <a:cubicBezTo>
                  <a:pt x="335560" y="190151"/>
                  <a:pt x="404070" y="141215"/>
                  <a:pt x="453006" y="100668"/>
                </a:cubicBezTo>
                <a:cubicBezTo>
                  <a:pt x="501942" y="60121"/>
                  <a:pt x="540391" y="30060"/>
                  <a:pt x="578841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437776" y="2403737"/>
            <a:ext cx="1652631" cy="2474752"/>
          </a:xfrm>
          <a:custGeom>
            <a:avLst/>
            <a:gdLst>
              <a:gd name="connsiteX0" fmla="*/ 0 w 1652631"/>
              <a:gd name="connsiteY0" fmla="*/ 0 h 2474752"/>
              <a:gd name="connsiteX1" fmla="*/ 461395 w 1652631"/>
              <a:gd name="connsiteY1" fmla="*/ 276837 h 2474752"/>
              <a:gd name="connsiteX2" fmla="*/ 813732 w 1652631"/>
              <a:gd name="connsiteY2" fmla="*/ 612396 h 2474752"/>
              <a:gd name="connsiteX3" fmla="*/ 1124125 w 1652631"/>
              <a:gd name="connsiteY3" fmla="*/ 1031846 h 2474752"/>
              <a:gd name="connsiteX4" fmla="*/ 1317072 w 1652631"/>
              <a:gd name="connsiteY4" fmla="*/ 1484852 h 2474752"/>
              <a:gd name="connsiteX5" fmla="*/ 1510018 w 1652631"/>
              <a:gd name="connsiteY5" fmla="*/ 1929468 h 2474752"/>
              <a:gd name="connsiteX6" fmla="*/ 1619075 w 1652631"/>
              <a:gd name="connsiteY6" fmla="*/ 2306973 h 2474752"/>
              <a:gd name="connsiteX7" fmla="*/ 1652631 w 1652631"/>
              <a:gd name="connsiteY7" fmla="*/ 2474752 h 247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631" h="2474752">
                <a:moveTo>
                  <a:pt x="0" y="0"/>
                </a:moveTo>
                <a:cubicBezTo>
                  <a:pt x="162886" y="87385"/>
                  <a:pt x="325773" y="174771"/>
                  <a:pt x="461395" y="276837"/>
                </a:cubicBezTo>
                <a:cubicBezTo>
                  <a:pt x="597017" y="378903"/>
                  <a:pt x="703277" y="486561"/>
                  <a:pt x="813732" y="612396"/>
                </a:cubicBezTo>
                <a:cubicBezTo>
                  <a:pt x="924187" y="738231"/>
                  <a:pt x="1040235" y="886437"/>
                  <a:pt x="1124125" y="1031846"/>
                </a:cubicBezTo>
                <a:cubicBezTo>
                  <a:pt x="1208015" y="1177255"/>
                  <a:pt x="1252757" y="1335248"/>
                  <a:pt x="1317072" y="1484852"/>
                </a:cubicBezTo>
                <a:cubicBezTo>
                  <a:pt x="1381388" y="1634456"/>
                  <a:pt x="1459684" y="1792448"/>
                  <a:pt x="1510018" y="1929468"/>
                </a:cubicBezTo>
                <a:cubicBezTo>
                  <a:pt x="1560352" y="2066488"/>
                  <a:pt x="1595306" y="2216092"/>
                  <a:pt x="1619075" y="2306973"/>
                </a:cubicBezTo>
                <a:cubicBezTo>
                  <a:pt x="1642844" y="2397854"/>
                  <a:pt x="1647737" y="2436303"/>
                  <a:pt x="1652631" y="2474752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10400" y="1250950"/>
            <a:ext cx="144847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August 6: STE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7010401" y="1620282"/>
            <a:ext cx="724236" cy="17642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rad Pierce\Documents\MACMAQ\Talk\Nested\O3______calnex___330K_2014-08-09_18%3A00%3A00.with.ths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5720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4420998" y="1667312"/>
            <a:ext cx="578841" cy="696286"/>
          </a:xfrm>
          <a:custGeom>
            <a:avLst/>
            <a:gdLst>
              <a:gd name="connsiteX0" fmla="*/ 0 w 578841"/>
              <a:gd name="connsiteY0" fmla="*/ 696286 h 696286"/>
              <a:gd name="connsiteX1" fmla="*/ 151002 w 578841"/>
              <a:gd name="connsiteY1" fmla="*/ 419449 h 696286"/>
              <a:gd name="connsiteX2" fmla="*/ 285226 w 578841"/>
              <a:gd name="connsiteY2" fmla="*/ 243281 h 696286"/>
              <a:gd name="connsiteX3" fmla="*/ 453006 w 578841"/>
              <a:gd name="connsiteY3" fmla="*/ 100668 h 696286"/>
              <a:gd name="connsiteX4" fmla="*/ 578841 w 578841"/>
              <a:gd name="connsiteY4" fmla="*/ 0 h 69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41" h="696286">
                <a:moveTo>
                  <a:pt x="0" y="696286"/>
                </a:moveTo>
                <a:cubicBezTo>
                  <a:pt x="51732" y="595618"/>
                  <a:pt x="103464" y="494950"/>
                  <a:pt x="151002" y="419449"/>
                </a:cubicBezTo>
                <a:cubicBezTo>
                  <a:pt x="198540" y="343948"/>
                  <a:pt x="234892" y="296411"/>
                  <a:pt x="285226" y="243281"/>
                </a:cubicBezTo>
                <a:cubicBezTo>
                  <a:pt x="335560" y="190151"/>
                  <a:pt x="404070" y="141215"/>
                  <a:pt x="453006" y="100668"/>
                </a:cubicBezTo>
                <a:cubicBezTo>
                  <a:pt x="501942" y="60121"/>
                  <a:pt x="540391" y="30060"/>
                  <a:pt x="578841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437776" y="2388765"/>
            <a:ext cx="1652631" cy="2474752"/>
          </a:xfrm>
          <a:custGeom>
            <a:avLst/>
            <a:gdLst>
              <a:gd name="connsiteX0" fmla="*/ 0 w 1652631"/>
              <a:gd name="connsiteY0" fmla="*/ 0 h 2474752"/>
              <a:gd name="connsiteX1" fmla="*/ 461395 w 1652631"/>
              <a:gd name="connsiteY1" fmla="*/ 276837 h 2474752"/>
              <a:gd name="connsiteX2" fmla="*/ 813732 w 1652631"/>
              <a:gd name="connsiteY2" fmla="*/ 612396 h 2474752"/>
              <a:gd name="connsiteX3" fmla="*/ 1124125 w 1652631"/>
              <a:gd name="connsiteY3" fmla="*/ 1031846 h 2474752"/>
              <a:gd name="connsiteX4" fmla="*/ 1317072 w 1652631"/>
              <a:gd name="connsiteY4" fmla="*/ 1484852 h 2474752"/>
              <a:gd name="connsiteX5" fmla="*/ 1510018 w 1652631"/>
              <a:gd name="connsiteY5" fmla="*/ 1929468 h 2474752"/>
              <a:gd name="connsiteX6" fmla="*/ 1619075 w 1652631"/>
              <a:gd name="connsiteY6" fmla="*/ 2306973 h 2474752"/>
              <a:gd name="connsiteX7" fmla="*/ 1652631 w 1652631"/>
              <a:gd name="connsiteY7" fmla="*/ 2474752 h 247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631" h="2474752">
                <a:moveTo>
                  <a:pt x="0" y="0"/>
                </a:moveTo>
                <a:cubicBezTo>
                  <a:pt x="162886" y="87385"/>
                  <a:pt x="325773" y="174771"/>
                  <a:pt x="461395" y="276837"/>
                </a:cubicBezTo>
                <a:cubicBezTo>
                  <a:pt x="597017" y="378903"/>
                  <a:pt x="703277" y="486561"/>
                  <a:pt x="813732" y="612396"/>
                </a:cubicBezTo>
                <a:cubicBezTo>
                  <a:pt x="924187" y="738231"/>
                  <a:pt x="1040235" y="886437"/>
                  <a:pt x="1124125" y="1031846"/>
                </a:cubicBezTo>
                <a:cubicBezTo>
                  <a:pt x="1208015" y="1177255"/>
                  <a:pt x="1252757" y="1335248"/>
                  <a:pt x="1317072" y="1484852"/>
                </a:cubicBezTo>
                <a:cubicBezTo>
                  <a:pt x="1381388" y="1634456"/>
                  <a:pt x="1459684" y="1792448"/>
                  <a:pt x="1510018" y="1929468"/>
                </a:cubicBezTo>
                <a:cubicBezTo>
                  <a:pt x="1560352" y="2066488"/>
                  <a:pt x="1595306" y="2216092"/>
                  <a:pt x="1619075" y="2306973"/>
                </a:cubicBezTo>
                <a:cubicBezTo>
                  <a:pt x="1642844" y="2397854"/>
                  <a:pt x="1647737" y="2436303"/>
                  <a:pt x="1652631" y="2474752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10400" y="1235978"/>
            <a:ext cx="198120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August 9: CONUS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7010402" y="1605310"/>
            <a:ext cx="990598" cy="17642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Brad Pierce\Documents\MACMAQ\Talk\Nested\O3______calnex___330K_2014-08-11_18%3A00%3A00.with.ths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572000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4420998" y="1680595"/>
            <a:ext cx="578841" cy="696286"/>
          </a:xfrm>
          <a:custGeom>
            <a:avLst/>
            <a:gdLst>
              <a:gd name="connsiteX0" fmla="*/ 0 w 578841"/>
              <a:gd name="connsiteY0" fmla="*/ 696286 h 696286"/>
              <a:gd name="connsiteX1" fmla="*/ 151002 w 578841"/>
              <a:gd name="connsiteY1" fmla="*/ 419449 h 696286"/>
              <a:gd name="connsiteX2" fmla="*/ 285226 w 578841"/>
              <a:gd name="connsiteY2" fmla="*/ 243281 h 696286"/>
              <a:gd name="connsiteX3" fmla="*/ 453006 w 578841"/>
              <a:gd name="connsiteY3" fmla="*/ 100668 h 696286"/>
              <a:gd name="connsiteX4" fmla="*/ 578841 w 578841"/>
              <a:gd name="connsiteY4" fmla="*/ 0 h 69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41" h="696286">
                <a:moveTo>
                  <a:pt x="0" y="696286"/>
                </a:moveTo>
                <a:cubicBezTo>
                  <a:pt x="51732" y="595618"/>
                  <a:pt x="103464" y="494950"/>
                  <a:pt x="151002" y="419449"/>
                </a:cubicBezTo>
                <a:cubicBezTo>
                  <a:pt x="198540" y="343948"/>
                  <a:pt x="234892" y="296411"/>
                  <a:pt x="285226" y="243281"/>
                </a:cubicBezTo>
                <a:cubicBezTo>
                  <a:pt x="335560" y="190151"/>
                  <a:pt x="404070" y="141215"/>
                  <a:pt x="453006" y="100668"/>
                </a:cubicBezTo>
                <a:cubicBezTo>
                  <a:pt x="501942" y="60121"/>
                  <a:pt x="540391" y="30060"/>
                  <a:pt x="578841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437776" y="2402048"/>
            <a:ext cx="1652631" cy="2474752"/>
          </a:xfrm>
          <a:custGeom>
            <a:avLst/>
            <a:gdLst>
              <a:gd name="connsiteX0" fmla="*/ 0 w 1652631"/>
              <a:gd name="connsiteY0" fmla="*/ 0 h 2474752"/>
              <a:gd name="connsiteX1" fmla="*/ 461395 w 1652631"/>
              <a:gd name="connsiteY1" fmla="*/ 276837 h 2474752"/>
              <a:gd name="connsiteX2" fmla="*/ 813732 w 1652631"/>
              <a:gd name="connsiteY2" fmla="*/ 612396 h 2474752"/>
              <a:gd name="connsiteX3" fmla="*/ 1124125 w 1652631"/>
              <a:gd name="connsiteY3" fmla="*/ 1031846 h 2474752"/>
              <a:gd name="connsiteX4" fmla="*/ 1317072 w 1652631"/>
              <a:gd name="connsiteY4" fmla="*/ 1484852 h 2474752"/>
              <a:gd name="connsiteX5" fmla="*/ 1510018 w 1652631"/>
              <a:gd name="connsiteY5" fmla="*/ 1929468 h 2474752"/>
              <a:gd name="connsiteX6" fmla="*/ 1619075 w 1652631"/>
              <a:gd name="connsiteY6" fmla="*/ 2306973 h 2474752"/>
              <a:gd name="connsiteX7" fmla="*/ 1652631 w 1652631"/>
              <a:gd name="connsiteY7" fmla="*/ 2474752 h 247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631" h="2474752">
                <a:moveTo>
                  <a:pt x="0" y="0"/>
                </a:moveTo>
                <a:cubicBezTo>
                  <a:pt x="162886" y="87385"/>
                  <a:pt x="325773" y="174771"/>
                  <a:pt x="461395" y="276837"/>
                </a:cubicBezTo>
                <a:cubicBezTo>
                  <a:pt x="597017" y="378903"/>
                  <a:pt x="703277" y="486561"/>
                  <a:pt x="813732" y="612396"/>
                </a:cubicBezTo>
                <a:cubicBezTo>
                  <a:pt x="924187" y="738231"/>
                  <a:pt x="1040235" y="886437"/>
                  <a:pt x="1124125" y="1031846"/>
                </a:cubicBezTo>
                <a:cubicBezTo>
                  <a:pt x="1208015" y="1177255"/>
                  <a:pt x="1252757" y="1335248"/>
                  <a:pt x="1317072" y="1484852"/>
                </a:cubicBezTo>
                <a:cubicBezTo>
                  <a:pt x="1381388" y="1634456"/>
                  <a:pt x="1459684" y="1792448"/>
                  <a:pt x="1510018" y="1929468"/>
                </a:cubicBezTo>
                <a:cubicBezTo>
                  <a:pt x="1560352" y="2066488"/>
                  <a:pt x="1595306" y="2216092"/>
                  <a:pt x="1619075" y="2306973"/>
                </a:cubicBezTo>
                <a:cubicBezTo>
                  <a:pt x="1642844" y="2397854"/>
                  <a:pt x="1647737" y="2436303"/>
                  <a:pt x="1652631" y="2474752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10400" y="1249261"/>
            <a:ext cx="198120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August 11: EASIA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7010402" y="1618593"/>
            <a:ext cx="990598" cy="17642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Documents\Attachments\mar_02\July_2014_mean_500mb_heig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458"/>
            <a:ext cx="4419600" cy="34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Documents\Attachments\mar_02\July_2014_anomoly_500mb_heig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655"/>
            <a:ext cx="4419600" cy="34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5562600"/>
            <a:ext cx="3905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2014 was dominated by a stronger than average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ridge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over the Pacific Northwest and stronger than average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trough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over the eastern US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:\Documents\Attachments\mar_02\July_1981-2010_mean_500mb_heigh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41" y="304800"/>
            <a:ext cx="4434459" cy="34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1914" y="62631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2014 500mb heights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H:\Documents\Attachments\mar_02\climindex.Western.US.500mb.heights.Jul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95" y="3429000"/>
            <a:ext cx="3665305" cy="21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81200" y="1771390"/>
            <a:ext cx="609600" cy="58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81200" y="4901852"/>
            <a:ext cx="609600" cy="58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8365668" y="3824436"/>
            <a:ext cx="152400" cy="1403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05600" y="1771389"/>
            <a:ext cx="609600" cy="58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3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\Attachments\mar_02\August_1981-2010_mean_500mb_heig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41" y="304800"/>
            <a:ext cx="4434459" cy="34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ocuments\Attachments\mar_02\August_2014_mean_500mb_heig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455"/>
            <a:ext cx="4419600" cy="34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:\Documents\Attachments\mar_02\climindex.Western.US.500mb.heights.Augu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31714"/>
            <a:ext cx="365760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ocuments\Attachments\mar_02\August_2014_anomoly_500mb_heigh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655"/>
            <a:ext cx="4419600" cy="34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74153" y="5791200"/>
            <a:ext cx="390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2014 was dominated by a weaker than average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ridge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over the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4-Corners region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1914" y="62631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2014 500mb heights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1771390"/>
            <a:ext cx="609600" cy="58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81200" y="4901852"/>
            <a:ext cx="609600" cy="58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8364255" y="4191000"/>
            <a:ext cx="152400" cy="1403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05600" y="1771389"/>
            <a:ext cx="609600" cy="58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7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556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RAQMS/RR-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Real-time forecasts during the 2014 FRAPPE/DISCOVER-AQ mission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Figure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0216"/>
            <a:ext cx="6400800" cy="423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://www.nasa.gov/sites/default/files/daq_colorado_map_v4-02-920w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0"/>
            <a:ext cx="3581399" cy="263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599" y="1524000"/>
            <a:ext cx="2438401" cy="39703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Nested RAQMS/RR-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forecasts show reduced biases and improved variability compared to airborne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measurements  between 700-500mb.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However, biases are similar (15-20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ppbv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below 700mb and neither model captures the upper 90% of the observed ozone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7620000" y="4343400"/>
            <a:ext cx="304800" cy="990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0" y="449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Reduced bias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467600" y="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19400"/>
            <a:ext cx="5061731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NASA Goddard Space Flight Center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OZone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DIfferential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Absorption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(GSFC TROPOZ DIAL)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(Thomas McGee and John Sullivan GSFC)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51875" t="12000" r="5625" b="6000"/>
          <a:stretch>
            <a:fillRect/>
          </a:stretch>
        </p:blipFill>
        <p:spPr bwMode="auto">
          <a:xfrm>
            <a:off x="5352585" y="2286000"/>
            <a:ext cx="379141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60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rad\Documents\Work\MACMAQ\Talk\TOLNET_VS_RAQMS_Fort_Collins_Jul-Aug_2014.scatter.new.15.minu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06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ad\Documents\Work\MACMAQ\Talk\TOLNET_VS_RRCHEM_Fort_Collins_Jul-Aug_2014.scatter.new.15.minu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962400" y="4419600"/>
            <a:ext cx="23622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62800" y="3810000"/>
            <a:ext cx="1981200" cy="23083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RR-CHEM shows improved correlation, reduced bias, and similar RMS errors compared to 1 degree RAQMS analysis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324600" y="4953000"/>
            <a:ext cx="8382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1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Brad\Documents\Work\MACMAQ\Talk\rrrchem_july-august_2014_O3_Fort_Collins.221.ca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228600"/>
            <a:ext cx="7315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 16 – August 17, 2014 RR-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Ozone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timeseries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(Fort Collins, CO)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684</Words>
  <Application>Microsoft Office PowerPoint</Application>
  <PresentationFormat>On-screen Show (4:3)</PresentationFormat>
  <Paragraphs>88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103</cp:revision>
  <dcterms:created xsi:type="dcterms:W3CDTF">2006-08-16T00:00:00Z</dcterms:created>
  <dcterms:modified xsi:type="dcterms:W3CDTF">2016-03-02T15:51:40Z</dcterms:modified>
</cp:coreProperties>
</file>