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7" r:id="rId1"/>
  </p:sldMasterIdLst>
  <p:notesMasterIdLst>
    <p:notesMasterId r:id="rId3"/>
  </p:notesMasterIdLst>
  <p:handoutMasterIdLst>
    <p:handoutMasterId r:id="rId4"/>
  </p:handoutMasterIdLst>
  <p:sldIdLst>
    <p:sldId id="895" r:id="rId2"/>
  </p:sldIdLst>
  <p:sldSz cx="12188825" cy="6858000"/>
  <p:notesSz cx="6881813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6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33CC"/>
    <a:srgbClr val="E1CFDD"/>
    <a:srgbClr val="0066FF"/>
    <a:srgbClr val="FF9900"/>
    <a:srgbClr val="000099"/>
    <a:srgbClr val="FFFFFF"/>
    <a:srgbClr val="CCFF99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4" autoAdjust="0"/>
    <p:restoredTop sz="86414" autoAdjust="0"/>
  </p:normalViewPr>
  <p:slideViewPr>
    <p:cSldViewPr>
      <p:cViewPr varScale="1">
        <p:scale>
          <a:sx n="64" d="100"/>
          <a:sy n="64" d="100"/>
        </p:scale>
        <p:origin x="84" y="780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250" y="47477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456"/>
    </p:cViewPr>
  </p:sorterViewPr>
  <p:notesViewPr>
    <p:cSldViewPr>
      <p:cViewPr>
        <p:scale>
          <a:sx n="100" d="100"/>
          <a:sy n="100" d="100"/>
        </p:scale>
        <p:origin x="-2318" y="514"/>
      </p:cViewPr>
      <p:guideLst>
        <p:guide orient="horz" pos="2926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630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3250"/>
            <a:ext cx="5046663" cy="418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43" tIns="45166" rIns="91943" bIns="45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55600" y="704850"/>
            <a:ext cx="6169025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44423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12188825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2697" y="6053139"/>
            <a:ext cx="2998536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44548" y="6043614"/>
            <a:ext cx="9044277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8780" y="4038600"/>
            <a:ext cx="8633751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8780" y="6050037"/>
            <a:ext cx="8938472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573" y="6069013"/>
            <a:ext cx="2742486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76" y="236539"/>
            <a:ext cx="7821163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5222" y="228600"/>
            <a:ext cx="1117309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B52F185-C3B8-4489-B963-64B6BBA2F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35D3E-9DD3-4351-B65C-F186B887E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8125884" y="0"/>
            <a:ext cx="42745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187251" y="609600"/>
            <a:ext cx="304721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187251" y="0"/>
            <a:ext cx="304721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5324" y="609601"/>
            <a:ext cx="2742486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609600"/>
            <a:ext cx="7414869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735324" y="6248401"/>
            <a:ext cx="294563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442" y="6248401"/>
            <a:ext cx="742968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2912" y="103759"/>
            <a:ext cx="533400" cy="3258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9BB8D-BC7E-4529-A0FA-A33E9F413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651" y="228600"/>
            <a:ext cx="1086836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651" y="1600200"/>
            <a:ext cx="10868369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52A53-0604-4BBA-8E0E-1D117F4DB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12188825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7267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28324" y="1600200"/>
            <a:ext cx="10360501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2743200"/>
            <a:ext cx="9495011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600200"/>
            <a:ext cx="10157354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675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CF367D6-B907-4D82-BCC4-058D5AB67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588" y="1589567"/>
            <a:ext cx="5180251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8186" y="1589567"/>
            <a:ext cx="5180251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541F33-3C39-4C7F-9A62-71A20A119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015" y="273050"/>
            <a:ext cx="10868369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588" y="2438400"/>
            <a:ext cx="5180251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399133" y="2438400"/>
            <a:ext cx="5180251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588" y="1752600"/>
            <a:ext cx="5180251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399133" y="1752600"/>
            <a:ext cx="5180251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E9323B-1F7F-49D9-8A3E-65BA7240F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46BC7-4F20-4C34-B900-BA5DAB38E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015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D989D96-0413-4821-94DF-AC9189F8E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89" y="273050"/>
            <a:ext cx="10766795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589" y="1752600"/>
            <a:ext cx="2133044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8780" y="1752600"/>
            <a:ext cx="8532178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8D979-8C48-4749-83BD-8F2F04430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12697" y="4572001"/>
            <a:ext cx="12188825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12696" y="4664075"/>
            <a:ext cx="1951058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8981" y="4654550"/>
            <a:ext cx="10129844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929898" y="0"/>
            <a:ext cx="1333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044" y="5486400"/>
            <a:ext cx="975106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044" y="4648200"/>
            <a:ext cx="975106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226" y="0"/>
            <a:ext cx="1010859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8329030" y="6248401"/>
            <a:ext cx="3555074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29897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E43FF0D-3C53-4D7E-89C5-253323ED9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044" y="6248401"/>
            <a:ext cx="6094413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812588" y="228600"/>
            <a:ext cx="1086836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816821" y="1600201"/>
            <a:ext cx="1086836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5883" y="6248401"/>
            <a:ext cx="3555074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589" y="6248401"/>
            <a:ext cx="7226535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12188825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711015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7195" y="1279525"/>
            <a:ext cx="1140163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9"/>
            <a:ext cx="711015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BF36D7D1-3349-41A7-94C4-32BAFCB6E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4" r:id="rId2"/>
    <p:sldLayoutId id="2147483909" r:id="rId3"/>
    <p:sldLayoutId id="2147483910" r:id="rId4"/>
    <p:sldLayoutId id="2147483911" r:id="rId5"/>
    <p:sldLayoutId id="2147483905" r:id="rId6"/>
    <p:sldLayoutId id="2147483912" r:id="rId7"/>
    <p:sldLayoutId id="2147483906" r:id="rId8"/>
    <p:sldLayoutId id="2147483913" r:id="rId9"/>
    <p:sldLayoutId id="2147483907" r:id="rId10"/>
    <p:sldLayoutId id="214748391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_Combo3.png"/>
          <p:cNvPicPr>
            <a:picLocks noChangeAspect="1"/>
          </p:cNvPicPr>
          <p:nvPr/>
        </p:nvPicPr>
        <p:blipFill rotWithShape="1">
          <a:blip r:embed="rId2" cstate="print"/>
          <a:srcRect r="31765"/>
          <a:stretch/>
        </p:blipFill>
        <p:spPr>
          <a:xfrm>
            <a:off x="150812" y="152400"/>
            <a:ext cx="2209800" cy="1066800"/>
          </a:xfrm>
          <a:prstGeom prst="rect">
            <a:avLst/>
          </a:prstGeom>
        </p:spPr>
      </p:pic>
      <p:pic>
        <p:nvPicPr>
          <p:cNvPr id="8" name="Picture 7" descr="D:\fangjun_sdsu\research\biomassburning\doc\Publications\VIIRS_vs_MODIS\FRP_comparison\rst\FRP_VZA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60" y="2326345"/>
            <a:ext cx="5940316" cy="18379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041763" y="4188023"/>
            <a:ext cx="5074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F. Li, X. Zhang, S. Kondragunta, I. </a:t>
            </a:r>
            <a:r>
              <a:rPr lang="en-US" sz="1400" dirty="0" err="1" smtClean="0"/>
              <a:t>Csiszar</a:t>
            </a:r>
            <a:r>
              <a:rPr lang="en-US" sz="1400" dirty="0" smtClean="0"/>
              <a:t>, JGR, 2018</a:t>
            </a:r>
            <a:endParaRPr lang="en-US" sz="1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55074" y="152400"/>
            <a:ext cx="84306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Pct val="60000"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FIREX-AQ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Science Objective 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for NESDIS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Fire &amp; Biomass Burning Emissions Team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</a:b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5612" y="1676400"/>
            <a:ext cx="5655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Fire Detection and Fire Radiative Power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62965" y="4585634"/>
            <a:ext cx="5702847" cy="1371600"/>
          </a:xfrm>
        </p:spPr>
        <p:txBody>
          <a:bodyPr/>
          <a:lstStyle/>
          <a:p>
            <a:r>
              <a:rPr lang="en-US" sz="1600" dirty="0" smtClean="0"/>
              <a:t>VIIRS detecting more fires than MODIS, especially as scan angle grows (a)</a:t>
            </a:r>
          </a:p>
          <a:p>
            <a:r>
              <a:rPr lang="en-US" sz="1600" dirty="0" smtClean="0"/>
              <a:t>While total FRPs are similar (b), MODIS FRP is substantially larger than VIIRS as scan angle grows (c)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FIREX-AQ can help resolve this if fire detections, size, FRP are sampled in alignment to satellite overpass at nadir view and off-nadir view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780212" y="2590800"/>
            <a:ext cx="0" cy="2819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8"/>
          <p:cNvSpPr txBox="1">
            <a:spLocks/>
          </p:cNvSpPr>
          <p:nvPr/>
        </p:nvSpPr>
        <p:spPr bwMode="auto">
          <a:xfrm>
            <a:off x="7237412" y="2306173"/>
            <a:ext cx="4748265" cy="2494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VIIRS (SNPP &amp; NOAA-20) and ABI (GOES-16 &amp; GOES-17) detect smoke using spectral (visible and IR) brightness temperature differencing tests as well as aerosol indices calculated using 412 nm, 440 nm, and 2.25 µm for VIIRS.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MASTER observations can be used to evaluate the thresholds and their dependence on geometry used in the smoke detection algorithm.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83048" y="1676400"/>
            <a:ext cx="4002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Smoke Detection Algorithm</a:t>
            </a:r>
            <a:endParaRPr lang="en-US" dirty="0"/>
          </a:p>
        </p:txBody>
      </p:sp>
      <p:sp>
        <p:nvSpPr>
          <p:cNvPr id="15" name="Content Placeholder 8"/>
          <p:cNvSpPr txBox="1">
            <a:spLocks/>
          </p:cNvSpPr>
          <p:nvPr/>
        </p:nvSpPr>
        <p:spPr bwMode="auto">
          <a:xfrm>
            <a:off x="6780212" y="5388138"/>
            <a:ext cx="5510265" cy="131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NOAA </a:t>
            </a:r>
            <a:r>
              <a:rPr lang="en-US" sz="1600" dirty="0" err="1" smtClean="0"/>
              <a:t>xtended</a:t>
            </a:r>
            <a:r>
              <a:rPr lang="en-US" sz="1600" dirty="0" smtClean="0"/>
              <a:t> Global Biomass Burning Emissions Product (</a:t>
            </a:r>
            <a:r>
              <a:rPr lang="en-US" sz="1600" dirty="0" err="1" smtClean="0"/>
              <a:t>GBBEPx</a:t>
            </a:r>
            <a:r>
              <a:rPr lang="en-US" sz="1600" dirty="0" smtClean="0"/>
              <a:t>) algorithm uses emissions factors for different trace gases and PM2.5 based on literature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We will evaluate those values by comparing them to those derived based on measurements during FIREX-AQ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56612" y="4809769"/>
            <a:ext cx="3216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Emissions Factors</a:t>
            </a:r>
            <a:endParaRPr lang="en-US" dirty="0"/>
          </a:p>
        </p:txBody>
      </p:sp>
      <p:pic>
        <p:nvPicPr>
          <p:cNvPr id="21" name="Picture 4" descr="Image result for GOES-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12" y="249993"/>
            <a:ext cx="1282117" cy="81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60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54017</TotalTime>
  <Pages>11</Pages>
  <Words>208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Times New Roman</vt:lpstr>
      <vt:lpstr>Tw Cen MT</vt:lpstr>
      <vt:lpstr>Wingdings</vt:lpstr>
      <vt:lpstr>Wingdings 2</vt:lpstr>
      <vt:lpstr>Median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AWG Application Team template</dc:title>
  <dc:creator>Goldberg</dc:creator>
  <cp:lastModifiedBy>Shobha Kondragunta</cp:lastModifiedBy>
  <cp:revision>821</cp:revision>
  <cp:lastPrinted>1999-12-13T18:39:52Z</cp:lastPrinted>
  <dcterms:created xsi:type="dcterms:W3CDTF">1996-02-07T17:07:02Z</dcterms:created>
  <dcterms:modified xsi:type="dcterms:W3CDTF">2018-10-24T20:34:39Z</dcterms:modified>
</cp:coreProperties>
</file>