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59" d="100"/>
          <a:sy n="59" d="100"/>
        </p:scale>
        <p:origin x="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A2755-DE05-41B3-80CE-E2DC6F3682D9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A8FBB-AC56-4BD3-8024-146129EFC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8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>
            <a:extLst>
              <a:ext uri="{FF2B5EF4-FFF2-40B4-BE49-F238E27FC236}">
                <a16:creationId xmlns:a16="http://schemas.microsoft.com/office/drawing/2014/main" id="{EE86C029-C83F-CC47-9623-CFC4E8EAD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FBFE865-FFE7-3846-84E8-0B020FAA8BDD}" type="slidenum">
              <a:rPr lang="en-US" altLang="en-US" sz="1300"/>
              <a:pPr eaLnBrk="1" hangingPunct="1"/>
              <a:t>1</a:t>
            </a:fld>
            <a:endParaRPr lang="en-US" altLang="en-US" sz="1300"/>
          </a:p>
        </p:txBody>
      </p:sp>
      <p:sp>
        <p:nvSpPr>
          <p:cNvPr id="56323" name="Rectangle 1">
            <a:extLst>
              <a:ext uri="{FF2B5EF4-FFF2-40B4-BE49-F238E27FC236}">
                <a16:creationId xmlns:a16="http://schemas.microsoft.com/office/drawing/2014/main" id="{BBCDEEA2-5752-2C4B-A2FE-DCDEB7E194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rgbClr val="FFFFFF"/>
          </a:solidFill>
          <a:ln/>
        </p:spPr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6B2B58A5-3C89-254F-A81E-FB5EB52017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49937" cy="431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6639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F6D1C-5DB3-41C2-A477-9FF1C8355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02EF7E-8123-4D95-9882-CAE2FC594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2B71E-4B09-44BF-A8F3-F7C486170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A44AD-1FD9-4846-9548-635B4398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1AAAD-B7EE-4453-A205-D8FECB0AA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ED34B-6E7A-4D66-A248-B8B8A4D96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A99F3D-5381-4C0C-A2FF-18664F806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49D2A-B211-4522-917F-9CFE8BE64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59E35-D348-45D3-B067-B9EA9E43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CB2D9-DA19-4BC3-8F3F-69C1C677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4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6E2B5-DDFC-4EB5-B94B-97EA30326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D804F9-AFC4-4550-B3B5-16DE89719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357BE-2395-4E46-AA78-568A793E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A11A9-1C5E-4F0F-B668-8690E5E12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A7025-5B31-4A18-9A16-639769FD7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4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1833-F281-441D-8CA0-0A597E090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2A131-6A79-4B58-AD06-5909C3E99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43D2A-5F9B-481D-9FDB-C5CB62AE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8696C-6795-4414-B52F-4A3E1B52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1647D-DB6C-4589-B225-08370F083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7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0FC1-F377-4090-B15D-5E6E64BE0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0F2AF-BDA6-43DA-A06C-CEE64FDB3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A155B-47BC-4AA7-988D-6DE68D1A6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65A1C-10D8-4A7D-BD07-A9618CBD0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6C72B-23EA-4D64-B0B5-A6DE9E064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8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F1225-0C6A-459E-9D50-B0F6FC36E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502DD-819D-4A49-8B86-E972247C0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47BFA1-AEF1-4691-83FA-4BECF7C0E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2C557-6D63-44A4-8FCB-2649D7F55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D0978-7CEA-4356-B1CD-D33E90E7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76249-A0F0-4E55-9C1F-E003F274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2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C8AAE-84F4-4199-B29A-CEC28200E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DAE25-D4FE-4D34-9A7E-13CD8CCFA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864EE6-EB03-453C-8873-F944ECAC0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876F1E-580B-4893-A4AB-DA4AB73D2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4A5C1B-20FC-4765-8C20-17E6CA4915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AF99A4-74F2-49B1-B752-049451E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50729E-F93E-4D1F-8528-A9A26E044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7E2F0B-F8BB-4BC3-A384-753DF3004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9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D1BF5-1F9A-4956-80DF-7CEBD362F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87C5E9-7870-42E3-9AE6-7D48431CC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933990-7AC4-433D-A396-5099548AE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29E1F5-E378-4C14-AFB6-D7A76952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3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E42046-FCC9-4F1F-BD3B-9E65EC6D8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B8959-8130-44EE-BC2A-C2DDD2AF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3967E-6246-4677-A994-8A567082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8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EC0DD-7ECF-4BBE-BD3B-14FEC4573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22114-CCD2-4D2D-9B79-BD2FFADD5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C6BBB-FF34-42EA-B4B3-BA0DCAA47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ED597-CC0B-417A-BD2E-D07F600B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8B2576-A082-490D-9A6D-F20D3F66E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27C57-D2D8-4EF9-8D13-0969D91C1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7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EDE5-EB52-40EF-B281-00BB7D6C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4D9F4E-E526-4E27-BA22-A35252D7A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A4B05-6803-4CA0-A94C-7EB914017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ED42D-A626-4099-AF67-5FC72EC6B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922BC-0C00-4366-9A46-1DC2C09D8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3FC68-9141-43A9-921C-F564B4F81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6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76B29-BD12-4345-BC2C-B43DF2813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0A664-632E-457F-B218-A14FDEC09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7AA33-1817-4331-BC8C-FC7B2A8AE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FE8A5-0721-41E8-9D66-EC1B3AA1071E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0A3C7-DBBE-4EA3-B750-E86374DA6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E55E2-9B6C-4DAE-92B2-27ABC2042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5AB5B-ACB9-4A4C-A8BC-4DD46EB2C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01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stationfire20090830_TerraDay.tif">
            <a:extLst>
              <a:ext uri="{FF2B5EF4-FFF2-40B4-BE49-F238E27FC236}">
                <a16:creationId xmlns:a16="http://schemas.microsoft.com/office/drawing/2014/main" id="{636CE6F1-332E-D049-B353-64EC981C3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399"/>
            <a:ext cx="91440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299" name="Picture 3" descr="stationfire20090830_AquaDay.tif">
            <a:extLst>
              <a:ext uri="{FF2B5EF4-FFF2-40B4-BE49-F238E27FC236}">
                <a16:creationId xmlns:a16="http://schemas.microsoft.com/office/drawing/2014/main" id="{509A3CA9-7883-CC4E-BDDD-18E969AD94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599"/>
            <a:ext cx="91440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TextBox 4">
            <a:extLst>
              <a:ext uri="{FF2B5EF4-FFF2-40B4-BE49-F238E27FC236}">
                <a16:creationId xmlns:a16="http://schemas.microsoft.com/office/drawing/2014/main" id="{FAF8ECA9-38C3-3B46-88CD-14D804586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57" y="30280"/>
            <a:ext cx="83134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dirty="0"/>
              <a:t>Present challenges with Satellite FRP observations</a:t>
            </a:r>
          </a:p>
        </p:txBody>
      </p:sp>
      <p:sp>
        <p:nvSpPr>
          <p:cNvPr id="9" name="Rectangular Callout 8">
            <a:extLst>
              <a:ext uri="{FF2B5EF4-FFF2-40B4-BE49-F238E27FC236}">
                <a16:creationId xmlns:a16="http://schemas.microsoft.com/office/drawing/2014/main" id="{BD1017EA-9EBD-E547-8EDE-BF1C2A30F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038599"/>
            <a:ext cx="3505200" cy="2403476"/>
          </a:xfrm>
          <a:prstGeom prst="wedgeRectCallout">
            <a:avLst>
              <a:gd name="adj1" fmla="val -157224"/>
              <a:gd name="adj2" fmla="val -15034"/>
            </a:avLst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5302" name="TextBox 6">
            <a:extLst>
              <a:ext uri="{FF2B5EF4-FFF2-40B4-BE49-F238E27FC236}">
                <a16:creationId xmlns:a16="http://schemas.microsoft.com/office/drawing/2014/main" id="{1EA42F27-059E-F14F-998A-AF379AA08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550025"/>
            <a:ext cx="3514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/>
              <a:t>Analysis and Visualization by Luke Ellison</a:t>
            </a:r>
          </a:p>
        </p:txBody>
      </p:sp>
      <p:pic>
        <p:nvPicPr>
          <p:cNvPr id="55303" name="Picture 10" descr="StationFire_20090830_1845_MOD.png">
            <a:extLst>
              <a:ext uri="{FF2B5EF4-FFF2-40B4-BE49-F238E27FC236}">
                <a16:creationId xmlns:a16="http://schemas.microsoft.com/office/drawing/2014/main" id="{D76491EC-348F-EE49-A878-C4DFABCE0C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3" t="32214" r="28993"/>
          <a:stretch>
            <a:fillRect/>
          </a:stretch>
        </p:blipFill>
        <p:spPr bwMode="auto">
          <a:xfrm>
            <a:off x="4838700" y="990599"/>
            <a:ext cx="34480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4" name="Picture 11" descr="StationFire_20090830_2025_MYD_all.png">
            <a:extLst>
              <a:ext uri="{FF2B5EF4-FFF2-40B4-BE49-F238E27FC236}">
                <a16:creationId xmlns:a16="http://schemas.microsoft.com/office/drawing/2014/main" id="{BA66649C-AA74-0C45-A934-5C10D191E1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2" t="24161" r="24161"/>
          <a:stretch>
            <a:fillRect/>
          </a:stretch>
        </p:blipFill>
        <p:spPr bwMode="auto">
          <a:xfrm>
            <a:off x="4876800" y="4114800"/>
            <a:ext cx="3354388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5" name="TextBox 12">
            <a:extLst>
              <a:ext uri="{FF2B5EF4-FFF2-40B4-BE49-F238E27FC236}">
                <a16:creationId xmlns:a16="http://schemas.microsoft.com/office/drawing/2014/main" id="{5E3C3DB1-ED5E-6F4F-8ED0-AC6DA2E3C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2619"/>
            <a:ext cx="900271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/>
              <a:t>Terra-MODIS: </a:t>
            </a:r>
            <a:r>
              <a:rPr lang="en-US" altLang="en-US" sz="1800" dirty="0" err="1"/>
              <a:t>LocalTime</a:t>
            </a:r>
            <a:r>
              <a:rPr lang="en-US" altLang="en-US" sz="1800" dirty="0"/>
              <a:t>=11:45 am, Scan Ang=1°, </a:t>
            </a:r>
            <a:r>
              <a:rPr lang="en-US" altLang="en-US" sz="1800" dirty="0" err="1"/>
              <a:t>Npix</a:t>
            </a:r>
            <a:r>
              <a:rPr lang="en-US" altLang="en-US" sz="1800" dirty="0"/>
              <a:t>=116, Total FRP=28879 MW </a:t>
            </a:r>
          </a:p>
        </p:txBody>
      </p:sp>
      <p:sp>
        <p:nvSpPr>
          <p:cNvPr id="55306" name="TextBox 13">
            <a:extLst>
              <a:ext uri="{FF2B5EF4-FFF2-40B4-BE49-F238E27FC236}">
                <a16:creationId xmlns:a16="http://schemas.microsoft.com/office/drawing/2014/main" id="{0EF7D7F8-CB7C-EC42-AB4C-3962B0E16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599"/>
            <a:ext cx="8763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/>
              <a:t>Aqua-MODIS: </a:t>
            </a:r>
            <a:r>
              <a:rPr lang="en-US" altLang="en-US" sz="1800" dirty="0" err="1"/>
              <a:t>LocalTime</a:t>
            </a:r>
            <a:r>
              <a:rPr lang="en-US" altLang="en-US" sz="1800" dirty="0"/>
              <a:t>=1:25 pm, Scan Ang=51°, </a:t>
            </a:r>
            <a:r>
              <a:rPr lang="en-US" altLang="en-US" sz="1800" dirty="0" err="1"/>
              <a:t>Npix</a:t>
            </a:r>
            <a:r>
              <a:rPr lang="en-US" altLang="en-US" sz="1800" dirty="0"/>
              <a:t>=5, Total FRP=4814* MW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217DCE-E7D3-BF4F-B573-9AA78434E7E5}"/>
              </a:ext>
            </a:extLst>
          </p:cNvPr>
          <p:cNvSpPr/>
          <p:nvPr/>
        </p:nvSpPr>
        <p:spPr>
          <a:xfrm>
            <a:off x="8556625" y="1141631"/>
            <a:ext cx="609600" cy="5410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5308" name="Picture 14" descr="color scale.png">
            <a:extLst>
              <a:ext uri="{FF2B5EF4-FFF2-40B4-BE49-F238E27FC236}">
                <a16:creationId xmlns:a16="http://schemas.microsoft.com/office/drawing/2014/main" id="{EF4DCA40-C666-1844-927E-6F8FAA08CF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2048554"/>
            <a:ext cx="744537" cy="332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9" name="TextBox 13">
            <a:extLst>
              <a:ext uri="{FF2B5EF4-FFF2-40B4-BE49-F238E27FC236}">
                <a16:creationId xmlns:a16="http://schemas.microsoft.com/office/drawing/2014/main" id="{4F9F4082-9911-EA45-A46B-686753CBA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550025"/>
            <a:ext cx="3308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/>
              <a:t>*This value is after removing duplicates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70257E79-BE67-7A4A-96AF-E255599FF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0" y="1135062"/>
            <a:ext cx="3524250" cy="2278062"/>
          </a:xfrm>
          <a:prstGeom prst="wedgeRectCallout">
            <a:avLst>
              <a:gd name="adj1" fmla="val -153995"/>
              <a:gd name="adj2" fmla="val -22111"/>
            </a:avLst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A640C9-C7F0-4D1C-B872-5BB64DEF6A35}"/>
              </a:ext>
            </a:extLst>
          </p:cNvPr>
          <p:cNvSpPr txBox="1"/>
          <p:nvPr/>
        </p:nvSpPr>
        <p:spPr>
          <a:xfrm>
            <a:off x="9457657" y="3107045"/>
            <a:ext cx="2843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1B3AFF"/>
                </a:solidFill>
              </a:rPr>
              <a:t>We need optimal instrumentation to better characterize and understand these fires at much higher resolutions than satellite measurements to get fire emissions right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BB71FD-B325-485A-91E3-EE784D327517}"/>
              </a:ext>
            </a:extLst>
          </p:cNvPr>
          <p:cNvSpPr txBox="1"/>
          <p:nvPr/>
        </p:nvSpPr>
        <p:spPr>
          <a:xfrm>
            <a:off x="9405937" y="2522270"/>
            <a:ext cx="2779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/>
              <a:t>What we need: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82F0B5-52AB-4836-AB03-8D7184EC665A}"/>
              </a:ext>
            </a:extLst>
          </p:cNvPr>
          <p:cNvSpPr txBox="1"/>
          <p:nvPr/>
        </p:nvSpPr>
        <p:spPr>
          <a:xfrm>
            <a:off x="9412968" y="826511"/>
            <a:ext cx="2779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Example: MODIS observation of the 2009 Station Fire near JPL in Pasadena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DE2B04-36CA-4B90-9C77-86794C5EC069}"/>
              </a:ext>
            </a:extLst>
          </p:cNvPr>
          <p:cNvSpPr txBox="1"/>
          <p:nvPr/>
        </p:nvSpPr>
        <p:spPr>
          <a:xfrm>
            <a:off x="8486775" y="139508"/>
            <a:ext cx="3467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(Provided by Charles Ichoku and Luke Ellison)</a:t>
            </a:r>
          </a:p>
        </p:txBody>
      </p:sp>
    </p:spTree>
    <p:extLst>
      <p:ext uri="{BB962C8B-B14F-4D97-AF65-F5344CB8AC3E}">
        <p14:creationId xmlns:p14="http://schemas.microsoft.com/office/powerpoint/2010/main" val="21062173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49A1D-9283-1A43-9B4F-F850595E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438" y="257969"/>
            <a:ext cx="9144000" cy="515938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latin typeface="Comic Sans MS" charset="0"/>
              </a:rPr>
              <a:t>Different footprints</a:t>
            </a:r>
            <a:endParaRPr 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B08D63-7DE6-8940-9B72-A1C7CFD3E7C6}"/>
              </a:ext>
            </a:extLst>
          </p:cNvPr>
          <p:cNvSpPr/>
          <p:nvPr/>
        </p:nvSpPr>
        <p:spPr>
          <a:xfrm>
            <a:off x="7171572" y="1151801"/>
            <a:ext cx="5020427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5000"/>
              </a:spcBef>
              <a:defRPr/>
            </a:pPr>
            <a:r>
              <a:rPr lang="en-US" sz="2400" b="1" u="sng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Objectives</a:t>
            </a:r>
            <a:r>
              <a:rPr lang="en-US" sz="24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 </a:t>
            </a:r>
          </a:p>
          <a:p>
            <a:pPr marL="171450" indent="-171450" eaLnBrk="0" hangingPunct="0">
              <a:lnSpc>
                <a:spcPct val="80000"/>
              </a:lnSpc>
              <a:spcBef>
                <a:spcPct val="25000"/>
              </a:spcBef>
              <a:buFont typeface="Arial"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Detection of smaller fires that are missed by current fire-sensing systems and characterization of all fires to reduce scientific and operational uncertainties</a:t>
            </a:r>
          </a:p>
          <a:p>
            <a:pPr marL="171450" indent="-171450" eaLnBrk="0" hangingPunct="0">
              <a:lnSpc>
                <a:spcPct val="80000"/>
              </a:lnSpc>
              <a:spcBef>
                <a:spcPct val="25000"/>
              </a:spcBef>
              <a:buFont typeface="Arial"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</a:rPr>
              <a:t>Simultaneous determination of smoke plume heights to improve near real-time modeling of dispersion and impacts</a:t>
            </a:r>
          </a:p>
        </p:txBody>
      </p:sp>
      <p:grpSp>
        <p:nvGrpSpPr>
          <p:cNvPr id="15364" name="Group 7">
            <a:extLst>
              <a:ext uri="{FF2B5EF4-FFF2-40B4-BE49-F238E27FC236}">
                <a16:creationId xmlns:a16="http://schemas.microsoft.com/office/drawing/2014/main" id="{FE6408B9-F6FF-244F-931A-6B13C67E9BA7}"/>
              </a:ext>
            </a:extLst>
          </p:cNvPr>
          <p:cNvGrpSpPr>
            <a:grpSpLocks/>
          </p:cNvGrpSpPr>
          <p:nvPr/>
        </p:nvGrpSpPr>
        <p:grpSpPr bwMode="auto">
          <a:xfrm>
            <a:off x="87141" y="375535"/>
            <a:ext cx="7123385" cy="6448334"/>
            <a:chOff x="650240" y="0"/>
            <a:chExt cx="11704320" cy="9753600"/>
          </a:xfrm>
        </p:grpSpPr>
        <p:pic>
          <p:nvPicPr>
            <p:cNvPr id="15365" name="Picture 1" descr="Fire Instrument Pixel Outlines over AMS scene.png">
              <a:extLst>
                <a:ext uri="{FF2B5EF4-FFF2-40B4-BE49-F238E27FC236}">
                  <a16:creationId xmlns:a16="http://schemas.microsoft.com/office/drawing/2014/main" id="{8B85F4E1-8B5A-1749-A39E-629237077C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240" y="0"/>
              <a:ext cx="11704320" cy="975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" name="Rectangle 1">
              <a:extLst>
                <a:ext uri="{FF2B5EF4-FFF2-40B4-BE49-F238E27FC236}">
                  <a16:creationId xmlns:a16="http://schemas.microsoft.com/office/drawing/2014/main" id="{CD4B6F48-24DA-AB4F-AE35-B63FCD05B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6202" y="4800602"/>
              <a:ext cx="88389" cy="88389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02BA327-7BC2-014C-B853-45BCDE3F78DA}"/>
                </a:ext>
              </a:extLst>
            </p:cNvPr>
            <p:cNvCxnSpPr/>
            <p:nvPr/>
          </p:nvCxnSpPr>
          <p:spPr bwMode="auto">
            <a:xfrm flipV="1">
              <a:off x="4138586" y="4878254"/>
              <a:ext cx="2212347" cy="302347"/>
            </a:xfrm>
            <a:prstGeom prst="straightConnector1">
              <a:avLst/>
            </a:prstGeom>
            <a:solidFill>
              <a:srgbClr val="BBE0E3"/>
            </a:solidFill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5368" name="TextBox 6">
              <a:extLst>
                <a:ext uri="{FF2B5EF4-FFF2-40B4-BE49-F238E27FC236}">
                  <a16:creationId xmlns:a16="http://schemas.microsoft.com/office/drawing/2014/main" id="{BAB7DF8C-AC03-C74E-A27F-95A23545A4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7994" y="4449092"/>
              <a:ext cx="2140454" cy="791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ヒラギノ角ゴ ProN W3" panose="020B0300000000000000" pitchFamily="34" charset="-128"/>
                  <a:sym typeface="Arial" panose="020B0604020202020204" pitchFamily="34" charset="0"/>
                </a:rPr>
                <a:t>Exaggerated Airborne pixel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B30F315-8CF4-4C3C-9600-EC44D0979D60}"/>
              </a:ext>
            </a:extLst>
          </p:cNvPr>
          <p:cNvSpPr txBox="1"/>
          <p:nvPr/>
        </p:nvSpPr>
        <p:spPr>
          <a:xfrm>
            <a:off x="0" y="-34419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rgbClr val="FFFF00"/>
                </a:solidFill>
              </a:rPr>
              <a:t>Satellite-Aircraft Synergy in Fire Energetics and Smoke Plume Observations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0C0271-77B4-4F39-9284-182DCFD5DAC8}"/>
              </a:ext>
            </a:extLst>
          </p:cNvPr>
          <p:cNvSpPr txBox="1"/>
          <p:nvPr/>
        </p:nvSpPr>
        <p:spPr>
          <a:xfrm>
            <a:off x="6377489" y="457373"/>
            <a:ext cx="5613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Provided by Charles Ichoku and Luke Ellison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B1BDA0-5C46-4500-86EE-6D8181B19A78}"/>
              </a:ext>
            </a:extLst>
          </p:cNvPr>
          <p:cNvSpPr txBox="1"/>
          <p:nvPr/>
        </p:nvSpPr>
        <p:spPr>
          <a:xfrm>
            <a:off x="7348484" y="4515545"/>
            <a:ext cx="454945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Targeted Aircraft Instrumentation:</a:t>
            </a:r>
          </a:p>
          <a:p>
            <a:r>
              <a:rPr lang="en-US" sz="2400" dirty="0">
                <a:solidFill>
                  <a:schemeClr val="bg1"/>
                </a:solidFill>
              </a:rPr>
              <a:t>MASTER		</a:t>
            </a:r>
            <a:r>
              <a:rPr lang="en-US" sz="2400" dirty="0" err="1">
                <a:solidFill>
                  <a:schemeClr val="bg1"/>
                </a:solidFill>
              </a:rPr>
              <a:t>AirMSPI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err="1">
                <a:solidFill>
                  <a:schemeClr val="bg1"/>
                </a:solidFill>
              </a:rPr>
              <a:t>eMAS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AVIRIS</a:t>
            </a:r>
          </a:p>
          <a:p>
            <a:r>
              <a:rPr lang="en-US" sz="2400" dirty="0">
                <a:solidFill>
                  <a:schemeClr val="bg1"/>
                </a:solidFill>
              </a:rPr>
              <a:t>HYTES</a:t>
            </a:r>
          </a:p>
          <a:p>
            <a:r>
              <a:rPr lang="en-US" sz="2400" dirty="0">
                <a:solidFill>
                  <a:schemeClr val="bg1"/>
                </a:solidFill>
              </a:rPr>
              <a:t>WASP</a:t>
            </a:r>
          </a:p>
        </p:txBody>
      </p:sp>
    </p:spTree>
    <p:extLst>
      <p:ext uri="{BB962C8B-B14F-4D97-AF65-F5344CB8AC3E}">
        <p14:creationId xmlns:p14="http://schemas.microsoft.com/office/powerpoint/2010/main" val="798301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176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Comic Sans MS</vt:lpstr>
      <vt:lpstr>Times New Roman</vt:lpstr>
      <vt:lpstr>ヒラギノ角ゴ ProN W3</vt:lpstr>
      <vt:lpstr>Office Theme</vt:lpstr>
      <vt:lpstr>PowerPoint Presentation</vt:lpstr>
      <vt:lpstr>Different footprints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Ichoku, Charles</dc:creator>
  <cp:lastModifiedBy>Ichoku, Charles</cp:lastModifiedBy>
  <cp:revision>3</cp:revision>
  <dcterms:created xsi:type="dcterms:W3CDTF">2018-10-25T18:24:30Z</dcterms:created>
  <dcterms:modified xsi:type="dcterms:W3CDTF">2018-10-25T19:51:29Z</dcterms:modified>
</cp:coreProperties>
</file>