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1" r:id="rId4"/>
    <p:sldId id="262" r:id="rId5"/>
    <p:sldId id="271" r:id="rId6"/>
    <p:sldId id="258" r:id="rId7"/>
    <p:sldId id="264" r:id="rId8"/>
    <p:sldId id="269" r:id="rId9"/>
    <p:sldId id="265" r:id="rId10"/>
    <p:sldId id="266" r:id="rId11"/>
    <p:sldId id="267" r:id="rId12"/>
    <p:sldId id="272" r:id="rId13"/>
    <p:sldId id="273" r:id="rId14"/>
    <p:sldId id="270" r:id="rId15"/>
    <p:sldId id="274"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714"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3.epa.gov/climatechange/wycd/home.html" TargetMode="External"/><Relationship Id="rId2" Type="http://schemas.openxmlformats.org/officeDocument/2006/relationships/hyperlink" Target="https://www.airnow.gov/" TargetMode="External"/><Relationship Id="rId1" Type="http://schemas.openxmlformats.org/officeDocument/2006/relationships/slideLayout" Target="../slideLayouts/slideLayout2.xml"/><Relationship Id="rId5" Type="http://schemas.openxmlformats.org/officeDocument/2006/relationships/hyperlink" Target="https://www.epa.gov/residential-wood-heaters" TargetMode="External"/><Relationship Id="rId4" Type="http://schemas.openxmlformats.org/officeDocument/2006/relationships/hyperlink" Target="https://www.epa.gov/cleandiesel/clean-school-bu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epa.gov/sites/production/files/2015-08/documents/9-jeff-mears-oneida-nation-ofwiscon.pdf"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ealth2016.globalchange.gov/air-quality-impacts" TargetMode="External"/><Relationship Id="rId2" Type="http://schemas.openxmlformats.org/officeDocument/2006/relationships/hyperlink" Target="http://dx.doi.org/10.10.7930/J0GQ6VP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ealth2016.globalchange.gov/air-quality-impacts" TargetMode="External"/><Relationship Id="rId2" Type="http://schemas.openxmlformats.org/officeDocument/2006/relationships/hyperlink" Target="http://dx.doi.org/10.10.7930/J0GQ6VP6"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health2016.globalchange.gov/air-quality-impacts" TargetMode="External"/><Relationship Id="rId2" Type="http://schemas.openxmlformats.org/officeDocument/2006/relationships/hyperlink" Target="http://dx.doi.org/10.10.7930/J0GQ6VP6"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hyperlink" Target="http://www.lung.org/our-initiatives/healthy-air/sot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9682" y="1295400"/>
            <a:ext cx="7010400" cy="3046988"/>
          </a:xfrm>
          <a:prstGeom prst="rect">
            <a:avLst/>
          </a:prstGeom>
        </p:spPr>
        <p:txBody>
          <a:bodyPr wrap="square">
            <a:spAutoFit/>
          </a:bodyPr>
          <a:lstStyle/>
          <a:p>
            <a:pPr algn="ctr"/>
            <a:endParaRPr lang="en-US" sz="3200" b="1" dirty="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Air Quality and Climate Change</a:t>
            </a:r>
          </a:p>
          <a:p>
            <a:pPr algn="ctr"/>
            <a:endParaRPr lang="en-US" sz="3200" b="1" dirty="0" smtClean="0">
              <a:latin typeface="Times New Roman" panose="02020603050405020304" pitchFamily="18" charset="0"/>
              <a:cs typeface="Times New Roman" panose="02020603050405020304" pitchFamily="18" charset="0"/>
            </a:endParaRPr>
          </a:p>
          <a:p>
            <a:pPr algn="ctr"/>
            <a:endParaRPr lang="en-US" sz="3200" b="1" dirty="0">
              <a:latin typeface="Times New Roman" panose="02020603050405020304" pitchFamily="18" charset="0"/>
              <a:cs typeface="Times New Roman" panose="02020603050405020304" pitchFamily="18" charset="0"/>
            </a:endParaRPr>
          </a:p>
          <a:p>
            <a:pPr algn="ctr"/>
            <a:r>
              <a:rPr lang="en-US" sz="3200" b="1" dirty="0" smtClean="0">
                <a:latin typeface="Times New Roman" panose="02020603050405020304" pitchFamily="18" charset="0"/>
                <a:cs typeface="Times New Roman" panose="02020603050405020304" pitchFamily="18" charset="0"/>
              </a:rPr>
              <a:t>Brad Pierce</a:t>
            </a:r>
          </a:p>
          <a:p>
            <a:pPr algn="ctr"/>
            <a:r>
              <a:rPr lang="en-US" sz="3200" b="1" dirty="0" smtClean="0">
                <a:latin typeface="Times New Roman" panose="02020603050405020304" pitchFamily="18" charset="0"/>
                <a:cs typeface="Times New Roman" panose="02020603050405020304" pitchFamily="18" charset="0"/>
              </a:rPr>
              <a:t>(NOAA/NESDIS)</a:t>
            </a:r>
            <a:endParaRPr lang="en-US" sz="3200" b="1" dirty="0">
              <a:latin typeface="Times New Roman" panose="02020603050405020304" pitchFamily="18" charset="0"/>
              <a:cs typeface="Times New Roman" panose="02020603050405020304" pitchFamily="18" charset="0"/>
            </a:endParaRPr>
          </a:p>
        </p:txBody>
      </p:sp>
      <p:sp>
        <p:nvSpPr>
          <p:cNvPr id="5" name="Rectangle 4"/>
          <p:cNvSpPr/>
          <p:nvPr/>
        </p:nvSpPr>
        <p:spPr>
          <a:xfrm>
            <a:off x="0" y="6550223"/>
            <a:ext cx="9144000" cy="307777"/>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Forest County Potawatomi </a:t>
            </a:r>
            <a:r>
              <a:rPr lang="en-US" sz="1400" b="1" dirty="0" smtClean="0">
                <a:latin typeface="Times New Roman" panose="02020603050405020304" pitchFamily="18" charset="0"/>
                <a:cs typeface="Times New Roman" panose="02020603050405020304" pitchFamily="18" charset="0"/>
              </a:rPr>
              <a:t>Community Climate </a:t>
            </a:r>
            <a:r>
              <a:rPr lang="en-US" sz="1400" b="1" dirty="0">
                <a:latin typeface="Times New Roman" panose="02020603050405020304" pitchFamily="18" charset="0"/>
                <a:cs typeface="Times New Roman" panose="02020603050405020304" pitchFamily="18" charset="0"/>
              </a:rPr>
              <a:t>Change Adaptation </a:t>
            </a:r>
            <a:r>
              <a:rPr lang="en-US" sz="1400" b="1" dirty="0" smtClean="0">
                <a:latin typeface="Times New Roman" panose="02020603050405020304" pitchFamily="18" charset="0"/>
                <a:cs typeface="Times New Roman" panose="02020603050405020304" pitchFamily="18" charset="0"/>
              </a:rPr>
              <a:t>Workshop Crandon, WI June </a:t>
            </a:r>
            <a:r>
              <a:rPr lang="en-US" sz="1400" b="1" dirty="0">
                <a:latin typeface="Times New Roman" panose="02020603050405020304" pitchFamily="18" charset="0"/>
                <a:cs typeface="Times New Roman" panose="02020603050405020304" pitchFamily="18" charset="0"/>
              </a:rPr>
              <a:t>28, 2016</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126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48288"/>
          <a:stretch/>
        </p:blipFill>
        <p:spPr bwMode="auto">
          <a:xfrm>
            <a:off x="1295401" y="685800"/>
            <a:ext cx="6286500" cy="4902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526" y="6172200"/>
            <a:ext cx="9144000" cy="33855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sz="1600" dirty="0" err="1" smtClean="0">
                <a:latin typeface="Times New Roman" panose="02020603050405020304" pitchFamily="18" charset="0"/>
                <a:cs typeface="Times New Roman" panose="02020603050405020304" pitchFamily="18" charset="0"/>
              </a:rPr>
              <a:t>Tipburn</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symptoms of O3 exposure on eastern white </a:t>
            </a:r>
            <a:r>
              <a:rPr lang="en-US" sz="1600" dirty="0" smtClean="0">
                <a:latin typeface="Times New Roman" panose="02020603050405020304" pitchFamily="18" charset="0"/>
                <a:cs typeface="Times New Roman" panose="02020603050405020304" pitchFamily="18" charset="0"/>
              </a:rPr>
              <a:t>pine from </a:t>
            </a:r>
            <a:r>
              <a:rPr lang="en-US" sz="1600" dirty="0">
                <a:latin typeface="Times New Roman" panose="02020603050405020304" pitchFamily="18" charset="0"/>
                <a:cs typeface="Times New Roman" panose="02020603050405020304" pitchFamily="18" charset="0"/>
              </a:rPr>
              <a:t>ambient air in </a:t>
            </a:r>
            <a:r>
              <a:rPr lang="en-US" sz="1600" dirty="0" smtClean="0">
                <a:latin typeface="Times New Roman" panose="02020603050405020304" pitchFamily="18" charset="0"/>
                <a:cs typeface="Times New Roman" panose="02020603050405020304" pitchFamily="18" charset="0"/>
              </a:rPr>
              <a:t>southern Wisconsin </a:t>
            </a:r>
          </a:p>
        </p:txBody>
      </p:sp>
      <p:sp>
        <p:nvSpPr>
          <p:cNvPr id="3" name="TextBox 2"/>
          <p:cNvSpPr txBox="1"/>
          <p:nvPr/>
        </p:nvSpPr>
        <p:spPr>
          <a:xfrm>
            <a:off x="20877" y="0"/>
            <a:ext cx="4468724"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O3 Damage: Eastern White Pine</a:t>
            </a:r>
            <a:endParaRPr lang="en-US"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0" y="6581001"/>
            <a:ext cx="9144000" cy="276999"/>
          </a:xfrm>
          <a:prstGeom prst="rect">
            <a:avLst/>
          </a:prstGeom>
        </p:spPr>
        <p:txBody>
          <a:bodyPr wrap="square">
            <a:spAutoFit/>
          </a:bodyPr>
          <a:lstStyle/>
          <a:p>
            <a:r>
              <a:rPr lang="fr-FR" sz="1200" dirty="0" err="1" smtClean="0">
                <a:latin typeface="Times New Roman" panose="02020603050405020304" pitchFamily="18" charset="0"/>
                <a:cs typeface="Times New Roman" panose="02020603050405020304" pitchFamily="18" charset="0"/>
              </a:rPr>
              <a:t>Karnosk</a:t>
            </a:r>
            <a:r>
              <a:rPr lang="fr-FR" sz="1200" dirty="0" smtClean="0">
                <a:latin typeface="Times New Roman" panose="02020603050405020304" pitchFamily="18" charset="0"/>
                <a:cs typeface="Times New Roman" panose="02020603050405020304" pitchFamily="18" charset="0"/>
              </a:rPr>
              <a:t>, D. F., et al., 2007, </a:t>
            </a:r>
            <a:r>
              <a:rPr lang="fr-FR" sz="1200" dirty="0" err="1" smtClean="0">
                <a:latin typeface="Times New Roman" panose="02020603050405020304" pitchFamily="18" charset="0"/>
                <a:cs typeface="Times New Roman" panose="02020603050405020304" pitchFamily="18" charset="0"/>
              </a:rPr>
              <a:t>Environmental</a:t>
            </a:r>
            <a:r>
              <a:rPr lang="fr-FR" sz="1200" dirty="0" smtClean="0">
                <a:latin typeface="Times New Roman" panose="02020603050405020304" pitchFamily="18" charset="0"/>
                <a:cs typeface="Times New Roman" panose="02020603050405020304" pitchFamily="18" charset="0"/>
              </a:rPr>
              <a:t> </a:t>
            </a:r>
            <a:r>
              <a:rPr lang="fr-FR" sz="1200" dirty="0">
                <a:latin typeface="Times New Roman" panose="02020603050405020304" pitchFamily="18" charset="0"/>
                <a:cs typeface="Times New Roman" panose="02020603050405020304" pitchFamily="18" charset="0"/>
              </a:rPr>
              <a:t>Pollution 147 (2007) 489-506)</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781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6507"/>
          <a:stretch/>
        </p:blipFill>
        <p:spPr bwMode="auto">
          <a:xfrm>
            <a:off x="1374926" y="762000"/>
            <a:ext cx="5886450" cy="441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5288340"/>
            <a:ext cx="9144000" cy="10772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sz="1600" dirty="0">
                <a:latin typeface="Times New Roman" panose="02020603050405020304" pitchFamily="18" charset="0"/>
                <a:cs typeface="Times New Roman" panose="02020603050405020304" pitchFamily="18" charset="0"/>
              </a:rPr>
              <a:t>E</a:t>
            </a:r>
            <a:r>
              <a:rPr lang="en-US" sz="1600" dirty="0" smtClean="0">
                <a:latin typeface="Times New Roman" panose="02020603050405020304" pitchFamily="18" charset="0"/>
                <a:cs typeface="Times New Roman" panose="02020603050405020304" pitchFamily="18" charset="0"/>
              </a:rPr>
              <a:t>ffects </a:t>
            </a:r>
            <a:r>
              <a:rPr lang="en-US" sz="1600" dirty="0">
                <a:latin typeface="Times New Roman" panose="02020603050405020304" pitchFamily="18" charset="0"/>
                <a:cs typeface="Times New Roman" panose="02020603050405020304" pitchFamily="18" charset="0"/>
              </a:rPr>
              <a:t>of ambient O3 on aspen tree growth </a:t>
            </a:r>
            <a:r>
              <a:rPr lang="en-US" sz="1600" dirty="0" smtClean="0">
                <a:latin typeface="Times New Roman" panose="02020603050405020304" pitchFamily="18" charset="0"/>
                <a:cs typeface="Times New Roman" panose="02020603050405020304" pitchFamily="18" charset="0"/>
              </a:rPr>
              <a:t>for three </a:t>
            </a:r>
            <a:r>
              <a:rPr lang="en-US" sz="1600" dirty="0">
                <a:latin typeface="Times New Roman" panose="02020603050405020304" pitchFamily="18" charset="0"/>
                <a:cs typeface="Times New Roman" panose="02020603050405020304" pitchFamily="18" charset="0"/>
              </a:rPr>
              <a:t>southern Wisconsin clones growing in southern New York </a:t>
            </a:r>
            <a:r>
              <a:rPr lang="en-US" sz="1600" dirty="0" smtClean="0">
                <a:latin typeface="Times New Roman" panose="02020603050405020304" pitchFamily="18" charset="0"/>
                <a:cs typeface="Times New Roman" panose="02020603050405020304" pitchFamily="18" charset="0"/>
              </a:rPr>
              <a:t>where O3 </a:t>
            </a:r>
            <a:r>
              <a:rPr lang="en-US" sz="1600" dirty="0">
                <a:latin typeface="Times New Roman" panose="02020603050405020304" pitchFamily="18" charset="0"/>
                <a:cs typeface="Times New Roman" panose="02020603050405020304" pitchFamily="18" charset="0"/>
              </a:rPr>
              <a:t>levels are quite high. The two tree plots represent 10-year-old sensitive (left), intermediate (middle) and tolerant (right) genotypes that grew at similar </a:t>
            </a:r>
            <a:r>
              <a:rPr lang="en-US" sz="1600" dirty="0" smtClean="0">
                <a:latin typeface="Times New Roman" panose="02020603050405020304" pitchFamily="18" charset="0"/>
                <a:cs typeface="Times New Roman" panose="02020603050405020304" pitchFamily="18" charset="0"/>
              </a:rPr>
              <a:t>rates under </a:t>
            </a:r>
            <a:r>
              <a:rPr lang="en-US" sz="1600" dirty="0">
                <a:latin typeface="Times New Roman" panose="02020603050405020304" pitchFamily="18" charset="0"/>
                <a:cs typeface="Times New Roman" panose="02020603050405020304" pitchFamily="18" charset="0"/>
              </a:rPr>
              <a:t>low O3 exposure in southern </a:t>
            </a:r>
            <a:r>
              <a:rPr lang="en-US" sz="1600" dirty="0" smtClean="0">
                <a:latin typeface="Times New Roman" panose="02020603050405020304" pitchFamily="18" charset="0"/>
                <a:cs typeface="Times New Roman" panose="02020603050405020304" pitchFamily="18" charset="0"/>
              </a:rPr>
              <a:t>Wisconsin</a:t>
            </a:r>
            <a:endParaRPr lang="en-US"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0877" y="0"/>
            <a:ext cx="2716449"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O3 Damage: Aspen</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0" y="6581001"/>
            <a:ext cx="9144000" cy="276999"/>
          </a:xfrm>
          <a:prstGeom prst="rect">
            <a:avLst/>
          </a:prstGeom>
        </p:spPr>
        <p:txBody>
          <a:bodyPr wrap="square">
            <a:spAutoFit/>
          </a:bodyPr>
          <a:lstStyle/>
          <a:p>
            <a:r>
              <a:rPr lang="fr-FR" sz="1200" dirty="0" err="1" smtClean="0">
                <a:latin typeface="Times New Roman" panose="02020603050405020304" pitchFamily="18" charset="0"/>
                <a:cs typeface="Times New Roman" panose="02020603050405020304" pitchFamily="18" charset="0"/>
              </a:rPr>
              <a:t>Karnosk</a:t>
            </a:r>
            <a:r>
              <a:rPr lang="fr-FR" sz="1200" dirty="0" smtClean="0">
                <a:latin typeface="Times New Roman" panose="02020603050405020304" pitchFamily="18" charset="0"/>
                <a:cs typeface="Times New Roman" panose="02020603050405020304" pitchFamily="18" charset="0"/>
              </a:rPr>
              <a:t>, D. F., et al., 2007, </a:t>
            </a:r>
            <a:r>
              <a:rPr lang="fr-FR" sz="1200" dirty="0" err="1" smtClean="0">
                <a:latin typeface="Times New Roman" panose="02020603050405020304" pitchFamily="18" charset="0"/>
                <a:cs typeface="Times New Roman" panose="02020603050405020304" pitchFamily="18" charset="0"/>
              </a:rPr>
              <a:t>Environmental</a:t>
            </a:r>
            <a:r>
              <a:rPr lang="fr-FR" sz="1200" dirty="0" smtClean="0">
                <a:latin typeface="Times New Roman" panose="02020603050405020304" pitchFamily="18" charset="0"/>
                <a:cs typeface="Times New Roman" panose="02020603050405020304" pitchFamily="18" charset="0"/>
              </a:rPr>
              <a:t> </a:t>
            </a:r>
            <a:r>
              <a:rPr lang="fr-FR" sz="1200" dirty="0">
                <a:latin typeface="Times New Roman" panose="02020603050405020304" pitchFamily="18" charset="0"/>
                <a:cs typeface="Times New Roman" panose="02020603050405020304" pitchFamily="18" charset="0"/>
              </a:rPr>
              <a:t>Pollution 147 (2007) 489-506)</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4524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6769100" cy="389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0877" y="0"/>
            <a:ext cx="249138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O3 Damage: Rice</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0" y="5334000"/>
            <a:ext cx="9144000" cy="10772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sz="1600" dirty="0" smtClean="0">
                <a:latin typeface="Times New Roman" panose="02020603050405020304" pitchFamily="18" charset="0"/>
                <a:cs typeface="Times New Roman" panose="02020603050405020304" pitchFamily="18" charset="0"/>
              </a:rPr>
              <a:t>Domestic rice </a:t>
            </a:r>
            <a:r>
              <a:rPr lang="en-US" sz="1600" dirty="0">
                <a:latin typeface="Times New Roman" panose="02020603050405020304" pitchFamily="18" charset="0"/>
                <a:cs typeface="Times New Roman" panose="02020603050405020304" pitchFamily="18" charset="0"/>
              </a:rPr>
              <a:t>responses to elevated </a:t>
            </a:r>
            <a:r>
              <a:rPr lang="en-US" sz="1600" dirty="0" smtClean="0">
                <a:latin typeface="Times New Roman" panose="02020603050405020304" pitchFamily="18" charset="0"/>
                <a:cs typeface="Times New Roman" panose="02020603050405020304" pitchFamily="18" charset="0"/>
              </a:rPr>
              <a:t>ozone. </a:t>
            </a:r>
            <a:r>
              <a:rPr lang="en-US" sz="1600" dirty="0">
                <a:latin typeface="Times New Roman" panose="02020603050405020304" pitchFamily="18" charset="0"/>
                <a:cs typeface="Times New Roman" panose="02020603050405020304" pitchFamily="18" charset="0"/>
              </a:rPr>
              <a:t>Symbols represent </a:t>
            </a:r>
            <a:r>
              <a:rPr lang="en-US" sz="1600" dirty="0" smtClean="0">
                <a:latin typeface="Times New Roman" panose="02020603050405020304" pitchFamily="18" charset="0"/>
                <a:cs typeface="Times New Roman" panose="02020603050405020304" pitchFamily="18" charset="0"/>
              </a:rPr>
              <a:t>the percent </a:t>
            </a:r>
            <a:r>
              <a:rPr lang="en-US" sz="1600" dirty="0">
                <a:latin typeface="Times New Roman" panose="02020603050405020304" pitchFamily="18" charset="0"/>
                <a:cs typeface="Times New Roman" panose="02020603050405020304" pitchFamily="18" charset="0"/>
              </a:rPr>
              <a:t>change at elevated </a:t>
            </a:r>
            <a:r>
              <a:rPr lang="en-US" sz="1600" dirty="0" smtClean="0">
                <a:latin typeface="Times New Roman" panose="02020603050405020304" pitchFamily="18" charset="0"/>
                <a:cs typeface="Times New Roman" panose="02020603050405020304" pitchFamily="18" charset="0"/>
              </a:rPr>
              <a:t>CO2 and </a:t>
            </a:r>
            <a:r>
              <a:rPr lang="en-US" sz="1600" dirty="0">
                <a:latin typeface="Times New Roman" panose="02020603050405020304" pitchFamily="18" charset="0"/>
                <a:cs typeface="Times New Roman" panose="02020603050405020304" pitchFamily="18" charset="0"/>
              </a:rPr>
              <a:t>are surrounded by </a:t>
            </a:r>
            <a:r>
              <a:rPr lang="en-US" sz="1600" dirty="0" smtClean="0">
                <a:latin typeface="Times New Roman" panose="02020603050405020304" pitchFamily="18" charset="0"/>
                <a:cs typeface="Times New Roman" panose="02020603050405020304" pitchFamily="18" charset="0"/>
              </a:rPr>
              <a:t>95% confidence </a:t>
            </a:r>
            <a:r>
              <a:rPr lang="en-US" sz="1600" dirty="0">
                <a:latin typeface="Times New Roman" panose="02020603050405020304" pitchFamily="18" charset="0"/>
                <a:cs typeface="Times New Roman" panose="02020603050405020304" pitchFamily="18" charset="0"/>
              </a:rPr>
              <a:t>intervals. The mean treatment O3 concentrations </a:t>
            </a:r>
            <a:r>
              <a:rPr lang="en-US" sz="1600" dirty="0" smtClean="0">
                <a:latin typeface="Times New Roman" panose="02020603050405020304" pitchFamily="18" charset="0"/>
                <a:cs typeface="Times New Roman" panose="02020603050405020304" pitchFamily="18" charset="0"/>
              </a:rPr>
              <a:t>for each </a:t>
            </a:r>
            <a:r>
              <a:rPr lang="en-US" sz="1600" dirty="0">
                <a:latin typeface="Times New Roman" panose="02020603050405020304" pitchFamily="18" charset="0"/>
                <a:cs typeface="Times New Roman" panose="02020603050405020304" pitchFamily="18" charset="0"/>
              </a:rPr>
              <a:t>variable are given on the right axis and degrees of </a:t>
            </a:r>
            <a:r>
              <a:rPr lang="en-US" sz="1600" dirty="0" smtClean="0">
                <a:latin typeface="Times New Roman" panose="02020603050405020304" pitchFamily="18" charset="0"/>
                <a:cs typeface="Times New Roman" panose="02020603050405020304" pitchFamily="18" charset="0"/>
              </a:rPr>
              <a:t>freedom for </a:t>
            </a:r>
            <a:r>
              <a:rPr lang="en-US" sz="1600" dirty="0">
                <a:latin typeface="Times New Roman" panose="02020603050405020304" pitchFamily="18" charset="0"/>
                <a:cs typeface="Times New Roman" panose="02020603050405020304" pitchFamily="18" charset="0"/>
              </a:rPr>
              <a:t>each agronomic or physiological parameter are given </a:t>
            </a:r>
            <a:r>
              <a:rPr lang="en-US" sz="1600" dirty="0" smtClean="0">
                <a:latin typeface="Times New Roman" panose="02020603050405020304" pitchFamily="18" charset="0"/>
                <a:cs typeface="Times New Roman" panose="02020603050405020304" pitchFamily="18" charset="0"/>
              </a:rPr>
              <a:t>in parentheses</a:t>
            </a:r>
            <a:r>
              <a:rPr lang="en-US" sz="1600" dirty="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6" name="Rectangle 5"/>
          <p:cNvSpPr/>
          <p:nvPr/>
        </p:nvSpPr>
        <p:spPr>
          <a:xfrm>
            <a:off x="0" y="6396335"/>
            <a:ext cx="9144000" cy="461665"/>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Ainsworth, E., 2008, Rice </a:t>
            </a:r>
            <a:r>
              <a:rPr lang="en-US" sz="1200" dirty="0">
                <a:latin typeface="Times New Roman" panose="02020603050405020304" pitchFamily="18" charset="0"/>
                <a:cs typeface="Times New Roman" panose="02020603050405020304" pitchFamily="18" charset="0"/>
              </a:rPr>
              <a:t>production in a changing climate: a </a:t>
            </a:r>
            <a:r>
              <a:rPr lang="en-US" sz="1200" dirty="0" smtClean="0">
                <a:latin typeface="Times New Roman" panose="02020603050405020304" pitchFamily="18" charset="0"/>
                <a:cs typeface="Times New Roman" panose="02020603050405020304" pitchFamily="18" charset="0"/>
              </a:rPr>
              <a:t>meta-analysis of </a:t>
            </a:r>
            <a:r>
              <a:rPr lang="en-US" sz="1200" dirty="0">
                <a:latin typeface="Times New Roman" panose="02020603050405020304" pitchFamily="18" charset="0"/>
                <a:cs typeface="Times New Roman" panose="02020603050405020304" pitchFamily="18" charset="0"/>
              </a:rPr>
              <a:t>responses to elevated carbon dioxide and elevated</a:t>
            </a:r>
          </a:p>
          <a:p>
            <a:r>
              <a:rPr lang="en-US" sz="1200" dirty="0">
                <a:latin typeface="Times New Roman" panose="02020603050405020304" pitchFamily="18" charset="0"/>
                <a:cs typeface="Times New Roman" panose="02020603050405020304" pitchFamily="18" charset="0"/>
              </a:rPr>
              <a:t>ozone </a:t>
            </a:r>
            <a:r>
              <a:rPr lang="en-US" sz="1200" dirty="0" smtClean="0">
                <a:latin typeface="Times New Roman" panose="02020603050405020304" pitchFamily="18" charset="0"/>
                <a:cs typeface="Times New Roman" panose="02020603050405020304" pitchFamily="18" charset="0"/>
              </a:rPr>
              <a:t>concentration, Global </a:t>
            </a:r>
            <a:r>
              <a:rPr lang="en-US" sz="1200" dirty="0">
                <a:latin typeface="Times New Roman" panose="02020603050405020304" pitchFamily="18" charset="0"/>
                <a:cs typeface="Times New Roman" panose="02020603050405020304" pitchFamily="18" charset="0"/>
              </a:rPr>
              <a:t>Change Biology (2008) 14, 1642–1650, </a:t>
            </a:r>
            <a:r>
              <a:rPr lang="en-US" sz="1200" dirty="0" err="1">
                <a:latin typeface="Times New Roman" panose="02020603050405020304" pitchFamily="18" charset="0"/>
                <a:cs typeface="Times New Roman" panose="02020603050405020304" pitchFamily="18" charset="0"/>
              </a:rPr>
              <a:t>doi</a:t>
            </a:r>
            <a:r>
              <a:rPr lang="en-US" sz="1200" dirty="0">
                <a:latin typeface="Times New Roman" panose="02020603050405020304" pitchFamily="18" charset="0"/>
                <a:cs typeface="Times New Roman" panose="02020603050405020304" pitchFamily="18" charset="0"/>
              </a:rPr>
              <a:t>: 10.1111/j.1365-2486.2008.01594</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30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628" y="671691"/>
            <a:ext cx="8001000" cy="5909310"/>
          </a:xfrm>
          <a:prstGeom prst="rect">
            <a:avLst/>
          </a:prstGeom>
        </p:spPr>
        <p:txBody>
          <a:bodyPr wrap="square">
            <a:spAutoFit/>
          </a:bodyPr>
          <a:lstStyle/>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Leaves exposed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high O3 showed </a:t>
            </a:r>
            <a:r>
              <a:rPr lang="en-US" dirty="0">
                <a:latin typeface="Times New Roman" panose="02020603050405020304" pitchFamily="18" charset="0"/>
                <a:cs typeface="Times New Roman" panose="02020603050405020304" pitchFamily="18" charset="0"/>
              </a:rPr>
              <a:t>symptoms of </a:t>
            </a:r>
            <a:r>
              <a:rPr lang="en-US" dirty="0" smtClean="0">
                <a:latin typeface="Times New Roman" panose="02020603050405020304" pitchFamily="18" charset="0"/>
                <a:cs typeface="Times New Roman" panose="02020603050405020304" pitchFamily="18" charset="0"/>
              </a:rPr>
              <a:t>ozone toxicity </a:t>
            </a:r>
            <a:r>
              <a:rPr lang="en-US" dirty="0">
                <a:latin typeface="Times New Roman" panose="02020603050405020304" pitchFamily="18" charset="0"/>
                <a:cs typeface="Times New Roman" panose="02020603050405020304" pitchFamily="18" charset="0"/>
              </a:rPr>
              <a:t>including interveinal leaf bleaching and early </a:t>
            </a:r>
            <a:r>
              <a:rPr lang="en-US" dirty="0" smtClean="0">
                <a:latin typeface="Times New Roman" panose="02020603050405020304" pitchFamily="18" charset="0"/>
                <a:cs typeface="Times New Roman" panose="02020603050405020304" pitchFamily="18" charset="0"/>
              </a:rPr>
              <a:t>leaf senescence.</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rate of CO2 assimilation of seedlings in the high-O3 </a:t>
            </a:r>
            <a:r>
              <a:rPr lang="en-US" dirty="0" smtClean="0">
                <a:latin typeface="Times New Roman" panose="02020603050405020304" pitchFamily="18" charset="0"/>
                <a:cs typeface="Times New Roman" panose="02020603050405020304" pitchFamily="18" charset="0"/>
              </a:rPr>
              <a:t>treatment was </a:t>
            </a:r>
            <a:r>
              <a:rPr lang="en-US" dirty="0">
                <a:latin typeface="Times New Roman" panose="02020603050405020304" pitchFamily="18" charset="0"/>
                <a:cs typeface="Times New Roman" panose="02020603050405020304" pitchFamily="18" charset="0"/>
              </a:rPr>
              <a:t>lower than that of seedlings in the low-O3 </a:t>
            </a:r>
            <a:r>
              <a:rPr lang="en-US" dirty="0" smtClean="0">
                <a:latin typeface="Times New Roman" panose="02020603050405020304" pitchFamily="18" charset="0"/>
                <a:cs typeface="Times New Roman" panose="02020603050405020304" pitchFamily="18" charset="0"/>
              </a:rPr>
              <a:t>treatment</a:t>
            </a:r>
          </a:p>
          <a:p>
            <a:pPr marL="285750" indent="-285750">
              <a:buFont typeface="Wingdings" panose="05000000000000000000" pitchFamily="2" charset="2"/>
              <a:buChar char="q"/>
            </a:pPr>
            <a:endParaRPr lang="en-US"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Exposure </a:t>
            </a:r>
            <a:r>
              <a:rPr lang="en-US" dirty="0">
                <a:latin typeface="Times New Roman" panose="02020603050405020304" pitchFamily="18" charset="0"/>
                <a:cs typeface="Times New Roman" panose="02020603050405020304" pitchFamily="18" charset="0"/>
              </a:rPr>
              <a:t>to high ozone concentrations </a:t>
            </a:r>
            <a:r>
              <a:rPr lang="en-US" dirty="0" smtClean="0">
                <a:latin typeface="Times New Roman" panose="02020603050405020304" pitchFamily="18" charset="0"/>
                <a:cs typeface="Times New Roman" panose="02020603050405020304" pitchFamily="18" charset="0"/>
              </a:rPr>
              <a:t>shifted the </a:t>
            </a:r>
            <a:r>
              <a:rPr lang="en-US" dirty="0">
                <a:latin typeface="Times New Roman" panose="02020603050405020304" pitchFamily="18" charset="0"/>
                <a:cs typeface="Times New Roman" panose="02020603050405020304" pitchFamily="18" charset="0"/>
              </a:rPr>
              <a:t>seasonal cycle so that cold acclimation of the stems </a:t>
            </a:r>
            <a:r>
              <a:rPr lang="en-US" dirty="0" smtClean="0">
                <a:latin typeface="Times New Roman" panose="02020603050405020304" pitchFamily="18" charset="0"/>
                <a:cs typeface="Times New Roman" panose="02020603050405020304" pitchFamily="18" charset="0"/>
              </a:rPr>
              <a:t>occurred earlier </a:t>
            </a:r>
            <a:r>
              <a:rPr lang="en-US" dirty="0">
                <a:latin typeface="Times New Roman" panose="02020603050405020304" pitchFamily="18" charset="0"/>
                <a:cs typeface="Times New Roman" panose="02020603050405020304" pitchFamily="18" charset="0"/>
              </a:rPr>
              <a:t>in the fall and swelling of buds occurred </a:t>
            </a:r>
            <a:r>
              <a:rPr lang="en-US" dirty="0" smtClean="0">
                <a:latin typeface="Times New Roman" panose="02020603050405020304" pitchFamily="18" charset="0"/>
                <a:cs typeface="Times New Roman" panose="02020603050405020304" pitchFamily="18" charset="0"/>
              </a:rPr>
              <a:t>earlier in </a:t>
            </a:r>
            <a:r>
              <a:rPr lang="en-US" dirty="0">
                <a:latin typeface="Times New Roman" panose="02020603050405020304" pitchFamily="18" charset="0"/>
                <a:cs typeface="Times New Roman" panose="02020603050405020304" pitchFamily="18" charset="0"/>
              </a:rPr>
              <a:t>the following spring.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Early </a:t>
            </a:r>
            <a:r>
              <a:rPr lang="en-US" dirty="0">
                <a:latin typeface="Times New Roman" panose="02020603050405020304" pitchFamily="18" charset="0"/>
                <a:cs typeface="Times New Roman" panose="02020603050405020304" pitchFamily="18" charset="0"/>
              </a:rPr>
              <a:t>bud swelling in spring </a:t>
            </a:r>
            <a:r>
              <a:rPr lang="en-US" dirty="0" smtClean="0">
                <a:latin typeface="Times New Roman" panose="02020603050405020304" pitchFamily="18" charset="0"/>
                <a:cs typeface="Times New Roman" panose="02020603050405020304" pitchFamily="18" charset="0"/>
              </a:rPr>
              <a:t>could increase </a:t>
            </a:r>
            <a:r>
              <a:rPr lang="en-US" dirty="0">
                <a:latin typeface="Times New Roman" panose="02020603050405020304" pitchFamily="18" charset="0"/>
                <a:cs typeface="Times New Roman" panose="02020603050405020304" pitchFamily="18" charset="0"/>
              </a:rPr>
              <a:t>bud sensitivity to late winter frost.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smtClean="0">
                <a:latin typeface="Times New Roman" panose="02020603050405020304" pitchFamily="18" charset="0"/>
                <a:cs typeface="Times New Roman" panose="02020603050405020304" pitchFamily="18" charset="0"/>
              </a:rPr>
              <a:t>Ozone exposure during </a:t>
            </a:r>
            <a:r>
              <a:rPr lang="en-US" dirty="0">
                <a:latin typeface="Times New Roman" panose="02020603050405020304" pitchFamily="18" charset="0"/>
                <a:cs typeface="Times New Roman" panose="02020603050405020304" pitchFamily="18" charset="0"/>
              </a:rPr>
              <a:t>a single growing season did not lower the </a:t>
            </a:r>
            <a:r>
              <a:rPr lang="en-US" dirty="0" smtClean="0">
                <a:latin typeface="Times New Roman" panose="02020603050405020304" pitchFamily="18" charset="0"/>
                <a:cs typeface="Times New Roman" panose="02020603050405020304" pitchFamily="18" charset="0"/>
              </a:rPr>
              <a:t>freezing tolerance </a:t>
            </a:r>
            <a:r>
              <a:rPr lang="en-US" dirty="0">
                <a:latin typeface="Times New Roman" panose="02020603050405020304" pitchFamily="18" charset="0"/>
                <a:cs typeface="Times New Roman" panose="02020603050405020304" pitchFamily="18" charset="0"/>
              </a:rPr>
              <a:t>of stems of maple seedlings during the critical </a:t>
            </a:r>
            <a:r>
              <a:rPr lang="en-US" dirty="0" smtClean="0">
                <a:latin typeface="Times New Roman" panose="02020603050405020304" pitchFamily="18" charset="0"/>
                <a:cs typeface="Times New Roman" panose="02020603050405020304" pitchFamily="18" charset="0"/>
              </a:rPr>
              <a:t>periods of </a:t>
            </a:r>
            <a:r>
              <a:rPr lang="en-US" dirty="0">
                <a:latin typeface="Times New Roman" panose="02020603050405020304" pitchFamily="18" charset="0"/>
                <a:cs typeface="Times New Roman" panose="02020603050405020304" pitchFamily="18" charset="0"/>
              </a:rPr>
              <a:t>cold acclimation and de-acclimation.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reduced </a:t>
            </a:r>
            <a:r>
              <a:rPr lang="en-US" dirty="0">
                <a:latin typeface="Times New Roman" panose="02020603050405020304" pitchFamily="18" charset="0"/>
                <a:cs typeface="Times New Roman" panose="02020603050405020304" pitchFamily="18" charset="0"/>
              </a:rPr>
              <a:t>capacity to assimilate carbon as a result of an </a:t>
            </a:r>
            <a:r>
              <a:rPr lang="en-US" dirty="0" smtClean="0">
                <a:latin typeface="Times New Roman" panose="02020603050405020304" pitchFamily="18" charset="0"/>
                <a:cs typeface="Times New Roman" panose="02020603050405020304" pitchFamily="18" charset="0"/>
              </a:rPr>
              <a:t>ozone induced decrease </a:t>
            </a:r>
            <a:r>
              <a:rPr lang="en-US" dirty="0">
                <a:latin typeface="Times New Roman" panose="02020603050405020304" pitchFamily="18" charset="0"/>
                <a:cs typeface="Times New Roman" panose="02020603050405020304" pitchFamily="18" charset="0"/>
              </a:rPr>
              <a:t>in photosynthetic rate could have a </a:t>
            </a:r>
            <a:r>
              <a:rPr lang="en-US" dirty="0" smtClean="0">
                <a:latin typeface="Times New Roman" panose="02020603050405020304" pitchFamily="18" charset="0"/>
                <a:cs typeface="Times New Roman" panose="02020603050405020304" pitchFamily="18" charset="0"/>
              </a:rPr>
              <a:t>major impact </a:t>
            </a:r>
            <a:r>
              <a:rPr lang="en-US" dirty="0">
                <a:latin typeface="Times New Roman" panose="02020603050405020304" pitchFamily="18" charset="0"/>
                <a:cs typeface="Times New Roman" panose="02020603050405020304" pitchFamily="18" charset="0"/>
              </a:rPr>
              <a:t>on tree growth and freezing tolerance if the trees </a:t>
            </a:r>
            <a:r>
              <a:rPr lang="en-US" dirty="0" smtClean="0">
                <a:latin typeface="Times New Roman" panose="02020603050405020304" pitchFamily="18" charset="0"/>
                <a:cs typeface="Times New Roman" panose="02020603050405020304" pitchFamily="18" charset="0"/>
              </a:rPr>
              <a:t>are subjected </a:t>
            </a:r>
            <a:r>
              <a:rPr lang="en-US" dirty="0">
                <a:latin typeface="Times New Roman" panose="02020603050405020304" pitchFamily="18" charset="0"/>
                <a:cs typeface="Times New Roman" panose="02020603050405020304" pitchFamily="18" charset="0"/>
              </a:rPr>
              <a:t>to chronic exposure to O3 for several years.</a:t>
            </a:r>
          </a:p>
        </p:txBody>
      </p:sp>
      <p:sp>
        <p:nvSpPr>
          <p:cNvPr id="5" name="TextBox 4"/>
          <p:cNvSpPr txBox="1"/>
          <p:nvPr/>
        </p:nvSpPr>
        <p:spPr>
          <a:xfrm>
            <a:off x="20877" y="0"/>
            <a:ext cx="3606308"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O3 Damage: Sugar Maple</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0" y="6581001"/>
            <a:ext cx="7636449" cy="276999"/>
          </a:xfrm>
          <a:prstGeom prst="rect">
            <a:avLst/>
          </a:prstGeom>
        </p:spPr>
        <p:txBody>
          <a:bodyPr wrap="none">
            <a:spAutoFit/>
          </a:bodyPr>
          <a:lstStyle/>
          <a:p>
            <a:r>
              <a:rPr lang="en-US" sz="1200" dirty="0" smtClean="0">
                <a:latin typeface="Times New Roman" panose="02020603050405020304" pitchFamily="18" charset="0"/>
                <a:cs typeface="Times New Roman" panose="02020603050405020304" pitchFamily="18" charset="0"/>
              </a:rPr>
              <a:t>Bertrand, A. et al</a:t>
            </a:r>
            <a:r>
              <a:rPr lang="en-US" sz="1200" dirty="0">
                <a:latin typeface="Times New Roman" panose="02020603050405020304" pitchFamily="18" charset="0"/>
                <a:cs typeface="Times New Roman" panose="02020603050405020304" pitchFamily="18" charset="0"/>
              </a:rPr>
              <a:t>., 1999, Influence of ozone on cold acclimation in sugar maple seedlings, Tree Physiology 19, 527--534</a:t>
            </a:r>
          </a:p>
        </p:txBody>
      </p:sp>
    </p:spTree>
    <p:extLst>
      <p:ext uri="{BB962C8B-B14F-4D97-AF65-F5344CB8AC3E}">
        <p14:creationId xmlns:p14="http://schemas.microsoft.com/office/powerpoint/2010/main" val="379409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533400"/>
            <a:ext cx="8839200" cy="5909310"/>
          </a:xfrm>
          <a:prstGeom prst="rect">
            <a:avLst/>
          </a:prstGeom>
        </p:spPr>
        <p:txBody>
          <a:bodyPr wrap="square" numCol="1">
            <a:spAutoFit/>
          </a:bodyPr>
          <a:lstStyle/>
          <a:p>
            <a:pPr marL="342900" lvl="0" indent="-342900">
              <a:buFont typeface="+mj-lt"/>
              <a:buAutoNum type="arabicParenR"/>
            </a:pPr>
            <a:r>
              <a:rPr lang="en-US" dirty="0" smtClean="0">
                <a:latin typeface="Times New Roman" panose="02020603050405020304" pitchFamily="18" charset="0"/>
                <a:cs typeface="Times New Roman" panose="02020603050405020304" pitchFamily="18" charset="0"/>
              </a:rPr>
              <a:t>Check </a:t>
            </a:r>
            <a:r>
              <a:rPr lang="en-US" dirty="0">
                <a:latin typeface="Times New Roman" panose="02020603050405020304" pitchFamily="18" charset="0"/>
                <a:cs typeface="Times New Roman" panose="02020603050405020304" pitchFamily="18" charset="0"/>
              </a:rPr>
              <a:t>daily air pollution forecasts in your area. </a:t>
            </a:r>
            <a:r>
              <a:rPr 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hlinkClick r:id="rId2"/>
              </a:rPr>
              <a:t>https://www.airnow.gov</a:t>
            </a:r>
            <a:r>
              <a:rPr lang="en-US" dirty="0" smtClean="0">
                <a:latin typeface="Times New Roman" panose="02020603050405020304" pitchFamily="18" charset="0"/>
                <a:cs typeface="Times New Roman" panose="02020603050405020304" pitchFamily="18" charset="0"/>
                <a:hlinkClick r:id="rId2"/>
              </a:rPr>
              <a:t>/</a:t>
            </a:r>
            <a:r>
              <a:rPr lang="en-US" dirty="0" smtClean="0">
                <a:latin typeface="Times New Roman" panose="02020603050405020304" pitchFamily="18" charset="0"/>
                <a:cs typeface="Times New Roman" panose="02020603050405020304" pitchFamily="18" charset="0"/>
              </a:rPr>
              <a:t>)</a:t>
            </a:r>
          </a:p>
          <a:p>
            <a:pPr marL="342900" lvl="0" indent="-342900">
              <a:buFont typeface="+mj-lt"/>
              <a:buAutoNum type="arabicParenR"/>
            </a:pPr>
            <a:endParaRPr lang="en-US" dirty="0">
              <a:latin typeface="Times New Roman" panose="02020603050405020304" pitchFamily="18" charset="0"/>
              <a:cs typeface="Times New Roman" panose="02020603050405020304" pitchFamily="18" charset="0"/>
            </a:endParaRPr>
          </a:p>
          <a:p>
            <a:pPr marL="342900" lvl="0" indent="-342900">
              <a:buFont typeface="+mj-lt"/>
              <a:buAutoNum type="arabicParenR"/>
            </a:pPr>
            <a:r>
              <a:rPr lang="en-US" dirty="0">
                <a:latin typeface="Times New Roman" panose="02020603050405020304" pitchFamily="18" charset="0"/>
                <a:cs typeface="Times New Roman" panose="02020603050405020304" pitchFamily="18" charset="0"/>
              </a:rPr>
              <a:t>Avoid exercising outdoors when pollution levels are high. </a:t>
            </a:r>
            <a:r>
              <a:rPr lang="en-US" dirty="0" smtClean="0">
                <a:latin typeface="Times New Roman" panose="02020603050405020304" pitchFamily="18" charset="0"/>
                <a:cs typeface="Times New Roman" panose="02020603050405020304" pitchFamily="18" charset="0"/>
              </a:rPr>
              <a:t>Limit </a:t>
            </a:r>
            <a:r>
              <a:rPr lang="en-US" dirty="0">
                <a:latin typeface="Times New Roman" panose="02020603050405020304" pitchFamily="18" charset="0"/>
                <a:cs typeface="Times New Roman" panose="02020603050405020304" pitchFamily="18" charset="0"/>
              </a:rPr>
              <a:t>the amount of time your child spends playing outdoors if the air quality is unhealthy</a:t>
            </a:r>
            <a:r>
              <a:rPr lang="en-US" dirty="0" smtClean="0">
                <a:latin typeface="Times New Roman" panose="02020603050405020304" pitchFamily="18" charset="0"/>
                <a:cs typeface="Times New Roman" panose="02020603050405020304" pitchFamily="18" charset="0"/>
              </a:rPr>
              <a:t>.</a:t>
            </a:r>
          </a:p>
          <a:p>
            <a:pPr marL="342900" lvl="0" indent="-342900">
              <a:buFont typeface="+mj-lt"/>
              <a:buAutoNum type="arabicParenR"/>
            </a:pPr>
            <a:endParaRPr lang="en-US" dirty="0">
              <a:latin typeface="Times New Roman" panose="02020603050405020304" pitchFamily="18" charset="0"/>
              <a:cs typeface="Times New Roman" panose="02020603050405020304" pitchFamily="18" charset="0"/>
            </a:endParaRPr>
          </a:p>
          <a:p>
            <a:pPr marL="342900" lvl="0" indent="-342900">
              <a:buFont typeface="+mj-lt"/>
              <a:buAutoNum type="arabicParenR"/>
            </a:pPr>
            <a:r>
              <a:rPr lang="en-US" dirty="0" smtClean="0">
                <a:latin typeface="Times New Roman" panose="02020603050405020304" pitchFamily="18" charset="0"/>
                <a:cs typeface="Times New Roman" panose="02020603050405020304" pitchFamily="18" charset="0"/>
              </a:rPr>
              <a:t>Avoid </a:t>
            </a:r>
            <a:r>
              <a:rPr lang="en-US" dirty="0">
                <a:latin typeface="Times New Roman" panose="02020603050405020304" pitchFamily="18" charset="0"/>
                <a:cs typeface="Times New Roman" panose="02020603050405020304" pitchFamily="18" charset="0"/>
              </a:rPr>
              <a:t>exercising near high-traffic areas. Even when air quality forecasts are green, the vehicles on busy highways can create high pollution levels up to one-third mile away</a:t>
            </a:r>
            <a:r>
              <a:rPr lang="en-US" dirty="0" smtClean="0">
                <a:latin typeface="Times New Roman" panose="02020603050405020304" pitchFamily="18" charset="0"/>
                <a:cs typeface="Times New Roman" panose="02020603050405020304" pitchFamily="18" charset="0"/>
              </a:rPr>
              <a:t>.</a:t>
            </a:r>
          </a:p>
          <a:p>
            <a:pPr marL="342900" lvl="0" indent="-342900">
              <a:buFont typeface="+mj-lt"/>
              <a:buAutoNum type="arabicParenR"/>
            </a:pPr>
            <a:endParaRPr lang="en-US" dirty="0">
              <a:latin typeface="Times New Roman" panose="02020603050405020304" pitchFamily="18" charset="0"/>
              <a:cs typeface="Times New Roman" panose="02020603050405020304" pitchFamily="18" charset="0"/>
            </a:endParaRPr>
          </a:p>
          <a:p>
            <a:pPr marL="342900" lvl="0" indent="-342900">
              <a:buFont typeface="+mj-lt"/>
              <a:buAutoNum type="arabicParenR"/>
            </a:pPr>
            <a:r>
              <a:rPr lang="en-US" dirty="0">
                <a:latin typeface="Times New Roman" panose="02020603050405020304" pitchFamily="18" charset="0"/>
                <a:cs typeface="Times New Roman" panose="02020603050405020304" pitchFamily="18" charset="0"/>
              </a:rPr>
              <a:t>Use less energy in your home. </a:t>
            </a:r>
            <a:r>
              <a:rPr lang="en-US" dirty="0" smtClean="0">
                <a:latin typeface="Times New Roman" panose="02020603050405020304" pitchFamily="18" charset="0"/>
                <a:cs typeface="Times New Roman" panose="02020603050405020304" pitchFamily="18" charset="0"/>
              </a:rPr>
              <a:t>Check U.S</a:t>
            </a:r>
            <a:r>
              <a:rPr lang="en-US" dirty="0">
                <a:latin typeface="Times New Roman" panose="02020603050405020304" pitchFamily="18" charset="0"/>
                <a:cs typeface="Times New Roman" panose="02020603050405020304" pitchFamily="18" charset="0"/>
              </a:rPr>
              <a:t>. Environmental Protection Agency's </a:t>
            </a:r>
            <a:r>
              <a:rPr lang="en-US" dirty="0" smtClean="0">
                <a:latin typeface="Times New Roman" panose="02020603050405020304" pitchFamily="18" charset="0"/>
                <a:cs typeface="Times New Roman" panose="02020603050405020304" pitchFamily="18" charset="0"/>
              </a:rPr>
              <a:t>tips </a:t>
            </a:r>
            <a:r>
              <a:rPr lang="en-US" dirty="0">
                <a:latin typeface="Times New Roman" panose="02020603050405020304" pitchFamily="18" charset="0"/>
                <a:cs typeface="Times New Roman" panose="02020603050405020304" pitchFamily="18" charset="0"/>
              </a:rPr>
              <a:t>for conserving </a:t>
            </a:r>
            <a:r>
              <a:rPr lang="en-US" dirty="0" smtClean="0">
                <a:latin typeface="Times New Roman" panose="02020603050405020304" pitchFamily="18" charset="0"/>
                <a:cs typeface="Times New Roman" panose="02020603050405020304" pitchFamily="18" charset="0"/>
              </a:rPr>
              <a:t>energy </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hlinkClick r:id="rId3"/>
              </a:rPr>
              <a:t>https</a:t>
            </a:r>
            <a:r>
              <a:rPr lang="en-US" dirty="0">
                <a:latin typeface="Times New Roman" panose="02020603050405020304" pitchFamily="18" charset="0"/>
                <a:cs typeface="Times New Roman" panose="02020603050405020304" pitchFamily="18" charset="0"/>
                <a:hlinkClick r:id="rId3"/>
              </a:rPr>
              <a:t>://</a:t>
            </a:r>
            <a:r>
              <a:rPr lang="en-US" dirty="0" smtClean="0">
                <a:latin typeface="Times New Roman" panose="02020603050405020304" pitchFamily="18" charset="0"/>
                <a:cs typeface="Times New Roman" panose="02020603050405020304" pitchFamily="18" charset="0"/>
                <a:hlinkClick r:id="rId3"/>
              </a:rPr>
              <a:t>www3.epa.gov/climatechange/wycd/home.html</a:t>
            </a:r>
            <a:r>
              <a:rPr lang="en-US" dirty="0" smtClean="0">
                <a:latin typeface="Times New Roman" panose="02020603050405020304" pitchFamily="18" charset="0"/>
                <a:cs typeface="Times New Roman" panose="02020603050405020304" pitchFamily="18" charset="0"/>
              </a:rPr>
              <a:t>).</a:t>
            </a:r>
          </a:p>
          <a:p>
            <a:pPr marL="342900" lvl="0" indent="-342900">
              <a:buFont typeface="+mj-lt"/>
              <a:buAutoNum type="arabicParenR"/>
            </a:pPr>
            <a:endParaRPr lang="en-US" dirty="0">
              <a:latin typeface="Times New Roman" panose="02020603050405020304" pitchFamily="18" charset="0"/>
              <a:cs typeface="Times New Roman" panose="02020603050405020304" pitchFamily="18" charset="0"/>
            </a:endParaRPr>
          </a:p>
          <a:p>
            <a:pPr marL="342900" lvl="0" indent="-342900">
              <a:buFont typeface="+mj-lt"/>
              <a:buAutoNum type="arabicParenR"/>
            </a:pPr>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educe </a:t>
            </a:r>
            <a:r>
              <a:rPr lang="en-US" dirty="0">
                <a:latin typeface="Times New Roman" panose="02020603050405020304" pitchFamily="18" charset="0"/>
                <a:cs typeface="Times New Roman" panose="02020603050405020304" pitchFamily="18" charset="0"/>
              </a:rPr>
              <a:t>school bus emissions. </a:t>
            </a:r>
            <a:r>
              <a:rPr lang="en-US" dirty="0" smtClean="0">
                <a:latin typeface="Times New Roman" panose="02020603050405020304" pitchFamily="18" charset="0"/>
                <a:cs typeface="Times New Roman" panose="02020603050405020304" pitchFamily="18" charset="0"/>
              </a:rPr>
              <a:t>Many </a:t>
            </a:r>
            <a:r>
              <a:rPr lang="en-US" dirty="0">
                <a:latin typeface="Times New Roman" panose="02020603050405020304" pitchFamily="18" charset="0"/>
                <a:cs typeface="Times New Roman" panose="02020603050405020304" pitchFamily="18" charset="0"/>
              </a:rPr>
              <a:t>school systems are using the U.S. EPA's Clean School Bus Campaign </a:t>
            </a:r>
            <a:r>
              <a:rPr 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hlinkClick r:id="rId4"/>
              </a:rPr>
              <a:t>https://</a:t>
            </a:r>
            <a:r>
              <a:rPr lang="en-US" dirty="0" smtClean="0">
                <a:latin typeface="Times New Roman" panose="02020603050405020304" pitchFamily="18" charset="0"/>
                <a:cs typeface="Times New Roman" panose="02020603050405020304" pitchFamily="18" charset="0"/>
                <a:hlinkClick r:id="rId4"/>
              </a:rPr>
              <a:t>www.epa.gov/cleandiesel/clean-school-bus</a:t>
            </a:r>
            <a:r>
              <a:rPr lang="en-US" dirty="0" smtClean="0">
                <a:latin typeface="Times New Roman" panose="02020603050405020304" pitchFamily="18" charset="0"/>
                <a:cs typeface="Times New Roman" panose="02020603050405020304" pitchFamily="18" charset="0"/>
              </a:rPr>
              <a:t>) </a:t>
            </a:r>
          </a:p>
          <a:p>
            <a:pPr marL="342900" lvl="0" indent="-342900">
              <a:buFont typeface="+mj-lt"/>
              <a:buAutoNum type="arabicParenR"/>
            </a:pPr>
            <a:endParaRPr lang="en-US" dirty="0" smtClean="0">
              <a:latin typeface="Times New Roman" panose="02020603050405020304" pitchFamily="18" charset="0"/>
              <a:cs typeface="Times New Roman" panose="02020603050405020304" pitchFamily="18" charset="0"/>
            </a:endParaRPr>
          </a:p>
          <a:p>
            <a:pPr marL="342900" lvl="0" indent="-342900">
              <a:buFont typeface="+mj-lt"/>
              <a:buAutoNum type="arabicParenR"/>
            </a:pPr>
            <a:r>
              <a:rPr lang="en-US" dirty="0" smtClean="0">
                <a:latin typeface="Times New Roman" panose="02020603050405020304" pitchFamily="18" charset="0"/>
                <a:cs typeface="Times New Roman" panose="02020603050405020304" pitchFamily="18" charset="0"/>
              </a:rPr>
              <a:t>Don't </a:t>
            </a:r>
            <a:r>
              <a:rPr lang="en-US" dirty="0">
                <a:latin typeface="Times New Roman" panose="02020603050405020304" pitchFamily="18" charset="0"/>
                <a:cs typeface="Times New Roman" panose="02020603050405020304" pitchFamily="18" charset="0"/>
              </a:rPr>
              <a:t>burn wood or trash. Burning firewood and trash are among the major sources of particle pollution (soot) in many parts of the </a:t>
            </a:r>
            <a:r>
              <a:rPr lang="en-US" dirty="0">
                <a:latin typeface="Times New Roman" panose="02020603050405020304" pitchFamily="18" charset="0"/>
                <a:cs typeface="Times New Roman" panose="02020603050405020304" pitchFamily="18" charset="0"/>
              </a:rPr>
              <a:t>country (</a:t>
            </a:r>
            <a:r>
              <a:rPr lang="en-US" dirty="0">
                <a:latin typeface="Times New Roman" panose="02020603050405020304" pitchFamily="18" charset="0"/>
                <a:cs typeface="Times New Roman" panose="02020603050405020304" pitchFamily="18" charset="0"/>
                <a:hlinkClick r:id="rId5"/>
              </a:rPr>
              <a:t>https://</a:t>
            </a:r>
            <a:r>
              <a:rPr lang="en-US" dirty="0" smtClean="0">
                <a:latin typeface="Times New Roman" panose="02020603050405020304" pitchFamily="18" charset="0"/>
                <a:cs typeface="Times New Roman" panose="02020603050405020304" pitchFamily="18" charset="0"/>
                <a:hlinkClick r:id="rId5"/>
              </a:rPr>
              <a:t>www.epa.gov/residential-wood-heaters</a:t>
            </a:r>
            <a:r>
              <a:rPr lang="en-US" dirty="0" smtClean="0">
                <a:latin typeface="Times New Roman" panose="02020603050405020304" pitchFamily="18" charset="0"/>
                <a:cs typeface="Times New Roman" panose="02020603050405020304" pitchFamily="18" charset="0"/>
              </a:rPr>
              <a:t>) </a:t>
            </a:r>
          </a:p>
          <a:p>
            <a:pPr marL="342900" lvl="0" indent="-342900">
              <a:buFont typeface="+mj-lt"/>
              <a:buAutoNum type="arabicParenR"/>
            </a:pPr>
            <a:endParaRPr lang="en-US" dirty="0">
              <a:latin typeface="Times New Roman" panose="02020603050405020304" pitchFamily="18" charset="0"/>
              <a:cs typeface="Times New Roman" panose="02020603050405020304" pitchFamily="18" charset="0"/>
            </a:endParaRPr>
          </a:p>
          <a:p>
            <a:pPr marL="342900" lvl="0" indent="-342900">
              <a:buFont typeface="+mj-lt"/>
              <a:buAutoNum type="arabicParenR"/>
            </a:pPr>
            <a:r>
              <a:rPr lang="en-US" dirty="0">
                <a:latin typeface="Times New Roman" panose="02020603050405020304" pitchFamily="18" charset="0"/>
                <a:cs typeface="Times New Roman" panose="02020603050405020304" pitchFamily="18" charset="0"/>
              </a:rPr>
              <a:t>Use hand-powered or electric lawn care equipment rather than gasoline-powered. </a:t>
            </a:r>
            <a:r>
              <a:rPr lang="en-US" dirty="0" smtClean="0">
                <a:latin typeface="Times New Roman" panose="02020603050405020304" pitchFamily="18" charset="0"/>
                <a:cs typeface="Times New Roman" panose="02020603050405020304" pitchFamily="18" charset="0"/>
              </a:rPr>
              <a:t>Don't </a:t>
            </a:r>
            <a:r>
              <a:rPr lang="en-US" dirty="0">
                <a:latin typeface="Times New Roman" panose="02020603050405020304" pitchFamily="18" charset="0"/>
                <a:cs typeface="Times New Roman" panose="02020603050405020304" pitchFamily="18" charset="0"/>
              </a:rPr>
              <a:t>allow anyone to smoke indoors and support measures to make all public places tobacco free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1676400" y="13570"/>
            <a:ext cx="6559360"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Protect Yourself from Unhealthy Air</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0" y="6581001"/>
            <a:ext cx="9144000"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The American Lung Association "State of the Air® 2016" </a:t>
            </a:r>
          </a:p>
        </p:txBody>
      </p:sp>
    </p:spTree>
    <p:extLst>
      <p:ext uri="{BB962C8B-B14F-4D97-AF65-F5344CB8AC3E}">
        <p14:creationId xmlns:p14="http://schemas.microsoft.com/office/powerpoint/2010/main" val="333411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11669"/>
            <a:ext cx="9144000" cy="646331"/>
          </a:xfrm>
          <a:prstGeom prst="rect">
            <a:avLst/>
          </a:prstGeom>
        </p:spPr>
        <p:txBody>
          <a:bodyPr wrap="square">
            <a:spAutoFit/>
          </a:bodyPr>
          <a:lstStyle/>
          <a:p>
            <a:r>
              <a:rPr lang="en-US" dirty="0">
                <a:hlinkClick r:id="rId2"/>
              </a:rPr>
              <a:t>https://</a:t>
            </a:r>
            <a:r>
              <a:rPr lang="en-US" dirty="0" smtClean="0">
                <a:hlinkClick r:id="rId2"/>
              </a:rPr>
              <a:t>www.epa.gov/sites/production/files/2015-08/documents/9-jeff-mears-oneida-nation-ofwiscon.pdf</a:t>
            </a:r>
            <a:r>
              <a:rPr lang="en-US" dirty="0" smtClean="0"/>
              <a:t> </a:t>
            </a:r>
            <a:r>
              <a:rPr lang="en-US" dirty="0"/>
              <a:t>(contact: Jeff Mears, Environmental Area </a:t>
            </a:r>
            <a:r>
              <a:rPr lang="en-US" dirty="0" smtClean="0"/>
              <a:t>Manager Oneida Nation) </a:t>
            </a:r>
            <a:endParaRPr lang="en-US" dirty="0"/>
          </a:p>
        </p:txBody>
      </p:sp>
      <p:pic>
        <p:nvPicPr>
          <p:cNvPr id="10242" name="Picture 2" descr="OEHSEFull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57149"/>
            <a:ext cx="2000250" cy="20002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2900" y="990600"/>
            <a:ext cx="8458200" cy="4308872"/>
          </a:xfrm>
          <a:prstGeom prst="rect">
            <a:avLst/>
          </a:prstGeom>
        </p:spPr>
        <p:txBody>
          <a:bodyPr wrap="square">
            <a:spAutoFit/>
          </a:bodyPr>
          <a:lstStyle/>
          <a:p>
            <a:endParaRPr lang="en-US" dirty="0"/>
          </a:p>
          <a:p>
            <a:r>
              <a:rPr lang="en-US" sz="3200" dirty="0" smtClean="0">
                <a:latin typeface="Times New Roman" panose="02020603050405020304" pitchFamily="18" charset="0"/>
                <a:cs typeface="Times New Roman" panose="02020603050405020304" pitchFamily="18" charset="0"/>
              </a:rPr>
              <a:t>Oneida Nation Climate </a:t>
            </a:r>
            <a:r>
              <a:rPr lang="en-US" sz="3200" dirty="0">
                <a:latin typeface="Times New Roman" panose="02020603050405020304" pitchFamily="18" charset="0"/>
                <a:cs typeface="Times New Roman" panose="02020603050405020304" pitchFamily="18" charset="0"/>
              </a:rPr>
              <a:t>Change Focus </a:t>
            </a:r>
          </a:p>
          <a:p>
            <a:endParaRPr lang="en-US" sz="32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Strategically align the organization </a:t>
            </a:r>
            <a:endParaRPr lang="en-US" sz="2400"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Every department will include climate change in budget requests and strategic planning</a:t>
            </a:r>
            <a:r>
              <a:rPr lang="en-US" sz="2400" dirty="0" smtClean="0">
                <a:latin typeface="Times New Roman" panose="02020603050405020304" pitchFamily="18" charset="0"/>
                <a:cs typeface="Times New Roman" panose="02020603050405020304" pitchFamily="18" charset="0"/>
              </a:rPr>
              <a:t>.</a:t>
            </a:r>
          </a:p>
          <a:p>
            <a:pPr marL="914400" lvl="1" indent="-4572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No </a:t>
            </a:r>
            <a:r>
              <a:rPr lang="en-US" sz="2400" dirty="0">
                <a:latin typeface="Times New Roman" panose="02020603050405020304" pitchFamily="18" charset="0"/>
                <a:cs typeface="Times New Roman" panose="02020603050405020304" pitchFamily="18" charset="0"/>
              </a:rPr>
              <a:t>cost – use existing staff </a:t>
            </a:r>
          </a:p>
          <a:p>
            <a:pPr marL="457200" indent="-4572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Balanced Scorecard </a:t>
            </a:r>
            <a:r>
              <a:rPr lang="en-US" sz="2400" dirty="0" smtClean="0">
                <a:latin typeface="Times New Roman" panose="02020603050405020304" pitchFamily="18" charset="0"/>
                <a:cs typeface="Times New Roman" panose="02020603050405020304" pitchFamily="18" charset="0"/>
              </a:rPr>
              <a:t>model</a:t>
            </a:r>
          </a:p>
          <a:p>
            <a:pPr marL="457200" indent="-457200">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This is not about prevention, we need to adapt</a:t>
            </a:r>
          </a:p>
          <a:p>
            <a:pPr marL="457200" indent="-4572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Not </a:t>
            </a:r>
            <a:r>
              <a:rPr lang="en-US" sz="2400" dirty="0">
                <a:latin typeface="Times New Roman" panose="02020603050405020304" pitchFamily="18" charset="0"/>
                <a:cs typeface="Times New Roman" panose="02020603050405020304" pitchFamily="18" charset="0"/>
              </a:rPr>
              <a:t>short term – fix and get back to normal</a:t>
            </a:r>
          </a:p>
          <a:p>
            <a:pPr marL="457200" indent="-457200">
              <a:buFont typeface="Wingdings" panose="05000000000000000000" pitchFamily="2" charset="2"/>
              <a:buChar char="q"/>
            </a:pPr>
            <a:r>
              <a:rPr lang="en-US" sz="2400" dirty="0" smtClean="0">
                <a:latin typeface="Times New Roman" panose="02020603050405020304" pitchFamily="18" charset="0"/>
                <a:cs typeface="Times New Roman" panose="02020603050405020304" pitchFamily="18" charset="0"/>
              </a:rPr>
              <a:t>New </a:t>
            </a:r>
            <a:r>
              <a:rPr lang="en-US" sz="2400" dirty="0">
                <a:latin typeface="Times New Roman" panose="02020603050405020304" pitchFamily="18" charset="0"/>
                <a:cs typeface="Times New Roman" panose="02020603050405020304" pitchFamily="18" charset="0"/>
              </a:rPr>
              <a:t>normal – adaptation and mitigation</a:t>
            </a:r>
            <a:endParaRPr lang="en-US" sz="2400" dirty="0">
              <a:latin typeface="Times New Roman" panose="02020603050405020304" pitchFamily="18" charset="0"/>
              <a:cs typeface="Times New Roman" panose="02020603050405020304" pitchFamily="18" charset="0"/>
            </a:endParaRP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458870" y="3391766"/>
            <a:ext cx="2802719" cy="230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66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76320"/>
            <a:ext cx="5105400" cy="3053080"/>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4419600" cy="5910580"/>
          </a:xfrm>
          <a:prstGeom prst="rect">
            <a:avLst/>
          </a:prstGeom>
          <a:noFill/>
          <a:ln>
            <a:noFill/>
          </a:ln>
        </p:spPr>
      </p:pic>
      <p:sp>
        <p:nvSpPr>
          <p:cNvPr id="6" name="TextBox 5"/>
          <p:cNvSpPr txBox="1"/>
          <p:nvPr/>
        </p:nvSpPr>
        <p:spPr>
          <a:xfrm>
            <a:off x="4192044" y="1629582"/>
            <a:ext cx="1132811" cy="307777"/>
          </a:xfrm>
          <a:prstGeom prst="rect">
            <a:avLst/>
          </a:prstGeom>
          <a:noFill/>
        </p:spPr>
        <p:txBody>
          <a:bodyPr wrap="none" rtlCol="0">
            <a:spAutoFit/>
          </a:bodyPr>
          <a:lstStyle/>
          <a:p>
            <a:r>
              <a:rPr lang="en-US" sz="1400" b="1" dirty="0" smtClean="0"/>
              <a:t>2015 NAAQS</a:t>
            </a:r>
            <a:endParaRPr lang="en-US" sz="1400" b="1" dirty="0"/>
          </a:p>
        </p:txBody>
      </p:sp>
      <p:cxnSp>
        <p:nvCxnSpPr>
          <p:cNvPr id="8" name="Straight Arrow Connector 7"/>
          <p:cNvCxnSpPr/>
          <p:nvPr/>
        </p:nvCxnSpPr>
        <p:spPr>
          <a:xfrm flipH="1">
            <a:off x="3886200" y="1783470"/>
            <a:ext cx="30584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6572692"/>
            <a:ext cx="9144000"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Wisconsin Department of Natural Resources, Wisconsin Air Quality Trends, December 2015  http://dnr.wi.gov/files/PDF/pubs/am/AM534.pdf</a:t>
            </a:r>
          </a:p>
        </p:txBody>
      </p:sp>
      <p:sp>
        <p:nvSpPr>
          <p:cNvPr id="10" name="TextBox 9"/>
          <p:cNvSpPr txBox="1"/>
          <p:nvPr/>
        </p:nvSpPr>
        <p:spPr>
          <a:xfrm>
            <a:off x="685800" y="80767"/>
            <a:ext cx="3263329"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Current Air Quality</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754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11669"/>
            <a:ext cx="9144000" cy="646331"/>
          </a:xfrm>
          <a:prstGeom prst="rect">
            <a:avLst/>
          </a:prstGeom>
        </p:spPr>
        <p:txBody>
          <a:bodyPr wrap="square">
            <a:spAutoFit/>
          </a:bodyPr>
          <a:lstStyle/>
          <a:p>
            <a:r>
              <a:rPr lang="en-US" sz="1200" dirty="0" err="1" smtClean="0">
                <a:latin typeface="Times New Roman" panose="02020603050405020304" pitchFamily="18" charset="0"/>
                <a:cs typeface="Times New Roman" panose="02020603050405020304" pitchFamily="18" charset="0"/>
              </a:rPr>
              <a:t>Fann</a:t>
            </a:r>
            <a:r>
              <a:rPr lang="en-US" sz="1200" dirty="0">
                <a:latin typeface="Times New Roman" panose="02020603050405020304" pitchFamily="18" charset="0"/>
                <a:cs typeface="Times New Roman" panose="02020603050405020304" pitchFamily="18" charset="0"/>
              </a:rPr>
              <a:t>, N., </a:t>
            </a:r>
            <a:r>
              <a:rPr lang="en-US" sz="1200" dirty="0" smtClean="0">
                <a:latin typeface="Times New Roman" panose="02020603050405020304" pitchFamily="18" charset="0"/>
                <a:cs typeface="Times New Roman" panose="02020603050405020304" pitchFamily="18" charset="0"/>
              </a:rPr>
              <a:t>et al., 2016</a:t>
            </a:r>
            <a:r>
              <a:rPr lang="en-US" sz="1200" dirty="0">
                <a:latin typeface="Times New Roman" panose="02020603050405020304" pitchFamily="18" charset="0"/>
                <a:cs typeface="Times New Roman" panose="02020603050405020304" pitchFamily="18" charset="0"/>
              </a:rPr>
              <a:t>: Ch. 3: Air Quality Impacts. </a:t>
            </a:r>
            <a:r>
              <a:rPr lang="en-US" sz="1200" i="1" dirty="0">
                <a:latin typeface="Times New Roman" panose="02020603050405020304" pitchFamily="18" charset="0"/>
                <a:cs typeface="Times New Roman" panose="02020603050405020304" pitchFamily="18" charset="0"/>
              </a:rPr>
              <a:t>The Impacts of Climate Change on Human Health in the United States: A Scientific Assessment. </a:t>
            </a:r>
            <a:r>
              <a:rPr lang="en-US" sz="1200" dirty="0">
                <a:latin typeface="Times New Roman" panose="02020603050405020304" pitchFamily="18" charset="0"/>
                <a:cs typeface="Times New Roman" panose="02020603050405020304" pitchFamily="18" charset="0"/>
              </a:rPr>
              <a:t>U.S. Global Change Research Program, Washington, DC, 69–98. </a:t>
            </a:r>
            <a:r>
              <a:rPr lang="en-US" sz="1200" dirty="0">
                <a:latin typeface="Times New Roman" panose="02020603050405020304" pitchFamily="18" charset="0"/>
                <a:cs typeface="Times New Roman" panose="02020603050405020304" pitchFamily="18" charset="0"/>
                <a:hlinkClick r:id="rId2"/>
              </a:rPr>
              <a:t>http://</a:t>
            </a:r>
            <a:r>
              <a:rPr lang="en-US" sz="1200" dirty="0" smtClean="0">
                <a:latin typeface="Times New Roman" panose="02020603050405020304" pitchFamily="18" charset="0"/>
                <a:cs typeface="Times New Roman" panose="02020603050405020304" pitchFamily="18" charset="0"/>
                <a:hlinkClick r:id="rId2"/>
              </a:rPr>
              <a:t>dx.doi.org/10.10.7930/J0GQ6VP6</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(available on line at: </a:t>
            </a:r>
            <a:r>
              <a:rPr lang="en-US" sz="1200" dirty="0" smtClean="0">
                <a:latin typeface="Times New Roman" panose="02020603050405020304" pitchFamily="18" charset="0"/>
                <a:cs typeface="Times New Roman" panose="02020603050405020304" pitchFamily="18" charset="0"/>
                <a:hlinkClick r:id="rId3"/>
              </a:rPr>
              <a:t>https</a:t>
            </a:r>
            <a:r>
              <a:rPr lang="en-US" sz="1200" dirty="0">
                <a:latin typeface="Times New Roman" panose="02020603050405020304" pitchFamily="18" charset="0"/>
                <a:cs typeface="Times New Roman" panose="02020603050405020304" pitchFamily="18" charset="0"/>
                <a:hlinkClick r:id="rId3"/>
              </a:rPr>
              <a:t>://</a:t>
            </a:r>
            <a:r>
              <a:rPr lang="en-US" sz="1200" dirty="0" smtClean="0">
                <a:latin typeface="Times New Roman" panose="02020603050405020304" pitchFamily="18" charset="0"/>
                <a:cs typeface="Times New Roman" panose="02020603050405020304" pitchFamily="18" charset="0"/>
                <a:hlinkClick r:id="rId3"/>
              </a:rPr>
              <a:t>health2016.globalchange.gov/air-quality-impacts</a:t>
            </a:r>
            <a:r>
              <a:rPr lang="en-US" sz="1200" dirty="0" smtClean="0">
                <a:latin typeface="Times New Roman" panose="02020603050405020304" pitchFamily="18" charset="0"/>
                <a:cs typeface="Times New Roman" panose="02020603050405020304" pitchFamily="18" charset="0"/>
              </a:rPr>
              <a:t> ) </a:t>
            </a:r>
            <a:endParaRPr lang="en-US" sz="1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80767"/>
            <a:ext cx="7381508" cy="523220"/>
          </a:xfrm>
          <a:prstGeom prst="rect">
            <a:avLst/>
          </a:prstGeom>
          <a:noFill/>
        </p:spPr>
        <p:txBody>
          <a:bodyPr wrap="none" rtlCol="0">
            <a:spAutoFit/>
          </a:bodyPr>
          <a:lstStyle/>
          <a:p>
            <a:r>
              <a:rPr lang="en-US" sz="2800" b="1" dirty="0" smtClean="0">
                <a:latin typeface="Times New Roman" panose="02020603050405020304" pitchFamily="18" charset="0"/>
                <a:cs typeface="Times New Roman" panose="02020603050405020304" pitchFamily="18" charset="0"/>
              </a:rPr>
              <a:t>Link Between Climate Change and Air Quality</a:t>
            </a:r>
            <a:endParaRPr lang="en-US" sz="2800" b="1" dirty="0">
              <a:latin typeface="Times New Roman" panose="02020603050405020304" pitchFamily="18" charset="0"/>
              <a:cs typeface="Times New Roman" panose="02020603050405020304" pitchFamily="18" charset="0"/>
            </a:endParaRPr>
          </a:p>
        </p:txBody>
      </p:sp>
      <p:sp>
        <p:nvSpPr>
          <p:cNvPr id="2" name="Rectangle 1"/>
          <p:cNvSpPr/>
          <p:nvPr/>
        </p:nvSpPr>
        <p:spPr>
          <a:xfrm>
            <a:off x="152400" y="616089"/>
            <a:ext cx="8763000" cy="538609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Key Finding 1: Exacerbated Ozone Health </a:t>
            </a:r>
            <a:r>
              <a:rPr lang="en-US" b="1" dirty="0" smtClean="0">
                <a:latin typeface="Times New Roman" panose="02020603050405020304" pitchFamily="18" charset="0"/>
                <a:cs typeface="Times New Roman" panose="02020603050405020304" pitchFamily="18" charset="0"/>
              </a:rPr>
              <a:t>Impacts</a:t>
            </a:r>
            <a:endParaRPr lang="en-U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Climate </a:t>
            </a:r>
            <a:r>
              <a:rPr lang="en-US" sz="1600" dirty="0">
                <a:latin typeface="Times New Roman" panose="02020603050405020304" pitchFamily="18" charset="0"/>
                <a:cs typeface="Times New Roman" panose="02020603050405020304" pitchFamily="18" charset="0"/>
              </a:rPr>
              <a:t>change will make it harder for any given regulatory approach to reduce ground-level ozone pollution in the future as meteorological conditions become increasingly conducive to forming ozone over most of the United States [</a:t>
            </a:r>
            <a:r>
              <a:rPr lang="en-US" sz="1600" b="1" i="1" dirty="0">
                <a:latin typeface="Times New Roman" panose="02020603050405020304" pitchFamily="18" charset="0"/>
                <a:cs typeface="Times New Roman" panose="02020603050405020304" pitchFamily="18" charset="0"/>
              </a:rPr>
              <a:t>Likely, High Confidence</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Unless </a:t>
            </a:r>
            <a:r>
              <a:rPr lang="en-US" sz="1600" dirty="0">
                <a:latin typeface="Times New Roman" panose="02020603050405020304" pitchFamily="18" charset="0"/>
                <a:cs typeface="Times New Roman" panose="02020603050405020304" pitchFamily="18" charset="0"/>
              </a:rPr>
              <a:t>offset by additional emissions reductions, these climate-driven increases in ozone will cause premature deaths, hospital visits, lost school days, and acute respiratory symptoms [</a:t>
            </a:r>
            <a:r>
              <a:rPr lang="en-US" sz="1600" b="1" i="1" dirty="0">
                <a:latin typeface="Times New Roman" panose="02020603050405020304" pitchFamily="18" charset="0"/>
                <a:cs typeface="Times New Roman" panose="02020603050405020304" pitchFamily="18" charset="0"/>
              </a:rPr>
              <a:t>Likely, High Confidence</a:t>
            </a:r>
            <a:r>
              <a:rPr lang="en-US" sz="1600" dirty="0">
                <a:latin typeface="Times New Roman" panose="02020603050405020304" pitchFamily="18" charset="0"/>
                <a:cs typeface="Times New Roman" panose="02020603050405020304" pitchFamily="18" charset="0"/>
              </a:rPr>
              <a:t>].</a:t>
            </a: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Key </a:t>
            </a:r>
            <a:r>
              <a:rPr lang="en-US" b="1" dirty="0">
                <a:latin typeface="Times New Roman" panose="02020603050405020304" pitchFamily="18" charset="0"/>
                <a:cs typeface="Times New Roman" panose="02020603050405020304" pitchFamily="18" charset="0"/>
              </a:rPr>
              <a:t>Finding 2: Increased Health Impacts from </a:t>
            </a:r>
            <a:r>
              <a:rPr lang="en-US" b="1" dirty="0" smtClean="0">
                <a:latin typeface="Times New Roman" panose="02020603050405020304" pitchFamily="18" charset="0"/>
                <a:cs typeface="Times New Roman" panose="02020603050405020304" pitchFamily="18" charset="0"/>
              </a:rPr>
              <a:t>Wildfires</a:t>
            </a:r>
            <a:endParaRPr lang="en-U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Wildfires </a:t>
            </a:r>
            <a:r>
              <a:rPr lang="en-US" sz="1600" dirty="0">
                <a:latin typeface="Times New Roman" panose="02020603050405020304" pitchFamily="18" charset="0"/>
                <a:cs typeface="Times New Roman" panose="02020603050405020304" pitchFamily="18" charset="0"/>
              </a:rPr>
              <a:t>emit fine particles and ozone precursors that in turn increase the risk of premature death and adverse chronic and acute cardiovascular and respiratory health outcomes [</a:t>
            </a:r>
            <a:r>
              <a:rPr lang="en-US" sz="1600" b="1" i="1" dirty="0">
                <a:latin typeface="Times New Roman" panose="02020603050405020304" pitchFamily="18" charset="0"/>
                <a:cs typeface="Times New Roman" panose="02020603050405020304" pitchFamily="18" charset="0"/>
              </a:rPr>
              <a:t>Likely, High Confidence</a:t>
            </a:r>
            <a:r>
              <a:rPr lang="en-US"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Climate </a:t>
            </a:r>
            <a:r>
              <a:rPr lang="en-US" sz="1600" dirty="0">
                <a:latin typeface="Times New Roman" panose="02020603050405020304" pitchFamily="18" charset="0"/>
                <a:cs typeface="Times New Roman" panose="02020603050405020304" pitchFamily="18" charset="0"/>
              </a:rPr>
              <a:t>change is projected to increase the number of naturally occurring wildfires in parts of the United States, increasing emissions of particulate matter and ozone precursors and resulting in additional adverse health outcomes [</a:t>
            </a:r>
            <a:r>
              <a:rPr lang="en-US" sz="1600" b="1" i="1" dirty="0">
                <a:latin typeface="Times New Roman" panose="02020603050405020304" pitchFamily="18" charset="0"/>
                <a:cs typeface="Times New Roman" panose="02020603050405020304" pitchFamily="18" charset="0"/>
              </a:rPr>
              <a:t>Likely, High Confidence</a:t>
            </a:r>
            <a:r>
              <a:rPr lang="en-US" sz="1600" dirty="0">
                <a:latin typeface="Times New Roman" panose="02020603050405020304" pitchFamily="18" charset="0"/>
                <a:cs typeface="Times New Roman" panose="02020603050405020304" pitchFamily="18" charset="0"/>
              </a:rPr>
              <a:t>]</a:t>
            </a:r>
          </a:p>
          <a:p>
            <a:endParaRPr lang="en-US" sz="1600"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Key </a:t>
            </a:r>
            <a:r>
              <a:rPr lang="en-US" b="1" dirty="0">
                <a:latin typeface="Times New Roman" panose="02020603050405020304" pitchFamily="18" charset="0"/>
                <a:cs typeface="Times New Roman" panose="02020603050405020304" pitchFamily="18" charset="0"/>
              </a:rPr>
              <a:t>Finding 3: Worsened Allergy and Asthma </a:t>
            </a:r>
            <a:r>
              <a:rPr lang="en-US" b="1" dirty="0" smtClean="0">
                <a:latin typeface="Times New Roman" panose="02020603050405020304" pitchFamily="18" charset="0"/>
                <a:cs typeface="Times New Roman" panose="02020603050405020304" pitchFamily="18" charset="0"/>
              </a:rPr>
              <a:t>Conditions</a:t>
            </a:r>
            <a:endParaRPr lang="en-U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Changes </a:t>
            </a:r>
            <a:r>
              <a:rPr lang="en-US" sz="1600" dirty="0">
                <a:latin typeface="Times New Roman" panose="02020603050405020304" pitchFamily="18" charset="0"/>
                <a:cs typeface="Times New Roman" panose="02020603050405020304" pitchFamily="18" charset="0"/>
              </a:rPr>
              <a:t>in climate, specifically rising temperatures, altered precipitation patterns, and increasing concentrations of atmospheric carbon dioxide, are expected to contribute to increasing levels of some airborne allergens and associated increases in asthma episodes and other allergic illnesses [</a:t>
            </a:r>
            <a:r>
              <a:rPr lang="en-US" sz="1600" b="1" i="1" dirty="0">
                <a:latin typeface="Times New Roman" panose="02020603050405020304" pitchFamily="18" charset="0"/>
                <a:cs typeface="Times New Roman" panose="02020603050405020304" pitchFamily="18" charset="0"/>
              </a:rPr>
              <a:t>High Confidence</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18839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11669"/>
            <a:ext cx="9144000" cy="646331"/>
          </a:xfrm>
          <a:prstGeom prst="rect">
            <a:avLst/>
          </a:prstGeom>
        </p:spPr>
        <p:txBody>
          <a:bodyPr wrap="square">
            <a:spAutoFit/>
          </a:bodyPr>
          <a:lstStyle/>
          <a:p>
            <a:r>
              <a:rPr lang="en-US" sz="1200" dirty="0" err="1" smtClean="0">
                <a:latin typeface="Times New Roman" panose="02020603050405020304" pitchFamily="18" charset="0"/>
                <a:cs typeface="Times New Roman" panose="02020603050405020304" pitchFamily="18" charset="0"/>
              </a:rPr>
              <a:t>Fann</a:t>
            </a:r>
            <a:r>
              <a:rPr lang="en-US" sz="1200" dirty="0">
                <a:latin typeface="Times New Roman" panose="02020603050405020304" pitchFamily="18" charset="0"/>
                <a:cs typeface="Times New Roman" panose="02020603050405020304" pitchFamily="18" charset="0"/>
              </a:rPr>
              <a:t>, N., </a:t>
            </a:r>
            <a:r>
              <a:rPr lang="en-US" sz="1200" dirty="0" smtClean="0">
                <a:latin typeface="Times New Roman" panose="02020603050405020304" pitchFamily="18" charset="0"/>
                <a:cs typeface="Times New Roman" panose="02020603050405020304" pitchFamily="18" charset="0"/>
              </a:rPr>
              <a:t>et al., 2016</a:t>
            </a:r>
            <a:r>
              <a:rPr lang="en-US" sz="1200" dirty="0">
                <a:latin typeface="Times New Roman" panose="02020603050405020304" pitchFamily="18" charset="0"/>
                <a:cs typeface="Times New Roman" panose="02020603050405020304" pitchFamily="18" charset="0"/>
              </a:rPr>
              <a:t>: Ch. 3: Air Quality Impacts. </a:t>
            </a:r>
            <a:r>
              <a:rPr lang="en-US" sz="1200" i="1" dirty="0">
                <a:latin typeface="Times New Roman" panose="02020603050405020304" pitchFamily="18" charset="0"/>
                <a:cs typeface="Times New Roman" panose="02020603050405020304" pitchFamily="18" charset="0"/>
              </a:rPr>
              <a:t>The Impacts of Climate Change on Human Health in the United States: A Scientific Assessment. </a:t>
            </a:r>
            <a:r>
              <a:rPr lang="en-US" sz="1200" dirty="0">
                <a:latin typeface="Times New Roman" panose="02020603050405020304" pitchFamily="18" charset="0"/>
                <a:cs typeface="Times New Roman" panose="02020603050405020304" pitchFamily="18" charset="0"/>
              </a:rPr>
              <a:t>U.S. Global Change Research Program, Washington, DC, 69–98. </a:t>
            </a:r>
            <a:r>
              <a:rPr lang="en-US" sz="1200" dirty="0">
                <a:latin typeface="Times New Roman" panose="02020603050405020304" pitchFamily="18" charset="0"/>
                <a:cs typeface="Times New Roman" panose="02020603050405020304" pitchFamily="18" charset="0"/>
                <a:hlinkClick r:id="rId2"/>
              </a:rPr>
              <a:t>http://</a:t>
            </a:r>
            <a:r>
              <a:rPr lang="en-US" sz="1200" dirty="0" smtClean="0">
                <a:latin typeface="Times New Roman" panose="02020603050405020304" pitchFamily="18" charset="0"/>
                <a:cs typeface="Times New Roman" panose="02020603050405020304" pitchFamily="18" charset="0"/>
                <a:hlinkClick r:id="rId2"/>
              </a:rPr>
              <a:t>dx.doi.org/10.10.7930/J0GQ6VP6</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(available on line at: </a:t>
            </a:r>
            <a:r>
              <a:rPr lang="en-US" sz="1200" dirty="0" smtClean="0">
                <a:latin typeface="Times New Roman" panose="02020603050405020304" pitchFamily="18" charset="0"/>
                <a:cs typeface="Times New Roman" panose="02020603050405020304" pitchFamily="18" charset="0"/>
                <a:hlinkClick r:id="rId3"/>
              </a:rPr>
              <a:t>https</a:t>
            </a:r>
            <a:r>
              <a:rPr lang="en-US" sz="1200" dirty="0">
                <a:latin typeface="Times New Roman" panose="02020603050405020304" pitchFamily="18" charset="0"/>
                <a:cs typeface="Times New Roman" panose="02020603050405020304" pitchFamily="18" charset="0"/>
                <a:hlinkClick r:id="rId3"/>
              </a:rPr>
              <a:t>://</a:t>
            </a:r>
            <a:r>
              <a:rPr lang="en-US" sz="1200" dirty="0" smtClean="0">
                <a:latin typeface="Times New Roman" panose="02020603050405020304" pitchFamily="18" charset="0"/>
                <a:cs typeface="Times New Roman" panose="02020603050405020304" pitchFamily="18" charset="0"/>
                <a:hlinkClick r:id="rId3"/>
              </a:rPr>
              <a:t>health2016.globalchange.gov/air-quality-impacts</a:t>
            </a:r>
            <a:r>
              <a:rPr lang="en-US" sz="1200" dirty="0" smtClean="0">
                <a:latin typeface="Times New Roman" panose="02020603050405020304" pitchFamily="18" charset="0"/>
                <a:cs typeface="Times New Roman" panose="02020603050405020304" pitchFamily="18" charset="0"/>
              </a:rPr>
              <a:t> ) </a:t>
            </a:r>
            <a:endParaRPr lang="en-US" sz="1200" dirty="0">
              <a:latin typeface="Times New Roman" panose="02020603050405020304" pitchFamily="18" charset="0"/>
              <a:cs typeface="Times New Roman" panose="02020603050405020304" pitchFamily="18" charset="0"/>
            </a:endParaRPr>
          </a:p>
        </p:txBody>
      </p:sp>
      <p:pic>
        <p:nvPicPr>
          <p:cNvPr id="9" name="Picture 8" descr="Maps of the projected changes in average daily maximum temperature, daily eight hours maximum ozone and excess ozone-related deaths caused by high emission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754" y="1454063"/>
            <a:ext cx="8673542" cy="3962400"/>
          </a:xfrm>
          <a:prstGeom prst="rect">
            <a:avLst/>
          </a:prstGeom>
          <a:noFill/>
          <a:ln>
            <a:noFill/>
          </a:ln>
        </p:spPr>
      </p:pic>
      <p:sp>
        <p:nvSpPr>
          <p:cNvPr id="2" name="Rectangle 1"/>
          <p:cNvSpPr/>
          <p:nvPr/>
        </p:nvSpPr>
        <p:spPr>
          <a:xfrm>
            <a:off x="2590800" y="914400"/>
            <a:ext cx="4354590" cy="369332"/>
          </a:xfrm>
          <a:prstGeom prst="rect">
            <a:avLst/>
          </a:prstGeom>
        </p:spPr>
        <p:txBody>
          <a:bodyPr wrap="none">
            <a:spAutoFit/>
          </a:bodyPr>
          <a:lstStyle/>
          <a:p>
            <a:r>
              <a:rPr lang="en-US" dirty="0"/>
              <a:t>Higher Emissions (RCP8.5, NCAR/DOE CESM)</a:t>
            </a:r>
          </a:p>
        </p:txBody>
      </p:sp>
      <p:sp>
        <p:nvSpPr>
          <p:cNvPr id="3" name="Rectangle 2"/>
          <p:cNvSpPr/>
          <p:nvPr/>
        </p:nvSpPr>
        <p:spPr>
          <a:xfrm>
            <a:off x="0" y="0"/>
            <a:ext cx="914400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Key Finding 1: Exacerbated Ozone Health Impacts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7609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211669"/>
            <a:ext cx="9144000" cy="646331"/>
          </a:xfrm>
          <a:prstGeom prst="rect">
            <a:avLst/>
          </a:prstGeom>
        </p:spPr>
        <p:txBody>
          <a:bodyPr wrap="square">
            <a:spAutoFit/>
          </a:bodyPr>
          <a:lstStyle/>
          <a:p>
            <a:r>
              <a:rPr lang="en-US" sz="1200" dirty="0" err="1" smtClean="0">
                <a:latin typeface="Times New Roman" panose="02020603050405020304" pitchFamily="18" charset="0"/>
                <a:cs typeface="Times New Roman" panose="02020603050405020304" pitchFamily="18" charset="0"/>
              </a:rPr>
              <a:t>Fann</a:t>
            </a:r>
            <a:r>
              <a:rPr lang="en-US" sz="1200" dirty="0">
                <a:latin typeface="Times New Roman" panose="02020603050405020304" pitchFamily="18" charset="0"/>
                <a:cs typeface="Times New Roman" panose="02020603050405020304" pitchFamily="18" charset="0"/>
              </a:rPr>
              <a:t>, N., </a:t>
            </a:r>
            <a:r>
              <a:rPr lang="en-US" sz="1200" dirty="0" smtClean="0">
                <a:latin typeface="Times New Roman" panose="02020603050405020304" pitchFamily="18" charset="0"/>
                <a:cs typeface="Times New Roman" panose="02020603050405020304" pitchFamily="18" charset="0"/>
              </a:rPr>
              <a:t>et al., 2016</a:t>
            </a:r>
            <a:r>
              <a:rPr lang="en-US" sz="1200" dirty="0">
                <a:latin typeface="Times New Roman" panose="02020603050405020304" pitchFamily="18" charset="0"/>
                <a:cs typeface="Times New Roman" panose="02020603050405020304" pitchFamily="18" charset="0"/>
              </a:rPr>
              <a:t>: Ch. 3: Air Quality Impacts. </a:t>
            </a:r>
            <a:r>
              <a:rPr lang="en-US" sz="1200" i="1" dirty="0">
                <a:latin typeface="Times New Roman" panose="02020603050405020304" pitchFamily="18" charset="0"/>
                <a:cs typeface="Times New Roman" panose="02020603050405020304" pitchFamily="18" charset="0"/>
              </a:rPr>
              <a:t>The Impacts of Climate Change on Human Health in the United States: A Scientific Assessment. </a:t>
            </a:r>
            <a:r>
              <a:rPr lang="en-US" sz="1200" dirty="0">
                <a:latin typeface="Times New Roman" panose="02020603050405020304" pitchFamily="18" charset="0"/>
                <a:cs typeface="Times New Roman" panose="02020603050405020304" pitchFamily="18" charset="0"/>
              </a:rPr>
              <a:t>U.S. Global Change Research Program, Washington, DC, 69–98. </a:t>
            </a:r>
            <a:r>
              <a:rPr lang="en-US" sz="1200" dirty="0">
                <a:latin typeface="Times New Roman" panose="02020603050405020304" pitchFamily="18" charset="0"/>
                <a:cs typeface="Times New Roman" panose="02020603050405020304" pitchFamily="18" charset="0"/>
                <a:hlinkClick r:id="rId2"/>
              </a:rPr>
              <a:t>http://</a:t>
            </a:r>
            <a:r>
              <a:rPr lang="en-US" sz="1200" dirty="0" smtClean="0">
                <a:latin typeface="Times New Roman" panose="02020603050405020304" pitchFamily="18" charset="0"/>
                <a:cs typeface="Times New Roman" panose="02020603050405020304" pitchFamily="18" charset="0"/>
                <a:hlinkClick r:id="rId2"/>
              </a:rPr>
              <a:t>dx.doi.org/10.10.7930/J0GQ6VP6</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(available on line at: </a:t>
            </a:r>
            <a:r>
              <a:rPr lang="en-US" sz="1200" dirty="0" smtClean="0">
                <a:latin typeface="Times New Roman" panose="02020603050405020304" pitchFamily="18" charset="0"/>
                <a:cs typeface="Times New Roman" panose="02020603050405020304" pitchFamily="18" charset="0"/>
                <a:hlinkClick r:id="rId3"/>
              </a:rPr>
              <a:t>https</a:t>
            </a:r>
            <a:r>
              <a:rPr lang="en-US" sz="1200" dirty="0">
                <a:latin typeface="Times New Roman" panose="02020603050405020304" pitchFamily="18" charset="0"/>
                <a:cs typeface="Times New Roman" panose="02020603050405020304" pitchFamily="18" charset="0"/>
                <a:hlinkClick r:id="rId3"/>
              </a:rPr>
              <a:t>://</a:t>
            </a:r>
            <a:r>
              <a:rPr lang="en-US" sz="1200" dirty="0" smtClean="0">
                <a:latin typeface="Times New Roman" panose="02020603050405020304" pitchFamily="18" charset="0"/>
                <a:cs typeface="Times New Roman" panose="02020603050405020304" pitchFamily="18" charset="0"/>
                <a:hlinkClick r:id="rId3"/>
              </a:rPr>
              <a:t>health2016.globalchange.gov/air-quality-impacts</a:t>
            </a:r>
            <a:r>
              <a:rPr lang="en-US" sz="1200" dirty="0" smtClean="0">
                <a:latin typeface="Times New Roman" panose="02020603050405020304" pitchFamily="18" charset="0"/>
                <a:cs typeface="Times New Roman" panose="02020603050405020304" pitchFamily="18" charset="0"/>
              </a:rPr>
              <a:t> ) </a:t>
            </a:r>
            <a:endParaRPr lang="en-US" sz="1200" dirty="0">
              <a:latin typeface="Times New Roman" panose="02020603050405020304" pitchFamily="18" charset="0"/>
              <a:cs typeface="Times New Roman" panose="02020603050405020304" pitchFamily="18" charset="0"/>
            </a:endParaRPr>
          </a:p>
        </p:txBody>
      </p:sp>
      <p:pic>
        <p:nvPicPr>
          <p:cNvPr id="9" name="Picture 8" descr="Maps of the projected changes in average daily maximum temperature, daily eight hours maximum ozone and excess ozone-related deaths caused by moderate emission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530" y="1450848"/>
            <a:ext cx="8666870" cy="3959352"/>
          </a:xfrm>
          <a:prstGeom prst="rect">
            <a:avLst/>
          </a:prstGeom>
          <a:noFill/>
          <a:ln>
            <a:noFill/>
          </a:ln>
        </p:spPr>
      </p:pic>
      <p:sp>
        <p:nvSpPr>
          <p:cNvPr id="2" name="Rectangle 1"/>
          <p:cNvSpPr/>
          <p:nvPr/>
        </p:nvSpPr>
        <p:spPr>
          <a:xfrm>
            <a:off x="1838765" y="914400"/>
            <a:ext cx="5486400" cy="369332"/>
          </a:xfrm>
          <a:prstGeom prst="rect">
            <a:avLst/>
          </a:prstGeom>
        </p:spPr>
        <p:txBody>
          <a:bodyPr wrap="square">
            <a:spAutoFit/>
          </a:bodyPr>
          <a:lstStyle/>
          <a:p>
            <a:r>
              <a:rPr lang="en-US" dirty="0"/>
              <a:t>Moderate Emissions (RCP6.0, NASA/GISS Modele2-R) </a:t>
            </a:r>
          </a:p>
        </p:txBody>
      </p:sp>
      <p:sp>
        <p:nvSpPr>
          <p:cNvPr id="10" name="Rectangle 9"/>
          <p:cNvSpPr/>
          <p:nvPr/>
        </p:nvSpPr>
        <p:spPr>
          <a:xfrm>
            <a:off x="0" y="0"/>
            <a:ext cx="914400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Key Finding 1: Exacerbated Ozone Health Impacts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184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58703686"/>
              </p:ext>
            </p:extLst>
          </p:nvPr>
        </p:nvGraphicFramePr>
        <p:xfrm>
          <a:off x="609600" y="1600200"/>
          <a:ext cx="7543800" cy="3733800"/>
        </p:xfrm>
        <a:graphic>
          <a:graphicData uri="http://schemas.openxmlformats.org/drawingml/2006/table">
            <a:tbl>
              <a:tblPr firstRow="1" firstCol="1" bandRow="1">
                <a:tableStyleId>{5C22544A-7EE6-4342-B048-85BDC9FD1C3A}</a:tableStyleId>
              </a:tblPr>
              <a:tblGrid>
                <a:gridCol w="3771900"/>
                <a:gridCol w="3771900"/>
              </a:tblGrid>
              <a:tr h="373380">
                <a:tc gridSpan="2">
                  <a:txBody>
                    <a:bodyPr/>
                    <a:lstStyle/>
                    <a:p>
                      <a:pPr marL="0" marR="0">
                        <a:lnSpc>
                          <a:spcPct val="115000"/>
                        </a:lnSpc>
                        <a:spcBef>
                          <a:spcPts val="0"/>
                        </a:spcBef>
                        <a:spcAft>
                          <a:spcPts val="0"/>
                        </a:spcAft>
                      </a:pPr>
                      <a:r>
                        <a:rPr lang="en-US" sz="2000" dirty="0">
                          <a:effectLst/>
                        </a:rPr>
                        <a:t>Groups At Risk</a:t>
                      </a:r>
                      <a:endParaRPr lang="en-US" sz="2000" dirty="0">
                        <a:effectLst/>
                        <a:latin typeface="Calibri"/>
                        <a:ea typeface="Calibri"/>
                        <a:cs typeface="Times New Roman"/>
                      </a:endParaRPr>
                    </a:p>
                  </a:txBody>
                  <a:tcPr marL="9525" marR="9525" marT="9525" marB="9525" anchor="ctr"/>
                </a:tc>
                <a:tc hMerge="1">
                  <a:txBody>
                    <a:bodyPr/>
                    <a:lstStyle/>
                    <a:p>
                      <a:endParaRPr lang="en-US"/>
                    </a:p>
                  </a:txBody>
                  <a:tcPr/>
                </a:tc>
              </a:tr>
              <a:tr h="373380">
                <a:tc>
                  <a:txBody>
                    <a:bodyPr/>
                    <a:lstStyle/>
                    <a:p>
                      <a:pPr marL="0" marR="0">
                        <a:lnSpc>
                          <a:spcPct val="115000"/>
                        </a:lnSpc>
                        <a:spcBef>
                          <a:spcPts val="0"/>
                        </a:spcBef>
                        <a:spcAft>
                          <a:spcPts val="0"/>
                        </a:spcAft>
                      </a:pPr>
                      <a:r>
                        <a:rPr lang="en-US" sz="2000" dirty="0">
                          <a:effectLst/>
                        </a:rPr>
                        <a:t>Total Population:</a:t>
                      </a:r>
                      <a:endParaRPr lang="en-US" sz="20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9,127 </a:t>
                      </a:r>
                      <a:endParaRPr lang="en-US" sz="2000" dirty="0">
                        <a:effectLst/>
                        <a:latin typeface="Calibri"/>
                        <a:ea typeface="Calibri"/>
                        <a:cs typeface="Times New Roman"/>
                      </a:endParaRPr>
                    </a:p>
                  </a:txBody>
                  <a:tcPr marL="9525" marR="9525" marT="9525" marB="9525" anchor="ctr"/>
                </a:tc>
              </a:tr>
              <a:tr h="373380">
                <a:tc>
                  <a:txBody>
                    <a:bodyPr/>
                    <a:lstStyle/>
                    <a:p>
                      <a:pPr marL="0" marR="0">
                        <a:lnSpc>
                          <a:spcPct val="115000"/>
                        </a:lnSpc>
                        <a:spcBef>
                          <a:spcPts val="0"/>
                        </a:spcBef>
                        <a:spcAft>
                          <a:spcPts val="0"/>
                        </a:spcAft>
                      </a:pPr>
                      <a:r>
                        <a:rPr lang="en-US" sz="2000" dirty="0">
                          <a:effectLst/>
                        </a:rPr>
                        <a:t>Pediatric Asthma:</a:t>
                      </a:r>
                      <a:endParaRPr lang="en-US" sz="20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190 </a:t>
                      </a:r>
                      <a:endParaRPr lang="en-US" sz="2000" dirty="0">
                        <a:effectLst/>
                        <a:latin typeface="Calibri"/>
                        <a:ea typeface="Calibri"/>
                        <a:cs typeface="Times New Roman"/>
                      </a:endParaRPr>
                    </a:p>
                  </a:txBody>
                  <a:tcPr marL="9525" marR="9525" marT="9525" marB="9525" anchor="ctr"/>
                </a:tc>
              </a:tr>
              <a:tr h="373380">
                <a:tc>
                  <a:txBody>
                    <a:bodyPr/>
                    <a:lstStyle/>
                    <a:p>
                      <a:pPr marL="0" marR="0">
                        <a:lnSpc>
                          <a:spcPct val="115000"/>
                        </a:lnSpc>
                        <a:spcBef>
                          <a:spcPts val="0"/>
                        </a:spcBef>
                        <a:spcAft>
                          <a:spcPts val="0"/>
                        </a:spcAft>
                      </a:pPr>
                      <a:r>
                        <a:rPr lang="en-US" sz="2000" dirty="0">
                          <a:effectLst/>
                        </a:rPr>
                        <a:t>Adult Asthma:</a:t>
                      </a:r>
                      <a:endParaRPr lang="en-US" sz="20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729</a:t>
                      </a:r>
                      <a:endParaRPr lang="en-US" sz="2000" dirty="0">
                        <a:effectLst/>
                        <a:latin typeface="Calibri"/>
                        <a:ea typeface="Calibri"/>
                        <a:cs typeface="Times New Roman"/>
                      </a:endParaRPr>
                    </a:p>
                  </a:txBody>
                  <a:tcPr marL="9525" marR="9525" marT="9525" marB="9525" anchor="ctr"/>
                </a:tc>
              </a:tr>
              <a:tr h="373380">
                <a:tc>
                  <a:txBody>
                    <a:bodyPr/>
                    <a:lstStyle/>
                    <a:p>
                      <a:pPr marL="0" marR="0">
                        <a:lnSpc>
                          <a:spcPct val="115000"/>
                        </a:lnSpc>
                        <a:spcBef>
                          <a:spcPts val="0"/>
                        </a:spcBef>
                        <a:spcAft>
                          <a:spcPts val="0"/>
                        </a:spcAft>
                      </a:pPr>
                      <a:r>
                        <a:rPr lang="en-US" sz="2000" dirty="0">
                          <a:effectLst/>
                        </a:rPr>
                        <a:t>COPD:</a:t>
                      </a:r>
                      <a:endParaRPr lang="en-US" sz="20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424</a:t>
                      </a:r>
                      <a:endParaRPr lang="en-US" sz="2000" dirty="0">
                        <a:effectLst/>
                        <a:latin typeface="Calibri"/>
                        <a:ea typeface="Calibri"/>
                        <a:cs typeface="Times New Roman"/>
                      </a:endParaRPr>
                    </a:p>
                  </a:txBody>
                  <a:tcPr marL="9525" marR="9525" marT="9525" marB="9525" anchor="ctr"/>
                </a:tc>
              </a:tr>
              <a:tr h="373380">
                <a:tc>
                  <a:txBody>
                    <a:bodyPr/>
                    <a:lstStyle/>
                    <a:p>
                      <a:pPr marL="0" marR="0">
                        <a:lnSpc>
                          <a:spcPct val="115000"/>
                        </a:lnSpc>
                        <a:spcBef>
                          <a:spcPts val="0"/>
                        </a:spcBef>
                        <a:spcAft>
                          <a:spcPts val="0"/>
                        </a:spcAft>
                      </a:pPr>
                      <a:r>
                        <a:rPr lang="en-US" sz="2000" dirty="0">
                          <a:effectLst/>
                        </a:rPr>
                        <a:t>Cardiovascular Disease:</a:t>
                      </a:r>
                      <a:endParaRPr lang="en-US" sz="20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650</a:t>
                      </a:r>
                      <a:endParaRPr lang="en-US" sz="2000" dirty="0">
                        <a:effectLst/>
                        <a:latin typeface="Calibri"/>
                        <a:ea typeface="Calibri"/>
                        <a:cs typeface="Times New Roman"/>
                      </a:endParaRPr>
                    </a:p>
                  </a:txBody>
                  <a:tcPr marL="9525" marR="9525" marT="9525" marB="9525" anchor="ctr"/>
                </a:tc>
              </a:tr>
              <a:tr h="373380">
                <a:tc>
                  <a:txBody>
                    <a:bodyPr/>
                    <a:lstStyle/>
                    <a:p>
                      <a:pPr marL="0" marR="0">
                        <a:lnSpc>
                          <a:spcPct val="115000"/>
                        </a:lnSpc>
                        <a:spcBef>
                          <a:spcPts val="0"/>
                        </a:spcBef>
                        <a:spcAft>
                          <a:spcPts val="0"/>
                        </a:spcAft>
                      </a:pPr>
                      <a:r>
                        <a:rPr lang="en-US" sz="2000" dirty="0">
                          <a:effectLst/>
                        </a:rPr>
                        <a:t>Diabetes:</a:t>
                      </a:r>
                      <a:endParaRPr lang="en-US" sz="20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754</a:t>
                      </a:r>
                      <a:endParaRPr lang="en-US" sz="2000" dirty="0">
                        <a:effectLst/>
                        <a:latin typeface="Calibri"/>
                        <a:ea typeface="Calibri"/>
                        <a:cs typeface="Times New Roman"/>
                      </a:endParaRPr>
                    </a:p>
                  </a:txBody>
                  <a:tcPr marL="9525" marR="9525" marT="9525" marB="9525" anchor="ctr"/>
                </a:tc>
              </a:tr>
              <a:tr h="373380">
                <a:tc>
                  <a:txBody>
                    <a:bodyPr/>
                    <a:lstStyle/>
                    <a:p>
                      <a:pPr marL="0" marR="0">
                        <a:lnSpc>
                          <a:spcPct val="115000"/>
                        </a:lnSpc>
                        <a:spcBef>
                          <a:spcPts val="0"/>
                        </a:spcBef>
                        <a:spcAft>
                          <a:spcPts val="0"/>
                        </a:spcAft>
                      </a:pPr>
                      <a:r>
                        <a:rPr lang="en-US" sz="2000" dirty="0">
                          <a:effectLst/>
                        </a:rPr>
                        <a:t>Children Under 18:</a:t>
                      </a:r>
                      <a:endParaRPr lang="en-US" sz="20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1,878</a:t>
                      </a:r>
                      <a:endParaRPr lang="en-US" sz="2000" dirty="0">
                        <a:effectLst/>
                        <a:latin typeface="Calibri"/>
                        <a:ea typeface="Calibri"/>
                        <a:cs typeface="Times New Roman"/>
                      </a:endParaRPr>
                    </a:p>
                  </a:txBody>
                  <a:tcPr marL="9525" marR="9525" marT="9525" marB="9525" anchor="ctr"/>
                </a:tc>
              </a:tr>
              <a:tr h="373380">
                <a:tc>
                  <a:txBody>
                    <a:bodyPr/>
                    <a:lstStyle/>
                    <a:p>
                      <a:pPr marL="0" marR="0">
                        <a:lnSpc>
                          <a:spcPct val="115000"/>
                        </a:lnSpc>
                        <a:spcBef>
                          <a:spcPts val="0"/>
                        </a:spcBef>
                        <a:spcAft>
                          <a:spcPts val="0"/>
                        </a:spcAft>
                      </a:pPr>
                      <a:r>
                        <a:rPr lang="en-US" sz="2000" dirty="0">
                          <a:effectLst/>
                        </a:rPr>
                        <a:t>Adults 65 &amp; Over:</a:t>
                      </a:r>
                      <a:endParaRPr lang="en-US" sz="20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1,987</a:t>
                      </a:r>
                      <a:endParaRPr lang="en-US" sz="2000" dirty="0">
                        <a:effectLst/>
                        <a:latin typeface="Calibri"/>
                        <a:ea typeface="Calibri"/>
                        <a:cs typeface="Times New Roman"/>
                      </a:endParaRPr>
                    </a:p>
                  </a:txBody>
                  <a:tcPr marL="9525" marR="9525" marT="9525" marB="9525" anchor="ctr"/>
                </a:tc>
              </a:tr>
              <a:tr h="373380">
                <a:tc>
                  <a:txBody>
                    <a:bodyPr/>
                    <a:lstStyle/>
                    <a:p>
                      <a:pPr marL="0" marR="0">
                        <a:lnSpc>
                          <a:spcPct val="115000"/>
                        </a:lnSpc>
                        <a:spcBef>
                          <a:spcPts val="0"/>
                        </a:spcBef>
                        <a:spcAft>
                          <a:spcPts val="0"/>
                        </a:spcAft>
                      </a:pPr>
                      <a:r>
                        <a:rPr lang="en-US" sz="2000" dirty="0">
                          <a:effectLst/>
                        </a:rPr>
                        <a:t>Poverty Estimate:</a:t>
                      </a:r>
                      <a:endParaRPr lang="en-US" sz="2000" dirty="0">
                        <a:effectLst/>
                        <a:latin typeface="Calibri"/>
                        <a:ea typeface="Calibri"/>
                        <a:cs typeface="Times New Roman"/>
                      </a:endParaRPr>
                    </a:p>
                  </a:txBody>
                  <a:tcPr marL="9525" marR="9525" marT="9525" marB="9525" anchor="ctr"/>
                </a:tc>
                <a:tc>
                  <a:txBody>
                    <a:bodyPr/>
                    <a:lstStyle/>
                    <a:p>
                      <a:pPr marL="0" marR="0">
                        <a:lnSpc>
                          <a:spcPct val="115000"/>
                        </a:lnSpc>
                        <a:spcBef>
                          <a:spcPts val="0"/>
                        </a:spcBef>
                        <a:spcAft>
                          <a:spcPts val="0"/>
                        </a:spcAft>
                      </a:pPr>
                      <a:r>
                        <a:rPr lang="en-US" sz="2000" dirty="0">
                          <a:effectLst/>
                        </a:rPr>
                        <a:t>1,519</a:t>
                      </a:r>
                      <a:endParaRPr lang="en-US" sz="2000" dirty="0">
                        <a:effectLst/>
                        <a:latin typeface="Calibri"/>
                        <a:ea typeface="Calibri"/>
                        <a:cs typeface="Times New Roman"/>
                      </a:endParaRPr>
                    </a:p>
                  </a:txBody>
                  <a:tcPr marL="9525" marR="9525" marT="9525" marB="9525" anchor="ctr"/>
                </a:tc>
              </a:tr>
            </a:tbl>
          </a:graphicData>
        </a:graphic>
      </p:graphicFrame>
      <p:sp>
        <p:nvSpPr>
          <p:cNvPr id="5" name="Rectangle 4"/>
          <p:cNvSpPr/>
          <p:nvPr/>
        </p:nvSpPr>
        <p:spPr>
          <a:xfrm>
            <a:off x="0" y="6581001"/>
            <a:ext cx="9144000"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The American Lung Association "State of the Air® 2016" </a:t>
            </a:r>
            <a:r>
              <a:rPr lang="en-US" sz="1200" dirty="0" smtClean="0">
                <a:latin typeface="Times New Roman" panose="02020603050405020304" pitchFamily="18" charset="0"/>
                <a:cs typeface="Times New Roman" panose="02020603050405020304" pitchFamily="18" charset="0"/>
              </a:rPr>
              <a:t>(</a:t>
            </a:r>
            <a:r>
              <a:rPr lang="en-US" sz="1200" dirty="0" smtClean="0">
                <a:latin typeface="Times New Roman" panose="02020603050405020304" pitchFamily="18" charset="0"/>
                <a:cs typeface="Times New Roman" panose="02020603050405020304" pitchFamily="18" charset="0"/>
                <a:hlinkClick r:id="rId2"/>
              </a:rPr>
              <a:t>http</a:t>
            </a:r>
            <a:r>
              <a:rPr lang="en-US" sz="1200" dirty="0">
                <a:latin typeface="Times New Roman" panose="02020603050405020304" pitchFamily="18" charset="0"/>
                <a:cs typeface="Times New Roman" panose="02020603050405020304" pitchFamily="18" charset="0"/>
                <a:hlinkClick r:id="rId2"/>
              </a:rPr>
              <a:t>://www.lung.org/our-initiatives/healthy-air/sota</a:t>
            </a:r>
            <a:r>
              <a:rPr lang="en-US" sz="1200" dirty="0" smtClean="0">
                <a:latin typeface="Times New Roman" panose="02020603050405020304" pitchFamily="18" charset="0"/>
                <a:cs typeface="Times New Roman" panose="02020603050405020304" pitchFamily="18" charset="0"/>
                <a:hlinkClick r:id="rId2"/>
              </a:rPr>
              <a:t>/</a:t>
            </a:r>
            <a:r>
              <a:rPr lang="en-US" sz="1200"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0"/>
            <a:ext cx="9144000" cy="1077218"/>
          </a:xfrm>
          <a:prstGeom prst="rect">
            <a:avLst/>
          </a:prstGeom>
          <a:no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American Lung Association “State of the Air”</a:t>
            </a:r>
          </a:p>
          <a:p>
            <a:pPr algn="ctr"/>
            <a:r>
              <a:rPr lang="en-US" sz="3200" b="1" dirty="0" smtClean="0">
                <a:latin typeface="Times New Roman" panose="02020603050405020304" pitchFamily="18" charset="0"/>
                <a:cs typeface="Times New Roman" panose="02020603050405020304" pitchFamily="18" charset="0"/>
              </a:rPr>
              <a:t> Forest County Wisconsin 2016</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357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96335"/>
            <a:ext cx="9144000" cy="461665"/>
          </a:xfrm>
          <a:prstGeom prst="rect">
            <a:avLst/>
          </a:prstGeom>
        </p:spPr>
        <p:txBody>
          <a:bodyPr wrap="square">
            <a:spAutoFit/>
          </a:bodyPr>
          <a:lstStyle/>
          <a:p>
            <a:r>
              <a:rPr lang="en-US" sz="1200" dirty="0" err="1" smtClean="0">
                <a:latin typeface="Times New Roman" panose="02020603050405020304" pitchFamily="18" charset="0"/>
                <a:cs typeface="Times New Roman" panose="02020603050405020304" pitchFamily="18" charset="0"/>
              </a:rPr>
              <a:t>Barbero</a:t>
            </a:r>
            <a:r>
              <a:rPr lang="en-US" sz="1200" dirty="0" smtClean="0">
                <a:latin typeface="Times New Roman" panose="02020603050405020304" pitchFamily="18" charset="0"/>
                <a:cs typeface="Times New Roman" panose="02020603050405020304" pitchFamily="18" charset="0"/>
              </a:rPr>
              <a:t>, R. et al., Climate </a:t>
            </a:r>
            <a:r>
              <a:rPr lang="en-US" sz="1200" dirty="0">
                <a:latin typeface="Times New Roman" panose="02020603050405020304" pitchFamily="18" charset="0"/>
                <a:cs typeface="Times New Roman" panose="02020603050405020304" pitchFamily="18" charset="0"/>
              </a:rPr>
              <a:t>change presents increased potential for </a:t>
            </a:r>
            <a:r>
              <a:rPr lang="en-US" sz="1200" dirty="0" smtClean="0">
                <a:latin typeface="Times New Roman" panose="02020603050405020304" pitchFamily="18" charset="0"/>
                <a:cs typeface="Times New Roman" panose="02020603050405020304" pitchFamily="18" charset="0"/>
              </a:rPr>
              <a:t>very large </a:t>
            </a:r>
            <a:r>
              <a:rPr lang="en-US" sz="1200" dirty="0">
                <a:latin typeface="Times New Roman" panose="02020603050405020304" pitchFamily="18" charset="0"/>
                <a:cs typeface="Times New Roman" panose="02020603050405020304" pitchFamily="18" charset="0"/>
              </a:rPr>
              <a:t>fires in the contiguous United </a:t>
            </a:r>
            <a:r>
              <a:rPr lang="en-US" sz="1200" dirty="0">
                <a:latin typeface="Times New Roman" panose="02020603050405020304" pitchFamily="18" charset="0"/>
                <a:cs typeface="Times New Roman" panose="02020603050405020304" pitchFamily="18" charset="0"/>
              </a:rPr>
              <a:t>States, International Journal of Wildland Fire 2015, 24, </a:t>
            </a:r>
            <a:r>
              <a:rPr lang="en-US" sz="1200" dirty="0" smtClean="0">
                <a:latin typeface="Times New Roman" panose="02020603050405020304" pitchFamily="18" charset="0"/>
                <a:cs typeface="Times New Roman" panose="02020603050405020304" pitchFamily="18" charset="0"/>
              </a:rPr>
              <a:t>892–899 http</a:t>
            </a:r>
            <a:r>
              <a:rPr lang="en-US" sz="1200" dirty="0">
                <a:latin typeface="Times New Roman" panose="02020603050405020304" pitchFamily="18" charset="0"/>
                <a:cs typeface="Times New Roman" panose="02020603050405020304" pitchFamily="18" charset="0"/>
              </a:rPr>
              <a:t>://dx.doi.org/10.1071/WF15083</a:t>
            </a:r>
          </a:p>
        </p:txBody>
      </p:sp>
      <p:pic>
        <p:nvPicPr>
          <p:cNvPr id="7" name="Picture 6" descr="Figure 4.4:  Projected Increases in Very Large Fires"/>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50332"/>
            <a:ext cx="5943600" cy="4688840"/>
          </a:xfrm>
          <a:prstGeom prst="rect">
            <a:avLst/>
          </a:prstGeom>
          <a:noFill/>
          <a:ln>
            <a:noFill/>
          </a:ln>
        </p:spPr>
      </p:pic>
      <p:sp>
        <p:nvSpPr>
          <p:cNvPr id="5" name="Rectangle 4"/>
          <p:cNvSpPr/>
          <p:nvPr/>
        </p:nvSpPr>
        <p:spPr>
          <a:xfrm>
            <a:off x="0" y="0"/>
            <a:ext cx="914400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Key Finding 2: Increased Health Impacts from Wildfires</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352800" y="381000"/>
            <a:ext cx="2695803" cy="369332"/>
          </a:xfrm>
          <a:prstGeom prst="rect">
            <a:avLst/>
          </a:prstGeom>
        </p:spPr>
        <p:txBody>
          <a:bodyPr wrap="none">
            <a:spAutoFit/>
          </a:bodyPr>
          <a:lstStyle/>
          <a:p>
            <a:r>
              <a:rPr lang="en-US" dirty="0"/>
              <a:t>Very large fires </a:t>
            </a:r>
            <a:r>
              <a:rPr lang="en-US" dirty="0" smtClean="0"/>
              <a:t>(&gt; 5000 ha)</a:t>
            </a:r>
            <a:endParaRPr lang="en-US" dirty="0"/>
          </a:p>
        </p:txBody>
      </p:sp>
      <p:sp>
        <p:nvSpPr>
          <p:cNvPr id="8" name="Rectangle 7"/>
          <p:cNvSpPr/>
          <p:nvPr/>
        </p:nvSpPr>
        <p:spPr>
          <a:xfrm>
            <a:off x="0" y="5754469"/>
            <a:ext cx="9143999"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b="1" i="1" dirty="0" smtClean="0">
                <a:latin typeface="Times New Roman" panose="02020603050405020304" pitchFamily="18" charset="0"/>
                <a:cs typeface="Times New Roman" panose="02020603050405020304" pitchFamily="18" charset="0"/>
              </a:rPr>
              <a:t>Downscaled 1971-2000 vs 2014-2070 Representative </a:t>
            </a:r>
            <a:r>
              <a:rPr lang="en-US" b="1" i="1" dirty="0">
                <a:latin typeface="Times New Roman" panose="02020603050405020304" pitchFamily="18" charset="0"/>
                <a:cs typeface="Times New Roman" panose="02020603050405020304" pitchFamily="18" charset="0"/>
              </a:rPr>
              <a:t>Concentration Pathways </a:t>
            </a:r>
            <a:r>
              <a:rPr lang="en-US" b="1" i="1" dirty="0" smtClean="0">
                <a:latin typeface="Times New Roman" panose="02020603050405020304" pitchFamily="18" charset="0"/>
                <a:cs typeface="Times New Roman" panose="02020603050405020304" pitchFamily="18" charset="0"/>
              </a:rPr>
              <a:t>8.5 (RCP8.5</a:t>
            </a:r>
            <a:r>
              <a:rPr lang="en-US" b="1" i="1" dirty="0">
                <a:latin typeface="Times New Roman" panose="02020603050405020304" pitchFamily="18" charset="0"/>
                <a:cs typeface="Times New Roman" panose="02020603050405020304" pitchFamily="18" charset="0"/>
              </a:rPr>
              <a:t>) forcing experiments</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255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396335"/>
            <a:ext cx="9144000" cy="461665"/>
          </a:xfrm>
          <a:prstGeom prst="rect">
            <a:avLst/>
          </a:prstGeom>
        </p:spPr>
        <p:txBody>
          <a:bodyPr wrap="square">
            <a:spAutoFit/>
          </a:bodyPr>
          <a:lstStyle/>
          <a:p>
            <a:r>
              <a:rPr lang="en-US" sz="1200" dirty="0" err="1" smtClean="0">
                <a:latin typeface="Times New Roman" panose="02020603050405020304" pitchFamily="18" charset="0"/>
                <a:cs typeface="Times New Roman" panose="02020603050405020304" pitchFamily="18" charset="0"/>
              </a:rPr>
              <a:t>Barbero</a:t>
            </a:r>
            <a:r>
              <a:rPr lang="en-US" sz="1200" dirty="0" smtClean="0">
                <a:latin typeface="Times New Roman" panose="02020603050405020304" pitchFamily="18" charset="0"/>
                <a:cs typeface="Times New Roman" panose="02020603050405020304" pitchFamily="18" charset="0"/>
              </a:rPr>
              <a:t>, R. et al., Climate </a:t>
            </a:r>
            <a:r>
              <a:rPr lang="en-US" sz="1200" dirty="0">
                <a:latin typeface="Times New Roman" panose="02020603050405020304" pitchFamily="18" charset="0"/>
                <a:cs typeface="Times New Roman" panose="02020603050405020304" pitchFamily="18" charset="0"/>
              </a:rPr>
              <a:t>change presents increased potential for </a:t>
            </a:r>
            <a:r>
              <a:rPr lang="en-US" sz="1200" dirty="0" smtClean="0">
                <a:latin typeface="Times New Roman" panose="02020603050405020304" pitchFamily="18" charset="0"/>
                <a:cs typeface="Times New Roman" panose="02020603050405020304" pitchFamily="18" charset="0"/>
              </a:rPr>
              <a:t>very large </a:t>
            </a:r>
            <a:r>
              <a:rPr lang="en-US" sz="1200" dirty="0">
                <a:latin typeface="Times New Roman" panose="02020603050405020304" pitchFamily="18" charset="0"/>
                <a:cs typeface="Times New Roman" panose="02020603050405020304" pitchFamily="18" charset="0"/>
              </a:rPr>
              <a:t>fires in the contiguous United </a:t>
            </a:r>
            <a:r>
              <a:rPr lang="en-US" sz="1200" dirty="0">
                <a:latin typeface="Times New Roman" panose="02020603050405020304" pitchFamily="18" charset="0"/>
                <a:cs typeface="Times New Roman" panose="02020603050405020304" pitchFamily="18" charset="0"/>
              </a:rPr>
              <a:t>States, International Journal of Wildland Fire 2015, 24, </a:t>
            </a:r>
            <a:r>
              <a:rPr lang="en-US" sz="1200" dirty="0" smtClean="0">
                <a:latin typeface="Times New Roman" panose="02020603050405020304" pitchFamily="18" charset="0"/>
                <a:cs typeface="Times New Roman" panose="02020603050405020304" pitchFamily="18" charset="0"/>
              </a:rPr>
              <a:t>892–899 http</a:t>
            </a:r>
            <a:r>
              <a:rPr lang="en-US" sz="1200" dirty="0">
                <a:latin typeface="Times New Roman" panose="02020603050405020304" pitchFamily="18" charset="0"/>
                <a:cs typeface="Times New Roman" panose="02020603050405020304" pitchFamily="18" charset="0"/>
              </a:rPr>
              <a:t>://dx.doi.org/10.1071/WF15083</a:t>
            </a:r>
          </a:p>
        </p:txBody>
      </p:sp>
      <p:sp>
        <p:nvSpPr>
          <p:cNvPr id="5" name="Rectangle 4"/>
          <p:cNvSpPr/>
          <p:nvPr/>
        </p:nvSpPr>
        <p:spPr>
          <a:xfrm>
            <a:off x="0" y="0"/>
            <a:ext cx="914400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Key Finding 2: Increased Health Impacts from Wildfires</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3352800" y="381000"/>
            <a:ext cx="2695803" cy="369332"/>
          </a:xfrm>
          <a:prstGeom prst="rect">
            <a:avLst/>
          </a:prstGeom>
        </p:spPr>
        <p:txBody>
          <a:bodyPr wrap="none">
            <a:spAutoFit/>
          </a:bodyPr>
          <a:lstStyle/>
          <a:p>
            <a:r>
              <a:rPr lang="en-US" dirty="0"/>
              <a:t>Very large fires </a:t>
            </a:r>
            <a:r>
              <a:rPr lang="en-US" dirty="0" smtClean="0"/>
              <a:t>(&gt; 5000 ha)</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50332"/>
            <a:ext cx="6915150" cy="507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5754469"/>
            <a:ext cx="9143999"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b="1" i="1" dirty="0" smtClean="0">
                <a:latin typeface="Times New Roman" panose="02020603050405020304" pitchFamily="18" charset="0"/>
                <a:cs typeface="Times New Roman" panose="02020603050405020304" pitchFamily="18" charset="0"/>
              </a:rPr>
              <a:t>Downscaled 1971-2000 vs 2014-2070 Representative </a:t>
            </a:r>
            <a:r>
              <a:rPr lang="en-US" b="1" i="1" dirty="0">
                <a:latin typeface="Times New Roman" panose="02020603050405020304" pitchFamily="18" charset="0"/>
                <a:cs typeface="Times New Roman" panose="02020603050405020304" pitchFamily="18" charset="0"/>
              </a:rPr>
              <a:t>Concentration Pathways </a:t>
            </a:r>
            <a:r>
              <a:rPr lang="en-US" b="1" i="1" dirty="0" smtClean="0">
                <a:latin typeface="Times New Roman" panose="02020603050405020304" pitchFamily="18" charset="0"/>
                <a:cs typeface="Times New Roman" panose="02020603050405020304" pitchFamily="18" charset="0"/>
              </a:rPr>
              <a:t>8.5 (RCP8.5</a:t>
            </a:r>
            <a:r>
              <a:rPr lang="en-US" b="1" i="1" dirty="0">
                <a:latin typeface="Times New Roman" panose="02020603050405020304" pitchFamily="18" charset="0"/>
                <a:cs typeface="Times New Roman" panose="02020603050405020304" pitchFamily="18" charset="0"/>
              </a:rPr>
              <a:t>) forcing experiments</a:t>
            </a:r>
            <a:endParaRPr lang="en-US"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596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0"/>
            <a:ext cx="5274028"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Key Finding </a:t>
            </a:r>
            <a:r>
              <a:rPr lang="en-US" sz="2400" b="1" dirty="0" smtClean="0">
                <a:latin typeface="Times New Roman" panose="02020603050405020304" pitchFamily="18" charset="0"/>
                <a:cs typeface="Times New Roman" panose="02020603050405020304" pitchFamily="18" charset="0"/>
              </a:rPr>
              <a:t>3: Worsened </a:t>
            </a:r>
            <a:r>
              <a:rPr lang="en-US" sz="2400" b="1" dirty="0">
                <a:latin typeface="Times New Roman" panose="02020603050405020304" pitchFamily="18" charset="0"/>
                <a:cs typeface="Times New Roman" panose="02020603050405020304" pitchFamily="18" charset="0"/>
              </a:rPr>
              <a:t>Allergy and Asthma Conditions </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0" y="5794051"/>
            <a:ext cx="9144000" cy="5847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sz="1600" dirty="0">
                <a:latin typeface="Times New Roman" panose="02020603050405020304" pitchFamily="18" charset="0"/>
                <a:cs typeface="Times New Roman" panose="02020603050405020304" pitchFamily="18" charset="0"/>
              </a:rPr>
              <a:t>Ragweed pollen season length has increased in central North America between 1995 and 2011 by as much as 11 to 27 days in parts of the United States and Canada, in response to rising temperatures. </a:t>
            </a:r>
            <a:endParaRPr lang="en-US" sz="1600" dirty="0">
              <a:latin typeface="Times New Roman" panose="02020603050405020304" pitchFamily="18" charset="0"/>
              <a:cs typeface="Times New Roman" panose="02020603050405020304" pitchFamily="18" charset="0"/>
            </a:endParaRPr>
          </a:p>
        </p:txBody>
      </p:sp>
      <p:sp>
        <p:nvSpPr>
          <p:cNvPr id="6" name="Rectangle 5"/>
          <p:cNvSpPr/>
          <p:nvPr/>
        </p:nvSpPr>
        <p:spPr>
          <a:xfrm>
            <a:off x="0" y="6403249"/>
            <a:ext cx="9144000" cy="461665"/>
          </a:xfrm>
          <a:prstGeom prst="rect">
            <a:avLst/>
          </a:prstGeom>
        </p:spPr>
        <p:txBody>
          <a:bodyPr wrap="square">
            <a:spAutoFit/>
          </a:bodyPr>
          <a:lstStyle/>
          <a:p>
            <a:r>
              <a:rPr lang="en-US" sz="1200" dirty="0" err="1">
                <a:latin typeface="Times New Roman" panose="02020603050405020304" pitchFamily="18" charset="0"/>
                <a:cs typeface="Times New Roman" panose="02020603050405020304" pitchFamily="18" charset="0"/>
              </a:rPr>
              <a:t>Melillo</a:t>
            </a:r>
            <a:r>
              <a:rPr lang="en-US" sz="1200" dirty="0">
                <a:latin typeface="Times New Roman" panose="02020603050405020304" pitchFamily="18" charset="0"/>
                <a:cs typeface="Times New Roman" panose="02020603050405020304" pitchFamily="18" charset="0"/>
              </a:rPr>
              <a:t>, J.M., T.C. Richmond, and G.W. </a:t>
            </a:r>
            <a:r>
              <a:rPr lang="en-US" sz="1200" dirty="0" err="1">
                <a:latin typeface="Times New Roman" panose="02020603050405020304" pitchFamily="18" charset="0"/>
                <a:cs typeface="Times New Roman" panose="02020603050405020304" pitchFamily="18" charset="0"/>
              </a:rPr>
              <a:t>Yohe</a:t>
            </a:r>
            <a:r>
              <a:rPr lang="en-US" sz="1200" dirty="0">
                <a:latin typeface="Times New Roman" panose="02020603050405020304" pitchFamily="18" charset="0"/>
                <a:cs typeface="Times New Roman" panose="02020603050405020304" pitchFamily="18" charset="0"/>
              </a:rPr>
              <a:t>, Eds., </a:t>
            </a:r>
            <a:r>
              <a:rPr lang="en-US" sz="1200" dirty="0" smtClean="0">
                <a:latin typeface="Times New Roman" panose="02020603050405020304" pitchFamily="18" charset="0"/>
                <a:cs typeface="Times New Roman" panose="02020603050405020304" pitchFamily="18" charset="0"/>
              </a:rPr>
              <a:t>2014: Climate </a:t>
            </a:r>
            <a:r>
              <a:rPr lang="en-US" sz="1200" dirty="0">
                <a:latin typeface="Times New Roman" panose="02020603050405020304" pitchFamily="18" charset="0"/>
                <a:cs typeface="Times New Roman" panose="02020603050405020304" pitchFamily="18" charset="0"/>
              </a:rPr>
              <a:t>Change Impacts in the United States: The </a:t>
            </a:r>
            <a:r>
              <a:rPr lang="en-US" sz="1200" dirty="0" smtClean="0">
                <a:latin typeface="Times New Roman" panose="02020603050405020304" pitchFamily="18" charset="0"/>
                <a:cs typeface="Times New Roman" panose="02020603050405020304" pitchFamily="18" charset="0"/>
              </a:rPr>
              <a:t>Third National </a:t>
            </a:r>
            <a:r>
              <a:rPr lang="en-US" sz="1200" dirty="0">
                <a:latin typeface="Times New Roman" panose="02020603050405020304" pitchFamily="18" charset="0"/>
                <a:cs typeface="Times New Roman" panose="02020603050405020304" pitchFamily="18" charset="0"/>
              </a:rPr>
              <a:t>Climate Assessment. U.S. Global Change </a:t>
            </a:r>
            <a:r>
              <a:rPr lang="en-US" sz="1200" dirty="0" smtClean="0">
                <a:latin typeface="Times New Roman" panose="02020603050405020304" pitchFamily="18" charset="0"/>
                <a:cs typeface="Times New Roman" panose="02020603050405020304" pitchFamily="18" charset="0"/>
              </a:rPr>
              <a:t>Research Program</a:t>
            </a:r>
            <a:r>
              <a:rPr lang="en-US" sz="1200" dirty="0">
                <a:latin typeface="Times New Roman" panose="02020603050405020304" pitchFamily="18" charset="0"/>
                <a:cs typeface="Times New Roman" panose="02020603050405020304" pitchFamily="18" charset="0"/>
              </a:rPr>
              <a:t>, Washington, D.C., 842 pp. http://</a:t>
            </a:r>
            <a:r>
              <a:rPr lang="en-US" sz="1200" dirty="0" smtClean="0">
                <a:latin typeface="Times New Roman" panose="02020603050405020304" pitchFamily="18" charset="0"/>
                <a:cs typeface="Times New Roman" panose="02020603050405020304" pitchFamily="18" charset="0"/>
              </a:rPr>
              <a:t>dx.doi.org/10.7930/J0Z31WJ2</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626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0" y="609600"/>
            <a:ext cx="9138780" cy="1200329"/>
          </a:xfrm>
          <a:prstGeom prst="rect">
            <a:avLst/>
          </a:prstGeom>
        </p:spPr>
        <p:txBody>
          <a:bodyPr wrap="square">
            <a:spAutoFit/>
          </a:bodyPr>
          <a:lstStyle/>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Ozone is considered </a:t>
            </a:r>
            <a:r>
              <a:rPr lang="en-US" dirty="0">
                <a:latin typeface="Times New Roman" panose="02020603050405020304" pitchFamily="18" charset="0"/>
                <a:cs typeface="Times New Roman" panose="02020603050405020304" pitchFamily="18" charset="0"/>
              </a:rPr>
              <a:t>the most important phytotoxic (directly toxic to plants) air pollutant affecting growth and health of forests and agricultural </a:t>
            </a:r>
            <a:r>
              <a:rPr lang="en-US" dirty="0" smtClean="0">
                <a:latin typeface="Times New Roman" panose="02020603050405020304" pitchFamily="18" charset="0"/>
                <a:cs typeface="Times New Roman" panose="02020603050405020304" pitchFamily="18" charset="0"/>
              </a:rPr>
              <a:t>crops. </a:t>
            </a:r>
          </a:p>
          <a:p>
            <a:pPr marL="342900" indent="-34290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Negative </a:t>
            </a:r>
            <a:r>
              <a:rPr lang="en-US" dirty="0">
                <a:latin typeface="Times New Roman" panose="02020603050405020304" pitchFamily="18" charset="0"/>
                <a:cs typeface="Times New Roman" panose="02020603050405020304" pitchFamily="18" charset="0"/>
              </a:rPr>
              <a:t>O3 impacts on plants include chlorophyll damage, lowered stomatal conductance, premature senescence of foliage, and lower root </a:t>
            </a:r>
            <a:r>
              <a:rPr lang="en-US" dirty="0" smtClean="0">
                <a:latin typeface="Times New Roman" panose="02020603050405020304" pitchFamily="18" charset="0"/>
                <a:cs typeface="Times New Roman" panose="02020603050405020304" pitchFamily="18" charset="0"/>
              </a:rPr>
              <a:t>mass</a:t>
            </a:r>
            <a:endParaRPr lang="en-US" dirty="0">
              <a:latin typeface="Times New Roman" panose="02020603050405020304" pitchFamily="18" charset="0"/>
              <a:cs typeface="Times New Roman" panose="02020603050405020304"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1840646"/>
            <a:ext cx="5579301" cy="369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 y="5715000"/>
            <a:ext cx="9152351" cy="8309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n-US" sz="1600" dirty="0">
                <a:latin typeface="Times New Roman" panose="02020603050405020304" pitchFamily="18" charset="0"/>
                <a:cs typeface="Times New Roman" panose="02020603050405020304" pitchFamily="18" charset="0"/>
              </a:rPr>
              <a:t>Estimated Black Cherry, Yellow Poplar, Sugar Maple, Eastern White Pine, Virginia Pine, Red Maple, and Quaking Aspen Biomass Loss </a:t>
            </a:r>
            <a:r>
              <a:rPr lang="en-US" sz="1600" dirty="0" smtClean="0">
                <a:latin typeface="Times New Roman" panose="02020603050405020304" pitchFamily="18" charset="0"/>
                <a:cs typeface="Times New Roman" panose="02020603050405020304" pitchFamily="18" charset="0"/>
              </a:rPr>
              <a:t> for Pre (left) and Post (right) NOₓ </a:t>
            </a:r>
            <a:r>
              <a:rPr lang="en-US" sz="1600" dirty="0">
                <a:latin typeface="Times New Roman" panose="02020603050405020304" pitchFamily="18" charset="0"/>
                <a:cs typeface="Times New Roman" panose="02020603050405020304" pitchFamily="18" charset="0"/>
              </a:rPr>
              <a:t>Budget Trading Program (NBP</a:t>
            </a:r>
            <a:r>
              <a:rPr lang="en-US" sz="1600" dirty="0" smtClean="0">
                <a:latin typeface="Times New Roman" panose="02020603050405020304" pitchFamily="18" charset="0"/>
                <a:cs typeface="Times New Roman" panose="02020603050405020304" pitchFamily="18" charset="0"/>
              </a:rPr>
              <a:t>) time periods (U.S</a:t>
            </a:r>
            <a:r>
              <a:rPr lang="en-US" sz="1600" dirty="0">
                <a:latin typeface="Times New Roman" panose="02020603050405020304" pitchFamily="18" charset="0"/>
                <a:cs typeface="Times New Roman" panose="02020603050405020304" pitchFamily="18" charset="0"/>
              </a:rPr>
              <a:t>. EPA, 2009b) </a:t>
            </a:r>
            <a:endParaRPr lang="en-US" sz="1600" dirty="0">
              <a:latin typeface="Times New Roman" panose="02020603050405020304" pitchFamily="18" charset="0"/>
              <a:cs typeface="Times New Roman" panose="02020603050405020304" pitchFamily="18" charset="0"/>
            </a:endParaRPr>
          </a:p>
        </p:txBody>
      </p:sp>
      <p:sp>
        <p:nvSpPr>
          <p:cNvPr id="8" name="Rectangle 7"/>
          <p:cNvSpPr/>
          <p:nvPr/>
        </p:nvSpPr>
        <p:spPr>
          <a:xfrm>
            <a:off x="-5220" y="6581001"/>
            <a:ext cx="9144000"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https://www3.epa.gov/ttnecas1/regdata/RIAs/s4-supplemental_analysis-secondary_standard11-5-09.pdf</a:t>
            </a:r>
          </a:p>
        </p:txBody>
      </p:sp>
      <p:sp>
        <p:nvSpPr>
          <p:cNvPr id="9" name="TextBox 8"/>
          <p:cNvSpPr txBox="1"/>
          <p:nvPr/>
        </p:nvSpPr>
        <p:spPr>
          <a:xfrm>
            <a:off x="5219" y="0"/>
            <a:ext cx="3102965"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O3 impacts on forests</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29667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1549</Words>
  <Application>Microsoft Office PowerPoint</Application>
  <PresentationFormat>On-screen Show (4:3)</PresentationFormat>
  <Paragraphs>115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Pierce</dc:creator>
  <cp:lastModifiedBy>Brad Pierce</cp:lastModifiedBy>
  <cp:revision>25</cp:revision>
  <dcterms:created xsi:type="dcterms:W3CDTF">2006-08-16T00:00:00Z</dcterms:created>
  <dcterms:modified xsi:type="dcterms:W3CDTF">2016-06-27T22:01:34Z</dcterms:modified>
</cp:coreProperties>
</file>