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38" r:id="rId3"/>
    <p:sldId id="339" r:id="rId4"/>
    <p:sldId id="314" r:id="rId5"/>
    <p:sldId id="315" r:id="rId6"/>
    <p:sldId id="285" r:id="rId7"/>
    <p:sldId id="260" r:id="rId8"/>
    <p:sldId id="317" r:id="rId9"/>
    <p:sldId id="303" r:id="rId10"/>
    <p:sldId id="340" r:id="rId11"/>
    <p:sldId id="372" r:id="rId12"/>
    <p:sldId id="360" r:id="rId13"/>
    <p:sldId id="361" r:id="rId14"/>
    <p:sldId id="359" r:id="rId15"/>
    <p:sldId id="341" r:id="rId16"/>
    <p:sldId id="342" r:id="rId17"/>
    <p:sldId id="344" r:id="rId18"/>
    <p:sldId id="343" r:id="rId19"/>
    <p:sldId id="387" r:id="rId20"/>
    <p:sldId id="388" r:id="rId21"/>
    <p:sldId id="389"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71" r:id="rId36"/>
    <p:sldId id="38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4" d="100"/>
          <a:sy n="114" d="100"/>
        </p:scale>
        <p:origin x="-918" y="1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0AC62-FF41-4D64-BC79-98ED56F23F28}" type="datetimeFigureOut">
              <a:rPr lang="en-US" smtClean="0"/>
              <a:t>10/19/2015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465CE7-1D55-4D4C-88D0-70E38956E6E1}" type="slidenum">
              <a:rPr lang="en-US" smtClean="0"/>
              <a:t>‹#›</a:t>
            </a:fld>
            <a:endParaRPr lang="en-US"/>
          </a:p>
        </p:txBody>
      </p:sp>
    </p:spTree>
    <p:extLst>
      <p:ext uri="{BB962C8B-B14F-4D97-AF65-F5344CB8AC3E}">
        <p14:creationId xmlns:p14="http://schemas.microsoft.com/office/powerpoint/2010/main" val="77068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Symbol" pitchFamily="18" charset="2"/>
              </a:defRPr>
            </a:lvl1pPr>
            <a:lvl2pPr marL="730766" indent="-281064" defTabSz="915018">
              <a:defRPr>
                <a:solidFill>
                  <a:schemeClr val="tx1"/>
                </a:solidFill>
                <a:latin typeface="Symbol" pitchFamily="18" charset="2"/>
              </a:defRPr>
            </a:lvl2pPr>
            <a:lvl3pPr marL="1124255" indent="-224851" defTabSz="915018">
              <a:defRPr>
                <a:solidFill>
                  <a:schemeClr val="tx1"/>
                </a:solidFill>
                <a:latin typeface="Symbol" pitchFamily="18" charset="2"/>
              </a:defRPr>
            </a:lvl3pPr>
            <a:lvl4pPr marL="1573957" indent="-224851" defTabSz="915018">
              <a:defRPr>
                <a:solidFill>
                  <a:schemeClr val="tx1"/>
                </a:solidFill>
                <a:latin typeface="Symbol" pitchFamily="18" charset="2"/>
              </a:defRPr>
            </a:lvl4pPr>
            <a:lvl5pPr marL="2023659" indent="-224851" defTabSz="915018">
              <a:defRPr>
                <a:solidFill>
                  <a:schemeClr val="tx1"/>
                </a:solidFill>
                <a:latin typeface="Symbol" pitchFamily="18" charset="2"/>
              </a:defRPr>
            </a:lvl5pPr>
            <a:lvl6pPr marL="2473361" indent="-224851" defTabSz="915018" eaLnBrk="0" fontAlgn="base" hangingPunct="0">
              <a:spcBef>
                <a:spcPct val="0"/>
              </a:spcBef>
              <a:spcAft>
                <a:spcPct val="0"/>
              </a:spcAft>
              <a:defRPr>
                <a:solidFill>
                  <a:schemeClr val="tx1"/>
                </a:solidFill>
                <a:latin typeface="Symbol" pitchFamily="18" charset="2"/>
              </a:defRPr>
            </a:lvl6pPr>
            <a:lvl7pPr marL="2923062" indent="-224851" defTabSz="915018" eaLnBrk="0" fontAlgn="base" hangingPunct="0">
              <a:spcBef>
                <a:spcPct val="0"/>
              </a:spcBef>
              <a:spcAft>
                <a:spcPct val="0"/>
              </a:spcAft>
              <a:defRPr>
                <a:solidFill>
                  <a:schemeClr val="tx1"/>
                </a:solidFill>
                <a:latin typeface="Symbol" pitchFamily="18" charset="2"/>
              </a:defRPr>
            </a:lvl7pPr>
            <a:lvl8pPr marL="3372764" indent="-224851" defTabSz="915018" eaLnBrk="0" fontAlgn="base" hangingPunct="0">
              <a:spcBef>
                <a:spcPct val="0"/>
              </a:spcBef>
              <a:spcAft>
                <a:spcPct val="0"/>
              </a:spcAft>
              <a:defRPr>
                <a:solidFill>
                  <a:schemeClr val="tx1"/>
                </a:solidFill>
                <a:latin typeface="Symbol" pitchFamily="18" charset="2"/>
              </a:defRPr>
            </a:lvl8pPr>
            <a:lvl9pPr marL="3822466" indent="-224851" defTabSz="915018" eaLnBrk="0" fontAlgn="base" hangingPunct="0">
              <a:spcBef>
                <a:spcPct val="0"/>
              </a:spcBef>
              <a:spcAft>
                <a:spcPct val="0"/>
              </a:spcAft>
              <a:defRPr>
                <a:solidFill>
                  <a:schemeClr val="tx1"/>
                </a:solidFill>
                <a:latin typeface="Symbol" pitchFamily="18" charset="2"/>
              </a:defRPr>
            </a:lvl9pPr>
          </a:lstStyle>
          <a:p>
            <a:fld id="{70EE0283-7F75-47F6-A47A-39A8DF979E98}" type="slidenum">
              <a:rPr lang="en-US" smtClean="0">
                <a:latin typeface="Arial" charset="0"/>
              </a:rPr>
              <a:pPr/>
              <a:t>6</a:t>
            </a:fld>
            <a:endParaRPr lang="en-US" smtClean="0">
              <a:latin typeface="Arial" charset="0"/>
            </a:endParaRPr>
          </a:p>
        </p:txBody>
      </p:sp>
      <p:sp>
        <p:nvSpPr>
          <p:cNvPr id="41987" name="Slide Image Placeholder 1"/>
          <p:cNvSpPr>
            <a:spLocks noGrp="1" noRot="1" noChangeAspect="1" noTextEdit="1"/>
          </p:cNvSpPr>
          <p:nvPr>
            <p:ph type="sldImg"/>
          </p:nvPr>
        </p:nvSpPr>
        <p:spPr>
          <a:ln/>
        </p:spPr>
      </p:sp>
      <p:sp>
        <p:nvSpPr>
          <p:cNvPr id="419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198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Symbol" pitchFamily="18" charset="2"/>
              </a:defRPr>
            </a:lvl1pPr>
            <a:lvl2pPr marL="742950" indent="-285750" defTabSz="930275">
              <a:defRPr>
                <a:solidFill>
                  <a:schemeClr val="tx1"/>
                </a:solidFill>
                <a:latin typeface="Symbol" pitchFamily="18" charset="2"/>
              </a:defRPr>
            </a:lvl2pPr>
            <a:lvl3pPr marL="1143000" indent="-228600" defTabSz="930275">
              <a:defRPr>
                <a:solidFill>
                  <a:schemeClr val="tx1"/>
                </a:solidFill>
                <a:latin typeface="Symbol" pitchFamily="18" charset="2"/>
              </a:defRPr>
            </a:lvl3pPr>
            <a:lvl4pPr marL="1600200" indent="-228600" defTabSz="930275">
              <a:defRPr>
                <a:solidFill>
                  <a:schemeClr val="tx1"/>
                </a:solidFill>
                <a:latin typeface="Symbol" pitchFamily="18" charset="2"/>
              </a:defRPr>
            </a:lvl4pPr>
            <a:lvl5pPr marL="2057400" indent="-228600" defTabSz="930275">
              <a:defRPr>
                <a:solidFill>
                  <a:schemeClr val="tx1"/>
                </a:solidFill>
                <a:latin typeface="Symbol" pitchFamily="18" charset="2"/>
              </a:defRPr>
            </a:lvl5pPr>
            <a:lvl6pPr marL="2514600" indent="-228600" defTabSz="930275" eaLnBrk="0" fontAlgn="base" hangingPunct="0">
              <a:spcBef>
                <a:spcPct val="0"/>
              </a:spcBef>
              <a:spcAft>
                <a:spcPct val="0"/>
              </a:spcAft>
              <a:defRPr>
                <a:solidFill>
                  <a:schemeClr val="tx1"/>
                </a:solidFill>
                <a:latin typeface="Symbol" pitchFamily="18" charset="2"/>
              </a:defRPr>
            </a:lvl6pPr>
            <a:lvl7pPr marL="2971800" indent="-228600" defTabSz="930275" eaLnBrk="0" fontAlgn="base" hangingPunct="0">
              <a:spcBef>
                <a:spcPct val="0"/>
              </a:spcBef>
              <a:spcAft>
                <a:spcPct val="0"/>
              </a:spcAft>
              <a:defRPr>
                <a:solidFill>
                  <a:schemeClr val="tx1"/>
                </a:solidFill>
                <a:latin typeface="Symbol" pitchFamily="18" charset="2"/>
              </a:defRPr>
            </a:lvl7pPr>
            <a:lvl8pPr marL="3429000" indent="-228600" defTabSz="930275" eaLnBrk="0" fontAlgn="base" hangingPunct="0">
              <a:spcBef>
                <a:spcPct val="0"/>
              </a:spcBef>
              <a:spcAft>
                <a:spcPct val="0"/>
              </a:spcAft>
              <a:defRPr>
                <a:solidFill>
                  <a:schemeClr val="tx1"/>
                </a:solidFill>
                <a:latin typeface="Symbol" pitchFamily="18" charset="2"/>
              </a:defRPr>
            </a:lvl8pPr>
            <a:lvl9pPr marL="3886200" indent="-228600" defTabSz="930275" eaLnBrk="0" fontAlgn="base" hangingPunct="0">
              <a:spcBef>
                <a:spcPct val="0"/>
              </a:spcBef>
              <a:spcAft>
                <a:spcPct val="0"/>
              </a:spcAft>
              <a:defRPr>
                <a:solidFill>
                  <a:schemeClr val="tx1"/>
                </a:solidFill>
                <a:latin typeface="Symbol" pitchFamily="18" charset="2"/>
              </a:defRPr>
            </a:lvl9pPr>
          </a:lstStyle>
          <a:p>
            <a:pPr algn="r" eaLnBrk="1" hangingPunct="1"/>
            <a:fld id="{083E36C1-A285-44EA-B44A-8E90E1ABFC60}" type="slidenum">
              <a:rPr lang="en-US" sz="1200">
                <a:latin typeface="Arial" charset="0"/>
              </a:rPr>
              <a:pPr algn="r" eaLnBrk="1" hangingPunct="1"/>
              <a:t>6</a:t>
            </a:fld>
            <a:endParaRPr lang="en-US" sz="12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Symbol" pitchFamily="18" charset="2"/>
              </a:defRPr>
            </a:lvl1pPr>
            <a:lvl2pPr marL="730766" indent="-281064" defTabSz="915018">
              <a:defRPr>
                <a:solidFill>
                  <a:schemeClr val="tx1"/>
                </a:solidFill>
                <a:latin typeface="Symbol" pitchFamily="18" charset="2"/>
              </a:defRPr>
            </a:lvl2pPr>
            <a:lvl3pPr marL="1124255" indent="-224851" defTabSz="915018">
              <a:defRPr>
                <a:solidFill>
                  <a:schemeClr val="tx1"/>
                </a:solidFill>
                <a:latin typeface="Symbol" pitchFamily="18" charset="2"/>
              </a:defRPr>
            </a:lvl3pPr>
            <a:lvl4pPr marL="1573957" indent="-224851" defTabSz="915018">
              <a:defRPr>
                <a:solidFill>
                  <a:schemeClr val="tx1"/>
                </a:solidFill>
                <a:latin typeface="Symbol" pitchFamily="18" charset="2"/>
              </a:defRPr>
            </a:lvl4pPr>
            <a:lvl5pPr marL="2023659" indent="-224851" defTabSz="915018">
              <a:defRPr>
                <a:solidFill>
                  <a:schemeClr val="tx1"/>
                </a:solidFill>
                <a:latin typeface="Symbol" pitchFamily="18" charset="2"/>
              </a:defRPr>
            </a:lvl5pPr>
            <a:lvl6pPr marL="2473361" indent="-224851" defTabSz="915018" eaLnBrk="0" fontAlgn="base" hangingPunct="0">
              <a:spcBef>
                <a:spcPct val="0"/>
              </a:spcBef>
              <a:spcAft>
                <a:spcPct val="0"/>
              </a:spcAft>
              <a:defRPr>
                <a:solidFill>
                  <a:schemeClr val="tx1"/>
                </a:solidFill>
                <a:latin typeface="Symbol" pitchFamily="18" charset="2"/>
              </a:defRPr>
            </a:lvl6pPr>
            <a:lvl7pPr marL="2923062" indent="-224851" defTabSz="915018" eaLnBrk="0" fontAlgn="base" hangingPunct="0">
              <a:spcBef>
                <a:spcPct val="0"/>
              </a:spcBef>
              <a:spcAft>
                <a:spcPct val="0"/>
              </a:spcAft>
              <a:defRPr>
                <a:solidFill>
                  <a:schemeClr val="tx1"/>
                </a:solidFill>
                <a:latin typeface="Symbol" pitchFamily="18" charset="2"/>
              </a:defRPr>
            </a:lvl7pPr>
            <a:lvl8pPr marL="3372764" indent="-224851" defTabSz="915018" eaLnBrk="0" fontAlgn="base" hangingPunct="0">
              <a:spcBef>
                <a:spcPct val="0"/>
              </a:spcBef>
              <a:spcAft>
                <a:spcPct val="0"/>
              </a:spcAft>
              <a:defRPr>
                <a:solidFill>
                  <a:schemeClr val="tx1"/>
                </a:solidFill>
                <a:latin typeface="Symbol" pitchFamily="18" charset="2"/>
              </a:defRPr>
            </a:lvl8pPr>
            <a:lvl9pPr marL="3822466" indent="-224851" defTabSz="915018" eaLnBrk="0" fontAlgn="base" hangingPunct="0">
              <a:spcBef>
                <a:spcPct val="0"/>
              </a:spcBef>
              <a:spcAft>
                <a:spcPct val="0"/>
              </a:spcAft>
              <a:defRPr>
                <a:solidFill>
                  <a:schemeClr val="tx1"/>
                </a:solidFill>
                <a:latin typeface="Symbol" pitchFamily="18" charset="2"/>
              </a:defRPr>
            </a:lvl9pPr>
          </a:lstStyle>
          <a:p>
            <a:fld id="{E48CA070-DA9B-4B93-99C9-B3C563DEC2E1}" type="slidenum">
              <a:rPr lang="en-US" smtClean="0">
                <a:latin typeface="Arial" charset="0"/>
              </a:rPr>
              <a:pPr/>
              <a:t>7</a:t>
            </a:fld>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11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230419AA-A8CD-4374-9FE8-27EC1CAA9B77}" type="slidenum">
              <a:rPr lang="en-US"/>
              <a:pPr/>
              <a:t>‹#›</a:t>
            </a:fld>
            <a:endParaRPr lang="en-US"/>
          </a:p>
        </p:txBody>
      </p:sp>
    </p:spTree>
    <p:extLst>
      <p:ext uri="{BB962C8B-B14F-4D97-AF65-F5344CB8AC3E}">
        <p14:creationId xmlns:p14="http://schemas.microsoft.com/office/powerpoint/2010/main" val="222351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aeronet.gsfc.nasa.gov/new_web/DRAGON-USA_2014_Colorado.html" TargetMode="External"/><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aeronet.gsfc.nasa.gov/new_web/DRAGON-USA_2014_Colorado.html"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raqms-ops.ssec.wisc.edu/"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emf"/><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3000"/>
            <a:ext cx="9067800" cy="3046988"/>
          </a:xfrm>
          <a:prstGeom prst="rect">
            <a:avLst/>
          </a:prstGeom>
        </p:spPr>
        <p:txBody>
          <a:bodyPr wrap="square">
            <a:spAutoFit/>
          </a:bodyPr>
          <a:lstStyle/>
          <a:p>
            <a:pPr algn="ctr"/>
            <a:r>
              <a:rPr lang="en-US" sz="3600" b="1" dirty="0" smtClean="0">
                <a:latin typeface="Times New Roman" pitchFamily="18" charset="0"/>
                <a:cs typeface="Times New Roman" pitchFamily="18" charset="0"/>
              </a:rPr>
              <a:t>Development of National Air Quality Forecasting Capabilities: </a:t>
            </a:r>
          </a:p>
          <a:p>
            <a:pPr algn="ctr"/>
            <a:r>
              <a:rPr lang="en-US" sz="3200" b="1" dirty="0" smtClean="0">
                <a:latin typeface="Times New Roman" pitchFamily="18" charset="0"/>
                <a:cs typeface="Times New Roman" pitchFamily="18" charset="0"/>
              </a:rPr>
              <a:t>Combining models, satellite, and </a:t>
            </a:r>
            <a:r>
              <a:rPr lang="en-US" sz="3200" b="1" dirty="0" err="1" smtClean="0">
                <a:latin typeface="Times New Roman" pitchFamily="18" charset="0"/>
                <a:cs typeface="Times New Roman" pitchFamily="18" charset="0"/>
              </a:rPr>
              <a:t>insitu</a:t>
            </a:r>
            <a:r>
              <a:rPr lang="en-US" sz="3200" b="1"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measurements during airborn</a:t>
            </a:r>
            <a:r>
              <a:rPr lang="en-US" sz="3200" b="1" dirty="0" smtClean="0">
                <a:latin typeface="Times New Roman" pitchFamily="18" charset="0"/>
                <a:cs typeface="Times New Roman" pitchFamily="18" charset="0"/>
              </a:rPr>
              <a:t>e field campaigns</a:t>
            </a:r>
            <a:endParaRPr lang="en-US" sz="3200" b="1" dirty="0" smtClean="0">
              <a:latin typeface="Times New Roman" pitchFamily="18" charset="0"/>
              <a:cs typeface="Times New Roman" pitchFamily="18" charset="0"/>
            </a:endParaRPr>
          </a:p>
          <a:p>
            <a:pPr algn="ctr"/>
            <a:endParaRPr lang="en-US" sz="2800" dirty="0" smtClean="0">
              <a:latin typeface="Times New Roman" pitchFamily="18" charset="0"/>
              <a:cs typeface="Times New Roman" pitchFamily="18" charset="0"/>
            </a:endParaRPr>
          </a:p>
          <a:p>
            <a:pPr algn="ctr"/>
            <a:r>
              <a:rPr lang="en-US" sz="2800" b="1" dirty="0" smtClean="0">
                <a:latin typeface="Times New Roman" pitchFamily="18" charset="0"/>
                <a:cs typeface="Times New Roman" pitchFamily="18" charset="0"/>
              </a:rPr>
              <a:t>Brad Pierce (NOAA/NESDIS)</a:t>
            </a:r>
            <a:endParaRPr lang="en-US" sz="2800" b="1" dirty="0">
              <a:latin typeface="Times New Roman" pitchFamily="18" charset="0"/>
              <a:cs typeface="Times New Roman" pitchFamily="18" charset="0"/>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078" name="Photo Editor Photo" r:id="rId5" imgW="1371429" imgH="1371429" progId="">
                  <p:embed/>
                </p:oleObj>
              </mc:Choice>
              <mc:Fallback>
                <p:oleObj name="Photo Editor Photo" r:id="rId5" imgW="1371429" imgH="137142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 y="6487759"/>
            <a:ext cx="9144000" cy="369332"/>
          </a:xfrm>
          <a:prstGeom prst="rect">
            <a:avLst/>
          </a:prstGeom>
        </p:spPr>
        <p:txBody>
          <a:bodyPr wrap="square">
            <a:spAutoFit/>
          </a:bodyPr>
          <a:lstStyle/>
          <a:p>
            <a:r>
              <a:rPr lang="en-US" b="1" dirty="0" smtClean="0">
                <a:latin typeface="Times New Roman" pitchFamily="18" charset="0"/>
                <a:cs typeface="Times New Roman" pitchFamily="18" charset="0"/>
              </a:rPr>
              <a:t>UW-Madison Environmental Studies Introduction </a:t>
            </a:r>
            <a:r>
              <a:rPr lang="en-US" b="1" dirty="0">
                <a:latin typeface="Times New Roman" pitchFamily="18" charset="0"/>
                <a:cs typeface="Times New Roman" pitchFamily="18" charset="0"/>
              </a:rPr>
              <a:t>to Air </a:t>
            </a:r>
            <a:r>
              <a:rPr lang="en-US" b="1" dirty="0" smtClean="0">
                <a:latin typeface="Times New Roman" pitchFamily="18" charset="0"/>
                <a:cs typeface="Times New Roman" pitchFamily="18" charset="0"/>
              </a:rPr>
              <a:t>Quality </a:t>
            </a:r>
            <a:r>
              <a:rPr lang="en-US" b="1" dirty="0">
                <a:latin typeface="Times New Roman" pitchFamily="18" charset="0"/>
                <a:cs typeface="Times New Roman" pitchFamily="18" charset="0"/>
              </a:rPr>
              <a:t>(ES401</a:t>
            </a:r>
            <a:r>
              <a:rPr lang="en-US" b="1" dirty="0" smtClean="0">
                <a:latin typeface="Times New Roman" pitchFamily="18" charset="0"/>
                <a:cs typeface="Times New Roman" pitchFamily="18" charset="0"/>
              </a:rPr>
              <a:t>), October 20, 2015</a:t>
            </a:r>
            <a:endParaRPr lang="en-US" b="1" dirty="0">
              <a:latin typeface="Times New Roman" pitchFamily="18" charset="0"/>
              <a:cs typeface="Times New Roman" pitchFamily="18" charset="0"/>
            </a:endParaRPr>
          </a:p>
        </p:txBody>
      </p:sp>
      <p:pic>
        <p:nvPicPr>
          <p:cNvPr id="1053" name="Picture 29" descr="https://encrypted-tbn1.gstatic.com/images?q=tbn:ANd9GcSLoZzonrFQzzSIZ_HZ5qCo8LGdhKYh76yR2li6uK5pQJL5MLV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256161"/>
            <a:ext cx="262890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rotWithShape="1">
          <a:blip r:embed="rId8"/>
          <a:srcRect l="42973" t="34717" r="25238" b="17523"/>
          <a:stretch/>
        </p:blipFill>
        <p:spPr bwMode="auto">
          <a:xfrm>
            <a:off x="370091" y="4207022"/>
            <a:ext cx="2515347" cy="2362200"/>
          </a:xfrm>
          <a:prstGeom prst="rect">
            <a:avLst/>
          </a:prstGeom>
          <a:noFill/>
          <a:ln w="9525">
            <a:noFill/>
            <a:miter lim="800000"/>
            <a:headEnd/>
            <a:tailEnd/>
          </a:ln>
        </p:spPr>
      </p:pic>
    </p:spTree>
    <p:extLst>
      <p:ext uri="{BB962C8B-B14F-4D97-AF65-F5344CB8AC3E}">
        <p14:creationId xmlns:p14="http://schemas.microsoft.com/office/powerpoint/2010/main" val="1500992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eans\users$\bpierce\Data\Documents\Attachments\sep_25\Aura_Science_Team_2014_pierce_Page_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8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33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beans\users$\bpierce\Data\Documents\FY15_Travel\Transboundary_ozone_Yosemite\Talk\may_2010_easian_do3.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71" t="15466" r="17539" b="2141"/>
          <a:stretch/>
        </p:blipFill>
        <p:spPr bwMode="auto">
          <a:xfrm>
            <a:off x="17822" y="3352800"/>
            <a:ext cx="4020778" cy="28543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ans\users$\bpierce\Data\Documents\FY15_Travel\Transboundary_ozone_Yosemite\Talk\may_2010_o3.png"/>
          <p:cNvPicPr>
            <a:picLocks noChangeAspect="1" noChangeArrowheads="1"/>
          </p:cNvPicPr>
          <p:nvPr/>
        </p:nvPicPr>
        <p:blipFill rotWithShape="1">
          <a:blip r:embed="rId4">
            <a:extLst>
              <a:ext uri="{28A0092B-C50C-407E-A947-70E740481C1C}">
                <a14:useLocalDpi xmlns:a14="http://schemas.microsoft.com/office/drawing/2010/main" val="0"/>
              </a:ext>
            </a:extLst>
          </a:blip>
          <a:srcRect l="17971" t="15466" r="17539" b="2141"/>
          <a:stretch/>
        </p:blipFill>
        <p:spPr bwMode="auto">
          <a:xfrm>
            <a:off x="0" y="528524"/>
            <a:ext cx="3962399" cy="286834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eans\users$\bpierce\Data\Documents\FY15_Travel\Transboundary_ozone_Yosemite\Talk\may_2010_dO3_120W_all.png"/>
          <p:cNvPicPr>
            <a:picLocks noChangeAspect="1" noChangeArrowheads="1"/>
          </p:cNvPicPr>
          <p:nvPr/>
        </p:nvPicPr>
        <p:blipFill rotWithShape="1">
          <a:blip r:embed="rId5">
            <a:extLst>
              <a:ext uri="{28A0092B-C50C-407E-A947-70E740481C1C}">
                <a14:useLocalDpi xmlns:a14="http://schemas.microsoft.com/office/drawing/2010/main" val="0"/>
              </a:ext>
            </a:extLst>
          </a:blip>
          <a:srcRect l="16084" t="14199" r="17120"/>
          <a:stretch/>
        </p:blipFill>
        <p:spPr bwMode="auto">
          <a:xfrm>
            <a:off x="4289081" y="693532"/>
            <a:ext cx="4397717" cy="4321379"/>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a:t>
            </a:r>
            <a:r>
              <a:rPr lang="en-US" altLang="en-US" sz="3200" b="1" dirty="0" smtClean="0">
                <a:latin typeface="Times New Roman" pitchFamily="18" charset="0"/>
                <a:cs typeface="Times New Roman" pitchFamily="18" charset="0"/>
              </a:rPr>
              <a:t>of East Asian Emissions – May 2010</a:t>
            </a:r>
            <a:endParaRPr lang="en-US" altLang="en-US" sz="3200" b="1" dirty="0">
              <a:latin typeface="Times New Roman" pitchFamily="18" charset="0"/>
              <a:cs typeface="Times New Roman" pitchFamily="18" charset="0"/>
            </a:endParaRPr>
          </a:p>
        </p:txBody>
      </p:sp>
      <p:sp>
        <p:nvSpPr>
          <p:cNvPr id="96261" name="Line 5"/>
          <p:cNvSpPr>
            <a:spLocks noChangeShapeType="1"/>
          </p:cNvSpPr>
          <p:nvPr/>
        </p:nvSpPr>
        <p:spPr bwMode="auto">
          <a:xfrm flipH="1">
            <a:off x="2632075" y="3559942"/>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63525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FF0000"/>
                </a:solidFill>
                <a:latin typeface="Times New Roman" pitchFamily="18" charset="0"/>
              </a:rPr>
              <a:t>120W</a:t>
            </a:r>
          </a:p>
        </p:txBody>
      </p:sp>
      <p:sp>
        <p:nvSpPr>
          <p:cNvPr id="10" name="Text Box 7"/>
          <p:cNvSpPr txBox="1">
            <a:spLocks noChangeArrowheads="1"/>
          </p:cNvSpPr>
          <p:nvPr/>
        </p:nvSpPr>
        <p:spPr bwMode="auto">
          <a:xfrm>
            <a:off x="4191000" y="5094627"/>
            <a:ext cx="4495798" cy="9233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Times New Roman" pitchFamily="18" charset="0"/>
              </a:rPr>
              <a:t>Impact of </a:t>
            </a:r>
            <a:r>
              <a:rPr lang="en-US" altLang="en-US" b="1" dirty="0" smtClean="0">
                <a:latin typeface="Times New Roman" pitchFamily="18" charset="0"/>
              </a:rPr>
              <a:t>East Asian ozone </a:t>
            </a:r>
            <a:r>
              <a:rPr lang="en-US" altLang="en-US" b="1" dirty="0">
                <a:latin typeface="Times New Roman" pitchFamily="18" charset="0"/>
              </a:rPr>
              <a:t>production extends into North America with potential US Air Quality impacts</a:t>
            </a:r>
          </a:p>
        </p:txBody>
      </p:sp>
      <p:sp>
        <p:nvSpPr>
          <p:cNvPr id="11" name="Rectangle 10"/>
          <p:cNvSpPr/>
          <p:nvPr/>
        </p:nvSpPr>
        <p:spPr>
          <a:xfrm>
            <a:off x="0" y="6324601"/>
            <a:ext cx="9144000" cy="523220"/>
          </a:xfrm>
          <a:prstGeom prst="rect">
            <a:avLst/>
          </a:prstGeom>
        </p:spPr>
        <p:txBody>
          <a:bodyPr wrap="square">
            <a:spAutoFit/>
          </a:bodyPr>
          <a:lstStyle/>
          <a:p>
            <a:r>
              <a:rPr lang="en-US" sz="1400" b="1" dirty="0" smtClean="0"/>
              <a:t>The </a:t>
            </a:r>
            <a:r>
              <a:rPr lang="en-US" sz="1400" b="1" dirty="0"/>
              <a:t>Task Force on Hemispheric Transport of Air Pollution (TF HTAP) is an international scientific cooperative effort to improve the understanding of the intercontinental transport of air pollution across the Northern Hemisphere. </a:t>
            </a:r>
          </a:p>
        </p:txBody>
      </p:sp>
    </p:spTree>
    <p:extLst>
      <p:ext uri="{BB962C8B-B14F-4D97-AF65-F5344CB8AC3E}">
        <p14:creationId xmlns:p14="http://schemas.microsoft.com/office/powerpoint/2010/main" val="3129621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0" y="134311"/>
            <a:ext cx="9143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b="1" dirty="0">
                <a:latin typeface="Times New Roman" charset="0"/>
              </a:rPr>
              <a:t>Evaluation of Real-time AQ Model Forecasts </a:t>
            </a:r>
            <a:r>
              <a:rPr lang="en-US" b="1" dirty="0" smtClean="0">
                <a:latin typeface="Times New Roman" charset="0"/>
              </a:rPr>
              <a:t>during </a:t>
            </a:r>
            <a:r>
              <a:rPr lang="en-US" b="1" dirty="0" err="1" smtClean="0">
                <a:latin typeface="Times New Roman" charset="0"/>
              </a:rPr>
              <a:t>CalNex</a:t>
            </a:r>
            <a:endParaRPr lang="en-US" b="1" dirty="0" smtClean="0">
              <a:latin typeface="Times New Roman" charset="0"/>
            </a:endParaRPr>
          </a:p>
          <a:p>
            <a:pPr algn="ctr"/>
            <a:r>
              <a:rPr lang="en-US" b="1" dirty="0" smtClean="0">
                <a:latin typeface="Times New Roman" charset="0"/>
              </a:rPr>
              <a:t>Lead by Stu </a:t>
            </a:r>
            <a:r>
              <a:rPr lang="en-US" b="1" dirty="0" err="1" smtClean="0">
                <a:latin typeface="Times New Roman" charset="0"/>
              </a:rPr>
              <a:t>McKeen</a:t>
            </a:r>
            <a:r>
              <a:rPr lang="en-US" b="1" dirty="0" smtClean="0">
                <a:latin typeface="Times New Roman" charset="0"/>
              </a:rPr>
              <a:t> (NOAA/ESRL)</a:t>
            </a:r>
            <a:endParaRPr lang="en-US" b="1" dirty="0">
              <a:latin typeface="Times New Roman" charset="0"/>
            </a:endParaRPr>
          </a:p>
        </p:txBody>
      </p:sp>
      <p:sp>
        <p:nvSpPr>
          <p:cNvPr id="3" name="Rectangle 2"/>
          <p:cNvSpPr/>
          <p:nvPr/>
        </p:nvSpPr>
        <p:spPr>
          <a:xfrm>
            <a:off x="118369" y="3505200"/>
            <a:ext cx="3386831" cy="1200329"/>
          </a:xfrm>
          <a:prstGeom prst="rect">
            <a:avLst/>
          </a:prstGeom>
          <a:solidFill>
            <a:srgbClr val="FFFF00">
              <a:alpha val="21000"/>
            </a:srgbClr>
          </a:solidFill>
        </p:spPr>
        <p:txBody>
          <a:bodyPr wrap="square">
            <a:spAutoFit/>
          </a:bodyPr>
          <a:lstStyle/>
          <a:p>
            <a:r>
              <a:rPr lang="en-US" dirty="0" smtClean="0">
                <a:latin typeface="Times New Roman" pitchFamily="18" charset="0"/>
                <a:cs typeface="Times New Roman" pitchFamily="18" charset="0"/>
              </a:rPr>
              <a:t>RAQMS used for O3 and PM2.5 lateral boundary conditions (LBC) in NWS CMAQ/NAM and ESRL WRF/</a:t>
            </a:r>
            <a:r>
              <a:rPr lang="en-US" dirty="0" err="1" smtClean="0">
                <a:latin typeface="Times New Roman" pitchFamily="18" charset="0"/>
                <a:cs typeface="Times New Roman" pitchFamily="18" charset="0"/>
              </a:rPr>
              <a:t>Chem</a:t>
            </a:r>
            <a:endParaRPr lang="en-US" b="1" dirty="0">
              <a:solidFill>
                <a:srgbClr val="0000FF"/>
              </a:solidFill>
              <a:latin typeface="Times New Roman" pitchFamily="18" charset="0"/>
              <a:cs typeface="Times New Roman" pitchFamily="18" charset="0"/>
            </a:endParaRPr>
          </a:p>
        </p:txBody>
      </p:sp>
      <p:sp>
        <p:nvSpPr>
          <p:cNvPr id="4" name="Text Box 1030"/>
          <p:cNvSpPr txBox="1">
            <a:spLocks noChangeArrowheads="1"/>
          </p:cNvSpPr>
          <p:nvPr/>
        </p:nvSpPr>
        <p:spPr bwMode="auto">
          <a:xfrm>
            <a:off x="533400" y="1295400"/>
            <a:ext cx="78533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sz="1400" b="1" dirty="0" smtClean="0"/>
              <a:t>Regional Air Quality Forecast models:</a:t>
            </a:r>
          </a:p>
          <a:p>
            <a:r>
              <a:rPr lang="en-US" sz="1400" b="1" dirty="0" smtClean="0"/>
              <a:t>Georg </a:t>
            </a:r>
            <a:r>
              <a:rPr lang="en-US" sz="1400" b="1" dirty="0" err="1"/>
              <a:t>Grell</a:t>
            </a:r>
            <a:r>
              <a:rPr lang="en-US" sz="1400" b="1" dirty="0"/>
              <a:t>, Steven </a:t>
            </a:r>
            <a:r>
              <a:rPr lang="en-US" sz="1400" b="1" dirty="0" err="1"/>
              <a:t>Peckham</a:t>
            </a:r>
            <a:r>
              <a:rPr lang="en-US" sz="1400" b="1" dirty="0"/>
              <a:t> (NOAA/ESRL/GSD)</a:t>
            </a:r>
            <a:r>
              <a:rPr lang="en-US" sz="1400" b="1" dirty="0">
                <a:solidFill>
                  <a:srgbClr val="0000FF"/>
                </a:solidFill>
              </a:rPr>
              <a:t> </a:t>
            </a:r>
            <a:r>
              <a:rPr lang="en-US" sz="1400" b="1" dirty="0">
                <a:solidFill>
                  <a:srgbClr val="FF0000"/>
                </a:solidFill>
              </a:rPr>
              <a:t>-</a:t>
            </a:r>
            <a:r>
              <a:rPr lang="en-US" sz="1600" b="1" dirty="0">
                <a:solidFill>
                  <a:srgbClr val="FF0000"/>
                </a:solidFill>
              </a:rPr>
              <a:t>WRF/</a:t>
            </a:r>
            <a:r>
              <a:rPr lang="en-US" sz="1600" b="1" dirty="0" err="1">
                <a:solidFill>
                  <a:srgbClr val="FF0000"/>
                </a:solidFill>
              </a:rPr>
              <a:t>Chem</a:t>
            </a:r>
            <a:endParaRPr lang="en-US" sz="1400" b="1" dirty="0">
              <a:solidFill>
                <a:srgbClr val="0000FF"/>
              </a:solidFill>
            </a:endParaRPr>
          </a:p>
          <a:p>
            <a:r>
              <a:rPr lang="en-US" sz="1400" b="1" dirty="0" err="1"/>
              <a:t>Wanmin</a:t>
            </a:r>
            <a:r>
              <a:rPr lang="en-US" sz="1400" b="1" dirty="0"/>
              <a:t> Gong, Sylvain </a:t>
            </a:r>
            <a:r>
              <a:rPr lang="en-US" sz="1400" b="1" dirty="0" err="1"/>
              <a:t>Ménard</a:t>
            </a:r>
            <a:r>
              <a:rPr lang="en-US" sz="1400" b="1" dirty="0"/>
              <a:t>, Hugo Landry (Environment Canada)</a:t>
            </a:r>
            <a:r>
              <a:rPr lang="en-US" sz="1400" b="1" dirty="0">
                <a:solidFill>
                  <a:srgbClr val="0000FF"/>
                </a:solidFill>
              </a:rPr>
              <a:t> – </a:t>
            </a:r>
            <a:r>
              <a:rPr lang="en-US" sz="1600" b="1" dirty="0">
                <a:solidFill>
                  <a:srgbClr val="FF0000"/>
                </a:solidFill>
              </a:rPr>
              <a:t>GEM-MACH</a:t>
            </a:r>
            <a:endParaRPr lang="en-US" sz="1400" b="1" dirty="0">
              <a:solidFill>
                <a:srgbClr val="FF0000"/>
              </a:solidFill>
            </a:endParaRPr>
          </a:p>
          <a:p>
            <a:r>
              <a:rPr lang="en-US" sz="1400" b="1" dirty="0" err="1"/>
              <a:t>Youhua</a:t>
            </a:r>
            <a:r>
              <a:rPr lang="en-US" sz="1400" b="1" dirty="0"/>
              <a:t> Tang and Jeff McQueen (NOAA/NWS)</a:t>
            </a:r>
            <a:r>
              <a:rPr lang="en-US" sz="1400" b="1" dirty="0">
                <a:solidFill>
                  <a:srgbClr val="0000FF"/>
                </a:solidFill>
              </a:rPr>
              <a:t> </a:t>
            </a:r>
            <a:r>
              <a:rPr lang="en-US" sz="1400" b="1" dirty="0">
                <a:solidFill>
                  <a:srgbClr val="FF0000"/>
                </a:solidFill>
              </a:rPr>
              <a:t>- </a:t>
            </a:r>
            <a:r>
              <a:rPr lang="en-US" sz="1600" b="1" dirty="0">
                <a:solidFill>
                  <a:srgbClr val="FF0000"/>
                </a:solidFill>
              </a:rPr>
              <a:t>CMAQ/NAM (CB-05 - experimental in 2010)</a:t>
            </a:r>
            <a:endParaRPr lang="en-US" sz="1600" b="1" dirty="0">
              <a:solidFill>
                <a:srgbClr val="0000FF"/>
              </a:solidFill>
            </a:endParaRPr>
          </a:p>
          <a:p>
            <a:r>
              <a:rPr lang="en-US" sz="1400" b="1" dirty="0"/>
              <a:t>John McHenry and Don </a:t>
            </a:r>
            <a:r>
              <a:rPr lang="en-US" sz="1400" b="1" dirty="0" err="1"/>
              <a:t>Olerud</a:t>
            </a:r>
            <a:r>
              <a:rPr lang="en-US" sz="1400" b="1" dirty="0"/>
              <a:t> (Baron AMS)</a:t>
            </a:r>
            <a:r>
              <a:rPr lang="en-US" sz="1400" b="1" dirty="0">
                <a:solidFill>
                  <a:srgbClr val="0000FF"/>
                </a:solidFill>
              </a:rPr>
              <a:t> </a:t>
            </a:r>
            <a:r>
              <a:rPr lang="en-US" sz="1400" b="1" dirty="0">
                <a:solidFill>
                  <a:srgbClr val="FF0000"/>
                </a:solidFill>
              </a:rPr>
              <a:t>– </a:t>
            </a:r>
            <a:r>
              <a:rPr lang="en-US" sz="1600" b="1" dirty="0">
                <a:solidFill>
                  <a:srgbClr val="FF0000"/>
                </a:solidFill>
              </a:rPr>
              <a:t>BAMS</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73" r="8176" b="16618"/>
          <a:stretch/>
        </p:blipFill>
        <p:spPr bwMode="auto">
          <a:xfrm>
            <a:off x="3544440" y="2664262"/>
            <a:ext cx="5599560" cy="349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550223"/>
            <a:ext cx="9144000"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sz="1400" b="1" dirty="0" smtClean="0">
                <a:latin typeface="Times New Roman" pitchFamily="18" charset="0"/>
                <a:cs typeface="Times New Roman" pitchFamily="18" charset="0"/>
              </a:rPr>
              <a:t>From Stu </a:t>
            </a:r>
            <a:r>
              <a:rPr lang="en-US" sz="1400" b="1" dirty="0" err="1" smtClean="0">
                <a:latin typeface="Times New Roman" pitchFamily="18" charset="0"/>
                <a:cs typeface="Times New Roman" pitchFamily="18" charset="0"/>
              </a:rPr>
              <a:t>McKeen</a:t>
            </a:r>
            <a:r>
              <a:rPr lang="en-US" sz="1400" b="1" dirty="0" smtClean="0">
                <a:latin typeface="Times New Roman" pitchFamily="18" charset="0"/>
                <a:cs typeface="Times New Roman" pitchFamily="18" charset="0"/>
              </a:rPr>
              <a:t> (NOAA/ESRL) AGU </a:t>
            </a:r>
            <a:r>
              <a:rPr lang="en-US" sz="1400" b="1" dirty="0">
                <a:latin typeface="Times New Roman" pitchFamily="18" charset="0"/>
                <a:cs typeface="Times New Roman" pitchFamily="18" charset="0"/>
              </a:rPr>
              <a:t>Annual Meeting, </a:t>
            </a:r>
            <a:r>
              <a:rPr lang="en-US" sz="1400" b="1" dirty="0" smtClean="0">
                <a:latin typeface="Times New Roman" pitchFamily="18" charset="0"/>
                <a:cs typeface="Times New Roman" pitchFamily="18" charset="0"/>
              </a:rPr>
              <a:t>San Francisco CA, December, 2010</a:t>
            </a:r>
            <a:endParaRPr lang="en-US" sz="1400" b="1" dirty="0">
              <a:latin typeface="Times New Roman" pitchFamily="18" charset="0"/>
              <a:cs typeface="Times New Roman" pitchFamily="18" charset="0"/>
            </a:endParaRPr>
          </a:p>
        </p:txBody>
      </p:sp>
      <p:sp>
        <p:nvSpPr>
          <p:cNvPr id="5" name="Rectangle 4"/>
          <p:cNvSpPr/>
          <p:nvPr/>
        </p:nvSpPr>
        <p:spPr>
          <a:xfrm>
            <a:off x="457200" y="2030766"/>
            <a:ext cx="800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1800" y="4191000"/>
            <a:ext cx="228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4298" y="5410200"/>
            <a:ext cx="228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679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JTORQts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73914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5"/>
          <p:cNvSpPr>
            <a:spLocks noChangeArrowheads="1"/>
          </p:cNvSpPr>
          <p:nvPr/>
        </p:nvSpPr>
        <p:spPr bwMode="auto">
          <a:xfrm>
            <a:off x="0" y="0"/>
            <a:ext cx="9129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smtClean="0">
                <a:latin typeface="Times New Roman" pitchFamily="18" charset="0"/>
                <a:cs typeface="Times New Roman" pitchFamily="18" charset="0"/>
              </a:rPr>
              <a:t>CMAQ/RAQM-LBCs </a:t>
            </a:r>
            <a:r>
              <a:rPr lang="en-US" sz="3200" dirty="0">
                <a:latin typeface="Times New Roman" pitchFamily="18" charset="0"/>
                <a:cs typeface="Times New Roman" pitchFamily="18" charset="0"/>
              </a:rPr>
              <a:t>at Joshua Tree</a:t>
            </a:r>
          </a:p>
        </p:txBody>
      </p:sp>
      <p:sp>
        <p:nvSpPr>
          <p:cNvPr id="17415" name="Rectangle 6"/>
          <p:cNvSpPr>
            <a:spLocks noChangeArrowheads="1"/>
          </p:cNvSpPr>
          <p:nvPr/>
        </p:nvSpPr>
        <p:spPr bwMode="auto">
          <a:xfrm>
            <a:off x="7239000" y="2309763"/>
            <a:ext cx="1905000" cy="2308324"/>
          </a:xfrm>
          <a:prstGeom prst="rect">
            <a:avLst/>
          </a:prstGeom>
          <a:solidFill>
            <a:srgbClr val="FFFF00">
              <a:alpha val="17000"/>
            </a:srgbClr>
          </a:solidFill>
          <a:ln>
            <a:noFill/>
          </a:ln>
          <a:extLst/>
        </p:spPr>
        <p:txBody>
          <a:bodyPr wrap="square">
            <a:spAutoFit/>
          </a:bodyPr>
          <a:lstStyle/>
          <a:p>
            <a:r>
              <a:rPr lang="en-US" dirty="0" smtClean="0">
                <a:latin typeface="Times New Roman" pitchFamily="18" charset="0"/>
                <a:cs typeface="Times New Roman" pitchFamily="18" charset="0"/>
              </a:rPr>
              <a:t>NAM-CMAQ does not resolve sharp gradient in ozone at </a:t>
            </a:r>
            <a:r>
              <a:rPr lang="en-US" dirty="0" err="1" smtClean="0">
                <a:latin typeface="Times New Roman" pitchFamily="18" charset="0"/>
                <a:cs typeface="Times New Roman" pitchFamily="18" charset="0"/>
              </a:rPr>
              <a:t>tropopause</a:t>
            </a:r>
            <a:r>
              <a:rPr lang="en-US" dirty="0" smtClean="0">
                <a:latin typeface="Times New Roman" pitchFamily="18" charset="0"/>
                <a:cs typeface="Times New Roman" pitchFamily="18" charset="0"/>
              </a:rPr>
              <a:t> resulting in higher ozone in free troposphere</a:t>
            </a:r>
            <a:endParaRPr lang="en-US" dirty="0">
              <a:latin typeface="Times New Roman" pitchFamily="18" charset="0"/>
              <a:cs typeface="Times New Roman" pitchFamily="18" charset="0"/>
            </a:endParaRPr>
          </a:p>
        </p:txBody>
      </p:sp>
      <p:sp>
        <p:nvSpPr>
          <p:cNvPr id="17416" name="TextBox 7"/>
          <p:cNvSpPr txBox="1">
            <a:spLocks noChangeArrowheads="1"/>
          </p:cNvSpPr>
          <p:nvPr/>
        </p:nvSpPr>
        <p:spPr bwMode="auto">
          <a:xfrm>
            <a:off x="611188" y="838200"/>
            <a:ext cx="989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a:t>Model</a:t>
            </a:r>
          </a:p>
        </p:txBody>
      </p:sp>
      <p:sp>
        <p:nvSpPr>
          <p:cNvPr id="17417" name="TextBox 8"/>
          <p:cNvSpPr txBox="1">
            <a:spLocks noChangeArrowheads="1"/>
          </p:cNvSpPr>
          <p:nvPr/>
        </p:nvSpPr>
        <p:spPr bwMode="auto">
          <a:xfrm>
            <a:off x="609600" y="3576638"/>
            <a:ext cx="757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a:t>Obs.</a:t>
            </a:r>
          </a:p>
        </p:txBody>
      </p:sp>
      <p:sp>
        <p:nvSpPr>
          <p:cNvPr id="10" name="TextBox 9"/>
          <p:cNvSpPr txBox="1"/>
          <p:nvPr/>
        </p:nvSpPr>
        <p:spPr>
          <a:xfrm>
            <a:off x="0" y="6550223"/>
            <a:ext cx="9144000" cy="307777"/>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From Stu </a:t>
            </a:r>
            <a:r>
              <a:rPr lang="en-US" sz="1400" b="1" dirty="0" err="1" smtClean="0">
                <a:latin typeface="Times New Roman" pitchFamily="18" charset="0"/>
                <a:cs typeface="Times New Roman" pitchFamily="18" charset="0"/>
              </a:rPr>
              <a:t>McKeen</a:t>
            </a:r>
            <a:r>
              <a:rPr lang="en-US" sz="1400" b="1" dirty="0" smtClean="0">
                <a:latin typeface="Times New Roman" pitchFamily="18" charset="0"/>
                <a:cs typeface="Times New Roman" pitchFamily="18" charset="0"/>
              </a:rPr>
              <a:t> (NOAA/ESRL) AGU </a:t>
            </a:r>
            <a:r>
              <a:rPr lang="en-US" sz="1400" b="1" dirty="0">
                <a:latin typeface="Times New Roman" pitchFamily="18" charset="0"/>
                <a:cs typeface="Times New Roman" pitchFamily="18" charset="0"/>
              </a:rPr>
              <a:t>Annual Meeting, </a:t>
            </a:r>
            <a:r>
              <a:rPr lang="en-US" sz="1400" b="1" dirty="0" smtClean="0">
                <a:latin typeface="Times New Roman" pitchFamily="18" charset="0"/>
                <a:cs typeface="Times New Roman" pitchFamily="18" charset="0"/>
              </a:rPr>
              <a:t>San Francisco CA, December, 2010</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2248178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FY13_Travel\AQAST4\Talk\WRF-CHEM_4km_vs_IONS_O3_rms_var_may-june_raqmsbc_2pa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56210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FY13_Travel\AQAST4\Talk\wrfchem.4km.o3.may27.may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812" y="685800"/>
            <a:ext cx="5448300" cy="5448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7902"/>
            <a:ext cx="9144000" cy="107721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Retrospective 4km WRF-CHEM </a:t>
            </a:r>
            <a:r>
              <a:rPr lang="en-US" sz="3200" b="1" dirty="0" err="1" smtClean="0">
                <a:latin typeface="Times New Roman" pitchFamily="18" charset="0"/>
                <a:cs typeface="Times New Roman" pitchFamily="18" charset="0"/>
              </a:rPr>
              <a:t>CalNex</a:t>
            </a:r>
            <a:r>
              <a:rPr lang="en-US" sz="3200" b="1" dirty="0" smtClean="0">
                <a:latin typeface="Times New Roman" pitchFamily="18" charset="0"/>
                <a:cs typeface="Times New Roman" pitchFamily="18" charset="0"/>
              </a:rPr>
              <a:t> forecasts </a:t>
            </a:r>
          </a:p>
          <a:p>
            <a:pPr algn="ctr"/>
            <a:r>
              <a:rPr lang="en-US" sz="3200" b="1" dirty="0">
                <a:latin typeface="Times New Roman" pitchFamily="18" charset="0"/>
                <a:cs typeface="Times New Roman" pitchFamily="18" charset="0"/>
              </a:rPr>
              <a:t>(</a:t>
            </a:r>
            <a:r>
              <a:rPr lang="en-US" sz="3200" b="1" dirty="0" smtClean="0">
                <a:latin typeface="Times New Roman" pitchFamily="18" charset="0"/>
                <a:cs typeface="Times New Roman" pitchFamily="18" charset="0"/>
              </a:rPr>
              <a:t>RAQMS 1x1 MLS+OMI ozone analyses)</a:t>
            </a:r>
            <a:endParaRPr lang="en-US" sz="3200" b="1" dirty="0">
              <a:latin typeface="Times New Roman" pitchFamily="18" charset="0"/>
              <a:cs typeface="Times New Roman" pitchFamily="18" charset="0"/>
            </a:endParaRPr>
          </a:p>
        </p:txBody>
      </p:sp>
      <p:sp>
        <p:nvSpPr>
          <p:cNvPr id="5" name="Rectangle 6"/>
          <p:cNvSpPr>
            <a:spLocks noChangeArrowheads="1"/>
          </p:cNvSpPr>
          <p:nvPr/>
        </p:nvSpPr>
        <p:spPr bwMode="auto">
          <a:xfrm>
            <a:off x="5365812" y="5410200"/>
            <a:ext cx="3663888" cy="1200329"/>
          </a:xfrm>
          <a:prstGeom prst="rect">
            <a:avLst/>
          </a:prstGeom>
          <a:solidFill>
            <a:srgbClr val="FFFF00">
              <a:alpha val="17000"/>
            </a:srgbClr>
          </a:solidFill>
          <a:ln>
            <a:noFill/>
          </a:ln>
          <a:extLst/>
        </p:spPr>
        <p:txBody>
          <a:bodyPr wrap="square">
            <a:spAutoFit/>
          </a:bodyPr>
          <a:lstStyle/>
          <a:p>
            <a:r>
              <a:rPr lang="en-US" dirty="0" smtClean="0">
                <a:latin typeface="Times New Roman" pitchFamily="18" charset="0"/>
                <a:cs typeface="Times New Roman" pitchFamily="18" charset="0"/>
              </a:rPr>
              <a:t>WRF-CHEM does resolve sharp gradient in ozone at </a:t>
            </a:r>
            <a:r>
              <a:rPr lang="en-US" dirty="0" err="1" smtClean="0">
                <a:latin typeface="Times New Roman" pitchFamily="18" charset="0"/>
                <a:cs typeface="Times New Roman" pitchFamily="18" charset="0"/>
              </a:rPr>
              <a:t>tropopause</a:t>
            </a:r>
            <a:r>
              <a:rPr lang="en-US" dirty="0" smtClean="0">
                <a:latin typeface="Times New Roman" pitchFamily="18" charset="0"/>
                <a:cs typeface="Times New Roman" pitchFamily="18" charset="0"/>
              </a:rPr>
              <a:t> resulting in very small (&lt;10%) biases in free tropospheric ozone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15513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0"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4089" t="14436" r="8413" b="44975"/>
          <a:stretch/>
        </p:blipFill>
        <p:spPr bwMode="auto">
          <a:xfrm>
            <a:off x="0" y="821094"/>
            <a:ext cx="9144000" cy="603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0" name="Picture 2" descr="Colorado Mean July 2005-13 Level 3 Tropospheric OMI NO2 &amp; NARR Mixing Heights MSL for 1400 MST for 7 High O3 Days in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10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847288"/>
            <a:ext cx="6629400" cy="1477328"/>
          </a:xfrm>
          <a:prstGeom prst="rect">
            <a:avLst/>
          </a:prstGeom>
        </p:spPr>
        <p:txBody>
          <a:bodyPr wrap="square">
            <a:spAutoFit/>
          </a:bodyPr>
          <a:lstStyle/>
          <a:p>
            <a:r>
              <a:rPr lang="en-US" b="1" dirty="0">
                <a:solidFill>
                  <a:schemeClr val="bg1"/>
                </a:solidFill>
                <a:latin typeface="Times New Roman" pitchFamily="18" charset="0"/>
                <a:cs typeface="Times New Roman" pitchFamily="18" charset="0"/>
              </a:rPr>
              <a:t>The FRAPPE and DISCOVER-AQ field campaigns took place between 16 July and 18 August 2014 over </a:t>
            </a:r>
            <a:r>
              <a:rPr lang="en-US" b="1" dirty="0" smtClean="0">
                <a:solidFill>
                  <a:schemeClr val="bg1"/>
                </a:solidFill>
                <a:latin typeface="Times New Roman" pitchFamily="18" charset="0"/>
                <a:cs typeface="Times New Roman" pitchFamily="18" charset="0"/>
              </a:rPr>
              <a:t>northern Colorado and  were designed </a:t>
            </a:r>
            <a:r>
              <a:rPr lang="en-US" b="1" dirty="0">
                <a:solidFill>
                  <a:schemeClr val="bg1"/>
                </a:solidFill>
                <a:latin typeface="Times New Roman" pitchFamily="18" charset="0"/>
                <a:cs typeface="Times New Roman" pitchFamily="18" charset="0"/>
              </a:rPr>
              <a:t>to investigate and quantify all factors contributing to air quality in the Colorado Front Range with a special focus on summertime ozone pollution. </a:t>
            </a:r>
          </a:p>
        </p:txBody>
      </p:sp>
      <p:pic>
        <p:nvPicPr>
          <p:cNvPr id="78864" name="Picture 16" descr="https://www.eol.ucar.edu/system/files/F_Quick_Quesitons.0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838200"/>
            <a:ext cx="2514600"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800600"/>
            <a:ext cx="9144000" cy="369332"/>
          </a:xfrm>
          <a:prstGeom prst="rect">
            <a:avLst/>
          </a:prstGeom>
        </p:spPr>
        <p:txBody>
          <a:bodyPr wrap="square">
            <a:spAutoFit/>
          </a:bodyPr>
          <a:lstStyle/>
          <a:p>
            <a:pPr algn="ctr"/>
            <a:r>
              <a:rPr lang="en-US" b="1" dirty="0" smtClean="0">
                <a:solidFill>
                  <a:schemeClr val="bg1"/>
                </a:solidFill>
                <a:latin typeface="Times New Roman" pitchFamily="18" charset="0"/>
                <a:cs typeface="Times New Roman" pitchFamily="18" charset="0"/>
              </a:rPr>
              <a:t>Smoke layer over Colorado Front range as </a:t>
            </a:r>
            <a:r>
              <a:rPr lang="en-US" b="1" dirty="0">
                <a:solidFill>
                  <a:schemeClr val="bg1"/>
                </a:solidFill>
                <a:latin typeface="Times New Roman" pitchFamily="18" charset="0"/>
                <a:cs typeface="Times New Roman" pitchFamily="18" charset="0"/>
              </a:rPr>
              <a:t>seen from the </a:t>
            </a:r>
            <a:r>
              <a:rPr lang="en-US" b="1" dirty="0" smtClean="0">
                <a:solidFill>
                  <a:schemeClr val="bg1"/>
                </a:solidFill>
                <a:latin typeface="Times New Roman" pitchFamily="18" charset="0"/>
                <a:cs typeface="Times New Roman" pitchFamily="18" charset="0"/>
              </a:rPr>
              <a:t>NCAR C130 </a:t>
            </a:r>
            <a:r>
              <a:rPr lang="en-US" b="1" dirty="0">
                <a:solidFill>
                  <a:schemeClr val="bg1"/>
                </a:solidFill>
                <a:latin typeface="Times New Roman" pitchFamily="18" charset="0"/>
                <a:cs typeface="Times New Roman" pitchFamily="18" charset="0"/>
              </a:rPr>
              <a:t>during </a:t>
            </a:r>
            <a:r>
              <a:rPr lang="en-US" b="1" dirty="0" smtClean="0">
                <a:solidFill>
                  <a:schemeClr val="bg1"/>
                </a:solidFill>
                <a:latin typeface="Times New Roman" pitchFamily="18" charset="0"/>
                <a:cs typeface="Times New Roman" pitchFamily="18" charset="0"/>
              </a:rPr>
              <a:t>FRAPPE</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34698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beans\users$\bpierce\Data\Documents\Attachments\sep_25\Aura_Science_Team_2014_pierce_Page_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9"/>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7" name="TextBox 6"/>
          <p:cNvSpPr txBox="1"/>
          <p:nvPr/>
        </p:nvSpPr>
        <p:spPr>
          <a:xfrm>
            <a:off x="1219200" y="3349823"/>
            <a:ext cx="403623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(no MODIS AOD Assimilation)</a:t>
            </a:r>
            <a:endParaRPr 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914883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eans\users$\bpierce\Data\Documents\Attachments\sep_25\Aura_Science_Team_2014_pierce_Page_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2290503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eans\users$\bpierce\Data\Documents\Attachments\sep_25\Aura_Science_Team_2014_pierce_Page_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999028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73" y="85635"/>
            <a:ext cx="9125527" cy="1200329"/>
          </a:xfrm>
          <a:prstGeom prst="rect">
            <a:avLst/>
          </a:prstGeom>
        </p:spPr>
        <p:txBody>
          <a:bodyPr wrap="square">
            <a:spAutoFit/>
          </a:bodyPr>
          <a:lstStyle/>
          <a:p>
            <a:pPr algn="ctr"/>
            <a:r>
              <a:rPr lang="en-US" sz="2400" b="1" dirty="0">
                <a:latin typeface="Times New Roman" pitchFamily="18" charset="0"/>
                <a:cs typeface="Times New Roman" pitchFamily="18" charset="0"/>
              </a:rPr>
              <a:t>Distributed Regional Aerosol Gridded Observation Networks (DRAGON)-USA </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2014 Colorado Front Range Urban Corridor </a:t>
            </a:r>
            <a:endParaRPr lang="en-US" sz="2400" dirty="0">
              <a:latin typeface="Times New Roman" pitchFamily="18" charset="0"/>
              <a:cs typeface="Times New Roman" pitchFamily="18" charset="0"/>
            </a:endParaRPr>
          </a:p>
        </p:txBody>
      </p:sp>
      <p:pic>
        <p:nvPicPr>
          <p:cNvPr id="40964" name="Picture 4" descr="Figure 1 DRAGON-USA 2014 Site Distrib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676400"/>
            <a:ext cx="3692365" cy="2905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819400" y="3128962"/>
            <a:ext cx="533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82820" y="2953328"/>
            <a:ext cx="1030988" cy="369332"/>
          </a:xfrm>
          <a:prstGeom prst="rect">
            <a:avLst/>
          </a:prstGeom>
          <a:noFill/>
        </p:spPr>
        <p:txBody>
          <a:bodyPr wrap="none" rtlCol="0">
            <a:spAutoFit/>
          </a:bodyPr>
          <a:lstStyle/>
          <a:p>
            <a:r>
              <a:rPr lang="en-US" dirty="0" smtClean="0"/>
              <a:t>DRAGON</a:t>
            </a:r>
            <a:endParaRPr lang="en-US" dirty="0"/>
          </a:p>
        </p:txBody>
      </p:sp>
      <p:cxnSp>
        <p:nvCxnSpPr>
          <p:cNvPr id="9" name="Straight Connector 8"/>
          <p:cNvCxnSpPr/>
          <p:nvPr/>
        </p:nvCxnSpPr>
        <p:spPr>
          <a:xfrm>
            <a:off x="2819400" y="3387702"/>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82820" y="3212068"/>
            <a:ext cx="898644" cy="369332"/>
          </a:xfrm>
          <a:prstGeom prst="rect">
            <a:avLst/>
          </a:prstGeom>
          <a:noFill/>
        </p:spPr>
        <p:txBody>
          <a:bodyPr wrap="none" rtlCol="0">
            <a:spAutoFit/>
          </a:bodyPr>
          <a:lstStyle/>
          <a:p>
            <a:r>
              <a:rPr lang="en-US" dirty="0" smtClean="0"/>
              <a:t>RAQMS</a:t>
            </a:r>
            <a:endParaRPr lang="en-US" dirty="0"/>
          </a:p>
        </p:txBody>
      </p:sp>
      <p:sp>
        <p:nvSpPr>
          <p:cNvPr id="7" name="TextBox 6"/>
          <p:cNvSpPr txBox="1"/>
          <p:nvPr/>
        </p:nvSpPr>
        <p:spPr>
          <a:xfrm>
            <a:off x="0" y="6211669"/>
            <a:ext cx="7688964" cy="646331"/>
          </a:xfrm>
          <a:prstGeom prst="rect">
            <a:avLst/>
          </a:prstGeom>
          <a:noFill/>
        </p:spPr>
        <p:txBody>
          <a:bodyPr wrap="none" rtlCol="0">
            <a:spAutoFit/>
          </a:bodyPr>
          <a:lstStyle/>
          <a:p>
            <a:r>
              <a:rPr lang="en-US" b="1" dirty="0" smtClean="0">
                <a:latin typeface="Times New Roman" pitchFamily="18" charset="0"/>
                <a:cs typeface="Times New Roman" pitchFamily="18" charset="0"/>
              </a:rPr>
              <a:t>(DRAGON-USA, Brent </a:t>
            </a:r>
            <a:r>
              <a:rPr lang="en-US" b="1" dirty="0" err="1" smtClean="0">
                <a:latin typeface="Times New Roman" pitchFamily="18" charset="0"/>
                <a:cs typeface="Times New Roman" pitchFamily="18" charset="0"/>
              </a:rPr>
              <a:t>Holben</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NASA/GSFC)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hlinkClick r:id="rId3"/>
              </a:rPr>
              <a:t>http</a:t>
            </a:r>
            <a:r>
              <a:rPr lang="en-US" b="1" dirty="0">
                <a:latin typeface="Times New Roman" pitchFamily="18" charset="0"/>
                <a:cs typeface="Times New Roman" pitchFamily="18" charset="0"/>
                <a:hlinkClick r:id="rId3"/>
              </a:rPr>
              <a:t>://</a:t>
            </a:r>
            <a:r>
              <a:rPr lang="en-US" b="1" dirty="0" smtClean="0">
                <a:latin typeface="Times New Roman" pitchFamily="18" charset="0"/>
                <a:cs typeface="Times New Roman" pitchFamily="18" charset="0"/>
                <a:hlinkClick r:id="rId3"/>
              </a:rPr>
              <a:t>aeronet.gsfc.nasa.gov/new_web/DRAGON-USA_2014_Colorado.html</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11" name="Rectangle 10"/>
          <p:cNvSpPr/>
          <p:nvPr/>
        </p:nvSpPr>
        <p:spPr>
          <a:xfrm>
            <a:off x="2133600" y="2246744"/>
            <a:ext cx="381000" cy="3276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4399" y="2944296"/>
            <a:ext cx="1141659" cy="369332"/>
          </a:xfrm>
          <a:prstGeom prst="rect">
            <a:avLst/>
          </a:prstGeom>
          <a:solidFill>
            <a:schemeClr val="accent1">
              <a:alpha val="28000"/>
            </a:schemeClr>
          </a:solidFill>
        </p:spPr>
        <p:txBody>
          <a:bodyPr wrap="none" rtlCol="0">
            <a:spAutoFit/>
          </a:bodyPr>
          <a:lstStyle/>
          <a:p>
            <a:r>
              <a:rPr lang="en-US" b="1" dirty="0" smtClean="0"/>
              <a:t>July 16-20</a:t>
            </a:r>
            <a:endParaRPr lang="en-US" b="1" dirty="0"/>
          </a:p>
        </p:txBody>
      </p:sp>
      <p:pic>
        <p:nvPicPr>
          <p:cNvPr id="39938" name="Picture 2" descr="\\beans\users$\bpierce\Data\Documents\FY15_Travel\AGU\Talk\raqms_aeronet_composite.noassim.dra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8" y="1143000"/>
            <a:ext cx="6858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381000"/>
            <a:ext cx="1826141"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Who I am</a:t>
            </a:r>
            <a:endParaRPr lang="en-US" sz="3200" dirty="0">
              <a:latin typeface="Times New Roman" pitchFamily="18" charset="0"/>
              <a:cs typeface="Times New Roman" pitchFamily="18" charset="0"/>
            </a:endParaRPr>
          </a:p>
        </p:txBody>
      </p:sp>
      <p:sp>
        <p:nvSpPr>
          <p:cNvPr id="3" name="Rectangle 2"/>
          <p:cNvSpPr/>
          <p:nvPr/>
        </p:nvSpPr>
        <p:spPr>
          <a:xfrm>
            <a:off x="171974" y="1066800"/>
            <a:ext cx="8763000" cy="3693319"/>
          </a:xfrm>
          <a:prstGeom prst="rect">
            <a:avLst/>
          </a:prstGeom>
        </p:spPr>
        <p:txBody>
          <a:bodyPr wrap="square">
            <a:spAutoFit/>
          </a:bodyPr>
          <a:lstStyle/>
          <a:p>
            <a:pPr lvl="0"/>
            <a:r>
              <a:rPr lang="en-US" dirty="0" smtClean="0">
                <a:latin typeface="Times New Roman" pitchFamily="18" charset="0"/>
                <a:cs typeface="Times New Roman" pitchFamily="18" charset="0"/>
              </a:rPr>
              <a:t>Work at the NOAA </a:t>
            </a:r>
            <a:r>
              <a:rPr lang="en-US" dirty="0">
                <a:latin typeface="Times New Roman" pitchFamily="18" charset="0"/>
                <a:cs typeface="Times New Roman" pitchFamily="18" charset="0"/>
              </a:rPr>
              <a:t>National Environmental Satellite, Data, and Information Service </a:t>
            </a:r>
            <a:r>
              <a:rPr lang="en-US" dirty="0" smtClean="0">
                <a:latin typeface="Times New Roman" pitchFamily="18" charset="0"/>
                <a:cs typeface="Times New Roman" pitchFamily="18" charset="0"/>
              </a:rPr>
              <a:t>(NESDIS) </a:t>
            </a:r>
            <a:r>
              <a:rPr lang="en-US" dirty="0">
                <a:latin typeface="Times New Roman" pitchFamily="18" charset="0"/>
                <a:cs typeface="Times New Roman" pitchFamily="18" charset="0"/>
              </a:rPr>
              <a:t>as an atmospheric scientist </a:t>
            </a:r>
            <a:r>
              <a:rPr lang="en-US" dirty="0" smtClean="0">
                <a:latin typeface="Times New Roman" pitchFamily="18" charset="0"/>
                <a:cs typeface="Times New Roman" pitchFamily="18" charset="0"/>
              </a:rPr>
              <a:t>to support the NOAA Air Quality Program</a:t>
            </a:r>
          </a:p>
          <a:p>
            <a:pPr lvl="0"/>
            <a:endParaRPr lang="en-US" dirty="0">
              <a:latin typeface="Times New Roman" pitchFamily="18" charset="0"/>
              <a:cs typeface="Times New Roman" pitchFamily="18" charset="0"/>
            </a:endParaRPr>
          </a:p>
          <a:p>
            <a:pPr marL="742950" lvl="1" indent="-285750">
              <a:buFont typeface="Wingdings" pitchFamily="2" charset="2"/>
              <a:buChar char="§"/>
            </a:pPr>
            <a:r>
              <a:rPr lang="en-US" dirty="0" smtClean="0">
                <a:latin typeface="Times New Roman" pitchFamily="18" charset="0"/>
                <a:cs typeface="Times New Roman" pitchFamily="18" charset="0"/>
              </a:rPr>
              <a:t>Reside at the Cooperative Institute for Meteorological Satellite Studies (CIMSS) at UW-Madison, which hosts the NESDIS Advanced Satellite Products Branch (ASPB)</a:t>
            </a:r>
          </a:p>
          <a:p>
            <a:pPr marL="742950" lvl="1" indent="-285750">
              <a:buFont typeface="Wingdings" pitchFamily="2" charset="2"/>
              <a:buChar char="§"/>
            </a:pPr>
            <a:endParaRPr lang="en-US" dirty="0" smtClean="0">
              <a:latin typeface="Times New Roman" pitchFamily="18" charset="0"/>
              <a:cs typeface="Times New Roman" pitchFamily="18" charset="0"/>
            </a:endParaRPr>
          </a:p>
          <a:p>
            <a:pPr marL="742950" lvl="1" indent="-285750">
              <a:buFont typeface="Wingdings" pitchFamily="2" charset="2"/>
              <a:buChar char="§"/>
            </a:pPr>
            <a:r>
              <a:rPr lang="en-US" dirty="0" smtClean="0">
                <a:latin typeface="Times New Roman" pitchFamily="18" charset="0"/>
                <a:cs typeface="Times New Roman" pitchFamily="18" charset="0"/>
              </a:rPr>
              <a:t>Collaborate with NOAA, NASA, US EPA and State and local Air Quality Management (NOAA Air Quality Research Program, NASA Air Quality Applied Science Team, GOES-R </a:t>
            </a:r>
            <a:r>
              <a:rPr lang="en-US" dirty="0" err="1" smtClean="0">
                <a:latin typeface="Times New Roman" pitchFamily="18" charset="0"/>
                <a:cs typeface="Times New Roman" pitchFamily="18" charset="0"/>
              </a:rPr>
              <a:t>Alogrithm</a:t>
            </a:r>
            <a:r>
              <a:rPr lang="en-US" dirty="0" smtClean="0">
                <a:latin typeface="Times New Roman" pitchFamily="18" charset="0"/>
                <a:cs typeface="Times New Roman" pitchFamily="18" charset="0"/>
              </a:rPr>
              <a:t> Working Group, etc..) </a:t>
            </a:r>
          </a:p>
          <a:p>
            <a:pPr lvl="0"/>
            <a:endParaRPr lang="en-US" dirty="0">
              <a:latin typeface="Times New Roman" pitchFamily="18" charset="0"/>
              <a:cs typeface="Times New Roman" pitchFamily="18" charset="0"/>
            </a:endParaRPr>
          </a:p>
          <a:p>
            <a:pPr marL="742950" lvl="1" indent="-285750">
              <a:buFont typeface="Wingdings" pitchFamily="2" charset="2"/>
              <a:buChar char="§"/>
            </a:pPr>
            <a:r>
              <a:rPr lang="en-US" dirty="0" smtClean="0">
                <a:latin typeface="Times New Roman" pitchFamily="18" charset="0"/>
                <a:cs typeface="Times New Roman" pitchFamily="18" charset="0"/>
              </a:rPr>
              <a:t>Use Real-time Air Quality Modeling System (RAQMS) to support Air Quality field missions and develop capabilities for air quality forecasting </a:t>
            </a:r>
            <a:r>
              <a:rPr lang="en-US" b="1" i="1" u="sng" dirty="0" smtClean="0">
                <a:latin typeface="Times New Roman" pitchFamily="18" charset="0"/>
                <a:cs typeface="Times New Roman" pitchFamily="18" charset="0"/>
              </a:rPr>
              <a:t>(TEXAQS, </a:t>
            </a:r>
            <a:r>
              <a:rPr lang="en-US" b="1" i="1" u="sng" dirty="0" err="1" smtClean="0">
                <a:latin typeface="Times New Roman" pitchFamily="18" charset="0"/>
                <a:cs typeface="Times New Roman" pitchFamily="18" charset="0"/>
              </a:rPr>
              <a:t>CalNex</a:t>
            </a:r>
            <a:r>
              <a:rPr lang="en-US" b="1" i="1" u="sng" dirty="0" smtClean="0">
                <a:latin typeface="Times New Roman" pitchFamily="18" charset="0"/>
                <a:cs typeface="Times New Roman" pitchFamily="18" charset="0"/>
              </a:rPr>
              <a:t>, ARCPAC, SENEX, FRAPPE/DISCOVER-AQ, </a:t>
            </a:r>
            <a:r>
              <a:rPr lang="en-US" b="1" i="1" u="sng" dirty="0" smtClean="0">
                <a:latin typeface="Times New Roman" pitchFamily="18" charset="0"/>
                <a:cs typeface="Times New Roman" pitchFamily="18" charset="0"/>
              </a:rPr>
              <a:t>SONGNEX)</a:t>
            </a:r>
            <a:endParaRPr lang="en-US" b="1" i="1" u="sng" dirty="0">
              <a:latin typeface="Times New Roman" pitchFamily="18" charset="0"/>
              <a:cs typeface="Times New Roman"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AutoShape 8" descr="data:image/jpeg;base64,/9j/4AAQSkZJRgABAQAAAQABAAD/2wCEAAkGBxQTEhUUExQVFhUXFx8bGRcWGBweGRccHBsWHBggHB4dHiggHRolHRgcITEjJSkrLi4yHB8zODMtNygtLiwBCgoKDg0OGxAQGy8kHiY3LCw0Lyw1LCw0NC00LCwsLCwvLCwsLCwsLCwsLCwsLCwsNCwsLCwsLCwsLCwsLCwsLP/AABEIANkAyQMBIgACEQEDEQH/xAAcAAABBAMBAAAAAAAAAAAAAAAABAUGBwECCAP/xABKEAACAQMCAwUEBwYDBQYHAQABAgMABBESIQUGMRMiQVFhBzJxgRQVI0JTkZJSYnKhsfAzwdE0c4KTsiQ1Q8LS4WN0g6Kzw/EX/8QAGwEBAAMBAQEBAAAAAAAAAAAAAAEDBAIFBgf/xAAzEQACAQIEAwcCBQUBAAAAAAAAAQIDEQQSITEiQVEFEzJhgZGxQnEjocHR8DNSYnLhFP/aAAwDAQACEQMRAD8Ao2iiigCiiigCiiigCiiigCiis0Biis0YoDFFZooDFFFZoDFFFFAFFFFAFFFFAFFFFAFFFFAFFFFAFFFFAFFFZoDFFbquelS/lz2fXNyRlSgPhjLY9R90epoSk3sQ8CltpwiaX3I2I88YH5nar24T7Lba0jMtwQqqMsca3/PGB8hUo4IllLbtNw9Irll2AZiMN5MSCVPjjT5UJskc+2HIV1J0UfBQzH/7RT1B7JLxvB/+WR/Uirj5s43PHwkXluyxsER2CpldLFQwAbcEA9fTpSng3EC3amC5muXFtrCSBdBc6tOkhV3yuD1G46V0muhF0U03sdu/J/0L/wCukNz7KrxPuSH/AOm3/lJq0uVObIpXtknurmG9LDtYZ1ZUkYhgUVSAoGojTjB2Gc53duJ3U8nGktYriWOL6IZpAmkjVrKJjUpwfHFdZ10F10Oeb3lK4jOCvyOQfyYCmi5s3Q4dWX4iuo7Li8g4i/DrrRODAJ4pNAB06tLK43XII94Y+FN1lw2x4i1wgtnhMDlHkQr2ZZeuk9Dt5qKm9N76A5lIrFXRxv2URyhnspopwDv2TLqHoQCVJ/Kqw4xy7NbsVdD3euxBHxU7ipdF7x1RAzUVsRWtVWAUUUVACiiigCiiigCiiigCiisigACnPgfBpbl9Ea7feY+6o9f9PGlfKnLUl5LpXIQEamAz16BfNj5V0Vyhy5a2XZxM0azFdSRMy6sDYtjqzZ6muW+SO0ktWRXlX2d29nEbm7bQqgFpH97G2MfsLn51avC44VjXsNGgjIKYIbPjkdfjSbmiy7ezuIsZ1xOACM5Ok6dviBVdcH4XfWYS54ag+jTsp+gyPqChwCzhxkRD0ycY8elStCHJstp8EEVVdjyYpLtw+YWl9bO0TBP8OVVOY+1TxBjZe9jrny2feO+0i2th2YHbXAHeigbUqHyaQgAfHr6VAm5r4hdMwgEVrGzqHaBBqBkbALyMN8k+AFaqeFqTWa1l1ehU5xTsTK04ddS8Iu7W8SOGZmlVSXAiIc61YHJIUMx2OD3fCvKHjqxpFFNxOxQRxFC0T6pGPZsinOcDDENj0quDy5LMzm4lDFQCC7mXOrtAM790ZjYHFJn4PCLpYA2lQuWJKDUdJYhTjC+CjJOd61U8DTk2s+19kcOo1yLGm4/aXLW4vOI2TJbyLIOyVg0jp7pJYnQM7kDOfOlVlexniE95Be2M5mjSNYml7NkVPI97JO5IxVcTcMtF7RO2JOW0uZEwoBjVQwA72S7Hw7qk0n4xwuFTDDEiyO8hDMzI7BdQRPcwBq7z48NqhYSlJpRb9Ud5nzsXAnDntmueJTZuLl49CJbozLGiglUTHebLDJbbfwpk5e4SJODLYmXsrq9SWVjjcNrBkDA77ArGw6jJqGvwVrXMltcTQ4ldSInyuoYEaAZw8hLDJOy4Oele0XPd4p7O+txcrGQc4MU0ZPRkde7nB6jr51nWGzq9N3+SW7bk65JkEtz2M8CwXnDlCsYCOzlSVO7uMHTjB0HIyAfDaXcc4BBdJpmQHycbMvwPUf0qO8g8f4dJqW1PZzOdUkcxPbsceJckvgep2qRcbvTpeCFgLlonaIHoCMAMfADUwrO81OXRk3KN5/8AZc9vmWLvR/tgdM/tgdP4ht8Kqy5t2RirDB/v+VdIcgyvJFHokm+kxyaOIRXLlh0bWQGzpyQNGjAxkHNR7nvki3ukknsCHCMe0iXqh6koOuCN8dCDkVenGq8r0l8klF4rFKbu1aNirfn4EUnNUSg4uzBiiiiuQFFFFAFFFZoAFOnL3BXuphGmw6s3gq+J+PkPE02xISQAMknAA6knpXRfsm5NWCMO472QW9X8vgv9a4nK2i3O4rmx35a4fZ8Mij7eWGBiO4JZFU79Tud2Pifl4Ue0bgtvcLbzyRmYK2gGN9JAmKqjK42GJAm5OACxrblaC04hFM88ccs5kdJ1cAvGVZgqb7qoXpjGdz1JpusrCCyg4lazyMeHx6CmpiWXWpLwqepOyYA37/rmuoxtotzmUs2rNbO1vuGj/tN+j2Sx5keZdUqnOBHE2QXY+ZHyqJvxqW6AtbMNaWKlVKqSZmViFLuc5C7gkDw3Jpo5g43JeOryDs4k2hgHuxL4E/tSEdT4U22fFDDIskbAMp6ncHzBGd1NfQYfstxp55NZnsjDUxVp5UtCSTcCtogEkdUBiDLhtKsdUis6+ZGEOnfqds0hvuaRhRHHnSo3k8CrK64C4911JGTvqIxTHeX4kbLON8nBOy5JJAHxJOPWk5lH3cfH++lbKWBTSdaWZ9CmVZrwqwpueISvuzadiNttixYjbqMk7fKkUqg75xnz8fDIrIHien9a8ZGJ3r0I04xVoorUm9w7HoMr+dZj7vunveu3Q529c1pcHc/35VrLuM+Pj/kahpMsTFtnxiSIqRnuasK2So1gh9j4kE7g5p+s+ZkkDLOM6iXYdVZ8qI8pg+5GpUDcZ3NRLtfBtx5+I/1rwcYOBv6jp/8A2slbCUqnKz8i+FSSJDxhrcN9k7F1JbKbCLByBG4OTpBxuMZGx8pNy1z/AJaJL537mRHex4EsOrqsoIIdDtnI8AfAEV6GcAhhnI2znI+f+VeCBl3BB8/WlTs3PTUZJu3M6VTU6St5LHhkU11Lcdo0/wBo8zspabAAURqoAIwQAAPjTTwiHiNw0nE/8ElAtvZ4GJIwcgTk7hmzkEYKk5wRlTWfJvNKQBbe6Aksi4Yqd2tnDAq6emrcj1PwN4cR4/cDWbe17VFRXWXtO5IjZ3j0qxZgMnSMeGOtfMYnDyoSyyNEZXRX/tb5CBRrqFMA7you4Rj1Yfuk9fzqjLiHSxU9Qa6Z5a4/dXt9LGJIJLKFNMjxxELJIw9xWZ2JCggk7dCMb1VXtY5NNrOSgPZt3oz6eK/Fc/MVZH8eGX6l+a/dElbVistWKxkhRRRQBWwNYrK0BO/ZPy8bi57TGRGQF221nO//AAjf8q6A4jazQ9m8M0KRQocxzZCyk7ks+e4QF2OCO82QdsRv2S8vdhbDwYL1I++wyTjxwMCvC49mkaSGW4WbiKk6iJJWEinx0oCI3G/TbHrVUHmbkWT04TS1g4XxG8Z4p5Le9H+J9FnUCUDx1KGR19Rg9M1DeY+IrdzCG1/2O3Y6WJJDv9+WRicuT0XxOM+NS3mniEEdlHBw63EEl4WjXEeh1jG0r42YfsjPiajs3CDboIlQhFGcjB8cEkrnfPXPTFe12ZQUp55P7GPEVGlZCey4PFpDNlz5t0+S9PzrS8tFA22+G1OtnC3Z7owx1Gk5HU5IxkD1+NJru1ckgI5PlpbPp4V9FTlGMtzzkpEN4nZHwOfjTLp/Opjf2MgXUUYAjIJB3BJGQOpGQelRziNuykFlZc9NSkZ+GRvXo0pwmraF0biYTNtvnHga3jkyfXy/vrXhR/fwpUw3OIsnue853PxrSNsHfodj8KBdEbHT8dI/vNbNcN54+AxWF6aMnLZmLexeSQRKDnx9B5/DFPkdgwJjtImldR9pKF1BPh4D41jg0MotpZY0Z3chSQMlVyBn5sQvzFPfBkms4ZIhbM88uQyHV3AqsCWAB93rkEHPj4E55ItxtfTT59jrci00CJktqlYY1EZ0AnplvOsrbyMuoWrFD0YI2/UbHx3BHyPlVijj7oB/2UYUKCO95OF+5jV9ptkZ2XrXmvMk/RbXBA1feXARg74yoHUNny19DioeNrf2L3RHD1Kxntg3QEEdVPUeB/I7Gp97MOaJXjfhbTtEzqfosw6o/XQc/dPgPiBjamfma+muezAt2UodwqsSWIA37oIzjO/XOfGoreJJE6vhkcYZcggjfKkZHmMj5VT2hQWJoZpWUl6l1OWV2RffCuPWPCLOO27TtrgZ1RQ/aTSSkntMgdO9kb+ApPeCfiUE0F5B9GmbM9ojEFtCaVYN65O48n9Kae3N7ZxS2kYW64hKsF1Mo3g0Ie1KnqutU8fAnxqe8I5MjhuVue2uJXSPs41mk1LGpxnTsGyf3ia+QTlSqabo17nKfFLUxyMuMbnY+G+CPiDtSKrQ9t3L/YXbOo7sv2g9M7SD9W/zqsCKuxMUpZo7PUhGtFFFZSTJp45RsO3u4UIyuoM38K7n+mPnTPU+9j9j2l058VUKPi7Af5VxVdoNncFeVjpDgFvogQeJ7x+J3pxK1CuZuZgydlZSapUcamQd1ezOShbp3iAhAPQnpTlJzhbtbzyxv34YWkaNgQ64UkZUjzFc0pRv3a3VhNPxPYrbiHFu34pcTJjTbaYYhjYaSWfb1bIPninC1mnZXMMcSqD5N72ls9SQSVJ97I386h/KIwHVj3mVXJ8STq1H8yKktgJ3DJEwAGcjG3f0rvgHxAwfDBr6xUFTopWV11PJlUzVGKY+NXSgq1uR3veCttr90AFjqyWf9r3ugxXpNxS7LahEDhvd0sRqIGAe9nOBkfE/JsvLniIywU7kHKqhJIIK4xuRnfbz9a9LWz4jIhLtoUk5WNYzJuCvXOlRhjpJOfTYVEoQhHO8nudpX6nnNfX/AHisQyqZOVJJ8AQC27AnUBjrvg1BuY+NS3AjEmPsxgYBGdlBJyevdHTHwqzUW5VS/ZrDGqjU7opdwo05b7zNv4AAbeVRTiPL9vOSYg0OBu+R2WfMqThB6BvlVuCxdGM7yivJoN+ZAK2VSSABknoB1NOd3wORAxTTMg+9CdWB5ldnUfEfOl/JvALuWRbmKIiOFteXB+0K76UH3mPTyGetetiu1KFClncjqnTc3oME9uy7OjLnwZSM/DNJ1z7u5/Z9f/fwq6rvghuUKXEUgDnWXwuYzkYC79fu4x49Krfm7hq2F7piOrsysirKMkfeAfAAIxg+GxryaPa1LGpqH9RK/oXSoShuP3COI3NlZoY7YsSxV9aP3TluzyANjkqRnr3fOpZHxi6fRiONH0B217BQ5UjVkjSScDB6+VRngHOs84kVzGHOGXCnGwQdNX/w1/n51vy/xS5llnWVYBvHHiQHsydhCqjJJ3TOc4658amtSk05yjFepR5Jkhnvr/ZhEjEkEBQzEDK9e9jGUXc5O4wcGmxOI8Q7qCHvDSmp0bOcArqJbSCU9BkE5yd6Vu17lQCgUhTnCaVwqsBjOcgIu3pmkF1NxEIVXSWDDu/Z+KkAsxIAwCAAfEr5iqoxj/gFfzN141dmGTXaSawV06dSZTtIxhc6izHTuTnALHYYFQvjfCL26aWd7d8sxJGwxjI0hSdWAFwNvu08cV4pxGCJHk0qHbfuxnUxVgdYG/eGRv1wKbpOfblRGCI2ZHLhyDkth9GcN0QucKABsM58bu6nTpynCMddNGWxtezJZ7FOItb3stlJ3e0XUFyDplQd4bHrpz0/Zq8Qa5V5avzDd2tzndZ11E/v7Pn8yaub2mc8x28E9ugm7d0KK/ZsEUsMZDkYOAfAmvFxuGl36Ud5W9y6EtDHtu4X2tksuN4pN/4XBU/zxXM8i4JHlXSHDuao+JcNe3Ky9v8ARjqJjbQXVckhx3QNQyMkVzxxJcSN67/ng1XUg/8Az2lvF29/4zrmI6KKKwHRmrb9g1vmSRvORB+kO1VJVz+wL73++/8A1jH+dVVvB7FlPxFrc28u/SEBiCrKGHf6HQTpk3HU6SSM+IFNXtLhSDhNwkSKgZVQBQB7zAVOKhHtk/7sf/exf/kWtGHpx75O2raK5zeWxUEE3ZurgbLsR5rtkD1xv8qf5rg6DobuPgkjxxnG/wA+lRw9f7/vNetlfNFtjVGeq+vmvkfTpX3FWlre10fP06nJjl9ezI2oNnvBjsP3BjOMgEIoIGM4pvu+a7gSdpGwix7qoowvdUeI39xa9J3gk3WQIf2ZNv5nY/I0z31uB1kj/UKmnTwz1aRsjKQ/8N56kkLR3Q7TIPfXYnZR31HvDujoVO1ZeNrjLG4R4k+7EDlfQQjdf4jt61CDPpyIyWJ8ht+dPfJ3CHaXt3JAjPdwSMt16jwGax4qjQTvR38tjuauryJBwyTLBIB2akgPJ1k0nqXbwUDfC4GPOrDS8eBQpIdEGMOAGO/gw28+o8OtV/xri0KTRC5RpIiWfs4wq9pIunQZMY1KOu/XAqTcF4iOJQuyoUaN8EZB94ZyD8tNfP8AaeHbg3NcK3NGCeW1tyUSXwMJkiO+PHqpGxB8jv4+YqlfahvdhickwR5J6n31OfkKs61gUIMvlC2MIQxyNjupKjGevUY+FRH2kcsySSiSECQGEKFjIzs0nQH3uuNsnI6V5PYVoYyavpZno4tt0U2tbla8OmZcFThlOQamNhzX3CrHs2OCXVQdxnBBIJBGTSUcpBFxJL2cx6x41CMeAkZc4c9cDOPHfamu/wCCzRDUyZT8RO8n6h0Po2DX6Fhp0K1JQm1c8iWr0HiW+Y7/AExiMluq9WTs2PTqU2rEnNMy+5O7MBgE4xjb0xjbwHXFRmitqwlJfSvY5vLqLb7issoxJIz7g7+BChR89IxTLK2pvQV6TyeA+f8ApXqYhHud9gQvyzv/AErBiJxfBT8K+S6K5sX3XDZY7bU6MoOlgT+8dvgcY6+ddKX/AA8cQ4b2ZwO2t1IYj3WZAVPyNUhzSCLHbtAmmPZmhYjZSA7Ie0J22yMevSr45J/7vs//AJaLr1/w1r5jGV5VIRqbNN7GlQytoUcM4UsFqluo7qRBPjhdJJ9T1rkbmOLTMw8iR+RIrss1x1zb/tEn8b/9bVRSbdCpfyfyTzGOiiisZJkVbfsFuMPIvlIh/MOv+QqpKn/sevezupB5oGH/AANn/M1VW8BZS8R0RzBzAtroXs5JpZc9nDCup2041HyCjIyTgbjzqMc+cRF3wi6YJJG8WkvHIuHQqytuPIjcEbGn3mO/S2eK5YO50vEscaanfXpfu+WBGSSdsZ8q8xZi7gumycXMXZdmygGIqrrgkE5bU3XPgMVfSlaSl9ip9CjH868c0r4FYtMmCyoUXD6zjBB0H1yDtW3FuHGBgpZWyNmXONiVI3A6EYr7qOJptqF9dz56dGSu7aDc4B/968WgUZyo/KvV611YHzq2UU90ISaPDT0CjckAD1JwKntjbCKNUHRR+Z8T8Sc1FeAwa51OBhMsf6D+Z/lUxNZJ6y05F30kV51t8hJB/wCG2/wO38q8eTuYvokjvrIUKMxYz22+FGTsuOuobj+VPvFlyCPD+81Br6AJkAZHh5r8K4q4Z1IONrp7mqlO1nzLFveeLFFPYxSlidRUbKxKjIyd1UH90eYHjTbw/izSa54X13co+0VTj6Og6LFGT3tgBrAJG+MZNQKNgdsKfjhT/wCk1qzFSDggjppPT4EGsWH7JwtK+Xhb3/nQ0VK1SosrZPeC8OeZyoOAu8kjZCoviWz4+nUmnu54toAitiUiU+8R3pTjdnz4Y6L0AqEcM54mROymXt4WILKe6+3TEi7nHk2RUp4FdWVwwImIABJgkGJnxvpQjuuSRjY5qmvTcZXeqXS9ihUnFcJrxDgdtJA088fYuxxG0HdMx+8TGe5pG5LDTUQveV5TnsGWVfHTtIB/Adz/AMOr5VIOMcRknmLSKU091IsYESjooGB+fiSfSnTgFsoBuJR9nGRgfiSdVUeg2JPlVkMTWp07OW/L9DmNS8rFWOOzJXSQw6lxgj5Hp8627MvoHicj4b9T6AHrVl8TkW4JNwiS5JO4wy/wuuGUfnSBuBRWkRvE7RwuQsDDLHJALB1IIjBGNWM5I6iupYvLT21NNOSmxLzy+iAQqMBmBUAMAQAoBB1Mj+jKenUVe31hHY2cGsO2lI41WNC7s2kAAKu52BPwBqjLi3+lcTtrcDGZELbddhITsFBGk4yVDdQfOrZ5z4baLPFNOZEVjhpElnGjSPswFibAJJPeZcbYzuK8XE8NOEeerNN7ybJLw7jCzwtKiyKoyPtUZG7o37rAHFcj8xyapifMk/mWNdMtciDhEsoaYqY3ZDOSZMMSI85AO404BGQDvvXLnE2zI3pt+QxSnw4ab6tL5Y5iOiiisZIU98m33Y3cLn3S2lvg3dP9c/KmSt1NRJXTRMXZ3Ot5pWeyEqdl2kI1Bps6F0ghycb4CEn86bfZ1fKFkhBUxKy9i6wmCJtQOpIlfvsFK6tRJz2nU4pH7KOOi4twG31ruD+0vdcfPakiwQ298HkheYxS6Gu55GZ+0fQyrFGQQFVXByNI2O+Qa4pO6+x1UVpEY5osBacUmRtSwzHte74pIcSj5OMnx328KQcw25GlwML94dpq0sxJU4Yll1KAe945qyvaxy+bi2E8YzNbZcAdXjI+0X12GQPNagPCZ1uYNDa5GPu7YUAAYcuABlV/az06b19FhcRwwqL6dGvLqedXpXbXUi7r5flXi/T5/wClKLqAoxU5yPQjP5gH+XjXiX2+dfRqSkro8tKzsx55RTeVv4R/U/6VI6YOU22l+Kn+Rp3vrnQhIBJ8B61k3l6l0nbUScVPhUWvrcMd6fOD2klzKwYsDp8F6nOw3IUeJ3Iz0G9ZHJ9xJgl0XUMoG1Ak6kCggju51g538RWhV6dB5JS1OYKpJ3WxEJrQedI5IivTcf30qbnkuQg65BkMR3d1KjcsD8A3zUimjj/Ks9smsyRuhfSNJIJ3IzgjpqVh8h50liaFV5efI2QjNLUjiuDWPGtbhCpz+de6Km2STnyGP61RtJxluWW5od4eZZUOiULPGD7smdS/wyDvr+ZHpUug45DdJGkR7LQuFhl2yT7xEmyM7HJ+6egwcVXlxMAx0qOvU7/12pNJKW6kms1XCwk77MmyaLSjtTr0vlAAWdmGNCAEsx9AAahfFuPSy3IlhZo8KViCnGiMHCg/EDUc+LZ8qQwcWuWiNuJX7FsAqTkAAg4yckDI6DY1ogJbTECWJCIB1dsYA+Gd6rhQUbyqExio+Esz2KcJaa9mvHJYQqUVzvqkf32336Z/UKlvNV+5vQYjdROi9isqQxSxOXKEqytlwuop3thtT1ylwdOG8PSNmwwGZHwTmR+uwyT3jgDHhTNyfYyTTB5og6xSO4nM6y6n7i4i0tlVyrMVYDB0gDavnMTV72q2tjWlZHj7Z+JdjYRwlstI41HzWMaiT8WC/nXNUrZJPmas/wBtnMHb3bopykf2Y8iRvIf1d35VV5q2vwUoU/V+v/AjWiiisZIVsK1rNAT/ANk3MBguOyzgOQyeWseH/ENvlV+cT4Ml6I37aSOFlPbRxkL2wx3Qz41KFyw7pGQa5IhlKkMpIIOQR4EdK6L9l3NyXMPZyEHV3XU9AxGD/wALiqnwyvyZb4o25oklrzLbQH6IJJZ2hXEjrGXEa7BQ7IOo1AbZPifOq6514LJw241QlhazPqUKxCq+e9G2OgP3T8R4AVLeMWk1k+m2EixxxgW8cSLodySZXuZWXAQbZBIyMkZO9SSKa14pauu0kTjSw3BB8x4jplWGxGCNq2Yet3UrtXT3RnnBTVirbuKO8jBVW1Kh0KNOsaRg9oxIATOMZyx3qHTQkalOzA7g9QRsQfDNSbi3D7jhM+h8vE57kpAxKAdlY/dlHp19elKJo475cjAlJwGAxueoZV3EY6KTlmYnfFe7h8Q8Pqtab59DDVpZ9/F8jFyrLplZT95R+an/AENSqSA6UPe74fvZURRsNIQSHrlmYAY8wcdag6kwXC7qdDjJB7uDgMfyPT0xVhcSitoyD9IyjL11ArnBOemT1Xp6+Va68tVbnqZpR4dVfyZHIuD3PaPJHcaTrERj0lCw7pOQW2AD5BJ3welaXnL1yXx9MwVOAqh/dyemG3YlDhfEr6ilV3JB9JARlZRAT35cJJLqbSrOCMYGOmOmPOvKWGzcAtKiNuW7OUnfU4AUt4AaDkjoT84zzur+X0otpyWnCl6ieble4Klmu9KjJJw+NPfLZIb3+6+UH+dYfk6d1XVckqe93gSVLEbnvYVfEknbBpRLbWjJoN6xiDpiMyDqzLrztjGlic+BDUnWysgrKbkhGxhTIDgkqNWB+HqZe9kEKT03qO9qJ3Unf/U0KzEPFeTlCuy3C6EQs5ZTlQmA5GD3h2ndGNznHhmoZY9QPWrDteW4WiYrPKY5HRSFdSNeqIaSekgVndtY2GioZcRJFLKsTa1Q6Q5HvMNiRt0LBsemKiFWU6qTbb80d5bREZQsTgZ3/vfpSnhnDjLKsS952OMDoN9yx8APSvfhfCprpsJ7o95j7qjc9PE4BOkbnBqXpFbWlu8QYdoyYkddYc578cik93R7jD5qfE1zicXk/Dp6yf5ebOoU9LvYbOJ8Nt47RdJHbAnDYkXUBIVZtLbdmFBwxAOpf3hUo9k/LKIPrO6ysMYPYAgknwMmkZZiTkKANyds7Um5L5Um4pKs9yX+iJgamPeuCvQD9wHqf8+ll3Sw3wa2hmltprVwVVRpKkf4b6GGHiIzjw+BFeTisTKEHSUrt7v9EWpJu9hu5u4iLmO3Mf0h7OQhma3jYlyje42AJYjqXAI04OrVtsffid2nCuHM4UJLIBpjAACuVCqO7sQijdvHGT1o5V5feKSWa7Do8cjNqW4fsJi3eaQRdEHePd6A5xnANVH7WOcjdTkIfs1ysY/d+8x9Wxt5CseGppvNLwrf9vU6ZA+LXRkkJzn18znJPzO9IaDWKrq1HUm5PmSFFFFVgKKKKAyKd+WuOvaTCRd1Ozr+0v8AqPA0z1kUaTVmSnZ3OqeAcVt+J2ohmxIrAEZ21gYO/wC8OhB61vzxxIwQTdj9i0axyyMpVWlhVvtViJ++EUjPhqXzzXO3KPND2cm2TGTkrncH9pfI/wBa6I5d5jgv41Emhm+47KCNWNjg+648q4jw6M7azaoc4LFLq3eK50zRvuob/E7NlUoXxgrICTuMHp41V3NHIt1YMZbZpJYf2k/xYh5MB76/vDfzqR33BLyBv9okLuOwjuclhHEF7SeWTO/anBVRuFIBGMmnrhXO0X0VndJF7O2Eo1nLSLkqvqHcgYB37wrXh8TOg+HboUzgpblG6w4zs3mR/fh+dO3AeILjsZOn/hlsbeSn59PiR5VZ/FOVLDiDMwBtrtQhk0YBVnGpA6+47EfOoLxz2ZX0JJRVuU84iFf5xsRv/CT8q9+l2nRqpZuGRgqYR2a3Q2W3EooppROI4yulVWRGcMNf2hAVT3tAwOnWt7riPDXdSGZQrrtpbdcKzFu6ckHVHjfOVJ2GaaruWWLC3UTd3YGZCrL6aiMEfOkE99EOij8hW6HdVXmztP7o5y5EkoEge44aR7+7IM92TSHxIcFgmQhbTkqM4OAKQcWNiIj9HZ2kyMFtfQtJkEFQNk0fMn1pik4gn94pFPdFtht8fCrZd3S4u8btyLIpy0y2Hfh1usolaR5BFCFZhF75LsEULnYbnc1IrPl61iRWmZ9IJJ7TSqai7IqOoywZe658CPSmTljh92G1WiTO7DBaNCVIOCRlxpxsDnfwqbcF9kt5O/aXbrAGOW73aTEnOf3VO/mfhXi4mreo5zqWvyW/2NMLJWsMF7zKSBHbx6Mlez0r3hjQwEa4OSriRQTthqlnJXsulmKz8RyEzkW5PefHQykdB+6PDbbpU84LyrYcLjaUBVIHfnmbLY26s2yj0GKVLzbbtc/R9YydIVsnvM6qyacAjQQwAckAnIGa8yeLSWWkrLrzLLX1ZnjvGFtViigRDLI3ZwxklIgRvhnAITug4GMk4A86jXB+HTXdx27IIQkzM0uWS6jOMPbt3dEkQIwG1EFdOBnelNrycTNciYKto+xTVq7bTpaOTOzRyqQcvuST5KpEc9o/tFSOM29q2FA0tIvVgPuoeuPAt+XnWelSdR/qdHn7W+fVCtawtlQcSMPvkfcB8s41H5fGirmcuxYnc/2K3vb0yMSfkPAUlqyrUWVQhsvz8yDNYoorMSFFFFAFFFFAFFFFAZBp24Bx6W1fMZyp95D0b/Q+tNFZFGSnbY6L5I9pcc6hJCW2wVb31Hjt99fhvUok4HDLHD9GYGCF+0FvnuOy5MaknJRVfDBR3dumK5QikIIIJBHQg4I+dTPl32iT25Gss2PvqcPj18G+dQtDrR+Ra9321pGzzRgsiSXk5dAySXJKrbIjFfuMF7wxgBfM0/cC5pKdnbXBaWdWSKWVcFTK66hsADjBGrAwuR4b0xcA9qcM66ZNL56jYNjxyjbH5bVKOGXti0zTRv2cj41qWZA5AwCUJ0lgMDPoN6k5cWhdzLxqG2EfbIX7SVIwAoONbKups7BBqGT8vGtLvlXh8jfaWlqzeZiTV/TNN3MfKxu45yJsySBRE2WCRhCGUFVbDd8askb58gMMc/CJLu9ukKxh1S2BmycxsnfdoxpBJI7ucj16VKk1sQSGfkfhiKW+gwHSCcBASQOuBnevPgUHDiFeCzhjjaFZll7KNQVfOB+0GAAJyMYI3pk4BwkzzSyIqr2F5P3w/ekVkKiPHgmWBOdtthnceltyPO0NvG7RxFLPsJChLNqV43iYHSNQUx7g4yGIqc8uosSl+ZLVBGFkX7VtMelWKs+WAUkLhSWUr3sbjFReDmu4kSOVYyklxDLFGjsphW5hEhxgDUNTKy5YjOgDG+7txXlszBDdXQGgAns1VF1LIHV1DFirZGCcnIJHjSK64vwq2LMAsjmQy4UFwJPFl1HQjbnpjqaRg5bK4EMFjdXbrKpdhGYZI/pSldLNlLuF1CjUujvA4O7DBwKdWt7Phsa9rKzBGJijJzpyxZVVB7wQsdJYd0dCMVBuafbEd1hxH/Dhn/M91flmqo4xzLNOxLM2/Uk5Y/FjVqpRjrN+iBP+f/ae8+qKPuR/sKd2/wB4w/6Rt51VV1dM7FmOT/T4eQryJrFRUq3WWOiAZrFFFUgKKKKAKKKKAKKKKAKKKKAKKKKAKKKKA2BpysuP3EXuStjyJyP5011mhKdiX2XtBuY/L4ozIf5GnqD2tXA+9N/zM/8AUKrajNdKTROZlnf/AOvXGNmlH6B/5aR3XtUumGNc3/NI/wCnFV7miu1Ua2IzEkvecp5OpHxYlj+bGme64lLJ7zsfTO35DakeaM1Dqze7ICsUUVWAooooAooooAooooAooooBV9XS/hSfoNH1dL+FJ+g12ZRQHGf1dL+FJ+g0fV0v4Un6DXZlFAcZ/V0v4Un6DR9XS/hSfoNdmUUBxn9XS/hSfoNH1dL+FJ+g12ZRQHGf1dL+FJ+g0fV0v4Un6DXZlFAcZ/V0v4Un6DR9XS/hSfoNdmUUBxn9XS/hSfoNH1dL+FJ+g12ZRQHGf1dL+FJ+g0fV0v4Un6DXZlFAcZ/V0v4Un6DR9XS/hSfoNdmUUBxn9XS/hSfoNH1dL+FJ+g12ZRQHGf1dL+FJ+g0fV0v4Un6DXZlFAcZ/V0v4Un6DR9XS/hSfoNdmUUBxn9XS/hSfoNH1dL+FJ+g12ZRQ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xQTEhUUExQVFhUXFx8bGRcWGBweGRccHBsWHBggHB4dHiggHRolHRgcITEjJSkrLi4yHB8zODMtNygtLiwBCgoKDg0OGxAQGy8kHiY3LCw0Lyw1LCw0NC00LCwsLCwvLCwsLCwsLCwsLCwsLCwsNCwsLCwsLCwsLCwsLCwsLP/AABEIANkAyQMBIgACEQEDEQH/xAAcAAABBAMBAAAAAAAAAAAAAAAABAUGBwECCAP/xABKEAACAQMCAwUEBwYDBQYHAQABAgMABBESIQUGMRMiQVFhBzJxgRQVI0JTkZJSYnKhsfAzwdE0c4KTsiQ1Q8LS4WN0g6Kzw/EX/8QAGwEBAAMBAQEBAAAAAAAAAAAAAAEDBAIFBgf/xAAzEQACAQIEAwcCBQUBAAAAAAAAAQIDEQQSITEiQVEFEzJhgZGxQnEjocHR8DNSYnLhFP/aAAwDAQACEQMRAD8Ao2iiigCiiigCiiigCiiigCiis0Biis0YoDFFZooDFFFZoDFFFFAFFFFAFFFFAFFFFAFFFFAFFFFAFFFFAFFFZoDFFbquelS/lz2fXNyRlSgPhjLY9R90epoSk3sQ8CltpwiaX3I2I88YH5nar24T7Lba0jMtwQqqMsca3/PGB8hUo4IllLbtNw9Irll2AZiMN5MSCVPjjT5UJskc+2HIV1J0UfBQzH/7RT1B7JLxvB/+WR/Uirj5s43PHwkXluyxsER2CpldLFQwAbcEA9fTpSng3EC3amC5muXFtrCSBdBc6tOkhV3yuD1G46V0muhF0U03sdu/J/0L/wCukNz7KrxPuSH/AOm3/lJq0uVObIpXtknurmG9LDtYZ1ZUkYhgUVSAoGojTjB2Gc53duJ3U8nGktYriWOL6IZpAmkjVrKJjUpwfHFdZ10F10Oeb3lK4jOCvyOQfyYCmi5s3Q4dWX4iuo7Li8g4i/DrrRODAJ4pNAB06tLK43XII94Y+FN1lw2x4i1wgtnhMDlHkQr2ZZeuk9Dt5qKm9N76A5lIrFXRxv2URyhnspopwDv2TLqHoQCVJ/Kqw4xy7NbsVdD3euxBHxU7ipdF7x1RAzUVsRWtVWAUUUVACiiigCiiigCiiigCiisigACnPgfBpbl9Ea7feY+6o9f9PGlfKnLUl5LpXIQEamAz16BfNj5V0Vyhy5a2XZxM0azFdSRMy6sDYtjqzZ6muW+SO0ktWRXlX2d29nEbm7bQqgFpH97G2MfsLn51avC44VjXsNGgjIKYIbPjkdfjSbmiy7ezuIsZ1xOACM5Ok6dviBVdcH4XfWYS54ag+jTsp+gyPqChwCzhxkRD0ycY8elStCHJstp8EEVVdjyYpLtw+YWl9bO0TBP8OVVOY+1TxBjZe9jrny2feO+0i2th2YHbXAHeigbUqHyaQgAfHr6VAm5r4hdMwgEVrGzqHaBBqBkbALyMN8k+AFaqeFqTWa1l1ehU5xTsTK04ddS8Iu7W8SOGZmlVSXAiIc61YHJIUMx2OD3fCvKHjqxpFFNxOxQRxFC0T6pGPZsinOcDDENj0quDy5LMzm4lDFQCC7mXOrtAM790ZjYHFJn4PCLpYA2lQuWJKDUdJYhTjC+CjJOd61U8DTk2s+19kcOo1yLGm4/aXLW4vOI2TJbyLIOyVg0jp7pJYnQM7kDOfOlVlexniE95Be2M5mjSNYml7NkVPI97JO5IxVcTcMtF7RO2JOW0uZEwoBjVQwA72S7Hw7qk0n4xwuFTDDEiyO8hDMzI7BdQRPcwBq7z48NqhYSlJpRb9Ud5nzsXAnDntmueJTZuLl49CJbozLGiglUTHebLDJbbfwpk5e4SJODLYmXsrq9SWVjjcNrBkDA77ArGw6jJqGvwVrXMltcTQ4ldSInyuoYEaAZw8hLDJOy4Oele0XPd4p7O+txcrGQc4MU0ZPRkde7nB6jr51nWGzq9N3+SW7bk65JkEtz2M8CwXnDlCsYCOzlSVO7uMHTjB0HIyAfDaXcc4BBdJpmQHycbMvwPUf0qO8g8f4dJqW1PZzOdUkcxPbsceJckvgep2qRcbvTpeCFgLlonaIHoCMAMfADUwrO81OXRk3KN5/8AZc9vmWLvR/tgdM/tgdP4ht8Kqy5t2RirDB/v+VdIcgyvJFHokm+kxyaOIRXLlh0bWQGzpyQNGjAxkHNR7nvki3ukknsCHCMe0iXqh6koOuCN8dCDkVenGq8r0l8klF4rFKbu1aNirfn4EUnNUSg4uzBiiiiuQFFFFAFFFZoAFOnL3BXuphGmw6s3gq+J+PkPE02xISQAMknAA6knpXRfsm5NWCMO472QW9X8vgv9a4nK2i3O4rmx35a4fZ8Mij7eWGBiO4JZFU79Tud2Pifl4Ue0bgtvcLbzyRmYK2gGN9JAmKqjK42GJAm5OACxrblaC04hFM88ccs5kdJ1cAvGVZgqb7qoXpjGdz1JpusrCCyg4lazyMeHx6CmpiWXWpLwqepOyYA37/rmuoxtotzmUs2rNbO1vuGj/tN+j2Sx5keZdUqnOBHE2QXY+ZHyqJvxqW6AtbMNaWKlVKqSZmViFLuc5C7gkDw3Jpo5g43JeOryDs4k2hgHuxL4E/tSEdT4U22fFDDIskbAMp6ncHzBGd1NfQYfstxp55NZnsjDUxVp5UtCSTcCtogEkdUBiDLhtKsdUis6+ZGEOnfqds0hvuaRhRHHnSo3k8CrK64C4911JGTvqIxTHeX4kbLON8nBOy5JJAHxJOPWk5lH3cfH++lbKWBTSdaWZ9CmVZrwqwpueISvuzadiNttixYjbqMk7fKkUqg75xnz8fDIrIHien9a8ZGJ3r0I04xVoorUm9w7HoMr+dZj7vunveu3Q529c1pcHc/35VrLuM+Pj/kahpMsTFtnxiSIqRnuasK2So1gh9j4kE7g5p+s+ZkkDLOM6iXYdVZ8qI8pg+5GpUDcZ3NRLtfBtx5+I/1rwcYOBv6jp/8A2slbCUqnKz8i+FSSJDxhrcN9k7F1JbKbCLByBG4OTpBxuMZGx8pNy1z/AJaJL537mRHex4EsOrqsoIIdDtnI8AfAEV6GcAhhnI2znI+f+VeCBl3BB8/WlTs3PTUZJu3M6VTU6St5LHhkU11Lcdo0/wBo8zspabAAURqoAIwQAAPjTTwiHiNw0nE/8ElAtvZ4GJIwcgTk7hmzkEYKk5wRlTWfJvNKQBbe6Aksi4Yqd2tnDAq6emrcj1PwN4cR4/cDWbe17VFRXWXtO5IjZ3j0qxZgMnSMeGOtfMYnDyoSyyNEZXRX/tb5CBRrqFMA7you4Rj1Yfuk9fzqjLiHSxU9Qa6Z5a4/dXt9LGJIJLKFNMjxxELJIw9xWZ2JCggk7dCMb1VXtY5NNrOSgPZt3oz6eK/Fc/MVZH8eGX6l+a/dElbVistWKxkhRRRQBWwNYrK0BO/ZPy8bi57TGRGQF221nO//AAjf8q6A4jazQ9m8M0KRQocxzZCyk7ks+e4QF2OCO82QdsRv2S8vdhbDwYL1I++wyTjxwMCvC49mkaSGW4WbiKk6iJJWEinx0oCI3G/TbHrVUHmbkWT04TS1g4XxG8Z4p5Le9H+J9FnUCUDx1KGR19Rg9M1DeY+IrdzCG1/2O3Y6WJJDv9+WRicuT0XxOM+NS3mniEEdlHBw63EEl4WjXEeh1jG0r42YfsjPiajs3CDboIlQhFGcjB8cEkrnfPXPTFe12ZQUp55P7GPEVGlZCey4PFpDNlz5t0+S9PzrS8tFA22+G1OtnC3Z7owx1Gk5HU5IxkD1+NJru1ckgI5PlpbPp4V9FTlGMtzzkpEN4nZHwOfjTLp/Opjf2MgXUUYAjIJB3BJGQOpGQelRziNuykFlZc9NSkZ+GRvXo0pwmraF0biYTNtvnHga3jkyfXy/vrXhR/fwpUw3OIsnue853PxrSNsHfodj8KBdEbHT8dI/vNbNcN54+AxWF6aMnLZmLexeSQRKDnx9B5/DFPkdgwJjtImldR9pKF1BPh4D41jg0MotpZY0Z3chSQMlVyBn5sQvzFPfBkms4ZIhbM88uQyHV3AqsCWAB93rkEHPj4E55ItxtfTT59jrci00CJktqlYY1EZ0AnplvOsrbyMuoWrFD0YI2/UbHx3BHyPlVijj7oB/2UYUKCO95OF+5jV9ptkZ2XrXmvMk/RbXBA1feXARg74yoHUNny19DioeNrf2L3RHD1Kxntg3QEEdVPUeB/I7Gp97MOaJXjfhbTtEzqfosw6o/XQc/dPgPiBjamfma+muezAt2UodwqsSWIA37oIzjO/XOfGoreJJE6vhkcYZcggjfKkZHmMj5VT2hQWJoZpWUl6l1OWV2RffCuPWPCLOO27TtrgZ1RQ/aTSSkntMgdO9kb+ApPeCfiUE0F5B9GmbM9ojEFtCaVYN65O48n9Kae3N7ZxS2kYW64hKsF1Mo3g0Ie1KnqutU8fAnxqe8I5MjhuVue2uJXSPs41mk1LGpxnTsGyf3ia+QTlSqabo17nKfFLUxyMuMbnY+G+CPiDtSKrQ9t3L/YXbOo7sv2g9M7SD9W/zqsCKuxMUpZo7PUhGtFFFZSTJp45RsO3u4UIyuoM38K7n+mPnTPU+9j9j2l058VUKPi7Af5VxVdoNncFeVjpDgFvogQeJ7x+J3pxK1CuZuZgydlZSapUcamQd1ezOShbp3iAhAPQnpTlJzhbtbzyxv34YWkaNgQ64UkZUjzFc0pRv3a3VhNPxPYrbiHFu34pcTJjTbaYYhjYaSWfb1bIPninC1mnZXMMcSqD5N72ls9SQSVJ97I386h/KIwHVj3mVXJ8STq1H8yKktgJ3DJEwAGcjG3f0rvgHxAwfDBr6xUFTopWV11PJlUzVGKY+NXSgq1uR3veCttr90AFjqyWf9r3ugxXpNxS7LahEDhvd0sRqIGAe9nOBkfE/JsvLniIywU7kHKqhJIIK4xuRnfbz9a9LWz4jIhLtoUk5WNYzJuCvXOlRhjpJOfTYVEoQhHO8nudpX6nnNfX/AHisQyqZOVJJ8AQC27AnUBjrvg1BuY+NS3AjEmPsxgYBGdlBJyevdHTHwqzUW5VS/ZrDGqjU7opdwo05b7zNv4AAbeVRTiPL9vOSYg0OBu+R2WfMqThB6BvlVuCxdGM7yivJoN+ZAK2VSSABknoB1NOd3wORAxTTMg+9CdWB5ldnUfEfOl/JvALuWRbmKIiOFteXB+0K76UH3mPTyGetetiu1KFClncjqnTc3oME9uy7OjLnwZSM/DNJ1z7u5/Z9f/fwq6rvghuUKXEUgDnWXwuYzkYC79fu4x49Krfm7hq2F7piOrsysirKMkfeAfAAIxg+GxryaPa1LGpqH9RK/oXSoShuP3COI3NlZoY7YsSxV9aP3TluzyANjkqRnr3fOpZHxi6fRiONH0B217BQ5UjVkjSScDB6+VRngHOs84kVzGHOGXCnGwQdNX/w1/n51vy/xS5llnWVYBvHHiQHsydhCqjJJ3TOc4658amtSk05yjFepR5Jkhnvr/ZhEjEkEBQzEDK9e9jGUXc5O4wcGmxOI8Q7qCHvDSmp0bOcArqJbSCU9BkE5yd6Vu17lQCgUhTnCaVwqsBjOcgIu3pmkF1NxEIVXSWDDu/Z+KkAsxIAwCAAfEr5iqoxj/gFfzN141dmGTXaSawV06dSZTtIxhc6izHTuTnALHYYFQvjfCL26aWd7d8sxJGwxjI0hSdWAFwNvu08cV4pxGCJHk0qHbfuxnUxVgdYG/eGRv1wKbpOfblRGCI2ZHLhyDkth9GcN0QucKABsM58bu6nTpynCMddNGWxtezJZ7FOItb3stlJ3e0XUFyDplQd4bHrpz0/Zq8Qa5V5avzDd2tzndZ11E/v7Pn8yaub2mc8x28E9ugm7d0KK/ZsEUsMZDkYOAfAmvFxuGl36Ud5W9y6EtDHtu4X2tksuN4pN/4XBU/zxXM8i4JHlXSHDuao+JcNe3Ky9v8ARjqJjbQXVckhx3QNQyMkVzxxJcSN67/ng1XUg/8Az2lvF29/4zrmI6KKKwHRmrb9g1vmSRvORB+kO1VJVz+wL73++/8A1jH+dVVvB7FlPxFrc28u/SEBiCrKGHf6HQTpk3HU6SSM+IFNXtLhSDhNwkSKgZVQBQB7zAVOKhHtk/7sf/exf/kWtGHpx75O2raK5zeWxUEE3ZurgbLsR5rtkD1xv8qf5rg6DobuPgkjxxnG/wA+lRw9f7/vNetlfNFtjVGeq+vmvkfTpX3FWlre10fP06nJjl9ezI2oNnvBjsP3BjOMgEIoIGM4pvu+a7gSdpGwix7qoowvdUeI39xa9J3gk3WQIf2ZNv5nY/I0z31uB1kj/UKmnTwz1aRsjKQ/8N56kkLR3Q7TIPfXYnZR31HvDujoVO1ZeNrjLG4R4k+7EDlfQQjdf4jt61CDPpyIyWJ8ht+dPfJ3CHaXt3JAjPdwSMt16jwGax4qjQTvR38tjuauryJBwyTLBIB2akgPJ1k0nqXbwUDfC4GPOrDS8eBQpIdEGMOAGO/gw28+o8OtV/xri0KTRC5RpIiWfs4wq9pIunQZMY1KOu/XAqTcF4iOJQuyoUaN8EZB94ZyD8tNfP8AaeHbg3NcK3NGCeW1tyUSXwMJkiO+PHqpGxB8jv4+YqlfahvdhickwR5J6n31OfkKs61gUIMvlC2MIQxyNjupKjGevUY+FRH2kcsySSiSECQGEKFjIzs0nQH3uuNsnI6V5PYVoYyavpZno4tt0U2tbla8OmZcFThlOQamNhzX3CrHs2OCXVQdxnBBIJBGTSUcpBFxJL2cx6x41CMeAkZc4c9cDOPHfamu/wCCzRDUyZT8RO8n6h0Po2DX6Fhp0K1JQm1c8iWr0HiW+Y7/AExiMluq9WTs2PTqU2rEnNMy+5O7MBgE4xjb0xjbwHXFRmitqwlJfSvY5vLqLb7issoxJIz7g7+BChR89IxTLK2pvQV6TyeA+f8ApXqYhHud9gQvyzv/AErBiJxfBT8K+S6K5sX3XDZY7bU6MoOlgT+8dvgcY6+ddKX/AA8cQ4b2ZwO2t1IYj3WZAVPyNUhzSCLHbtAmmPZmhYjZSA7Ie0J22yMevSr45J/7vs//AJaLr1/w1r5jGV5VIRqbNN7GlQytoUcM4UsFqluo7qRBPjhdJJ9T1rkbmOLTMw8iR+RIrss1x1zb/tEn8b/9bVRSbdCpfyfyTzGOiiisZJkVbfsFuMPIvlIh/MOv+QqpKn/sevezupB5oGH/AANn/M1VW8BZS8R0RzBzAtroXs5JpZc9nDCup2041HyCjIyTgbjzqMc+cRF3wi6YJJG8WkvHIuHQqytuPIjcEbGn3mO/S2eK5YO50vEscaanfXpfu+WBGSSdsZ8q8xZi7gumycXMXZdmygGIqrrgkE5bU3XPgMVfSlaSl9ip9CjH868c0r4FYtMmCyoUXD6zjBB0H1yDtW3FuHGBgpZWyNmXONiVI3A6EYr7qOJptqF9dz56dGSu7aDc4B/968WgUZyo/KvV611YHzq2UU90ISaPDT0CjckAD1JwKntjbCKNUHRR+Z8T8Sc1FeAwa51OBhMsf6D+Z/lUxNZJ6y05F30kV51t8hJB/wCG2/wO38q8eTuYvokjvrIUKMxYz22+FGTsuOuobj+VPvFlyCPD+81Br6AJkAZHh5r8K4q4Z1IONrp7mqlO1nzLFveeLFFPYxSlidRUbKxKjIyd1UH90eYHjTbw/izSa54X13co+0VTj6Og6LFGT3tgBrAJG+MZNQKNgdsKfjhT/wCk1qzFSDggjppPT4EGsWH7JwtK+Xhb3/nQ0VK1SosrZPeC8OeZyoOAu8kjZCoviWz4+nUmnu54toAitiUiU+8R3pTjdnz4Y6L0AqEcM54mROymXt4WILKe6+3TEi7nHk2RUp4FdWVwwImIABJgkGJnxvpQjuuSRjY5qmvTcZXeqXS9ihUnFcJrxDgdtJA088fYuxxG0HdMx+8TGe5pG5LDTUQveV5TnsGWVfHTtIB/Adz/AMOr5VIOMcRknmLSKU091IsYESjooGB+fiSfSnTgFsoBuJR9nGRgfiSdVUeg2JPlVkMTWp07OW/L9DmNS8rFWOOzJXSQw6lxgj5Hp8627MvoHicj4b9T6AHrVl8TkW4JNwiS5JO4wy/wuuGUfnSBuBRWkRvE7RwuQsDDLHJALB1IIjBGNWM5I6iupYvLT21NNOSmxLzy+iAQqMBmBUAMAQAoBB1Mj+jKenUVe31hHY2cGsO2lI41WNC7s2kAAKu52BPwBqjLi3+lcTtrcDGZELbddhITsFBGk4yVDdQfOrZ5z4baLPFNOZEVjhpElnGjSPswFibAJJPeZcbYzuK8XE8NOEeerNN7ybJLw7jCzwtKiyKoyPtUZG7o37rAHFcj8xyapifMk/mWNdMtciDhEsoaYqY3ZDOSZMMSI85AO404BGQDvvXLnE2zI3pt+QxSnw4ab6tL5Y5iOiiisZIU98m33Y3cLn3S2lvg3dP9c/KmSt1NRJXTRMXZ3Ot5pWeyEqdl2kI1Bps6F0ghycb4CEn86bfZ1fKFkhBUxKy9i6wmCJtQOpIlfvsFK6tRJz2nU4pH7KOOi4twG31ruD+0vdcfPakiwQ298HkheYxS6Gu55GZ+0fQyrFGQQFVXByNI2O+Qa4pO6+x1UVpEY5osBacUmRtSwzHte74pIcSj5OMnx328KQcw25GlwML94dpq0sxJU4Yll1KAe945qyvaxy+bi2E8YzNbZcAdXjI+0X12GQPNagPCZ1uYNDa5GPu7YUAAYcuABlV/az06b19FhcRwwqL6dGvLqedXpXbXUi7r5flXi/T5/wClKLqAoxU5yPQjP5gH+XjXiX2+dfRqSkro8tKzsx55RTeVv4R/U/6VI6YOU22l+Kn+Rp3vrnQhIBJ8B61k3l6l0nbUScVPhUWvrcMd6fOD2klzKwYsDp8F6nOw3IUeJ3Iz0G9ZHJ9xJgl0XUMoG1Ak6kCggju51g538RWhV6dB5JS1OYKpJ3WxEJrQedI5IivTcf30qbnkuQg65BkMR3d1KjcsD8A3zUimjj/Ks9smsyRuhfSNJIJ3IzgjpqVh8h50liaFV5efI2QjNLUjiuDWPGtbhCpz+de6Km2STnyGP61RtJxluWW5od4eZZUOiULPGD7smdS/wyDvr+ZHpUug45DdJGkR7LQuFhl2yT7xEmyM7HJ+6egwcVXlxMAx0qOvU7/12pNJKW6kms1XCwk77MmyaLSjtTr0vlAAWdmGNCAEsx9AAahfFuPSy3IlhZo8KViCnGiMHCg/EDUc+LZ8qQwcWuWiNuJX7FsAqTkAAg4yckDI6DY1ogJbTECWJCIB1dsYA+Gd6rhQUbyqExio+Esz2KcJaa9mvHJYQqUVzvqkf32336Z/UKlvNV+5vQYjdROi9isqQxSxOXKEqytlwuop3thtT1ylwdOG8PSNmwwGZHwTmR+uwyT3jgDHhTNyfYyTTB5og6xSO4nM6y6n7i4i0tlVyrMVYDB0gDavnMTV72q2tjWlZHj7Z+JdjYRwlstI41HzWMaiT8WC/nXNUrZJPmas/wBtnMHb3bopykf2Y8iRvIf1d35VV5q2vwUoU/V+v/AjWiiisZIVsK1rNAT/ANk3MBguOyzgOQyeWseH/ENvlV+cT4Ml6I37aSOFlPbRxkL2wx3Qz41KFyw7pGQa5IhlKkMpIIOQR4EdK6L9l3NyXMPZyEHV3XU9AxGD/wALiqnwyvyZb4o25oklrzLbQH6IJJZ2hXEjrGXEa7BQ7IOo1AbZPifOq6514LJw241QlhazPqUKxCq+e9G2OgP3T8R4AVLeMWk1k+m2EixxxgW8cSLodySZXuZWXAQbZBIyMkZO9SSKa14pauu0kTjSw3BB8x4jplWGxGCNq2Yet3UrtXT3RnnBTVirbuKO8jBVW1Kh0KNOsaRg9oxIATOMZyx3qHTQkalOzA7g9QRsQfDNSbi3D7jhM+h8vE57kpAxKAdlY/dlHp19elKJo475cjAlJwGAxueoZV3EY6KTlmYnfFe7h8Q8Pqtab59DDVpZ9/F8jFyrLplZT95R+an/AENSqSA6UPe74fvZURRsNIQSHrlmYAY8wcdag6kwXC7qdDjJB7uDgMfyPT0xVhcSitoyD9IyjL11ArnBOemT1Xp6+Va68tVbnqZpR4dVfyZHIuD3PaPJHcaTrERj0lCw7pOQW2AD5BJ3welaXnL1yXx9MwVOAqh/dyemG3YlDhfEr6ilV3JB9JARlZRAT35cJJLqbSrOCMYGOmOmPOvKWGzcAtKiNuW7OUnfU4AUt4AaDkjoT84zzur+X0otpyWnCl6ieble4Klmu9KjJJw+NPfLZIb3+6+UH+dYfk6d1XVckqe93gSVLEbnvYVfEknbBpRLbWjJoN6xiDpiMyDqzLrztjGlic+BDUnWysgrKbkhGxhTIDgkqNWB+HqZe9kEKT03qO9qJ3Unf/U0KzEPFeTlCuy3C6EQs5ZTlQmA5GD3h2ndGNznHhmoZY9QPWrDteW4WiYrPKY5HRSFdSNeqIaSekgVndtY2GioZcRJFLKsTa1Q6Q5HvMNiRt0LBsemKiFWU6qTbb80d5bREZQsTgZ3/vfpSnhnDjLKsS952OMDoN9yx8APSvfhfCprpsJ7o95j7qjc9PE4BOkbnBqXpFbWlu8QYdoyYkddYc578cik93R7jD5qfE1zicXk/Dp6yf5ebOoU9LvYbOJ8Nt47RdJHbAnDYkXUBIVZtLbdmFBwxAOpf3hUo9k/LKIPrO6ysMYPYAgknwMmkZZiTkKANyds7Um5L5Um4pKs9yX+iJgamPeuCvQD9wHqf8+ll3Sw3wa2hmltprVwVVRpKkf4b6GGHiIzjw+BFeTisTKEHSUrt7v9EWpJu9hu5u4iLmO3Mf0h7OQhma3jYlyje42AJYjqXAI04OrVtsffid2nCuHM4UJLIBpjAACuVCqO7sQijdvHGT1o5V5feKSWa7Do8cjNqW4fsJi3eaQRdEHePd6A5xnANVH7WOcjdTkIfs1ysY/d+8x9Wxt5CseGppvNLwrf9vU6ZA+LXRkkJzn18znJPzO9IaDWKrq1HUm5PmSFFFFVgKKKKAyKd+WuOvaTCRd1Ozr+0v8AqPA0z1kUaTVmSnZ3OqeAcVt+J2ohmxIrAEZ21gYO/wC8OhB61vzxxIwQTdj9i0axyyMpVWlhVvtViJ++EUjPhqXzzXO3KPND2cm2TGTkrncH9pfI/wBa6I5d5jgv41Emhm+47KCNWNjg+648q4jw6M7azaoc4LFLq3eK50zRvuob/E7NlUoXxgrICTuMHp41V3NHIt1YMZbZpJYf2k/xYh5MB76/vDfzqR33BLyBv9okLuOwjuclhHEF7SeWTO/anBVRuFIBGMmnrhXO0X0VndJF7O2Eo1nLSLkqvqHcgYB37wrXh8TOg+HboUzgpblG6w4zs3mR/fh+dO3AeILjsZOn/hlsbeSn59PiR5VZ/FOVLDiDMwBtrtQhk0YBVnGpA6+47EfOoLxz2ZX0JJRVuU84iFf5xsRv/CT8q9+l2nRqpZuGRgqYR2a3Q2W3EooppROI4yulVWRGcMNf2hAVT3tAwOnWt7riPDXdSGZQrrtpbdcKzFu6ckHVHjfOVJ2GaaruWWLC3UTd3YGZCrL6aiMEfOkE99EOij8hW6HdVXmztP7o5y5EkoEge44aR7+7IM92TSHxIcFgmQhbTkqM4OAKQcWNiIj9HZ2kyMFtfQtJkEFQNk0fMn1pik4gn94pFPdFtht8fCrZd3S4u8btyLIpy0y2Hfh1usolaR5BFCFZhF75LsEULnYbnc1IrPl61iRWmZ9IJJ7TSqai7IqOoywZe658CPSmTljh92G1WiTO7DBaNCVIOCRlxpxsDnfwqbcF9kt5O/aXbrAGOW73aTEnOf3VO/mfhXi4mreo5zqWvyW/2NMLJWsMF7zKSBHbx6Mlez0r3hjQwEa4OSriRQTthqlnJXsulmKz8RyEzkW5PefHQykdB+6PDbbpU84LyrYcLjaUBVIHfnmbLY26s2yj0GKVLzbbtc/R9YydIVsnvM6qyacAjQQwAckAnIGa8yeLSWWkrLrzLLX1ZnjvGFtViigRDLI3ZwxklIgRvhnAITug4GMk4A86jXB+HTXdx27IIQkzM0uWS6jOMPbt3dEkQIwG1EFdOBnelNrycTNciYKto+xTVq7bTpaOTOzRyqQcvuST5KpEc9o/tFSOM29q2FA0tIvVgPuoeuPAt+XnWelSdR/qdHn7W+fVCtawtlQcSMPvkfcB8s41H5fGirmcuxYnc/2K3vb0yMSfkPAUlqyrUWVQhsvz8yDNYoorMSFFFFAFFFFAFFFFAZBp24Bx6W1fMZyp95D0b/Q+tNFZFGSnbY6L5I9pcc6hJCW2wVb31Hjt99fhvUok4HDLHD9GYGCF+0FvnuOy5MaknJRVfDBR3dumK5QikIIIJBHQg4I+dTPl32iT25Gss2PvqcPj18G+dQtDrR+Ra9321pGzzRgsiSXk5dAySXJKrbIjFfuMF7wxgBfM0/cC5pKdnbXBaWdWSKWVcFTK66hsADjBGrAwuR4b0xcA9qcM66ZNL56jYNjxyjbH5bVKOGXti0zTRv2cj41qWZA5AwCUJ0lgMDPoN6k5cWhdzLxqG2EfbIX7SVIwAoONbKups7BBqGT8vGtLvlXh8jfaWlqzeZiTV/TNN3MfKxu45yJsySBRE2WCRhCGUFVbDd8askb58gMMc/CJLu9ukKxh1S2BmycxsnfdoxpBJI7ucj16VKk1sQSGfkfhiKW+gwHSCcBASQOuBnevPgUHDiFeCzhjjaFZll7KNQVfOB+0GAAJyMYI3pk4BwkzzSyIqr2F5P3w/ekVkKiPHgmWBOdtthnceltyPO0NvG7RxFLPsJChLNqV43iYHSNQUx7g4yGIqc8uosSl+ZLVBGFkX7VtMelWKs+WAUkLhSWUr3sbjFReDmu4kSOVYyklxDLFGjsphW5hEhxgDUNTKy5YjOgDG+7txXlszBDdXQGgAns1VF1LIHV1DFirZGCcnIJHjSK64vwq2LMAsjmQy4UFwJPFl1HQjbnpjqaRg5bK4EMFjdXbrKpdhGYZI/pSldLNlLuF1CjUujvA4O7DBwKdWt7Phsa9rKzBGJijJzpyxZVVB7wQsdJYd0dCMVBuafbEd1hxH/Dhn/M91flmqo4xzLNOxLM2/Uk5Y/FjVqpRjrN+iBP+f/ae8+qKPuR/sKd2/wB4w/6Rt51VV1dM7FmOT/T4eQryJrFRUq3WWOiAZrFFFUgKKKKAKKKKAKKKKAKKKKAKKKKAKKKKA2BpysuP3EXuStjyJyP5011mhKdiX2XtBuY/L4ozIf5GnqD2tXA+9N/zM/8AUKrajNdKTROZlnf/AOvXGNmlH6B/5aR3XtUumGNc3/NI/wCnFV7miu1Ua2IzEkvecp5OpHxYlj+bGme64lLJ7zsfTO35DakeaM1Dqze7ICsUUVWAooooAooooAooooAooooBV9XS/hSfoNH1dL+FJ+g12ZRQHGf1dL+FJ+g0fV0v4Un6DXZlFAcZ/V0v4Un6DR9XS/hSfoNdmUUBxn9XS/hSfoNH1dL+FJ+g12ZRQHGf1dL+FJ+g0fV0v4Un6DXZlFAcZ/V0v4Un6DR9XS/hSfoNdmUUBxn9XS/hSfoNH1dL+FJ+g12ZRQHGf1dL+FJ+g0fV0v4Un6DXZlFAcZ/V0v4Un6DR9XS/hSfoNdmUUBxn9XS/hSfoNH1dL+FJ+g12ZRQHGf1dL+FJ+g0fV0v4Un6DXZlFAcZ/V0v4Un6DR9XS/hSfoNdmUUBxn9XS/hSfoNH1dL+FJ+g12ZRQ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data:image/jpeg;base64,/9j/4AAQSkZJRgABAQAAAQABAAD/2wCEAAkGBxQTEhUUExQVFhUXFx8bGRcWGBweGRccHBsWHBggHB4dHiggHRolHRgcITEjJSkrLi4yHB8zODMtNygtLiwBCgoKDg0OGxAQGy8kHiY3LCw0Lyw1LCw0NC00LCwsLCwvLCwsLCwsLCwsLCwsLCwsNCwsLCwsLCwsLCwsLCwsLP/AABEIANkAyQMBIgACEQEDEQH/xAAcAAABBAMBAAAAAAAAAAAAAAAABAUGBwECCAP/xABKEAACAQMCAwUEBwYDBQYHAQABAgMABBESIQUGMRMiQVFhBzJxgRQVI0JTkZJSYnKhsfAzwdE0c4KTsiQ1Q8LS4WN0g6Kzw/EX/8QAGwEBAAMBAQEBAAAAAAAAAAAAAAEDBAIFBgf/xAAzEQACAQIEAwcCBQUBAAAAAAAAAQIDEQQSITEiQVEFEzJhgZGxQnEjocHR8DNSYnLhFP/aAAwDAQACEQMRAD8Ao2iiigCiiigCiiigCiiigCiis0Biis0YoDFFZooDFFFZoDFFFFAFFFFAFFFFAFFFFAFFFFAFFFFAFFFFAFFFZoDFFbquelS/lz2fXNyRlSgPhjLY9R90epoSk3sQ8CltpwiaX3I2I88YH5nar24T7Lba0jMtwQqqMsca3/PGB8hUo4IllLbtNw9Irll2AZiMN5MSCVPjjT5UJskc+2HIV1J0UfBQzH/7RT1B7JLxvB/+WR/Uirj5s43PHwkXluyxsER2CpldLFQwAbcEA9fTpSng3EC3amC5muXFtrCSBdBc6tOkhV3yuD1G46V0muhF0U03sdu/J/0L/wCukNz7KrxPuSH/AOm3/lJq0uVObIpXtknurmG9LDtYZ1ZUkYhgUVSAoGojTjB2Gc53duJ3U8nGktYriWOL6IZpAmkjVrKJjUpwfHFdZ10F10Oeb3lK4jOCvyOQfyYCmi5s3Q4dWX4iuo7Li8g4i/DrrRODAJ4pNAB06tLK43XII94Y+FN1lw2x4i1wgtnhMDlHkQr2ZZeuk9Dt5qKm9N76A5lIrFXRxv2URyhnspopwDv2TLqHoQCVJ/Kqw4xy7NbsVdD3euxBHxU7ipdF7x1RAzUVsRWtVWAUUUVACiiigCiiigCiiigCiisigACnPgfBpbl9Ea7feY+6o9f9PGlfKnLUl5LpXIQEamAz16BfNj5V0Vyhy5a2XZxM0azFdSRMy6sDYtjqzZ6muW+SO0ktWRXlX2d29nEbm7bQqgFpH97G2MfsLn51avC44VjXsNGgjIKYIbPjkdfjSbmiy7ezuIsZ1xOACM5Ok6dviBVdcH4XfWYS54ag+jTsp+gyPqChwCzhxkRD0ycY8elStCHJstp8EEVVdjyYpLtw+YWl9bO0TBP8OVVOY+1TxBjZe9jrny2feO+0i2th2YHbXAHeigbUqHyaQgAfHr6VAm5r4hdMwgEVrGzqHaBBqBkbALyMN8k+AFaqeFqTWa1l1ehU5xTsTK04ddS8Iu7W8SOGZmlVSXAiIc61YHJIUMx2OD3fCvKHjqxpFFNxOxQRxFC0T6pGPZsinOcDDENj0quDy5LMzm4lDFQCC7mXOrtAM790ZjYHFJn4PCLpYA2lQuWJKDUdJYhTjC+CjJOd61U8DTk2s+19kcOo1yLGm4/aXLW4vOI2TJbyLIOyVg0jp7pJYnQM7kDOfOlVlexniE95Be2M5mjSNYml7NkVPI97JO5IxVcTcMtF7RO2JOW0uZEwoBjVQwA72S7Hw7qk0n4xwuFTDDEiyO8hDMzI7BdQRPcwBq7z48NqhYSlJpRb9Ud5nzsXAnDntmueJTZuLl49CJbozLGiglUTHebLDJbbfwpk5e4SJODLYmXsrq9SWVjjcNrBkDA77ArGw6jJqGvwVrXMltcTQ4ldSInyuoYEaAZw8hLDJOy4Oele0XPd4p7O+txcrGQc4MU0ZPRkde7nB6jr51nWGzq9N3+SW7bk65JkEtz2M8CwXnDlCsYCOzlSVO7uMHTjB0HIyAfDaXcc4BBdJpmQHycbMvwPUf0qO8g8f4dJqW1PZzOdUkcxPbsceJckvgep2qRcbvTpeCFgLlonaIHoCMAMfADUwrO81OXRk3KN5/8AZc9vmWLvR/tgdM/tgdP4ht8Kqy5t2RirDB/v+VdIcgyvJFHokm+kxyaOIRXLlh0bWQGzpyQNGjAxkHNR7nvki3ukknsCHCMe0iXqh6koOuCN8dCDkVenGq8r0l8klF4rFKbu1aNirfn4EUnNUSg4uzBiiiiuQFFFFAFFFZoAFOnL3BXuphGmw6s3gq+J+PkPE02xISQAMknAA6knpXRfsm5NWCMO472QW9X8vgv9a4nK2i3O4rmx35a4fZ8Mij7eWGBiO4JZFU79Tud2Pifl4Ue0bgtvcLbzyRmYK2gGN9JAmKqjK42GJAm5OACxrblaC04hFM88ccs5kdJ1cAvGVZgqb7qoXpjGdz1JpusrCCyg4lazyMeHx6CmpiWXWpLwqepOyYA37/rmuoxtotzmUs2rNbO1vuGj/tN+j2Sx5keZdUqnOBHE2QXY+ZHyqJvxqW6AtbMNaWKlVKqSZmViFLuc5C7gkDw3Jpo5g43JeOryDs4k2hgHuxL4E/tSEdT4U22fFDDIskbAMp6ncHzBGd1NfQYfstxp55NZnsjDUxVp5UtCSTcCtogEkdUBiDLhtKsdUis6+ZGEOnfqds0hvuaRhRHHnSo3k8CrK64C4911JGTvqIxTHeX4kbLON8nBOy5JJAHxJOPWk5lH3cfH++lbKWBTSdaWZ9CmVZrwqwpueISvuzadiNttixYjbqMk7fKkUqg75xnz8fDIrIHien9a8ZGJ3r0I04xVoorUm9w7HoMr+dZj7vunveu3Q529c1pcHc/35VrLuM+Pj/kahpMsTFtnxiSIqRnuasK2So1gh9j4kE7g5p+s+ZkkDLOM6iXYdVZ8qI8pg+5GpUDcZ3NRLtfBtx5+I/1rwcYOBv6jp/8A2slbCUqnKz8i+FSSJDxhrcN9k7F1JbKbCLByBG4OTpBxuMZGx8pNy1z/AJaJL537mRHex4EsOrqsoIIdDtnI8AfAEV6GcAhhnI2znI+f+VeCBl3BB8/WlTs3PTUZJu3M6VTU6St5LHhkU11Lcdo0/wBo8zspabAAURqoAIwQAAPjTTwiHiNw0nE/8ElAtvZ4GJIwcgTk7hmzkEYKk5wRlTWfJvNKQBbe6Aksi4Yqd2tnDAq6emrcj1PwN4cR4/cDWbe17VFRXWXtO5IjZ3j0qxZgMnSMeGOtfMYnDyoSyyNEZXRX/tb5CBRrqFMA7you4Rj1Yfuk9fzqjLiHSxU9Qa6Z5a4/dXt9LGJIJLKFNMjxxELJIw9xWZ2JCggk7dCMb1VXtY5NNrOSgPZt3oz6eK/Fc/MVZH8eGX6l+a/dElbVistWKxkhRRRQBWwNYrK0BO/ZPy8bi57TGRGQF221nO//AAjf8q6A4jazQ9m8M0KRQocxzZCyk7ks+e4QF2OCO82QdsRv2S8vdhbDwYL1I++wyTjxwMCvC49mkaSGW4WbiKk6iJJWEinx0oCI3G/TbHrVUHmbkWT04TS1g4XxG8Z4p5Le9H+J9FnUCUDx1KGR19Rg9M1DeY+IrdzCG1/2O3Y6WJJDv9+WRicuT0XxOM+NS3mniEEdlHBw63EEl4WjXEeh1jG0r42YfsjPiajs3CDboIlQhFGcjB8cEkrnfPXPTFe12ZQUp55P7GPEVGlZCey4PFpDNlz5t0+S9PzrS8tFA22+G1OtnC3Z7owx1Gk5HU5IxkD1+NJru1ckgI5PlpbPp4V9FTlGMtzzkpEN4nZHwOfjTLp/Opjf2MgXUUYAjIJB3BJGQOpGQelRziNuykFlZc9NSkZ+GRvXo0pwmraF0biYTNtvnHga3jkyfXy/vrXhR/fwpUw3OIsnue853PxrSNsHfodj8KBdEbHT8dI/vNbNcN54+AxWF6aMnLZmLexeSQRKDnx9B5/DFPkdgwJjtImldR9pKF1BPh4D41jg0MotpZY0Z3chSQMlVyBn5sQvzFPfBkms4ZIhbM88uQyHV3AqsCWAB93rkEHPj4E55ItxtfTT59jrci00CJktqlYY1EZ0AnplvOsrbyMuoWrFD0YI2/UbHx3BHyPlVijj7oB/2UYUKCO95OF+5jV9ptkZ2XrXmvMk/RbXBA1feXARg74yoHUNny19DioeNrf2L3RHD1Kxntg3QEEdVPUeB/I7Gp97MOaJXjfhbTtEzqfosw6o/XQc/dPgPiBjamfma+muezAt2UodwqsSWIA37oIzjO/XOfGoreJJE6vhkcYZcggjfKkZHmMj5VT2hQWJoZpWUl6l1OWV2RffCuPWPCLOO27TtrgZ1RQ/aTSSkntMgdO9kb+ApPeCfiUE0F5B9GmbM9ojEFtCaVYN65O48n9Kae3N7ZxS2kYW64hKsF1Mo3g0Ie1KnqutU8fAnxqe8I5MjhuVue2uJXSPs41mk1LGpxnTsGyf3ia+QTlSqabo17nKfFLUxyMuMbnY+G+CPiDtSKrQ9t3L/YXbOo7sv2g9M7SD9W/zqsCKuxMUpZo7PUhGtFFFZSTJp45RsO3u4UIyuoM38K7n+mPnTPU+9j9j2l058VUKPi7Af5VxVdoNncFeVjpDgFvogQeJ7x+J3pxK1CuZuZgydlZSapUcamQd1ezOShbp3iAhAPQnpTlJzhbtbzyxv34YWkaNgQ64UkZUjzFc0pRv3a3VhNPxPYrbiHFu34pcTJjTbaYYhjYaSWfb1bIPninC1mnZXMMcSqD5N72ls9SQSVJ97I386h/KIwHVj3mVXJ8STq1H8yKktgJ3DJEwAGcjG3f0rvgHxAwfDBr6xUFTopWV11PJlUzVGKY+NXSgq1uR3veCttr90AFjqyWf9r3ugxXpNxS7LahEDhvd0sRqIGAe9nOBkfE/JsvLniIywU7kHKqhJIIK4xuRnfbz9a9LWz4jIhLtoUk5WNYzJuCvXOlRhjpJOfTYVEoQhHO8nudpX6nnNfX/AHisQyqZOVJJ8AQC27AnUBjrvg1BuY+NS3AjEmPsxgYBGdlBJyevdHTHwqzUW5VS/ZrDGqjU7opdwo05b7zNv4AAbeVRTiPL9vOSYg0OBu+R2WfMqThB6BvlVuCxdGM7yivJoN+ZAK2VSSABknoB1NOd3wORAxTTMg+9CdWB5ldnUfEfOl/JvALuWRbmKIiOFteXB+0K76UH3mPTyGetetiu1KFClncjqnTc3oME9uy7OjLnwZSM/DNJ1z7u5/Z9f/fwq6rvghuUKXEUgDnWXwuYzkYC79fu4x49Krfm7hq2F7piOrsysirKMkfeAfAAIxg+GxryaPa1LGpqH9RK/oXSoShuP3COI3NlZoY7YsSxV9aP3TluzyANjkqRnr3fOpZHxi6fRiONH0B217BQ5UjVkjSScDB6+VRngHOs84kVzGHOGXCnGwQdNX/w1/n51vy/xS5llnWVYBvHHiQHsydhCqjJJ3TOc4658amtSk05yjFepR5Jkhnvr/ZhEjEkEBQzEDK9e9jGUXc5O4wcGmxOI8Q7qCHvDSmp0bOcArqJbSCU9BkE5yd6Vu17lQCgUhTnCaVwqsBjOcgIu3pmkF1NxEIVXSWDDu/Z+KkAsxIAwCAAfEr5iqoxj/gFfzN141dmGTXaSawV06dSZTtIxhc6izHTuTnALHYYFQvjfCL26aWd7d8sxJGwxjI0hSdWAFwNvu08cV4pxGCJHk0qHbfuxnUxVgdYG/eGRv1wKbpOfblRGCI2ZHLhyDkth9GcN0QucKABsM58bu6nTpynCMddNGWxtezJZ7FOItb3stlJ3e0XUFyDplQd4bHrpz0/Zq8Qa5V5avzDd2tzndZ11E/v7Pn8yaub2mc8x28E9ugm7d0KK/ZsEUsMZDkYOAfAmvFxuGl36Ud5W9y6EtDHtu4X2tksuN4pN/4XBU/zxXM8i4JHlXSHDuao+JcNe3Ky9v8ARjqJjbQXVckhx3QNQyMkVzxxJcSN67/ng1XUg/8Az2lvF29/4zrmI6KKKwHRmrb9g1vmSRvORB+kO1VJVz+wL73++/8A1jH+dVVvB7FlPxFrc28u/SEBiCrKGHf6HQTpk3HU6SSM+IFNXtLhSDhNwkSKgZVQBQB7zAVOKhHtk/7sf/exf/kWtGHpx75O2raK5zeWxUEE3ZurgbLsR5rtkD1xv8qf5rg6DobuPgkjxxnG/wA+lRw9f7/vNetlfNFtjVGeq+vmvkfTpX3FWlre10fP06nJjl9ezI2oNnvBjsP3BjOMgEIoIGM4pvu+a7gSdpGwix7qoowvdUeI39xa9J3gk3WQIf2ZNv5nY/I0z31uB1kj/UKmnTwz1aRsjKQ/8N56kkLR3Q7TIPfXYnZR31HvDujoVO1ZeNrjLG4R4k+7EDlfQQjdf4jt61CDPpyIyWJ8ht+dPfJ3CHaXt3JAjPdwSMt16jwGax4qjQTvR38tjuauryJBwyTLBIB2akgPJ1k0nqXbwUDfC4GPOrDS8eBQpIdEGMOAGO/gw28+o8OtV/xri0KTRC5RpIiWfs4wq9pIunQZMY1KOu/XAqTcF4iOJQuyoUaN8EZB94ZyD8tNfP8AaeHbg3NcK3NGCeW1tyUSXwMJkiO+PHqpGxB8jv4+YqlfahvdhickwR5J6n31OfkKs61gUIMvlC2MIQxyNjupKjGevUY+FRH2kcsySSiSECQGEKFjIzs0nQH3uuNsnI6V5PYVoYyavpZno4tt0U2tbla8OmZcFThlOQamNhzX3CrHs2OCXVQdxnBBIJBGTSUcpBFxJL2cx6x41CMeAkZc4c9cDOPHfamu/wCCzRDUyZT8RO8n6h0Po2DX6Fhp0K1JQm1c8iWr0HiW+Y7/AExiMluq9WTs2PTqU2rEnNMy+5O7MBgE4xjb0xjbwHXFRmitqwlJfSvY5vLqLb7issoxJIz7g7+BChR89IxTLK2pvQV6TyeA+f8ApXqYhHud9gQvyzv/AErBiJxfBT8K+S6K5sX3XDZY7bU6MoOlgT+8dvgcY6+ddKX/AA8cQ4b2ZwO2t1IYj3WZAVPyNUhzSCLHbtAmmPZmhYjZSA7Ie0J22yMevSr45J/7vs//AJaLr1/w1r5jGV5VIRqbNN7GlQytoUcM4UsFqluo7qRBPjhdJJ9T1rkbmOLTMw8iR+RIrss1x1zb/tEn8b/9bVRSbdCpfyfyTzGOiiisZJkVbfsFuMPIvlIh/MOv+QqpKn/sevezupB5oGH/AANn/M1VW8BZS8R0RzBzAtroXs5JpZc9nDCup2041HyCjIyTgbjzqMc+cRF3wi6YJJG8WkvHIuHQqytuPIjcEbGn3mO/S2eK5YO50vEscaanfXpfu+WBGSSdsZ8q8xZi7gumycXMXZdmygGIqrrgkE5bU3XPgMVfSlaSl9ip9CjH868c0r4FYtMmCyoUXD6zjBB0H1yDtW3FuHGBgpZWyNmXONiVI3A6EYr7qOJptqF9dz56dGSu7aDc4B/968WgUZyo/KvV611YHzq2UU90ISaPDT0CjckAD1JwKntjbCKNUHRR+Z8T8Sc1FeAwa51OBhMsf6D+Z/lUxNZJ6y05F30kV51t8hJB/wCG2/wO38q8eTuYvokjvrIUKMxYz22+FGTsuOuobj+VPvFlyCPD+81Br6AJkAZHh5r8K4q4Z1IONrp7mqlO1nzLFveeLFFPYxSlidRUbKxKjIyd1UH90eYHjTbw/izSa54X13co+0VTj6Og6LFGT3tgBrAJG+MZNQKNgdsKfjhT/wCk1qzFSDggjppPT4EGsWH7JwtK+Xhb3/nQ0VK1SosrZPeC8OeZyoOAu8kjZCoviWz4+nUmnu54toAitiUiU+8R3pTjdnz4Y6L0AqEcM54mROymXt4WILKe6+3TEi7nHk2RUp4FdWVwwImIABJgkGJnxvpQjuuSRjY5qmvTcZXeqXS9ihUnFcJrxDgdtJA088fYuxxG0HdMx+8TGe5pG5LDTUQveV5TnsGWVfHTtIB/Adz/AMOr5VIOMcRknmLSKU091IsYESjooGB+fiSfSnTgFsoBuJR9nGRgfiSdVUeg2JPlVkMTWp07OW/L9DmNS8rFWOOzJXSQw6lxgj5Hp8627MvoHicj4b9T6AHrVl8TkW4JNwiS5JO4wy/wuuGUfnSBuBRWkRvE7RwuQsDDLHJALB1IIjBGNWM5I6iupYvLT21NNOSmxLzy+iAQqMBmBUAMAQAoBB1Mj+jKenUVe31hHY2cGsO2lI41WNC7s2kAAKu52BPwBqjLi3+lcTtrcDGZELbddhITsFBGk4yVDdQfOrZ5z4baLPFNOZEVjhpElnGjSPswFibAJJPeZcbYzuK8XE8NOEeerNN7ybJLw7jCzwtKiyKoyPtUZG7o37rAHFcj8xyapifMk/mWNdMtciDhEsoaYqY3ZDOSZMMSI85AO404BGQDvvXLnE2zI3pt+QxSnw4ab6tL5Y5iOiiisZIU98m33Y3cLn3S2lvg3dP9c/KmSt1NRJXTRMXZ3Ot5pWeyEqdl2kI1Bps6F0ghycb4CEn86bfZ1fKFkhBUxKy9i6wmCJtQOpIlfvsFK6tRJz2nU4pH7KOOi4twG31ruD+0vdcfPakiwQ298HkheYxS6Gu55GZ+0fQyrFGQQFVXByNI2O+Qa4pO6+x1UVpEY5osBacUmRtSwzHte74pIcSj5OMnx328KQcw25GlwML94dpq0sxJU4Yll1KAe945qyvaxy+bi2E8YzNbZcAdXjI+0X12GQPNagPCZ1uYNDa5GPu7YUAAYcuABlV/az06b19FhcRwwqL6dGvLqedXpXbXUi7r5flXi/T5/wClKLqAoxU5yPQjP5gH+XjXiX2+dfRqSkro8tKzsx55RTeVv4R/U/6VI6YOU22l+Kn+Rp3vrnQhIBJ8B61k3l6l0nbUScVPhUWvrcMd6fOD2klzKwYsDp8F6nOw3IUeJ3Iz0G9ZHJ9xJgl0XUMoG1Ak6kCggju51g538RWhV6dB5JS1OYKpJ3WxEJrQedI5IivTcf30qbnkuQg65BkMR3d1KjcsD8A3zUimjj/Ks9smsyRuhfSNJIJ3IzgjpqVh8h50liaFV5efI2QjNLUjiuDWPGtbhCpz+de6Km2STnyGP61RtJxluWW5od4eZZUOiULPGD7smdS/wyDvr+ZHpUug45DdJGkR7LQuFhl2yT7xEmyM7HJ+6egwcVXlxMAx0qOvU7/12pNJKW6kms1XCwk77MmyaLSjtTr0vlAAWdmGNCAEsx9AAahfFuPSy3IlhZo8KViCnGiMHCg/EDUc+LZ8qQwcWuWiNuJX7FsAqTkAAg4yckDI6DY1ogJbTECWJCIB1dsYA+Gd6rhQUbyqExio+Esz2KcJaa9mvHJYQqUVzvqkf32336Z/UKlvNV+5vQYjdROi9isqQxSxOXKEqytlwuop3thtT1ylwdOG8PSNmwwGZHwTmR+uwyT3jgDHhTNyfYyTTB5og6xSO4nM6y6n7i4i0tlVyrMVYDB0gDavnMTV72q2tjWlZHj7Z+JdjYRwlstI41HzWMaiT8WC/nXNUrZJPmas/wBtnMHb3bopykf2Y8iRvIf1d35VV5q2vwUoU/V+v/AjWiiisZIVsK1rNAT/ANk3MBguOyzgOQyeWseH/ENvlV+cT4Ml6I37aSOFlPbRxkL2wx3Qz41KFyw7pGQa5IhlKkMpIIOQR4EdK6L9l3NyXMPZyEHV3XU9AxGD/wALiqnwyvyZb4o25oklrzLbQH6IJJZ2hXEjrGXEa7BQ7IOo1AbZPifOq6514LJw241QlhazPqUKxCq+e9G2OgP3T8R4AVLeMWk1k+m2EixxxgW8cSLodySZXuZWXAQbZBIyMkZO9SSKa14pauu0kTjSw3BB8x4jplWGxGCNq2Yet3UrtXT3RnnBTVirbuKO8jBVW1Kh0KNOsaRg9oxIATOMZyx3qHTQkalOzA7g9QRsQfDNSbi3D7jhM+h8vE57kpAxKAdlY/dlHp19elKJo475cjAlJwGAxueoZV3EY6KTlmYnfFe7h8Q8Pqtab59DDVpZ9/F8jFyrLplZT95R+an/AENSqSA6UPe74fvZURRsNIQSHrlmYAY8wcdag6kwXC7qdDjJB7uDgMfyPT0xVhcSitoyD9IyjL11ArnBOemT1Xp6+Va68tVbnqZpR4dVfyZHIuD3PaPJHcaTrERj0lCw7pOQW2AD5BJ3welaXnL1yXx9MwVOAqh/dyemG3YlDhfEr6ilV3JB9JARlZRAT35cJJLqbSrOCMYGOmOmPOvKWGzcAtKiNuW7OUnfU4AUt4AaDkjoT84zzur+X0otpyWnCl6ieble4Klmu9KjJJw+NPfLZIb3+6+UH+dYfk6d1XVckqe93gSVLEbnvYVfEknbBpRLbWjJoN6xiDpiMyDqzLrztjGlic+BDUnWysgrKbkhGxhTIDgkqNWB+HqZe9kEKT03qO9qJ3Unf/U0KzEPFeTlCuy3C6EQs5ZTlQmA5GD3h2ndGNznHhmoZY9QPWrDteW4WiYrPKY5HRSFdSNeqIaSekgVndtY2GioZcRJFLKsTa1Q6Q5HvMNiRt0LBsemKiFWU6qTbb80d5bREZQsTgZ3/vfpSnhnDjLKsS952OMDoN9yx8APSvfhfCprpsJ7o95j7qjc9PE4BOkbnBqXpFbWlu8QYdoyYkddYc578cik93R7jD5qfE1zicXk/Dp6yf5ebOoU9LvYbOJ8Nt47RdJHbAnDYkXUBIVZtLbdmFBwxAOpf3hUo9k/LKIPrO6ysMYPYAgknwMmkZZiTkKANyds7Um5L5Um4pKs9yX+iJgamPeuCvQD9wHqf8+ll3Sw3wa2hmltprVwVVRpKkf4b6GGHiIzjw+BFeTisTKEHSUrt7v9EWpJu9hu5u4iLmO3Mf0h7OQhma3jYlyje42AJYjqXAI04OrVtsffid2nCuHM4UJLIBpjAACuVCqO7sQijdvHGT1o5V5feKSWa7Do8cjNqW4fsJi3eaQRdEHePd6A5xnANVH7WOcjdTkIfs1ysY/d+8x9Wxt5CseGppvNLwrf9vU6ZA+LXRkkJzn18znJPzO9IaDWKrq1HUm5PmSFFFFVgKKKKAyKd+WuOvaTCRd1Ozr+0v8AqPA0z1kUaTVmSnZ3OqeAcVt+J2ohmxIrAEZ21gYO/wC8OhB61vzxxIwQTdj9i0axyyMpVWlhVvtViJ++EUjPhqXzzXO3KPND2cm2TGTkrncH9pfI/wBa6I5d5jgv41Emhm+47KCNWNjg+648q4jw6M7azaoc4LFLq3eK50zRvuob/E7NlUoXxgrICTuMHp41V3NHIt1YMZbZpJYf2k/xYh5MB76/vDfzqR33BLyBv9okLuOwjuclhHEF7SeWTO/anBVRuFIBGMmnrhXO0X0VndJF7O2Eo1nLSLkqvqHcgYB37wrXh8TOg+HboUzgpblG6w4zs3mR/fh+dO3AeILjsZOn/hlsbeSn59PiR5VZ/FOVLDiDMwBtrtQhk0YBVnGpA6+47EfOoLxz2ZX0JJRVuU84iFf5xsRv/CT8q9+l2nRqpZuGRgqYR2a3Q2W3EooppROI4yulVWRGcMNf2hAVT3tAwOnWt7riPDXdSGZQrrtpbdcKzFu6ckHVHjfOVJ2GaaruWWLC3UTd3YGZCrL6aiMEfOkE99EOij8hW6HdVXmztP7o5y5EkoEge44aR7+7IM92TSHxIcFgmQhbTkqM4OAKQcWNiIj9HZ2kyMFtfQtJkEFQNk0fMn1pik4gn94pFPdFtht8fCrZd3S4u8btyLIpy0y2Hfh1usolaR5BFCFZhF75LsEULnYbnc1IrPl61iRWmZ9IJJ7TSqai7IqOoywZe658CPSmTljh92G1WiTO7DBaNCVIOCRlxpxsDnfwqbcF9kt5O/aXbrAGOW73aTEnOf3VO/mfhXi4mreo5zqWvyW/2NMLJWsMF7zKSBHbx6Mlez0r3hjQwEa4OSriRQTthqlnJXsulmKz8RyEzkW5PefHQykdB+6PDbbpU84LyrYcLjaUBVIHfnmbLY26s2yj0GKVLzbbtc/R9YydIVsnvM6qyacAjQQwAckAnIGa8yeLSWWkrLrzLLX1ZnjvGFtViigRDLI3ZwxklIgRvhnAITug4GMk4A86jXB+HTXdx27IIQkzM0uWS6jOMPbt3dEkQIwG1EFdOBnelNrycTNciYKto+xTVq7bTpaOTOzRyqQcvuST5KpEc9o/tFSOM29q2FA0tIvVgPuoeuPAt+XnWelSdR/qdHn7W+fVCtawtlQcSMPvkfcB8s41H5fGirmcuxYnc/2K3vb0yMSfkPAUlqyrUWVQhsvz8yDNYoorMSFFFFAFFFFAFFFFAZBp24Bx6W1fMZyp95D0b/Q+tNFZFGSnbY6L5I9pcc6hJCW2wVb31Hjt99fhvUok4HDLHD9GYGCF+0FvnuOy5MaknJRVfDBR3dumK5QikIIIJBHQg4I+dTPl32iT25Gss2PvqcPj18G+dQtDrR+Ra9321pGzzRgsiSXk5dAySXJKrbIjFfuMF7wxgBfM0/cC5pKdnbXBaWdWSKWVcFTK66hsADjBGrAwuR4b0xcA9qcM66ZNL56jYNjxyjbH5bVKOGXti0zTRv2cj41qWZA5AwCUJ0lgMDPoN6k5cWhdzLxqG2EfbIX7SVIwAoONbKups7BBqGT8vGtLvlXh8jfaWlqzeZiTV/TNN3MfKxu45yJsySBRE2WCRhCGUFVbDd8askb58gMMc/CJLu9ukKxh1S2BmycxsnfdoxpBJI7ucj16VKk1sQSGfkfhiKW+gwHSCcBASQOuBnevPgUHDiFeCzhjjaFZll7KNQVfOB+0GAAJyMYI3pk4BwkzzSyIqr2F5P3w/ekVkKiPHgmWBOdtthnceltyPO0NvG7RxFLPsJChLNqV43iYHSNQUx7g4yGIqc8uosSl+ZLVBGFkX7VtMelWKs+WAUkLhSWUr3sbjFReDmu4kSOVYyklxDLFGjsphW5hEhxgDUNTKy5YjOgDG+7txXlszBDdXQGgAns1VF1LIHV1DFirZGCcnIJHjSK64vwq2LMAsjmQy4UFwJPFl1HQjbnpjqaRg5bK4EMFjdXbrKpdhGYZI/pSldLNlLuF1CjUujvA4O7DBwKdWt7Phsa9rKzBGJijJzpyxZVVB7wQsdJYd0dCMVBuafbEd1hxH/Dhn/M91flmqo4xzLNOxLM2/Uk5Y/FjVqpRjrN+iBP+f/ae8+qKPuR/sKd2/wB4w/6Rt51VV1dM7FmOT/T4eQryJrFRUq3WWOiAZrFFFUgKKKKAKKKKAKKKKAKKKKAKKKKAKKKKA2BpysuP3EXuStjyJyP5011mhKdiX2XtBuY/L4ozIf5GnqD2tXA+9N/zM/8AUKrajNdKTROZlnf/AOvXGNmlH6B/5aR3XtUumGNc3/NI/wCnFV7miu1Ua2IzEkvecp5OpHxYlj+bGme64lLJ7zsfTO35DakeaM1Dqze7ICsUUVWAooooAooooAooooAooooBV9XS/hSfoNH1dL+FJ+g12ZRQHGf1dL+FJ+g0fV0v4Un6DXZlFAcZ/V0v4Un6DR9XS/hSfoNdmUUBxn9XS/hSfoNH1dL+FJ+g12ZRQHGf1dL+FJ+g0fV0v4Un6DXZlFAcZ/V0v4Un6DR9XS/hSfoNdmUUBxn9XS/hSfoNH1dL+FJ+g12ZRQHGf1dL+FJ+g0fV0v4Un6DXZlFAcZ/V0v4Un6DR9XS/hSfoNdmUUBxn9XS/hSfoNH1dL+FJ+g12ZRQHGf1dL+FJ+g0fV0v4Un6DXZlFAcZ/V0v4Un6DR9XS/hSfoNdmUUBxn9XS/hSfoNH1dL+FJ+g12ZRQ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9647" name="Picture 15" descr="http://cimss.ssec.wisc.edu/aspb/askgsw/logos5-noaa-star-cimss-ssec-u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18" y="5000624"/>
            <a:ext cx="7839075"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85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eans\users$\bpierce\Data\Documents\Attachments\dec_12\raqms_aeronet_composite.analysis.drag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1430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73" y="85635"/>
            <a:ext cx="9125527" cy="1200329"/>
          </a:xfrm>
          <a:prstGeom prst="rect">
            <a:avLst/>
          </a:prstGeom>
        </p:spPr>
        <p:txBody>
          <a:bodyPr wrap="square">
            <a:spAutoFit/>
          </a:bodyPr>
          <a:lstStyle/>
          <a:p>
            <a:pPr algn="ctr"/>
            <a:r>
              <a:rPr lang="en-US" sz="2400" b="1" dirty="0">
                <a:latin typeface="Times New Roman" pitchFamily="18" charset="0"/>
                <a:cs typeface="Times New Roman" pitchFamily="18" charset="0"/>
              </a:rPr>
              <a:t>Distributed Regional Aerosol Gridded Observation Networks (DRAGON)-USA </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2014 Colorado Front Range Urban Corridor </a:t>
            </a:r>
            <a:endParaRPr lang="en-US" sz="2400" dirty="0">
              <a:latin typeface="Times New Roman" pitchFamily="18" charset="0"/>
              <a:cs typeface="Times New Roman" pitchFamily="18" charset="0"/>
            </a:endParaRPr>
          </a:p>
        </p:txBody>
      </p:sp>
      <p:pic>
        <p:nvPicPr>
          <p:cNvPr id="40964" name="Picture 4" descr="Figure 1 DRAGON-USA 2014 Site Distrib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692365" cy="2905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819400" y="3128962"/>
            <a:ext cx="533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82820" y="2953328"/>
            <a:ext cx="1030988" cy="369332"/>
          </a:xfrm>
          <a:prstGeom prst="rect">
            <a:avLst/>
          </a:prstGeom>
          <a:noFill/>
        </p:spPr>
        <p:txBody>
          <a:bodyPr wrap="none" rtlCol="0">
            <a:spAutoFit/>
          </a:bodyPr>
          <a:lstStyle/>
          <a:p>
            <a:r>
              <a:rPr lang="en-US" dirty="0" smtClean="0"/>
              <a:t>DRAGON</a:t>
            </a:r>
            <a:endParaRPr lang="en-US" dirty="0"/>
          </a:p>
        </p:txBody>
      </p:sp>
      <p:cxnSp>
        <p:nvCxnSpPr>
          <p:cNvPr id="9" name="Straight Connector 8"/>
          <p:cNvCxnSpPr/>
          <p:nvPr/>
        </p:nvCxnSpPr>
        <p:spPr>
          <a:xfrm>
            <a:off x="2819400" y="3387702"/>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82820" y="3212068"/>
            <a:ext cx="898644" cy="369332"/>
          </a:xfrm>
          <a:prstGeom prst="rect">
            <a:avLst/>
          </a:prstGeom>
          <a:noFill/>
        </p:spPr>
        <p:txBody>
          <a:bodyPr wrap="none" rtlCol="0">
            <a:spAutoFit/>
          </a:bodyPr>
          <a:lstStyle/>
          <a:p>
            <a:r>
              <a:rPr lang="en-US" dirty="0" smtClean="0"/>
              <a:t>RAQMS</a:t>
            </a:r>
            <a:endParaRPr lang="en-US" dirty="0"/>
          </a:p>
        </p:txBody>
      </p:sp>
      <p:sp>
        <p:nvSpPr>
          <p:cNvPr id="7" name="TextBox 6"/>
          <p:cNvSpPr txBox="1"/>
          <p:nvPr/>
        </p:nvSpPr>
        <p:spPr>
          <a:xfrm>
            <a:off x="0" y="6211669"/>
            <a:ext cx="7688964" cy="646331"/>
          </a:xfrm>
          <a:prstGeom prst="rect">
            <a:avLst/>
          </a:prstGeom>
          <a:noFill/>
        </p:spPr>
        <p:txBody>
          <a:bodyPr wrap="none" rtlCol="0">
            <a:spAutoFit/>
          </a:bodyPr>
          <a:lstStyle/>
          <a:p>
            <a:r>
              <a:rPr lang="en-US" b="1" dirty="0" smtClean="0">
                <a:latin typeface="Times New Roman" pitchFamily="18" charset="0"/>
                <a:cs typeface="Times New Roman" pitchFamily="18" charset="0"/>
              </a:rPr>
              <a:t>(DRAGON-USA, Brent </a:t>
            </a:r>
            <a:r>
              <a:rPr lang="en-US" b="1" dirty="0" err="1" smtClean="0">
                <a:latin typeface="Times New Roman" pitchFamily="18" charset="0"/>
                <a:cs typeface="Times New Roman" pitchFamily="18" charset="0"/>
              </a:rPr>
              <a:t>Holben</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NASA/GSFC)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hlinkClick r:id="rId4"/>
              </a:rPr>
              <a:t>http</a:t>
            </a:r>
            <a:r>
              <a:rPr lang="en-US" b="1" dirty="0">
                <a:latin typeface="Times New Roman" pitchFamily="18" charset="0"/>
                <a:cs typeface="Times New Roman" pitchFamily="18" charset="0"/>
                <a:hlinkClick r:id="rId4"/>
              </a:rPr>
              <a:t>://</a:t>
            </a:r>
            <a:r>
              <a:rPr lang="en-US" b="1" dirty="0" smtClean="0">
                <a:latin typeface="Times New Roman" pitchFamily="18" charset="0"/>
                <a:cs typeface="Times New Roman" pitchFamily="18" charset="0"/>
                <a:hlinkClick r:id="rId4"/>
              </a:rPr>
              <a:t>aeronet.gsfc.nasa.gov/new_web/DRAGON-USA_2014_Colorado.html</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11" name="Rectangle 10"/>
          <p:cNvSpPr/>
          <p:nvPr/>
        </p:nvSpPr>
        <p:spPr>
          <a:xfrm>
            <a:off x="2133600" y="2246744"/>
            <a:ext cx="381000" cy="3276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4399" y="2944296"/>
            <a:ext cx="1141659" cy="369332"/>
          </a:xfrm>
          <a:prstGeom prst="rect">
            <a:avLst/>
          </a:prstGeom>
          <a:solidFill>
            <a:schemeClr val="accent1">
              <a:alpha val="28000"/>
            </a:schemeClr>
          </a:solidFill>
        </p:spPr>
        <p:txBody>
          <a:bodyPr wrap="none" rtlCol="0">
            <a:spAutoFit/>
          </a:bodyPr>
          <a:lstStyle/>
          <a:p>
            <a:r>
              <a:rPr lang="en-US" b="1" dirty="0" smtClean="0"/>
              <a:t>July 16-20</a:t>
            </a:r>
            <a:endParaRPr lang="en-US" b="1" dirty="0"/>
          </a:p>
        </p:txBody>
      </p:sp>
    </p:spTree>
    <p:extLst>
      <p:ext uri="{BB962C8B-B14F-4D97-AF65-F5344CB8AC3E}">
        <p14:creationId xmlns:p14="http://schemas.microsoft.com/office/powerpoint/2010/main" val="15089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9508" y="1447800"/>
            <a:ext cx="8229600" cy="4801314"/>
          </a:xfrm>
          <a:prstGeom prst="rect">
            <a:avLst/>
          </a:prstGeom>
        </p:spPr>
        <p:txBody>
          <a:bodyPr wrap="square">
            <a:spAutoFit/>
          </a:bodyPr>
          <a:lstStyle/>
          <a:p>
            <a:r>
              <a:rPr lang="en-US" b="1" dirty="0"/>
              <a:t>Rapid Refresh with Chemistry</a:t>
            </a:r>
          </a:p>
          <a:p>
            <a:r>
              <a:rPr lang="en-US" b="1" dirty="0"/>
              <a:t>Real time forecasts predicting weather and air quality</a:t>
            </a:r>
          </a:p>
          <a:p>
            <a:endParaRPr lang="en-US" dirty="0"/>
          </a:p>
          <a:p>
            <a:r>
              <a:rPr lang="en-US" dirty="0" smtClean="0"/>
              <a:t>The </a:t>
            </a:r>
            <a:r>
              <a:rPr lang="en-US" dirty="0"/>
              <a:t>forecast model based on the Weather Research and Forecasting (WRF) coupled with chemistry via the RACM chemical mechanism </a:t>
            </a:r>
            <a:r>
              <a:rPr lang="en-US" dirty="0" smtClean="0"/>
              <a:t>including </a:t>
            </a:r>
            <a:r>
              <a:rPr lang="en-US" dirty="0"/>
              <a:t>MOSAIC/VBS for better prediction of secondary </a:t>
            </a:r>
            <a:r>
              <a:rPr lang="en-US" dirty="0" smtClean="0"/>
              <a:t>organic </a:t>
            </a:r>
            <a:r>
              <a:rPr lang="en-US" dirty="0"/>
              <a:t>aerosols (SOA). </a:t>
            </a:r>
            <a:endParaRPr lang="en-US" dirty="0" smtClean="0"/>
          </a:p>
          <a:p>
            <a:endParaRPr lang="en-US" dirty="0"/>
          </a:p>
          <a:p>
            <a:r>
              <a:rPr lang="en-US" dirty="0" smtClean="0"/>
              <a:t>In </a:t>
            </a:r>
            <a:r>
              <a:rPr lang="en-US" dirty="0"/>
              <a:t>addition, the forecasts include: </a:t>
            </a:r>
            <a:endParaRPr lang="en-US" dirty="0" smtClean="0"/>
          </a:p>
          <a:p>
            <a:pPr marL="285750" indent="-285750">
              <a:buFont typeface="Arial" panose="020B0604020202020204" pitchFamily="34" charset="0"/>
              <a:buChar char="•"/>
            </a:pPr>
            <a:r>
              <a:rPr lang="en-US" dirty="0" smtClean="0"/>
              <a:t>MEGAN </a:t>
            </a:r>
            <a:r>
              <a:rPr lang="en-US" dirty="0"/>
              <a:t>biogenic emissions, </a:t>
            </a:r>
          </a:p>
          <a:p>
            <a:pPr marL="285750" indent="-285750">
              <a:buFont typeface="Arial" panose="020B0604020202020204" pitchFamily="34" charset="0"/>
              <a:buChar char="•"/>
            </a:pPr>
            <a:r>
              <a:rPr lang="en-US" dirty="0"/>
              <a:t>NEI and RETRO/EDGAR anthropogenic emissions, </a:t>
            </a:r>
          </a:p>
          <a:p>
            <a:pPr marL="285750" indent="-285750">
              <a:buFont typeface="Arial" panose="020B0604020202020204" pitchFamily="34" charset="0"/>
              <a:buChar char="•"/>
            </a:pPr>
            <a:r>
              <a:rPr lang="en-US" dirty="0"/>
              <a:t>Chemical deposition, </a:t>
            </a:r>
            <a:endParaRPr lang="en-US" dirty="0" smtClean="0"/>
          </a:p>
          <a:p>
            <a:pPr marL="285750" indent="-285750">
              <a:buFont typeface="Arial" panose="020B0604020202020204" pitchFamily="34" charset="0"/>
              <a:buChar char="•"/>
            </a:pPr>
            <a:r>
              <a:rPr lang="en-US" dirty="0" smtClean="0"/>
              <a:t>Convective </a:t>
            </a:r>
            <a:r>
              <a:rPr lang="en-US" dirty="0"/>
              <a:t>and turbulent chemical transport, </a:t>
            </a:r>
            <a:endParaRPr lang="en-US" dirty="0" smtClean="0"/>
          </a:p>
          <a:p>
            <a:pPr marL="285750" indent="-285750">
              <a:buFont typeface="Arial" panose="020B0604020202020204" pitchFamily="34" charset="0"/>
              <a:buChar char="•"/>
            </a:pPr>
            <a:r>
              <a:rPr lang="en-US" dirty="0" smtClean="0"/>
              <a:t>Photolysis</a:t>
            </a:r>
            <a:r>
              <a:rPr lang="en-US" dirty="0"/>
              <a:t>, </a:t>
            </a:r>
            <a:endParaRPr lang="en-US" dirty="0" smtClean="0"/>
          </a:p>
          <a:p>
            <a:pPr marL="285750" indent="-285750">
              <a:buFont typeface="Arial" panose="020B0604020202020204" pitchFamily="34" charset="0"/>
              <a:buChar char="•"/>
            </a:pPr>
            <a:r>
              <a:rPr lang="en-US" dirty="0" err="1" smtClean="0"/>
              <a:t>Advective</a:t>
            </a:r>
            <a:r>
              <a:rPr lang="en-US" dirty="0" smtClean="0"/>
              <a:t> </a:t>
            </a:r>
            <a:r>
              <a:rPr lang="en-US" dirty="0"/>
              <a:t>chemical transport performed </a:t>
            </a:r>
            <a:r>
              <a:rPr lang="en-US" dirty="0" smtClean="0"/>
              <a:t>simultaneously </a:t>
            </a:r>
            <a:r>
              <a:rPr lang="en-US" dirty="0"/>
              <a:t>with the </a:t>
            </a:r>
            <a:r>
              <a:rPr lang="en-US" dirty="0" smtClean="0"/>
              <a:t>meteorology ("</a:t>
            </a:r>
            <a:r>
              <a:rPr lang="en-US" dirty="0"/>
              <a:t>online"), </a:t>
            </a:r>
          </a:p>
          <a:p>
            <a:pPr marL="285750" indent="-285750">
              <a:buFont typeface="Arial" panose="020B0604020202020204" pitchFamily="34" charset="0"/>
              <a:buChar char="•"/>
            </a:pPr>
            <a:r>
              <a:rPr lang="en-US" dirty="0" smtClean="0"/>
              <a:t>Lateral </a:t>
            </a:r>
            <a:r>
              <a:rPr lang="en-US" dirty="0"/>
              <a:t>chemical boundary conditions obtained from </a:t>
            </a:r>
            <a:r>
              <a:rPr lang="en-US" dirty="0">
                <a:hlinkClick r:id="rId2"/>
              </a:rPr>
              <a:t>RAQMS model</a:t>
            </a:r>
            <a:r>
              <a:rPr lang="en-US" dirty="0"/>
              <a:t> real time forecasts. </a:t>
            </a:r>
          </a:p>
        </p:txBody>
      </p:sp>
      <p:sp>
        <p:nvSpPr>
          <p:cNvPr id="4" name="Rectangle 3"/>
          <p:cNvSpPr/>
          <p:nvPr/>
        </p:nvSpPr>
        <p:spPr>
          <a:xfrm>
            <a:off x="2802060" y="6488668"/>
            <a:ext cx="3539880" cy="369332"/>
          </a:xfrm>
          <a:prstGeom prst="rect">
            <a:avLst/>
          </a:prstGeom>
        </p:spPr>
        <p:txBody>
          <a:bodyPr wrap="none">
            <a:spAutoFit/>
          </a:bodyPr>
          <a:lstStyle/>
          <a:p>
            <a:r>
              <a:rPr lang="en-US" dirty="0"/>
              <a:t>http://ruc.noaa.gov/wrf/WG11_RT/</a:t>
            </a:r>
          </a:p>
        </p:txBody>
      </p:sp>
      <p:sp>
        <p:nvSpPr>
          <p:cNvPr id="5" name="Rectangle 4"/>
          <p:cNvSpPr/>
          <p:nvPr/>
        </p:nvSpPr>
        <p:spPr>
          <a:xfrm>
            <a:off x="0" y="22860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NOAA Earth System Research Laboratory (ESRL) </a:t>
            </a:r>
          </a:p>
          <a:p>
            <a:pPr algn="ctr"/>
            <a:r>
              <a:rPr lang="en-US" sz="2800" b="1" dirty="0" smtClean="0">
                <a:latin typeface="Times New Roman" panose="02020603050405020304" pitchFamily="18" charset="0"/>
                <a:cs typeface="Times New Roman" panose="02020603050405020304" pitchFamily="18" charset="0"/>
              </a:rPr>
              <a:t>Real-time Air Quality Forecasts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905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0" y="0"/>
            <a:ext cx="5562601" cy="120032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RAQMS/RR-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Real-time forecasts during the 2014 FRAPPE/DISCOVER-AQ mission</a:t>
            </a:r>
            <a:endParaRPr lang="en-US" sz="2400" b="1" dirty="0">
              <a:latin typeface="Times New Roman" panose="02020603050405020304" pitchFamily="18" charset="0"/>
              <a:cs typeface="Times New Roman" panose="02020603050405020304" pitchFamily="18" charset="0"/>
            </a:endParaRPr>
          </a:p>
        </p:txBody>
      </p:sp>
      <p:pic>
        <p:nvPicPr>
          <p:cNvPr id="6147" name="Picture 3" descr="Figure_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620216"/>
            <a:ext cx="6400800" cy="42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http://www.nasa.gov/sites/default/files/daq_colorado_map_v4-02-920w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1" y="0"/>
            <a:ext cx="3581399" cy="26354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599" y="1524000"/>
            <a:ext cx="2438401" cy="39703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Nested RAQMS/RR-</a:t>
            </a:r>
            <a:r>
              <a:rPr lang="en-US" b="1" dirty="0" err="1" smtClean="0">
                <a:latin typeface="Times New Roman" pitchFamily="18" charset="0"/>
                <a:cs typeface="Times New Roman" pitchFamily="18" charset="0"/>
              </a:rPr>
              <a:t>Chem</a:t>
            </a:r>
            <a:r>
              <a:rPr lang="en-US" b="1" dirty="0" smtClean="0">
                <a:latin typeface="Times New Roman" pitchFamily="18" charset="0"/>
                <a:cs typeface="Times New Roman" pitchFamily="18" charset="0"/>
              </a:rPr>
              <a:t> forecasts show reduced biases and improved variability compared to airborne </a:t>
            </a:r>
            <a:r>
              <a:rPr lang="en-US" b="1" dirty="0" err="1" smtClean="0">
                <a:latin typeface="Times New Roman" pitchFamily="18" charset="0"/>
                <a:cs typeface="Times New Roman" pitchFamily="18" charset="0"/>
              </a:rPr>
              <a:t>insitu</a:t>
            </a:r>
            <a:r>
              <a:rPr lang="en-US" b="1" dirty="0" smtClean="0">
                <a:latin typeface="Times New Roman" pitchFamily="18" charset="0"/>
                <a:cs typeface="Times New Roman" pitchFamily="18" charset="0"/>
              </a:rPr>
              <a:t> measurements  between 700-500mb.</a:t>
            </a: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However, biases are similar (15-20 </a:t>
            </a:r>
            <a:r>
              <a:rPr lang="en-US" b="1" dirty="0" err="1" smtClean="0">
                <a:latin typeface="Times New Roman" pitchFamily="18" charset="0"/>
                <a:cs typeface="Times New Roman" pitchFamily="18" charset="0"/>
              </a:rPr>
              <a:t>ppbv</a:t>
            </a:r>
            <a:r>
              <a:rPr lang="en-US" b="1" dirty="0" smtClean="0">
                <a:latin typeface="Times New Roman" pitchFamily="18" charset="0"/>
                <a:cs typeface="Times New Roman" pitchFamily="18" charset="0"/>
              </a:rPr>
              <a:t>) below 700mb and neither model captures the upper 90% of the observed ozone </a:t>
            </a:r>
            <a:endParaRPr lang="en-US" b="1" dirty="0">
              <a:latin typeface="Times New Roman" pitchFamily="18" charset="0"/>
              <a:cs typeface="Times New Roman" pitchFamily="18" charset="0"/>
            </a:endParaRPr>
          </a:p>
        </p:txBody>
      </p:sp>
      <p:sp>
        <p:nvSpPr>
          <p:cNvPr id="10" name="Right Brace 9"/>
          <p:cNvSpPr/>
          <p:nvPr/>
        </p:nvSpPr>
        <p:spPr>
          <a:xfrm>
            <a:off x="7620000" y="4343400"/>
            <a:ext cx="304800" cy="990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848600" y="4495800"/>
            <a:ext cx="1066800" cy="646331"/>
          </a:xfrm>
          <a:prstGeom prst="rect">
            <a:avLst/>
          </a:prstGeom>
          <a:noFill/>
        </p:spPr>
        <p:txBody>
          <a:bodyPr wrap="square" rtlCol="0">
            <a:spAutoFit/>
          </a:bodyPr>
          <a:lstStyle/>
          <a:p>
            <a:r>
              <a:rPr lang="en-US" dirty="0" smtClean="0"/>
              <a:t>Reduced bias</a:t>
            </a:r>
            <a:endParaRPr lang="en-US" dirty="0"/>
          </a:p>
        </p:txBody>
      </p:sp>
      <p:sp>
        <p:nvSpPr>
          <p:cNvPr id="11" name="Oval 10"/>
          <p:cNvSpPr/>
          <p:nvPr/>
        </p:nvSpPr>
        <p:spPr>
          <a:xfrm>
            <a:off x="7467600" y="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861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2400" y="2819400"/>
            <a:ext cx="5061731" cy="3800475"/>
          </a:xfrm>
          <a:prstGeom prst="rect">
            <a:avLst/>
          </a:prstGeom>
          <a:noFill/>
          <a:ln w="9525">
            <a:noFill/>
            <a:miter lim="800000"/>
            <a:headEnd/>
            <a:tailEnd/>
          </a:ln>
        </p:spPr>
      </p:pic>
      <p:sp>
        <p:nvSpPr>
          <p:cNvPr id="3" name="Rectangle 2"/>
          <p:cNvSpPr/>
          <p:nvPr/>
        </p:nvSpPr>
        <p:spPr>
          <a:xfrm>
            <a:off x="0" y="0"/>
            <a:ext cx="89916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NASA Goddard Space Flight Center </a:t>
            </a:r>
            <a:r>
              <a:rPr lang="en-US" sz="2400" b="1" dirty="0" err="1" smtClean="0">
                <a:latin typeface="Times New Roman" pitchFamily="18" charset="0"/>
                <a:cs typeface="Times New Roman" pitchFamily="18" charset="0"/>
              </a:rPr>
              <a:t>TROPospheric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OZone</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DIfferential</a:t>
            </a:r>
            <a:r>
              <a:rPr lang="en-US" sz="2400" b="1" dirty="0" smtClean="0">
                <a:latin typeface="Times New Roman" pitchFamily="18" charset="0"/>
                <a:cs typeface="Times New Roman" pitchFamily="18" charset="0"/>
              </a:rPr>
              <a:t> Absorption </a:t>
            </a:r>
            <a:r>
              <a:rPr lang="en-US" sz="2400" b="1" dirty="0" err="1" smtClean="0">
                <a:latin typeface="Times New Roman" pitchFamily="18" charset="0"/>
                <a:cs typeface="Times New Roman" pitchFamily="18" charset="0"/>
              </a:rPr>
              <a:t>Lidar</a:t>
            </a:r>
            <a:r>
              <a:rPr lang="en-US" sz="2400" b="1" dirty="0" smtClean="0">
                <a:latin typeface="Times New Roman" pitchFamily="18" charset="0"/>
                <a:cs typeface="Times New Roman" pitchFamily="18" charset="0"/>
              </a:rPr>
              <a:t> (GSFC TROPOZ DIAL) </a:t>
            </a:r>
          </a:p>
          <a:p>
            <a:pPr algn="ctr"/>
            <a:r>
              <a:rPr lang="en-US" sz="2400" b="1" dirty="0" smtClean="0">
                <a:latin typeface="Times New Roman" pitchFamily="18" charset="0"/>
                <a:cs typeface="Times New Roman" pitchFamily="18" charset="0"/>
              </a:rPr>
              <a:t>(Thomas McGee, GSFC and John Sullivan UMBC)</a:t>
            </a:r>
            <a:r>
              <a:rPr lang="en-US" sz="2400" b="1" i="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cstate="print"/>
          <a:srcRect l="51875" t="12000" r="5625" b="6000"/>
          <a:stretch>
            <a:fillRect/>
          </a:stretch>
        </p:blipFill>
        <p:spPr bwMode="auto">
          <a:xfrm>
            <a:off x="5352585" y="2286000"/>
            <a:ext cx="3791415" cy="4572000"/>
          </a:xfrm>
          <a:prstGeom prst="rect">
            <a:avLst/>
          </a:prstGeom>
          <a:noFill/>
          <a:ln w="9525">
            <a:noFill/>
            <a:miter lim="800000"/>
            <a:headEnd/>
            <a:tailEnd/>
          </a:ln>
        </p:spPr>
      </p:pic>
    </p:spTree>
    <p:extLst>
      <p:ext uri="{BB962C8B-B14F-4D97-AF65-F5344CB8AC3E}">
        <p14:creationId xmlns:p14="http://schemas.microsoft.com/office/powerpoint/2010/main" val="1506345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rad\Documents\Work\MACMAQ\Talk\TOLNET_VS_RAQMS_Fort_Collins_Jul-Aug_2014.scatter.new.15.minu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610600" cy="68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003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d\Documents\Work\MACMAQ\Talk\TOLNET_VS_RRCHEM_Fort_Collins_Jul-Aug_2014.scatter.new.15.minu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962400" y="4419600"/>
            <a:ext cx="23622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62800" y="3810000"/>
            <a:ext cx="1981200"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itchFamily="18" charset="0"/>
                <a:cs typeface="Times New Roman" pitchFamily="18" charset="0"/>
              </a:rPr>
              <a:t>RR-CHEM shows improved correlation, reduced bias, and similar RMS errors compared to 1 degree RAQMS analysis</a:t>
            </a:r>
            <a:endParaRPr lang="en-US" b="1" dirty="0">
              <a:latin typeface="Times New Roman" pitchFamily="18" charset="0"/>
              <a:cs typeface="Times New Roman" pitchFamily="18" charset="0"/>
            </a:endParaRPr>
          </a:p>
        </p:txBody>
      </p:sp>
      <p:cxnSp>
        <p:nvCxnSpPr>
          <p:cNvPr id="6" name="Straight Arrow Connector 5"/>
          <p:cNvCxnSpPr/>
          <p:nvPr/>
        </p:nvCxnSpPr>
        <p:spPr>
          <a:xfrm flipH="1">
            <a:off x="6324600" y="4953000"/>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5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Users\Brad\Documents\Work\MACMAQ\Talk\rrrchem_july-august_2014_O3_Fort_Collins.221.c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228600"/>
            <a:ext cx="7315464"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July 16 – August 17, 2014 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Ozone </a:t>
            </a:r>
            <a:r>
              <a:rPr lang="en-US" sz="2400" b="1" dirty="0" err="1" smtClean="0">
                <a:latin typeface="Times New Roman" pitchFamily="18" charset="0"/>
                <a:cs typeface="Times New Roman" pitchFamily="18" charset="0"/>
              </a:rPr>
              <a:t>timeseries</a:t>
            </a:r>
            <a:r>
              <a:rPr lang="en-US" sz="2400" b="1" dirty="0" smtClean="0">
                <a:latin typeface="Times New Roman" pitchFamily="18" charset="0"/>
                <a:cs typeface="Times New Roman" pitchFamily="18" charset="0"/>
              </a:rPr>
              <a:t> </a:t>
            </a:r>
          </a:p>
          <a:p>
            <a:pPr algn="ctr"/>
            <a:r>
              <a:rPr lang="en-US" sz="2400" b="1" dirty="0" smtClean="0">
                <a:latin typeface="Times New Roman" pitchFamily="18" charset="0"/>
                <a:cs typeface="Times New Roman" pitchFamily="18" charset="0"/>
              </a:rPr>
              <a:t>(Fort Collins, CO)</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702834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Users\Brad\Documents\Work\MACMAQ\Talk\rrrchem_july-august_2014_O3_Fort_Collins.221.c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5564435" y="2667000"/>
            <a:ext cx="457200" cy="1752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47339" y="1533321"/>
            <a:ext cx="1448473" cy="369332"/>
          </a:xfrm>
          <a:prstGeom prst="rect">
            <a:avLst/>
          </a:prstGeom>
          <a:noFill/>
          <a:ln w="25400">
            <a:solidFill>
              <a:srgbClr val="FF0000"/>
            </a:solidFill>
          </a:ln>
        </p:spPr>
        <p:txBody>
          <a:bodyPr wrap="none" rtlCol="0">
            <a:spAutoFit/>
          </a:bodyPr>
          <a:lstStyle/>
          <a:p>
            <a:r>
              <a:rPr lang="en-US" dirty="0" smtClean="0"/>
              <a:t>August 6: STE</a:t>
            </a:r>
            <a:endParaRPr lang="en-US" dirty="0"/>
          </a:p>
        </p:txBody>
      </p:sp>
      <p:cxnSp>
        <p:nvCxnSpPr>
          <p:cNvPr id="18" name="Straight Arrow Connector 17"/>
          <p:cNvCxnSpPr>
            <a:stCxn id="16" idx="2"/>
          </p:cNvCxnSpPr>
          <p:nvPr/>
        </p:nvCxnSpPr>
        <p:spPr>
          <a:xfrm flipH="1">
            <a:off x="5834959" y="1902653"/>
            <a:ext cx="436617" cy="8156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66800" y="228600"/>
            <a:ext cx="7315464"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July 16 – August 17, 2014 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Ozone </a:t>
            </a:r>
            <a:r>
              <a:rPr lang="en-US" sz="2400" b="1" dirty="0" err="1" smtClean="0">
                <a:latin typeface="Times New Roman" pitchFamily="18" charset="0"/>
                <a:cs typeface="Times New Roman" pitchFamily="18" charset="0"/>
              </a:rPr>
              <a:t>timeseries</a:t>
            </a:r>
            <a:r>
              <a:rPr lang="en-US" sz="2400" b="1" dirty="0" smtClean="0">
                <a:latin typeface="Times New Roman" pitchFamily="18" charset="0"/>
                <a:cs typeface="Times New Roman" pitchFamily="18" charset="0"/>
              </a:rPr>
              <a:t> </a:t>
            </a:r>
          </a:p>
          <a:p>
            <a:pPr algn="ctr"/>
            <a:r>
              <a:rPr lang="en-US" sz="2400" b="1" dirty="0" smtClean="0">
                <a:latin typeface="Times New Roman" pitchFamily="18" charset="0"/>
                <a:cs typeface="Times New Roman" pitchFamily="18" charset="0"/>
              </a:rPr>
              <a:t>(Fort Collins, CO)</a:t>
            </a:r>
            <a:endParaRPr lang="en-US" sz="2400" b="1" dirty="0">
              <a:latin typeface="Times New Roman" pitchFamily="18" charset="0"/>
              <a:cs typeface="Times New Roman" pitchFamily="18" charset="0"/>
            </a:endParaRPr>
          </a:p>
        </p:txBody>
      </p:sp>
      <p:sp>
        <p:nvSpPr>
          <p:cNvPr id="7" name="Rectangle 6"/>
          <p:cNvSpPr/>
          <p:nvPr/>
        </p:nvSpPr>
        <p:spPr>
          <a:xfrm>
            <a:off x="1905000" y="6488668"/>
            <a:ext cx="4867936" cy="369332"/>
          </a:xfrm>
          <a:prstGeom prst="rect">
            <a:avLst/>
          </a:prstGeom>
        </p:spPr>
        <p:txBody>
          <a:bodyPr wrap="none">
            <a:spAutoFit/>
          </a:bodyPr>
          <a:lstStyle/>
          <a:p>
            <a:r>
              <a:rPr lang="en-US" b="1" dirty="0" smtClean="0">
                <a:latin typeface="Times New Roman" pitchFamily="18" charset="0"/>
                <a:cs typeface="Times New Roman" pitchFamily="18" charset="0"/>
              </a:rPr>
              <a:t>John T. Sullivan et al., 2015, under review, JGR</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180724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Brad\Documents\Work\MACMAQ\Talk\discoveraq-fortcollins-gsfcdial_GROUND-FORT-COLLINS_201408061330_R1_thru201408062230_OZONE_DIAL_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2954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3319" y="228600"/>
            <a:ext cx="7942431"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August 06, 2014 TROPOZ and 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Ozone </a:t>
            </a:r>
            <a:r>
              <a:rPr lang="en-US" sz="2400" b="1" dirty="0" err="1" smtClean="0">
                <a:latin typeface="Times New Roman" pitchFamily="18" charset="0"/>
                <a:cs typeface="Times New Roman" pitchFamily="18" charset="0"/>
              </a:rPr>
              <a:t>timeseries</a:t>
            </a:r>
            <a:r>
              <a:rPr lang="en-US" sz="2400" b="1" dirty="0" smtClean="0">
                <a:latin typeface="Times New Roman" pitchFamily="18" charset="0"/>
                <a:cs typeface="Times New Roman" pitchFamily="18" charset="0"/>
              </a:rPr>
              <a:t> </a:t>
            </a:r>
          </a:p>
          <a:p>
            <a:pPr algn="ctr"/>
            <a:r>
              <a:rPr lang="en-US" sz="2400" b="1" dirty="0" smtClean="0">
                <a:latin typeface="Times New Roman" pitchFamily="18" charset="0"/>
                <a:cs typeface="Times New Roman" pitchFamily="18" charset="0"/>
              </a:rPr>
              <a:t>(Fort Collins, CO)</a:t>
            </a:r>
            <a:endParaRPr lang="en-US" sz="2400" b="1" dirty="0">
              <a:latin typeface="Times New Roman" pitchFamily="18" charset="0"/>
              <a:cs typeface="Times New Roman" pitchFamily="18" charset="0"/>
            </a:endParaRPr>
          </a:p>
        </p:txBody>
      </p:sp>
      <p:sp>
        <p:nvSpPr>
          <p:cNvPr id="4" name="TextBox 3"/>
          <p:cNvSpPr txBox="1"/>
          <p:nvPr/>
        </p:nvSpPr>
        <p:spPr>
          <a:xfrm>
            <a:off x="7162800" y="3810000"/>
            <a:ext cx="1828800"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itchFamily="18" charset="0"/>
                <a:cs typeface="Times New Roman" pitchFamily="18" charset="0"/>
              </a:rPr>
              <a:t>RR-CHEM captures altitude of STE and low ozone tropical air aloft but underestimates the ozone mixing ratio within the STE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550856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Users\Brad\Documents\Work\MACMAQ\Talk\rrrchem_july-august_2014_O3_Fort_Collins.221.c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564435" y="2667000"/>
            <a:ext cx="457200" cy="1752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47339" y="1533321"/>
            <a:ext cx="1448473" cy="369332"/>
          </a:xfrm>
          <a:prstGeom prst="rect">
            <a:avLst/>
          </a:prstGeom>
          <a:noFill/>
          <a:ln w="25400">
            <a:solidFill>
              <a:srgbClr val="FF0000"/>
            </a:solidFill>
          </a:ln>
        </p:spPr>
        <p:txBody>
          <a:bodyPr wrap="none" rtlCol="0">
            <a:spAutoFit/>
          </a:bodyPr>
          <a:lstStyle/>
          <a:p>
            <a:r>
              <a:rPr lang="en-US" dirty="0" smtClean="0"/>
              <a:t>August 6: STE</a:t>
            </a:r>
            <a:endParaRPr lang="en-US" dirty="0"/>
          </a:p>
        </p:txBody>
      </p:sp>
      <p:cxnSp>
        <p:nvCxnSpPr>
          <p:cNvPr id="5" name="Straight Arrow Connector 4"/>
          <p:cNvCxnSpPr>
            <a:stCxn id="4" idx="2"/>
          </p:cNvCxnSpPr>
          <p:nvPr/>
        </p:nvCxnSpPr>
        <p:spPr>
          <a:xfrm flipH="1">
            <a:off x="5834959" y="1902653"/>
            <a:ext cx="436617" cy="8156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279225" y="3048000"/>
            <a:ext cx="4572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355425" y="1436132"/>
            <a:ext cx="932940" cy="16880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62600" y="1066800"/>
            <a:ext cx="2243115" cy="369332"/>
          </a:xfrm>
          <a:prstGeom prst="rect">
            <a:avLst/>
          </a:prstGeom>
          <a:noFill/>
          <a:ln w="25400">
            <a:solidFill>
              <a:srgbClr val="FF0000"/>
            </a:solidFill>
          </a:ln>
        </p:spPr>
        <p:txBody>
          <a:bodyPr wrap="none" rtlCol="0">
            <a:spAutoFit/>
          </a:bodyPr>
          <a:lstStyle/>
          <a:p>
            <a:r>
              <a:rPr lang="en-US" dirty="0" smtClean="0"/>
              <a:t>August 9: CONUS PBL </a:t>
            </a:r>
            <a:endParaRPr lang="en-US" dirty="0"/>
          </a:p>
        </p:txBody>
      </p:sp>
      <p:sp>
        <p:nvSpPr>
          <p:cNvPr id="9" name="TextBox 8"/>
          <p:cNvSpPr txBox="1"/>
          <p:nvPr/>
        </p:nvSpPr>
        <p:spPr>
          <a:xfrm>
            <a:off x="1066800" y="228600"/>
            <a:ext cx="7315464"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July 16 – August 17, 2014 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Ozone </a:t>
            </a:r>
            <a:r>
              <a:rPr lang="en-US" sz="2400" b="1" dirty="0" err="1" smtClean="0">
                <a:latin typeface="Times New Roman" pitchFamily="18" charset="0"/>
                <a:cs typeface="Times New Roman" pitchFamily="18" charset="0"/>
              </a:rPr>
              <a:t>timeseries</a:t>
            </a:r>
            <a:r>
              <a:rPr lang="en-US" sz="2400" b="1" dirty="0" smtClean="0">
                <a:latin typeface="Times New Roman" pitchFamily="18" charset="0"/>
                <a:cs typeface="Times New Roman" pitchFamily="18" charset="0"/>
              </a:rPr>
              <a:t> </a:t>
            </a:r>
          </a:p>
          <a:p>
            <a:pPr algn="ctr"/>
            <a:r>
              <a:rPr lang="en-US" sz="2400" b="1" dirty="0" smtClean="0">
                <a:latin typeface="Times New Roman" pitchFamily="18" charset="0"/>
                <a:cs typeface="Times New Roman" pitchFamily="18" charset="0"/>
              </a:rPr>
              <a:t>(Fort Collins, CO)</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990055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00800" y="609600"/>
            <a:ext cx="2743200" cy="1569660"/>
          </a:xfrm>
          <a:prstGeom prst="rect">
            <a:avLst/>
          </a:prstGeom>
          <a:solidFill>
            <a:schemeClr val="bg1"/>
          </a:solidFill>
          <a:ln w="25400">
            <a:solidFill>
              <a:srgbClr val="FF0000"/>
            </a:solidFill>
          </a:ln>
        </p:spPr>
        <p:txBody>
          <a:bodyPr wrap="square">
            <a:spAutoFit/>
          </a:bodyPr>
          <a:lstStyle/>
          <a:p>
            <a:r>
              <a:rPr lang="en-US" sz="1600" dirty="0" smtClean="0">
                <a:latin typeface="Times New Roman" pitchFamily="18" charset="0"/>
                <a:cs typeface="Times New Roman" pitchFamily="18" charset="0"/>
              </a:rPr>
              <a:t>2015 – NOAA Scientist at CIMSS working with the EPA (and Wisconsin DNR, Texas TCEQ, Colorado CDPHE, California, CARB, Maryland DEQ, etc..) </a:t>
            </a:r>
            <a:endParaRPr lang="en-US" sz="1600" dirty="0"/>
          </a:p>
        </p:txBody>
      </p:sp>
      <p:sp>
        <p:nvSpPr>
          <p:cNvPr id="4" name="Curved Right Arrow 3"/>
          <p:cNvSpPr/>
          <p:nvPr/>
        </p:nvSpPr>
        <p:spPr>
          <a:xfrm>
            <a:off x="-29362" y="2438400"/>
            <a:ext cx="3568117" cy="4419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4"/>
          <p:cNvSpPr/>
          <p:nvPr/>
        </p:nvSpPr>
        <p:spPr>
          <a:xfrm flipH="1" flipV="1">
            <a:off x="5405656" y="1980986"/>
            <a:ext cx="3738344" cy="46484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533400" y="914400"/>
            <a:ext cx="2216005" cy="830997"/>
          </a:xfrm>
          <a:prstGeom prst="rect">
            <a:avLst/>
          </a:prstGeom>
          <a:solidFill>
            <a:schemeClr val="bg1"/>
          </a:solidFill>
          <a:ln w="25400">
            <a:solidFill>
              <a:srgbClr val="FF0000"/>
            </a:solidFill>
          </a:ln>
        </p:spPr>
        <p:txBody>
          <a:bodyPr wrap="square">
            <a:spAutoFit/>
          </a:bodyPr>
          <a:lstStyle/>
          <a:p>
            <a:r>
              <a:rPr lang="en-US" sz="1600" dirty="0" smtClean="0">
                <a:latin typeface="Times New Roman" pitchFamily="18" charset="0"/>
                <a:cs typeface="Times New Roman" pitchFamily="18" charset="0"/>
              </a:rPr>
              <a:t>1978 – Undergraduate at UW-River Falls wanted </a:t>
            </a:r>
            <a:r>
              <a:rPr lang="en-US" sz="1600" dirty="0">
                <a:latin typeface="Times New Roman" pitchFamily="18" charset="0"/>
                <a:cs typeface="Times New Roman" pitchFamily="18" charset="0"/>
              </a:rPr>
              <a:t>to work </a:t>
            </a:r>
            <a:r>
              <a:rPr lang="en-US" sz="1600" dirty="0" smtClean="0">
                <a:latin typeface="Times New Roman" pitchFamily="18" charset="0"/>
                <a:cs typeface="Times New Roman" pitchFamily="18" charset="0"/>
              </a:rPr>
              <a:t>EPA</a:t>
            </a:r>
            <a:endParaRPr lang="en-US" sz="1600" dirty="0"/>
          </a:p>
        </p:txBody>
      </p:sp>
      <p:pic>
        <p:nvPicPr>
          <p:cNvPr id="72706" name="Picture 2" descr="http://upload.wikimedia.org/wikipedia/commons/2/25/Nasa-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526" y="3249062"/>
            <a:ext cx="1722984" cy="1475338"/>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72708" name="Picture 4" descr="https://encrypted-tbn3.gstatic.com/images?q=tbn:ANd9GcRUClGuigCSnsvvOmf9hUXRULocswTo-uZmaMy0m5Ay3dDMaPqBh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828" y="3266539"/>
            <a:ext cx="1544370" cy="154437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72710" name="Picture 6" descr="http://www.sage.wisc.edu/images/aqast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147" y="5410200"/>
            <a:ext cx="1303091" cy="1311778"/>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72712" name="Picture 8" descr="http://orise.orau.gov/epa/images/epa-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797" y="2209800"/>
            <a:ext cx="165735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2714" name="Picture 10" descr="Brad Pie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167" y="3895743"/>
            <a:ext cx="1258475" cy="1438257"/>
          </a:xfrm>
          <a:prstGeom prst="rect">
            <a:avLst/>
          </a:prstGeom>
          <a:noFill/>
          <a:extLst>
            <a:ext uri="{909E8E84-426E-40DD-AFC4-6F175D3DCCD1}">
              <a14:hiddenFill xmlns:a14="http://schemas.microsoft.com/office/drawing/2010/main">
                <a:solidFill>
                  <a:srgbClr val="FFFFFF"/>
                </a:solidFill>
              </a14:hiddenFill>
            </a:ext>
          </a:extLst>
        </p:spPr>
      </p:pic>
      <p:pic>
        <p:nvPicPr>
          <p:cNvPr id="72716" name="Picture 12" descr="https://encrypted-tbn3.gstatic.com/images?q=tbn:ANd9GcTzpaPPjotZJz22teFSp1rp2-dZnesRU9we7K1JFnUZ93-aJaeXU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343" y="533613"/>
            <a:ext cx="2566121" cy="16761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19400" y="0"/>
            <a:ext cx="3445174"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How did I get here?</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871128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Brad\Documents\Work\MACMAQ\Talk\rrrchem_july-august_2014_PAN_Fort_Collins.221.c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6279225" y="3048000"/>
            <a:ext cx="4572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564435" y="2667000"/>
            <a:ext cx="457200" cy="1752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547339" y="1533321"/>
            <a:ext cx="1448473" cy="369332"/>
          </a:xfrm>
          <a:prstGeom prst="rect">
            <a:avLst/>
          </a:prstGeom>
          <a:noFill/>
          <a:ln w="25400">
            <a:solidFill>
              <a:srgbClr val="FF0000"/>
            </a:solidFill>
          </a:ln>
        </p:spPr>
        <p:txBody>
          <a:bodyPr wrap="none" rtlCol="0">
            <a:spAutoFit/>
          </a:bodyPr>
          <a:lstStyle/>
          <a:p>
            <a:r>
              <a:rPr lang="en-US" dirty="0" smtClean="0"/>
              <a:t>August 6: STE</a:t>
            </a:r>
            <a:endParaRPr lang="en-US" dirty="0"/>
          </a:p>
        </p:txBody>
      </p:sp>
      <p:cxnSp>
        <p:nvCxnSpPr>
          <p:cNvPr id="29" name="Straight Arrow Connector 28"/>
          <p:cNvCxnSpPr>
            <a:stCxn id="28" idx="2"/>
          </p:cNvCxnSpPr>
          <p:nvPr/>
        </p:nvCxnSpPr>
        <p:spPr>
          <a:xfrm flipH="1">
            <a:off x="5834959" y="1902653"/>
            <a:ext cx="436617" cy="8156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355425" y="1436132"/>
            <a:ext cx="932940" cy="16880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62600" y="1066800"/>
            <a:ext cx="2243115" cy="369332"/>
          </a:xfrm>
          <a:prstGeom prst="rect">
            <a:avLst/>
          </a:prstGeom>
          <a:noFill/>
          <a:ln w="25400">
            <a:solidFill>
              <a:srgbClr val="FF0000"/>
            </a:solidFill>
          </a:ln>
        </p:spPr>
        <p:txBody>
          <a:bodyPr wrap="none" rtlCol="0">
            <a:spAutoFit/>
          </a:bodyPr>
          <a:lstStyle/>
          <a:p>
            <a:r>
              <a:rPr lang="en-US" dirty="0" smtClean="0"/>
              <a:t>August 9: CONUS PBL </a:t>
            </a:r>
            <a:endParaRPr lang="en-US" dirty="0"/>
          </a:p>
        </p:txBody>
      </p:sp>
      <p:sp>
        <p:nvSpPr>
          <p:cNvPr id="9" name="TextBox 8"/>
          <p:cNvSpPr txBox="1"/>
          <p:nvPr/>
        </p:nvSpPr>
        <p:spPr>
          <a:xfrm>
            <a:off x="1180003" y="228600"/>
            <a:ext cx="7089057"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July 16 – August 17, 2014 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PAN </a:t>
            </a:r>
            <a:r>
              <a:rPr lang="en-US" sz="2400" b="1" dirty="0" err="1" smtClean="0">
                <a:latin typeface="Times New Roman" pitchFamily="18" charset="0"/>
                <a:cs typeface="Times New Roman" pitchFamily="18" charset="0"/>
              </a:rPr>
              <a:t>timeseries</a:t>
            </a:r>
            <a:r>
              <a:rPr lang="en-US" sz="2400" b="1" dirty="0" smtClean="0">
                <a:latin typeface="Times New Roman" pitchFamily="18" charset="0"/>
                <a:cs typeface="Times New Roman" pitchFamily="18" charset="0"/>
              </a:rPr>
              <a:t> </a:t>
            </a:r>
          </a:p>
          <a:p>
            <a:pPr algn="ctr"/>
            <a:r>
              <a:rPr lang="en-US" sz="2400" b="1" dirty="0" smtClean="0">
                <a:latin typeface="Times New Roman" pitchFamily="18" charset="0"/>
                <a:cs typeface="Times New Roman" pitchFamily="18" charset="0"/>
              </a:rPr>
              <a:t>(Fort Collins, CO)</a:t>
            </a:r>
            <a:endParaRPr lang="en-US" sz="2400" b="1" dirty="0">
              <a:latin typeface="Times New Roman" pitchFamily="18" charset="0"/>
              <a:cs typeface="Times New Roman" pitchFamily="18" charset="0"/>
            </a:endParaRPr>
          </a:p>
        </p:txBody>
      </p:sp>
      <p:sp>
        <p:nvSpPr>
          <p:cNvPr id="2" name="Rectangle 1"/>
          <p:cNvSpPr/>
          <p:nvPr/>
        </p:nvSpPr>
        <p:spPr>
          <a:xfrm>
            <a:off x="0" y="6027003"/>
            <a:ext cx="9144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600" b="1" dirty="0" smtClean="0">
                <a:latin typeface="Times New Roman" panose="02020603050405020304" pitchFamily="18" charset="0"/>
                <a:cs typeface="Times New Roman" panose="02020603050405020304" pitchFamily="18" charset="0"/>
              </a:rPr>
              <a:t>NOx, CO, CH4 and Volatile organic Compounds (VOC) are ozone precursors. </a:t>
            </a:r>
            <a:r>
              <a:rPr lang="en-US" sz="1600" b="1" dirty="0">
                <a:latin typeface="Times New Roman" panose="02020603050405020304" pitchFamily="18" charset="0"/>
                <a:cs typeface="Times New Roman" panose="02020603050405020304" pitchFamily="18" charset="0"/>
              </a:rPr>
              <a:t>T</a:t>
            </a:r>
            <a:r>
              <a:rPr lang="en-US" sz="1600" b="1" dirty="0" smtClean="0">
                <a:latin typeface="Times New Roman" panose="02020603050405020304" pitchFamily="18" charset="0"/>
                <a:cs typeface="Times New Roman" panose="02020603050405020304" pitchFamily="18" charset="0"/>
              </a:rPr>
              <a:t>ransport </a:t>
            </a:r>
            <a:r>
              <a:rPr lang="en-US" sz="1600" b="1" dirty="0">
                <a:latin typeface="Times New Roman" panose="02020603050405020304" pitchFamily="18" charset="0"/>
                <a:cs typeface="Times New Roman" panose="02020603050405020304" pitchFamily="18" charset="0"/>
              </a:rPr>
              <a:t>of longer lived NOx </a:t>
            </a:r>
            <a:r>
              <a:rPr lang="en-US" sz="1600" b="1" dirty="0" smtClean="0">
                <a:latin typeface="Times New Roman" panose="02020603050405020304" pitchFamily="18" charset="0"/>
                <a:cs typeface="Times New Roman" panose="02020603050405020304" pitchFamily="18" charset="0"/>
              </a:rPr>
              <a:t>reservoirs </a:t>
            </a:r>
            <a:r>
              <a:rPr lang="en-US" sz="1600" b="1" dirty="0">
                <a:latin typeface="Times New Roman" panose="02020603050405020304" pitchFamily="18" charset="0"/>
                <a:cs typeface="Times New Roman" panose="02020603050405020304" pitchFamily="18" charset="0"/>
              </a:rPr>
              <a:t>such as </a:t>
            </a:r>
            <a:r>
              <a:rPr lang="en-US" sz="1600" b="1" dirty="0" err="1">
                <a:latin typeface="Times New Roman" panose="02020603050405020304" pitchFamily="18" charset="0"/>
                <a:cs typeface="Times New Roman" panose="02020603050405020304" pitchFamily="18" charset="0"/>
              </a:rPr>
              <a:t>Peroxyacetyl</a:t>
            </a:r>
            <a:r>
              <a:rPr lang="en-US" sz="1600" b="1" dirty="0">
                <a:latin typeface="Times New Roman" panose="02020603050405020304" pitchFamily="18" charset="0"/>
                <a:cs typeface="Times New Roman" panose="02020603050405020304" pitchFamily="18" charset="0"/>
              </a:rPr>
              <a:t> Nitrate (PAN) </a:t>
            </a:r>
            <a:r>
              <a:rPr lang="en-US" sz="1600" b="1" dirty="0" smtClean="0">
                <a:latin typeface="Times New Roman" panose="02020603050405020304" pitchFamily="18" charset="0"/>
                <a:cs typeface="Times New Roman" panose="02020603050405020304" pitchFamily="18" charset="0"/>
              </a:rPr>
              <a:t>can </a:t>
            </a:r>
            <a:r>
              <a:rPr lang="en-US" sz="1600" b="1" dirty="0">
                <a:latin typeface="Times New Roman" panose="02020603050405020304" pitchFamily="18" charset="0"/>
                <a:cs typeface="Times New Roman" panose="02020603050405020304" pitchFamily="18" charset="0"/>
              </a:rPr>
              <a:t>play an important role </a:t>
            </a:r>
            <a:r>
              <a:rPr lang="en-US" sz="1600" b="1" dirty="0" smtClean="0">
                <a:latin typeface="Times New Roman" panose="02020603050405020304" pitchFamily="18" charset="0"/>
                <a:cs typeface="Times New Roman" panose="02020603050405020304" pitchFamily="18" charset="0"/>
              </a:rPr>
              <a:t>in </a:t>
            </a:r>
            <a:r>
              <a:rPr lang="en-US" sz="1600" b="1" dirty="0">
                <a:latin typeface="Times New Roman" panose="02020603050405020304" pitchFamily="18" charset="0"/>
                <a:cs typeface="Times New Roman" panose="02020603050405020304" pitchFamily="18" charset="0"/>
              </a:rPr>
              <a:t>perturbing ozone photochemistry in regions </a:t>
            </a:r>
            <a:r>
              <a:rPr lang="en-US" sz="1600" b="1" dirty="0" smtClean="0">
                <a:latin typeface="Times New Roman" panose="02020603050405020304" pitchFamily="18" charset="0"/>
                <a:cs typeface="Times New Roman" panose="02020603050405020304" pitchFamily="18" charset="0"/>
              </a:rPr>
              <a:t>remote </a:t>
            </a:r>
            <a:r>
              <a:rPr lang="en-US" sz="1600" b="1" dirty="0">
                <a:latin typeface="Times New Roman" panose="02020603050405020304" pitchFamily="18" charset="0"/>
                <a:cs typeface="Times New Roman" panose="02020603050405020304" pitchFamily="18" charset="0"/>
              </a:rPr>
              <a:t>from direct NOx emissions (Singh et al., </a:t>
            </a:r>
            <a:r>
              <a:rPr lang="en-US" sz="1600" b="1" dirty="0" smtClean="0">
                <a:latin typeface="Times New Roman" panose="02020603050405020304" pitchFamily="18" charset="0"/>
                <a:cs typeface="Times New Roman" panose="02020603050405020304" pitchFamily="18" charset="0"/>
              </a:rPr>
              <a:t>1992)</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680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 Pierce\Documents\MACMAQ\Talk\RDF\20140809\rdf_regional_2014080918__5-day_conus.anal.dat.ipbl.conus.5km.conus.anal.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0" y="838200"/>
            <a:ext cx="4876800" cy="1200329"/>
          </a:xfrm>
          <a:prstGeom prst="rect">
            <a:avLst/>
          </a:prstGeom>
          <a:solidFill>
            <a:schemeClr val="bg1"/>
          </a:solidFill>
        </p:spPr>
        <p:txBody>
          <a:bodyPr wrap="square" rtlCol="0">
            <a:spAutoFit/>
          </a:bodyPr>
          <a:lstStyle/>
          <a:p>
            <a:r>
              <a:rPr lang="en-US" b="1" dirty="0" smtClean="0">
                <a:latin typeface="Times New Roman" pitchFamily="18" charset="0"/>
                <a:cs typeface="Times New Roman" pitchFamily="18" charset="0"/>
              </a:rPr>
              <a:t>RAQMS Reverse Domain Filling (RDF) show that high PAN </a:t>
            </a:r>
            <a:r>
              <a:rPr lang="en-US" b="1" dirty="0" err="1" smtClean="0">
                <a:latin typeface="Times New Roman" pitchFamily="18" charset="0"/>
                <a:cs typeface="Times New Roman" pitchFamily="18" charset="0"/>
              </a:rPr>
              <a:t>airmass</a:t>
            </a:r>
            <a:r>
              <a:rPr lang="en-US" b="1" dirty="0" smtClean="0">
                <a:latin typeface="Times New Roman" pitchFamily="18" charset="0"/>
                <a:cs typeface="Times New Roman" pitchFamily="18" charset="0"/>
              </a:rPr>
              <a:t> over Fort Collins on 08/06 had it’s origins within the Continental US boundary layer</a:t>
            </a:r>
            <a:endParaRPr lang="en-US" b="1" dirty="0">
              <a:latin typeface="Times New Roman" pitchFamily="18" charset="0"/>
              <a:cs typeface="Times New Roman" pitchFamily="18" charset="0"/>
            </a:endParaRPr>
          </a:p>
        </p:txBody>
      </p:sp>
      <p:sp>
        <p:nvSpPr>
          <p:cNvPr id="4" name="Oval 3"/>
          <p:cNvSpPr/>
          <p:nvPr/>
        </p:nvSpPr>
        <p:spPr>
          <a:xfrm>
            <a:off x="5867400" y="2743200"/>
            <a:ext cx="685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3" idx="2"/>
          </p:cNvCxnSpPr>
          <p:nvPr/>
        </p:nvCxnSpPr>
        <p:spPr>
          <a:xfrm>
            <a:off x="2438400" y="2038529"/>
            <a:ext cx="3429000" cy="9332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488668"/>
            <a:ext cx="9144000" cy="369332"/>
          </a:xfrm>
          <a:prstGeom prst="rect">
            <a:avLst/>
          </a:prstGeom>
        </p:spPr>
        <p:txBody>
          <a:bodyPr wrap="square">
            <a:spAutoFit/>
          </a:bodyPr>
          <a:lstStyle/>
          <a:p>
            <a:pPr lvl="0"/>
            <a:r>
              <a:rPr lang="en-US" dirty="0" smtClean="0">
                <a:solidFill>
                  <a:schemeClr val="bg1"/>
                </a:solidFill>
                <a:latin typeface="Times New Roman" pitchFamily="18" charset="0"/>
                <a:cs typeface="Times New Roman" pitchFamily="18" charset="0"/>
              </a:rPr>
              <a:t>Pierce, R. B. 2008, J. </a:t>
            </a:r>
            <a:r>
              <a:rPr lang="en-US" dirty="0" err="1" smtClean="0">
                <a:solidFill>
                  <a:schemeClr val="bg1"/>
                </a:solidFill>
                <a:latin typeface="Times New Roman" pitchFamily="18" charset="0"/>
                <a:cs typeface="Times New Roman" pitchFamily="18" charset="0"/>
              </a:rPr>
              <a:t>Geophys</a:t>
            </a:r>
            <a:r>
              <a:rPr lang="en-US" dirty="0" smtClean="0">
                <a:solidFill>
                  <a:schemeClr val="bg1"/>
                </a:solidFill>
                <a:latin typeface="Times New Roman" pitchFamily="18" charset="0"/>
                <a:cs typeface="Times New Roman" pitchFamily="18" charset="0"/>
              </a:rPr>
              <a:t>. Res., 114, D00F09, doi:10.1029/2008JD011337 </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736625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Brad\Documents\Work\MACMAQ\Talk\rrrchem_july-august_2014_PAN_Fort_Collins.221.c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6279225" y="3048000"/>
            <a:ext cx="4572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31165" y="2862943"/>
            <a:ext cx="457200" cy="10287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564435" y="2667000"/>
            <a:ext cx="457200" cy="1752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547339" y="1533321"/>
            <a:ext cx="1448473" cy="369332"/>
          </a:xfrm>
          <a:prstGeom prst="rect">
            <a:avLst/>
          </a:prstGeom>
          <a:noFill/>
          <a:ln w="25400">
            <a:solidFill>
              <a:srgbClr val="FF0000"/>
            </a:solidFill>
          </a:ln>
        </p:spPr>
        <p:txBody>
          <a:bodyPr wrap="none" rtlCol="0">
            <a:spAutoFit/>
          </a:bodyPr>
          <a:lstStyle/>
          <a:p>
            <a:r>
              <a:rPr lang="en-US" dirty="0" smtClean="0"/>
              <a:t>August 6: STE</a:t>
            </a:r>
            <a:endParaRPr lang="en-US" dirty="0"/>
          </a:p>
        </p:txBody>
      </p:sp>
      <p:cxnSp>
        <p:nvCxnSpPr>
          <p:cNvPr id="29" name="Straight Arrow Connector 28"/>
          <p:cNvCxnSpPr>
            <a:stCxn id="28" idx="2"/>
          </p:cNvCxnSpPr>
          <p:nvPr/>
        </p:nvCxnSpPr>
        <p:spPr>
          <a:xfrm flipH="1">
            <a:off x="5834959" y="1902653"/>
            <a:ext cx="436617" cy="8156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355425" y="1436132"/>
            <a:ext cx="932940" cy="16880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62600" y="1066800"/>
            <a:ext cx="2243115" cy="369332"/>
          </a:xfrm>
          <a:prstGeom prst="rect">
            <a:avLst/>
          </a:prstGeom>
          <a:noFill/>
          <a:ln w="25400">
            <a:solidFill>
              <a:srgbClr val="FF0000"/>
            </a:solidFill>
          </a:ln>
        </p:spPr>
        <p:txBody>
          <a:bodyPr wrap="none" rtlCol="0">
            <a:spAutoFit/>
          </a:bodyPr>
          <a:lstStyle/>
          <a:p>
            <a:r>
              <a:rPr lang="en-US" dirty="0" smtClean="0"/>
              <a:t>August 9: CONUS PBL </a:t>
            </a:r>
            <a:endParaRPr lang="en-US" dirty="0"/>
          </a:p>
        </p:txBody>
      </p:sp>
      <p:cxnSp>
        <p:nvCxnSpPr>
          <p:cNvPr id="32" name="Straight Arrow Connector 31"/>
          <p:cNvCxnSpPr/>
          <p:nvPr/>
        </p:nvCxnSpPr>
        <p:spPr>
          <a:xfrm flipH="1">
            <a:off x="7059766" y="990600"/>
            <a:ext cx="1169834" cy="187234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943600" y="609600"/>
            <a:ext cx="3077317" cy="369332"/>
          </a:xfrm>
          <a:prstGeom prst="rect">
            <a:avLst/>
          </a:prstGeom>
          <a:noFill/>
          <a:ln w="25400">
            <a:solidFill>
              <a:srgbClr val="FF0000"/>
            </a:solidFill>
          </a:ln>
        </p:spPr>
        <p:txBody>
          <a:bodyPr wrap="none" rtlCol="0">
            <a:spAutoFit/>
          </a:bodyPr>
          <a:lstStyle/>
          <a:p>
            <a:r>
              <a:rPr lang="en-US" dirty="0" smtClean="0"/>
              <a:t>August 11:East Asian Transport</a:t>
            </a:r>
            <a:endParaRPr lang="en-US" dirty="0"/>
          </a:p>
        </p:txBody>
      </p:sp>
      <p:sp>
        <p:nvSpPr>
          <p:cNvPr id="12" name="TextBox 11"/>
          <p:cNvSpPr txBox="1"/>
          <p:nvPr/>
        </p:nvSpPr>
        <p:spPr>
          <a:xfrm>
            <a:off x="1180003" y="228600"/>
            <a:ext cx="7089057"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July 16 – August 17, 2014 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PAN </a:t>
            </a:r>
            <a:r>
              <a:rPr lang="en-US" sz="2400" b="1" dirty="0" err="1" smtClean="0">
                <a:latin typeface="Times New Roman" pitchFamily="18" charset="0"/>
                <a:cs typeface="Times New Roman" pitchFamily="18" charset="0"/>
              </a:rPr>
              <a:t>timeseries</a:t>
            </a:r>
            <a:r>
              <a:rPr lang="en-US" sz="2400" b="1" dirty="0" smtClean="0">
                <a:latin typeface="Times New Roman" pitchFamily="18" charset="0"/>
                <a:cs typeface="Times New Roman" pitchFamily="18" charset="0"/>
              </a:rPr>
              <a:t> </a:t>
            </a:r>
          </a:p>
          <a:p>
            <a:pPr algn="ctr"/>
            <a:r>
              <a:rPr lang="en-US" sz="2400" b="1" dirty="0" smtClean="0">
                <a:latin typeface="Times New Roman" pitchFamily="18" charset="0"/>
                <a:cs typeface="Times New Roman" pitchFamily="18" charset="0"/>
              </a:rPr>
              <a:t>(Fort Collins, CO)</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064900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rad Pierce\Documents\MACMAQ\Talk\RDF\20140811\rdf_regional_2014081118__5-day_conus.anal.dat.ipbl.easia.10km.conus.anal.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4038600" y="4495800"/>
            <a:ext cx="4876800" cy="923330"/>
          </a:xfrm>
          <a:prstGeom prst="rect">
            <a:avLst/>
          </a:prstGeom>
          <a:solidFill>
            <a:schemeClr val="bg1"/>
          </a:solidFill>
        </p:spPr>
        <p:txBody>
          <a:bodyPr wrap="square" rtlCol="0">
            <a:spAutoFit/>
          </a:bodyPr>
          <a:lstStyle/>
          <a:p>
            <a:r>
              <a:rPr lang="en-US" b="1" dirty="0" smtClean="0">
                <a:latin typeface="Times New Roman" pitchFamily="18" charset="0"/>
                <a:cs typeface="Times New Roman" pitchFamily="18" charset="0"/>
              </a:rPr>
              <a:t>RAQMS RDF shows that high PAN air mass over Fort Collins on 08/11 had it’s origins within the East Asian boundary layer </a:t>
            </a:r>
            <a:endParaRPr lang="en-US" b="1" dirty="0">
              <a:latin typeface="Times New Roman" pitchFamily="18" charset="0"/>
              <a:cs typeface="Times New Roman" pitchFamily="18" charset="0"/>
            </a:endParaRPr>
          </a:p>
        </p:txBody>
      </p:sp>
      <p:sp>
        <p:nvSpPr>
          <p:cNvPr id="4" name="Oval 3"/>
          <p:cNvSpPr/>
          <p:nvPr/>
        </p:nvSpPr>
        <p:spPr>
          <a:xfrm>
            <a:off x="5867400" y="2743200"/>
            <a:ext cx="685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0"/>
          </p:cNvCxnSpPr>
          <p:nvPr/>
        </p:nvCxnSpPr>
        <p:spPr>
          <a:xfrm flipH="1" flipV="1">
            <a:off x="6248400" y="3505202"/>
            <a:ext cx="228600" cy="9905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499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Brad Pierce\Documents\MACMAQ\Talk\Nested\August_06-12.320K.gif"/>
          <p:cNvPicPr>
            <a:picLocks noChangeAspect="1" noChangeArrowheads="1" noCrop="1"/>
          </p:cNvPicPr>
          <p:nvPr/>
        </p:nvPicPr>
        <p:blipFill>
          <a:blip r:embed="rId2" cstate="print"/>
          <a:srcRect/>
          <a:stretch>
            <a:fillRect/>
          </a:stretch>
        </p:blipFill>
        <p:spPr bwMode="auto">
          <a:xfrm>
            <a:off x="0" y="1219200"/>
            <a:ext cx="9144000" cy="4572000"/>
          </a:xfrm>
          <a:prstGeom prst="rect">
            <a:avLst/>
          </a:prstGeom>
          <a:noFill/>
        </p:spPr>
      </p:pic>
      <p:sp>
        <p:nvSpPr>
          <p:cNvPr id="16" name="TextBox 15"/>
          <p:cNvSpPr txBox="1"/>
          <p:nvPr/>
        </p:nvSpPr>
        <p:spPr>
          <a:xfrm>
            <a:off x="785419" y="381000"/>
            <a:ext cx="6934200" cy="1138773"/>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320K Nested </a:t>
            </a:r>
            <a:r>
              <a:rPr lang="en-US" sz="3200" b="1" dirty="0" smtClean="0">
                <a:latin typeface="Times New Roman" pitchFamily="18" charset="0"/>
                <a:cs typeface="Times New Roman" pitchFamily="18" charset="0"/>
              </a:rPr>
              <a:t>RAQMS/RR-CHEM</a:t>
            </a:r>
            <a:endParaRPr lang="en-US" sz="32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O3 (</a:t>
            </a:r>
            <a:r>
              <a:rPr lang="en-US" b="1" dirty="0" smtClean="0">
                <a:latin typeface="Times New Roman" pitchFamily="18" charset="0"/>
                <a:cs typeface="Times New Roman" pitchFamily="18" charset="0"/>
              </a:rPr>
              <a:t>colored), PAN </a:t>
            </a:r>
            <a:r>
              <a:rPr lang="en-US" b="1" dirty="0" smtClean="0">
                <a:latin typeface="Times New Roman" pitchFamily="18" charset="0"/>
                <a:cs typeface="Times New Roman" pitchFamily="18" charset="0"/>
              </a:rPr>
              <a:t>(Black </a:t>
            </a:r>
            <a:r>
              <a:rPr lang="en-US" b="1" dirty="0" smtClean="0">
                <a:latin typeface="Times New Roman" pitchFamily="18" charset="0"/>
                <a:cs typeface="Times New Roman" pitchFamily="18" charset="0"/>
              </a:rPr>
              <a:t>contours), Surface intersection, (White</a:t>
            </a:r>
            <a:r>
              <a:rPr lang="en-US" b="1" dirty="0" smtClean="0">
                <a:latin typeface="Times New Roman" pitchFamily="18" charset="0"/>
                <a:cs typeface="Times New Roman" pitchFamily="18" charset="0"/>
              </a:rPr>
              <a:t>)</a:t>
            </a:r>
          </a:p>
          <a:p>
            <a:endParaRPr lang="en-US" b="1" dirty="0" smtClean="0">
              <a:latin typeface="Times New Roman" pitchFamily="18" charset="0"/>
              <a:cs typeface="Times New Roman" pitchFamily="18" charset="0"/>
            </a:endParaRPr>
          </a:p>
        </p:txBody>
      </p:sp>
      <p:sp>
        <p:nvSpPr>
          <p:cNvPr id="18" name="Oval 17"/>
          <p:cNvSpPr/>
          <p:nvPr/>
        </p:nvSpPr>
        <p:spPr>
          <a:xfrm>
            <a:off x="1295400" y="3124200"/>
            <a:ext cx="1524000" cy="12668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53200" y="3346944"/>
            <a:ext cx="571501" cy="5429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5743" y="6324600"/>
            <a:ext cx="8567474"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Discontinuity at LBC due to animation of RAQMS Analysis (forecast used in nesting)</a:t>
            </a:r>
            <a:endParaRPr lang="en-US" b="1" dirty="0">
              <a:latin typeface="Times New Roman" pitchFamily="18" charset="0"/>
              <a:cs typeface="Times New Roman" pitchFamily="18" charset="0"/>
            </a:endParaRPr>
          </a:p>
        </p:txBody>
      </p:sp>
      <p:sp>
        <p:nvSpPr>
          <p:cNvPr id="2" name="Freeform 1"/>
          <p:cNvSpPr/>
          <p:nvPr/>
        </p:nvSpPr>
        <p:spPr>
          <a:xfrm>
            <a:off x="4412609" y="2382473"/>
            <a:ext cx="1702965" cy="2499920"/>
          </a:xfrm>
          <a:custGeom>
            <a:avLst/>
            <a:gdLst>
              <a:gd name="connsiteX0" fmla="*/ 0 w 1702965"/>
              <a:gd name="connsiteY0" fmla="*/ 0 h 2499920"/>
              <a:gd name="connsiteX1" fmla="*/ 310393 w 1702965"/>
              <a:gd name="connsiteY1" fmla="*/ 151002 h 2499920"/>
              <a:gd name="connsiteX2" fmla="*/ 595619 w 1702965"/>
              <a:gd name="connsiteY2" fmla="*/ 394283 h 2499920"/>
              <a:gd name="connsiteX3" fmla="*/ 989901 w 1702965"/>
              <a:gd name="connsiteY3" fmla="*/ 813733 h 2499920"/>
              <a:gd name="connsiteX4" fmla="*/ 1233182 w 1702965"/>
              <a:gd name="connsiteY4" fmla="*/ 1241571 h 2499920"/>
              <a:gd name="connsiteX5" fmla="*/ 1476463 w 1702965"/>
              <a:gd name="connsiteY5" fmla="*/ 1744910 h 2499920"/>
              <a:gd name="connsiteX6" fmla="*/ 1619075 w 1702965"/>
              <a:gd name="connsiteY6" fmla="*/ 2231472 h 2499920"/>
              <a:gd name="connsiteX7" fmla="*/ 1702965 w 1702965"/>
              <a:gd name="connsiteY7" fmla="*/ 2499920 h 249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2965" h="2499920">
                <a:moveTo>
                  <a:pt x="0" y="0"/>
                </a:moveTo>
                <a:cubicBezTo>
                  <a:pt x="105561" y="42644"/>
                  <a:pt x="211123" y="85288"/>
                  <a:pt x="310393" y="151002"/>
                </a:cubicBezTo>
                <a:cubicBezTo>
                  <a:pt x="409663" y="216716"/>
                  <a:pt x="482368" y="283828"/>
                  <a:pt x="595619" y="394283"/>
                </a:cubicBezTo>
                <a:cubicBezTo>
                  <a:pt x="708870" y="504738"/>
                  <a:pt x="883641" y="672518"/>
                  <a:pt x="989901" y="813733"/>
                </a:cubicBezTo>
                <a:cubicBezTo>
                  <a:pt x="1096161" y="954948"/>
                  <a:pt x="1152088" y="1086375"/>
                  <a:pt x="1233182" y="1241571"/>
                </a:cubicBezTo>
                <a:cubicBezTo>
                  <a:pt x="1314276" y="1396767"/>
                  <a:pt x="1412148" y="1579927"/>
                  <a:pt x="1476463" y="1744910"/>
                </a:cubicBezTo>
                <a:cubicBezTo>
                  <a:pt x="1540779" y="1909894"/>
                  <a:pt x="1581325" y="2105637"/>
                  <a:pt x="1619075" y="2231472"/>
                </a:cubicBezTo>
                <a:cubicBezTo>
                  <a:pt x="1656825" y="2357307"/>
                  <a:pt x="1679895" y="2428613"/>
                  <a:pt x="1702965" y="249992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4429387" y="1677798"/>
            <a:ext cx="604007" cy="704675"/>
          </a:xfrm>
          <a:custGeom>
            <a:avLst/>
            <a:gdLst>
              <a:gd name="connsiteX0" fmla="*/ 0 w 604007"/>
              <a:gd name="connsiteY0" fmla="*/ 704675 h 704675"/>
              <a:gd name="connsiteX1" fmla="*/ 176169 w 604007"/>
              <a:gd name="connsiteY1" fmla="*/ 385894 h 704675"/>
              <a:gd name="connsiteX2" fmla="*/ 352338 w 604007"/>
              <a:gd name="connsiteY2" fmla="*/ 192947 h 704675"/>
              <a:gd name="connsiteX3" fmla="*/ 604007 w 604007"/>
              <a:gd name="connsiteY3" fmla="*/ 0 h 704675"/>
            </a:gdLst>
            <a:ahLst/>
            <a:cxnLst>
              <a:cxn ang="0">
                <a:pos x="connsiteX0" y="connsiteY0"/>
              </a:cxn>
              <a:cxn ang="0">
                <a:pos x="connsiteX1" y="connsiteY1"/>
              </a:cxn>
              <a:cxn ang="0">
                <a:pos x="connsiteX2" y="connsiteY2"/>
              </a:cxn>
              <a:cxn ang="0">
                <a:pos x="connsiteX3" y="connsiteY3"/>
              </a:cxn>
            </a:cxnLst>
            <a:rect l="l" t="t" r="r" b="b"/>
            <a:pathLst>
              <a:path w="604007" h="704675">
                <a:moveTo>
                  <a:pt x="0" y="704675"/>
                </a:moveTo>
                <a:cubicBezTo>
                  <a:pt x="58723" y="587928"/>
                  <a:pt x="117446" y="471182"/>
                  <a:pt x="176169" y="385894"/>
                </a:cubicBezTo>
                <a:cubicBezTo>
                  <a:pt x="234892" y="300606"/>
                  <a:pt x="281032" y="257263"/>
                  <a:pt x="352338" y="192947"/>
                </a:cubicBezTo>
                <a:cubicBezTo>
                  <a:pt x="423644" y="128631"/>
                  <a:pt x="513825" y="64315"/>
                  <a:pt x="604007"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998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8763000" cy="1200329"/>
          </a:xfrm>
          <a:prstGeom prst="rect">
            <a:avLst/>
          </a:prstGeom>
        </p:spPr>
        <p:txBody>
          <a:bodyPr wrap="square">
            <a:spAutoFit/>
          </a:bodyPr>
          <a:lstStyle/>
          <a:p>
            <a:pPr lvl="1" algn="ctr"/>
            <a:r>
              <a:rPr lang="en-US" sz="2400" b="1" dirty="0" smtClean="0">
                <a:latin typeface="Times New Roman" pitchFamily="18" charset="0"/>
                <a:cs typeface="Times New Roman" pitchFamily="18" charset="0"/>
              </a:rPr>
              <a:t>A path forward towards NOAA operational </a:t>
            </a:r>
            <a:r>
              <a:rPr lang="en-US" sz="2400" b="1" dirty="0">
                <a:latin typeface="Times New Roman" pitchFamily="18" charset="0"/>
                <a:cs typeface="Times New Roman" pitchFamily="18" charset="0"/>
              </a:rPr>
              <a:t>global/regional real-time trace gas and aerosol assimilation/forecasting</a:t>
            </a:r>
          </a:p>
          <a:p>
            <a:pPr lvl="1"/>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1" y="914400"/>
            <a:ext cx="8915401" cy="1323439"/>
          </a:xfrm>
          <a:prstGeom prst="rect">
            <a:avLst/>
          </a:prstGeom>
          <a:solidFill>
            <a:srgbClr val="FFFF00">
              <a:alpha val="19000"/>
            </a:srgbClr>
          </a:solidFill>
        </p:spPr>
        <p:txBody>
          <a:bodyPr wrap="square">
            <a:spAutoFit/>
          </a:bodyPr>
          <a:lstStyle/>
          <a:p>
            <a:r>
              <a:rPr lang="en-US" sz="1600" dirty="0" smtClean="0">
                <a:latin typeface="Times New Roman" pitchFamily="18" charset="0"/>
                <a:cs typeface="Times New Roman" pitchFamily="18" charset="0"/>
              </a:rPr>
              <a:t>A RAQMS chemical </a:t>
            </a:r>
            <a:r>
              <a:rPr lang="en-US" sz="1600" dirty="0">
                <a:latin typeface="Times New Roman" pitchFamily="18" charset="0"/>
                <a:cs typeface="Times New Roman" pitchFamily="18" charset="0"/>
              </a:rPr>
              <a:t>and aerosol re-analysis </a:t>
            </a:r>
            <a:r>
              <a:rPr lang="en-US" sz="1600" dirty="0" smtClean="0">
                <a:latin typeface="Times New Roman" pitchFamily="18" charset="0"/>
                <a:cs typeface="Times New Roman" pitchFamily="18" charset="0"/>
              </a:rPr>
              <a:t>will be conducted using </a:t>
            </a:r>
            <a:r>
              <a:rPr lang="en-US" sz="1600" dirty="0">
                <a:latin typeface="Times New Roman" pitchFamily="18" charset="0"/>
                <a:cs typeface="Times New Roman" pitchFamily="18" charset="0"/>
              </a:rPr>
              <a:t>measurements from the NASA Aura, Aqua, and Terra satellites </a:t>
            </a:r>
            <a:r>
              <a:rPr lang="en-US" sz="1600" dirty="0" smtClean="0">
                <a:latin typeface="Times New Roman" pitchFamily="18" charset="0"/>
                <a:cs typeface="Times New Roman" pitchFamily="18" charset="0"/>
              </a:rPr>
              <a:t>analysis system</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(under support from the NASA Applied Science Program) </a:t>
            </a:r>
          </a:p>
          <a:p>
            <a:endParaRPr lang="en-US" sz="1600" dirty="0">
              <a:latin typeface="Times New Roman" pitchFamily="18" charset="0"/>
              <a:cs typeface="Times New Roman" pitchFamily="18" charset="0"/>
            </a:endParaRPr>
          </a:p>
          <a:p>
            <a:r>
              <a:rPr lang="en-US" sz="1600" dirty="0" smtClean="0">
                <a:latin typeface="Times New Roman" pitchFamily="18" charset="0"/>
                <a:cs typeface="Times New Roman" pitchFamily="18" charset="0"/>
              </a:rPr>
              <a:t>This Aura analysis can serve as a “proof of concept” for future global operational trace gas and aerosol data assimilation/forecasting at NOAA</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(following EU GEMS/MACC path)</a:t>
            </a:r>
          </a:p>
        </p:txBody>
      </p:sp>
      <p:sp>
        <p:nvSpPr>
          <p:cNvPr id="10" name="Rectangle 9"/>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a:latin typeface="Times New Roman" pitchFamily="18" charset="0"/>
                <a:cs typeface="Times New Roman" pitchFamily="18" charset="0"/>
              </a:rPr>
              <a:t>http://www.copernicus-atmosphere.eu/services/aqac/</a:t>
            </a:r>
          </a:p>
        </p:txBody>
      </p:sp>
      <p:sp>
        <p:nvSpPr>
          <p:cNvPr id="7" name="TextBox 6"/>
          <p:cNvSpPr txBox="1"/>
          <p:nvPr/>
        </p:nvSpPr>
        <p:spPr>
          <a:xfrm>
            <a:off x="152400" y="5814968"/>
            <a:ext cx="8822491"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RAQMS 300K Ozone (O3) and Carbon Monoxide (CO) Forecast </a:t>
            </a:r>
          </a:p>
          <a:p>
            <a:pPr algn="ct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http://raqms-ops.ssec.wisc.edu</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pic>
        <p:nvPicPr>
          <p:cNvPr id="62466" name="Picture 2" descr="http://raqms-ops.ssec.wisc.edu/previous_products/20151017/CO_calnex_300K_151017.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1834" y="2444978"/>
            <a:ext cx="4812166" cy="3007606"/>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raqms-ops.ssec.wisc.edu/previous_products/20151017/O3_calnex_300K_151017.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7" y="2438686"/>
            <a:ext cx="4812167" cy="300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1564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8763000" cy="1200329"/>
          </a:xfrm>
          <a:prstGeom prst="rect">
            <a:avLst/>
          </a:prstGeom>
        </p:spPr>
        <p:txBody>
          <a:bodyPr wrap="square">
            <a:spAutoFit/>
          </a:bodyPr>
          <a:lstStyle/>
          <a:p>
            <a:pPr lvl="1" algn="ctr"/>
            <a:r>
              <a:rPr lang="en-US" sz="2400" b="1" dirty="0" smtClean="0">
                <a:latin typeface="Times New Roman" pitchFamily="18" charset="0"/>
                <a:cs typeface="Times New Roman" pitchFamily="18" charset="0"/>
              </a:rPr>
              <a:t>A path forward towards NOAA operational </a:t>
            </a:r>
            <a:r>
              <a:rPr lang="en-US" sz="2400" b="1" dirty="0">
                <a:latin typeface="Times New Roman" pitchFamily="18" charset="0"/>
                <a:cs typeface="Times New Roman" pitchFamily="18" charset="0"/>
              </a:rPr>
              <a:t>global/regional real-time trace gas and aerosol assimilation/forecasting</a:t>
            </a:r>
          </a:p>
          <a:p>
            <a:pPr lvl="1"/>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1" y="914400"/>
            <a:ext cx="8915401" cy="1323439"/>
          </a:xfrm>
          <a:prstGeom prst="rect">
            <a:avLst/>
          </a:prstGeom>
          <a:solidFill>
            <a:srgbClr val="FFFF00">
              <a:alpha val="19000"/>
            </a:srgbClr>
          </a:solidFill>
        </p:spPr>
        <p:txBody>
          <a:bodyPr wrap="square">
            <a:spAutoFit/>
          </a:bodyPr>
          <a:lstStyle/>
          <a:p>
            <a:r>
              <a:rPr lang="en-US" sz="1600" dirty="0" smtClean="0">
                <a:latin typeface="Times New Roman" pitchFamily="18" charset="0"/>
                <a:cs typeface="Times New Roman" pitchFamily="18" charset="0"/>
              </a:rPr>
              <a:t>A RAQMS chemical </a:t>
            </a:r>
            <a:r>
              <a:rPr lang="en-US" sz="1600" dirty="0">
                <a:latin typeface="Times New Roman" pitchFamily="18" charset="0"/>
                <a:cs typeface="Times New Roman" pitchFamily="18" charset="0"/>
              </a:rPr>
              <a:t>and aerosol re-analysis </a:t>
            </a:r>
            <a:r>
              <a:rPr lang="en-US" sz="1600" dirty="0" smtClean="0">
                <a:latin typeface="Times New Roman" pitchFamily="18" charset="0"/>
                <a:cs typeface="Times New Roman" pitchFamily="18" charset="0"/>
              </a:rPr>
              <a:t>will be conducted using </a:t>
            </a:r>
            <a:r>
              <a:rPr lang="en-US" sz="1600" dirty="0">
                <a:latin typeface="Times New Roman" pitchFamily="18" charset="0"/>
                <a:cs typeface="Times New Roman" pitchFamily="18" charset="0"/>
              </a:rPr>
              <a:t>measurements from the NASA Aura, Aqua, and Terra satellites </a:t>
            </a:r>
            <a:r>
              <a:rPr lang="en-US" sz="1600" dirty="0" smtClean="0">
                <a:latin typeface="Times New Roman" pitchFamily="18" charset="0"/>
                <a:cs typeface="Times New Roman" pitchFamily="18" charset="0"/>
              </a:rPr>
              <a:t>analysis system</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(under support from the NASA Applied Science Program) </a:t>
            </a:r>
          </a:p>
          <a:p>
            <a:endParaRPr lang="en-US" sz="1600" dirty="0">
              <a:latin typeface="Times New Roman" pitchFamily="18" charset="0"/>
              <a:cs typeface="Times New Roman" pitchFamily="18" charset="0"/>
            </a:endParaRPr>
          </a:p>
          <a:p>
            <a:r>
              <a:rPr lang="en-US" sz="1600" dirty="0" smtClean="0">
                <a:latin typeface="Times New Roman" pitchFamily="18" charset="0"/>
                <a:cs typeface="Times New Roman" pitchFamily="18" charset="0"/>
              </a:rPr>
              <a:t>This Aura analysis can serve as a “proof of concept” for future global operational trace gas and aerosol data assimilation/forecasting at NOAA</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(following EU GEMS/MACC path)</a:t>
            </a:r>
          </a:p>
        </p:txBody>
      </p:sp>
      <p:sp>
        <p:nvSpPr>
          <p:cNvPr id="10" name="Rectangle 9"/>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a:latin typeface="Times New Roman" pitchFamily="18" charset="0"/>
                <a:cs typeface="Times New Roman" pitchFamily="18" charset="0"/>
              </a:rPr>
              <a:t>http://www.copernicus-atmosphere.eu/services/aqac/</a:t>
            </a:r>
          </a:p>
        </p:txBody>
      </p:sp>
      <p:sp>
        <p:nvSpPr>
          <p:cNvPr id="7" name="TextBox 6"/>
          <p:cNvSpPr txBox="1"/>
          <p:nvPr/>
        </p:nvSpPr>
        <p:spPr>
          <a:xfrm>
            <a:off x="152400" y="5814968"/>
            <a:ext cx="8822491"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RAQMS 300K Ozone (O3) and Carbon Monoxide (CO) Forecast </a:t>
            </a:r>
          </a:p>
          <a:p>
            <a:pPr algn="ct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http://raqms-ops.ssec.wisc.edu</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pic>
        <p:nvPicPr>
          <p:cNvPr id="62466" name="Picture 2" descr="http://raqms-ops.ssec.wisc.edu/previous_products/20151017/CO_calnex_300K_151017.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699" y="2472242"/>
            <a:ext cx="4246862" cy="2654290"/>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raqms-ops.ssec.wisc.edu/previous_products/20151017/O3_calnex_300K_151017.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2242"/>
            <a:ext cx="4246863" cy="265429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ftp://satepsanone.nesdis.noaa.gov/FIRE/HMS/GRAPHIC/hms20151018.prelim.jpg"/>
          <p:cNvSpPr>
            <a:spLocks noChangeAspect="1" noChangeArrowheads="1"/>
          </p:cNvSpPr>
          <p:nvPr/>
        </p:nvSpPr>
        <p:spPr bwMode="auto">
          <a:xfrm>
            <a:off x="155575" y="-3924300"/>
            <a:ext cx="10220325" cy="8181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ftp://satepsanone.nesdis.noaa.gov/FIRE/HMS/GRAPHIC/hms20151018.prelim.jpg"/>
          <p:cNvSpPr>
            <a:spLocks noChangeAspect="1" noChangeArrowheads="1"/>
          </p:cNvSpPr>
          <p:nvPr/>
        </p:nvSpPr>
        <p:spPr bwMode="auto">
          <a:xfrm>
            <a:off x="307975" y="-3771900"/>
            <a:ext cx="10220325" cy="8181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497" name="Picture 9" descr="\\beans\users$\bpierce\Data\Documents\Attachments\oct_20\hms20151018.prel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470" y="1066800"/>
            <a:ext cx="6610350" cy="52882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71600" y="1225473"/>
            <a:ext cx="5486400" cy="369332"/>
          </a:xfrm>
          <a:prstGeom prst="rect">
            <a:avLst/>
          </a:prstGeom>
        </p:spPr>
        <p:txBody>
          <a:bodyPr wrap="square">
            <a:spAutoFit/>
          </a:bodyPr>
          <a:lstStyle/>
          <a:p>
            <a:r>
              <a:rPr lang="en-US" b="1" dirty="0">
                <a:solidFill>
                  <a:schemeClr val="bg1"/>
                </a:solidFill>
              </a:rPr>
              <a:t>Hazard Mapping System Fire and Smoke Product</a:t>
            </a:r>
          </a:p>
        </p:txBody>
      </p:sp>
      <p:sp>
        <p:nvSpPr>
          <p:cNvPr id="8" name="Rectangle 7"/>
          <p:cNvSpPr/>
          <p:nvPr/>
        </p:nvSpPr>
        <p:spPr>
          <a:xfrm>
            <a:off x="3865980" y="6062246"/>
            <a:ext cx="4135020" cy="338554"/>
          </a:xfrm>
          <a:prstGeom prst="rect">
            <a:avLst/>
          </a:prstGeom>
        </p:spPr>
        <p:txBody>
          <a:bodyPr wrap="square">
            <a:spAutoFit/>
          </a:bodyPr>
          <a:lstStyle/>
          <a:p>
            <a:r>
              <a:rPr lang="en-US" sz="1400" dirty="0">
                <a:solidFill>
                  <a:schemeClr val="bg1"/>
                </a:solidFill>
              </a:rPr>
              <a:t>http://www.ospo.noaa.gov/Products/land/hm</a:t>
            </a:r>
            <a:r>
              <a:rPr lang="en-US" sz="1600" dirty="0">
                <a:solidFill>
                  <a:schemeClr val="bg1"/>
                </a:solidFill>
              </a:rPr>
              <a:t>s.html</a:t>
            </a:r>
          </a:p>
        </p:txBody>
      </p:sp>
      <p:sp>
        <p:nvSpPr>
          <p:cNvPr id="9" name="Oval 8"/>
          <p:cNvSpPr/>
          <p:nvPr/>
        </p:nvSpPr>
        <p:spPr>
          <a:xfrm>
            <a:off x="4724400" y="2895600"/>
            <a:ext cx="693737" cy="76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18137" y="3924912"/>
            <a:ext cx="499269"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71600" y="3126491"/>
            <a:ext cx="2161233" cy="646331"/>
          </a:xfrm>
          <a:prstGeom prst="rect">
            <a:avLst/>
          </a:prstGeom>
          <a:noFill/>
          <a:ln>
            <a:solidFill>
              <a:schemeClr val="bg1"/>
            </a:solidFill>
          </a:ln>
        </p:spPr>
        <p:txBody>
          <a:bodyPr wrap="none" rtlCol="0">
            <a:spAutoFit/>
          </a:bodyPr>
          <a:lstStyle/>
          <a:p>
            <a:r>
              <a:rPr lang="en-US" dirty="0" smtClean="0">
                <a:solidFill>
                  <a:schemeClr val="bg1"/>
                </a:solidFill>
              </a:rPr>
              <a:t>Agricultural Burning </a:t>
            </a:r>
          </a:p>
          <a:p>
            <a:r>
              <a:rPr lang="en-US" dirty="0" smtClean="0">
                <a:solidFill>
                  <a:schemeClr val="bg1"/>
                </a:solidFill>
              </a:rPr>
              <a:t>(</a:t>
            </a:r>
            <a:r>
              <a:rPr lang="en-US" dirty="0">
                <a:solidFill>
                  <a:schemeClr val="bg1"/>
                </a:solidFill>
              </a:rPr>
              <a:t>crop </a:t>
            </a:r>
            <a:r>
              <a:rPr lang="en-US" dirty="0" smtClean="0">
                <a:solidFill>
                  <a:schemeClr val="bg1"/>
                </a:solidFill>
              </a:rPr>
              <a:t>residue)</a:t>
            </a:r>
            <a:endParaRPr lang="en-US" dirty="0">
              <a:solidFill>
                <a:schemeClr val="bg1"/>
              </a:solidFill>
            </a:endParaRPr>
          </a:p>
        </p:txBody>
      </p:sp>
      <p:cxnSp>
        <p:nvCxnSpPr>
          <p:cNvPr id="13" name="Straight Arrow Connector 12"/>
          <p:cNvCxnSpPr>
            <a:endCxn id="9" idx="2"/>
          </p:cNvCxnSpPr>
          <p:nvPr/>
        </p:nvCxnSpPr>
        <p:spPr>
          <a:xfrm flipV="1">
            <a:off x="3532833" y="3276600"/>
            <a:ext cx="1191567" cy="17305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3"/>
          </p:cNvCxnSpPr>
          <p:nvPr/>
        </p:nvCxnSpPr>
        <p:spPr>
          <a:xfrm>
            <a:off x="3532833" y="3449657"/>
            <a:ext cx="1885304" cy="70385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866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05633215"/>
              </p:ext>
            </p:extLst>
          </p:nvPr>
        </p:nvGraphicFramePr>
        <p:xfrm>
          <a:off x="1752600" y="2449577"/>
          <a:ext cx="5638800" cy="4221797"/>
        </p:xfrm>
        <a:graphic>
          <a:graphicData uri="http://schemas.openxmlformats.org/presentationml/2006/ole">
            <mc:AlternateContent xmlns:mc="http://schemas.openxmlformats.org/markup-compatibility/2006">
              <mc:Choice xmlns:v="urn:schemas-microsoft-com:vml" Requires="v">
                <p:oleObj spid="_x0000_s61476" name="Slide" r:id="rId3" imgW="4504920" imgH="3380193" progId="PowerPoint.Slide.8">
                  <p:embed/>
                </p:oleObj>
              </mc:Choice>
              <mc:Fallback>
                <p:oleObj name="Slide" r:id="rId3" imgW="4504920" imgH="3380193"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449577"/>
                        <a:ext cx="5638800" cy="4221797"/>
                      </a:xfrm>
                      <a:prstGeom prst="rect">
                        <a:avLst/>
                      </a:prstGeom>
                      <a:noFill/>
                    </p:spPr>
                  </p:pic>
                </p:oleObj>
              </mc:Fallback>
            </mc:AlternateContent>
          </a:graphicData>
        </a:graphic>
      </p:graphicFrame>
      <p:sp>
        <p:nvSpPr>
          <p:cNvPr id="5" name="Rectangle 4"/>
          <p:cNvSpPr/>
          <p:nvPr/>
        </p:nvSpPr>
        <p:spPr>
          <a:xfrm>
            <a:off x="228600" y="152400"/>
            <a:ext cx="8763000" cy="2585323"/>
          </a:xfrm>
          <a:prstGeom prst="rect">
            <a:avLst/>
          </a:prstGeom>
        </p:spPr>
        <p:txBody>
          <a:bodyPr wrap="square">
            <a:spAutoFit/>
          </a:bodyPr>
          <a:lstStyle/>
          <a:p>
            <a:pPr algn="ctr"/>
            <a:r>
              <a:rPr lang="en-US" sz="2400" b="1" dirty="0">
                <a:latin typeface="Times New Roman" pitchFamily="18" charset="0"/>
                <a:cs typeface="Times New Roman" pitchFamily="18" charset="0"/>
              </a:rPr>
              <a:t>The NOAA Air Quality research program has traditionally focused on field </a:t>
            </a:r>
            <a:r>
              <a:rPr lang="en-US" sz="2400" b="1" dirty="0" smtClean="0">
                <a:latin typeface="Times New Roman" pitchFamily="18" charset="0"/>
                <a:cs typeface="Times New Roman" pitchFamily="18" charset="0"/>
              </a:rPr>
              <a:t>experiments</a:t>
            </a:r>
          </a:p>
          <a:p>
            <a:endParaRPr lang="en-US" sz="2400" b="1" dirty="0" smtClean="0">
              <a:latin typeface="Times New Roman" pitchFamily="18" charset="0"/>
              <a:cs typeface="Times New Roman" pitchFamily="18" charset="0"/>
            </a:endParaRPr>
          </a:p>
          <a:p>
            <a:pPr marL="285750" indent="-285750">
              <a:buFont typeface="Arial" pitchFamily="34" charset="0"/>
              <a:buChar char="•"/>
            </a:pPr>
            <a:r>
              <a:rPr lang="en-US" dirty="0">
                <a:latin typeface="Times New Roman" pitchFamily="18" charset="0"/>
                <a:cs typeface="Times New Roman" pitchFamily="18" charset="0"/>
              </a:rPr>
              <a:t>R</a:t>
            </a:r>
            <a:r>
              <a:rPr lang="en-US" dirty="0" smtClean="0">
                <a:latin typeface="Times New Roman" pitchFamily="18" charset="0"/>
                <a:cs typeface="Times New Roman" pitchFamily="18" charset="0"/>
              </a:rPr>
              <a:t>egional </a:t>
            </a:r>
            <a:r>
              <a:rPr lang="en-US" dirty="0">
                <a:latin typeface="Times New Roman" pitchFamily="18" charset="0"/>
                <a:cs typeface="Times New Roman" pitchFamily="18" charset="0"/>
              </a:rPr>
              <a:t>forecast model development and evaluation is driven by comparisons with in-situ composition measurements from airborne platforms and surface </a:t>
            </a:r>
            <a:r>
              <a:rPr lang="en-US" dirty="0" smtClean="0">
                <a:latin typeface="Times New Roman" pitchFamily="18" charset="0"/>
                <a:cs typeface="Times New Roman" pitchFamily="18" charset="0"/>
              </a:rPr>
              <a:t>monitoring</a:t>
            </a:r>
          </a:p>
          <a:p>
            <a:pPr marL="285750" indent="-285750">
              <a:buFont typeface="Arial" pitchFamily="34" charset="0"/>
              <a:buChar char="•"/>
            </a:pPr>
            <a:endParaRPr lang="en-US"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Data collected during field missions is used to support State and Local Air Quality management</a:t>
            </a:r>
            <a:endParaRPr lang="en-US" dirty="0">
              <a:latin typeface="Times New Roman" pitchFamily="18" charset="0"/>
              <a:cs typeface="Times New Roman" pitchFamily="18" charset="0"/>
            </a:endParaRPr>
          </a:p>
        </p:txBody>
      </p:sp>
      <p:sp>
        <p:nvSpPr>
          <p:cNvPr id="6" name="Rectangle 5"/>
          <p:cNvSpPr/>
          <p:nvPr/>
        </p:nvSpPr>
        <p:spPr>
          <a:xfrm>
            <a:off x="990600" y="6486708"/>
            <a:ext cx="7696200" cy="369332"/>
          </a:xfrm>
          <a:prstGeom prst="rect">
            <a:avLst/>
          </a:prstGeom>
        </p:spPr>
        <p:txBody>
          <a:bodyPr wrap="square">
            <a:spAutoFit/>
          </a:bodyPr>
          <a:lstStyle/>
          <a:p>
            <a:r>
              <a:rPr lang="en-US" dirty="0" smtClean="0">
                <a:latin typeface="Times New Roman" pitchFamily="18" charset="0"/>
                <a:cs typeface="Times New Roman" pitchFamily="18" charset="0"/>
              </a:rPr>
              <a:t>NOAA </a:t>
            </a:r>
            <a:r>
              <a:rPr lang="en-US" dirty="0">
                <a:latin typeface="Times New Roman" pitchFamily="18" charset="0"/>
                <a:cs typeface="Times New Roman" pitchFamily="18" charset="0"/>
              </a:rPr>
              <a:t>Air Quality Research Program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from Steve Fine, NOAA/OAR)</a:t>
            </a:r>
          </a:p>
        </p:txBody>
      </p:sp>
    </p:spTree>
    <p:extLst>
      <p:ext uri="{BB962C8B-B14F-4D97-AF65-F5344CB8AC3E}">
        <p14:creationId xmlns:p14="http://schemas.microsoft.com/office/powerpoint/2010/main" val="2162659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2677656"/>
          </a:xfrm>
          <a:prstGeom prst="rect">
            <a:avLst/>
          </a:prstGeom>
        </p:spPr>
        <p:txBody>
          <a:bodyPr wrap="square">
            <a:spAutoFit/>
          </a:bodyPr>
          <a:lstStyle/>
          <a:p>
            <a:pPr algn="ctr"/>
            <a:r>
              <a:rPr lang="en-US" sz="2400" b="1" dirty="0">
                <a:latin typeface="Times New Roman" pitchFamily="18" charset="0"/>
                <a:cs typeface="Times New Roman" pitchFamily="18" charset="0"/>
              </a:rPr>
              <a:t>R</a:t>
            </a:r>
            <a:r>
              <a:rPr lang="en-US" sz="2400" b="1" dirty="0" smtClean="0">
                <a:latin typeface="Times New Roman" pitchFamily="18" charset="0"/>
                <a:cs typeface="Times New Roman" pitchFamily="18" charset="0"/>
              </a:rPr>
              <a:t>ecent NOAA </a:t>
            </a:r>
            <a:r>
              <a:rPr lang="en-US" sz="2400" b="1" dirty="0">
                <a:latin typeface="Times New Roman" pitchFamily="18" charset="0"/>
                <a:cs typeface="Times New Roman" pitchFamily="18" charset="0"/>
              </a:rPr>
              <a:t>Air Quality </a:t>
            </a:r>
            <a:r>
              <a:rPr lang="en-US" sz="2400" b="1" dirty="0" smtClean="0">
                <a:latin typeface="Times New Roman" pitchFamily="18" charset="0"/>
                <a:cs typeface="Times New Roman" pitchFamily="18" charset="0"/>
              </a:rPr>
              <a:t>field experiments have focused understanding issues </a:t>
            </a:r>
            <a:r>
              <a:rPr lang="en-US" sz="2400" b="1" dirty="0">
                <a:latin typeface="Times New Roman" pitchFamily="18" charset="0"/>
                <a:cs typeface="Times New Roman" pitchFamily="18" charset="0"/>
              </a:rPr>
              <a:t>at the nexus of </a:t>
            </a:r>
            <a:r>
              <a:rPr lang="en-US" sz="2400" b="1" dirty="0" smtClean="0">
                <a:latin typeface="Times New Roman" pitchFamily="18" charset="0"/>
                <a:cs typeface="Times New Roman" pitchFamily="18" charset="0"/>
              </a:rPr>
              <a:t> air quality </a:t>
            </a:r>
            <a:r>
              <a:rPr lang="en-US" sz="2400" b="1" dirty="0">
                <a:latin typeface="Times New Roman" pitchFamily="18" charset="0"/>
                <a:cs typeface="Times New Roman" pitchFamily="18" charset="0"/>
              </a:rPr>
              <a:t>and climate change </a:t>
            </a:r>
            <a:endParaRPr lang="en-US" sz="2400" b="1" dirty="0" smtClean="0">
              <a:latin typeface="Times New Roman" pitchFamily="18" charset="0"/>
              <a:cs typeface="Times New Roman" pitchFamily="18" charset="0"/>
            </a:endParaRPr>
          </a:p>
          <a:p>
            <a:pPr algn="ctr"/>
            <a:endParaRPr lang="en-US" sz="2400" b="1"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Assess the fidelity of global and regional air quality and climate model predictions</a:t>
            </a:r>
          </a:p>
          <a:p>
            <a:pPr marL="285750" indent="-285750">
              <a:buFont typeface="Arial" pitchFamily="34" charset="0"/>
              <a:buChar char="•"/>
            </a:pPr>
            <a:endParaRPr lang="en-US"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Provide </a:t>
            </a:r>
            <a:r>
              <a:rPr lang="en-US" dirty="0">
                <a:latin typeface="Times New Roman" pitchFamily="18" charset="0"/>
                <a:cs typeface="Times New Roman" pitchFamily="18" charset="0"/>
              </a:rPr>
              <a:t>scientific information regarding the </a:t>
            </a:r>
            <a:r>
              <a:rPr lang="en-US" dirty="0" smtClean="0">
                <a:latin typeface="Times New Roman" pitchFamily="18" charset="0"/>
                <a:cs typeface="Times New Roman" pitchFamily="18" charset="0"/>
              </a:rPr>
              <a:t>tradeoffs faced </a:t>
            </a:r>
            <a:r>
              <a:rPr lang="en-US" dirty="0">
                <a:latin typeface="Times New Roman" pitchFamily="18" charset="0"/>
                <a:cs typeface="Times New Roman" pitchFamily="18" charset="0"/>
              </a:rPr>
              <a:t>by decision makers when addressing these two inter-related issues.</a:t>
            </a:r>
          </a:p>
        </p:txBody>
      </p:sp>
      <p:pic>
        <p:nvPicPr>
          <p:cNvPr id="3" name="Picture 3"/>
          <p:cNvPicPr>
            <a:picLocks noChangeAspect="1" noChangeArrowheads="1"/>
          </p:cNvPicPr>
          <p:nvPr/>
        </p:nvPicPr>
        <p:blipFill rotWithShape="1">
          <a:blip r:embed="rId2"/>
          <a:srcRect l="42973" t="34717" r="25238" b="17523"/>
          <a:stretch/>
        </p:blipFill>
        <p:spPr bwMode="auto">
          <a:xfrm>
            <a:off x="2438400" y="2856390"/>
            <a:ext cx="4219292" cy="3962400"/>
          </a:xfrm>
          <a:prstGeom prst="rect">
            <a:avLst/>
          </a:prstGeom>
          <a:noFill/>
          <a:ln w="9525">
            <a:noFill/>
            <a:miter lim="800000"/>
            <a:headEnd/>
            <a:tailEnd/>
          </a:ln>
        </p:spPr>
      </p:pic>
    </p:spTree>
    <p:extLst>
      <p:ext uri="{BB962C8B-B14F-4D97-AF65-F5344CB8AC3E}">
        <p14:creationId xmlns:p14="http://schemas.microsoft.com/office/powerpoint/2010/main" val="3543478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28712"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1295400"/>
            <a:ext cx="9144000" cy="461665"/>
          </a:xfrm>
          <a:prstGeom prst="rect">
            <a:avLst/>
          </a:prstGeom>
          <a:noFill/>
        </p:spPr>
        <p:txBody>
          <a:bodyPr wrap="square">
            <a:spAutoFit/>
          </a:bodyPr>
          <a:lstStyle/>
          <a:p>
            <a:pPr marL="342900" indent="-342900" algn="ctr" eaLnBrk="1" hangingPunct="1"/>
            <a:r>
              <a:rPr lang="en-US" sz="2400" b="1" dirty="0">
                <a:latin typeface="Times New Roman" pitchFamily="18" charset="0"/>
                <a:cs typeface="Times New Roman" pitchFamily="18" charset="0"/>
              </a:rPr>
              <a:t>Online global chemical and aerosol assimilation/forecasting </a:t>
            </a:r>
            <a:r>
              <a:rPr lang="en-US" sz="2400" b="1" dirty="0" smtClean="0">
                <a:latin typeface="Times New Roman" pitchFamily="18" charset="0"/>
                <a:cs typeface="Times New Roman" pitchFamily="18" charset="0"/>
              </a:rPr>
              <a:t>system</a:t>
            </a:r>
            <a:endParaRPr lang="en-US" sz="2400" b="1" dirty="0">
              <a:latin typeface="Times New Roman" pitchFamily="18" charset="0"/>
              <a:cs typeface="Times New Roman" pitchFamily="18" charset="0"/>
            </a:endParaRPr>
          </a:p>
        </p:txBody>
      </p:sp>
      <p:sp>
        <p:nvSpPr>
          <p:cNvPr id="10" name="TextBox 14"/>
          <p:cNvSpPr txBox="1">
            <a:spLocks noChangeArrowheads="1"/>
          </p:cNvSpPr>
          <p:nvPr/>
        </p:nvSpPr>
        <p:spPr bwMode="auto">
          <a:xfrm>
            <a:off x="457200" y="1824097"/>
            <a:ext cx="8305800" cy="4524315"/>
          </a:xfrm>
          <a:prstGeom prst="rect">
            <a:avLst/>
          </a:prstGeom>
          <a:solidFill>
            <a:schemeClr val="bg1"/>
          </a:solidFill>
          <a:ln w="9525">
            <a:noFill/>
            <a:miter lim="800000"/>
            <a:headEnd/>
            <a:tailEnd/>
          </a:ln>
        </p:spPr>
        <p:txBody>
          <a:bodyPr wrap="square">
            <a:spAutoFit/>
          </a:bodyPr>
          <a:lstStyle/>
          <a:p>
            <a:pPr algn="ctr" eaLnBrk="1" hangingPunct="1"/>
            <a:r>
              <a:rPr lang="en-US" sz="1600" b="1" dirty="0" smtClean="0">
                <a:latin typeface="Times New Roman" pitchFamily="18" charset="0"/>
                <a:cs typeface="Times New Roman" pitchFamily="18" charset="0"/>
              </a:rPr>
              <a:t>Modeling Framework:</a:t>
            </a:r>
          </a:p>
          <a:p>
            <a:pPr algn="ctr" eaLnBrk="1" hangingPunct="1"/>
            <a:endParaRPr lang="en-US" sz="1600" b="1" dirty="0">
              <a:latin typeface="Times New Roman" pitchFamily="18" charset="0"/>
              <a:cs typeface="Times New Roman" pitchFamily="18" charset="0"/>
            </a:endParaRPr>
          </a:p>
          <a:p>
            <a:pPr marL="285750" indent="-285750">
              <a:buFont typeface="Arial" pitchFamily="34" charset="0"/>
              <a:buChar char="•"/>
            </a:pPr>
            <a:r>
              <a:rPr lang="en-US" sz="1600" b="1" dirty="0">
                <a:latin typeface="Times New Roman" pitchFamily="18" charset="0"/>
              </a:rPr>
              <a:t>UW-Madison hybrid </a:t>
            </a:r>
            <a:r>
              <a:rPr lang="en-US" sz="1600" b="1" dirty="0">
                <a:latin typeface="Arial" charset="0"/>
                <a:sym typeface="Symbol" pitchFamily="18" charset="2"/>
              </a:rPr>
              <a:t></a:t>
            </a:r>
            <a:r>
              <a:rPr lang="en-US" sz="1600" dirty="0">
                <a:latin typeface="Arial" charset="0"/>
              </a:rPr>
              <a:t> </a:t>
            </a:r>
            <a:r>
              <a:rPr lang="en-US" sz="1600" b="1" dirty="0">
                <a:latin typeface="Times New Roman" pitchFamily="18" charset="0"/>
              </a:rPr>
              <a:t>coordinate model (UW-Hybrid) dynamical core</a:t>
            </a:r>
          </a:p>
          <a:p>
            <a:pPr marL="285750" indent="-285750">
              <a:buFont typeface="Arial" pitchFamily="34" charset="0"/>
              <a:buChar char="•"/>
            </a:pPr>
            <a:r>
              <a:rPr lang="en-US" sz="1600" b="1" dirty="0">
                <a:latin typeface="Times New Roman" pitchFamily="18" charset="0"/>
              </a:rPr>
              <a:t>Unified stratosphere/troposphere chemical prediction scheme </a:t>
            </a:r>
            <a:r>
              <a:rPr lang="en-US" sz="1600" b="1" dirty="0" smtClean="0">
                <a:latin typeface="Times New Roman" pitchFamily="18" charset="0"/>
              </a:rPr>
              <a:t>developed </a:t>
            </a:r>
            <a:r>
              <a:rPr lang="en-US" sz="1600" b="1" dirty="0">
                <a:latin typeface="Times New Roman" pitchFamily="18" charset="0"/>
              </a:rPr>
              <a:t>at NASA </a:t>
            </a:r>
            <a:r>
              <a:rPr lang="en-US" sz="1600" b="1" dirty="0" err="1">
                <a:latin typeface="Times New Roman" pitchFamily="18" charset="0"/>
              </a:rPr>
              <a:t>LaRC</a:t>
            </a:r>
            <a:endParaRPr lang="en-US" sz="1600" b="1" dirty="0">
              <a:latin typeface="Times New Roman" pitchFamily="18" charset="0"/>
            </a:endParaRPr>
          </a:p>
          <a:p>
            <a:pPr marL="285750" indent="-285750">
              <a:buFont typeface="Arial" pitchFamily="34" charset="0"/>
              <a:buChar char="•"/>
            </a:pPr>
            <a:r>
              <a:rPr lang="en-US" sz="1600" b="1" dirty="0">
                <a:latin typeface="Times New Roman" pitchFamily="18" charset="0"/>
              </a:rPr>
              <a:t>Aerosol prediction scheme (GOCART) developed by </a:t>
            </a:r>
            <a:r>
              <a:rPr lang="en-US" sz="1600" b="1" dirty="0" err="1">
                <a:latin typeface="Times New Roman" pitchFamily="18" charset="0"/>
              </a:rPr>
              <a:t>Mian</a:t>
            </a:r>
            <a:r>
              <a:rPr lang="en-US" sz="1600" b="1" dirty="0">
                <a:latin typeface="Times New Roman" pitchFamily="18" charset="0"/>
              </a:rPr>
              <a:t> Chin (NASA GSFC). </a:t>
            </a:r>
          </a:p>
          <a:p>
            <a:pPr marL="285750" indent="-285750" algn="ctr" eaLnBrk="1" hangingPunct="1">
              <a:buFont typeface="Arial" pitchFamily="34" charset="0"/>
              <a:buChar char="•"/>
            </a:pPr>
            <a:endParaRPr lang="en-US" sz="1600" b="1" dirty="0" smtClean="0">
              <a:latin typeface="Times New Roman" pitchFamily="18" charset="0"/>
              <a:cs typeface="Times New Roman" pitchFamily="18" charset="0"/>
            </a:endParaRPr>
          </a:p>
          <a:p>
            <a:pPr algn="ctr" eaLnBrk="1" hangingPunct="1"/>
            <a:endParaRPr lang="en-US" sz="1600" b="1" dirty="0">
              <a:latin typeface="Times New Roman" pitchFamily="18" charset="0"/>
              <a:cs typeface="Times New Roman" pitchFamily="18" charset="0"/>
            </a:endParaRPr>
          </a:p>
          <a:p>
            <a:pPr algn="ctr" eaLnBrk="1" hangingPunct="1"/>
            <a:r>
              <a:rPr lang="en-US" sz="1600" b="1" dirty="0" smtClean="0">
                <a:latin typeface="Times New Roman" pitchFamily="18" charset="0"/>
                <a:cs typeface="Times New Roman" pitchFamily="18" charset="0"/>
              </a:rPr>
              <a:t>Real-time assimilation:</a:t>
            </a:r>
          </a:p>
          <a:p>
            <a:pPr eaLnBrk="1" hangingPunct="1"/>
            <a:endParaRPr lang="en-US" sz="1600" b="1" dirty="0" smtClean="0">
              <a:latin typeface="Times New Roman" pitchFamily="18" charset="0"/>
              <a:cs typeface="Times New Roman" pitchFamily="18" charset="0"/>
            </a:endParaRPr>
          </a:p>
          <a:p>
            <a:pPr marL="285750" indent="-285750" eaLnBrk="1" hangingPunct="1">
              <a:buFont typeface="Arial" pitchFamily="34" charset="0"/>
              <a:buChar char="•"/>
            </a:pPr>
            <a:r>
              <a:rPr lang="en-US" sz="1600" b="1" dirty="0" smtClean="0">
                <a:latin typeface="Times New Roman" pitchFamily="18" charset="0"/>
                <a:cs typeface="Times New Roman" pitchFamily="18" charset="0"/>
              </a:rPr>
              <a:t>Microwave </a:t>
            </a:r>
            <a:r>
              <a:rPr lang="en-US" sz="1600" b="1" dirty="0">
                <a:latin typeface="Times New Roman" pitchFamily="18" charset="0"/>
                <a:cs typeface="Times New Roman" pitchFamily="18" charset="0"/>
              </a:rPr>
              <a:t>Limb Sounder (MLS) stratospheric ozone </a:t>
            </a:r>
            <a:r>
              <a:rPr lang="en-US" sz="1600" b="1" dirty="0" smtClean="0">
                <a:latin typeface="Times New Roman" pitchFamily="18" charset="0"/>
                <a:cs typeface="Times New Roman" pitchFamily="18" charset="0"/>
              </a:rPr>
              <a:t>profiles (above 50mb)</a:t>
            </a:r>
            <a:endParaRPr lang="en-US" sz="1600" b="1" dirty="0">
              <a:latin typeface="Times New Roman" pitchFamily="18" charset="0"/>
              <a:cs typeface="Times New Roman" pitchFamily="18" charset="0"/>
            </a:endParaRPr>
          </a:p>
          <a:p>
            <a:pPr marL="285750" indent="-285750" eaLnBrk="1" hangingPunct="1">
              <a:buFont typeface="Arial" pitchFamily="34" charset="0"/>
              <a:buChar char="•"/>
            </a:pPr>
            <a:r>
              <a:rPr lang="en-US" sz="1600" b="1" dirty="0" smtClean="0">
                <a:latin typeface="Times New Roman" pitchFamily="18" charset="0"/>
                <a:cs typeface="Times New Roman" pitchFamily="18" charset="0"/>
              </a:rPr>
              <a:t>Ozone </a:t>
            </a:r>
            <a:r>
              <a:rPr lang="en-US" sz="1600" b="1" dirty="0">
                <a:latin typeface="Times New Roman" pitchFamily="18" charset="0"/>
                <a:cs typeface="Times New Roman" pitchFamily="18" charset="0"/>
              </a:rPr>
              <a:t>Monitoring Instrument (OMI) total ozone </a:t>
            </a:r>
            <a:r>
              <a:rPr lang="en-US" sz="1600" b="1" dirty="0" smtClean="0">
                <a:latin typeface="Times New Roman" pitchFamily="18" charset="0"/>
                <a:cs typeface="Times New Roman" pitchFamily="18" charset="0"/>
              </a:rPr>
              <a:t>column (cloud cleared)</a:t>
            </a:r>
          </a:p>
          <a:p>
            <a:pPr marL="285750" indent="-285750" eaLnBrk="1" hangingPunct="1">
              <a:buFont typeface="Arial" pitchFamily="34" charset="0"/>
              <a:buChar char="•"/>
            </a:pPr>
            <a:r>
              <a:rPr lang="en-US" sz="1600" b="1" dirty="0" smtClean="0">
                <a:latin typeface="Times New Roman" pitchFamily="18" charset="0"/>
                <a:cs typeface="Times New Roman" pitchFamily="18" charset="0"/>
              </a:rPr>
              <a:t>Moderate Resolution Imaging </a:t>
            </a:r>
            <a:r>
              <a:rPr lang="en-US" sz="1600" b="1" dirty="0" err="1" smtClean="0">
                <a:latin typeface="Times New Roman" pitchFamily="18" charset="0"/>
                <a:cs typeface="Times New Roman" pitchFamily="18" charset="0"/>
              </a:rPr>
              <a:t>Spectroradiometer</a:t>
            </a:r>
            <a:r>
              <a:rPr lang="en-US" sz="1600" b="1" dirty="0" smtClean="0">
                <a:latin typeface="Times New Roman" pitchFamily="18" charset="0"/>
                <a:cs typeface="Times New Roman" pitchFamily="18" charset="0"/>
              </a:rPr>
              <a:t> (MODIS) Aerosol Optical Depth (AOD)</a:t>
            </a:r>
            <a:endParaRPr lang="en-US" sz="1600" b="1" dirty="0">
              <a:latin typeface="Times New Roman" pitchFamily="18" charset="0"/>
              <a:cs typeface="Times New Roman" pitchFamily="18" charset="0"/>
            </a:endParaRPr>
          </a:p>
          <a:p>
            <a:pPr marL="285750" indent="-285750" eaLnBrk="1" hangingPunct="1">
              <a:buFont typeface="Arial" pitchFamily="34" charset="0"/>
              <a:buChar char="•"/>
            </a:pPr>
            <a:endParaRPr lang="en-US" sz="1600" b="1" dirty="0" smtClean="0">
              <a:latin typeface="Times New Roman" pitchFamily="18" charset="0"/>
              <a:cs typeface="Times New Roman" pitchFamily="18" charset="0"/>
            </a:endParaRPr>
          </a:p>
          <a:p>
            <a:pPr algn="ctr" eaLnBrk="1" hangingPunct="1"/>
            <a:r>
              <a:rPr lang="en-US" sz="1600" b="1" dirty="0" smtClean="0">
                <a:latin typeface="Times New Roman" pitchFamily="18" charset="0"/>
                <a:cs typeface="Times New Roman" pitchFamily="18" charset="0"/>
              </a:rPr>
              <a:t>Real-time fire detection:</a:t>
            </a:r>
          </a:p>
          <a:p>
            <a:pPr eaLnBrk="1" hangingPunct="1"/>
            <a:endParaRPr lang="en-US" sz="1600" b="1" dirty="0" smtClean="0">
              <a:latin typeface="Times New Roman" pitchFamily="18" charset="0"/>
              <a:cs typeface="Times New Roman" pitchFamily="18" charset="0"/>
            </a:endParaRPr>
          </a:p>
          <a:p>
            <a:pPr eaLnBrk="1" hangingPunct="1">
              <a:buFont typeface="Arial" charset="0"/>
              <a:buChar char="•"/>
            </a:pPr>
            <a:r>
              <a:rPr lang="en-US" sz="1600" b="1" dirty="0" smtClean="0">
                <a:latin typeface="Times New Roman" pitchFamily="18" charset="0"/>
                <a:cs typeface="Times New Roman" pitchFamily="18" charset="0"/>
              </a:rPr>
              <a:t>     Moderate </a:t>
            </a:r>
            <a:r>
              <a:rPr lang="en-US" sz="1600" b="1" dirty="0">
                <a:latin typeface="Times New Roman" pitchFamily="18" charset="0"/>
                <a:cs typeface="Times New Roman" pitchFamily="18" charset="0"/>
              </a:rPr>
              <a:t>Resolution Imaging </a:t>
            </a:r>
            <a:r>
              <a:rPr lang="en-US" sz="1600" b="1" dirty="0" err="1">
                <a:latin typeface="Times New Roman" pitchFamily="18" charset="0"/>
                <a:cs typeface="Times New Roman" pitchFamily="18" charset="0"/>
              </a:rPr>
              <a:t>Spectroradiometer</a:t>
            </a:r>
            <a:r>
              <a:rPr lang="en-US" sz="1600" b="1" dirty="0">
                <a:latin typeface="Times New Roman" pitchFamily="18" charset="0"/>
                <a:cs typeface="Times New Roman" pitchFamily="18" charset="0"/>
              </a:rPr>
              <a:t> (MODIS</a:t>
            </a:r>
            <a:r>
              <a:rPr lang="en-US" sz="1600" b="1" dirty="0" smtClean="0">
                <a:latin typeface="Times New Roman" pitchFamily="18" charset="0"/>
                <a:cs typeface="Times New Roman" pitchFamily="18" charset="0"/>
              </a:rPr>
              <a:t>)</a:t>
            </a:r>
          </a:p>
          <a:p>
            <a:endParaRPr lang="en-US" sz="1600" b="1" dirty="0" smtClean="0">
              <a:latin typeface="Times New Roman" pitchFamily="18" charset="0"/>
              <a:cs typeface="Times New Roman" pitchFamily="18" charset="0"/>
            </a:endParaRPr>
          </a:p>
          <a:p>
            <a:pPr eaLnBrk="1" hangingPunct="1"/>
            <a:endParaRPr lang="en-US" sz="1600" b="1" dirty="0">
              <a:latin typeface="Times New Roman" pitchFamily="18" charset="0"/>
              <a:cs typeface="Times New Roman" pitchFamily="18" charset="0"/>
            </a:endParaRPr>
          </a:p>
        </p:txBody>
      </p:sp>
      <p:sp>
        <p:nvSpPr>
          <p:cNvPr id="2" name="Rectangle 1"/>
          <p:cNvSpPr/>
          <p:nvPr/>
        </p:nvSpPr>
        <p:spPr>
          <a:xfrm>
            <a:off x="2911930" y="6248400"/>
            <a:ext cx="3397084" cy="369332"/>
          </a:xfrm>
          <a:prstGeom prst="rect">
            <a:avLst/>
          </a:prstGeom>
        </p:spPr>
        <p:txBody>
          <a:bodyPr wrap="none">
            <a:spAutoFit/>
          </a:bodyPr>
          <a:lstStyle/>
          <a:p>
            <a:r>
              <a:rPr lang="en-US" b="1" dirty="0">
                <a:latin typeface="Times New Roman" pitchFamily="18" charset="0"/>
                <a:cs typeface="Times New Roman" pitchFamily="18" charset="0"/>
              </a:rPr>
              <a:t>(http://raqms-ops.ssec.wisc.edu</a:t>
            </a:r>
            <a:r>
              <a:rPr lang="en-US" b="1" dirty="0" smtClean="0">
                <a:latin typeface="Times New Roman" pitchFamily="18" charset="0"/>
                <a:cs typeface="Times New Roman" pitchFamily="18" charset="0"/>
              </a:rPr>
              <a:t>/)</a:t>
            </a:r>
            <a:endParaRPr lang="en-US" dirty="0"/>
          </a:p>
        </p:txBody>
      </p:sp>
    </p:spTree>
    <p:extLst>
      <p:ext uri="{BB962C8B-B14F-4D97-AF65-F5344CB8AC3E}">
        <p14:creationId xmlns:p14="http://schemas.microsoft.com/office/powerpoint/2010/main" val="447118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352800" y="1089025"/>
          <a:ext cx="5791200" cy="5768975"/>
        </p:xfrm>
        <a:graphic>
          <a:graphicData uri="http://schemas.openxmlformats.org/presentationml/2006/ole">
            <mc:AlternateContent xmlns:mc="http://schemas.openxmlformats.org/markup-compatibility/2006">
              <mc:Choice xmlns:v="urn:schemas-microsoft-com:vml" Requires="v">
                <p:oleObj spid="_x0000_s6186" name="Photo Editor Photo" r:id="rId4" imgW="2742857" imgH="2734057" progId="MSPhotoEd.3">
                  <p:embed/>
                </p:oleObj>
              </mc:Choice>
              <mc:Fallback>
                <p:oleObj name="Photo Editor Photo" r:id="rId4" imgW="2742857" imgH="273405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089025"/>
                        <a:ext cx="5791200" cy="576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rgbClr val="000032">
                                  <a:alpha val="50000"/>
                                </a:srgbClr>
                              </a:outerShdw>
                            </a:effectLst>
                          </a14:hiddenEffects>
                        </a:ext>
                      </a:extLst>
                    </p:spPr>
                  </p:pic>
                </p:oleObj>
              </mc:Fallback>
            </mc:AlternateContent>
          </a:graphicData>
        </a:graphic>
      </p:graphicFrame>
      <p:sp>
        <p:nvSpPr>
          <p:cNvPr id="2051" name="Text Box 3"/>
          <p:cNvSpPr txBox="1">
            <a:spLocks noChangeArrowheads="1"/>
          </p:cNvSpPr>
          <p:nvPr/>
        </p:nvSpPr>
        <p:spPr bwMode="auto">
          <a:xfrm>
            <a:off x="2133600" y="0"/>
            <a:ext cx="464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sz="3600" dirty="0">
                <a:latin typeface="Times New Roman" pitchFamily="18" charset="0"/>
              </a:rPr>
              <a:t>Analysis/Forecast Cycle</a:t>
            </a:r>
          </a:p>
        </p:txBody>
      </p:sp>
      <p:grpSp>
        <p:nvGrpSpPr>
          <p:cNvPr id="2052" name="Group 4"/>
          <p:cNvGrpSpPr>
            <a:grpSpLocks/>
          </p:cNvGrpSpPr>
          <p:nvPr/>
        </p:nvGrpSpPr>
        <p:grpSpPr bwMode="auto">
          <a:xfrm>
            <a:off x="4191000" y="1219200"/>
            <a:ext cx="3962400" cy="4876800"/>
            <a:chOff x="1536" y="432"/>
            <a:chExt cx="2640" cy="3312"/>
          </a:xfrm>
        </p:grpSpPr>
        <p:sp>
          <p:nvSpPr>
            <p:cNvPr id="2055" name="Oval 5"/>
            <p:cNvSpPr>
              <a:spLocks noChangeArrowheads="1"/>
            </p:cNvSpPr>
            <p:nvPr/>
          </p:nvSpPr>
          <p:spPr bwMode="auto">
            <a:xfrm rot="1344932">
              <a:off x="1824" y="1632"/>
              <a:ext cx="2064" cy="2112"/>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056" name="Oval 6"/>
            <p:cNvSpPr>
              <a:spLocks noChangeArrowheads="1"/>
            </p:cNvSpPr>
            <p:nvPr/>
          </p:nvSpPr>
          <p:spPr bwMode="auto">
            <a:xfrm>
              <a:off x="2304" y="432"/>
              <a:ext cx="1056" cy="864"/>
            </a:xfrm>
            <a:prstGeom prst="ellipse">
              <a:avLst/>
            </a:prstGeom>
            <a:solidFill>
              <a:srgbClr val="00FFFF"/>
            </a:solidFill>
            <a:ln w="9525">
              <a:solidFill>
                <a:schemeClr val="tx1"/>
              </a:solidFill>
              <a:round/>
              <a:headEnd/>
              <a:tailEnd/>
            </a:ln>
          </p:spPr>
          <p:txBody>
            <a:bodyPr wrap="none" anchor="ctr"/>
            <a:lstStyle/>
            <a:p>
              <a:pPr algn="ctr"/>
              <a:r>
                <a:rPr lang="en-US" sz="2400" dirty="0">
                  <a:latin typeface="Times New Roman" pitchFamily="18" charset="0"/>
                </a:rPr>
                <a:t>Observations</a:t>
              </a:r>
            </a:p>
          </p:txBody>
        </p:sp>
        <p:sp>
          <p:nvSpPr>
            <p:cNvPr id="2057" name="Oval 7"/>
            <p:cNvSpPr>
              <a:spLocks noChangeArrowheads="1"/>
            </p:cNvSpPr>
            <p:nvPr/>
          </p:nvSpPr>
          <p:spPr bwMode="auto">
            <a:xfrm>
              <a:off x="1536" y="1488"/>
              <a:ext cx="1056" cy="864"/>
            </a:xfrm>
            <a:prstGeom prst="ellipse">
              <a:avLst/>
            </a:prstGeom>
            <a:solidFill>
              <a:srgbClr val="00FFFF"/>
            </a:solidFill>
            <a:ln w="9525">
              <a:solidFill>
                <a:schemeClr val="tx1"/>
              </a:solidFill>
              <a:round/>
              <a:headEnd/>
              <a:tailEnd/>
            </a:ln>
          </p:spPr>
          <p:txBody>
            <a:bodyPr wrap="none" anchor="ctr"/>
            <a:lstStyle/>
            <a:p>
              <a:pPr algn="ctr"/>
              <a:r>
                <a:rPr lang="en-US" sz="2400" dirty="0">
                  <a:latin typeface="Times New Roman" pitchFamily="18" charset="0"/>
                </a:rPr>
                <a:t>Model</a:t>
              </a:r>
            </a:p>
            <a:p>
              <a:pPr algn="ctr"/>
              <a:r>
                <a:rPr lang="en-US" sz="2400" dirty="0">
                  <a:latin typeface="Times New Roman" pitchFamily="18" charset="0"/>
                </a:rPr>
                <a:t>Forecast</a:t>
              </a:r>
            </a:p>
          </p:txBody>
        </p:sp>
        <p:sp>
          <p:nvSpPr>
            <p:cNvPr id="2058" name="Oval 8"/>
            <p:cNvSpPr>
              <a:spLocks noChangeArrowheads="1"/>
            </p:cNvSpPr>
            <p:nvPr/>
          </p:nvSpPr>
          <p:spPr bwMode="auto">
            <a:xfrm>
              <a:off x="3120" y="1488"/>
              <a:ext cx="1056" cy="864"/>
            </a:xfrm>
            <a:prstGeom prst="ellipse">
              <a:avLst/>
            </a:prstGeom>
            <a:solidFill>
              <a:srgbClr val="00FFFF"/>
            </a:solidFill>
            <a:ln w="9525">
              <a:solidFill>
                <a:schemeClr val="tx1"/>
              </a:solidFill>
              <a:round/>
              <a:headEnd/>
              <a:tailEnd/>
            </a:ln>
          </p:spPr>
          <p:txBody>
            <a:bodyPr wrap="none" anchor="ctr"/>
            <a:lstStyle/>
            <a:p>
              <a:pPr algn="ctr"/>
              <a:r>
                <a:rPr lang="en-US" sz="2400" dirty="0">
                  <a:latin typeface="Times New Roman" pitchFamily="18" charset="0"/>
                </a:rPr>
                <a:t>Increment:</a:t>
              </a:r>
            </a:p>
            <a:p>
              <a:pPr algn="ctr"/>
              <a:r>
                <a:rPr lang="en-US" sz="2400" dirty="0">
                  <a:latin typeface="Times New Roman" pitchFamily="18" charset="0"/>
                </a:rPr>
                <a:t>OBS-FX</a:t>
              </a:r>
            </a:p>
          </p:txBody>
        </p:sp>
        <p:sp>
          <p:nvSpPr>
            <p:cNvPr id="2059" name="Oval 9"/>
            <p:cNvSpPr>
              <a:spLocks noChangeArrowheads="1"/>
            </p:cNvSpPr>
            <p:nvPr/>
          </p:nvSpPr>
          <p:spPr bwMode="auto">
            <a:xfrm>
              <a:off x="3120" y="2784"/>
              <a:ext cx="1056" cy="864"/>
            </a:xfrm>
            <a:prstGeom prst="ellipse">
              <a:avLst/>
            </a:prstGeom>
            <a:solidFill>
              <a:srgbClr val="00FFFF"/>
            </a:solidFill>
            <a:ln w="9525">
              <a:solidFill>
                <a:schemeClr val="tx1"/>
              </a:solidFill>
              <a:round/>
              <a:headEnd/>
              <a:tailEnd/>
            </a:ln>
          </p:spPr>
          <p:txBody>
            <a:bodyPr wrap="none" anchor="ctr"/>
            <a:lstStyle/>
            <a:p>
              <a:pPr algn="ctr"/>
              <a:r>
                <a:rPr lang="en-US" sz="2400" dirty="0">
                  <a:latin typeface="Times New Roman" pitchFamily="18" charset="0"/>
                </a:rPr>
                <a:t>Statistical</a:t>
              </a:r>
            </a:p>
            <a:p>
              <a:pPr algn="ctr"/>
              <a:r>
                <a:rPr lang="en-US" sz="2400" dirty="0">
                  <a:latin typeface="Times New Roman" pitchFamily="18" charset="0"/>
                </a:rPr>
                <a:t>Blending</a:t>
              </a:r>
            </a:p>
          </p:txBody>
        </p:sp>
        <p:sp>
          <p:nvSpPr>
            <p:cNvPr id="2060" name="Oval 10"/>
            <p:cNvSpPr>
              <a:spLocks noChangeArrowheads="1"/>
            </p:cNvSpPr>
            <p:nvPr/>
          </p:nvSpPr>
          <p:spPr bwMode="auto">
            <a:xfrm>
              <a:off x="1536" y="2784"/>
              <a:ext cx="1056" cy="864"/>
            </a:xfrm>
            <a:prstGeom prst="ellipse">
              <a:avLst/>
            </a:prstGeom>
            <a:solidFill>
              <a:srgbClr val="00FFFF"/>
            </a:solidFill>
            <a:ln w="9525">
              <a:solidFill>
                <a:schemeClr val="tx1"/>
              </a:solidFill>
              <a:round/>
              <a:headEnd/>
              <a:tailEnd/>
            </a:ln>
          </p:spPr>
          <p:txBody>
            <a:bodyPr wrap="none" anchor="ctr"/>
            <a:lstStyle/>
            <a:p>
              <a:pPr algn="ctr"/>
              <a:r>
                <a:rPr lang="en-US" sz="2400" dirty="0">
                  <a:latin typeface="Times New Roman" pitchFamily="18" charset="0"/>
                </a:rPr>
                <a:t>Analysis</a:t>
              </a:r>
            </a:p>
            <a:p>
              <a:pPr algn="ctr"/>
              <a:r>
                <a:rPr lang="en-US" sz="2400" dirty="0">
                  <a:latin typeface="Times New Roman" pitchFamily="18" charset="0"/>
                </a:rPr>
                <a:t>FX IC</a:t>
              </a:r>
            </a:p>
          </p:txBody>
        </p:sp>
        <p:sp>
          <p:nvSpPr>
            <p:cNvPr id="2061" name="Line 11"/>
            <p:cNvSpPr>
              <a:spLocks noChangeShapeType="1"/>
            </p:cNvSpPr>
            <p:nvPr/>
          </p:nvSpPr>
          <p:spPr bwMode="auto">
            <a:xfrm>
              <a:off x="3120" y="1248"/>
              <a:ext cx="288" cy="28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062" name="Line 12"/>
            <p:cNvSpPr>
              <a:spLocks noChangeShapeType="1"/>
            </p:cNvSpPr>
            <p:nvPr/>
          </p:nvSpPr>
          <p:spPr bwMode="auto">
            <a:xfrm>
              <a:off x="3600" y="1680"/>
              <a:ext cx="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063" name="AutoShape 13"/>
            <p:cNvSpPr>
              <a:spLocks noChangeArrowheads="1"/>
            </p:cNvSpPr>
            <p:nvPr/>
          </p:nvSpPr>
          <p:spPr bwMode="auto">
            <a:xfrm>
              <a:off x="1728" y="2448"/>
              <a:ext cx="186" cy="192"/>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dirty="0"/>
            </a:p>
          </p:txBody>
        </p:sp>
        <p:sp>
          <p:nvSpPr>
            <p:cNvPr id="2064" name="AutoShape 14"/>
            <p:cNvSpPr>
              <a:spLocks noChangeArrowheads="1"/>
            </p:cNvSpPr>
            <p:nvPr/>
          </p:nvSpPr>
          <p:spPr bwMode="auto">
            <a:xfrm flipV="1">
              <a:off x="3792" y="2544"/>
              <a:ext cx="192" cy="144"/>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dirty="0"/>
            </a:p>
          </p:txBody>
        </p:sp>
      </p:grpSp>
      <p:pic>
        <p:nvPicPr>
          <p:cNvPr id="2053" name="Picture 15" descr="DAS"/>
          <p:cNvPicPr>
            <a:picLocks noChangeAspect="1" noChangeArrowheads="1"/>
          </p:cNvPicPr>
          <p:nvPr/>
        </p:nvPicPr>
        <p:blipFill>
          <a:blip r:embed="rId6">
            <a:extLst>
              <a:ext uri="{28A0092B-C50C-407E-A947-70E740481C1C}">
                <a14:useLocalDpi xmlns:a14="http://schemas.microsoft.com/office/drawing/2010/main" val="0"/>
              </a:ext>
            </a:extLst>
          </a:blip>
          <a:srcRect l="6667" t="21333" r="6667" b="17778"/>
          <a:stretch>
            <a:fillRect/>
          </a:stretch>
        </p:blipFill>
        <p:spPr bwMode="auto">
          <a:xfrm>
            <a:off x="0" y="4687888"/>
            <a:ext cx="41148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6"/>
          <p:cNvSpPr txBox="1">
            <a:spLocks noChangeArrowheads="1"/>
          </p:cNvSpPr>
          <p:nvPr/>
        </p:nvSpPr>
        <p:spPr bwMode="auto">
          <a:xfrm>
            <a:off x="228600" y="1143000"/>
            <a:ext cx="2987675" cy="2282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sz="2400" dirty="0">
                <a:latin typeface="Times New Roman" pitchFamily="18" charset="0"/>
              </a:rPr>
              <a:t>Current observations are  combined with previous knowledge (first guess) to produce a forecast of the weather</a:t>
            </a:r>
          </a:p>
        </p:txBody>
      </p:sp>
    </p:spTree>
    <p:extLst>
      <p:ext uri="{BB962C8B-B14F-4D97-AF65-F5344CB8AC3E}">
        <p14:creationId xmlns:p14="http://schemas.microsoft.com/office/powerpoint/2010/main" val="2407062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6502"/>
            <a:ext cx="6908238"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Two different Air Quality Field Missions</a:t>
            </a:r>
            <a:endParaRPr lang="en-US" sz="3200" dirty="0">
              <a:latin typeface="Times New Roman" pitchFamily="18" charset="0"/>
              <a:cs typeface="Times New Roman" pitchFamily="18" charset="0"/>
            </a:endParaRPr>
          </a:p>
        </p:txBody>
      </p:sp>
      <p:pic>
        <p:nvPicPr>
          <p:cNvPr id="9" name="Picture 3"/>
          <p:cNvPicPr>
            <a:picLocks noChangeAspect="1" noChangeArrowheads="1"/>
          </p:cNvPicPr>
          <p:nvPr/>
        </p:nvPicPr>
        <p:blipFill rotWithShape="1">
          <a:blip r:embed="rId2"/>
          <a:srcRect l="42973" t="34717" r="25238" b="17523"/>
          <a:stretch/>
        </p:blipFill>
        <p:spPr bwMode="auto">
          <a:xfrm>
            <a:off x="415341" y="1340597"/>
            <a:ext cx="2025800" cy="1902459"/>
          </a:xfrm>
          <a:prstGeom prst="rect">
            <a:avLst/>
          </a:prstGeom>
          <a:noFill/>
          <a:ln w="9525">
            <a:noFill/>
            <a:miter lim="800000"/>
            <a:headEnd/>
            <a:tailEnd/>
          </a:ln>
        </p:spPr>
      </p:pic>
      <p:sp>
        <p:nvSpPr>
          <p:cNvPr id="10" name="Rectangle 9"/>
          <p:cNvSpPr/>
          <p:nvPr/>
        </p:nvSpPr>
        <p:spPr>
          <a:xfrm>
            <a:off x="2950531" y="1721597"/>
            <a:ext cx="6019800" cy="923330"/>
          </a:xfrm>
          <a:prstGeom prst="rect">
            <a:avLst/>
          </a:prstGeom>
        </p:spPr>
        <p:txBody>
          <a:bodyPr wrap="square">
            <a:spAutoFit/>
          </a:bodyPr>
          <a:lstStyle/>
          <a:p>
            <a:r>
              <a:rPr lang="en-US" b="1" dirty="0" smtClean="0">
                <a:latin typeface="Times New Roman" pitchFamily="18" charset="0"/>
                <a:cs typeface="Times New Roman" pitchFamily="18" charset="0"/>
              </a:rPr>
              <a:t>2010 NOAA California Research </a:t>
            </a:r>
            <a:r>
              <a:rPr lang="en-US" b="1" dirty="0">
                <a:latin typeface="Times New Roman" pitchFamily="18" charset="0"/>
                <a:cs typeface="Times New Roman" pitchFamily="18" charset="0"/>
              </a:rPr>
              <a:t>at the Nexus of Air Quality and Climate </a:t>
            </a:r>
            <a:r>
              <a:rPr lang="en-US" b="1" dirty="0" smtClean="0">
                <a:latin typeface="Times New Roman" pitchFamily="18" charset="0"/>
                <a:cs typeface="Times New Roman" pitchFamily="18" charset="0"/>
              </a:rPr>
              <a:t>Change (</a:t>
            </a:r>
            <a:r>
              <a:rPr lang="en-US" b="1" dirty="0" err="1" smtClean="0">
                <a:latin typeface="Times New Roman" pitchFamily="18" charset="0"/>
                <a:cs typeface="Times New Roman" pitchFamily="18" charset="0"/>
              </a:rPr>
              <a:t>CalNex</a:t>
            </a:r>
            <a:r>
              <a:rPr lang="en-US" b="1" dirty="0">
                <a:latin typeface="Times New Roman" pitchFamily="18" charset="0"/>
                <a:cs typeface="Times New Roman" pitchFamily="18" charset="0"/>
              </a:rPr>
              <a:t>, http://www.esrl.noaa.gov/csd/projects/calnex/) </a:t>
            </a:r>
          </a:p>
        </p:txBody>
      </p:sp>
      <p:pic>
        <p:nvPicPr>
          <p:cNvPr id="11" name="Picture 29" descr="https://encrypted-tbn1.gstatic.com/images?q=tbn:ANd9GcSLoZzonrFQzzSIZ_HZ5qCo8LGdhKYh76yR2li6uK5pQJL5MLV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15" y="4236197"/>
            <a:ext cx="2134254" cy="17074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95600" y="4124136"/>
            <a:ext cx="6248400" cy="1477328"/>
          </a:xfrm>
          <a:prstGeom prst="rect">
            <a:avLst/>
          </a:prstGeom>
        </p:spPr>
        <p:txBody>
          <a:bodyPr wrap="square">
            <a:spAutoFit/>
          </a:bodyPr>
          <a:lstStyle/>
          <a:p>
            <a:r>
              <a:rPr lang="en-US" b="1" dirty="0" smtClean="0">
                <a:latin typeface="Times New Roman" pitchFamily="18" charset="0"/>
                <a:cs typeface="Times New Roman" pitchFamily="18" charset="0"/>
              </a:rPr>
              <a:t>2014 NSF Front </a:t>
            </a:r>
            <a:r>
              <a:rPr lang="en-US" b="1" dirty="0">
                <a:latin typeface="Times New Roman" pitchFamily="18" charset="0"/>
                <a:cs typeface="Times New Roman" pitchFamily="18" charset="0"/>
              </a:rPr>
              <a:t>Range Air Pollution and Photochemistry </a:t>
            </a:r>
            <a:r>
              <a:rPr lang="en-US" b="1" dirty="0" err="1" smtClean="0">
                <a:latin typeface="Times New Roman" pitchFamily="18" charset="0"/>
                <a:cs typeface="Times New Roman" pitchFamily="18" charset="0"/>
              </a:rPr>
              <a:t>Éxperiment</a:t>
            </a:r>
            <a:r>
              <a:rPr lang="en-US" b="1" dirty="0" smtClean="0">
                <a:latin typeface="Times New Roman" pitchFamily="18" charset="0"/>
                <a:cs typeface="Times New Roman" pitchFamily="18" charset="0"/>
              </a:rPr>
              <a:t>, and </a:t>
            </a:r>
            <a:r>
              <a:rPr lang="en-US" b="1" dirty="0">
                <a:latin typeface="Times New Roman" pitchFamily="18" charset="0"/>
                <a:cs typeface="Times New Roman" pitchFamily="18" charset="0"/>
              </a:rPr>
              <a:t>NASA Deriving Information on Surface Conditions from Column and Vertically Resolved Observations Relevant to Air </a:t>
            </a:r>
            <a:r>
              <a:rPr lang="en-US" b="1" dirty="0" smtClean="0">
                <a:latin typeface="Times New Roman" pitchFamily="18" charset="0"/>
                <a:cs typeface="Times New Roman" pitchFamily="18" charset="0"/>
              </a:rPr>
              <a:t>Quality </a:t>
            </a:r>
            <a:r>
              <a:rPr lang="en-US" b="1" dirty="0">
                <a:latin typeface="Times New Roman" pitchFamily="18" charset="0"/>
                <a:cs typeface="Times New Roman" pitchFamily="18" charset="0"/>
              </a:rPr>
              <a:t>(FRAPPE/DISCOVER-AQ, https://www2.acd.ucar.edu/frappe)</a:t>
            </a:r>
          </a:p>
        </p:txBody>
      </p:sp>
    </p:spTree>
    <p:extLst>
      <p:ext uri="{BB962C8B-B14F-4D97-AF65-F5344CB8AC3E}">
        <p14:creationId xmlns:p14="http://schemas.microsoft.com/office/powerpoint/2010/main" val="3770442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8125" r="8125"/>
          <a:stretch>
            <a:fillRect/>
          </a:stretch>
        </p:blipFill>
        <p:spPr bwMode="auto">
          <a:xfrm>
            <a:off x="-76200" y="0"/>
            <a:ext cx="9220200" cy="6880747"/>
          </a:xfrm>
          <a:prstGeom prst="rect">
            <a:avLst/>
          </a:prstGeom>
          <a:noFill/>
          <a:ln w="9525">
            <a:noFill/>
            <a:miter lim="800000"/>
            <a:headEnd/>
            <a:tailEnd/>
          </a:ln>
          <a:effectLst/>
        </p:spPr>
      </p:pic>
      <p:sp>
        <p:nvSpPr>
          <p:cNvPr id="3" name="TextBox 2"/>
          <p:cNvSpPr txBox="1"/>
          <p:nvPr/>
        </p:nvSpPr>
        <p:spPr>
          <a:xfrm>
            <a:off x="0" y="2308634"/>
            <a:ext cx="8915400" cy="3600986"/>
          </a:xfrm>
          <a:prstGeom prst="rect">
            <a:avLst/>
          </a:prstGeom>
          <a:noFill/>
        </p:spPr>
        <p:txBody>
          <a:bodyPr wrap="square" rtlCol="0">
            <a:spAutoFit/>
          </a:bodyPr>
          <a:lstStyle/>
          <a:p>
            <a:pPr algn="ctr"/>
            <a:r>
              <a:rPr lang="en-US" sz="2800" b="1" dirty="0" smtClean="0">
                <a:solidFill>
                  <a:schemeClr val="bg1"/>
                </a:solidFill>
                <a:latin typeface="Times New Roman" pitchFamily="18" charset="0"/>
                <a:cs typeface="Times New Roman" pitchFamily="18" charset="0"/>
              </a:rPr>
              <a:t>LA Basin as seen from the NOAA P3 during </a:t>
            </a:r>
            <a:r>
              <a:rPr lang="en-US" sz="2800" b="1" dirty="0" err="1" smtClean="0">
                <a:solidFill>
                  <a:schemeClr val="bg1"/>
                </a:solidFill>
                <a:latin typeface="Times New Roman" pitchFamily="18" charset="0"/>
                <a:cs typeface="Times New Roman" pitchFamily="18" charset="0"/>
              </a:rPr>
              <a:t>CalNex</a:t>
            </a:r>
            <a:endParaRPr lang="en-US" sz="2800" b="1" dirty="0" smtClean="0">
              <a:solidFill>
                <a:schemeClr val="bg1"/>
              </a:solidFill>
              <a:latin typeface="Times New Roman" pitchFamily="18" charset="0"/>
              <a:cs typeface="Times New Roman" pitchFamily="18" charset="0"/>
            </a:endParaRPr>
          </a:p>
          <a:p>
            <a:pPr algn="ctr"/>
            <a:endParaRPr lang="en-US" sz="2000" dirty="0">
              <a:solidFill>
                <a:schemeClr val="bg1"/>
              </a:solidFill>
              <a:latin typeface="Times New Roman" pitchFamily="18" charset="0"/>
              <a:cs typeface="Times New Roman" pitchFamily="18" charset="0"/>
            </a:endParaRPr>
          </a:p>
          <a:p>
            <a:pPr algn="ctr"/>
            <a:r>
              <a:rPr lang="en-US" sz="2000" b="1" dirty="0" err="1" smtClean="0">
                <a:solidFill>
                  <a:schemeClr val="bg1"/>
                </a:solidFill>
                <a:latin typeface="Times" pitchFamily="18" charset="0"/>
              </a:rPr>
              <a:t>CalNex</a:t>
            </a:r>
            <a:r>
              <a:rPr lang="en-US" sz="2000" b="1" dirty="0" smtClean="0">
                <a:solidFill>
                  <a:schemeClr val="bg1"/>
                </a:solidFill>
                <a:latin typeface="Times" pitchFamily="18" charset="0"/>
              </a:rPr>
              <a:t> </a:t>
            </a:r>
            <a:r>
              <a:rPr lang="en-US" sz="2000" b="1" dirty="0">
                <a:solidFill>
                  <a:schemeClr val="bg1"/>
                </a:solidFill>
                <a:latin typeface="Times" pitchFamily="18" charset="0"/>
              </a:rPr>
              <a:t>Science </a:t>
            </a:r>
            <a:r>
              <a:rPr lang="en-US" sz="2000" b="1" dirty="0" smtClean="0">
                <a:solidFill>
                  <a:schemeClr val="bg1"/>
                </a:solidFill>
                <a:latin typeface="Times" pitchFamily="18" charset="0"/>
              </a:rPr>
              <a:t>Questions</a:t>
            </a:r>
            <a:endParaRPr lang="en-US" sz="2000" b="1" dirty="0">
              <a:solidFill>
                <a:schemeClr val="bg1"/>
              </a:solidFill>
              <a:latin typeface="Times" pitchFamily="18" charset="0"/>
            </a:endParaRPr>
          </a:p>
          <a:p>
            <a:pPr algn="ctr"/>
            <a:endParaRPr lang="en-US" sz="2000" b="1" dirty="0">
              <a:solidFill>
                <a:schemeClr val="bg1"/>
              </a:solidFill>
              <a:latin typeface="Times" pitchFamily="18" charset="0"/>
            </a:endParaRPr>
          </a:p>
          <a:p>
            <a:pPr marL="342900" indent="-342900">
              <a:buFont typeface="Arial" pitchFamily="34" charset="0"/>
              <a:buChar char="•"/>
            </a:pPr>
            <a:r>
              <a:rPr lang="en-US" sz="2000" b="1" i="1" dirty="0">
                <a:solidFill>
                  <a:schemeClr val="bg1"/>
                </a:solidFill>
                <a:latin typeface="Times" pitchFamily="18" charset="0"/>
              </a:rPr>
              <a:t>What are the </a:t>
            </a:r>
            <a:r>
              <a:rPr lang="en-US" sz="2000" b="1" i="1" dirty="0" smtClean="0">
                <a:solidFill>
                  <a:schemeClr val="bg1"/>
                </a:solidFill>
                <a:latin typeface="Times" pitchFamily="18" charset="0"/>
              </a:rPr>
              <a:t>effects </a:t>
            </a:r>
            <a:r>
              <a:rPr lang="en-US" sz="2000" b="1" i="1" dirty="0">
                <a:solidFill>
                  <a:schemeClr val="bg1"/>
                </a:solidFill>
                <a:latin typeface="Times" pitchFamily="18" charset="0"/>
              </a:rPr>
              <a:t>of </a:t>
            </a:r>
            <a:r>
              <a:rPr lang="en-US" sz="2000" b="1" i="1" dirty="0" smtClean="0">
                <a:solidFill>
                  <a:schemeClr val="bg1"/>
                </a:solidFill>
                <a:latin typeface="Times" pitchFamily="18" charset="0"/>
              </a:rPr>
              <a:t>long-range transport on California Air Quality during May-June 2010?</a:t>
            </a:r>
          </a:p>
          <a:p>
            <a:pPr marL="342900" indent="-342900">
              <a:buFont typeface="Arial" pitchFamily="34" charset="0"/>
              <a:buChar char="•"/>
            </a:pPr>
            <a:endParaRPr lang="en-US" sz="2000" b="1" i="1" dirty="0">
              <a:solidFill>
                <a:schemeClr val="bg1"/>
              </a:solidFill>
              <a:latin typeface="Times" pitchFamily="18" charset="0"/>
            </a:endParaRPr>
          </a:p>
          <a:p>
            <a:pPr marL="342900" indent="-342900">
              <a:buFont typeface="Arial" pitchFamily="34" charset="0"/>
              <a:buChar char="•"/>
            </a:pPr>
            <a:r>
              <a:rPr lang="en-US" sz="2000" b="1" i="1" dirty="0">
                <a:solidFill>
                  <a:schemeClr val="bg1"/>
                </a:solidFill>
                <a:latin typeface="Times New Roman" pitchFamily="18" charset="0"/>
                <a:cs typeface="Times New Roman" pitchFamily="18" charset="0"/>
              </a:rPr>
              <a:t>Does assimilation of satellite ozone and aerosol retrievals </a:t>
            </a:r>
            <a:r>
              <a:rPr lang="en-US" sz="2000" b="1" i="1" dirty="0" smtClean="0">
                <a:solidFill>
                  <a:schemeClr val="bg1"/>
                </a:solidFill>
                <a:latin typeface="Times New Roman" pitchFamily="18" charset="0"/>
                <a:cs typeface="Times New Roman" pitchFamily="18" charset="0"/>
              </a:rPr>
              <a:t>improve </a:t>
            </a:r>
            <a:r>
              <a:rPr lang="en-US" sz="2000" b="1" i="1" dirty="0">
                <a:solidFill>
                  <a:schemeClr val="bg1"/>
                </a:solidFill>
                <a:latin typeface="Times New Roman" pitchFamily="18" charset="0"/>
                <a:cs typeface="Times New Roman" pitchFamily="18" charset="0"/>
              </a:rPr>
              <a:t>forecasts </a:t>
            </a:r>
            <a:r>
              <a:rPr lang="en-US" sz="2000" b="1" i="1" dirty="0" smtClean="0">
                <a:solidFill>
                  <a:schemeClr val="bg1"/>
                </a:solidFill>
                <a:latin typeface="Times New Roman" pitchFamily="18" charset="0"/>
                <a:cs typeface="Times New Roman" pitchFamily="18" charset="0"/>
              </a:rPr>
              <a:t>of </a:t>
            </a:r>
            <a:r>
              <a:rPr lang="en-US" sz="2000" b="1" i="1" dirty="0">
                <a:solidFill>
                  <a:schemeClr val="bg1"/>
                </a:solidFill>
                <a:latin typeface="Times New Roman" pitchFamily="18" charset="0"/>
                <a:cs typeface="Times New Roman" pitchFamily="18" charset="0"/>
              </a:rPr>
              <a:t>intercontinental transport?</a:t>
            </a:r>
          </a:p>
          <a:p>
            <a:pPr marL="342900" indent="-342900">
              <a:buFont typeface="Arial" pitchFamily="34" charset="0"/>
              <a:buChar char="•"/>
            </a:pPr>
            <a:endParaRPr lang="en-US" sz="2000" b="1" i="1" dirty="0">
              <a:solidFill>
                <a:schemeClr val="bg1"/>
              </a:solidFill>
              <a:latin typeface="Times New Roman" pitchFamily="18" charset="0"/>
              <a:cs typeface="Times New Roman" pitchFamily="18" charset="0"/>
            </a:endParaRPr>
          </a:p>
          <a:p>
            <a:endParaRPr lang="en-US"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3381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TotalTime>
  <Words>1680</Words>
  <Application>Microsoft Office PowerPoint</Application>
  <PresentationFormat>On-screen Show (4:3)</PresentationFormat>
  <Paragraphs>182</Paragraphs>
  <Slides>36</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Office Theme</vt:lpstr>
      <vt:lpstr>Photo Editor Photo</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76</cp:revision>
  <dcterms:created xsi:type="dcterms:W3CDTF">2006-08-16T00:00:00Z</dcterms:created>
  <dcterms:modified xsi:type="dcterms:W3CDTF">2015-10-19T18:43:28Z</dcterms:modified>
</cp:coreProperties>
</file>