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38" r:id="rId3"/>
    <p:sldId id="337" r:id="rId4"/>
    <p:sldId id="339" r:id="rId5"/>
    <p:sldId id="314" r:id="rId6"/>
    <p:sldId id="315" r:id="rId7"/>
    <p:sldId id="316" r:id="rId8"/>
    <p:sldId id="260" r:id="rId9"/>
    <p:sldId id="285" r:id="rId10"/>
    <p:sldId id="317" r:id="rId11"/>
    <p:sldId id="258" r:id="rId12"/>
    <p:sldId id="274" r:id="rId13"/>
    <p:sldId id="281" r:id="rId14"/>
    <p:sldId id="282" r:id="rId15"/>
    <p:sldId id="283" r:id="rId16"/>
    <p:sldId id="303" r:id="rId17"/>
    <p:sldId id="340" r:id="rId18"/>
    <p:sldId id="360" r:id="rId19"/>
    <p:sldId id="361" r:id="rId20"/>
    <p:sldId id="359" r:id="rId21"/>
    <p:sldId id="341" r:id="rId22"/>
    <p:sldId id="366" r:id="rId23"/>
    <p:sldId id="342" r:id="rId24"/>
    <p:sldId id="344" r:id="rId25"/>
    <p:sldId id="343" r:id="rId26"/>
    <p:sldId id="367" r:id="rId27"/>
    <p:sldId id="368" r:id="rId28"/>
    <p:sldId id="37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0AC62-FF41-4D64-BC79-98ED56F23F28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65CE7-1D55-4D4C-88D0-70E38956E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8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E48CA070-DA9B-4B93-99C9-B3C563DEC2E1}" type="slidenum">
              <a:rPr lang="en-US" smtClean="0">
                <a:latin typeface="Arial" charset="0"/>
              </a:rPr>
              <a:pPr/>
              <a:t>8</a:t>
            </a:fld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70EE0283-7F75-47F6-A47A-39A8DF979E98}" type="slidenum">
              <a:rPr lang="en-US" smtClean="0">
                <a:latin typeface="Arial" charset="0"/>
              </a:rPr>
              <a:pPr/>
              <a:t>9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defTabSz="930275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083E36C1-A285-44EA-B44A-8E90E1ABFC60}" type="slidenum">
              <a:rPr lang="en-US" sz="1200">
                <a:latin typeface="Arial" charset="0"/>
              </a:rPr>
              <a:pPr algn="r" eaLnBrk="1" hangingPunct="1"/>
              <a:t>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30419AA-A8CD-4374-9FE8-27EC1CAA9B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1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rappecolorado.wordpress.com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irquality.weather.gov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9067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Development of National Air Quality Forecasting Capabilities: 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Combining models, satellite, and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measurements during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Airborne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field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missions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Brad Pierce (NOAA/NESDIS)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hoto Editor Photo" r:id="rId5" imgW="1371429" imgH="1371429" progId="">
                  <p:embed/>
                </p:oleObj>
              </mc:Choice>
              <mc:Fallback>
                <p:oleObj name="Photo Editor Photo" r:id="rId5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" y="648775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UW-Madison Environmental Studies Introduction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to Air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(ES401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Sept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25, 2014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3" name="Picture 29" descr="https://encrypted-tbn1.gstatic.com/images?q=tbn:ANd9GcSLoZzonrFQzzSIZ_HZ5qCo8LGdhKYh76yR2li6uK5pQJL5MLV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56161"/>
            <a:ext cx="262890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2006texaq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77073"/>
            <a:ext cx="2514659" cy="126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9"/>
          <a:srcRect l="42973" t="34717" r="25238" b="17523"/>
          <a:stretch/>
        </p:blipFill>
        <p:spPr bwMode="auto">
          <a:xfrm>
            <a:off x="3200400" y="4267200"/>
            <a:ext cx="251534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9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6502"/>
            <a:ext cx="714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different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Quality Field Missions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2006texaq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2" y="1219200"/>
            <a:ext cx="2514659" cy="126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14648" y="1447800"/>
            <a:ext cx="5817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NOAA Texas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Air Quality Study - Gulf of Mexico Atmospheric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Composition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Climate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Study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(TEXAQS, http://www.esrl.noaa.gov/csd/projects/2006/)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/>
          <a:srcRect l="42973" t="34717" r="25238" b="17523"/>
          <a:stretch/>
        </p:blipFill>
        <p:spPr bwMode="auto">
          <a:xfrm>
            <a:off x="415341" y="2971800"/>
            <a:ext cx="2025800" cy="190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950531" y="3352800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NOAA California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Research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at the Nexus of Air Quality and Climate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Change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http://www.esrl.noaa.gov/csd/projects/calnex/)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9" descr="https://encrypted-tbn1.gstatic.com/images?q=tbn:ANd9GcSLoZzonrFQzzSIZ_HZ5qCo8LGdhKYh76yR2li6uK5pQJL5MLV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5" y="5029200"/>
            <a:ext cx="2134254" cy="17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95600" y="4917139"/>
            <a:ext cx="6248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2014 NSF Front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Range Air Pollution and Photochemistry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Éxperiment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NASA Deriving Information on Surface Conditions from Column and Vertically Resolved Observations Relevant to Air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(FRAPPE/DISCOVER-AQ, https://www2.acd.ucar.edu/frappe)</a:t>
            </a:r>
          </a:p>
        </p:txBody>
      </p:sp>
    </p:spTree>
    <p:extLst>
      <p:ext uri="{BB962C8B-B14F-4D97-AF65-F5344CB8AC3E}">
        <p14:creationId xmlns:p14="http://schemas.microsoft.com/office/powerpoint/2010/main" val="37704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ockwise: satellite relief map; NOAA Research Vessel Ronald H. Brown, Upper-air Network map; NOAA WP-3D Orion ai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2936"/>
            <a:ext cx="3886199" cy="295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2006texa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82" y="152400"/>
            <a:ext cx="2362738" cy="11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4414"/>
            <a:ext cx="9142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TexAQS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GoMACCS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2006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Texas Air Quality Study - Gulf of Mexico Atmospheric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Composition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Climate Study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East Texas and the Gulf of Mexico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August - September 2006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TexAQS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II study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provided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support Texas Commission on Environmental Quality (TCEQ)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develop strategies for the new federal eight-hour ozone standard and regional-haze requirements.</a:t>
            </a:r>
          </a:p>
        </p:txBody>
      </p:sp>
      <p:pic>
        <p:nvPicPr>
          <p:cNvPr id="4098" name="Picture 2" descr="TexAQS II Field Studay A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77" y="3717733"/>
            <a:ext cx="4187023" cy="31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93725" y="1255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" pitchFamily="18" charset="0"/>
              </a:rPr>
              <a:t>TEXAQS Science Questions</a:t>
            </a:r>
          </a:p>
          <a:p>
            <a:pPr algn="ctr"/>
            <a:endParaRPr lang="en-US" sz="2000" dirty="0">
              <a:latin typeface="Times" pitchFamily="18" charset="0"/>
            </a:endParaRPr>
          </a:p>
          <a:p>
            <a:r>
              <a:rPr lang="en-US" sz="2000" b="1" i="1" dirty="0">
                <a:latin typeface="Times" pitchFamily="18" charset="0"/>
              </a:rPr>
              <a:t>How do emissions from local and distant sources interact to determine the air quality in Texas, and which areas outside of Texas adversely affect the air quality of non-attainment areas within Texas?</a:t>
            </a:r>
          </a:p>
          <a:p>
            <a:endParaRPr lang="en-US" sz="2000" dirty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Times" pitchFamily="18" charset="0"/>
              </a:rPr>
              <a:t>RAQMS </a:t>
            </a:r>
            <a:r>
              <a:rPr lang="en-US" sz="2000" dirty="0">
                <a:latin typeface="Times" pitchFamily="18" charset="0"/>
              </a:rPr>
              <a:t>is used </a:t>
            </a:r>
            <a:r>
              <a:rPr lang="pl-PL" sz="2000" dirty="0">
                <a:latin typeface="Times" pitchFamily="18" charset="0"/>
              </a:rPr>
              <a:t>to investigate the impact of continental scale ozone production on Houston and Dallas air quality from </a:t>
            </a:r>
            <a:r>
              <a:rPr lang="en-US" sz="2000" dirty="0">
                <a:latin typeface="Times" pitchFamily="18" charset="0"/>
              </a:rPr>
              <a:t>July 15</a:t>
            </a:r>
            <a:r>
              <a:rPr lang="pl-PL" sz="2000" dirty="0">
                <a:latin typeface="Times" pitchFamily="18" charset="0"/>
              </a:rPr>
              <a:t> through </a:t>
            </a:r>
            <a:r>
              <a:rPr lang="en-US" sz="2000" dirty="0">
                <a:latin typeface="Times" pitchFamily="18" charset="0"/>
              </a:rPr>
              <a:t>October 15, </a:t>
            </a:r>
            <a:r>
              <a:rPr lang="pl-PL" sz="2000" dirty="0">
                <a:latin typeface="Times" pitchFamily="18" charset="0"/>
              </a:rPr>
              <a:t>2006. </a:t>
            </a:r>
            <a:endParaRPr lang="en-US" sz="2000" dirty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Times" pitchFamily="18" charset="0"/>
              </a:rPr>
              <a:t>Ensemble </a:t>
            </a:r>
            <a:r>
              <a:rPr lang="en-US" sz="2000" dirty="0" smtClean="0">
                <a:latin typeface="Times" pitchFamily="18" charset="0"/>
              </a:rPr>
              <a:t>trajectory </a:t>
            </a:r>
            <a:r>
              <a:rPr lang="en-US" sz="2000" dirty="0">
                <a:latin typeface="Times" pitchFamily="18" charset="0"/>
              </a:rPr>
              <a:t>analysis is used to determine the source regions associated with enhanced regional ozone production for the Houston and Dallas receptor regions.  </a:t>
            </a:r>
          </a:p>
          <a:p>
            <a:endParaRPr lang="en-US" sz="2000" dirty="0">
              <a:latin typeface="Times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15168" r="9377" b="9377"/>
          <a:stretch/>
        </p:blipFill>
        <p:spPr bwMode="auto">
          <a:xfrm>
            <a:off x="5105400" y="3737668"/>
            <a:ext cx="3962400" cy="31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 descr="totalnox_emissions_map_texaq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8671"/>
            <a:ext cx="3962400" cy="31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RAQMS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NOx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emissions during TEXAQS: Aug-Sep 2006</a:t>
            </a:r>
          </a:p>
        </p:txBody>
      </p:sp>
    </p:spTree>
    <p:extLst>
      <p:ext uri="{BB962C8B-B14F-4D97-AF65-F5344CB8AC3E}">
        <p14:creationId xmlns:p14="http://schemas.microsoft.com/office/powerpoint/2010/main" val="30135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8839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/>
            <a:r>
              <a:rPr lang="en-US" sz="2400" b="1" dirty="0" smtClean="0">
                <a:latin typeface="Times" pitchFamily="18" charset="0"/>
              </a:rPr>
              <a:t>Average </a:t>
            </a:r>
            <a:r>
              <a:rPr lang="en-US" sz="2400" b="1" dirty="0">
                <a:latin typeface="Times" pitchFamily="18" charset="0"/>
              </a:rPr>
              <a:t>O3 </a:t>
            </a:r>
            <a:r>
              <a:rPr lang="en-US" sz="2400" b="1" dirty="0" smtClean="0">
                <a:latin typeface="Times" pitchFamily="18" charset="0"/>
              </a:rPr>
              <a:t>Production – Loss (P-L) </a:t>
            </a:r>
            <a:r>
              <a:rPr lang="en-US" sz="2400" b="1" dirty="0">
                <a:latin typeface="Times" pitchFamily="18" charset="0"/>
              </a:rPr>
              <a:t>rates along the back trajectories are used as a metric to classify back </a:t>
            </a:r>
            <a:r>
              <a:rPr lang="en-US" sz="2400" b="1" dirty="0" smtClean="0">
                <a:latin typeface="Times" pitchFamily="18" charset="0"/>
              </a:rPr>
              <a:t>trajectories from Houston, TX </a:t>
            </a:r>
            <a:r>
              <a:rPr lang="en-US" sz="2400" b="1" dirty="0" err="1" smtClean="0">
                <a:latin typeface="Times" pitchFamily="18" charset="0"/>
              </a:rPr>
              <a:t>AIRNow</a:t>
            </a:r>
            <a:r>
              <a:rPr lang="en-US" sz="2400" b="1" dirty="0" smtClean="0">
                <a:latin typeface="Times" pitchFamily="18" charset="0"/>
              </a:rPr>
              <a:t> Sites  </a:t>
            </a:r>
            <a:endParaRPr lang="en-US" sz="2400" b="1" dirty="0">
              <a:latin typeface="Times" pitchFamily="18" charset="0"/>
            </a:endParaRPr>
          </a:p>
          <a:p>
            <a:pPr marL="0" indent="0"/>
            <a:endParaRPr lang="en-US" b="1" dirty="0">
              <a:latin typeface="Times" pitchFamily="18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06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Times" pitchFamily="18" charset="0"/>
              </a:rPr>
              <a:t>Impacts of background ozone </a:t>
            </a:r>
            <a:r>
              <a:rPr lang="en-US" sz="2000" b="1" dirty="0" smtClean="0">
                <a:latin typeface="Times" pitchFamily="18" charset="0"/>
              </a:rPr>
              <a:t>production on Houston, TX</a:t>
            </a:r>
            <a:endParaRPr lang="en-US" sz="2000" b="1" dirty="0">
              <a:latin typeface="Times" pitchFamily="18" charset="0"/>
            </a:endParaRPr>
          </a:p>
        </p:txBody>
      </p:sp>
      <p:pic>
        <p:nvPicPr>
          <p:cNvPr id="12294" name="Picture 6" descr="HOUSTON_AIRNOW_backtraject_2006090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41593"/>
            <a:ext cx="4953000" cy="36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OUSTON_AIRNOW_backtraject_chemistry_2006090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5870" r="50887" b="33574"/>
          <a:stretch>
            <a:fillRect/>
          </a:stretch>
        </p:blipFill>
        <p:spPr bwMode="auto">
          <a:xfrm>
            <a:off x="4731090" y="1981200"/>
            <a:ext cx="4336710" cy="20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OUSTON_AIRNOW_backtraject_chemistry_2006090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8" t="66426" r="5479" b="4346"/>
          <a:stretch>
            <a:fillRect/>
          </a:stretch>
        </p:blipFill>
        <p:spPr bwMode="auto">
          <a:xfrm>
            <a:off x="4731089" y="4032141"/>
            <a:ext cx="4336711" cy="19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358" y="6258580"/>
            <a:ext cx="9154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Pierce, R. B., et al. (2009), Impacts of background ozone production on Houston and Dallas, Texas, air quality during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the Second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Texas Air Quality Study field mission, J.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 Res., 114, D00F09, doi:10.1029/2008JD011337.</a:t>
            </a:r>
          </a:p>
        </p:txBody>
      </p:sp>
    </p:spTree>
    <p:extLst>
      <p:ext uri="{BB962C8B-B14F-4D97-AF65-F5344CB8AC3E}">
        <p14:creationId xmlns:p14="http://schemas.microsoft.com/office/powerpoint/2010/main" val="23062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0800" y="5162550"/>
            <a:ext cx="9017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Classifications:</a:t>
            </a:r>
          </a:p>
          <a:p>
            <a:r>
              <a:rPr lang="en-US" sz="1200" b="1">
                <a:solidFill>
                  <a:srgbClr val="FF0000"/>
                </a:solidFill>
                <a:latin typeface="Times New Roman" pitchFamily="18" charset="0"/>
              </a:rPr>
              <a:t>RED</a:t>
            </a:r>
            <a:r>
              <a:rPr lang="en-US" sz="1200" b="1">
                <a:latin typeface="Times New Roman" pitchFamily="18" charset="0"/>
              </a:rPr>
              <a:t>=</a:t>
            </a:r>
            <a:r>
              <a:rPr lang="en-US" sz="1200" b="1" u="sng">
                <a:latin typeface="Times New Roman" pitchFamily="18" charset="0"/>
              </a:rPr>
              <a:t>Class1</a:t>
            </a:r>
            <a:r>
              <a:rPr lang="en-US" sz="1200" b="1">
                <a:latin typeface="Times New Roman" pitchFamily="18" charset="0"/>
              </a:rPr>
              <a:t>: Enhanced back ground ozone production (ensemble mean 5-day Lagrangian averaged O3 P-L &gt; 10 ppbv/day) </a:t>
            </a:r>
          </a:p>
          <a:p>
            <a:endParaRPr lang="en-US" sz="1200" b="1">
              <a:latin typeface="Times New Roman" pitchFamily="18" charset="0"/>
            </a:endParaRPr>
          </a:p>
          <a:p>
            <a:r>
              <a:rPr lang="en-US" sz="1200" b="1">
                <a:solidFill>
                  <a:srgbClr val="00FF00"/>
                </a:solidFill>
                <a:latin typeface="Times New Roman" pitchFamily="18" charset="0"/>
              </a:rPr>
              <a:t>GREEN</a:t>
            </a:r>
            <a:r>
              <a:rPr lang="en-US" sz="1200" b="1">
                <a:latin typeface="Times New Roman" pitchFamily="18" charset="0"/>
              </a:rPr>
              <a:t>=</a:t>
            </a:r>
            <a:r>
              <a:rPr lang="en-US" sz="1200" b="1" u="sng">
                <a:latin typeface="Times New Roman" pitchFamily="18" charset="0"/>
              </a:rPr>
              <a:t>Class 2</a:t>
            </a:r>
            <a:r>
              <a:rPr lang="en-US" sz="1200" b="1">
                <a:latin typeface="Times New Roman" pitchFamily="18" charset="0"/>
              </a:rPr>
              <a:t>:</a:t>
            </a:r>
            <a:r>
              <a:rPr lang="en-US" sz="1200" b="1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en-US" sz="1200" b="1">
                <a:latin typeface="Times New Roman" pitchFamily="18" charset="0"/>
              </a:rPr>
              <a:t>Moderate back ground ozone production (ensemble mean 5-day Lagrangian averaged O3 P-L &gt; 0 ppbv/day and &lt; 10 ppbv/day).</a:t>
            </a:r>
            <a:r>
              <a:rPr lang="en-US" sz="1200" b="1">
                <a:solidFill>
                  <a:srgbClr val="00FF00"/>
                </a:solidFill>
                <a:latin typeface="Times New Roman" pitchFamily="18" charset="0"/>
              </a:rPr>
              <a:t> </a:t>
            </a:r>
          </a:p>
          <a:p>
            <a:endParaRPr lang="en-US" sz="1200" b="1">
              <a:solidFill>
                <a:srgbClr val="00FF00"/>
              </a:solidFill>
              <a:latin typeface="Times New Roman" pitchFamily="18" charset="0"/>
            </a:endParaRPr>
          </a:p>
          <a:p>
            <a:r>
              <a:rPr lang="en-US" sz="1200" b="1">
                <a:latin typeface="Times New Roman" pitchFamily="18" charset="0"/>
              </a:rPr>
              <a:t>BLACK=</a:t>
            </a:r>
            <a:r>
              <a:rPr lang="en-US" sz="1200" b="1" u="sng">
                <a:latin typeface="Times New Roman" pitchFamily="18" charset="0"/>
              </a:rPr>
              <a:t>Class 3</a:t>
            </a:r>
            <a:r>
              <a:rPr lang="en-US" sz="1200" b="1">
                <a:latin typeface="Times New Roman" pitchFamily="18" charset="0"/>
              </a:rPr>
              <a:t>: Back ground ozone destruction (ensemble mean 5-day Lagrangian averaged O3 P-L &lt; 0 ppbv/day).</a:t>
            </a:r>
          </a:p>
          <a:p>
            <a:endParaRPr lang="en-US" sz="1200" b="1">
              <a:latin typeface="Times New Roman" pitchFamily="18" charset="0"/>
            </a:endParaRPr>
          </a:p>
        </p:txBody>
      </p:sp>
      <p:pic>
        <p:nvPicPr>
          <p:cNvPr id="13317" name="Picture 5" descr="Houston_AIRNOW_RDF_O3_budgeti_20070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613"/>
            <a:ext cx="8763000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579563" y="4343400"/>
            <a:ext cx="451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Times" pitchFamily="18" charset="0"/>
              </a:rPr>
              <a:t>Red</a:t>
            </a:r>
            <a:r>
              <a:rPr lang="en-US" sz="1200" b="1">
                <a:latin typeface="Times" pitchFamily="18" charset="0"/>
              </a:rPr>
              <a:t>=AIRNow MSA mean+Std</a:t>
            </a:r>
          </a:p>
          <a:p>
            <a:r>
              <a:rPr lang="en-US" sz="1200" b="1">
                <a:solidFill>
                  <a:srgbClr val="0066FF"/>
                </a:solidFill>
                <a:latin typeface="Times" pitchFamily="18" charset="0"/>
              </a:rPr>
              <a:t>Blue</a:t>
            </a:r>
            <a:r>
              <a:rPr lang="en-US" sz="1200" b="1">
                <a:latin typeface="Times" pitchFamily="18" charset="0"/>
              </a:rPr>
              <a:t>=RAQMS MSA (solid) Regional (dashed) bias corrected mean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06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" pitchFamily="18" charset="0"/>
              </a:rPr>
              <a:t>Impacts of background ozone production: Houston July 15-October 15, 2006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4810125" y="1476375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ouston_AIRNOW_NOy_source_attribution_net_ox_pr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11166" r="18182" b="4167"/>
          <a:stretch>
            <a:fillRect/>
          </a:stretch>
        </p:blipFill>
        <p:spPr bwMode="auto">
          <a:xfrm>
            <a:off x="4706938" y="1179513"/>
            <a:ext cx="4149725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ouston_AIRNOW_O3_P-L_source_attribution_net_ox_p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9666" r="15152" b="2834"/>
          <a:stretch>
            <a:fillRect/>
          </a:stretch>
        </p:blipFill>
        <p:spPr bwMode="auto">
          <a:xfrm>
            <a:off x="0" y="1112838"/>
            <a:ext cx="4589463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457200" y="5638800"/>
            <a:ext cx="8016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 sz="2000" b="1" dirty="0">
                <a:latin typeface="Times New Roman" pitchFamily="18" charset="0"/>
              </a:rPr>
              <a:t>Class 1</a:t>
            </a:r>
            <a:r>
              <a:rPr lang="en-US" sz="2000" b="1" dirty="0">
                <a:latin typeface="Times New Roman" pitchFamily="18" charset="0"/>
                <a:sym typeface="Wingdings" pitchFamily="2" charset="2"/>
              </a:rPr>
              <a:t></a:t>
            </a:r>
            <a:r>
              <a:rPr lang="en-US" sz="2000" dirty="0">
                <a:latin typeface="Times New Roman" pitchFamily="18" charset="0"/>
              </a:rPr>
              <a:t>Midwest/Ohio River Valley source with significant O3 P-L (40ppbv/ day) due to </a:t>
            </a:r>
            <a:r>
              <a:rPr lang="en-US" sz="2000" dirty="0" err="1">
                <a:latin typeface="Times New Roman" pitchFamily="18" charset="0"/>
              </a:rPr>
              <a:t>NOx</a:t>
            </a:r>
            <a:r>
              <a:rPr lang="en-US" sz="2000" dirty="0">
                <a:latin typeface="Times New Roman" pitchFamily="18" charset="0"/>
              </a:rPr>
              <a:t> sources along the southern Great Lakes. </a:t>
            </a:r>
          </a:p>
          <a:p>
            <a:endParaRPr lang="en-US" sz="2000" dirty="0">
              <a:latin typeface="Times New Roman" pitchFamily="18" charset="0"/>
            </a:endParaRP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1447800" y="166688"/>
            <a:ext cx="6605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Houston Class 1 Source Contributions July 15-Oct 15, 2006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457200" y="4006850"/>
            <a:ext cx="174148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O3 P-L (ppbv/day)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4887913" y="4038600"/>
            <a:ext cx="23876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NOy emissions (ppbv/day)</a:t>
            </a:r>
          </a:p>
        </p:txBody>
      </p:sp>
    </p:spTree>
    <p:extLst>
      <p:ext uri="{BB962C8B-B14F-4D97-AF65-F5344CB8AC3E}">
        <p14:creationId xmlns:p14="http://schemas.microsoft.com/office/powerpoint/2010/main" val="34832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8125" r="8125"/>
          <a:stretch>
            <a:fillRect/>
          </a:stretch>
        </p:blipFill>
        <p:spPr bwMode="auto">
          <a:xfrm>
            <a:off x="-76200" y="0"/>
            <a:ext cx="9220200" cy="688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308634"/>
            <a:ext cx="8915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Basin as seen from the NOAA P3 during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CalNex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" pitchFamily="18" charset="0"/>
              </a:rPr>
              <a:t>CalNex</a:t>
            </a:r>
            <a:r>
              <a:rPr lang="en-US" sz="2000" b="1" dirty="0" smtClean="0">
                <a:solidFill>
                  <a:schemeClr val="bg1"/>
                </a:solidFill>
                <a:latin typeface="Times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" pitchFamily="18" charset="0"/>
              </a:rPr>
              <a:t>Science </a:t>
            </a:r>
            <a:r>
              <a:rPr lang="en-US" sz="2000" b="1" dirty="0" smtClean="0">
                <a:solidFill>
                  <a:schemeClr val="bg1"/>
                </a:solidFill>
                <a:latin typeface="Times" pitchFamily="18" charset="0"/>
              </a:rPr>
              <a:t>Questions</a:t>
            </a:r>
            <a:endParaRPr lang="en-US" sz="2000" b="1" dirty="0">
              <a:solidFill>
                <a:schemeClr val="bg1"/>
              </a:solidFill>
              <a:latin typeface="Times" pitchFamily="18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>
                <a:solidFill>
                  <a:schemeClr val="bg1"/>
                </a:solidFill>
                <a:latin typeface="Times" pitchFamily="18" charset="0"/>
              </a:rPr>
              <a:t>What are the </a:t>
            </a:r>
            <a:r>
              <a:rPr lang="en-US" sz="2000" b="1" i="1" dirty="0" smtClean="0">
                <a:solidFill>
                  <a:schemeClr val="bg1"/>
                </a:solidFill>
                <a:latin typeface="Times" pitchFamily="18" charset="0"/>
              </a:rPr>
              <a:t>effects </a:t>
            </a:r>
            <a:r>
              <a:rPr lang="en-US" sz="2000" b="1" i="1" dirty="0">
                <a:solidFill>
                  <a:schemeClr val="bg1"/>
                </a:solidFill>
                <a:latin typeface="Times" pitchFamily="18" charset="0"/>
              </a:rPr>
              <a:t>of </a:t>
            </a:r>
            <a:r>
              <a:rPr lang="en-US" sz="2000" b="1" i="1" dirty="0" smtClean="0">
                <a:solidFill>
                  <a:schemeClr val="bg1"/>
                </a:solidFill>
                <a:latin typeface="Times" pitchFamily="18" charset="0"/>
              </a:rPr>
              <a:t>long-range transport on California Air Quality during May-June 2010?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b="1" i="1" dirty="0">
              <a:solidFill>
                <a:schemeClr val="bg1"/>
              </a:solidFill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Does assimilation of satellite ozone and aerosol retrievals 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improve 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forecasts 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intercontinental transport?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beans\users$\bpierce\Data\Documents\Attachments\sep_25\Aura_Science_Team_2014_pierce_Page_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134311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b="1" dirty="0">
                <a:latin typeface="Times New Roman" charset="0"/>
              </a:rPr>
              <a:t>Evaluation of Real-time AQ Model Forecasts </a:t>
            </a:r>
            <a:r>
              <a:rPr lang="en-US" b="1" dirty="0" smtClean="0">
                <a:latin typeface="Times New Roman" charset="0"/>
              </a:rPr>
              <a:t>during </a:t>
            </a:r>
            <a:r>
              <a:rPr lang="en-US" b="1" dirty="0" err="1" smtClean="0">
                <a:latin typeface="Times New Roman" charset="0"/>
              </a:rPr>
              <a:t>CalNex</a:t>
            </a:r>
            <a:endParaRPr lang="en-US" b="1" dirty="0" smtClean="0">
              <a:latin typeface="Times New Roman" charset="0"/>
            </a:endParaRPr>
          </a:p>
          <a:p>
            <a:pPr algn="ctr"/>
            <a:r>
              <a:rPr lang="en-US" b="1" dirty="0" smtClean="0">
                <a:latin typeface="Times New Roman" charset="0"/>
              </a:rPr>
              <a:t>Lead by Stu </a:t>
            </a:r>
            <a:r>
              <a:rPr lang="en-US" b="1" dirty="0" err="1" smtClean="0">
                <a:latin typeface="Times New Roman" charset="0"/>
              </a:rPr>
              <a:t>McKeen</a:t>
            </a:r>
            <a:r>
              <a:rPr lang="en-US" b="1" dirty="0" smtClean="0">
                <a:latin typeface="Times New Roman" charset="0"/>
              </a:rPr>
              <a:t> (NOAA/ESRL)</a:t>
            </a:r>
            <a:endParaRPr lang="en-US" b="1" dirty="0"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369" y="3505200"/>
            <a:ext cx="3386831" cy="1200329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RAQMS used for O3 and PM2.5 lateral boundary conditions (LBC) in NWS CMAQ/NAM and ESRL WRF/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533400" y="1295400"/>
            <a:ext cx="785336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400" b="1" dirty="0" smtClean="0"/>
              <a:t>Regional Air Quality Forecast models:</a:t>
            </a:r>
          </a:p>
          <a:p>
            <a:r>
              <a:rPr lang="en-US" sz="1400" b="1" dirty="0" smtClean="0"/>
              <a:t>Georg </a:t>
            </a:r>
            <a:r>
              <a:rPr lang="en-US" sz="1400" b="1" dirty="0" err="1"/>
              <a:t>Grell</a:t>
            </a:r>
            <a:r>
              <a:rPr lang="en-US" sz="1400" b="1" dirty="0"/>
              <a:t>, Steven </a:t>
            </a:r>
            <a:r>
              <a:rPr lang="en-US" sz="1400" b="1" dirty="0" err="1"/>
              <a:t>Peckham</a:t>
            </a:r>
            <a:r>
              <a:rPr lang="en-US" sz="1400" b="1" dirty="0"/>
              <a:t> (NOAA/ESRL/GSD)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-</a:t>
            </a:r>
            <a:r>
              <a:rPr lang="en-US" sz="1600" b="1" dirty="0">
                <a:solidFill>
                  <a:srgbClr val="FF0000"/>
                </a:solidFill>
              </a:rPr>
              <a:t>WRF/</a:t>
            </a:r>
            <a:r>
              <a:rPr lang="en-US" sz="1600" b="1" dirty="0" err="1">
                <a:solidFill>
                  <a:srgbClr val="FF0000"/>
                </a:solidFill>
              </a:rPr>
              <a:t>Chem</a:t>
            </a:r>
            <a:endParaRPr lang="en-US" sz="1400" b="1" dirty="0">
              <a:solidFill>
                <a:srgbClr val="0000FF"/>
              </a:solidFill>
            </a:endParaRPr>
          </a:p>
          <a:p>
            <a:r>
              <a:rPr lang="en-US" sz="1400" b="1" dirty="0" err="1"/>
              <a:t>Wanmin</a:t>
            </a:r>
            <a:r>
              <a:rPr lang="en-US" sz="1400" b="1" dirty="0"/>
              <a:t> Gong, Sylvain </a:t>
            </a:r>
            <a:r>
              <a:rPr lang="en-US" sz="1400" b="1" dirty="0" err="1"/>
              <a:t>Ménard</a:t>
            </a:r>
            <a:r>
              <a:rPr lang="en-US" sz="1400" b="1" dirty="0"/>
              <a:t>, Hugo Landry (Environment Canada)</a:t>
            </a:r>
            <a:r>
              <a:rPr lang="en-US" sz="1400" b="1" dirty="0">
                <a:solidFill>
                  <a:srgbClr val="0000FF"/>
                </a:solidFill>
              </a:rPr>
              <a:t> – </a:t>
            </a:r>
            <a:r>
              <a:rPr lang="en-US" sz="1600" b="1" dirty="0">
                <a:solidFill>
                  <a:srgbClr val="FF0000"/>
                </a:solidFill>
              </a:rPr>
              <a:t>GEM-MACH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 err="1"/>
              <a:t>Youhua</a:t>
            </a:r>
            <a:r>
              <a:rPr lang="en-US" sz="1400" b="1" dirty="0"/>
              <a:t> Tang and Jeff McQueen (NOAA/NWS)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- </a:t>
            </a:r>
            <a:r>
              <a:rPr lang="en-US" sz="1600" b="1" dirty="0">
                <a:solidFill>
                  <a:srgbClr val="FF0000"/>
                </a:solidFill>
              </a:rPr>
              <a:t>CMAQ/NAM (CB-05 - experimental in 2010)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400" b="1" dirty="0"/>
              <a:t>John McHenry and Don </a:t>
            </a:r>
            <a:r>
              <a:rPr lang="en-US" sz="1400" b="1" dirty="0" err="1"/>
              <a:t>Olerud</a:t>
            </a:r>
            <a:r>
              <a:rPr lang="en-US" sz="1400" b="1" dirty="0"/>
              <a:t> (Baron AMS)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– </a:t>
            </a:r>
            <a:r>
              <a:rPr lang="en-US" sz="1600" b="1" dirty="0">
                <a:solidFill>
                  <a:srgbClr val="FF0000"/>
                </a:solidFill>
              </a:rPr>
              <a:t>BAMS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r="8176" b="16618"/>
          <a:stretch/>
        </p:blipFill>
        <p:spPr bwMode="auto">
          <a:xfrm>
            <a:off x="3544440" y="2664262"/>
            <a:ext cx="5599560" cy="349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030766"/>
            <a:ext cx="800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81800" y="4191000"/>
            <a:ext cx="2286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4298" y="5410200"/>
            <a:ext cx="2286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JTORQts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73914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0" y="0"/>
            <a:ext cx="9129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CMAQ/RAQM-LBCs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at Joshua Tree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7239000" y="2309763"/>
            <a:ext cx="1905000" cy="2308324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NAM-CMAQ does not resolve sharp gradient in ozone at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tropopause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resulting in higher ozone in free troposphere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611188" y="838200"/>
            <a:ext cx="98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/>
              <a:t>Model</a:t>
            </a:r>
          </a:p>
        </p:txBody>
      </p:sp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609600" y="3576638"/>
            <a:ext cx="75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/>
              <a:t>Obs.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28600"/>
            <a:ext cx="6295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Who am I and what am I doing here?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974" y="1066800"/>
            <a:ext cx="8763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Work at the NOAA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National Environmental Satellite, Data, and Information Service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(NESDIS)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as an atmospheric scientist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support the NOAA Air Quality Program</a:t>
            </a:r>
          </a:p>
          <a:p>
            <a:pPr lv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Reside at the Cooperative Institute for Meteorological Satellite Studies (CIMSS) at UW-Madison, which hosts the NESDIS Advanced Satellite Products Branch (ASPB)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Collaborate with NOAA, NASA, US EPA and State and local Air Quality Management (NOAA Air Quality Research Program, NASA Air Quality Applied Science Team, GOES-R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Alogrithm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Working Group, etc..) </a:t>
            </a:r>
          </a:p>
          <a:p>
            <a:pPr lv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Real-time Air Quality Modeling System (RAQMS) to support Air Quality field missions and develop capabilities for air quality forecasting 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(TEXAQS, 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, ARCPAC, SENEX, FRAPPE/DISCOVER-AQ, field missions are fun!!!)</a:t>
            </a:r>
            <a:endParaRPr lang="en-US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QTEhUUExQVFhUXFx8bGRcWGBweGRccHBsWHBggHB4dHiggHRolHRgcITEjJSkrLi4yHB8zODMtNygtLiwBCgoKDg0OGxAQGy8kHiY3LCw0Lyw1LCw0NC00LCwsLCwvLCwsLCwsLCwsLCwsLCwsNCwsLCwsLCwsLCwsLCwsLP/AABEIANkAyQMBIgACEQEDEQH/xAAcAAABBAMBAAAAAAAAAAAAAAAABAUGBwECCAP/xABKEAACAQMCAwUEBwYDBQYHAQABAgMABBESIQUGMRMiQVFhBzJxgRQVI0JTkZJSYnKhsfAzwdE0c4KTsiQ1Q8LS4WN0g6Kzw/EX/8QAGwEBAAMBAQEBAAAAAAAAAAAAAAEDBAIFBgf/xAAzEQACAQIEAwcCBQUBAAAAAAAAAQIDEQQSITEiQVEFEzJhgZGxQnEjocHR8DNSYnLhFP/aAAwDAQACEQMRAD8Ao2iiigCiiigCiiigCiiigCiis0Biis0YoDFFZooDFFFZoDFFFFAFFFFAFFFFAFFFFAFFFFAFFFFAFFFFAFFFZoDFFbquelS/lz2fXNyRlSgPhjLY9R90epoSk3sQ8CltpwiaX3I2I88YH5nar24T7Lba0jMtwQqqMsca3/PGB8hUo4IllLbtNw9Irll2AZiMN5MSCVPjjT5UJskc+2HIV1J0UfBQzH/7RT1B7JLxvB/+WR/Uirj5s43PHwkXluyxsER2CpldLFQwAbcEA9fTpSng3EC3amC5muXFtrCSBdBc6tOkhV3yuD1G46V0muhF0U03sdu/J/0L/wCukNz7KrxPuSH/AOm3/lJq0uVObIpXtknurmG9LDtYZ1ZUkYhgUVSAoGojTjB2Gc53duJ3U8nGktYriWOL6IZpAmkjVrKJjUpwfHFdZ10F10Oeb3lK4jOCvyOQfyYCmi5s3Q4dWX4iuo7Li8g4i/DrrRODAJ4pNAB06tLK43XII94Y+FN1lw2x4i1wgtnhMDlHkQr2ZZeuk9Dt5qKm9N76A5lIrFXRxv2URyhnspopwDv2TLqHoQCVJ/Kqw4xy7NbsVdD3euxBHxU7ipdF7x1RAzUVsRWtVWAUUUVACiiigCiiigCiiigCiisigACnPgfBpbl9Ea7feY+6o9f9PGlfKnLUl5LpXIQEamAz16BfNj5V0Vyhy5a2XZxM0azFdSRMy6sDYtjqzZ6muW+SO0ktWRXlX2d29nEbm7bQqgFpH97G2MfsLn51avC44VjXsNGgjIKYIbPjkdfjSbmiy7ezuIsZ1xOACM5Ok6dviBVdcH4XfWYS54ag+jTsp+gyPqChwCzhxkRD0ycY8elStCHJstp8EEVVdjyYpLtw+YWl9bO0TBP8OVVOY+1TxBjZe9jrny2feO+0i2th2YHbXAHeigbUqHyaQgAfHr6VAm5r4hdMwgEVrGzqHaBBqBkbALyMN8k+AFaqeFqTWa1l1ehU5xTsTK04ddS8Iu7W8SOGZmlVSXAiIc61YHJIUMx2OD3fCvKHjqxpFFNxOxQRxFC0T6pGPZsinOcDDENj0quDy5LMzm4lDFQCC7mXOrtAM790ZjYHFJn4PCLpYA2lQuWJKDUdJYhTjC+CjJOd61U8DTk2s+19kcOo1yLGm4/aXLW4vOI2TJbyLIOyVg0jp7pJYnQM7kDOfOlVlexniE95Be2M5mjSNYml7NkVPI97JO5IxVcTcMtF7RO2JOW0uZEwoBjVQwA72S7Hw7qk0n4xwuFTDDEiyO8hDMzI7BdQRPcwBq7z48NqhYSlJpRb9Ud5nzsXAnDntmueJTZuLl49CJbozLGiglUTHebLDJbbfwpk5e4SJODLYmXsrq9SWVjjcNrBkDA77ArGw6jJqGvwVrXMltcTQ4ldSInyuoYEaAZw8hLDJOy4Oele0XPd4p7O+txcrGQc4MU0ZPRkde7nB6jr51nWGzq9N3+SW7bk65JkEtz2M8CwXnDlCsYCOzlSVO7uMHTjB0HIyAfDaXcc4BBdJpmQHycbMvwPUf0qO8g8f4dJqW1PZzOdUkcxPbsceJckvgep2qRcbvTpeCFgLlonaIHoCMAMfADUwrO81OXRk3KN5/8AZc9vmWLvR/tgdM/tgdP4ht8Kqy5t2RirDB/v+VdIcgyvJFHokm+kxyaOIRXLlh0bWQGzpyQNGjAxkHNR7nvki3ukknsCHCMe0iXqh6koOuCN8dCDkVenGq8r0l8klF4rFKbu1aNirfn4EUnNUSg4uzBiiiiuQFFFFAFFFZoAFOnL3BXuphGmw6s3gq+J+PkPE02xISQAMknAA6knpXRfsm5NWCMO472QW9X8vgv9a4nK2i3O4rmx35a4fZ8Mij7eWGBiO4JZFU79Tud2Pifl4Ue0bgtvcLbzyRmYK2gGN9JAmKqjK42GJAm5OACxrblaC04hFM88ccs5kdJ1cAvGVZgqb7qoXpjGdz1JpusrCCyg4lazyMeHx6CmpiWXWpLwqepOyYA37/rmuoxtotzmUs2rNbO1vuGj/tN+j2Sx5keZdUqnOBHE2QXY+ZHyqJvxqW6AtbMNaWKlVKqSZmViFLuc5C7gkDw3Jpo5g43JeOryDs4k2hgHuxL4E/tSEdT4U22fFDDIskbAMp6ncHzBGd1NfQYfstxp55NZnsjDUxVp5UtCSTcCtogEkdUBiDLhtKsdUis6+ZGEOnfqds0hvuaRhRHHnSo3k8CrK64C4911JGTvqIxTHeX4kbLON8nBOy5JJAHxJOPWk5lH3cfH++lbKWBTSdaWZ9CmVZrwqwpueISvuzadiNttixYjbqMk7fKkUqg75xnz8fDIrIHien9a8ZGJ3r0I04xVoorUm9w7HoMr+dZj7vunveu3Q529c1pcHc/35VrLuM+Pj/kahpMsTFtnxiSIqRnuasK2So1gh9j4kE7g5p+s+ZkkDLOM6iXYdVZ8qI8pg+5GpUDcZ3NRLtfBtx5+I/1rwcYOBv6jp/8A2slbCUqnKz8i+FSSJDxhrcN9k7F1JbKbCLByBG4OTpBxuMZGx8pNy1z/AJaJL537mRHex4EsOrqsoIIdDtnI8AfAEV6GcAhhnI2znI+f+VeCBl3BB8/WlTs3PTUZJu3M6VTU6St5LHhkU11Lcdo0/wBo8zspabAAURqoAIwQAAPjTTwiHiNw0nE/8ElAtvZ4GJIwcgTk7hmzkEYKk5wRlTWfJvNKQBbe6Aksi4Yqd2tnDAq6emrcj1PwN4cR4/cDWbe17VFRXWXtO5IjZ3j0qxZgMnSMeGOtfMYnDyoSyyNEZXRX/tb5CBRrqFMA7you4Rj1Yfuk9fzqjLiHSxU9Qa6Z5a4/dXt9LGJIJLKFNMjxxELJIw9xWZ2JCggk7dCMb1VXtY5NNrOSgPZt3oz6eK/Fc/MVZH8eGX6l+a/dElbVistWKxkhRRRQBWwNYrK0BO/ZPy8bi57TGRGQF221nO//AAjf8q6A4jazQ9m8M0KRQocxzZCyk7ks+e4QF2OCO82QdsRv2S8vdhbDwYL1I++wyTjxwMCvC49mkaSGW4WbiKk6iJJWEinx0oCI3G/TbHrVUHmbkWT04TS1g4XxG8Z4p5Le9H+J9FnUCUDx1KGR19Rg9M1DeY+IrdzCG1/2O3Y6WJJDv9+WRicuT0XxOM+NS3mniEEdlHBw63EEl4WjXEeh1jG0r42YfsjPiajs3CDboIlQhFGcjB8cEkrnfPXPTFe12ZQUp55P7GPEVGlZCey4PFpDNlz5t0+S9PzrS8tFA22+G1OtnC3Z7owx1Gk5HU5IxkD1+NJru1ckgI5PlpbPp4V9FTlGMtzzkpEN4nZHwOfjTLp/Opjf2MgXUUYAjIJB3BJGQOpGQelRziNuykFlZc9NSkZ+GRvXo0pwmraF0biYTNtvnHga3jkyfXy/vrXhR/fwpUw3OIsnue853PxrSNsHfodj8KBdEbHT8dI/vNbNcN54+AxWF6aMnLZmLexeSQRKDnx9B5/DFPkdgwJjtImldR9pKF1BPh4D41jg0MotpZY0Z3chSQMlVyBn5sQvzFPfBkms4ZIhbM88uQyHV3AqsCWAB93rkEHPj4E55ItxtfTT59jrci00CJktqlYY1EZ0AnplvOsrbyMuoWrFD0YI2/UbHx3BHyPlVijj7oB/2UYUKCO95OF+5jV9ptkZ2XrXmvMk/RbXBA1feXARg74yoHUNny19DioeNrf2L3RHD1Kxntg3QEEdVPUeB/I7Gp97MOaJXjfhbTtEzqfosw6o/XQc/dPgPiBjamfma+muezAt2UodwqsSWIA37oIzjO/XOfGoreJJE6vhkcYZcggjfKkZHmMj5VT2hQWJoZpWUl6l1OWV2RffCuPWPCLOO27TtrgZ1RQ/aTSSkntMgdO9kb+ApPeCfiUE0F5B9GmbM9ojEFtCaVYN65O48n9Kae3N7ZxS2kYW64hKsF1Mo3g0Ie1KnqutU8fAnxqe8I5MjhuVue2uJXSPs41mk1LGpxnTsGyf3ia+QTlSqabo17nKfFLUxyMuMbnY+G+CPiDtSKrQ9t3L/YXbOo7sv2g9M7SD9W/zqsCKuxMUpZo7PUhGtFFFZSTJp45RsO3u4UIyuoM38K7n+mPnTPU+9j9j2l058VUKPi7Af5VxVdoNncFeVjpDgFvogQeJ7x+J3pxK1CuZuZgydlZSapUcamQd1ezOShbp3iAhAPQnpTlJzhbtbzyxv34YWkaNgQ64UkZUjzFc0pRv3a3VhNPxPYrbiHFu34pcTJjTbaYYhjYaSWfb1bIPninC1mnZXMMcSqD5N72ls9SQSVJ97I386h/KIwHVj3mVXJ8STq1H8yKktgJ3DJEwAGcjG3f0rvgHxAwfDBr6xUFTopWV11PJlUzVGKY+NXSgq1uR3veCttr90AFjqyWf9r3ugxXpNxS7LahEDhvd0sRqIGAe9nOBkfE/JsvLniIywU7kHKqhJIIK4xuRnfbz9a9LWz4jIhLtoUk5WNYzJuCvXOlRhjpJOfTYVEoQhHO8nudpX6nnNfX/AHisQyqZOVJJ8AQC27AnUBjrvg1BuY+NS3AjEmPsxgYBGdlBJyevdHTHwqzUW5VS/ZrDGqjU7opdwo05b7zNv4AAbeVRTiPL9vOSYg0OBu+R2WfMqThB6BvlVuCxdGM7yivJoN+ZAK2VSSABknoB1NOd3wORAxTTMg+9CdWB5ldnUfEfOl/JvALuWRbmKIiOFteXB+0K76UH3mPTyGetetiu1KFClncjqnTc3oME9uy7OjLnwZSM/DNJ1z7u5/Z9f/fwq6rvghuUKXEUgDnWXwuYzkYC79fu4x49Krfm7hq2F7piOrsysirKMkfeAfAAIxg+GxryaPa1LGpqH9RK/oXSoShuP3COI3NlZoY7YsSxV9aP3TluzyANjkqRnr3fOpZHxi6fRiONH0B217BQ5UjVkjSScDB6+VRngHOs84kVzGHOGXCnGwQdNX/w1/n51vy/xS5llnWVYBvHHiQHsydhCqjJJ3TOc4658amtSk05yjFepR5Jkhnvr/ZhEjEkEBQzEDK9e9jGUXc5O4wcGmxOI8Q7qCHvDSmp0bOcArqJbSCU9BkE5yd6Vu17lQCgUhTnCaVwqsBjOcgIu3pmkF1NxEIVXSWDDu/Z+KkAsxIAwCAAfEr5iqoxj/gFfzN141dmGTXaSawV06dSZTtIxhc6izHTuTnALHYYFQvjfCL26aWd7d8sxJGwxjI0hSdWAFwNvu08cV4pxGCJHk0qHbfuxnUxVgdYG/eGRv1wKbpOfblRGCI2ZHLhyDkth9GcN0QucKABsM58bu6nTpynCMddNGWxtezJZ7FOItb3stlJ3e0XUFyDplQd4bHrpz0/Zq8Qa5V5avzDd2tzndZ11E/v7Pn8yaub2mc8x28E9ugm7d0KK/ZsEUsMZDkYOAfAmvFxuGl36Ud5W9y6EtDHtu4X2tksuN4pN/4XBU/zxXM8i4JHlXSHDuao+JcNe3Ky9v8ARjqJjbQXVckhx3QNQyMkVzxxJcSN67/ng1XUg/8Az2lvF29/4zrmI6KKKwHRmrb9g1vmSRvORB+kO1VJVz+wL73++/8A1jH+dVVvB7FlPxFrc28u/SEBiCrKGHf6HQTpk3HU6SSM+IFNXtLhSDhNwkSKgZVQBQB7zAVOKhHtk/7sf/exf/kWtGHpx75O2raK5zeWxUEE3ZurgbLsR5rtkD1xv8qf5rg6DobuPgkjxxnG/wA+lRw9f7/vNetlfNFtjVGeq+vmvkfTpX3FWlre10fP06nJjl9ezI2oNnvBjsP3BjOMgEIoIGM4pvu+a7gSdpGwix7qoowvdUeI39xa9J3gk3WQIf2ZNv5nY/I0z31uB1kj/UKmnTwz1aRsjKQ/8N56kkLR3Q7TIPfXYnZR31HvDujoVO1ZeNrjLG4R4k+7EDlfQQjdf4jt61CDPpyIyWJ8ht+dPfJ3CHaXt3JAjPdwSMt16jwGax4qjQTvR38tjuauryJBwyTLBIB2akgPJ1k0nqXbwUDfC4GPOrDS8eBQpIdEGMOAGO/gw28+o8OtV/xri0KTRC5RpIiWfs4wq9pIunQZMY1KOu/XAqTcF4iOJQuyoUaN8EZB94ZyD8tNfP8AaeHbg3NcK3NGCeW1tyUSXwMJkiO+PHqpGxB8jv4+YqlfahvdhickwR5J6n31OfkKs61gUIMvlC2MIQxyNjupKjGevUY+FRH2kcsySSiSECQGEKFjIzs0nQH3uuNsnI6V5PYVoYyavpZno4tt0U2tbla8OmZcFThlOQamNhzX3CrHs2OCXVQdxnBBIJBGTSUcpBFxJL2cx6x41CMeAkZc4c9cDOPHfamu/wCCzRDUyZT8RO8n6h0Po2DX6Fhp0K1JQm1c8iWr0HiW+Y7/AExiMluq9WTs2PTqU2rEnNMy+5O7MBgE4xjb0xjbwHXFRmitqwlJfSvY5vLqLb7issoxJIz7g7+BChR89IxTLK2pvQV6TyeA+f8ApXqYhHud9gQvyzv/AErBiJxfBT8K+S6K5sX3XDZY7bU6MoOlgT+8dvgcY6+ddKX/AA8cQ4b2ZwO2t1IYj3WZAVPyNUhzSCLHbtAmmPZmhYjZSA7Ie0J22yMevSr45J/7vs//AJaLr1/w1r5jGV5VIRqbNN7GlQytoUcM4UsFqluo7qRBPjhdJJ9T1rkbmOLTMw8iR+RIrss1x1zb/tEn8b/9bVRSbdCpfyfyTzGOiiisZJkVbfsFuMPIvlIh/MOv+QqpKn/sevezupB5oGH/AANn/M1VW8BZS8R0RzBzAtroXs5JpZc9nDCup2041HyCjIyTgbjzqMc+cRF3wi6YJJG8WkvHIuHQqytuPIjcEbGn3mO/S2eK5YO50vEscaanfXpfu+WBGSSdsZ8q8xZi7gumycXMXZdmygGIqrrgkE5bU3XPgMVfSlaSl9ip9CjH868c0r4FYtMmCyoUXD6zjBB0H1yDtW3FuHGBgpZWyNmXONiVI3A6EYr7qOJptqF9dz56dGSu7aDc4B/968WgUZyo/KvV611YHzq2UU90ISaPDT0CjckAD1JwKntjbCKNUHRR+Z8T8Sc1FeAwa51OBhMsf6D+Z/lUxNZJ6y05F30kV51t8hJB/wCG2/wO38q8eTuYvokjvrIUKMxYz22+FGTsuOuobj+VPvFlyCPD+81Br6AJkAZHh5r8K4q4Z1IONrp7mqlO1nzLFveeLFFPYxSlidRUbKxKjIyd1UH90eYHjTbw/izSa54X13co+0VTj6Og6LFGT3tgBrAJG+MZNQKNgdsKfjhT/wCk1qzFSDggjppPT4EGsWH7JwtK+Xhb3/nQ0VK1SosrZPeC8OeZyoOAu8kjZCoviWz4+nUmnu54toAitiUiU+8R3pTjdnz4Y6L0AqEcM54mROymXt4WILKe6+3TEi7nHk2RUp4FdWVwwImIABJgkGJnxvpQjuuSRjY5qmvTcZXeqXS9ihUnFcJrxDgdtJA088fYuxxG0HdMx+8TGe5pG5LDTUQveV5TnsGWVfHTtIB/Adz/AMOr5VIOMcRknmLSKU091IsYESjooGB+fiSfSnTgFsoBuJR9nGRgfiSdVUeg2JPlVkMTWp07OW/L9DmNS8rFWOOzJXSQw6lxgj5Hp8627MvoHicj4b9T6AHrVl8TkW4JNwiS5JO4wy/wuuGUfnSBuBRWkRvE7RwuQsDDLHJALB1IIjBGNWM5I6iupYvLT21NNOSmxLzy+iAQqMBmBUAMAQAoBB1Mj+jKenUVe31hHY2cGsO2lI41WNC7s2kAAKu52BPwBqjLi3+lcTtrcDGZELbddhITsFBGk4yVDdQfOrZ5z4baLPFNOZEVjhpElnGjSPswFibAJJPeZcbYzuK8XE8NOEeerNN7ybJLw7jCzwtKiyKoyPtUZG7o37rAHFcj8xyapifMk/mWNdMtciDhEsoaYqY3ZDOSZMMSI85AO404BGQDvvXLnE2zI3pt+QxSnw4ab6tL5Y5iOiiisZIU98m33Y3cLn3S2lvg3dP9c/KmSt1NRJXTRMXZ3Ot5pWeyEqdl2kI1Bps6F0ghycb4CEn86bfZ1fKFkhBUxKy9i6wmCJtQOpIlfvsFK6tRJz2nU4pH7KOOi4twG31ruD+0vdcfPakiwQ298HkheYxS6Gu55GZ+0fQyrFGQQFVXByNI2O+Qa4pO6+x1UVpEY5osBacUmRtSwzHte74pIcSj5OMnx328KQcw25GlwML94dpq0sxJU4Yll1KAe945qyvaxy+bi2E8YzNbZcAdXjI+0X12GQPNagPCZ1uYNDa5GPu7YUAAYcuABlV/az06b19FhcRwwqL6dGvLqedXpXbXUi7r5flXi/T5/wClKLqAoxU5yPQjP5gH+XjXiX2+dfRqSkro8tKzsx55RTeVv4R/U/6VI6YOU22l+Kn+Rp3vrnQhIBJ8B61k3l6l0nbUScVPhUWvrcMd6fOD2klzKwYsDp8F6nOw3IUeJ3Iz0G9ZHJ9xJgl0XUMoG1Ak6kCggju51g538RWhV6dB5JS1OYKpJ3WxEJrQedI5IivTcf30qbnkuQg65BkMR3d1KjcsD8A3zUimjj/Ks9smsyRuhfSNJIJ3IzgjpqVh8h50liaFV5efI2QjNLUjiuDWPGtbhCpz+de6Km2STnyGP61RtJxluWW5od4eZZUOiULPGD7smdS/wyDvr+ZHpUug45DdJGkR7LQuFhl2yT7xEmyM7HJ+6egwcVXlxMAx0qOvU7/12pNJKW6kms1XCwk77MmyaLSjtTr0vlAAWdmGNCAEsx9AAahfFuPSy3IlhZo8KViCnGiMHCg/EDUc+LZ8qQwcWuWiNuJX7FsAqTkAAg4yckDI6DY1ogJbTECWJCIB1dsYA+Gd6rhQUbyqExio+Esz2KcJaa9mvHJYQqUVzvqkf32336Z/UKlvNV+5vQYjdROi9isqQxSxOXKEqytlwuop3thtT1ylwdOG8PSNmwwGZHwTmR+uwyT3jgDHhTNyfYyTTB5og6xSO4nM6y6n7i4i0tlVyrMVYDB0gDavnMTV72q2tjWlZHj7Z+JdjYRwlstI41HzWMaiT8WC/nXNUrZJPmas/wBtnMHb3bopykf2Y8iRvIf1d35VV5q2vwUoU/V+v/AjWiiisZIVsK1rNAT/ANk3MBguOyzgOQyeWseH/ENvlV+cT4Ml6I37aSOFlPbRxkL2wx3Qz41KFyw7pGQa5IhlKkMpIIOQR4EdK6L9l3NyXMPZyEHV3XU9AxGD/wALiqnwyvyZb4o25oklrzLbQH6IJJZ2hXEjrGXEa7BQ7IOo1AbZPifOq6514LJw241QlhazPqUKxCq+e9G2OgP3T8R4AVLeMWk1k+m2EixxxgW8cSLodySZXuZWXAQbZBIyMkZO9SSKa14pauu0kTjSw3BB8x4jplWGxGCNq2Yet3UrtXT3RnnBTVirbuKO8jBVW1Kh0KNOsaRg9oxIATOMZyx3qHTQkalOzA7g9QRsQfDNSbi3D7jhM+h8vE57kpAxKAdlY/dlHp19elKJo475cjAlJwGAxueoZV3EY6KTlmYnfFe7h8Q8Pqtab59DDVpZ9/F8jFyrLplZT95R+an/AENSqSA6UPe74fvZURRsNIQSHrlmYAY8wcdag6kwXC7qdDjJB7uDgMfyPT0xVhcSitoyD9IyjL11ArnBOemT1Xp6+Va68tVbnqZpR4dVfyZHIuD3PaPJHcaTrERj0lCw7pOQW2AD5BJ3welaXnL1yXx9MwVOAqh/dyemG3YlDhfEr6ilV3JB9JARlZRAT35cJJLqbSrOCMYGOmOmPOvKWGzcAtKiNuW7OUnfU4AUt4AaDkjoT84zzur+X0otpyWnCl6ieble4Klmu9KjJJw+NPfLZIb3+6+UH+dYfk6d1XVckqe93gSVLEbnvYVfEknbBpRLbWjJoN6xiDpiMyDqzLrztjGlic+BDUnWysgrKbkhGxhTIDgkqNWB+HqZe9kEKT03qO9qJ3Unf/U0KzEPFeTlCuy3C6EQs5ZTlQmA5GD3h2ndGNznHhmoZY9QPWrDteW4WiYrPKY5HRSFdSNeqIaSekgVndtY2GioZcRJFLKsTa1Q6Q5HvMNiRt0LBsemKiFWU6qTbb80d5bREZQsTgZ3/vfpSnhnDjLKsS952OMDoN9yx8APSvfhfCprpsJ7o95j7qjc9PE4BOkbnBqXpFbWlu8QYdoyYkddYc578cik93R7jD5qfE1zicXk/Dp6yf5ebOoU9LvYbOJ8Nt47RdJHbAnDYkXUBIVZtLbdmFBwxAOpf3hUo9k/LKIPrO6ysMYPYAgknwMmkZZiTkKANyds7Um5L5Um4pKs9yX+iJgamPeuCvQD9wHqf8+ll3Sw3wa2hmltprVwVVRpKkf4b6GGHiIzjw+BFeTisTKEHSUrt7v9EWpJu9hu5u4iLmO3Mf0h7OQhma3jYlyje42AJYjqXAI04OrVtsffid2nCuHM4UJLIBpjAACuVCqO7sQijdvHGT1o5V5feKSWa7Do8cjNqW4fsJi3eaQRdEHePd6A5xnANVH7WOcjdTkIfs1ysY/d+8x9Wxt5CseGppvNLwrf9vU6ZA+LXRkkJzn18znJPzO9IaDWKrq1HUm5PmSFFFFVgKKKKAyKd+WuOvaTCRd1Ozr+0v8AqPA0z1kUaTVmSnZ3OqeAcVt+J2ohmxIrAEZ21gYO/wC8OhB61vzxxIwQTdj9i0axyyMpVWlhVvtViJ++EUjPhqXzzXO3KPND2cm2TGTkrncH9pfI/wBa6I5d5jgv41Emhm+47KCNWNjg+648q4jw6M7azaoc4LFLq3eK50zRvuob/E7NlUoXxgrICTuMHp41V3NHIt1YMZbZpJYf2k/xYh5MB76/vDfzqR33BLyBv9okLuOwjuclhHEF7SeWTO/anBVRuFIBGMmnrhXO0X0VndJF7O2Eo1nLSLkqvqHcgYB37wrXh8TOg+HboUzgpblG6w4zs3mR/fh+dO3AeILjsZOn/hlsbeSn59PiR5VZ/FOVLDiDMwBtrtQhk0YBVnGpA6+47EfOoLxz2ZX0JJRVuU84iFf5xsRv/CT8q9+l2nRqpZuGRgqYR2a3Q2W3EooppROI4yulVWRGcMNf2hAVT3tAwOnWt7riPDXdSGZQrrtpbdcKzFu6ckHVHjfOVJ2GaaruWWLC3UTd3YGZCrL6aiMEfOkE99EOij8hW6HdVXmztP7o5y5EkoEge44aR7+7IM92TSHxIcFgmQhbTkqM4OAKQcWNiIj9HZ2kyMFtfQtJkEFQNk0fMn1pik4gn94pFPdFtht8fCrZd3S4u8btyLIpy0y2Hfh1usolaR5BFCFZhF75LsEULnYbnc1IrPl61iRWmZ9IJJ7TSqai7IqOoywZe658CPSmTljh92G1WiTO7DBaNCVIOCRlxpxsDnfwqbcF9kt5O/aXbrAGOW73aTEnOf3VO/mfhXi4mreo5zqWvyW/2NMLJWsMF7zKSBHbx6Mlez0r3hjQwEa4OSriRQTthqlnJXsulmKz8RyEzkW5PefHQykdB+6PDbbpU84LyrYcLjaUBVIHfnmbLY26s2yj0GKVLzbbtc/R9YydIVsnvM6qyacAjQQwAckAnIGa8yeLSWWkrLrzLLX1ZnjvGFtViigRDLI3ZwxklIgRvhnAITug4GMk4A86jXB+HTXdx27IIQkzM0uWS6jOMPbt3dEkQIwG1EFdOBnelNrycTNciYKto+xTVq7bTpaOTOzRyqQcvuST5KpEc9o/tFSOM29q2FA0tIvVgPuoeuPAt+XnWelSdR/qdHn7W+fVCtawtlQcSMPvkfcB8s41H5fGirmcuxYnc/2K3vb0yMSfkPAUlqyrUWVQhsvz8yDNYoorMSFFFFAFFFFAFFFFAZBp24Bx6W1fMZyp95D0b/Q+tNFZFGSnbY6L5I9pcc6hJCW2wVb31Hjt99fhvUok4HDLHD9GYGCF+0FvnuOy5MaknJRVfDBR3dumK5QikIIIJBHQg4I+dTPl32iT25Gss2PvqcPj18G+dQtDrR+Ra9321pGzzRgsiSXk5dAySXJKrbIjFfuMF7wxgBfM0/cC5pKdnbXBaWdWSKWVcFTK66hsADjBGrAwuR4b0xcA9qcM66ZNL56jYNjxyjbH5bVKOGXti0zTRv2cj41qWZA5AwCUJ0lgMDPoN6k5cWhdzLxqG2EfbIX7SVIwAoONbKups7BBqGT8vGtLvlXh8jfaWlqzeZiTV/TNN3MfKxu45yJsySBRE2WCRhCGUFVbDd8askb58gMMc/CJLu9ukKxh1S2BmycxsnfdoxpBJI7ucj16VKk1sQSGfkfhiKW+gwHSCcBASQOuBnevPgUHDiFeCzhjjaFZll7KNQVfOB+0GAAJyMYI3pk4BwkzzSyIqr2F5P3w/ekVkKiPHgmWBOdtthnceltyPO0NvG7RxFLPsJChLNqV43iYHSNQUx7g4yGIqc8uosSl+ZLVBGFkX7VtMelWKs+WAUkLhSWUr3sbjFReDmu4kSOVYyklxDLFGjsphW5hEhxgDUNTKy5YjOgDG+7txXlszBDdXQGgAns1VF1LIHV1DFirZGCcnIJHjSK64vwq2LMAsjmQy4UFwJPFl1HQjbnpjqaRg5bK4EMFjdXbrKpdhGYZI/pSldLNlLuF1CjUujvA4O7DBwKdWt7Phsa9rKzBGJijJzpyxZVVB7wQsdJYd0dCMVBuafbEd1hxH/Dhn/M91flmqo4xzLNOxLM2/Uk5Y/FjVqpRjrN+iBP+f/ae8+qKPuR/sKd2/wB4w/6Rt51VV1dM7FmOT/T4eQryJrFRUq3WWOiAZrFFFUgKKKKAKKKKAKKKKAKKKKAKKKKAKKKKA2BpysuP3EXuStjyJyP5011mhKdiX2XtBuY/L4ozIf5GnqD2tXA+9N/zM/8AUKrajNdKTROZlnf/AOvXGNmlH6B/5aR3XtUumGNc3/NI/wCnFV7miu1Ua2IzEkvecp5OpHxYlj+bGme64lLJ7zsfTO35DakeaM1Dqze7ICsUUVWAooooAooooAooooAooooBV9XS/hSfoNH1dL+FJ+g12ZRQHGf1dL+FJ+g0fV0v4Un6DXZlFAcZ/V0v4Un6DR9XS/hSfoNdmUUBxn9XS/hSfoNH1dL+FJ+g12ZRQHGf1dL+FJ+g0fV0v4Un6DXZlFAcZ/V0v4Un6DR9XS/hSfoNdmUUBxn9XS/hSfoNH1dL+FJ+g12ZRQHGf1dL+FJ+g0fV0v4Un6DXZlFAcZ/V0v4Un6DR9XS/hSfoNdmUUBxn9XS/hSfoNH1dL+FJ+g12ZRQHGf1dL+FJ+g0fV0v4Un6DXZlFAcZ/V0v4Un6DR9XS/hSfoNdmUUBxn9XS/hSfoNH1dL+FJ+g12ZR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jpeg;base64,/9j/4AAQSkZJRgABAQAAAQABAAD/2wCEAAkGBxQTEhUUExQVFhUXFx8bGRcWGBweGRccHBsWHBggHB4dHiggHRolHRgcITEjJSkrLi4yHB8zODMtNygtLiwBCgoKDg0OGxAQGy8kHiY3LCw0Lyw1LCw0NC00LCwsLCwvLCwsLCwsLCwsLCwsLCwsNCwsLCwsLCwsLCwsLCwsLP/AABEIANkAyQMBIgACEQEDEQH/xAAcAAABBAMBAAAAAAAAAAAAAAAABAUGBwECCAP/xABKEAACAQMCAwUEBwYDBQYHAQABAgMABBESIQUGMRMiQVFhBzJxgRQVI0JTkZJSYnKhsfAzwdE0c4KTsiQ1Q8LS4WN0g6Kzw/EX/8QAGwEBAAMBAQEBAAAAAAAAAAAAAAEDBAIFBgf/xAAzEQACAQIEAwcCBQUBAAAAAAAAAQIDEQQSITEiQVEFEzJhgZGxQnEjocHR8DNSYnLhFP/aAAwDAQACEQMRAD8Ao2iiigCiiigCiiigCiiigCiis0Biis0YoDFFZooDFFFZoDFFFFAFFFFAFFFFAFFFFAFFFFAFFFFAFFFFAFFFZoDFFbquelS/lz2fXNyRlSgPhjLY9R90epoSk3sQ8CltpwiaX3I2I88YH5nar24T7Lba0jMtwQqqMsca3/PGB8hUo4IllLbtNw9Irll2AZiMN5MSCVPjjT5UJskc+2HIV1J0UfBQzH/7RT1B7JLxvB/+WR/Uirj5s43PHwkXluyxsER2CpldLFQwAbcEA9fTpSng3EC3amC5muXFtrCSBdBc6tOkhV3yuD1G46V0muhF0U03sdu/J/0L/wCukNz7KrxPuSH/AOm3/lJq0uVObIpXtknurmG9LDtYZ1ZUkYhgUVSAoGojTjB2Gc53duJ3U8nGktYriWOL6IZpAmkjVrKJjUpwfHFdZ10F10Oeb3lK4jOCvyOQfyYCmi5s3Q4dWX4iuo7Li8g4i/DrrRODAJ4pNAB06tLK43XII94Y+FN1lw2x4i1wgtnhMDlHkQr2ZZeuk9Dt5qKm9N76A5lIrFXRxv2URyhnspopwDv2TLqHoQCVJ/Kqw4xy7NbsVdD3euxBHxU7ipdF7x1RAzUVsRWtVWAUUUVACiiigCiiigCiiigCiisigACnPgfBpbl9Ea7feY+6o9f9PGlfKnLUl5LpXIQEamAz16BfNj5V0Vyhy5a2XZxM0azFdSRMy6sDYtjqzZ6muW+SO0ktWRXlX2d29nEbm7bQqgFpH97G2MfsLn51avC44VjXsNGgjIKYIbPjkdfjSbmiy7ezuIsZ1xOACM5Ok6dviBVdcH4XfWYS54ag+jTsp+gyPqChwCzhxkRD0ycY8elStCHJstp8EEVVdjyYpLtw+YWl9bO0TBP8OVVOY+1TxBjZe9jrny2feO+0i2th2YHbXAHeigbUqHyaQgAfHr6VAm5r4hdMwgEVrGzqHaBBqBkbALyMN8k+AFaqeFqTWa1l1ehU5xTsTK04ddS8Iu7W8SOGZmlVSXAiIc61YHJIUMx2OD3fCvKHjqxpFFNxOxQRxFC0T6pGPZsinOcDDENj0quDy5LMzm4lDFQCC7mXOrtAM790ZjYHFJn4PCLpYA2lQuWJKDUdJYhTjC+CjJOd61U8DTk2s+19kcOo1yLGm4/aXLW4vOI2TJbyLIOyVg0jp7pJYnQM7kDOfOlVlexniE95Be2M5mjSNYml7NkVPI97JO5IxVcTcMtF7RO2JOW0uZEwoBjVQwA72S7Hw7qk0n4xwuFTDDEiyO8hDMzI7BdQRPcwBq7z48NqhYSlJpRb9Ud5nzsXAnDntmueJTZuLl49CJbozLGiglUTHebLDJbbfwpk5e4SJODLYmXsrq9SWVjjcNrBkDA77ArGw6jJqGvwVrXMltcTQ4ldSInyuoYEaAZw8hLDJOy4Oele0XPd4p7O+txcrGQc4MU0ZPRkde7nB6jr51nWGzq9N3+SW7bk65JkEtz2M8CwXnDlCsYCOzlSVO7uMHTjB0HIyAfDaXcc4BBdJpmQHycbMvwPUf0qO8g8f4dJqW1PZzOdUkcxPbsceJckvgep2qRcbvTpeCFgLlonaIHoCMAMfADUwrO81OXRk3KN5/8AZc9vmWLvR/tgdM/tgdP4ht8Kqy5t2RirDB/v+VdIcgyvJFHokm+kxyaOIRXLlh0bWQGzpyQNGjAxkHNR7nvki3ukknsCHCMe0iXqh6koOuCN8dCDkVenGq8r0l8klF4rFKbu1aNirfn4EUnNUSg4uzBiiiiuQFFFFAFFFZoAFOnL3BXuphGmw6s3gq+J+PkPE02xISQAMknAA6knpXRfsm5NWCMO472QW9X8vgv9a4nK2i3O4rmx35a4fZ8Mij7eWGBiO4JZFU79Tud2Pifl4Ue0bgtvcLbzyRmYK2gGN9JAmKqjK42GJAm5OACxrblaC04hFM88ccs5kdJ1cAvGVZgqb7qoXpjGdz1JpusrCCyg4lazyMeHx6CmpiWXWpLwqepOyYA37/rmuoxtotzmUs2rNbO1vuGj/tN+j2Sx5keZdUqnOBHE2QXY+ZHyqJvxqW6AtbMNaWKlVKqSZmViFLuc5C7gkDw3Jpo5g43JeOryDs4k2hgHuxL4E/tSEdT4U22fFDDIskbAMp6ncHzBGd1NfQYfstxp55NZnsjDUxVp5UtCSTcCtogEkdUBiDLhtKsdUis6+ZGEOnfqds0hvuaRhRHHnSo3k8CrK64C4911JGTvqIxTHeX4kbLON8nBOy5JJAHxJOPWk5lH3cfH++lbKWBTSdaWZ9CmVZrwqwpueISvuzadiNttixYjbqMk7fKkUqg75xnz8fDIrIHien9a8ZGJ3r0I04xVoorUm9w7HoMr+dZj7vunveu3Q529c1pcHc/35VrLuM+Pj/kahpMsTFtnxiSIqRnuasK2So1gh9j4kE7g5p+s+ZkkDLOM6iXYdVZ8qI8pg+5GpUDcZ3NRLtfBtx5+I/1rwcYOBv6jp/8A2slbCUqnKz8i+FSSJDxhrcN9k7F1JbKbCLByBG4OTpBxuMZGx8pNy1z/AJaJL537mRHex4EsOrqsoIIdDtnI8AfAEV6GcAhhnI2znI+f+VeCBl3BB8/WlTs3PTUZJu3M6VTU6St5LHhkU11Lcdo0/wBo8zspabAAURqoAIwQAAPjTTwiHiNw0nE/8ElAtvZ4GJIwcgTk7hmzkEYKk5wRlTWfJvNKQBbe6Aksi4Yqd2tnDAq6emrcj1PwN4cR4/cDWbe17VFRXWXtO5IjZ3j0qxZgMnSMeGOtfMYnDyoSyyNEZXRX/tb5CBRrqFMA7you4Rj1Yfuk9fzqjLiHSxU9Qa6Z5a4/dXt9LGJIJLKFNMjxxELJIw9xWZ2JCggk7dCMb1VXtY5NNrOSgPZt3oz6eK/Fc/MVZH8eGX6l+a/dElbVistWKxkhRRRQBWwNYrK0BO/ZPy8bi57TGRGQF221nO//AAjf8q6A4jazQ9m8M0KRQocxzZCyk7ks+e4QF2OCO82QdsRv2S8vdhbDwYL1I++wyTjxwMCvC49mkaSGW4WbiKk6iJJWEinx0oCI3G/TbHrVUHmbkWT04TS1g4XxG8Z4p5Le9H+J9FnUCUDx1KGR19Rg9M1DeY+IrdzCG1/2O3Y6WJJDv9+WRicuT0XxOM+NS3mniEEdlHBw63EEl4WjXEeh1jG0r42YfsjPiajs3CDboIlQhFGcjB8cEkrnfPXPTFe12ZQUp55P7GPEVGlZCey4PFpDNlz5t0+S9PzrS8tFA22+G1OtnC3Z7owx1Gk5HU5IxkD1+NJru1ckgI5PlpbPp4V9FTlGMtzzkpEN4nZHwOfjTLp/Opjf2MgXUUYAjIJB3BJGQOpGQelRziNuykFlZc9NSkZ+GRvXo0pwmraF0biYTNtvnHga3jkyfXy/vrXhR/fwpUw3OIsnue853PxrSNsHfodj8KBdEbHT8dI/vNbNcN54+AxWF6aMnLZmLexeSQRKDnx9B5/DFPkdgwJjtImldR9pKF1BPh4D41jg0MotpZY0Z3chSQMlVyBn5sQvzFPfBkms4ZIhbM88uQyHV3AqsCWAB93rkEHPj4E55ItxtfTT59jrci00CJktqlYY1EZ0AnplvOsrbyMuoWrFD0YI2/UbHx3BHyPlVijj7oB/2UYUKCO95OF+5jV9ptkZ2XrXmvMk/RbXBA1feXARg74yoHUNny19DioeNrf2L3RHD1Kxntg3QEEdVPUeB/I7Gp97MOaJXjfhbTtEzqfosw6o/XQc/dPgPiBjamfma+muezAt2UodwqsSWIA37oIzjO/XOfGoreJJE6vhkcYZcggjfKkZHmMj5VT2hQWJoZpWUl6l1OWV2RffCuPWPCLOO27TtrgZ1RQ/aTSSkntMgdO9kb+ApPeCfiUE0F5B9GmbM9ojEFtCaVYN65O48n9Kae3N7ZxS2kYW64hKsF1Mo3g0Ie1KnqutU8fAnxqe8I5MjhuVue2uJXSPs41mk1LGpxnTsGyf3ia+QTlSqabo17nKfFLUxyMuMbnY+G+CPiDtSKrQ9t3L/YXbOo7sv2g9M7SD9W/zqsCKuxMUpZo7PUhGtFFFZSTJp45RsO3u4UIyuoM38K7n+mPnTPU+9j9j2l058VUKPi7Af5VxVdoNncFeVjpDgFvogQeJ7x+J3pxK1CuZuZgydlZSapUcamQd1ezOShbp3iAhAPQnpTlJzhbtbzyxv34YWkaNgQ64UkZUjzFc0pRv3a3VhNPxPYrbiHFu34pcTJjTbaYYhjYaSWfb1bIPninC1mnZXMMcSqD5N72ls9SQSVJ97I386h/KIwHVj3mVXJ8STq1H8yKktgJ3DJEwAGcjG3f0rvgHxAwfDBr6xUFTopWV11PJlUzVGKY+NXSgq1uR3veCttr90AFjqyWf9r3ugxXpNxS7LahEDhvd0sRqIGAe9nOBkfE/JsvLniIywU7kHKqhJIIK4xuRnfbz9a9LWz4jIhLtoUk5WNYzJuCvXOlRhjpJOfTYVEoQhHO8nudpX6nnNfX/AHisQyqZOVJJ8AQC27AnUBjrvg1BuY+NS3AjEmPsxgYBGdlBJyevdHTHwqzUW5VS/ZrDGqjU7opdwo05b7zNv4AAbeVRTiPL9vOSYg0OBu+R2WfMqThB6BvlVuCxdGM7yivJoN+ZAK2VSSABknoB1NOd3wORAxTTMg+9CdWB5ldnUfEfOl/JvALuWRbmKIiOFteXB+0K76UH3mPTyGetetiu1KFClncjqnTc3oME9uy7OjLnwZSM/DNJ1z7u5/Z9f/fwq6rvghuUKXEUgDnWXwuYzkYC79fu4x49Krfm7hq2F7piOrsysirKMkfeAfAAIxg+GxryaPa1LGpqH9RK/oXSoShuP3COI3NlZoY7YsSxV9aP3TluzyANjkqRnr3fOpZHxi6fRiONH0B217BQ5UjVkjSScDB6+VRngHOs84kVzGHOGXCnGwQdNX/w1/n51vy/xS5llnWVYBvHHiQHsydhCqjJJ3TOc4658amtSk05yjFepR5Jkhnvr/ZhEjEkEBQzEDK9e9jGUXc5O4wcGmxOI8Q7qCHvDSmp0bOcArqJbSCU9BkE5yd6Vu17lQCgUhTnCaVwqsBjOcgIu3pmkF1NxEIVXSWDDu/Z+KkAsxIAwCAAfEr5iqoxj/gFfzN141dmGTXaSawV06dSZTtIxhc6izHTuTnALHYYFQvjfCL26aWd7d8sxJGwxjI0hSdWAFwNvu08cV4pxGCJHk0qHbfuxnUxVgdYG/eGRv1wKbpOfblRGCI2ZHLhyDkth9GcN0QucKABsM58bu6nTpynCMddNGWxtezJZ7FOItb3stlJ3e0XUFyDplQd4bHrpz0/Zq8Qa5V5avzDd2tzndZ11E/v7Pn8yaub2mc8x28E9ugm7d0KK/ZsEUsMZDkYOAfAmvFxuGl36Ud5W9y6EtDHtu4X2tksuN4pN/4XBU/zxXM8i4JHlXSHDuao+JcNe3Ky9v8ARjqJjbQXVckhx3QNQyMkVzxxJcSN67/ng1XUg/8Az2lvF29/4zrmI6KKKwHRmrb9g1vmSRvORB+kO1VJVz+wL73++/8A1jH+dVVvB7FlPxFrc28u/SEBiCrKGHf6HQTpk3HU6SSM+IFNXtLhSDhNwkSKgZVQBQB7zAVOKhHtk/7sf/exf/kWtGHpx75O2raK5zeWxUEE3ZurgbLsR5rtkD1xv8qf5rg6DobuPgkjxxnG/wA+lRw9f7/vNetlfNFtjVGeq+vmvkfTpX3FWlre10fP06nJjl9ezI2oNnvBjsP3BjOMgEIoIGM4pvu+a7gSdpGwix7qoowvdUeI39xa9J3gk3WQIf2ZNv5nY/I0z31uB1kj/UKmnTwz1aRsjKQ/8N56kkLR3Q7TIPfXYnZR31HvDujoVO1ZeNrjLG4R4k+7EDlfQQjdf4jt61CDPpyIyWJ8ht+dPfJ3CHaXt3JAjPdwSMt16jwGax4qjQTvR38tjuauryJBwyTLBIB2akgPJ1k0nqXbwUDfC4GPOrDS8eBQpIdEGMOAGO/gw28+o8OtV/xri0KTRC5RpIiWfs4wq9pIunQZMY1KOu/XAqTcF4iOJQuyoUaN8EZB94ZyD8tNfP8AaeHbg3NcK3NGCeW1tyUSXwMJkiO+PHqpGxB8jv4+YqlfahvdhickwR5J6n31OfkKs61gUIMvlC2MIQxyNjupKjGevUY+FRH2kcsySSiSECQGEKFjIzs0nQH3uuNsnI6V5PYVoYyavpZno4tt0U2tbla8OmZcFThlOQamNhzX3CrHs2OCXVQdxnBBIJBGTSUcpBFxJL2cx6x41CMeAkZc4c9cDOPHfamu/wCCzRDUyZT8RO8n6h0Po2DX6Fhp0K1JQm1c8iWr0HiW+Y7/AExiMluq9WTs2PTqU2rEnNMy+5O7MBgE4xjb0xjbwHXFRmitqwlJfSvY5vLqLb7issoxJIz7g7+BChR89IxTLK2pvQV6TyeA+f8ApXqYhHud9gQvyzv/AErBiJxfBT8K+S6K5sX3XDZY7bU6MoOlgT+8dvgcY6+ddKX/AA8cQ4b2ZwO2t1IYj3WZAVPyNUhzSCLHbtAmmPZmhYjZSA7Ie0J22yMevSr45J/7vs//AJaLr1/w1r5jGV5VIRqbNN7GlQytoUcM4UsFqluo7qRBPjhdJJ9T1rkbmOLTMw8iR+RIrss1x1zb/tEn8b/9bVRSbdCpfyfyTzGOiiisZJkVbfsFuMPIvlIh/MOv+QqpKn/sevezupB5oGH/AANn/M1VW8BZS8R0RzBzAtroXs5JpZc9nDCup2041HyCjIyTgbjzqMc+cRF3wi6YJJG8WkvHIuHQqytuPIjcEbGn3mO/S2eK5YO50vEscaanfXpfu+WBGSSdsZ8q8xZi7gumycXMXZdmygGIqrrgkE5bU3XPgMVfSlaSl9ip9CjH868c0r4FYtMmCyoUXD6zjBB0H1yDtW3FuHGBgpZWyNmXONiVI3A6EYr7qOJptqF9dz56dGSu7aDc4B/968WgUZyo/KvV611YHzq2UU90ISaPDT0CjckAD1JwKntjbCKNUHRR+Z8T8Sc1FeAwa51OBhMsf6D+Z/lUxNZJ6y05F30kV51t8hJB/wCG2/wO38q8eTuYvokjvrIUKMxYz22+FGTsuOuobj+VPvFlyCPD+81Br6AJkAZHh5r8K4q4Z1IONrp7mqlO1nzLFveeLFFPYxSlidRUbKxKjIyd1UH90eYHjTbw/izSa54X13co+0VTj6Og6LFGT3tgBrAJG+MZNQKNgdsKfjhT/wCk1qzFSDggjppPT4EGsWH7JwtK+Xhb3/nQ0VK1SosrZPeC8OeZyoOAu8kjZCoviWz4+nUmnu54toAitiUiU+8R3pTjdnz4Y6L0AqEcM54mROymXt4WILKe6+3TEi7nHk2RUp4FdWVwwImIABJgkGJnxvpQjuuSRjY5qmvTcZXeqXS9ihUnFcJrxDgdtJA088fYuxxG0HdMx+8TGe5pG5LDTUQveV5TnsGWVfHTtIB/Adz/AMOr5VIOMcRknmLSKU091IsYESjooGB+fiSfSnTgFsoBuJR9nGRgfiSdVUeg2JPlVkMTWp07OW/L9DmNS8rFWOOzJXSQw6lxgj5Hp8627MvoHicj4b9T6AHrVl8TkW4JNwiS5JO4wy/wuuGUfnSBuBRWkRvE7RwuQsDDLHJALB1IIjBGNWM5I6iupYvLT21NNOSmxLzy+iAQqMBmBUAMAQAoBB1Mj+jKenUVe31hHY2cGsO2lI41WNC7s2kAAKu52BPwBqjLi3+lcTtrcDGZELbddhITsFBGk4yVDdQfOrZ5z4baLPFNOZEVjhpElnGjSPswFibAJJPeZcbYzuK8XE8NOEeerNN7ybJLw7jCzwtKiyKoyPtUZG7o37rAHFcj8xyapifMk/mWNdMtciDhEsoaYqY3ZDOSZMMSI85AO404BGQDvvXLnE2zI3pt+QxSnw4ab6tL5Y5iOiiisZIU98m33Y3cLn3S2lvg3dP9c/KmSt1NRJXTRMXZ3Ot5pWeyEqdl2kI1Bps6F0ghycb4CEn86bfZ1fKFkhBUxKy9i6wmCJtQOpIlfvsFK6tRJz2nU4pH7KOOi4twG31ruD+0vdcfPakiwQ298HkheYxS6Gu55GZ+0fQyrFGQQFVXByNI2O+Qa4pO6+x1UVpEY5osBacUmRtSwzHte74pIcSj5OMnx328KQcw25GlwML94dpq0sxJU4Yll1KAe945qyvaxy+bi2E8YzNbZcAdXjI+0X12GQPNagPCZ1uYNDa5GPu7YUAAYcuABlV/az06b19FhcRwwqL6dGvLqedXpXbXUi7r5flXi/T5/wClKLqAoxU5yPQjP5gH+XjXiX2+dfRqSkro8tKzsx55RTeVv4R/U/6VI6YOU22l+Kn+Rp3vrnQhIBJ8B61k3l6l0nbUScVPhUWvrcMd6fOD2klzKwYsDp8F6nOw3IUeJ3Iz0G9ZHJ9xJgl0XUMoG1Ak6kCggju51g538RWhV6dB5JS1OYKpJ3WxEJrQedI5IivTcf30qbnkuQg65BkMR3d1KjcsD8A3zUimjj/Ks9smsyRuhfSNJIJ3IzgjpqVh8h50liaFV5efI2QjNLUjiuDWPGtbhCpz+de6Km2STnyGP61RtJxluWW5od4eZZUOiULPGD7smdS/wyDvr+ZHpUug45DdJGkR7LQuFhl2yT7xEmyM7HJ+6egwcVXlxMAx0qOvU7/12pNJKW6kms1XCwk77MmyaLSjtTr0vlAAWdmGNCAEsx9AAahfFuPSy3IlhZo8KViCnGiMHCg/EDUc+LZ8qQwcWuWiNuJX7FsAqTkAAg4yckDI6DY1ogJbTECWJCIB1dsYA+Gd6rhQUbyqExio+Esz2KcJaa9mvHJYQqUVzvqkf32336Z/UKlvNV+5vQYjdROi9isqQxSxOXKEqytlwuop3thtT1ylwdOG8PSNmwwGZHwTmR+uwyT3jgDHhTNyfYyTTB5og6xSO4nM6y6n7i4i0tlVyrMVYDB0gDavnMTV72q2tjWlZHj7Z+JdjYRwlstI41HzWMaiT8WC/nXNUrZJPmas/wBtnMHb3bopykf2Y8iRvIf1d35VV5q2vwUoU/V+v/AjWiiisZIVsK1rNAT/ANk3MBguOyzgOQyeWseH/ENvlV+cT4Ml6I37aSOFlPbRxkL2wx3Qz41KFyw7pGQa5IhlKkMpIIOQR4EdK6L9l3NyXMPZyEHV3XU9AxGD/wALiqnwyvyZb4o25oklrzLbQH6IJJZ2hXEjrGXEa7BQ7IOo1AbZPifOq6514LJw241QlhazPqUKxCq+e9G2OgP3T8R4AVLeMWk1k+m2EixxxgW8cSLodySZXuZWXAQbZBIyMkZO9SSKa14pauu0kTjSw3BB8x4jplWGxGCNq2Yet3UrtXT3RnnBTVirbuKO8jBVW1Kh0KNOsaRg9oxIATOMZyx3qHTQkalOzA7g9QRsQfDNSbi3D7jhM+h8vE57kpAxKAdlY/dlHp19elKJo475cjAlJwGAxueoZV3EY6KTlmYnfFe7h8Q8Pqtab59DDVpZ9/F8jFyrLplZT95R+an/AENSqSA6UPe74fvZURRsNIQSHrlmYAY8wcdag6kwXC7qdDjJB7uDgMfyPT0xVhcSitoyD9IyjL11ArnBOemT1Xp6+Va68tVbnqZpR4dVfyZHIuD3PaPJHcaTrERj0lCw7pOQW2AD5BJ3welaXnL1yXx9MwVOAqh/dyemG3YlDhfEr6ilV3JB9JARlZRAT35cJJLqbSrOCMYGOmOmPOvKWGzcAtKiNuW7OUnfU4AUt4AaDkjoT84zzur+X0otpyWnCl6ieble4Klmu9KjJJw+NPfLZIb3+6+UH+dYfk6d1XVckqe93gSVLEbnvYVfEknbBpRLbWjJoN6xiDpiMyDqzLrztjGlic+BDUnWysgrKbkhGxhTIDgkqNWB+HqZe9kEKT03qO9qJ3Unf/U0KzEPFeTlCuy3C6EQs5ZTlQmA5GD3h2ndGNznHhmoZY9QPWrDteW4WiYrPKY5HRSFdSNeqIaSekgVndtY2GioZcRJFLKsTa1Q6Q5HvMNiRt0LBsemKiFWU6qTbb80d5bREZQsTgZ3/vfpSnhnDjLKsS952OMDoN9yx8APSvfhfCprpsJ7o95j7qjc9PE4BOkbnBqXpFbWlu8QYdoyYkddYc578cik93R7jD5qfE1zicXk/Dp6yf5ebOoU9LvYbOJ8Nt47RdJHbAnDYkXUBIVZtLbdmFBwxAOpf3hUo9k/LKIPrO6ysMYPYAgknwMmkZZiTkKANyds7Um5L5Um4pKs9yX+iJgamPeuCvQD9wHqf8+ll3Sw3wa2hmltprVwVVRpKkf4b6GGHiIzjw+BFeTisTKEHSUrt7v9EWpJu9hu5u4iLmO3Mf0h7OQhma3jYlyje42AJYjqXAI04OrVtsffid2nCuHM4UJLIBpjAACuVCqO7sQijdvHGT1o5V5feKSWa7Do8cjNqW4fsJi3eaQRdEHePd6A5xnANVH7WOcjdTkIfs1ysY/d+8x9Wxt5CseGppvNLwrf9vU6ZA+LXRkkJzn18znJPzO9IaDWKrq1HUm5PmSFFFFVgKKKKAyKd+WuOvaTCRd1Ozr+0v8AqPA0z1kUaTVmSnZ3OqeAcVt+J2ohmxIrAEZ21gYO/wC8OhB61vzxxIwQTdj9i0axyyMpVWlhVvtViJ++EUjPhqXzzXO3KPND2cm2TGTkrncH9pfI/wBa6I5d5jgv41Emhm+47KCNWNjg+648q4jw6M7azaoc4LFLq3eK50zRvuob/E7NlUoXxgrICTuMHp41V3NHIt1YMZbZpJYf2k/xYh5MB76/vDfzqR33BLyBv9okLuOwjuclhHEF7SeWTO/anBVRuFIBGMmnrhXO0X0VndJF7O2Eo1nLSLkqvqHcgYB37wrXh8TOg+HboUzgpblG6w4zs3mR/fh+dO3AeILjsZOn/hlsbeSn59PiR5VZ/FOVLDiDMwBtrtQhk0YBVnGpA6+47EfOoLxz2ZX0JJRVuU84iFf5xsRv/CT8q9+l2nRqpZuGRgqYR2a3Q2W3EooppROI4yulVWRGcMNf2hAVT3tAwOnWt7riPDXdSGZQrrtpbdcKzFu6ckHVHjfOVJ2GaaruWWLC3UTd3YGZCrL6aiMEfOkE99EOij8hW6HdVXmztP7o5y5EkoEge44aR7+7IM92TSHxIcFgmQhbTkqM4OAKQcWNiIj9HZ2kyMFtfQtJkEFQNk0fMn1pik4gn94pFPdFtht8fCrZd3S4u8btyLIpy0y2Hfh1usolaR5BFCFZhF75LsEULnYbnc1IrPl61iRWmZ9IJJ7TSqai7IqOoywZe658CPSmTljh92G1WiTO7DBaNCVIOCRlxpxsDnfwqbcF9kt5O/aXbrAGOW73aTEnOf3VO/mfhXi4mreo5zqWvyW/2NMLJWsMF7zKSBHbx6Mlez0r3hjQwEa4OSriRQTthqlnJXsulmKz8RyEzkW5PefHQykdB+6PDbbpU84LyrYcLjaUBVIHfnmbLY26s2yj0GKVLzbbtc/R9YydIVsnvM6qyacAjQQwAckAnIGa8yeLSWWkrLrzLLX1ZnjvGFtViigRDLI3ZwxklIgRvhnAITug4GMk4A86jXB+HTXdx27IIQkzM0uWS6jOMPbt3dEkQIwG1EFdOBnelNrycTNciYKto+xTVq7bTpaOTOzRyqQcvuST5KpEc9o/tFSOM29q2FA0tIvVgPuoeuPAt+XnWelSdR/qdHn7W+fVCtawtlQcSMPvkfcB8s41H5fGirmcuxYnc/2K3vb0yMSfkPAUlqyrUWVQhsvz8yDNYoorMSFFFFAFFFFAFFFFAZBp24Bx6W1fMZyp95D0b/Q+tNFZFGSnbY6L5I9pcc6hJCW2wVb31Hjt99fhvUok4HDLHD9GYGCF+0FvnuOy5MaknJRVfDBR3dumK5QikIIIJBHQg4I+dTPl32iT25Gss2PvqcPj18G+dQtDrR+Ra9321pGzzRgsiSXk5dAySXJKrbIjFfuMF7wxgBfM0/cC5pKdnbXBaWdWSKWVcFTK66hsADjBGrAwuR4b0xcA9qcM66ZNL56jYNjxyjbH5bVKOGXti0zTRv2cj41qWZA5AwCUJ0lgMDPoN6k5cWhdzLxqG2EfbIX7SVIwAoONbKups7BBqGT8vGtLvlXh8jfaWlqzeZiTV/TNN3MfKxu45yJsySBRE2WCRhCGUFVbDd8askb58gMMc/CJLu9ukKxh1S2BmycxsnfdoxpBJI7ucj16VKk1sQSGfkfhiKW+gwHSCcBASQOuBnevPgUHDiFeCzhjjaFZll7KNQVfOB+0GAAJyMYI3pk4BwkzzSyIqr2F5P3w/ekVkKiPHgmWBOdtthnceltyPO0NvG7RxFLPsJChLNqV43iYHSNQUx7g4yGIqc8uosSl+ZLVBGFkX7VtMelWKs+WAUkLhSWUr3sbjFReDmu4kSOVYyklxDLFGjsphW5hEhxgDUNTKy5YjOgDG+7txXlszBDdXQGgAns1VF1LIHV1DFirZGCcnIJHjSK64vwq2LMAsjmQy4UFwJPFl1HQjbnpjqaRg5bK4EMFjdXbrKpdhGYZI/pSldLNlLuF1CjUujvA4O7DBwKdWt7Phsa9rKzBGJijJzpyxZVVB7wQsdJYd0dCMVBuafbEd1hxH/Dhn/M91flmqo4xzLNOxLM2/Uk5Y/FjVqpRjrN+iBP+f/ae8+qKPuR/sKd2/wB4w/6Rt51VV1dM7FmOT/T4eQryJrFRUq3WWOiAZrFFFUgKKKKAKKKKAKKKKAKKKKAKKKKAKKKKA2BpysuP3EXuStjyJyP5011mhKdiX2XtBuY/L4ozIf5GnqD2tXA+9N/zM/8AUKrajNdKTROZlnf/AOvXGNmlH6B/5aR3XtUumGNc3/NI/wCnFV7miu1Ua2IzEkvecp5OpHxYlj+bGme64lLJ7zsfTO35DakeaM1Dqze7ICsUUVWAooooAooooAooooAooooBV9XS/hSfoNH1dL+FJ+g12ZRQHGf1dL+FJ+g0fV0v4Un6DXZlFAcZ/V0v4Un6DR9XS/hSfoNdmUUBxn9XS/hSfoNH1dL+FJ+g12ZRQHGf1dL+FJ+g0fV0v4Un6DXZlFAcZ/V0v4Un6DR9XS/hSfoNdmUUBxn9XS/hSfoNH1dL+FJ+g12ZRQHGf1dL+FJ+g0fV0v4Un6DXZlFAcZ/V0v4Un6DR9XS/hSfoNdmUUBxn9XS/hSfoNH1dL+FJ+g12ZRQHGf1dL+FJ+g0fV0v4Un6DXZlFAcZ/V0v4Un6DR9XS/hSfoNdmUUBxn9XS/hSfoNH1dL+FJ+g12ZRQ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data:image/jpeg;base64,/9j/4AAQSkZJRgABAQAAAQABAAD/2wCEAAkGBxQTEhUUExQVFhUXFx8bGRcWGBweGRccHBsWHBggHB4dHiggHRolHRgcITEjJSkrLi4yHB8zODMtNygtLiwBCgoKDg0OGxAQGy8kHiY3LCw0Lyw1LCw0NC00LCwsLCwvLCwsLCwsLCwsLCwsLCwsNCwsLCwsLCwsLCwsLCwsLP/AABEIANkAyQMBIgACEQEDEQH/xAAcAAABBAMBAAAAAAAAAAAAAAAABAUGBwECCAP/xABKEAACAQMCAwUEBwYDBQYHAQABAgMABBESIQUGMRMiQVFhBzJxgRQVI0JTkZJSYnKhsfAzwdE0c4KTsiQ1Q8LS4WN0g6Kzw/EX/8QAGwEBAAMBAQEBAAAAAAAAAAAAAAEDBAIFBgf/xAAzEQACAQIEAwcCBQUBAAAAAAAAAQIDEQQSITEiQVEFEzJhgZGxQnEjocHR8DNSYnLhFP/aAAwDAQACEQMRAD8Ao2iiigCiiigCiiigCiiigCiis0Biis0YoDFFZooDFFFZoDFFFFAFFFFAFFFFAFFFFAFFFFAFFFFAFFFFAFFFZoDFFbquelS/lz2fXNyRlSgPhjLY9R90epoSk3sQ8CltpwiaX3I2I88YH5nar24T7Lba0jMtwQqqMsca3/PGB8hUo4IllLbtNw9Irll2AZiMN5MSCVPjjT5UJskc+2HIV1J0UfBQzH/7RT1B7JLxvB/+WR/Uirj5s43PHwkXluyxsER2CpldLFQwAbcEA9fTpSng3EC3amC5muXFtrCSBdBc6tOkhV3yuD1G46V0muhF0U03sdu/J/0L/wCukNz7KrxPuSH/AOm3/lJq0uVObIpXtknurmG9LDtYZ1ZUkYhgUVSAoGojTjB2Gc53duJ3U8nGktYriWOL6IZpAmkjVrKJjUpwfHFdZ10F10Oeb3lK4jOCvyOQfyYCmi5s3Q4dWX4iuo7Li8g4i/DrrRODAJ4pNAB06tLK43XII94Y+FN1lw2x4i1wgtnhMDlHkQr2ZZeuk9Dt5qKm9N76A5lIrFXRxv2URyhnspopwDv2TLqHoQCVJ/Kqw4xy7NbsVdD3euxBHxU7ipdF7x1RAzUVsRWtVWAUUUVACiiigCiiigCiiigCiisigACnPgfBpbl9Ea7feY+6o9f9PGlfKnLUl5LpXIQEamAz16BfNj5V0Vyhy5a2XZxM0azFdSRMy6sDYtjqzZ6muW+SO0ktWRXlX2d29nEbm7bQqgFpH97G2MfsLn51avC44VjXsNGgjIKYIbPjkdfjSbmiy7ezuIsZ1xOACM5Ok6dviBVdcH4XfWYS54ag+jTsp+gyPqChwCzhxkRD0ycY8elStCHJstp8EEVVdjyYpLtw+YWl9bO0TBP8OVVOY+1TxBjZe9jrny2feO+0i2th2YHbXAHeigbUqHyaQgAfHr6VAm5r4hdMwgEVrGzqHaBBqBkbALyMN8k+AFaqeFqTWa1l1ehU5xTsTK04ddS8Iu7W8SOGZmlVSXAiIc61YHJIUMx2OD3fCvKHjqxpFFNxOxQRxFC0T6pGPZsinOcDDENj0quDy5LMzm4lDFQCC7mXOrtAM790ZjYHFJn4PCLpYA2lQuWJKDUdJYhTjC+CjJOd61U8DTk2s+19kcOo1yLGm4/aXLW4vOI2TJbyLIOyVg0jp7pJYnQM7kDOfOlVlexniE95Be2M5mjSNYml7NkVPI97JO5IxVcTcMtF7RO2JOW0uZEwoBjVQwA72S7Hw7qk0n4xwuFTDDEiyO8hDMzI7BdQRPcwBq7z48NqhYSlJpRb9Ud5nzsXAnDntmueJTZuLl49CJbozLGiglUTHebLDJbbfwpk5e4SJODLYmXsrq9SWVjjcNrBkDA77ArGw6jJqGvwVrXMltcTQ4ldSInyuoYEaAZw8hLDJOy4Oele0XPd4p7O+txcrGQc4MU0ZPRkde7nB6jr51nWGzq9N3+SW7bk65JkEtz2M8CwXnDlCsYCOzlSVO7uMHTjB0HIyAfDaXcc4BBdJpmQHycbMvwPUf0qO8g8f4dJqW1PZzOdUkcxPbsceJckvgep2qRcbvTpeCFgLlonaIHoCMAMfADUwrO81OXRk3KN5/8AZc9vmWLvR/tgdM/tgdP4ht8Kqy5t2RirDB/v+VdIcgyvJFHokm+kxyaOIRXLlh0bWQGzpyQNGjAxkHNR7nvki3ukknsCHCMe0iXqh6koOuCN8dCDkVenGq8r0l8klF4rFKbu1aNirfn4EUnNUSg4uzBiiiiuQFFFFAFFFZoAFOnL3BXuphGmw6s3gq+J+PkPE02xISQAMknAA6knpXRfsm5NWCMO472QW9X8vgv9a4nK2i3O4rmx35a4fZ8Mij7eWGBiO4JZFU79Tud2Pifl4Ue0bgtvcLbzyRmYK2gGN9JAmKqjK42GJAm5OACxrblaC04hFM88ccs5kdJ1cAvGVZgqb7qoXpjGdz1JpusrCCyg4lazyMeHx6CmpiWXWpLwqepOyYA37/rmuoxtotzmUs2rNbO1vuGj/tN+j2Sx5keZdUqnOBHE2QXY+ZHyqJvxqW6AtbMNaWKlVKqSZmViFLuc5C7gkDw3Jpo5g43JeOryDs4k2hgHuxL4E/tSEdT4U22fFDDIskbAMp6ncHzBGd1NfQYfstxp55NZnsjDUxVp5UtCSTcCtogEkdUBiDLhtKsdUis6+ZGEOnfqds0hvuaRhRHHnSo3k8CrK64C4911JGTvqIxTHeX4kbLON8nBOy5JJAHxJOPWk5lH3cfH++lbKWBTSdaWZ9CmVZrwqwpueISvuzadiNttixYjbqMk7fKkUqg75xnz8fDIrIHien9a8ZGJ3r0I04xVoorUm9w7HoMr+dZj7vunveu3Q529c1pcHc/35VrLuM+Pj/kahpMsTFtnxiSIqRnuasK2So1gh9j4kE7g5p+s+ZkkDLOM6iXYdVZ8qI8pg+5GpUDcZ3NRLtfBtx5+I/1rwcYOBv6jp/8A2slbCUqnKz8i+FSSJDxhrcN9k7F1JbKbCLByBG4OTpBxuMZGx8pNy1z/AJaJL537mRHex4EsOrqsoIIdDtnI8AfAEV6GcAhhnI2znI+f+VeCBl3BB8/WlTs3PTUZJu3M6VTU6St5LHhkU11Lcdo0/wBo8zspabAAURqoAIwQAAPjTTwiHiNw0nE/8ElAtvZ4GJIwcgTk7hmzkEYKk5wRlTWfJvNKQBbe6Aksi4Yqd2tnDAq6emrcj1PwN4cR4/cDWbe17VFRXWXtO5IjZ3j0qxZgMnSMeGOtfMYnDyoSyyNEZXRX/tb5CBRrqFMA7you4Rj1Yfuk9fzqjLiHSxU9Qa6Z5a4/dXt9LGJIJLKFNMjxxELJIw9xWZ2JCggk7dCMb1VXtY5NNrOSgPZt3oz6eK/Fc/MVZH8eGX6l+a/dElbVistWKxkhRRRQBWwNYrK0BO/ZPy8bi57TGRGQF221nO//AAjf8q6A4jazQ9m8M0KRQocxzZCyk7ks+e4QF2OCO82QdsRv2S8vdhbDwYL1I++wyTjxwMCvC49mkaSGW4WbiKk6iJJWEinx0oCI3G/TbHrVUHmbkWT04TS1g4XxG8Z4p5Le9H+J9FnUCUDx1KGR19Rg9M1DeY+IrdzCG1/2O3Y6WJJDv9+WRicuT0XxOM+NS3mniEEdlHBw63EEl4WjXEeh1jG0r42YfsjPiajs3CDboIlQhFGcjB8cEkrnfPXPTFe12ZQUp55P7GPEVGlZCey4PFpDNlz5t0+S9PzrS8tFA22+G1OtnC3Z7owx1Gk5HU5IxkD1+NJru1ckgI5PlpbPp4V9FTlGMtzzkpEN4nZHwOfjTLp/Opjf2MgXUUYAjIJB3BJGQOpGQelRziNuykFlZc9NSkZ+GRvXo0pwmraF0biYTNtvnHga3jkyfXy/vrXhR/fwpUw3OIsnue853PxrSNsHfodj8KBdEbHT8dI/vNbNcN54+AxWF6aMnLZmLexeSQRKDnx9B5/DFPkdgwJjtImldR9pKF1BPh4D41jg0MotpZY0Z3chSQMlVyBn5sQvzFPfBkms4ZIhbM88uQyHV3AqsCWAB93rkEHPj4E55ItxtfTT59jrci00CJktqlYY1EZ0AnplvOsrbyMuoWrFD0YI2/UbHx3BHyPlVijj7oB/2UYUKCO95OF+5jV9ptkZ2XrXmvMk/RbXBA1feXARg74yoHUNny19DioeNrf2L3RHD1Kxntg3QEEdVPUeB/I7Gp97MOaJXjfhbTtEzqfosw6o/XQc/dPgPiBjamfma+muezAt2UodwqsSWIA37oIzjO/XOfGoreJJE6vhkcYZcggjfKkZHmMj5VT2hQWJoZpWUl6l1OWV2RffCuPWPCLOO27TtrgZ1RQ/aTSSkntMgdO9kb+ApPeCfiUE0F5B9GmbM9ojEFtCaVYN65O48n9Kae3N7ZxS2kYW64hKsF1Mo3g0Ie1KnqutU8fAnxqe8I5MjhuVue2uJXSPs41mk1LGpxnTsGyf3ia+QTlSqabo17nKfFLUxyMuMbnY+G+CPiDtSKrQ9t3L/YXbOo7sv2g9M7SD9W/zqsCKuxMUpZo7PUhGtFFFZSTJp45RsO3u4UIyuoM38K7n+mPnTPU+9j9j2l058VUKPi7Af5VxVdoNncFeVjpDgFvogQeJ7x+J3pxK1CuZuZgydlZSapUcamQd1ezOShbp3iAhAPQnpTlJzhbtbzyxv34YWkaNgQ64UkZUjzFc0pRv3a3VhNPxPYrbiHFu34pcTJjTbaYYhjYaSWfb1bIPninC1mnZXMMcSqD5N72ls9SQSVJ97I386h/KIwHVj3mVXJ8STq1H8yKktgJ3DJEwAGcjG3f0rvgHxAwfDBr6xUFTopWV11PJlUzVGKY+NXSgq1uR3veCttr90AFjqyWf9r3ugxXpNxS7LahEDhvd0sRqIGAe9nOBkfE/JsvLniIywU7kHKqhJIIK4xuRnfbz9a9LWz4jIhLtoUk5WNYzJuCvXOlRhjpJOfTYVEoQhHO8nudpX6nnNfX/AHisQyqZOVJJ8AQC27AnUBjrvg1BuY+NS3AjEmPsxgYBGdlBJyevdHTHwqzUW5VS/ZrDGqjU7opdwo05b7zNv4AAbeVRTiPL9vOSYg0OBu+R2WfMqThB6BvlVuCxdGM7yivJoN+ZAK2VSSABknoB1NOd3wORAxTTMg+9CdWB5ldnUfEfOl/JvALuWRbmKIiOFteXB+0K76UH3mPTyGetetiu1KFClncjqnTc3oME9uy7OjLnwZSM/DNJ1z7u5/Z9f/fwq6rvghuUKXEUgDnWXwuYzkYC79fu4x49Krfm7hq2F7piOrsysirKMkfeAfAAIxg+GxryaPa1LGpqH9RK/oXSoShuP3COI3NlZoY7YsSxV9aP3TluzyANjkqRnr3fOpZHxi6fRiONH0B217BQ5UjVkjSScDB6+VRngHOs84kVzGHOGXCnGwQdNX/w1/n51vy/xS5llnWVYBvHHiQHsydhCqjJJ3TOc4658amtSk05yjFepR5Jkhnvr/ZhEjEkEBQzEDK9e9jGUXc5O4wcGmxOI8Q7qCHvDSmp0bOcArqJbSCU9BkE5yd6Vu17lQCgUhTnCaVwqsBjOcgIu3pmkF1NxEIVXSWDDu/Z+KkAsxIAwCAAfEr5iqoxj/gFfzN141dmGTXaSawV06dSZTtIxhc6izHTuTnALHYYFQvjfCL26aWd7d8sxJGwxjI0hSdWAFwNvu08cV4pxGCJHk0qHbfuxnUxVgdYG/eGRv1wKbpOfblRGCI2ZHLhyDkth9GcN0QucKABsM58bu6nTpynCMddNGWxtezJZ7FOItb3stlJ3e0XUFyDplQd4bHrpz0/Zq8Qa5V5avzDd2tzndZ11E/v7Pn8yaub2mc8x28E9ugm7d0KK/ZsEUsMZDkYOAfAmvFxuGl36Ud5W9y6EtDHtu4X2tksuN4pN/4XBU/zxXM8i4JHlXSHDuao+JcNe3Ky9v8ARjqJjbQXVckhx3QNQyMkVzxxJcSN67/ng1XUg/8Az2lvF29/4zrmI6KKKwHRmrb9g1vmSRvORB+kO1VJVz+wL73++/8A1jH+dVVvB7FlPxFrc28u/SEBiCrKGHf6HQTpk3HU6SSM+IFNXtLhSDhNwkSKgZVQBQB7zAVOKhHtk/7sf/exf/kWtGHpx75O2raK5zeWxUEE3ZurgbLsR5rtkD1xv8qf5rg6DobuPgkjxxnG/wA+lRw9f7/vNetlfNFtjVGeq+vmvkfTpX3FWlre10fP06nJjl9ezI2oNnvBjsP3BjOMgEIoIGM4pvu+a7gSdpGwix7qoowvdUeI39xa9J3gk3WQIf2ZNv5nY/I0z31uB1kj/UKmnTwz1aRsjKQ/8N56kkLR3Q7TIPfXYnZR31HvDujoVO1ZeNrjLG4R4k+7EDlfQQjdf4jt61CDPpyIyWJ8ht+dPfJ3CHaXt3JAjPdwSMt16jwGax4qjQTvR38tjuauryJBwyTLBIB2akgPJ1k0nqXbwUDfC4GPOrDS8eBQpIdEGMOAGO/gw28+o8OtV/xri0KTRC5RpIiWfs4wq9pIunQZMY1KOu/XAqTcF4iOJQuyoUaN8EZB94ZyD8tNfP8AaeHbg3NcK3NGCeW1tyUSXwMJkiO+PHqpGxB8jv4+YqlfahvdhickwR5J6n31OfkKs61gUIMvlC2MIQxyNjupKjGevUY+FRH2kcsySSiSECQGEKFjIzs0nQH3uuNsnI6V5PYVoYyavpZno4tt0U2tbla8OmZcFThlOQamNhzX3CrHs2OCXVQdxnBBIJBGTSUcpBFxJL2cx6x41CMeAkZc4c9cDOPHfamu/wCCzRDUyZT8RO8n6h0Po2DX6Fhp0K1JQm1c8iWr0HiW+Y7/AExiMluq9WTs2PTqU2rEnNMy+5O7MBgE4xjb0xjbwHXFRmitqwlJfSvY5vLqLb7issoxJIz7g7+BChR89IxTLK2pvQV6TyeA+f8ApXqYhHud9gQvyzv/AErBiJxfBT8K+S6K5sX3XDZY7bU6MoOlgT+8dvgcY6+ddKX/AA8cQ4b2ZwO2t1IYj3WZAVPyNUhzSCLHbtAmmPZmhYjZSA7Ie0J22yMevSr45J/7vs//AJaLr1/w1r5jGV5VIRqbNN7GlQytoUcM4UsFqluo7qRBPjhdJJ9T1rkbmOLTMw8iR+RIrss1x1zb/tEn8b/9bVRSbdCpfyfyTzGOiiisZJkVbfsFuMPIvlIh/MOv+QqpKn/sevezupB5oGH/AANn/M1VW8BZS8R0RzBzAtroXs5JpZc9nDCup2041HyCjIyTgbjzqMc+cRF3wi6YJJG8WkvHIuHQqytuPIjcEbGn3mO/S2eK5YO50vEscaanfXpfu+WBGSSdsZ8q8xZi7gumycXMXZdmygGIqrrgkE5bU3XPgMVfSlaSl9ip9CjH868c0r4FYtMmCyoUXD6zjBB0H1yDtW3FuHGBgpZWyNmXONiVI3A6EYr7qOJptqF9dz56dGSu7aDc4B/968WgUZyo/KvV611YHzq2UU90ISaPDT0CjckAD1JwKntjbCKNUHRR+Z8T8Sc1FeAwa51OBhMsf6D+Z/lUxNZJ6y05F30kV51t8hJB/wCG2/wO38q8eTuYvokjvrIUKMxYz22+FGTsuOuobj+VPvFlyCPD+81Br6AJkAZHh5r8K4q4Z1IONrp7mqlO1nzLFveeLFFPYxSlidRUbKxKjIyd1UH90eYHjTbw/izSa54X13co+0VTj6Og6LFGT3tgBrAJG+MZNQKNgdsKfjhT/wCk1qzFSDggjppPT4EGsWH7JwtK+Xhb3/nQ0VK1SosrZPeC8OeZyoOAu8kjZCoviWz4+nUmnu54toAitiUiU+8R3pTjdnz4Y6L0AqEcM54mROymXt4WILKe6+3TEi7nHk2RUp4FdWVwwImIABJgkGJnxvpQjuuSRjY5qmvTcZXeqXS9ihUnFcJrxDgdtJA088fYuxxG0HdMx+8TGe5pG5LDTUQveV5TnsGWVfHTtIB/Adz/AMOr5VIOMcRknmLSKU091IsYESjooGB+fiSfSnTgFsoBuJR9nGRgfiSdVUeg2JPlVkMTWp07OW/L9DmNS8rFWOOzJXSQw6lxgj5Hp8627MvoHicj4b9T6AHrVl8TkW4JNwiS5JO4wy/wuuGUfnSBuBRWkRvE7RwuQsDDLHJALB1IIjBGNWM5I6iupYvLT21NNOSmxLzy+iAQqMBmBUAMAQAoBB1Mj+jKenUVe31hHY2cGsO2lI41WNC7s2kAAKu52BPwBqjLi3+lcTtrcDGZELbddhITsFBGk4yVDdQfOrZ5z4baLPFNOZEVjhpElnGjSPswFibAJJPeZcbYzuK8XE8NOEeerNN7ybJLw7jCzwtKiyKoyPtUZG7o37rAHFcj8xyapifMk/mWNdMtciDhEsoaYqY3ZDOSZMMSI85AO404BGQDvvXLnE2zI3pt+QxSnw4ab6tL5Y5iOiiisZIU98m33Y3cLn3S2lvg3dP9c/KmSt1NRJXTRMXZ3Ot5pWeyEqdl2kI1Bps6F0ghycb4CEn86bfZ1fKFkhBUxKy9i6wmCJtQOpIlfvsFK6tRJz2nU4pH7KOOi4twG31ruD+0vdcfPakiwQ298HkheYxS6Gu55GZ+0fQyrFGQQFVXByNI2O+Qa4pO6+x1UVpEY5osBacUmRtSwzHte74pIcSj5OMnx328KQcw25GlwML94dpq0sxJU4Yll1KAe945qyvaxy+bi2E8YzNbZcAdXjI+0X12GQPNagPCZ1uYNDa5GPu7YUAAYcuABlV/az06b19FhcRwwqL6dGvLqedXpXbXUi7r5flXi/T5/wClKLqAoxU5yPQjP5gH+XjXiX2+dfRqSkro8tKzsx55RTeVv4R/U/6VI6YOU22l+Kn+Rp3vrnQhIBJ8B61k3l6l0nbUScVPhUWvrcMd6fOD2klzKwYsDp8F6nOw3IUeJ3Iz0G9ZHJ9xJgl0XUMoG1Ak6kCggju51g538RWhV6dB5JS1OYKpJ3WxEJrQedI5IivTcf30qbnkuQg65BkMR3d1KjcsD8A3zUimjj/Ks9smsyRuhfSNJIJ3IzgjpqVh8h50liaFV5efI2QjNLUjiuDWPGtbhCpz+de6Km2STnyGP61RtJxluWW5od4eZZUOiULPGD7smdS/wyDvr+ZHpUug45DdJGkR7LQuFhl2yT7xEmyM7HJ+6egwcVXlxMAx0qOvU7/12pNJKW6kms1XCwk77MmyaLSjtTr0vlAAWdmGNCAEsx9AAahfFuPSy3IlhZo8KViCnGiMHCg/EDUc+LZ8qQwcWuWiNuJX7FsAqTkAAg4yckDI6DY1ogJbTECWJCIB1dsYA+Gd6rhQUbyqExio+Esz2KcJaa9mvHJYQqUVzvqkf32336Z/UKlvNV+5vQYjdROi9isqQxSxOXKEqytlwuop3thtT1ylwdOG8PSNmwwGZHwTmR+uwyT3jgDHhTNyfYyTTB5og6xSO4nM6y6n7i4i0tlVyrMVYDB0gDavnMTV72q2tjWlZHj7Z+JdjYRwlstI41HzWMaiT8WC/nXNUrZJPmas/wBtnMHb3bopykf2Y8iRvIf1d35VV5q2vwUoU/V+v/AjWiiisZIVsK1rNAT/ANk3MBguOyzgOQyeWseH/ENvlV+cT4Ml6I37aSOFlPbRxkL2wx3Qz41KFyw7pGQa5IhlKkMpIIOQR4EdK6L9l3NyXMPZyEHV3XU9AxGD/wALiqnwyvyZb4o25oklrzLbQH6IJJZ2hXEjrGXEa7BQ7IOo1AbZPifOq6514LJw241QlhazPqUKxCq+e9G2OgP3T8R4AVLeMWk1k+m2EixxxgW8cSLodySZXuZWXAQbZBIyMkZO9SSKa14pauu0kTjSw3BB8x4jplWGxGCNq2Yet3UrtXT3RnnBTVirbuKO8jBVW1Kh0KNOsaRg9oxIATOMZyx3qHTQkalOzA7g9QRsQfDNSbi3D7jhM+h8vE57kpAxKAdlY/dlHp19elKJo475cjAlJwGAxueoZV3EY6KTlmYnfFe7h8Q8Pqtab59DDVpZ9/F8jFyrLplZT95R+an/AENSqSA6UPe74fvZURRsNIQSHrlmYAY8wcdag6kwXC7qdDjJB7uDgMfyPT0xVhcSitoyD9IyjL11ArnBOemT1Xp6+Va68tVbnqZpR4dVfyZHIuD3PaPJHcaTrERj0lCw7pOQW2AD5BJ3welaXnL1yXx9MwVOAqh/dyemG3YlDhfEr6ilV3JB9JARlZRAT35cJJLqbSrOCMYGOmOmPOvKWGzcAtKiNuW7OUnfU4AUt4AaDkjoT84zzur+X0otpyWnCl6ieble4Klmu9KjJJw+NPfLZIb3+6+UH+dYfk6d1XVckqe93gSVLEbnvYVfEknbBpRLbWjJoN6xiDpiMyDqzLrztjGlic+BDUnWysgrKbkhGxhTIDgkqNWB+HqZe9kEKT03qO9qJ3Unf/U0KzEPFeTlCuy3C6EQs5ZTlQmA5GD3h2ndGNznHhmoZY9QPWrDteW4WiYrPKY5HRSFdSNeqIaSekgVndtY2GioZcRJFLKsTa1Q6Q5HvMNiRt0LBsemKiFWU6qTbb80d5bREZQsTgZ3/vfpSnhnDjLKsS952OMDoN9yx8APSvfhfCprpsJ7o95j7qjc9PE4BOkbnBqXpFbWlu8QYdoyYkddYc578cik93R7jD5qfE1zicXk/Dp6yf5ebOoU9LvYbOJ8Nt47RdJHbAnDYkXUBIVZtLbdmFBwxAOpf3hUo9k/LKIPrO6ysMYPYAgknwMmkZZiTkKANyds7Um5L5Um4pKs9yX+iJgamPeuCvQD9wHqf8+ll3Sw3wa2hmltprVwVVRpKkf4b6GGHiIzjw+BFeTisTKEHSUrt7v9EWpJu9hu5u4iLmO3Mf0h7OQhma3jYlyje42AJYjqXAI04OrVtsffid2nCuHM4UJLIBpjAACuVCqO7sQijdvHGT1o5V5feKSWa7Do8cjNqW4fsJi3eaQRdEHePd6A5xnANVH7WOcjdTkIfs1ysY/d+8x9Wxt5CseGppvNLwrf9vU6ZA+LXRkkJzn18znJPzO9IaDWKrq1HUm5PmSFFFFVgKKKKAyKd+WuOvaTCRd1Ozr+0v8AqPA0z1kUaTVmSnZ3OqeAcVt+J2ohmxIrAEZ21gYO/wC8OhB61vzxxIwQTdj9i0axyyMpVWlhVvtViJ++EUjPhqXzzXO3KPND2cm2TGTkrncH9pfI/wBa6I5d5jgv41Emhm+47KCNWNjg+648q4jw6M7azaoc4LFLq3eK50zRvuob/E7NlUoXxgrICTuMHp41V3NHIt1YMZbZpJYf2k/xYh5MB76/vDfzqR33BLyBv9okLuOwjuclhHEF7SeWTO/anBVRuFIBGMmnrhXO0X0VndJF7O2Eo1nLSLkqvqHcgYB37wrXh8TOg+HboUzgpblG6w4zs3mR/fh+dO3AeILjsZOn/hlsbeSn59PiR5VZ/FOVLDiDMwBtrtQhk0YBVnGpA6+47EfOoLxz2ZX0JJRVuU84iFf5xsRv/CT8q9+l2nRqpZuGRgqYR2a3Q2W3EooppROI4yulVWRGcMNf2hAVT3tAwOnWt7riPDXdSGZQrrtpbdcKzFu6ckHVHjfOVJ2GaaruWWLC3UTd3YGZCrL6aiMEfOkE99EOij8hW6HdVXmztP7o5y5EkoEge44aR7+7IM92TSHxIcFgmQhbTkqM4OAKQcWNiIj9HZ2kyMFtfQtJkEFQNk0fMn1pik4gn94pFPdFtht8fCrZd3S4u8btyLIpy0y2Hfh1usolaR5BFCFZhF75LsEULnYbnc1IrPl61iRWmZ9IJJ7TSqai7IqOoywZe658CPSmTljh92G1WiTO7DBaNCVIOCRlxpxsDnfwqbcF9kt5O/aXbrAGOW73aTEnOf3VO/mfhXi4mreo5zqWvyW/2NMLJWsMF7zKSBHbx6Mlez0r3hjQwEa4OSriRQTthqlnJXsulmKz8RyEzkW5PefHQykdB+6PDbbpU84LyrYcLjaUBVIHfnmbLY26s2yj0GKVLzbbtc/R9YydIVsnvM6qyacAjQQwAckAnIGa8yeLSWWkrLrzLLX1ZnjvGFtViigRDLI3ZwxklIgRvhnAITug4GMk4A86jXB+HTXdx27IIQkzM0uWS6jOMPbt3dEkQIwG1EFdOBnelNrycTNciYKto+xTVq7bTpaOTOzRyqQcvuST5KpEc9o/tFSOM29q2FA0tIvVgPuoeuPAt+XnWelSdR/qdHn7W+fVCtawtlQcSMPvkfcB8s41H5fGirmcuxYnc/2K3vb0yMSfkPAUlqyrUWVQhsvz8yDNYoorMSFFFFAFFFFAFFFFAZBp24Bx6W1fMZyp95D0b/Q+tNFZFGSnbY6L5I9pcc6hJCW2wVb31Hjt99fhvUok4HDLHD9GYGCF+0FvnuOy5MaknJRVfDBR3dumK5QikIIIJBHQg4I+dTPl32iT25Gss2PvqcPj18G+dQtDrR+Ra9321pGzzRgsiSXk5dAySXJKrbIjFfuMF7wxgBfM0/cC5pKdnbXBaWdWSKWVcFTK66hsADjBGrAwuR4b0xcA9qcM66ZNL56jYNjxyjbH5bVKOGXti0zTRv2cj41qWZA5AwCUJ0lgMDPoN6k5cWhdzLxqG2EfbIX7SVIwAoONbKups7BBqGT8vGtLvlXh8jfaWlqzeZiTV/TNN3MfKxu45yJsySBRE2WCRhCGUFVbDd8askb58gMMc/CJLu9ukKxh1S2BmycxsnfdoxpBJI7ucj16VKk1sQSGfkfhiKW+gwHSCcBASQOuBnevPgUHDiFeCzhjjaFZll7KNQVfOB+0GAAJyMYI3pk4BwkzzSyIqr2F5P3w/ekVkKiPHgmWBOdtthnceltyPO0NvG7RxFLPsJChLNqV43iYHSNQUx7g4yGIqc8uosSl+ZLVBGFkX7VtMelWKs+WAUkLhSWUr3sbjFReDmu4kSOVYyklxDLFGjsphW5hEhxgDUNTKy5YjOgDG+7txXlszBDdXQGgAns1VF1LIHV1DFirZGCcnIJHjSK64vwq2LMAsjmQy4UFwJPFl1HQjbnpjqaRg5bK4EMFjdXbrKpdhGYZI/pSldLNlLuF1CjUujvA4O7DBwKdWt7Phsa9rKzBGJijJzpyxZVVB7wQsdJYd0dCMVBuafbEd1hxH/Dhn/M91flmqo4xzLNOxLM2/Uk5Y/FjVqpRjrN+iBP+f/ae8+qKPuR/sKd2/wB4w/6Rt51VV1dM7FmOT/T4eQryJrFRUq3WWOiAZrFFFUgKKKKAKKKKAKKKKAKKKKAKKKKAKKKKA2BpysuP3EXuStjyJyP5011mhKdiX2XtBuY/L4ozIf5GnqD2tXA+9N/zM/8AUKrajNdKTROZlnf/AOvXGNmlH6B/5aR3XtUumGNc3/NI/wCnFV7miu1Ua2IzEkvecp5OpHxYlj+bGme64lLJ7zsfTO35DakeaM1Dqze7ICsUUVWAooooAooooAooooAooooBV9XS/hSfoNH1dL+FJ+g12ZRQHGf1dL+FJ+g0fV0v4Un6DXZlFAcZ/V0v4Un6DR9XS/hSfoNdmUUBxn9XS/hSfoNH1dL+FJ+g12ZRQHGf1dL+FJ+g0fV0v4Un6DXZlFAcZ/V0v4Un6DR9XS/hSfoNdmUUBxn9XS/hSfoNH1dL+FJ+g12ZRQHGf1dL+FJ+g0fV0v4Un6DXZlFAcZ/V0v4Un6DR9XS/hSfoNdmUUBxn9XS/hSfoNH1dL+FJ+g12ZRQHGf1dL+FJ+g0fV0v4Un6DXZlFAcZ/V0v4Un6DR9XS/hSfoNdmUUBxn9XS/hSfoNH1dL+FJ+g12ZRQH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47" name="Picture 15" descr="http://cimss.ssec.wisc.edu/aspb/askgsw/logos5-noaa-star-cimss-ssec-u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8" y="4876800"/>
            <a:ext cx="783907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2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FY13_Travel\AQAST4\Talk\WRF-CHEM_4km_vs_IONS_O3_rms_var_may-june_raqmsbc_2pan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5621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ans\users$\bpierce\Data\Documents\FY13_Travel\AQAST4\Talk\wrfchem.4km.o3.may27.may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" y="685800"/>
            <a:ext cx="54483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90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Retrospective 4km WRF-CHEM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forecasts 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RAQMS 1x1 MLS+OMI ozone analyses)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65812" y="5410200"/>
            <a:ext cx="3663888" cy="1200329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WRF-CHEM does resolve sharp gradient in ozone at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tropopause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resulting in very small (&lt;10%) biases in free tropospheric ozone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60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14436" r="8413" b="44975"/>
          <a:stretch/>
        </p:blipFill>
        <p:spPr bwMode="auto">
          <a:xfrm>
            <a:off x="0" y="821094"/>
            <a:ext cx="9144000" cy="603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0" name="Picture 2" descr="Colorado Mean July 2005-13 Level 3 Tropospheric OMI NO2 &amp; NARR Mixing Heights MSL for 1400 MST for 7 High O3 Days in 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47288"/>
            <a:ext cx="6629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FRAPPE and DISCOVER-AQ field campaigns took place between 16 July and 18 August 2014 over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northern Colorado and  were designed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 investigate and quantify all factors contributing to air quality in the Colorado Front Range with a special focus on summertime ozone pollution. </a:t>
            </a:r>
          </a:p>
        </p:txBody>
      </p:sp>
      <p:pic>
        <p:nvPicPr>
          <p:cNvPr id="78864" name="Picture 16" descr="https://www.eol.ucar.edu/system/files/F_Quick_Quesitons.0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382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8006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Smoke layer over Colorado Front range as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seen from the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NCAR C130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FRAPPE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60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14436" r="8413" b="44975"/>
          <a:stretch/>
        </p:blipFill>
        <p:spPr bwMode="auto">
          <a:xfrm>
            <a:off x="0" y="821094"/>
            <a:ext cx="9144000" cy="603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0" name="Picture 2" descr="Colorado Mean July 2005-13 Level 3 Tropospheric OMI NO2 &amp; NARR Mixing Heights MSL for 1400 MST for 7 High O3 Days in 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47288"/>
            <a:ext cx="6629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FRAPPE and DISCOVER-AQ field campaigns took place between 16 July and 18 August 2014 over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northern Colorado and  were designed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 investigate and quantify all factors contributing to air quality in the Colorado Front Range with a special focus on summertime ozone pollution. </a:t>
            </a:r>
          </a:p>
        </p:txBody>
      </p:sp>
      <p:pic>
        <p:nvPicPr>
          <p:cNvPr id="78864" name="Picture 16" descr="https://www.eol.ucar.edu/system/files/F_Quick_Quesitons.0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382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8006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Smoke layer over Colorado Front range as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seen from the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NCAR C130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FRAPPE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4" descr="BAO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21240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05200" y="3048000"/>
            <a:ext cx="5334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Guess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those theory guys are good for something other than forecasting where the pollution 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! (Brad Pierce,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FRAPPE Blog,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http://frappecolorado.wordpress.com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\\beans\users$\bpierce\Data\Documents\Attachments\sep_25\Aura_Science_Team_2014_pierce_Page_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9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87223"/>
            <a:ext cx="4164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RAQMS Smoke prediction (with MODIS AOD Assimilation)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349823"/>
            <a:ext cx="4036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RAQMS Smoke prediction (no MODIS AOD Assimilation)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s\users$\bpierce\Data\Documents\Attachments\sep_25\Aura_Science_Team_2014_pierce_Page_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87223"/>
            <a:ext cx="4164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RAQMS Smoke prediction (with MODIS AOD Assimilation)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0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beans\users$\bpierce\Data\Documents\Attachments\sep_25\Aura_Science_Team_2014_pierce_Page_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87223"/>
            <a:ext cx="4164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RAQMS Smoke prediction (with MODIS AOD Assimilation)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02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\\beans\users$\bpierce\Data\Documents\Attachments\sep_25\Aura_Science_Team_2014_pierce_Page_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-air.larc.nasa.gov/missions/discover-aq/images/DISCOVER-AQ_P3B_2014_ALL_July14-August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8" y="0"/>
            <a:ext cx="230659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20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ttachments\sep_25\Aura_Science_Team_2014_pierce_Page_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\\beans\users$\bpierce\Data\Documents\Attachments\sep_25\O3_calnex_320K_late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76" y="2278748"/>
            <a:ext cx="5619924" cy="35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 path forward towards NOAA operational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global/regional real-time trace gas and aerosol assimilation/forecasting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914400"/>
            <a:ext cx="8991601" cy="1323439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RAQMS chemical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and aerosol re-analysis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will be conducted using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measurements from the NASA Aura, Aqua, and Terra satellites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analysis system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(under support from the NASA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Applied Science Program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This Aura analysis can serve as a “proof of concept” for future global operational trace gas and aerosol data assimilation/forecasting at NOAA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(following EU GEMS/MACC path)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12002" r="13947" b="4226"/>
          <a:stretch/>
        </p:blipFill>
        <p:spPr bwMode="auto">
          <a:xfrm>
            <a:off x="76200" y="2667001"/>
            <a:ext cx="3075444" cy="2286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http://www.copernicus-atmosphere.eu/services/aqac/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0405" y="5814968"/>
            <a:ext cx="3397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320K Ozone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Forecast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http://raqms-ops.ssec.wisc.edu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1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14400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Hired at NASA Langley Research Center (1990) as an atmospheric scientist </a:t>
            </a:r>
          </a:p>
          <a:p>
            <a:pPr lvl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 Disciplinary Science (IDS) team for the Upper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Atmspheric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Research (UARS) Satellite program 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(first part of NASA Earth Observing System program, followed by Terra, Aqua, Aura, A-Train)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Participation in stratospheric airborne chemistry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campaigns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focusing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on Antarctic and Arctic ozone loss 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ASHOE/MAESA, POLARIS, SOLVE, found out that airborne field missions is where all the fun is!!!) 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Transition to tropospheric chemistry and development 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chemical data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assimilation/forecasting within NASA Applied Sciences Program 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(support National Air Quality programs, TRACEP, INTEX-A, INTEX-B TEXAQS, more field missions, more fun!!!)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b="1" i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Transferred to NOAA (2007) to work on operational AQ forecasting capabilities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Development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evaluation of global chemical satellite data assimilation systems for improved lateral boundary conditions for the regional AQ forecasts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228600"/>
            <a:ext cx="3445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How did I get here?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00800" y="0"/>
            <a:ext cx="2743200" cy="156966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2014 – NOAA Scientist at CIMSS working with the EPA (and Wisconsin DNR, Texas TCEQ, Colorado CDPHE, California, CARB, Maryland DEQ, etc..) </a:t>
            </a:r>
            <a:endParaRPr lang="en-US" sz="1600" dirty="0"/>
          </a:p>
        </p:txBody>
      </p:sp>
      <p:sp>
        <p:nvSpPr>
          <p:cNvPr id="4" name="Curved Right Arrow 3"/>
          <p:cNvSpPr/>
          <p:nvPr/>
        </p:nvSpPr>
        <p:spPr>
          <a:xfrm>
            <a:off x="-29362" y="1809750"/>
            <a:ext cx="3568117" cy="47434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 flipH="1" flipV="1">
            <a:off x="5405656" y="1371600"/>
            <a:ext cx="3738344" cy="4953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"/>
            <a:ext cx="2216005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1978 – Undergraduate at UW-River Falls wanted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 work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EPA</a:t>
            </a:r>
            <a:endParaRPr lang="en-US" sz="1600" dirty="0"/>
          </a:p>
        </p:txBody>
      </p:sp>
      <p:pic>
        <p:nvPicPr>
          <p:cNvPr id="72706" name="Picture 2" descr="http://upload.wikimedia.org/wikipedia/commons/2/25/Nasa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6" y="2944262"/>
            <a:ext cx="1722984" cy="147533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https://encrypted-tbn3.gstatic.com/images?q=tbn:ANd9GcRUClGuigCSnsvvOmf9hUXRULocswTo-uZmaMy0m5Ay3dDMaPqBh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28" y="2961739"/>
            <a:ext cx="1544370" cy="154437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http://www.sage.wisc.edu/images/aqast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47" y="5105400"/>
            <a:ext cx="1303091" cy="131177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http://orise.orau.gov/epa/images/epa-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75" y="1676187"/>
            <a:ext cx="16573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4" name="Picture 10" descr="Brad Pier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63" y="3398444"/>
            <a:ext cx="1258475" cy="14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https://encrypted-tbn3.gstatic.com/images?q=tbn:ANd9GcTzpaPPjotZJz22teFSp1rp2-dZnesRU9we7K1JFnUZ93-aJaeXU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33" y="0"/>
            <a:ext cx="2566121" cy="167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633215"/>
              </p:ext>
            </p:extLst>
          </p:nvPr>
        </p:nvGraphicFramePr>
        <p:xfrm>
          <a:off x="1752600" y="2449577"/>
          <a:ext cx="5638800" cy="4221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Slide" r:id="rId3" imgW="4504920" imgH="3380193" progId="PowerPoint.Slide.8">
                  <p:embed/>
                </p:oleObj>
              </mc:Choice>
              <mc:Fallback>
                <p:oleObj name="Slide" r:id="rId3" imgW="4504920" imgH="338019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49577"/>
                        <a:ext cx="5638800" cy="42217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152400"/>
            <a:ext cx="876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NOAA Air Quality research program has traditionally focused on field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experiments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egional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forecast model development and evaluation is driven by comparisons with in-situ composition measurements from airborne platforms and surface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collected during field missions is used to support State and Local Air Quality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management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6486708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NOAA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Air Quality Research Program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from Steve Fine, NOAA/OAR)</a:t>
            </a:r>
          </a:p>
        </p:txBody>
      </p:sp>
    </p:spTree>
    <p:extLst>
      <p:ext uri="{BB962C8B-B14F-4D97-AF65-F5344CB8AC3E}">
        <p14:creationId xmlns:p14="http://schemas.microsoft.com/office/powerpoint/2010/main" val="21626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More recent NOAA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Air Quality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field experiments have focused understanding issues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at the nexus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air quality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and climate change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Assess the fidelity of global and regional air quality and climate model predictions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scientific information regarding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tradeoffs faced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by decision makers when addressing these two inter-related issues.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/>
          <a:srcRect l="42973" t="34717" r="25238" b="17523"/>
          <a:stretch/>
        </p:blipFill>
        <p:spPr bwMode="auto">
          <a:xfrm>
            <a:off x="2438400" y="2856390"/>
            <a:ext cx="421929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34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553" y="304800"/>
            <a:ext cx="7572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Air quality forecasting and data assimilation 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905000"/>
            <a:ext cx="4267200" cy="424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453" y="603867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  <a:hlinkClick r:id="rId3"/>
              </a:rPr>
              <a:t>://airquality.weather.gov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6935" y="6166310"/>
            <a:ext cx="2261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http://www.jcsda.noaa.gov/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7404" y="1497167"/>
            <a:ext cx="2477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National Weather Service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Air Quality forecast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8056" y="1371600"/>
            <a:ext cx="408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Joint Center for Satellite Data Assimilation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GOES Total Column Ozone Assimilation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t="39674" r="56001" b="21024"/>
          <a:stretch/>
        </p:blipFill>
        <p:spPr bwMode="auto">
          <a:xfrm>
            <a:off x="88514" y="2286000"/>
            <a:ext cx="4454638" cy="352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352800" y="1089025"/>
          <a:ext cx="5791200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Photo Editor Photo" r:id="rId4" imgW="2742857" imgH="2734057" progId="MSPhotoEd.3">
                  <p:embed/>
                </p:oleObj>
              </mc:Choice>
              <mc:Fallback>
                <p:oleObj name="Photo Editor Photo" r:id="rId4" imgW="2742857" imgH="27340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089025"/>
                        <a:ext cx="5791200" cy="576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2700000" algn="ctr" rotWithShape="0">
                                <a:srgbClr val="000032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133600" y="0"/>
            <a:ext cx="4641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3600" dirty="0">
                <a:latin typeface="Times New Roman" pitchFamily="18" charset="0"/>
              </a:rPr>
              <a:t>Analysis/Forecast Cycle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4191000" y="1219200"/>
            <a:ext cx="3962400" cy="4876800"/>
            <a:chOff x="1536" y="432"/>
            <a:chExt cx="2640" cy="3312"/>
          </a:xfrm>
        </p:grpSpPr>
        <p:sp>
          <p:nvSpPr>
            <p:cNvPr id="2055" name="Oval 5"/>
            <p:cNvSpPr>
              <a:spLocks noChangeArrowheads="1"/>
            </p:cNvSpPr>
            <p:nvPr/>
          </p:nvSpPr>
          <p:spPr bwMode="auto">
            <a:xfrm rot="1344932">
              <a:off x="1824" y="1632"/>
              <a:ext cx="2064" cy="21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56" name="Oval 6"/>
            <p:cNvSpPr>
              <a:spLocks noChangeArrowheads="1"/>
            </p:cNvSpPr>
            <p:nvPr/>
          </p:nvSpPr>
          <p:spPr bwMode="auto">
            <a:xfrm>
              <a:off x="2304" y="432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Times New Roman" pitchFamily="18" charset="0"/>
                </a:rPr>
                <a:t>Observations</a:t>
              </a:r>
            </a:p>
          </p:txBody>
        </p:sp>
        <p:sp>
          <p:nvSpPr>
            <p:cNvPr id="2057" name="Oval 7"/>
            <p:cNvSpPr>
              <a:spLocks noChangeArrowheads="1"/>
            </p:cNvSpPr>
            <p:nvPr/>
          </p:nvSpPr>
          <p:spPr bwMode="auto">
            <a:xfrm>
              <a:off x="1536" y="1488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Times New Roman" pitchFamily="18" charset="0"/>
                </a:rPr>
                <a:t>Model</a:t>
              </a:r>
            </a:p>
            <a:p>
              <a:pPr algn="ctr"/>
              <a:r>
                <a:rPr lang="en-US" sz="2400" dirty="0">
                  <a:latin typeface="Times New Roman" pitchFamily="18" charset="0"/>
                </a:rPr>
                <a:t>Forecast</a:t>
              </a:r>
            </a:p>
          </p:txBody>
        </p:sp>
        <p:sp>
          <p:nvSpPr>
            <p:cNvPr id="2058" name="Oval 8"/>
            <p:cNvSpPr>
              <a:spLocks noChangeArrowheads="1"/>
            </p:cNvSpPr>
            <p:nvPr/>
          </p:nvSpPr>
          <p:spPr bwMode="auto">
            <a:xfrm>
              <a:off x="3120" y="1488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Times New Roman" pitchFamily="18" charset="0"/>
                </a:rPr>
                <a:t>Increment:</a:t>
              </a:r>
            </a:p>
            <a:p>
              <a:pPr algn="ctr"/>
              <a:r>
                <a:rPr lang="en-US" sz="2400" dirty="0">
                  <a:latin typeface="Times New Roman" pitchFamily="18" charset="0"/>
                </a:rPr>
                <a:t>OBS-FX</a:t>
              </a:r>
            </a:p>
          </p:txBody>
        </p:sp>
        <p:sp>
          <p:nvSpPr>
            <p:cNvPr id="2059" name="Oval 9"/>
            <p:cNvSpPr>
              <a:spLocks noChangeArrowheads="1"/>
            </p:cNvSpPr>
            <p:nvPr/>
          </p:nvSpPr>
          <p:spPr bwMode="auto">
            <a:xfrm>
              <a:off x="3120" y="2784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Times New Roman" pitchFamily="18" charset="0"/>
                </a:rPr>
                <a:t>Statistical</a:t>
              </a:r>
            </a:p>
            <a:p>
              <a:pPr algn="ctr"/>
              <a:r>
                <a:rPr lang="en-US" sz="2400" dirty="0">
                  <a:latin typeface="Times New Roman" pitchFamily="18" charset="0"/>
                </a:rPr>
                <a:t>Blending</a:t>
              </a:r>
            </a:p>
          </p:txBody>
        </p:sp>
        <p:sp>
          <p:nvSpPr>
            <p:cNvPr id="2060" name="Oval 10"/>
            <p:cNvSpPr>
              <a:spLocks noChangeArrowheads="1"/>
            </p:cNvSpPr>
            <p:nvPr/>
          </p:nvSpPr>
          <p:spPr bwMode="auto">
            <a:xfrm>
              <a:off x="1536" y="2784"/>
              <a:ext cx="1056" cy="86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Times New Roman" pitchFamily="18" charset="0"/>
                </a:rPr>
                <a:t>Analysis</a:t>
              </a:r>
            </a:p>
            <a:p>
              <a:pPr algn="ctr"/>
              <a:r>
                <a:rPr lang="en-US" sz="2400" dirty="0">
                  <a:latin typeface="Times New Roman" pitchFamily="18" charset="0"/>
                </a:rPr>
                <a:t>FX IC</a:t>
              </a:r>
            </a:p>
          </p:txBody>
        </p:sp>
        <p:sp>
          <p:nvSpPr>
            <p:cNvPr id="2061" name="Line 11"/>
            <p:cNvSpPr>
              <a:spLocks noChangeShapeType="1"/>
            </p:cNvSpPr>
            <p:nvPr/>
          </p:nvSpPr>
          <p:spPr bwMode="auto">
            <a:xfrm>
              <a:off x="3120" y="1248"/>
              <a:ext cx="288" cy="28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2" name="Line 12"/>
            <p:cNvSpPr>
              <a:spLocks noChangeShapeType="1"/>
            </p:cNvSpPr>
            <p:nvPr/>
          </p:nvSpPr>
          <p:spPr bwMode="auto">
            <a:xfrm>
              <a:off x="3600" y="1680"/>
              <a:ext cx="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63" name="AutoShape 13"/>
            <p:cNvSpPr>
              <a:spLocks noChangeArrowheads="1"/>
            </p:cNvSpPr>
            <p:nvPr/>
          </p:nvSpPr>
          <p:spPr bwMode="auto">
            <a:xfrm>
              <a:off x="1728" y="2448"/>
              <a:ext cx="186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4" name="AutoShape 14"/>
            <p:cNvSpPr>
              <a:spLocks noChangeArrowheads="1"/>
            </p:cNvSpPr>
            <p:nvPr/>
          </p:nvSpPr>
          <p:spPr bwMode="auto">
            <a:xfrm flipV="1">
              <a:off x="3792" y="2544"/>
              <a:ext cx="192" cy="14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053" name="Picture 15" descr="D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1333" r="6667" b="17778"/>
          <a:stretch>
            <a:fillRect/>
          </a:stretch>
        </p:blipFill>
        <p:spPr bwMode="auto">
          <a:xfrm>
            <a:off x="0" y="4687888"/>
            <a:ext cx="41148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6"/>
          <p:cNvSpPr txBox="1">
            <a:spLocks noChangeArrowheads="1"/>
          </p:cNvSpPr>
          <p:nvPr/>
        </p:nvSpPr>
        <p:spPr bwMode="auto">
          <a:xfrm>
            <a:off x="228600" y="1143000"/>
            <a:ext cx="2987675" cy="2282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2400" dirty="0">
                <a:latin typeface="Times New Roman" pitchFamily="18" charset="0"/>
              </a:rPr>
              <a:t>Current observations are  combined with previous knowledge (first guess) to produce a forecast of the weather</a:t>
            </a:r>
          </a:p>
        </p:txBody>
      </p:sp>
    </p:spTree>
    <p:extLst>
      <p:ext uri="{BB962C8B-B14F-4D97-AF65-F5344CB8AC3E}">
        <p14:creationId xmlns:p14="http://schemas.microsoft.com/office/powerpoint/2010/main" val="24070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Photo Editor Photo" r:id="rId6" imgW="1371429" imgH="1371429" progId="">
                  <p:embed/>
                </p:oleObj>
              </mc:Choice>
              <mc:Fallback>
                <p:oleObj name="Photo Editor Photo" r:id="rId6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2954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Online global chemical and aerosol assimilation/forecasting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57200" y="1824097"/>
            <a:ext cx="8305800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Modeling Framework:</a:t>
            </a:r>
          </a:p>
          <a:p>
            <a:pPr algn="ctr" eaLnBrk="1" hangingPunct="1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Times New Roman" pitchFamily="18" charset="0"/>
              </a:rPr>
              <a:t>UW-Madison hybrid </a:t>
            </a:r>
            <a:r>
              <a:rPr lang="en-US" sz="1600" b="1" dirty="0">
                <a:latin typeface="Arial" charset="0"/>
                <a:sym typeface="Symbol" pitchFamily="18" charset="2"/>
              </a:rPr>
              <a:t>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b="1" dirty="0">
                <a:latin typeface="Times New Roman" pitchFamily="18" charset="0"/>
              </a:rPr>
              <a:t>coordinate model (UW-Hybrid) dynamical core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Times New Roman" pitchFamily="18" charset="0"/>
              </a:rPr>
              <a:t>Unified stratosphere/troposphere chemical prediction scheme </a:t>
            </a:r>
            <a:r>
              <a:rPr lang="en-US" sz="1600" b="1" dirty="0" smtClean="0">
                <a:latin typeface="Times New Roman" pitchFamily="18" charset="0"/>
              </a:rPr>
              <a:t>developed </a:t>
            </a:r>
            <a:r>
              <a:rPr lang="en-US" sz="1600" b="1" dirty="0">
                <a:latin typeface="Times New Roman" pitchFamily="18" charset="0"/>
              </a:rPr>
              <a:t>at NASA </a:t>
            </a:r>
            <a:r>
              <a:rPr lang="en-US" sz="1600" b="1" dirty="0" err="1">
                <a:latin typeface="Times New Roman" pitchFamily="18" charset="0"/>
              </a:rPr>
              <a:t>LaRC</a:t>
            </a:r>
            <a:endParaRPr lang="en-US" sz="1600" b="1" dirty="0">
              <a:latin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Times New Roman" pitchFamily="18" charset="0"/>
              </a:rPr>
              <a:t>Aerosol prediction scheme (GOCART) developed by </a:t>
            </a:r>
            <a:r>
              <a:rPr lang="en-US" sz="1600" b="1" dirty="0" err="1">
                <a:latin typeface="Times New Roman" pitchFamily="18" charset="0"/>
              </a:rPr>
              <a:t>Mian</a:t>
            </a:r>
            <a:r>
              <a:rPr lang="en-US" sz="1600" b="1" dirty="0">
                <a:latin typeface="Times New Roman" pitchFamily="18" charset="0"/>
              </a:rPr>
              <a:t> Chin (NASA GSFC). </a:t>
            </a:r>
          </a:p>
          <a:p>
            <a:pPr marL="285750" indent="-285750" algn="ctr" eaLnBrk="1" hangingPunct="1">
              <a:buFont typeface="Arial" pitchFamily="34" charset="0"/>
              <a:buChar char="•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assimilation: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Microwave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Limb Sounder (MLS) stratospheric ozone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profiles (above 50mb)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Ozone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Monitoring Instrument (OMI) total ozone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column (cloud cleared)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(MODIS) Aerosol Optical Depth (AOD)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fire detection: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Moderate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Resolution Imaging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(MODIS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1580</Words>
  <Application>Microsoft Office PowerPoint</Application>
  <PresentationFormat>On-screen Show (4:3)</PresentationFormat>
  <Paragraphs>156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Photo Editor Photo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63</cp:revision>
  <dcterms:created xsi:type="dcterms:W3CDTF">2006-08-16T00:00:00Z</dcterms:created>
  <dcterms:modified xsi:type="dcterms:W3CDTF">2014-09-25T18:25:45Z</dcterms:modified>
</cp:coreProperties>
</file>