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01" r:id="rId2"/>
    <p:sldId id="303" r:id="rId3"/>
    <p:sldId id="279" r:id="rId4"/>
    <p:sldId id="273" r:id="rId5"/>
    <p:sldId id="260" r:id="rId6"/>
    <p:sldId id="264" r:id="rId7"/>
    <p:sldId id="280" r:id="rId8"/>
    <p:sldId id="290" r:id="rId9"/>
    <p:sldId id="304" r:id="rId10"/>
    <p:sldId id="292" r:id="rId11"/>
    <p:sldId id="289" r:id="rId12"/>
    <p:sldId id="299" r:id="rId13"/>
    <p:sldId id="300" r:id="rId14"/>
    <p:sldId id="293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115" autoAdjust="0"/>
  </p:normalViewPr>
  <p:slideViewPr>
    <p:cSldViewPr>
      <p:cViewPr>
        <p:scale>
          <a:sx n="127" d="100"/>
          <a:sy n="127" d="100"/>
        </p:scale>
        <p:origin x="-1570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871812-2E75-4957-AAD0-ED1A9215A7F9}" type="datetimeFigureOut">
              <a:rPr lang="en-US" smtClean="0"/>
              <a:t>5/15/2018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67ABD-29E1-40DC-B154-3CE485D5B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389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018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30766" indent="-281064" defTabSz="915018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24255" indent="-224851" defTabSz="915018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573957" indent="-224851" defTabSz="915018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23659" indent="-224851" defTabSz="915018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fld id="{70EE0283-7F75-47F6-A47A-39A8DF979E98}" type="slidenum">
              <a:rPr lang="en-US" smtClean="0">
                <a:latin typeface="Arial" charset="0"/>
              </a:rPr>
              <a:pPr/>
              <a:t>1</a:t>
            </a:fld>
            <a:endParaRPr lang="en-US" smtClean="0">
              <a:latin typeface="Arial" charset="0"/>
            </a:endParaRPr>
          </a:p>
        </p:txBody>
      </p:sp>
      <p:sp>
        <p:nvSpPr>
          <p:cNvPr id="4198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1989" name="Slide Number Placeholder 3"/>
          <p:cNvSpPr txBox="1">
            <a:spLocks noGrp="1"/>
          </p:cNvSpPr>
          <p:nvPr/>
        </p:nvSpPr>
        <p:spPr bwMode="auto">
          <a:xfrm>
            <a:off x="3884852" y="8685235"/>
            <a:ext cx="297159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7" rIns="91433" bIns="45717" anchor="b"/>
          <a:lstStyle>
            <a:lvl1pPr defTabSz="930275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 algn="r" eaLnBrk="1" hangingPunct="1"/>
            <a:fld id="{083E36C1-A285-44EA-B44A-8E90E1ABFC60}" type="slidenum">
              <a:rPr lang="en-US" sz="1200">
                <a:latin typeface="Arial" charset="0"/>
              </a:rPr>
              <a:pPr algn="r" eaLnBrk="1" hangingPunct="1"/>
              <a:t>1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018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30766" indent="-281064" defTabSz="915018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24255" indent="-224851" defTabSz="915018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573957" indent="-224851" defTabSz="915018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23659" indent="-224851" defTabSz="915018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fld id="{70EE0283-7F75-47F6-A47A-39A8DF979E98}" type="slidenum">
              <a:rPr lang="en-US" smtClean="0">
                <a:latin typeface="Arial" charset="0"/>
              </a:rPr>
              <a:pPr/>
              <a:t>2</a:t>
            </a:fld>
            <a:endParaRPr lang="en-US" smtClean="0">
              <a:latin typeface="Arial" charset="0"/>
            </a:endParaRPr>
          </a:p>
        </p:txBody>
      </p:sp>
      <p:sp>
        <p:nvSpPr>
          <p:cNvPr id="4198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1989" name="Slide Number Placeholder 3"/>
          <p:cNvSpPr txBox="1">
            <a:spLocks noGrp="1"/>
          </p:cNvSpPr>
          <p:nvPr/>
        </p:nvSpPr>
        <p:spPr bwMode="auto">
          <a:xfrm>
            <a:off x="3884852" y="8685235"/>
            <a:ext cx="297159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7" rIns="91433" bIns="45717" anchor="b"/>
          <a:lstStyle>
            <a:lvl1pPr defTabSz="930275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 algn="r" eaLnBrk="1" hangingPunct="1"/>
            <a:fld id="{083E36C1-A285-44EA-B44A-8E90E1ABFC60}" type="slidenum">
              <a:rPr lang="en-US" sz="1200">
                <a:latin typeface="Arial" charset="0"/>
              </a:rPr>
              <a:pPr algn="r" eaLnBrk="1" hangingPunct="1"/>
              <a:t>2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Monitoring Atmospheric Composition and Climate - Interim Implementation (MACC-II) project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D5DCB-0CDB-46FF-A472-16DC739715E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10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raqms.ssec.wisc.edu/index.php" TargetMode="External"/><Relationship Id="rId5" Type="http://schemas.openxmlformats.org/officeDocument/2006/relationships/hyperlink" Target="http://raqms-ops.ssec.wisc.edu/index.php" TargetMode="Externa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raqms.ssec.wisc.edu/index.php" TargetMode="External"/><Relationship Id="rId5" Type="http://schemas.openxmlformats.org/officeDocument/2006/relationships/hyperlink" Target="http://raqms-ops.ssec.wisc.edu/index.php" TargetMode="Externa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atmosphere.copernicus.eu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0" b="20000"/>
          <a:stretch>
            <a:fillRect/>
          </a:stretch>
        </p:blipFill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76" b="11685"/>
          <a:stretch>
            <a:fillRect/>
          </a:stretch>
        </p:blipFill>
        <p:spPr bwMode="auto">
          <a:xfrm>
            <a:off x="1012825" y="-44450"/>
            <a:ext cx="14255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457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1143000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 eaLnBrk="1" hangingPunct="1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Online global chemical and aerosol assimilation/forecasting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system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2135" y="6334780"/>
            <a:ext cx="5742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5"/>
              </a:rPr>
              <a:t>http://raqms-ops.ssec.wisc.edu/index.php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(North America/Pacific Sector)</a:t>
            </a:r>
          </a:p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6"/>
              </a:rPr>
              <a:t>http://raqms.ssec.wisc.edu/index.php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(CONUS)</a:t>
            </a:r>
          </a:p>
        </p:txBody>
      </p:sp>
      <p:pic>
        <p:nvPicPr>
          <p:cNvPr id="11" name="Picture 22" descr="Image result for NOAA logo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3" t="4143" r="31359" b="3136"/>
          <a:stretch/>
        </p:blipFill>
        <p:spPr bwMode="auto">
          <a:xfrm>
            <a:off x="6934200" y="7937"/>
            <a:ext cx="1153569" cy="113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1864816"/>
            <a:ext cx="914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Brad </a:t>
            </a:r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Pierce</a:t>
            </a: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NOAA/NESDIS/CIMSS</a:t>
            </a:r>
          </a:p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Allen </a:t>
            </a:r>
            <a:r>
              <a:rPr lang="en-US" sz="2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Lenzen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Todd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Schaack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Donald Johnson,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Tom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Zapotocny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SSEC</a:t>
            </a: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Jassim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Al-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Saadi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Murali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Natarajan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Jennifer Olson,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Chieko Kittaka</a:t>
            </a: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NASA/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Matt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Hitchman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Greg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Tripoli</a:t>
            </a: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UW-Madison AOS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80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beans\users$\bpierce\Data\Documents\Attachments\FY2018\may_14\raqms_aura_reanalysis_April_05-20_2016_Extinction_KORUS-AQ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6" r="14128"/>
          <a:stretch/>
        </p:blipFill>
        <p:spPr bwMode="auto">
          <a:xfrm>
            <a:off x="6016" y="3456414"/>
            <a:ext cx="4794584" cy="340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beans\users$\bpierce\Data\Documents\Attachments\jan_26\HSRL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7" r="13851"/>
          <a:stretch/>
        </p:blipFill>
        <p:spPr bwMode="auto">
          <a:xfrm>
            <a:off x="0" y="0"/>
            <a:ext cx="4572000" cy="339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51905" y="6400800"/>
            <a:ext cx="2626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http://lidar.ssec.wisc.edu/</a:t>
            </a:r>
          </a:p>
        </p:txBody>
      </p:sp>
      <p:sp>
        <p:nvSpPr>
          <p:cNvPr id="3" name="Rectangle 2"/>
          <p:cNvSpPr/>
          <p:nvPr/>
        </p:nvSpPr>
        <p:spPr>
          <a:xfrm>
            <a:off x="4591472" y="5329"/>
            <a:ext cx="45525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Wisconsin Lidar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Group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(Ed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Eloranta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eloranta@lidar.ssec.wisc.edu)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8260" y="87868"/>
            <a:ext cx="341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HSRL Observed Extinction Profile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" y="3593068"/>
            <a:ext cx="3640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RAQMS Analyzed Extinction Profile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1000" y="4800600"/>
            <a:ext cx="3810000" cy="9144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81000" y="1295400"/>
            <a:ext cx="3810000" cy="9144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1905000" y="1696345"/>
            <a:ext cx="3657600" cy="257085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447800" y="4267200"/>
            <a:ext cx="4114800" cy="990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953001" y="3276600"/>
            <a:ext cx="4038600" cy="175432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4925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Aura Re-analysis reduces mid-tropospheric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 and improves agreement with HSRL Observations  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(GSI MODIS AOD assimilation, cirrus virga parameterization)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Image result for Virga from cirr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5099473"/>
            <a:ext cx="4038600" cy="130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29200" y="1447800"/>
            <a:ext cx="39624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RAQMS Aura Reanalysis (1x1 degree global full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chemistry+aerosols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is available at 3 hour intervals from January 2006-December 2016) for anyone interested!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97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beans\users$\bpierce\Data\Documents\Attachments\FY2018\may_14\Captur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778" y="461665"/>
            <a:ext cx="3571022" cy="1905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51485" y="2381638"/>
            <a:ext cx="30616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https://doi.org/10.1175/BAMS-D-14-00007.1</a:t>
            </a:r>
          </a:p>
        </p:txBody>
      </p:sp>
      <p:sp>
        <p:nvSpPr>
          <p:cNvPr id="3" name="Rectangle 2"/>
          <p:cNvSpPr/>
          <p:nvPr/>
        </p:nvSpPr>
        <p:spPr>
          <a:xfrm>
            <a:off x="82216" y="914400"/>
            <a:ext cx="52517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8km (cloud resolving) Weather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and Forecasting (WRF) Model coupled with chemistry (WRF-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using GOCART Aerosol scheme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Aerosol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conditions and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boundary conditions obtained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RAQMS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7926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Regional Aerosol Forecasting: Nested RAQMS/WRF-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9" name="Picture 5" descr="\\beans\users$\bpierce\Data\Documents\Attachments\FY2018\may_14\wrfchem.pm2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07303"/>
            <a:ext cx="4724400" cy="355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\\beans\users$\bpierce\Data\Documents\Attachments\FY2018\may_14\wrfchem.cot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7303"/>
            <a:ext cx="4724400" cy="355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\\beans\users$\bpierce\Data\Documents\Attachments\FY2018\may_14\wrfchem.MW.pm2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463" y="1849162"/>
            <a:ext cx="6664537" cy="500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-Point Star 3"/>
          <p:cNvSpPr/>
          <p:nvPr/>
        </p:nvSpPr>
        <p:spPr>
          <a:xfrm>
            <a:off x="6702553" y="4299302"/>
            <a:ext cx="91440" cy="91440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057400" y="1"/>
            <a:ext cx="7086600" cy="2057399"/>
            <a:chOff x="76200" y="838200"/>
            <a:chExt cx="8991600" cy="2630053"/>
          </a:xfrm>
        </p:grpSpPr>
        <p:pic>
          <p:nvPicPr>
            <p:cNvPr id="7" name="Picture 2" descr="\\beans\users$\bpierce\Data\Documents\Attachments\FY2018\may_14\bscat_depol_20180508T0000_1200_15_am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3" b="50000"/>
            <a:stretch/>
          </p:blipFill>
          <p:spPr bwMode="auto">
            <a:xfrm>
              <a:off x="4304408" y="840506"/>
              <a:ext cx="4763392" cy="26277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3" descr="\\beans\users$\bpierce\Data\Documents\Attachments\FY2018\may_14\bscat_depol_20180507T1200_0000_15_pm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034" b="49956"/>
            <a:stretch/>
          </p:blipFill>
          <p:spPr bwMode="auto">
            <a:xfrm>
              <a:off x="76200" y="838200"/>
              <a:ext cx="4235033" cy="2630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0" y="76200"/>
            <a:ext cx="19811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Wisconsin Lidar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Group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(Ed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Eloranta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398" y="2819400"/>
            <a:ext cx="2209802" cy="14773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pressure system over Wisconsin bringing PM2.5 in from the South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2" name="Picture 4" descr="Weather/Climate Plo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20" y="4430726"/>
            <a:ext cx="3138236" cy="242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26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\\beans\users$\bpierce\Data\Documents\Attachments\FY2018\may_14\Captur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88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4012" y="6489032"/>
            <a:ext cx="91480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http://satepsanone.nesdis.noaa.gov/cgi-bin/fire_viirs.pl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NESDIS Hazard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Mapping System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05/07/2018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26" y="1524000"/>
            <a:ext cx="23622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Much of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idwest aerosol enhancements due to agricultural biomass burning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80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NOAA Next Generation Global Prediction System (NGGPS)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Finite Volume (FV3) dynamical core (GFDL/GMAO)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NOAA/ESRL implementing GOCART Aerosol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NESDIS/SSEC implementing RAQMS reduced chemistry (Development on S4)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link to NGGPS implementation pl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886200"/>
            <a:ext cx="5562600" cy="239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91000" y="4191000"/>
            <a:ext cx="1143000" cy="68580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9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0" b="20000"/>
          <a:stretch>
            <a:fillRect/>
          </a:stretch>
        </p:blipFill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76" b="11685"/>
          <a:stretch>
            <a:fillRect/>
          </a:stretch>
        </p:blipFill>
        <p:spPr bwMode="auto">
          <a:xfrm>
            <a:off x="1012825" y="-44450"/>
            <a:ext cx="14255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457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1143000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 eaLnBrk="1" hangingPunct="1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Online global chemical and aerosol assimilation/forecasting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system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457200" y="1580376"/>
            <a:ext cx="8305800" cy="52014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1600" b="1" u="sng" dirty="0" smtClean="0">
                <a:latin typeface="Times New Roman" pitchFamily="18" charset="0"/>
                <a:cs typeface="Times New Roman" pitchFamily="18" charset="0"/>
              </a:rPr>
              <a:t>Modeling Framework (1x1 degree):</a:t>
            </a:r>
          </a:p>
          <a:p>
            <a:pPr algn="ctr" eaLnBrk="1" hangingPunct="1">
              <a:buFont typeface="Wingdings" pitchFamily="2" charset="2"/>
              <a:buChar char="§"/>
            </a:pP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latin typeface="Times New Roman" pitchFamily="18" charset="0"/>
              </a:rPr>
              <a:t>UW-Madison hybrid </a:t>
            </a:r>
            <a:r>
              <a:rPr lang="en-US" sz="1600" dirty="0">
                <a:latin typeface="Arial" charset="0"/>
                <a:sym typeface="Symbol" pitchFamily="18" charset="2"/>
              </a:rPr>
              <a:t>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>
                <a:latin typeface="Times New Roman" pitchFamily="18" charset="0"/>
              </a:rPr>
              <a:t>coordinate model (UW-Hybrid) dynamical core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latin typeface="Times New Roman" pitchFamily="18" charset="0"/>
              </a:rPr>
              <a:t>Unified stratosphere/troposphere chemical prediction scheme </a:t>
            </a:r>
            <a:r>
              <a:rPr lang="en-US" sz="1600" dirty="0" smtClean="0">
                <a:latin typeface="Times New Roman" pitchFamily="18" charset="0"/>
              </a:rPr>
              <a:t>developed </a:t>
            </a:r>
            <a:r>
              <a:rPr lang="en-US" sz="1600" dirty="0">
                <a:latin typeface="Times New Roman" pitchFamily="18" charset="0"/>
              </a:rPr>
              <a:t>at NASA </a:t>
            </a:r>
            <a:r>
              <a:rPr lang="en-US" sz="1600" dirty="0" err="1">
                <a:latin typeface="Times New Roman" pitchFamily="18" charset="0"/>
              </a:rPr>
              <a:t>LaRC</a:t>
            </a:r>
            <a:endParaRPr lang="en-US" sz="1600" dirty="0">
              <a:latin typeface="Times New Roman" pitchFamily="18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latin typeface="Times New Roman" pitchFamily="18" charset="0"/>
              </a:rPr>
              <a:t>Aerosol prediction scheme (GOCART) developed by </a:t>
            </a:r>
            <a:r>
              <a:rPr lang="en-US" sz="1600" dirty="0" err="1">
                <a:latin typeface="Times New Roman" pitchFamily="18" charset="0"/>
              </a:rPr>
              <a:t>Mian</a:t>
            </a:r>
            <a:r>
              <a:rPr lang="en-US" sz="1600" dirty="0">
                <a:latin typeface="Times New Roman" pitchFamily="18" charset="0"/>
              </a:rPr>
              <a:t> Chin (NASA GSFC).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 smtClean="0">
                <a:latin typeface="Times New Roman" pitchFamily="18" charset="0"/>
              </a:rPr>
              <a:t>Statistical Digital Filter (SDF) aerosol and chemical data assimilation developed by Jim </a:t>
            </a:r>
            <a:r>
              <a:rPr lang="en-US" sz="1600" dirty="0" err="1" smtClean="0">
                <a:latin typeface="Times New Roman" pitchFamily="18" charset="0"/>
              </a:rPr>
              <a:t>Stobie</a:t>
            </a:r>
            <a:r>
              <a:rPr lang="en-US" sz="1600" dirty="0" smtClean="0">
                <a:latin typeface="Times New Roman" pitchFamily="18" charset="0"/>
              </a:rPr>
              <a:t> (NASA GSFC)</a:t>
            </a:r>
            <a:endParaRPr lang="en-US" sz="1600" dirty="0">
              <a:latin typeface="Times New Roman" pitchFamily="18" charset="0"/>
            </a:endParaRPr>
          </a:p>
          <a:p>
            <a:pPr algn="ctr" eaLnBrk="1" hangingPunct="1"/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1600" b="1" u="sng" dirty="0" smtClean="0">
                <a:latin typeface="Times New Roman" pitchFamily="18" charset="0"/>
                <a:cs typeface="Times New Roman" pitchFamily="18" charset="0"/>
              </a:rPr>
              <a:t>Real-time assimilation:</a:t>
            </a:r>
          </a:p>
          <a:p>
            <a:pPr eaLnBrk="1" hangingPunct="1">
              <a:buFont typeface="Wingdings" pitchFamily="2" charset="2"/>
              <a:buChar char="§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eaLnBrk="1" hangingPunct="1">
              <a:buFont typeface="Wingdings" pitchFamily="2" charset="2"/>
              <a:buChar char="§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Microwave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Limb Sounder (MLS) stratospheric ozone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profiles (above 50mb)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eaLnBrk="1" hangingPunct="1">
              <a:buFont typeface="Wingdings" pitchFamily="2" charset="2"/>
              <a:buChar char="§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Ozone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Monitoring Instrument (OMI) total ozone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column (cloud cleared)</a:t>
            </a:r>
          </a:p>
          <a:p>
            <a:pPr marL="285750" indent="-285750" eaLnBrk="1" hangingPunct="1">
              <a:buFont typeface="Wingdings" pitchFamily="2" charset="2"/>
              <a:buChar char="§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Moderate Resolution Imaging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Spectroradiometer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(MODIS) Aerosol Optical Depth (AOD)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eaLnBrk="1" hangingPunct="1">
              <a:buFont typeface="Wingdings" pitchFamily="2" charset="2"/>
              <a:buChar char="§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1600" b="1" u="sng" dirty="0" smtClean="0">
                <a:latin typeface="Times New Roman" pitchFamily="18" charset="0"/>
                <a:cs typeface="Times New Roman" pitchFamily="18" charset="0"/>
              </a:rPr>
              <a:t>Real-time fire detection:</a:t>
            </a:r>
          </a:p>
          <a:p>
            <a:pPr eaLnBrk="1" hangingPunct="1">
              <a:buFont typeface="Wingdings" pitchFamily="2" charset="2"/>
              <a:buChar char="§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  Moderate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Resolution Imaging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Spectroradiometer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MODIS)</a:t>
            </a:r>
          </a:p>
          <a:p>
            <a:pPr eaLnBrk="1" hangingPunct="1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Developed in partnership with NASA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LaRC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and maintained at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UW-Madison</a:t>
            </a:r>
            <a:endParaRPr lang="en-US" sz="1600" b="1" i="1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§"/>
            </a:pP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2135" y="6334780"/>
            <a:ext cx="5742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5"/>
              </a:rPr>
              <a:t>http://raqms-ops.ssec.wisc.edu/index.php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(North America/Pacific Sector)</a:t>
            </a:r>
          </a:p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6"/>
              </a:rPr>
              <a:t>http://raqms.ssec.wisc.edu/index.php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(CONUS)</a:t>
            </a:r>
          </a:p>
        </p:txBody>
      </p:sp>
      <p:pic>
        <p:nvPicPr>
          <p:cNvPr id="11" name="Picture 22" descr="Image result for NOAA logo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3" t="4143" r="31359" b="3136"/>
          <a:stretch/>
        </p:blipFill>
        <p:spPr bwMode="auto">
          <a:xfrm>
            <a:off x="6934200" y="7937"/>
            <a:ext cx="1153569" cy="113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83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A811634-DE97-46A2-8AF8-3467FF47BA70}" type="slidenum">
              <a:rPr lang="en-US" altLang="zh-TW" smtClean="0">
                <a:latin typeface="Arial Black" pitchFamily="34" charset="0"/>
              </a:rPr>
              <a:pPr eaLnBrk="1" hangingPunct="1"/>
              <a:t>3</a:t>
            </a:fld>
            <a:endParaRPr lang="en-US" altLang="zh-TW" smtClean="0">
              <a:latin typeface="Arial Black" pitchFamily="34" charset="0"/>
            </a:endParaRPr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 cstate="print"/>
          <a:srcRect l="18750" t="12000" r="10000" b="7000"/>
          <a:stretch>
            <a:fillRect/>
          </a:stretch>
        </p:blipFill>
        <p:spPr bwMode="auto">
          <a:xfrm>
            <a:off x="228600" y="609600"/>
            <a:ext cx="86868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2514600" y="152400"/>
            <a:ext cx="279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itchFamily="18" charset="0"/>
              </a:rPr>
              <a:t>GOCART Aerosol Module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62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beans\users$\bpierce\Data\Documents\Attachments\jul_25\raqms_aeronet_composite.assim.dragon.apr-may.2016.redo.aeroso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685800"/>
            <a:ext cx="4572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29200" y="1905000"/>
            <a:ext cx="696024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Cirrus?</a:t>
            </a:r>
            <a:endParaRPr lang="en-US" sz="14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4493705" y="1805727"/>
            <a:ext cx="533400" cy="2608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\\beans\users$\bpierce\Data\Documents\Attachments\jul_25\raqms_aeronet.scatter.assim.dragon.apr-may.2016.redo.aeroso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4723"/>
            <a:ext cx="5826554" cy="291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\\beans\users$\bpierce\Data\Documents\Attachments\jul_25\raqms_aeronet.bias.assim.dragon.apr-may.2016.redo.aerosol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97"/>
          <a:stretch/>
        </p:blipFill>
        <p:spPr bwMode="auto">
          <a:xfrm>
            <a:off x="6010425" y="1027117"/>
            <a:ext cx="3125580" cy="291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\\beans\users$\bpierce\Data\Documents\Attachments\jul_25\raqms_aeronet.corr.assim.dragon.apr-may.2016.redo.aerosol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5"/>
          <a:stretch/>
        </p:blipFill>
        <p:spPr bwMode="auto">
          <a:xfrm>
            <a:off x="76200" y="1027117"/>
            <a:ext cx="3200070" cy="291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erosol Robotic Network (AERONET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11708" cy="75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84420" y="4191000"/>
            <a:ext cx="3429001" cy="175432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Good quantitative agreement with aerosol optical depth observed by the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Aeronet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KORUS-AQ DRAGON Network during April 01-20, 2016 (Julian Day 92-111) focus period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36093" y="6400800"/>
            <a:ext cx="3033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https://aeronet.gsfc.nasa.gov/</a:t>
            </a:r>
          </a:p>
        </p:txBody>
      </p:sp>
      <p:sp>
        <p:nvSpPr>
          <p:cNvPr id="5" name="Rectangle 4"/>
          <p:cNvSpPr/>
          <p:nvPr/>
        </p:nvSpPr>
        <p:spPr>
          <a:xfrm>
            <a:off x="3429000" y="2667000"/>
            <a:ext cx="838200" cy="9144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429000" y="2286000"/>
            <a:ext cx="718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Focus</a:t>
            </a:r>
            <a:endParaRPr lang="en-US" dirty="0"/>
          </a:p>
        </p:txBody>
      </p:sp>
      <p:pic>
        <p:nvPicPr>
          <p:cNvPr id="13" name="Picture 2" descr="https://espo.nasa.gov/home/sites/default/files/images/KORUS-AQ_KOREAN-01.jpg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861" y="0"/>
            <a:ext cx="3775139" cy="75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45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beans\users$\bpierce\Data\Documents\Attachments\jan_26\raqms_April-05-20_2016_Extinction_KORUS-AQ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7" r="13851"/>
          <a:stretch/>
        </p:blipFill>
        <p:spPr bwMode="auto">
          <a:xfrm>
            <a:off x="0" y="3465309"/>
            <a:ext cx="4572000" cy="339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beans\users$\bpierce\Data\Documents\Attachments\jan_26\HSRL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7" r="13851"/>
          <a:stretch/>
        </p:blipFill>
        <p:spPr bwMode="auto">
          <a:xfrm>
            <a:off x="0" y="0"/>
            <a:ext cx="4572000" cy="339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51905" y="6400800"/>
            <a:ext cx="2626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http://lidar.ssec.wisc.edu/</a:t>
            </a:r>
          </a:p>
        </p:txBody>
      </p:sp>
      <p:sp>
        <p:nvSpPr>
          <p:cNvPr id="3" name="Rectangle 2"/>
          <p:cNvSpPr/>
          <p:nvPr/>
        </p:nvSpPr>
        <p:spPr>
          <a:xfrm>
            <a:off x="4591472" y="5329"/>
            <a:ext cx="38484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Wisconsin Lidar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Group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(Ed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Eloranta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1279" y="1620982"/>
            <a:ext cx="3597892" cy="14773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Good qualitative agreement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vertical distribution of aerosol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extinction with High Spectral Resolution Lidar (HSRL) deployed to Seoul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South Korea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1600200" y="2286000"/>
            <a:ext cx="3962400" cy="1981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1447800" y="4267200"/>
            <a:ext cx="4114800" cy="1752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953001" y="3805535"/>
            <a:ext cx="4038600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4925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Very high extinction (&gt;3000Mm or &lt;0.81mile/1.3km visual range) during April 09-11 (Julian Days 100-102)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66800" y="5257800"/>
            <a:ext cx="838200" cy="9144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48260" y="87868"/>
            <a:ext cx="341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HSRL Observed Extinction Profile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" y="3593068"/>
            <a:ext cx="3640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RAQMS Analyzed Extinction Profile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47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beans\users$\bpierce\Data\Documents\Attachments\jan_26\raqms_April-05-20_2016_Extinction_KORUS-AQ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7" r="13851"/>
          <a:stretch/>
        </p:blipFill>
        <p:spPr bwMode="auto">
          <a:xfrm>
            <a:off x="-1044" y="3465576"/>
            <a:ext cx="4571640" cy="339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\\beans\users$\bpierce\Data\Documents\Attachments\jan_26\raqms_April-05-20_2016_so4_KORUS-AQ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r="13683"/>
          <a:stretch/>
        </p:blipFill>
        <p:spPr bwMode="auto">
          <a:xfrm>
            <a:off x="4572000" y="0"/>
            <a:ext cx="4571640" cy="339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beans\users$\bpierce\Data\Documents\Attachments\jan_26\raqms_April-05-20_2016_bcoc_KORUS-AQ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r="13683"/>
          <a:stretch/>
        </p:blipFill>
        <p:spPr bwMode="auto">
          <a:xfrm>
            <a:off x="4572000" y="3465576"/>
            <a:ext cx="4571640" cy="339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\\beans\users$\bpierce\Data\Documents\Attachments\jan_26\raqms_April-05-20_2016_dust_KORUS-AQ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r="13683"/>
          <a:stretch/>
        </p:blipFill>
        <p:spPr bwMode="auto">
          <a:xfrm>
            <a:off x="0" y="0"/>
            <a:ext cx="4571640" cy="339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1600200" y="2514600"/>
            <a:ext cx="0" cy="3429000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600200" y="2590800"/>
            <a:ext cx="4419600" cy="3352800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600200" y="5943600"/>
            <a:ext cx="4572000" cy="76200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066800" y="5257800"/>
            <a:ext cx="838200" cy="9144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953000" y="685800"/>
            <a:ext cx="3810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April 09-11. 2016 event includes Dust, Sulfate (so4), and black and organic carbon (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bcoc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contributions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5203" y="76200"/>
            <a:ext cx="3743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RAQMS Analyzed Dust concentration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76800" y="43934"/>
            <a:ext cx="3961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RAQMS Analyzed Sulfate concentration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53000" y="3581400"/>
            <a:ext cx="3963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Black and Organic Carbon concentration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9600" y="3593068"/>
            <a:ext cx="3640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RAQMS Analyzed Extinction Profile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1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beans\users$\bpierce\Data\Documents\Attachments\jan_26\RAQMS_KORUS-AQ_bcoc_April_05-20_201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76663"/>
            <a:ext cx="3886201" cy="308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\\beans\users$\bpierce\Data\Documents\Attachments\jan_26\RAQMS_KORUS-AQ_so4_April_05-20_201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347663"/>
            <a:ext cx="3886201" cy="308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\\beans\users$\bpierce\Data\Documents\Attachments\jan_26\RAQMS_KORUS-AQ_dust_April_05-20_201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663"/>
            <a:ext cx="3886201" cy="308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\\beans\users$\bpierce\Data\Documents\Attachments\jan_26\RAQMS_KORUS-AQ_total_April_05-20_2016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6663"/>
            <a:ext cx="3886201" cy="308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990600" y="4805363"/>
            <a:ext cx="457200" cy="47386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90600" y="1389063"/>
            <a:ext cx="457200" cy="47386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9" idx="4"/>
            <a:endCxn id="4" idx="0"/>
          </p:cNvCxnSpPr>
          <p:nvPr/>
        </p:nvCxnSpPr>
        <p:spPr>
          <a:xfrm>
            <a:off x="1219200" y="1862931"/>
            <a:ext cx="0" cy="294243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1435100" y="4957763"/>
            <a:ext cx="457200" cy="47386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095999" y="1566863"/>
            <a:ext cx="457200" cy="47386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358900" y="5294313"/>
            <a:ext cx="457200" cy="47386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096000" y="5294313"/>
            <a:ext cx="457200" cy="47386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>
            <a:stCxn id="15" idx="3"/>
            <a:endCxn id="14" idx="0"/>
          </p:cNvCxnSpPr>
          <p:nvPr/>
        </p:nvCxnSpPr>
        <p:spPr>
          <a:xfrm flipH="1">
            <a:off x="1663700" y="1971335"/>
            <a:ext cx="4499254" cy="298642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816100" y="5576095"/>
            <a:ext cx="4270655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33788" y="2511623"/>
            <a:ext cx="204761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Taklimakan Desert (Dust)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87913" y="2497336"/>
            <a:ext cx="211788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Sichuan Province (Sulfate)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05600" y="5910263"/>
            <a:ext cx="155683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Laos (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arboneous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5203" y="0"/>
            <a:ext cx="3089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RAQMS Analyzed Dust AOD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7603" y="3421618"/>
            <a:ext cx="312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RAQMS Analyzed Total AOD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216365" y="5318"/>
            <a:ext cx="332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RAQMS Analyzed Sulfate AOD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00600" y="3421618"/>
            <a:ext cx="3820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RAQMS Analyzed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Carboneous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AOD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936750" y="4983163"/>
            <a:ext cx="190500" cy="236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943100" y="1543050"/>
            <a:ext cx="190500" cy="236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667500" y="4984750"/>
            <a:ext cx="190500" cy="236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667500" y="1541066"/>
            <a:ext cx="190500" cy="236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7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152400"/>
            <a:ext cx="6934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RAQMS Aura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Chemical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Reanalysis: 2006-2016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685800"/>
            <a:ext cx="8991600" cy="313932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Project Summary </a:t>
            </a:r>
            <a:endParaRPr lang="en-US" b="1" dirty="0" smtClean="0"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b="1" dirty="0"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  <a:p>
            <a:pPr marL="639763" lvl="1" indent="-285750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Utilize the </a:t>
            </a:r>
            <a:r>
              <a:rPr lang="en-US" sz="1600" b="1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Real-time Air Quality Modeling System (RAQMS) to </a:t>
            </a:r>
            <a:r>
              <a:rPr lang="en-US" sz="16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conduct a multi-year global chemical and aerosol reanalysis using NASA Aura and A-Train measurements. </a:t>
            </a:r>
            <a:endParaRPr lang="en-US" sz="1600" b="1" dirty="0" smtClean="0"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  <a:p>
            <a:pPr marL="639763" lvl="1" indent="-285750">
              <a:buFont typeface="Arial" panose="020B0604020202020204" pitchFamily="34" charset="0"/>
              <a:buChar char="•"/>
              <a:defRPr/>
            </a:pPr>
            <a:endParaRPr lang="en-US" sz="1600" b="1" dirty="0" smtClean="0"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  <a:p>
            <a:pPr marL="639763" lvl="1" indent="-285750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F</a:t>
            </a:r>
            <a:r>
              <a:rPr lang="en-US" sz="1600" b="1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ollows </a:t>
            </a:r>
            <a:r>
              <a:rPr lang="en-US" sz="16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the path lead by the </a:t>
            </a:r>
            <a:r>
              <a:rPr lang="en-US" sz="1600" b="1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European Center for Medium Range Weather Forecasting (ECMWF) for development of operational air quality forecasting</a:t>
            </a:r>
            <a:r>
              <a:rPr lang="en-US" sz="16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(</a:t>
            </a:r>
            <a:r>
              <a:rPr lang="en-US" sz="16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hlinkClick r:id="rId3"/>
              </a:rPr>
              <a:t>http://atmosphere.copernicus.eu</a:t>
            </a:r>
            <a:r>
              <a:rPr lang="en-US" sz="1600" b="1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hlinkClick r:id="rId3"/>
              </a:rPr>
              <a:t>/</a:t>
            </a:r>
            <a:r>
              <a:rPr lang="en-US" sz="1600" b="1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) </a:t>
            </a:r>
            <a:endParaRPr lang="en-US" sz="1600" b="1" dirty="0"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  <a:p>
            <a:pPr marL="639763" lvl="1" indent="-285750">
              <a:buFont typeface="Arial" panose="020B0604020202020204" pitchFamily="34" charset="0"/>
              <a:buChar char="•"/>
              <a:defRPr/>
            </a:pPr>
            <a:endParaRPr lang="en-US" sz="1600" b="1" dirty="0"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  <a:p>
            <a:pPr marL="639763" lvl="1" indent="-285750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P</a:t>
            </a:r>
            <a:r>
              <a:rPr lang="en-US" sz="1600" b="1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rovides </a:t>
            </a:r>
            <a:r>
              <a:rPr lang="en-US" sz="16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a comprehensive chemical and aerosol analyses for assessing global air quality and for providing lateral boundary conditions for regional air quality management </a:t>
            </a:r>
            <a:r>
              <a:rPr lang="en-US" sz="1600" b="1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activities. </a:t>
            </a:r>
            <a:endParaRPr lang="en-US" sz="1600" b="1" dirty="0"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  <a:p>
            <a:pPr marL="354013" lvl="1" indent="0">
              <a:buFont typeface="Times" pitchFamily="18" charset="0"/>
              <a:buNone/>
              <a:defRPr/>
            </a:pPr>
            <a:endParaRPr lang="en-US" dirty="0"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1097" y="6550223"/>
            <a:ext cx="9144000" cy="30777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Funded by the NASA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Health and Air Quality Applications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0793" y="4483340"/>
            <a:ext cx="5929059" cy="156966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Assimilated Satellite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 (NOAA GSI Analysis Scheme)</a:t>
            </a:r>
            <a:endParaRPr 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Terra/Aqua MODIS Aerosol Optical Depth and Fire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Aqua AIRS Carbon Monoxide Retrieval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Aura MLS and OMI ozone Retrievals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Aura OMI Tropospheric NO2 Retrievals </a:t>
            </a:r>
          </a:p>
        </p:txBody>
      </p:sp>
      <p:pic>
        <p:nvPicPr>
          <p:cNvPr id="7" name="Picture 4" descr="Ten-Year Endeavor: NASA’s Aura and Climate Chan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273942"/>
            <a:ext cx="2932948" cy="189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5-Point Star 2"/>
          <p:cNvSpPr/>
          <p:nvPr/>
        </p:nvSpPr>
        <p:spPr>
          <a:xfrm>
            <a:off x="4114800" y="5360471"/>
            <a:ext cx="91440" cy="9144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4118408" y="5839328"/>
            <a:ext cx="91440" cy="9144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441960" y="6248400"/>
            <a:ext cx="91440" cy="9144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07841" y="611707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8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beans\users$\bpierce\Data\Documents\Attachments\FY2018\may_14\Apr_2016_AOD__TOR_vs_AuraReanalysis.V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0" r="12062" b="54918"/>
          <a:stretch/>
        </p:blipFill>
        <p:spPr bwMode="auto">
          <a:xfrm>
            <a:off x="3380442" y="3585850"/>
            <a:ext cx="5457373" cy="327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\\beans\users$\bpierce\Data\Documents\Attachments\FY2018\may_14\Apr_2016_AOD__OB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421" y="609600"/>
            <a:ext cx="6380579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914400" y="152400"/>
            <a:ext cx="6934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RAQMS Aura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Aerosol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Reanalysis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April 2016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752600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MODIS Aqua Combined Dark Target and Deep Blue AOD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5089" y="457200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RAQMS Aura Reanalysis AOD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01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</TotalTime>
  <Words>716</Words>
  <Application>Microsoft Office PowerPoint</Application>
  <PresentationFormat>On-screen Show (4:3)</PresentationFormat>
  <Paragraphs>107</Paragraphs>
  <Slides>14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NOAA Next Generation Global Prediction System (NGGPS)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 Pierce</dc:creator>
  <cp:lastModifiedBy>Brad Pierce</cp:lastModifiedBy>
  <cp:revision>42</cp:revision>
  <dcterms:created xsi:type="dcterms:W3CDTF">2006-08-16T00:00:00Z</dcterms:created>
  <dcterms:modified xsi:type="dcterms:W3CDTF">2018-05-15T18:59:16Z</dcterms:modified>
</cp:coreProperties>
</file>