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95" r:id="rId3"/>
    <p:sldId id="308" r:id="rId4"/>
    <p:sldId id="262" r:id="rId5"/>
    <p:sldId id="276" r:id="rId6"/>
    <p:sldId id="275" r:id="rId7"/>
    <p:sldId id="296" r:id="rId8"/>
    <p:sldId id="298" r:id="rId9"/>
    <p:sldId id="307" r:id="rId10"/>
    <p:sldId id="301" r:id="rId11"/>
    <p:sldId id="305" r:id="rId12"/>
    <p:sldId id="303" r:id="rId13"/>
    <p:sldId id="306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9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30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D0BB0D-F499-4DA9-B1B2-BA2C8E50797D}" type="datetimeFigureOut">
              <a:rPr lang="en-US" smtClean="0"/>
              <a:t>4/16/2014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41E7B9-60D4-4667-865F-9D4B0E51C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5954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fld id="{3A3C28B2-6FAC-4ADD-978B-0371F0DB0513}" type="slidenum">
              <a:rPr lang="en-US" sz="1200">
                <a:solidFill>
                  <a:srgbClr val="000000"/>
                </a:solidFill>
                <a:latin typeface="Arial" pitchFamily="34" charset="0"/>
              </a:rPr>
              <a:pPr eaLnBrk="1" hangingPunct="1"/>
              <a:t>1</a:t>
            </a:fld>
            <a:endParaRPr lang="en-US" sz="12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fld id="{230419AA-A8CD-4374-9FE8-27EC1CAA9B7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444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imss.ssec.wisc.edu/logo/download/web/CIMSS_logo_web_multicolor_PNG_1100x800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32"/>
          <a:stretch/>
        </p:blipFill>
        <p:spPr bwMode="auto">
          <a:xfrm>
            <a:off x="0" y="2743200"/>
            <a:ext cx="6192392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897" name="Rectangle 14"/>
          <p:cNvSpPr>
            <a:spLocks noGrp="1" noChangeArrowheads="1"/>
          </p:cNvSpPr>
          <p:nvPr>
            <p:ph type="title"/>
          </p:nvPr>
        </p:nvSpPr>
        <p:spPr>
          <a:xfrm>
            <a:off x="-6036" y="2819400"/>
            <a:ext cx="9144000" cy="889000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3100" b="1" dirty="0">
                <a:latin typeface="Times New Roman" pitchFamily="18" charset="0"/>
                <a:cs typeface="Times New Roman" pitchFamily="18" charset="0"/>
              </a:rPr>
              <a:t>Advances in Real-time Assimilation of Satellite Trace Gas and Aerosol Retrievals for Air Quality </a:t>
            </a:r>
            <a:r>
              <a:rPr lang="en-US" sz="3100" b="1" dirty="0" smtClean="0">
                <a:latin typeface="Times New Roman" pitchFamily="18" charset="0"/>
                <a:cs typeface="Times New Roman" pitchFamily="18" charset="0"/>
              </a:rPr>
              <a:t>Forecasting</a:t>
            </a:r>
            <a:r>
              <a:rPr lang="en-US" sz="31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1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31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 smtClean="0">
                <a:solidFill>
                  <a:srgbClr val="C00000"/>
                </a:solidFill>
              </a:rPr>
              <a:t/>
            </a:r>
            <a:br>
              <a:rPr lang="en-US" sz="2400" b="1" dirty="0" smtClean="0">
                <a:solidFill>
                  <a:srgbClr val="C00000"/>
                </a:solidFill>
              </a:rPr>
            </a:b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1200" dirty="0"/>
              <a:t/>
            </a:r>
            <a:br>
              <a:rPr lang="en-US" sz="1200" dirty="0"/>
            </a:br>
            <a:endParaRPr lang="en-US" sz="1200" dirty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80902" name="Picture 43" descr="Fig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6400" y="7239000"/>
            <a:ext cx="15087600" cy="822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3" name="Picture 43" descr="Fig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8800" y="7391400"/>
            <a:ext cx="15087600" cy="822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1219200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CIMSS Science Symposium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Thursday 17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April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2014</a:t>
            </a:r>
          </a:p>
        </p:txBody>
      </p:sp>
      <p:pic>
        <p:nvPicPr>
          <p:cNvPr id="7" name="Picture 3" descr="200px-NASA_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141128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193px-NOAA_log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24800" y="0"/>
            <a:ext cx="121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47800" y="0"/>
            <a:ext cx="6248400" cy="120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4578790" y="4853247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b="1" dirty="0">
                <a:latin typeface="Times New Roman" pitchFamily="18" charset="0"/>
                <a:cs typeface="Times New Roman" pitchFamily="18" charset="0"/>
              </a:rPr>
              <a:t>R. Bradley Pierce</a:t>
            </a:r>
            <a:br>
              <a:rPr lang="en-US" b="1" dirty="0">
                <a:latin typeface="Times New Roman" pitchFamily="18" charset="0"/>
                <a:cs typeface="Times New Roman" pitchFamily="18" charset="0"/>
              </a:rPr>
            </a:br>
            <a:r>
              <a:rPr lang="en-US" b="1" dirty="0">
                <a:latin typeface="Times New Roman" pitchFamily="18" charset="0"/>
                <a:cs typeface="Times New Roman" pitchFamily="18" charset="0"/>
              </a:rPr>
              <a:t>NOAA/NESDIS/STAR @ CIMSS</a:t>
            </a:r>
            <a:br>
              <a:rPr lang="en-US" b="1" dirty="0">
                <a:latin typeface="Times New Roman" pitchFamily="18" charset="0"/>
                <a:cs typeface="Times New Roman" pitchFamily="18" charset="0"/>
              </a:rPr>
            </a:br>
            <a:r>
              <a:rPr lang="en-US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>
                <a:latin typeface="Times New Roman" pitchFamily="18" charset="0"/>
                <a:cs typeface="Times New Roman" pitchFamily="18" charset="0"/>
              </a:rPr>
            </a:br>
            <a:r>
              <a:rPr lang="en-US" b="1" dirty="0">
                <a:latin typeface="Times New Roman" pitchFamily="18" charset="0"/>
                <a:cs typeface="Times New Roman" pitchFamily="18" charset="0"/>
              </a:rPr>
              <a:t>Todd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Schaack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and Allen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Lenzen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>
                <a:latin typeface="Times New Roman" pitchFamily="18" charset="0"/>
                <a:cs typeface="Times New Roman" pitchFamily="18" charset="0"/>
              </a:rPr>
            </a:br>
            <a:r>
              <a:rPr lang="en-US" b="1" dirty="0">
                <a:latin typeface="Times New Roman" pitchFamily="18" charset="0"/>
                <a:cs typeface="Times New Roman" pitchFamily="18" charset="0"/>
              </a:rPr>
              <a:t>UW-Madison/SSEC</a:t>
            </a:r>
            <a:br>
              <a:rPr lang="en-US" b="1" dirty="0">
                <a:latin typeface="Times New Roman" pitchFamily="18" charset="0"/>
                <a:cs typeface="Times New Roman" pitchFamily="18" charset="0"/>
              </a:rPr>
            </a:br>
            <a:r>
              <a:rPr lang="en-US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>
                <a:latin typeface="Times New Roman" pitchFamily="18" charset="0"/>
                <a:cs typeface="Times New Roman" pitchFamily="18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8401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80" y="6550223"/>
            <a:ext cx="9142520" cy="307777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pPr algn="ctr"/>
            <a:r>
              <a:rPr lang="en-US" sz="1400" b="1" dirty="0"/>
              <a:t>http://raqms-ops.ssec.wisc.edu/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Current real-time RAQMS air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quality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analysis/forecasts </a:t>
            </a:r>
            <a:endParaRPr lang="en-US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52400" y="849868"/>
            <a:ext cx="1768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310K Ozone (O3)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098" name="Picture 2" descr="\\beans\users$\bpierce\Data\Documents\Attachments\apr_16\O3_calnex_310K_140414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" y="828395"/>
            <a:ext cx="9141780" cy="5713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9380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1094389"/>
            <a:ext cx="8229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13km Rapid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Refresh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(RAP) model with chemistry is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used to predict air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pollution over CONUS twice daily (00Z and 12Z) using RAQMS forecasts for lateral boundary conditions.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n collaboration with Georg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Grell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and Steve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Peckham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(NOAA/ESRL).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11071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RAQMS/Rapid Refresh (RAP) with Chemistry</a:t>
            </a:r>
          </a:p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Real time weather and air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quality forecasts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80" y="6550223"/>
            <a:ext cx="9142520" cy="307777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/>
              <a:t>http</a:t>
            </a:r>
            <a:r>
              <a:rPr lang="en-US" sz="1400" b="1" dirty="0"/>
              <a:t>://rapidrefresh.noaa.gov/</a:t>
            </a:r>
          </a:p>
        </p:txBody>
      </p:sp>
      <p:pic>
        <p:nvPicPr>
          <p:cNvPr id="11" name="Picture 8" descr="http://ruc.noaa.gov/wrf/WG11_scripts/radmsorg_27km/2014_04_15_00/ozone_500_48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1" t="82904" r="3768" b="1940"/>
          <a:stretch/>
        </p:blipFill>
        <p:spPr bwMode="auto">
          <a:xfrm>
            <a:off x="1005147" y="5587772"/>
            <a:ext cx="2956264" cy="6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ruc.noaa.gov/wrf/WG11_scripts/radmsorg_27km/2014_04_15_00/500mb_hgt_48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3" t="89027" r="4554" b="2946"/>
          <a:stretch/>
        </p:blipFill>
        <p:spPr bwMode="auto">
          <a:xfrm>
            <a:off x="4660034" y="5773444"/>
            <a:ext cx="3195961" cy="37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87595" y="2092190"/>
            <a:ext cx="21913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RAP 500mb Ozone (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ppbv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/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00Z April 18, 2014 </a:t>
            </a: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15214" y="2075156"/>
            <a:ext cx="17393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RAP 500mb Heights</a:t>
            </a:r>
          </a:p>
          <a:p>
            <a:pPr algn="ctr"/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00Z April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18, 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2014 </a:t>
            </a:r>
          </a:p>
        </p:txBody>
      </p:sp>
      <p:pic>
        <p:nvPicPr>
          <p:cNvPr id="5122" name="Picture 2" descr="\\beans\users$\bpierce\Data\Documents\Attachments\apr_16\500mb_hgt_48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1" t="17504" r="4430" b="12053"/>
          <a:stretch/>
        </p:blipFill>
        <p:spPr bwMode="auto">
          <a:xfrm>
            <a:off x="4660035" y="2615409"/>
            <a:ext cx="3176726" cy="3248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\\beans\users$\bpierce\Data\Documents\Attachments\apr_16\ozone_500_48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6" t="9037" r="3900" b="22683"/>
          <a:stretch/>
        </p:blipFill>
        <p:spPr bwMode="auto">
          <a:xfrm>
            <a:off x="914400" y="2615410"/>
            <a:ext cx="2987400" cy="2972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5941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\\beans\users$\bpierce\Data\Documents\Attachments\apr_16\ozone_sfc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68" y="20716"/>
            <a:ext cx="8443913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12576"/>
            <a:ext cx="2438400" cy="68258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6477973"/>
            <a:ext cx="9144000" cy="36933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pPr lvl="1"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http://ruc.noaa.gov/wrf/WG11_RT/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391922" y="348278"/>
            <a:ext cx="65319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ppbv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717610"/>
            <a:ext cx="2743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RAQMS/RAP-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Chem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Surface O3 Forecast 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00Z April 16 – 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00Z April 18, 2014 </a:t>
            </a:r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7185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400" y="762000"/>
            <a:ext cx="73152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Conclusion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Intercontinental pollution transport and stratosphere/troposphere exchange processes can contribute to increased surface ozone and potentially lead to violations of the ozone standard.</a:t>
            </a: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EPA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is proposing to strengthen the 8-hour “primary” ozone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standard to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a level within the range of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60-70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parts per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billion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ppb), which will likely lead to more violations in the western US. 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Assimilation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of trace gas and aerosol retrievals within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 global chemical and aerosol data analysis system can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provide improved constraints on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impacts of intercontinental pollution transport and stratosphere/tropospheric exchange processes on regional scale air quality predictions.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488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beans\users$\bpierce\Data\Documents\Attachments\apr_16\naqfc_ozone_sfc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9356"/>
            <a:ext cx="9144000" cy="5091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-27160" y="609600"/>
            <a:ext cx="917116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NWS National Air Quality Forecasting Capability (NAQFC)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provides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operational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predictions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of ozone and wildfire smoke nationwide and operational predictions of airborne dust over the contiguous 48 states. 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55146" y="0"/>
            <a:ext cx="23428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Background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488112"/>
            <a:ext cx="9144000" cy="36988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/>
              <a:t>http://airquality.weather.gov/</a:t>
            </a:r>
            <a:endParaRPr lang="en-US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57248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beans\users$\bpierce\Data\Documents\Attachments\apr_16\Air Quality8h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5574"/>
            <a:ext cx="9141041" cy="5091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-27160" y="609600"/>
            <a:ext cx="917116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State and local Air Quality forecasters use the NWS forecast guidance to determine whether the surface ozone will exceed the </a:t>
            </a:r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National </a:t>
            </a:r>
            <a:r>
              <a:rPr lang="fr-FR" dirty="0" err="1">
                <a:latin typeface="Times New Roman" pitchFamily="18" charset="0"/>
                <a:cs typeface="Times New Roman" pitchFamily="18" charset="0"/>
              </a:rPr>
              <a:t>Ambient</a:t>
            </a:r>
            <a:r>
              <a:rPr lang="fr-FR" dirty="0">
                <a:latin typeface="Times New Roman" pitchFamily="18" charset="0"/>
                <a:cs typeface="Times New Roman" pitchFamily="18" charset="0"/>
              </a:rPr>
              <a:t> Air </a:t>
            </a:r>
            <a:r>
              <a:rPr lang="fr-FR" dirty="0" err="1">
                <a:latin typeface="Times New Roman" pitchFamily="18" charset="0"/>
                <a:cs typeface="Times New Roman" pitchFamily="18" charset="0"/>
              </a:rPr>
              <a:t>Quality</a:t>
            </a:r>
            <a:r>
              <a:rPr lang="fr-FR" dirty="0">
                <a:latin typeface="Times New Roman" pitchFamily="18" charset="0"/>
                <a:cs typeface="Times New Roman" pitchFamily="18" charset="0"/>
              </a:rPr>
              <a:t> Standards (</a:t>
            </a:r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NAAQS) of maximum </a:t>
            </a:r>
            <a:r>
              <a:rPr lang="fr-FR" dirty="0">
                <a:latin typeface="Times New Roman" pitchFamily="18" charset="0"/>
                <a:cs typeface="Times New Roman" pitchFamily="18" charset="0"/>
              </a:rPr>
              <a:t>8hr </a:t>
            </a:r>
            <a:r>
              <a:rPr lang="fr-FR" dirty="0" err="1" smtClean="0">
                <a:latin typeface="Times New Roman" pitchFamily="18" charset="0"/>
                <a:cs typeface="Times New Roman" pitchFamily="18" charset="0"/>
              </a:rPr>
              <a:t>average</a:t>
            </a:r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 ozone &gt;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75ppbv.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55146" y="0"/>
            <a:ext cx="23428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Background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488112"/>
            <a:ext cx="9144000" cy="36988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/>
              <a:t>http://airquality.weather.gov/</a:t>
            </a:r>
            <a:endParaRPr lang="en-US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4763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47800" y="2819400"/>
            <a:ext cx="6477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Advances in real-time trace gas and aerosol assimilation within the Real-time Air Quality Modeling System (RAQMS)</a:t>
            </a:r>
          </a:p>
          <a:p>
            <a:pPr lvl="2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Collaborative NESDIS/ESRL real-time nested global/regional air quality forecasting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19200" y="545812"/>
            <a:ext cx="6553201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Focus of this presentation</a:t>
            </a:r>
          </a:p>
          <a:p>
            <a:pPr algn="ctr"/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Impacts 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of intercontinental pollution transport and stratosphere/tropospheric exchange processes on regional scale air quality predictions</a:t>
            </a:r>
          </a:p>
        </p:txBody>
      </p:sp>
    </p:spTree>
    <p:extLst>
      <p:ext uri="{BB962C8B-B14F-4D97-AF65-F5344CB8AC3E}">
        <p14:creationId xmlns:p14="http://schemas.microsoft.com/office/powerpoint/2010/main" val="115271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219200" y="1447800"/>
            <a:ext cx="6324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 eaLnBrk="1" hangingPunct="1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Online global chemical and aerosol assimilation/forecasting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system </a:t>
            </a:r>
          </a:p>
          <a:p>
            <a:pPr marL="342900" indent="-342900" algn="ctr" eaLnBrk="1" hangingPunct="1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UW-Hybrid Dynamical Core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14"/>
          <p:cNvSpPr txBox="1">
            <a:spLocks noChangeArrowheads="1"/>
          </p:cNvSpPr>
          <p:nvPr/>
        </p:nvSpPr>
        <p:spPr bwMode="auto">
          <a:xfrm>
            <a:off x="1066800" y="2648129"/>
            <a:ext cx="7239000" cy="30469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Real-time assimilation:</a:t>
            </a:r>
          </a:p>
          <a:p>
            <a:pPr eaLnBrk="1" hangingPunct="1"/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charset="0"/>
              <a:buChar char="•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Microwave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Limb Sounder (MLS) stratospheric ozone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profiles (above 50mb)</a:t>
            </a:r>
          </a:p>
          <a:p>
            <a:pPr lvl="1">
              <a:buFont typeface="Arial" charset="0"/>
              <a:buChar char="•"/>
            </a:pPr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charset="0"/>
              <a:buChar char="•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Ozone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Monitoring Instrument (OMI) total ozone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column (cloud cleared)</a:t>
            </a:r>
          </a:p>
          <a:p>
            <a:pPr lvl="1">
              <a:buFont typeface="Arial" charset="0"/>
              <a:buChar char="•"/>
            </a:pP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charset="0"/>
              <a:buChar char="•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Moderate Resolution Imaging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Spectroradiometer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(MODIS) Aerosol Optical Depth (AOD)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Real-time fire detection:</a:t>
            </a:r>
          </a:p>
          <a:p>
            <a:pPr eaLnBrk="1" hangingPunct="1"/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charset="0"/>
              <a:buChar char="•"/>
            </a:pP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Moderate Resolution Imaging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Spectroradiometer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(MODIS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3" descr="200px-NASA_lo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41128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 descr="193px-NOAA_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24800" y="0"/>
            <a:ext cx="121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47800" y="0"/>
            <a:ext cx="6248400" cy="120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1480" y="6550223"/>
            <a:ext cx="9142520" cy="307777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pPr algn="ctr"/>
            <a:r>
              <a:rPr lang="en-US" sz="1400" b="1" dirty="0"/>
              <a:t>http://raqms-ops.ssec.wisc.edu/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76300" y="5715000"/>
            <a:ext cx="7315200" cy="646331"/>
          </a:xfrm>
          <a:prstGeom prst="rect">
            <a:avLst/>
          </a:prstGeom>
          <a:solidFill>
            <a:srgbClr val="FFFF00">
              <a:alpha val="17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RAQMS has been used to develop capabilities to assimilate global satellite composition measurements and support airborne field missions</a:t>
            </a:r>
            <a:endParaRPr lang="en-US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977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 descr="RAQMS_2x2_vs_ryerson_O3_missi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81843"/>
            <a:ext cx="325755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3"/>
          <a:srcRect l="31429" t="38705" r="34763" b="16190"/>
          <a:stretch>
            <a:fillRect/>
          </a:stretch>
        </p:blipFill>
        <p:spPr bwMode="auto">
          <a:xfrm>
            <a:off x="3048000" y="1281438"/>
            <a:ext cx="1752600" cy="1461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itchFamily="18" charset="0"/>
              </a:rPr>
              <a:t>Comparison with </a:t>
            </a:r>
            <a:r>
              <a:rPr lang="en-US" sz="2800" b="1" dirty="0" err="1" smtClean="0">
                <a:latin typeface="Times New Roman" pitchFamily="18" charset="0"/>
              </a:rPr>
              <a:t>CalNex</a:t>
            </a:r>
            <a:r>
              <a:rPr lang="en-US" sz="2800" b="1" dirty="0" smtClean="0">
                <a:latin typeface="Times New Roman" pitchFamily="18" charset="0"/>
              </a:rPr>
              <a:t> airborne Measurements</a:t>
            </a:r>
            <a:endParaRPr lang="en-US" sz="2800" b="1" dirty="0">
              <a:latin typeface="Times New Roman" pitchFamily="18" charset="0"/>
            </a:endParaRPr>
          </a:p>
          <a:p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smtClean="0">
                <a:latin typeface="Times New Roman" pitchFamily="18" charset="0"/>
              </a:rPr>
              <a:t>(</a:t>
            </a:r>
            <a:r>
              <a:rPr lang="en-US" sz="2800" b="1" dirty="0" err="1" smtClean="0">
                <a:latin typeface="Times New Roman" pitchFamily="18" charset="0"/>
              </a:rPr>
              <a:t>CalNex</a:t>
            </a:r>
            <a:r>
              <a:rPr lang="en-US" sz="2800" b="1" dirty="0" smtClean="0">
                <a:latin typeface="Times New Roman" pitchFamily="18" charset="0"/>
              </a:rPr>
              <a:t> primarily </a:t>
            </a:r>
            <a:r>
              <a:rPr lang="en-US" sz="2800" b="1" dirty="0">
                <a:latin typeface="Times New Roman" pitchFamily="18" charset="0"/>
              </a:rPr>
              <a:t>LA Basin/Central Valley) </a:t>
            </a:r>
          </a:p>
        </p:txBody>
      </p: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4953000" y="1524000"/>
            <a:ext cx="4067176" cy="923330"/>
          </a:xfrm>
          <a:prstGeom prst="rect">
            <a:avLst/>
          </a:prstGeom>
          <a:solidFill>
            <a:srgbClr val="FFFF00">
              <a:alpha val="20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Times New Roman" pitchFamily="18" charset="0"/>
              </a:rPr>
              <a:t>Assimilation of MLS+OMI O3 retrievals results in </a:t>
            </a:r>
            <a:r>
              <a:rPr lang="en-US" dirty="0" smtClean="0">
                <a:latin typeface="Times New Roman" pitchFamily="18" charset="0"/>
              </a:rPr>
              <a:t>good agreement </a:t>
            </a:r>
            <a:r>
              <a:rPr lang="en-US" dirty="0">
                <a:latin typeface="Times New Roman" pitchFamily="18" charset="0"/>
              </a:rPr>
              <a:t>with airborne </a:t>
            </a:r>
            <a:r>
              <a:rPr lang="en-US" dirty="0" err="1">
                <a:latin typeface="Times New Roman" pitchFamily="18" charset="0"/>
              </a:rPr>
              <a:t>insitu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</a:rPr>
              <a:t>O3 over </a:t>
            </a:r>
            <a:r>
              <a:rPr lang="en-US" dirty="0">
                <a:latin typeface="Times New Roman" pitchFamily="18" charset="0"/>
              </a:rPr>
              <a:t>Southern California</a:t>
            </a:r>
          </a:p>
        </p:txBody>
      </p:sp>
      <p:sp>
        <p:nvSpPr>
          <p:cNvPr id="29705" name="TextBox 8"/>
          <p:cNvSpPr txBox="1">
            <a:spLocks noChangeArrowheads="1"/>
          </p:cNvSpPr>
          <p:nvPr/>
        </p:nvSpPr>
        <p:spPr bwMode="auto">
          <a:xfrm>
            <a:off x="0" y="6519446"/>
            <a:ext cx="9144000" cy="33855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Insitu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O3 from Tom Ryerson, NOAA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ESRL         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HSRL 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data from Chris Hostetler, NASA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LaRC</a:t>
            </a:r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48000" y="1066800"/>
            <a:ext cx="17570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NOAA P3 Flight Tracks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/>
          <a:srcRect l="40953" t="34717" r="25238" b="17523"/>
          <a:stretch>
            <a:fillRect/>
          </a:stretch>
        </p:blipFill>
        <p:spPr bwMode="auto">
          <a:xfrm>
            <a:off x="7696200" y="12577"/>
            <a:ext cx="1447800" cy="1278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 descr="HSRL_RAQMS_median_Extinction_Total_curtain_with_extinction_reanalysis_dust"/>
          <p:cNvPicPr>
            <a:picLocks noChangeAspect="1" noChangeArrowheads="1"/>
          </p:cNvPicPr>
          <p:nvPr/>
        </p:nvPicPr>
        <p:blipFill>
          <a:blip r:embed="rId5"/>
          <a:srcRect l="3334" r="24815"/>
          <a:stretch>
            <a:fillRect/>
          </a:stretch>
        </p:blipFill>
        <p:spPr bwMode="auto">
          <a:xfrm>
            <a:off x="2971800" y="2743200"/>
            <a:ext cx="4243222" cy="2950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HSRL_RAQMS_statistics_Extinction_Total_curtain_with_extinction_reanalysis_dust"/>
          <p:cNvPicPr>
            <a:picLocks noChangeAspect="1" noChangeArrowheads="1"/>
          </p:cNvPicPr>
          <p:nvPr/>
        </p:nvPicPr>
        <p:blipFill rotWithShape="1">
          <a:blip r:embed="rId6"/>
          <a:srcRect l="69969" r="8519" b="44577"/>
          <a:stretch/>
        </p:blipFill>
        <p:spPr bwMode="auto">
          <a:xfrm>
            <a:off x="7110412" y="2801280"/>
            <a:ext cx="1768688" cy="2277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6858000" y="2895600"/>
            <a:ext cx="21257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NASA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King Air 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Flight Tracks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0" y="5629870"/>
            <a:ext cx="9144000" cy="923330"/>
          </a:xfrm>
          <a:prstGeom prst="rect">
            <a:avLst/>
          </a:prstGeom>
          <a:solidFill>
            <a:srgbClr val="FFFF00">
              <a:alpha val="16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dirty="0">
                <a:latin typeface="Times New Roman" pitchFamily="18" charset="0"/>
              </a:rPr>
              <a:t>RAQMS free tropospheric median aerosol extinction is in very good agreement with HSRL </a:t>
            </a:r>
          </a:p>
          <a:p>
            <a:pPr eaLnBrk="0" hangingPunct="0"/>
            <a:r>
              <a:rPr lang="en-US" dirty="0" smtClean="0">
                <a:latin typeface="Times New Roman" pitchFamily="18" charset="0"/>
              </a:rPr>
              <a:t>Largest </a:t>
            </a:r>
            <a:r>
              <a:rPr lang="en-US" dirty="0">
                <a:latin typeface="Times New Roman" pitchFamily="18" charset="0"/>
              </a:rPr>
              <a:t>biases are found within the LA Basin Boundary Layer (below 1000m) were RAQMS median extinction is low</a:t>
            </a:r>
            <a:endParaRPr lang="en-US" baseline="300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261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71600" y="170976"/>
            <a:ext cx="70122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MODIS True Color Image April 15, 2014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0" y="6550223"/>
            <a:ext cx="9144000" cy="307777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/>
              <a:t>https</a:t>
            </a:r>
            <a:r>
              <a:rPr lang="en-US" sz="1400" b="1" dirty="0"/>
              <a:t>://earthdata.nasa.gov/labs/worldview</a:t>
            </a:r>
            <a:r>
              <a:rPr lang="en-US" sz="1400" b="1" dirty="0" smtClean="0"/>
              <a:t>/</a:t>
            </a:r>
            <a:endParaRPr lang="en-US" sz="1400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" t="13217" r="1262" b="4045"/>
          <a:stretch/>
        </p:blipFill>
        <p:spPr bwMode="auto">
          <a:xfrm>
            <a:off x="1" y="924744"/>
            <a:ext cx="9169677" cy="4866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2431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170976"/>
            <a:ext cx="91789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AIRS Carbon Monoxide (CO) Column  April 15, 2014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6550223"/>
            <a:ext cx="9144000" cy="307777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/>
              <a:t>https</a:t>
            </a:r>
            <a:r>
              <a:rPr lang="en-US" sz="1400" b="1" dirty="0"/>
              <a:t>://earthdata.nasa.gov/labs/worldview</a:t>
            </a:r>
            <a:r>
              <a:rPr lang="en-US" sz="1400" b="1" dirty="0" smtClean="0"/>
              <a:t>/</a:t>
            </a:r>
            <a:endParaRPr lang="en-US" sz="1400" b="1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" t="13035" r="707" b="3865"/>
          <a:stretch/>
        </p:blipFill>
        <p:spPr bwMode="auto">
          <a:xfrm>
            <a:off x="2958" y="908350"/>
            <a:ext cx="9172852" cy="4856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041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beans\users$\bpierce\Data\Documents\Attachments\apr_16\CO_calnex_310K_140414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29322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2400" y="849868"/>
            <a:ext cx="2909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310K Carbon Monoxide (CO)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Current real-time RAQMS air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quality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analysis/forecasts </a:t>
            </a:r>
            <a:endParaRPr lang="en-US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480" y="6550223"/>
            <a:ext cx="9142520" cy="307777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pPr algn="ctr"/>
            <a:r>
              <a:rPr lang="en-US" sz="1400" b="1" dirty="0"/>
              <a:t>http://raqms-ops.ssec.wisc.edu/</a:t>
            </a:r>
          </a:p>
        </p:txBody>
      </p:sp>
    </p:spTree>
    <p:extLst>
      <p:ext uri="{BB962C8B-B14F-4D97-AF65-F5344CB8AC3E}">
        <p14:creationId xmlns:p14="http://schemas.microsoft.com/office/powerpoint/2010/main" val="1381174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1119</TotalTime>
  <Words>578</Words>
  <Application>Microsoft Office PowerPoint</Application>
  <PresentationFormat>On-screen Show (4:3)</PresentationFormat>
  <Paragraphs>93</Paragraphs>
  <Slides>13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Advances in Real-time Assimilation of Satellite Trace Gas and Aerosol Retrievals for Air Quality Forecasting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Aerosol Data Assimilation and Forecasting  – Volcanic Ash Prediction, Severe Storm Intensification,  and Future TEMPO/GOES-R Synergies  R. Bradley Pierce NOAA/NESDIS/STAR  With Contributions from Greg Carmichael and Pablo Sadie (University of Iowa)   Georg Grell (NOAA/ESRL) Martin Stuefer (University of Alaska-Fairbanks) Mike Pavolonis (NOAA/NESDIS) Kelly Chance  (SAO)</dc:title>
  <dc:creator>Brad Pierce</dc:creator>
  <cp:lastModifiedBy>Brad Pierce</cp:lastModifiedBy>
  <cp:revision>92</cp:revision>
  <dcterms:created xsi:type="dcterms:W3CDTF">2006-08-16T00:00:00Z</dcterms:created>
  <dcterms:modified xsi:type="dcterms:W3CDTF">2014-04-16T22:02:04Z</dcterms:modified>
</cp:coreProperties>
</file>