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6" r:id="rId2"/>
    <p:sldId id="265" r:id="rId3"/>
    <p:sldId id="258" r:id="rId4"/>
    <p:sldId id="269" r:id="rId5"/>
    <p:sldId id="257" r:id="rId6"/>
    <p:sldId id="264" r:id="rId7"/>
    <p:sldId id="273" r:id="rId8"/>
    <p:sldId id="274" r:id="rId9"/>
    <p:sldId id="275" r:id="rId10"/>
    <p:sldId id="276" r:id="rId11"/>
    <p:sldId id="277" r:id="rId12"/>
    <p:sldId id="279" r:id="rId13"/>
    <p:sldId id="284" r:id="rId14"/>
    <p:sldId id="270" r:id="rId15"/>
    <p:sldId id="271" r:id="rId16"/>
    <p:sldId id="272" r:id="rId17"/>
    <p:sldId id="259" r:id="rId18"/>
    <p:sldId id="282" r:id="rId19"/>
    <p:sldId id="261" r:id="rId20"/>
    <p:sldId id="260" r:id="rId21"/>
    <p:sldId id="281" r:id="rId22"/>
    <p:sldId id="283"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3D5C32-70BC-4D05-B4E3-73DD2964372A}" type="datetimeFigureOut">
              <a:rPr lang="en-US" smtClean="0"/>
              <a:t>12/12/2012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0A2CAB4-F887-46BC-AE4F-563558203D58}" type="slidenum">
              <a:rPr lang="en-US" smtClean="0"/>
              <a:t>‹#›</a:t>
            </a:fld>
            <a:endParaRPr lang="en-US"/>
          </a:p>
        </p:txBody>
      </p:sp>
    </p:spTree>
    <p:extLst>
      <p:ext uri="{BB962C8B-B14F-4D97-AF65-F5344CB8AC3E}">
        <p14:creationId xmlns:p14="http://schemas.microsoft.com/office/powerpoint/2010/main" val="3561158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6E45EEA9-621D-694E-9C31-B171511FA603}" type="slidenum">
              <a:rPr lang="en-US" sz="1200" b="0">
                <a:solidFill>
                  <a:prstClr val="black"/>
                </a:solidFill>
                <a:latin typeface="Times" charset="0"/>
              </a:rPr>
              <a:pPr eaLnBrk="1" hangingPunct="1"/>
              <a:t>2</a:t>
            </a:fld>
            <a:endParaRPr lang="en-US" sz="1200" b="0" dirty="0">
              <a:solidFill>
                <a:prstClr val="black"/>
              </a:solidFill>
              <a:latin typeface="Times" charset="0"/>
            </a:endParaRPr>
          </a:p>
        </p:txBody>
      </p:sp>
      <p:sp>
        <p:nvSpPr>
          <p:cNvPr id="467970" name="Rectangle 2"/>
          <p:cNvSpPr>
            <a:spLocks noGrp="1" noRot="1" noChangeAspect="1" noChangeArrowheads="1" noTextEdit="1"/>
          </p:cNvSpPr>
          <p:nvPr>
            <p:ph type="sldImg"/>
          </p:nvPr>
        </p:nvSpPr>
        <p:spPr>
          <a:xfrm>
            <a:off x="1144588" y="685800"/>
            <a:ext cx="4570412" cy="3429000"/>
          </a:xfrm>
          <a:ln/>
        </p:spPr>
      </p:sp>
      <p:sp>
        <p:nvSpPr>
          <p:cNvPr id="467971" name="Rectangle 3"/>
          <p:cNvSpPr>
            <a:spLocks noGrp="1" noChangeArrowheads="1"/>
          </p:cNvSpPr>
          <p:nvPr>
            <p:ph type="body" idx="1"/>
          </p:nvPr>
        </p:nvSpPr>
        <p:spPr>
          <a:xfrm>
            <a:off x="684610" y="4343704"/>
            <a:ext cx="548878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fld id="{FFF90AA1-BAAA-684C-9920-E6FED83F4151}" type="slidenum">
              <a:rPr lang="en-US" sz="1200" b="0">
                <a:solidFill>
                  <a:srgbClr val="000000"/>
                </a:solidFill>
                <a:latin typeface="Times New Roman" charset="0"/>
              </a:rPr>
              <a:pPr/>
              <a:t>3</a:t>
            </a:fld>
            <a:endParaRPr lang="en-US" sz="1200" b="0" dirty="0">
              <a:solidFill>
                <a:srgbClr val="000000"/>
              </a:solidFill>
              <a:latin typeface="Times New Roman" charset="0"/>
            </a:endParaRPr>
          </a:p>
        </p:txBody>
      </p:sp>
      <p:sp>
        <p:nvSpPr>
          <p:cNvPr id="389123" name="Text Box 2"/>
          <p:cNvSpPr txBox="1">
            <a:spLocks noChangeArrowheads="1"/>
          </p:cNvSpPr>
          <p:nvPr/>
        </p:nvSpPr>
        <p:spPr bwMode="auto">
          <a:xfrm>
            <a:off x="1180207" y="686405"/>
            <a:ext cx="4500563" cy="3429000"/>
          </a:xfrm>
          <a:prstGeom prst="rect">
            <a:avLst/>
          </a:prstGeom>
          <a:solidFill>
            <a:srgbClr val="FFFFFF"/>
          </a:solidFill>
          <a:ln w="9525">
            <a:solidFill>
              <a:srgbClr val="000000"/>
            </a:solidFill>
            <a:miter lim="800000"/>
            <a:headEnd/>
            <a:tailEnd/>
          </a:ln>
        </p:spPr>
        <p:txBody>
          <a:bodyPr wrap="none" lIns="91416" tIns="45708" rIns="91416" bIns="45708" anchor="ct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864931" eaLnBrk="1" fontAlgn="base" hangingPunct="1">
              <a:spcBef>
                <a:spcPct val="0"/>
              </a:spcBef>
              <a:spcAft>
                <a:spcPct val="0"/>
              </a:spcAft>
            </a:pPr>
            <a:endParaRPr lang="en-US" b="0" dirty="0" smtClean="0">
              <a:solidFill>
                <a:srgbClr val="000000"/>
              </a:solidFill>
              <a:latin typeface="Times New Roman" charset="0"/>
              <a:cs typeface="Arial" charset="0"/>
            </a:endParaRPr>
          </a:p>
        </p:txBody>
      </p:sp>
      <p:sp>
        <p:nvSpPr>
          <p:cNvPr id="389124" name="Rectangle 3"/>
          <p:cNvSpPr>
            <a:spLocks noGrp="1" noChangeArrowheads="1"/>
          </p:cNvSpPr>
          <p:nvPr>
            <p:ph type="body"/>
          </p:nvPr>
        </p:nvSpPr>
        <p:spPr>
          <a:xfrm>
            <a:off x="915294" y="4343704"/>
            <a:ext cx="5027414"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none" anchor="ctr"/>
          <a:lstStyle/>
          <a:p>
            <a:pPr eaLnBrk="1" hangingPunct="1"/>
            <a:endParaRPr lang="en-US" dirty="0">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6E45EEA9-621D-694E-9C31-B171511FA603}" type="slidenum">
              <a:rPr lang="en-US" sz="1200" b="0">
                <a:solidFill>
                  <a:prstClr val="black"/>
                </a:solidFill>
                <a:latin typeface="Times" charset="0"/>
              </a:rPr>
              <a:pPr eaLnBrk="1" hangingPunct="1"/>
              <a:t>5</a:t>
            </a:fld>
            <a:endParaRPr lang="en-US" sz="1200" b="0" dirty="0">
              <a:solidFill>
                <a:prstClr val="black"/>
              </a:solidFill>
              <a:latin typeface="Times" charset="0"/>
            </a:endParaRPr>
          </a:p>
        </p:txBody>
      </p:sp>
      <p:sp>
        <p:nvSpPr>
          <p:cNvPr id="467970" name="Rectangle 2"/>
          <p:cNvSpPr>
            <a:spLocks noGrp="1" noRot="1" noChangeAspect="1" noChangeArrowheads="1" noTextEdit="1"/>
          </p:cNvSpPr>
          <p:nvPr>
            <p:ph type="sldImg"/>
          </p:nvPr>
        </p:nvSpPr>
        <p:spPr>
          <a:xfrm>
            <a:off x="1144588" y="685800"/>
            <a:ext cx="4570412" cy="3429000"/>
          </a:xfrm>
          <a:ln/>
        </p:spPr>
      </p:sp>
      <p:sp>
        <p:nvSpPr>
          <p:cNvPr id="467971" name="Rectangle 3"/>
          <p:cNvSpPr>
            <a:spLocks noGrp="1" noChangeArrowheads="1"/>
          </p:cNvSpPr>
          <p:nvPr>
            <p:ph type="body" idx="1"/>
          </p:nvPr>
        </p:nvSpPr>
        <p:spPr>
          <a:xfrm>
            <a:off x="684610" y="4343704"/>
            <a:ext cx="548878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2A915B84-92BA-CD48-9C18-597449AF4A68}" type="slidenum">
              <a:rPr lang="en-US" sz="1200" b="0">
                <a:solidFill>
                  <a:schemeClr val="tx1"/>
                </a:solidFill>
                <a:latin typeface="Times" charset="0"/>
              </a:rPr>
              <a:pPr eaLnBrk="1" hangingPunct="1"/>
              <a:t>6</a:t>
            </a:fld>
            <a:endParaRPr lang="en-US" sz="1200" b="0" dirty="0">
              <a:solidFill>
                <a:schemeClr val="tx1"/>
              </a:solidFill>
              <a:latin typeface="Times" charset="0"/>
            </a:endParaRPr>
          </a:p>
        </p:txBody>
      </p:sp>
      <p:sp>
        <p:nvSpPr>
          <p:cNvPr id="396291" name="Text Box 2"/>
          <p:cNvSpPr txBox="1">
            <a:spLocks noChangeArrowheads="1"/>
          </p:cNvSpPr>
          <p:nvPr/>
        </p:nvSpPr>
        <p:spPr bwMode="auto">
          <a:xfrm>
            <a:off x="1180207" y="686405"/>
            <a:ext cx="4500563" cy="3429000"/>
          </a:xfrm>
          <a:prstGeom prst="rect">
            <a:avLst/>
          </a:prstGeom>
          <a:solidFill>
            <a:srgbClr val="FFFFFF"/>
          </a:solidFill>
          <a:ln w="9525">
            <a:solidFill>
              <a:srgbClr val="000000"/>
            </a:solidFill>
            <a:miter lim="800000"/>
            <a:headEnd/>
            <a:tailEnd/>
          </a:ln>
        </p:spPr>
        <p:txBody>
          <a:bodyPr wrap="none" lIns="91432" tIns="45716" rIns="91432" bIns="45716" anchor="ct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eaLnBrk="1" hangingPunct="1"/>
            <a:endParaRPr lang="en-US" dirty="0">
              <a:solidFill>
                <a:schemeClr val="tx1"/>
              </a:solidFill>
              <a:latin typeface="Verdana" charset="0"/>
            </a:endParaRPr>
          </a:p>
        </p:txBody>
      </p:sp>
      <p:sp>
        <p:nvSpPr>
          <p:cNvPr id="396292" name="Rectangle 3"/>
          <p:cNvSpPr>
            <a:spLocks noGrp="1" noChangeArrowheads="1"/>
          </p:cNvSpPr>
          <p:nvPr>
            <p:ph type="body"/>
          </p:nvPr>
        </p:nvSpPr>
        <p:spPr>
          <a:xfrm>
            <a:off x="915294" y="4343704"/>
            <a:ext cx="5027414"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r>
              <a:rPr lang="en-US" dirty="0">
                <a:latin typeface="Times" charset="0"/>
              </a:rPr>
              <a:t>$$$ to improve light bucket size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6E45EEA9-621D-694E-9C31-B171511FA603}" type="slidenum">
              <a:rPr lang="en-US" sz="1200" b="0">
                <a:solidFill>
                  <a:prstClr val="black"/>
                </a:solidFill>
                <a:latin typeface="Times" charset="0"/>
              </a:rPr>
              <a:pPr eaLnBrk="1" hangingPunct="1"/>
              <a:t>17</a:t>
            </a:fld>
            <a:endParaRPr lang="en-US" sz="1200" b="0" dirty="0">
              <a:solidFill>
                <a:prstClr val="black"/>
              </a:solidFill>
              <a:latin typeface="Times" charset="0"/>
            </a:endParaRPr>
          </a:p>
        </p:txBody>
      </p:sp>
      <p:sp>
        <p:nvSpPr>
          <p:cNvPr id="467970" name="Rectangle 2"/>
          <p:cNvSpPr>
            <a:spLocks noGrp="1" noRot="1" noChangeAspect="1" noChangeArrowheads="1" noTextEdit="1"/>
          </p:cNvSpPr>
          <p:nvPr>
            <p:ph type="sldImg"/>
          </p:nvPr>
        </p:nvSpPr>
        <p:spPr>
          <a:xfrm>
            <a:off x="1144588" y="685800"/>
            <a:ext cx="4570412" cy="3429000"/>
          </a:xfrm>
          <a:ln/>
        </p:spPr>
      </p:sp>
      <p:sp>
        <p:nvSpPr>
          <p:cNvPr id="467971" name="Rectangle 3"/>
          <p:cNvSpPr>
            <a:spLocks noGrp="1" noChangeArrowheads="1"/>
          </p:cNvSpPr>
          <p:nvPr>
            <p:ph type="body" idx="1"/>
          </p:nvPr>
        </p:nvSpPr>
        <p:spPr>
          <a:xfrm>
            <a:off x="684610" y="4343704"/>
            <a:ext cx="548878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983" eaLnBrk="0" hangingPunct="0">
              <a:defRPr sz="2300" b="1">
                <a:solidFill>
                  <a:schemeClr val="accent2"/>
                </a:solidFill>
                <a:latin typeface="Arial" charset="0"/>
                <a:ea typeface="ＭＳ Ｐゴシック" charset="0"/>
                <a:cs typeface="ＭＳ Ｐゴシック" charset="0"/>
              </a:defRPr>
            </a:lvl1pPr>
            <a:lvl2pPr marL="702756" indent="-270291" defTabSz="912983" eaLnBrk="0" hangingPunct="0">
              <a:defRPr sz="2300" b="1">
                <a:solidFill>
                  <a:schemeClr val="accent2"/>
                </a:solidFill>
                <a:latin typeface="Arial" charset="0"/>
                <a:ea typeface="ＭＳ Ｐゴシック" charset="0"/>
              </a:defRPr>
            </a:lvl2pPr>
            <a:lvl3pPr marL="1081164" indent="-216233" defTabSz="912983" eaLnBrk="0" hangingPunct="0">
              <a:defRPr sz="2300" b="1">
                <a:solidFill>
                  <a:schemeClr val="accent2"/>
                </a:solidFill>
                <a:latin typeface="Arial" charset="0"/>
                <a:ea typeface="ＭＳ Ｐゴシック" charset="0"/>
              </a:defRPr>
            </a:lvl3pPr>
            <a:lvl4pPr marL="1513629" indent="-216233" defTabSz="912983" eaLnBrk="0" hangingPunct="0">
              <a:defRPr sz="2300" b="1">
                <a:solidFill>
                  <a:schemeClr val="accent2"/>
                </a:solidFill>
                <a:latin typeface="Arial" charset="0"/>
                <a:ea typeface="ＭＳ Ｐゴシック" charset="0"/>
              </a:defRPr>
            </a:lvl4pPr>
            <a:lvl5pPr marL="1946095" indent="-216233" defTabSz="912983" eaLnBrk="0" hangingPunct="0">
              <a:defRPr sz="2300" b="1">
                <a:solidFill>
                  <a:schemeClr val="accent2"/>
                </a:solidFill>
                <a:latin typeface="Arial" charset="0"/>
                <a:ea typeface="ＭＳ Ｐゴシック" charset="0"/>
              </a:defRPr>
            </a:lvl5pPr>
            <a:lvl6pPr marL="2378560"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6pPr>
            <a:lvl7pPr marL="2811026"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7pPr>
            <a:lvl8pPr marL="3243491"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8pPr>
            <a:lvl9pPr marL="3675957" indent="-216233" defTabSz="912983" eaLnBrk="0" fontAlgn="base" hangingPunct="0">
              <a:lnSpc>
                <a:spcPct val="90000"/>
              </a:lnSpc>
              <a:spcBef>
                <a:spcPct val="20000"/>
              </a:spcBef>
              <a:spcAft>
                <a:spcPct val="0"/>
              </a:spcAft>
              <a:buChar char="–"/>
              <a:defRPr sz="2300" b="1">
                <a:solidFill>
                  <a:schemeClr val="accent2"/>
                </a:solidFill>
                <a:latin typeface="Arial" charset="0"/>
                <a:ea typeface="ＭＳ Ｐゴシック" charset="0"/>
              </a:defRPr>
            </a:lvl9pPr>
          </a:lstStyle>
          <a:p>
            <a:pPr eaLnBrk="1" hangingPunct="1"/>
            <a:fld id="{5E0015A5-0601-EA45-AD5A-C855B8FDCEAF}" type="slidenum">
              <a:rPr lang="en-US" sz="1200" b="0">
                <a:solidFill>
                  <a:srgbClr val="000000"/>
                </a:solidFill>
                <a:latin typeface="Times" charset="0"/>
              </a:rPr>
              <a:pPr eaLnBrk="1" hangingPunct="1"/>
              <a:t>19</a:t>
            </a:fld>
            <a:endParaRPr lang="en-US" sz="1200" b="0" dirty="0">
              <a:solidFill>
                <a:srgbClr val="000000"/>
              </a:solidFill>
              <a:latin typeface="Times" charset="0"/>
            </a:endParaRPr>
          </a:p>
        </p:txBody>
      </p:sp>
      <p:sp>
        <p:nvSpPr>
          <p:cNvPr id="461826" name="Rectangle 2"/>
          <p:cNvSpPr>
            <a:spLocks noGrp="1" noRot="1" noChangeAspect="1" noChangeArrowheads="1" noTextEdit="1"/>
          </p:cNvSpPr>
          <p:nvPr>
            <p:ph type="sldImg"/>
          </p:nvPr>
        </p:nvSpPr>
        <p:spPr>
          <a:xfrm>
            <a:off x="1144588" y="685800"/>
            <a:ext cx="4570412" cy="3429000"/>
          </a:xfrm>
          <a:ln/>
        </p:spPr>
      </p:sp>
      <p:sp>
        <p:nvSpPr>
          <p:cNvPr id="461827" name="Rectangle 3"/>
          <p:cNvSpPr>
            <a:spLocks noGrp="1" noChangeArrowheads="1"/>
          </p:cNvSpPr>
          <p:nvPr>
            <p:ph type="body" idx="1"/>
          </p:nvPr>
        </p:nvSpPr>
        <p:spPr>
          <a:xfrm>
            <a:off x="684610" y="4343704"/>
            <a:ext cx="548878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npp.gsfc.nasa.gov/"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npp.gsfc.nasa.gov/viirs.html"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9746" y="11837"/>
            <a:ext cx="8678851" cy="646331"/>
          </a:xfrm>
          <a:prstGeom prst="rect">
            <a:avLst/>
          </a:prstGeom>
        </p:spPr>
        <p:txBody>
          <a:bodyPr wrap="none">
            <a:spAutoFit/>
          </a:bodyPr>
          <a:lstStyle/>
          <a:p>
            <a:r>
              <a:rPr lang="en-US" sz="3600" b="1" dirty="0">
                <a:latin typeface="Times New Roman" pitchFamily="18" charset="0"/>
                <a:cs typeface="Times New Roman" pitchFamily="18" charset="0"/>
              </a:rPr>
              <a:t>TEMPO, keeping the beat with Air Quality</a:t>
            </a:r>
          </a:p>
        </p:txBody>
      </p:sp>
      <p:pic>
        <p:nvPicPr>
          <p:cNvPr id="1027" name="Picture 3" descr="\\bean\home\bpierce\My Documents\Attachments\dec_10\ringomov.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4724400"/>
            <a:ext cx="2514600" cy="18440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97704" y="6498000"/>
            <a:ext cx="2215991" cy="369332"/>
          </a:xfrm>
          <a:prstGeom prst="rect">
            <a:avLst/>
          </a:prstGeom>
        </p:spPr>
        <p:txBody>
          <a:bodyPr wrap="none">
            <a:spAutoFit/>
          </a:bodyPr>
          <a:lstStyle/>
          <a:p>
            <a:r>
              <a:rPr lang="en-US" b="1" dirty="0"/>
              <a:t>yeah... yeah... yeah...</a:t>
            </a:r>
            <a:endParaRPr lang="en-US" dirty="0"/>
          </a:p>
        </p:txBody>
      </p:sp>
      <p:grpSp>
        <p:nvGrpSpPr>
          <p:cNvPr id="8" name="Group 8"/>
          <p:cNvGrpSpPr>
            <a:grpSpLocks/>
          </p:cNvGrpSpPr>
          <p:nvPr/>
        </p:nvGrpSpPr>
        <p:grpSpPr bwMode="auto">
          <a:xfrm>
            <a:off x="28851" y="1054386"/>
            <a:ext cx="4539173" cy="5803613"/>
            <a:chOff x="0" y="0"/>
            <a:chExt cx="5299363" cy="6858000"/>
          </a:xfrm>
        </p:grpSpPr>
        <p:grpSp>
          <p:nvGrpSpPr>
            <p:cNvPr id="9" name="Group 5"/>
            <p:cNvGrpSpPr>
              <a:grpSpLocks/>
            </p:cNvGrpSpPr>
            <p:nvPr/>
          </p:nvGrpSpPr>
          <p:grpSpPr bwMode="auto">
            <a:xfrm>
              <a:off x="0" y="0"/>
              <a:ext cx="5299363" cy="6858000"/>
              <a:chOff x="3844637" y="0"/>
              <a:chExt cx="5299363" cy="6858000"/>
            </a:xfrm>
          </p:grpSpPr>
          <p:pic>
            <p:nvPicPr>
              <p:cNvPr id="11" name="Picture 3" descr="C:\Users\alrichar\Desktop\TEMPO\Graphic Cover Page\TEMPO Cover Image v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4637" y="0"/>
                <a:ext cx="5299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038323" y="762000"/>
                <a:ext cx="2133716" cy="685800"/>
              </a:xfrm>
              <a:prstGeom prst="rect">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sz="2400" dirty="0">
                  <a:solidFill>
                    <a:srgbClr val="FFFFFF"/>
                  </a:solidFill>
                  <a:latin typeface="Times New Roman"/>
                </a:endParaRPr>
              </a:p>
            </p:txBody>
          </p:sp>
        </p:grpSp>
        <p:sp>
          <p:nvSpPr>
            <p:cNvPr id="10" name="TextBox 7"/>
            <p:cNvSpPr txBox="1">
              <a:spLocks noChangeArrowheads="1"/>
            </p:cNvSpPr>
            <p:nvPr/>
          </p:nvSpPr>
          <p:spPr bwMode="auto">
            <a:xfrm flipH="1">
              <a:off x="152400" y="762000"/>
              <a:ext cx="2329869" cy="584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defTabSz="914400" eaLnBrk="1" fontAlgn="base" hangingPunct="1">
                <a:spcBef>
                  <a:spcPct val="0"/>
                </a:spcBef>
                <a:spcAft>
                  <a:spcPct val="0"/>
                </a:spcAft>
              </a:pPr>
              <a:r>
                <a:rPr lang="en-US" sz="1600" dirty="0">
                  <a:solidFill>
                    <a:srgbClr val="00B0F0"/>
                  </a:solidFill>
                  <a:latin typeface="Calibri" charset="0"/>
                  <a:cs typeface="Arial" charset="0"/>
                </a:rPr>
                <a:t>Tropospheric Emissions:</a:t>
              </a:r>
            </a:p>
            <a:p>
              <a:pPr defTabSz="914400" eaLnBrk="1" fontAlgn="base" hangingPunct="1">
                <a:spcBef>
                  <a:spcPct val="0"/>
                </a:spcBef>
                <a:spcAft>
                  <a:spcPct val="0"/>
                </a:spcAft>
              </a:pPr>
              <a:r>
                <a:rPr lang="en-US" sz="1600" dirty="0">
                  <a:solidFill>
                    <a:srgbClr val="00B0F0"/>
                  </a:solidFill>
                  <a:latin typeface="Calibri" charset="0"/>
                  <a:cs typeface="Arial" charset="0"/>
                </a:rPr>
                <a:t>Monitoring of Pollution</a:t>
              </a:r>
            </a:p>
          </p:txBody>
        </p:sp>
      </p:grpSp>
      <p:sp>
        <p:nvSpPr>
          <p:cNvPr id="14" name="Rectangle 2"/>
          <p:cNvSpPr txBox="1">
            <a:spLocks noChangeArrowheads="1"/>
          </p:cNvSpPr>
          <p:nvPr/>
        </p:nvSpPr>
        <p:spPr bwMode="auto">
          <a:xfrm>
            <a:off x="4788775" y="348911"/>
            <a:ext cx="4279025" cy="365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342900" indent="-342900"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fontAlgn="base">
              <a:lnSpc>
                <a:spcPct val="80000"/>
              </a:lnSpc>
              <a:spcBef>
                <a:spcPct val="0"/>
              </a:spcBef>
              <a:spcAft>
                <a:spcPts val="1200"/>
              </a:spcAft>
            </a:pPr>
            <a:r>
              <a:rPr lang="en-US" sz="2800" dirty="0">
                <a:solidFill>
                  <a:schemeClr val="tx1"/>
                </a:solidFill>
                <a:latin typeface="Times New Roman" pitchFamily="18" charset="0"/>
                <a:cs typeface="Times New Roman" pitchFamily="18" charset="0"/>
              </a:rPr>
              <a:t>Tropospheric </a:t>
            </a:r>
            <a:r>
              <a:rPr lang="en-US" sz="2800" dirty="0" smtClean="0">
                <a:solidFill>
                  <a:schemeClr val="tx1"/>
                </a:solidFill>
                <a:latin typeface="Times New Roman" pitchFamily="18" charset="0"/>
                <a:cs typeface="Times New Roman" pitchFamily="18" charset="0"/>
              </a:rPr>
              <a:t>Emissions: Monitoring </a:t>
            </a:r>
            <a:r>
              <a:rPr lang="en-US" sz="2800" dirty="0">
                <a:solidFill>
                  <a:schemeClr val="tx1"/>
                </a:solidFill>
                <a:latin typeface="Times New Roman" pitchFamily="18" charset="0"/>
                <a:cs typeface="Times New Roman" pitchFamily="18" charset="0"/>
              </a:rPr>
              <a:t>of Pollution </a:t>
            </a:r>
          </a:p>
          <a:p>
            <a:pPr algn="ctr" defTabSz="914400" fontAlgn="base">
              <a:lnSpc>
                <a:spcPct val="80000"/>
              </a:lnSpc>
              <a:spcBef>
                <a:spcPct val="0"/>
              </a:spcBef>
              <a:spcAft>
                <a:spcPct val="0"/>
              </a:spcAft>
            </a:pPr>
            <a:r>
              <a:rPr lang="en-US" sz="2000" dirty="0" smtClean="0">
                <a:solidFill>
                  <a:schemeClr val="tx1"/>
                </a:solidFill>
                <a:latin typeface="Times New Roman" pitchFamily="18" charset="0"/>
                <a:cs typeface="Times New Roman" pitchFamily="18" charset="0"/>
              </a:rPr>
              <a:t>Kelly Chance (Smithsonian Astrophysical Observatory, PI) </a:t>
            </a:r>
            <a:r>
              <a:rPr lang="en-US" sz="2000" dirty="0">
                <a:solidFill>
                  <a:srgbClr val="EEC85E"/>
                </a:solidFill>
                <a:latin typeface="Times New Roman" pitchFamily="18" charset="0"/>
                <a:cs typeface="Times New Roman" pitchFamily="18" charset="0"/>
              </a:rPr>
              <a:t/>
            </a:r>
            <a:br>
              <a:rPr lang="en-US" sz="2000" dirty="0">
                <a:solidFill>
                  <a:srgbClr val="EEC85E"/>
                </a:solidFill>
                <a:latin typeface="Times New Roman" pitchFamily="18" charset="0"/>
                <a:cs typeface="Times New Roman" pitchFamily="18" charset="0"/>
              </a:rPr>
            </a:br>
            <a:endParaRPr lang="en-US" sz="2000" dirty="0">
              <a:solidFill>
                <a:srgbClr val="EEC85E"/>
              </a:solidFill>
              <a:latin typeface="Times New Roman" pitchFamily="18" charset="0"/>
              <a:cs typeface="Times New Roman" pitchFamily="18" charset="0"/>
            </a:endParaRPr>
          </a:p>
        </p:txBody>
      </p:sp>
      <p:sp>
        <p:nvSpPr>
          <p:cNvPr id="6" name="TextBox 5"/>
          <p:cNvSpPr txBox="1"/>
          <p:nvPr/>
        </p:nvSpPr>
        <p:spPr>
          <a:xfrm>
            <a:off x="5225713" y="3200400"/>
            <a:ext cx="3565400" cy="1015663"/>
          </a:xfrm>
          <a:prstGeom prst="rect">
            <a:avLst/>
          </a:prstGeom>
          <a:noFill/>
        </p:spPr>
        <p:txBody>
          <a:bodyPr wrap="none" rtlCol="0">
            <a:spAutoFit/>
          </a:bodyPr>
          <a:lstStyle/>
          <a:p>
            <a:r>
              <a:rPr lang="en-US" sz="2000" b="1" i="1" dirty="0" smtClean="0">
                <a:latin typeface="Times New Roman" pitchFamily="18" charset="0"/>
                <a:cs typeface="Times New Roman" pitchFamily="18" charset="0"/>
              </a:rPr>
              <a:t>Presented at the 12/12/12 </a:t>
            </a:r>
          </a:p>
          <a:p>
            <a:r>
              <a:rPr lang="en-US" sz="2000" b="1" i="1" dirty="0" smtClean="0">
                <a:latin typeface="Times New Roman" pitchFamily="18" charset="0"/>
                <a:cs typeface="Times New Roman" pitchFamily="18" charset="0"/>
              </a:rPr>
              <a:t>CIMSS Science Symposium  by </a:t>
            </a:r>
          </a:p>
          <a:p>
            <a:r>
              <a:rPr lang="en-US" sz="2000" b="1" i="1" dirty="0" smtClean="0">
                <a:latin typeface="Times New Roman" pitchFamily="18" charset="0"/>
                <a:cs typeface="Times New Roman" pitchFamily="18" charset="0"/>
              </a:rPr>
              <a:t>Brad Pierce (NOAA/NESDIS)</a:t>
            </a:r>
            <a:endParaRPr lang="en-US" sz="2000" b="1" i="1" dirty="0">
              <a:latin typeface="Times New Roman" pitchFamily="18" charset="0"/>
              <a:cs typeface="Times New Roman" pitchFamily="18" charset="0"/>
            </a:endParaRPr>
          </a:p>
        </p:txBody>
      </p:sp>
    </p:spTree>
    <p:extLst>
      <p:ext uri="{BB962C8B-B14F-4D97-AF65-F5344CB8AC3E}">
        <p14:creationId xmlns:p14="http://schemas.microsoft.com/office/powerpoint/2010/main" val="1785045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an\home\bpierce\My Documents\Attachments\dec_10\ncview.E_CO.2.png"/>
          <p:cNvPicPr>
            <a:picLocks noChangeAspect="1" noChangeArrowheads="1"/>
          </p:cNvPicPr>
          <p:nvPr/>
        </p:nvPicPr>
        <p:blipFill rotWithShape="1">
          <a:blip r:embed="rId2">
            <a:extLst>
              <a:ext uri="{28A0092B-C50C-407E-A947-70E740481C1C}">
                <a14:useLocalDpi xmlns:a14="http://schemas.microsoft.com/office/drawing/2010/main" val="0"/>
              </a:ext>
            </a:extLst>
          </a:blip>
          <a:srcRect l="7868" r="5543" b="57109"/>
          <a:stretch/>
        </p:blipFill>
        <p:spPr bwMode="auto">
          <a:xfrm>
            <a:off x="0" y="698849"/>
            <a:ext cx="9144000" cy="61310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200" y="196334"/>
            <a:ext cx="1811137"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What’s missing?</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11943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an\home\bpierce\My Documents\Attachments\dec_10\ncview.E_CO.2.png"/>
          <p:cNvPicPr>
            <a:picLocks noChangeAspect="1" noChangeArrowheads="1"/>
          </p:cNvPicPr>
          <p:nvPr/>
        </p:nvPicPr>
        <p:blipFill rotWithShape="1">
          <a:blip r:embed="rId2">
            <a:extLst>
              <a:ext uri="{28A0092B-C50C-407E-A947-70E740481C1C}">
                <a14:useLocalDpi xmlns:a14="http://schemas.microsoft.com/office/drawing/2010/main" val="0"/>
              </a:ext>
            </a:extLst>
          </a:blip>
          <a:srcRect l="7868" r="5543" b="57109"/>
          <a:stretch/>
        </p:blipFill>
        <p:spPr bwMode="auto">
          <a:xfrm>
            <a:off x="0" y="698849"/>
            <a:ext cx="9144000" cy="61310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200" y="196334"/>
            <a:ext cx="8855053"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What’s missing -&gt;Natural Gas flares from oil production at the </a:t>
            </a:r>
            <a:r>
              <a:rPr lang="en-US" b="1" dirty="0" err="1" smtClean="0">
                <a:latin typeface="Times New Roman" pitchFamily="18" charset="0"/>
                <a:cs typeface="Times New Roman" pitchFamily="18" charset="0"/>
              </a:rPr>
              <a:t>Bakken</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shale </a:t>
            </a:r>
            <a:r>
              <a:rPr lang="en-US" b="1" dirty="0" smtClean="0">
                <a:latin typeface="Times New Roman" pitchFamily="18" charset="0"/>
                <a:cs typeface="Times New Roman" pitchFamily="18" charset="0"/>
              </a:rPr>
              <a:t>formation.</a:t>
            </a:r>
            <a:endParaRPr lang="en-US" b="1" dirty="0">
              <a:latin typeface="Times New Roman" pitchFamily="18" charset="0"/>
              <a:cs typeface="Times New Roman" pitchFamily="18" charset="0"/>
            </a:endParaRP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399" y="3209540"/>
            <a:ext cx="5431631" cy="362108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3352800" y="1447800"/>
            <a:ext cx="685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Connector 2"/>
          <p:cNvCxnSpPr>
            <a:endCxn id="4" idx="0"/>
          </p:cNvCxnSpPr>
          <p:nvPr/>
        </p:nvCxnSpPr>
        <p:spPr>
          <a:xfrm>
            <a:off x="3695700" y="2133600"/>
            <a:ext cx="2601515" cy="107594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30910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57" y="6396335"/>
            <a:ext cx="9144000" cy="461665"/>
          </a:xfrm>
          <a:prstGeom prst="rect">
            <a:avLst/>
          </a:prstGeom>
        </p:spPr>
        <p:txBody>
          <a:bodyPr wrap="square">
            <a:spAutoFit/>
          </a:bodyPr>
          <a:lstStyle/>
          <a:p>
            <a:r>
              <a:rPr lang="da-DK" sz="1200" b="1" dirty="0">
                <a:latin typeface="Times New Roman" pitchFamily="18" charset="0"/>
                <a:cs typeface="Times New Roman" pitchFamily="18" charset="0"/>
              </a:rPr>
              <a:t>McLinden, C. A., </a:t>
            </a:r>
            <a:r>
              <a:rPr lang="da-DK" sz="1200" b="1" dirty="0" smtClean="0">
                <a:latin typeface="Times New Roman" pitchFamily="18" charset="0"/>
                <a:cs typeface="Times New Roman" pitchFamily="18" charset="0"/>
              </a:rPr>
              <a:t>et al. </a:t>
            </a:r>
            <a:r>
              <a:rPr lang="en-US" sz="1200" b="1" dirty="0" smtClean="0">
                <a:latin typeface="Times New Roman" pitchFamily="18" charset="0"/>
                <a:cs typeface="Times New Roman" pitchFamily="18" charset="0"/>
              </a:rPr>
              <a:t>(2012</a:t>
            </a:r>
            <a:r>
              <a:rPr lang="en-US" sz="1200" b="1" dirty="0">
                <a:latin typeface="Times New Roman" pitchFamily="18" charset="0"/>
                <a:cs typeface="Times New Roman" pitchFamily="18" charset="0"/>
              </a:rPr>
              <a:t>), Air quality over the Canadian oil sands: A first </a:t>
            </a:r>
            <a:r>
              <a:rPr lang="en-US" sz="1200" b="1" dirty="0" smtClean="0">
                <a:latin typeface="Times New Roman" pitchFamily="18" charset="0"/>
                <a:cs typeface="Times New Roman" pitchFamily="18" charset="0"/>
              </a:rPr>
              <a:t>assessment using </a:t>
            </a:r>
            <a:r>
              <a:rPr lang="en-US" sz="1200" b="1" dirty="0">
                <a:latin typeface="Times New Roman" pitchFamily="18" charset="0"/>
                <a:cs typeface="Times New Roman" pitchFamily="18" charset="0"/>
              </a:rPr>
              <a:t>satellite observations, </a:t>
            </a:r>
            <a:r>
              <a:rPr lang="en-US" sz="1200" b="1" dirty="0" err="1">
                <a:latin typeface="Times New Roman" pitchFamily="18" charset="0"/>
                <a:cs typeface="Times New Roman" pitchFamily="18" charset="0"/>
              </a:rPr>
              <a:t>Geophys</a:t>
            </a:r>
            <a:r>
              <a:rPr lang="en-US" sz="1200" b="1" dirty="0">
                <a:latin typeface="Times New Roman" pitchFamily="18" charset="0"/>
                <a:cs typeface="Times New Roman" pitchFamily="18" charset="0"/>
              </a:rPr>
              <a:t>. Res. </a:t>
            </a:r>
            <a:r>
              <a:rPr lang="en-US" sz="1200" b="1" dirty="0" err="1">
                <a:latin typeface="Times New Roman" pitchFamily="18" charset="0"/>
                <a:cs typeface="Times New Roman" pitchFamily="18" charset="0"/>
              </a:rPr>
              <a:t>Lett</a:t>
            </a:r>
            <a:r>
              <a:rPr lang="en-US" sz="1200" b="1" dirty="0">
                <a:latin typeface="Times New Roman" pitchFamily="18" charset="0"/>
                <a:cs typeface="Times New Roman" pitchFamily="18" charset="0"/>
              </a:rPr>
              <a:t>., 39, </a:t>
            </a:r>
            <a:r>
              <a:rPr lang="en-US" sz="1200" b="1" dirty="0" smtClean="0">
                <a:latin typeface="Times New Roman" pitchFamily="18" charset="0"/>
                <a:cs typeface="Times New Roman" pitchFamily="18" charset="0"/>
              </a:rPr>
              <a:t>L04804, doi:10.1029/2011GL050273</a:t>
            </a:r>
            <a:r>
              <a:rPr lang="en-US" sz="1200" b="1" dirty="0">
                <a:latin typeface="Times New Roman" pitchFamily="18" charset="0"/>
                <a:cs typeface="Times New Roman" pitchFamily="18" charset="0"/>
              </a:rPr>
              <a:t>.</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29" t="13126" r="49759" b="31428"/>
          <a:stretch/>
        </p:blipFill>
        <p:spPr bwMode="auto">
          <a:xfrm>
            <a:off x="152401" y="381000"/>
            <a:ext cx="3964298" cy="3539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2826" t="25626" r="50834" b="14194"/>
          <a:stretch/>
        </p:blipFill>
        <p:spPr bwMode="auto">
          <a:xfrm rot="16200000">
            <a:off x="1857287" y="2464989"/>
            <a:ext cx="651850" cy="3866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105" t="15914" r="23465" b="6255"/>
          <a:stretch/>
        </p:blipFill>
        <p:spPr bwMode="auto">
          <a:xfrm>
            <a:off x="4648200" y="1876197"/>
            <a:ext cx="4495800" cy="451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724" t="62083" r="57424" b="22429"/>
          <a:stretch/>
        </p:blipFill>
        <p:spPr bwMode="auto">
          <a:xfrm>
            <a:off x="0" y="4931875"/>
            <a:ext cx="422989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24400" y="381000"/>
            <a:ext cx="4191000" cy="830997"/>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OMI NO</a:t>
            </a:r>
            <a:r>
              <a:rPr lang="en-US" sz="2400" b="1" baseline="-25000" dirty="0" smtClean="0">
                <a:latin typeface="Times New Roman" pitchFamily="18" charset="0"/>
                <a:cs typeface="Times New Roman" pitchFamily="18" charset="0"/>
              </a:rPr>
              <a:t>2</a:t>
            </a:r>
            <a:r>
              <a:rPr lang="en-US" sz="2400" b="1" dirty="0" smtClean="0">
                <a:latin typeface="Times New Roman" pitchFamily="18" charset="0"/>
                <a:cs typeface="Times New Roman" pitchFamily="18" charset="0"/>
              </a:rPr>
              <a:t> trends over the Canadian oil sands</a:t>
            </a:r>
            <a:endParaRPr lang="en-US"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3891607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357" y="6396335"/>
            <a:ext cx="9144000" cy="461665"/>
          </a:xfrm>
          <a:prstGeom prst="rect">
            <a:avLst/>
          </a:prstGeom>
        </p:spPr>
        <p:txBody>
          <a:bodyPr wrap="square">
            <a:spAutoFit/>
          </a:bodyPr>
          <a:lstStyle/>
          <a:p>
            <a:r>
              <a:rPr lang="da-DK" sz="1200" b="1" dirty="0">
                <a:latin typeface="Times New Roman" pitchFamily="18" charset="0"/>
                <a:cs typeface="Times New Roman" pitchFamily="18" charset="0"/>
              </a:rPr>
              <a:t>McLinden, C. A., </a:t>
            </a:r>
            <a:r>
              <a:rPr lang="da-DK" sz="1200" b="1" dirty="0" smtClean="0">
                <a:latin typeface="Times New Roman" pitchFamily="18" charset="0"/>
                <a:cs typeface="Times New Roman" pitchFamily="18" charset="0"/>
              </a:rPr>
              <a:t>et al. </a:t>
            </a:r>
            <a:r>
              <a:rPr lang="en-US" sz="1200" b="1" dirty="0" smtClean="0">
                <a:latin typeface="Times New Roman" pitchFamily="18" charset="0"/>
                <a:cs typeface="Times New Roman" pitchFamily="18" charset="0"/>
              </a:rPr>
              <a:t>(2012</a:t>
            </a:r>
            <a:r>
              <a:rPr lang="en-US" sz="1200" b="1" dirty="0">
                <a:latin typeface="Times New Roman" pitchFamily="18" charset="0"/>
                <a:cs typeface="Times New Roman" pitchFamily="18" charset="0"/>
              </a:rPr>
              <a:t>), Air quality over the Canadian oil sands: A first </a:t>
            </a:r>
            <a:r>
              <a:rPr lang="en-US" sz="1200" b="1" dirty="0" smtClean="0">
                <a:latin typeface="Times New Roman" pitchFamily="18" charset="0"/>
                <a:cs typeface="Times New Roman" pitchFamily="18" charset="0"/>
              </a:rPr>
              <a:t>assessment using </a:t>
            </a:r>
            <a:r>
              <a:rPr lang="en-US" sz="1200" b="1" dirty="0">
                <a:latin typeface="Times New Roman" pitchFamily="18" charset="0"/>
                <a:cs typeface="Times New Roman" pitchFamily="18" charset="0"/>
              </a:rPr>
              <a:t>satellite observations, </a:t>
            </a:r>
            <a:r>
              <a:rPr lang="en-US" sz="1200" b="1" dirty="0" err="1">
                <a:latin typeface="Times New Roman" pitchFamily="18" charset="0"/>
                <a:cs typeface="Times New Roman" pitchFamily="18" charset="0"/>
              </a:rPr>
              <a:t>Geophys</a:t>
            </a:r>
            <a:r>
              <a:rPr lang="en-US" sz="1200" b="1" dirty="0">
                <a:latin typeface="Times New Roman" pitchFamily="18" charset="0"/>
                <a:cs typeface="Times New Roman" pitchFamily="18" charset="0"/>
              </a:rPr>
              <a:t>. Res. </a:t>
            </a:r>
            <a:r>
              <a:rPr lang="en-US" sz="1200" b="1" dirty="0" err="1">
                <a:latin typeface="Times New Roman" pitchFamily="18" charset="0"/>
                <a:cs typeface="Times New Roman" pitchFamily="18" charset="0"/>
              </a:rPr>
              <a:t>Lett</a:t>
            </a:r>
            <a:r>
              <a:rPr lang="en-US" sz="1200" b="1" dirty="0">
                <a:latin typeface="Times New Roman" pitchFamily="18" charset="0"/>
                <a:cs typeface="Times New Roman" pitchFamily="18" charset="0"/>
              </a:rPr>
              <a:t>., 39, </a:t>
            </a:r>
            <a:r>
              <a:rPr lang="en-US" sz="1200" b="1" dirty="0" smtClean="0">
                <a:latin typeface="Times New Roman" pitchFamily="18" charset="0"/>
                <a:cs typeface="Times New Roman" pitchFamily="18" charset="0"/>
              </a:rPr>
              <a:t>L04804, doi:10.1029/2011GL050273</a:t>
            </a:r>
            <a:r>
              <a:rPr lang="en-US" sz="1200" b="1" dirty="0">
                <a:latin typeface="Times New Roman" pitchFamily="18" charset="0"/>
                <a:cs typeface="Times New Roman" pitchFamily="18" charset="0"/>
              </a:rPr>
              <a:t>.</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429" t="13126" r="49759" b="31428"/>
          <a:stretch/>
        </p:blipFill>
        <p:spPr bwMode="auto">
          <a:xfrm>
            <a:off x="152401" y="381000"/>
            <a:ext cx="3964298" cy="3539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2826" t="25626" r="50834" b="14194"/>
          <a:stretch/>
        </p:blipFill>
        <p:spPr bwMode="auto">
          <a:xfrm rot="16200000">
            <a:off x="1857287" y="2464989"/>
            <a:ext cx="651850" cy="3866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8105" t="15914" r="23465" b="6255"/>
          <a:stretch/>
        </p:blipFill>
        <p:spPr bwMode="auto">
          <a:xfrm>
            <a:off x="4648200" y="1876197"/>
            <a:ext cx="4495800" cy="451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2724" t="62083" r="57424" b="22429"/>
          <a:stretch/>
        </p:blipFill>
        <p:spPr bwMode="auto">
          <a:xfrm>
            <a:off x="0" y="4931875"/>
            <a:ext cx="422989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724400" y="381000"/>
            <a:ext cx="4191000" cy="830997"/>
          </a:xfrm>
          <a:prstGeom prst="rect">
            <a:avLst/>
          </a:prstGeom>
          <a:noFill/>
        </p:spPr>
        <p:txBody>
          <a:bodyPr wrap="square" rtlCol="0">
            <a:spAutoFit/>
          </a:bodyPr>
          <a:lstStyle/>
          <a:p>
            <a:r>
              <a:rPr lang="en-US" sz="2400" b="1" dirty="0" smtClean="0">
                <a:latin typeface="Times New Roman" pitchFamily="18" charset="0"/>
                <a:cs typeface="Times New Roman" pitchFamily="18" charset="0"/>
              </a:rPr>
              <a:t>OMI NO</a:t>
            </a:r>
            <a:r>
              <a:rPr lang="en-US" sz="2400" b="1" baseline="-25000" dirty="0" smtClean="0">
                <a:latin typeface="Times New Roman" pitchFamily="18" charset="0"/>
                <a:cs typeface="Times New Roman" pitchFamily="18" charset="0"/>
              </a:rPr>
              <a:t>2</a:t>
            </a:r>
            <a:r>
              <a:rPr lang="en-US" sz="2400" b="1" dirty="0" smtClean="0">
                <a:latin typeface="Times New Roman" pitchFamily="18" charset="0"/>
                <a:cs typeface="Times New Roman" pitchFamily="18" charset="0"/>
              </a:rPr>
              <a:t> trends over the Canadian oil sands</a:t>
            </a:r>
            <a:endParaRPr lang="en-US" sz="2400" b="1" dirty="0">
              <a:latin typeface="Times New Roman" pitchFamily="18" charset="0"/>
              <a:cs typeface="Times New Roman" pitchFamily="18" charset="0"/>
            </a:endParaRPr>
          </a:p>
        </p:txBody>
      </p:sp>
      <p:sp>
        <p:nvSpPr>
          <p:cNvPr id="9" name="Rectangle 8"/>
          <p:cNvSpPr/>
          <p:nvPr/>
        </p:nvSpPr>
        <p:spPr>
          <a:xfrm>
            <a:off x="0" y="0"/>
            <a:ext cx="4807997" cy="1015663"/>
          </a:xfrm>
          <a:prstGeom prst="rect">
            <a:avLst/>
          </a:prstGeom>
          <a:solidFill>
            <a:schemeClr val="tx2">
              <a:lumMod val="20000"/>
              <a:lumOff val="80000"/>
            </a:schemeClr>
          </a:solidFill>
        </p:spPr>
        <p:txBody>
          <a:bodyPr wrap="square">
            <a:spAutoFit/>
          </a:bodyPr>
          <a:lstStyle/>
          <a:p>
            <a:r>
              <a:rPr lang="en-US" sz="2000" b="1" dirty="0">
                <a:latin typeface="Times New Roman" pitchFamily="18" charset="0"/>
                <a:cs typeface="Times New Roman" pitchFamily="18" charset="0"/>
              </a:rPr>
              <a:t>TEMPO measurements </a:t>
            </a:r>
            <a:r>
              <a:rPr lang="en-US" sz="2000" b="1" dirty="0" smtClean="0">
                <a:latin typeface="Times New Roman" pitchFamily="18" charset="0"/>
                <a:cs typeface="Times New Roman" pitchFamily="18" charset="0"/>
              </a:rPr>
              <a:t>will </a:t>
            </a:r>
            <a:r>
              <a:rPr lang="en-US" sz="2000" b="1" dirty="0">
                <a:latin typeface="Times New Roman" pitchFamily="18" charset="0"/>
                <a:cs typeface="Times New Roman" pitchFamily="18" charset="0"/>
              </a:rPr>
              <a:t>capture </a:t>
            </a:r>
            <a:r>
              <a:rPr lang="en-US" sz="2000" b="1" dirty="0" smtClean="0">
                <a:latin typeface="Times New Roman" pitchFamily="18" charset="0"/>
                <a:cs typeface="Times New Roman" pitchFamily="18" charset="0"/>
              </a:rPr>
              <a:t>spatial structure in NO</a:t>
            </a:r>
            <a:r>
              <a:rPr lang="en-US" sz="2000" b="1" baseline="-25000" dirty="0" smtClean="0">
                <a:latin typeface="Times New Roman" pitchFamily="18" charset="0"/>
                <a:cs typeface="Times New Roman" pitchFamily="18" charset="0"/>
              </a:rPr>
              <a:t>2</a:t>
            </a:r>
            <a:r>
              <a:rPr lang="en-US" sz="2000" b="1" dirty="0" smtClean="0">
                <a:latin typeface="Times New Roman" pitchFamily="18" charset="0"/>
                <a:cs typeface="Times New Roman" pitchFamily="18" charset="0"/>
              </a:rPr>
              <a:t> emissions that are not captured by </a:t>
            </a:r>
            <a:r>
              <a:rPr lang="en-US" sz="2000" b="1" dirty="0">
                <a:latin typeface="Times New Roman" pitchFamily="18" charset="0"/>
                <a:cs typeface="Times New Roman" pitchFamily="18" charset="0"/>
              </a:rPr>
              <a:t>current LEO </a:t>
            </a:r>
            <a:r>
              <a:rPr lang="en-US" sz="2000" b="1" dirty="0" smtClean="0">
                <a:latin typeface="Times New Roman" pitchFamily="18" charset="0"/>
                <a:cs typeface="Times New Roman" pitchFamily="18" charset="0"/>
              </a:rPr>
              <a:t>observations</a:t>
            </a:r>
            <a:endParaRPr lang="en-US" sz="2000" b="1" dirty="0">
              <a:latin typeface="Times New Roman" pitchFamily="18" charset="0"/>
              <a:cs typeface="Times New Roman" pitchFamily="18" charset="0"/>
            </a:endParaRPr>
          </a:p>
        </p:txBody>
      </p:sp>
    </p:spTree>
    <p:extLst>
      <p:ext uri="{BB962C8B-B14F-4D97-AF65-F5344CB8AC3E}">
        <p14:creationId xmlns:p14="http://schemas.microsoft.com/office/powerpoint/2010/main" val="6677644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6716" y="34031"/>
            <a:ext cx="4307284" cy="255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4442" t="14718" r="33310" b="60253"/>
          <a:stretch/>
        </p:blipFill>
        <p:spPr bwMode="auto">
          <a:xfrm>
            <a:off x="0" y="2910887"/>
            <a:ext cx="8137096" cy="3947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0"/>
            <a:ext cx="4807997" cy="1015663"/>
          </a:xfrm>
          <a:prstGeom prst="rect">
            <a:avLst/>
          </a:prstGeom>
          <a:solidFill>
            <a:schemeClr val="tx2">
              <a:lumMod val="20000"/>
              <a:lumOff val="80000"/>
            </a:schemeClr>
          </a:solidFill>
        </p:spPr>
        <p:txBody>
          <a:bodyPr wrap="square">
            <a:spAutoFit/>
          </a:bodyPr>
          <a:lstStyle/>
          <a:p>
            <a:r>
              <a:rPr lang="en-US" sz="2000" b="1" dirty="0">
                <a:latin typeface="Times New Roman" pitchFamily="18" charset="0"/>
                <a:cs typeface="Times New Roman" pitchFamily="18" charset="0"/>
              </a:rPr>
              <a:t>TEMPO measurements </a:t>
            </a:r>
            <a:r>
              <a:rPr lang="en-US" sz="2000" b="1" dirty="0" smtClean="0">
                <a:latin typeface="Times New Roman" pitchFamily="18" charset="0"/>
                <a:cs typeface="Times New Roman" pitchFamily="18" charset="0"/>
              </a:rPr>
              <a:t>will </a:t>
            </a:r>
            <a:r>
              <a:rPr lang="en-US" sz="2000" b="1" dirty="0">
                <a:latin typeface="Times New Roman" pitchFamily="18" charset="0"/>
                <a:cs typeface="Times New Roman" pitchFamily="18" charset="0"/>
              </a:rPr>
              <a:t>capture the diurnal cycle of NO</a:t>
            </a:r>
            <a:r>
              <a:rPr lang="en-US" sz="2000" b="1" baseline="-25000" dirty="0">
                <a:latin typeface="Times New Roman" pitchFamily="18" charset="0"/>
                <a:cs typeface="Times New Roman" pitchFamily="18" charset="0"/>
              </a:rPr>
              <a:t>2</a:t>
            </a:r>
            <a:r>
              <a:rPr lang="en-US" sz="2000" b="1" dirty="0">
                <a:latin typeface="Times New Roman" pitchFamily="18" charset="0"/>
                <a:cs typeface="Times New Roman" pitchFamily="18" charset="0"/>
              </a:rPr>
              <a:t> </a:t>
            </a:r>
            <a:r>
              <a:rPr lang="en-US" sz="2000" b="1" dirty="0" smtClean="0">
                <a:latin typeface="Times New Roman" pitchFamily="18" charset="0"/>
                <a:cs typeface="Times New Roman" pitchFamily="18" charset="0"/>
              </a:rPr>
              <a:t>that </a:t>
            </a:r>
            <a:r>
              <a:rPr lang="en-US" sz="2000" b="1" dirty="0">
                <a:latin typeface="Times New Roman" pitchFamily="18" charset="0"/>
                <a:cs typeface="Times New Roman" pitchFamily="18" charset="0"/>
              </a:rPr>
              <a:t>is missed by current LEO </a:t>
            </a:r>
            <a:r>
              <a:rPr lang="en-US" sz="2000" b="1" dirty="0" smtClean="0">
                <a:latin typeface="Times New Roman" pitchFamily="18" charset="0"/>
                <a:cs typeface="Times New Roman" pitchFamily="18" charset="0"/>
              </a:rPr>
              <a:t>observations</a:t>
            </a:r>
            <a:endParaRPr lang="en-US" sz="2000" b="1" dirty="0">
              <a:latin typeface="Times New Roman" pitchFamily="18" charset="0"/>
              <a:cs typeface="Times New Roman" pitchFamily="18" charset="0"/>
            </a:endParaRPr>
          </a:p>
        </p:txBody>
      </p:sp>
      <p:sp>
        <p:nvSpPr>
          <p:cNvPr id="3" name="Rectangle 2"/>
          <p:cNvSpPr/>
          <p:nvPr/>
        </p:nvSpPr>
        <p:spPr>
          <a:xfrm>
            <a:off x="228600" y="2438400"/>
            <a:ext cx="4800600" cy="646331"/>
          </a:xfrm>
          <a:prstGeom prst="rect">
            <a:avLst/>
          </a:prstGeom>
        </p:spPr>
        <p:txBody>
          <a:bodyPr wrap="square">
            <a:spAutoFit/>
          </a:bodyPr>
          <a:lstStyle/>
          <a:p>
            <a:r>
              <a:rPr lang="en-US" sz="1200" b="1" dirty="0">
                <a:latin typeface="Times New Roman" pitchFamily="18" charset="0"/>
                <a:cs typeface="Times New Roman" pitchFamily="18" charset="0"/>
              </a:rPr>
              <a:t>Average summertime (April–September) OMI BEHR NO2 column densities for  </a:t>
            </a:r>
            <a:r>
              <a:rPr lang="en-US" sz="1200" b="1" dirty="0" smtClean="0">
                <a:latin typeface="Times New Roman" pitchFamily="18" charset="0"/>
                <a:cs typeface="Times New Roman" pitchFamily="18" charset="0"/>
              </a:rPr>
              <a:t>2005, (From Russell et al., </a:t>
            </a:r>
            <a:r>
              <a:rPr lang="en-US" sz="1200" b="1" dirty="0">
                <a:latin typeface="Times New Roman" pitchFamily="18" charset="0"/>
                <a:cs typeface="Times New Roman" pitchFamily="18" charset="0"/>
              </a:rPr>
              <a:t>Atmos. Chem. Phys. Discuss., 12, 15419–15452, </a:t>
            </a:r>
            <a:r>
              <a:rPr lang="en-US" sz="1200" b="1" dirty="0" smtClean="0">
                <a:latin typeface="Times New Roman" pitchFamily="18" charset="0"/>
                <a:cs typeface="Times New Roman" pitchFamily="18" charset="0"/>
              </a:rPr>
              <a:t>2012)</a:t>
            </a:r>
            <a:endParaRPr lang="en-US" sz="1200" b="1" dirty="0">
              <a:latin typeface="Times New Roman" pitchFamily="18" charset="0"/>
              <a:cs typeface="Times New Roman" pitchFamily="18" charset="0"/>
            </a:endParaRPr>
          </a:p>
        </p:txBody>
      </p:sp>
      <p:cxnSp>
        <p:nvCxnSpPr>
          <p:cNvPr id="5" name="Straight Arrow Connector 4"/>
          <p:cNvCxnSpPr/>
          <p:nvPr/>
        </p:nvCxnSpPr>
        <p:spPr>
          <a:xfrm flipV="1">
            <a:off x="3886200" y="2057400"/>
            <a:ext cx="3104158" cy="33528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257402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6145" name="Picture 9" descr="TEMPO_O3SENS_proposal_avgk.png"/>
          <p:cNvPicPr>
            <a:picLocks noChangeAspect="1" noChangeArrowheads="1"/>
          </p:cNvPicPr>
          <p:nvPr/>
        </p:nvPicPr>
        <p:blipFill>
          <a:blip r:embed="rId2" cstate="print">
            <a:extLst>
              <a:ext uri="{28A0092B-C50C-407E-A947-70E740481C1C}">
                <a14:useLocalDpi xmlns:a14="http://schemas.microsoft.com/office/drawing/2010/main" val="0"/>
              </a:ext>
            </a:extLst>
          </a:blip>
          <a:srcRect l="17273" t="29646" r="17273" b="25647"/>
          <a:stretch>
            <a:fillRect/>
          </a:stretch>
        </p:blipFill>
        <p:spPr bwMode="auto">
          <a:xfrm>
            <a:off x="152399" y="955410"/>
            <a:ext cx="6517007" cy="346419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0"/>
            <a:ext cx="4953000" cy="1015663"/>
          </a:xfrm>
          <a:prstGeom prst="rect">
            <a:avLst/>
          </a:prstGeom>
          <a:solidFill>
            <a:schemeClr val="tx2">
              <a:lumMod val="20000"/>
              <a:lumOff val="80000"/>
            </a:schemeClr>
          </a:solidFill>
          <a:ln>
            <a:noFill/>
          </a:ln>
          <a:effectLst/>
          <a:extLst/>
        </p:spPr>
        <p:txBody>
          <a:bodyPr vert="horz" wrap="square" lIns="91440" tIns="45720" rIns="91440" bIns="45720"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TEMPO UV-Vis observations significantly </a:t>
            </a:r>
          </a:p>
          <a:p>
            <a:pPr marL="0" marR="0" lvl="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improve sensitivity to O3 near the surface </a:t>
            </a:r>
          </a:p>
          <a:p>
            <a:pPr marL="0" marR="0" lvl="0" indent="0"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over the use of UV only</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4" name="Rectangle 3"/>
          <p:cNvSpPr/>
          <p:nvPr/>
        </p:nvSpPr>
        <p:spPr>
          <a:xfrm>
            <a:off x="184212" y="4419600"/>
            <a:ext cx="3625788" cy="2031325"/>
          </a:xfrm>
          <a:prstGeom prst="rect">
            <a:avLst/>
          </a:prstGeom>
        </p:spPr>
        <p:txBody>
          <a:bodyPr wrap="square">
            <a:spAutoFit/>
          </a:bodyPr>
          <a:lstStyle/>
          <a:p>
            <a:r>
              <a:rPr lang="en-US" b="1" dirty="0" err="1">
                <a:latin typeface="Times New Roman" pitchFamily="18" charset="0"/>
                <a:cs typeface="Times New Roman" pitchFamily="18" charset="0"/>
              </a:rPr>
              <a:t>Zoogman</a:t>
            </a:r>
            <a:r>
              <a:rPr lang="en-US" b="1" dirty="0">
                <a:latin typeface="Times New Roman" pitchFamily="18" charset="0"/>
                <a:cs typeface="Times New Roman" pitchFamily="18" charset="0"/>
              </a:rPr>
              <a:t> et al. (2011) </a:t>
            </a:r>
            <a:r>
              <a:rPr lang="en-US" b="1" dirty="0" smtClean="0">
                <a:latin typeface="Times New Roman" pitchFamily="18" charset="0"/>
                <a:cs typeface="Times New Roman" pitchFamily="18" charset="0"/>
              </a:rPr>
              <a:t>used an OSSE framework to demonstrate</a:t>
            </a:r>
            <a:endParaRPr lang="en-US" b="1" dirty="0">
              <a:latin typeface="Times New Roman" pitchFamily="18" charset="0"/>
              <a:cs typeface="Times New Roman" pitchFamily="18" charset="0"/>
            </a:endParaRPr>
          </a:p>
          <a:p>
            <a:r>
              <a:rPr lang="en-US" b="1" dirty="0">
                <a:latin typeface="Times New Roman" pitchFamily="18" charset="0"/>
                <a:cs typeface="Times New Roman" pitchFamily="18" charset="0"/>
              </a:rPr>
              <a:t>substantial improvement in </a:t>
            </a:r>
            <a:r>
              <a:rPr lang="en-US" b="1" dirty="0" smtClean="0">
                <a:latin typeface="Times New Roman" pitchFamily="18" charset="0"/>
                <a:cs typeface="Times New Roman" pitchFamily="18" charset="0"/>
              </a:rPr>
              <a:t>comparison with surface </a:t>
            </a:r>
            <a:r>
              <a:rPr lang="en-US" b="1" dirty="0">
                <a:latin typeface="Times New Roman" pitchFamily="18" charset="0"/>
                <a:cs typeface="Times New Roman" pitchFamily="18" charset="0"/>
              </a:rPr>
              <a:t>ozone concentrations when </a:t>
            </a:r>
            <a:r>
              <a:rPr lang="en-US" b="1" dirty="0" err="1" smtClean="0">
                <a:latin typeface="Times New Roman" pitchFamily="18" charset="0"/>
                <a:cs typeface="Times New Roman" pitchFamily="18" charset="0"/>
              </a:rPr>
              <a:t>UV+Vis</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measurements</a:t>
            </a:r>
            <a:r>
              <a:rPr lang="en-US" b="1" dirty="0">
                <a:latin typeface="Times New Roman" pitchFamily="18" charset="0"/>
                <a:cs typeface="Times New Roman" pitchFamily="18" charset="0"/>
              </a:rPr>
              <a:t>, such as from TEMPO, </a:t>
            </a:r>
            <a:r>
              <a:rPr lang="en-US" b="1" dirty="0" smtClean="0">
                <a:latin typeface="Times New Roman" pitchFamily="18" charset="0"/>
                <a:cs typeface="Times New Roman" pitchFamily="18" charset="0"/>
              </a:rPr>
              <a:t>are assimilated</a:t>
            </a:r>
            <a:endParaRPr lang="en-US" b="1" dirty="0">
              <a:latin typeface="Times New Roman" pitchFamily="18" charset="0"/>
              <a:cs typeface="Times New Roman" pitchFamily="18" charset="0"/>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524" t="30713" r="33409" b="32715"/>
          <a:stretch/>
        </p:blipFill>
        <p:spPr bwMode="auto">
          <a:xfrm>
            <a:off x="4011966" y="4365752"/>
            <a:ext cx="5132034" cy="249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477000" y="4495800"/>
            <a:ext cx="2018501"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Surface O</a:t>
            </a:r>
            <a:r>
              <a:rPr lang="en-US" b="1" baseline="-25000" dirty="0" smtClean="0">
                <a:latin typeface="Times New Roman" pitchFamily="18" charset="0"/>
                <a:cs typeface="Times New Roman" pitchFamily="18" charset="0"/>
              </a:rPr>
              <a:t>3</a:t>
            </a:r>
            <a:r>
              <a:rPr lang="en-US" b="1" dirty="0" smtClean="0">
                <a:latin typeface="Times New Roman" pitchFamily="18" charset="0"/>
                <a:cs typeface="Times New Roman" pitchFamily="18" charset="0"/>
              </a:rPr>
              <a:t> RMSE</a:t>
            </a:r>
            <a:endParaRPr lang="en-US" b="1" dirty="0">
              <a:latin typeface="Times New Roman" pitchFamily="18" charset="0"/>
              <a:cs typeface="Times New Roman" pitchFamily="18" charset="0"/>
            </a:endParaRPr>
          </a:p>
        </p:txBody>
      </p:sp>
      <p:sp>
        <p:nvSpPr>
          <p:cNvPr id="6" name="Oval 5"/>
          <p:cNvSpPr/>
          <p:nvPr/>
        </p:nvSpPr>
        <p:spPr>
          <a:xfrm>
            <a:off x="6044583" y="5181600"/>
            <a:ext cx="1066800" cy="144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2184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976" t="21454" r="1160" b="31429"/>
          <a:stretch/>
        </p:blipFill>
        <p:spPr bwMode="auto">
          <a:xfrm>
            <a:off x="609600" y="1143000"/>
            <a:ext cx="7659232" cy="4712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31484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lnSpc>
                <a:spcPct val="90000"/>
              </a:lnSpc>
              <a:spcBef>
                <a:spcPct val="20000"/>
              </a:spcBef>
              <a:spcAft>
                <a:spcPct val="0"/>
              </a:spcAft>
              <a:buFontTx/>
              <a:buChar char="–"/>
            </a:pPr>
            <a:endParaRPr lang="en-US" sz="2400" b="1" dirty="0">
              <a:solidFill>
                <a:srgbClr val="3333CC"/>
              </a:solidFill>
              <a:latin typeface="Arial" charset="0"/>
              <a:ea typeface="ＭＳ Ｐゴシック" charset="0"/>
              <a:cs typeface="ＭＳ Ｐゴシック"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050859683"/>
              </p:ext>
            </p:extLst>
          </p:nvPr>
        </p:nvGraphicFramePr>
        <p:xfrm>
          <a:off x="12700" y="634114"/>
          <a:ext cx="9144000" cy="6172200"/>
        </p:xfrm>
        <a:graphic>
          <a:graphicData uri="http://schemas.openxmlformats.org/drawingml/2006/table">
            <a:tbl>
              <a:tblPr firstRow="1" bandRow="1">
                <a:tableStyleId>{9DCAF9ED-07DC-4A11-8D7F-57B35C25682E}</a:tableStyleId>
              </a:tblPr>
              <a:tblGrid>
                <a:gridCol w="1680633"/>
                <a:gridCol w="2294467"/>
                <a:gridCol w="1299163"/>
                <a:gridCol w="3869737"/>
              </a:tblGrid>
              <a:tr h="228261">
                <a:tc>
                  <a:txBody>
                    <a:bodyPr/>
                    <a:lstStyle/>
                    <a:p>
                      <a:pPr algn="ctr"/>
                      <a:r>
                        <a:rPr lang="en-US" sz="900" dirty="0" smtClean="0">
                          <a:latin typeface="Arial"/>
                          <a:cs typeface="Arial"/>
                        </a:rPr>
                        <a:t>Team Member</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900" dirty="0" smtClean="0">
                          <a:latin typeface="Arial"/>
                          <a:cs typeface="Arial"/>
                        </a:rPr>
                        <a:t>Institution</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900" dirty="0" smtClean="0">
                          <a:latin typeface="Arial"/>
                          <a:cs typeface="Arial"/>
                        </a:rPr>
                        <a:t>Role</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900" dirty="0" smtClean="0">
                          <a:latin typeface="Arial"/>
                          <a:cs typeface="Arial"/>
                        </a:rPr>
                        <a:t>Responsibility</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b="1" dirty="0" smtClean="0">
                          <a:latin typeface="Arial"/>
                          <a:cs typeface="Arial"/>
                        </a:rPr>
                        <a:t>K. Chance</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SAO</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PI</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Overall science development; </a:t>
                      </a:r>
                      <a:r>
                        <a:rPr lang="en-US" sz="900" b="1" dirty="0" smtClean="0">
                          <a:latin typeface="Arial"/>
                          <a:cs typeface="Arial"/>
                        </a:rPr>
                        <a:t>Level 1b, H</a:t>
                      </a:r>
                      <a:r>
                        <a:rPr lang="en-US" sz="900" b="1" baseline="-25000" dirty="0" smtClean="0">
                          <a:latin typeface="Arial"/>
                          <a:cs typeface="Arial"/>
                        </a:rPr>
                        <a:t>2</a:t>
                      </a:r>
                      <a:r>
                        <a:rPr lang="en-US" sz="900" b="1" dirty="0" smtClean="0">
                          <a:latin typeface="Arial"/>
                          <a:cs typeface="Arial"/>
                        </a:rPr>
                        <a:t>CO, C</a:t>
                      </a:r>
                      <a:r>
                        <a:rPr lang="en-US" sz="900" b="1" baseline="-25000" dirty="0" smtClean="0">
                          <a:latin typeface="Arial"/>
                          <a:cs typeface="Arial"/>
                        </a:rPr>
                        <a:t>2</a:t>
                      </a:r>
                      <a:r>
                        <a:rPr lang="en-US" sz="900" b="1" dirty="0" smtClean="0">
                          <a:latin typeface="Arial"/>
                          <a:cs typeface="Arial"/>
                        </a:rPr>
                        <a:t>H</a:t>
                      </a:r>
                      <a:r>
                        <a:rPr lang="en-US" sz="900" b="1" baseline="-25000" dirty="0" smtClean="0">
                          <a:latin typeface="Arial"/>
                          <a:cs typeface="Arial"/>
                        </a:rPr>
                        <a:t>2</a:t>
                      </a:r>
                      <a:r>
                        <a:rPr lang="en-US" sz="900" b="1" dirty="0" smtClean="0">
                          <a:latin typeface="Arial"/>
                          <a:cs typeface="Arial"/>
                        </a:rPr>
                        <a:t>O</a:t>
                      </a:r>
                      <a:r>
                        <a:rPr lang="en-US" sz="900" b="1" baseline="-25000" dirty="0" smtClean="0">
                          <a:latin typeface="Arial"/>
                          <a:cs typeface="Arial"/>
                        </a:rPr>
                        <a:t>2</a:t>
                      </a:r>
                      <a:endParaRPr lang="en-US" sz="900" b="1" baseline="-250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b="1" dirty="0" smtClean="0">
                          <a:latin typeface="Arial"/>
                          <a:cs typeface="Arial"/>
                        </a:rPr>
                        <a:t>X. Liu</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SAO</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Deputy</a:t>
                      </a:r>
                      <a:r>
                        <a:rPr lang="en-US" sz="900" baseline="0" dirty="0" smtClean="0">
                          <a:latin typeface="Arial"/>
                          <a:cs typeface="Arial"/>
                        </a:rPr>
                        <a:t> PI</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Science development, data processing; </a:t>
                      </a:r>
                      <a:r>
                        <a:rPr lang="en-US" sz="900" b="1" dirty="0" smtClean="0">
                          <a:latin typeface="Arial"/>
                          <a:cs typeface="Arial"/>
                        </a:rPr>
                        <a:t>O</a:t>
                      </a:r>
                      <a:r>
                        <a:rPr lang="en-US" sz="900" b="1" baseline="-25000" dirty="0" smtClean="0">
                          <a:latin typeface="Arial"/>
                          <a:cs typeface="Arial"/>
                        </a:rPr>
                        <a:t>3</a:t>
                      </a:r>
                      <a:r>
                        <a:rPr lang="en-US" sz="900" b="1" dirty="0" smtClean="0">
                          <a:latin typeface="Arial"/>
                          <a:cs typeface="Arial"/>
                        </a:rPr>
                        <a:t> profile, tropospheric O</a:t>
                      </a:r>
                      <a:r>
                        <a:rPr lang="en-US" sz="900" b="1" baseline="-25000" dirty="0" smtClean="0">
                          <a:latin typeface="Arial"/>
                          <a:cs typeface="Arial"/>
                        </a:rPr>
                        <a:t>3</a:t>
                      </a:r>
                      <a:endParaRPr lang="en-US" sz="900" b="1" baseline="-250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b="1" dirty="0" smtClean="0">
                          <a:latin typeface="Arial"/>
                          <a:cs typeface="Arial"/>
                        </a:rPr>
                        <a:t>J. Carr</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Carr Astronautics</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Co-I</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b="1" dirty="0" smtClean="0">
                          <a:latin typeface="Arial"/>
                          <a:cs typeface="Arial"/>
                        </a:rPr>
                        <a:t>INR Modeling and algorithm</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b="1" dirty="0" smtClean="0">
                          <a:latin typeface="Arial"/>
                          <a:cs typeface="Arial"/>
                        </a:rPr>
                        <a:t>M. Chin</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GSFC</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Co-I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b="1" dirty="0" smtClean="0">
                          <a:latin typeface="Arial"/>
                          <a:cs typeface="Arial"/>
                        </a:rPr>
                        <a:t>UV</a:t>
                      </a:r>
                      <a:r>
                        <a:rPr lang="en-US" sz="900" b="1" baseline="0" dirty="0" smtClean="0">
                          <a:latin typeface="Arial"/>
                          <a:cs typeface="Arial"/>
                        </a:rPr>
                        <a:t> aerosol product, AI</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R.</a:t>
                      </a:r>
                      <a:r>
                        <a:rPr lang="en-US" sz="900" baseline="0" dirty="0" smtClean="0">
                          <a:latin typeface="Arial"/>
                          <a:cs typeface="Arial"/>
                        </a:rPr>
                        <a:t> Cohen</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U.C.</a:t>
                      </a:r>
                      <a:r>
                        <a:rPr lang="en-US" sz="900" baseline="0" dirty="0" smtClean="0">
                          <a:latin typeface="Arial"/>
                          <a:cs typeface="Arial"/>
                        </a:rPr>
                        <a:t> Berkeley</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Co-I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NO</a:t>
                      </a:r>
                      <a:r>
                        <a:rPr lang="en-US" sz="900" baseline="-25000" dirty="0" smtClean="0">
                          <a:latin typeface="Arial"/>
                          <a:cs typeface="Arial"/>
                        </a:rPr>
                        <a:t>2</a:t>
                      </a:r>
                      <a:r>
                        <a:rPr lang="en-US" sz="900" baseline="0" dirty="0" smtClean="0">
                          <a:latin typeface="Arial"/>
                          <a:cs typeface="Arial"/>
                        </a:rPr>
                        <a:t> v</a:t>
                      </a:r>
                      <a:r>
                        <a:rPr lang="en-US" sz="900" dirty="0" smtClean="0">
                          <a:latin typeface="Arial"/>
                          <a:cs typeface="Arial"/>
                        </a:rPr>
                        <a:t>alidation, atmospheric chemistry modeling, process studies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D. Edwards</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NCAR</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Co-I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VOC science, synergy with carbon monoxide measurements</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J. Fishman</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St. Louis</a:t>
                      </a:r>
                      <a:r>
                        <a:rPr lang="en-US" sz="900" baseline="0" dirty="0" smtClean="0">
                          <a:latin typeface="Arial"/>
                          <a:cs typeface="Arial"/>
                        </a:rPr>
                        <a:t> U.</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Co-I</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Education/Public outreach</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D. Flittner</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LaRC</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Project Scientist</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Overall project development;</a:t>
                      </a:r>
                      <a:r>
                        <a:rPr lang="en-US" sz="900" baseline="0" dirty="0" smtClean="0">
                          <a:latin typeface="Arial"/>
                          <a:cs typeface="Arial"/>
                        </a:rPr>
                        <a:t> STM; instrument cal./char.</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J. Herman</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UMBC</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Co-I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Validation (PANDORA</a:t>
                      </a:r>
                      <a:r>
                        <a:rPr lang="en-US" sz="900" baseline="0" dirty="0" smtClean="0">
                          <a:latin typeface="Arial"/>
                          <a:cs typeface="Arial"/>
                        </a:rPr>
                        <a:t> measurements)</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D. Jacob</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Harvard</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Co-I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Science requirements, atmospheric modeling, process studies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S. Janz</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GSFC</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Co-I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Instrument calibration and characterization</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b="1" dirty="0" smtClean="0">
                          <a:latin typeface="Arial"/>
                          <a:cs typeface="Arial"/>
                        </a:rPr>
                        <a:t>J. Joiner</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GSFC</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Co-I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b="1" dirty="0" smtClean="0">
                          <a:latin typeface="Arial"/>
                          <a:cs typeface="Arial"/>
                        </a:rPr>
                        <a:t>Cloud, total O</a:t>
                      </a:r>
                      <a:r>
                        <a:rPr lang="en-US" sz="900" b="1" baseline="-25000" dirty="0" smtClean="0">
                          <a:latin typeface="Arial"/>
                          <a:cs typeface="Arial"/>
                        </a:rPr>
                        <a:t>3</a:t>
                      </a:r>
                      <a:r>
                        <a:rPr lang="en-US" sz="900" b="1" dirty="0" smtClean="0">
                          <a:latin typeface="Arial"/>
                          <a:cs typeface="Arial"/>
                        </a:rPr>
                        <a:t>, TOA shortwave flux research product</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b="1" dirty="0" smtClean="0">
                          <a:latin typeface="Arial"/>
                          <a:cs typeface="Arial"/>
                        </a:rPr>
                        <a:t>N. Krotkov</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GSFC</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Co-I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b="1" dirty="0" smtClean="0">
                          <a:latin typeface="Arial"/>
                          <a:cs typeface="Arial"/>
                        </a:rPr>
                        <a:t>NO</a:t>
                      </a:r>
                      <a:r>
                        <a:rPr lang="en-US" sz="900" b="1" baseline="-25000" dirty="0" smtClean="0">
                          <a:latin typeface="Arial"/>
                          <a:cs typeface="Arial"/>
                        </a:rPr>
                        <a:t>2</a:t>
                      </a:r>
                      <a:r>
                        <a:rPr lang="en-US" sz="900" b="1" dirty="0" smtClean="0">
                          <a:latin typeface="Arial"/>
                          <a:cs typeface="Arial"/>
                        </a:rPr>
                        <a:t>, SO</a:t>
                      </a:r>
                      <a:r>
                        <a:rPr lang="en-US" sz="900" b="1" baseline="-25000" dirty="0" smtClean="0">
                          <a:latin typeface="Arial"/>
                          <a:cs typeface="Arial"/>
                        </a:rPr>
                        <a:t>2</a:t>
                      </a:r>
                      <a:r>
                        <a:rPr lang="en-US" sz="900" b="1" dirty="0" smtClean="0">
                          <a:latin typeface="Arial"/>
                          <a:cs typeface="Arial"/>
                        </a:rPr>
                        <a:t>, UVB</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M. Newchurch</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U. Alabama Huntsville</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Co-I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Validation (O</a:t>
                      </a:r>
                      <a:r>
                        <a:rPr lang="en-US" sz="900" baseline="-25000" dirty="0" smtClean="0">
                          <a:latin typeface="Arial"/>
                          <a:cs typeface="Arial"/>
                        </a:rPr>
                        <a:t>3</a:t>
                      </a:r>
                      <a:r>
                        <a:rPr lang="en-US" sz="900" dirty="0" smtClean="0">
                          <a:latin typeface="Arial"/>
                          <a:cs typeface="Arial"/>
                        </a:rPr>
                        <a:t> sondes, O</a:t>
                      </a:r>
                      <a:r>
                        <a:rPr lang="en-US" sz="900" baseline="-25000" dirty="0" smtClean="0">
                          <a:latin typeface="Arial"/>
                          <a:cs typeface="Arial"/>
                        </a:rPr>
                        <a:t>3</a:t>
                      </a:r>
                      <a:r>
                        <a:rPr lang="en-US" sz="900" baseline="0" dirty="0" smtClean="0">
                          <a:latin typeface="Arial"/>
                          <a:cs typeface="Arial"/>
                        </a:rPr>
                        <a:t> lidar)</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R.B. Pierce</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NOAA/NESDIS</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Co-I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AQ modeling, data assimilation</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R. Spurr</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RT Solutions, Inc.</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Co-I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Radiative transfer modeling for algorithm development</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b="1" dirty="0" smtClean="0">
                          <a:latin typeface="Arial"/>
                          <a:cs typeface="Arial"/>
                        </a:rPr>
                        <a:t>R. Suleiman</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SAO</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Co-I, Data Mgr.</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Managing science data processing, </a:t>
                      </a:r>
                      <a:r>
                        <a:rPr lang="en-US" sz="900" b="1" dirty="0" smtClean="0">
                          <a:latin typeface="Arial"/>
                          <a:cs typeface="Arial"/>
                        </a:rPr>
                        <a:t>BrO, H</a:t>
                      </a:r>
                      <a:r>
                        <a:rPr lang="en-US" sz="900" b="1" baseline="-25000" dirty="0" smtClean="0">
                          <a:latin typeface="Arial"/>
                          <a:cs typeface="Arial"/>
                        </a:rPr>
                        <a:t>2</a:t>
                      </a:r>
                      <a:r>
                        <a:rPr lang="en-US" sz="900" b="1" dirty="0" smtClean="0">
                          <a:latin typeface="Arial"/>
                          <a:cs typeface="Arial"/>
                        </a:rPr>
                        <a:t>O, and L3 products</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J. Szykman</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EPA</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Co-I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AIRNow AQI development, validation (PANDORA measurements)</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b="1" dirty="0" smtClean="0">
                          <a:latin typeface="Arial"/>
                          <a:cs typeface="Arial"/>
                        </a:rPr>
                        <a:t>O. Torres</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GSFC</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Co-I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b="1" dirty="0" smtClean="0">
                          <a:latin typeface="Arial"/>
                          <a:cs typeface="Arial"/>
                        </a:rPr>
                        <a:t>UV aerosol product, AI</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b="1" dirty="0" smtClean="0">
                          <a:latin typeface="Arial"/>
                          <a:cs typeface="Arial"/>
                        </a:rPr>
                        <a:t>J. Wang</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U. Nebraska</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smtClean="0">
                          <a:latin typeface="Arial"/>
                          <a:cs typeface="Arial"/>
                        </a:rPr>
                        <a:t>Co-I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Synergy w/GOES-R ABI, </a:t>
                      </a:r>
                      <a:r>
                        <a:rPr lang="en-US" sz="900" b="1" dirty="0" smtClean="0">
                          <a:latin typeface="Arial"/>
                          <a:cs typeface="Arial"/>
                        </a:rPr>
                        <a:t>aerosol research products</a:t>
                      </a:r>
                      <a:endParaRPr lang="en-US" sz="900" b="1"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J. Leitch</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Ball Aerospace</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Collaborator</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Aircraft validation, instrument calibration and characterization</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R. Martin</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Dalhousie U.</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Collaborator</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Atmospheric modeling, air mass factors,</a:t>
                      </a:r>
                      <a:r>
                        <a:rPr lang="en-US" sz="900" baseline="0" dirty="0" smtClean="0">
                          <a:latin typeface="Arial"/>
                          <a:cs typeface="Arial"/>
                        </a:rPr>
                        <a:t> AQI development</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D. Neil</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LaRC</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Collaborator</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GEO-CAPE mission design team member</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J. Kim</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Yonsei U.</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rowSpan="3">
                  <a:txBody>
                    <a:bodyPr/>
                    <a:lstStyle/>
                    <a:p>
                      <a:r>
                        <a:rPr lang="en-US" sz="900" dirty="0" smtClean="0">
                          <a:latin typeface="Arial"/>
                          <a:cs typeface="Arial"/>
                        </a:rPr>
                        <a:t>Collaborators,</a:t>
                      </a:r>
                    </a:p>
                    <a:p>
                      <a:r>
                        <a:rPr lang="en-US" sz="900" dirty="0" smtClean="0">
                          <a:latin typeface="Arial"/>
                          <a:cs typeface="Arial"/>
                        </a:rPr>
                        <a:t>Science Advisory Panel</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Korean</a:t>
                      </a:r>
                      <a:r>
                        <a:rPr lang="en-US" sz="900" baseline="0" dirty="0" smtClean="0">
                          <a:latin typeface="Arial"/>
                          <a:cs typeface="Arial"/>
                        </a:rPr>
                        <a:t> GEMS, CEOS constellation of GEO pollution monitoring</a:t>
                      </a:r>
                      <a:endParaRPr lang="en-US" sz="900" dirty="0" smtClean="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J. McConnell</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York U. Canada</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latin typeface="Arial"/>
                          <a:cs typeface="Arial"/>
                        </a:rPr>
                        <a:t>CSA PHEOS, CEOS constellation of GEO pollution monitoring</a:t>
                      </a:r>
                      <a:endParaRPr lang="en-US" sz="900" dirty="0" smtClean="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228261">
                <a:tc>
                  <a:txBody>
                    <a:bodyPr/>
                    <a:lstStyle/>
                    <a:p>
                      <a:r>
                        <a:rPr lang="en-US" sz="900" dirty="0" smtClean="0">
                          <a:latin typeface="Arial"/>
                          <a:cs typeface="Arial"/>
                        </a:rPr>
                        <a:t>B. Veihelmann</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US" sz="900" dirty="0" smtClean="0">
                          <a:latin typeface="Arial"/>
                          <a:cs typeface="Arial"/>
                        </a:rPr>
                        <a:t>ESA</a:t>
                      </a:r>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vMerge="1">
                  <a:txBody>
                    <a:bodyPr/>
                    <a:lstStyle/>
                    <a:p>
                      <a:endParaRPr lang="en-US" sz="900" dirty="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aseline="0" dirty="0" smtClean="0">
                          <a:latin typeface="Arial"/>
                          <a:cs typeface="Arial"/>
                        </a:rPr>
                        <a:t>ESA Sentinel-4, CEOS constellation of GEO pollution monitoring</a:t>
                      </a:r>
                      <a:endParaRPr lang="en-US" sz="900" dirty="0" smtClean="0">
                        <a:latin typeface="Arial"/>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2" name="TextBox 1"/>
          <p:cNvSpPr txBox="1"/>
          <p:nvPr/>
        </p:nvSpPr>
        <p:spPr>
          <a:xfrm>
            <a:off x="804347" y="-59258"/>
            <a:ext cx="7543586" cy="707886"/>
          </a:xfrm>
          <a:prstGeom prst="rect">
            <a:avLst/>
          </a:prstGeom>
          <a:noFill/>
        </p:spPr>
        <p:txBody>
          <a:bodyPr wrap="square" rtlCol="0">
            <a:spAutoFit/>
          </a:bodyPr>
          <a:lstStyle/>
          <a:p>
            <a:r>
              <a:rPr lang="en-US" sz="2000" b="1" dirty="0" smtClean="0">
                <a:solidFill>
                  <a:srgbClr val="000090"/>
                </a:solidFill>
                <a:latin typeface="Arial"/>
                <a:cs typeface="Arial"/>
              </a:rPr>
              <a:t>TEMPO </a:t>
            </a:r>
            <a:r>
              <a:rPr lang="en-US" sz="2000" b="1" dirty="0">
                <a:solidFill>
                  <a:srgbClr val="000090"/>
                </a:solidFill>
                <a:latin typeface="Arial"/>
                <a:cs typeface="Arial"/>
              </a:rPr>
              <a:t>Science Team: Data </a:t>
            </a:r>
            <a:r>
              <a:rPr lang="en-US" sz="2000" b="1" dirty="0" smtClean="0">
                <a:solidFill>
                  <a:srgbClr val="000090"/>
                </a:solidFill>
                <a:latin typeface="Arial"/>
                <a:cs typeface="Arial"/>
              </a:rPr>
              <a:t>product </a:t>
            </a:r>
            <a:r>
              <a:rPr lang="en-US" sz="2000" b="1" dirty="0">
                <a:solidFill>
                  <a:srgbClr val="000090"/>
                </a:solidFill>
                <a:latin typeface="Arial"/>
                <a:cs typeface="Arial"/>
              </a:rPr>
              <a:t>developers, in bold, conduct TEMPO space-based validation with other </a:t>
            </a:r>
            <a:r>
              <a:rPr lang="en-US" sz="2000" b="1" dirty="0" smtClean="0">
                <a:solidFill>
                  <a:srgbClr val="000090"/>
                </a:solidFill>
                <a:latin typeface="Arial"/>
                <a:cs typeface="Arial"/>
              </a:rPr>
              <a:t>satellites</a:t>
            </a:r>
            <a:endParaRPr lang="en-US" sz="2000" b="1" dirty="0">
              <a:solidFill>
                <a:srgbClr val="000090"/>
              </a:solidFill>
              <a:latin typeface="Arial"/>
              <a:cs typeface="Arial"/>
            </a:endParaRPr>
          </a:p>
        </p:txBody>
      </p:sp>
      <p:pic>
        <p:nvPicPr>
          <p:cNvPr id="5" name="Picture 4" descr="sao-logo.tif"/>
          <p:cNvPicPr>
            <a:picLocks noChangeAspect="1"/>
          </p:cNvPicPr>
          <p:nvPr/>
        </p:nvPicPr>
        <p:blipFill rotWithShape="1">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r="86643" b="-1006"/>
          <a:stretch/>
        </p:blipFill>
        <p:spPr bwMode="auto">
          <a:xfrm>
            <a:off x="0" y="-1"/>
            <a:ext cx="365125" cy="320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cfa-banner1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4725" y="-14268"/>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455309"/>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588" t="12782" r="30920" b="14003"/>
          <a:stretch/>
        </p:blipFill>
        <p:spPr bwMode="auto">
          <a:xfrm>
            <a:off x="6040294" y="646933"/>
            <a:ext cx="3040122" cy="5979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0085" t="18467" r="50003" b="11497"/>
          <a:stretch/>
        </p:blipFill>
        <p:spPr bwMode="auto">
          <a:xfrm>
            <a:off x="0" y="2904232"/>
            <a:ext cx="2701868" cy="395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51821" t="18467" r="18303" b="44677"/>
          <a:stretch/>
        </p:blipFill>
        <p:spPr bwMode="auto">
          <a:xfrm>
            <a:off x="3421" y="838200"/>
            <a:ext cx="2698518" cy="2080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0707" t="21001" r="49336" b="10201"/>
          <a:stretch/>
        </p:blipFill>
        <p:spPr bwMode="auto">
          <a:xfrm>
            <a:off x="2623980" y="2905240"/>
            <a:ext cx="3026093" cy="3690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53244" t="21001" r="19378" b="41459"/>
          <a:stretch/>
        </p:blipFill>
        <p:spPr bwMode="auto">
          <a:xfrm>
            <a:off x="2720902" y="888631"/>
            <a:ext cx="2765498" cy="2013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0" y="50592"/>
            <a:ext cx="8839200" cy="646331"/>
          </a:xfrm>
          <a:prstGeom prst="rect">
            <a:avLst/>
          </a:prstGeom>
          <a:solidFill>
            <a:schemeClr val="tx2">
              <a:lumMod val="20000"/>
              <a:lumOff val="80000"/>
            </a:schemeClr>
          </a:solidFill>
        </p:spPr>
        <p:txBody>
          <a:bodyPr wrap="square" rtlCol="0">
            <a:spAutoFit/>
          </a:bodyPr>
          <a:lstStyle/>
          <a:p>
            <a:r>
              <a:rPr lang="en-US" b="1" dirty="0" smtClean="0">
                <a:latin typeface="Times New Roman" pitchFamily="18" charset="0"/>
                <a:cs typeface="Times New Roman" pitchFamily="18" charset="0"/>
              </a:rPr>
              <a:t>At CIMSS,  RAQMS and WRF-CHEM chemical data assimilation activities will utilize TEMPO O3 and NO2 measurements to improve air quality forecasting capabilities</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862826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TextBox 2"/>
          <p:cNvSpPr txBox="1">
            <a:spLocks noChangeArrowheads="1"/>
          </p:cNvSpPr>
          <p:nvPr/>
        </p:nvSpPr>
        <p:spPr bwMode="auto">
          <a:xfrm>
            <a:off x="0" y="657225"/>
            <a:ext cx="9144000"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spcBef>
                <a:spcPct val="0"/>
              </a:spcBef>
              <a:spcAft>
                <a:spcPct val="0"/>
              </a:spcAft>
            </a:pPr>
            <a:r>
              <a:rPr lang="en-US" sz="2800" dirty="0">
                <a:solidFill>
                  <a:srgbClr val="000000"/>
                </a:solidFill>
                <a:latin typeface="Times New Roman" pitchFamily="18" charset="0"/>
                <a:cs typeface="Times New Roman" pitchFamily="18" charset="0"/>
              </a:rPr>
              <a:t>Alignment with 2007 Decadal Survey</a:t>
            </a:r>
          </a:p>
          <a:p>
            <a:pPr defTabSz="914400" eaLnBrk="1" fontAlgn="base" hangingPunct="1">
              <a:spcBef>
                <a:spcPct val="0"/>
              </a:spcBef>
              <a:spcAft>
                <a:spcPct val="0"/>
              </a:spcAft>
            </a:pPr>
            <a:endParaRPr lang="en-US" dirty="0">
              <a:solidFill>
                <a:srgbClr val="000000"/>
              </a:solidFill>
              <a:cs typeface="Arial" charset="0"/>
            </a:endParaRPr>
          </a:p>
          <a:p>
            <a:pPr defTabSz="914400" eaLnBrk="1" fontAlgn="base" hangingPunct="1">
              <a:spcBef>
                <a:spcPct val="0"/>
              </a:spcBef>
              <a:spcAft>
                <a:spcPct val="0"/>
              </a:spcAft>
            </a:pPr>
            <a:endParaRPr lang="en-US" dirty="0">
              <a:solidFill>
                <a:srgbClr val="000000"/>
              </a:solidFill>
              <a:cs typeface="Arial" charset="0"/>
            </a:endParaRPr>
          </a:p>
          <a:p>
            <a:pPr defTabSz="914400" eaLnBrk="1" fontAlgn="base" hangingPunct="1">
              <a:spcBef>
                <a:spcPct val="0"/>
              </a:spcBef>
              <a:spcAft>
                <a:spcPct val="0"/>
              </a:spcAft>
            </a:pPr>
            <a:r>
              <a:rPr lang="en-US" b="0" dirty="0">
                <a:solidFill>
                  <a:srgbClr val="000000"/>
                </a:solidFill>
                <a:latin typeface="Times New Roman" pitchFamily="18" charset="0"/>
                <a:cs typeface="Times New Roman" pitchFamily="18" charset="0"/>
              </a:rPr>
              <a:t>The NRC 2007 Decadal Survey </a:t>
            </a:r>
            <a:r>
              <a:rPr lang="ja-JP" altLang="en-US" b="0" dirty="0">
                <a:solidFill>
                  <a:srgbClr val="000000"/>
                </a:solidFill>
                <a:latin typeface="Times New Roman" pitchFamily="18" charset="0"/>
                <a:cs typeface="Times New Roman" pitchFamily="18" charset="0"/>
              </a:rPr>
              <a:t>“</a:t>
            </a:r>
            <a:r>
              <a:rPr lang="en-US" altLang="ja-JP" b="0" dirty="0">
                <a:solidFill>
                  <a:srgbClr val="000000"/>
                </a:solidFill>
                <a:latin typeface="Times New Roman" pitchFamily="18" charset="0"/>
                <a:cs typeface="Times New Roman" pitchFamily="18" charset="0"/>
              </a:rPr>
              <a:t>Earth Science and Applications from Space: National Imperatives for the Next Decade and Beyond</a:t>
            </a:r>
            <a:r>
              <a:rPr lang="ja-JP" altLang="en-US" b="0" dirty="0">
                <a:solidFill>
                  <a:srgbClr val="000000"/>
                </a:solidFill>
                <a:latin typeface="Times New Roman" pitchFamily="18" charset="0"/>
                <a:cs typeface="Times New Roman" pitchFamily="18" charset="0"/>
              </a:rPr>
              <a:t>”</a:t>
            </a:r>
            <a:r>
              <a:rPr lang="en-US" altLang="ja-JP" b="0" dirty="0">
                <a:solidFill>
                  <a:srgbClr val="000000"/>
                </a:solidFill>
                <a:latin typeface="Times New Roman" pitchFamily="18" charset="0"/>
                <a:cs typeface="Times New Roman" pitchFamily="18" charset="0"/>
              </a:rPr>
              <a:t> recommended missions including Geostationary Coastal and Air Pollution Events (GEO-CAPE). The atmosphere part of GEO-CAPE is recommended to include the measurements proposed here.</a:t>
            </a:r>
            <a:endParaRPr lang="en-US" altLang="ja-JP" dirty="0">
              <a:solidFill>
                <a:srgbClr val="000000"/>
              </a:solidFill>
              <a:latin typeface="Times New Roman" pitchFamily="18" charset="0"/>
              <a:cs typeface="Times New Roman" pitchFamily="18" charset="0"/>
            </a:endParaRPr>
          </a:p>
          <a:p>
            <a:pPr defTabSz="914400" eaLnBrk="1" fontAlgn="base" hangingPunct="1">
              <a:spcBef>
                <a:spcPct val="0"/>
              </a:spcBef>
              <a:spcAft>
                <a:spcPct val="0"/>
              </a:spcAft>
            </a:pPr>
            <a:endParaRPr lang="en-US" dirty="0">
              <a:solidFill>
                <a:srgbClr val="000000"/>
              </a:solidFill>
              <a:latin typeface="Times New Roman" pitchFamily="18" charset="0"/>
              <a:cs typeface="Times New Roman" pitchFamily="18" charset="0"/>
            </a:endParaRPr>
          </a:p>
          <a:p>
            <a:pPr defTabSz="914400" eaLnBrk="1" fontAlgn="base" hangingPunct="1">
              <a:spcBef>
                <a:spcPct val="0"/>
              </a:spcBef>
              <a:spcAft>
                <a:spcPct val="0"/>
              </a:spcAft>
            </a:pPr>
            <a:r>
              <a:rPr lang="en-US" b="0" dirty="0">
                <a:solidFill>
                  <a:srgbClr val="000000"/>
                </a:solidFill>
                <a:latin typeface="Times New Roman" pitchFamily="18" charset="0"/>
                <a:cs typeface="Times New Roman" pitchFamily="18" charset="0"/>
              </a:rPr>
              <a:t>TEMPO makes all the requisite GEO-CAPE UV/visible measurements, including O</a:t>
            </a:r>
            <a:r>
              <a:rPr lang="en-US" b="0" baseline="-25000" dirty="0">
                <a:solidFill>
                  <a:srgbClr val="000000"/>
                </a:solidFill>
                <a:latin typeface="Times New Roman" pitchFamily="18" charset="0"/>
                <a:cs typeface="Times New Roman" pitchFamily="18" charset="0"/>
              </a:rPr>
              <a:t>3</a:t>
            </a:r>
            <a:r>
              <a:rPr lang="en-US" b="0" dirty="0">
                <a:solidFill>
                  <a:srgbClr val="000000"/>
                </a:solidFill>
                <a:latin typeface="Times New Roman" pitchFamily="18" charset="0"/>
                <a:cs typeface="Times New Roman" pitchFamily="18" charset="0"/>
              </a:rPr>
              <a:t>, NO</a:t>
            </a:r>
            <a:r>
              <a:rPr lang="en-US" b="0" baseline="-25000" dirty="0">
                <a:solidFill>
                  <a:srgbClr val="000000"/>
                </a:solidFill>
                <a:latin typeface="Times New Roman" pitchFamily="18" charset="0"/>
                <a:cs typeface="Times New Roman" pitchFamily="18" charset="0"/>
              </a:rPr>
              <a:t>2</a:t>
            </a:r>
            <a:r>
              <a:rPr lang="en-US" b="0" dirty="0">
                <a:solidFill>
                  <a:srgbClr val="000000"/>
                </a:solidFill>
                <a:latin typeface="Times New Roman" pitchFamily="18" charset="0"/>
                <a:cs typeface="Times New Roman" pitchFamily="18" charset="0"/>
              </a:rPr>
              <a:t>, H</a:t>
            </a:r>
            <a:r>
              <a:rPr lang="en-US" b="0" baseline="-25000" dirty="0">
                <a:solidFill>
                  <a:srgbClr val="000000"/>
                </a:solidFill>
                <a:latin typeface="Times New Roman" pitchFamily="18" charset="0"/>
                <a:cs typeface="Times New Roman" pitchFamily="18" charset="0"/>
              </a:rPr>
              <a:t>2</a:t>
            </a:r>
            <a:r>
              <a:rPr lang="en-US" b="0" dirty="0">
                <a:solidFill>
                  <a:srgbClr val="000000"/>
                </a:solidFill>
                <a:latin typeface="Times New Roman" pitchFamily="18" charset="0"/>
                <a:cs typeface="Times New Roman" pitchFamily="18" charset="0"/>
              </a:rPr>
              <a:t>CO, and aerosols (plus several additional species including SO</a:t>
            </a:r>
            <a:r>
              <a:rPr lang="en-US" b="0" baseline="-25000" dirty="0">
                <a:solidFill>
                  <a:srgbClr val="000000"/>
                </a:solidFill>
                <a:latin typeface="Times New Roman" pitchFamily="18" charset="0"/>
                <a:cs typeface="Times New Roman" pitchFamily="18" charset="0"/>
              </a:rPr>
              <a:t>2</a:t>
            </a:r>
            <a:r>
              <a:rPr lang="en-US" b="0" dirty="0">
                <a:solidFill>
                  <a:srgbClr val="000000"/>
                </a:solidFill>
                <a:latin typeface="Times New Roman" pitchFamily="18" charset="0"/>
                <a:cs typeface="Times New Roman" pitchFamily="18" charset="0"/>
              </a:rPr>
              <a:t>). Together with the proposed IR instrument for CO measurements, all GEO-CAPE atmospheric requirements for North America are fulfilled.</a:t>
            </a:r>
          </a:p>
        </p:txBody>
      </p:sp>
      <p:pic>
        <p:nvPicPr>
          <p:cNvPr id="460802" name="Picture 10" descr="cfa-banner1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03" name="Picture 4"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605590"/>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lnSpc>
                <a:spcPct val="90000"/>
              </a:lnSpc>
              <a:spcBef>
                <a:spcPct val="20000"/>
              </a:spcBef>
              <a:spcAft>
                <a:spcPct val="0"/>
              </a:spcAft>
              <a:buFontTx/>
              <a:buChar char="–"/>
            </a:pPr>
            <a:endParaRPr lang="en-US" sz="2400" b="1" dirty="0">
              <a:solidFill>
                <a:srgbClr val="3333CC"/>
              </a:solidFill>
              <a:latin typeface="Arial" charset="0"/>
              <a:ea typeface="ＭＳ Ｐゴシック" charset="0"/>
              <a:cs typeface="ＭＳ Ｐゴシック" charset="0"/>
            </a:endParaRPr>
          </a:p>
        </p:txBody>
      </p:sp>
      <p:pic>
        <p:nvPicPr>
          <p:cNvPr id="466948" name="Picture 10" descr="cfa-banner1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4725" y="14288"/>
            <a:ext cx="5492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7165975" y="3246438"/>
            <a:ext cx="1381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spcBef>
                <a:spcPct val="50000"/>
              </a:spcBef>
            </a:pPr>
            <a:endParaRPr lang="en-US" b="0" dirty="0">
              <a:solidFill>
                <a:srgbClr val="000000"/>
              </a:solidFill>
              <a:latin typeface="Times New Roman" charset="0"/>
            </a:endParaRPr>
          </a:p>
        </p:txBody>
      </p:sp>
      <p:sp>
        <p:nvSpPr>
          <p:cNvPr id="2" name="Rectangle 1"/>
          <p:cNvSpPr/>
          <p:nvPr/>
        </p:nvSpPr>
        <p:spPr>
          <a:xfrm>
            <a:off x="0" y="2735282"/>
            <a:ext cx="9144000" cy="3970318"/>
          </a:xfrm>
          <a:prstGeom prst="rect">
            <a:avLst/>
          </a:prstGeom>
        </p:spPr>
        <p:txBody>
          <a:bodyPr wrap="square">
            <a:spAutoFit/>
          </a:bodyPr>
          <a:lstStyle/>
          <a:p>
            <a:endParaRPr lang="en-US" dirty="0">
              <a:solidFill>
                <a:srgbClr val="000090"/>
              </a:solidFill>
              <a:latin typeface="Arial"/>
              <a:cs typeface="Arial"/>
            </a:endParaRPr>
          </a:p>
          <a:p>
            <a:pPr marL="285750" indent="-285750">
              <a:buFont typeface="Wingdings" pitchFamily="2" charset="2"/>
              <a:buChar char="q"/>
            </a:pPr>
            <a:r>
              <a:rPr lang="en-US" dirty="0" smtClean="0">
                <a:solidFill>
                  <a:srgbClr val="000090"/>
                </a:solidFill>
                <a:latin typeface="Arial"/>
                <a:cs typeface="Arial"/>
              </a:rPr>
              <a:t>TEMPO </a:t>
            </a:r>
            <a:r>
              <a:rPr lang="en-US" dirty="0">
                <a:solidFill>
                  <a:srgbClr val="000090"/>
                </a:solidFill>
                <a:latin typeface="Arial"/>
                <a:cs typeface="Arial"/>
              </a:rPr>
              <a:t>spectroscopic measurements in the ultraviolet and visible provide a tropospheric measurement suite that includes the key elements of tropospheric air pollution </a:t>
            </a:r>
            <a:r>
              <a:rPr lang="en-US" dirty="0" smtClean="0">
                <a:solidFill>
                  <a:srgbClr val="000090"/>
                </a:solidFill>
                <a:latin typeface="Arial"/>
                <a:cs typeface="Arial"/>
              </a:rPr>
              <a:t>chemistry: </a:t>
            </a:r>
            <a:r>
              <a:rPr lang="en-US" dirty="0">
                <a:solidFill>
                  <a:srgbClr val="000090"/>
                </a:solidFill>
                <a:latin typeface="Arial"/>
                <a:cs typeface="Arial"/>
              </a:rPr>
              <a:t> </a:t>
            </a:r>
            <a:r>
              <a:rPr lang="en-US" i="1" dirty="0" smtClean="0">
                <a:solidFill>
                  <a:srgbClr val="FF0000"/>
                </a:solidFill>
                <a:latin typeface="Arial"/>
                <a:cs typeface="Arial"/>
              </a:rPr>
              <a:t>ozone </a:t>
            </a:r>
            <a:r>
              <a:rPr lang="en-US" i="1" dirty="0">
                <a:solidFill>
                  <a:srgbClr val="FF0000"/>
                </a:solidFill>
                <a:latin typeface="Arial"/>
                <a:cs typeface="Arial"/>
              </a:rPr>
              <a:t>(O</a:t>
            </a:r>
            <a:r>
              <a:rPr lang="en-US" i="1" baseline="-25000" dirty="0">
                <a:solidFill>
                  <a:srgbClr val="FF0000"/>
                </a:solidFill>
                <a:latin typeface="Arial"/>
                <a:cs typeface="Arial"/>
              </a:rPr>
              <a:t>3</a:t>
            </a:r>
            <a:r>
              <a:rPr lang="en-US" i="1" dirty="0">
                <a:solidFill>
                  <a:srgbClr val="FF0000"/>
                </a:solidFill>
                <a:latin typeface="Arial"/>
                <a:cs typeface="Arial"/>
              </a:rPr>
              <a:t>), nitrogen dioxide (NO</a:t>
            </a:r>
            <a:r>
              <a:rPr lang="en-US" i="1" baseline="-25000" dirty="0">
                <a:solidFill>
                  <a:srgbClr val="FF0000"/>
                </a:solidFill>
                <a:latin typeface="Arial"/>
                <a:cs typeface="Arial"/>
              </a:rPr>
              <a:t>2</a:t>
            </a:r>
            <a:r>
              <a:rPr lang="en-US" i="1" dirty="0">
                <a:solidFill>
                  <a:srgbClr val="FF0000"/>
                </a:solidFill>
                <a:latin typeface="Arial"/>
                <a:cs typeface="Arial"/>
              </a:rPr>
              <a:t>), sulfur dioxide (SO</a:t>
            </a:r>
            <a:r>
              <a:rPr lang="en-US" i="1" baseline="-25000" dirty="0">
                <a:solidFill>
                  <a:srgbClr val="FF0000"/>
                </a:solidFill>
                <a:latin typeface="Arial"/>
                <a:cs typeface="Arial"/>
              </a:rPr>
              <a:t>2</a:t>
            </a:r>
            <a:r>
              <a:rPr lang="en-US" i="1" dirty="0">
                <a:solidFill>
                  <a:srgbClr val="FF0000"/>
                </a:solidFill>
                <a:latin typeface="Arial"/>
                <a:cs typeface="Arial"/>
              </a:rPr>
              <a:t>), formaldehyde (H</a:t>
            </a:r>
            <a:r>
              <a:rPr lang="en-US" i="1" baseline="-25000" dirty="0">
                <a:solidFill>
                  <a:srgbClr val="FF0000"/>
                </a:solidFill>
                <a:latin typeface="Arial"/>
                <a:cs typeface="Arial"/>
              </a:rPr>
              <a:t>2</a:t>
            </a:r>
            <a:r>
              <a:rPr lang="en-US" i="1" dirty="0">
                <a:solidFill>
                  <a:srgbClr val="FF0000"/>
                </a:solidFill>
                <a:latin typeface="Arial"/>
                <a:cs typeface="Arial"/>
              </a:rPr>
              <a:t>CO), </a:t>
            </a:r>
            <a:r>
              <a:rPr lang="en-US" i="1" dirty="0" err="1">
                <a:solidFill>
                  <a:srgbClr val="FF0000"/>
                </a:solidFill>
                <a:latin typeface="Arial"/>
                <a:cs typeface="Arial"/>
              </a:rPr>
              <a:t>glyoxal</a:t>
            </a:r>
            <a:r>
              <a:rPr lang="en-US" i="1" dirty="0">
                <a:solidFill>
                  <a:srgbClr val="FF0000"/>
                </a:solidFill>
                <a:latin typeface="Arial"/>
                <a:cs typeface="Arial"/>
              </a:rPr>
              <a:t> (C</a:t>
            </a:r>
            <a:r>
              <a:rPr lang="en-US" i="1" baseline="-25000" dirty="0">
                <a:solidFill>
                  <a:srgbClr val="FF0000"/>
                </a:solidFill>
                <a:latin typeface="Arial"/>
                <a:cs typeface="Arial"/>
              </a:rPr>
              <a:t>2</a:t>
            </a:r>
            <a:r>
              <a:rPr lang="en-US" i="1" dirty="0">
                <a:solidFill>
                  <a:srgbClr val="FF0000"/>
                </a:solidFill>
                <a:latin typeface="Arial"/>
                <a:cs typeface="Arial"/>
              </a:rPr>
              <a:t>H</a:t>
            </a:r>
            <a:r>
              <a:rPr lang="en-US" i="1" baseline="-25000" dirty="0">
                <a:solidFill>
                  <a:srgbClr val="FF0000"/>
                </a:solidFill>
                <a:latin typeface="Arial"/>
                <a:cs typeface="Arial"/>
              </a:rPr>
              <a:t>2</a:t>
            </a:r>
            <a:r>
              <a:rPr lang="en-US" i="1" dirty="0">
                <a:solidFill>
                  <a:srgbClr val="FF0000"/>
                </a:solidFill>
                <a:latin typeface="Arial"/>
                <a:cs typeface="Arial"/>
              </a:rPr>
              <a:t>O</a:t>
            </a:r>
            <a:r>
              <a:rPr lang="en-US" i="1" baseline="-25000" dirty="0">
                <a:solidFill>
                  <a:srgbClr val="FF0000"/>
                </a:solidFill>
                <a:latin typeface="Arial"/>
                <a:cs typeface="Arial"/>
              </a:rPr>
              <a:t>2</a:t>
            </a:r>
            <a:r>
              <a:rPr lang="en-US" i="1" dirty="0">
                <a:solidFill>
                  <a:srgbClr val="FF0000"/>
                </a:solidFill>
                <a:latin typeface="Arial"/>
                <a:cs typeface="Arial"/>
              </a:rPr>
              <a:t>), water vapor (H</a:t>
            </a:r>
            <a:r>
              <a:rPr lang="en-US" i="1" baseline="-25000" dirty="0">
                <a:solidFill>
                  <a:srgbClr val="FF0000"/>
                </a:solidFill>
                <a:latin typeface="Arial"/>
                <a:cs typeface="Arial"/>
              </a:rPr>
              <a:t>2</a:t>
            </a:r>
            <a:r>
              <a:rPr lang="en-US" i="1" dirty="0">
                <a:solidFill>
                  <a:srgbClr val="FF0000"/>
                </a:solidFill>
                <a:latin typeface="Arial"/>
                <a:cs typeface="Arial"/>
              </a:rPr>
              <a:t>O), aerosols, cloud parameters, and UVB radiation.</a:t>
            </a:r>
            <a:r>
              <a:rPr lang="en-US" dirty="0">
                <a:solidFill>
                  <a:srgbClr val="000090"/>
                </a:solidFill>
                <a:latin typeface="Arial"/>
                <a:cs typeface="Arial"/>
              </a:rPr>
              <a:t>  </a:t>
            </a:r>
          </a:p>
          <a:p>
            <a:r>
              <a:rPr lang="en-US" dirty="0">
                <a:solidFill>
                  <a:srgbClr val="000090"/>
                </a:solidFill>
                <a:latin typeface="Arial"/>
                <a:cs typeface="Arial"/>
              </a:rPr>
              <a:t> </a:t>
            </a:r>
          </a:p>
          <a:p>
            <a:pPr marL="285750" indent="-285750">
              <a:buFont typeface="Wingdings" pitchFamily="2" charset="2"/>
              <a:buChar char="q"/>
            </a:pPr>
            <a:r>
              <a:rPr lang="en-US" dirty="0">
                <a:solidFill>
                  <a:srgbClr val="000090"/>
                </a:solidFill>
                <a:latin typeface="Arial"/>
                <a:cs typeface="Arial"/>
              </a:rPr>
              <a:t>TEMPO provides much of the atmospheric measurement capability recommended for GEO-CAPE in the 2007 National Research Council Decadal Survey, Earth Science and Applications from Space: National Imperatives for the Next Decade and Beyond. TEMPO will launch at a prime time to be a </a:t>
            </a:r>
            <a:r>
              <a:rPr lang="en-US" i="1" dirty="0">
                <a:solidFill>
                  <a:srgbClr val="FF0000"/>
                </a:solidFill>
                <a:latin typeface="Arial"/>
                <a:cs typeface="Arial"/>
              </a:rPr>
              <a:t>component of a global GEO constellation for pollution monitoring, with a major focus on intercontinental pollution transport, along with Europe (Sentinel-4) and Asia (Geostationary Environment Monitoring Spectrometer)</a:t>
            </a:r>
            <a:r>
              <a:rPr lang="en-US" dirty="0">
                <a:solidFill>
                  <a:srgbClr val="000090"/>
                </a:solidFill>
                <a:latin typeface="Arial"/>
                <a:cs typeface="Arial"/>
              </a:rPr>
              <a:t>.</a:t>
            </a:r>
          </a:p>
        </p:txBody>
      </p:sp>
      <p:sp>
        <p:nvSpPr>
          <p:cNvPr id="3" name="Rectangle 2"/>
          <p:cNvSpPr/>
          <p:nvPr/>
        </p:nvSpPr>
        <p:spPr>
          <a:xfrm>
            <a:off x="190500" y="533400"/>
            <a:ext cx="8763000" cy="2031325"/>
          </a:xfrm>
          <a:prstGeom prst="rect">
            <a:avLst/>
          </a:prstGeom>
        </p:spPr>
        <p:txBody>
          <a:bodyPr wrap="square">
            <a:spAutoFit/>
          </a:bodyPr>
          <a:lstStyle/>
          <a:p>
            <a:pPr algn="ctr"/>
            <a:r>
              <a:rPr lang="en-US" i="1" dirty="0">
                <a:solidFill>
                  <a:srgbClr val="FF0000"/>
                </a:solidFill>
                <a:latin typeface="Arial" pitchFamily="34" charset="0"/>
                <a:cs typeface="Arial" pitchFamily="34" charset="0"/>
              </a:rPr>
              <a:t>TEMPO is part of NASA's Earth Venture Instrument program that includes small, targeted science investigations designed to complement NASA's larger research missions.  TEMPO is NASA's first Earth Venture Instrument award under the agency's Earth System Science Pathfinder program</a:t>
            </a:r>
            <a:r>
              <a:rPr lang="en-US" i="1" dirty="0" smtClean="0">
                <a:solidFill>
                  <a:srgbClr val="FF0000"/>
                </a:solidFill>
                <a:latin typeface="Arial" pitchFamily="34" charset="0"/>
                <a:cs typeface="Arial" pitchFamily="34" charset="0"/>
              </a:rPr>
              <a:t>.</a:t>
            </a:r>
          </a:p>
          <a:p>
            <a:pPr algn="ctr"/>
            <a:endParaRPr lang="en-US" i="1" dirty="0" smtClean="0">
              <a:solidFill>
                <a:srgbClr val="FF0000"/>
              </a:solidFill>
              <a:latin typeface="Arial" pitchFamily="34" charset="0"/>
              <a:cs typeface="Arial" pitchFamily="34" charset="0"/>
            </a:endParaRPr>
          </a:p>
          <a:p>
            <a:pPr algn="ctr"/>
            <a:r>
              <a:rPr lang="en-US" dirty="0">
                <a:solidFill>
                  <a:srgbClr val="FF0000"/>
                </a:solidFill>
                <a:latin typeface="Arial" pitchFamily="34" charset="0"/>
                <a:cs typeface="Arial" pitchFamily="34" charset="0"/>
              </a:rPr>
              <a:t>C</a:t>
            </a:r>
            <a:r>
              <a:rPr lang="en-US" dirty="0" smtClean="0">
                <a:solidFill>
                  <a:srgbClr val="FF0000"/>
                </a:solidFill>
                <a:latin typeface="Arial" pitchFamily="34" charset="0"/>
                <a:cs typeface="Arial" pitchFamily="34" charset="0"/>
              </a:rPr>
              <a:t>ompleted </a:t>
            </a:r>
            <a:r>
              <a:rPr lang="en-US" dirty="0">
                <a:solidFill>
                  <a:srgbClr val="FF0000"/>
                </a:solidFill>
                <a:latin typeface="Arial" pitchFamily="34" charset="0"/>
                <a:cs typeface="Arial" pitchFamily="34" charset="0"/>
              </a:rPr>
              <a:t>in 2017 at a cost of not more than $90 million, </a:t>
            </a:r>
            <a:r>
              <a:rPr lang="en-US" dirty="0" smtClean="0">
                <a:solidFill>
                  <a:srgbClr val="FF0000"/>
                </a:solidFill>
                <a:latin typeface="Arial" pitchFamily="34" charset="0"/>
                <a:cs typeface="Arial" pitchFamily="34" charset="0"/>
              </a:rPr>
              <a:t>TEMPO will </a:t>
            </a:r>
            <a:r>
              <a:rPr lang="en-US" dirty="0">
                <a:solidFill>
                  <a:srgbClr val="FF0000"/>
                </a:solidFill>
                <a:latin typeface="Arial" pitchFamily="34" charset="0"/>
                <a:cs typeface="Arial" pitchFamily="34" charset="0"/>
              </a:rPr>
              <a:t>share a ride on a commercial satellite as a hosted </a:t>
            </a:r>
            <a:r>
              <a:rPr lang="en-US" dirty="0" smtClean="0">
                <a:solidFill>
                  <a:srgbClr val="FF0000"/>
                </a:solidFill>
                <a:latin typeface="Arial" pitchFamily="34" charset="0"/>
                <a:cs typeface="Arial" pitchFamily="34" charset="0"/>
              </a:rPr>
              <a:t>payload with a target launch in 2019</a:t>
            </a:r>
            <a:endParaRPr lang="en-US" i="1"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35502428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bean\home\bpierce\My Documents\Attachments\dec_10\1105_1050_Al-Saadi_Page_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53"/>
            <a:ext cx="8850661" cy="68391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3906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bean\home\bpierce\My Documents\Attachments\dec_10\1105_1050_Al-Saadi_Page_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 y="0"/>
            <a:ext cx="887365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41" t="46077" r="5346" b="17676"/>
          <a:stretch/>
        </p:blipFill>
        <p:spPr bwMode="auto">
          <a:xfrm>
            <a:off x="4642651" y="2506716"/>
            <a:ext cx="4270035" cy="1074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00" y="2501367"/>
            <a:ext cx="1132041" cy="307777"/>
          </a:xfrm>
          <a:prstGeom prst="rect">
            <a:avLst/>
          </a:prstGeom>
          <a:noFill/>
        </p:spPr>
        <p:txBody>
          <a:bodyPr wrap="none" rtlCol="0">
            <a:spAutoFit/>
          </a:bodyPr>
          <a:lstStyle/>
          <a:p>
            <a:r>
              <a:rPr lang="en-US" sz="1400" b="1" dirty="0" smtClean="0">
                <a:solidFill>
                  <a:srgbClr val="FF0000"/>
                </a:solidFill>
              </a:rPr>
              <a:t>TEMPO 2019</a:t>
            </a:r>
            <a:endParaRPr lang="en-US" sz="1400" b="1" dirty="0">
              <a:solidFill>
                <a:srgbClr val="FF0000"/>
              </a:solidFill>
            </a:endParaRPr>
          </a:p>
        </p:txBody>
      </p:sp>
    </p:spTree>
    <p:extLst>
      <p:ext uri="{BB962C8B-B14F-4D97-AF65-F5344CB8AC3E}">
        <p14:creationId xmlns:p14="http://schemas.microsoft.com/office/powerpoint/2010/main" val="24713579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bean\home\bpierce\My Documents\Attachments\dec_10\1105_1050_Al-Saadi_Page_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 y="0"/>
            <a:ext cx="8873658"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41" t="46077" r="5346" b="17676"/>
          <a:stretch/>
        </p:blipFill>
        <p:spPr bwMode="auto">
          <a:xfrm>
            <a:off x="228599" y="2506716"/>
            <a:ext cx="8684087" cy="2185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7620000" y="2501367"/>
            <a:ext cx="1132041" cy="307777"/>
          </a:xfrm>
          <a:prstGeom prst="rect">
            <a:avLst/>
          </a:prstGeom>
          <a:noFill/>
        </p:spPr>
        <p:txBody>
          <a:bodyPr wrap="none" rtlCol="0">
            <a:spAutoFit/>
          </a:bodyPr>
          <a:lstStyle/>
          <a:p>
            <a:r>
              <a:rPr lang="en-US" sz="1400" b="1" dirty="0" smtClean="0">
                <a:solidFill>
                  <a:srgbClr val="FF0000"/>
                </a:solidFill>
              </a:rPr>
              <a:t>TEMPO 2019</a:t>
            </a:r>
            <a:endParaRPr lang="en-US" sz="1400" b="1" dirty="0">
              <a:solidFill>
                <a:srgbClr val="FF0000"/>
              </a:solidFill>
            </a:endParaRPr>
          </a:p>
        </p:txBody>
      </p:sp>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42" t="12546" r="13961" b="6707"/>
          <a:stretch/>
        </p:blipFill>
        <p:spPr bwMode="auto">
          <a:xfrm>
            <a:off x="5714999" y="0"/>
            <a:ext cx="3429001" cy="2367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1143000"/>
            <a:ext cx="4572000" cy="646331"/>
          </a:xfrm>
          <a:prstGeom prst="rect">
            <a:avLst/>
          </a:prstGeom>
          <a:solidFill>
            <a:schemeClr val="tx2">
              <a:lumMod val="40000"/>
              <a:lumOff val="60000"/>
            </a:schemeClr>
          </a:solidFill>
        </p:spPr>
        <p:txBody>
          <a:bodyPr wrap="square" rtlCol="0">
            <a:spAutoFit/>
          </a:bodyPr>
          <a:lstStyle/>
          <a:p>
            <a:r>
              <a:rPr lang="en-US" b="1" dirty="0" smtClean="0">
                <a:latin typeface="Times New Roman" pitchFamily="18" charset="0"/>
                <a:cs typeface="Times New Roman" pitchFamily="18" charset="0"/>
              </a:rPr>
              <a:t>US Geostationary IR sensor  would complete the integrated global observing system!</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8464890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Text Box 2"/>
          <p:cNvSpPr txBox="1">
            <a:spLocks noChangeArrowheads="1"/>
          </p:cNvSpPr>
          <p:nvPr/>
        </p:nvSpPr>
        <p:spPr bwMode="auto">
          <a:xfrm>
            <a:off x="3021038" y="14240"/>
            <a:ext cx="5265232" cy="494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9pPr>
          </a:lstStyle>
          <a:p>
            <a:pPr algn="ctr" eaLnBrk="1" fontAlgn="base" hangingPunct="1">
              <a:spcBef>
                <a:spcPct val="0"/>
              </a:spcBef>
              <a:spcAft>
                <a:spcPct val="0"/>
              </a:spcAft>
              <a:buClr>
                <a:srgbClr val="000000"/>
              </a:buClr>
              <a:buSzPct val="100000"/>
              <a:buFont typeface="Arial" charset="0"/>
              <a:buNone/>
            </a:pPr>
            <a:r>
              <a:rPr lang="en-US" sz="2600" dirty="0" smtClean="0">
                <a:solidFill>
                  <a:schemeClr val="tx1"/>
                </a:solidFill>
                <a:latin typeface="Times New Roman" pitchFamily="18" charset="0"/>
                <a:cs typeface="Times New Roman" pitchFamily="18" charset="0"/>
              </a:rPr>
              <a:t>Sun-synchronous nadir heritage*</a:t>
            </a:r>
          </a:p>
        </p:txBody>
      </p:sp>
      <p:sp>
        <p:nvSpPr>
          <p:cNvPr id="388099" name="Text Box 3"/>
          <p:cNvSpPr txBox="1">
            <a:spLocks noChangeArrowheads="1"/>
          </p:cNvSpPr>
          <p:nvPr/>
        </p:nvSpPr>
        <p:spPr bwMode="auto">
          <a:xfrm>
            <a:off x="566738" y="5325250"/>
            <a:ext cx="7999412" cy="138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cs typeface="ＭＳ Ｐゴシック" charset="0"/>
              </a:defRPr>
            </a:lvl1pPr>
            <a:lvl2pPr marL="742950" indent="-28575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2pPr>
            <a:lvl3pPr marL="11430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3pPr>
            <a:lvl4pPr marL="16002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4pPr>
            <a:lvl5pPr marL="2057400" indent="-228600" defTabSz="457200" eaLnBrk="0" hangingPunct="0">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tabLst>
                <a:tab pos="346075"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9pPr>
          </a:lstStyle>
          <a:p>
            <a:pPr algn="ctr" eaLnBrk="1" fontAlgn="base" hangingPunct="1">
              <a:spcBef>
                <a:spcPct val="0"/>
              </a:spcBef>
              <a:spcAft>
                <a:spcPct val="0"/>
              </a:spcAft>
              <a:buClr>
                <a:srgbClr val="3333CC"/>
              </a:buClr>
              <a:buSzPct val="100000"/>
              <a:buFont typeface="Arial" charset="0"/>
              <a:buNone/>
            </a:pPr>
            <a:r>
              <a:rPr lang="en-US" b="0" dirty="0" smtClean="0">
                <a:solidFill>
                  <a:schemeClr val="tx1"/>
                </a:solidFill>
                <a:latin typeface="Times New Roman" pitchFamily="18" charset="0"/>
                <a:cs typeface="Times New Roman" pitchFamily="18" charset="0"/>
              </a:rPr>
              <a:t>*Thanks to the late Dieter Perner of MPI</a:t>
            </a:r>
          </a:p>
          <a:p>
            <a:pPr algn="ctr" eaLnBrk="1" fontAlgn="base" hangingPunct="1">
              <a:spcBef>
                <a:spcPct val="0"/>
              </a:spcBef>
              <a:spcAft>
                <a:spcPct val="0"/>
              </a:spcAft>
              <a:buClr>
                <a:srgbClr val="3333CC"/>
              </a:buClr>
              <a:buSzPct val="100000"/>
              <a:buFont typeface="Arial" charset="0"/>
              <a:buNone/>
            </a:pPr>
            <a:r>
              <a:rPr lang="en-US" b="0" dirty="0" smtClean="0">
                <a:solidFill>
                  <a:schemeClr val="tx1"/>
                </a:solidFill>
                <a:latin typeface="Times New Roman" pitchFamily="18" charset="0"/>
                <a:cs typeface="Times New Roman" pitchFamily="18" charset="0"/>
              </a:rPr>
              <a:t>Previous experience (since 1985 at SAO and MPI)</a:t>
            </a:r>
          </a:p>
          <a:p>
            <a:pPr algn="ctr" eaLnBrk="1" fontAlgn="base" hangingPunct="1">
              <a:spcBef>
                <a:spcPct val="0"/>
              </a:spcBef>
              <a:spcAft>
                <a:spcPct val="0"/>
              </a:spcAft>
              <a:buClr>
                <a:srgbClr val="3333CC"/>
              </a:buClr>
              <a:buSzPct val="100000"/>
              <a:buFont typeface="Arial" charset="0"/>
              <a:buNone/>
            </a:pPr>
            <a:r>
              <a:rPr lang="en-US" sz="1800" b="0" dirty="0" smtClean="0">
                <a:solidFill>
                  <a:schemeClr val="tx1"/>
                </a:solidFill>
                <a:latin typeface="Times New Roman" pitchFamily="18" charset="0"/>
                <a:cs typeface="Times New Roman" pitchFamily="18" charset="0"/>
              </a:rPr>
              <a:t>Scientific and operational measurements of pollutants O</a:t>
            </a:r>
            <a:r>
              <a:rPr lang="en-US" sz="1800" b="0" baseline="-25000" dirty="0" smtClean="0">
                <a:solidFill>
                  <a:schemeClr val="tx1"/>
                </a:solidFill>
                <a:latin typeface="Times New Roman" pitchFamily="18" charset="0"/>
                <a:cs typeface="Times New Roman" pitchFamily="18" charset="0"/>
              </a:rPr>
              <a:t>3</a:t>
            </a:r>
            <a:r>
              <a:rPr lang="en-US" sz="1800" b="0" dirty="0" smtClean="0">
                <a:solidFill>
                  <a:schemeClr val="tx1"/>
                </a:solidFill>
                <a:latin typeface="Times New Roman" pitchFamily="18" charset="0"/>
                <a:cs typeface="Times New Roman" pitchFamily="18" charset="0"/>
              </a:rPr>
              <a:t>, NO</a:t>
            </a:r>
            <a:r>
              <a:rPr lang="en-US" sz="1800" b="0" baseline="-25000" dirty="0" smtClean="0">
                <a:solidFill>
                  <a:schemeClr val="tx1"/>
                </a:solidFill>
                <a:latin typeface="Times New Roman" pitchFamily="18" charset="0"/>
                <a:cs typeface="Times New Roman" pitchFamily="18" charset="0"/>
              </a:rPr>
              <a:t>2</a:t>
            </a:r>
            <a:r>
              <a:rPr lang="en-US" sz="1800" b="0" dirty="0" smtClean="0">
                <a:solidFill>
                  <a:schemeClr val="tx1"/>
                </a:solidFill>
                <a:latin typeface="Times New Roman" pitchFamily="18" charset="0"/>
                <a:cs typeface="Times New Roman" pitchFamily="18" charset="0"/>
              </a:rPr>
              <a:t>, SO</a:t>
            </a:r>
            <a:r>
              <a:rPr lang="en-US" sz="1800" b="0" baseline="-25000" dirty="0" smtClean="0">
                <a:solidFill>
                  <a:schemeClr val="tx1"/>
                </a:solidFill>
                <a:latin typeface="Times New Roman" pitchFamily="18" charset="0"/>
                <a:cs typeface="Times New Roman" pitchFamily="18" charset="0"/>
              </a:rPr>
              <a:t>2</a:t>
            </a:r>
            <a:r>
              <a:rPr lang="en-US" sz="1800" b="0" dirty="0" smtClean="0">
                <a:solidFill>
                  <a:schemeClr val="tx1"/>
                </a:solidFill>
                <a:latin typeface="Times New Roman" pitchFamily="18" charset="0"/>
                <a:cs typeface="Times New Roman" pitchFamily="18" charset="0"/>
              </a:rPr>
              <a:t>, H</a:t>
            </a:r>
            <a:r>
              <a:rPr lang="en-US" sz="1800" b="0" baseline="-25000" dirty="0" smtClean="0">
                <a:solidFill>
                  <a:schemeClr val="tx1"/>
                </a:solidFill>
                <a:latin typeface="Times New Roman" pitchFamily="18" charset="0"/>
                <a:cs typeface="Times New Roman" pitchFamily="18" charset="0"/>
              </a:rPr>
              <a:t>2</a:t>
            </a:r>
            <a:r>
              <a:rPr lang="en-US" sz="1800" b="0" dirty="0" smtClean="0">
                <a:solidFill>
                  <a:schemeClr val="tx1"/>
                </a:solidFill>
                <a:latin typeface="Times New Roman" pitchFamily="18" charset="0"/>
                <a:cs typeface="Times New Roman" pitchFamily="18" charset="0"/>
              </a:rPr>
              <a:t>CO, C</a:t>
            </a:r>
            <a:r>
              <a:rPr lang="en-US" sz="1800" b="0" baseline="-25000" dirty="0" smtClean="0">
                <a:solidFill>
                  <a:schemeClr val="tx1"/>
                </a:solidFill>
                <a:latin typeface="Times New Roman" pitchFamily="18" charset="0"/>
                <a:cs typeface="Times New Roman" pitchFamily="18" charset="0"/>
              </a:rPr>
              <a:t>2</a:t>
            </a:r>
            <a:r>
              <a:rPr lang="en-US" sz="1800" b="0" dirty="0" smtClean="0">
                <a:solidFill>
                  <a:schemeClr val="tx1"/>
                </a:solidFill>
                <a:latin typeface="Times New Roman" pitchFamily="18" charset="0"/>
                <a:cs typeface="Times New Roman" pitchFamily="18" charset="0"/>
              </a:rPr>
              <a:t>H</a:t>
            </a:r>
            <a:r>
              <a:rPr lang="en-US" sz="1800" b="0" baseline="-25000" dirty="0" smtClean="0">
                <a:solidFill>
                  <a:schemeClr val="tx1"/>
                </a:solidFill>
                <a:latin typeface="Times New Roman" pitchFamily="18" charset="0"/>
                <a:cs typeface="Times New Roman" pitchFamily="18" charset="0"/>
              </a:rPr>
              <a:t>2</a:t>
            </a:r>
            <a:r>
              <a:rPr lang="en-US" sz="1800" b="0" dirty="0" smtClean="0">
                <a:solidFill>
                  <a:schemeClr val="tx1"/>
                </a:solidFill>
                <a:latin typeface="Times New Roman" pitchFamily="18" charset="0"/>
                <a:cs typeface="Times New Roman" pitchFamily="18" charset="0"/>
              </a:rPr>
              <a:t>O</a:t>
            </a:r>
            <a:r>
              <a:rPr lang="en-US" sz="1800" b="0" baseline="-25000" dirty="0" smtClean="0">
                <a:solidFill>
                  <a:schemeClr val="tx1"/>
                </a:solidFill>
                <a:latin typeface="Times New Roman" pitchFamily="18" charset="0"/>
                <a:cs typeface="Times New Roman" pitchFamily="18" charset="0"/>
              </a:rPr>
              <a:t>2</a:t>
            </a:r>
            <a:r>
              <a:rPr lang="en-US" sz="1800" b="0" dirty="0" smtClean="0">
                <a:solidFill>
                  <a:schemeClr val="tx1"/>
                </a:solidFill>
                <a:latin typeface="Times New Roman" pitchFamily="18" charset="0"/>
                <a:cs typeface="Times New Roman" pitchFamily="18" charset="0"/>
              </a:rPr>
              <a:t> (</a:t>
            </a:r>
            <a:r>
              <a:rPr lang="en-US" sz="1800" b="0" dirty="0">
                <a:solidFill>
                  <a:schemeClr val="tx1"/>
                </a:solidFill>
                <a:latin typeface="Times New Roman" pitchFamily="18" charset="0"/>
                <a:cs typeface="Times New Roman" pitchFamily="18" charset="0"/>
              </a:rPr>
              <a:t>&amp;</a:t>
            </a:r>
            <a:r>
              <a:rPr lang="en-US" sz="1800" b="0" dirty="0" smtClean="0">
                <a:solidFill>
                  <a:schemeClr val="tx1"/>
                </a:solidFill>
                <a:latin typeface="Times New Roman" pitchFamily="18" charset="0"/>
                <a:cs typeface="Times New Roman" pitchFamily="18" charset="0"/>
              </a:rPr>
              <a:t> CO, CH</a:t>
            </a:r>
            <a:r>
              <a:rPr lang="en-US" sz="1800" b="0" baseline="-25000" dirty="0" smtClean="0">
                <a:solidFill>
                  <a:schemeClr val="tx1"/>
                </a:solidFill>
                <a:latin typeface="Times New Roman" pitchFamily="18" charset="0"/>
                <a:cs typeface="Times New Roman" pitchFamily="18" charset="0"/>
              </a:rPr>
              <a:t>4</a:t>
            </a:r>
            <a:r>
              <a:rPr lang="en-US" sz="1800" b="0" dirty="0" smtClean="0">
                <a:solidFill>
                  <a:schemeClr val="tx1"/>
                </a:solidFill>
                <a:latin typeface="Times New Roman" pitchFamily="18" charset="0"/>
                <a:cs typeface="Times New Roman" pitchFamily="18" charset="0"/>
              </a:rPr>
              <a:t>, BrO, OClO, ClO, IO, H</a:t>
            </a:r>
            <a:r>
              <a:rPr lang="en-US" sz="1800" b="0" baseline="-25000" dirty="0" smtClean="0">
                <a:solidFill>
                  <a:schemeClr val="tx1"/>
                </a:solidFill>
                <a:latin typeface="Times New Roman" pitchFamily="18" charset="0"/>
                <a:cs typeface="Times New Roman" pitchFamily="18" charset="0"/>
              </a:rPr>
              <a:t>2</a:t>
            </a:r>
            <a:r>
              <a:rPr lang="en-US" sz="1800" b="0" dirty="0" smtClean="0">
                <a:solidFill>
                  <a:schemeClr val="tx1"/>
                </a:solidFill>
                <a:latin typeface="Times New Roman" pitchFamily="18" charset="0"/>
                <a:cs typeface="Times New Roman" pitchFamily="18" charset="0"/>
              </a:rPr>
              <a:t>O, O</a:t>
            </a:r>
            <a:r>
              <a:rPr lang="en-US" sz="1800" b="0" baseline="-25000" dirty="0" smtClean="0">
                <a:solidFill>
                  <a:schemeClr val="tx1"/>
                </a:solidFill>
                <a:latin typeface="Times New Roman" pitchFamily="18" charset="0"/>
                <a:cs typeface="Times New Roman" pitchFamily="18" charset="0"/>
              </a:rPr>
              <a:t>2</a:t>
            </a:r>
            <a:r>
              <a:rPr lang="en-US" sz="1800" b="0" dirty="0" smtClean="0">
                <a:solidFill>
                  <a:schemeClr val="tx1"/>
                </a:solidFill>
                <a:latin typeface="Times New Roman" pitchFamily="18" charset="0"/>
                <a:cs typeface="Times New Roman" pitchFamily="18" charset="0"/>
              </a:rPr>
              <a:t>-O</a:t>
            </a:r>
            <a:r>
              <a:rPr lang="en-US" sz="1800" b="0" baseline="-25000" dirty="0" smtClean="0">
                <a:solidFill>
                  <a:schemeClr val="tx1"/>
                </a:solidFill>
                <a:latin typeface="Times New Roman" pitchFamily="18" charset="0"/>
                <a:cs typeface="Times New Roman" pitchFamily="18" charset="0"/>
              </a:rPr>
              <a:t>2</a:t>
            </a:r>
            <a:r>
              <a:rPr lang="en-US" sz="1800" b="0" dirty="0" smtClean="0">
                <a:solidFill>
                  <a:schemeClr val="tx1"/>
                </a:solidFill>
                <a:latin typeface="Times New Roman" pitchFamily="18" charset="0"/>
                <a:cs typeface="Times New Roman" pitchFamily="18" charset="0"/>
              </a:rPr>
              <a:t>, Raman, aerosol, ….)</a:t>
            </a:r>
          </a:p>
        </p:txBody>
      </p:sp>
      <p:graphicFrame>
        <p:nvGraphicFramePr>
          <p:cNvPr id="347140" name="Group 4"/>
          <p:cNvGraphicFramePr>
            <a:graphicFrameLocks noGrp="1"/>
          </p:cNvGraphicFramePr>
          <p:nvPr>
            <p:extLst>
              <p:ext uri="{D42A27DB-BD31-4B8C-83A1-F6EECF244321}">
                <p14:modId xmlns:p14="http://schemas.microsoft.com/office/powerpoint/2010/main" val="2883477654"/>
              </p:ext>
            </p:extLst>
          </p:nvPr>
        </p:nvGraphicFramePr>
        <p:xfrm>
          <a:off x="503238" y="589110"/>
          <a:ext cx="8091487" cy="4734968"/>
        </p:xfrm>
        <a:graphic>
          <a:graphicData uri="http://schemas.openxmlformats.org/drawingml/2006/table">
            <a:tbl>
              <a:tblPr/>
              <a:tblGrid>
                <a:gridCol w="1288433"/>
                <a:gridCol w="1062086"/>
                <a:gridCol w="1548019"/>
                <a:gridCol w="1644573"/>
                <a:gridCol w="1438803"/>
                <a:gridCol w="1109573"/>
              </a:tblGrid>
              <a:tr h="552782">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2"/>
                          </a:solidFill>
                          <a:effectLst/>
                          <a:latin typeface="Arial" charset="0"/>
                          <a:ea typeface="ＭＳ Ｐゴシック" charset="0"/>
                          <a:cs typeface="ＭＳ Ｐゴシック" charset="0"/>
                        </a:rPr>
                        <a:t>Instrument</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2"/>
                          </a:solidFill>
                          <a:effectLst/>
                          <a:latin typeface="Arial" charset="0"/>
                          <a:ea typeface="ＭＳ Ｐゴシック" charset="0"/>
                          <a:cs typeface="ＭＳ Ｐゴシック" charset="0"/>
                        </a:rPr>
                        <a:t>Detectors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2"/>
                          </a:solidFill>
                          <a:effectLst/>
                          <a:latin typeface="Arial" charset="0"/>
                          <a:ea typeface="ＭＳ Ｐゴシック" charset="0"/>
                          <a:cs typeface="ＭＳ Ｐゴシック" charset="0"/>
                        </a:rPr>
                        <a:t>Spectral Coverage [nm]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2"/>
                          </a:solidFill>
                          <a:effectLst/>
                          <a:latin typeface="Arial" charset="0"/>
                          <a:ea typeface="ＭＳ Ｐゴシック" charset="0"/>
                          <a:cs typeface="ＭＳ Ｐゴシック" charset="0"/>
                        </a:rPr>
                        <a:t>Spectral Resolution [nm]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ts val="350"/>
                        </a:spcBef>
                        <a:spcAft>
                          <a:spcPct val="0"/>
                        </a:spcAft>
                        <a:buClr>
                          <a:srgbClr val="FFFF00"/>
                        </a:buClr>
                        <a:buSzPct val="100000"/>
                        <a:buFont typeface="Arial Unicode MS" charset="0"/>
                        <a:buNone/>
                        <a:tabLst/>
                      </a:pPr>
                      <a:r>
                        <a:rPr kumimoji="0" lang="en-US" sz="1400" b="0" i="0" u="none" strike="noStrike" cap="none" normalizeH="0" baseline="0" dirty="0">
                          <a:ln>
                            <a:noFill/>
                          </a:ln>
                          <a:solidFill>
                            <a:schemeClr val="tx2"/>
                          </a:solidFill>
                          <a:effectLst/>
                          <a:latin typeface="Arial" charset="0"/>
                          <a:ea typeface="ＭＳ Ｐゴシック" charset="0"/>
                          <a:cs typeface="ＭＳ Ｐゴシック" charset="0"/>
                        </a:rPr>
                        <a:t>Ground Pixel Size [km</a:t>
                      </a:r>
                      <a:r>
                        <a:rPr kumimoji="0" lang="en-US" sz="1400" b="0" i="0" u="none" strike="noStrike" cap="none" normalizeH="0" baseline="30000" dirty="0">
                          <a:ln>
                            <a:noFill/>
                          </a:ln>
                          <a:solidFill>
                            <a:schemeClr val="tx2"/>
                          </a:solidFill>
                          <a:effectLst/>
                          <a:latin typeface="Arial" charset="0"/>
                          <a:ea typeface="ＭＳ Ｐゴシック" charset="0"/>
                          <a:cs typeface="ＭＳ Ｐゴシック" charset="0"/>
                        </a:rPr>
                        <a:t>2</a:t>
                      </a:r>
                      <a:r>
                        <a:rPr kumimoji="0" lang="en-US" sz="1400" b="0" i="0" u="none" strike="noStrike" cap="none" normalizeH="0" baseline="0" dirty="0">
                          <a:ln>
                            <a:noFill/>
                          </a:ln>
                          <a:solidFill>
                            <a:schemeClr val="tx2"/>
                          </a:solidFill>
                          <a:effectLst/>
                          <a:latin typeface="Arial" charset="0"/>
                          <a:ea typeface="ＭＳ Ｐゴシック" charset="0"/>
                          <a:cs typeface="ＭＳ Ｐゴシック" charset="0"/>
                        </a:rPr>
                        <a: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2"/>
                          </a:solidFill>
                          <a:effectLst/>
                          <a:latin typeface="Arial" charset="0"/>
                          <a:ea typeface="ＭＳ Ｐゴシック" charset="0"/>
                          <a:cs typeface="ＭＳ Ｐゴシック" charset="0"/>
                        </a:rPr>
                        <a:t>Global Coverage</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4D61F5"/>
                    </a:solidFill>
                  </a:tcPr>
                </a:tc>
              </a:tr>
              <a:tr h="542834">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GOME (</a:t>
                      </a: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1995-2011)</a:t>
                      </a:r>
                      <a:r>
                        <a:rPr kumimoji="0" lang="ar-SA" sz="14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240-790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0.2-0.4</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40×320 </a:t>
                      </a: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(40×80 zoom)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3 days</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91516">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SCIAMACHY (</a:t>
                      </a: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2002-2012)</a:t>
                      </a:r>
                      <a:r>
                        <a:rPr kumimoji="0" lang="ar-SA" sz="14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240-2380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0.2-1.5</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30×30/60/90 30×120/240 </a:t>
                      </a: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(depending on product)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6 days</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27569">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OMI </a:t>
                      </a: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a:t>
                      </a: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2004)</a:t>
                      </a:r>
                      <a:r>
                        <a:rPr kumimoji="0" lang="ar-SA" sz="1400" b="0" i="0" u="none" strike="noStrike" cap="none" normalizeH="0" baseline="0" dirty="0">
                          <a:ln>
                            <a:noFill/>
                          </a:ln>
                          <a:solidFill>
                            <a:schemeClr val="tx1"/>
                          </a:solidFill>
                          <a:effectLst/>
                          <a:latin typeface="Arial" charset="0"/>
                          <a:ea typeface="ＭＳ Ｐゴシック" charset="0"/>
                          <a:cs typeface="ＭＳ Ｐゴシック" charset="0"/>
                        </a:rPr>
                        <a:t>‏</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2-D CCD</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270-500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0.42-0.63</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15×30 - 42×162 </a:t>
                      </a: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(depending on swath position)</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29883">
                <a:tc>
                  <a:txBody>
                    <a:bodyPr/>
                    <a:lstStyle/>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GOME-</a:t>
                      </a: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2a,b </a:t>
                      </a: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a:t>
                      </a:r>
                      <a:r>
                        <a:rPr kumimoji="0" lang="en-US" sz="1400" b="0" i="0" u="none" strike="noStrike" cap="none" normalizeH="0" baseline="0" dirty="0" smtClean="0">
                          <a:ln>
                            <a:noFill/>
                          </a:ln>
                          <a:solidFill>
                            <a:schemeClr val="tx1"/>
                          </a:solidFill>
                          <a:effectLst/>
                          <a:latin typeface="Arial" charset="0"/>
                          <a:ea typeface="ＭＳ Ｐゴシック" charset="0"/>
                          <a:cs typeface="ＭＳ Ｐゴシック" charset="0"/>
                        </a:rPr>
                        <a:t>2006, 2012)</a:t>
                      </a:r>
                      <a:r>
                        <a:rPr kumimoji="0" lang="ar-SA" sz="14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ts val="350"/>
                        </a:spcBef>
                        <a:spcAft>
                          <a:spcPct val="0"/>
                        </a:spcAft>
                        <a:buClr>
                          <a:srgbClr val="000000"/>
                        </a:buClr>
                        <a:buSzPct val="100000"/>
                        <a:buFont typeface="Arial Unicode MS" charset="0"/>
                        <a:buNone/>
                        <a:tabLst/>
                      </a:pP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Linear Arrays</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endPar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240-790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0.24-0.53</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40×40</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200" b="0" i="0" u="none" strike="noStrike" cap="none" normalizeH="0" baseline="0" dirty="0">
                          <a:ln>
                            <a:noFill/>
                          </a:ln>
                          <a:solidFill>
                            <a:schemeClr val="tx1"/>
                          </a:solidFill>
                          <a:effectLst/>
                          <a:latin typeface="Arial" charset="0"/>
                          <a:ea typeface="ＭＳ Ｐゴシック" charset="0"/>
                          <a:cs typeface="ＭＳ Ｐゴシック" charset="0"/>
                        </a:rPr>
                        <a:t>(40×80 wide swath; 40×10 zoom)</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near-daily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4551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OMPS-1</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(2011)</a:t>
                      </a:r>
                    </a:p>
                  </a:txBody>
                  <a:tcPr marT="45725" marB="4572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2-D</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CCDs</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250-380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0.42-1.0</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50×50 250×250 (depending on product)</a:t>
                      </a:r>
                    </a:p>
                  </a:txBody>
                  <a:tcPr marT="45725" marB="4572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charset="0"/>
                        <a:buNone/>
                        <a:tabLst/>
                      </a:pPr>
                      <a:r>
                        <a:rPr kumimoji="0" lang="en-US" sz="1400" b="0" i="0" u="none" strike="noStrike" cap="none" normalizeH="0" baseline="0" dirty="0">
                          <a:ln>
                            <a:noFill/>
                          </a:ln>
                          <a:solidFill>
                            <a:schemeClr val="tx1"/>
                          </a:solidFill>
                          <a:effectLst/>
                          <a:latin typeface="Arial" charset="0"/>
                          <a:ea typeface="ＭＳ Ｐゴシック" charset="0"/>
                          <a:cs typeface="ＭＳ Ｐゴシック" charset="0"/>
                        </a:rPr>
                        <a:t>daily</a:t>
                      </a:r>
                    </a:p>
                  </a:txBody>
                  <a:tcPr marT="45725" marB="4572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388151" name="Picture 5" descr="sao-logo.tif"/>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88152" name="Picture 10" descr="cfa-banner1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86405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12108_001.png"/>
          <p:cNvPicPr>
            <a:picLocks noChangeAspect="1"/>
          </p:cNvPicPr>
          <p:nvPr/>
        </p:nvPicPr>
        <p:blipFill rotWithShape="1">
          <a:blip r:embed="rId2">
            <a:extLst>
              <a:ext uri="{28A0092B-C50C-407E-A947-70E740481C1C}">
                <a14:useLocalDpi xmlns:a14="http://schemas.microsoft.com/office/drawing/2010/main" val="0"/>
              </a:ext>
            </a:extLst>
          </a:blip>
          <a:srcRect b="6616"/>
          <a:stretch/>
        </p:blipFill>
        <p:spPr>
          <a:xfrm>
            <a:off x="4438" y="0"/>
            <a:ext cx="9170141" cy="4572000"/>
          </a:xfrm>
          <a:prstGeom prst="rect">
            <a:avLst/>
          </a:prstGeom>
        </p:spPr>
      </p:pic>
      <p:cxnSp>
        <p:nvCxnSpPr>
          <p:cNvPr id="5" name="Straight Arrow Connector 4"/>
          <p:cNvCxnSpPr/>
          <p:nvPr/>
        </p:nvCxnSpPr>
        <p:spPr>
          <a:xfrm>
            <a:off x="5486400" y="2003394"/>
            <a:ext cx="1826266" cy="254705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8600" y="5029200"/>
            <a:ext cx="5066643" cy="830997"/>
          </a:xfrm>
          <a:prstGeom prst="rect">
            <a:avLst/>
          </a:prstGeom>
          <a:noFill/>
        </p:spPr>
        <p:txBody>
          <a:bodyPr wrap="none" rtlCol="0">
            <a:spAutoFit/>
          </a:bodyPr>
          <a:lstStyle/>
          <a:p>
            <a:r>
              <a:rPr lang="en-US" sz="2400" b="1" dirty="0" smtClean="0">
                <a:latin typeface="Times New Roman" pitchFamily="18" charset="0"/>
                <a:cs typeface="Times New Roman" pitchFamily="18" charset="0"/>
              </a:rPr>
              <a:t>355 times GOME-2 spatial resolution</a:t>
            </a:r>
          </a:p>
          <a:p>
            <a:r>
              <a:rPr lang="en-US" sz="2400" b="1" dirty="0" smtClean="0">
                <a:latin typeface="Times New Roman" pitchFamily="18" charset="0"/>
                <a:cs typeface="Times New Roman" pitchFamily="18" charset="0"/>
              </a:rPr>
              <a:t>50 times OMI spatial resolution </a:t>
            </a:r>
            <a:endParaRPr lang="en-US" sz="2400" b="1" dirty="0">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4550448"/>
            <a:ext cx="3459579" cy="2327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8316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Rectangle 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4400" fontAlgn="base">
              <a:lnSpc>
                <a:spcPct val="90000"/>
              </a:lnSpc>
              <a:spcBef>
                <a:spcPct val="20000"/>
              </a:spcBef>
              <a:spcAft>
                <a:spcPct val="0"/>
              </a:spcAft>
              <a:buFontTx/>
              <a:buChar char="–"/>
            </a:pPr>
            <a:endParaRPr lang="en-US" sz="2400" b="1" dirty="0">
              <a:solidFill>
                <a:srgbClr val="3333CC"/>
              </a:solidFill>
              <a:latin typeface="Arial" charset="0"/>
              <a:ea typeface="ＭＳ Ｐゴシック" charset="0"/>
              <a:cs typeface="ＭＳ Ｐゴシック" charset="0"/>
            </a:endParaRPr>
          </a:p>
        </p:txBody>
      </p:sp>
      <p:pic>
        <p:nvPicPr>
          <p:cNvPr id="466948" name="Picture 10" descr="cfa-banner1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94725" y="14288"/>
            <a:ext cx="549275" cy="33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7165975" y="3246438"/>
            <a:ext cx="1381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spcBef>
                <a:spcPct val="50000"/>
              </a:spcBef>
            </a:pPr>
            <a:endParaRPr lang="en-US" b="0" dirty="0">
              <a:solidFill>
                <a:srgbClr val="000000"/>
              </a:solidFill>
              <a:latin typeface="Times New Roman" charset="0"/>
            </a:endParaRPr>
          </a:p>
        </p:txBody>
      </p:sp>
      <p:sp>
        <p:nvSpPr>
          <p:cNvPr id="9" name="TextBox 1"/>
          <p:cNvSpPr txBox="1">
            <a:spLocks noChangeArrowheads="1"/>
          </p:cNvSpPr>
          <p:nvPr/>
        </p:nvSpPr>
        <p:spPr bwMode="auto">
          <a:xfrm>
            <a:off x="92476" y="502442"/>
            <a:ext cx="2345924" cy="112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accent2"/>
                </a:solidFill>
                <a:latin typeface="Arial" charset="0"/>
                <a:ea typeface="ＭＳ Ｐゴシック" charset="0"/>
                <a:cs typeface="ＭＳ Ｐゴシック" charset="0"/>
              </a:defRPr>
            </a:lvl1pPr>
            <a:lvl2pPr marL="742950" indent="-285750" eaLnBrk="0" hangingPunct="0">
              <a:defRPr sz="2400" b="1">
                <a:solidFill>
                  <a:schemeClr val="accent2"/>
                </a:solidFill>
                <a:latin typeface="Arial" charset="0"/>
                <a:ea typeface="ＭＳ Ｐゴシック" charset="0"/>
              </a:defRPr>
            </a:lvl2pPr>
            <a:lvl3pPr marL="1143000" indent="-228600" eaLnBrk="0" hangingPunct="0">
              <a:defRPr sz="2400" b="1">
                <a:solidFill>
                  <a:schemeClr val="accent2"/>
                </a:solidFill>
                <a:latin typeface="Arial" charset="0"/>
                <a:ea typeface="ＭＳ Ｐゴシック" charset="0"/>
              </a:defRPr>
            </a:lvl3pPr>
            <a:lvl4pPr marL="1600200" indent="-228600" eaLnBrk="0" hangingPunct="0">
              <a:defRPr sz="2400" b="1">
                <a:solidFill>
                  <a:schemeClr val="accent2"/>
                </a:solidFill>
                <a:latin typeface="Arial" charset="0"/>
                <a:ea typeface="ＭＳ Ｐゴシック" charset="0"/>
              </a:defRPr>
            </a:lvl4pPr>
            <a:lvl5pPr marL="2057400" indent="-228600" eaLnBrk="0" hangingPunct="0">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b="1">
                <a:solidFill>
                  <a:schemeClr val="accent2"/>
                </a:solidFill>
                <a:latin typeface="Arial" charset="0"/>
                <a:ea typeface="ＭＳ Ｐゴシック" charset="0"/>
              </a:defRPr>
            </a:lvl9pPr>
          </a:lstStyle>
          <a:p>
            <a:pPr algn="ctr" defTabSz="914400" eaLnBrk="1" fontAlgn="base" hangingPunct="1">
              <a:lnSpc>
                <a:spcPct val="90000"/>
              </a:lnSpc>
              <a:spcBef>
                <a:spcPct val="20000"/>
              </a:spcBef>
              <a:spcAft>
                <a:spcPct val="0"/>
              </a:spcAft>
            </a:pPr>
            <a:r>
              <a:rPr lang="en-US" sz="1200" i="1" dirty="0">
                <a:solidFill>
                  <a:srgbClr val="000090"/>
                </a:solidFill>
              </a:rPr>
              <a:t>Each 2 km × 4.5 km pixel is a 2K element spectrum from 290-690 nm</a:t>
            </a:r>
            <a:r>
              <a:rPr lang="en-US" sz="1200" i="1" dirty="0" smtClean="0">
                <a:solidFill>
                  <a:srgbClr val="000090"/>
                </a:solidFill>
              </a:rPr>
              <a:t>!</a:t>
            </a:r>
          </a:p>
          <a:p>
            <a:pPr algn="ctr" defTabSz="914400" eaLnBrk="1" fontAlgn="base" hangingPunct="1">
              <a:lnSpc>
                <a:spcPct val="90000"/>
              </a:lnSpc>
              <a:spcBef>
                <a:spcPct val="20000"/>
              </a:spcBef>
              <a:spcAft>
                <a:spcPct val="0"/>
              </a:spcAft>
            </a:pPr>
            <a:r>
              <a:rPr lang="en-US" sz="1200" i="1" dirty="0" smtClean="0">
                <a:solidFill>
                  <a:srgbClr val="000090"/>
                </a:solidFill>
              </a:rPr>
              <a:t>GEO platform selected by NASA for viewing greater North America</a:t>
            </a:r>
            <a:endParaRPr lang="en-US" sz="1200" i="1" dirty="0">
              <a:solidFill>
                <a:srgbClr val="000090"/>
              </a:solidFill>
            </a:endParaRPr>
          </a:p>
        </p:txBody>
      </p:sp>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73" t="13759" r="1216" b="3955"/>
          <a:stretch/>
        </p:blipFill>
        <p:spPr bwMode="auto">
          <a:xfrm>
            <a:off x="-1" y="1981201"/>
            <a:ext cx="9104431"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A12108_001.png"/>
          <p:cNvPicPr>
            <a:picLocks noChangeAspect="1"/>
          </p:cNvPicPr>
          <p:nvPr/>
        </p:nvPicPr>
        <p:blipFill rotWithShape="1">
          <a:blip r:embed="rId6">
            <a:extLst>
              <a:ext uri="{28A0092B-C50C-407E-A947-70E740481C1C}">
                <a14:useLocalDpi xmlns:a14="http://schemas.microsoft.com/office/drawing/2010/main" val="0"/>
              </a:ext>
            </a:extLst>
          </a:blip>
          <a:srcRect b="6616"/>
          <a:stretch/>
        </p:blipFill>
        <p:spPr>
          <a:xfrm>
            <a:off x="4047056" y="0"/>
            <a:ext cx="3973730" cy="1981201"/>
          </a:xfrm>
          <a:prstGeom prst="rect">
            <a:avLst/>
          </a:prstGeom>
        </p:spPr>
      </p:pic>
    </p:spTree>
    <p:extLst>
      <p:ext uri="{BB962C8B-B14F-4D97-AF65-F5344CB8AC3E}">
        <p14:creationId xmlns:p14="http://schemas.microsoft.com/office/powerpoint/2010/main" val="1518153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5265" name="Group 2"/>
          <p:cNvGrpSpPr>
            <a:grpSpLocks/>
          </p:cNvGrpSpPr>
          <p:nvPr/>
        </p:nvGrpSpPr>
        <p:grpSpPr bwMode="auto">
          <a:xfrm>
            <a:off x="190500" y="504825"/>
            <a:ext cx="8748713" cy="6225609"/>
            <a:chOff x="576" y="581"/>
            <a:chExt cx="4607" cy="3408"/>
          </a:xfrm>
        </p:grpSpPr>
        <p:grpSp>
          <p:nvGrpSpPr>
            <p:cNvPr id="395269" name="Group 3"/>
            <p:cNvGrpSpPr>
              <a:grpSpLocks/>
            </p:cNvGrpSpPr>
            <p:nvPr/>
          </p:nvGrpSpPr>
          <p:grpSpPr bwMode="auto">
            <a:xfrm>
              <a:off x="576" y="581"/>
              <a:ext cx="4607" cy="3408"/>
              <a:chOff x="576" y="378"/>
              <a:chExt cx="4607" cy="3408"/>
            </a:xfrm>
          </p:grpSpPr>
          <p:pic>
            <p:nvPicPr>
              <p:cNvPr id="39527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6" y="378"/>
                <a:ext cx="4607" cy="3408"/>
              </a:xfrm>
              <a:prstGeom prst="rect">
                <a:avLst/>
              </a:prstGeom>
              <a:blipFill dpi="0" rotWithShape="0">
                <a:blip/>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pic>
          <p:sp>
            <p:nvSpPr>
              <p:cNvPr id="395272" name="Text Box 5"/>
              <p:cNvSpPr txBox="1">
                <a:spLocks noChangeArrowheads="1"/>
              </p:cNvSpPr>
              <p:nvPr/>
            </p:nvSpPr>
            <p:spPr bwMode="auto">
              <a:xfrm>
                <a:off x="3554" y="2884"/>
                <a:ext cx="1608" cy="877"/>
              </a:xfrm>
              <a:prstGeom prst="rect">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cs typeface="ＭＳ Ｐゴシック" charset="0"/>
                  </a:defRPr>
                </a:lvl1pPr>
                <a:lvl2pPr marL="742950" indent="-28575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2pPr>
                <a:lvl3pPr marL="11430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3pPr>
                <a:lvl4pPr marL="16002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4pPr>
                <a:lvl5pPr marL="2057400" indent="-228600" defTabSz="4572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accent2"/>
                    </a:solidFill>
                    <a:latin typeface="Arial" charset="0"/>
                    <a:ea typeface="ＭＳ Ｐゴシック" charset="0"/>
                  </a:defRPr>
                </a:lvl9pPr>
              </a:lstStyle>
              <a:p>
                <a:pPr eaLnBrk="1" hangingPunct="1">
                  <a:spcBef>
                    <a:spcPts val="500"/>
                  </a:spcBef>
                  <a:buClr>
                    <a:srgbClr val="FF00FF"/>
                  </a:buClr>
                  <a:buSzPct val="100000"/>
                  <a:buFont typeface="Arial" charset="0"/>
                  <a:buNone/>
                </a:pPr>
                <a:r>
                  <a:rPr lang="en-US" sz="1400" dirty="0">
                    <a:solidFill>
                      <a:srgbClr val="FF0000"/>
                    </a:solidFill>
                    <a:latin typeface="Arial"/>
                    <a:cs typeface="Arial"/>
                  </a:rPr>
                  <a:t>Best </a:t>
                </a:r>
                <a:r>
                  <a:rPr lang="en-US" sz="1400" dirty="0" smtClean="0">
                    <a:solidFill>
                      <a:srgbClr val="FF0000"/>
                    </a:solidFill>
                    <a:latin typeface="Arial"/>
                    <a:cs typeface="Arial"/>
                  </a:rPr>
                  <a:t>fitting to date:</a:t>
                </a:r>
                <a:endParaRPr lang="en-US" sz="1400" dirty="0">
                  <a:solidFill>
                    <a:srgbClr val="FF0000"/>
                  </a:solidFill>
                  <a:latin typeface="Arial"/>
                  <a:cs typeface="Arial"/>
                </a:endParaRPr>
              </a:p>
              <a:p>
                <a:pPr eaLnBrk="1" hangingPunct="1">
                  <a:buFontTx/>
                  <a:buNone/>
                </a:pPr>
                <a:r>
                  <a:rPr lang="en-US" sz="1400" dirty="0">
                    <a:solidFill>
                      <a:srgbClr val="FF0000"/>
                    </a:solidFill>
                    <a:latin typeface="Arial"/>
                    <a:cs typeface="Arial"/>
                  </a:rPr>
                  <a:t>2.0×10</a:t>
                </a:r>
                <a:r>
                  <a:rPr lang="en-US" sz="1400" baseline="30000" dirty="0">
                    <a:solidFill>
                      <a:srgbClr val="FF0000"/>
                    </a:solidFill>
                    <a:latin typeface="Arial"/>
                    <a:cs typeface="Arial"/>
                  </a:rPr>
                  <a:t>-4</a:t>
                </a:r>
                <a:r>
                  <a:rPr lang="en-US" sz="1400" dirty="0">
                    <a:solidFill>
                      <a:srgbClr val="FF0000"/>
                    </a:solidFill>
                    <a:latin typeface="Arial"/>
                    <a:cs typeface="Arial"/>
                  </a:rPr>
                  <a:t> full-scale radiance</a:t>
                </a:r>
              </a:p>
              <a:p>
                <a:pPr eaLnBrk="1" hangingPunct="1">
                  <a:buFontTx/>
                  <a:buNone/>
                </a:pPr>
                <a:endParaRPr lang="en-US" sz="1400" dirty="0">
                  <a:solidFill>
                    <a:srgbClr val="FF0000"/>
                  </a:solidFill>
                  <a:latin typeface="Arial"/>
                  <a:cs typeface="Arial"/>
                </a:endParaRPr>
              </a:p>
              <a:p>
                <a:pPr eaLnBrk="1" hangingPunct="1">
                  <a:buFontTx/>
                  <a:buNone/>
                </a:pPr>
                <a:endParaRPr lang="en-US" sz="1400" dirty="0">
                  <a:solidFill>
                    <a:srgbClr val="FF0000"/>
                  </a:solidFill>
                  <a:latin typeface="Arial"/>
                  <a:cs typeface="Arial"/>
                </a:endParaRPr>
              </a:p>
              <a:p>
                <a:pPr eaLnBrk="1" hangingPunct="1">
                  <a:buFontTx/>
                  <a:buNone/>
                </a:pPr>
                <a:r>
                  <a:rPr lang="en-US" sz="1400" dirty="0">
                    <a:solidFill>
                      <a:srgbClr val="FF0000"/>
                    </a:solidFill>
                    <a:latin typeface="Arial"/>
                    <a:cs typeface="Arial"/>
                  </a:rPr>
                  <a:t>(Instrument vs. algorithm: </a:t>
                </a:r>
                <a:r>
                  <a:rPr lang="en-US" sz="1400" i="1" dirty="0">
                    <a:solidFill>
                      <a:srgbClr val="0000FF"/>
                    </a:solidFill>
                    <a:latin typeface="Arial"/>
                    <a:cs typeface="Arial"/>
                  </a:rPr>
                  <a:t>Tied!</a:t>
                </a:r>
                <a:r>
                  <a:rPr lang="en-US" sz="1400" dirty="0">
                    <a:solidFill>
                      <a:srgbClr val="FF0000"/>
                    </a:solidFill>
                    <a:latin typeface="Arial"/>
                    <a:cs typeface="Arial"/>
                  </a:rPr>
                  <a:t> </a:t>
                </a:r>
                <a:r>
                  <a:rPr lang="en-US" sz="1400" i="1" dirty="0" smtClean="0">
                    <a:solidFill>
                      <a:srgbClr val="0000FF"/>
                    </a:solidFill>
                    <a:latin typeface="Arial"/>
                    <a:cs typeface="Arial"/>
                  </a:rPr>
                  <a:t>S/N drives instrument if meas. requirements can be met</a:t>
                </a:r>
                <a:endParaRPr lang="en-US" sz="1400" i="1" dirty="0">
                  <a:solidFill>
                    <a:srgbClr val="0000FF"/>
                  </a:solidFill>
                  <a:latin typeface="Arial"/>
                  <a:cs typeface="Arial"/>
                </a:endParaRPr>
              </a:p>
            </p:txBody>
          </p:sp>
        </p:grpSp>
        <p:sp>
          <p:nvSpPr>
            <p:cNvPr id="395270" name="Line 6"/>
            <p:cNvSpPr>
              <a:spLocks noChangeAspect="1" noChangeShapeType="1"/>
            </p:cNvSpPr>
            <p:nvPr/>
          </p:nvSpPr>
          <p:spPr bwMode="auto">
            <a:xfrm flipV="1">
              <a:off x="3769" y="2619"/>
              <a:ext cx="195" cy="466"/>
            </a:xfrm>
            <a:prstGeom prst="line">
              <a:avLst/>
            </a:prstGeom>
            <a:noFill/>
            <a:ln w="19050">
              <a:solidFill>
                <a:srgbClr val="FF0000"/>
              </a:solidFill>
              <a:miter lim="800000"/>
              <a:headEnd/>
              <a:tailEnd type="stealth" w="lg" len="lg"/>
            </a:ln>
            <a:extLst>
              <a:ext uri="{909E8E84-426E-40DD-AFC4-6F175D3DCCD1}">
                <a14:hiddenFill xmlns:a14="http://schemas.microsoft.com/office/drawing/2010/main">
                  <a:noFill/>
                </a14:hiddenFill>
              </a:ext>
            </a:extLst>
          </p:spPr>
          <p:txBody>
            <a:bodyPr/>
            <a:lstStyle/>
            <a:p>
              <a:endParaRPr lang="en-US" dirty="0"/>
            </a:p>
          </p:txBody>
        </p:sp>
      </p:grpSp>
      <p:pic>
        <p:nvPicPr>
          <p:cNvPr id="395266" name="Picture 5" descr="sao-logo.tif"/>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a:stretch>
            <a:fillRect/>
          </a:stretch>
        </p:blipFill>
        <p:spPr bwMode="auto">
          <a:xfrm>
            <a:off x="0" y="0"/>
            <a:ext cx="2733675" cy="3175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95267" name="Picture 10" descr="cfa-banner1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94725" y="0"/>
            <a:ext cx="549275"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5268" name="Rectangle 8"/>
          <p:cNvSpPr>
            <a:spLocks noChangeArrowheads="1"/>
          </p:cNvSpPr>
          <p:nvPr/>
        </p:nvSpPr>
        <p:spPr bwMode="auto">
          <a:xfrm>
            <a:off x="6432550" y="4432300"/>
            <a:ext cx="18882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buFontTx/>
              <a:buNone/>
            </a:pPr>
            <a:r>
              <a:rPr lang="en-US" sz="2800" i="1" dirty="0">
                <a:solidFill>
                  <a:srgbClr val="FF0000"/>
                </a:solidFill>
                <a:latin typeface="Arial"/>
                <a:cs typeface="Arial"/>
              </a:rPr>
              <a:t>Important!</a:t>
            </a:r>
            <a:endParaRPr lang="en-US" sz="2800" i="1" dirty="0">
              <a:latin typeface="Arial"/>
              <a:cs typeface="Arial"/>
            </a:endParaRPr>
          </a:p>
        </p:txBody>
      </p:sp>
    </p:spTree>
    <p:extLst>
      <p:ext uri="{BB962C8B-B14F-4D97-AF65-F5344CB8AC3E}">
        <p14:creationId xmlns:p14="http://schemas.microsoft.com/office/powerpoint/2010/main" val="31902709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776" b="1648"/>
          <a:stretch/>
        </p:blipFill>
        <p:spPr bwMode="auto">
          <a:xfrm>
            <a:off x="0" y="664488"/>
            <a:ext cx="9143999" cy="6193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18157"/>
            <a:ext cx="9144000" cy="646331"/>
          </a:xfrm>
          <a:prstGeom prst="rect">
            <a:avLst/>
          </a:prstGeom>
        </p:spPr>
        <p:txBody>
          <a:bodyPr wrap="square">
            <a:spAutoFit/>
          </a:bodyPr>
          <a:lstStyle/>
          <a:p>
            <a:r>
              <a:rPr lang="en-US" b="1" dirty="0" smtClean="0">
                <a:latin typeface="Times New Roman" pitchFamily="18" charset="0"/>
                <a:cs typeface="Times New Roman" pitchFamily="18" charset="0"/>
              </a:rPr>
              <a:t>Composite </a:t>
            </a:r>
            <a:r>
              <a:rPr lang="en-US" b="1" dirty="0">
                <a:latin typeface="Times New Roman" pitchFamily="18" charset="0"/>
                <a:cs typeface="Times New Roman" pitchFamily="18" charset="0"/>
              </a:rPr>
              <a:t>assembled from data acquired by the </a:t>
            </a:r>
            <a:r>
              <a:rPr lang="en-US" b="1" dirty="0" err="1">
                <a:latin typeface="Times New Roman" pitchFamily="18" charset="0"/>
                <a:cs typeface="Times New Roman" pitchFamily="18" charset="0"/>
                <a:hlinkClick r:id="rId3"/>
              </a:rPr>
              <a:t>Suomi</a:t>
            </a:r>
            <a:r>
              <a:rPr lang="en-US" b="1" dirty="0">
                <a:latin typeface="Times New Roman" pitchFamily="18" charset="0"/>
                <a:cs typeface="Times New Roman" pitchFamily="18" charset="0"/>
                <a:hlinkClick r:id="rId3"/>
              </a:rPr>
              <a:t> NPP satellite</a:t>
            </a:r>
            <a:r>
              <a:rPr lang="en-US" b="1" dirty="0">
                <a:latin typeface="Times New Roman" pitchFamily="18" charset="0"/>
                <a:cs typeface="Times New Roman" pitchFamily="18" charset="0"/>
              </a:rPr>
              <a:t> in April and October </a:t>
            </a:r>
            <a:r>
              <a:rPr lang="en-US" b="1" dirty="0" smtClean="0">
                <a:latin typeface="Times New Roman" pitchFamily="18" charset="0"/>
                <a:cs typeface="Times New Roman" pitchFamily="18" charset="0"/>
              </a:rPr>
              <a:t>2012 using </a:t>
            </a:r>
            <a:r>
              <a:rPr lang="en-US" b="1" dirty="0" smtClean="0">
                <a:latin typeface="Times New Roman" pitchFamily="18" charset="0"/>
                <a:cs typeface="Times New Roman" pitchFamily="18" charset="0"/>
                <a:hlinkClick r:id="rId4"/>
              </a:rPr>
              <a:t>Visible </a:t>
            </a:r>
            <a:r>
              <a:rPr lang="en-US" b="1" dirty="0">
                <a:latin typeface="Times New Roman" pitchFamily="18" charset="0"/>
                <a:cs typeface="Times New Roman" pitchFamily="18" charset="0"/>
                <a:hlinkClick r:id="rId4"/>
              </a:rPr>
              <a:t>Infrared Imaging Radiometer Suite</a:t>
            </a:r>
            <a:r>
              <a:rPr lang="en-US" b="1" dirty="0">
                <a:latin typeface="Times New Roman" pitchFamily="18" charset="0"/>
                <a:cs typeface="Times New Roman" pitchFamily="18" charset="0"/>
              </a:rPr>
              <a:t> (VIIRS</a:t>
            </a:r>
            <a:r>
              <a:rPr lang="en-US" b="1" dirty="0" smtClean="0">
                <a:latin typeface="Times New Roman" pitchFamily="18" charset="0"/>
                <a:cs typeface="Times New Roman" pitchFamily="18" charset="0"/>
              </a:rPr>
              <a:t>) </a:t>
            </a:r>
            <a:r>
              <a:rPr lang="en-US" b="1" dirty="0">
                <a:latin typeface="Times New Roman" pitchFamily="18" charset="0"/>
                <a:cs typeface="Times New Roman" pitchFamily="18" charset="0"/>
              </a:rPr>
              <a:t>“day-night band” </a:t>
            </a:r>
          </a:p>
        </p:txBody>
      </p:sp>
    </p:spTree>
    <p:extLst>
      <p:ext uri="{BB962C8B-B14F-4D97-AF65-F5344CB8AC3E}">
        <p14:creationId xmlns:p14="http://schemas.microsoft.com/office/powerpoint/2010/main" val="1007480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an\home\bpierce\My Documents\Attachments\dec_10\ncview.E_CO.2.png"/>
          <p:cNvPicPr>
            <a:picLocks noChangeAspect="1" noChangeArrowheads="1"/>
          </p:cNvPicPr>
          <p:nvPr/>
        </p:nvPicPr>
        <p:blipFill rotWithShape="1">
          <a:blip r:embed="rId2">
            <a:extLst>
              <a:ext uri="{28A0092B-C50C-407E-A947-70E740481C1C}">
                <a14:useLocalDpi xmlns:a14="http://schemas.microsoft.com/office/drawing/2010/main" val="0"/>
              </a:ext>
            </a:extLst>
          </a:blip>
          <a:srcRect l="7868" r="5543" b="57109"/>
          <a:stretch/>
        </p:blipFill>
        <p:spPr bwMode="auto">
          <a:xfrm>
            <a:off x="0" y="698849"/>
            <a:ext cx="9144000" cy="613104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6200" y="196334"/>
            <a:ext cx="1426416"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What’s this?</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197761508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ean\home\bpierce\My Documents\Attachments\dec_10\ncview.E_CO.2.png"/>
          <p:cNvPicPr>
            <a:picLocks noChangeAspect="1" noChangeArrowheads="1"/>
          </p:cNvPicPr>
          <p:nvPr/>
        </p:nvPicPr>
        <p:blipFill rotWithShape="1">
          <a:blip r:embed="rId2">
            <a:extLst>
              <a:ext uri="{28A0092B-C50C-407E-A947-70E740481C1C}">
                <a14:useLocalDpi xmlns:a14="http://schemas.microsoft.com/office/drawing/2010/main" val="0"/>
              </a:ext>
            </a:extLst>
          </a:blip>
          <a:srcRect l="7868" r="5543" b="57109"/>
          <a:stretch/>
        </p:blipFill>
        <p:spPr bwMode="auto">
          <a:xfrm>
            <a:off x="0" y="698849"/>
            <a:ext cx="9144000" cy="613104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 y="196334"/>
            <a:ext cx="9021444" cy="369332"/>
          </a:xfrm>
          <a:prstGeom prst="rect">
            <a:avLst/>
          </a:prstGeom>
          <a:noFill/>
        </p:spPr>
        <p:txBody>
          <a:bodyPr wrap="none" rtlCol="0">
            <a:spAutoFit/>
          </a:bodyPr>
          <a:lstStyle/>
          <a:p>
            <a:r>
              <a:rPr lang="en-US" b="1" dirty="0" smtClean="0">
                <a:latin typeface="Times New Roman" pitchFamily="18" charset="0"/>
                <a:cs typeface="Times New Roman" pitchFamily="18" charset="0"/>
              </a:rPr>
              <a:t>What’s this -&gt; 1999 National Emission Inventory (NEI) Carbon Monoxide (CO) emissions</a:t>
            </a:r>
            <a:endParaRPr lang="en-US" b="1" dirty="0">
              <a:latin typeface="Times New Roman" pitchFamily="18" charset="0"/>
              <a:cs typeface="Times New Roman" pitchFamily="18" charset="0"/>
            </a:endParaRPr>
          </a:p>
        </p:txBody>
      </p:sp>
      <p:sp>
        <p:nvSpPr>
          <p:cNvPr id="2" name="TextBox 1"/>
          <p:cNvSpPr txBox="1"/>
          <p:nvPr/>
        </p:nvSpPr>
        <p:spPr>
          <a:xfrm>
            <a:off x="5410200" y="805934"/>
            <a:ext cx="2832827" cy="369332"/>
          </a:xfrm>
          <a:prstGeom prst="rect">
            <a:avLst/>
          </a:prstGeom>
          <a:noFill/>
        </p:spPr>
        <p:txBody>
          <a:bodyPr wrap="none" rtlCol="0">
            <a:spAutoFit/>
          </a:bodyPr>
          <a:lstStyle/>
          <a:p>
            <a:r>
              <a:rPr lang="en-US" b="1" dirty="0" smtClean="0">
                <a:solidFill>
                  <a:schemeClr val="bg1"/>
                </a:solidFill>
                <a:latin typeface="Times New Roman" pitchFamily="18" charset="0"/>
                <a:cs typeface="Times New Roman" pitchFamily="18" charset="0"/>
              </a:rPr>
              <a:t>NO</a:t>
            </a:r>
            <a:r>
              <a:rPr lang="en-US" b="1" baseline="-25000" dirty="0" smtClean="0">
                <a:solidFill>
                  <a:schemeClr val="bg1"/>
                </a:solidFill>
                <a:latin typeface="Times New Roman" pitchFamily="18" charset="0"/>
                <a:cs typeface="Times New Roman" pitchFamily="18" charset="0"/>
              </a:rPr>
              <a:t>2</a:t>
            </a:r>
            <a:r>
              <a:rPr lang="en-US" b="1" dirty="0" smtClean="0">
                <a:solidFill>
                  <a:schemeClr val="bg1"/>
                </a:solidFill>
                <a:latin typeface="Times New Roman" pitchFamily="18" charset="0"/>
                <a:cs typeface="Times New Roman" pitchFamily="18" charset="0"/>
              </a:rPr>
              <a:t> emissions look similar</a:t>
            </a:r>
            <a:endParaRPr lang="en-US" b="1"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7397221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388</TotalTime>
  <Words>1139</Words>
  <Application>Microsoft Office PowerPoint</Application>
  <PresentationFormat>On-screen Show (4:3)</PresentationFormat>
  <Paragraphs>213</Paragraphs>
  <Slides>22</Slides>
  <Notes>6</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Brad Pierce</dc:creator>
  <cp:lastModifiedBy>Brad Pierce</cp:lastModifiedBy>
  <cp:revision>31</cp:revision>
  <dcterms:created xsi:type="dcterms:W3CDTF">2006-08-16T00:00:00Z</dcterms:created>
  <dcterms:modified xsi:type="dcterms:W3CDTF">2012-12-12T14:31:57Z</dcterms:modified>
</cp:coreProperties>
</file>