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80" r:id="rId3"/>
    <p:sldId id="268" r:id="rId4"/>
    <p:sldId id="269" r:id="rId5"/>
    <p:sldId id="271" r:id="rId6"/>
    <p:sldId id="264" r:id="rId7"/>
    <p:sldId id="265" r:id="rId8"/>
    <p:sldId id="266" r:id="rId9"/>
    <p:sldId id="267" r:id="rId10"/>
    <p:sldId id="284" r:id="rId11"/>
    <p:sldId id="283" r:id="rId12"/>
    <p:sldId id="261" r:id="rId13"/>
    <p:sldId id="274" r:id="rId14"/>
    <p:sldId id="275" r:id="rId15"/>
    <p:sldId id="262" r:id="rId16"/>
    <p:sldId id="276"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p:restoredTop sz="87802"/>
  </p:normalViewPr>
  <p:slideViewPr>
    <p:cSldViewPr snapToGrid="0" snapToObjects="1">
      <p:cViewPr>
        <p:scale>
          <a:sx n="100" d="100"/>
          <a:sy n="100" d="100"/>
        </p:scale>
        <p:origin x="-1214" y="-3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CCD90-3094-BB42-BAD6-E52AF558DC3F}" type="datetimeFigureOut">
              <a:rPr lang="en-US" smtClean="0"/>
              <a:t>12/20/2017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41982-733B-074F-AB3D-6BE828D175BD}" type="slidenum">
              <a:rPr lang="en-US" smtClean="0"/>
              <a:t>‹#›</a:t>
            </a:fld>
            <a:endParaRPr lang="en-US"/>
          </a:p>
        </p:txBody>
      </p:sp>
    </p:spTree>
    <p:extLst>
      <p:ext uri="{BB962C8B-B14F-4D97-AF65-F5344CB8AC3E}">
        <p14:creationId xmlns:p14="http://schemas.microsoft.com/office/powerpoint/2010/main" val="180339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tr-TR" altLang="en-US">
              <a:ea typeface="ＭＳ Ｐゴシック"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E5362DA-D7AF-DF43-B0E4-6EE2E798B525}" type="slidenum">
              <a:rPr lang="en-US" altLang="en-US" sz="1200">
                <a:latin typeface="Calibri" charset="0"/>
              </a:rPr>
              <a:pPr eaLnBrk="1" hangingPunct="1"/>
              <a:t>2</a:t>
            </a:fld>
            <a:endParaRPr lang="en-US" altLang="en-US" sz="1200">
              <a:latin typeface="Calibri" charset="0"/>
            </a:endParaRPr>
          </a:p>
        </p:txBody>
      </p:sp>
    </p:spTree>
    <p:extLst>
      <p:ext uri="{BB962C8B-B14F-4D97-AF65-F5344CB8AC3E}">
        <p14:creationId xmlns:p14="http://schemas.microsoft.com/office/powerpoint/2010/main" val="1841151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41982-733B-074F-AB3D-6BE828D175BD}" type="slidenum">
              <a:rPr lang="en-US" smtClean="0"/>
              <a:t>11</a:t>
            </a:fld>
            <a:endParaRPr lang="en-US"/>
          </a:p>
        </p:txBody>
      </p:sp>
    </p:spTree>
    <p:extLst>
      <p:ext uri="{BB962C8B-B14F-4D97-AF65-F5344CB8AC3E}">
        <p14:creationId xmlns:p14="http://schemas.microsoft.com/office/powerpoint/2010/main" val="26850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41982-733B-074F-AB3D-6BE828D175BD}" type="slidenum">
              <a:rPr lang="en-US" smtClean="0"/>
              <a:t>13</a:t>
            </a:fld>
            <a:endParaRPr lang="en-US"/>
          </a:p>
        </p:txBody>
      </p:sp>
    </p:spTree>
    <p:extLst>
      <p:ext uri="{BB962C8B-B14F-4D97-AF65-F5344CB8AC3E}">
        <p14:creationId xmlns:p14="http://schemas.microsoft.com/office/powerpoint/2010/main" val="152945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labels with bigger</a:t>
            </a:r>
            <a:r>
              <a:rPr lang="en-US" baseline="0" dirty="0" smtClean="0"/>
              <a:t> text</a:t>
            </a:r>
            <a:endParaRPr lang="en-US" dirty="0"/>
          </a:p>
        </p:txBody>
      </p:sp>
      <p:sp>
        <p:nvSpPr>
          <p:cNvPr id="4" name="Slide Number Placeholder 3"/>
          <p:cNvSpPr>
            <a:spLocks noGrp="1"/>
          </p:cNvSpPr>
          <p:nvPr>
            <p:ph type="sldNum" sz="quarter" idx="10"/>
          </p:nvPr>
        </p:nvSpPr>
        <p:spPr/>
        <p:txBody>
          <a:bodyPr/>
          <a:lstStyle/>
          <a:p>
            <a:fld id="{5DE41982-733B-074F-AB3D-6BE828D175BD}" type="slidenum">
              <a:rPr lang="en-US" smtClean="0"/>
              <a:t>14</a:t>
            </a:fld>
            <a:endParaRPr lang="en-US"/>
          </a:p>
        </p:txBody>
      </p:sp>
    </p:spTree>
    <p:extLst>
      <p:ext uri="{BB962C8B-B14F-4D97-AF65-F5344CB8AC3E}">
        <p14:creationId xmlns:p14="http://schemas.microsoft.com/office/powerpoint/2010/main" val="622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41982-733B-074F-AB3D-6BE828D175BD}" type="slidenum">
              <a:rPr lang="en-US" smtClean="0"/>
              <a:t>15</a:t>
            </a:fld>
            <a:endParaRPr lang="en-US"/>
          </a:p>
        </p:txBody>
      </p:sp>
    </p:spTree>
    <p:extLst>
      <p:ext uri="{BB962C8B-B14F-4D97-AF65-F5344CB8AC3E}">
        <p14:creationId xmlns:p14="http://schemas.microsoft.com/office/powerpoint/2010/main" val="149741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error</a:t>
            </a:r>
            <a:r>
              <a:rPr lang="en-US" baseline="0" dirty="0" smtClean="0"/>
              <a:t> in synoptic transport should be fixed in order to accurately predict the timing of the event.</a:t>
            </a:r>
          </a:p>
        </p:txBody>
      </p:sp>
      <p:sp>
        <p:nvSpPr>
          <p:cNvPr id="4" name="Slide Number Placeholder 3"/>
          <p:cNvSpPr>
            <a:spLocks noGrp="1"/>
          </p:cNvSpPr>
          <p:nvPr>
            <p:ph type="sldNum" sz="quarter" idx="10"/>
          </p:nvPr>
        </p:nvSpPr>
        <p:spPr/>
        <p:txBody>
          <a:bodyPr/>
          <a:lstStyle/>
          <a:p>
            <a:fld id="{CF30FC61-ECEE-1540-80FD-2489654E537B}" type="slidenum">
              <a:rPr lang="en-US" smtClean="0"/>
              <a:t>16</a:t>
            </a:fld>
            <a:endParaRPr lang="en-US"/>
          </a:p>
        </p:txBody>
      </p:sp>
    </p:spTree>
    <p:extLst>
      <p:ext uri="{BB962C8B-B14F-4D97-AF65-F5344CB8AC3E}">
        <p14:creationId xmlns:p14="http://schemas.microsoft.com/office/powerpoint/2010/main" val="837292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30FC61-ECEE-1540-80FD-2489654E537B}" type="slidenum">
              <a:rPr lang="en-US" smtClean="0"/>
              <a:t>3</a:t>
            </a:fld>
            <a:endParaRPr lang="en-US"/>
          </a:p>
        </p:txBody>
      </p:sp>
    </p:spTree>
    <p:extLst>
      <p:ext uri="{BB962C8B-B14F-4D97-AF65-F5344CB8AC3E}">
        <p14:creationId xmlns:p14="http://schemas.microsoft.com/office/powerpoint/2010/main" val="172822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In another study, </a:t>
            </a:r>
            <a:r>
              <a:rPr lang="en-US" altLang="en-US" dirty="0" err="1">
                <a:ea typeface="ＭＳ Ｐゴシック" charset="-128"/>
              </a:rPr>
              <a:t>Perera</a:t>
            </a:r>
            <a:r>
              <a:rPr lang="en-US" altLang="en-US" dirty="0">
                <a:ea typeface="ＭＳ Ｐゴシック" charset="-128"/>
              </a:rPr>
              <a:t> </a:t>
            </a:r>
            <a:r>
              <a:rPr lang="en-US" altLang="en-US" i="1" dirty="0">
                <a:ea typeface="ＭＳ Ｐゴシック" charset="-128"/>
              </a:rPr>
              <a:t>et al.</a:t>
            </a:r>
            <a:r>
              <a:rPr lang="en-US" altLang="en-US" dirty="0">
                <a:ea typeface="ＭＳ Ｐゴシック" charset="-128"/>
              </a:rPr>
              <a:t> [2009], monitored children from birth till 5 years of age and showed that children in high exposure group had full-scale and verbal IQ scores that were 4.31 and 4.67 points lower, respectively, than those of less-exposed children.</a:t>
            </a:r>
          </a:p>
          <a:p>
            <a:r>
              <a:rPr lang="en-US" altLang="en-US" dirty="0">
                <a:ea typeface="ＭＳ Ｐゴシック" charset="-128"/>
              </a:rPr>
              <a:t>chronic obstructive pulmonary disease (COPD). </a:t>
            </a:r>
            <a:endParaRPr lang="en-US" altLang="en-US" dirty="0" smtClean="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FEFFEA"/>
                </a:solidFill>
                <a:ea typeface="ＭＳ Ｐゴシック" charset="-128"/>
              </a:rPr>
              <a:t>PM affects more people than any other pollutant (The major components of PM are sulfate, nitrates, ammonia, sodium chloride, carbon, </a:t>
            </a:r>
            <a:r>
              <a:rPr lang="en-US" altLang="en-US" sz="1200" b="1" dirty="0" smtClean="0">
                <a:solidFill>
                  <a:srgbClr val="FEFFEA"/>
                </a:solidFill>
                <a:ea typeface="ＭＳ Ｐゴシック" charset="-128"/>
              </a:rPr>
              <a:t>mineral dust</a:t>
            </a:r>
            <a:r>
              <a:rPr lang="en-US" altLang="en-US" sz="1200" dirty="0" smtClean="0">
                <a:solidFill>
                  <a:srgbClr val="FEFFEA"/>
                </a:solidFill>
                <a:ea typeface="ＭＳ Ｐゴシック"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their study, Tobias et al. (2011) showed a 10 µg/m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increase in coarse particulate matter (PM</a:t>
            </a:r>
            <a:r>
              <a:rPr lang="en-US" sz="1200" kern="1200" baseline="-25000" dirty="0" smtClean="0">
                <a:solidFill>
                  <a:schemeClr val="tx1"/>
                </a:solidFill>
                <a:effectLst/>
                <a:latin typeface="+mn-lt"/>
                <a:ea typeface="+mn-ea"/>
                <a:cs typeface="+mn-cs"/>
              </a:rPr>
              <a:t>2.5-10</a:t>
            </a:r>
            <a:r>
              <a:rPr lang="en-US" sz="1200" kern="1200" dirty="0" smtClean="0">
                <a:solidFill>
                  <a:schemeClr val="tx1"/>
                </a:solidFill>
                <a:effectLst/>
                <a:latin typeface="+mn-lt"/>
                <a:ea typeface="+mn-ea"/>
                <a:cs typeface="+mn-cs"/>
              </a:rPr>
              <a:t>) during Saharan dust outbreaks also increases total mortality by 2.8% compared to 0.6% increase during non-dust days in Madrid. </a:t>
            </a:r>
            <a:r>
              <a:rPr lang="en-US" sz="1200" kern="1200" dirty="0" err="1" smtClean="0">
                <a:solidFill>
                  <a:schemeClr val="tx1"/>
                </a:solidFill>
                <a:effectLst/>
                <a:latin typeface="+mn-lt"/>
                <a:ea typeface="+mn-ea"/>
                <a:cs typeface="+mn-cs"/>
              </a:rPr>
              <a:t>Sajani</a:t>
            </a:r>
            <a:r>
              <a:rPr lang="en-US" sz="1200" kern="1200" dirty="0" smtClean="0">
                <a:solidFill>
                  <a:schemeClr val="tx1"/>
                </a:solidFill>
                <a:effectLst/>
                <a:latin typeface="+mn-lt"/>
                <a:ea typeface="+mn-ea"/>
                <a:cs typeface="+mn-cs"/>
              </a:rPr>
              <a:t> et al. (2011) stated that for people over 75 years old, the respiratory death rates increase by 22% on the days with Sahara dust. </a:t>
            </a:r>
            <a:endParaRPr lang="en-US" altLang="en-US" sz="1200" dirty="0" smtClean="0">
              <a:solidFill>
                <a:srgbClr val="FEFFEA"/>
              </a:solidFill>
              <a:ea typeface="ＭＳ Ｐゴシック" charset="-128"/>
            </a:endParaRPr>
          </a:p>
          <a:p>
            <a:endParaRPr lang="en-US" altLang="en-US" dirty="0">
              <a:ea typeface="ＭＳ Ｐゴシック"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B19E66B-E263-BC48-9BBE-4FFB744275E6}" type="slidenum">
              <a:rPr lang="en-US" altLang="en-US" sz="1200">
                <a:latin typeface="Calibri" charset="0"/>
              </a:rPr>
              <a:pPr eaLnBrk="1" hangingPunct="1"/>
              <a:t>4</a:t>
            </a:fld>
            <a:endParaRPr lang="en-US" altLang="en-US" sz="1200">
              <a:latin typeface="Calibri" charset="0"/>
            </a:endParaRPr>
          </a:p>
        </p:txBody>
      </p:sp>
    </p:spTree>
    <p:extLst>
      <p:ext uri="{BB962C8B-B14F-4D97-AF65-F5344CB8AC3E}">
        <p14:creationId xmlns:p14="http://schemas.microsoft.com/office/powerpoint/2010/main" val="92890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solidFill>
                  <a:srgbClr val="FEFFEA"/>
                </a:solidFill>
                <a:ea typeface="ＭＳ Ｐゴシック" charset="-128"/>
              </a:rPr>
              <a:t>Mediterranean Sea is one of the areas in the world having optically thick aerosol layer. </a:t>
            </a:r>
          </a:p>
          <a:p>
            <a:pPr algn="just" eaLnBrk="1" hangingPunct="1"/>
            <a:r>
              <a:rPr lang="en-US" altLang="en-US">
                <a:solidFill>
                  <a:srgbClr val="FEFFEA"/>
                </a:solidFill>
                <a:ea typeface="ＭＳ Ｐゴシック" charset="-128"/>
              </a:rPr>
              <a:t>Saharan dust outbreaks over the Eastern Mediterranean follow a pathway starting from the source areas to the Eastern Mediterranean Sea (Papayannis et al., 2005). </a:t>
            </a:r>
            <a:r>
              <a:rPr lang="en-US" altLang="en-US">
                <a:ea typeface="ＭＳ Ｐゴシック" charset="-128"/>
              </a:rPr>
              <a:t>(1) During summer in the Northern Hemisphere (approximately June through October), African desert dust is transported across the Atlantic to the northern Caribbean and North America. (2) During winter in the Northern Hemisphere (approximately November through May), African desert dust is transported across the Atlantic to the southern Caribbean and South America. (3) The Asian dust season typically lasts from late February to late April. (4) Large Asian dust events can travel significant distances in the Northern Hemisphere. Yellow lines show Asian desert dust atmospheric routes, orange lines show African dust routes, brown lines show routes of other desert dust sources, and broken black lines depict wind patterns.</a:t>
            </a:r>
            <a:endParaRPr lang="en-US" altLang="en-US">
              <a:solidFill>
                <a:srgbClr val="FEFFEA"/>
              </a:solidFill>
              <a:ea typeface="ＭＳ Ｐゴシック" charset="-128"/>
            </a:endParaRPr>
          </a:p>
          <a:p>
            <a:endParaRPr lang="en-US" altLang="en-US">
              <a:ea typeface="ＭＳ Ｐゴシック"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533B034-8909-8C41-A8C4-F75FC6A06FCA}" type="slidenum">
              <a:rPr lang="en-US" altLang="en-US" sz="1200">
                <a:latin typeface="Calibri" charset="0"/>
              </a:rPr>
              <a:pPr eaLnBrk="1" hangingPunct="1"/>
              <a:t>5</a:t>
            </a:fld>
            <a:endParaRPr lang="en-US" altLang="en-US" sz="1200">
              <a:latin typeface="Calibri" charset="0"/>
            </a:endParaRPr>
          </a:p>
        </p:txBody>
      </p:sp>
    </p:spTree>
    <p:extLst>
      <p:ext uri="{BB962C8B-B14F-4D97-AF65-F5344CB8AC3E}">
        <p14:creationId xmlns:p14="http://schemas.microsoft.com/office/powerpoint/2010/main" val="189525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we used the ground observations conducted in Turkey by Turkish Ministry of Environment and Urbanization. Daily averages of PM10 data are obtained from 118- air quality stations distributed throughout Turkey for 2008. </a:t>
            </a:r>
            <a:endParaRPr lang="en-US" altLang="en-US" sz="1200" b="0" i="0" kern="1200" baseline="0" dirty="0" smtClean="0">
              <a:solidFill>
                <a:schemeClr val="tx1"/>
              </a:solidFill>
              <a:effectLst/>
              <a:latin typeface="+mn-lt"/>
              <a:ea typeface="+mn-ea"/>
              <a:cs typeface="+mn-cs"/>
            </a:endParaRPr>
          </a:p>
          <a:p>
            <a:endParaRPr lang="en-US" altLang="en-US" sz="1200" b="0" i="0" kern="1200" baseline="0" dirty="0" smtClean="0">
              <a:solidFill>
                <a:schemeClr val="tx1"/>
              </a:solidFill>
              <a:effectLst/>
              <a:latin typeface="+mn-lt"/>
              <a:ea typeface="+mn-ea"/>
              <a:cs typeface="+mn-cs"/>
            </a:endParaRPr>
          </a:p>
          <a:p>
            <a:r>
              <a:rPr lang="cs-CZ" altLang="en-US" dirty="0" smtClean="0">
                <a:ea typeface="ＭＳ Ｐゴシック" charset="-128"/>
              </a:rPr>
              <a:t>783,356 km2  </a:t>
            </a:r>
            <a:r>
              <a:rPr lang="cs-CZ" altLang="en-US" dirty="0" err="1" smtClean="0">
                <a:ea typeface="ＭＳ Ｐゴシック" charset="-128"/>
              </a:rPr>
              <a:t>almost</a:t>
            </a:r>
            <a:r>
              <a:rPr lang="cs-CZ" altLang="en-US" dirty="0" smtClean="0">
                <a:ea typeface="ＭＳ Ｐゴシック" charset="-128"/>
              </a:rPr>
              <a:t> 3 </a:t>
            </a:r>
            <a:r>
              <a:rPr lang="cs-CZ" altLang="en-US" dirty="0" err="1" smtClean="0">
                <a:ea typeface="ＭＳ Ｐゴシック" charset="-128"/>
              </a:rPr>
              <a:t>times</a:t>
            </a:r>
            <a:r>
              <a:rPr lang="cs-CZ" altLang="en-US" dirty="0" smtClean="0">
                <a:ea typeface="ＭＳ Ｐゴシック" charset="-128"/>
              </a:rPr>
              <a:t> </a:t>
            </a:r>
            <a:r>
              <a:rPr lang="cs-CZ" altLang="en-US" dirty="0" err="1" smtClean="0">
                <a:ea typeface="ＭＳ Ｐゴシック" charset="-128"/>
              </a:rPr>
              <a:t>larger</a:t>
            </a:r>
            <a:r>
              <a:rPr lang="cs-CZ" altLang="en-US" baseline="0" dirty="0" smtClean="0">
                <a:ea typeface="ＭＳ Ｐゴシック" charset="-128"/>
              </a:rPr>
              <a:t> </a:t>
            </a:r>
            <a:r>
              <a:rPr lang="cs-CZ" altLang="en-US" baseline="0" dirty="0" err="1" smtClean="0">
                <a:ea typeface="ＭＳ Ｐゴシック" charset="-128"/>
              </a:rPr>
              <a:t>than</a:t>
            </a:r>
            <a:r>
              <a:rPr lang="cs-CZ" altLang="en-US" baseline="0" dirty="0" smtClean="0">
                <a:ea typeface="ＭＳ Ｐゴシック" charset="-128"/>
              </a:rPr>
              <a:t> </a:t>
            </a:r>
            <a:r>
              <a:rPr lang="cs-CZ" altLang="en-US" baseline="0" dirty="0" err="1" smtClean="0">
                <a:ea typeface="ＭＳ Ｐゴシック" charset="-128"/>
              </a:rPr>
              <a:t>the</a:t>
            </a:r>
            <a:r>
              <a:rPr lang="cs-CZ" altLang="en-US" baseline="0" dirty="0" smtClean="0">
                <a:ea typeface="ＭＳ Ｐゴシック" charset="-128"/>
              </a:rPr>
              <a:t> </a:t>
            </a:r>
            <a:r>
              <a:rPr lang="cs-CZ" altLang="en-US" baseline="0" dirty="0" err="1" smtClean="0">
                <a:ea typeface="ＭＳ Ｐゴシック" charset="-128"/>
              </a:rPr>
              <a:t>texas</a:t>
            </a:r>
            <a:r>
              <a:rPr lang="cs-CZ" altLang="en-US" baseline="0" dirty="0" smtClean="0">
                <a:ea typeface="ＭＳ Ｐゴシック" charset="-128"/>
              </a:rPr>
              <a:t>.</a:t>
            </a:r>
            <a:endParaRPr lang="en-US" altLang="en-US" dirty="0" smtClean="0">
              <a:ea typeface="ＭＳ Ｐゴシック"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CA77396-D89D-0845-8864-8FD18B82D9B1}" type="slidenum">
              <a:rPr lang="en-US" altLang="en-US" sz="1200">
                <a:latin typeface="Calibri" charset="0"/>
              </a:rPr>
              <a:pPr eaLnBrk="1" hangingPunct="1"/>
              <a:t>6</a:t>
            </a:fld>
            <a:endParaRPr lang="en-US" altLang="en-US" sz="1200">
              <a:latin typeface="Calibri" charset="0"/>
            </a:endParaRPr>
          </a:p>
        </p:txBody>
      </p:sp>
    </p:spTree>
    <p:extLst>
      <p:ext uri="{BB962C8B-B14F-4D97-AF65-F5344CB8AC3E}">
        <p14:creationId xmlns:p14="http://schemas.microsoft.com/office/powerpoint/2010/main" val="121709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charset="-128"/>
              </a:rPr>
              <a:t>High levels of PM10 for winter is expected as during this period pollution sources (both local and regional) are significant and atmospheric conditions do not favor dispersion. </a:t>
            </a:r>
          </a:p>
          <a:p>
            <a:r>
              <a:rPr lang="en-US" altLang="en-US" dirty="0">
                <a:ea typeface="ＭＳ Ｐゴシック" charset="-128"/>
              </a:rPr>
              <a:t>It is known that peak PM10 values caused by Saharan dust outbreaks occur in the transition seasons. So high levels of pm10 measured in spring, especially in </a:t>
            </a:r>
            <a:r>
              <a:rPr lang="en-US" altLang="en-US" dirty="0" err="1">
                <a:ea typeface="ＭＳ Ｐゴシック" charset="-128"/>
              </a:rPr>
              <a:t>april</a:t>
            </a:r>
            <a:r>
              <a:rPr lang="en-US" altLang="en-US" dirty="0">
                <a:ea typeface="ＭＳ Ｐゴシック" charset="-128"/>
              </a:rPr>
              <a:t> might be related to </a:t>
            </a:r>
            <a:r>
              <a:rPr lang="en-US" altLang="en-US" dirty="0" err="1">
                <a:ea typeface="ＭＳ Ｐゴシック" charset="-128"/>
              </a:rPr>
              <a:t>saharan</a:t>
            </a:r>
            <a:r>
              <a:rPr lang="en-US" altLang="en-US" dirty="0">
                <a:ea typeface="ＭＳ Ｐゴシック" charset="-128"/>
              </a:rPr>
              <a:t> dust outbreak</a:t>
            </a:r>
            <a:r>
              <a:rPr lang="en-US" altLang="en-US" dirty="0" smtClean="0">
                <a:ea typeface="ＭＳ Ｐゴシック"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charset="-128"/>
              </a:rPr>
              <a:t>August:</a:t>
            </a:r>
            <a:r>
              <a:rPr lang="en-US" altLang="en-US" baseline="0" dirty="0" smtClean="0">
                <a:ea typeface="ＭＳ Ｐゴシック" charset="-128"/>
              </a:rPr>
              <a:t> </a:t>
            </a:r>
            <a:r>
              <a:rPr lang="en-US" sz="1200" kern="1200" dirty="0" smtClean="0">
                <a:solidFill>
                  <a:schemeClr val="tx1"/>
                </a:solidFill>
                <a:effectLst/>
                <a:latin typeface="+mn-lt"/>
                <a:ea typeface="+mn-ea"/>
                <a:cs typeface="+mn-cs"/>
              </a:rPr>
              <a:t>resulting in the destruction of more than 15,000 hectares of woodlands </a:t>
            </a:r>
            <a:endParaRPr lang="en-US" dirty="0" smtClean="0"/>
          </a:p>
          <a:p>
            <a:endParaRPr lang="en-US" altLang="en-US" dirty="0">
              <a:ea typeface="ＭＳ Ｐゴシック" charset="-128"/>
            </a:endParaRPr>
          </a:p>
          <a:p>
            <a:endParaRPr lang="en-US" altLang="en-US" dirty="0">
              <a:ea typeface="ＭＳ Ｐゴシック"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3C3DBB5-60F8-D044-8A18-6F33EB29B3AE}" type="slidenum">
              <a:rPr lang="en-US" altLang="en-US" sz="1200">
                <a:latin typeface="Calibri" charset="0"/>
              </a:rPr>
              <a:pPr eaLnBrk="1" hangingPunct="1"/>
              <a:t>7</a:t>
            </a:fld>
            <a:endParaRPr lang="en-US" altLang="en-US" sz="1200">
              <a:latin typeface="Calibri" charset="0"/>
            </a:endParaRPr>
          </a:p>
        </p:txBody>
      </p:sp>
    </p:spTree>
    <p:extLst>
      <p:ext uri="{BB962C8B-B14F-4D97-AF65-F5344CB8AC3E}">
        <p14:creationId xmlns:p14="http://schemas.microsoft.com/office/powerpoint/2010/main" val="56569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lasted 5 days, and destructed more than 15,000 hectares of woodlands </a:t>
            </a:r>
            <a:endParaRPr lang="en-US" dirty="0" smtClean="0"/>
          </a:p>
          <a:p>
            <a:endParaRPr lang="en-US" dirty="0"/>
          </a:p>
        </p:txBody>
      </p:sp>
      <p:sp>
        <p:nvSpPr>
          <p:cNvPr id="4" name="Slide Number Placeholder 3"/>
          <p:cNvSpPr>
            <a:spLocks noGrp="1"/>
          </p:cNvSpPr>
          <p:nvPr>
            <p:ph type="sldNum" sz="quarter" idx="10"/>
          </p:nvPr>
        </p:nvSpPr>
        <p:spPr/>
        <p:txBody>
          <a:bodyPr/>
          <a:lstStyle/>
          <a:p>
            <a:fld id="{7AE3ED86-A072-FD4F-9ECF-793122B64FB6}" type="slidenum">
              <a:rPr lang="en-US" smtClean="0"/>
              <a:t>8</a:t>
            </a:fld>
            <a:endParaRPr lang="en-US"/>
          </a:p>
        </p:txBody>
      </p:sp>
    </p:spTree>
    <p:extLst>
      <p:ext uri="{BB962C8B-B14F-4D97-AF65-F5344CB8AC3E}">
        <p14:creationId xmlns:p14="http://schemas.microsoft.com/office/powerpoint/2010/main" val="84680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Such a small grid size is not feasible for regional model applications because the data demands and operating requirements are far too large.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not allowing interaction, we only have online chemistry, which improves transport and convective mixing.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Burning Algorithm (WF-ABBA) wildfire products (</a:t>
            </a:r>
            <a:r>
              <a:rPr lang="en-US" sz="1200" kern="1200" dirty="0" err="1" smtClean="0">
                <a:solidFill>
                  <a:schemeClr val="tx1"/>
                </a:solidFill>
                <a:effectLst/>
                <a:latin typeface="+mn-lt"/>
                <a:ea typeface="+mn-ea"/>
                <a:cs typeface="+mn-cs"/>
              </a:rPr>
              <a:t>Prins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Menzel</a:t>
            </a:r>
            <a:r>
              <a:rPr lang="en-US" sz="1200" kern="1200" dirty="0" smtClean="0">
                <a:solidFill>
                  <a:schemeClr val="tx1"/>
                </a:solidFill>
                <a:effectLst/>
                <a:latin typeface="+mn-lt"/>
                <a:ea typeface="+mn-ea"/>
                <a:cs typeface="+mn-cs"/>
              </a:rPr>
              <a:t>, 1994). WF-ABBA uses SEVIRI3 data to detect and characterize biomass burning.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charset="0"/>
                <a:ea typeface="Times New Roman" charset="0"/>
                <a:cs typeface="Times New Roman" charset="0"/>
              </a:rPr>
              <a:t>WRF-</a:t>
            </a:r>
            <a:r>
              <a:rPr lang="en-US" sz="1200" dirty="0" err="1" smtClean="0">
                <a:latin typeface="Times New Roman" charset="0"/>
                <a:ea typeface="Times New Roman" charset="0"/>
                <a:cs typeface="Times New Roman" charset="0"/>
              </a:rPr>
              <a:t>Chem</a:t>
            </a:r>
            <a:r>
              <a:rPr lang="en-US" sz="1200" dirty="0" smtClean="0">
                <a:latin typeface="Times New Roman" charset="0"/>
                <a:ea typeface="Times New Roman" charset="0"/>
                <a:cs typeface="Times New Roman" charset="0"/>
              </a:rPr>
              <a:t> domains configured to cover Eastern Mediterranean (30km outer domain) and Anatolian Peninsula (10km inner domain) with topography map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WRF- </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supports high resolution (up to 4km) anthropogenic emissions from the National Emissions Inventory (NEI) over the continental United States (CONUS), but uses low resolution (1</a:t>
            </a:r>
            <a:r>
              <a:rPr lang="en-US" sz="1200" kern="1200" baseline="30000" dirty="0" smtClean="0">
                <a:solidFill>
                  <a:schemeClr val="tx1"/>
                </a:solidFill>
                <a:effectLst/>
                <a:latin typeface="+mn-lt"/>
                <a:ea typeface="+mn-ea"/>
                <a:cs typeface="+mn-cs"/>
                <a:sym typeface="Symbol" charset="2"/>
              </a:rPr>
              <a:t></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1</a:t>
            </a:r>
            <a:r>
              <a:rPr lang="en-US" sz="1200" kern="1200" baseline="300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Emission Database for Global Atmospheric Research (EDGAR) emissions for other regions. In order to improve the representation of the local emissions during the dust outbreak over Eastern Mediterranean,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higher resolution EDGAR anthropogenic emission inventory developed in cooperation with the Task Force on Hemispheric Transport of Air Pollution (TF HTAP)) that consists monthly 0.1</a:t>
            </a:r>
            <a:r>
              <a:rPr lang="en-US" sz="1200" kern="1200" baseline="30000" dirty="0" smtClean="0">
                <a:solidFill>
                  <a:schemeClr val="tx1"/>
                </a:solidFill>
                <a:effectLst/>
                <a:latin typeface="+mn-lt"/>
                <a:ea typeface="+mn-ea"/>
                <a:cs typeface="+mn-cs"/>
                <a:sym typeface="Symbol" charset="2"/>
              </a:rPr>
              <a:t></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0.1</a:t>
            </a:r>
            <a:r>
              <a:rPr lang="en-US" sz="1200" kern="1200" baseline="300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global grids for year 2008 is used. We substituted EDGAR HTAP SO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OC, BC, PM</a:t>
            </a:r>
            <a:r>
              <a:rPr lang="en-US" sz="1200" kern="1200" baseline="-25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PM</a:t>
            </a:r>
            <a:r>
              <a:rPr lang="en-US" sz="1200" kern="1200" baseline="-25000" dirty="0" smtClean="0">
                <a:solidFill>
                  <a:schemeClr val="tx1"/>
                </a:solidFill>
                <a:effectLst/>
                <a:latin typeface="+mn-lt"/>
                <a:ea typeface="+mn-ea"/>
                <a:cs typeface="+mn-cs"/>
              </a:rPr>
              <a:t>2.5 </a:t>
            </a:r>
            <a:r>
              <a:rPr lang="en-US" sz="1200" kern="1200" dirty="0" smtClean="0">
                <a:solidFill>
                  <a:schemeClr val="tx1"/>
                </a:solidFill>
                <a:effectLst/>
                <a:latin typeface="+mn-lt"/>
                <a:ea typeface="+mn-ea"/>
                <a:cs typeface="+mn-cs"/>
              </a:rPr>
              <a:t>emissions from</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Energy, Industry, Transport, and Residential sectors in original EDGAR emission inventory to create higher resolution anthropogenic emissions over Eastern Mediterranean.</a:t>
            </a:r>
          </a:p>
        </p:txBody>
      </p:sp>
      <p:sp>
        <p:nvSpPr>
          <p:cNvPr id="4" name="Slide Number Placeholder 3"/>
          <p:cNvSpPr>
            <a:spLocks noGrp="1"/>
          </p:cNvSpPr>
          <p:nvPr>
            <p:ph type="sldNum" sz="quarter" idx="10"/>
          </p:nvPr>
        </p:nvSpPr>
        <p:spPr/>
        <p:txBody>
          <a:bodyPr/>
          <a:lstStyle/>
          <a:p>
            <a:fld id="{7AE3ED86-A072-FD4F-9ECF-793122B64FB6}" type="slidenum">
              <a:rPr lang="en-US" smtClean="0"/>
              <a:t>9</a:t>
            </a:fld>
            <a:endParaRPr lang="en-US"/>
          </a:p>
        </p:txBody>
      </p:sp>
    </p:spTree>
    <p:extLst>
      <p:ext uri="{BB962C8B-B14F-4D97-AF65-F5344CB8AC3E}">
        <p14:creationId xmlns:p14="http://schemas.microsoft.com/office/powerpoint/2010/main" val="57907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41982-733B-074F-AB3D-6BE828D175BD}" type="slidenum">
              <a:rPr lang="en-US" smtClean="0"/>
              <a:t>10</a:t>
            </a:fld>
            <a:endParaRPr lang="en-US"/>
          </a:p>
        </p:txBody>
      </p:sp>
    </p:spTree>
    <p:extLst>
      <p:ext uri="{BB962C8B-B14F-4D97-AF65-F5344CB8AC3E}">
        <p14:creationId xmlns:p14="http://schemas.microsoft.com/office/powerpoint/2010/main" val="209430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54EBE-4CE1-4944-9AC6-0598F1BE793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63477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4EBE-4CE1-4944-9AC6-0598F1BE793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1090117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4EBE-4CE1-4944-9AC6-0598F1BE793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143019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54EBE-4CE1-4944-9AC6-0598F1BE793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202376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654EBE-4CE1-4944-9AC6-0598F1BE7933}"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208884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54EBE-4CE1-4944-9AC6-0598F1BE7933}"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21396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54EBE-4CE1-4944-9AC6-0598F1BE7933}" type="datetimeFigureOut">
              <a:rPr lang="en-US" smtClean="0"/>
              <a:t>12/20/2017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7231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54EBE-4CE1-4944-9AC6-0598F1BE7933}" type="datetimeFigureOut">
              <a:rPr lang="en-US" smtClean="0"/>
              <a:t>12/20/2017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206596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54EBE-4CE1-4944-9AC6-0598F1BE7933}" type="datetimeFigureOut">
              <a:rPr lang="en-US" smtClean="0"/>
              <a:t>12/20/2017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209404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54EBE-4CE1-4944-9AC6-0598F1BE7933}"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170955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54EBE-4CE1-4944-9AC6-0598F1BE7933}"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C9BA8-6141-074D-BDF3-38DE46E72FB1}" type="slidenum">
              <a:rPr lang="en-US" smtClean="0"/>
              <a:t>‹#›</a:t>
            </a:fld>
            <a:endParaRPr lang="en-US"/>
          </a:p>
        </p:txBody>
      </p:sp>
    </p:spTree>
    <p:extLst>
      <p:ext uri="{BB962C8B-B14F-4D97-AF65-F5344CB8AC3E}">
        <p14:creationId xmlns:p14="http://schemas.microsoft.com/office/powerpoint/2010/main" val="126693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54EBE-4CE1-4944-9AC6-0598F1BE7933}" type="datetimeFigureOut">
              <a:rPr lang="en-US" smtClean="0"/>
              <a:t>12/20/2017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C9BA8-6141-074D-BDF3-38DE46E72FB1}" type="slidenum">
              <a:rPr lang="en-US" smtClean="0"/>
              <a:t>‹#›</a:t>
            </a:fld>
            <a:endParaRPr lang="en-US"/>
          </a:p>
        </p:txBody>
      </p:sp>
    </p:spTree>
    <p:extLst>
      <p:ext uri="{BB962C8B-B14F-4D97-AF65-F5344CB8AC3E}">
        <p14:creationId xmlns:p14="http://schemas.microsoft.com/office/powerpoint/2010/main" val="207980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17613"/>
            <a:ext cx="9144000" cy="2387600"/>
          </a:xfrm>
        </p:spPr>
        <p:txBody>
          <a:bodyPr>
            <a:noAutofit/>
          </a:bodyPr>
          <a:lstStyle/>
          <a:p>
            <a:r>
              <a:rPr lang="en-US" sz="4000" b="1" dirty="0">
                <a:latin typeface="Times New Roman" charset="0"/>
                <a:ea typeface="Times New Roman" charset="0"/>
                <a:cs typeface="Times New Roman" charset="0"/>
              </a:rPr>
              <a:t>The relationship between Observed and Modeled AOD and Surface PM</a:t>
            </a:r>
            <a:r>
              <a:rPr lang="en-US" sz="4000" b="1" baseline="-25000" dirty="0">
                <a:latin typeface="Times New Roman" charset="0"/>
                <a:ea typeface="Times New Roman" charset="0"/>
                <a:cs typeface="Times New Roman" charset="0"/>
              </a:rPr>
              <a:t>10 </a:t>
            </a:r>
            <a:r>
              <a:rPr lang="en-US" sz="4000" b="1" dirty="0">
                <a:latin typeface="Times New Roman" charset="0"/>
                <a:ea typeface="Times New Roman" charset="0"/>
                <a:cs typeface="Times New Roman" charset="0"/>
              </a:rPr>
              <a:t>During an Eastern Mediterranean Dust Event </a:t>
            </a:r>
            <a:r>
              <a:rPr lang="en-US" sz="4000" dirty="0">
                <a:latin typeface="Times New Roman" charset="0"/>
                <a:ea typeface="Times New Roman" charset="0"/>
                <a:cs typeface="Times New Roman" charset="0"/>
              </a:rPr>
              <a:t/>
            </a:r>
            <a:br>
              <a:rPr lang="en-US" sz="4000" dirty="0">
                <a:latin typeface="Times New Roman" charset="0"/>
                <a:ea typeface="Times New Roman" charset="0"/>
                <a:cs typeface="Times New Roman" charset="0"/>
              </a:rPr>
            </a:br>
            <a:endParaRPr lang="en-US" sz="4000"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524000" y="3602037"/>
            <a:ext cx="9144000" cy="1959007"/>
          </a:xfrm>
        </p:spPr>
        <p:txBody>
          <a:bodyPr>
            <a:normAutofit fontScale="70000" lnSpcReduction="20000"/>
          </a:bodyPr>
          <a:lstStyle/>
          <a:p>
            <a:pPr>
              <a:lnSpc>
                <a:spcPct val="120000"/>
              </a:lnSpc>
            </a:pPr>
            <a:r>
              <a:rPr lang="en-US" sz="3800" dirty="0">
                <a:latin typeface="Times New Roman" charset="0"/>
                <a:ea typeface="Times New Roman" charset="0"/>
                <a:cs typeface="Times New Roman" charset="0"/>
              </a:rPr>
              <a:t>Burcu Kabatas</a:t>
            </a:r>
            <a:r>
              <a:rPr lang="en-US" sz="3800" baseline="30000" dirty="0">
                <a:latin typeface="Times New Roman" charset="0"/>
                <a:ea typeface="Times New Roman" charset="0"/>
                <a:cs typeface="Times New Roman" charset="0"/>
              </a:rPr>
              <a:t>1</a:t>
            </a:r>
            <a:r>
              <a:rPr lang="en-US" sz="3800" dirty="0">
                <a:latin typeface="Times New Roman" charset="0"/>
                <a:ea typeface="Times New Roman" charset="0"/>
                <a:cs typeface="Times New Roman" charset="0"/>
              </a:rPr>
              <a:t>, R. Bradley Pierce</a:t>
            </a:r>
            <a:r>
              <a:rPr lang="en-US" sz="3800" baseline="30000" dirty="0">
                <a:latin typeface="Times New Roman" charset="0"/>
                <a:ea typeface="Times New Roman" charset="0"/>
                <a:cs typeface="Times New Roman" charset="0"/>
              </a:rPr>
              <a:t>2</a:t>
            </a:r>
            <a:r>
              <a:rPr lang="en-US" sz="3800" dirty="0">
                <a:latin typeface="Times New Roman" charset="0"/>
                <a:ea typeface="Times New Roman" charset="0"/>
                <a:cs typeface="Times New Roman" charset="0"/>
              </a:rPr>
              <a:t>, </a:t>
            </a:r>
            <a:r>
              <a:rPr lang="en-US" sz="3800" dirty="0" err="1">
                <a:latin typeface="Times New Roman" charset="0"/>
                <a:ea typeface="Times New Roman" charset="0"/>
                <a:cs typeface="Times New Roman" charset="0"/>
              </a:rPr>
              <a:t>Alper</a:t>
            </a:r>
            <a:r>
              <a:rPr lang="en-US" sz="3800" dirty="0">
                <a:latin typeface="Times New Roman" charset="0"/>
                <a:ea typeface="Times New Roman" charset="0"/>
                <a:cs typeface="Times New Roman" charset="0"/>
              </a:rPr>
              <a:t> Unal</a:t>
            </a:r>
            <a:r>
              <a:rPr lang="en-US" sz="3800" baseline="30000" dirty="0">
                <a:latin typeface="Times New Roman" charset="0"/>
                <a:ea typeface="Times New Roman" charset="0"/>
                <a:cs typeface="Times New Roman" charset="0"/>
              </a:rPr>
              <a:t>3</a:t>
            </a:r>
            <a:r>
              <a:rPr lang="en-US" sz="3800" dirty="0">
                <a:latin typeface="Times New Roman" charset="0"/>
                <a:ea typeface="Times New Roman" charset="0"/>
                <a:cs typeface="Times New Roman" charset="0"/>
              </a:rPr>
              <a:t>, Marek Rogal</a:t>
            </a:r>
            <a:r>
              <a:rPr lang="en-US" sz="3800" baseline="30000" dirty="0">
                <a:latin typeface="Times New Roman" charset="0"/>
                <a:ea typeface="Times New Roman" charset="0"/>
                <a:cs typeface="Times New Roman" charset="0"/>
              </a:rPr>
              <a:t>1</a:t>
            </a:r>
            <a:r>
              <a:rPr lang="en-US" sz="3800" dirty="0">
                <a:latin typeface="Times New Roman" charset="0"/>
                <a:ea typeface="Times New Roman" charset="0"/>
                <a:cs typeface="Times New Roman" charset="0"/>
              </a:rPr>
              <a:t>, Todd Schaack</a:t>
            </a:r>
            <a:r>
              <a:rPr lang="en-US" sz="3800" baseline="30000" dirty="0">
                <a:latin typeface="Times New Roman" charset="0"/>
                <a:ea typeface="Times New Roman" charset="0"/>
                <a:cs typeface="Times New Roman" charset="0"/>
              </a:rPr>
              <a:t>1</a:t>
            </a:r>
            <a:r>
              <a:rPr lang="en-US" sz="3800" dirty="0">
                <a:latin typeface="Times New Roman" charset="0"/>
                <a:ea typeface="Times New Roman" charset="0"/>
                <a:cs typeface="Times New Roman" charset="0"/>
              </a:rPr>
              <a:t>, Allen Lenzen</a:t>
            </a:r>
            <a:r>
              <a:rPr lang="en-US" sz="3800" baseline="30000" dirty="0">
                <a:latin typeface="Times New Roman" charset="0"/>
                <a:ea typeface="Times New Roman" charset="0"/>
                <a:cs typeface="Times New Roman" charset="0"/>
              </a:rPr>
              <a:t>1</a:t>
            </a:r>
            <a:endParaRPr lang="en-US" sz="3800" dirty="0">
              <a:latin typeface="Times New Roman" charset="0"/>
              <a:ea typeface="Times New Roman" charset="0"/>
              <a:cs typeface="Times New Roman" charset="0"/>
            </a:endParaRPr>
          </a:p>
          <a:p>
            <a:r>
              <a:rPr lang="en-US" sz="2600" i="1" dirty="0">
                <a:latin typeface="Times New Roman" charset="0"/>
                <a:ea typeface="Times New Roman" charset="0"/>
                <a:cs typeface="Times New Roman" charset="0"/>
              </a:rPr>
              <a:t>1. University of Wisconsin-Madison, Space Science and Engineering Center</a:t>
            </a:r>
          </a:p>
          <a:p>
            <a:r>
              <a:rPr lang="en-US" sz="2600" i="1" dirty="0">
                <a:latin typeface="Times New Roman" charset="0"/>
                <a:ea typeface="Times New Roman" charset="0"/>
                <a:cs typeface="Times New Roman" charset="0"/>
              </a:rPr>
              <a:t>2. NOAA/NESDIS/STAR</a:t>
            </a:r>
          </a:p>
          <a:p>
            <a:r>
              <a:rPr lang="en-US" sz="2600" i="1" dirty="0">
                <a:latin typeface="Times New Roman" charset="0"/>
                <a:ea typeface="Times New Roman" charset="0"/>
                <a:cs typeface="Times New Roman" charset="0"/>
              </a:rPr>
              <a:t>3. Istanbul Technical University, Eurasia Institute of Earth </a:t>
            </a:r>
            <a:r>
              <a:rPr lang="en-US" sz="2600" i="1" dirty="0" smtClean="0">
                <a:latin typeface="Times New Roman" charset="0"/>
                <a:ea typeface="Times New Roman" charset="0"/>
                <a:cs typeface="Times New Roman" charset="0"/>
              </a:rPr>
              <a:t>Sciences</a:t>
            </a:r>
            <a:r>
              <a:rPr lang="en-US" sz="2600" i="1" dirty="0">
                <a:latin typeface="Times New Roman" charset="0"/>
                <a:ea typeface="Times New Roman" charset="0"/>
                <a:cs typeface="Times New Roman" charset="0"/>
              </a:rPr>
              <a:t> </a:t>
            </a:r>
          </a:p>
        </p:txBody>
      </p:sp>
      <p:sp>
        <p:nvSpPr>
          <p:cNvPr id="4" name="TextBox 3"/>
          <p:cNvSpPr txBox="1"/>
          <p:nvPr/>
        </p:nvSpPr>
        <p:spPr>
          <a:xfrm>
            <a:off x="1287625" y="6087058"/>
            <a:ext cx="9380375" cy="646331"/>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98th AMS Annual </a:t>
            </a:r>
            <a:r>
              <a:rPr lang="en-US" b="1" dirty="0" smtClean="0">
                <a:latin typeface="Times New Roman" charset="0"/>
                <a:ea typeface="Times New Roman" charset="0"/>
                <a:cs typeface="Times New Roman" charset="0"/>
              </a:rPr>
              <a:t>Meeting</a:t>
            </a:r>
          </a:p>
          <a:p>
            <a:pPr algn="ctr"/>
            <a:r>
              <a:rPr lang="en-US" b="1" dirty="0">
                <a:latin typeface="Times New Roman" charset="0"/>
                <a:ea typeface="Times New Roman" charset="0"/>
                <a:cs typeface="Times New Roman" charset="0"/>
              </a:rPr>
              <a:t>7–11 January </a:t>
            </a:r>
            <a:r>
              <a:rPr lang="en-US" b="1" dirty="0" smtClean="0">
                <a:latin typeface="Times New Roman" charset="0"/>
                <a:ea typeface="Times New Roman" charset="0"/>
                <a:cs typeface="Times New Roman" charset="0"/>
              </a:rPr>
              <a:t>2018, </a:t>
            </a:r>
            <a:r>
              <a:rPr lang="en-US" b="1" dirty="0">
                <a:latin typeface="Times New Roman" charset="0"/>
                <a:ea typeface="Times New Roman" charset="0"/>
                <a:cs typeface="Times New Roman" charset="0"/>
              </a:rPr>
              <a:t>Austin, TX</a:t>
            </a:r>
            <a:endParaRPr lang="en-US" dirty="0">
              <a:latin typeface="Times New Roman" charset="0"/>
              <a:ea typeface="Times New Roman" charset="0"/>
              <a:cs typeface="Times New Roman" charset="0"/>
            </a:endParaRPr>
          </a:p>
        </p:txBody>
      </p:sp>
      <p:pic>
        <p:nvPicPr>
          <p:cNvPr id="5" name="Picture 4"/>
          <p:cNvPicPr>
            <a:picLocks noChangeAspect="1"/>
          </p:cNvPicPr>
          <p:nvPr/>
        </p:nvPicPr>
        <p:blipFill>
          <a:blip r:embed="rId2"/>
          <a:stretch>
            <a:fillRect/>
          </a:stretch>
        </p:blipFill>
        <p:spPr>
          <a:xfrm>
            <a:off x="4032596" y="101132"/>
            <a:ext cx="1239861" cy="1222641"/>
          </a:xfrm>
          <a:prstGeom prst="rect">
            <a:avLst/>
          </a:prstGeom>
        </p:spPr>
      </p:pic>
      <p:pic>
        <p:nvPicPr>
          <p:cNvPr id="6" name="Picture 5"/>
          <p:cNvPicPr>
            <a:picLocks noChangeAspect="1"/>
          </p:cNvPicPr>
          <p:nvPr/>
        </p:nvPicPr>
        <p:blipFill>
          <a:blip r:embed="rId3"/>
          <a:stretch>
            <a:fillRect/>
          </a:stretch>
        </p:blipFill>
        <p:spPr>
          <a:xfrm>
            <a:off x="10074168" y="4934629"/>
            <a:ext cx="1863486" cy="1737360"/>
          </a:xfrm>
          <a:prstGeom prst="rect">
            <a:avLst/>
          </a:prstGeom>
        </p:spPr>
      </p:pic>
      <p:pic>
        <p:nvPicPr>
          <p:cNvPr id="7" name="Picture 6"/>
          <p:cNvPicPr>
            <a:picLocks noChangeAspect="1"/>
          </p:cNvPicPr>
          <p:nvPr/>
        </p:nvPicPr>
        <p:blipFill>
          <a:blip r:embed="rId4"/>
          <a:stretch>
            <a:fillRect/>
          </a:stretch>
        </p:blipFill>
        <p:spPr>
          <a:xfrm>
            <a:off x="6795439" y="222231"/>
            <a:ext cx="1409739" cy="99538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32"/>
          <a:stretch/>
        </p:blipFill>
        <p:spPr>
          <a:xfrm>
            <a:off x="140046" y="4960029"/>
            <a:ext cx="2801584" cy="1400275"/>
          </a:xfrm>
          <a:prstGeom prst="rect">
            <a:avLst/>
          </a:prstGeom>
        </p:spPr>
      </p:pic>
    </p:spTree>
    <p:extLst>
      <p:ext uri="{BB962C8B-B14F-4D97-AF65-F5344CB8AC3E}">
        <p14:creationId xmlns:p14="http://schemas.microsoft.com/office/powerpoint/2010/main" val="2095897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8495"/>
            <a:ext cx="10515600" cy="4425436"/>
          </a:xfrm>
        </p:spPr>
        <p:txBody>
          <a:bodyPr>
            <a:normAutofit fontScale="85000" lnSpcReduction="20000"/>
          </a:bodyPr>
          <a:lstStyle/>
          <a:p>
            <a:pPr>
              <a:lnSpc>
                <a:spcPct val="120000"/>
              </a:lnSpc>
              <a:spcBef>
                <a:spcPts val="600"/>
              </a:spcBef>
              <a:spcAft>
                <a:spcPts val="600"/>
              </a:spcAft>
            </a:pPr>
            <a:r>
              <a:rPr lang="en-US" sz="3300" dirty="0">
                <a:latin typeface="Times New Roman" charset="0"/>
                <a:ea typeface="Times New Roman" charset="0"/>
                <a:cs typeface="Times New Roman" charset="0"/>
              </a:rPr>
              <a:t>The NOAA </a:t>
            </a:r>
            <a:r>
              <a:rPr lang="en-US" sz="3300" dirty="0" smtClean="0">
                <a:latin typeface="Times New Roman" charset="0"/>
                <a:ea typeface="Times New Roman" charset="0"/>
                <a:cs typeface="Times New Roman" charset="0"/>
              </a:rPr>
              <a:t>GSI</a:t>
            </a:r>
            <a:r>
              <a:rPr lang="en-US" sz="3300" baseline="30000" dirty="0" smtClean="0">
                <a:latin typeface="Times New Roman" charset="0"/>
                <a:ea typeface="Times New Roman" charset="0"/>
                <a:cs typeface="Times New Roman" charset="0"/>
              </a:rPr>
              <a:t>1</a:t>
            </a:r>
            <a:r>
              <a:rPr lang="en-US" sz="3300" dirty="0" smtClean="0">
                <a:latin typeface="Times New Roman" charset="0"/>
                <a:ea typeface="Times New Roman" charset="0"/>
                <a:cs typeface="Times New Roman" charset="0"/>
              </a:rPr>
              <a:t> </a:t>
            </a:r>
            <a:r>
              <a:rPr lang="en-US" sz="3300" dirty="0">
                <a:latin typeface="Times New Roman" charset="0"/>
                <a:ea typeface="Times New Roman" charset="0"/>
                <a:cs typeface="Times New Roman" charset="0"/>
              </a:rPr>
              <a:t>(3DVAR) data assimilation system is used to assimilate Terra and Aqua MODIS (col. 6) </a:t>
            </a:r>
            <a:r>
              <a:rPr lang="en-US" sz="3300" dirty="0" smtClean="0">
                <a:latin typeface="Times New Roman" charset="0"/>
                <a:ea typeface="Times New Roman" charset="0"/>
                <a:cs typeface="Times New Roman" charset="0"/>
              </a:rPr>
              <a:t>Aerosol Optical Depth (AOD) </a:t>
            </a:r>
            <a:r>
              <a:rPr lang="en-US" sz="3300" dirty="0">
                <a:latin typeface="Times New Roman" charset="0"/>
                <a:ea typeface="Times New Roman" charset="0"/>
                <a:cs typeface="Times New Roman" charset="0"/>
              </a:rPr>
              <a:t>retrievals</a:t>
            </a:r>
            <a:r>
              <a:rPr lang="en-US" sz="3300" dirty="0" smtClean="0">
                <a:latin typeface="Times New Roman" charset="0"/>
                <a:ea typeface="Times New Roman" charset="0"/>
                <a:cs typeface="Times New Roman" charset="0"/>
              </a:rPr>
              <a:t>.</a:t>
            </a:r>
          </a:p>
          <a:p>
            <a:pPr>
              <a:lnSpc>
                <a:spcPct val="120000"/>
              </a:lnSpc>
              <a:spcBef>
                <a:spcPts val="600"/>
              </a:spcBef>
              <a:spcAft>
                <a:spcPts val="600"/>
              </a:spcAft>
            </a:pPr>
            <a:r>
              <a:rPr lang="en-US" altLang="en-US" sz="3300" dirty="0">
                <a:latin typeface="Times New Roman" charset="0"/>
                <a:ea typeface="Times New Roman" charset="0"/>
                <a:cs typeface="Times New Roman" charset="0"/>
              </a:rPr>
              <a:t>GSI uses Community  Radiative Transfer Model (CRTM) </a:t>
            </a:r>
            <a:r>
              <a:rPr lang="en-US" sz="3300" dirty="0">
                <a:latin typeface="Times New Roman" charset="0"/>
                <a:ea typeface="Times New Roman" charset="0"/>
                <a:cs typeface="Times New Roman" charset="0"/>
              </a:rPr>
              <a:t>to calculate AOD</a:t>
            </a:r>
            <a:r>
              <a:rPr lang="en-US" sz="3300" dirty="0" smtClean="0">
                <a:latin typeface="Times New Roman" charset="0"/>
                <a:ea typeface="Times New Roman" charset="0"/>
                <a:cs typeface="Times New Roman" charset="0"/>
              </a:rPr>
              <a:t>.</a:t>
            </a:r>
          </a:p>
          <a:p>
            <a:pPr>
              <a:lnSpc>
                <a:spcPct val="120000"/>
              </a:lnSpc>
              <a:spcBef>
                <a:spcPts val="600"/>
              </a:spcBef>
              <a:spcAft>
                <a:spcPts val="600"/>
              </a:spcAft>
            </a:pPr>
            <a:r>
              <a:rPr lang="en-US" altLang="en-US" sz="3300" b="1" dirty="0" smtClean="0">
                <a:latin typeface="Times New Roman" charset="0"/>
                <a:ea typeface="Times New Roman" charset="0"/>
                <a:cs typeface="Times New Roman" charset="0"/>
              </a:rPr>
              <a:t>Experiment </a:t>
            </a:r>
            <a:r>
              <a:rPr lang="en-US" altLang="en-US" sz="3300" b="1" dirty="0">
                <a:latin typeface="Times New Roman" charset="0"/>
                <a:ea typeface="Times New Roman" charset="0"/>
                <a:cs typeface="Times New Roman" charset="0"/>
              </a:rPr>
              <a:t>design:</a:t>
            </a:r>
          </a:p>
          <a:p>
            <a:pPr lvl="1" algn="just">
              <a:lnSpc>
                <a:spcPct val="120000"/>
              </a:lnSpc>
              <a:spcBef>
                <a:spcPts val="600"/>
              </a:spcBef>
              <a:spcAft>
                <a:spcPts val="600"/>
              </a:spcAft>
              <a:buFont typeface="Arial" charset="0"/>
              <a:buChar char="•"/>
            </a:pPr>
            <a:r>
              <a:rPr lang="en-US" altLang="en-US" sz="2900" b="1" i="1" dirty="0">
                <a:latin typeface="Times New Roman" charset="0"/>
                <a:ea typeface="Times New Roman" charset="0"/>
                <a:cs typeface="Times New Roman" charset="0"/>
              </a:rPr>
              <a:t>WRF-</a:t>
            </a:r>
            <a:r>
              <a:rPr lang="en-US" altLang="en-US" sz="2900" b="1" i="1" dirty="0" err="1">
                <a:latin typeface="Times New Roman" charset="0"/>
                <a:ea typeface="Times New Roman" charset="0"/>
                <a:cs typeface="Times New Roman" charset="0"/>
              </a:rPr>
              <a:t>Chem</a:t>
            </a:r>
            <a:r>
              <a:rPr lang="en-US" altLang="en-US" sz="2900" b="1" i="1" dirty="0">
                <a:latin typeface="Times New Roman" charset="0"/>
                <a:ea typeface="Times New Roman" charset="0"/>
                <a:cs typeface="Times New Roman" charset="0"/>
              </a:rPr>
              <a:t> </a:t>
            </a:r>
            <a:r>
              <a:rPr lang="en-US" altLang="en-US" sz="2900" b="1" i="1" dirty="0" smtClean="0">
                <a:latin typeface="Times New Roman" charset="0"/>
                <a:ea typeface="Times New Roman" charset="0"/>
                <a:cs typeface="Times New Roman" charset="0"/>
              </a:rPr>
              <a:t>Control (30km Domain): </a:t>
            </a:r>
            <a:r>
              <a:rPr lang="en-US" sz="2900" dirty="0">
                <a:latin typeface="Times New Roman" charset="0"/>
                <a:ea typeface="Times New Roman" charset="0"/>
                <a:cs typeface="Times New Roman" charset="0"/>
              </a:rPr>
              <a:t>DOES NOT employ Data Assimilation (DA)</a:t>
            </a:r>
          </a:p>
          <a:p>
            <a:pPr lvl="1" algn="just">
              <a:lnSpc>
                <a:spcPct val="120000"/>
              </a:lnSpc>
              <a:spcBef>
                <a:spcPts val="600"/>
              </a:spcBef>
              <a:spcAft>
                <a:spcPts val="600"/>
              </a:spcAft>
              <a:buFont typeface="Arial" charset="0"/>
              <a:buChar char="•"/>
            </a:pPr>
            <a:r>
              <a:rPr lang="en-US" altLang="en-US" sz="2900" b="1" i="1" dirty="0">
                <a:latin typeface="Times New Roman" charset="0"/>
                <a:ea typeface="Times New Roman" charset="0"/>
                <a:cs typeface="Times New Roman" charset="0"/>
              </a:rPr>
              <a:t>WRF-</a:t>
            </a:r>
            <a:r>
              <a:rPr lang="en-US" altLang="en-US" sz="2900" b="1" i="1" dirty="0" err="1">
                <a:latin typeface="Times New Roman" charset="0"/>
                <a:ea typeface="Times New Roman" charset="0"/>
                <a:cs typeface="Times New Roman" charset="0"/>
              </a:rPr>
              <a:t>Chem</a:t>
            </a:r>
            <a:r>
              <a:rPr lang="en-US" altLang="en-US" sz="2900" b="1" i="1" dirty="0">
                <a:latin typeface="Times New Roman" charset="0"/>
                <a:ea typeface="Times New Roman" charset="0"/>
                <a:cs typeface="Times New Roman" charset="0"/>
              </a:rPr>
              <a:t>/GSI (</a:t>
            </a:r>
            <a:r>
              <a:rPr lang="en-US" altLang="en-US" sz="2900" b="1" i="1" dirty="0" smtClean="0">
                <a:latin typeface="Times New Roman" charset="0"/>
                <a:ea typeface="Times New Roman" charset="0"/>
                <a:cs typeface="Times New Roman" charset="0"/>
              </a:rPr>
              <a:t>30km Domain)</a:t>
            </a:r>
            <a:r>
              <a:rPr lang="en-US" altLang="en-US" sz="2900" b="1" dirty="0" smtClean="0">
                <a:latin typeface="Times New Roman" charset="0"/>
                <a:ea typeface="Times New Roman" charset="0"/>
                <a:cs typeface="Times New Roman" charset="0"/>
              </a:rPr>
              <a:t>: </a:t>
            </a:r>
            <a:r>
              <a:rPr lang="en-US" altLang="en-US" sz="2900" dirty="0">
                <a:latin typeface="Times New Roman" charset="0"/>
                <a:ea typeface="Times New Roman" charset="0"/>
                <a:cs typeface="Times New Roman" charset="0"/>
              </a:rPr>
              <a:t>Employs DA</a:t>
            </a:r>
            <a:r>
              <a:rPr lang="en-US" altLang="en-US" sz="2900" dirty="0" smtClean="0">
                <a:latin typeface="Times New Roman" charset="0"/>
                <a:ea typeface="Times New Roman" charset="0"/>
                <a:cs typeface="Times New Roman" charset="0"/>
              </a:rPr>
              <a:t>.</a:t>
            </a:r>
            <a:endParaRPr lang="en-US" sz="2900" dirty="0">
              <a:latin typeface="Times New Roman" charset="0"/>
              <a:ea typeface="Times New Roman" charset="0"/>
              <a:cs typeface="Times New Roman" charset="0"/>
            </a:endParaRPr>
          </a:p>
        </p:txBody>
      </p:sp>
      <p:sp>
        <p:nvSpPr>
          <p:cNvPr id="4"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Data Assimilation</a:t>
            </a:r>
            <a:endParaRPr lang="en-US" sz="4000" i="1" dirty="0">
              <a:latin typeface="Times New Roman" charset="0"/>
              <a:ea typeface="Times New Roman" charset="0"/>
              <a:cs typeface="Times New Roman" charset="0"/>
            </a:endParaRPr>
          </a:p>
        </p:txBody>
      </p:sp>
      <p:sp>
        <p:nvSpPr>
          <p:cNvPr id="5" name="TextBox 4"/>
          <p:cNvSpPr txBox="1"/>
          <p:nvPr/>
        </p:nvSpPr>
        <p:spPr>
          <a:xfrm>
            <a:off x="1185671" y="6101165"/>
            <a:ext cx="3712899" cy="400110"/>
          </a:xfrm>
          <a:prstGeom prst="rect">
            <a:avLst/>
          </a:prstGeom>
          <a:noFill/>
        </p:spPr>
        <p:txBody>
          <a:bodyPr wrap="square" rtlCol="0">
            <a:spAutoFit/>
          </a:bodyPr>
          <a:lstStyle/>
          <a:p>
            <a:r>
              <a:rPr lang="en-US" sz="1200" baseline="30000" dirty="0">
                <a:latin typeface="Times New Roman" charset="0"/>
                <a:ea typeface="Times New Roman" charset="0"/>
                <a:cs typeface="Times New Roman" charset="0"/>
              </a:rPr>
              <a:t>1  </a:t>
            </a:r>
            <a:r>
              <a:rPr lang="en-US" sz="1200" dirty="0" err="1" smtClean="0">
                <a:latin typeface="Times New Roman" charset="0"/>
                <a:ea typeface="Times New Roman" charset="0"/>
                <a:cs typeface="Times New Roman" charset="0"/>
              </a:rPr>
              <a:t>Gridpoint</a:t>
            </a:r>
            <a:r>
              <a:rPr lang="en-US" sz="1200" dirty="0" smtClean="0">
                <a:latin typeface="Times New Roman" charset="0"/>
                <a:ea typeface="Times New Roman" charset="0"/>
                <a:cs typeface="Times New Roman" charset="0"/>
              </a:rPr>
              <a:t> Statistical Interpolation </a:t>
            </a:r>
            <a:endParaRPr lang="en-US" sz="1200" baseline="30000" dirty="0" smtClean="0">
              <a:latin typeface="Times New Roman" charset="0"/>
              <a:ea typeface="Times New Roman" charset="0"/>
              <a:cs typeface="Times New Roman" charset="0"/>
            </a:endParaRPr>
          </a:p>
          <a:p>
            <a:endParaRPr lang="en-US" sz="1200" baseline="30000" dirty="0">
              <a:latin typeface="Times New Roman" charset="0"/>
              <a:ea typeface="Times New Roman" charset="0"/>
              <a:cs typeface="Times New Roman" charset="0"/>
            </a:endParaRPr>
          </a:p>
        </p:txBody>
      </p:sp>
      <p:sp>
        <p:nvSpPr>
          <p:cNvPr id="6" name="TextBox 5"/>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a:t>
            </a:r>
            <a:r>
              <a:rPr lang="en-US" b="1" u="sng" dirty="0" smtClean="0">
                <a:latin typeface="Times New Roman" charset="0"/>
                <a:ea typeface="Times New Roman" charset="0"/>
                <a:cs typeface="Times New Roman" charset="0"/>
              </a:rPr>
              <a:t>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DISCUSSION</a:t>
            </a:r>
            <a:endParaRPr lang="en-US" dirty="0">
              <a:latin typeface="Times New Roman" charset="0"/>
              <a:ea typeface="Times New Roman" charset="0"/>
              <a:cs typeface="Times New Roman" charset="0"/>
            </a:endParaRPr>
          </a:p>
        </p:txBody>
      </p:sp>
      <p:sp>
        <p:nvSpPr>
          <p:cNvPr id="7" name="Slide Number Placeholder 1"/>
          <p:cNvSpPr>
            <a:spLocks noGrp="1"/>
          </p:cNvSpPr>
          <p:nvPr>
            <p:ph type="sldNum" sz="quarter" idx="12"/>
          </p:nvPr>
        </p:nvSpPr>
        <p:spPr>
          <a:xfrm>
            <a:off x="9263741" y="6356350"/>
            <a:ext cx="2743200" cy="365125"/>
          </a:xfrm>
        </p:spPr>
        <p:txBody>
          <a:bodyPr/>
          <a:lstStyle/>
          <a:p>
            <a:r>
              <a:rPr lang="en-US" dirty="0" smtClean="0"/>
              <a:t>11/18</a:t>
            </a:r>
            <a:endParaRPr lang="en-US" dirty="0"/>
          </a:p>
        </p:txBody>
      </p:sp>
    </p:spTree>
    <p:extLst>
      <p:ext uri="{BB962C8B-B14F-4D97-AF65-F5344CB8AC3E}">
        <p14:creationId xmlns:p14="http://schemas.microsoft.com/office/powerpoint/2010/main" val="598869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Comparison with </a:t>
            </a:r>
            <a:r>
              <a:rPr lang="en-US" sz="3600" i="1" dirty="0" err="1" smtClean="0">
                <a:latin typeface="Times New Roman" charset="0"/>
                <a:ea typeface="Times New Roman" charset="0"/>
                <a:cs typeface="Times New Roman" charset="0"/>
              </a:rPr>
              <a:t>Aeronet</a:t>
            </a:r>
            <a:r>
              <a:rPr lang="en-US" sz="3600" i="1" dirty="0" smtClean="0">
                <a:latin typeface="Times New Roman" charset="0"/>
                <a:ea typeface="Times New Roman" charset="0"/>
                <a:cs typeface="Times New Roman" charset="0"/>
              </a:rPr>
              <a:t> Stations</a:t>
            </a:r>
            <a:endParaRPr lang="en-US" sz="4000" i="1" dirty="0">
              <a:latin typeface="Times New Roman" charset="0"/>
              <a:ea typeface="Times New Roman" charset="0"/>
              <a:cs typeface="Times New Roman" charset="0"/>
            </a:endParaRPr>
          </a:p>
        </p:txBody>
      </p:sp>
      <p:sp>
        <p:nvSpPr>
          <p:cNvPr id="10" name="Slide Number Placeholder 1"/>
          <p:cNvSpPr>
            <a:spLocks noGrp="1"/>
          </p:cNvSpPr>
          <p:nvPr>
            <p:ph type="sldNum" sz="quarter" idx="12"/>
          </p:nvPr>
        </p:nvSpPr>
        <p:spPr>
          <a:xfrm>
            <a:off x="9263741" y="6356350"/>
            <a:ext cx="2743200" cy="365125"/>
          </a:xfrm>
        </p:spPr>
        <p:txBody>
          <a:bodyPr/>
          <a:lstStyle/>
          <a:p>
            <a:r>
              <a:rPr lang="en-US" dirty="0" smtClean="0"/>
              <a:t>12/18</a:t>
            </a:r>
            <a:endParaRPr lang="en-US" dirty="0"/>
          </a:p>
        </p:txBody>
      </p:sp>
      <p:sp>
        <p:nvSpPr>
          <p:cNvPr id="11" name="TextBox 10"/>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RESULTS</a:t>
            </a:r>
            <a:r>
              <a:rPr lang="en-US" dirty="0" smtClean="0">
                <a:latin typeface="Times New Roman" charset="0"/>
                <a:ea typeface="Times New Roman" charset="0"/>
                <a:cs typeface="Times New Roman" charset="0"/>
              </a:rPr>
              <a:t>                      DISCUSSION</a:t>
            </a:r>
            <a:endParaRPr lang="en-US" dirty="0">
              <a:latin typeface="Times New Roman" charset="0"/>
              <a:ea typeface="Times New Roman" charset="0"/>
              <a:cs typeface="Times New Roman" charset="0"/>
            </a:endParaRPr>
          </a:p>
        </p:txBody>
      </p:sp>
      <p:sp>
        <p:nvSpPr>
          <p:cNvPr id="12" name="TextBox 11"/>
          <p:cNvSpPr txBox="1"/>
          <p:nvPr/>
        </p:nvSpPr>
        <p:spPr>
          <a:xfrm>
            <a:off x="4937760" y="1718448"/>
            <a:ext cx="3292577"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AERONET vs Control Run</a:t>
            </a:r>
            <a:endParaRPr lang="en-US" b="1" dirty="0">
              <a:latin typeface="Times New Roman" charset="0"/>
              <a:ea typeface="Times New Roman" charset="0"/>
              <a:cs typeface="Times New Roman" charset="0"/>
            </a:endParaRPr>
          </a:p>
        </p:txBody>
      </p:sp>
      <p:sp>
        <p:nvSpPr>
          <p:cNvPr id="13" name="TextBox 12"/>
          <p:cNvSpPr txBox="1"/>
          <p:nvPr/>
        </p:nvSpPr>
        <p:spPr>
          <a:xfrm>
            <a:off x="729937" y="1718448"/>
            <a:ext cx="3224546"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AERONET Stations</a:t>
            </a:r>
            <a:endParaRPr lang="en-US" b="1" dirty="0">
              <a:latin typeface="Times New Roman" charset="0"/>
              <a:ea typeface="Times New Roman" charset="0"/>
              <a:cs typeface="Times New Roman"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004" t="8693" r="18364" b="6313"/>
          <a:stretch/>
        </p:blipFill>
        <p:spPr>
          <a:xfrm>
            <a:off x="768037" y="2045984"/>
            <a:ext cx="3604393" cy="3912913"/>
          </a:xfrm>
          <a:prstGeom prst="rect">
            <a:avLst/>
          </a:prstGeom>
        </p:spPr>
      </p:pic>
      <p:sp>
        <p:nvSpPr>
          <p:cNvPr id="14" name="TextBox 13"/>
          <p:cNvSpPr txBox="1"/>
          <p:nvPr/>
        </p:nvSpPr>
        <p:spPr>
          <a:xfrm>
            <a:off x="8501361" y="1720585"/>
            <a:ext cx="3517964"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AERONET vs Assimilation Run</a:t>
            </a:r>
            <a:endParaRPr lang="en-US" b="1" dirty="0">
              <a:latin typeface="Times New Roman" charset="0"/>
              <a:ea typeface="Times New Roman" charset="0"/>
              <a:cs typeface="Times New Roman" charset="0"/>
            </a:endParaRPr>
          </a:p>
        </p:txBody>
      </p:sp>
      <p:sp>
        <p:nvSpPr>
          <p:cNvPr id="5" name="TextBox 4"/>
          <p:cNvSpPr txBox="1"/>
          <p:nvPr/>
        </p:nvSpPr>
        <p:spPr>
          <a:xfrm>
            <a:off x="4991100" y="5628640"/>
            <a:ext cx="6271261"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Assimilation improves correlation and reduces RMS errors but increases bias compared to </a:t>
            </a:r>
            <a:r>
              <a:rPr lang="en-US" sz="2000" dirty="0" err="1" smtClean="0">
                <a:latin typeface="Times New Roman" panose="02020603050405020304" pitchFamily="18" charset="0"/>
                <a:cs typeface="Times New Roman" panose="02020603050405020304" pitchFamily="18" charset="0"/>
              </a:rPr>
              <a:t>Aeronet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72" t="13636" r="52400"/>
          <a:stretch/>
        </p:blipFill>
        <p:spPr>
          <a:xfrm>
            <a:off x="4480560" y="2011680"/>
            <a:ext cx="3743427" cy="356616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146" t="13636" r="52525"/>
          <a:stretch/>
        </p:blipFill>
        <p:spPr>
          <a:xfrm>
            <a:off x="8141957" y="2011680"/>
            <a:ext cx="3743425" cy="3566160"/>
          </a:xfrm>
          <a:prstGeom prst="rect">
            <a:avLst/>
          </a:prstGeom>
        </p:spPr>
      </p:pic>
      <p:sp>
        <p:nvSpPr>
          <p:cNvPr id="15" name="Rectangle 14"/>
          <p:cNvSpPr/>
          <p:nvPr/>
        </p:nvSpPr>
        <p:spPr>
          <a:xfrm>
            <a:off x="9220201" y="2066132"/>
            <a:ext cx="640080" cy="182880"/>
          </a:xfrm>
          <a:prstGeom prst="rect">
            <a:avLst/>
          </a:prstGeom>
          <a:solidFill>
            <a:schemeClr val="accent6">
              <a:lumMod val="75000"/>
              <a:alpha val="49000"/>
            </a:schemeClr>
          </a:solidFill>
          <a:ln>
            <a:solidFill>
              <a:schemeClr val="accent6">
                <a:lumMod val="7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10701" y="2536032"/>
            <a:ext cx="640080" cy="182880"/>
          </a:xfrm>
          <a:prstGeom prst="rect">
            <a:avLst/>
          </a:prstGeom>
          <a:solidFill>
            <a:schemeClr val="accent6">
              <a:lumMod val="75000"/>
              <a:alpha val="49000"/>
            </a:schemeClr>
          </a:solidFill>
          <a:ln>
            <a:solidFill>
              <a:schemeClr val="accent6">
                <a:lumMod val="7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15501" y="2282032"/>
            <a:ext cx="640080" cy="182880"/>
          </a:xfrm>
          <a:prstGeom prst="rect">
            <a:avLst/>
          </a:prstGeom>
          <a:solidFill>
            <a:srgbClr val="C00000">
              <a:alpha val="49000"/>
            </a:srgbClr>
          </a:solidFill>
          <a:ln>
            <a:solidFill>
              <a:srgbClr val="C0000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837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Statistical Analysis</a:t>
            </a:r>
            <a:endParaRPr lang="en-US" sz="4000" i="1" dirty="0">
              <a:latin typeface="Times New Roman" charset="0"/>
              <a:ea typeface="Times New Roman" charset="0"/>
              <a:cs typeface="Times New Roman"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160" r="6223" b="6420"/>
          <a:stretch/>
        </p:blipFill>
        <p:spPr>
          <a:xfrm>
            <a:off x="241300" y="2011680"/>
            <a:ext cx="4431624" cy="3155786"/>
          </a:xfrm>
          <a:prstGeom prst="rect">
            <a:avLst/>
          </a:prstGeom>
        </p:spPr>
      </p:pic>
      <p:sp>
        <p:nvSpPr>
          <p:cNvPr id="9" name="TextBox 8"/>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RESULTS</a:t>
            </a:r>
            <a:r>
              <a:rPr lang="en-US" dirty="0" smtClean="0">
                <a:latin typeface="Times New Roman" charset="0"/>
                <a:ea typeface="Times New Roman" charset="0"/>
                <a:cs typeface="Times New Roman" charset="0"/>
              </a:rPr>
              <a:t>                       DISCUSSION</a:t>
            </a:r>
            <a:endParaRPr lang="en-US" dirty="0">
              <a:latin typeface="Times New Roman" charset="0"/>
              <a:ea typeface="Times New Roman" charset="0"/>
              <a:cs typeface="Times New Roman" charset="0"/>
            </a:endParaRPr>
          </a:p>
        </p:txBody>
      </p:sp>
      <p:sp>
        <p:nvSpPr>
          <p:cNvPr id="10" name="Slide Number Placeholder 1"/>
          <p:cNvSpPr>
            <a:spLocks noGrp="1"/>
          </p:cNvSpPr>
          <p:nvPr>
            <p:ph type="sldNum" sz="quarter" idx="12"/>
          </p:nvPr>
        </p:nvSpPr>
        <p:spPr>
          <a:xfrm>
            <a:off x="9263741" y="6356350"/>
            <a:ext cx="2743200" cy="365125"/>
          </a:xfrm>
        </p:spPr>
        <p:txBody>
          <a:bodyPr/>
          <a:lstStyle/>
          <a:p>
            <a:r>
              <a:rPr lang="en-US" dirty="0" smtClean="0"/>
              <a:t>13/18</a:t>
            </a:r>
            <a:endParaRPr lang="en-US" dirty="0"/>
          </a:p>
        </p:txBody>
      </p:sp>
      <p:sp>
        <p:nvSpPr>
          <p:cNvPr id="2" name="TextBox 1"/>
          <p:cNvSpPr txBox="1"/>
          <p:nvPr/>
        </p:nvSpPr>
        <p:spPr>
          <a:xfrm>
            <a:off x="5118099" y="1649413"/>
            <a:ext cx="3292577" cy="353943"/>
          </a:xfrm>
          <a:prstGeom prst="rect">
            <a:avLst/>
          </a:prstGeom>
          <a:solidFill>
            <a:schemeClr val="bg1"/>
          </a:solidFill>
        </p:spPr>
        <p:txBody>
          <a:bodyPr wrap="square" rtlCol="0">
            <a:spAutoFit/>
          </a:bodyPr>
          <a:lstStyle/>
          <a:p>
            <a:pPr algn="ctr"/>
            <a:r>
              <a:rPr lang="en-US" sz="1700" b="1" dirty="0" smtClean="0">
                <a:latin typeface="Times New Roman" charset="0"/>
                <a:ea typeface="Times New Roman" charset="0"/>
                <a:cs typeface="Times New Roman" charset="0"/>
              </a:rPr>
              <a:t>Ground Obs. vs Control Run</a:t>
            </a:r>
            <a:endParaRPr lang="en-US" sz="1700" b="1" dirty="0">
              <a:latin typeface="Times New Roman" charset="0"/>
              <a:ea typeface="Times New Roman" charset="0"/>
              <a:cs typeface="Times New Roman" charset="0"/>
            </a:endParaRPr>
          </a:p>
        </p:txBody>
      </p:sp>
      <p:sp>
        <p:nvSpPr>
          <p:cNvPr id="11" name="TextBox 10"/>
          <p:cNvSpPr txBox="1"/>
          <p:nvPr/>
        </p:nvSpPr>
        <p:spPr>
          <a:xfrm>
            <a:off x="8612013" y="1680972"/>
            <a:ext cx="3579987" cy="353943"/>
          </a:xfrm>
          <a:prstGeom prst="rect">
            <a:avLst/>
          </a:prstGeom>
          <a:noFill/>
        </p:spPr>
        <p:txBody>
          <a:bodyPr wrap="square" rtlCol="0">
            <a:spAutoFit/>
          </a:bodyPr>
          <a:lstStyle/>
          <a:p>
            <a:pPr algn="ctr"/>
            <a:r>
              <a:rPr lang="en-US" sz="1700" b="1" dirty="0">
                <a:latin typeface="Times New Roman" charset="0"/>
                <a:ea typeface="Times New Roman" charset="0"/>
                <a:cs typeface="Times New Roman" charset="0"/>
              </a:rPr>
              <a:t>Ground Obs. vs </a:t>
            </a:r>
            <a:r>
              <a:rPr lang="en-US" sz="1700" b="1" dirty="0" smtClean="0">
                <a:latin typeface="Times New Roman" charset="0"/>
                <a:ea typeface="Times New Roman" charset="0"/>
                <a:cs typeface="Times New Roman" charset="0"/>
              </a:rPr>
              <a:t>Assimilation Run</a:t>
            </a:r>
            <a:endParaRPr lang="en-US" sz="1700" b="1" dirty="0">
              <a:latin typeface="Times New Roman" charset="0"/>
              <a:ea typeface="Times New Roman" charset="0"/>
              <a:cs typeface="Times New Roman" charset="0"/>
            </a:endParaRPr>
          </a:p>
        </p:txBody>
      </p:sp>
      <p:sp>
        <p:nvSpPr>
          <p:cNvPr id="12" name="TextBox 11"/>
          <p:cNvSpPr txBox="1"/>
          <p:nvPr/>
        </p:nvSpPr>
        <p:spPr>
          <a:xfrm>
            <a:off x="588233" y="1719072"/>
            <a:ext cx="4035042" cy="369332"/>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Time-series Comparisons</a:t>
            </a:r>
            <a:endParaRPr lang="en-US" b="1" dirty="0">
              <a:latin typeface="Times New Roman" charset="0"/>
              <a:ea typeface="Times New Roman" charset="0"/>
              <a:cs typeface="Times New Roman" charset="0"/>
            </a:endParaRPr>
          </a:p>
        </p:txBody>
      </p:sp>
      <p:sp>
        <p:nvSpPr>
          <p:cNvPr id="6" name="Oval 5"/>
          <p:cNvSpPr/>
          <p:nvPr/>
        </p:nvSpPr>
        <p:spPr>
          <a:xfrm>
            <a:off x="1981200" y="2971800"/>
            <a:ext cx="698500" cy="1536700"/>
          </a:xfrm>
          <a:prstGeom prst="ellipse">
            <a:avLst/>
          </a:prstGeom>
          <a:no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7703" t="19259" r="16296" b="1991"/>
          <a:stretch/>
        </p:blipFill>
        <p:spPr>
          <a:xfrm>
            <a:off x="4810760" y="2011680"/>
            <a:ext cx="3529875" cy="292608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7852" t="19260" r="16711" b="1990"/>
          <a:stretch/>
        </p:blipFill>
        <p:spPr>
          <a:xfrm>
            <a:off x="8429441" y="2011680"/>
            <a:ext cx="3503710" cy="2926080"/>
          </a:xfrm>
          <a:prstGeom prst="rect">
            <a:avLst/>
          </a:prstGeom>
        </p:spPr>
      </p:pic>
      <p:sp>
        <p:nvSpPr>
          <p:cNvPr id="20" name="Rectangle 19"/>
          <p:cNvSpPr/>
          <p:nvPr/>
        </p:nvSpPr>
        <p:spPr>
          <a:xfrm>
            <a:off x="9512301" y="2028032"/>
            <a:ext cx="640080" cy="164592"/>
          </a:xfrm>
          <a:prstGeom prst="rect">
            <a:avLst/>
          </a:prstGeom>
          <a:solidFill>
            <a:schemeClr val="accent6">
              <a:lumMod val="75000"/>
              <a:alpha val="49000"/>
            </a:schemeClr>
          </a:solidFill>
          <a:ln>
            <a:solidFill>
              <a:schemeClr val="accent6">
                <a:lumMod val="7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982201" y="2218532"/>
            <a:ext cx="640080" cy="164592"/>
          </a:xfrm>
          <a:prstGeom prst="rect">
            <a:avLst/>
          </a:prstGeom>
          <a:solidFill>
            <a:schemeClr val="accent6">
              <a:lumMod val="75000"/>
              <a:alpha val="49000"/>
            </a:schemeClr>
          </a:solidFill>
          <a:ln>
            <a:solidFill>
              <a:schemeClr val="accent6">
                <a:lumMod val="7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8201" y="2421732"/>
            <a:ext cx="640080" cy="164592"/>
          </a:xfrm>
          <a:prstGeom prst="rect">
            <a:avLst/>
          </a:prstGeom>
          <a:solidFill>
            <a:schemeClr val="accent6">
              <a:lumMod val="75000"/>
              <a:alpha val="49000"/>
            </a:schemeClr>
          </a:solidFill>
          <a:ln>
            <a:solidFill>
              <a:schemeClr val="accent6">
                <a:lumMod val="7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91100" y="5628640"/>
            <a:ext cx="6271261"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Assimilation improves correlation and reduces RMS errors and bias compared to ground observations.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0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a:t>
            </a:r>
            <a:r>
              <a:rPr lang="en-US" b="1" u="sng" dirty="0" smtClean="0">
                <a:latin typeface="Times New Roman" charset="0"/>
                <a:ea typeface="Times New Roman" charset="0"/>
                <a:cs typeface="Times New Roman" charset="0"/>
              </a:rPr>
              <a:t>DISCUSSION</a:t>
            </a:r>
            <a:endParaRPr lang="en-US" b="1" u="sng" dirty="0">
              <a:latin typeface="Times New Roman" charset="0"/>
              <a:ea typeface="Times New Roman" charset="0"/>
              <a:cs typeface="Times New Roman" charset="0"/>
            </a:endParaRPr>
          </a:p>
        </p:txBody>
      </p:sp>
      <p:sp>
        <p:nvSpPr>
          <p:cNvPr id="8" name="Title 1"/>
          <p:cNvSpPr>
            <a:spLocks noGrp="1"/>
          </p:cNvSpPr>
          <p:nvPr>
            <p:ph type="title"/>
          </p:nvPr>
        </p:nvSpPr>
        <p:spPr>
          <a:xfrm>
            <a:off x="838200" y="137160"/>
            <a:ext cx="10515600" cy="1325880"/>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Synoptic Analysis</a:t>
            </a:r>
            <a:endParaRPr lang="en-US" sz="4000" i="1" dirty="0">
              <a:latin typeface="Times New Roman" charset="0"/>
              <a:ea typeface="Times New Roman" charset="0"/>
              <a:cs typeface="Times New Roman"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072" b="1"/>
          <a:stretch/>
        </p:blipFill>
        <p:spPr>
          <a:xfrm>
            <a:off x="1330956" y="1501022"/>
            <a:ext cx="3797187" cy="1212774"/>
          </a:xfrm>
          <a:prstGeom prst="rect">
            <a:avLst/>
          </a:prstGeom>
        </p:spPr>
      </p:pic>
      <p:sp>
        <p:nvSpPr>
          <p:cNvPr id="12" name="TextBox 11"/>
          <p:cNvSpPr txBox="1"/>
          <p:nvPr/>
        </p:nvSpPr>
        <p:spPr>
          <a:xfrm>
            <a:off x="5255233" y="1436159"/>
            <a:ext cx="6479567" cy="1323439"/>
          </a:xfrm>
          <a:prstGeom prst="rect">
            <a:avLst/>
          </a:prstGeom>
          <a:noFill/>
        </p:spPr>
        <p:txBody>
          <a:bodyPr wrap="square" rtlCol="0">
            <a:spAutoFit/>
          </a:bodyPr>
          <a:lstStyle/>
          <a:p>
            <a:r>
              <a:rPr lang="en-US" sz="2000" dirty="0" err="1" smtClean="0">
                <a:latin typeface="Times New Roman" charset="0"/>
                <a:ea typeface="Times New Roman" charset="0"/>
                <a:cs typeface="Times New Roman" charset="0"/>
              </a:rPr>
              <a:t>Sharav</a:t>
            </a:r>
            <a:r>
              <a:rPr lang="en-US" sz="2000" dirty="0" smtClean="0">
                <a:latin typeface="Times New Roman" charset="0"/>
                <a:ea typeface="Times New Roman" charset="0"/>
                <a:cs typeface="Times New Roman" charset="0"/>
              </a:rPr>
              <a:t> cyclone that transports dust </a:t>
            </a:r>
            <a:r>
              <a:rPr lang="en-US" sz="2000" dirty="0">
                <a:latin typeface="Times New Roman" charset="0"/>
                <a:ea typeface="Times New Roman" charset="0"/>
                <a:cs typeface="Times New Roman" charset="0"/>
              </a:rPr>
              <a:t>toward Europe and the Mediterranean </a:t>
            </a:r>
            <a:r>
              <a:rPr lang="en-US" sz="2000" dirty="0" smtClean="0">
                <a:latin typeface="Times New Roman" charset="0"/>
                <a:ea typeface="Times New Roman" charset="0"/>
                <a:cs typeface="Times New Roman" charset="0"/>
              </a:rPr>
              <a:t>Basin develops </a:t>
            </a:r>
            <a:r>
              <a:rPr lang="en-US" sz="2000" dirty="0">
                <a:latin typeface="Times New Roman" charset="0"/>
                <a:ea typeface="Times New Roman" charset="0"/>
                <a:cs typeface="Times New Roman" charset="0"/>
              </a:rPr>
              <a:t>on the downwind </a:t>
            </a:r>
            <a:r>
              <a:rPr lang="en-US" sz="2000" dirty="0" smtClean="0">
                <a:latin typeface="Times New Roman" charset="0"/>
                <a:ea typeface="Times New Roman" charset="0"/>
                <a:cs typeface="Times New Roman" charset="0"/>
              </a:rPr>
              <a:t>of </a:t>
            </a:r>
            <a:r>
              <a:rPr lang="en-US" sz="2000" dirty="0">
                <a:latin typeface="Times New Roman" charset="0"/>
                <a:ea typeface="Times New Roman" charset="0"/>
                <a:cs typeface="Times New Roman" charset="0"/>
              </a:rPr>
              <a:t>Atlas Mountains due to the strong thermal difference along the northern African </a:t>
            </a:r>
            <a:r>
              <a:rPr lang="en-US" sz="2000" dirty="0" smtClean="0">
                <a:latin typeface="Times New Roman" charset="0"/>
                <a:ea typeface="Times New Roman" charset="0"/>
                <a:cs typeface="Times New Roman" charset="0"/>
              </a:rPr>
              <a:t>coast (</a:t>
            </a:r>
            <a:r>
              <a:rPr lang="en-US" sz="2000" dirty="0" err="1" smtClean="0">
                <a:latin typeface="Times New Roman" charset="0"/>
                <a:ea typeface="Times New Roman" charset="0"/>
                <a:cs typeface="Times New Roman" charset="0"/>
              </a:rPr>
              <a:t>Karam</a:t>
            </a:r>
            <a:r>
              <a:rPr lang="en-US" sz="2000" dirty="0" smtClean="0">
                <a:latin typeface="Times New Roman" charset="0"/>
                <a:ea typeface="Times New Roman" charset="0"/>
                <a:cs typeface="Times New Roman" charset="0"/>
              </a:rPr>
              <a:t> et al., 2009).</a:t>
            </a:r>
            <a:endParaRPr lang="en-US" sz="2000" dirty="0">
              <a:latin typeface="Times New Roman" charset="0"/>
              <a:ea typeface="Times New Roman" charset="0"/>
              <a:cs typeface="Times New Roman"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9021" t="4872" r="8120" b="1991"/>
          <a:stretch/>
        </p:blipFill>
        <p:spPr>
          <a:xfrm>
            <a:off x="8078364" y="2971800"/>
            <a:ext cx="3050602" cy="3429000"/>
          </a:xfrm>
          <a:prstGeom prst="rect">
            <a:avLst/>
          </a:prstGeom>
        </p:spPr>
      </p:pic>
      <p:sp>
        <p:nvSpPr>
          <p:cNvPr id="10" name="Slide Number Placeholder 1"/>
          <p:cNvSpPr>
            <a:spLocks noGrp="1"/>
          </p:cNvSpPr>
          <p:nvPr>
            <p:ph type="sldNum" sz="quarter" idx="12"/>
          </p:nvPr>
        </p:nvSpPr>
        <p:spPr>
          <a:xfrm>
            <a:off x="9263741" y="6356350"/>
            <a:ext cx="2743200" cy="365125"/>
          </a:xfrm>
        </p:spPr>
        <p:txBody>
          <a:bodyPr/>
          <a:lstStyle/>
          <a:p>
            <a:r>
              <a:rPr lang="en-US" dirty="0" smtClean="0"/>
              <a:t>14/18</a:t>
            </a:r>
            <a:endParaRPr lang="en-US"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431" t="5229" r="7386" b="1991"/>
          <a:stretch/>
        </p:blipFill>
        <p:spPr>
          <a:xfrm>
            <a:off x="4625791" y="2971800"/>
            <a:ext cx="3111251" cy="3429000"/>
          </a:xfrm>
          <a:prstGeom prst="rect">
            <a:avLst/>
          </a:prstGeom>
        </p:spPr>
      </p:pic>
      <p:sp>
        <p:nvSpPr>
          <p:cNvPr id="3" name="TextBox 2"/>
          <p:cNvSpPr txBox="1"/>
          <p:nvPr/>
        </p:nvSpPr>
        <p:spPr>
          <a:xfrm>
            <a:off x="4645410" y="2787011"/>
            <a:ext cx="3030259" cy="353943"/>
          </a:xfrm>
          <a:prstGeom prst="rect">
            <a:avLst/>
          </a:prstGeom>
          <a:solidFill>
            <a:schemeClr val="bg1"/>
          </a:solidFill>
        </p:spPr>
        <p:txBody>
          <a:bodyPr wrap="square" rtlCol="0">
            <a:spAutoFit/>
          </a:bodyPr>
          <a:lstStyle/>
          <a:p>
            <a:pPr algn="ctr"/>
            <a:r>
              <a:rPr lang="en-US" sz="1700" b="1" dirty="0" smtClean="0">
                <a:latin typeface="Times New Roman" charset="0"/>
                <a:ea typeface="Times New Roman" charset="0"/>
                <a:cs typeface="Times New Roman" charset="0"/>
              </a:rPr>
              <a:t>WRF-CHEM COT </a:t>
            </a:r>
            <a:endParaRPr lang="en-US" sz="1700" b="1" dirty="0">
              <a:latin typeface="Times New Roman" charset="0"/>
              <a:ea typeface="Times New Roman" charset="0"/>
              <a:cs typeface="Times New Roman" charset="0"/>
            </a:endParaRPr>
          </a:p>
        </p:txBody>
      </p:sp>
      <p:pic>
        <p:nvPicPr>
          <p:cNvPr id="1026" name="Picture 2" descr="Image result for cyclone symbol weather"/>
          <p:cNvPicPr>
            <a:picLocks noChangeAspect="1" noChangeArrowheads="1"/>
          </p:cNvPicPr>
          <p:nvPr/>
        </p:nvPicPr>
        <p:blipFill rotWithShape="1">
          <a:blip r:embed="rId6">
            <a:extLst>
              <a:ext uri="{28A0092B-C50C-407E-A947-70E740481C1C}">
                <a14:useLocalDpi xmlns:a14="http://schemas.microsoft.com/office/drawing/2010/main" val="0"/>
              </a:ext>
            </a:extLst>
          </a:blip>
          <a:srcRect l="72686" t="5936" r="12768" b="73022"/>
          <a:stretch/>
        </p:blipFill>
        <p:spPr bwMode="auto">
          <a:xfrm>
            <a:off x="2888369" y="1684566"/>
            <a:ext cx="381000" cy="384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83584" y="2021678"/>
            <a:ext cx="1258116" cy="369332"/>
          </a:xfrm>
          <a:prstGeom prst="rect">
            <a:avLst/>
          </a:prstGeom>
          <a:noFill/>
        </p:spPr>
        <p:txBody>
          <a:bodyPr wrap="square" rtlCol="0">
            <a:spAutoFit/>
          </a:bodyPr>
          <a:lstStyle/>
          <a:p>
            <a:r>
              <a:rPr lang="en-US" b="1" dirty="0" smtClean="0">
                <a:latin typeface="Times New Roman" charset="0"/>
                <a:ea typeface="Times New Roman" charset="0"/>
                <a:cs typeface="Times New Roman" charset="0"/>
              </a:rPr>
              <a:t>Africa</a:t>
            </a:r>
            <a:endParaRPr lang="en-US" b="1" dirty="0">
              <a:latin typeface="Times New Roman" charset="0"/>
              <a:ea typeface="Times New Roman" charset="0"/>
              <a:cs typeface="Times New Roman" charset="0"/>
            </a:endParaRPr>
          </a:p>
        </p:txBody>
      </p:sp>
      <p:sp>
        <p:nvSpPr>
          <p:cNvPr id="17" name="TextBox 16"/>
          <p:cNvSpPr txBox="1"/>
          <p:nvPr/>
        </p:nvSpPr>
        <p:spPr>
          <a:xfrm>
            <a:off x="8097984" y="2795837"/>
            <a:ext cx="3071656" cy="353943"/>
          </a:xfrm>
          <a:prstGeom prst="rect">
            <a:avLst/>
          </a:prstGeom>
          <a:solidFill>
            <a:schemeClr val="bg1"/>
          </a:solidFill>
        </p:spPr>
        <p:txBody>
          <a:bodyPr wrap="square" rtlCol="0">
            <a:spAutoFit/>
          </a:bodyPr>
          <a:lstStyle/>
          <a:p>
            <a:pPr algn="ctr"/>
            <a:r>
              <a:rPr lang="en-US" sz="1700" b="1" dirty="0" smtClean="0">
                <a:latin typeface="Times New Roman" charset="0"/>
                <a:ea typeface="Times New Roman" charset="0"/>
                <a:cs typeface="Times New Roman" charset="0"/>
              </a:rPr>
              <a:t>MODIS (Aqua) COT </a:t>
            </a:r>
            <a:endParaRPr lang="en-US" sz="1700" b="1" dirty="0">
              <a:latin typeface="Times New Roman" charset="0"/>
              <a:ea typeface="Times New Roman" charset="0"/>
              <a:cs typeface="Times New Roman" charset="0"/>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458" t="6064" r="7503"/>
          <a:stretch/>
        </p:blipFill>
        <p:spPr>
          <a:xfrm>
            <a:off x="1188720" y="2971800"/>
            <a:ext cx="3104242" cy="3429000"/>
          </a:xfrm>
          <a:prstGeom prst="rect">
            <a:avLst/>
          </a:prstGeom>
        </p:spPr>
      </p:pic>
      <p:sp>
        <p:nvSpPr>
          <p:cNvPr id="19" name="TextBox 18"/>
          <p:cNvSpPr txBox="1"/>
          <p:nvPr/>
        </p:nvSpPr>
        <p:spPr>
          <a:xfrm>
            <a:off x="1334355" y="2758252"/>
            <a:ext cx="2971979" cy="353943"/>
          </a:xfrm>
          <a:prstGeom prst="rect">
            <a:avLst/>
          </a:prstGeom>
          <a:solidFill>
            <a:schemeClr val="bg1"/>
          </a:solidFill>
        </p:spPr>
        <p:txBody>
          <a:bodyPr wrap="square" rtlCol="0">
            <a:spAutoFit/>
          </a:bodyPr>
          <a:lstStyle/>
          <a:p>
            <a:r>
              <a:rPr lang="en-US" sz="1700" b="1" dirty="0" smtClean="0">
                <a:latin typeface="Times New Roman" charset="0"/>
                <a:ea typeface="Times New Roman" charset="0"/>
                <a:cs typeface="Times New Roman" charset="0"/>
              </a:rPr>
              <a:t>WRF-CHEM Surface PM</a:t>
            </a:r>
            <a:r>
              <a:rPr lang="en-US" sz="1700" b="1" baseline="-25000" dirty="0" smtClean="0">
                <a:latin typeface="Times New Roman" charset="0"/>
                <a:ea typeface="Times New Roman" charset="0"/>
                <a:cs typeface="Times New Roman" charset="0"/>
              </a:rPr>
              <a:t>10</a:t>
            </a:r>
            <a:endParaRPr lang="en-US" sz="1700" b="1" dirty="0">
              <a:latin typeface="Times New Roman" charset="0"/>
              <a:ea typeface="Times New Roman" charset="0"/>
              <a:cs typeface="Times New Roman" charset="0"/>
            </a:endParaRPr>
          </a:p>
        </p:txBody>
      </p:sp>
      <p:sp>
        <p:nvSpPr>
          <p:cNvPr id="9" name="Oval 8"/>
          <p:cNvSpPr/>
          <p:nvPr/>
        </p:nvSpPr>
        <p:spPr>
          <a:xfrm rot="2295677">
            <a:off x="5568737" y="4516067"/>
            <a:ext cx="376127" cy="1143000"/>
          </a:xfrm>
          <a:prstGeom prst="ellipse">
            <a:avLst/>
          </a:pr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295677">
            <a:off x="8870737" y="4592267"/>
            <a:ext cx="376127" cy="1143000"/>
          </a:xfrm>
          <a:prstGeom prst="ellipse">
            <a:avLst/>
          </a:pr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a:t>
            </a:r>
            <a:r>
              <a:rPr lang="en-US" b="1" u="sng" dirty="0" smtClean="0">
                <a:latin typeface="Times New Roman" charset="0"/>
                <a:ea typeface="Times New Roman" charset="0"/>
                <a:cs typeface="Times New Roman" charset="0"/>
              </a:rPr>
              <a:t>DISCUSSION</a:t>
            </a:r>
            <a:endParaRPr lang="en-US" b="1" u="sng" dirty="0">
              <a:latin typeface="Times New Roman" charset="0"/>
              <a:ea typeface="Times New Roman" charset="0"/>
              <a:cs typeface="Times New Roman" charset="0"/>
            </a:endParaRPr>
          </a:p>
        </p:txBody>
      </p:sp>
      <p:sp>
        <p:nvSpPr>
          <p:cNvPr id="6"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Synoptic Analysis</a:t>
            </a:r>
            <a:endParaRPr lang="en-US" sz="4000" i="1" dirty="0">
              <a:latin typeface="Times New Roman" charset="0"/>
              <a:ea typeface="Times New Roman" charset="0"/>
              <a:cs typeface="Times New Roman"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817" t="5177" r="8362" b="2771"/>
          <a:stretch/>
        </p:blipFill>
        <p:spPr>
          <a:xfrm>
            <a:off x="8074152" y="2971800"/>
            <a:ext cx="3085144" cy="3429000"/>
          </a:xfrm>
          <a:prstGeom prst="rect">
            <a:avLst/>
          </a:prstGeom>
        </p:spPr>
      </p:pic>
      <p:sp>
        <p:nvSpPr>
          <p:cNvPr id="8" name="Slide Number Placeholder 1"/>
          <p:cNvSpPr>
            <a:spLocks noGrp="1"/>
          </p:cNvSpPr>
          <p:nvPr>
            <p:ph type="sldNum" sz="quarter" idx="12"/>
          </p:nvPr>
        </p:nvSpPr>
        <p:spPr>
          <a:xfrm>
            <a:off x="9263741" y="6356350"/>
            <a:ext cx="2743200" cy="365125"/>
          </a:xfrm>
        </p:spPr>
        <p:txBody>
          <a:bodyPr/>
          <a:lstStyle/>
          <a:p>
            <a:r>
              <a:rPr lang="en-US" dirty="0" smtClean="0"/>
              <a:t>15/18</a:t>
            </a:r>
            <a:endParaRPr lang="en-US"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225" t="5283" r="8377" b="2038"/>
          <a:stretch/>
        </p:blipFill>
        <p:spPr>
          <a:xfrm>
            <a:off x="4626864" y="2971800"/>
            <a:ext cx="3085618" cy="3429000"/>
          </a:xfrm>
          <a:prstGeom prst="rect">
            <a:avLst/>
          </a:prstGeom>
        </p:spPr>
      </p:pic>
      <p:sp>
        <p:nvSpPr>
          <p:cNvPr id="2" name="TextBox 1"/>
          <p:cNvSpPr txBox="1"/>
          <p:nvPr/>
        </p:nvSpPr>
        <p:spPr>
          <a:xfrm>
            <a:off x="838200" y="1508443"/>
            <a:ext cx="10515600" cy="1015663"/>
          </a:xfrm>
          <a:prstGeom prst="rect">
            <a:avLst/>
          </a:prstGeom>
          <a:noFill/>
        </p:spPr>
        <p:txBody>
          <a:bodyPr wrap="square" rtlCol="0">
            <a:spAutoFit/>
          </a:bodyPr>
          <a:lstStyle/>
          <a:p>
            <a:pPr algn="just"/>
            <a:r>
              <a:rPr lang="en-US" sz="2000" dirty="0" smtClean="0">
                <a:latin typeface="Times New Roman" charset="0"/>
                <a:ea typeface="Times New Roman" charset="0"/>
                <a:cs typeface="Times New Roman" charset="0"/>
              </a:rPr>
              <a:t>Errors </a:t>
            </a:r>
            <a:r>
              <a:rPr lang="en-US" sz="2000" dirty="0">
                <a:latin typeface="Times New Roman" charset="0"/>
                <a:ea typeface="Times New Roman" charset="0"/>
                <a:cs typeface="Times New Roman" charset="0"/>
              </a:rPr>
              <a:t>in synoptic transport cause an </a:t>
            </a:r>
            <a:r>
              <a:rPr lang="en-US" sz="2000" b="1" dirty="0" smtClean="0">
                <a:latin typeface="Times New Roman" charset="0"/>
                <a:ea typeface="Times New Roman" charset="0"/>
                <a:cs typeface="Times New Roman" charset="0"/>
              </a:rPr>
              <a:t>overestimate</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in surface PM</a:t>
            </a:r>
            <a:r>
              <a:rPr lang="en-US" sz="2000" baseline="-25000" dirty="0">
                <a:latin typeface="Times New Roman" charset="0"/>
                <a:ea typeface="Times New Roman" charset="0"/>
                <a:cs typeface="Times New Roman" charset="0"/>
              </a:rPr>
              <a:t>10</a:t>
            </a:r>
            <a:r>
              <a:rPr lang="en-US" sz="2000" dirty="0">
                <a:latin typeface="Times New Roman" charset="0"/>
                <a:ea typeface="Times New Roman" charset="0"/>
                <a:cs typeface="Times New Roman" charset="0"/>
              </a:rPr>
              <a:t> </a:t>
            </a:r>
            <a:r>
              <a:rPr lang="en-US" sz="2000" dirty="0" smtClean="0">
                <a:latin typeface="Times New Roman" charset="0"/>
                <a:ea typeface="Times New Roman" charset="0"/>
                <a:cs typeface="Times New Roman" charset="0"/>
              </a:rPr>
              <a:t>at the beginning of the event by </a:t>
            </a:r>
            <a:r>
              <a:rPr lang="en-US" sz="2000" b="1" dirty="0">
                <a:latin typeface="Times New Roman" charset="0"/>
                <a:ea typeface="Times New Roman" charset="0"/>
                <a:cs typeface="Times New Roman" charset="0"/>
              </a:rPr>
              <a:t>moving the dust plume faster than the </a:t>
            </a:r>
            <a:r>
              <a:rPr lang="en-US" sz="2000" b="1" dirty="0" smtClean="0">
                <a:latin typeface="Times New Roman" charset="0"/>
                <a:ea typeface="Times New Roman" charset="0"/>
                <a:cs typeface="Times New Roman" charset="0"/>
              </a:rPr>
              <a:t>observed</a:t>
            </a:r>
            <a:r>
              <a:rPr lang="en-US" sz="2000" dirty="0" smtClean="0">
                <a:latin typeface="Times New Roman" charset="0"/>
                <a:ea typeface="Times New Roman" charset="0"/>
                <a:cs typeface="Times New Roman" charset="0"/>
              </a:rPr>
              <a:t>, and </a:t>
            </a:r>
            <a:r>
              <a:rPr lang="en-US" sz="2000" dirty="0">
                <a:latin typeface="Times New Roman" charset="0"/>
                <a:ea typeface="Times New Roman" charset="0"/>
                <a:cs typeface="Times New Roman" charset="0"/>
              </a:rPr>
              <a:t>an </a:t>
            </a:r>
            <a:r>
              <a:rPr lang="en-US" sz="2000" b="1" dirty="0" smtClean="0">
                <a:latin typeface="Times New Roman" charset="0"/>
                <a:ea typeface="Times New Roman" charset="0"/>
                <a:cs typeface="Times New Roman" charset="0"/>
              </a:rPr>
              <a:t>underestimate</a:t>
            </a:r>
            <a:r>
              <a:rPr lang="en-US" sz="2000" dirty="0" smtClean="0">
                <a:latin typeface="Times New Roman" charset="0"/>
                <a:ea typeface="Times New Roman" charset="0"/>
                <a:cs typeface="Times New Roman" charset="0"/>
              </a:rPr>
              <a:t> at </a:t>
            </a:r>
            <a:r>
              <a:rPr lang="en-US" sz="2000" dirty="0">
                <a:latin typeface="Times New Roman" charset="0"/>
                <a:ea typeface="Times New Roman" charset="0"/>
                <a:cs typeface="Times New Roman" charset="0"/>
              </a:rPr>
              <a:t>the end of the </a:t>
            </a:r>
            <a:r>
              <a:rPr lang="en-US" sz="2000" dirty="0" smtClean="0">
                <a:latin typeface="Times New Roman" charset="0"/>
                <a:ea typeface="Times New Roman" charset="0"/>
                <a:cs typeface="Times New Roman" charset="0"/>
              </a:rPr>
              <a:t>episode </a:t>
            </a:r>
            <a:r>
              <a:rPr lang="en-US" sz="2000" b="1" dirty="0" smtClean="0">
                <a:latin typeface="Times New Roman" charset="0"/>
                <a:ea typeface="Times New Roman" charset="0"/>
                <a:cs typeface="Times New Roman" charset="0"/>
              </a:rPr>
              <a:t>due </a:t>
            </a:r>
            <a:r>
              <a:rPr lang="en-US" sz="2000" b="1" dirty="0">
                <a:latin typeface="Times New Roman" charset="0"/>
                <a:ea typeface="Times New Roman" charset="0"/>
                <a:cs typeface="Times New Roman" charset="0"/>
              </a:rPr>
              <a:t>to transport of relatively clean continental air over Turkey sooner</a:t>
            </a:r>
            <a:r>
              <a:rPr lang="en-US" sz="2000" dirty="0">
                <a:latin typeface="Times New Roman" charset="0"/>
                <a:ea typeface="Times New Roman" charset="0"/>
                <a:cs typeface="Times New Roman" charset="0"/>
              </a:rPr>
              <a:t> than was observed</a:t>
            </a:r>
            <a:r>
              <a:rPr lang="en-US" sz="2000" dirty="0" smtClean="0">
                <a:latin typeface="Times New Roman" charset="0"/>
                <a:ea typeface="Times New Roman" charset="0"/>
                <a:cs typeface="Times New Roman" charset="0"/>
              </a:rPr>
              <a:t>.</a:t>
            </a:r>
            <a:endParaRPr lang="en-US" sz="2000" dirty="0">
              <a:latin typeface="Times New Roman" charset="0"/>
              <a:ea typeface="Times New Roman" charset="0"/>
              <a:cs typeface="Times New Roman" charset="0"/>
            </a:endParaRPr>
          </a:p>
        </p:txBody>
      </p:sp>
      <p:sp>
        <p:nvSpPr>
          <p:cNvPr id="11" name="Right Arrow 10"/>
          <p:cNvSpPr/>
          <p:nvPr/>
        </p:nvSpPr>
        <p:spPr>
          <a:xfrm>
            <a:off x="5694943" y="4520057"/>
            <a:ext cx="990600" cy="24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900934">
            <a:off x="9146803" y="4570857"/>
            <a:ext cx="990600" cy="24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74963" y="2787011"/>
            <a:ext cx="3078659" cy="353943"/>
          </a:xfrm>
          <a:prstGeom prst="rect">
            <a:avLst/>
          </a:prstGeom>
          <a:solidFill>
            <a:schemeClr val="bg1"/>
          </a:solidFill>
        </p:spPr>
        <p:txBody>
          <a:bodyPr wrap="square" rtlCol="0">
            <a:spAutoFit/>
          </a:bodyPr>
          <a:lstStyle/>
          <a:p>
            <a:pPr algn="ctr"/>
            <a:r>
              <a:rPr lang="en-US" sz="1700" b="1" dirty="0" smtClean="0">
                <a:latin typeface="Times New Roman" charset="0"/>
                <a:ea typeface="Times New Roman" charset="0"/>
                <a:cs typeface="Times New Roman" charset="0"/>
              </a:rPr>
              <a:t>WRF-CHEM COT </a:t>
            </a:r>
            <a:endParaRPr lang="en-US" sz="1700" b="1" dirty="0">
              <a:latin typeface="Times New Roman" charset="0"/>
              <a:ea typeface="Times New Roman" charset="0"/>
              <a:cs typeface="Times New Roman" charset="0"/>
            </a:endParaRPr>
          </a:p>
        </p:txBody>
      </p:sp>
      <p:sp>
        <p:nvSpPr>
          <p:cNvPr id="14" name="TextBox 13"/>
          <p:cNvSpPr txBox="1"/>
          <p:nvPr/>
        </p:nvSpPr>
        <p:spPr>
          <a:xfrm>
            <a:off x="8122252" y="2774311"/>
            <a:ext cx="2964848" cy="353943"/>
          </a:xfrm>
          <a:prstGeom prst="rect">
            <a:avLst/>
          </a:prstGeom>
          <a:solidFill>
            <a:schemeClr val="bg1"/>
          </a:solidFill>
        </p:spPr>
        <p:txBody>
          <a:bodyPr wrap="square" rtlCol="0">
            <a:spAutoFit/>
          </a:bodyPr>
          <a:lstStyle/>
          <a:p>
            <a:pPr algn="ctr"/>
            <a:r>
              <a:rPr lang="en-US" sz="1700" b="1" dirty="0" smtClean="0">
                <a:latin typeface="Times New Roman" charset="0"/>
                <a:ea typeface="Times New Roman" charset="0"/>
                <a:cs typeface="Times New Roman" charset="0"/>
              </a:rPr>
              <a:t>MODIS (Aqua) COT </a:t>
            </a:r>
            <a:endParaRPr lang="en-US" sz="1700" b="1" dirty="0">
              <a:latin typeface="Times New Roman" charset="0"/>
              <a:ea typeface="Times New Roman" charset="0"/>
              <a:cs typeface="Times New Roman" charset="0"/>
            </a:endParaRP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778" t="5740" r="7563"/>
          <a:stretch/>
        </p:blipFill>
        <p:spPr>
          <a:xfrm>
            <a:off x="1188720" y="2971800"/>
            <a:ext cx="3079786" cy="3429000"/>
          </a:xfrm>
          <a:prstGeom prst="rect">
            <a:avLst/>
          </a:prstGeom>
        </p:spPr>
      </p:pic>
      <p:sp>
        <p:nvSpPr>
          <p:cNvPr id="16" name="TextBox 15"/>
          <p:cNvSpPr txBox="1"/>
          <p:nvPr/>
        </p:nvSpPr>
        <p:spPr>
          <a:xfrm>
            <a:off x="1334355" y="2770952"/>
            <a:ext cx="2971979" cy="353943"/>
          </a:xfrm>
          <a:prstGeom prst="rect">
            <a:avLst/>
          </a:prstGeom>
          <a:solidFill>
            <a:schemeClr val="bg1"/>
          </a:solidFill>
        </p:spPr>
        <p:txBody>
          <a:bodyPr wrap="square" rtlCol="0">
            <a:spAutoFit/>
          </a:bodyPr>
          <a:lstStyle/>
          <a:p>
            <a:r>
              <a:rPr lang="en-US" sz="1700" b="1" dirty="0" smtClean="0">
                <a:latin typeface="Times New Roman" charset="0"/>
                <a:ea typeface="Times New Roman" charset="0"/>
                <a:cs typeface="Times New Roman" charset="0"/>
              </a:rPr>
              <a:t>WRF-CHEM Surface PM</a:t>
            </a:r>
            <a:r>
              <a:rPr lang="en-US" sz="1700" b="1" baseline="-25000" dirty="0" smtClean="0">
                <a:latin typeface="Times New Roman" charset="0"/>
                <a:ea typeface="Times New Roman" charset="0"/>
                <a:cs typeface="Times New Roman" charset="0"/>
              </a:rPr>
              <a:t>10</a:t>
            </a:r>
            <a:endParaRPr lang="en-US" sz="17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772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998" r="7344" b="6420"/>
          <a:stretch/>
        </p:blipFill>
        <p:spPr>
          <a:xfrm>
            <a:off x="704786" y="1715212"/>
            <a:ext cx="4652073" cy="3320302"/>
          </a:xfrm>
          <a:prstGeom prst="rect">
            <a:avLst/>
          </a:prstGeom>
        </p:spPr>
      </p:pic>
      <p:sp>
        <p:nvSpPr>
          <p:cNvPr id="5" name="TextBox 4"/>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a:t>
            </a:r>
            <a:r>
              <a:rPr lang="en-US" b="1" u="sng" dirty="0" smtClean="0">
                <a:latin typeface="Times New Roman" charset="0"/>
                <a:ea typeface="Times New Roman" charset="0"/>
                <a:cs typeface="Times New Roman" charset="0"/>
              </a:rPr>
              <a:t>DISCUSSION</a:t>
            </a:r>
            <a:endParaRPr lang="en-US" b="1" u="sng" dirty="0">
              <a:latin typeface="Times New Roman" charset="0"/>
              <a:ea typeface="Times New Roman" charset="0"/>
              <a:cs typeface="Times New Roman" charset="0"/>
            </a:endParaRPr>
          </a:p>
        </p:txBody>
      </p:sp>
      <p:sp>
        <p:nvSpPr>
          <p:cNvPr id="6"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4000" i="1" dirty="0" smtClean="0">
                <a:latin typeface="Times New Roman" charset="0"/>
                <a:ea typeface="Times New Roman" charset="0"/>
                <a:cs typeface="Times New Roman" charset="0"/>
              </a:rPr>
              <a:t>How is Surface PM10 related to AOD?</a:t>
            </a:r>
            <a:endParaRPr lang="en-US" sz="4000" i="1" dirty="0">
              <a:latin typeface="Times New Roman" charset="0"/>
              <a:ea typeface="Times New Roman" charset="0"/>
              <a:cs typeface="Times New Roman"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865" t="7764" r="8905"/>
          <a:stretch/>
        </p:blipFill>
        <p:spPr>
          <a:xfrm>
            <a:off x="7011625" y="1622252"/>
            <a:ext cx="4342175" cy="237744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7007" t="7558" r="8906"/>
          <a:stretch/>
        </p:blipFill>
        <p:spPr>
          <a:xfrm>
            <a:off x="7057262" y="4023537"/>
            <a:ext cx="4325161" cy="2377440"/>
          </a:xfrm>
          <a:prstGeom prst="rect">
            <a:avLst/>
          </a:prstGeom>
        </p:spPr>
      </p:pic>
      <p:sp>
        <p:nvSpPr>
          <p:cNvPr id="9" name="Slide Number Placeholder 1"/>
          <p:cNvSpPr>
            <a:spLocks noGrp="1"/>
          </p:cNvSpPr>
          <p:nvPr>
            <p:ph type="sldNum" sz="quarter" idx="12"/>
          </p:nvPr>
        </p:nvSpPr>
        <p:spPr>
          <a:xfrm>
            <a:off x="9263741" y="6356350"/>
            <a:ext cx="2743200" cy="365125"/>
          </a:xfrm>
        </p:spPr>
        <p:txBody>
          <a:bodyPr/>
          <a:lstStyle/>
          <a:p>
            <a:r>
              <a:rPr lang="en-US" dirty="0" smtClean="0"/>
              <a:t>16/18</a:t>
            </a:r>
            <a:endParaRPr lang="en-US" dirty="0"/>
          </a:p>
        </p:txBody>
      </p:sp>
      <p:sp>
        <p:nvSpPr>
          <p:cNvPr id="3" name="TextBox 2"/>
          <p:cNvSpPr txBox="1"/>
          <p:nvPr/>
        </p:nvSpPr>
        <p:spPr>
          <a:xfrm>
            <a:off x="995550" y="5140152"/>
            <a:ext cx="5126303" cy="1015663"/>
          </a:xfrm>
          <a:prstGeom prst="rect">
            <a:avLst/>
          </a:prstGeom>
          <a:noFill/>
        </p:spPr>
        <p:txBody>
          <a:bodyPr wrap="square" rtlCol="0">
            <a:spAutoFit/>
          </a:bodyPr>
          <a:lstStyle/>
          <a:p>
            <a:r>
              <a:rPr lang="en-US" sz="2000" dirty="0" smtClean="0">
                <a:latin typeface="Times New Roman" charset="0"/>
                <a:ea typeface="Times New Roman" charset="0"/>
                <a:cs typeface="Times New Roman" charset="0"/>
              </a:rPr>
              <a:t>The </a:t>
            </a:r>
            <a:r>
              <a:rPr lang="en-US" sz="2000" dirty="0">
                <a:latin typeface="Times New Roman" charset="0"/>
                <a:ea typeface="Times New Roman" charset="0"/>
                <a:cs typeface="Times New Roman" charset="0"/>
              </a:rPr>
              <a:t>negative correlations </a:t>
            </a:r>
            <a:r>
              <a:rPr lang="en-US" sz="2000" dirty="0" smtClean="0">
                <a:latin typeface="Times New Roman" charset="0"/>
                <a:ea typeface="Times New Roman" charset="0"/>
                <a:cs typeface="Times New Roman" charset="0"/>
              </a:rPr>
              <a:t>between surface PM</a:t>
            </a:r>
            <a:r>
              <a:rPr lang="en-US" sz="2000" baseline="-25000" dirty="0" smtClean="0">
                <a:latin typeface="Times New Roman" charset="0"/>
                <a:ea typeface="Times New Roman" charset="0"/>
                <a:cs typeface="Times New Roman" charset="0"/>
              </a:rPr>
              <a:t>10</a:t>
            </a:r>
            <a:r>
              <a:rPr lang="en-US" sz="2000" dirty="0" smtClean="0">
                <a:latin typeface="Times New Roman" charset="0"/>
                <a:ea typeface="Times New Roman" charset="0"/>
                <a:cs typeface="Times New Roman" charset="0"/>
              </a:rPr>
              <a:t> and AOD on </a:t>
            </a:r>
            <a:r>
              <a:rPr lang="en-US" sz="2000" dirty="0">
                <a:latin typeface="Times New Roman" charset="0"/>
                <a:ea typeface="Times New Roman" charset="0"/>
                <a:cs typeface="Times New Roman" charset="0"/>
              </a:rPr>
              <a:t>April 14, 2008 occur </a:t>
            </a:r>
            <a:r>
              <a:rPr lang="en-US" sz="2000" dirty="0" smtClean="0">
                <a:latin typeface="Times New Roman" charset="0"/>
                <a:ea typeface="Times New Roman" charset="0"/>
                <a:cs typeface="Times New Roman" charset="0"/>
              </a:rPr>
              <a:t>because the aerosols are aloft. </a:t>
            </a:r>
            <a:endParaRPr lang="en-US" sz="2000" dirty="0">
              <a:latin typeface="Times New Roman" charset="0"/>
              <a:ea typeface="Times New Roman" charset="0"/>
              <a:cs typeface="Times New Roman" charset="0"/>
            </a:endParaRPr>
          </a:p>
        </p:txBody>
      </p:sp>
      <p:sp>
        <p:nvSpPr>
          <p:cNvPr id="11" name="TextBox 10"/>
          <p:cNvSpPr txBox="1"/>
          <p:nvPr/>
        </p:nvSpPr>
        <p:spPr>
          <a:xfrm>
            <a:off x="7095510" y="4081133"/>
            <a:ext cx="3194459" cy="307777"/>
          </a:xfrm>
          <a:prstGeom prst="rect">
            <a:avLst/>
          </a:prstGeom>
          <a:solidFill>
            <a:schemeClr val="bg1"/>
          </a:solidFill>
        </p:spPr>
        <p:txBody>
          <a:bodyPr wrap="square" rtlCol="0">
            <a:spAutoFit/>
          </a:bodyPr>
          <a:lstStyle/>
          <a:p>
            <a:r>
              <a:rPr lang="en-US" sz="1400" b="1" dirty="0" smtClean="0">
                <a:latin typeface="Times New Roman" charset="0"/>
                <a:ea typeface="Times New Roman" charset="0"/>
                <a:cs typeface="Times New Roman" charset="0"/>
              </a:rPr>
              <a:t>Assimilation Aerosol Total Extinction</a:t>
            </a:r>
            <a:endParaRPr lang="en-US" sz="1400" b="1" dirty="0">
              <a:latin typeface="Times New Roman" charset="0"/>
              <a:ea typeface="Times New Roman" charset="0"/>
              <a:cs typeface="Times New Roman" charset="0"/>
            </a:endParaRPr>
          </a:p>
        </p:txBody>
      </p:sp>
      <p:sp>
        <p:nvSpPr>
          <p:cNvPr id="12" name="TextBox 11"/>
          <p:cNvSpPr txBox="1"/>
          <p:nvPr/>
        </p:nvSpPr>
        <p:spPr>
          <a:xfrm>
            <a:off x="7133610" y="1626312"/>
            <a:ext cx="3004457" cy="307777"/>
          </a:xfrm>
          <a:prstGeom prst="rect">
            <a:avLst/>
          </a:prstGeom>
          <a:solidFill>
            <a:schemeClr val="bg1"/>
          </a:solidFill>
        </p:spPr>
        <p:txBody>
          <a:bodyPr wrap="square" rtlCol="0">
            <a:spAutoFit/>
          </a:bodyPr>
          <a:lstStyle/>
          <a:p>
            <a:r>
              <a:rPr lang="en-US" sz="1400" b="1" dirty="0" smtClean="0">
                <a:latin typeface="Times New Roman" charset="0"/>
                <a:ea typeface="Times New Roman" charset="0"/>
                <a:cs typeface="Times New Roman" charset="0"/>
              </a:rPr>
              <a:t>CALIPSO Aerosol Total Extinction</a:t>
            </a:r>
            <a:endParaRPr lang="en-US" sz="1400" b="1" dirty="0">
              <a:latin typeface="Times New Roman" charset="0"/>
              <a:ea typeface="Times New Roman" charset="0"/>
              <a:cs typeface="Times New Roman" charset="0"/>
            </a:endParaRPr>
          </a:p>
        </p:txBody>
      </p:sp>
      <p:sp>
        <p:nvSpPr>
          <p:cNvPr id="13" name="TextBox 12"/>
          <p:cNvSpPr txBox="1"/>
          <p:nvPr/>
        </p:nvSpPr>
        <p:spPr>
          <a:xfrm>
            <a:off x="995550" y="1487642"/>
            <a:ext cx="3004457" cy="261610"/>
          </a:xfrm>
          <a:prstGeom prst="rect">
            <a:avLst/>
          </a:prstGeom>
          <a:solidFill>
            <a:schemeClr val="bg1"/>
          </a:solidFill>
        </p:spPr>
        <p:txBody>
          <a:bodyPr wrap="square" rtlCol="0">
            <a:spAutoFit/>
          </a:bodyPr>
          <a:lstStyle/>
          <a:p>
            <a:r>
              <a:rPr lang="en-US" sz="1100" b="1" dirty="0" smtClean="0">
                <a:latin typeface="Times New Roman" charset="0"/>
                <a:ea typeface="Times New Roman" charset="0"/>
                <a:cs typeface="Times New Roman" charset="0"/>
              </a:rPr>
              <a:t>Modeled AOD vs Modeled PM</a:t>
            </a:r>
            <a:r>
              <a:rPr lang="en-US" sz="1100" b="1" baseline="-25000" dirty="0" smtClean="0">
                <a:latin typeface="Times New Roman" charset="0"/>
                <a:ea typeface="Times New Roman" charset="0"/>
                <a:cs typeface="Times New Roman" charset="0"/>
              </a:rPr>
              <a:t>10</a:t>
            </a:r>
            <a:r>
              <a:rPr lang="en-US" sz="1100" b="1" dirty="0" smtClean="0">
                <a:latin typeface="Times New Roman" charset="0"/>
                <a:ea typeface="Times New Roman" charset="0"/>
                <a:cs typeface="Times New Roman" charset="0"/>
              </a:rPr>
              <a:t> Correlations </a:t>
            </a:r>
            <a:endParaRPr lang="en-US" sz="1100" b="1" dirty="0">
              <a:latin typeface="Times New Roman" charset="0"/>
              <a:ea typeface="Times New Roman" charset="0"/>
              <a:cs typeface="Times New Roman" charset="0"/>
            </a:endParaRPr>
          </a:p>
        </p:txBody>
      </p:sp>
      <p:sp>
        <p:nvSpPr>
          <p:cNvPr id="14" name="Oval 13"/>
          <p:cNvSpPr/>
          <p:nvPr/>
        </p:nvSpPr>
        <p:spPr>
          <a:xfrm>
            <a:off x="2720340" y="2441238"/>
            <a:ext cx="502920" cy="1615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73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CONCLUSIONS</a:t>
            </a:r>
            <a:endParaRPr lang="en-US" sz="40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838200" y="1379415"/>
            <a:ext cx="10515600" cy="4822948"/>
          </a:xfrm>
        </p:spPr>
        <p:txBody>
          <a:bodyPr>
            <a:normAutofit/>
          </a:bodyPr>
          <a:lstStyle/>
          <a:p>
            <a:pPr marL="342900" indent="-342900" algn="just">
              <a:lnSpc>
                <a:spcPct val="100000"/>
              </a:lnSpc>
              <a:spcBef>
                <a:spcPts val="600"/>
              </a:spcBef>
              <a:spcAft>
                <a:spcPts val="600"/>
              </a:spcAft>
              <a:buFont typeface="Arial" charset="0"/>
              <a:buChar char="•"/>
            </a:pPr>
            <a:r>
              <a:rPr lang="en-US" dirty="0" smtClean="0">
                <a:latin typeface="Times New Roman" charset="0"/>
                <a:ea typeface="Times New Roman" charset="0"/>
                <a:cs typeface="Times New Roman" charset="0"/>
              </a:rPr>
              <a:t>Assimilation of MODIS AOD improved correlations with both ground observations and </a:t>
            </a:r>
            <a:r>
              <a:rPr lang="en-US" dirty="0" err="1" smtClean="0">
                <a:latin typeface="Times New Roman" charset="0"/>
                <a:ea typeface="Times New Roman" charset="0"/>
                <a:cs typeface="Times New Roman" charset="0"/>
              </a:rPr>
              <a:t>Aeronet</a:t>
            </a:r>
            <a:r>
              <a:rPr lang="en-US" dirty="0" smtClean="0">
                <a:latin typeface="Times New Roman" charset="0"/>
                <a:ea typeface="Times New Roman" charset="0"/>
                <a:cs typeface="Times New Roman" charset="0"/>
              </a:rPr>
              <a:t> stations.</a:t>
            </a:r>
          </a:p>
          <a:p>
            <a:pPr marL="342900" lvl="0" indent="-342900" algn="just">
              <a:lnSpc>
                <a:spcPct val="100000"/>
              </a:lnSpc>
              <a:spcBef>
                <a:spcPts val="600"/>
              </a:spcBef>
              <a:spcAft>
                <a:spcPts val="600"/>
              </a:spcAft>
              <a:buFont typeface="Arial" charset="0"/>
              <a:buChar char="•"/>
            </a:pPr>
            <a:r>
              <a:rPr lang="en-US" dirty="0" smtClean="0">
                <a:latin typeface="Times New Roman" charset="0"/>
                <a:ea typeface="Times New Roman" charset="0"/>
                <a:cs typeface="Times New Roman" charset="0"/>
              </a:rPr>
              <a:t>Errors in synoptic transport cause an overestimate in surface PM</a:t>
            </a:r>
            <a:r>
              <a:rPr lang="en-US" baseline="-25000" dirty="0" smtClean="0">
                <a:latin typeface="Times New Roman" charset="0"/>
                <a:ea typeface="Times New Roman" charset="0"/>
                <a:cs typeface="Times New Roman" charset="0"/>
              </a:rPr>
              <a:t>10</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at the beginning of the </a:t>
            </a:r>
            <a:r>
              <a:rPr lang="en-US" dirty="0" smtClean="0">
                <a:latin typeface="Times New Roman" charset="0"/>
                <a:ea typeface="Times New Roman" charset="0"/>
                <a:cs typeface="Times New Roman" charset="0"/>
              </a:rPr>
              <a:t>event </a:t>
            </a:r>
            <a:r>
              <a:rPr lang="en-US" dirty="0" smtClean="0">
                <a:latin typeface="Times New Roman" charset="0"/>
                <a:ea typeface="Times New Roman" charset="0"/>
                <a:cs typeface="Times New Roman" charset="0"/>
              </a:rPr>
              <a:t>and </a:t>
            </a:r>
            <a:r>
              <a:rPr lang="en-US" dirty="0">
                <a:latin typeface="Times New Roman" charset="0"/>
                <a:ea typeface="Times New Roman" charset="0"/>
                <a:cs typeface="Times New Roman" charset="0"/>
              </a:rPr>
              <a:t>an underestimate towards the end of the </a:t>
            </a:r>
            <a:r>
              <a:rPr lang="en-US" dirty="0" smtClean="0">
                <a:latin typeface="Times New Roman" charset="0"/>
                <a:ea typeface="Times New Roman" charset="0"/>
                <a:cs typeface="Times New Roman" charset="0"/>
              </a:rPr>
              <a:t>event. </a:t>
            </a:r>
            <a:endParaRPr lang="en-US" dirty="0">
              <a:latin typeface="Times New Roman" charset="0"/>
              <a:ea typeface="Times New Roman" charset="0"/>
              <a:cs typeface="Times New Roman" charset="0"/>
            </a:endParaRPr>
          </a:p>
          <a:p>
            <a:pPr marL="342900" lvl="0" indent="-342900" algn="just">
              <a:lnSpc>
                <a:spcPct val="100000"/>
              </a:lnSpc>
              <a:spcBef>
                <a:spcPts val="600"/>
              </a:spcBef>
              <a:spcAft>
                <a:spcPts val="600"/>
              </a:spcAft>
              <a:buFont typeface="Arial" charset="0"/>
              <a:buChar char="•"/>
            </a:pPr>
            <a:r>
              <a:rPr lang="en-US" dirty="0">
                <a:latin typeface="Times New Roman" charset="0"/>
                <a:ea typeface="Times New Roman" charset="0"/>
                <a:cs typeface="Times New Roman" charset="0"/>
              </a:rPr>
              <a:t>Comparison of CALIPSO and WRF-</a:t>
            </a:r>
            <a:r>
              <a:rPr lang="en-US" dirty="0" err="1">
                <a:latin typeface="Times New Roman" charset="0"/>
                <a:ea typeface="Times New Roman" charset="0"/>
                <a:cs typeface="Times New Roman" charset="0"/>
              </a:rPr>
              <a:t>Chem</a:t>
            </a:r>
            <a:r>
              <a:rPr lang="en-US" dirty="0">
                <a:latin typeface="Times New Roman" charset="0"/>
                <a:ea typeface="Times New Roman" charset="0"/>
                <a:cs typeface="Times New Roman" charset="0"/>
              </a:rPr>
              <a:t> shows </a:t>
            </a:r>
            <a:r>
              <a:rPr lang="en-US" dirty="0" smtClean="0">
                <a:latin typeface="Times New Roman" charset="0"/>
                <a:ea typeface="Times New Roman" charset="0"/>
                <a:cs typeface="Times New Roman" charset="0"/>
              </a:rPr>
              <a:t>that during the peak aerosol </a:t>
            </a:r>
            <a:r>
              <a:rPr lang="en-US" dirty="0">
                <a:latin typeface="Times New Roman" charset="0"/>
                <a:ea typeface="Times New Roman" charset="0"/>
                <a:cs typeface="Times New Roman" charset="0"/>
              </a:rPr>
              <a:t>event day (April </a:t>
            </a:r>
            <a:r>
              <a:rPr lang="en-US" dirty="0" smtClean="0">
                <a:latin typeface="Times New Roman" charset="0"/>
                <a:ea typeface="Times New Roman" charset="0"/>
                <a:cs typeface="Times New Roman" charset="0"/>
              </a:rPr>
              <a:t>14, 2008) negative correlations </a:t>
            </a:r>
            <a:r>
              <a:rPr lang="en-US" dirty="0" smtClean="0">
                <a:latin typeface="Times New Roman" charset="0"/>
                <a:ea typeface="Times New Roman" charset="0"/>
                <a:cs typeface="Times New Roman" charset="0"/>
              </a:rPr>
              <a:t>between AOD and </a:t>
            </a:r>
            <a:r>
              <a:rPr lang="en-US" smtClean="0">
                <a:latin typeface="Times New Roman" charset="0"/>
                <a:ea typeface="Times New Roman" charset="0"/>
                <a:cs typeface="Times New Roman" charset="0"/>
              </a:rPr>
              <a:t>surface PM10 were </a:t>
            </a:r>
            <a:r>
              <a:rPr lang="en-US" dirty="0" smtClean="0">
                <a:latin typeface="Times New Roman" charset="0"/>
                <a:ea typeface="Times New Roman" charset="0"/>
                <a:cs typeface="Times New Roman" charset="0"/>
              </a:rPr>
              <a:t>caused by lofting of the aerosol into the free troposphere.</a:t>
            </a:r>
            <a:endParaRPr lang="en-US" dirty="0">
              <a:latin typeface="Times New Roman" charset="0"/>
              <a:ea typeface="Times New Roman" charset="0"/>
              <a:cs typeface="Times New Roman" charset="0"/>
            </a:endParaRPr>
          </a:p>
          <a:p>
            <a:pPr>
              <a:lnSpc>
                <a:spcPct val="100000"/>
              </a:lnSpc>
              <a:spcBef>
                <a:spcPts val="600"/>
              </a:spcBef>
              <a:spcAft>
                <a:spcPts val="600"/>
              </a:spcAft>
            </a:pPr>
            <a:endParaRPr lang="en-US" dirty="0">
              <a:latin typeface="Times New Roman" charset="0"/>
              <a:ea typeface="Times New Roman" charset="0"/>
              <a:cs typeface="Times New Roman" charset="0"/>
            </a:endParaRPr>
          </a:p>
        </p:txBody>
      </p:sp>
      <p:sp>
        <p:nvSpPr>
          <p:cNvPr id="5" name="Slide Number Placeholder 1"/>
          <p:cNvSpPr>
            <a:spLocks noGrp="1"/>
          </p:cNvSpPr>
          <p:nvPr>
            <p:ph type="sldNum" sz="quarter" idx="12"/>
          </p:nvPr>
        </p:nvSpPr>
        <p:spPr>
          <a:xfrm>
            <a:off x="9263741" y="6356350"/>
            <a:ext cx="2743200" cy="365125"/>
          </a:xfrm>
        </p:spPr>
        <p:txBody>
          <a:bodyPr/>
          <a:lstStyle/>
          <a:p>
            <a:r>
              <a:rPr lang="en-US" dirty="0" smtClean="0"/>
              <a:t>17/18</a:t>
            </a:r>
            <a:endParaRPr lang="en-US" dirty="0"/>
          </a:p>
        </p:txBody>
      </p:sp>
    </p:spTree>
    <p:extLst>
      <p:ext uri="{BB962C8B-B14F-4D97-AF65-F5344CB8AC3E}">
        <p14:creationId xmlns:p14="http://schemas.microsoft.com/office/powerpoint/2010/main" val="591384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ctr"/>
            <a:endParaRPr lang="en-US" sz="3200" dirty="0" smtClean="0">
              <a:latin typeface="Times New Roman" charset="0"/>
              <a:ea typeface="Times New Roman" charset="0"/>
              <a:cs typeface="Times New Roman" charset="0"/>
            </a:endParaRPr>
          </a:p>
          <a:p>
            <a:pPr algn="ctr"/>
            <a:endParaRPr lang="en-US" sz="3200" dirty="0">
              <a:latin typeface="Times New Roman" charset="0"/>
              <a:ea typeface="Times New Roman" charset="0"/>
              <a:cs typeface="Times New Roman" charset="0"/>
            </a:endParaRPr>
          </a:p>
          <a:p>
            <a:pPr marL="0" indent="0" algn="ctr">
              <a:buNone/>
            </a:pPr>
            <a:r>
              <a:rPr lang="en-US" sz="3600" dirty="0" smtClean="0">
                <a:latin typeface="Times New Roman" charset="0"/>
                <a:ea typeface="Times New Roman" charset="0"/>
                <a:cs typeface="Times New Roman" charset="0"/>
              </a:rPr>
              <a:t>THANK YOU!</a:t>
            </a:r>
          </a:p>
          <a:p>
            <a:pPr marL="0" indent="0" algn="ctr">
              <a:buNone/>
            </a:pPr>
            <a:endParaRPr lang="en-US" sz="3200" dirty="0" smtClean="0">
              <a:latin typeface="Times New Roman" charset="0"/>
              <a:ea typeface="Times New Roman" charset="0"/>
              <a:cs typeface="Times New Roman" charset="0"/>
            </a:endParaRPr>
          </a:p>
          <a:p>
            <a:pPr marL="0" indent="0" algn="ctr">
              <a:buNone/>
            </a:pPr>
            <a:endParaRPr lang="en-US" sz="3200" dirty="0" smtClean="0">
              <a:latin typeface="Times New Roman" charset="0"/>
              <a:ea typeface="Times New Roman" charset="0"/>
              <a:cs typeface="Times New Roman" charset="0"/>
            </a:endParaRPr>
          </a:p>
          <a:p>
            <a:pPr marL="0" indent="0" algn="ctr">
              <a:buNone/>
            </a:pPr>
            <a:endParaRPr lang="en-US" sz="3200" dirty="0" smtClean="0">
              <a:latin typeface="Times New Roman" charset="0"/>
              <a:ea typeface="Times New Roman" charset="0"/>
              <a:cs typeface="Times New Roman" charset="0"/>
            </a:endParaRPr>
          </a:p>
          <a:p>
            <a:pPr marL="0" indent="0" algn="ctr">
              <a:buNone/>
            </a:pPr>
            <a:endParaRPr lang="en-US" sz="3200" dirty="0">
              <a:latin typeface="Times New Roman" charset="0"/>
              <a:ea typeface="Times New Roman" charset="0"/>
              <a:cs typeface="Times New Roman" charset="0"/>
            </a:endParaRPr>
          </a:p>
          <a:p>
            <a:pPr marL="0" indent="0" algn="ctr">
              <a:buNone/>
            </a:pPr>
            <a:r>
              <a:rPr lang="en-US" sz="2600" dirty="0" err="1">
                <a:latin typeface="Times New Roman" charset="0"/>
                <a:ea typeface="Times New Roman" charset="0"/>
                <a:cs typeface="Times New Roman" charset="0"/>
              </a:rPr>
              <a:t>b</a:t>
            </a:r>
            <a:r>
              <a:rPr lang="en-US" sz="2600" dirty="0" err="1" smtClean="0">
                <a:latin typeface="Times New Roman" charset="0"/>
                <a:ea typeface="Times New Roman" charset="0"/>
                <a:cs typeface="Times New Roman" charset="0"/>
              </a:rPr>
              <a:t>urcu.kabatas@ssec.wisc.edu</a:t>
            </a:r>
            <a:endParaRPr lang="en-US" sz="2600" dirty="0">
              <a:latin typeface="Times New Roman" charset="0"/>
              <a:ea typeface="Times New Roman" charset="0"/>
              <a:cs typeface="Times New Roman" charset="0"/>
            </a:endParaRPr>
          </a:p>
        </p:txBody>
      </p:sp>
      <p:sp>
        <p:nvSpPr>
          <p:cNvPr id="5" name="Slide Number Placeholder 1"/>
          <p:cNvSpPr>
            <a:spLocks noGrp="1"/>
          </p:cNvSpPr>
          <p:nvPr>
            <p:ph type="sldNum" sz="quarter" idx="12"/>
          </p:nvPr>
        </p:nvSpPr>
        <p:spPr>
          <a:xfrm>
            <a:off x="9263741" y="6356350"/>
            <a:ext cx="2743200" cy="365125"/>
          </a:xfrm>
        </p:spPr>
        <p:txBody>
          <a:bodyPr/>
          <a:lstStyle/>
          <a:p>
            <a:r>
              <a:rPr lang="en-US" dirty="0" smtClean="0"/>
              <a:t>18/18</a:t>
            </a:r>
            <a:endParaRPr lang="en-US" dirty="0"/>
          </a:p>
        </p:txBody>
      </p:sp>
    </p:spTree>
    <p:extLst>
      <p:ext uri="{BB962C8B-B14F-4D97-AF65-F5344CB8AC3E}">
        <p14:creationId xmlns:p14="http://schemas.microsoft.com/office/powerpoint/2010/main" val="1807216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1200" y="137160"/>
            <a:ext cx="8229600" cy="1079500"/>
          </a:xfrm>
        </p:spPr>
        <p:txBody>
          <a:bodyPr vert="horz" lIns="108000" tIns="36000" rIns="91440" bIns="36000" rtlCol="0" anchor="ctr">
            <a:normAutofit/>
          </a:bodyPr>
          <a:lstStyle/>
          <a:p>
            <a:pPr algn="ctr" eaLnBrk="1" hangingPunct="1"/>
            <a:r>
              <a:rPr lang="en-US" altLang="en-US" sz="4000" b="1" dirty="0">
                <a:latin typeface="Times New Roman" charset="0"/>
                <a:ea typeface="Times New Roman" charset="0"/>
                <a:cs typeface="Times New Roman" charset="0"/>
              </a:rPr>
              <a:t>CONTENT</a:t>
            </a:r>
          </a:p>
        </p:txBody>
      </p:sp>
      <p:sp>
        <p:nvSpPr>
          <p:cNvPr id="16387" name="Content Placeholder 2"/>
          <p:cNvSpPr>
            <a:spLocks noGrp="1"/>
          </p:cNvSpPr>
          <p:nvPr>
            <p:ph idx="1"/>
          </p:nvPr>
        </p:nvSpPr>
        <p:spPr/>
        <p:txBody>
          <a:bodyPr>
            <a:normAutofit/>
          </a:bodyPr>
          <a:lstStyle/>
          <a:p>
            <a:pPr eaLnBrk="1" hangingPunct="1"/>
            <a:r>
              <a:rPr lang="en-US" altLang="en-US" dirty="0">
                <a:latin typeface="Times New Roman" charset="0"/>
                <a:ea typeface="Times New Roman" charset="0"/>
                <a:cs typeface="Times New Roman" charset="0"/>
              </a:rPr>
              <a:t>Introduction and scope of the study</a:t>
            </a:r>
          </a:p>
          <a:p>
            <a:pPr eaLnBrk="1" hangingPunct="1"/>
            <a:r>
              <a:rPr lang="en-US" altLang="en-US" dirty="0">
                <a:latin typeface="Times New Roman" charset="0"/>
                <a:ea typeface="Times New Roman" charset="0"/>
                <a:cs typeface="Times New Roman" charset="0"/>
              </a:rPr>
              <a:t>Methodology</a:t>
            </a:r>
          </a:p>
          <a:p>
            <a:pPr lvl="1" eaLnBrk="1" hangingPunct="1"/>
            <a:r>
              <a:rPr lang="en-US" altLang="en-US" dirty="0" smtClean="0">
                <a:latin typeface="Times New Roman" charset="0"/>
                <a:ea typeface="Times New Roman" charset="0"/>
                <a:cs typeface="Times New Roman" charset="0"/>
              </a:rPr>
              <a:t>Ground-monitoring data</a:t>
            </a:r>
            <a:endParaRPr lang="en-US" altLang="en-US" dirty="0">
              <a:latin typeface="Times New Roman" charset="0"/>
              <a:ea typeface="Times New Roman" charset="0"/>
              <a:cs typeface="Times New Roman" charset="0"/>
            </a:endParaRPr>
          </a:p>
          <a:p>
            <a:pPr lvl="1" eaLnBrk="1" hangingPunct="1"/>
            <a:r>
              <a:rPr lang="en-US" altLang="en-US" dirty="0">
                <a:latin typeface="Times New Roman" charset="0"/>
                <a:ea typeface="Times New Roman" charset="0"/>
                <a:cs typeface="Times New Roman" charset="0"/>
              </a:rPr>
              <a:t>Modeling system </a:t>
            </a:r>
            <a:r>
              <a:rPr lang="en-US" altLang="en-US" dirty="0" smtClean="0">
                <a:latin typeface="Times New Roman" charset="0"/>
                <a:ea typeface="Times New Roman" charset="0"/>
                <a:cs typeface="Times New Roman" charset="0"/>
              </a:rPr>
              <a:t>(RAQMS &amp; WRF-</a:t>
            </a:r>
            <a:r>
              <a:rPr lang="en-US" altLang="en-US" dirty="0" err="1" smtClean="0">
                <a:latin typeface="Times New Roman" charset="0"/>
                <a:ea typeface="Times New Roman" charset="0"/>
                <a:cs typeface="Times New Roman" charset="0"/>
              </a:rPr>
              <a:t>Chem</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a:p>
            <a:pPr eaLnBrk="1" hangingPunct="1"/>
            <a:r>
              <a:rPr lang="en-US" altLang="en-US" dirty="0" smtClean="0">
                <a:latin typeface="Times New Roman" charset="0"/>
                <a:ea typeface="Times New Roman" charset="0"/>
                <a:cs typeface="Times New Roman" charset="0"/>
              </a:rPr>
              <a:t>Results </a:t>
            </a:r>
          </a:p>
          <a:p>
            <a:pPr lvl="1"/>
            <a:r>
              <a:rPr lang="en-US" altLang="en-US" dirty="0" smtClean="0">
                <a:latin typeface="Times New Roman" charset="0"/>
                <a:ea typeface="Times New Roman" charset="0"/>
                <a:cs typeface="Times New Roman" charset="0"/>
              </a:rPr>
              <a:t>Statistical Analysis</a:t>
            </a:r>
          </a:p>
          <a:p>
            <a:pPr eaLnBrk="1" hangingPunct="1"/>
            <a:r>
              <a:rPr lang="en-US" altLang="en-US" dirty="0" smtClean="0">
                <a:latin typeface="Times New Roman" charset="0"/>
                <a:ea typeface="Times New Roman" charset="0"/>
                <a:cs typeface="Times New Roman" charset="0"/>
              </a:rPr>
              <a:t>Discussion and conclusion</a:t>
            </a:r>
            <a:endParaRPr lang="en-US" altLang="en-US" dirty="0">
              <a:latin typeface="Times New Roman" charset="0"/>
              <a:ea typeface="Times New Roman" charset="0"/>
              <a:cs typeface="Times New Roman" charset="0"/>
            </a:endParaRPr>
          </a:p>
          <a:p>
            <a:pPr lvl="1"/>
            <a:r>
              <a:rPr lang="en-US" altLang="en-US" dirty="0">
                <a:latin typeface="Times New Roman" charset="0"/>
                <a:ea typeface="Times New Roman" charset="0"/>
                <a:cs typeface="Times New Roman" charset="0"/>
              </a:rPr>
              <a:t>Synoptic </a:t>
            </a:r>
            <a:r>
              <a:rPr lang="en-US" altLang="en-US" dirty="0" smtClean="0">
                <a:latin typeface="Times New Roman" charset="0"/>
                <a:ea typeface="Times New Roman" charset="0"/>
                <a:cs typeface="Times New Roman" charset="0"/>
              </a:rPr>
              <a:t>Analysis</a:t>
            </a:r>
            <a:endParaRPr lang="en-US" altLang="en-US" dirty="0">
              <a:latin typeface="Times New Roman" charset="0"/>
              <a:ea typeface="Times New Roman" charset="0"/>
              <a:cs typeface="Times New Roman" charset="0"/>
            </a:endParaRPr>
          </a:p>
          <a:p>
            <a:pPr lvl="1"/>
            <a:r>
              <a:rPr lang="en-US" altLang="en-US" dirty="0">
                <a:latin typeface="Times New Roman" charset="0"/>
                <a:ea typeface="Times New Roman" charset="0"/>
                <a:cs typeface="Times New Roman" charset="0"/>
              </a:rPr>
              <a:t>Aerosol Optical Depth Analysis</a:t>
            </a:r>
          </a:p>
          <a:p>
            <a:pPr lvl="1" eaLnBrk="1" hangingPunct="1"/>
            <a:endParaRPr lang="en-US" altLang="en-US" dirty="0">
              <a:latin typeface="Times New Roman" charset="0"/>
              <a:ea typeface="Times New Roman" charset="0"/>
              <a:cs typeface="Times New Roman" charset="0"/>
            </a:endParaRPr>
          </a:p>
          <a:p>
            <a:pPr eaLnBrk="1" hangingPunct="1"/>
            <a:endParaRPr lang="en-US" altLang="en-US" dirty="0">
              <a:latin typeface="Times New Roman" charset="0"/>
              <a:ea typeface="Times New Roman" charset="0"/>
              <a:cs typeface="Times New Roman" charset="0"/>
            </a:endParaRPr>
          </a:p>
          <a:p>
            <a:pPr eaLnBrk="1" hangingPunct="1"/>
            <a:endParaRPr lang="en-US" altLang="en-US" dirty="0">
              <a:latin typeface="Times New Roman" charset="0"/>
              <a:ea typeface="Times New Roman" charset="0"/>
              <a:cs typeface="Times New Roman" charset="0"/>
            </a:endParaRPr>
          </a:p>
          <a:p>
            <a:pPr eaLnBrk="1" hangingPunct="1"/>
            <a:endParaRPr lang="en-US" altLang="en-US" dirty="0">
              <a:latin typeface="Times New Roman" charset="0"/>
              <a:ea typeface="Times New Roman" charset="0"/>
              <a:cs typeface="Times New Roman" charset="0"/>
            </a:endParaRPr>
          </a:p>
        </p:txBody>
      </p:sp>
      <p:sp>
        <p:nvSpPr>
          <p:cNvPr id="2" name="Slide Number Placeholder 1"/>
          <p:cNvSpPr>
            <a:spLocks noGrp="1"/>
          </p:cNvSpPr>
          <p:nvPr>
            <p:ph type="sldNum" sz="quarter" idx="12"/>
          </p:nvPr>
        </p:nvSpPr>
        <p:spPr>
          <a:xfrm>
            <a:off x="9263741" y="6356350"/>
            <a:ext cx="2743200" cy="365125"/>
          </a:xfrm>
        </p:spPr>
        <p:txBody>
          <a:bodyPr/>
          <a:lstStyle/>
          <a:p>
            <a:fld id="{223201A8-5D2C-4047-9FB4-2BE2F4349B41}" type="slidenum">
              <a:rPr lang="en-US" smtClean="0"/>
              <a:t>2</a:t>
            </a:fld>
            <a:r>
              <a:rPr lang="en-US" dirty="0" smtClean="0"/>
              <a:t>/18</a:t>
            </a:r>
            <a:endParaRPr lang="en-US" dirty="0"/>
          </a:p>
        </p:txBody>
      </p:sp>
      <p:pic>
        <p:nvPicPr>
          <p:cNvPr id="5" name="Picture 4"/>
          <p:cNvPicPr>
            <a:picLocks noChangeAspect="1"/>
          </p:cNvPicPr>
          <p:nvPr/>
        </p:nvPicPr>
        <p:blipFill>
          <a:blip r:embed="rId3"/>
          <a:stretch>
            <a:fillRect/>
          </a:stretch>
        </p:blipFill>
        <p:spPr>
          <a:xfrm>
            <a:off x="7683268" y="3295706"/>
            <a:ext cx="2952073" cy="3325812"/>
          </a:xfrm>
          <a:prstGeom prst="rect">
            <a:avLst/>
          </a:prstGeom>
        </p:spPr>
      </p:pic>
      <p:grpSp>
        <p:nvGrpSpPr>
          <p:cNvPr id="6" name="Group 5"/>
          <p:cNvGrpSpPr/>
          <p:nvPr/>
        </p:nvGrpSpPr>
        <p:grpSpPr>
          <a:xfrm>
            <a:off x="7367219" y="1590648"/>
            <a:ext cx="3910381" cy="1470081"/>
            <a:chOff x="1130300" y="2273300"/>
            <a:chExt cx="6598236" cy="231140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71824"/>
            <a:stretch/>
          </p:blipFill>
          <p:spPr>
            <a:xfrm>
              <a:off x="1130300" y="2273300"/>
              <a:ext cx="2798233" cy="23114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1737"/>
            <a:stretch/>
          </p:blipFill>
          <p:spPr>
            <a:xfrm>
              <a:off x="3928533" y="2273300"/>
              <a:ext cx="3800003" cy="2311400"/>
            </a:xfrm>
            <a:prstGeom prst="rect">
              <a:avLst/>
            </a:prstGeom>
          </p:spPr>
        </p:pic>
      </p:grpSp>
    </p:spTree>
    <p:extLst>
      <p:ext uri="{BB962C8B-B14F-4D97-AF65-F5344CB8AC3E}">
        <p14:creationId xmlns:p14="http://schemas.microsoft.com/office/powerpoint/2010/main" val="1426952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0" y="137160"/>
            <a:ext cx="8229600" cy="1079500"/>
          </a:xfrm>
        </p:spPr>
        <p:txBody>
          <a:bodyPr vert="horz" lIns="91440" tIns="36000" rIns="91440" bIns="36000" rtlCol="0" anchor="ctr">
            <a:normAutofit/>
          </a:bodyPr>
          <a:lstStyle/>
          <a:p>
            <a:pPr algn="ctr" eaLnBrk="1" hangingPunct="1"/>
            <a:r>
              <a:rPr lang="en-US" altLang="en-US" sz="4000" b="1" dirty="0">
                <a:latin typeface="Times New Roman" charset="0"/>
                <a:ea typeface="Times New Roman" charset="0"/>
                <a:cs typeface="Times New Roman" charset="0"/>
              </a:rPr>
              <a:t>Motivation</a:t>
            </a:r>
          </a:p>
        </p:txBody>
      </p:sp>
      <p:sp>
        <p:nvSpPr>
          <p:cNvPr id="18435" name="Content Placeholder 2"/>
          <p:cNvSpPr>
            <a:spLocks noGrp="1"/>
          </p:cNvSpPr>
          <p:nvPr>
            <p:ph idx="1"/>
          </p:nvPr>
        </p:nvSpPr>
        <p:spPr>
          <a:xfrm>
            <a:off x="838200" y="1551305"/>
            <a:ext cx="10515600" cy="935863"/>
          </a:xfrm>
        </p:spPr>
        <p:txBody>
          <a:bodyPr/>
          <a:lstStyle/>
          <a:p>
            <a:pPr algn="just" eaLnBrk="1" hangingPunct="1"/>
            <a:r>
              <a:rPr lang="en-US" altLang="en-US" dirty="0">
                <a:latin typeface="Times New Roman" charset="0"/>
                <a:ea typeface="Times New Roman" charset="0"/>
                <a:cs typeface="Times New Roman" charset="0"/>
              </a:rPr>
              <a:t>To explain the </a:t>
            </a:r>
            <a:r>
              <a:rPr lang="en-US" altLang="en-US" dirty="0" smtClean="0">
                <a:latin typeface="Times New Roman" charset="0"/>
                <a:ea typeface="Times New Roman" charset="0"/>
                <a:cs typeface="Times New Roman" charset="0"/>
              </a:rPr>
              <a:t>possible </a:t>
            </a:r>
            <a:r>
              <a:rPr lang="en-US" altLang="en-US" dirty="0">
                <a:latin typeface="Times New Roman" charset="0"/>
                <a:ea typeface="Times New Roman" charset="0"/>
                <a:cs typeface="Times New Roman" charset="0"/>
              </a:rPr>
              <a:t>effect of Saharan dust on high levels of PM</a:t>
            </a:r>
            <a:r>
              <a:rPr lang="en-US" altLang="en-US" baseline="-25000" dirty="0">
                <a:latin typeface="Times New Roman" charset="0"/>
                <a:ea typeface="Times New Roman" charset="0"/>
                <a:cs typeface="Times New Roman" charset="0"/>
              </a:rPr>
              <a:t>10 </a:t>
            </a:r>
            <a:r>
              <a:rPr lang="en-US" altLang="en-US" dirty="0">
                <a:latin typeface="Times New Roman" charset="0"/>
                <a:ea typeface="Times New Roman" charset="0"/>
                <a:cs typeface="Times New Roman" charset="0"/>
              </a:rPr>
              <a:t>measured in the Anatolian Peninsula in April 2008.</a:t>
            </a:r>
          </a:p>
          <a:p>
            <a:pPr algn="just" eaLnBrk="1" hangingPunct="1"/>
            <a:endParaRPr lang="en-US" altLang="en-US" dirty="0">
              <a:latin typeface="Times New Roman" charset="0"/>
              <a:ea typeface="Times New Roman" charset="0"/>
              <a:cs typeface="Times New Roman" charset="0"/>
            </a:endParaRPr>
          </a:p>
          <a:p>
            <a:pPr algn="just" eaLnBrk="1" hangingPunct="1">
              <a:buFont typeface="Arial" charset="0"/>
              <a:buNone/>
            </a:pPr>
            <a:endParaRPr lang="en-US" altLang="en-US" dirty="0">
              <a:latin typeface="Times New Roman" charset="0"/>
              <a:ea typeface="Times New Roman" charset="0"/>
              <a:cs typeface="Times New Roman" charset="0"/>
            </a:endParaRPr>
          </a:p>
        </p:txBody>
      </p:sp>
      <p:sp>
        <p:nvSpPr>
          <p:cNvPr id="6" name="TextBox 5"/>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b="1"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INTRODUCTION</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METHODOLOGY	                    RESULTS                       DISCUSSION</a:t>
            </a:r>
            <a:endParaRPr lang="en-US" dirty="0">
              <a:latin typeface="Times New Roman" charset="0"/>
              <a:ea typeface="Times New Roman" charset="0"/>
              <a:cs typeface="Times New Roman" charset="0"/>
            </a:endParaRPr>
          </a:p>
        </p:txBody>
      </p:sp>
      <p:sp>
        <p:nvSpPr>
          <p:cNvPr id="7" name="Slide Number Placeholder 1"/>
          <p:cNvSpPr>
            <a:spLocks noGrp="1"/>
          </p:cNvSpPr>
          <p:nvPr>
            <p:ph type="sldNum" sz="quarter" idx="12"/>
          </p:nvPr>
        </p:nvSpPr>
        <p:spPr>
          <a:xfrm>
            <a:off x="9263741" y="6356350"/>
            <a:ext cx="2743200" cy="365125"/>
          </a:xfrm>
        </p:spPr>
        <p:txBody>
          <a:bodyPr/>
          <a:lstStyle/>
          <a:p>
            <a:r>
              <a:rPr lang="en-US" dirty="0" smtClean="0"/>
              <a:t>3/18</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472" y="2679428"/>
            <a:ext cx="3015768" cy="30157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665" y="2708518"/>
            <a:ext cx="3015768" cy="3015768"/>
          </a:xfrm>
          <a:prstGeom prst="rect">
            <a:avLst/>
          </a:prstGeom>
        </p:spPr>
      </p:pic>
      <p:sp>
        <p:nvSpPr>
          <p:cNvPr id="10" name="TextBox 9"/>
          <p:cNvSpPr txBox="1"/>
          <p:nvPr/>
        </p:nvSpPr>
        <p:spPr>
          <a:xfrm>
            <a:off x="1549400" y="5726322"/>
            <a:ext cx="9144000" cy="830997"/>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L1B Granule </a:t>
            </a:r>
            <a:r>
              <a:rPr lang="en-US" b="1" dirty="0" smtClean="0">
                <a:latin typeface="Times New Roman" charset="0"/>
                <a:ea typeface="Times New Roman" charset="0"/>
                <a:cs typeface="Times New Roman" charset="0"/>
              </a:rPr>
              <a:t>Images  of MODIS on board of Terra and Aqua satellites, April 12, 2008. </a:t>
            </a:r>
            <a:r>
              <a:rPr lang="en-US" sz="1200" b="1" dirty="0">
                <a:latin typeface="Times New Roman" charset="0"/>
                <a:ea typeface="Times New Roman" charset="0"/>
                <a:cs typeface="Times New Roman" charset="0"/>
              </a:rPr>
              <a:t>http://</a:t>
            </a:r>
            <a:r>
              <a:rPr lang="en-US" sz="1200" b="1" dirty="0" err="1">
                <a:latin typeface="Times New Roman" charset="0"/>
                <a:ea typeface="Times New Roman" charset="0"/>
                <a:cs typeface="Times New Roman" charset="0"/>
              </a:rPr>
              <a:t>modis-atmos.gsfc.nasa.gov</a:t>
            </a:r>
            <a:r>
              <a:rPr lang="en-US" sz="1200" b="1" dirty="0">
                <a:latin typeface="Times New Roman" charset="0"/>
                <a:ea typeface="Times New Roman" charset="0"/>
                <a:cs typeface="Times New Roman" charset="0"/>
              </a:rPr>
              <a:t>/IMAGES/</a:t>
            </a:r>
          </a:p>
          <a:p>
            <a:pPr algn="ctr"/>
            <a:r>
              <a:rPr lang="en-US" b="1" dirty="0" smtClean="0"/>
              <a:t> </a:t>
            </a:r>
            <a:endParaRPr lang="en-US" dirty="0"/>
          </a:p>
        </p:txBody>
      </p:sp>
      <p:sp>
        <p:nvSpPr>
          <p:cNvPr id="2" name="Oval 1"/>
          <p:cNvSpPr/>
          <p:nvPr/>
        </p:nvSpPr>
        <p:spPr>
          <a:xfrm>
            <a:off x="2502665" y="4216402"/>
            <a:ext cx="1140903" cy="107379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39168" y="4515051"/>
            <a:ext cx="1140903" cy="107379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1981200" y="137160"/>
            <a:ext cx="8218488" cy="68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6000" bIns="36000"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4000" b="1" dirty="0">
                <a:latin typeface="Times New Roman" charset="0"/>
                <a:ea typeface="Times New Roman" charset="0"/>
                <a:cs typeface="Times New Roman" charset="0"/>
              </a:rPr>
              <a:t>Air </a:t>
            </a:r>
            <a:r>
              <a:rPr lang="en-US" altLang="en-US" sz="4000" b="1" dirty="0" smtClean="0">
                <a:latin typeface="Times New Roman" charset="0"/>
                <a:ea typeface="Times New Roman" charset="0"/>
                <a:cs typeface="Times New Roman" charset="0"/>
              </a:rPr>
              <a:t>Quality </a:t>
            </a:r>
            <a:r>
              <a:rPr lang="en-US" altLang="en-US" sz="4000" b="1" dirty="0">
                <a:latin typeface="Times New Roman" charset="0"/>
                <a:ea typeface="Times New Roman" charset="0"/>
                <a:cs typeface="Times New Roman" charset="0"/>
              </a:rPr>
              <a:t>and </a:t>
            </a:r>
            <a:r>
              <a:rPr lang="en-US" altLang="en-US" sz="4000" b="1" dirty="0" smtClean="0">
                <a:latin typeface="Times New Roman" charset="0"/>
                <a:ea typeface="Times New Roman" charset="0"/>
                <a:cs typeface="Times New Roman" charset="0"/>
              </a:rPr>
              <a:t>Health</a:t>
            </a:r>
            <a:endParaRPr lang="en-US" altLang="en-US" sz="4000" dirty="0">
              <a:latin typeface="Times New Roman" charset="0"/>
              <a:ea typeface="Times New Roman" charset="0"/>
              <a:cs typeface="Times New Roman" charset="0"/>
            </a:endParaRPr>
          </a:p>
        </p:txBody>
      </p:sp>
      <p:sp>
        <p:nvSpPr>
          <p:cNvPr id="5" name="TextBox 4"/>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b="1"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INTRODUCTION</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METHODOLOGY	                    RESULTS                       DISCUSSION</a:t>
            </a:r>
            <a:endParaRPr lang="en-US" dirty="0">
              <a:latin typeface="Times New Roman" charset="0"/>
              <a:ea typeface="Times New Roman" charset="0"/>
              <a:cs typeface="Times New Roman" charset="0"/>
            </a:endParaRPr>
          </a:p>
        </p:txBody>
      </p:sp>
      <p:sp>
        <p:nvSpPr>
          <p:cNvPr id="8" name="Slide Number Placeholder 1"/>
          <p:cNvSpPr>
            <a:spLocks noGrp="1"/>
          </p:cNvSpPr>
          <p:nvPr>
            <p:ph type="sldNum" sz="quarter" idx="12"/>
          </p:nvPr>
        </p:nvSpPr>
        <p:spPr>
          <a:xfrm>
            <a:off x="9263741" y="6356350"/>
            <a:ext cx="2743200" cy="365125"/>
          </a:xfrm>
        </p:spPr>
        <p:txBody>
          <a:bodyPr/>
          <a:lstStyle/>
          <a:p>
            <a:r>
              <a:rPr lang="en-US" dirty="0" smtClean="0"/>
              <a:t>4/18</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465688295"/>
              </p:ext>
            </p:extLst>
          </p:nvPr>
        </p:nvGraphicFramePr>
        <p:xfrm>
          <a:off x="1420617" y="1455576"/>
          <a:ext cx="9152646" cy="3617877"/>
        </p:xfrm>
        <a:graphic>
          <a:graphicData uri="http://schemas.openxmlformats.org/drawingml/2006/table">
            <a:tbl>
              <a:tblPr>
                <a:tableStyleId>{69C7853C-536D-4A76-A0AE-DD22124D55A5}</a:tableStyleId>
              </a:tblPr>
              <a:tblGrid>
                <a:gridCol w="1273972"/>
                <a:gridCol w="6457965"/>
                <a:gridCol w="1420709"/>
              </a:tblGrid>
              <a:tr h="9511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2000" u="none" strike="noStrike" cap="none" normalizeH="0" baseline="0" dirty="0" smtClean="0">
                          <a:ln>
                            <a:noFill/>
                          </a:ln>
                          <a:effectLst/>
                        </a:rPr>
                        <a:t>PM</a:t>
                      </a:r>
                      <a:r>
                        <a:rPr kumimoji="0" lang="tr-TR" sz="2000" u="none" strike="noStrike" cap="none" normalizeH="0" baseline="-25000" dirty="0" smtClean="0">
                          <a:ln>
                            <a:noFill/>
                          </a:ln>
                          <a:effectLst/>
                        </a:rPr>
                        <a:t>10</a:t>
                      </a:r>
                      <a:endParaRPr kumimoji="0" lang="tr-TR" sz="2000" u="none" strike="noStrike" cap="none" normalizeH="0" baseline="-25000" dirty="0">
                        <a:ln>
                          <a:noFill/>
                        </a:ln>
                        <a:effectLst/>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2000" b="1"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pPr>
                      <a:r>
                        <a:rPr kumimoji="0" lang="tr-TR" sz="2000" u="none" strike="noStrike" cap="none" normalizeH="0" baseline="0" dirty="0" smtClean="0">
                          <a:ln>
                            <a:noFill/>
                          </a:ln>
                          <a:effectLst/>
                        </a:rPr>
                        <a:t>10 </a:t>
                      </a:r>
                      <a:r>
                        <a:rPr kumimoji="0" lang="tr-TR" sz="2000" u="none" strike="noStrike" cap="none" normalizeH="0" baseline="0" dirty="0" err="1" smtClean="0">
                          <a:ln>
                            <a:noFill/>
                          </a:ln>
                          <a:effectLst/>
                        </a:rPr>
                        <a:t>μg</a:t>
                      </a:r>
                      <a:r>
                        <a:rPr kumimoji="0" lang="tr-TR" sz="2000" u="none" strike="noStrike" cap="none" normalizeH="0" baseline="0" dirty="0" smtClean="0">
                          <a:ln>
                            <a:noFill/>
                          </a:ln>
                          <a:effectLst/>
                        </a:rPr>
                        <a:t>/m</a:t>
                      </a:r>
                      <a:r>
                        <a:rPr kumimoji="0" lang="tr-TR" sz="2000" u="none" strike="noStrike" cap="none" normalizeH="0" baseline="30000" dirty="0" smtClean="0">
                          <a:ln>
                            <a:noFill/>
                          </a:ln>
                          <a:effectLst/>
                        </a:rPr>
                        <a:t>3</a:t>
                      </a:r>
                      <a:r>
                        <a:rPr kumimoji="0" lang="tr-TR" sz="2000" u="none" strike="noStrike" cap="none" normalizeH="0" baseline="0" dirty="0" smtClean="0">
                          <a:ln>
                            <a:noFill/>
                          </a:ln>
                          <a:effectLst/>
                        </a:rPr>
                        <a:t> </a:t>
                      </a:r>
                      <a:r>
                        <a:rPr kumimoji="0" lang="tr-TR" sz="2000" u="none" strike="noStrike" cap="none" normalizeH="0" baseline="0" dirty="0" err="1" smtClean="0">
                          <a:ln>
                            <a:noFill/>
                          </a:ln>
                          <a:effectLst/>
                        </a:rPr>
                        <a:t>increase</a:t>
                      </a:r>
                      <a:r>
                        <a:rPr kumimoji="0" lang="tr-TR" sz="2000" u="none" strike="noStrike" cap="none" normalizeH="0" baseline="0" dirty="0" smtClean="0">
                          <a:ln>
                            <a:noFill/>
                          </a:ln>
                          <a:effectLst/>
                        </a:rPr>
                        <a:t> -&gt; </a:t>
                      </a:r>
                      <a:r>
                        <a:rPr kumimoji="0" lang="en-US" sz="2000" u="none" strike="noStrike" cap="none" normalizeH="0" baseline="0" dirty="0" smtClean="0">
                          <a:ln>
                            <a:noFill/>
                          </a:ln>
                          <a:effectLst/>
                        </a:rPr>
                        <a:t>increase in all-cause daily mortality between 0.6 and 1.2 %.</a:t>
                      </a:r>
                      <a:endParaRPr kumimoji="0" lang="tr-TR"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2000" u="none" strike="noStrike" cap="none" normalizeH="0" baseline="0" dirty="0" err="1" smtClean="0">
                          <a:ln>
                            <a:noFill/>
                          </a:ln>
                          <a:effectLst/>
                        </a:rPr>
                        <a:t>Pope</a:t>
                      </a:r>
                      <a:r>
                        <a:rPr kumimoji="0" lang="tr-TR" sz="2000" u="none" strike="noStrike" cap="none" normalizeH="0" baseline="0" dirty="0" smtClean="0">
                          <a:ln>
                            <a:noFill/>
                          </a:ln>
                          <a:effectLst/>
                        </a:rPr>
                        <a:t>, 2006</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846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2000" u="none" strike="noStrike" cap="none" normalizeH="0" baseline="0" dirty="0">
                          <a:ln>
                            <a:noFill/>
                          </a:ln>
                          <a:effectLst/>
                        </a:rPr>
                        <a:t>PM</a:t>
                      </a:r>
                      <a:r>
                        <a:rPr kumimoji="0" lang="tr-TR" sz="2000" u="none" strike="noStrike" cap="none" normalizeH="0" baseline="-25000" dirty="0">
                          <a:ln>
                            <a:noFill/>
                          </a:ln>
                          <a:effectLst/>
                        </a:rPr>
                        <a:t>10</a:t>
                      </a:r>
                      <a:endParaRPr kumimoji="0" lang="tr-TR" sz="2000" b="1" i="0" u="none" strike="noStrike" cap="none" normalizeH="0" baseline="-2500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2000" u="none" strike="noStrike" cap="none" normalizeH="0" baseline="0" dirty="0" smtClean="0">
                          <a:ln>
                            <a:noFill/>
                          </a:ln>
                          <a:effectLst/>
                        </a:rPr>
                        <a:t>Children in high exposure group have full-scale and verbal IQ scores 4.31 and 4.67 points lower than those of less-exposed children.</a:t>
                      </a:r>
                      <a:endParaRPr kumimoji="0" lang="tr-TR"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u="none" strike="noStrike" cap="none" normalizeH="0" baseline="0" dirty="0" err="1" smtClean="0">
                          <a:ln>
                            <a:noFill/>
                          </a:ln>
                          <a:effectLst/>
                        </a:rPr>
                        <a:t>Perera</a:t>
                      </a:r>
                      <a:r>
                        <a:rPr kumimoji="0" lang="en-US" sz="2000" u="none" strike="noStrike" cap="none" normalizeH="0" baseline="0" dirty="0" smtClean="0">
                          <a:ln>
                            <a:noFill/>
                          </a:ln>
                          <a:effectLst/>
                        </a:rPr>
                        <a:t>, 2009</a:t>
                      </a:r>
                      <a:endParaRPr kumimoji="0" lang="tr-TR" sz="2000" b="0" i="0" u="none" strike="noStrike" cap="none" normalizeH="0" baseline="0" dirty="0" smtClean="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846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2000" u="none" strike="noStrike" cap="none" normalizeH="0" baseline="0" dirty="0" smtClean="0">
                          <a:ln>
                            <a:noFill/>
                          </a:ln>
                          <a:effectLst/>
                        </a:rPr>
                        <a:t>PM</a:t>
                      </a:r>
                      <a:r>
                        <a:rPr kumimoji="0" lang="tr-TR" sz="2000" u="none" strike="noStrike" cap="none" normalizeH="0" baseline="-25000" dirty="0" smtClean="0">
                          <a:ln>
                            <a:noFill/>
                          </a:ln>
                          <a:effectLst/>
                        </a:rPr>
                        <a:t>2.5-10</a:t>
                      </a:r>
                      <a:endParaRPr kumimoji="0" lang="tr-TR" sz="2000" b="1" i="0" u="none" strike="noStrike" cap="none" normalizeH="0" baseline="-2500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2000" u="none" strike="noStrike" cap="none" normalizeH="0" baseline="0" dirty="0" smtClean="0">
                          <a:ln>
                            <a:noFill/>
                          </a:ln>
                          <a:effectLst/>
                        </a:rPr>
                        <a:t>10 µg/m</a:t>
                      </a:r>
                      <a:r>
                        <a:rPr kumimoji="0" lang="en-US" sz="2000" u="none" strike="noStrike" cap="none" normalizeH="0" baseline="30000" dirty="0" smtClean="0">
                          <a:ln>
                            <a:noFill/>
                          </a:ln>
                          <a:effectLst/>
                        </a:rPr>
                        <a:t>3</a:t>
                      </a:r>
                      <a:r>
                        <a:rPr kumimoji="0" lang="en-US" sz="2000" u="none" strike="noStrike" cap="none" normalizeH="0" baseline="0" dirty="0" smtClean="0">
                          <a:ln>
                            <a:noFill/>
                          </a:ln>
                          <a:effectLst/>
                        </a:rPr>
                        <a:t> increase in coarse articulate matter (PM</a:t>
                      </a:r>
                      <a:r>
                        <a:rPr kumimoji="0" lang="en-US" sz="2000" u="none" strike="noStrike" cap="none" normalizeH="0" baseline="-25000" dirty="0" smtClean="0">
                          <a:ln>
                            <a:noFill/>
                          </a:ln>
                          <a:effectLst/>
                        </a:rPr>
                        <a:t>2.5-10</a:t>
                      </a:r>
                      <a:r>
                        <a:rPr kumimoji="0" lang="en-US" sz="2000" u="none" strike="noStrike" cap="none" normalizeH="0" baseline="0" dirty="0" smtClean="0">
                          <a:ln>
                            <a:noFill/>
                          </a:ln>
                          <a:effectLst/>
                        </a:rPr>
                        <a:t>) during Saharan dust outbreaks -&gt; increases total mortality by 2.8%.</a:t>
                      </a:r>
                      <a:endParaRPr kumimoji="0" lang="tr-TR"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u="none" strike="noStrike" cap="none" normalizeH="0" baseline="0" dirty="0" smtClean="0">
                          <a:ln>
                            <a:noFill/>
                          </a:ln>
                          <a:effectLst/>
                        </a:rPr>
                        <a:t>Tobias et al. (2011) </a:t>
                      </a:r>
                      <a:endParaRPr kumimoji="0" lang="tr-TR"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5455">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sz="2000" u="none" strike="noStrike" cap="none" normalizeH="0" baseline="0" dirty="0" smtClean="0">
                          <a:ln>
                            <a:noFill/>
                          </a:ln>
                          <a:effectLst/>
                        </a:rPr>
                        <a:t>PM</a:t>
                      </a:r>
                      <a:r>
                        <a:rPr kumimoji="0" lang="tr-TR" sz="2000" u="none" strike="noStrike" cap="none" normalizeH="0" baseline="-25000" dirty="0" smtClean="0">
                          <a:ln>
                            <a:noFill/>
                          </a:ln>
                          <a:effectLst/>
                        </a:rPr>
                        <a:t>10</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tr-TR" sz="2000" b="1" i="0" u="none" strike="noStrike" cap="none" normalizeH="0" baseline="-25000" dirty="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2000" u="none" strike="noStrike" cap="none" normalizeH="0" baseline="0" dirty="0" smtClean="0">
                          <a:ln>
                            <a:noFill/>
                          </a:ln>
                          <a:effectLst/>
                        </a:rPr>
                        <a:t>75</a:t>
                      </a:r>
                      <a:r>
                        <a:rPr kumimoji="0" lang="tr-TR" sz="2000" u="none" strike="noStrike" cap="none" normalizeH="0" baseline="0" dirty="0" smtClean="0">
                          <a:ln>
                            <a:noFill/>
                          </a:ln>
                          <a:effectLst/>
                        </a:rPr>
                        <a:t>+ </a:t>
                      </a:r>
                      <a:r>
                        <a:rPr kumimoji="0" lang="tr-TR" sz="2000" u="none" strike="noStrike" cap="none" normalizeH="0" baseline="0" dirty="0" err="1" smtClean="0">
                          <a:ln>
                            <a:noFill/>
                          </a:ln>
                          <a:effectLst/>
                        </a:rPr>
                        <a:t>people</a:t>
                      </a:r>
                      <a:r>
                        <a:rPr kumimoji="0" lang="tr-TR" sz="2000" u="none" strike="noStrike" cap="none" normalizeH="0" baseline="0" dirty="0" smtClean="0">
                          <a:ln>
                            <a:noFill/>
                          </a:ln>
                          <a:effectLst/>
                        </a:rPr>
                        <a:t> -&gt; </a:t>
                      </a:r>
                      <a:r>
                        <a:rPr kumimoji="0" lang="en-US" sz="2000" u="none" strike="noStrike" cap="none" normalizeH="0" baseline="0" dirty="0" smtClean="0">
                          <a:ln>
                            <a:noFill/>
                          </a:ln>
                          <a:effectLst/>
                        </a:rPr>
                        <a:t>the respiratory death rates increase by 22% on the days with Saharan dust. </a:t>
                      </a:r>
                      <a:endParaRPr kumimoji="0" lang="tr-TR" sz="2000" b="1" i="0" u="none" strike="noStrike" cap="none" normalizeH="0" baseline="0" dirty="0" smtClean="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u="none" strike="noStrike" cap="none" normalizeH="0" baseline="0" dirty="0" err="1" smtClean="0">
                          <a:ln>
                            <a:noFill/>
                          </a:ln>
                          <a:effectLst/>
                        </a:rPr>
                        <a:t>Sajani</a:t>
                      </a:r>
                      <a:r>
                        <a:rPr kumimoji="0" lang="en-US" sz="2000" u="none" strike="noStrike" cap="none" normalizeH="0" baseline="0" dirty="0" smtClean="0">
                          <a:ln>
                            <a:noFill/>
                          </a:ln>
                          <a:effectLst/>
                        </a:rPr>
                        <a:t> et al. (2011)</a:t>
                      </a:r>
                      <a:endParaRPr kumimoji="0" lang="tr-TR" sz="2000" b="0" i="0" u="none" strike="noStrike" cap="none" normalizeH="0" baseline="0" dirty="0" smtClean="0">
                        <a:ln>
                          <a:noFill/>
                        </a:ln>
                        <a:solidFill>
                          <a:srgbClr val="000000"/>
                        </a:solidFill>
                        <a:effectLst/>
                        <a:latin typeface="Times New Roman" charset="0"/>
                        <a:ea typeface="Times New Roman" charset="0"/>
                        <a:cs typeface="Times New Roman" charset="0"/>
                      </a:endParaRPr>
                    </a:p>
                  </a:txBody>
                  <a:tcPr marL="121920" marR="121920" marT="68528" marB="685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28779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137160"/>
            <a:ext cx="8229600" cy="1079500"/>
          </a:xfrm>
        </p:spPr>
        <p:txBody>
          <a:bodyPr vert="horz" lIns="91440" tIns="36000" rIns="91440" bIns="36000" rtlCol="0" anchor="ctr">
            <a:normAutofit fontScale="90000"/>
          </a:bodyPr>
          <a:lstStyle/>
          <a:p>
            <a:pPr algn="ctr">
              <a:defRPr/>
            </a:pPr>
            <a:r>
              <a:rPr lang="en-US" b="1" dirty="0">
                <a:latin typeface="Times New Roman" charset="0"/>
                <a:ea typeface="Times New Roman" charset="0"/>
                <a:cs typeface="Times New Roman" charset="0"/>
              </a:rPr>
              <a:t>Region</a:t>
            </a:r>
            <a:r>
              <a:rPr lang="en-US" dirty="0" smtClean="0">
                <a:latin typeface="Times New Roman" charset="0"/>
                <a:ea typeface="Times New Roman" charset="0"/>
                <a:cs typeface="Times New Roman" charset="0"/>
              </a:rPr>
              <a:t/>
            </a:r>
            <a:br>
              <a:rPr lang="en-US" dirty="0" smtClean="0">
                <a:latin typeface="Times New Roman" charset="0"/>
                <a:ea typeface="Times New Roman" charset="0"/>
                <a:cs typeface="Times New Roman" charset="0"/>
              </a:rPr>
            </a:br>
            <a:r>
              <a:rPr lang="en-US" sz="4000" dirty="0">
                <a:latin typeface="Times New Roman" charset="0"/>
                <a:ea typeface="Times New Roman" charset="0"/>
                <a:cs typeface="Times New Roman" charset="0"/>
              </a:rPr>
              <a:t>Eastern Mediterranean</a:t>
            </a:r>
          </a:p>
        </p:txBody>
      </p:sp>
      <p:pic>
        <p:nvPicPr>
          <p:cNvPr id="25604" name="Picture 4" descr="MedSatellite.png"/>
          <p:cNvPicPr>
            <a:picLocks noChangeAspect="1"/>
          </p:cNvPicPr>
          <p:nvPr/>
        </p:nvPicPr>
        <p:blipFill>
          <a:blip r:embed="rId3">
            <a:extLst>
              <a:ext uri="{28A0092B-C50C-407E-A947-70E740481C1C}">
                <a14:useLocalDpi xmlns:a14="http://schemas.microsoft.com/office/drawing/2010/main" val="0"/>
              </a:ext>
            </a:extLst>
          </a:blip>
          <a:srcRect l="9949"/>
          <a:stretch>
            <a:fillRect/>
          </a:stretch>
        </p:blipFill>
        <p:spPr bwMode="auto">
          <a:xfrm>
            <a:off x="1608138" y="183515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8"/>
          <p:cNvSpPr txBox="1">
            <a:spLocks noChangeArrowheads="1"/>
          </p:cNvSpPr>
          <p:nvPr/>
        </p:nvSpPr>
        <p:spPr bwMode="auto">
          <a:xfrm>
            <a:off x="1592264" y="4921250"/>
            <a:ext cx="3741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latin typeface="Times New Roman" charset="0"/>
                <a:ea typeface="Times New Roman" charset="0"/>
                <a:cs typeface="Times New Roman" charset="0"/>
              </a:rPr>
              <a:t>Figure: MODIS, Courtesy of NASA  </a:t>
            </a:r>
          </a:p>
        </p:txBody>
      </p:sp>
      <p:pic>
        <p:nvPicPr>
          <p:cNvPr id="2560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8138" y="1835150"/>
            <a:ext cx="51752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10"/>
          <p:cNvSpPr txBox="1">
            <a:spLocks noChangeArrowheads="1"/>
          </p:cNvSpPr>
          <p:nvPr/>
        </p:nvSpPr>
        <p:spPr bwMode="auto">
          <a:xfrm>
            <a:off x="5418138" y="4259263"/>
            <a:ext cx="517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smtClean="0">
                <a:latin typeface="Times New Roman" charset="0"/>
                <a:ea typeface="Times New Roman" charset="0"/>
                <a:cs typeface="Times New Roman" charset="0"/>
              </a:rPr>
              <a:t>Primary </a:t>
            </a:r>
            <a:r>
              <a:rPr lang="en-US" altLang="en-US" sz="1800" dirty="0">
                <a:latin typeface="Times New Roman" charset="0"/>
                <a:ea typeface="Times New Roman" charset="0"/>
                <a:cs typeface="Times New Roman" charset="0"/>
              </a:rPr>
              <a:t>sources of desert dust and their atmospheric pathways (Griffin D. W., 2007</a:t>
            </a:r>
            <a:r>
              <a:rPr lang="en-US" altLang="en-US" sz="1800" dirty="0" smtClean="0">
                <a:latin typeface="Times New Roman" charset="0"/>
                <a:ea typeface="Times New Roman" charset="0"/>
                <a:cs typeface="Times New Roman" charset="0"/>
              </a:rPr>
              <a:t>).</a:t>
            </a:r>
            <a:endParaRPr lang="en-US" altLang="en-US" sz="1800" dirty="0">
              <a:latin typeface="Times New Roman" charset="0"/>
              <a:ea typeface="Times New Roman" charset="0"/>
              <a:cs typeface="Times New Roman" charset="0"/>
            </a:endParaRPr>
          </a:p>
          <a:p>
            <a:pPr eaLnBrk="1" hangingPunct="1"/>
            <a:r>
              <a:rPr lang="en-US" altLang="en-US" sz="1800" dirty="0">
                <a:latin typeface="Times New Roman" charset="0"/>
                <a:ea typeface="Times New Roman" charset="0"/>
                <a:cs typeface="Times New Roman" charset="0"/>
              </a:rPr>
              <a:t>The desert of Sahara is one of the major sources of mineral dust on Earth, producing around 200 </a:t>
            </a:r>
            <a:r>
              <a:rPr lang="en-US" altLang="en-US" sz="1800" dirty="0" err="1">
                <a:latin typeface="Times New Roman" charset="0"/>
                <a:ea typeface="Times New Roman" charset="0"/>
                <a:cs typeface="Times New Roman" charset="0"/>
              </a:rPr>
              <a:t>Tg</a:t>
            </a:r>
            <a:r>
              <a:rPr lang="en-US" altLang="en-US" sz="1800" dirty="0">
                <a:latin typeface="Times New Roman" charset="0"/>
                <a:ea typeface="Times New Roman" charset="0"/>
                <a:cs typeface="Times New Roman" charset="0"/>
              </a:rPr>
              <a:t>/yr.</a:t>
            </a:r>
          </a:p>
        </p:txBody>
      </p:sp>
      <p:sp>
        <p:nvSpPr>
          <p:cNvPr id="9" name="TextBox 8"/>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b="1"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INTRODUCTION</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METHODOLOGY	                    RESULTS                       DISCUSSION</a:t>
            </a:r>
            <a:endParaRPr lang="en-US" dirty="0">
              <a:latin typeface="Times New Roman" charset="0"/>
              <a:ea typeface="Times New Roman" charset="0"/>
              <a:cs typeface="Times New Roman" charset="0"/>
            </a:endParaRPr>
          </a:p>
        </p:txBody>
      </p:sp>
      <p:sp>
        <p:nvSpPr>
          <p:cNvPr id="10" name="Slide Number Placeholder 1"/>
          <p:cNvSpPr>
            <a:spLocks noGrp="1"/>
          </p:cNvSpPr>
          <p:nvPr>
            <p:ph type="sldNum" sz="quarter" idx="12"/>
          </p:nvPr>
        </p:nvSpPr>
        <p:spPr>
          <a:xfrm>
            <a:off x="9263741" y="6356350"/>
            <a:ext cx="2743200" cy="365125"/>
          </a:xfrm>
        </p:spPr>
        <p:txBody>
          <a:bodyPr/>
          <a:lstStyle/>
          <a:p>
            <a:r>
              <a:rPr lang="en-US" dirty="0" smtClean="0"/>
              <a:t>5/18</a:t>
            </a:r>
            <a:endParaRPr lang="en-US" dirty="0"/>
          </a:p>
        </p:txBody>
      </p:sp>
      <p:sp>
        <p:nvSpPr>
          <p:cNvPr id="2" name="Oval 1"/>
          <p:cNvSpPr/>
          <p:nvPr/>
        </p:nvSpPr>
        <p:spPr>
          <a:xfrm>
            <a:off x="2806700" y="3048000"/>
            <a:ext cx="1435100" cy="939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7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5"/>
          <p:cNvSpPr txBox="1">
            <a:spLocks noChangeArrowheads="1"/>
          </p:cNvSpPr>
          <p:nvPr/>
        </p:nvSpPr>
        <p:spPr bwMode="auto">
          <a:xfrm>
            <a:off x="766020" y="6025372"/>
            <a:ext cx="596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smtClean="0">
                <a:latin typeface="Times New Roman" charset="0"/>
                <a:ea typeface="Times New Roman" charset="0"/>
                <a:cs typeface="Times New Roman" charset="0"/>
              </a:rPr>
              <a:t>Air </a:t>
            </a:r>
            <a:r>
              <a:rPr lang="en-US" altLang="en-US" sz="1800" dirty="0">
                <a:latin typeface="Times New Roman" charset="0"/>
                <a:ea typeface="Times New Roman" charset="0"/>
                <a:cs typeface="Times New Roman" charset="0"/>
              </a:rPr>
              <a:t>quality stations located in Turkey</a:t>
            </a:r>
          </a:p>
        </p:txBody>
      </p:sp>
      <p:pic>
        <p:nvPicPr>
          <p:cNvPr id="29700" name="Picture 5" descr="studyArea1.jpg"/>
          <p:cNvPicPr>
            <a:picLocks noChangeAspect="1"/>
          </p:cNvPicPr>
          <p:nvPr/>
        </p:nvPicPr>
        <p:blipFill>
          <a:blip r:embed="rId3">
            <a:extLst>
              <a:ext uri="{28A0092B-C50C-407E-A947-70E740481C1C}">
                <a14:useLocalDpi xmlns:a14="http://schemas.microsoft.com/office/drawing/2010/main" val="0"/>
              </a:ext>
            </a:extLst>
          </a:blip>
          <a:srcRect l="8591" t="6483" r="8591" b="6483"/>
          <a:stretch>
            <a:fillRect/>
          </a:stretch>
        </p:blipFill>
        <p:spPr bwMode="auto">
          <a:xfrm>
            <a:off x="816041" y="1491884"/>
            <a:ext cx="563125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INTRODUCTION  </a:t>
            </a:r>
            <a:r>
              <a:rPr lang="en-US" b="1" dirty="0" smtClean="0">
                <a:latin typeface="Times New Roman" charset="0"/>
                <a:ea typeface="Times New Roman" charset="0"/>
                <a:cs typeface="Times New Roman" charset="0"/>
              </a:rPr>
              <a:t>               </a:t>
            </a:r>
            <a:r>
              <a:rPr lang="en-US" b="1" u="sng" dirty="0" smtClean="0">
                <a:latin typeface="Times New Roman" charset="0"/>
                <a:ea typeface="Times New Roman" charset="0"/>
                <a:cs typeface="Times New Roman" charset="0"/>
              </a:rPr>
              <a:t>METHODOLOGY</a:t>
            </a:r>
            <a:r>
              <a:rPr lang="en-US" dirty="0" smtClean="0">
                <a:latin typeface="Times New Roman" charset="0"/>
                <a:ea typeface="Times New Roman" charset="0"/>
                <a:cs typeface="Times New Roman" charset="0"/>
              </a:rPr>
              <a:t>	                    RESULTS                       DISCUSSION</a:t>
            </a:r>
            <a:endParaRPr lang="en-US" dirty="0">
              <a:latin typeface="Times New Roman" charset="0"/>
              <a:ea typeface="Times New Roman" charset="0"/>
              <a:cs typeface="Times New Roman" charset="0"/>
            </a:endParaRPr>
          </a:p>
        </p:txBody>
      </p:sp>
      <p:sp>
        <p:nvSpPr>
          <p:cNvPr id="7" name="Title 1"/>
          <p:cNvSpPr>
            <a:spLocks noGrp="1"/>
          </p:cNvSpPr>
          <p:nvPr>
            <p:ph type="title"/>
          </p:nvPr>
        </p:nvSpPr>
        <p:spPr>
          <a:xfrm>
            <a:off x="1981200" y="137160"/>
            <a:ext cx="8229600" cy="1079500"/>
          </a:xfrm>
        </p:spPr>
        <p:txBody>
          <a:bodyPr vert="horz" lIns="91440" tIns="36000" rIns="91440" bIns="36000" rtlCol="0" anchor="ctr">
            <a:normAutofit fontScale="90000"/>
          </a:bodyPr>
          <a:lstStyle/>
          <a:p>
            <a:pPr algn="ctr" eaLnBrk="1" hangingPunct="1"/>
            <a:r>
              <a:rPr lang="en-US" altLang="en-US" b="1" dirty="0">
                <a:latin typeface="Times New Roman" charset="0"/>
                <a:ea typeface="Times New Roman" charset="0"/>
                <a:cs typeface="Times New Roman" charset="0"/>
              </a:rPr>
              <a:t>Methodology</a:t>
            </a:r>
            <a:br>
              <a:rPr lang="en-US" altLang="en-US" b="1" dirty="0">
                <a:latin typeface="Times New Roman" charset="0"/>
                <a:ea typeface="Times New Roman" charset="0"/>
                <a:cs typeface="Times New Roman" charset="0"/>
              </a:rPr>
            </a:br>
            <a:r>
              <a:rPr lang="en-US" altLang="en-US" sz="4000" dirty="0" smtClean="0">
                <a:latin typeface="Times New Roman" charset="0"/>
                <a:ea typeface="Times New Roman" charset="0"/>
                <a:cs typeface="Times New Roman" charset="0"/>
              </a:rPr>
              <a:t>Monitoring Data</a:t>
            </a:r>
            <a:endParaRPr lang="en-US" altLang="en-US" sz="4000" baseline="-25000" dirty="0">
              <a:latin typeface="Times New Roman" charset="0"/>
              <a:ea typeface="Times New Roman" charset="0"/>
              <a:cs typeface="Times New Roman" charset="0"/>
            </a:endParaRPr>
          </a:p>
        </p:txBody>
      </p:sp>
      <p:sp>
        <p:nvSpPr>
          <p:cNvPr id="8" name="Slide Number Placeholder 1"/>
          <p:cNvSpPr>
            <a:spLocks noGrp="1"/>
          </p:cNvSpPr>
          <p:nvPr>
            <p:ph type="sldNum" sz="quarter" idx="12"/>
          </p:nvPr>
        </p:nvSpPr>
        <p:spPr>
          <a:xfrm>
            <a:off x="9263741" y="6356350"/>
            <a:ext cx="2743200" cy="365125"/>
          </a:xfrm>
        </p:spPr>
        <p:txBody>
          <a:bodyPr/>
          <a:lstStyle/>
          <a:p>
            <a:r>
              <a:rPr lang="en-US" dirty="0" smtClean="0"/>
              <a:t>7/18</a:t>
            </a:r>
            <a:endParaRPr lang="en-US" dirty="0"/>
          </a:p>
        </p:txBody>
      </p:sp>
      <p:sp>
        <p:nvSpPr>
          <p:cNvPr id="5" name="TextBox 4"/>
          <p:cNvSpPr txBox="1"/>
          <p:nvPr/>
        </p:nvSpPr>
        <p:spPr>
          <a:xfrm>
            <a:off x="6772341" y="1479184"/>
            <a:ext cx="4853601" cy="4185761"/>
          </a:xfrm>
          <a:prstGeom prst="rect">
            <a:avLst/>
          </a:prstGeom>
          <a:noFill/>
        </p:spPr>
        <p:txBody>
          <a:bodyPr wrap="square" rtlCol="0">
            <a:spAutoFit/>
          </a:bodyPr>
          <a:lstStyle/>
          <a:p>
            <a:pPr marL="285750" indent="-285750">
              <a:buFont typeface="Arial" charset="0"/>
              <a:buChar char="•"/>
            </a:pPr>
            <a:r>
              <a:rPr lang="en-US" altLang="en-US" sz="1900" dirty="0">
                <a:latin typeface="Times New Roman" charset="0"/>
                <a:ea typeface="Times New Roman" charset="0"/>
                <a:cs typeface="Times New Roman" charset="0"/>
              </a:rPr>
              <a:t>Turkish Ministry of Environment and </a:t>
            </a:r>
            <a:r>
              <a:rPr lang="en-US" altLang="en-US" sz="1900" dirty="0" smtClean="0">
                <a:latin typeface="Times New Roman" charset="0"/>
                <a:ea typeface="Times New Roman" charset="0"/>
                <a:cs typeface="Times New Roman" charset="0"/>
              </a:rPr>
              <a:t>Urbanization operates </a:t>
            </a:r>
            <a:r>
              <a:rPr lang="en-US" sz="1900" dirty="0" smtClean="0">
                <a:latin typeface="Times New Roman" charset="0"/>
                <a:ea typeface="Times New Roman" charset="0"/>
                <a:cs typeface="Times New Roman" charset="0"/>
              </a:rPr>
              <a:t>118 air quality stations distributed in 81 cities (As of  2015, 195 ground based, and 4 mobile monitoring systems are being operated).</a:t>
            </a:r>
          </a:p>
          <a:p>
            <a:endParaRPr lang="en-US" sz="1900" dirty="0">
              <a:latin typeface="Times New Roman" charset="0"/>
              <a:ea typeface="Times New Roman" charset="0"/>
              <a:cs typeface="Times New Roman" charset="0"/>
            </a:endParaRPr>
          </a:p>
          <a:p>
            <a:pPr marL="285750" indent="-285750">
              <a:buFont typeface="Arial" charset="0"/>
              <a:buChar char="•"/>
            </a:pPr>
            <a:r>
              <a:rPr lang="en-US" sz="1900" dirty="0" smtClean="0">
                <a:latin typeface="Times New Roman" charset="0"/>
                <a:ea typeface="Times New Roman" charset="0"/>
                <a:cs typeface="Times New Roman" charset="0"/>
              </a:rPr>
              <a:t>Air </a:t>
            </a:r>
            <a:r>
              <a:rPr lang="en-US" sz="1900" dirty="0">
                <a:latin typeface="Times New Roman" charset="0"/>
                <a:ea typeface="Times New Roman" charset="0"/>
                <a:cs typeface="Times New Roman" charset="0"/>
              </a:rPr>
              <a:t>monitoring network </a:t>
            </a:r>
            <a:r>
              <a:rPr lang="en-US" sz="1900" dirty="0" smtClean="0">
                <a:latin typeface="Times New Roman" charset="0"/>
                <a:ea typeface="Times New Roman" charset="0"/>
                <a:cs typeface="Times New Roman" charset="0"/>
              </a:rPr>
              <a:t>measures hourly values of PM</a:t>
            </a:r>
            <a:r>
              <a:rPr lang="en-US" sz="1900" baseline="-25000" dirty="0" smtClean="0">
                <a:latin typeface="Times New Roman" charset="0"/>
                <a:ea typeface="Times New Roman" charset="0"/>
                <a:cs typeface="Times New Roman" charset="0"/>
              </a:rPr>
              <a:t>10</a:t>
            </a:r>
            <a:r>
              <a:rPr lang="en-US" sz="1900" dirty="0" smtClean="0">
                <a:latin typeface="Times New Roman" charset="0"/>
                <a:ea typeface="Times New Roman" charset="0"/>
                <a:cs typeface="Times New Roman" charset="0"/>
              </a:rPr>
              <a:t>,</a:t>
            </a:r>
            <a:r>
              <a:rPr lang="en-US" sz="1900" baseline="-25000" dirty="0" smtClean="0">
                <a:latin typeface="Times New Roman" charset="0"/>
                <a:ea typeface="Times New Roman" charset="0"/>
                <a:cs typeface="Times New Roman" charset="0"/>
              </a:rPr>
              <a:t> </a:t>
            </a:r>
            <a:r>
              <a:rPr lang="en-US" sz="1900" dirty="0" smtClean="0">
                <a:latin typeface="Times New Roman" charset="0"/>
                <a:ea typeface="Times New Roman" charset="0"/>
                <a:cs typeface="Times New Roman" charset="0"/>
              </a:rPr>
              <a:t>O</a:t>
            </a:r>
            <a:r>
              <a:rPr lang="en-US" sz="1900" baseline="-25000" dirty="0" smtClean="0">
                <a:latin typeface="Times New Roman" charset="0"/>
                <a:ea typeface="Times New Roman" charset="0"/>
                <a:cs typeface="Times New Roman" charset="0"/>
              </a:rPr>
              <a:t>3</a:t>
            </a:r>
            <a:r>
              <a:rPr lang="en-US" sz="1900" dirty="0" smtClean="0">
                <a:latin typeface="Times New Roman" charset="0"/>
                <a:ea typeface="Times New Roman" charset="0"/>
                <a:cs typeface="Times New Roman" charset="0"/>
              </a:rPr>
              <a:t>, NO</a:t>
            </a:r>
            <a:r>
              <a:rPr lang="en-US" sz="1900" dirty="0">
                <a:latin typeface="Times New Roman" charset="0"/>
                <a:ea typeface="Times New Roman" charset="0"/>
                <a:cs typeface="Times New Roman" charset="0"/>
              </a:rPr>
              <a:t>, NO</a:t>
            </a:r>
            <a:r>
              <a:rPr lang="en-US" sz="1900" baseline="-25000" dirty="0">
                <a:latin typeface="Times New Roman" charset="0"/>
                <a:ea typeface="Times New Roman" charset="0"/>
                <a:cs typeface="Times New Roman" charset="0"/>
              </a:rPr>
              <a:t>2</a:t>
            </a:r>
            <a:r>
              <a:rPr lang="en-US" sz="1900" dirty="0">
                <a:latin typeface="Times New Roman" charset="0"/>
                <a:ea typeface="Times New Roman" charset="0"/>
                <a:cs typeface="Times New Roman" charset="0"/>
              </a:rPr>
              <a:t>, </a:t>
            </a:r>
            <a:r>
              <a:rPr lang="en-US" sz="1900" dirty="0" smtClean="0">
                <a:latin typeface="Times New Roman" charset="0"/>
                <a:ea typeface="Times New Roman" charset="0"/>
                <a:cs typeface="Times New Roman" charset="0"/>
              </a:rPr>
              <a:t>NO</a:t>
            </a:r>
            <a:r>
              <a:rPr lang="en-US" sz="1900" baseline="-25000" dirty="0" smtClean="0">
                <a:latin typeface="Times New Roman" charset="0"/>
                <a:ea typeface="Times New Roman" charset="0"/>
                <a:cs typeface="Times New Roman" charset="0"/>
              </a:rPr>
              <a:t>x</a:t>
            </a:r>
            <a:r>
              <a:rPr lang="en-US" sz="1900" dirty="0" smtClean="0">
                <a:latin typeface="Times New Roman" charset="0"/>
                <a:ea typeface="Times New Roman" charset="0"/>
                <a:cs typeface="Times New Roman" charset="0"/>
              </a:rPr>
              <a:t>,</a:t>
            </a:r>
            <a:r>
              <a:rPr lang="en-US" sz="1900" dirty="0">
                <a:latin typeface="Times New Roman" charset="0"/>
                <a:ea typeface="Times New Roman" charset="0"/>
                <a:cs typeface="Times New Roman" charset="0"/>
              </a:rPr>
              <a:t> </a:t>
            </a:r>
            <a:r>
              <a:rPr lang="en-US" sz="1900" dirty="0" smtClean="0">
                <a:latin typeface="Times New Roman" charset="0"/>
                <a:ea typeface="Times New Roman" charset="0"/>
                <a:cs typeface="Times New Roman" charset="0"/>
              </a:rPr>
              <a:t>CO, SO</a:t>
            </a:r>
            <a:r>
              <a:rPr lang="en-US" sz="1900" baseline="-25000" dirty="0" smtClean="0">
                <a:latin typeface="Times New Roman" charset="0"/>
                <a:ea typeface="Times New Roman" charset="0"/>
                <a:cs typeface="Times New Roman" charset="0"/>
              </a:rPr>
              <a:t>2.</a:t>
            </a:r>
            <a:endParaRPr lang="en-US" sz="1900" dirty="0">
              <a:latin typeface="Times New Roman" charset="0"/>
              <a:ea typeface="Times New Roman" charset="0"/>
              <a:cs typeface="Times New Roman" charset="0"/>
            </a:endParaRPr>
          </a:p>
          <a:p>
            <a:endParaRPr lang="en-US" sz="1900" dirty="0">
              <a:latin typeface="Times New Roman" charset="0"/>
              <a:ea typeface="Times New Roman" charset="0"/>
              <a:cs typeface="Times New Roman" charset="0"/>
            </a:endParaRPr>
          </a:p>
          <a:p>
            <a:pPr marL="285750" indent="-285750">
              <a:buFont typeface="Arial" charset="0"/>
              <a:buChar char="•"/>
            </a:pPr>
            <a:r>
              <a:rPr lang="en-US" sz="1900" dirty="0" smtClean="0">
                <a:latin typeface="Times New Roman" charset="0"/>
                <a:ea typeface="Times New Roman" charset="0"/>
                <a:cs typeface="Times New Roman" charset="0"/>
              </a:rPr>
              <a:t>The monitoring </a:t>
            </a:r>
            <a:r>
              <a:rPr lang="en-US" sz="1900" dirty="0" smtClean="0">
                <a:latin typeface="Times New Roman" charset="0"/>
                <a:ea typeface="Times New Roman" charset="0"/>
                <a:cs typeface="Times New Roman" charset="0"/>
              </a:rPr>
              <a:t>system uses a beta </a:t>
            </a:r>
            <a:r>
              <a:rPr lang="en-US" sz="1900" dirty="0" smtClean="0">
                <a:latin typeface="Times New Roman" charset="0"/>
                <a:ea typeface="Times New Roman" charset="0"/>
                <a:cs typeface="Times New Roman" charset="0"/>
              </a:rPr>
              <a:t>gauge, which </a:t>
            </a:r>
            <a:r>
              <a:rPr lang="en-US" sz="1900" dirty="0" smtClean="0">
                <a:latin typeface="Times New Roman" charset="0"/>
                <a:ea typeface="Times New Roman" charset="0"/>
                <a:cs typeface="Times New Roman" charset="0"/>
              </a:rPr>
              <a:t>measures the mass </a:t>
            </a:r>
            <a:r>
              <a:rPr lang="en-US" sz="1900" dirty="0">
                <a:latin typeface="Times New Roman" charset="0"/>
                <a:ea typeface="Times New Roman" charset="0"/>
                <a:cs typeface="Times New Roman" charset="0"/>
              </a:rPr>
              <a:t>of </a:t>
            </a:r>
            <a:r>
              <a:rPr lang="en-US" sz="1900" dirty="0" smtClean="0">
                <a:latin typeface="Times New Roman" charset="0"/>
                <a:ea typeface="Times New Roman" charset="0"/>
                <a:cs typeface="Times New Roman" charset="0"/>
              </a:rPr>
              <a:t>particulates, and allows </a:t>
            </a:r>
            <a:r>
              <a:rPr lang="en-US" sz="1900" dirty="0" smtClean="0">
                <a:latin typeface="Times New Roman" charset="0"/>
                <a:ea typeface="Times New Roman" charset="0"/>
                <a:cs typeface="Times New Roman" charset="0"/>
              </a:rPr>
              <a:t>an accurate determination of particulate concentration under all conditions</a:t>
            </a:r>
            <a:r>
              <a:rPr lang="en-US" sz="1900" dirty="0" smtClean="0">
                <a:latin typeface="Times New Roman" charset="0"/>
                <a:ea typeface="Times New Roman" charset="0"/>
                <a:cs typeface="Times New Roman" charset="0"/>
              </a:rPr>
              <a:t>,.</a:t>
            </a:r>
            <a:endParaRPr lang="en-US" sz="19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56211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84248" y="137160"/>
            <a:ext cx="8229600" cy="1079500"/>
          </a:xfrm>
        </p:spPr>
        <p:txBody>
          <a:bodyPr vert="horz" lIns="91440" tIns="36000" rIns="91440" bIns="36000" rtlCol="0" anchor="ctr">
            <a:normAutofit fontScale="90000"/>
          </a:bodyPr>
          <a:lstStyle/>
          <a:p>
            <a:pPr algn="ctr" eaLnBrk="1" hangingPunct="1"/>
            <a:r>
              <a:rPr lang="en-US" altLang="en-US" b="1" dirty="0">
                <a:latin typeface="Times New Roman" charset="0"/>
                <a:ea typeface="Times New Roman" charset="0"/>
                <a:cs typeface="Times New Roman" charset="0"/>
              </a:rPr>
              <a:t>Methodology</a:t>
            </a:r>
            <a:br>
              <a:rPr lang="en-US" altLang="en-US" b="1" dirty="0">
                <a:latin typeface="Times New Roman" charset="0"/>
                <a:ea typeface="Times New Roman" charset="0"/>
                <a:cs typeface="Times New Roman" charset="0"/>
              </a:rPr>
            </a:br>
            <a:r>
              <a:rPr lang="en-US" altLang="en-US" sz="4000" i="1" dirty="0" smtClean="0">
                <a:latin typeface="Times New Roman" charset="0"/>
                <a:ea typeface="Times New Roman" charset="0"/>
                <a:cs typeface="Times New Roman" charset="0"/>
              </a:rPr>
              <a:t>Analysis of PM</a:t>
            </a:r>
            <a:r>
              <a:rPr lang="en-US" altLang="en-US" sz="4000" i="1" baseline="-25000" dirty="0" smtClean="0">
                <a:latin typeface="Times New Roman" charset="0"/>
                <a:ea typeface="Times New Roman" charset="0"/>
                <a:cs typeface="Times New Roman" charset="0"/>
              </a:rPr>
              <a:t>10</a:t>
            </a:r>
            <a:r>
              <a:rPr lang="en-US" altLang="en-US" sz="4000" i="1" dirty="0" smtClean="0">
                <a:latin typeface="Times New Roman" charset="0"/>
                <a:ea typeface="Times New Roman" charset="0"/>
                <a:cs typeface="Times New Roman" charset="0"/>
              </a:rPr>
              <a:t> Concentrations</a:t>
            </a:r>
            <a:endParaRPr lang="en-US" altLang="en-US" sz="4000" i="1" baseline="-25000" dirty="0">
              <a:latin typeface="Times New Roman" charset="0"/>
              <a:ea typeface="Times New Roman" charset="0"/>
              <a:cs typeface="Times New Roman" charset="0"/>
            </a:endParaRPr>
          </a:p>
        </p:txBody>
      </p:sp>
      <p:pic>
        <p:nvPicPr>
          <p:cNvPr id="31749" name="Picture 6" descr="2008 annual pm boxplot.pdf"/>
          <p:cNvPicPr>
            <a:picLocks noChangeAspect="1"/>
          </p:cNvPicPr>
          <p:nvPr/>
        </p:nvPicPr>
        <p:blipFill>
          <a:blip r:embed="rId3">
            <a:extLst>
              <a:ext uri="{28A0092B-C50C-407E-A947-70E740481C1C}">
                <a14:useLocalDpi xmlns:a14="http://schemas.microsoft.com/office/drawing/2010/main" val="0"/>
              </a:ext>
            </a:extLst>
          </a:blip>
          <a:srcRect t="7558"/>
          <a:stretch>
            <a:fillRect/>
          </a:stretch>
        </p:blipFill>
        <p:spPr bwMode="auto">
          <a:xfrm>
            <a:off x="693475" y="1864034"/>
            <a:ext cx="5733719" cy="37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998538" y="1525389"/>
            <a:ext cx="5630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dirty="0">
                <a:latin typeface="Times New Roman" charset="0"/>
                <a:ea typeface="Times New Roman" charset="0"/>
                <a:cs typeface="Times New Roman" charset="0"/>
              </a:rPr>
              <a:t>2008 Annual </a:t>
            </a:r>
            <a:r>
              <a:rPr lang="en-US" altLang="en-US" sz="2000" b="1" dirty="0" smtClean="0">
                <a:latin typeface="Times New Roman" charset="0"/>
                <a:ea typeface="Times New Roman" charset="0"/>
                <a:cs typeface="Times New Roman" charset="0"/>
              </a:rPr>
              <a:t>PM</a:t>
            </a:r>
            <a:r>
              <a:rPr lang="en-US" altLang="en-US" sz="2000" b="1" baseline="-25000" dirty="0" smtClean="0">
                <a:latin typeface="Times New Roman" charset="0"/>
                <a:ea typeface="Times New Roman" charset="0"/>
                <a:cs typeface="Times New Roman" charset="0"/>
              </a:rPr>
              <a:t>10</a:t>
            </a:r>
            <a:r>
              <a:rPr lang="en-US" altLang="en-US" sz="2000" b="1" dirty="0" smtClean="0">
                <a:latin typeface="Times New Roman" charset="0"/>
                <a:ea typeface="Times New Roman" charset="0"/>
                <a:cs typeface="Times New Roman" charset="0"/>
              </a:rPr>
              <a:t> </a:t>
            </a:r>
            <a:r>
              <a:rPr lang="en-US" altLang="en-US" sz="2000" b="1" dirty="0">
                <a:latin typeface="Times New Roman" charset="0"/>
                <a:ea typeface="Times New Roman" charset="0"/>
                <a:cs typeface="Times New Roman" charset="0"/>
              </a:rPr>
              <a:t>Concentration in </a:t>
            </a:r>
            <a:r>
              <a:rPr lang="en-US" altLang="en-US" sz="2000" b="1" dirty="0" smtClean="0">
                <a:latin typeface="Times New Roman" charset="0"/>
                <a:ea typeface="Times New Roman" charset="0"/>
                <a:cs typeface="Times New Roman" charset="0"/>
              </a:rPr>
              <a:t>Turkey</a:t>
            </a:r>
            <a:endParaRPr lang="en-US" altLang="en-US" sz="2000" b="1" dirty="0">
              <a:latin typeface="Times New Roman" charset="0"/>
              <a:ea typeface="Times New Roman" charset="0"/>
              <a:cs typeface="Times New Roman" charset="0"/>
            </a:endParaRPr>
          </a:p>
        </p:txBody>
      </p:sp>
      <p:sp>
        <p:nvSpPr>
          <p:cNvPr id="8" name="TextBox 7"/>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a:t>
            </a:r>
            <a:r>
              <a:rPr lang="en-US" b="1" u="sng" dirty="0" smtClean="0">
                <a:latin typeface="Times New Roman" charset="0"/>
                <a:ea typeface="Times New Roman" charset="0"/>
                <a:cs typeface="Times New Roman" charset="0"/>
              </a:rPr>
              <a:t>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DISCUSSION</a:t>
            </a:r>
            <a:endParaRPr lang="en-US" dirty="0">
              <a:latin typeface="Times New Roman" charset="0"/>
              <a:ea typeface="Times New Roman" charset="0"/>
              <a:cs typeface="Times New Roman" charset="0"/>
            </a:endParaRPr>
          </a:p>
        </p:txBody>
      </p:sp>
      <p:sp>
        <p:nvSpPr>
          <p:cNvPr id="9" name="Slide Number Placeholder 1"/>
          <p:cNvSpPr>
            <a:spLocks noGrp="1"/>
          </p:cNvSpPr>
          <p:nvPr>
            <p:ph type="sldNum" sz="quarter" idx="12"/>
          </p:nvPr>
        </p:nvSpPr>
        <p:spPr>
          <a:xfrm>
            <a:off x="9263741" y="6356350"/>
            <a:ext cx="2743200" cy="365125"/>
          </a:xfrm>
        </p:spPr>
        <p:txBody>
          <a:bodyPr/>
          <a:lstStyle/>
          <a:p>
            <a:r>
              <a:rPr lang="en-US" dirty="0"/>
              <a:t>8</a:t>
            </a:r>
            <a:r>
              <a:rPr lang="en-US" dirty="0" smtClean="0"/>
              <a:t>/18</a:t>
            </a:r>
            <a:endParaRPr lang="en-US" dirty="0"/>
          </a:p>
        </p:txBody>
      </p:sp>
      <p:sp>
        <p:nvSpPr>
          <p:cNvPr id="12" name="Oval 11"/>
          <p:cNvSpPr/>
          <p:nvPr/>
        </p:nvSpPr>
        <p:spPr>
          <a:xfrm>
            <a:off x="2387599" y="2781300"/>
            <a:ext cx="559849" cy="15747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4941" y="5388433"/>
            <a:ext cx="3657600" cy="307777"/>
          </a:xfrm>
          <a:prstGeom prst="rect">
            <a:avLst/>
          </a:prstGeom>
          <a:noFill/>
        </p:spPr>
        <p:txBody>
          <a:bodyPr wrap="square" rtlCol="0">
            <a:spAutoFit/>
          </a:bodyPr>
          <a:lstStyle/>
          <a:p>
            <a:pPr algn="just"/>
            <a:r>
              <a:rPr lang="en-US" sz="1400" dirty="0" smtClean="0">
                <a:latin typeface="Times New Roman" charset="0"/>
                <a:ea typeface="Times New Roman" charset="0"/>
                <a:cs typeface="Times New Roman" charset="0"/>
              </a:rPr>
              <a:t>(</a:t>
            </a:r>
            <a:r>
              <a:rPr lang="en-US" sz="1400" dirty="0" err="1" smtClean="0">
                <a:latin typeface="Times New Roman" charset="0"/>
                <a:ea typeface="Times New Roman" charset="0"/>
                <a:cs typeface="Times New Roman" charset="0"/>
              </a:rPr>
              <a:t>Kabatas</a:t>
            </a:r>
            <a:r>
              <a:rPr lang="en-US" sz="1400" dirty="0" smtClean="0">
                <a:latin typeface="Times New Roman" charset="0"/>
                <a:ea typeface="Times New Roman" charset="0"/>
                <a:cs typeface="Times New Roman" charset="0"/>
              </a:rPr>
              <a:t> et al, 2014)</a:t>
            </a:r>
            <a:endParaRPr lang="en-US" sz="1400" dirty="0">
              <a:latin typeface="Times New Roman" charset="0"/>
              <a:ea typeface="Times New Roman" charset="0"/>
              <a:cs typeface="Times New Roman" charset="0"/>
            </a:endParaRPr>
          </a:p>
        </p:txBody>
      </p:sp>
      <p:cxnSp>
        <p:nvCxnSpPr>
          <p:cNvPr id="4" name="Straight Connector 3"/>
          <p:cNvCxnSpPr/>
          <p:nvPr/>
        </p:nvCxnSpPr>
        <p:spPr>
          <a:xfrm flipV="1">
            <a:off x="1110341" y="3594100"/>
            <a:ext cx="5099959" cy="127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273800" y="3378200"/>
            <a:ext cx="4864100" cy="400110"/>
            <a:chOff x="6273800" y="3378200"/>
            <a:chExt cx="4864100" cy="400110"/>
          </a:xfrm>
        </p:grpSpPr>
        <p:sp>
          <p:nvSpPr>
            <p:cNvPr id="14" name="Right Arrow 13"/>
            <p:cNvSpPr/>
            <p:nvPr/>
          </p:nvSpPr>
          <p:spPr>
            <a:xfrm rot="10800000">
              <a:off x="6273800" y="3467100"/>
              <a:ext cx="14351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72400" y="3378200"/>
              <a:ext cx="3365500" cy="400110"/>
            </a:xfrm>
            <a:prstGeom prst="rect">
              <a:avLst/>
            </a:prstGeom>
            <a:noFill/>
          </p:spPr>
          <p:txBody>
            <a:bodyPr wrap="square" rtlCol="0">
              <a:spAutoFit/>
            </a:bodyPr>
            <a:lstStyle/>
            <a:p>
              <a:r>
                <a:rPr lang="en-US" sz="2000" dirty="0" smtClean="0">
                  <a:latin typeface="Times New Roman" charset="0"/>
                  <a:ea typeface="Times New Roman" charset="0"/>
                  <a:cs typeface="Times New Roman" charset="0"/>
                </a:rPr>
                <a:t>2008 Annual Average</a:t>
              </a:r>
              <a:endParaRPr lang="en-US" sz="2000" dirty="0">
                <a:latin typeface="Times New Roman" charset="0"/>
                <a:ea typeface="Times New Roman" charset="0"/>
                <a:cs typeface="Times New Roman" charset="0"/>
              </a:endParaRPr>
            </a:p>
          </p:txBody>
        </p:sp>
      </p:grpSp>
      <p:sp>
        <p:nvSpPr>
          <p:cNvPr id="31747" name="Content Placeholder 2"/>
          <p:cNvSpPr>
            <a:spLocks noGrp="1"/>
          </p:cNvSpPr>
          <p:nvPr>
            <p:ph idx="1"/>
          </p:nvPr>
        </p:nvSpPr>
        <p:spPr>
          <a:xfrm>
            <a:off x="6273801" y="2188508"/>
            <a:ext cx="4419600" cy="2405201"/>
          </a:xfrm>
          <a:solidFill>
            <a:schemeClr val="bg1"/>
          </a:solidFill>
        </p:spPr>
        <p:txBody>
          <a:bodyPr>
            <a:normAutofit/>
          </a:bodyPr>
          <a:lstStyle/>
          <a:p>
            <a:pPr algn="just" eaLnBrk="1" hangingPunct="1">
              <a:lnSpc>
                <a:spcPct val="80000"/>
              </a:lnSpc>
              <a:spcAft>
                <a:spcPts val="600"/>
              </a:spcAft>
            </a:pPr>
            <a:r>
              <a:rPr lang="en-US" altLang="en-US" sz="2200" dirty="0" smtClean="0">
                <a:latin typeface="Times New Roman" charset="0"/>
                <a:ea typeface="Times New Roman" charset="0"/>
                <a:cs typeface="Times New Roman" charset="0"/>
              </a:rPr>
              <a:t>2008 Seasonal averages</a:t>
            </a:r>
          </a:p>
          <a:p>
            <a:pPr marL="0" indent="0" algn="just" eaLnBrk="1" hangingPunct="1">
              <a:lnSpc>
                <a:spcPct val="80000"/>
              </a:lnSpc>
              <a:spcAft>
                <a:spcPts val="600"/>
              </a:spcAft>
              <a:buNone/>
            </a:pP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Winter (109 </a:t>
            </a:r>
            <a:r>
              <a:rPr lang="en-US" altLang="en-US" sz="2200" dirty="0" err="1" smtClean="0">
                <a:latin typeface="Times New Roman" charset="0"/>
                <a:ea typeface="Times New Roman" charset="0"/>
                <a:cs typeface="Times New Roman" charset="0"/>
              </a:rPr>
              <a:t>μg</a:t>
            </a:r>
            <a:r>
              <a:rPr lang="en-US" altLang="en-US" sz="2200" dirty="0" smtClean="0">
                <a:latin typeface="Times New Roman" charset="0"/>
                <a:ea typeface="Times New Roman" charset="0"/>
                <a:cs typeface="Times New Roman" charset="0"/>
              </a:rPr>
              <a:t>/m</a:t>
            </a:r>
            <a:r>
              <a:rPr lang="en-US" altLang="en-US" sz="2200" baseline="30000" dirty="0" smtClean="0">
                <a:latin typeface="Times New Roman" charset="0"/>
                <a:ea typeface="Times New Roman" charset="0"/>
                <a:cs typeface="Times New Roman" charset="0"/>
              </a:rPr>
              <a:t>3</a:t>
            </a:r>
            <a:r>
              <a:rPr lang="en-US" altLang="en-US" sz="2200" dirty="0" smtClean="0">
                <a:latin typeface="Times New Roman" charset="0"/>
                <a:ea typeface="Times New Roman" charset="0"/>
                <a:cs typeface="Times New Roman" charset="0"/>
              </a:rPr>
              <a:t>) </a:t>
            </a:r>
          </a:p>
          <a:p>
            <a:pPr marL="0" indent="0" algn="just" eaLnBrk="1" hangingPunct="1">
              <a:lnSpc>
                <a:spcPct val="80000"/>
              </a:lnSpc>
              <a:spcAft>
                <a:spcPts val="600"/>
              </a:spcAft>
              <a:buNone/>
            </a:pPr>
            <a:r>
              <a:rPr lang="en-US" altLang="en-US" sz="2200" dirty="0" smtClean="0">
                <a:latin typeface="Times New Roman" charset="0"/>
                <a:ea typeface="Times New Roman" charset="0"/>
                <a:cs typeface="Times New Roman" charset="0"/>
              </a:rPr>
              <a:t>	Spring (</a:t>
            </a:r>
            <a:r>
              <a:rPr lang="en-US" altLang="en-US" sz="2200" dirty="0">
                <a:latin typeface="Times New Roman" charset="0"/>
                <a:ea typeface="Times New Roman" charset="0"/>
                <a:cs typeface="Times New Roman" charset="0"/>
              </a:rPr>
              <a:t>80 </a:t>
            </a:r>
            <a:r>
              <a:rPr lang="en-US" altLang="en-US" sz="2200" dirty="0" err="1" smtClean="0">
                <a:latin typeface="Times New Roman" charset="0"/>
                <a:ea typeface="Times New Roman" charset="0"/>
                <a:cs typeface="Times New Roman" charset="0"/>
              </a:rPr>
              <a:t>μg</a:t>
            </a:r>
            <a:r>
              <a:rPr lang="en-US" altLang="en-US" sz="2200" dirty="0" smtClean="0">
                <a:latin typeface="Times New Roman" charset="0"/>
                <a:ea typeface="Times New Roman" charset="0"/>
                <a:cs typeface="Times New Roman" charset="0"/>
              </a:rPr>
              <a:t>/m</a:t>
            </a:r>
            <a:r>
              <a:rPr lang="en-US" altLang="en-US" sz="2200" baseline="30000" dirty="0" smtClean="0">
                <a:latin typeface="Times New Roman" charset="0"/>
                <a:ea typeface="Times New Roman" charset="0"/>
                <a:cs typeface="Times New Roman" charset="0"/>
              </a:rPr>
              <a:t>3</a:t>
            </a:r>
            <a:r>
              <a:rPr lang="en-US" altLang="en-US" sz="2200" dirty="0" smtClean="0">
                <a:latin typeface="Times New Roman" charset="0"/>
                <a:ea typeface="Times New Roman" charset="0"/>
                <a:cs typeface="Times New Roman" charset="0"/>
              </a:rPr>
              <a:t>) </a:t>
            </a:r>
          </a:p>
          <a:p>
            <a:pPr marL="0" indent="0" algn="just" eaLnBrk="1" hangingPunct="1">
              <a:lnSpc>
                <a:spcPct val="80000"/>
              </a:lnSpc>
              <a:spcAft>
                <a:spcPts val="600"/>
              </a:spcAft>
              <a:buNone/>
            </a:pPr>
            <a:r>
              <a:rPr lang="en-US" altLang="en-US" sz="2200" dirty="0" smtClean="0">
                <a:latin typeface="Times New Roman" charset="0"/>
                <a:ea typeface="Times New Roman" charset="0"/>
                <a:cs typeface="Times New Roman" charset="0"/>
              </a:rPr>
              <a:t>	Summer (</a:t>
            </a:r>
            <a:r>
              <a:rPr lang="en-US" altLang="en-US" sz="2200" dirty="0">
                <a:latin typeface="Times New Roman" charset="0"/>
                <a:ea typeface="Times New Roman" charset="0"/>
                <a:cs typeface="Times New Roman" charset="0"/>
              </a:rPr>
              <a:t>62.5 </a:t>
            </a:r>
            <a:r>
              <a:rPr lang="en-US" altLang="en-US" sz="2200" dirty="0" err="1" smtClean="0">
                <a:latin typeface="Times New Roman" charset="0"/>
                <a:ea typeface="Times New Roman" charset="0"/>
                <a:cs typeface="Times New Roman" charset="0"/>
              </a:rPr>
              <a:t>μg</a:t>
            </a:r>
            <a:r>
              <a:rPr lang="en-US" altLang="en-US" sz="2200" dirty="0" smtClean="0">
                <a:latin typeface="Times New Roman" charset="0"/>
                <a:ea typeface="Times New Roman" charset="0"/>
                <a:cs typeface="Times New Roman" charset="0"/>
              </a:rPr>
              <a:t>/m</a:t>
            </a:r>
            <a:r>
              <a:rPr lang="en-US" altLang="en-US" sz="2200" baseline="30000" dirty="0" smtClean="0">
                <a:latin typeface="Times New Roman" charset="0"/>
                <a:ea typeface="Times New Roman" charset="0"/>
                <a:cs typeface="Times New Roman" charset="0"/>
              </a:rPr>
              <a:t>3</a:t>
            </a:r>
            <a:r>
              <a:rPr lang="en-US" altLang="en-US" sz="2200" dirty="0" smtClean="0">
                <a:latin typeface="Times New Roman" charset="0"/>
                <a:ea typeface="Times New Roman" charset="0"/>
                <a:cs typeface="Times New Roman" charset="0"/>
              </a:rPr>
              <a:t>)</a:t>
            </a:r>
          </a:p>
          <a:p>
            <a:pPr marL="0" indent="0" algn="just">
              <a:lnSpc>
                <a:spcPct val="80000"/>
              </a:lnSpc>
              <a:spcAft>
                <a:spcPts val="600"/>
              </a:spcAft>
              <a:buNone/>
            </a:pPr>
            <a:r>
              <a:rPr lang="en-US" altLang="en-US" sz="2200" dirty="0">
                <a:latin typeface="Times New Roman" charset="0"/>
                <a:ea typeface="Times New Roman" charset="0"/>
                <a:cs typeface="Times New Roman" charset="0"/>
              </a:rPr>
              <a:t>	Fall (72.5 </a:t>
            </a:r>
            <a:r>
              <a:rPr lang="en-US" altLang="en-US" sz="2200" dirty="0" err="1">
                <a:latin typeface="Times New Roman" charset="0"/>
                <a:ea typeface="Times New Roman" charset="0"/>
                <a:cs typeface="Times New Roman" charset="0"/>
              </a:rPr>
              <a:t>μg</a:t>
            </a:r>
            <a:r>
              <a:rPr lang="en-US" altLang="en-US" sz="2200" dirty="0">
                <a:latin typeface="Times New Roman" charset="0"/>
                <a:ea typeface="Times New Roman" charset="0"/>
                <a:cs typeface="Times New Roman" charset="0"/>
              </a:rPr>
              <a:t>/m</a:t>
            </a:r>
            <a:r>
              <a:rPr lang="en-US" altLang="en-US" sz="2200" baseline="30000" dirty="0">
                <a:latin typeface="Times New Roman" charset="0"/>
                <a:ea typeface="Times New Roman" charset="0"/>
                <a:cs typeface="Times New Roman" charset="0"/>
              </a:rPr>
              <a:t>3</a:t>
            </a:r>
            <a:r>
              <a:rPr lang="en-US" altLang="en-US" sz="2200" dirty="0">
                <a:latin typeface="Times New Roman" charset="0"/>
                <a:ea typeface="Times New Roman" charset="0"/>
                <a:cs typeface="Times New Roman" charset="0"/>
              </a:rPr>
              <a:t>) </a:t>
            </a:r>
          </a:p>
          <a:p>
            <a:pPr marL="0" indent="0" algn="just" eaLnBrk="1" hangingPunct="1">
              <a:lnSpc>
                <a:spcPct val="80000"/>
              </a:lnSpc>
              <a:spcAft>
                <a:spcPts val="600"/>
              </a:spcAft>
              <a:buNone/>
            </a:pPr>
            <a:endParaRPr lang="en-US" altLang="en-US" sz="2200" dirty="0">
              <a:latin typeface="Times New Roman" charset="0"/>
              <a:ea typeface="Times New Roman" charset="0"/>
              <a:cs typeface="Times New Roman" charset="0"/>
            </a:endParaRPr>
          </a:p>
          <a:p>
            <a:pPr algn="just" eaLnBrk="1" hangingPunct="1">
              <a:lnSpc>
                <a:spcPct val="80000"/>
              </a:lnSpc>
              <a:spcAft>
                <a:spcPts val="600"/>
              </a:spcAft>
            </a:pPr>
            <a:endParaRPr lang="en-US" altLang="en-US" sz="2200" dirty="0">
              <a:latin typeface="Times New Roman" charset="0"/>
              <a:ea typeface="Times New Roman" charset="0"/>
              <a:cs typeface="Times New Roman" charset="0"/>
            </a:endParaRPr>
          </a:p>
          <a:p>
            <a:pPr algn="just" eaLnBrk="1" hangingPunct="1">
              <a:lnSpc>
                <a:spcPct val="80000"/>
              </a:lnSpc>
              <a:spcAft>
                <a:spcPts val="600"/>
              </a:spcAft>
            </a:pPr>
            <a:endParaRPr lang="en-US" altLang="en-US" sz="2200" dirty="0">
              <a:latin typeface="Times New Roman" charset="0"/>
              <a:ea typeface="Times New Roman" charset="0"/>
              <a:cs typeface="Times New Roman" charset="0"/>
            </a:endParaRPr>
          </a:p>
          <a:p>
            <a:pPr algn="just" eaLnBrk="1" hangingPunct="1">
              <a:lnSpc>
                <a:spcPct val="80000"/>
              </a:lnSpc>
              <a:spcAft>
                <a:spcPts val="600"/>
              </a:spcAft>
            </a:pPr>
            <a:endParaRPr lang="en-US" altLang="en-US" sz="2200" dirty="0">
              <a:latin typeface="Times New Roman" charset="0"/>
              <a:ea typeface="Times New Roman" charset="0"/>
              <a:cs typeface="Times New Roman" charset="0"/>
            </a:endParaRPr>
          </a:p>
          <a:p>
            <a:pPr eaLnBrk="1" hangingPunct="1">
              <a:lnSpc>
                <a:spcPct val="80000"/>
              </a:lnSpc>
              <a:spcAft>
                <a:spcPts val="600"/>
              </a:spcAft>
            </a:pPr>
            <a:endParaRPr lang="en-US" altLang="en-US" sz="2200" dirty="0">
              <a:latin typeface="Times New Roman" charset="0"/>
              <a:ea typeface="Times New Roman" charset="0"/>
              <a:cs typeface="Times New Roman" charset="0"/>
            </a:endParaRPr>
          </a:p>
          <a:p>
            <a:pPr eaLnBrk="1" hangingPunct="1">
              <a:lnSpc>
                <a:spcPct val="80000"/>
              </a:lnSpc>
              <a:spcAft>
                <a:spcPts val="600"/>
              </a:spcAft>
            </a:pPr>
            <a:endParaRPr lang="en-US" altLang="en-US" sz="2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895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74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34621" y="1392089"/>
            <a:ext cx="6222820" cy="4974251"/>
            <a:chOff x="5815360" y="1594884"/>
            <a:chExt cx="6222820" cy="497425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933" r="2285"/>
            <a:stretch/>
          </p:blipFill>
          <p:spPr>
            <a:xfrm>
              <a:off x="5815360" y="2299166"/>
              <a:ext cx="5591006" cy="4114800"/>
            </a:xfrm>
            <a:prstGeom prst="rect">
              <a:avLst/>
            </a:prstGeom>
          </p:spPr>
        </p:pic>
        <p:sp>
          <p:nvSpPr>
            <p:cNvPr id="8" name="TextBox 7"/>
            <p:cNvSpPr txBox="1"/>
            <p:nvPr/>
          </p:nvSpPr>
          <p:spPr>
            <a:xfrm>
              <a:off x="6204369" y="6261358"/>
              <a:ext cx="3657600" cy="307777"/>
            </a:xfrm>
            <a:prstGeom prst="rect">
              <a:avLst/>
            </a:prstGeom>
            <a:noFill/>
          </p:spPr>
          <p:txBody>
            <a:bodyPr wrap="square" rtlCol="0">
              <a:spAutoFit/>
            </a:bodyPr>
            <a:lstStyle/>
            <a:p>
              <a:pPr algn="just"/>
              <a:r>
                <a:rPr lang="en-US" sz="1400" dirty="0" smtClean="0">
                  <a:latin typeface="Times New Roman" charset="0"/>
                  <a:ea typeface="Times New Roman" charset="0"/>
                  <a:cs typeface="Times New Roman" charset="0"/>
                </a:rPr>
                <a:t>(</a:t>
              </a:r>
              <a:r>
                <a:rPr lang="en-US" sz="1400" dirty="0" err="1" smtClean="0">
                  <a:latin typeface="Times New Roman" charset="0"/>
                  <a:ea typeface="Times New Roman" charset="0"/>
                  <a:cs typeface="Times New Roman" charset="0"/>
                </a:rPr>
                <a:t>Kabatas</a:t>
              </a:r>
              <a:r>
                <a:rPr lang="en-US" sz="1400" dirty="0" smtClean="0">
                  <a:latin typeface="Times New Roman" charset="0"/>
                  <a:ea typeface="Times New Roman" charset="0"/>
                  <a:cs typeface="Times New Roman" charset="0"/>
                </a:rPr>
                <a:t> et al, 2014)</a:t>
              </a:r>
              <a:endParaRPr lang="en-US" sz="1400" dirty="0">
                <a:latin typeface="Times New Roman" charset="0"/>
                <a:ea typeface="Times New Roman" charset="0"/>
                <a:cs typeface="Times New Roman" charset="0"/>
              </a:endParaRPr>
            </a:p>
          </p:txBody>
        </p:sp>
        <p:sp>
          <p:nvSpPr>
            <p:cNvPr id="2" name="TextBox 1"/>
            <p:cNvSpPr txBox="1"/>
            <p:nvPr/>
          </p:nvSpPr>
          <p:spPr>
            <a:xfrm>
              <a:off x="6039291" y="1594884"/>
              <a:ext cx="5998889" cy="707886"/>
            </a:xfrm>
            <a:prstGeom prst="rect">
              <a:avLst/>
            </a:prstGeom>
            <a:noFill/>
          </p:spPr>
          <p:txBody>
            <a:bodyPr wrap="square" rtlCol="0">
              <a:spAutoFit/>
            </a:bodyPr>
            <a:lstStyle/>
            <a:p>
              <a:r>
                <a:rPr lang="en-US" sz="2000" b="1" dirty="0" smtClean="0">
                  <a:latin typeface="Times New Roman" charset="0"/>
                  <a:ea typeface="Times New Roman" charset="0"/>
                  <a:cs typeface="Times New Roman" charset="0"/>
                </a:rPr>
                <a:t>Boxplots </a:t>
              </a:r>
              <a:r>
                <a:rPr lang="en-US" sz="2000" b="1" dirty="0">
                  <a:latin typeface="Times New Roman" charset="0"/>
                  <a:ea typeface="Times New Roman" charset="0"/>
                  <a:cs typeface="Times New Roman" charset="0"/>
                </a:rPr>
                <a:t>of daily PM</a:t>
              </a:r>
              <a:r>
                <a:rPr lang="en-US" sz="2000" b="1" baseline="-25000" dirty="0">
                  <a:latin typeface="Times New Roman" charset="0"/>
                  <a:ea typeface="Times New Roman" charset="0"/>
                  <a:cs typeface="Times New Roman" charset="0"/>
                </a:rPr>
                <a:t>10</a:t>
              </a:r>
              <a:r>
                <a:rPr lang="en-US" sz="2000" b="1" dirty="0">
                  <a:latin typeface="Times New Roman" charset="0"/>
                  <a:ea typeface="Times New Roman" charset="0"/>
                  <a:cs typeface="Times New Roman" charset="0"/>
                </a:rPr>
                <a:t> concentration obtained from ground observations </a:t>
              </a:r>
              <a:endParaRPr lang="en-US" sz="2000" b="1" dirty="0"/>
            </a:p>
          </p:txBody>
        </p:sp>
      </p:grpSp>
      <p:sp>
        <p:nvSpPr>
          <p:cNvPr id="15" name="TextBox 14"/>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a:t>
            </a:r>
            <a:r>
              <a:rPr lang="en-US" b="1" u="sng" dirty="0" smtClean="0">
                <a:latin typeface="Times New Roman" charset="0"/>
                <a:ea typeface="Times New Roman" charset="0"/>
                <a:cs typeface="Times New Roman" charset="0"/>
              </a:rPr>
              <a:t>METHODOLOGY</a:t>
            </a:r>
            <a:r>
              <a:rPr lang="en-US" dirty="0" smtClean="0">
                <a:latin typeface="Times New Roman" charset="0"/>
                <a:ea typeface="Times New Roman" charset="0"/>
                <a:cs typeface="Times New Roman" charset="0"/>
              </a:rPr>
              <a:t>                    RESULTS                       DISCUSSION</a:t>
            </a:r>
            <a:endParaRPr lang="en-US" dirty="0">
              <a:latin typeface="Times New Roman" charset="0"/>
              <a:ea typeface="Times New Roman" charset="0"/>
              <a:cs typeface="Times New Roman" charset="0"/>
            </a:endParaRPr>
          </a:p>
        </p:txBody>
      </p:sp>
      <p:sp>
        <p:nvSpPr>
          <p:cNvPr id="13" name="Slide Number Placeholder 1"/>
          <p:cNvSpPr>
            <a:spLocks noGrp="1"/>
          </p:cNvSpPr>
          <p:nvPr>
            <p:ph type="sldNum" sz="quarter" idx="12"/>
          </p:nvPr>
        </p:nvSpPr>
        <p:spPr>
          <a:xfrm>
            <a:off x="9263741" y="6356350"/>
            <a:ext cx="2743200" cy="365125"/>
          </a:xfrm>
        </p:spPr>
        <p:txBody>
          <a:bodyPr/>
          <a:lstStyle/>
          <a:p>
            <a:r>
              <a:rPr lang="en-US" dirty="0"/>
              <a:t>9</a:t>
            </a:r>
            <a:r>
              <a:rPr lang="en-US" dirty="0" smtClean="0"/>
              <a:t>/18</a:t>
            </a:r>
            <a:endParaRPr lang="en-US" dirty="0"/>
          </a:p>
        </p:txBody>
      </p:sp>
      <p:sp>
        <p:nvSpPr>
          <p:cNvPr id="17" name="Title 1"/>
          <p:cNvSpPr>
            <a:spLocks noGrp="1"/>
          </p:cNvSpPr>
          <p:nvPr>
            <p:ph type="title"/>
          </p:nvPr>
        </p:nvSpPr>
        <p:spPr>
          <a:xfrm>
            <a:off x="1984248" y="137160"/>
            <a:ext cx="8229600" cy="1079500"/>
          </a:xfrm>
        </p:spPr>
        <p:txBody>
          <a:bodyPr vert="horz" lIns="91440" tIns="36000" rIns="91440" bIns="36000" rtlCol="0" anchor="ctr">
            <a:normAutofit fontScale="90000"/>
          </a:bodyPr>
          <a:lstStyle/>
          <a:p>
            <a:pPr algn="ctr" eaLnBrk="1" hangingPunct="1"/>
            <a:r>
              <a:rPr lang="en-US" altLang="en-US" b="1" dirty="0">
                <a:latin typeface="Times New Roman" charset="0"/>
                <a:ea typeface="Times New Roman" charset="0"/>
                <a:cs typeface="Times New Roman" charset="0"/>
              </a:rPr>
              <a:t>Methodology</a:t>
            </a:r>
            <a:br>
              <a:rPr lang="en-US" altLang="en-US" b="1" dirty="0">
                <a:latin typeface="Times New Roman" charset="0"/>
                <a:ea typeface="Times New Roman" charset="0"/>
                <a:cs typeface="Times New Roman" charset="0"/>
              </a:rPr>
            </a:br>
            <a:r>
              <a:rPr lang="en-US" altLang="en-US" sz="4000" i="1" dirty="0" smtClean="0">
                <a:latin typeface="Times New Roman" charset="0"/>
                <a:ea typeface="Times New Roman" charset="0"/>
                <a:cs typeface="Times New Roman" charset="0"/>
              </a:rPr>
              <a:t>Analysis of PM</a:t>
            </a:r>
            <a:r>
              <a:rPr lang="en-US" altLang="en-US" sz="4000" i="1" baseline="-25000" dirty="0" smtClean="0">
                <a:latin typeface="Times New Roman" charset="0"/>
                <a:ea typeface="Times New Roman" charset="0"/>
                <a:cs typeface="Times New Roman" charset="0"/>
              </a:rPr>
              <a:t>10</a:t>
            </a:r>
            <a:r>
              <a:rPr lang="en-US" altLang="en-US" sz="4000" i="1" dirty="0" smtClean="0">
                <a:latin typeface="Times New Roman" charset="0"/>
                <a:ea typeface="Times New Roman" charset="0"/>
                <a:cs typeface="Times New Roman" charset="0"/>
              </a:rPr>
              <a:t> Concentrations</a:t>
            </a:r>
            <a:endParaRPr lang="en-US" altLang="en-US" sz="4000" i="1" baseline="-25000" dirty="0">
              <a:latin typeface="Times New Roman" charset="0"/>
              <a:ea typeface="Times New Roman" charset="0"/>
              <a:cs typeface="Times New Roman" charset="0"/>
            </a:endParaRPr>
          </a:p>
        </p:txBody>
      </p:sp>
      <p:sp>
        <p:nvSpPr>
          <p:cNvPr id="14" name="TextBox 13"/>
          <p:cNvSpPr txBox="1"/>
          <p:nvPr/>
        </p:nvSpPr>
        <p:spPr>
          <a:xfrm>
            <a:off x="5067300" y="60585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8935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6971" y="2028246"/>
            <a:ext cx="6774758" cy="3386011"/>
          </a:xfrm>
        </p:spPr>
        <p:txBody>
          <a:bodyPr>
            <a:noAutofit/>
          </a:bodyPr>
          <a:lstStyle/>
          <a:p>
            <a:pPr algn="just">
              <a:lnSpc>
                <a:spcPct val="100000"/>
              </a:lnSpc>
              <a:spcBef>
                <a:spcPts val="600"/>
              </a:spcBef>
              <a:spcAft>
                <a:spcPts val="600"/>
              </a:spcAft>
              <a:buFont typeface="Arial" charset="0"/>
              <a:buChar char="•"/>
            </a:pPr>
            <a:r>
              <a:rPr lang="en-US" sz="2000" dirty="0" smtClean="0">
                <a:latin typeface="Times New Roman" charset="0"/>
                <a:ea typeface="Times New Roman" charset="0"/>
                <a:cs typeface="Times New Roman" charset="0"/>
              </a:rPr>
              <a:t>0.1×0.1 </a:t>
            </a:r>
            <a:r>
              <a:rPr lang="en-US" sz="2000" dirty="0">
                <a:latin typeface="Times New Roman" charset="0"/>
                <a:ea typeface="Times New Roman" charset="0"/>
                <a:cs typeface="Times New Roman" charset="0"/>
              </a:rPr>
              <a:t>degree </a:t>
            </a:r>
            <a:r>
              <a:rPr lang="en-US" sz="2000" b="1" dirty="0" smtClean="0">
                <a:latin typeface="Times New Roman" charset="0"/>
                <a:ea typeface="Times New Roman" charset="0"/>
                <a:cs typeface="Times New Roman" charset="0"/>
              </a:rPr>
              <a:t>HTAP</a:t>
            </a:r>
            <a:r>
              <a:rPr lang="en-US" sz="2000" b="1" baseline="30000" dirty="0" smtClean="0">
                <a:latin typeface="Times New Roman" charset="0"/>
                <a:ea typeface="Times New Roman" charset="0"/>
                <a:cs typeface="Times New Roman" charset="0"/>
              </a:rPr>
              <a:t>2</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is used </a:t>
            </a:r>
            <a:r>
              <a:rPr lang="en-US" sz="2000" dirty="0" smtClean="0">
                <a:latin typeface="Times New Roman" charset="0"/>
                <a:ea typeface="Times New Roman" charset="0"/>
                <a:cs typeface="Times New Roman" charset="0"/>
              </a:rPr>
              <a:t>for anthropogenic emission inventory</a:t>
            </a:r>
            <a:r>
              <a:rPr lang="en-US" altLang="en-US" sz="2000" dirty="0" smtClean="0">
                <a:latin typeface="Times New Roman" charset="0"/>
                <a:ea typeface="Times New Roman" charset="0"/>
                <a:cs typeface="Times New Roman" charset="0"/>
              </a:rPr>
              <a:t>.</a:t>
            </a:r>
          </a:p>
          <a:p>
            <a:pPr algn="just">
              <a:lnSpc>
                <a:spcPct val="100000"/>
              </a:lnSpc>
              <a:spcBef>
                <a:spcPts val="600"/>
              </a:spcBef>
              <a:spcAft>
                <a:spcPts val="600"/>
              </a:spcAft>
              <a:buFont typeface="Arial" charset="0"/>
              <a:buChar char="•"/>
            </a:pPr>
            <a:r>
              <a:rPr lang="en-US" altLang="en-US" sz="2000" dirty="0" smtClean="0">
                <a:latin typeface="Times New Roman" charset="0"/>
                <a:ea typeface="Times New Roman" charset="0"/>
                <a:cs typeface="Times New Roman" charset="0"/>
              </a:rPr>
              <a:t>Goddard </a:t>
            </a:r>
            <a:r>
              <a:rPr lang="en-US" altLang="en-US" sz="2000" dirty="0">
                <a:latin typeface="Times New Roman" charset="0"/>
                <a:ea typeface="Times New Roman" charset="0"/>
                <a:cs typeface="Times New Roman" charset="0"/>
              </a:rPr>
              <a:t>Chemistry Aerosol Radiation and Transport (</a:t>
            </a:r>
            <a:r>
              <a:rPr lang="en-US" altLang="en-US" sz="2000" b="1" dirty="0">
                <a:latin typeface="Times New Roman" charset="0"/>
                <a:ea typeface="Times New Roman" charset="0"/>
                <a:cs typeface="Times New Roman" charset="0"/>
              </a:rPr>
              <a:t>GOCART</a:t>
            </a:r>
            <a:r>
              <a:rPr lang="en-US" altLang="en-US" sz="2000" dirty="0">
                <a:latin typeface="Times New Roman" charset="0"/>
                <a:ea typeface="Times New Roman" charset="0"/>
                <a:cs typeface="Times New Roman" charset="0"/>
              </a:rPr>
              <a:t>) aerosol </a:t>
            </a:r>
            <a:r>
              <a:rPr lang="en-US" altLang="en-US" sz="2000" dirty="0" smtClean="0">
                <a:latin typeface="Times New Roman" charset="0"/>
                <a:ea typeface="Times New Roman" charset="0"/>
                <a:cs typeface="Times New Roman" charset="0"/>
              </a:rPr>
              <a:t>module.</a:t>
            </a:r>
          </a:p>
          <a:p>
            <a:pPr algn="just">
              <a:lnSpc>
                <a:spcPct val="120000"/>
              </a:lnSpc>
              <a:spcBef>
                <a:spcPts val="600"/>
              </a:spcBef>
              <a:spcAft>
                <a:spcPts val="600"/>
              </a:spcAft>
              <a:buFont typeface="Arial" charset="0"/>
              <a:buChar char="•"/>
            </a:pPr>
            <a:r>
              <a:rPr lang="en-US" altLang="en-US" sz="2000" b="1" dirty="0">
                <a:latin typeface="Times New Roman" charset="0"/>
                <a:ea typeface="Times New Roman" charset="0"/>
                <a:cs typeface="Times New Roman" charset="0"/>
              </a:rPr>
              <a:t>6 </a:t>
            </a:r>
            <a:r>
              <a:rPr lang="en-US" altLang="en-US" sz="2000" b="1" dirty="0" smtClean="0">
                <a:latin typeface="Times New Roman" charset="0"/>
                <a:ea typeface="Times New Roman" charset="0"/>
                <a:cs typeface="Times New Roman" charset="0"/>
              </a:rPr>
              <a:t>hourly </a:t>
            </a:r>
            <a:r>
              <a:rPr lang="en-US" altLang="en-US" sz="2000" dirty="0" smtClean="0">
                <a:latin typeface="Times New Roman" charset="0"/>
                <a:ea typeface="Times New Roman" charset="0"/>
                <a:cs typeface="Times New Roman" charset="0"/>
              </a:rPr>
              <a:t>Global </a:t>
            </a:r>
            <a:r>
              <a:rPr lang="en-US" altLang="en-US" sz="2000" dirty="0">
                <a:latin typeface="Times New Roman" charset="0"/>
                <a:ea typeface="Times New Roman" charset="0"/>
                <a:cs typeface="Times New Roman" charset="0"/>
              </a:rPr>
              <a:t>Forecast </a:t>
            </a:r>
            <a:r>
              <a:rPr lang="en-US" altLang="en-US" sz="2000" dirty="0" smtClean="0">
                <a:latin typeface="Times New Roman" charset="0"/>
                <a:ea typeface="Times New Roman" charset="0"/>
                <a:cs typeface="Times New Roman" charset="0"/>
              </a:rPr>
              <a:t>System (</a:t>
            </a:r>
            <a:r>
              <a:rPr lang="en-US" altLang="en-US" sz="2000" b="1" dirty="0" smtClean="0">
                <a:latin typeface="Times New Roman" charset="0"/>
                <a:ea typeface="Times New Roman" charset="0"/>
                <a:cs typeface="Times New Roman" charset="0"/>
              </a:rPr>
              <a:t>GFS</a:t>
            </a:r>
            <a:r>
              <a:rPr lang="en-US" altLang="en-US" sz="2000" dirty="0" smtClean="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0.5x0.5 degree </a:t>
            </a:r>
            <a:r>
              <a:rPr lang="en-US" altLang="en-US" sz="2000" dirty="0" smtClean="0">
                <a:latin typeface="Times New Roman" charset="0"/>
                <a:ea typeface="Times New Roman" charset="0"/>
                <a:cs typeface="Times New Roman" charset="0"/>
              </a:rPr>
              <a:t>analyses (Meteorological IC/LBC).</a:t>
            </a:r>
          </a:p>
          <a:p>
            <a:pPr algn="just">
              <a:lnSpc>
                <a:spcPct val="120000"/>
              </a:lnSpc>
              <a:spcBef>
                <a:spcPts val="600"/>
              </a:spcBef>
              <a:spcAft>
                <a:spcPts val="600"/>
              </a:spcAft>
              <a:buFont typeface="Arial" charset="0"/>
              <a:buChar char="•"/>
            </a:pPr>
            <a:r>
              <a:rPr lang="en-US" altLang="en-US" sz="2000" b="1" dirty="0">
                <a:latin typeface="Times New Roman" charset="0"/>
                <a:ea typeface="Times New Roman" charset="0"/>
                <a:cs typeface="Times New Roman" charset="0"/>
              </a:rPr>
              <a:t>6 hourly </a:t>
            </a:r>
            <a:r>
              <a:rPr lang="en-US" altLang="en-US" sz="2000" dirty="0" smtClean="0">
                <a:latin typeface="Times New Roman" charset="0"/>
                <a:ea typeface="Times New Roman" charset="0"/>
                <a:cs typeface="Times New Roman" charset="0"/>
              </a:rPr>
              <a:t>Real-time Air Quality Modeling System </a:t>
            </a:r>
            <a:r>
              <a:rPr lang="en-US" altLang="en-US" sz="2000" b="1" dirty="0" smtClean="0">
                <a:latin typeface="Times New Roman" charset="0"/>
                <a:ea typeface="Times New Roman" charset="0"/>
                <a:cs typeface="Times New Roman" charset="0"/>
              </a:rPr>
              <a:t>(RAQMS) </a:t>
            </a:r>
            <a:r>
              <a:rPr lang="en-US" altLang="en-US" sz="2000" dirty="0">
                <a:latin typeface="Times New Roman" charset="0"/>
                <a:ea typeface="Times New Roman" charset="0"/>
                <a:cs typeface="Times New Roman" charset="0"/>
              </a:rPr>
              <a:t>2x2 degree global </a:t>
            </a:r>
            <a:r>
              <a:rPr lang="en-US" altLang="en-US" sz="2000" dirty="0" smtClean="0">
                <a:latin typeface="Times New Roman" charset="0"/>
                <a:ea typeface="Times New Roman" charset="0"/>
                <a:cs typeface="Times New Roman" charset="0"/>
              </a:rPr>
              <a:t>analyses (Chemical IC/LBC).  </a:t>
            </a:r>
            <a:endParaRPr lang="en-US" altLang="en-US" sz="2000" dirty="0">
              <a:latin typeface="Times New Roman" charset="0"/>
              <a:ea typeface="Times New Roman" charset="0"/>
              <a:cs typeface="Times New Roman" charset="0"/>
            </a:endParaRPr>
          </a:p>
          <a:p>
            <a:pPr algn="just">
              <a:lnSpc>
                <a:spcPct val="120000"/>
              </a:lnSpc>
              <a:spcBef>
                <a:spcPts val="600"/>
              </a:spcBef>
              <a:spcAft>
                <a:spcPts val="600"/>
              </a:spcAft>
              <a:buFont typeface="Arial" charset="0"/>
              <a:buChar char="•"/>
            </a:pPr>
            <a:r>
              <a:rPr lang="en-US" altLang="en-US" sz="2000" dirty="0" smtClean="0">
                <a:latin typeface="Times New Roman" charset="0"/>
                <a:ea typeface="Times New Roman" charset="0"/>
                <a:cs typeface="Times New Roman" charset="0"/>
              </a:rPr>
              <a:t>Wild Fire </a:t>
            </a:r>
            <a:r>
              <a:rPr lang="en-US" altLang="en-US" sz="2000" dirty="0">
                <a:latin typeface="Times New Roman" charset="0"/>
                <a:ea typeface="Times New Roman" charset="0"/>
                <a:cs typeface="Times New Roman" charset="0"/>
              </a:rPr>
              <a:t>Automated </a:t>
            </a:r>
            <a:r>
              <a:rPr lang="en-US" altLang="en-US" sz="2000" dirty="0" smtClean="0">
                <a:latin typeface="Times New Roman" charset="0"/>
                <a:ea typeface="Times New Roman" charset="0"/>
                <a:cs typeface="Times New Roman" charset="0"/>
              </a:rPr>
              <a:t>Biomass Algorithm (</a:t>
            </a:r>
            <a:r>
              <a:rPr lang="en-US" altLang="en-US" sz="2000" b="1" dirty="0" smtClean="0">
                <a:latin typeface="Times New Roman" charset="0"/>
                <a:ea typeface="Times New Roman" charset="0"/>
                <a:cs typeface="Times New Roman" charset="0"/>
              </a:rPr>
              <a:t>WF-ABBA</a:t>
            </a:r>
            <a:r>
              <a:rPr lang="en-US" altLang="en-US" sz="2000" dirty="0" smtClean="0">
                <a:latin typeface="Times New Roman" charset="0"/>
                <a:ea typeface="Times New Roman" charset="0"/>
                <a:cs typeface="Times New Roman" charset="0"/>
              </a:rPr>
              <a:t>) biomass burning emissions.</a:t>
            </a:r>
            <a:endParaRPr lang="en-US" altLang="en-US" sz="2000" dirty="0">
              <a:latin typeface="Times New Roman" charset="0"/>
              <a:ea typeface="Times New Roman" charset="0"/>
              <a:cs typeface="Times New Roman" charset="0"/>
            </a:endParaRPr>
          </a:p>
        </p:txBody>
      </p:sp>
      <p:sp>
        <p:nvSpPr>
          <p:cNvPr id="6" name="Title 1"/>
          <p:cNvSpPr>
            <a:spLocks noGrp="1"/>
          </p:cNvSpPr>
          <p:nvPr>
            <p:ph type="title"/>
          </p:nvPr>
        </p:nvSpPr>
        <p:spPr>
          <a:xfrm>
            <a:off x="838200" y="137160"/>
            <a:ext cx="10515600" cy="1325563"/>
          </a:xfrm>
        </p:spPr>
        <p:txBody>
          <a:bodyPr>
            <a:normAutofit/>
          </a:bodyPr>
          <a:lstStyle/>
          <a:p>
            <a:pPr algn="ctr"/>
            <a:r>
              <a:rPr lang="en-US" sz="4000" b="1" dirty="0" smtClean="0">
                <a:latin typeface="Times New Roman" charset="0"/>
                <a:ea typeface="Times New Roman" charset="0"/>
                <a:cs typeface="Times New Roman" charset="0"/>
              </a:rPr>
              <a:t>WRF-</a:t>
            </a:r>
            <a:r>
              <a:rPr lang="en-US" sz="4000" b="1" dirty="0" err="1" smtClean="0">
                <a:latin typeface="Times New Roman" charset="0"/>
                <a:ea typeface="Times New Roman" charset="0"/>
                <a:cs typeface="Times New Roman" charset="0"/>
              </a:rPr>
              <a:t>Chem</a:t>
            </a:r>
            <a:r>
              <a:rPr lang="en-US" sz="4000" b="1" dirty="0" smtClean="0">
                <a:latin typeface="Times New Roman" charset="0"/>
                <a:ea typeface="Times New Roman" charset="0"/>
                <a:cs typeface="Times New Roman" charset="0"/>
              </a:rPr>
              <a:t> Experiment</a:t>
            </a:r>
            <a:br>
              <a:rPr lang="en-US" sz="4000" b="1" dirty="0" smtClean="0">
                <a:latin typeface="Times New Roman" charset="0"/>
                <a:ea typeface="Times New Roman" charset="0"/>
                <a:cs typeface="Times New Roman" charset="0"/>
              </a:rPr>
            </a:br>
            <a:r>
              <a:rPr lang="en-US" sz="3600" i="1" dirty="0" smtClean="0">
                <a:latin typeface="Times New Roman" charset="0"/>
                <a:ea typeface="Times New Roman" charset="0"/>
                <a:cs typeface="Times New Roman" charset="0"/>
              </a:rPr>
              <a:t>Model Description</a:t>
            </a:r>
            <a:endParaRPr lang="en-US" sz="4000" i="1" dirty="0">
              <a:latin typeface="Times New Roman" charset="0"/>
              <a:ea typeface="Times New Roman" charset="0"/>
              <a:cs typeface="Times New Roman" charset="0"/>
            </a:endParaRPr>
          </a:p>
        </p:txBody>
      </p:sp>
      <p:sp>
        <p:nvSpPr>
          <p:cNvPr id="2" name="TextBox 1"/>
          <p:cNvSpPr txBox="1"/>
          <p:nvPr/>
        </p:nvSpPr>
        <p:spPr>
          <a:xfrm>
            <a:off x="262408" y="6113268"/>
            <a:ext cx="10748492" cy="400110"/>
          </a:xfrm>
          <a:prstGeom prst="rect">
            <a:avLst/>
          </a:prstGeom>
          <a:noFill/>
        </p:spPr>
        <p:txBody>
          <a:bodyPr wrap="square" rtlCol="0">
            <a:spAutoFit/>
          </a:bodyPr>
          <a:lstStyle/>
          <a:p>
            <a:r>
              <a:rPr lang="en-US" sz="1200" b="1" baseline="30000" dirty="0" smtClean="0">
                <a:latin typeface="Times New Roman" charset="0"/>
                <a:ea typeface="Times New Roman" charset="0"/>
                <a:cs typeface="Times New Roman" charset="0"/>
              </a:rPr>
              <a:t>1</a:t>
            </a:r>
            <a:r>
              <a:rPr lang="en-US" sz="1200" baseline="30000" dirty="0" smtClean="0">
                <a:latin typeface="Times New Roman" charset="0"/>
                <a:ea typeface="Times New Roman" charset="0"/>
                <a:cs typeface="Times New Roman" charset="0"/>
              </a:rPr>
              <a:t> </a:t>
            </a:r>
            <a:r>
              <a:rPr lang="en-US" sz="1200" dirty="0" smtClean="0">
                <a:latin typeface="Times New Roman" charset="0"/>
                <a:ea typeface="Times New Roman" charset="0"/>
                <a:cs typeface="Times New Roman" charset="0"/>
              </a:rPr>
              <a:t>Weather </a:t>
            </a:r>
            <a:r>
              <a:rPr lang="en-US" sz="1200" dirty="0">
                <a:latin typeface="Times New Roman" charset="0"/>
                <a:ea typeface="Times New Roman" charset="0"/>
                <a:cs typeface="Times New Roman" charset="0"/>
              </a:rPr>
              <a:t>Research and Forecasting (WRF-</a:t>
            </a:r>
            <a:r>
              <a:rPr lang="en-US" sz="1200" dirty="0" err="1">
                <a:latin typeface="Times New Roman" charset="0"/>
                <a:ea typeface="Times New Roman" charset="0"/>
                <a:cs typeface="Times New Roman" charset="0"/>
              </a:rPr>
              <a:t>Chem</a:t>
            </a:r>
            <a:r>
              <a:rPr lang="en-US" sz="1200" dirty="0">
                <a:latin typeface="Times New Roman" charset="0"/>
                <a:ea typeface="Times New Roman" charset="0"/>
                <a:cs typeface="Times New Roman" charset="0"/>
              </a:rPr>
              <a:t>) model with </a:t>
            </a:r>
            <a:r>
              <a:rPr lang="en-US" sz="1200" dirty="0" smtClean="0">
                <a:latin typeface="Times New Roman" charset="0"/>
                <a:ea typeface="Times New Roman" charset="0"/>
                <a:cs typeface="Times New Roman" charset="0"/>
              </a:rPr>
              <a:t>chemistry;  </a:t>
            </a:r>
            <a:r>
              <a:rPr lang="en-US" sz="1200" b="1" baseline="30000" dirty="0" smtClean="0">
                <a:latin typeface="Times New Roman" charset="0"/>
                <a:ea typeface="Times New Roman" charset="0"/>
                <a:cs typeface="Times New Roman" charset="0"/>
              </a:rPr>
              <a:t>2 </a:t>
            </a:r>
            <a:r>
              <a:rPr lang="en-US" sz="1200" dirty="0">
                <a:latin typeface="Times New Roman" charset="0"/>
                <a:ea typeface="Times New Roman" charset="0"/>
                <a:cs typeface="Times New Roman" charset="0"/>
              </a:rPr>
              <a:t>Hemispheric Transport of Air </a:t>
            </a:r>
            <a:r>
              <a:rPr lang="en-US" sz="1200" dirty="0" smtClean="0">
                <a:latin typeface="Times New Roman" charset="0"/>
                <a:ea typeface="Times New Roman" charset="0"/>
                <a:cs typeface="Times New Roman" charset="0"/>
              </a:rPr>
              <a:t>Pollution</a:t>
            </a:r>
            <a:endParaRPr lang="en-US" sz="1200" dirty="0">
              <a:latin typeface="Times New Roman" charset="0"/>
              <a:ea typeface="Times New Roman" charset="0"/>
              <a:cs typeface="Times New Roman" charset="0"/>
            </a:endParaRPr>
          </a:p>
          <a:p>
            <a:endParaRPr lang="en-US" sz="1200" b="1" baseline="30000" dirty="0">
              <a:latin typeface="Times New Roman" charset="0"/>
              <a:ea typeface="Times New Roman" charset="0"/>
              <a:cs typeface="Times New Roman" charset="0"/>
            </a:endParaRPr>
          </a:p>
        </p:txBody>
      </p:sp>
      <p:sp>
        <p:nvSpPr>
          <p:cNvPr id="10" name="TextBox 9"/>
          <p:cNvSpPr txBox="1"/>
          <p:nvPr/>
        </p:nvSpPr>
        <p:spPr>
          <a:xfrm>
            <a:off x="1185672" y="6446520"/>
            <a:ext cx="9622536" cy="32918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accent2"/>
            </a:solidFill>
          </a:ln>
        </p:spPr>
        <p:txBody>
          <a:bodyPr wrap="square" rtlCol="0">
            <a:normAutofit fontScale="92500" lnSpcReduction="10000"/>
          </a:bodyPr>
          <a:lstStyle/>
          <a:p>
            <a:r>
              <a:rPr lang="en-US" dirty="0" smtClean="0">
                <a:latin typeface="Times New Roman" charset="0"/>
                <a:ea typeface="Times New Roman" charset="0"/>
                <a:cs typeface="Times New Roman" charset="0"/>
              </a:rPr>
              <a:t>    INTRODUCTION                 </a:t>
            </a:r>
            <a:r>
              <a:rPr lang="en-US" b="1" u="sng" dirty="0" smtClean="0">
                <a:latin typeface="Times New Roman" charset="0"/>
                <a:ea typeface="Times New Roman" charset="0"/>
                <a:cs typeface="Times New Roman" charset="0"/>
              </a:rPr>
              <a:t>METHODOLOGY</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RESULTS                       DISCUSSION</a:t>
            </a:r>
            <a:endParaRPr lang="en-US" dirty="0">
              <a:latin typeface="Times New Roman" charset="0"/>
              <a:ea typeface="Times New Roman" charset="0"/>
              <a:cs typeface="Times New Roman" charset="0"/>
            </a:endParaRPr>
          </a:p>
        </p:txBody>
      </p:sp>
      <p:sp>
        <p:nvSpPr>
          <p:cNvPr id="8" name="Slide Number Placeholder 1"/>
          <p:cNvSpPr>
            <a:spLocks noGrp="1"/>
          </p:cNvSpPr>
          <p:nvPr>
            <p:ph type="sldNum" sz="quarter" idx="12"/>
          </p:nvPr>
        </p:nvSpPr>
        <p:spPr>
          <a:xfrm>
            <a:off x="9263741" y="6356350"/>
            <a:ext cx="2743200" cy="365125"/>
          </a:xfrm>
        </p:spPr>
        <p:txBody>
          <a:bodyPr/>
          <a:lstStyle/>
          <a:p>
            <a:r>
              <a:rPr lang="en-US" dirty="0" smtClean="0"/>
              <a:t>10/18</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79" t="5073" b="2633"/>
          <a:stretch/>
        </p:blipFill>
        <p:spPr>
          <a:xfrm>
            <a:off x="330154" y="2262501"/>
            <a:ext cx="4625217" cy="2961726"/>
          </a:xfrm>
          <a:prstGeom prst="rect">
            <a:avLst/>
          </a:prstGeom>
        </p:spPr>
      </p:pic>
      <p:sp>
        <p:nvSpPr>
          <p:cNvPr id="9" name="TextBox 8"/>
          <p:cNvSpPr txBox="1"/>
          <p:nvPr/>
        </p:nvSpPr>
        <p:spPr>
          <a:xfrm>
            <a:off x="393654" y="1464625"/>
            <a:ext cx="11399975" cy="707886"/>
          </a:xfrm>
          <a:prstGeom prst="rect">
            <a:avLst/>
          </a:prstGeom>
          <a:noFill/>
        </p:spPr>
        <p:txBody>
          <a:bodyPr wrap="square" rtlCol="0">
            <a:spAutoFit/>
          </a:bodyPr>
          <a:lstStyle/>
          <a:p>
            <a:pPr marL="285750" indent="-285750">
              <a:buFont typeface="Arial" charset="0"/>
              <a:buChar char="•"/>
            </a:pPr>
            <a:r>
              <a:rPr lang="en-US" altLang="en-US" sz="2000" b="1" dirty="0" smtClean="0">
                <a:latin typeface="Times New Roman" charset="0"/>
                <a:ea typeface="Times New Roman" charset="0"/>
                <a:cs typeface="Times New Roman" charset="0"/>
              </a:rPr>
              <a:t>WRF-Chem</a:t>
            </a:r>
            <a:r>
              <a:rPr lang="en-US" altLang="en-US" sz="2000" b="1" baseline="30000" dirty="0" smtClean="0">
                <a:latin typeface="Times New Roman" charset="0"/>
                <a:ea typeface="Times New Roman" charset="0"/>
                <a:cs typeface="Times New Roman" charset="0"/>
              </a:rPr>
              <a:t>1</a:t>
            </a:r>
            <a:r>
              <a:rPr lang="en-US" altLang="en-US" sz="2000" b="1"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v.3.5.1</a:t>
            </a:r>
            <a:r>
              <a:rPr lang="en-US" altLang="en-US" sz="2000" b="1"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which is an online coupled model, configured to cover Eastern Mediterranean. </a:t>
            </a:r>
          </a:p>
          <a:p>
            <a:endParaRPr lang="en-US" sz="2000" dirty="0"/>
          </a:p>
        </p:txBody>
      </p:sp>
    </p:spTree>
    <p:extLst>
      <p:ext uri="{BB962C8B-B14F-4D97-AF65-F5344CB8AC3E}">
        <p14:creationId xmlns:p14="http://schemas.microsoft.com/office/powerpoint/2010/main" val="812160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TotalTime>
  <Words>1644</Words>
  <Application>Microsoft Office PowerPoint</Application>
  <PresentationFormat>Custom</PresentationFormat>
  <Paragraphs>183</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The relationship between Observed and Modeled AOD and Surface PM10 During an Eastern Mediterranean Dust Event  </vt:lpstr>
      <vt:lpstr>CONTENT</vt:lpstr>
      <vt:lpstr>Motivation</vt:lpstr>
      <vt:lpstr>PowerPoint Presentation</vt:lpstr>
      <vt:lpstr>Region Eastern Mediterranean</vt:lpstr>
      <vt:lpstr>Methodology Monitoring Data</vt:lpstr>
      <vt:lpstr>Methodology Analysis of PM10 Concentrations</vt:lpstr>
      <vt:lpstr>Methodology Analysis of PM10 Concentrations</vt:lpstr>
      <vt:lpstr>WRF-Chem Experiment Model Description</vt:lpstr>
      <vt:lpstr>WRF-Chem Experiment Data Assimilation</vt:lpstr>
      <vt:lpstr>WRF-Chem Experiment Comparison with Aeronet Stations</vt:lpstr>
      <vt:lpstr>WRF-Chem Experiment Statistical Analysis</vt:lpstr>
      <vt:lpstr>WRF-Chem Experiment Synoptic Analysis</vt:lpstr>
      <vt:lpstr>WRF-Chem Experiment Synoptic Analysis</vt:lpstr>
      <vt:lpstr>WRF-Chem Experiment How is Surface PM10 related to AOD?</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Burcu Kabatas</dc:creator>
  <cp:lastModifiedBy>Brad Pierce</cp:lastModifiedBy>
  <cp:revision>217</cp:revision>
  <dcterms:created xsi:type="dcterms:W3CDTF">2017-12-06T16:43:18Z</dcterms:created>
  <dcterms:modified xsi:type="dcterms:W3CDTF">2017-12-20T20:38:10Z</dcterms:modified>
</cp:coreProperties>
</file>