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16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3" r:id="rId10"/>
    <p:sldId id="260" r:id="rId11"/>
    <p:sldId id="261" r:id="rId12"/>
    <p:sldId id="262" r:id="rId13"/>
    <p:sldId id="263" r:id="rId14"/>
    <p:sldId id="266" r:id="rId15"/>
    <p:sldId id="264" r:id="rId16"/>
    <p:sldId id="265" r:id="rId17"/>
    <p:sldId id="279" r:id="rId18"/>
    <p:sldId id="318" r:id="rId19"/>
    <p:sldId id="319" r:id="rId20"/>
    <p:sldId id="320" r:id="rId21"/>
    <p:sldId id="321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4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304" r:id="rId44"/>
    <p:sldId id="257" r:id="rId45"/>
    <p:sldId id="299" r:id="rId46"/>
    <p:sldId id="300" r:id="rId47"/>
    <p:sldId id="301" r:id="rId48"/>
    <p:sldId id="302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05" r:id="rId57"/>
    <p:sldId id="306" r:id="rId58"/>
    <p:sldId id="308" r:id="rId59"/>
    <p:sldId id="31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>
      <p:cViewPr varScale="1">
        <p:scale>
          <a:sx n="85" d="100"/>
          <a:sy n="85" d="100"/>
        </p:scale>
        <p:origin x="18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6E203-F898-4D80-AE59-B74B946EF387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3E9E3-1FB2-4040-814A-2F3D9B465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9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Monitoring Atmospheric Composition and Climate - Interim Implementation (MACC-II) project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D5DCB-0CDB-46FF-A472-16DC739715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OMI,</a:t>
            </a:r>
            <a:r>
              <a:rPr lang="en-US" baseline="0" dirty="0"/>
              <a:t> </a:t>
            </a:r>
            <a:r>
              <a:rPr lang="en-US" baseline="0" dirty="0" err="1"/>
              <a:t>TropOMI</a:t>
            </a:r>
            <a:r>
              <a:rPr lang="en-US" baseline="0" dirty="0"/>
              <a:t> and VIIRS </a:t>
            </a:r>
            <a:r>
              <a:rPr lang="en-US" baseline="0" dirty="0" err="1"/>
              <a:t>McIDAS</a:t>
            </a:r>
            <a:r>
              <a:rPr lang="en-US" baseline="0" dirty="0"/>
              <a:t> images from Tommy Jasmin (UW-Madison/SSEC)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98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NAM-CMAQ </a:t>
            </a:r>
            <a:r>
              <a:rPr lang="en-US" dirty="0" err="1"/>
              <a:t>TropOMI</a:t>
            </a:r>
            <a:r>
              <a:rPr lang="en-US" dirty="0"/>
              <a:t> data</a:t>
            </a:r>
            <a:r>
              <a:rPr lang="en-US" baseline="0" dirty="0"/>
              <a:t> assimilation experiments conducted by Allen </a:t>
            </a:r>
            <a:r>
              <a:rPr lang="en-US" baseline="0" dirty="0" err="1"/>
              <a:t>Lenzen</a:t>
            </a:r>
            <a:r>
              <a:rPr lang="en-US" baseline="0" dirty="0"/>
              <a:t> (UW-Madison/SSEC)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Such a small grid size is not feasible for regional model applications because the data demands and operating requirements are far too large.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not allowing interaction, we only have online chemistry, which improves transport and convective mixing.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Burning Algorithm (WF-ABBA) wildfire products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Menzel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1994). WF-ABBA uses SEVIRI3 data to detect and characterize biomass burning.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domains configured to cover Eastern Mediterranean (30km outer domain) and Anatolian Peninsula (10km inner domain) with topography map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WRF-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supports high resolution (up to 4km) anthropogenic emissions from the National Emissions Inventory (NEI) over the continental United States (CONUS), but uses low resolution (1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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×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Emission Database for Global Atmospheric Research (EDGAR) emissions for other regions. In order to improve the representation of the local emissions during the dust outbreak over Eastern Mediterranean,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higher resolution EDGAR anthropogenic emission inventory developed in cooperation with the Task Force on Hemispheric Transport of Air Pollution (TF HTAP)) that consists monthly 0.1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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× 0.1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grids for year 2008 is used. We substituted EDGAR HTAP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OC, BC, PM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PM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emissions from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Energy, Industry, Transport, and Residential sectors in original EDGAR emission inventory to create higher resolution anthropogenic emissions over Eastern Mediterranean.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3ED86-A072-FD4F-9ECF-793122B64F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7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1982-733B-074F-AB3D-6BE828D175B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42FC4CB-7526-4ABA-9983-C3AE07AC5BA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FCAA753-F669-4714-AA90-F515C5641419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4"/>
            <a:r>
              <a:rPr lang="en-US" dirty="0"/>
              <a:t>Will</a:t>
            </a:r>
            <a:r>
              <a:rPr lang="en-US" baseline="0" dirty="0"/>
              <a:t> first discuss “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Hemispheric Transport</a:t>
            </a:r>
            <a:r>
              <a:rPr lang="en-US" altLang="en-US" b="1" baseline="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of Air Pollution (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HTAP) NO2 emissions with RAQMS/GSI OMI NO2 data assimilation</a:t>
            </a:r>
            <a:r>
              <a:rPr lang="en-US" altLang="en-US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work of </a:t>
            </a:r>
            <a:r>
              <a:rPr lang="en-US" dirty="0" err="1"/>
              <a:t>Lamsal</a:t>
            </a:r>
            <a:r>
              <a:rPr lang="en-US" baseline="0" dirty="0"/>
              <a:t> et al (2011) determine relationship between change in emissions and change in tropospheric NO2 column (NO2 Jacobians, or </a:t>
            </a:r>
            <a:r>
              <a:rPr lang="en-US" baseline="0" dirty="0">
                <a:latin typeface="Symbol" panose="05050102010706020507" pitchFamily="18" charset="2"/>
              </a:rPr>
              <a:t>beta</a:t>
            </a:r>
            <a:r>
              <a:rPr lang="en-US" baseline="0" dirty="0"/>
              <a:t>) to account for non-linear response</a:t>
            </a:r>
          </a:p>
          <a:p>
            <a:r>
              <a:rPr lang="en-US" baseline="0" dirty="0"/>
              <a:t>Showing results from 15% emissions sensitivity experiment for January (left) and July (right) 2010</a:t>
            </a:r>
          </a:p>
          <a:p>
            <a:r>
              <a:rPr lang="en-US" baseline="0" dirty="0"/>
              <a:t>Show what is being calculated in equation on right</a:t>
            </a:r>
          </a:p>
          <a:p>
            <a:r>
              <a:rPr lang="en-US" baseline="0" dirty="0"/>
              <a:t>Regions of high beta (red) are regions with low changes and are associated with transport from source regions (not important) </a:t>
            </a:r>
          </a:p>
          <a:p>
            <a:r>
              <a:rPr lang="en-US" baseline="0" dirty="0"/>
              <a:t>Regions  with high change in NO2 column have beta values that are generally less than 1 (blue)</a:t>
            </a:r>
          </a:p>
          <a:p>
            <a:r>
              <a:rPr lang="en-US" baseline="0" dirty="0"/>
              <a:t>The beta values vary with season due to different NO2 lifetimes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RAQMS/GSI</a:t>
            </a:r>
            <a:r>
              <a:rPr lang="en-US" baseline="0" dirty="0"/>
              <a:t> NO2 assimilation provides a delta NO2 column that can now be used to adjust the emissions</a:t>
            </a:r>
          </a:p>
          <a:p>
            <a:r>
              <a:rPr lang="en-US" baseline="0" dirty="0"/>
              <a:t>Note that delta NO2 and high NO2 columns over Equatorial Africa (January) and Eastern Siberia and Southern Africa (July) are associated with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use delta</a:t>
            </a:r>
            <a:r>
              <a:rPr lang="en-US" baseline="0" dirty="0"/>
              <a:t> NO2 from DA and beta to adjust emissions, next slide will point out main features</a:t>
            </a:r>
            <a:endParaRPr lang="en-US" dirty="0"/>
          </a:p>
          <a:p>
            <a:r>
              <a:rPr lang="en-US" dirty="0"/>
              <a:t>If</a:t>
            </a:r>
            <a:r>
              <a:rPr lang="en-US" baseline="0" dirty="0"/>
              <a:t> someone asks about high adjustments near fires then say we need to add constraint of &gt;50% total emissions from HTAP to remove fire regions.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2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4"/>
            <a:r>
              <a:rPr lang="en-US" dirty="0"/>
              <a:t>If</a:t>
            </a:r>
            <a:r>
              <a:rPr lang="en-US" baseline="0" dirty="0"/>
              <a:t> someone asks about high adjustments near fires then say we need to add constraint of &gt;50% total emissions from HTAP to remove fire regions.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7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Collaboration</a:t>
            </a:r>
            <a:r>
              <a:rPr lang="en-US" baseline="0" dirty="0"/>
              <a:t> with Ben de Foy at Saint Louis University who provided multiple linear regression of OMI NO2 trends for global cities</a:t>
            </a:r>
          </a:p>
          <a:p>
            <a:endParaRPr lang="en-US" baseline="0" dirty="0"/>
          </a:p>
          <a:p>
            <a:r>
              <a:rPr lang="en-US" baseline="0" dirty="0"/>
              <a:t>Start in Upper left (OMI NO2 with US city locations identified), then map of trends (%/year), then say same done for each HTAP region (note that there are 4 in the US) </a:t>
            </a:r>
          </a:p>
          <a:p>
            <a:endParaRPr lang="en-US" baseline="0" dirty="0"/>
          </a:p>
          <a:p>
            <a:r>
              <a:rPr lang="en-US" baseline="0" dirty="0"/>
              <a:t>Then go to right hand side to discuss results</a:t>
            </a:r>
          </a:p>
          <a:p>
            <a:r>
              <a:rPr lang="en-US" baseline="0" dirty="0"/>
              <a:t>Trends from multiple cities within each HTAP sub region are used, trend is applied uniformly across each HTAP region </a:t>
            </a:r>
          </a:p>
          <a:p>
            <a:endParaRPr lang="en-US" baseline="0" dirty="0"/>
          </a:p>
          <a:p>
            <a:r>
              <a:rPr lang="en-US" baseline="0" dirty="0" err="1"/>
              <a:t>Timeseries</a:t>
            </a:r>
            <a:r>
              <a:rPr lang="en-US" baseline="0" dirty="0"/>
              <a:t> are all changes in percent relative to 2010</a:t>
            </a:r>
          </a:p>
          <a:p>
            <a:endParaRPr lang="en-US" baseline="0" dirty="0"/>
          </a:p>
          <a:p>
            <a:r>
              <a:rPr lang="en-US" baseline="0" dirty="0"/>
              <a:t>US time series shows a minimum during the 2007 recession followed by a slight increase and then decline</a:t>
            </a:r>
          </a:p>
          <a:p>
            <a:endParaRPr lang="en-US" baseline="0" dirty="0"/>
          </a:p>
          <a:p>
            <a:r>
              <a:rPr lang="en-US" baseline="0" dirty="0"/>
              <a:t>SE Asian time series shows a maximum in 2011 with sharp decline during 2012 Beijing Olympics and then continuing decline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4C2D7D1-C048-4BD2-B43C-DB007E3AEC24}" type="slidenum">
              <a:rPr lang="en-US" altLang="en-US" sz="1200">
                <a:latin typeface="Times New Roman" pitchFamily="18" charset="0"/>
              </a:rPr>
              <a:pPr/>
              <a:t>16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jgrd.5033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raqms-ops.ssec.wisc.edu/index.php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989" y="3962400"/>
            <a:ext cx="6035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Chemical Reanalysis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NAM-CMAQ/TROPOMI Data Assimilation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CIMSS WRF-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762000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 Municipal Environmental Protection Monitoring Center (BJMEMC)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285" y="30480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monitoring research and applications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5410200"/>
            <a:ext cx="214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Brad Pierce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 SSEC</a:t>
            </a:r>
          </a:p>
        </p:txBody>
      </p:sp>
    </p:spTree>
    <p:extLst>
      <p:ext uri="{BB962C8B-B14F-4D97-AF65-F5344CB8AC3E}">
        <p14:creationId xmlns:p14="http://schemas.microsoft.com/office/powerpoint/2010/main" val="123968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44444"/>
          <a:stretch/>
        </p:blipFill>
        <p:spPr>
          <a:xfrm>
            <a:off x="46246" y="2859864"/>
            <a:ext cx="5852684" cy="332021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b="55470"/>
          <a:stretch/>
        </p:blipFill>
        <p:spPr>
          <a:xfrm>
            <a:off x="25224" y="50976"/>
            <a:ext cx="5873706" cy="2616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Analyzed vs OMI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 O3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8360" y="1524000"/>
            <a:ext cx="3975640" cy="22467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Reanalysis captures inter-annual variability of Total Column O3 including: tropical quasi-biennial oscillation (QBO, Camp et al, 2003), Antarctic ozone hole, and unprecedented Arctic ozone loss in 2011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Manney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8361" y="4267200"/>
            <a:ext cx="359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Margaret Bruckner (UW-Madison AOS)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926855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Camp, C. D., M. S.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Roulston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Y. L. Yung, Temporal and spatial patterns of the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interannual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variability of total ozone in the tropics, J.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Res., 108(D20), 4643, doi:10.1029/2001JD001504, 2003.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04788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Manney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L., Santee, M. L., Rex, M.,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Livesey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J., Pitts, M. C.,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Veefkind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et al. (2011).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Unprecedented Arctic ozone loss in.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Nature, 478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(7370), 469–475.</a:t>
            </a:r>
          </a:p>
        </p:txBody>
      </p:sp>
    </p:spTree>
    <p:extLst>
      <p:ext uri="{BB962C8B-B14F-4D97-AF65-F5344CB8AC3E}">
        <p14:creationId xmlns:p14="http://schemas.microsoft.com/office/powerpoint/2010/main" val="367280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d\Documents\Work\SSEC\SSEC_Seminar\2006-2016_TCO__TOR_vs_AuraReanalysis.V1.Zon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/>
          <a:stretch/>
        </p:blipFill>
        <p:spPr bwMode="auto">
          <a:xfrm>
            <a:off x="0" y="0"/>
            <a:ext cx="5911592" cy="63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/>
              <a:t>Ziemke</a:t>
            </a:r>
            <a:r>
              <a:rPr lang="en-US" sz="1200" b="1" dirty="0"/>
              <a:t>, et al. (2006), Tropospheric ozone determined from Aura OMI and MLS: Evaluation of measurements and comparison with the Global Modeling Initiative’s Chemical Transport Model, J. </a:t>
            </a:r>
            <a:r>
              <a:rPr lang="en-US" sz="1200" b="1" dirty="0" err="1"/>
              <a:t>Geophys</a:t>
            </a:r>
            <a:r>
              <a:rPr lang="en-US" sz="1200" b="1" dirty="0"/>
              <a:t>. Res., 111, D19303, doi:10.1029/2006JD007089.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Analyzed Tropospheric Ozone Column (TOC)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OMI-MLS Tropospheric Ozone Residuals (TOR)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6305" y="2438400"/>
            <a:ext cx="3810000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Reanalysis captures seasonal variation but shows a systematic high bias relative to the OMI-MLS TOR</a:t>
            </a:r>
          </a:p>
        </p:txBody>
      </p:sp>
    </p:spTree>
    <p:extLst>
      <p:ext uri="{BB962C8B-B14F-4D97-AF65-F5344CB8AC3E}">
        <p14:creationId xmlns:p14="http://schemas.microsoft.com/office/powerpoint/2010/main" val="49077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beans\users$\bpierce\Data\Documents\Attachments\sep_06\HIPPO-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48" y="416212"/>
            <a:ext cx="3502152" cy="22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54015" y="53230"/>
            <a:ext cx="368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 Flight Tracks January 2009</a:t>
            </a:r>
          </a:p>
        </p:txBody>
      </p:sp>
      <p:pic>
        <p:nvPicPr>
          <p:cNvPr id="10" name="Picture 2" descr="C:\Users\Brad\Documents\Work\SSEC\SSEC_Seminar\2006-2016_TCO__TOR_vs_AuraReanalysis.V1.Zon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/>
          <a:stretch/>
        </p:blipFill>
        <p:spPr bwMode="auto">
          <a:xfrm>
            <a:off x="0" y="0"/>
            <a:ext cx="5911592" cy="63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745619" y="304800"/>
            <a:ext cx="0" cy="18288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45619" y="3034430"/>
            <a:ext cx="0" cy="176617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31638" y="4794337"/>
            <a:ext cx="5918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HIPPO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14749" y="2133600"/>
            <a:ext cx="5918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HIPPO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2723" y="2743200"/>
            <a:ext cx="3200401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Airborne measurements from NSF HIPPO-I field campaign are used to verify Aura Reanalysis TOC over the Pacific Ocean during January 2009</a:t>
            </a:r>
          </a:p>
        </p:txBody>
      </p:sp>
      <p:pic>
        <p:nvPicPr>
          <p:cNvPr id="2050" name="Picture 2" descr="https://www2.ucar.edu/sites/default/files/news/2011/hippo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69163"/>
            <a:ext cx="1371601" cy="147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390693"/>
            <a:ext cx="9143999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Wofsy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et al., 2011,HIAPER Pole-to-Pole Observations (HIPPO): fine-grained, global-scale measurements of climatically important atmospheric gases and aerosols, Phil. Trans. R. Soc. A (2011) 369, 2073–2086 doi:10.1098/rsta.2010.0313</a:t>
            </a:r>
          </a:p>
        </p:txBody>
      </p:sp>
    </p:spTree>
    <p:extLst>
      <p:ext uri="{BB962C8B-B14F-4D97-AF65-F5344CB8AC3E}">
        <p14:creationId xmlns:p14="http://schemas.microsoft.com/office/powerpoint/2010/main" val="290256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beans\users$\bpierce\Data\Documents\Attachments\sep_06\RAQMS_1x1_vs_spackman_O3_Aura_Reanalysis.V1.Trop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0" y="914400"/>
            <a:ext cx="3124200" cy="39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\\beans\users$\bpierce\Data\Documents\Attachments\sep_06\RAQMS_1x1_vs_spackman_O3_Aura_Reanalysis.V1.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3124200" cy="39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33400" y="4606418"/>
            <a:ext cx="8196805" cy="1870582"/>
            <a:chOff x="566195" y="948818"/>
            <a:chExt cx="8196805" cy="18705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2" b="52203"/>
            <a:stretch/>
          </p:blipFill>
          <p:spPr bwMode="auto">
            <a:xfrm>
              <a:off x="566195" y="990600"/>
              <a:ext cx="217700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80806" y="1116904"/>
              <a:ext cx="1371599" cy="4608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2" b="50000"/>
            <a:stretch/>
          </p:blipFill>
          <p:spPr bwMode="auto">
            <a:xfrm>
              <a:off x="3537563" y="985655"/>
              <a:ext cx="2177437" cy="183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061021" y="1599517"/>
              <a:ext cx="1371600" cy="2969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2" b="51073"/>
            <a:stretch/>
          </p:blipFill>
          <p:spPr bwMode="auto">
            <a:xfrm>
              <a:off x="6585563" y="948818"/>
              <a:ext cx="2177437" cy="179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100043" y="1836989"/>
              <a:ext cx="1390389" cy="5324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 descr="\\beans\users$\bpierce\Data\Documents\Attachments\sep_06\RAQMS_1x1_vs_spackman_O3_Aura_Reanalysis.V1.N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127248" cy="39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13148" y="1358639"/>
            <a:ext cx="1066800" cy="228600"/>
          </a:xfrm>
          <a:prstGeom prst="rect">
            <a:avLst/>
          </a:prstGeom>
          <a:solidFill>
            <a:srgbClr val="00B050">
              <a:alpha val="2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6948" y="1543398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&lt;1DU (&lt;2%) NH Bias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81800" y="1366070"/>
            <a:ext cx="1066800" cy="228600"/>
          </a:xfrm>
          <a:prstGeom prst="rect">
            <a:avLst/>
          </a:prstGeom>
          <a:solidFill>
            <a:srgbClr val="00B050">
              <a:alpha val="2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5600" y="1550829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1.3 DU (6%) SH Bias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6326" y="1358639"/>
            <a:ext cx="1066800" cy="228600"/>
          </a:xfrm>
          <a:prstGeom prst="rect">
            <a:avLst/>
          </a:prstGeom>
          <a:solidFill>
            <a:srgbClr val="FF0000">
              <a:alpha val="2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70126" y="154339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5DU (28%) Tropical Bias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195" y="532368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Hemisphere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721" y="533400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Hemisphere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09205" y="533400"/>
            <a:ext cx="9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6412468"/>
            <a:ext cx="9143999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Pacific region (20N-20S) dominates the high bias in tropospheric ozone column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" y="74710"/>
            <a:ext cx="536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HIPPO-1 January 2009 O3 Verification</a:t>
            </a:r>
          </a:p>
        </p:txBody>
      </p:sp>
    </p:spTree>
    <p:extLst>
      <p:ext uri="{BB962C8B-B14F-4D97-AF65-F5344CB8AC3E}">
        <p14:creationId xmlns:p14="http://schemas.microsoft.com/office/powerpoint/2010/main" val="309329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ad\Documents\Work\SSEC\SSEC_Seminar\2006-2016_TCO__TOR_vs_AuraReanalysis.V1.Zon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/>
          <a:stretch/>
        </p:blipFill>
        <p:spPr bwMode="auto">
          <a:xfrm>
            <a:off x="0" y="0"/>
            <a:ext cx="5911592" cy="63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286000" y="304800"/>
            <a:ext cx="0" cy="18288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86000" y="3034430"/>
            <a:ext cx="0" cy="176617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98971" y="4794337"/>
            <a:ext cx="6262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CalNex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82082" y="2133600"/>
            <a:ext cx="6262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CalNex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43861" y="2868613"/>
            <a:ext cx="3810000" cy="16312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2010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campaign are used to verify Aura Reanalysis TOC over the West coast of US during May-June, 2010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390693"/>
            <a:ext cx="9143999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Ryerson, T. B., Andrews, A. E., Angevine, W. M., Bates, T. S., Brock, C. A., Cairns, B., et al. (2013). The 2010 California research at the nexus of air quality and climate change (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field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study.JGR-Atmos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118, 5830– 5866.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https://doi.org/10.1002/jgrd.50331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244951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3" t="34717" r="25238" b="17523"/>
          <a:stretch>
            <a:fillRect/>
          </a:stretch>
        </p:blipFill>
        <p:spPr bwMode="auto">
          <a:xfrm>
            <a:off x="7094538" y="4572000"/>
            <a:ext cx="1984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50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647950"/>
            <a:ext cx="244951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1760537" y="533400"/>
            <a:ext cx="7375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CalNex-2010 O</a:t>
            </a:r>
            <a:r>
              <a:rPr lang="en-US" altLang="en-US" sz="2400" b="1" baseline="-25000" dirty="0">
                <a:latin typeface="Times New Roman" pitchFamily="18" charset="0"/>
              </a:rPr>
              <a:t>3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sondes</a:t>
            </a:r>
            <a:r>
              <a:rPr lang="en-US" altLang="en-US" sz="2400" b="1" dirty="0">
                <a:latin typeface="Times New Roman" pitchFamily="18" charset="0"/>
              </a:rPr>
              <a:t> – Owen Cooper (NOAA ESRL)</a:t>
            </a: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441325" y="912813"/>
            <a:ext cx="214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latin typeface="Times New Roman" pitchFamily="18" charset="0"/>
              </a:rPr>
              <a:t>CalNex Ozonesonde</a:t>
            </a: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3" t="34717" r="25238" b="17523"/>
          <a:stretch>
            <a:fillRect/>
          </a:stretch>
        </p:blipFill>
        <p:spPr bwMode="auto">
          <a:xfrm>
            <a:off x="74613" y="876300"/>
            <a:ext cx="1984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05000" y="990600"/>
            <a:ext cx="1819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May-June, 2010 </a:t>
            </a:r>
          </a:p>
        </p:txBody>
      </p:sp>
      <p:sp>
        <p:nvSpPr>
          <p:cNvPr id="21512" name="Rectangle 13"/>
          <p:cNvSpPr>
            <a:spLocks noChangeArrowheads="1"/>
          </p:cNvSpPr>
          <p:nvPr/>
        </p:nvSpPr>
        <p:spPr bwMode="auto">
          <a:xfrm>
            <a:off x="1919288" y="1281113"/>
            <a:ext cx="624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altLang="en-US" sz="1200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organized by the California Air Resources Board (CARB) and NOAA to investigate scientific issues at the nexus between air quality and climate change. </a:t>
            </a:r>
          </a:p>
        </p:txBody>
      </p:sp>
      <p:pic>
        <p:nvPicPr>
          <p:cNvPr id="21513" name="Picture 12" descr="\\beans\users$\bpierce\Data\Documents\ROSES_2013_NRA\Program_review\RAQMS_CALNEX_HTAPEMISSIONS_vs_IONS_noass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71450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stCxn id="21521" idx="2"/>
          </p:cNvCxnSpPr>
          <p:nvPr/>
        </p:nvCxnSpPr>
        <p:spPr>
          <a:xfrm>
            <a:off x="3190875" y="2479675"/>
            <a:ext cx="0" cy="5159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90875" y="2995613"/>
            <a:ext cx="22574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024313" y="2986088"/>
            <a:ext cx="0" cy="2524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24313" y="3238500"/>
            <a:ext cx="384175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392738" y="4459288"/>
            <a:ext cx="9525" cy="2016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583238" y="4471988"/>
            <a:ext cx="9525" cy="2016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0" name="TextBox 27"/>
          <p:cNvSpPr txBox="1">
            <a:spLocks noChangeArrowheads="1"/>
          </p:cNvSpPr>
          <p:nvPr/>
        </p:nvSpPr>
        <p:spPr bwMode="auto">
          <a:xfrm>
            <a:off x="5649913" y="4610100"/>
            <a:ext cx="628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+/- 10%</a:t>
            </a:r>
          </a:p>
        </p:txBody>
      </p:sp>
      <p:sp>
        <p:nvSpPr>
          <p:cNvPr id="21521" name="TextBox 42"/>
          <p:cNvSpPr txBox="1">
            <a:spLocks noChangeArrowheads="1"/>
          </p:cNvSpPr>
          <p:nvPr/>
        </p:nvSpPr>
        <p:spPr bwMode="auto">
          <a:xfrm>
            <a:off x="2043113" y="1771650"/>
            <a:ext cx="2295525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baseline (no assimilation) underestimates ozone and ozone variance in the stratosphere and troposphere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9050" y="5638800"/>
            <a:ext cx="40052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altLang="en-US" sz="16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altLang="en-US" sz="16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provide an opportunity to assess the impact of MLS and OMI O3 assimilation on ozone within the Aura Reanalysis along the California coast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5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647950"/>
            <a:ext cx="244951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441325" y="912813"/>
            <a:ext cx="214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latin typeface="Times New Roman" pitchFamily="18" charset="0"/>
              </a:rPr>
              <a:t>CalNex Ozonesonde</a:t>
            </a:r>
          </a:p>
        </p:txBody>
      </p:sp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3" t="34717" r="25238" b="17523"/>
          <a:stretch>
            <a:fillRect/>
          </a:stretch>
        </p:blipFill>
        <p:spPr bwMode="auto">
          <a:xfrm>
            <a:off x="74613" y="876300"/>
            <a:ext cx="1984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1919288" y="1281113"/>
            <a:ext cx="624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altLang="en-US" sz="1200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organized by the California Air Resources Board (CARB) and NOAA to investigate scientific issues at the nexus between air quality and climate change. </a:t>
            </a:r>
          </a:p>
        </p:txBody>
      </p:sp>
      <p:sp>
        <p:nvSpPr>
          <p:cNvPr id="22538" name="Rectangle 14"/>
          <p:cNvSpPr>
            <a:spLocks noChangeArrowheads="1"/>
          </p:cNvSpPr>
          <p:nvPr/>
        </p:nvSpPr>
        <p:spPr bwMode="auto">
          <a:xfrm>
            <a:off x="19050" y="5638800"/>
            <a:ext cx="40052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CalNex</a:t>
            </a:r>
            <a:r>
              <a:rPr lang="en-US" altLang="en-US" sz="16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altLang="en-US" sz="16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provide an opportunity to assess the impact of MLS and OMI O3 assimilation on ozone within the Aura Reanalysis along the California coast</a:t>
            </a:r>
          </a:p>
        </p:txBody>
      </p:sp>
      <p:cxnSp>
        <p:nvCxnSpPr>
          <p:cNvPr id="18" name="Straight Connector 17"/>
          <p:cNvCxnSpPr>
            <a:stCxn id="22546" idx="2"/>
          </p:cNvCxnSpPr>
          <p:nvPr/>
        </p:nvCxnSpPr>
        <p:spPr>
          <a:xfrm>
            <a:off x="3190875" y="2325688"/>
            <a:ext cx="0" cy="6699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90875" y="2986088"/>
            <a:ext cx="2482850" cy="95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24313" y="2986088"/>
            <a:ext cx="0" cy="2524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024313" y="3238500"/>
            <a:ext cx="438308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392738" y="4459288"/>
            <a:ext cx="9525" cy="2016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583238" y="4471988"/>
            <a:ext cx="9525" cy="2016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5" name="TextBox 22"/>
          <p:cNvSpPr txBox="1">
            <a:spLocks noChangeArrowheads="1"/>
          </p:cNvSpPr>
          <p:nvPr/>
        </p:nvSpPr>
        <p:spPr bwMode="auto">
          <a:xfrm>
            <a:off x="5649913" y="4610100"/>
            <a:ext cx="628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+/- 10%</a:t>
            </a:r>
          </a:p>
        </p:txBody>
      </p:sp>
      <p:sp>
        <p:nvSpPr>
          <p:cNvPr id="22546" name="TextBox 23"/>
          <p:cNvSpPr txBox="1">
            <a:spLocks noChangeArrowheads="1"/>
          </p:cNvSpPr>
          <p:nvPr/>
        </p:nvSpPr>
        <p:spPr bwMode="auto">
          <a:xfrm>
            <a:off x="2043113" y="1771650"/>
            <a:ext cx="2295525" cy="554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Aura Reanalysis improves ozone and ozone variance in the stratosphere and troposphere</a:t>
            </a:r>
          </a:p>
        </p:txBody>
      </p:sp>
      <p:pic>
        <p:nvPicPr>
          <p:cNvPr id="2050" name="Picture 2" descr="C:\Users\Brad\Documents\Work\NASA_REVIEW\RAQMS_CALNEX_HTAPEMISSIONS_vs_IONS_HTAPEMISSION.GSIOZONE.MLS.2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274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760537" y="533400"/>
            <a:ext cx="7375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CalNex-2010 O</a:t>
            </a:r>
            <a:r>
              <a:rPr lang="en-US" altLang="en-US" sz="2400" b="1" baseline="-25000" dirty="0">
                <a:latin typeface="Times New Roman" pitchFamily="18" charset="0"/>
              </a:rPr>
              <a:t>3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sondes</a:t>
            </a:r>
            <a:r>
              <a:rPr lang="en-US" altLang="en-US" sz="2400" b="1" dirty="0">
                <a:latin typeface="Times New Roman" pitchFamily="18" charset="0"/>
              </a:rPr>
              <a:t> – Owen Cooper (NOAA ESRL)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905000" y="990600"/>
            <a:ext cx="1819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May-June, 2010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4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811634-DE97-46A2-8AF8-3467FF47BA70}" type="slidenum">
              <a:rPr lang="en-US" altLang="zh-TW" smtClean="0">
                <a:latin typeface="Arial Black" pitchFamily="34" charset="0"/>
              </a:rPr>
              <a:pPr eaLnBrk="1" hangingPunct="1"/>
              <a:t>17</a:t>
            </a:fld>
            <a:endParaRPr lang="en-US" altLang="zh-TW">
              <a:latin typeface="Arial Black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12000" r="10000" b="7000"/>
          <a:stretch>
            <a:fillRect/>
          </a:stretch>
        </p:blipFill>
        <p:spPr bwMode="auto">
          <a:xfrm>
            <a:off x="228600" y="609600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14600" y="152400"/>
            <a:ext cx="279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GOCART Aerosol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3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jul_25\raqms_aeronet_composite.assim.dragon.apr-may.2016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1905000"/>
            <a:ext cx="69602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Cirrus?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493705" y="1805727"/>
            <a:ext cx="533400" cy="260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\\beans\users$\bpierce\Data\Documents\Attachments\jul_25\raqms_aeronet.scatter.assim.dragon.apr-may.2016.redo.aeros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4723"/>
            <a:ext cx="5826554" cy="29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beans\users$\bpierce\Data\Documents\Attachments\jul_25\raqms_aeronet.bias.assim.dragon.apr-may.2016.redo.aeroso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6010425" y="1027117"/>
            <a:ext cx="3125580" cy="29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beans\users$\bpierce\Data\Documents\Attachments\jul_25\raqms_aeronet.corr.assim.dragon.apr-may.2016.redo.aeroso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/>
          <a:stretch/>
        </p:blipFill>
        <p:spPr bwMode="auto">
          <a:xfrm>
            <a:off x="76200" y="1027117"/>
            <a:ext cx="3200070" cy="29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erosol Robotic Network (AERO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9050"/>
            <a:ext cx="6953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420" y="4191000"/>
            <a:ext cx="3429001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quantitative agreement with aerosol optical depth observed by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KORUS-AQ DRAGON Network during April 01-20, 2016 (Julian Day 92-111) focus period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36093" y="6400800"/>
            <a:ext cx="303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https://aeronet.gsfc.nasa.gov/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26670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2286000"/>
            <a:ext cx="7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64944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jan_26\raqms_April-05-20_2016_Extinction_KORUS-A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0" y="3465309"/>
            <a:ext cx="4572000" cy="33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jan_26\HSR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0" y="0"/>
            <a:ext cx="4572000" cy="339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1905" y="6400800"/>
            <a:ext cx="26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http://lidar.ssec.wisc.edu/</a:t>
            </a:r>
          </a:p>
        </p:txBody>
      </p:sp>
      <p:sp>
        <p:nvSpPr>
          <p:cNvPr id="3" name="Rectangle 2"/>
          <p:cNvSpPr/>
          <p:nvPr/>
        </p:nvSpPr>
        <p:spPr>
          <a:xfrm>
            <a:off x="4591472" y="5329"/>
            <a:ext cx="4552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Lidar Group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Eloranta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eloranta@lidar.ssec.wisc.edu)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279" y="1620982"/>
            <a:ext cx="3597892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qualitative agreement in vertical distribution of aerosol extinction with High Spectral Resolution Lidar (HSRL) deployed to Seoul, South Korea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00200" y="2286000"/>
            <a:ext cx="396240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447800" y="4267200"/>
            <a:ext cx="41148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1" y="3805535"/>
            <a:ext cx="4038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49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extinction (&gt;3000Mm or &lt;0.81mile/1.3km visual range) during April 09-11 (Julian Days 100-102)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52578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260" y="87868"/>
            <a:ext cx="341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HSRL Observed Extinction Profile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3593068"/>
            <a:ext cx="36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Extinction Profile</a:t>
            </a:r>
          </a:p>
        </p:txBody>
      </p:sp>
    </p:spTree>
    <p:extLst>
      <p:ext uri="{BB962C8B-B14F-4D97-AF65-F5344CB8AC3E}">
        <p14:creationId xmlns:p14="http://schemas.microsoft.com/office/powerpoint/2010/main" val="107293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081" y="152400"/>
            <a:ext cx="8586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Aura Chemical Reanalysis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85800"/>
            <a:ext cx="8610600" cy="36933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Summary </a:t>
            </a:r>
          </a:p>
          <a:p>
            <a:pPr algn="ctr">
              <a:defRPr/>
            </a:pPr>
            <a:endParaRPr lang="en-US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Utilize the Real-time Air Quality Modeling System (RAQMS) to conduct a multi-year global chemical and aerosol reanalysis using NASA Aura and A-Train measurements. </a:t>
            </a: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Follows the path lead by the European Center for Medium Range Weather Forecasting (ECMWF) for development of operational air quality forecasting.  </a:t>
            </a: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Provides a comprehensive chemical and aerosol analyses for assessing global air quality and for providing lateral boundary conditions for regional air quality management activities. </a:t>
            </a:r>
          </a:p>
          <a:p>
            <a:pPr marL="354013" lvl="1" indent="0">
              <a:buFont typeface="Times" pitchFamily="18" charset="0"/>
              <a:buNone/>
              <a:defRPr/>
            </a:pPr>
            <a:endParaRPr lang="en-US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097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Funded by the NASA Health and Air Quality Applications Program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081" y="4483340"/>
            <a:ext cx="6605719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Assimilated Satellite Data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Terra/Aqua MODIS Aerosol Optical Depth and Fire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AIRS Carbon Monoxide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MLS and OMI ozone Retrievals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OMI Tropospheric NO2 Retrievals </a:t>
            </a:r>
          </a:p>
        </p:txBody>
      </p:sp>
      <p:pic>
        <p:nvPicPr>
          <p:cNvPr id="7" name="Picture 4" descr="Ten-Year Endeavor: NASA’s Aura and Climate Cha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247148" cy="14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6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beans\users$\bpierce\Data\Documents\Attachments\jan_26\raqms_April-05-20_2016_Extinction_KORUS-A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13851"/>
          <a:stretch/>
        </p:blipFill>
        <p:spPr bwMode="auto">
          <a:xfrm>
            <a:off x="-1044" y="3465576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beans\users$\bpierce\Data\Documents\Attachments\jan_26\raqms_April-05-20_2016_so4_KORUS-AQ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4572000" y="0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ans\users$\bpierce\Data\Documents\Attachments\jan_26\raqms_April-05-20_2016_bcoc_KORUS-AQ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4572000" y="3465576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eans\users$\bpierce\Data\Documents\Attachments\jan_26\raqms_April-05-20_2016_dust_KORUS-AQ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3683"/>
          <a:stretch/>
        </p:blipFill>
        <p:spPr bwMode="auto">
          <a:xfrm>
            <a:off x="0" y="0"/>
            <a:ext cx="45716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600200" y="2514600"/>
            <a:ext cx="0" cy="3429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00200" y="2590800"/>
            <a:ext cx="4419600" cy="33528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00200" y="5943600"/>
            <a:ext cx="4572000" cy="762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66800" y="5257800"/>
            <a:ext cx="838200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3000" y="685800"/>
            <a:ext cx="3810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09-11. 2016 event includes Dust, Sulfate (so4), and black and organic carbon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bcoc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contributions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203" y="76200"/>
            <a:ext cx="37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Dust concentration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43934"/>
            <a:ext cx="396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Sulfate concentration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3000" y="3581400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and Organic Carbon concentration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3593068"/>
            <a:ext cx="36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Extinction Profile</a:t>
            </a:r>
          </a:p>
        </p:txBody>
      </p:sp>
    </p:spTree>
    <p:extLst>
      <p:ext uri="{BB962C8B-B14F-4D97-AF65-F5344CB8AC3E}">
        <p14:creationId xmlns:p14="http://schemas.microsoft.com/office/powerpoint/2010/main" val="345375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jan_26\RAQMS_KORUS-AQ_bcoc_April_05-20_20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76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beans\users$\bpierce\Data\Documents\Attachments\jan_26\RAQMS_KORUS-AQ_so4_April_05-20_20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47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beans\users$\bpierce\Data\Documents\Attachments\jan_26\RAQMS_KORUS-AQ_dust_April_05-20_201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beans\users$\bpierce\Data\Documents\Attachments\jan_26\RAQMS_KORUS-AQ_total_April_05-20_20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663"/>
            <a:ext cx="388620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90600" y="48053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0600" y="13890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9" idx="4"/>
            <a:endCxn id="4" idx="0"/>
          </p:cNvCxnSpPr>
          <p:nvPr/>
        </p:nvCxnSpPr>
        <p:spPr>
          <a:xfrm>
            <a:off x="1219200" y="1862931"/>
            <a:ext cx="0" cy="29424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435100" y="49577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5999" y="156686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58900" y="529431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96000" y="5294313"/>
            <a:ext cx="457200" cy="473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5" idx="3"/>
            <a:endCxn id="14" idx="0"/>
          </p:cNvCxnSpPr>
          <p:nvPr/>
        </p:nvCxnSpPr>
        <p:spPr>
          <a:xfrm flipH="1">
            <a:off x="1663700" y="1971335"/>
            <a:ext cx="4499254" cy="29864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816100" y="5576095"/>
            <a:ext cx="427065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33788" y="2511623"/>
            <a:ext cx="20476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Taklimakan Desert (Dust)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87913" y="2497336"/>
            <a:ext cx="21178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Sichuan Province (Sulfate)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5600" y="5910263"/>
            <a:ext cx="15568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Laos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Carboneous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5203" y="0"/>
            <a:ext cx="30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Dust AOD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7603" y="3421618"/>
            <a:ext cx="312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Total AOD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16365" y="5318"/>
            <a:ext cx="33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Sulfate AOD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0600" y="3421618"/>
            <a:ext cx="382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Analyzed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Carboneous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36750" y="4983163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43100" y="1543050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667500" y="4984750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667500" y="1541066"/>
            <a:ext cx="190500" cy="23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29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NAM-CMAQ/TROPOMI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Sentinel-5 Precursor (S5P) satellite</a:t>
            </a:r>
          </a:p>
          <a:p>
            <a:pPr lvl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NWS Regional Air Quality Forecast (NAM-CMAQ)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Approach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89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key objectives for a Weather Ready Nation outlined in the NOAA Next Generation Strategic Plan is </a:t>
            </a:r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people and communities due to improved air and water quality services</a:t>
            </a:r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key to achieving this objective is high-resolution air quality forecasts. To support this objective, data assimilation capabilities need to be developed to exploit the next generation of satellite based air quality measurements.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developing capabilities to assimilate TROPOMI retrievals within the NWS regional air quality forecasting system (NAM-CMAQ)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99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62465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Monitoring Instrument (TROPOMI) is the satellite instrument on board the Copernicus Sentinel-5 Precursor (S5P) satellite launched on 13 October 2017.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UV-VIS-NIR-SWIR push-broom grating spectrometer (270-495 nm, 675-775 nm, 2305-2385 nm).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Nadir pixel 7x3.5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all spectral bands, with the exception of the UV1 band (7x28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SWIR bands (7x7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S-5P makes measurements within 5-minutes of Suomi-NPP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S5P is a cooperative undertaking between ESA and the Kingdom of the Netherlands.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:\Documents\Attachments\FY2019\jun_10\TROPO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opomi-swir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18" y="2590801"/>
            <a:ext cx="289957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Documents\Attachments\FY2019\jun_10\E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8" y="5820725"/>
            <a:ext cx="2895600" cy="10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68881" y="2225830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SWIR module</a:t>
            </a:r>
          </a:p>
        </p:txBody>
      </p:sp>
    </p:spTree>
    <p:extLst>
      <p:ext uri="{BB962C8B-B14F-4D97-AF65-F5344CB8AC3E}">
        <p14:creationId xmlns:p14="http://schemas.microsoft.com/office/powerpoint/2010/main" val="1658552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33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objective of TROPOMI is to provide accurate and timely observations of key atmospheric species, for services on air quality, climate, and the ozone layer.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TROPOMI daily global observations will be used for improving air quality forecasts as well as for monitoring the concentrations of atmospheric constituents.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:\Documents\Attachments\FY2019\jun_10\TROPO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Documents\Attachments\FY2019\jun_10\Spec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83" y="4343401"/>
            <a:ext cx="579551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:\Documents\Attachments\FY2019\jun_10\E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5057"/>
            <a:ext cx="3218493" cy="11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25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7\may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6993"/>
            <a:ext cx="4576827" cy="299100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uments\Attachments\FY2019\jun_07\may_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" y="875131"/>
            <a:ext cx="4557834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uments\Attachments\FY2019\jun_07\may_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5131"/>
            <a:ext cx="4569526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uments\Attachments\FY2019\jun_07\may_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10"/>
            <a:ext cx="4572000" cy="299100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2880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7781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29,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880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30, 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7781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31,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0447" y="164812"/>
            <a:ext cx="494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VIIRS True Color Imagery</a:t>
            </a:r>
          </a:p>
        </p:txBody>
      </p:sp>
    </p:spTree>
    <p:extLst>
      <p:ext uri="{BB962C8B-B14F-4D97-AF65-F5344CB8AC3E}">
        <p14:creationId xmlns:p14="http://schemas.microsoft.com/office/powerpoint/2010/main" val="1110704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TropOMI\NOAA_OPPA\FY2018\OPPA_Brown_Bag\NO2_May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926"/>
            <a:ext cx="4572000" cy="29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beans\users$\bpierce\Data\Documents\TropOMI\NOAA_OPPA\FY2018\OPPA_Brown_Bag\NO2_May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74" y="937733"/>
            <a:ext cx="4572000" cy="29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TropOMI\NOAA_OPPA\FY2018\OPPA_Brown_Bag\NO2_May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" y="3897848"/>
            <a:ext cx="4572000" cy="295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TropOMI\NOAA_OPPA\FY2018\OPPA_Brown_Bag\NO2_May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55" y="3892476"/>
            <a:ext cx="4572000" cy="29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00200" y="164812"/>
            <a:ext cx="648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Nitrogen Dioxide (NO2)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6037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29, 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30, 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0379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31, 2019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9260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66557" y="926926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82331" y="6481825"/>
            <a:ext cx="42952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https://apps.sentinel-hub.com/eo-browser/</a:t>
            </a:r>
          </a:p>
        </p:txBody>
      </p:sp>
    </p:spTree>
    <p:extLst>
      <p:ext uri="{BB962C8B-B14F-4D97-AF65-F5344CB8AC3E}">
        <p14:creationId xmlns:p14="http://schemas.microsoft.com/office/powerpoint/2010/main" val="1199430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3269"/>
            <a:ext cx="659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OMI vs </a:t>
            </a:r>
            <a:r>
              <a:rPr lang="en-US" sz="2400" b="1" dirty="0" err="1"/>
              <a:t>TropOMI</a:t>
            </a:r>
            <a:r>
              <a:rPr lang="en-US" sz="2400" b="1" dirty="0"/>
              <a:t> tropospheric NO2 on 07/16/2018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6396335"/>
            <a:ext cx="702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VIIRS Day-Night-Band included to show urban centers</a:t>
            </a:r>
          </a:p>
        </p:txBody>
      </p:sp>
      <p:pic>
        <p:nvPicPr>
          <p:cNvPr id="2050" name="Picture 2" descr="\\beans\users$\bpierce\Data\Documents\FY2019_Travel_SSEC\LISTOS_Albany_NY\Presentation\07162018_NYC_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858000" cy="5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95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10\NAM-CMA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6473458"/>
            <a:ext cx="350416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Ivanka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Stajner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(EGU/2015)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https://www.weather.gov/sti/stimodeling_airquality</a:t>
            </a:r>
          </a:p>
        </p:txBody>
      </p:sp>
    </p:spTree>
    <p:extLst>
      <p:ext uri="{BB962C8B-B14F-4D97-AF65-F5344CB8AC3E}">
        <p14:creationId xmlns:p14="http://schemas.microsoft.com/office/powerpoint/2010/main" val="117920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6" imgW="1371429" imgH="1371429" progId="">
                  <p:embed/>
                </p:oleObj>
              </mc:Choice>
              <mc:Fallback>
                <p:oleObj name="Photo Editor Photo" r:id="rId6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0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>
                <a:latin typeface="Times New Roman" pitchFamily="18" charset="0"/>
              </a:rPr>
              <a:t>RAQMS was developed by NASA Langley Research Center and the UW- Madison SSEC and has provided real-time global air quality forecasts since January, 2010</a:t>
            </a: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76200" y="2209800"/>
            <a:ext cx="90678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b="1" dirty="0">
                <a:latin typeface="Times New Roman" pitchFamily="18" charset="0"/>
              </a:rPr>
              <a:t>Online global chemical and aerosol assimilation/ forecasting system</a:t>
            </a:r>
          </a:p>
          <a:p>
            <a:pPr>
              <a:buFontTx/>
              <a:buAutoNum type="arabicPeriod"/>
            </a:pPr>
            <a:endParaRPr lang="en-US" altLang="en-US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b="1" dirty="0">
                <a:latin typeface="Times New Roman" pitchFamily="18" charset="0"/>
              </a:rPr>
              <a:t>UW-Madison hybrid </a:t>
            </a:r>
            <a:r>
              <a:rPr lang="en-US" altLang="en-US" b="1" dirty="0">
                <a:sym typeface="Symbol" pitchFamily="18" charset="2"/>
              </a:rPr>
              <a:t></a:t>
            </a:r>
            <a:r>
              <a:rPr lang="en-US" altLang="en-US" dirty="0"/>
              <a:t> </a:t>
            </a:r>
            <a:r>
              <a:rPr lang="en-US" altLang="en-US" b="1" dirty="0">
                <a:latin typeface="Times New Roman" pitchFamily="18" charset="0"/>
              </a:rPr>
              <a:t>coordinate model (UW-Hybrid) dynamical core</a:t>
            </a:r>
          </a:p>
          <a:p>
            <a:pPr>
              <a:buFontTx/>
              <a:buAutoNum type="arabicPeriod"/>
            </a:pPr>
            <a:endParaRPr lang="en-US" altLang="en-US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b="1" dirty="0">
                <a:latin typeface="Times New Roman" pitchFamily="18" charset="0"/>
              </a:rPr>
              <a:t>Unified stratosphere/troposphere chemical prediction scheme (</a:t>
            </a:r>
            <a:r>
              <a:rPr lang="en-US" altLang="en-US" b="1" dirty="0" err="1">
                <a:latin typeface="Times New Roman" pitchFamily="18" charset="0"/>
              </a:rPr>
              <a:t>LaRC</a:t>
            </a:r>
            <a:r>
              <a:rPr lang="en-US" altLang="en-US" b="1" dirty="0">
                <a:latin typeface="Times New Roman" pitchFamily="18" charset="0"/>
              </a:rPr>
              <a:t>-Combo) developed at NASA </a:t>
            </a:r>
            <a:r>
              <a:rPr lang="en-US" altLang="en-US" b="1" dirty="0" err="1">
                <a:latin typeface="Times New Roman" pitchFamily="18" charset="0"/>
              </a:rPr>
              <a:t>LaRC</a:t>
            </a:r>
            <a:endParaRPr lang="en-US" altLang="en-US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endParaRPr lang="en-US" altLang="en-US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b="1" dirty="0">
                <a:latin typeface="Times New Roman" pitchFamily="18" charset="0"/>
              </a:rPr>
              <a:t>Aerosol prediction scheme (GOCART) developed by </a:t>
            </a:r>
            <a:r>
              <a:rPr lang="en-US" altLang="en-US" b="1" dirty="0" err="1">
                <a:latin typeface="Times New Roman" pitchFamily="18" charset="0"/>
              </a:rPr>
              <a:t>Mian</a:t>
            </a:r>
            <a:r>
              <a:rPr lang="en-US" altLang="en-US" b="1" dirty="0">
                <a:latin typeface="Times New Roman" pitchFamily="18" charset="0"/>
              </a:rPr>
              <a:t> Chin (NASA GSFC). </a:t>
            </a:r>
          </a:p>
          <a:p>
            <a:pPr>
              <a:buFontTx/>
              <a:buAutoNum type="arabicPeriod"/>
            </a:pP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2667000" y="1371600"/>
            <a:ext cx="3844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b="1" dirty="0">
                <a:latin typeface="Times New Roman" pitchFamily="18" charset="0"/>
              </a:rPr>
              <a:t>RAQMS Description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4033" y="5181600"/>
            <a:ext cx="4200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http://raqms-ops.ssec.wisc.edu/index.php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32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\Attachments\FY2019\jun_12\NAM-CMAQ.July-August.2018.all.emiss.fire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9144000" cy="59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152400"/>
            <a:ext cx="533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Mean NOx Emissions LISTOS 2018 (July-August, 2018)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11669"/>
            <a:ext cx="911372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ARL parallel run mobile source emissions changed to MOVE2014_v_2 on June 1 2018. Improvement over previous Mobile6 (personal communication, Pius Lee, ARL)</a:t>
            </a:r>
          </a:p>
        </p:txBody>
      </p:sp>
    </p:spTree>
    <p:extLst>
      <p:ext uri="{BB962C8B-B14F-4D97-AF65-F5344CB8AC3E}">
        <p14:creationId xmlns:p14="http://schemas.microsoft.com/office/powerpoint/2010/main" val="1756917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48" y="1371600"/>
            <a:ext cx="5444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</a:p>
          <a:p>
            <a:pPr marL="914400" lvl="1" indent="-457200">
              <a:buFont typeface="+mj-lt"/>
              <a:buAutoNum type="alphaL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847410" y="1374903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3276600"/>
            <a:ext cx="2479005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4855966"/>
            <a:ext cx="2479004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3403" y="1386935"/>
            <a:ext cx="27943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07878" y="3287119"/>
            <a:ext cx="482186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77000" y="4877006"/>
            <a:ext cx="46759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396336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" y="0"/>
            <a:ext cx="849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NOx emission adjustment experiments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042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Beta Calculations for July-August, 2018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baseline NAM-CMAQ and 15% NOx emission reduction experiments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0" y="1466401"/>
            <a:ext cx="27943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7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524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Beta for July-August 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6336268"/>
            <a:ext cx="6187591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areas and transport corridors (</a:t>
            </a:r>
            <a:r>
              <a:rPr lang="en-US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&lt;1), rural areas (</a:t>
            </a:r>
            <a:r>
              <a:rPr lang="en-US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&gt;1)</a:t>
            </a:r>
          </a:p>
        </p:txBody>
      </p:sp>
      <p:pic>
        <p:nvPicPr>
          <p:cNvPr id="6" name="Picture 2" descr="H:\Documents\Attachments\FY2019\jun_11\beta_monthly_average_hour_14-21Z.nam-cmaq.2018.LISTOS.0701-08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64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77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TROPOMI Analysis Increments for July-August 2018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NO2 analysis increment using NAM-CMAQ/GSI TROPOMI NO2 assimilation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baseline NAM-CMAQ and 15% NOx emission reduction experiments to compute NOx emission sensitive background errors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0980" y="1466401"/>
            <a:ext cx="450620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Documents\Attachments\FY2019\jun_11\NAM-CMAQ.LNOx.Online.GSI.NO2.15.percent.NOx.emissions.perturbation.INC.LISTOS.2018.5x.BE.standard.lnox.emiss.fire.scale.raqms.l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5" y="400832"/>
            <a:ext cx="8763000" cy="603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Analysis Increments for July-August  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6336268"/>
            <a:ext cx="8757847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July-August, 2018 mean GSI analysis increment shows large reductions in urban areas. </a:t>
            </a:r>
          </a:p>
        </p:txBody>
      </p:sp>
    </p:spTree>
    <p:extLst>
      <p:ext uri="{BB962C8B-B14F-4D97-AF65-F5344CB8AC3E}">
        <p14:creationId xmlns:p14="http://schemas.microsoft.com/office/powerpoint/2010/main" val="333840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Emissions Adjustments July-August 2018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NOx emissions using Jacobian and average analysis increment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adjusted daytime emissions since TROPOMI does not provide constraints on nighttime tropospheric NO2 column abundances.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2674" y="1466401"/>
            <a:ext cx="450620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43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uments\Attachments\FY2019\Apr_2019\apr_09\NAM-CMAQ.GSI.Analysis.Increment.emiss.fire.zoom.NYC.LISTOS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1830"/>
            <a:ext cx="4572000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S5-P Tropospheric Ozone Monitoring Instrument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Tropospheric NO2 column Data Assimilation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791200" y="1752757"/>
            <a:ext cx="2471984" cy="91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4590871"/>
            <a:ext cx="37338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results in (~20%) reductions in NOx emissions over NYC during July-August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1752758"/>
            <a:ext cx="3657600" cy="39302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3048000"/>
            <a:ext cx="4267200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emissions adjustments (</a:t>
            </a:r>
            <a:r>
              <a:rPr lang="en-US" sz="1200" b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are constrained using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tropospheric NO2 column analysis increments (</a:t>
            </a:r>
            <a:r>
              <a:rPr lang="en-US" sz="1200" b="1" dirty="0">
                <a:latin typeface="Symbol" panose="05050102010706020507" pitchFamily="18" charset="2"/>
                <a:cs typeface="Times New Roman" panose="02020603050405020304" pitchFamily="18" charset="0"/>
              </a:rPr>
              <a:t>DW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accounts for the sensitivity of the NO2 column to changes in NOx emissions </a:t>
            </a:r>
            <a:r>
              <a:rPr lang="da-DK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Lamsal et al 2011.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53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6" y="1276611"/>
            <a:ext cx="4572000" cy="487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752758"/>
            <a:ext cx="3657600" cy="39302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0" y="2743200"/>
            <a:ext cx="35052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Daytime (14-21Z) change in surface ozone between the Control and TROPOMI adjusted emissions experiments over the New York region during July-August, 2018.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174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Tropospheric NO2 column Data Assimilation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6342345"/>
            <a:ext cx="521392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changes of 4ppbv over Southern Long Island</a:t>
            </a:r>
          </a:p>
        </p:txBody>
      </p:sp>
    </p:spTree>
    <p:extLst>
      <p:ext uri="{BB962C8B-B14F-4D97-AF65-F5344CB8AC3E}">
        <p14:creationId xmlns:p14="http://schemas.microsoft.com/office/powerpoint/2010/main" val="605888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219200"/>
            <a:ext cx="4114800" cy="4419600"/>
          </a:xfrm>
          <a:prstGeom prst="rect">
            <a:avLst/>
          </a:prstGeom>
          <a:solidFill>
            <a:srgbClr val="A3A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026" name="Picture 2" descr="H:\Documents\Attachments\FY2019\jun_10\CCNY_NY_AIRNOW_vs_NAM-CMAQ_July-August_2018.duirnal.timeseries.AIRNOW.vs.CONTROL.vs.DAYTIME.ADJNO2EMISS.NORAQMSBC.NOLNOX.medi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0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to use RAQMS NOx emission sensitivity experiments and RAQMS/GSI OMI NO2 data assimilation adjust 2010 global Hemispheric Transport of Air Pollution (HTAP) monthly NO2 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emissions and multiple linear regression of OMI urban NO2 trends to generate 2005-2015 global NO2 HTAP emissions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35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3\NAM-CMAQ_CONTROL_vs_AIRNOW.July-August_2018.STD.gt.20.Sites.1hr.Day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4886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46885" y="762000"/>
            <a:ext cx="5762625" cy="569119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Offline emission adjustment: Urban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2706231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Observed verses predicted daytime surface ozone for the Control Experiment (no emission adjustment).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750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ocuments\Attachments\FY2019\jun_03\NAM-CMAQ_ADJNO2EMISS_DAYTIME_NORAQBC_NOLNOX_vs_AIRNOW.July-August_2018.STD.gt.20.Sites.1hr.Day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4886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46885" y="762000"/>
            <a:ext cx="5762625" cy="569119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Offline emission adjustment: Urban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25146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Observed verses predicted daytime surface ozone for the TROPOMI Adjusted Emissions Experiment (adjusted emissions).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04111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7\may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6993"/>
            <a:ext cx="4576827" cy="299100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uments\Attachments\FY2019\jun_07\may_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" y="875131"/>
            <a:ext cx="4557834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uments\Attachments\FY2019\jun_07\may_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5131"/>
            <a:ext cx="4569526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uments\Attachments\FY2019\jun_07\may_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10"/>
            <a:ext cx="4572000" cy="299100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2880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7781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29,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880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30, 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7781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31,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0447" y="164812"/>
            <a:ext cx="494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VIIRS True Color Imagery</a:t>
            </a:r>
          </a:p>
        </p:txBody>
      </p:sp>
    </p:spTree>
    <p:extLst>
      <p:ext uri="{BB962C8B-B14F-4D97-AF65-F5344CB8AC3E}">
        <p14:creationId xmlns:p14="http://schemas.microsoft.com/office/powerpoint/2010/main" val="1833366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TropOMI\NOAA_OPPA\FY2018\OPPA_Brown_Bag\CO_May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926046"/>
            <a:ext cx="4572000" cy="29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beans\users$\bpierce\Data\Documents\TropOMI\NOAA_OPPA\FY2018\OPPA_Brown_Bag\CO_May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09" y="926047"/>
            <a:ext cx="4572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TropOMI\NOAA_OPPA\FY2018\OPPA_Brown_Bag\CO_May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847"/>
            <a:ext cx="4572000" cy="29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TropOMI\NOAA_OPPA\FY2018\OPPA_Brown_Bag\CO_May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7846"/>
            <a:ext cx="4572000" cy="29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86037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29, 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30,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0379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31,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64812"/>
            <a:ext cx="6487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Carbon Monoxide (CO)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9260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3891584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937529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7200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2331" y="6481825"/>
            <a:ext cx="42952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https://apps.sentinel-hub.com/eo-browser/</a:t>
            </a:r>
          </a:p>
        </p:txBody>
      </p:sp>
    </p:spTree>
    <p:extLst>
      <p:ext uri="{BB962C8B-B14F-4D97-AF65-F5344CB8AC3E}">
        <p14:creationId xmlns:p14="http://schemas.microsoft.com/office/powerpoint/2010/main" val="34406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FY2019\sep_03\TROPOMI.column.CO.LISTOS.201808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508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94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ttachments\FY2019\sep_03\NAM-CMAQ.CO.CONTROL.CONUS.20180814.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508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7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FY2019\sep_03\NAM-CMAQ.CO.TROPOMI.DA.3xBERR.CONUS.20180814.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48" y="508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32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s\users$\bpierce\Data\Documents\Attachments\FY2019\sep_03\NAM-CMAQ_vs_TROPOMI.CONTROL.July-August.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61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s\users$\bpierce\Data\Documents\Attachments\FY2019\sep_03\NAM-CMAQ_vs_TROPOMI.TROPOMI.DA.3xBERR.July-August.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04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CIMSS WRF-</a:t>
            </a:r>
            <a:r>
              <a:rPr lang="en-US" dirty="0" err="1"/>
              <a:t>Chem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Portable aerosol forecast application for local needs.</a:t>
            </a:r>
          </a:p>
        </p:txBody>
      </p:sp>
    </p:spTree>
    <p:extLst>
      <p:ext uri="{BB962C8B-B14F-4D97-AF65-F5344CB8AC3E}">
        <p14:creationId xmlns:p14="http://schemas.microsoft.com/office/powerpoint/2010/main" val="57253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\\beans\users$\bpierce\Data\Documents\ROSES_2013_NRA\Program_review\2016_workshop\Jul_2010_NORMALIZED_DELTA_EMISSIONS_per_DELTA_N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04" y="4035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beans\users$\bpierce\Data\Documents\ROSES_2013_NRA\Program_review\2016_workshop\Jan_2010_NORMALIZED_DELTA_EMISSIONS_per_DELTA_N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450" y="4035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beans\users$\bpierce\Data\Documents\ROSES_2013_NRA\Program_review\2016_workshop\Jan_2010_DELTA_COL_NO2__NOASSIM.HTAPEMISS.NOx15percent.minus.ba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609854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beans\users$\bpierce\Data\Documents\ROSES_2013_NRA\Program_review\2016_workshop\Jul_2010_DELTA_COL_NO2__NOASSIM.HTAPEMISS.NOx15percent.minus.ba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606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OMI NO2 data assimilation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et al. (2011), Application of satellite observations for timely updates to global anthropogenic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38,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L05810, doi:10.1029/2010GL046476.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16670" y="3352800"/>
            <a:ext cx="28913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533400"/>
            <a:ext cx="365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Change in Tropospheric NO2 Column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January 2010</a:t>
            </a:r>
          </a:p>
          <a:p>
            <a:pPr algn="ctr"/>
            <a:r>
              <a:rPr lang="en-US" sz="800" b="1" dirty="0"/>
              <a:t>(15% emission perturbation-Control)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9510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8" name="Rectangle 17"/>
          <p:cNvSpPr/>
          <p:nvPr/>
        </p:nvSpPr>
        <p:spPr>
          <a:xfrm>
            <a:off x="6478111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533400"/>
            <a:ext cx="365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Change in Tropospheric NO2 Column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July 2010</a:t>
            </a:r>
          </a:p>
          <a:p>
            <a:pPr algn="ctr"/>
            <a:r>
              <a:rPr lang="en-US" sz="800" b="1" dirty="0"/>
              <a:t>(15% emission perturbation-Control)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048000"/>
            <a:ext cx="7086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mean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NO2 Jacobians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=normalized delta-Emissions/normalized delta-NO2) are computed from the  2010 RAQMS NO2 emission perturbation experiment following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2012) </a:t>
            </a:r>
          </a:p>
        </p:txBody>
      </p:sp>
    </p:spTree>
    <p:extLst>
      <p:ext uri="{BB962C8B-B14F-4D97-AF65-F5344CB8AC3E}">
        <p14:creationId xmlns:p14="http://schemas.microsoft.com/office/powerpoint/2010/main" val="3557646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Initialization and Lateral Boundary Conditions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The CIMSS WRF-</a:t>
            </a:r>
            <a:r>
              <a:rPr lang="en-US" sz="2400" dirty="0" err="1"/>
              <a:t>Chem</a:t>
            </a:r>
            <a:r>
              <a:rPr lang="en-US" sz="2400" dirty="0"/>
              <a:t> system enables utilization of Real-time Air Quality Modeling System (RAQMS) 1x1 degree global aerosol analyses and forecasts constrained with real time MODIS Terra and Aqua Aerosol Optical Depth (AOD) and fire detection retrievals. 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This is a significant improvement since the model gains access to realistic initial conditions and lateral </a:t>
            </a:r>
            <a:r>
              <a:rPr lang="en-US" sz="2400"/>
              <a:t>boundary conditions, better </a:t>
            </a:r>
            <a:r>
              <a:rPr lang="en-US" sz="2400" dirty="0"/>
              <a:t>suited for the air quality forecasting and analysis.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RAQMS - Regional Air Quality Modeling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52101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28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dirty="0"/>
              <a:t>The CIMSS WRF-</a:t>
            </a:r>
            <a:r>
              <a:rPr lang="en-US" sz="2400" dirty="0" err="1"/>
              <a:t>Chem</a:t>
            </a:r>
            <a:r>
              <a:rPr lang="en-US" sz="2400" dirty="0"/>
              <a:t> system enables utilization of standard WRF-</a:t>
            </a:r>
            <a:r>
              <a:rPr lang="en-US" sz="2400" dirty="0" err="1"/>
              <a:t>Chem</a:t>
            </a:r>
            <a:r>
              <a:rPr lang="en-US" sz="2400" dirty="0"/>
              <a:t> options (see EDGAR .5X.5 </a:t>
            </a:r>
            <a:r>
              <a:rPr lang="en-US" sz="2400" dirty="0" err="1"/>
              <a:t>deg</a:t>
            </a:r>
            <a:r>
              <a:rPr lang="en-US" sz="2400" dirty="0"/>
              <a:t>) for global emissions as well as high resolution (.1x.1 </a:t>
            </a:r>
            <a:r>
              <a:rPr lang="en-US" sz="2400" dirty="0" err="1"/>
              <a:t>deg</a:t>
            </a:r>
            <a:r>
              <a:rPr lang="en-US" sz="2400" dirty="0"/>
              <a:t>) Task Force on Hemispheric Transport of Air Pollution (HTAP) emissions. 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It is a significant improvement since the model gains access to a high resolution, harmonized emissions data base dataset, better suited for the air quality forecasting and analysis.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Link to HTAP Home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6096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243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HTAP vs EDGAR emissions examples form currently used experimental setups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8621"/>
            <a:ext cx="8229600" cy="4389120"/>
          </a:xfrm>
        </p:spPr>
      </p:pic>
      <p:sp>
        <p:nvSpPr>
          <p:cNvPr id="5" name="TextBox 4"/>
          <p:cNvSpPr txBox="1"/>
          <p:nvPr/>
        </p:nvSpPr>
        <p:spPr>
          <a:xfrm>
            <a:off x="1219200" y="133164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European/Africa Domain focusing on Saharan Dust transport </a:t>
            </a:r>
          </a:p>
        </p:txBody>
      </p:sp>
    </p:spTree>
    <p:extLst>
      <p:ext uri="{BB962C8B-B14F-4D97-AF65-F5344CB8AC3E}">
        <p14:creationId xmlns:p14="http://schemas.microsoft.com/office/powerpoint/2010/main" val="420983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8621"/>
            <a:ext cx="8229600" cy="438912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HTAP vs EDGAR emissions examples form currently used experimental setups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133933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Mideast domain focusing on local dust events</a:t>
            </a:r>
          </a:p>
        </p:txBody>
      </p:sp>
      <p:sp>
        <p:nvSpPr>
          <p:cNvPr id="2" name="Oval 1"/>
          <p:cNvSpPr/>
          <p:nvPr/>
        </p:nvSpPr>
        <p:spPr>
          <a:xfrm>
            <a:off x="6366043" y="3376396"/>
            <a:ext cx="56815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15284" y="5492299"/>
            <a:ext cx="618916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6172200"/>
            <a:ext cx="5723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UAE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6001168" y="3757396"/>
            <a:ext cx="628232" cy="241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6001168" y="5873299"/>
            <a:ext cx="729750" cy="298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48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May 2014 Abu Dhabi </a:t>
            </a:r>
            <a:br>
              <a:rPr lang="en-US" dirty="0"/>
            </a:br>
            <a:r>
              <a:rPr lang="en-US" dirty="0"/>
              <a:t>Surface Dust predictions</a:t>
            </a:r>
          </a:p>
        </p:txBody>
      </p:sp>
      <p:pic>
        <p:nvPicPr>
          <p:cNvPr id="2050" name="Picture 2" descr="\\beans\users$\bpierce\Data\Documents\Attachments\feb_15\DUST_TIMESERIES_ABUDHAB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911352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8853" y="5943600"/>
            <a:ext cx="700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UAE Federal Environment Agency (FEA) Standard for PM10 is 150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495800"/>
            <a:ext cx="8229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05600" y="2895600"/>
            <a:ext cx="14297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FEA Standard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4250" y="2209800"/>
            <a:ext cx="1048750" cy="3048000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3080266"/>
            <a:ext cx="762000" cy="1415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99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May 14-18</a:t>
            </a:r>
            <a:r>
              <a:rPr lang="en-US" baseline="30000" dirty="0"/>
              <a:t>th</a:t>
            </a:r>
            <a:r>
              <a:rPr lang="en-US" dirty="0"/>
              <a:t>, 2014 Abu Dhabi Dust event</a:t>
            </a:r>
          </a:p>
        </p:txBody>
      </p:sp>
      <p:pic>
        <p:nvPicPr>
          <p:cNvPr id="3074" name="Picture 2" descr="\\beans\users$\bpierce\Data\Documents\Attachments\feb_15\UA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5900"/>
            <a:ext cx="84582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495800" y="5105400"/>
            <a:ext cx="1219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42082" y="6318701"/>
            <a:ext cx="5723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UAE</a:t>
            </a:r>
          </a:p>
        </p:txBody>
      </p:sp>
      <p:cxnSp>
        <p:nvCxnSpPr>
          <p:cNvPr id="7" name="Straight Arrow Connector 6"/>
          <p:cNvCxnSpPr>
            <a:stCxn id="6" idx="0"/>
            <a:endCxn id="5" idx="5"/>
          </p:cNvCxnSpPr>
          <p:nvPr/>
        </p:nvCxnSpPr>
        <p:spPr>
          <a:xfrm flipH="1" flipV="1">
            <a:off x="5536452" y="5625726"/>
            <a:ext cx="591798" cy="692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98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728" y="2028247"/>
            <a:ext cx="5081069" cy="338601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0.1×0.1 degree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HTAP</a:t>
            </a:r>
            <a:r>
              <a:rPr lang="en-US" sz="1600" b="1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is used for anthropogenic emission inventory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Goddard Chemistry Aerosol Radiation and Transport (</a:t>
            </a: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GOCART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) aerosol module.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6 hourly 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Global Forecast System (</a:t>
            </a: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GFS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) 0.5x0.5 degree analyses (Meteorological IC/LBC).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6 hourly 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Real-time Air Quality Modeling System </a:t>
            </a: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(RAQMS) 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2x2 degree global analyses (Chemical IC/LBC). 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Wild Fire Automated Biomass Algorithm (</a:t>
            </a: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WF-ABBA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) biomass burning emissions.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sz="4000" b="1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 Turkey Experiment</a:t>
            </a:r>
            <a:b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Model Description</a:t>
            </a:r>
            <a:endParaRPr lang="en-US" sz="4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806" y="6113268"/>
            <a:ext cx="8061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200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Weather Research and Forecasting (WRF-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) model with chemistry;  </a:t>
            </a:r>
            <a:r>
              <a:rPr lang="en-US" sz="1200" b="1" baseline="30000" dirty="0"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Hemispheric Transport of Air Pollution</a:t>
            </a:r>
          </a:p>
          <a:p>
            <a:endParaRPr lang="en-US" sz="1200" b="1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7806" y="6356351"/>
            <a:ext cx="2057400" cy="365125"/>
          </a:xfrm>
        </p:spPr>
        <p:txBody>
          <a:bodyPr/>
          <a:lstStyle/>
          <a:p>
            <a:r>
              <a:rPr lang="en-US" dirty="0"/>
              <a:t>10/18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073" b="2633"/>
          <a:stretch/>
        </p:blipFill>
        <p:spPr>
          <a:xfrm>
            <a:off x="247616" y="2262501"/>
            <a:ext cx="3468913" cy="2961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241" y="1464625"/>
            <a:ext cx="8549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WRF-Chem</a:t>
            </a:r>
            <a:r>
              <a:rPr lang="en-US" altLang="en-US" sz="2000" b="1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v.3.5.1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which is an online coupled model, configured to cover Eastern Mediterranean.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0892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8495"/>
            <a:ext cx="7886700" cy="44254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The NOAA GSI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(3DVAR) data assimilation system is used to assimilate Terra and Aqua MODIS (col. 6) Aerosol Optical Depth (AOD) retrievals.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GSI uses Community  Radiative Transfer Model (CRTM)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to calculate AOD.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Experiment design: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altLang="en-US" sz="1600" b="1" i="1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alt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 Control (30km Domain):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DOES NOT employ Data Assimilation (DA)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altLang="en-US" sz="1600" b="1" i="1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alt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/GSI (30km Domain)</a:t>
            </a:r>
            <a:r>
              <a:rPr lang="en-US" altLang="en-US" sz="1600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Employs DA.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sz="4000" b="1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 Turkey Experiment</a:t>
            </a:r>
            <a:b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Data Assimilation</a:t>
            </a:r>
            <a:endParaRPr lang="en-US" sz="4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254" y="6101165"/>
            <a:ext cx="2784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charset="0"/>
                <a:ea typeface="Times New Roman" charset="0"/>
                <a:cs typeface="Times New Roman" charset="0"/>
              </a:rPr>
              <a:t>1 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Gridpoint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Statistical Interpolation </a:t>
            </a:r>
            <a:endParaRPr lang="en-US" sz="1200" baseline="30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2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7806" y="6356351"/>
            <a:ext cx="2057400" cy="365125"/>
          </a:xfrm>
        </p:spPr>
        <p:txBody>
          <a:bodyPr/>
          <a:lstStyle/>
          <a:p>
            <a:r>
              <a:rPr lang="en-US" dirty="0"/>
              <a:t>11/18</a:t>
            </a:r>
          </a:p>
        </p:txBody>
      </p:sp>
    </p:spTree>
    <p:extLst>
      <p:ext uri="{BB962C8B-B14F-4D97-AF65-F5344CB8AC3E}">
        <p14:creationId xmlns:p14="http://schemas.microsoft.com/office/powerpoint/2010/main" val="1771271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13716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WRF-</a:t>
            </a:r>
            <a:r>
              <a:rPr lang="en-US" sz="4000" b="1" dirty="0" err="1">
                <a:latin typeface="Times New Roman" charset="0"/>
                <a:ea typeface="Times New Roman" charset="0"/>
                <a:cs typeface="Times New Roman" charset="0"/>
              </a:rPr>
              <a:t>Chem</a:t>
            </a:r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 Turkey Experiment</a:t>
            </a:r>
            <a:b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Statistical Analysis</a:t>
            </a:r>
            <a:endParaRPr lang="en-US" sz="4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r="6223" b="6420"/>
          <a:stretch/>
        </p:blipFill>
        <p:spPr>
          <a:xfrm>
            <a:off x="180975" y="2011680"/>
            <a:ext cx="3323718" cy="3155786"/>
          </a:xfrm>
          <a:prstGeom prst="rect">
            <a:avLst/>
          </a:prstGeom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7806" y="6356351"/>
            <a:ext cx="2057400" cy="365125"/>
          </a:xfrm>
        </p:spPr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38575" y="1649414"/>
            <a:ext cx="24694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Ground Obs. vs Control Run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9010" y="1680973"/>
            <a:ext cx="2684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Ground Obs. vs Assimilation 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175" y="1719072"/>
            <a:ext cx="302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Time-series Comparisons</a:t>
            </a:r>
          </a:p>
        </p:txBody>
      </p:sp>
      <p:sp>
        <p:nvSpPr>
          <p:cNvPr id="6" name="Oval 5"/>
          <p:cNvSpPr/>
          <p:nvPr/>
        </p:nvSpPr>
        <p:spPr>
          <a:xfrm>
            <a:off x="1485900" y="2971800"/>
            <a:ext cx="523875" cy="1536700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9259" r="16296" b="1991"/>
          <a:stretch/>
        </p:blipFill>
        <p:spPr>
          <a:xfrm>
            <a:off x="3608071" y="2011680"/>
            <a:ext cx="2647406" cy="2926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9260" r="16711" b="1990"/>
          <a:stretch/>
        </p:blipFill>
        <p:spPr>
          <a:xfrm>
            <a:off x="6322081" y="2011680"/>
            <a:ext cx="2627783" cy="29260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134226" y="2028032"/>
            <a:ext cx="480060" cy="164592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accent6">
                <a:lumMod val="75000"/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6651" y="2218532"/>
            <a:ext cx="480060" cy="164592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accent6">
                <a:lumMod val="75000"/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96151" y="2421732"/>
            <a:ext cx="480060" cy="164592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accent6">
                <a:lumMod val="75000"/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43325" y="5628640"/>
            <a:ext cx="4703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improves correlation and reduces RMS errors and bias compared to ground observations.</a:t>
            </a:r>
          </a:p>
        </p:txBody>
      </p:sp>
    </p:spTree>
    <p:extLst>
      <p:ext uri="{BB962C8B-B14F-4D97-AF65-F5344CB8AC3E}">
        <p14:creationId xmlns:p14="http://schemas.microsoft.com/office/powerpoint/2010/main" val="24254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2743200"/>
            <a:ext cx="37513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rbpierce@wisc.edu</a:t>
            </a:r>
          </a:p>
        </p:txBody>
      </p:sp>
    </p:spTree>
    <p:extLst>
      <p:ext uri="{BB962C8B-B14F-4D97-AF65-F5344CB8AC3E}">
        <p14:creationId xmlns:p14="http://schemas.microsoft.com/office/powerpoint/2010/main" val="313487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ROSES_2013_NRA\Program_review\2016_workshop\Jul_2010_COL_NO2INC__ASSIM.HTAPEMISS.AuraReanal2010.newbas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4687889" y="4038601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ROSES_2013_NRA\Program_review\2016_workshop\Jan_2010_COL_NO2__ASSIM.HTAPEMISS.AuraReanal20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0" y="609600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ROSES_2013_NRA\Program_review\2016_workshop\Jan_2010_COL_NO2INC__ASSIM.HTAPEMISS.AuraReanal2010.newbas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0" y="4038601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ROSES_2013_NRA\Program_review\2016_workshop\Jul_2010_COL_NO2__ASSIM.HTAPEMISS.AuraReanal20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4687889" y="609600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OMI NO2 data assimilation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8700" y="533400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Tropospheric NO2 Column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January 2010</a:t>
            </a:r>
          </a:p>
          <a:p>
            <a:pPr algn="ctr"/>
            <a:r>
              <a:rPr lang="en-US" sz="800" b="1" dirty="0"/>
              <a:t>(HTAPEMISS Aura Reanalysis)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525046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Tropospheric NO2 Column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July 2010</a:t>
            </a:r>
          </a:p>
          <a:p>
            <a:pPr algn="ctr"/>
            <a:r>
              <a:rPr lang="en-US" sz="800" b="1" dirty="0"/>
              <a:t>(HTAPEMISS Aura Reanalysis)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9510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3" name="Rectangle 12"/>
          <p:cNvSpPr/>
          <p:nvPr/>
        </p:nvSpPr>
        <p:spPr>
          <a:xfrm>
            <a:off x="6478111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3928646"/>
            <a:ext cx="32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Tropospheric NO2 Column Increment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January 2010</a:t>
            </a:r>
          </a:p>
          <a:p>
            <a:pPr algn="ctr"/>
            <a:r>
              <a:rPr lang="en-US" sz="800" b="1" dirty="0"/>
              <a:t>(HTAPEMISS Aura Reanalysis)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71410" y="6365435"/>
            <a:ext cx="837089" cy="133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>
            <a:off x="6440011" y="6365435"/>
            <a:ext cx="837089" cy="133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81600" y="3928646"/>
            <a:ext cx="32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Tropospheric NO2 Column Increment 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 July 2010</a:t>
            </a:r>
          </a:p>
          <a:p>
            <a:pPr algn="ctr"/>
            <a:r>
              <a:rPr lang="en-US" sz="800" b="1" dirty="0"/>
              <a:t>(HTAPEMISS Aura Reanalysis)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582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0"/>
            <a:ext cx="6934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mean tropospheric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NO2 column assimilation increments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computed from the  2010 RAQMS Aura Reanalysis OMI NO2 assimilation (used to define normalized delta-NO2)</a:t>
            </a:r>
          </a:p>
        </p:txBody>
      </p:sp>
    </p:spTree>
    <p:extLst>
      <p:ext uri="{BB962C8B-B14F-4D97-AF65-F5344CB8AC3E}">
        <p14:creationId xmlns:p14="http://schemas.microsoft.com/office/powerpoint/2010/main" val="167215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s\users$\bpierce\Data\Documents\ROSES_2013_NRA\Program_review\2016_workshop\RAQMS_GSINO2_HTAP_2010_Jul_NOX_emissons.differences.adjusted.newbase.threshold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92" b="4166"/>
          <a:stretch/>
        </p:blipFill>
        <p:spPr bwMode="auto">
          <a:xfrm>
            <a:off x="4724400" y="4175506"/>
            <a:ext cx="4419600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beans\users$\bpierce\Data\Documents\ROSES_2013_NRA\Program_review\2016_workshop\RAQMS_GSINO2_HTAP_2010_Jan_NOX_emissons.differences.adjusted.newbase.threshold.pn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25" b="4166"/>
          <a:stretch/>
        </p:blipFill>
        <p:spPr bwMode="auto">
          <a:xfrm>
            <a:off x="31750" y="4181856"/>
            <a:ext cx="4424361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ROSES_2013_NRA\Program_review\2016_workshop\RAQMS_GSIOMINO2_HTAP_2010_Jul_NOX_emissons.log.threhol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4724400" y="762000"/>
            <a:ext cx="4419600" cy="24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ROSES_2013_NRA\Program_review\2016_workshop\RAQMS_GSIOMINO2_HTAP_2010_Jan_NOX_emissons.log.threh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31750" y="762000"/>
            <a:ext cx="4424361" cy="24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OMI NO2 data assimilation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3352800"/>
            <a:ext cx="70866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delta-NO2 from OMI NO2 DA and Jacobian (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from NO2 emissions perturbation experiment are used to adjust monthly HTAP NO2 emissions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533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Adjusted HTAP NO2 Emissions (10</a:t>
            </a:r>
            <a:r>
              <a:rPr lang="en-US" sz="800" b="1" baseline="30000" dirty="0">
                <a:solidFill>
                  <a:schemeClr val="bg1"/>
                </a:solidFill>
              </a:rPr>
              <a:t>15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800" b="1" dirty="0" err="1">
                <a:solidFill>
                  <a:schemeClr val="bg1"/>
                </a:solidFill>
              </a:rPr>
              <a:t>mol</a:t>
            </a:r>
            <a:r>
              <a:rPr lang="en-US" sz="800" b="1" dirty="0">
                <a:solidFill>
                  <a:schemeClr val="bg1"/>
                </a:solidFill>
              </a:rPr>
              <a:t>/cm</a:t>
            </a:r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)  January 2010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(Aura Reanalysis RAQMS/GSI OMI DA 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5989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Adjusted HTAP NO2 Emissions (10</a:t>
            </a:r>
            <a:r>
              <a:rPr lang="en-US" sz="800" b="1" baseline="30000" dirty="0">
                <a:solidFill>
                  <a:schemeClr val="bg1"/>
                </a:solidFill>
              </a:rPr>
              <a:t>15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800" b="1" dirty="0" err="1">
                <a:solidFill>
                  <a:schemeClr val="bg1"/>
                </a:solidFill>
              </a:rPr>
              <a:t>mol</a:t>
            </a:r>
            <a:r>
              <a:rPr lang="en-US" sz="800" b="1" dirty="0">
                <a:solidFill>
                  <a:schemeClr val="bg1"/>
                </a:solidFill>
              </a:rPr>
              <a:t>/cm</a:t>
            </a:r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)  July 2010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(Aura Reanalysis RAQMS/GSI OMI DA 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" y="408104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Percent Change in HTAP NO2 Emissions January 2010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5989" y="408985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Percent Change in HTAP NO2 Emissions July 2010</a:t>
            </a:r>
          </a:p>
        </p:txBody>
      </p:sp>
    </p:spTree>
    <p:extLst>
      <p:ext uri="{BB962C8B-B14F-4D97-AF65-F5344CB8AC3E}">
        <p14:creationId xmlns:p14="http://schemas.microsoft.com/office/powerpoint/2010/main" val="112047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s\users$\bpierce\Data\Documents\ROSES_2013_NRA\Program_review\2016_workshop\RAQMS_GSINO2_HTAP_2010_Jul_NOX_emissons.differences.adjusted.newbase.threshold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92" b="4166"/>
          <a:stretch/>
        </p:blipFill>
        <p:spPr bwMode="auto">
          <a:xfrm>
            <a:off x="4724400" y="4175506"/>
            <a:ext cx="4419600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beans\users$\bpierce\Data\Documents\ROSES_2013_NRA\Program_review\2016_workshop\RAQMS_GSINO2_HTAP_2010_Jan_NOX_emissons.differences.adjusted.newbase.threshold.pn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25" b="4166"/>
          <a:stretch/>
        </p:blipFill>
        <p:spPr bwMode="auto">
          <a:xfrm>
            <a:off x="31750" y="4181856"/>
            <a:ext cx="4424361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ROSES_2013_NRA\Program_review\2016_workshop\RAQMS_GSIOMINO2_HTAP_2010_Jul_NOX_emissons.log.threhol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4724400" y="762000"/>
            <a:ext cx="4419600" cy="24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ROSES_2013_NRA\Program_review\2016_workshop\RAQMS_GSIOMINO2_HTAP_2010_Jan_NOX_emissons.log.threh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31750" y="762000"/>
            <a:ext cx="4424361" cy="24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OMI NO2 data assimilation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73533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Adjusted HTAP NO2 Emissions (10</a:t>
            </a:r>
            <a:r>
              <a:rPr lang="en-US" sz="800" b="1" baseline="30000" dirty="0">
                <a:solidFill>
                  <a:schemeClr val="bg1"/>
                </a:solidFill>
              </a:rPr>
              <a:t>15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800" b="1" dirty="0" err="1">
                <a:solidFill>
                  <a:schemeClr val="bg1"/>
                </a:solidFill>
              </a:rPr>
              <a:t>mol</a:t>
            </a:r>
            <a:r>
              <a:rPr lang="en-US" sz="800" b="1" dirty="0">
                <a:solidFill>
                  <a:schemeClr val="bg1"/>
                </a:solidFill>
              </a:rPr>
              <a:t>/cm</a:t>
            </a:r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)  January 2010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(Aura Reanalysis RAQMS/GSI OMI DA 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5989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Adjusted HTAP NO2 Emissions (10</a:t>
            </a:r>
            <a:r>
              <a:rPr lang="en-US" sz="800" b="1" baseline="30000" dirty="0">
                <a:solidFill>
                  <a:schemeClr val="bg1"/>
                </a:solidFill>
              </a:rPr>
              <a:t>15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800" b="1" dirty="0" err="1">
                <a:solidFill>
                  <a:schemeClr val="bg1"/>
                </a:solidFill>
              </a:rPr>
              <a:t>mol</a:t>
            </a:r>
            <a:r>
              <a:rPr lang="en-US" sz="800" b="1" dirty="0">
                <a:solidFill>
                  <a:schemeClr val="bg1"/>
                </a:solidFill>
              </a:rPr>
              <a:t>/cm</a:t>
            </a:r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)  July 2010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(Aura Reanalysis RAQMS/GSI OMI DA 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" y="408104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Percent Change in HTAP NO2 Emissions January 2010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5989" y="408985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Percent Change in HTAP NO2 Emissions July 2010</a:t>
            </a:r>
          </a:p>
        </p:txBody>
      </p:sp>
      <p:sp>
        <p:nvSpPr>
          <p:cNvPr id="18" name="Oval 17"/>
          <p:cNvSpPr/>
          <p:nvPr/>
        </p:nvSpPr>
        <p:spPr>
          <a:xfrm>
            <a:off x="692150" y="116205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696248">
            <a:off x="3259156" y="1364074"/>
            <a:ext cx="717550" cy="3313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19350" y="1136650"/>
            <a:ext cx="6858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91200" y="130810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162800" y="1206499"/>
            <a:ext cx="533400" cy="32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2150" y="459105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696248">
            <a:off x="3259156" y="4793074"/>
            <a:ext cx="717550" cy="3313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19350" y="4565650"/>
            <a:ext cx="6858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91200" y="473710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62800" y="4635499"/>
            <a:ext cx="533400" cy="32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" y="3352800"/>
            <a:ext cx="69342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Adjustment leads to reductions in emissions in industrialized areas (regions of large positive changes have low anthropogenic emissions) </a:t>
            </a:r>
          </a:p>
        </p:txBody>
      </p:sp>
    </p:spTree>
    <p:extLst>
      <p:ext uri="{BB962C8B-B14F-4D97-AF65-F5344CB8AC3E}">
        <p14:creationId xmlns:p14="http://schemas.microsoft.com/office/powerpoint/2010/main" val="172115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jul_19\RAQMS_Aura_Reanalysis_NO2_emissions_study\Slide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20260" b="10420"/>
          <a:stretch/>
        </p:blipFill>
        <p:spPr bwMode="auto">
          <a:xfrm>
            <a:off x="304800" y="50627"/>
            <a:ext cx="2795646" cy="27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39633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 de Foy, B. et al. (2016), Impacts of control strategies, the Great Recession and weekday variations on NO2 columns above North American cities, http://dx.doi.org/10.1016/j.atmosenv.2016.04.038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09600" y="2781300"/>
            <a:ext cx="1878777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Multiple Linear Regression</a:t>
            </a:r>
          </a:p>
          <a:p>
            <a:pPr algn="ctr"/>
            <a:r>
              <a:rPr lang="en-US" sz="1200" b="1" dirty="0"/>
              <a:t>Of OMI urban NO2 trends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7872" y="5334000"/>
            <a:ext cx="521512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Linear Regression of OMI urban NO2 trends used to generate 2005-2015 global NO2 emissions (applied uniformly across each HTAP region) </a:t>
            </a:r>
          </a:p>
        </p:txBody>
      </p:sp>
      <p:pic>
        <p:nvPicPr>
          <p:cNvPr id="1029" name="Picture 5" descr="\\beans\users$\bpierce\Data\Documents\Attachments\jul_19\RAQMS_GSIOMINO2_HTAP_Annual_NOX_emissons.linear.ASI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72" y="2383536"/>
            <a:ext cx="5596128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Attachments\jul_19\RAQMS_GSIOMINO2_HTAP_Annual_NOX_emissons.linear.N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83" y="0"/>
            <a:ext cx="5596128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beans\users$\bpierce\Data\Documents\Attachments\jul_19\RAQMS_GSI_OMI_NO2_HTAP_vs_2010_Annual_NOX_emissons.updat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5" y="4191000"/>
            <a:ext cx="3173971" cy="20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7872" y="5661"/>
            <a:ext cx="55961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2005-2015 HTAP NO2 emissions for Aura Reanalysis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0208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3700</Words>
  <Application>Microsoft Macintosh PowerPoint</Application>
  <PresentationFormat>On-screen Show (4:3)</PresentationFormat>
  <Paragraphs>339</Paragraphs>
  <Slides>59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Arial Black</vt:lpstr>
      <vt:lpstr>Calibri</vt:lpstr>
      <vt:lpstr>Symbol</vt:lpstr>
      <vt:lpstr>Times</vt:lpstr>
      <vt:lpstr>Times New Roman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NAM-CMAQ/TROPOMI  Data Assimilation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TropOMI NO2 Offline emission adjustment: Urban Sites</vt:lpstr>
      <vt:lpstr>Impact of TropOMI NO2 Offline emission adjustment: Urban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CIMSS WRF-Chem</vt:lpstr>
      <vt:lpstr>Initialization and Lateral Boundary Conditions</vt:lpstr>
      <vt:lpstr>Emissions</vt:lpstr>
      <vt:lpstr>HTAP vs EDGAR emissions examples form currently used experimental setups</vt:lpstr>
      <vt:lpstr>HTAP vs EDGAR emissions examples form currently used experimental setups</vt:lpstr>
      <vt:lpstr>May 2014 Abu Dhabi  Surface Dust predictions</vt:lpstr>
      <vt:lpstr>May 14-18th, 2014 Abu Dhabi Dust event</vt:lpstr>
      <vt:lpstr>WRF-Chem Turkey Experiment Model Description</vt:lpstr>
      <vt:lpstr>WRF-Chem Turkey Experiment Data Assimilation</vt:lpstr>
      <vt:lpstr>WRF-Chem Turkey Experiment Statistical Analysis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7</cp:revision>
  <dcterms:created xsi:type="dcterms:W3CDTF">2006-08-16T00:00:00Z</dcterms:created>
  <dcterms:modified xsi:type="dcterms:W3CDTF">2019-09-04T14:30:12Z</dcterms:modified>
</cp:coreProperties>
</file>