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9" r:id="rId3"/>
    <p:sldId id="278" r:id="rId4"/>
    <p:sldId id="310" r:id="rId5"/>
    <p:sldId id="350" r:id="rId6"/>
    <p:sldId id="354" r:id="rId7"/>
    <p:sldId id="330" r:id="rId8"/>
    <p:sldId id="331" r:id="rId9"/>
    <p:sldId id="332" r:id="rId10"/>
    <p:sldId id="333" r:id="rId11"/>
    <p:sldId id="334" r:id="rId12"/>
    <p:sldId id="335" r:id="rId13"/>
    <p:sldId id="336" r:id="rId14"/>
    <p:sldId id="337" r:id="rId15"/>
    <p:sldId id="338" r:id="rId16"/>
    <p:sldId id="339" r:id="rId17"/>
    <p:sldId id="355" r:id="rId18"/>
    <p:sldId id="351" r:id="rId19"/>
    <p:sldId id="340" r:id="rId20"/>
    <p:sldId id="341" r:id="rId21"/>
    <p:sldId id="342" r:id="rId22"/>
    <p:sldId id="343" r:id="rId23"/>
    <p:sldId id="344" r:id="rId24"/>
    <p:sldId id="345" r:id="rId25"/>
    <p:sldId id="352" r:id="rId26"/>
    <p:sldId id="353" r:id="rId27"/>
    <p:sldId id="346" r:id="rId28"/>
    <p:sldId id="347" r:id="rId29"/>
    <p:sldId id="348" r:id="rId30"/>
    <p:sldId id="349" r:id="rId31"/>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50FC"/>
    <a:srgbClr val="07F9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72" autoAdjust="0"/>
  </p:normalViewPr>
  <p:slideViewPr>
    <p:cSldViewPr>
      <p:cViewPr varScale="1">
        <p:scale>
          <a:sx n="120" d="100"/>
          <a:sy n="120" d="100"/>
        </p:scale>
        <p:origin x="-1762"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5" d="100"/>
          <a:sy n="95" d="100"/>
        </p:scale>
        <p:origin x="-4008" y="-96"/>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5F0DB8D5-9A95-43D6-B03F-E87C4B27FCA1}" type="datetimeFigureOut">
              <a:rPr lang="en-US" smtClean="0"/>
              <a:t>9/8/2017</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77AB5F20-6352-46E6-8C3E-2C37902433E1}" type="slidenum">
              <a:rPr lang="en-US" smtClean="0"/>
              <a:t>‹#›</a:t>
            </a:fld>
            <a:endParaRPr lang="en-US"/>
          </a:p>
        </p:txBody>
      </p:sp>
    </p:spTree>
    <p:extLst>
      <p:ext uri="{BB962C8B-B14F-4D97-AF65-F5344CB8AC3E}">
        <p14:creationId xmlns:p14="http://schemas.microsoft.com/office/powerpoint/2010/main" val="3632747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Electronic</a:t>
            </a:r>
            <a:r>
              <a:rPr lang="en-US" baseline="0" dirty="0" smtClean="0"/>
              <a:t> version at: ftp://ftp.ssec.wisc.edu/pub/raqms/Aura_Reanalysis/NASA_2017_Applied_Science_Program_Review_Pierce_Final.pptx</a:t>
            </a:r>
            <a:endParaRPr lang="en-US" dirty="0"/>
          </a:p>
        </p:txBody>
      </p:sp>
      <p:sp>
        <p:nvSpPr>
          <p:cNvPr id="4" name="Slide Number Placeholder 3"/>
          <p:cNvSpPr>
            <a:spLocks noGrp="1"/>
          </p:cNvSpPr>
          <p:nvPr>
            <p:ph type="sldNum" sz="quarter" idx="10"/>
          </p:nvPr>
        </p:nvSpPr>
        <p:spPr/>
        <p:txBody>
          <a:bodyPr/>
          <a:lstStyle/>
          <a:p>
            <a:fld id="{77AB5F20-6352-46E6-8C3E-2C37902433E1}" type="slidenum">
              <a:rPr lang="en-US" smtClean="0"/>
              <a:t>1</a:t>
            </a:fld>
            <a:endParaRPr lang="en-US"/>
          </a:p>
        </p:txBody>
      </p:sp>
    </p:spTree>
    <p:extLst>
      <p:ext uri="{BB962C8B-B14F-4D97-AF65-F5344CB8AC3E}">
        <p14:creationId xmlns:p14="http://schemas.microsoft.com/office/powerpoint/2010/main" val="3990245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focus of the rest of the presentation, no need to read these, will walk through one at a time </a:t>
            </a:r>
            <a:endParaRPr lang="en-US" dirty="0"/>
          </a:p>
        </p:txBody>
      </p:sp>
      <p:sp>
        <p:nvSpPr>
          <p:cNvPr id="4" name="Slide Number Placeholder 3"/>
          <p:cNvSpPr>
            <a:spLocks noGrp="1"/>
          </p:cNvSpPr>
          <p:nvPr>
            <p:ph type="sldNum" sz="quarter" idx="10"/>
          </p:nvPr>
        </p:nvSpPr>
        <p:spPr/>
        <p:txBody>
          <a:bodyPr/>
          <a:lstStyle/>
          <a:p>
            <a:fld id="{77AB5F20-6352-46E6-8C3E-2C37902433E1}" type="slidenum">
              <a:rPr lang="en-US" smtClean="0"/>
              <a:t>18</a:t>
            </a:fld>
            <a:endParaRPr lang="en-US"/>
          </a:p>
        </p:txBody>
      </p:sp>
    </p:spTree>
    <p:extLst>
      <p:ext uri="{BB962C8B-B14F-4D97-AF65-F5344CB8AC3E}">
        <p14:creationId xmlns:p14="http://schemas.microsoft.com/office/powerpoint/2010/main" val="3806234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78576-9F16-A545-ACFF-0BA7010AC915}" type="slidenum">
              <a:rPr lang="en-US" smtClean="0"/>
              <a:t>23</a:t>
            </a:fld>
            <a:endParaRPr lang="en-US"/>
          </a:p>
        </p:txBody>
      </p:sp>
    </p:spTree>
    <p:extLst>
      <p:ext uri="{BB962C8B-B14F-4D97-AF65-F5344CB8AC3E}">
        <p14:creationId xmlns:p14="http://schemas.microsoft.com/office/powerpoint/2010/main" val="96570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78576-9F16-A545-ACFF-0BA7010AC915}" type="slidenum">
              <a:rPr lang="en-US" smtClean="0"/>
              <a:t>24</a:t>
            </a:fld>
            <a:endParaRPr lang="en-US"/>
          </a:p>
        </p:txBody>
      </p:sp>
    </p:spTree>
    <p:extLst>
      <p:ext uri="{BB962C8B-B14F-4D97-AF65-F5344CB8AC3E}">
        <p14:creationId xmlns:p14="http://schemas.microsoft.com/office/powerpoint/2010/main" val="114448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a:t>
            </a:r>
            <a:r>
              <a:rPr lang="en-US" baseline="0" dirty="0" smtClean="0"/>
              <a:t> partnership with LADCO and Wisconsin DNR, LMOS 2017 mission concept arose from NASA Air Quality Applied Science Team (AQAST) meetings</a:t>
            </a:r>
          </a:p>
          <a:p>
            <a:r>
              <a:rPr lang="en-US" baseline="0" dirty="0" smtClean="0"/>
              <a:t>NASA committed to providing </a:t>
            </a:r>
            <a:r>
              <a:rPr lang="en-US" dirty="0"/>
              <a:t>Geostationary Trace gas and Aerosol Sensor Optimization (</a:t>
            </a:r>
            <a:r>
              <a:rPr lang="en-US" dirty="0" err="1"/>
              <a:t>GeoTASO</a:t>
            </a:r>
            <a:r>
              <a:rPr lang="en-US" dirty="0"/>
              <a:t>) airborne sensor (UVVIS spectrometer like TEMPO to measure O3, NO2, HCHO (formaldehyde) </a:t>
            </a:r>
          </a:p>
          <a:p>
            <a:endParaRPr lang="en-US" dirty="0"/>
          </a:p>
          <a:p>
            <a:r>
              <a:rPr lang="en-US" dirty="0"/>
              <a:t>Link to NOAA Operational global modeling/DA effort through NGGPS</a:t>
            </a:r>
          </a:p>
          <a:p>
            <a:endParaRPr lang="en-US" dirty="0"/>
          </a:p>
          <a:p>
            <a:r>
              <a:rPr lang="en-US" dirty="0"/>
              <a:t>Archived stratospheric halogen (</a:t>
            </a:r>
            <a:r>
              <a:rPr lang="en-US" dirty="0" err="1"/>
              <a:t>ClOx</a:t>
            </a:r>
            <a:r>
              <a:rPr lang="en-US" dirty="0"/>
              <a:t>/</a:t>
            </a:r>
            <a:r>
              <a:rPr lang="en-US" dirty="0" err="1"/>
              <a:t>BrOx</a:t>
            </a:r>
            <a:r>
              <a:rPr lang="en-US" dirty="0"/>
              <a:t>) ozone production from Aura Reanalysis will be used within NGGPS chemistry algorithm</a:t>
            </a:r>
          </a:p>
        </p:txBody>
      </p:sp>
      <p:sp>
        <p:nvSpPr>
          <p:cNvPr id="4" name="Slide Number Placeholder 3"/>
          <p:cNvSpPr>
            <a:spLocks noGrp="1"/>
          </p:cNvSpPr>
          <p:nvPr>
            <p:ph type="sldNum" sz="quarter" idx="10"/>
          </p:nvPr>
        </p:nvSpPr>
        <p:spPr/>
        <p:txBody>
          <a:bodyPr/>
          <a:lstStyle/>
          <a:p>
            <a:fld id="{77AB5F20-6352-46E6-8C3E-2C37902433E1}" type="slidenum">
              <a:rPr lang="en-US" smtClean="0"/>
              <a:t>25</a:t>
            </a:fld>
            <a:endParaRPr lang="en-US"/>
          </a:p>
        </p:txBody>
      </p:sp>
    </p:spTree>
    <p:extLst>
      <p:ext uri="{BB962C8B-B14F-4D97-AF65-F5344CB8AC3E}">
        <p14:creationId xmlns:p14="http://schemas.microsoft.com/office/powerpoint/2010/main" val="219121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a:t>
            </a:r>
            <a:r>
              <a:rPr lang="en-US" baseline="0" dirty="0" smtClean="0"/>
              <a:t> partnership with LADCO and Wisconsin DNR, LMOS 2017 mission concept arose from NASA Air Quality Applied Science Team (AQAST) meetings</a:t>
            </a:r>
          </a:p>
          <a:p>
            <a:r>
              <a:rPr lang="en-US" baseline="0" dirty="0" smtClean="0"/>
              <a:t>NASA committed to providing </a:t>
            </a:r>
            <a:r>
              <a:rPr lang="en-US" dirty="0"/>
              <a:t>Geostationary Trace gas and Aerosol Sensor Optimization (</a:t>
            </a:r>
            <a:r>
              <a:rPr lang="en-US" dirty="0" err="1"/>
              <a:t>GeoTASO</a:t>
            </a:r>
            <a:r>
              <a:rPr lang="en-US" dirty="0"/>
              <a:t>) airborne sensor (UVVIS spectrometer like TEMPO to measure O3, NO2, HCHO (formaldehyde) </a:t>
            </a:r>
          </a:p>
          <a:p>
            <a:endParaRPr lang="en-US" dirty="0"/>
          </a:p>
          <a:p>
            <a:r>
              <a:rPr lang="en-US" dirty="0"/>
              <a:t>Link to NOAA Operational global modeling/DA effort through NGGPS</a:t>
            </a:r>
          </a:p>
          <a:p>
            <a:endParaRPr lang="en-US" dirty="0"/>
          </a:p>
          <a:p>
            <a:r>
              <a:rPr lang="en-US" dirty="0"/>
              <a:t>Archived stratospheric halogen (</a:t>
            </a:r>
            <a:r>
              <a:rPr lang="en-US" dirty="0" err="1"/>
              <a:t>ClOx</a:t>
            </a:r>
            <a:r>
              <a:rPr lang="en-US" dirty="0"/>
              <a:t>/</a:t>
            </a:r>
            <a:r>
              <a:rPr lang="en-US" dirty="0" err="1"/>
              <a:t>BrOx</a:t>
            </a:r>
            <a:r>
              <a:rPr lang="en-US" dirty="0"/>
              <a:t>) ozone production from Aura Reanalysis will be used within NGGPS chemistry algorithm</a:t>
            </a:r>
          </a:p>
        </p:txBody>
      </p:sp>
      <p:sp>
        <p:nvSpPr>
          <p:cNvPr id="4" name="Slide Number Placeholder 3"/>
          <p:cNvSpPr>
            <a:spLocks noGrp="1"/>
          </p:cNvSpPr>
          <p:nvPr>
            <p:ph type="sldNum" sz="quarter" idx="10"/>
          </p:nvPr>
        </p:nvSpPr>
        <p:spPr/>
        <p:txBody>
          <a:bodyPr/>
          <a:lstStyle/>
          <a:p>
            <a:fld id="{77AB5F20-6352-46E6-8C3E-2C37902433E1}" type="slidenum">
              <a:rPr lang="en-US" smtClean="0"/>
              <a:t>26</a:t>
            </a:fld>
            <a:endParaRPr lang="en-US"/>
          </a:p>
        </p:txBody>
      </p:sp>
    </p:spTree>
    <p:extLst>
      <p:ext uri="{BB962C8B-B14F-4D97-AF65-F5344CB8AC3E}">
        <p14:creationId xmlns:p14="http://schemas.microsoft.com/office/powerpoint/2010/main" val="219121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Same</a:t>
            </a:r>
            <a:r>
              <a:rPr lang="en-US" altLang="en-US" baseline="0" dirty="0" smtClean="0">
                <a:latin typeface="Times New Roman" pitchFamily="18" charset="0"/>
                <a:ea typeface="ＭＳ Ｐゴシック" pitchFamily="34" charset="-128"/>
              </a:rPr>
              <a:t> as last year, can go through rather quickly</a:t>
            </a:r>
            <a:endParaRPr lang="en-US" altLang="en-US" dirty="0" smtClean="0">
              <a:latin typeface="Times New Roman" pitchFamily="18" charset="0"/>
              <a:ea typeface="ＭＳ Ｐゴシック"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ＭＳ Ｐゴシック" pitchFamily="34" charset="-128"/>
              </a:defRPr>
            </a:lvl1pPr>
            <a:lvl2pPr marL="747494" indent="-286646" eaLnBrk="0" hangingPunct="0">
              <a:spcBef>
                <a:spcPct val="30000"/>
              </a:spcBef>
              <a:defRPr sz="1200">
                <a:solidFill>
                  <a:schemeClr val="tx1"/>
                </a:solidFill>
                <a:latin typeface="Times New Roman" pitchFamily="18" charset="0"/>
                <a:ea typeface="ＭＳ Ｐゴシック" pitchFamily="34" charset="-128"/>
              </a:defRPr>
            </a:lvl2pPr>
            <a:lvl3pPr marL="1149747" indent="-229633" eaLnBrk="0" hangingPunct="0">
              <a:spcBef>
                <a:spcPct val="30000"/>
              </a:spcBef>
              <a:defRPr sz="1200">
                <a:solidFill>
                  <a:schemeClr val="tx1"/>
                </a:solidFill>
                <a:latin typeface="Times New Roman" pitchFamily="18" charset="0"/>
                <a:ea typeface="ＭＳ Ｐゴシック" pitchFamily="34" charset="-128"/>
              </a:defRPr>
            </a:lvl3pPr>
            <a:lvl4pPr marL="1610596" indent="-229633" eaLnBrk="0" hangingPunct="0">
              <a:spcBef>
                <a:spcPct val="30000"/>
              </a:spcBef>
              <a:defRPr sz="1200">
                <a:solidFill>
                  <a:schemeClr val="tx1"/>
                </a:solidFill>
                <a:latin typeface="Times New Roman" pitchFamily="18" charset="0"/>
                <a:ea typeface="ＭＳ Ｐゴシック" pitchFamily="34" charset="-128"/>
              </a:defRPr>
            </a:lvl4pPr>
            <a:lvl5pPr marL="2071444" indent="-229633" eaLnBrk="0" hangingPunct="0">
              <a:spcBef>
                <a:spcPct val="30000"/>
              </a:spcBef>
              <a:defRPr sz="1200">
                <a:solidFill>
                  <a:schemeClr val="tx1"/>
                </a:solidFill>
                <a:latin typeface="Times New Roman" pitchFamily="18" charset="0"/>
                <a:ea typeface="ＭＳ Ｐゴシック" pitchFamily="34" charset="-128"/>
              </a:defRPr>
            </a:lvl5pPr>
            <a:lvl6pPr marL="2527543" indent="-22963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83641" indent="-22963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39738" indent="-22963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95837" indent="-22963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eaLnBrk="1" hangingPunct="1">
              <a:spcBef>
                <a:spcPct val="0"/>
              </a:spcBef>
            </a:pPr>
            <a:fld id="{96C3E8CA-AB53-4905-B47D-9E1973DC73A3}" type="slidenum">
              <a:rPr lang="en-US" altLang="en-US" smtClean="0">
                <a:solidFill>
                  <a:srgbClr val="000000"/>
                </a:solidFill>
              </a:rPr>
              <a:pPr eaLnBrk="1" hangingPunct="1">
                <a:spcBef>
                  <a:spcPct val="0"/>
                </a:spcBef>
              </a:pPr>
              <a:t>2</a:t>
            </a:fld>
            <a:endParaRPr lang="en-US" alt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Have spent 40% of the FY16 funds (CIMSS Year 3 proposal goes from 1 July 2016 to 30 June 2017). </a:t>
            </a:r>
          </a:p>
          <a:p>
            <a:endParaRPr lang="en-US" dirty="0"/>
          </a:p>
        </p:txBody>
      </p:sp>
      <p:sp>
        <p:nvSpPr>
          <p:cNvPr id="4" name="Slide Number Placeholder 3"/>
          <p:cNvSpPr>
            <a:spLocks noGrp="1"/>
          </p:cNvSpPr>
          <p:nvPr>
            <p:ph type="sldNum" sz="quarter" idx="10"/>
          </p:nvPr>
        </p:nvSpPr>
        <p:spPr/>
        <p:txBody>
          <a:bodyPr/>
          <a:lstStyle/>
          <a:p>
            <a:fld id="{77AB5F20-6352-46E6-8C3E-2C37902433E1}" type="slidenum">
              <a:rPr lang="en-US" smtClean="0"/>
              <a:t>3</a:t>
            </a:fld>
            <a:endParaRPr lang="en-US"/>
          </a:p>
        </p:txBody>
      </p:sp>
    </p:spTree>
    <p:extLst>
      <p:ext uri="{BB962C8B-B14F-4D97-AF65-F5344CB8AC3E}">
        <p14:creationId xmlns:p14="http://schemas.microsoft.com/office/powerpoint/2010/main" val="419518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Currently at Applications</a:t>
            </a:r>
            <a:r>
              <a:rPr lang="en-US" altLang="en-US" baseline="0" dirty="0" smtClean="0">
                <a:latin typeface="Times New Roman" pitchFamily="18" charset="0"/>
                <a:ea typeface="ＭＳ Ｐゴシック" pitchFamily="34" charset="-128"/>
              </a:rPr>
              <a:t> Readiness Level (ARL) 6 (Demonstration in Relevant Environment) will reach ARL 7 (Functional) with delivery to DAAC</a:t>
            </a:r>
          </a:p>
          <a:p>
            <a:r>
              <a:rPr lang="en-US" altLang="en-US" baseline="0" dirty="0" smtClean="0">
                <a:latin typeface="Times New Roman" pitchFamily="18" charset="0"/>
                <a:ea typeface="ＭＳ Ｐゴシック" pitchFamily="34" charset="-128"/>
              </a:rPr>
              <a:t>PI is now getting “</a:t>
            </a:r>
            <a:r>
              <a:rPr lang="en-US" altLang="en-US" baseline="0" dirty="0" err="1" smtClean="0">
                <a:latin typeface="Times New Roman" pitchFamily="18" charset="0"/>
                <a:ea typeface="ＭＳ Ｐゴシック" pitchFamily="34" charset="-128"/>
              </a:rPr>
              <a:t>ebook</a:t>
            </a:r>
            <a:r>
              <a:rPr lang="en-US" altLang="en-US" baseline="0" dirty="0" smtClean="0">
                <a:latin typeface="Times New Roman" pitchFamily="18" charset="0"/>
                <a:ea typeface="ＭＳ Ｐゴシック" pitchFamily="34" charset="-128"/>
              </a:rPr>
              <a:t>” notifications of reporting, and has updated ARL</a:t>
            </a:r>
            <a:endParaRPr lang="en-US" altLang="en-US" dirty="0" smtClean="0">
              <a:latin typeface="Times New Roman" pitchFamily="18" charset="0"/>
              <a:ea typeface="ＭＳ Ｐゴシック" pitchFamily="34" charset="-128"/>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ea typeface="ＭＳ Ｐゴシック" pitchFamily="34" charset="-128"/>
              </a:defRPr>
            </a:lvl1pPr>
            <a:lvl2pPr marL="747494" indent="-286646">
              <a:spcBef>
                <a:spcPct val="30000"/>
              </a:spcBef>
              <a:defRPr sz="1200">
                <a:solidFill>
                  <a:schemeClr val="tx1"/>
                </a:solidFill>
                <a:latin typeface="Times New Roman" pitchFamily="18" charset="0"/>
                <a:ea typeface="ＭＳ Ｐゴシック" pitchFamily="34" charset="-128"/>
              </a:defRPr>
            </a:lvl2pPr>
            <a:lvl3pPr marL="1149747" indent="-229633">
              <a:spcBef>
                <a:spcPct val="30000"/>
              </a:spcBef>
              <a:defRPr sz="1200">
                <a:solidFill>
                  <a:schemeClr val="tx1"/>
                </a:solidFill>
                <a:latin typeface="Times New Roman" pitchFamily="18" charset="0"/>
                <a:ea typeface="ＭＳ Ｐゴシック" pitchFamily="34" charset="-128"/>
              </a:defRPr>
            </a:lvl3pPr>
            <a:lvl4pPr marL="1610596" indent="-229633">
              <a:spcBef>
                <a:spcPct val="30000"/>
              </a:spcBef>
              <a:defRPr sz="1200">
                <a:solidFill>
                  <a:schemeClr val="tx1"/>
                </a:solidFill>
                <a:latin typeface="Times New Roman" pitchFamily="18" charset="0"/>
                <a:ea typeface="ＭＳ Ｐゴシック" pitchFamily="34" charset="-128"/>
              </a:defRPr>
            </a:lvl4pPr>
            <a:lvl5pPr marL="2071444" indent="-229633">
              <a:spcBef>
                <a:spcPct val="30000"/>
              </a:spcBef>
              <a:defRPr sz="1200">
                <a:solidFill>
                  <a:schemeClr val="tx1"/>
                </a:solidFill>
                <a:latin typeface="Times New Roman" pitchFamily="18" charset="0"/>
                <a:ea typeface="ＭＳ Ｐゴシック" pitchFamily="34" charset="-128"/>
              </a:defRPr>
            </a:lvl5pPr>
            <a:lvl6pPr marL="2527543" indent="-22963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83641" indent="-22963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39738" indent="-22963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95837" indent="-22963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fld id="{5B37ADF9-18BD-4233-B3C4-E96F1F735C7B}" type="slidenum">
              <a:rPr lang="en-US" altLang="en-US" smtClean="0">
                <a:solidFill>
                  <a:srgbClr val="000000"/>
                </a:solidFill>
              </a:rPr>
              <a:pPr>
                <a:spcBef>
                  <a:spcPct val="0"/>
                </a:spcBef>
              </a:pPr>
              <a:t>4</a:t>
            </a:fld>
            <a:endParaRPr lang="en-US" alt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focus of the rest of the presentation, no need to read these, will walk through one at a time </a:t>
            </a:r>
            <a:endParaRPr lang="en-US" dirty="0"/>
          </a:p>
        </p:txBody>
      </p:sp>
      <p:sp>
        <p:nvSpPr>
          <p:cNvPr id="4" name="Slide Number Placeholder 3"/>
          <p:cNvSpPr>
            <a:spLocks noGrp="1"/>
          </p:cNvSpPr>
          <p:nvPr>
            <p:ph type="sldNum" sz="quarter" idx="10"/>
          </p:nvPr>
        </p:nvSpPr>
        <p:spPr/>
        <p:txBody>
          <a:bodyPr/>
          <a:lstStyle/>
          <a:p>
            <a:fld id="{77AB5F20-6352-46E6-8C3E-2C37902433E1}" type="slidenum">
              <a:rPr lang="en-US" smtClean="0"/>
              <a:t>5</a:t>
            </a:fld>
            <a:endParaRPr lang="en-US"/>
          </a:p>
        </p:txBody>
      </p:sp>
    </p:spTree>
    <p:extLst>
      <p:ext uri="{BB962C8B-B14F-4D97-AF65-F5344CB8AC3E}">
        <p14:creationId xmlns:p14="http://schemas.microsoft.com/office/powerpoint/2010/main" val="3806234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focus of the rest of the presentation, no need to read these, will walk through one at a time </a:t>
            </a:r>
            <a:endParaRPr lang="en-US" dirty="0"/>
          </a:p>
        </p:txBody>
      </p:sp>
      <p:sp>
        <p:nvSpPr>
          <p:cNvPr id="4" name="Slide Number Placeholder 3"/>
          <p:cNvSpPr>
            <a:spLocks noGrp="1"/>
          </p:cNvSpPr>
          <p:nvPr>
            <p:ph type="sldNum" sz="quarter" idx="10"/>
          </p:nvPr>
        </p:nvSpPr>
        <p:spPr/>
        <p:txBody>
          <a:bodyPr/>
          <a:lstStyle/>
          <a:p>
            <a:fld id="{77AB5F20-6352-46E6-8C3E-2C37902433E1}" type="slidenum">
              <a:rPr lang="en-US" smtClean="0"/>
              <a:t>6</a:t>
            </a:fld>
            <a:endParaRPr lang="en-US"/>
          </a:p>
        </p:txBody>
      </p:sp>
    </p:spTree>
    <p:extLst>
      <p:ext uri="{BB962C8B-B14F-4D97-AF65-F5344CB8AC3E}">
        <p14:creationId xmlns:p14="http://schemas.microsoft.com/office/powerpoint/2010/main" val="3806234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Aura Reanalysis overestimates observed</a:t>
            </a:r>
            <a:r>
              <a:rPr lang="en-US" baseline="0" dirty="0" smtClean="0"/>
              <a:t> ozone at ~900mb due to ozone production within wild fire plumes sampled during the July 2008 phase of the ARCTAS campaign (see extra slides)</a:t>
            </a:r>
            <a:endParaRPr lang="en-US" dirty="0"/>
          </a:p>
        </p:txBody>
      </p:sp>
      <p:sp>
        <p:nvSpPr>
          <p:cNvPr id="4" name="Slide Number Placeholder 3"/>
          <p:cNvSpPr>
            <a:spLocks noGrp="1"/>
          </p:cNvSpPr>
          <p:nvPr>
            <p:ph type="sldNum" sz="quarter" idx="10"/>
          </p:nvPr>
        </p:nvSpPr>
        <p:spPr/>
        <p:txBody>
          <a:bodyPr/>
          <a:lstStyle/>
          <a:p>
            <a:fld id="{77AB5F20-6352-46E6-8C3E-2C37902433E1}" type="slidenum">
              <a:rPr lang="en-US" smtClean="0"/>
              <a:t>9</a:t>
            </a:fld>
            <a:endParaRPr lang="en-US"/>
          </a:p>
        </p:txBody>
      </p:sp>
    </p:spTree>
    <p:extLst>
      <p:ext uri="{BB962C8B-B14F-4D97-AF65-F5344CB8AC3E}">
        <p14:creationId xmlns:p14="http://schemas.microsoft.com/office/powerpoint/2010/main" val="3687602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RAQMS/GSI</a:t>
            </a:r>
            <a:r>
              <a:rPr lang="en-US" baseline="0" dirty="0" smtClean="0"/>
              <a:t> AIRS CO assimilation removes influence of </a:t>
            </a:r>
            <a:r>
              <a:rPr lang="en-US" baseline="0" dirty="0" err="1" smtClean="0"/>
              <a:t>apriori</a:t>
            </a:r>
            <a:r>
              <a:rPr lang="en-US" baseline="0" dirty="0" smtClean="0"/>
              <a:t> which accounts for most of the hemispheric differences in the AIRS CO column retrieval </a:t>
            </a:r>
            <a:endParaRPr lang="en-US" dirty="0"/>
          </a:p>
        </p:txBody>
      </p:sp>
      <p:sp>
        <p:nvSpPr>
          <p:cNvPr id="4" name="Slide Number Placeholder 3"/>
          <p:cNvSpPr>
            <a:spLocks noGrp="1"/>
          </p:cNvSpPr>
          <p:nvPr>
            <p:ph type="sldNum" sz="quarter" idx="10"/>
          </p:nvPr>
        </p:nvSpPr>
        <p:spPr/>
        <p:txBody>
          <a:bodyPr/>
          <a:lstStyle/>
          <a:p>
            <a:fld id="{77AB5F20-6352-46E6-8C3E-2C37902433E1}" type="slidenum">
              <a:rPr lang="en-US" smtClean="0"/>
              <a:t>13</a:t>
            </a:fld>
            <a:endParaRPr lang="en-US"/>
          </a:p>
        </p:txBody>
      </p:sp>
    </p:spTree>
    <p:extLst>
      <p:ext uri="{BB962C8B-B14F-4D97-AF65-F5344CB8AC3E}">
        <p14:creationId xmlns:p14="http://schemas.microsoft.com/office/powerpoint/2010/main" val="46769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AEROCOM models overestimate the BC concentrations in remote regions by a factor of five on average (Schwarz et al. 2010)</a:t>
            </a:r>
            <a:endParaRPr lang="en-US" dirty="0"/>
          </a:p>
        </p:txBody>
      </p:sp>
      <p:sp>
        <p:nvSpPr>
          <p:cNvPr id="4" name="Slide Number Placeholder 3"/>
          <p:cNvSpPr>
            <a:spLocks noGrp="1"/>
          </p:cNvSpPr>
          <p:nvPr>
            <p:ph type="sldNum" sz="quarter" idx="10"/>
          </p:nvPr>
        </p:nvSpPr>
        <p:spPr/>
        <p:txBody>
          <a:bodyPr/>
          <a:lstStyle/>
          <a:p>
            <a:fld id="{77AB5F20-6352-46E6-8C3E-2C37902433E1}" type="slidenum">
              <a:rPr lang="en-US" smtClean="0"/>
              <a:t>16</a:t>
            </a:fld>
            <a:endParaRPr lang="en-US"/>
          </a:p>
        </p:txBody>
      </p:sp>
    </p:spTree>
    <p:extLst>
      <p:ext uri="{BB962C8B-B14F-4D97-AF65-F5344CB8AC3E}">
        <p14:creationId xmlns:p14="http://schemas.microsoft.com/office/powerpoint/2010/main" val="4289029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97" y="6550223"/>
            <a:ext cx="9144000" cy="307777"/>
          </a:xfrm>
          <a:prstGeom prst="rect">
            <a:avLst/>
          </a:prstGeom>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2017 </a:t>
            </a:r>
            <a:r>
              <a:rPr lang="en-US" sz="1400" b="1" dirty="0">
                <a:latin typeface="Times New Roman" panose="02020603050405020304" pitchFamily="18" charset="0"/>
                <a:cs typeface="Times New Roman" panose="02020603050405020304" pitchFamily="18" charset="0"/>
              </a:rPr>
              <a:t>NASA Health and Air Quality Applications Program </a:t>
            </a:r>
            <a:r>
              <a:rPr lang="en-US" sz="1400" b="1" dirty="0" smtClean="0">
                <a:latin typeface="Times New Roman" panose="02020603050405020304" pitchFamily="18" charset="0"/>
                <a:cs typeface="Times New Roman" panose="02020603050405020304" pitchFamily="18" charset="0"/>
              </a:rPr>
              <a:t>Review, </a:t>
            </a:r>
            <a:r>
              <a:rPr lang="en-US" sz="1400" b="1" dirty="0">
                <a:latin typeface="Times New Roman" panose="02020603050405020304" pitchFamily="18" charset="0"/>
                <a:cs typeface="Times New Roman" panose="02020603050405020304" pitchFamily="18" charset="0"/>
              </a:rPr>
              <a:t>September </a:t>
            </a:r>
            <a:r>
              <a:rPr lang="en-US" sz="1400" b="1" dirty="0" smtClean="0">
                <a:latin typeface="Times New Roman" panose="02020603050405020304" pitchFamily="18" charset="0"/>
                <a:cs typeface="Times New Roman" panose="02020603050405020304" pitchFamily="18" charset="0"/>
              </a:rPr>
              <a:t>12-13, 2017, Reno, NV</a:t>
            </a:r>
            <a:endParaRPr lang="en-US" sz="1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054100" y="152400"/>
            <a:ext cx="7315200" cy="5693866"/>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Aura Chemical Reanalysis in support Air Quality </a:t>
            </a:r>
            <a:r>
              <a:rPr lang="en-US" sz="2800" b="1" dirty="0" smtClean="0">
                <a:latin typeface="Times New Roman" panose="02020603050405020304" pitchFamily="18" charset="0"/>
                <a:cs typeface="Times New Roman" panose="02020603050405020304" pitchFamily="18" charset="0"/>
              </a:rPr>
              <a:t>Applications</a:t>
            </a:r>
          </a:p>
          <a:p>
            <a:pPr algn="ctr"/>
            <a:r>
              <a:rPr lang="en-US" sz="2800" b="1" dirty="0">
                <a:latin typeface="Times New Roman" panose="02020603050405020304" pitchFamily="18" charset="0"/>
                <a:cs typeface="Times New Roman" panose="02020603050405020304" pitchFamily="18" charset="0"/>
              </a:rPr>
              <a:t>	</a:t>
            </a:r>
          </a:p>
          <a:p>
            <a:pPr algn="ctr"/>
            <a:r>
              <a:rPr lang="en-US" sz="2800" b="1" dirty="0" smtClean="0">
                <a:latin typeface="Times New Roman" panose="02020603050405020304" pitchFamily="18" charset="0"/>
                <a:cs typeface="Times New Roman" panose="02020603050405020304" pitchFamily="18" charset="0"/>
              </a:rPr>
              <a:t>PI Brad Pierce </a:t>
            </a:r>
          </a:p>
          <a:p>
            <a:pPr algn="ctr"/>
            <a:r>
              <a:rPr lang="en-US" sz="2800" b="1" dirty="0" smtClean="0">
                <a:latin typeface="Times New Roman" panose="02020603050405020304" pitchFamily="18" charset="0"/>
                <a:cs typeface="Times New Roman" panose="02020603050405020304" pitchFamily="18" charset="0"/>
              </a:rPr>
              <a:t>(NOAA/NESDIS)</a:t>
            </a:r>
          </a:p>
          <a:p>
            <a:pPr algn="ctr"/>
            <a:endParaRPr lang="en-US" sz="2800" b="1" dirty="0" smtClean="0">
              <a:latin typeface="Times New Roman" panose="02020603050405020304" pitchFamily="18" charset="0"/>
              <a:cs typeface="Times New Roman" panose="02020603050405020304" pitchFamily="18" charset="0"/>
            </a:endParaRPr>
          </a:p>
          <a:p>
            <a:pPr algn="ctr"/>
            <a:r>
              <a:rPr lang="en-US" sz="2800" b="1" dirty="0" smtClean="0">
                <a:latin typeface="Times New Roman" panose="02020603050405020304" pitchFamily="18" charset="0"/>
                <a:cs typeface="Times New Roman" panose="02020603050405020304" pitchFamily="18" charset="0"/>
              </a:rPr>
              <a:t>Presented by </a:t>
            </a:r>
          </a:p>
          <a:p>
            <a:pPr algn="ctr"/>
            <a:r>
              <a:rPr lang="en-US" sz="2800" b="1" dirty="0" smtClean="0">
                <a:latin typeface="Times New Roman" panose="02020603050405020304" pitchFamily="18" charset="0"/>
                <a:cs typeface="Times New Roman" panose="02020603050405020304" pitchFamily="18" charset="0"/>
              </a:rPr>
              <a:t>Allen </a:t>
            </a:r>
            <a:r>
              <a:rPr lang="en-US" sz="2800" b="1" dirty="0" err="1" smtClean="0">
                <a:latin typeface="Times New Roman" panose="02020603050405020304" pitchFamily="18" charset="0"/>
                <a:cs typeface="Times New Roman" panose="02020603050405020304" pitchFamily="18" charset="0"/>
              </a:rPr>
              <a:t>Lenzen</a:t>
            </a:r>
            <a:r>
              <a:rPr lang="en-US" sz="2800" b="1" dirty="0" smtClean="0">
                <a:latin typeface="Times New Roman" panose="02020603050405020304" pitchFamily="18" charset="0"/>
                <a:cs typeface="Times New Roman" panose="02020603050405020304" pitchFamily="18" charset="0"/>
              </a:rPr>
              <a:t> </a:t>
            </a:r>
          </a:p>
          <a:p>
            <a:pPr algn="ctr"/>
            <a:r>
              <a:rPr lang="en-US" sz="2800" b="1" dirty="0" smtClean="0">
                <a:latin typeface="Times New Roman" panose="02020603050405020304" pitchFamily="18" charset="0"/>
                <a:cs typeface="Times New Roman" panose="02020603050405020304" pitchFamily="18" charset="0"/>
              </a:rPr>
              <a:t>(UW-Madison, SSEC)</a:t>
            </a:r>
          </a:p>
          <a:p>
            <a:pPr algn="ctr"/>
            <a:r>
              <a:rPr lang="en-US" sz="2800" b="1" dirty="0" smtClean="0">
                <a:latin typeface="Times New Roman" panose="02020603050405020304" pitchFamily="18" charset="0"/>
                <a:cs typeface="Times New Roman" panose="02020603050405020304" pitchFamily="18" charset="0"/>
              </a:rPr>
              <a:t> </a:t>
            </a:r>
          </a:p>
          <a:p>
            <a:pPr algn="ctr"/>
            <a:r>
              <a:rPr lang="en-US" sz="2800" b="1" dirty="0" smtClean="0">
                <a:latin typeface="Times New Roman" panose="02020603050405020304" pitchFamily="18" charset="0"/>
                <a:cs typeface="Times New Roman" panose="02020603050405020304" pitchFamily="18" charset="0"/>
              </a:rPr>
              <a:t>Contributions from </a:t>
            </a:r>
          </a:p>
          <a:p>
            <a:pPr algn="ctr"/>
            <a:r>
              <a:rPr lang="en-US" sz="2800" b="1" dirty="0" smtClean="0">
                <a:latin typeface="Times New Roman" panose="02020603050405020304" pitchFamily="18" charset="0"/>
                <a:cs typeface="Times New Roman" panose="02020603050405020304" pitchFamily="18" charset="0"/>
              </a:rPr>
              <a:t>Monica </a:t>
            </a:r>
            <a:r>
              <a:rPr lang="en-US" sz="2800" b="1" dirty="0" err="1" smtClean="0">
                <a:latin typeface="Times New Roman" panose="02020603050405020304" pitchFamily="18" charset="0"/>
                <a:cs typeface="Times New Roman" panose="02020603050405020304" pitchFamily="18" charset="0"/>
              </a:rPr>
              <a:t>Harkey</a:t>
            </a:r>
            <a:endParaRPr lang="en-US" sz="2800" b="1" dirty="0" smtClean="0">
              <a:latin typeface="Times New Roman" panose="02020603050405020304" pitchFamily="18" charset="0"/>
              <a:cs typeface="Times New Roman" panose="02020603050405020304" pitchFamily="18" charset="0"/>
            </a:endParaRPr>
          </a:p>
          <a:p>
            <a:pPr algn="ctr"/>
            <a:r>
              <a:rPr lang="en-US" sz="2800" b="1" dirty="0" smtClean="0">
                <a:latin typeface="Times New Roman" panose="02020603050405020304" pitchFamily="18" charset="0"/>
                <a:cs typeface="Times New Roman" panose="02020603050405020304" pitchFamily="18" charset="0"/>
              </a:rPr>
              <a:t>(UW-Madison, SAGE)</a:t>
            </a:r>
            <a:endParaRPr lang="en-US" sz="2800" b="1" dirty="0">
              <a:latin typeface="Times New Roman" panose="02020603050405020304" pitchFamily="18" charset="0"/>
              <a:cs typeface="Times New Roman" panose="02020603050405020304" pitchFamily="18" charset="0"/>
            </a:endParaRPr>
          </a:p>
        </p:txBody>
      </p:sp>
      <p:pic>
        <p:nvPicPr>
          <p:cNvPr id="6" name="Picture 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3" y="64786"/>
            <a:ext cx="10144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encrypted-tbn3.gstatic.com/images?q=tbn:ANd9GcRxoWU2ys-r2o37tz69XNPXYLghk6SHg78F1CCg3GMH5pkXmbYx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5410200"/>
            <a:ext cx="176847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NOA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2750" y="21454"/>
            <a:ext cx="876024" cy="876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SEC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9524" y="5470853"/>
            <a:ext cx="1449250" cy="102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088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ans\users$\bpierce\Data\Documents\Attachments\sep_06\2006-2009_TCO__TOR_vs_AuraReanalysis.V1.Zo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396335"/>
            <a:ext cx="9144000" cy="461665"/>
          </a:xfrm>
          <a:prstGeom prst="rect">
            <a:avLst/>
          </a:prstGeom>
        </p:spPr>
        <p:txBody>
          <a:bodyPr wrap="square">
            <a:spAutoFit/>
          </a:bodyPr>
          <a:lstStyle/>
          <a:p>
            <a:r>
              <a:rPr lang="en-US" sz="1200" b="1" dirty="0" err="1"/>
              <a:t>Ziemke</a:t>
            </a:r>
            <a:r>
              <a:rPr lang="en-US" sz="1200" b="1" dirty="0"/>
              <a:t>, </a:t>
            </a:r>
            <a:r>
              <a:rPr lang="en-US" sz="1200" b="1" dirty="0" smtClean="0"/>
              <a:t>et al. (2006</a:t>
            </a:r>
            <a:r>
              <a:rPr lang="en-US" sz="1200" b="1" dirty="0"/>
              <a:t>), </a:t>
            </a:r>
            <a:r>
              <a:rPr lang="en-US" sz="1200" b="1" dirty="0" smtClean="0"/>
              <a:t>Tropospheric ozone </a:t>
            </a:r>
            <a:r>
              <a:rPr lang="en-US" sz="1200" b="1" dirty="0"/>
              <a:t>determined from Aura OMI and MLS: Evaluation of measurements and comparison with the Global Modeling </a:t>
            </a:r>
            <a:r>
              <a:rPr lang="en-US" sz="1200" b="1" dirty="0" smtClean="0"/>
              <a:t>Initiative’s Chemical </a:t>
            </a:r>
            <a:r>
              <a:rPr lang="en-US" sz="1200" b="1" dirty="0"/>
              <a:t>Transport Model, J. </a:t>
            </a:r>
            <a:r>
              <a:rPr lang="en-US" sz="1200" b="1" dirty="0" err="1"/>
              <a:t>Geophys</a:t>
            </a:r>
            <a:r>
              <a:rPr lang="en-US" sz="1200" b="1" dirty="0"/>
              <a:t>. Res., 111, D19303, doi:10.1029/2006JD007089.</a:t>
            </a:r>
          </a:p>
        </p:txBody>
      </p:sp>
      <p:cxnSp>
        <p:nvCxnSpPr>
          <p:cNvPr id="16" name="Straight Arrow Connector 15"/>
          <p:cNvCxnSpPr/>
          <p:nvPr/>
        </p:nvCxnSpPr>
        <p:spPr>
          <a:xfrm>
            <a:off x="4387241" y="304800"/>
            <a:ext cx="0" cy="182880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387241" y="3034430"/>
            <a:ext cx="0" cy="176617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073260" y="4794337"/>
            <a:ext cx="591829" cy="276999"/>
          </a:xfrm>
          <a:prstGeom prst="rect">
            <a:avLst/>
          </a:prstGeom>
          <a:solidFill>
            <a:schemeClr val="bg1"/>
          </a:solidFill>
          <a:ln>
            <a:solidFill>
              <a:schemeClr val="tx1"/>
            </a:solidFill>
          </a:ln>
        </p:spPr>
        <p:txBody>
          <a:bodyPr wrap="none" rtlCol="0">
            <a:spAutoFit/>
          </a:bodyPr>
          <a:lstStyle/>
          <a:p>
            <a:r>
              <a:rPr lang="en-US" sz="1200" b="1" dirty="0" smtClean="0"/>
              <a:t>HIPPO</a:t>
            </a:r>
            <a:endParaRPr lang="en-US" sz="1200" b="1" dirty="0"/>
          </a:p>
        </p:txBody>
      </p:sp>
      <p:sp>
        <p:nvSpPr>
          <p:cNvPr id="27" name="TextBox 26"/>
          <p:cNvSpPr txBox="1"/>
          <p:nvPr/>
        </p:nvSpPr>
        <p:spPr>
          <a:xfrm>
            <a:off x="4056371" y="2133600"/>
            <a:ext cx="591829" cy="276999"/>
          </a:xfrm>
          <a:prstGeom prst="rect">
            <a:avLst/>
          </a:prstGeom>
          <a:solidFill>
            <a:schemeClr val="bg1"/>
          </a:solidFill>
          <a:ln>
            <a:solidFill>
              <a:schemeClr val="tx1"/>
            </a:solidFill>
          </a:ln>
        </p:spPr>
        <p:txBody>
          <a:bodyPr wrap="none" rtlCol="0">
            <a:spAutoFit/>
          </a:bodyPr>
          <a:lstStyle/>
          <a:p>
            <a:r>
              <a:rPr lang="en-US" sz="1200" b="1" dirty="0" smtClean="0"/>
              <a:t>HIPPO</a:t>
            </a:r>
            <a:endParaRPr lang="en-US" sz="1200" b="1" dirty="0"/>
          </a:p>
        </p:txBody>
      </p:sp>
      <p:sp>
        <p:nvSpPr>
          <p:cNvPr id="8" name="TextBox 7"/>
          <p:cNvSpPr txBox="1"/>
          <p:nvPr/>
        </p:nvSpPr>
        <p:spPr>
          <a:xfrm>
            <a:off x="5715000" y="3429000"/>
            <a:ext cx="3200401" cy="14773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Airborne measurements from NSF HIPPO-I field campaign are used to verify Aura Reanalysis TOC over the Pacific Ocean during January 2009</a:t>
            </a:r>
            <a:endParaRPr lang="en-US" dirty="0">
              <a:latin typeface="Times New Roman" panose="02020603050405020304" pitchFamily="18" charset="0"/>
              <a:cs typeface="Times New Roman" panose="02020603050405020304" pitchFamily="18" charset="0"/>
            </a:endParaRPr>
          </a:p>
        </p:txBody>
      </p:sp>
      <p:pic>
        <p:nvPicPr>
          <p:cNvPr id="2050" name="Picture 2" descr="https://www2.ucar.edu/sites/default/files/news/2011/hippo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0"/>
            <a:ext cx="2438401" cy="261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78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beans\users$\bpierce\Data\Documents\Attachments\sep_06\Jan_2009_TCO__TOR_vs_AuraReanalysis.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74710"/>
            <a:ext cx="536217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HIPPO-1 January 2009 O3 Verification</a:t>
            </a:r>
            <a:endParaRPr lang="en-US" sz="2400" b="1" dirty="0">
              <a:latin typeface="Times New Roman" panose="02020603050405020304" pitchFamily="18" charset="0"/>
              <a:cs typeface="Times New Roman" panose="02020603050405020304" pitchFamily="18" charset="0"/>
            </a:endParaRPr>
          </a:p>
        </p:txBody>
      </p:sp>
      <p:pic>
        <p:nvPicPr>
          <p:cNvPr id="5123" name="Picture 3" descr="\\beans\users$\bpierce\Data\Documents\Attachments\sep_06\HIPPO-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1848" y="416212"/>
            <a:ext cx="3502152" cy="22064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ans\users$\bpierce\Data\Documents\Attachments\sep_06\RAQMS_1x1_vs_spackman_O3_Aura_Reanalysis.V1.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628900"/>
            <a:ext cx="2971800" cy="3695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29400" y="3048000"/>
            <a:ext cx="1066800" cy="228600"/>
          </a:xfrm>
          <a:prstGeom prst="rect">
            <a:avLst/>
          </a:prstGeom>
          <a:solidFill>
            <a:srgbClr val="FFFF0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553200" y="3220059"/>
            <a:ext cx="1007007" cy="400110"/>
          </a:xfrm>
          <a:prstGeom prst="rect">
            <a:avLst/>
          </a:prstGeom>
          <a:noFill/>
        </p:spPr>
        <p:txBody>
          <a:bodyPr wrap="none" rtlCol="0">
            <a:spAutoFit/>
          </a:bodyPr>
          <a:lstStyle/>
          <a:p>
            <a:r>
              <a:rPr lang="en-US" sz="1000" b="1" dirty="0" smtClean="0"/>
              <a:t>2.5DU </a:t>
            </a:r>
          </a:p>
          <a:p>
            <a:r>
              <a:rPr lang="en-US" sz="1000" b="1" dirty="0" smtClean="0"/>
              <a:t>(10%) High Bias</a:t>
            </a:r>
            <a:endParaRPr lang="en-US" sz="1000" b="1" dirty="0"/>
          </a:p>
        </p:txBody>
      </p:sp>
      <p:sp>
        <p:nvSpPr>
          <p:cNvPr id="8" name="TextBox 7"/>
          <p:cNvSpPr txBox="1"/>
          <p:nvPr/>
        </p:nvSpPr>
        <p:spPr>
          <a:xfrm>
            <a:off x="5454015" y="53230"/>
            <a:ext cx="368998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HIPPO Flight Tracks January 2009</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486400" y="6172200"/>
            <a:ext cx="3645729"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Aura Reanalysis shows 10% high bias relative to airborne column</a:t>
            </a:r>
            <a:endParaRPr lang="en-US" dirty="0">
              <a:latin typeface="Times New Roman" panose="02020603050405020304" pitchFamily="18" charset="0"/>
              <a:cs typeface="Times New Roman" panose="02020603050405020304" pitchFamily="18" charset="0"/>
            </a:endParaRPr>
          </a:p>
        </p:txBody>
      </p:sp>
      <p:sp>
        <p:nvSpPr>
          <p:cNvPr id="5" name="Right Brace 4"/>
          <p:cNvSpPr/>
          <p:nvPr/>
        </p:nvSpPr>
        <p:spPr>
          <a:xfrm>
            <a:off x="4425950" y="6032500"/>
            <a:ext cx="76200" cy="1524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527550" y="5988050"/>
            <a:ext cx="474810" cy="246221"/>
          </a:xfrm>
          <a:prstGeom prst="rect">
            <a:avLst/>
          </a:prstGeom>
          <a:noFill/>
        </p:spPr>
        <p:txBody>
          <a:bodyPr wrap="none" rtlCol="0">
            <a:spAutoFit/>
          </a:bodyPr>
          <a:lstStyle/>
          <a:p>
            <a:r>
              <a:rPr lang="en-US" sz="1000" b="1" dirty="0" smtClean="0"/>
              <a:t>~4DU</a:t>
            </a:r>
            <a:endParaRPr lang="en-US" sz="1000" b="1" dirty="0"/>
          </a:p>
        </p:txBody>
      </p:sp>
    </p:spTree>
    <p:extLst>
      <p:ext uri="{BB962C8B-B14F-4D97-AF65-F5344CB8AC3E}">
        <p14:creationId xmlns:p14="http://schemas.microsoft.com/office/powerpoint/2010/main" val="45748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eans\users$\bpierce\Data\Documents\Attachments\sep_06\RAQMS_1x1_vs_spackman_O3_Aura_Reanalysis.V1.Tropic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560" y="914400"/>
            <a:ext cx="3124200" cy="39206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eans\users$\bpierce\Data\Documents\Attachments\sep_06\RAQMS_1x1_vs_spackman_O3_Aura_Reanalysis.V1.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14400"/>
            <a:ext cx="3124200" cy="39206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33400" y="4606418"/>
            <a:ext cx="8196805" cy="1870582"/>
            <a:chOff x="566195" y="948818"/>
            <a:chExt cx="8196805" cy="1870582"/>
          </a:xfrm>
        </p:grpSpPr>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4282" b="52203"/>
            <a:stretch/>
          </p:blipFill>
          <p:spPr bwMode="auto">
            <a:xfrm>
              <a:off x="566195" y="990600"/>
              <a:ext cx="217700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80806" y="1116904"/>
              <a:ext cx="1371599" cy="4608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4282" b="50000"/>
            <a:stretch/>
          </p:blipFill>
          <p:spPr bwMode="auto">
            <a:xfrm>
              <a:off x="3537563" y="985655"/>
              <a:ext cx="2177437" cy="1833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061021" y="1599517"/>
              <a:ext cx="1371600" cy="296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4282" b="51073"/>
            <a:stretch/>
          </p:blipFill>
          <p:spPr bwMode="auto">
            <a:xfrm>
              <a:off x="6585563" y="948818"/>
              <a:ext cx="2177437" cy="179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100043" y="1836989"/>
              <a:ext cx="1390389" cy="532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beans\users$\bpierce\Data\Documents\Attachments\sep_06\RAQMS_1x1_vs_spackman_O3_Aura_Reanalysis.V1.N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3127248" cy="392444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813148" y="1358639"/>
            <a:ext cx="1066800" cy="228600"/>
          </a:xfrm>
          <a:prstGeom prst="rect">
            <a:avLst/>
          </a:prstGeom>
          <a:solidFill>
            <a:srgbClr val="00B05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36948" y="1543398"/>
            <a:ext cx="1250663" cy="246221"/>
          </a:xfrm>
          <a:prstGeom prst="rect">
            <a:avLst/>
          </a:prstGeom>
          <a:noFill/>
        </p:spPr>
        <p:txBody>
          <a:bodyPr wrap="none" rtlCol="0">
            <a:spAutoFit/>
          </a:bodyPr>
          <a:lstStyle/>
          <a:p>
            <a:r>
              <a:rPr lang="en-US" sz="1000" b="1" dirty="0" smtClean="0"/>
              <a:t>&lt;1DU (&lt;2%) NH Bias</a:t>
            </a:r>
            <a:endParaRPr lang="en-US" sz="1000" b="1" dirty="0"/>
          </a:p>
        </p:txBody>
      </p:sp>
      <p:sp>
        <p:nvSpPr>
          <p:cNvPr id="16" name="Rectangle 15"/>
          <p:cNvSpPr/>
          <p:nvPr/>
        </p:nvSpPr>
        <p:spPr>
          <a:xfrm>
            <a:off x="6781800" y="1366070"/>
            <a:ext cx="1066800" cy="228600"/>
          </a:xfrm>
          <a:prstGeom prst="rect">
            <a:avLst/>
          </a:prstGeom>
          <a:solidFill>
            <a:srgbClr val="00B05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705600" y="1550829"/>
            <a:ext cx="1226618" cy="246221"/>
          </a:xfrm>
          <a:prstGeom prst="rect">
            <a:avLst/>
          </a:prstGeom>
          <a:noFill/>
        </p:spPr>
        <p:txBody>
          <a:bodyPr wrap="none" rtlCol="0">
            <a:spAutoFit/>
          </a:bodyPr>
          <a:lstStyle/>
          <a:p>
            <a:r>
              <a:rPr lang="en-US" sz="1000" b="1" dirty="0" smtClean="0"/>
              <a:t>1.3 DU (6%) SH Bias</a:t>
            </a:r>
            <a:endParaRPr lang="en-US" sz="1000" b="1" dirty="0"/>
          </a:p>
        </p:txBody>
      </p:sp>
      <p:sp>
        <p:nvSpPr>
          <p:cNvPr id="18" name="Rectangle 17"/>
          <p:cNvSpPr/>
          <p:nvPr/>
        </p:nvSpPr>
        <p:spPr>
          <a:xfrm>
            <a:off x="3746326" y="1358639"/>
            <a:ext cx="1066800" cy="228600"/>
          </a:xfrm>
          <a:prstGeom prst="rect">
            <a:avLst/>
          </a:prstGeom>
          <a:solidFill>
            <a:srgbClr val="FF000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70126" y="1543398"/>
            <a:ext cx="1449436" cy="246221"/>
          </a:xfrm>
          <a:prstGeom prst="rect">
            <a:avLst/>
          </a:prstGeom>
          <a:noFill/>
        </p:spPr>
        <p:txBody>
          <a:bodyPr wrap="none" rtlCol="0">
            <a:spAutoFit/>
          </a:bodyPr>
          <a:lstStyle/>
          <a:p>
            <a:r>
              <a:rPr lang="en-US" sz="1000" b="1" dirty="0" smtClean="0"/>
              <a:t>5DU (28%) Tropical Bias</a:t>
            </a:r>
            <a:endParaRPr lang="en-US" sz="1000" b="1" dirty="0"/>
          </a:p>
        </p:txBody>
      </p:sp>
      <p:sp>
        <p:nvSpPr>
          <p:cNvPr id="5" name="TextBox 4"/>
          <p:cNvSpPr txBox="1"/>
          <p:nvPr/>
        </p:nvSpPr>
        <p:spPr>
          <a:xfrm>
            <a:off x="566195" y="532368"/>
            <a:ext cx="2411879"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Northern Hemisphere</a:t>
            </a:r>
            <a:endParaRPr lang="en-US" b="1" u="sng"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6579721" y="533400"/>
            <a:ext cx="2399055"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Southern Hemisphere</a:t>
            </a:r>
            <a:endParaRPr lang="en-US" b="1" u="sng"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4109205" y="533400"/>
            <a:ext cx="919995"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Tropics</a:t>
            </a:r>
            <a:endParaRPr lang="en-US" b="1" u="sng"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0" y="6412468"/>
            <a:ext cx="9143999"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Tropical Pacific region (20N-20S) dominates the 10% high bias in Tropospheric ozone column </a:t>
            </a:r>
            <a:endParaRPr lang="en-US"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76200" y="74710"/>
            <a:ext cx="536217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HIPPO-1 January 2009 O3 Verification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663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beans\users$\bpierce\Data\Documents\Attachments\sep_06\HIPPO-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1848" y="416212"/>
            <a:ext cx="3502152" cy="22064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ans\users$\bpierce\Data\Documents\Attachments\sep_07\January_2009AIRS_CO_.OBS.MODIS.V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74" y="3181872"/>
            <a:ext cx="5587652" cy="31748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beans\users$\bpierce\Data\Documents\Attachments\sep_07\Jan_2009_COCOL__AuraReanalysis.V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274" y="465551"/>
            <a:ext cx="5587652" cy="3174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ans\users$\bpierce\Data\Documents\Attachments\sep_07\RAQMS_1x1_vs_wolfsy_CO_Aura_Reanalysis.V1.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552700"/>
            <a:ext cx="2971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404970" y="4159163"/>
            <a:ext cx="1205630" cy="254820"/>
          </a:xfrm>
          <a:prstGeom prst="rect">
            <a:avLst/>
          </a:prstGeom>
          <a:solidFill>
            <a:srgbClr val="00B05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303088" y="4395194"/>
            <a:ext cx="1208985" cy="400110"/>
          </a:xfrm>
          <a:prstGeom prst="rect">
            <a:avLst/>
          </a:prstGeom>
          <a:noFill/>
        </p:spPr>
        <p:txBody>
          <a:bodyPr wrap="none" rtlCol="0">
            <a:spAutoFit/>
          </a:bodyPr>
          <a:lstStyle/>
          <a:p>
            <a:r>
              <a:rPr lang="en-US" sz="1000" b="1" dirty="0" smtClean="0"/>
              <a:t>&lt;0.1x10</a:t>
            </a:r>
            <a:r>
              <a:rPr lang="en-US" sz="1000" b="1" baseline="30000" dirty="0" smtClean="0"/>
              <a:t>18</a:t>
            </a:r>
            <a:r>
              <a:rPr lang="en-US" sz="1000" b="1" dirty="0" smtClean="0"/>
              <a:t> </a:t>
            </a:r>
            <a:r>
              <a:rPr lang="en-US" sz="1000" b="1" dirty="0" err="1" smtClean="0"/>
              <a:t>mol</a:t>
            </a:r>
            <a:r>
              <a:rPr lang="en-US" sz="1000" b="1" dirty="0" smtClean="0"/>
              <a:t>/cm</a:t>
            </a:r>
            <a:r>
              <a:rPr lang="en-US" sz="1000" b="1" baseline="30000" dirty="0" smtClean="0"/>
              <a:t>2</a:t>
            </a:r>
            <a:r>
              <a:rPr lang="en-US" sz="1000" b="1" dirty="0" smtClean="0"/>
              <a:t> </a:t>
            </a:r>
          </a:p>
          <a:p>
            <a:r>
              <a:rPr lang="en-US" sz="1000" b="1" dirty="0" smtClean="0"/>
              <a:t>(7%) High Bias</a:t>
            </a:r>
            <a:endParaRPr lang="en-US" sz="1000" b="1" dirty="0"/>
          </a:p>
        </p:txBody>
      </p:sp>
      <p:sp>
        <p:nvSpPr>
          <p:cNvPr id="11" name="TextBox 10"/>
          <p:cNvSpPr txBox="1"/>
          <p:nvPr/>
        </p:nvSpPr>
        <p:spPr>
          <a:xfrm>
            <a:off x="76200" y="74710"/>
            <a:ext cx="5431102"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HIPPO-1 January 2009 CO Verification</a:t>
            </a:r>
            <a:endParaRPr lang="en-US"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454015" y="53230"/>
            <a:ext cx="368998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HIPPO Flight Tracks January 2009</a:t>
            </a:r>
            <a:endParaRPr lang="en-US"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181600" y="6172200"/>
            <a:ext cx="3950529"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Aura Reanalysis shows slight high global bias relative to airborne column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624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sep_07\RAQMS_1x1_vs_wolfsy_CO_Aura_Reanalysis.V1.Tropic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762000"/>
            <a:ext cx="2743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beans\users$\bpierce\Data\Documents\Attachments\sep_07\RAQMS_1x1_vs_wolfsy_CO_Aura_Reanalysis.V1.N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2743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ans\users$\bpierce\Data\Documents\Attachments\sep_07\RAQMS_1x1_vs_wolfsy_CO_Aura_Reanalysis.V1.S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762000"/>
            <a:ext cx="27432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66195" y="4530218"/>
            <a:ext cx="8196805" cy="1870582"/>
            <a:chOff x="566195" y="948818"/>
            <a:chExt cx="8196805" cy="1870582"/>
          </a:xfrm>
        </p:grpSpPr>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4282" b="52203"/>
            <a:stretch/>
          </p:blipFill>
          <p:spPr bwMode="auto">
            <a:xfrm>
              <a:off x="566195" y="990600"/>
              <a:ext cx="217700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80806" y="1116904"/>
              <a:ext cx="1371599" cy="4608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4282" b="50000"/>
            <a:stretch/>
          </p:blipFill>
          <p:spPr bwMode="auto">
            <a:xfrm>
              <a:off x="3537563" y="985655"/>
              <a:ext cx="2177437" cy="1833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061021" y="1599517"/>
              <a:ext cx="1371600" cy="296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4282" b="51073"/>
            <a:stretch/>
          </p:blipFill>
          <p:spPr bwMode="auto">
            <a:xfrm>
              <a:off x="6585563" y="948818"/>
              <a:ext cx="2177437" cy="179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100043" y="1836989"/>
              <a:ext cx="1390389" cy="532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1638300" y="2336539"/>
            <a:ext cx="1219200" cy="228600"/>
          </a:xfrm>
          <a:prstGeom prst="rect">
            <a:avLst/>
          </a:prstGeom>
          <a:solidFill>
            <a:srgbClr val="FFFF0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87902" y="2343970"/>
            <a:ext cx="1219200" cy="228600"/>
          </a:xfrm>
          <a:prstGeom prst="rect">
            <a:avLst/>
          </a:prstGeom>
          <a:solidFill>
            <a:srgbClr val="00B05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09578" y="2336539"/>
            <a:ext cx="1219200" cy="228600"/>
          </a:xfrm>
          <a:prstGeom prst="rect">
            <a:avLst/>
          </a:prstGeom>
          <a:solidFill>
            <a:srgbClr val="00B05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6195" y="532368"/>
            <a:ext cx="2411879"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Northern Hemisphere</a:t>
            </a:r>
            <a:endParaRPr lang="en-US" b="1" u="sng"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6579721" y="533400"/>
            <a:ext cx="2399055"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Southern Hemisphere</a:t>
            </a:r>
            <a:endParaRPr lang="en-US" b="1" u="sng"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4109205" y="533400"/>
            <a:ext cx="919995"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Tropics</a:t>
            </a:r>
            <a:endParaRPr lang="en-US" b="1" u="sng"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0" y="6400800"/>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Northern Hemisphere (&gt;20N) has 13% low bias in CO column relative to airborne measurements </a:t>
            </a:r>
            <a:endParaRPr lang="en-US"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76200" y="74710"/>
            <a:ext cx="536217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HIPPO-1 January 2009 O3 Verification</a:t>
            </a:r>
            <a:endParaRPr lang="en-US" sz="24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676400" y="2590800"/>
            <a:ext cx="1210588" cy="400110"/>
          </a:xfrm>
          <a:prstGeom prst="rect">
            <a:avLst/>
          </a:prstGeom>
          <a:noFill/>
        </p:spPr>
        <p:txBody>
          <a:bodyPr wrap="none" rtlCol="0">
            <a:spAutoFit/>
          </a:bodyPr>
          <a:lstStyle/>
          <a:p>
            <a:r>
              <a:rPr lang="en-US" sz="1000" b="1" dirty="0" smtClean="0"/>
              <a:t>0.27x10</a:t>
            </a:r>
            <a:r>
              <a:rPr lang="en-US" sz="1000" b="1" baseline="30000" dirty="0" smtClean="0"/>
              <a:t>18</a:t>
            </a:r>
            <a:r>
              <a:rPr lang="en-US" sz="1000" b="1" dirty="0" smtClean="0"/>
              <a:t> </a:t>
            </a:r>
            <a:r>
              <a:rPr lang="en-US" sz="1000" b="1" dirty="0" err="1" smtClean="0"/>
              <a:t>mol</a:t>
            </a:r>
            <a:r>
              <a:rPr lang="en-US" sz="1000" b="1" dirty="0" smtClean="0"/>
              <a:t>/cm</a:t>
            </a:r>
            <a:r>
              <a:rPr lang="en-US" sz="1000" b="1" baseline="30000" dirty="0" smtClean="0"/>
              <a:t>2</a:t>
            </a:r>
            <a:r>
              <a:rPr lang="en-US" sz="1000" b="1" dirty="0" smtClean="0"/>
              <a:t> </a:t>
            </a:r>
          </a:p>
          <a:p>
            <a:r>
              <a:rPr lang="en-US" sz="1000" b="1" dirty="0" smtClean="0"/>
              <a:t>(13%) Low Bias</a:t>
            </a:r>
            <a:endParaRPr lang="en-US" sz="1000" b="1" dirty="0"/>
          </a:p>
        </p:txBody>
      </p:sp>
      <p:sp>
        <p:nvSpPr>
          <p:cNvPr id="26" name="TextBox 25"/>
          <p:cNvSpPr txBox="1"/>
          <p:nvPr/>
        </p:nvSpPr>
        <p:spPr>
          <a:xfrm>
            <a:off x="4603750" y="2590800"/>
            <a:ext cx="1208985" cy="400110"/>
          </a:xfrm>
          <a:prstGeom prst="rect">
            <a:avLst/>
          </a:prstGeom>
          <a:noFill/>
        </p:spPr>
        <p:txBody>
          <a:bodyPr wrap="none" rtlCol="0">
            <a:spAutoFit/>
          </a:bodyPr>
          <a:lstStyle/>
          <a:p>
            <a:r>
              <a:rPr lang="en-US" sz="1000" b="1" dirty="0" smtClean="0"/>
              <a:t>&lt;0.1x10</a:t>
            </a:r>
            <a:r>
              <a:rPr lang="en-US" sz="1000" b="1" baseline="30000" dirty="0" smtClean="0"/>
              <a:t>18</a:t>
            </a:r>
            <a:r>
              <a:rPr lang="en-US" sz="1000" b="1" dirty="0" smtClean="0"/>
              <a:t> </a:t>
            </a:r>
            <a:r>
              <a:rPr lang="en-US" sz="1000" b="1" dirty="0" err="1" smtClean="0"/>
              <a:t>mol</a:t>
            </a:r>
            <a:r>
              <a:rPr lang="en-US" sz="1000" b="1" dirty="0" smtClean="0"/>
              <a:t>/cm</a:t>
            </a:r>
            <a:r>
              <a:rPr lang="en-US" sz="1000" b="1" baseline="30000" dirty="0" smtClean="0"/>
              <a:t>2</a:t>
            </a:r>
            <a:r>
              <a:rPr lang="en-US" sz="1000" b="1" dirty="0" smtClean="0"/>
              <a:t> </a:t>
            </a:r>
          </a:p>
          <a:p>
            <a:r>
              <a:rPr lang="en-US" sz="1000" b="1" dirty="0" smtClean="0"/>
              <a:t>(8%) High Bias</a:t>
            </a:r>
            <a:endParaRPr lang="en-US" sz="1000" b="1" dirty="0"/>
          </a:p>
        </p:txBody>
      </p:sp>
      <p:sp>
        <p:nvSpPr>
          <p:cNvPr id="27" name="TextBox 26"/>
          <p:cNvSpPr txBox="1"/>
          <p:nvPr/>
        </p:nvSpPr>
        <p:spPr>
          <a:xfrm>
            <a:off x="7588250" y="2590800"/>
            <a:ext cx="1208985" cy="400110"/>
          </a:xfrm>
          <a:prstGeom prst="rect">
            <a:avLst/>
          </a:prstGeom>
          <a:noFill/>
        </p:spPr>
        <p:txBody>
          <a:bodyPr wrap="none" rtlCol="0">
            <a:spAutoFit/>
          </a:bodyPr>
          <a:lstStyle/>
          <a:p>
            <a:r>
              <a:rPr lang="en-US" sz="1000" b="1" dirty="0" smtClean="0"/>
              <a:t>&lt;0.1x10</a:t>
            </a:r>
            <a:r>
              <a:rPr lang="en-US" sz="1000" b="1" baseline="30000" dirty="0" smtClean="0"/>
              <a:t>18</a:t>
            </a:r>
            <a:r>
              <a:rPr lang="en-US" sz="1000" b="1" dirty="0" smtClean="0"/>
              <a:t> </a:t>
            </a:r>
            <a:r>
              <a:rPr lang="en-US" sz="1000" b="1" dirty="0" err="1" smtClean="0"/>
              <a:t>mol</a:t>
            </a:r>
            <a:r>
              <a:rPr lang="en-US" sz="1000" b="1" dirty="0" smtClean="0"/>
              <a:t>/cm</a:t>
            </a:r>
            <a:r>
              <a:rPr lang="en-US" sz="1000" b="1" baseline="30000" dirty="0" smtClean="0"/>
              <a:t>2</a:t>
            </a:r>
            <a:r>
              <a:rPr lang="en-US" sz="1000" b="1" dirty="0" smtClean="0"/>
              <a:t> </a:t>
            </a:r>
          </a:p>
          <a:p>
            <a:r>
              <a:rPr lang="en-US" sz="1000" b="1" dirty="0" smtClean="0"/>
              <a:t>(1.5%) Low Bias</a:t>
            </a:r>
            <a:endParaRPr lang="en-US" sz="1000" b="1" dirty="0"/>
          </a:p>
        </p:txBody>
      </p:sp>
    </p:spTree>
    <p:extLst>
      <p:ext uri="{BB962C8B-B14F-4D97-AF65-F5344CB8AC3E}">
        <p14:creationId xmlns:p14="http://schemas.microsoft.com/office/powerpoint/2010/main" val="2735708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beans\users$\bpierce\Data\Documents\Attachments\sep_06\HIPPO-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1848" y="416212"/>
            <a:ext cx="3502152" cy="22064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eans\users$\bpierce\Data\Documents\Attachments\sep_07\January_2009MODIS_AOD_.OBS.MODIS.V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274" y="3276600"/>
            <a:ext cx="5587652" cy="31748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beans\users$\bpierce\Data\Documents\Attachments\sep_07\Jan_2009_AOD__AuraReanalysis.V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48" y="465551"/>
            <a:ext cx="5587652" cy="31748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ans\users$\bpierce\Data\Documents\Attachments\sep_07\RAQMS_1x1_vs_spackman_BC_Aura_Reanalysis.V1.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711886"/>
            <a:ext cx="2971800" cy="36127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 y="74710"/>
            <a:ext cx="5397440"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HIPPO-1 January 2009 BC Verification</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454015" y="53230"/>
            <a:ext cx="368998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HIPPO Flight Tracks January 2009</a:t>
            </a:r>
            <a:endParaRPr lang="en-US" b="1" dirty="0">
              <a:latin typeface="Times New Roman" panose="02020603050405020304" pitchFamily="18" charset="0"/>
              <a:cs typeface="Times New Roman" panose="02020603050405020304" pitchFamily="18" charset="0"/>
            </a:endParaRPr>
          </a:p>
        </p:txBody>
      </p:sp>
      <p:sp>
        <p:nvSpPr>
          <p:cNvPr id="9" name="Rectangle 8"/>
          <p:cNvSpPr/>
          <p:nvPr/>
        </p:nvSpPr>
        <p:spPr>
          <a:xfrm>
            <a:off x="7010400" y="3117440"/>
            <a:ext cx="1371600" cy="254820"/>
          </a:xfrm>
          <a:prstGeom prst="rect">
            <a:avLst/>
          </a:prstGeom>
          <a:solidFill>
            <a:srgbClr val="FFFF0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29500" y="3397660"/>
            <a:ext cx="1144865" cy="400110"/>
          </a:xfrm>
          <a:prstGeom prst="rect">
            <a:avLst/>
          </a:prstGeom>
          <a:noFill/>
        </p:spPr>
        <p:txBody>
          <a:bodyPr wrap="none" rtlCol="0">
            <a:spAutoFit/>
          </a:bodyPr>
          <a:lstStyle/>
          <a:p>
            <a:r>
              <a:rPr lang="en-US" sz="1000" b="1" dirty="0" smtClean="0"/>
              <a:t>0.1x10</a:t>
            </a:r>
            <a:r>
              <a:rPr lang="en-US" sz="1000" b="1" baseline="30000" dirty="0" smtClean="0"/>
              <a:t>15</a:t>
            </a:r>
            <a:r>
              <a:rPr lang="en-US" sz="1000" b="1" dirty="0" smtClean="0"/>
              <a:t> </a:t>
            </a:r>
            <a:r>
              <a:rPr lang="en-US" sz="1000" b="1" dirty="0" err="1" smtClean="0"/>
              <a:t>mol</a:t>
            </a:r>
            <a:r>
              <a:rPr lang="en-US" sz="1000" b="1" dirty="0" smtClean="0"/>
              <a:t>/cm</a:t>
            </a:r>
            <a:r>
              <a:rPr lang="en-US" sz="1000" b="1" baseline="30000" dirty="0" smtClean="0"/>
              <a:t>2</a:t>
            </a:r>
            <a:r>
              <a:rPr lang="en-US" sz="1000" b="1" dirty="0" smtClean="0"/>
              <a:t> </a:t>
            </a:r>
          </a:p>
          <a:p>
            <a:r>
              <a:rPr lang="en-US" sz="1000" b="1" dirty="0" smtClean="0"/>
              <a:t>(83%) High Bias</a:t>
            </a:r>
            <a:endParaRPr lang="en-US" sz="1000" b="1" dirty="0"/>
          </a:p>
        </p:txBody>
      </p:sp>
      <p:sp>
        <p:nvSpPr>
          <p:cNvPr id="11" name="TextBox 10"/>
          <p:cNvSpPr txBox="1"/>
          <p:nvPr/>
        </p:nvSpPr>
        <p:spPr>
          <a:xfrm>
            <a:off x="3886200" y="6211669"/>
            <a:ext cx="5245929"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Aura Reanalysis high bias relative to airborne column under low black carbon aerosol loadings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718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6195" y="4495800"/>
            <a:ext cx="8196805" cy="1870582"/>
            <a:chOff x="566195" y="948818"/>
            <a:chExt cx="8196805" cy="1870582"/>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282" b="52203"/>
            <a:stretch/>
          </p:blipFill>
          <p:spPr bwMode="auto">
            <a:xfrm>
              <a:off x="566195" y="990600"/>
              <a:ext cx="217700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80806" y="1116904"/>
              <a:ext cx="1371599" cy="4608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282" b="50000"/>
            <a:stretch/>
          </p:blipFill>
          <p:spPr bwMode="auto">
            <a:xfrm>
              <a:off x="3537563" y="985655"/>
              <a:ext cx="2177437" cy="1833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061021" y="1599517"/>
              <a:ext cx="1371600" cy="296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282" b="51073"/>
            <a:stretch/>
          </p:blipFill>
          <p:spPr bwMode="auto">
            <a:xfrm>
              <a:off x="6585563" y="948818"/>
              <a:ext cx="2177437" cy="179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100043" y="1836989"/>
              <a:ext cx="1390389" cy="532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beans\users$\bpierce\Data\Documents\Attachments\sep_07\RAQMS_1x1_vs_spackman_BC_Aura_Reanalysis.V1.Tropic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8552" y="810726"/>
            <a:ext cx="3130486" cy="391367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beans\users$\bpierce\Data\Documents\Attachments\sep_07\RAQMS_1x1_vs_spackman_BC_Aura_Reanalysis.V1.N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13858"/>
            <a:ext cx="3130486" cy="39136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ans\users$\bpierce\Data\Documents\Attachments\sep_07\RAQMS_1x1_vs_spackman_BC_Aura_Reanalysis.V1.S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3514" y="825500"/>
            <a:ext cx="3130486" cy="39136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6200" y="74710"/>
            <a:ext cx="5397440"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HIPPO-1 January 2009 BC Verification</a:t>
            </a:r>
            <a:endParaRPr lang="en-US" sz="2400" b="1" dirty="0">
              <a:latin typeface="Times New Roman" panose="02020603050405020304" pitchFamily="18" charset="0"/>
              <a:cs typeface="Times New Roman" panose="02020603050405020304" pitchFamily="18" charset="0"/>
            </a:endParaRPr>
          </a:p>
        </p:txBody>
      </p:sp>
      <p:sp>
        <p:nvSpPr>
          <p:cNvPr id="15" name="Rectangle 14"/>
          <p:cNvSpPr/>
          <p:nvPr/>
        </p:nvSpPr>
        <p:spPr>
          <a:xfrm>
            <a:off x="1295400" y="1262569"/>
            <a:ext cx="1447800" cy="228600"/>
          </a:xfrm>
          <a:prstGeom prst="rect">
            <a:avLst/>
          </a:prstGeom>
          <a:solidFill>
            <a:srgbClr val="FFFF0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45002" y="1270000"/>
            <a:ext cx="1447800" cy="228600"/>
          </a:xfrm>
          <a:prstGeom prst="rect">
            <a:avLst/>
          </a:prstGeom>
          <a:solidFill>
            <a:srgbClr val="FFFF0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266678" y="1262569"/>
            <a:ext cx="1447800" cy="228600"/>
          </a:xfrm>
          <a:prstGeom prst="rect">
            <a:avLst/>
          </a:prstGeom>
          <a:solidFill>
            <a:srgbClr val="FFFF0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66195" y="532368"/>
            <a:ext cx="2411879"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Northern Hemisphere</a:t>
            </a:r>
            <a:endParaRPr lang="en-US" b="1" u="sng"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579721" y="533400"/>
            <a:ext cx="2399055"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Southern Hemisphere</a:t>
            </a:r>
            <a:endParaRPr lang="en-US" b="1" u="sng"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4109205" y="533400"/>
            <a:ext cx="919995"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Tropics</a:t>
            </a:r>
            <a:endParaRPr lang="en-US" b="1" u="sng"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724715" y="1447800"/>
            <a:ext cx="1144865" cy="400110"/>
          </a:xfrm>
          <a:prstGeom prst="rect">
            <a:avLst/>
          </a:prstGeom>
          <a:noFill/>
        </p:spPr>
        <p:txBody>
          <a:bodyPr wrap="none" rtlCol="0">
            <a:spAutoFit/>
          </a:bodyPr>
          <a:lstStyle/>
          <a:p>
            <a:r>
              <a:rPr lang="en-US" sz="1000" b="1" dirty="0" smtClean="0"/>
              <a:t>0.1x10</a:t>
            </a:r>
            <a:r>
              <a:rPr lang="en-US" sz="1000" b="1" baseline="30000" dirty="0" smtClean="0"/>
              <a:t>15</a:t>
            </a:r>
            <a:r>
              <a:rPr lang="en-US" sz="1000" b="1" dirty="0" smtClean="0"/>
              <a:t> </a:t>
            </a:r>
            <a:r>
              <a:rPr lang="en-US" sz="1000" b="1" dirty="0" err="1" smtClean="0"/>
              <a:t>mol</a:t>
            </a:r>
            <a:r>
              <a:rPr lang="en-US" sz="1000" b="1" dirty="0" smtClean="0"/>
              <a:t>/cm</a:t>
            </a:r>
            <a:r>
              <a:rPr lang="en-US" sz="1000" b="1" baseline="30000" dirty="0" smtClean="0"/>
              <a:t>2</a:t>
            </a:r>
            <a:r>
              <a:rPr lang="en-US" sz="1000" b="1" dirty="0" smtClean="0"/>
              <a:t> </a:t>
            </a:r>
          </a:p>
          <a:p>
            <a:r>
              <a:rPr lang="en-US" sz="1000" b="1" dirty="0" smtClean="0"/>
              <a:t>(28%) High Bias</a:t>
            </a:r>
            <a:endParaRPr lang="en-US" sz="1000" b="1" dirty="0"/>
          </a:p>
        </p:txBody>
      </p:sp>
      <p:sp>
        <p:nvSpPr>
          <p:cNvPr id="22" name="TextBox 21"/>
          <p:cNvSpPr txBox="1"/>
          <p:nvPr/>
        </p:nvSpPr>
        <p:spPr>
          <a:xfrm>
            <a:off x="4652065" y="1447800"/>
            <a:ext cx="1208985" cy="400110"/>
          </a:xfrm>
          <a:prstGeom prst="rect">
            <a:avLst/>
          </a:prstGeom>
          <a:noFill/>
        </p:spPr>
        <p:txBody>
          <a:bodyPr wrap="none" rtlCol="0">
            <a:spAutoFit/>
          </a:bodyPr>
          <a:lstStyle/>
          <a:p>
            <a:r>
              <a:rPr lang="en-US" sz="1000" b="1" dirty="0" smtClean="0"/>
              <a:t>&lt;0.1x10</a:t>
            </a:r>
            <a:r>
              <a:rPr lang="en-US" sz="1000" b="1" baseline="30000" dirty="0" smtClean="0"/>
              <a:t>15</a:t>
            </a:r>
            <a:r>
              <a:rPr lang="en-US" sz="1000" b="1" dirty="0" smtClean="0"/>
              <a:t> </a:t>
            </a:r>
            <a:r>
              <a:rPr lang="en-US" sz="1000" b="1" dirty="0" err="1" smtClean="0"/>
              <a:t>mol</a:t>
            </a:r>
            <a:r>
              <a:rPr lang="en-US" sz="1000" b="1" dirty="0" smtClean="0"/>
              <a:t>/cm</a:t>
            </a:r>
            <a:r>
              <a:rPr lang="en-US" sz="1000" b="1" baseline="30000" dirty="0" smtClean="0"/>
              <a:t>2</a:t>
            </a:r>
            <a:r>
              <a:rPr lang="en-US" sz="1000" b="1" dirty="0" smtClean="0"/>
              <a:t> </a:t>
            </a:r>
          </a:p>
          <a:p>
            <a:r>
              <a:rPr lang="en-US" sz="1000" b="1" dirty="0" smtClean="0"/>
              <a:t>(50%) High Bias</a:t>
            </a:r>
            <a:endParaRPr lang="en-US" sz="1000" b="1" dirty="0"/>
          </a:p>
        </p:txBody>
      </p:sp>
      <p:sp>
        <p:nvSpPr>
          <p:cNvPr id="23" name="TextBox 22"/>
          <p:cNvSpPr txBox="1"/>
          <p:nvPr/>
        </p:nvSpPr>
        <p:spPr>
          <a:xfrm>
            <a:off x="7636565" y="1447800"/>
            <a:ext cx="1208985" cy="400110"/>
          </a:xfrm>
          <a:prstGeom prst="rect">
            <a:avLst/>
          </a:prstGeom>
          <a:noFill/>
        </p:spPr>
        <p:txBody>
          <a:bodyPr wrap="none" rtlCol="0">
            <a:spAutoFit/>
          </a:bodyPr>
          <a:lstStyle/>
          <a:p>
            <a:r>
              <a:rPr lang="en-US" sz="1000" b="1" dirty="0" smtClean="0"/>
              <a:t>&lt;0.1x10</a:t>
            </a:r>
            <a:r>
              <a:rPr lang="en-US" sz="1000" b="1" baseline="30000" dirty="0" smtClean="0"/>
              <a:t>15</a:t>
            </a:r>
            <a:r>
              <a:rPr lang="en-US" sz="1000" b="1" dirty="0" smtClean="0"/>
              <a:t> </a:t>
            </a:r>
            <a:r>
              <a:rPr lang="en-US" sz="1000" b="1" dirty="0" err="1" smtClean="0"/>
              <a:t>mol</a:t>
            </a:r>
            <a:r>
              <a:rPr lang="en-US" sz="1000" b="1" dirty="0" smtClean="0"/>
              <a:t>/cm</a:t>
            </a:r>
            <a:r>
              <a:rPr lang="en-US" sz="1000" b="1" baseline="30000" dirty="0" smtClean="0"/>
              <a:t>2</a:t>
            </a:r>
            <a:r>
              <a:rPr lang="en-US" sz="1000" b="1" dirty="0" smtClean="0"/>
              <a:t> </a:t>
            </a:r>
          </a:p>
          <a:p>
            <a:r>
              <a:rPr lang="en-US" sz="1000" b="1" dirty="0" smtClean="0"/>
              <a:t>(65%) High Bias</a:t>
            </a:r>
            <a:endParaRPr lang="en-US" sz="1000" b="1" dirty="0"/>
          </a:p>
        </p:txBody>
      </p:sp>
      <p:sp>
        <p:nvSpPr>
          <p:cNvPr id="24" name="TextBox 23"/>
          <p:cNvSpPr txBox="1"/>
          <p:nvPr/>
        </p:nvSpPr>
        <p:spPr>
          <a:xfrm>
            <a:off x="0" y="6400800"/>
            <a:ext cx="9144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Mid tropospheric BC overestimates of 2-5x dominate overall high biases in BC column relative to airborne measurements under low aerosol loadings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402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1524000"/>
            <a:ext cx="1447800" cy="426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91000" y="1524000"/>
            <a:ext cx="1447800" cy="426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638800" y="1524000"/>
            <a:ext cx="1447800" cy="426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86600" y="1524000"/>
            <a:ext cx="1447800" cy="426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95400" y="1523999"/>
            <a:ext cx="1447800" cy="43327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295400" y="1905000"/>
            <a:ext cx="7239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95400" y="3200400"/>
            <a:ext cx="7239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95400" y="4540101"/>
            <a:ext cx="7239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00200" y="1524000"/>
            <a:ext cx="883575" cy="369332"/>
          </a:xfrm>
          <a:prstGeom prst="rect">
            <a:avLst/>
          </a:prstGeom>
          <a:noFill/>
        </p:spPr>
        <p:txBody>
          <a:bodyPr wrap="none" rtlCol="0">
            <a:spAutoFit/>
          </a:bodyPr>
          <a:lstStyle/>
          <a:p>
            <a:r>
              <a:rPr lang="en-US" dirty="0" smtClean="0"/>
              <a:t>Species</a:t>
            </a:r>
            <a:endParaRPr lang="en-US" dirty="0"/>
          </a:p>
        </p:txBody>
      </p:sp>
      <p:sp>
        <p:nvSpPr>
          <p:cNvPr id="15" name="TextBox 14"/>
          <p:cNvSpPr txBox="1"/>
          <p:nvPr/>
        </p:nvSpPr>
        <p:spPr>
          <a:xfrm>
            <a:off x="2895600" y="1524000"/>
            <a:ext cx="1170513" cy="369332"/>
          </a:xfrm>
          <a:prstGeom prst="rect">
            <a:avLst/>
          </a:prstGeom>
          <a:noFill/>
        </p:spPr>
        <p:txBody>
          <a:bodyPr wrap="none" rtlCol="0">
            <a:spAutoFit/>
          </a:bodyPr>
          <a:lstStyle/>
          <a:p>
            <a:r>
              <a:rPr lang="en-US" dirty="0" smtClean="0"/>
              <a:t>NH (&gt;20N)</a:t>
            </a:r>
            <a:endParaRPr lang="en-US" dirty="0"/>
          </a:p>
        </p:txBody>
      </p:sp>
      <p:sp>
        <p:nvSpPr>
          <p:cNvPr id="17" name="TextBox 16"/>
          <p:cNvSpPr txBox="1"/>
          <p:nvPr/>
        </p:nvSpPr>
        <p:spPr>
          <a:xfrm>
            <a:off x="4191000" y="1524000"/>
            <a:ext cx="843116" cy="369332"/>
          </a:xfrm>
          <a:prstGeom prst="rect">
            <a:avLst/>
          </a:prstGeom>
          <a:noFill/>
        </p:spPr>
        <p:txBody>
          <a:bodyPr wrap="none" rtlCol="0">
            <a:spAutoFit/>
          </a:bodyPr>
          <a:lstStyle/>
          <a:p>
            <a:r>
              <a:rPr lang="en-US" dirty="0" smtClean="0"/>
              <a:t>Tropics</a:t>
            </a:r>
            <a:endParaRPr lang="en-US" dirty="0"/>
          </a:p>
        </p:txBody>
      </p:sp>
      <p:sp>
        <p:nvSpPr>
          <p:cNvPr id="18" name="TextBox 17"/>
          <p:cNvSpPr txBox="1"/>
          <p:nvPr/>
        </p:nvSpPr>
        <p:spPr>
          <a:xfrm>
            <a:off x="5839887" y="1524000"/>
            <a:ext cx="1083951" cy="369332"/>
          </a:xfrm>
          <a:prstGeom prst="rect">
            <a:avLst/>
          </a:prstGeom>
          <a:noFill/>
        </p:spPr>
        <p:txBody>
          <a:bodyPr wrap="none" rtlCol="0">
            <a:spAutoFit/>
          </a:bodyPr>
          <a:lstStyle/>
          <a:p>
            <a:r>
              <a:rPr lang="en-US" dirty="0"/>
              <a:t>S</a:t>
            </a:r>
            <a:r>
              <a:rPr lang="en-US" dirty="0" smtClean="0"/>
              <a:t>H (&lt;20S)</a:t>
            </a:r>
            <a:endParaRPr lang="en-US" dirty="0"/>
          </a:p>
        </p:txBody>
      </p:sp>
      <p:sp>
        <p:nvSpPr>
          <p:cNvPr id="19" name="TextBox 18"/>
          <p:cNvSpPr txBox="1"/>
          <p:nvPr/>
        </p:nvSpPr>
        <p:spPr>
          <a:xfrm>
            <a:off x="7225243" y="1491734"/>
            <a:ext cx="1125501" cy="369332"/>
          </a:xfrm>
          <a:prstGeom prst="rect">
            <a:avLst/>
          </a:prstGeom>
          <a:noFill/>
        </p:spPr>
        <p:txBody>
          <a:bodyPr wrap="none" rtlCol="0">
            <a:spAutoFit/>
          </a:bodyPr>
          <a:lstStyle/>
          <a:p>
            <a:r>
              <a:rPr lang="en-US" dirty="0" smtClean="0"/>
              <a:t>All Pacific </a:t>
            </a:r>
            <a:endParaRPr lang="en-US" dirty="0"/>
          </a:p>
        </p:txBody>
      </p:sp>
      <p:sp>
        <p:nvSpPr>
          <p:cNvPr id="20" name="TextBox 19"/>
          <p:cNvSpPr txBox="1"/>
          <p:nvPr/>
        </p:nvSpPr>
        <p:spPr>
          <a:xfrm>
            <a:off x="1828800" y="2514600"/>
            <a:ext cx="453970" cy="369332"/>
          </a:xfrm>
          <a:prstGeom prst="rect">
            <a:avLst/>
          </a:prstGeom>
          <a:noFill/>
        </p:spPr>
        <p:txBody>
          <a:bodyPr wrap="none" rtlCol="0">
            <a:spAutoFit/>
          </a:bodyPr>
          <a:lstStyle/>
          <a:p>
            <a:r>
              <a:rPr lang="en-US" dirty="0" smtClean="0"/>
              <a:t>O3</a:t>
            </a:r>
            <a:endParaRPr lang="en-US" dirty="0"/>
          </a:p>
        </p:txBody>
      </p:sp>
      <p:sp>
        <p:nvSpPr>
          <p:cNvPr id="21" name="TextBox 20"/>
          <p:cNvSpPr txBox="1"/>
          <p:nvPr/>
        </p:nvSpPr>
        <p:spPr>
          <a:xfrm>
            <a:off x="1832030" y="3669268"/>
            <a:ext cx="458331" cy="369332"/>
          </a:xfrm>
          <a:prstGeom prst="rect">
            <a:avLst/>
          </a:prstGeom>
          <a:noFill/>
        </p:spPr>
        <p:txBody>
          <a:bodyPr wrap="none" rtlCol="0">
            <a:spAutoFit/>
          </a:bodyPr>
          <a:lstStyle/>
          <a:p>
            <a:r>
              <a:rPr lang="en-US" dirty="0" smtClean="0"/>
              <a:t>CO</a:t>
            </a:r>
            <a:endParaRPr lang="en-US" dirty="0"/>
          </a:p>
        </p:txBody>
      </p:sp>
      <p:sp>
        <p:nvSpPr>
          <p:cNvPr id="22" name="TextBox 21"/>
          <p:cNvSpPr txBox="1"/>
          <p:nvPr/>
        </p:nvSpPr>
        <p:spPr>
          <a:xfrm>
            <a:off x="1784748" y="4953000"/>
            <a:ext cx="433132" cy="369332"/>
          </a:xfrm>
          <a:prstGeom prst="rect">
            <a:avLst/>
          </a:prstGeom>
          <a:noFill/>
        </p:spPr>
        <p:txBody>
          <a:bodyPr wrap="none" rtlCol="0">
            <a:spAutoFit/>
          </a:bodyPr>
          <a:lstStyle/>
          <a:p>
            <a:r>
              <a:rPr lang="en-US" dirty="0" smtClean="0"/>
              <a:t>BC</a:t>
            </a:r>
            <a:endParaRPr lang="en-US" dirty="0"/>
          </a:p>
        </p:txBody>
      </p:sp>
      <p:sp>
        <p:nvSpPr>
          <p:cNvPr id="23" name="Rectangle 22"/>
          <p:cNvSpPr/>
          <p:nvPr/>
        </p:nvSpPr>
        <p:spPr>
          <a:xfrm>
            <a:off x="7086600" y="1905000"/>
            <a:ext cx="144780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10% High Bias</a:t>
            </a:r>
            <a:endParaRPr lang="en-US" dirty="0">
              <a:solidFill>
                <a:schemeClr val="tx1"/>
              </a:solidFill>
            </a:endParaRPr>
          </a:p>
        </p:txBody>
      </p:sp>
      <p:sp>
        <p:nvSpPr>
          <p:cNvPr id="24" name="Rectangle 23"/>
          <p:cNvSpPr/>
          <p:nvPr/>
        </p:nvSpPr>
        <p:spPr>
          <a:xfrm>
            <a:off x="2743200" y="1905000"/>
            <a:ext cx="1447800" cy="1295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r>
              <a:rPr lang="en-US" dirty="0" smtClean="0">
                <a:solidFill>
                  <a:schemeClr val="tx1"/>
                </a:solidFill>
              </a:rPr>
              <a:t>% High Bias</a:t>
            </a:r>
            <a:endParaRPr lang="en-US" dirty="0">
              <a:solidFill>
                <a:schemeClr val="tx1"/>
              </a:solidFill>
            </a:endParaRPr>
          </a:p>
        </p:txBody>
      </p:sp>
      <p:sp>
        <p:nvSpPr>
          <p:cNvPr id="25" name="Rectangle 24"/>
          <p:cNvSpPr/>
          <p:nvPr/>
        </p:nvSpPr>
        <p:spPr>
          <a:xfrm>
            <a:off x="4191000" y="1905000"/>
            <a:ext cx="1447800" cy="1295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28% </a:t>
            </a:r>
            <a:r>
              <a:rPr lang="en-US" smtClean="0">
                <a:solidFill>
                  <a:schemeClr val="tx1"/>
                </a:solidFill>
              </a:rPr>
              <a:t>High Bias</a:t>
            </a:r>
            <a:endParaRPr lang="en-US" dirty="0">
              <a:solidFill>
                <a:schemeClr val="tx1"/>
              </a:solidFill>
            </a:endParaRPr>
          </a:p>
        </p:txBody>
      </p:sp>
      <p:sp>
        <p:nvSpPr>
          <p:cNvPr id="26" name="Rectangle 25"/>
          <p:cNvSpPr/>
          <p:nvPr/>
        </p:nvSpPr>
        <p:spPr>
          <a:xfrm>
            <a:off x="5657962" y="1914598"/>
            <a:ext cx="1447800" cy="1295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r>
              <a:rPr lang="en-US" dirty="0" smtClean="0">
                <a:solidFill>
                  <a:schemeClr val="tx1"/>
                </a:solidFill>
              </a:rPr>
              <a:t>% High Bias</a:t>
            </a:r>
            <a:endParaRPr lang="en-US" dirty="0">
              <a:solidFill>
                <a:schemeClr val="tx1"/>
              </a:solidFill>
            </a:endParaRPr>
          </a:p>
        </p:txBody>
      </p:sp>
      <p:sp>
        <p:nvSpPr>
          <p:cNvPr id="27" name="Rectangle 26"/>
          <p:cNvSpPr/>
          <p:nvPr/>
        </p:nvSpPr>
        <p:spPr>
          <a:xfrm>
            <a:off x="7086600" y="3221666"/>
            <a:ext cx="1447800" cy="1295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r>
              <a:rPr lang="en-US" dirty="0" smtClean="0">
                <a:solidFill>
                  <a:schemeClr val="tx1"/>
                </a:solidFill>
              </a:rPr>
              <a:t>% High Bias</a:t>
            </a:r>
            <a:endParaRPr lang="en-US" dirty="0">
              <a:solidFill>
                <a:schemeClr val="tx1"/>
              </a:solidFill>
            </a:endParaRPr>
          </a:p>
        </p:txBody>
      </p:sp>
      <p:sp>
        <p:nvSpPr>
          <p:cNvPr id="28" name="Rectangle 27"/>
          <p:cNvSpPr/>
          <p:nvPr/>
        </p:nvSpPr>
        <p:spPr>
          <a:xfrm>
            <a:off x="2743200" y="3221666"/>
            <a:ext cx="144780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13% Low Bias</a:t>
            </a:r>
            <a:endParaRPr lang="en-US" dirty="0">
              <a:solidFill>
                <a:schemeClr val="tx1"/>
              </a:solidFill>
            </a:endParaRPr>
          </a:p>
        </p:txBody>
      </p:sp>
      <p:sp>
        <p:nvSpPr>
          <p:cNvPr id="29" name="Rectangle 28"/>
          <p:cNvSpPr/>
          <p:nvPr/>
        </p:nvSpPr>
        <p:spPr>
          <a:xfrm>
            <a:off x="4191000" y="3221666"/>
            <a:ext cx="1447800" cy="1295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r>
              <a:rPr lang="en-US" dirty="0" smtClean="0">
                <a:solidFill>
                  <a:schemeClr val="tx1"/>
                </a:solidFill>
              </a:rPr>
              <a:t>% High Bias</a:t>
            </a:r>
            <a:endParaRPr lang="en-US" dirty="0">
              <a:solidFill>
                <a:schemeClr val="tx1"/>
              </a:solidFill>
            </a:endParaRPr>
          </a:p>
        </p:txBody>
      </p:sp>
      <p:sp>
        <p:nvSpPr>
          <p:cNvPr id="30" name="Rectangle 29"/>
          <p:cNvSpPr/>
          <p:nvPr/>
        </p:nvSpPr>
        <p:spPr>
          <a:xfrm>
            <a:off x="5657962" y="3231264"/>
            <a:ext cx="1447800" cy="1295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1.5% Low Bias</a:t>
            </a:r>
            <a:endParaRPr lang="en-US" dirty="0">
              <a:solidFill>
                <a:schemeClr val="tx1"/>
              </a:solidFill>
            </a:endParaRPr>
          </a:p>
        </p:txBody>
      </p:sp>
      <p:sp>
        <p:nvSpPr>
          <p:cNvPr id="31" name="Rectangle 30"/>
          <p:cNvSpPr/>
          <p:nvPr/>
        </p:nvSpPr>
        <p:spPr>
          <a:xfrm>
            <a:off x="7086600" y="4551769"/>
            <a:ext cx="144780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83% High Bias*</a:t>
            </a:r>
            <a:endParaRPr lang="en-US" dirty="0">
              <a:solidFill>
                <a:schemeClr val="tx1"/>
              </a:solidFill>
            </a:endParaRPr>
          </a:p>
        </p:txBody>
      </p:sp>
      <p:sp>
        <p:nvSpPr>
          <p:cNvPr id="32" name="Rectangle 31"/>
          <p:cNvSpPr/>
          <p:nvPr/>
        </p:nvSpPr>
        <p:spPr>
          <a:xfrm>
            <a:off x="2743200" y="4551769"/>
            <a:ext cx="144780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28% High Bias</a:t>
            </a:r>
            <a:endParaRPr lang="en-US" dirty="0">
              <a:solidFill>
                <a:schemeClr val="tx1"/>
              </a:solidFill>
            </a:endParaRPr>
          </a:p>
        </p:txBody>
      </p:sp>
      <p:sp>
        <p:nvSpPr>
          <p:cNvPr id="33" name="Rectangle 32"/>
          <p:cNvSpPr/>
          <p:nvPr/>
        </p:nvSpPr>
        <p:spPr>
          <a:xfrm>
            <a:off x="4191000" y="4551769"/>
            <a:ext cx="144780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50% High Bias</a:t>
            </a:r>
            <a:endParaRPr lang="en-US" dirty="0">
              <a:solidFill>
                <a:schemeClr val="tx1"/>
              </a:solidFill>
            </a:endParaRPr>
          </a:p>
        </p:txBody>
      </p:sp>
      <p:sp>
        <p:nvSpPr>
          <p:cNvPr id="34" name="Rectangle 33"/>
          <p:cNvSpPr/>
          <p:nvPr/>
        </p:nvSpPr>
        <p:spPr>
          <a:xfrm>
            <a:off x="5657962" y="4561367"/>
            <a:ext cx="144780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65% High Bias</a:t>
            </a:r>
            <a:endParaRPr lang="en-US" dirty="0">
              <a:solidFill>
                <a:schemeClr val="tx1"/>
              </a:solidFill>
            </a:endParaRPr>
          </a:p>
        </p:txBody>
      </p:sp>
      <p:sp>
        <p:nvSpPr>
          <p:cNvPr id="35" name="Rectangle 34"/>
          <p:cNvSpPr/>
          <p:nvPr/>
        </p:nvSpPr>
        <p:spPr>
          <a:xfrm>
            <a:off x="256653" y="6096000"/>
            <a:ext cx="8711809" cy="646331"/>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*AEROCOM </a:t>
            </a:r>
            <a:r>
              <a:rPr lang="en-US" dirty="0">
                <a:latin typeface="Times New Roman" panose="02020603050405020304" pitchFamily="18" charset="0"/>
                <a:cs typeface="Times New Roman" panose="02020603050405020304" pitchFamily="18" charset="0"/>
              </a:rPr>
              <a:t>models overestimate the BC concentrations in remote regions by a factor of five on average (Schwarz et al. 2010)</a:t>
            </a:r>
            <a:endParaRPr lang="en-US"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76200" y="74710"/>
            <a:ext cx="6269473"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HIPPO-1 January 2009 </a:t>
            </a:r>
            <a:r>
              <a:rPr lang="en-US" sz="2400" b="1" dirty="0" smtClean="0">
                <a:latin typeface="Times New Roman" panose="02020603050405020304" pitchFamily="18" charset="0"/>
                <a:cs typeface="Times New Roman" panose="02020603050405020304" pitchFamily="18" charset="0"/>
              </a:rPr>
              <a:t>Verification Summary</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8022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37650" cy="533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numCol="1" rtlCol="0" anchor="ctr" anchorCtr="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latin typeface="Times New Roman" panose="02020603050405020304" pitchFamily="18" charset="0"/>
                <a:cs typeface="Times New Roman" panose="02020603050405020304" pitchFamily="18" charset="0"/>
              </a:rPr>
              <a:t>Aura Chemical Reanalysis in support Air Quality Applications</a:t>
            </a:r>
            <a:endParaRPr lang="en-US" altLang="en-US" sz="2800" dirty="0" smtClean="0">
              <a:ea typeface="ＭＳ Ｐゴシック" pitchFamily="34" charset="-128"/>
              <a:cs typeface="Arial" charset="0"/>
            </a:endParaRPr>
          </a:p>
        </p:txBody>
      </p:sp>
      <p:sp>
        <p:nvSpPr>
          <p:cNvPr id="6" name="Content Placeholder 2"/>
          <p:cNvSpPr>
            <a:spLocks noGrp="1"/>
          </p:cNvSpPr>
          <p:nvPr>
            <p:ph idx="1"/>
          </p:nvPr>
        </p:nvSpPr>
        <p:spPr bwMode="auto">
          <a:xfrm>
            <a:off x="401638" y="942975"/>
            <a:ext cx="8483600" cy="5738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defRPr/>
            </a:pPr>
            <a:r>
              <a:rPr lang="en-US" altLang="en-US" dirty="0" smtClean="0">
                <a:latin typeface="Times New Roman" panose="02020603050405020304" pitchFamily="18" charset="0"/>
                <a:ea typeface="ＭＳ Ｐゴシック" pitchFamily="34" charset="-128"/>
                <a:cs typeface="Times New Roman" panose="02020603050405020304" pitchFamily="18" charset="0"/>
              </a:rPr>
              <a:t>Results and Milestones (Year 3)</a:t>
            </a:r>
          </a:p>
          <a:p>
            <a:pPr marL="639763" lvl="1">
              <a:buFont typeface="Wingdings" panose="05000000000000000000" pitchFamily="2" charset="2"/>
              <a:buChar char="§"/>
              <a:defRPr/>
            </a:pPr>
            <a:endParaRPr lang="en-US" altLang="en-US" sz="2000" dirty="0" smtClean="0">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Completed first 4 years (2006-2009) of the 10 year Aura Reanalysis</a:t>
            </a:r>
          </a:p>
          <a:p>
            <a:pPr marL="639763" lvl="1">
              <a:buFont typeface="Wingdings" panose="05000000000000000000" pitchFamily="2" charset="2"/>
              <a:buChar char="§"/>
              <a:defRPr/>
            </a:pPr>
            <a:endPar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Conducted verification studies to assess the fidelity of the reanalysis through comparisons with airborne </a:t>
            </a:r>
            <a:r>
              <a:rPr lang="en-US" altLang="en-US" sz="2000" dirty="0" err="1" smtClean="0">
                <a:solidFill>
                  <a:srgbClr val="2E50FC"/>
                </a:solidFill>
                <a:latin typeface="Times New Roman" panose="02020603050405020304" pitchFamily="18" charset="0"/>
                <a:ea typeface="ＭＳ Ｐゴシック" pitchFamily="34" charset="-128"/>
                <a:cs typeface="Times New Roman" panose="02020603050405020304" pitchFamily="18" charset="0"/>
              </a:rPr>
              <a:t>insitu</a:t>
            </a: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 measurements collected during NASA, NOAA and NSF field campaigns</a:t>
            </a:r>
          </a:p>
          <a:p>
            <a:pPr marL="639763" lvl="1">
              <a:buFont typeface="Wingdings" panose="05000000000000000000" pitchFamily="2" charset="2"/>
              <a:buChar char="§"/>
              <a:defRPr/>
            </a:pPr>
            <a:endPar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Completed CMAQ/GSI NOx emission adjustment experiments using offline CMAQ/GSI </a:t>
            </a:r>
            <a:r>
              <a:rPr lang="en-US" altLang="en-US" sz="2000" dirty="0">
                <a:solidFill>
                  <a:srgbClr val="2E50FC"/>
                </a:solidFill>
                <a:latin typeface="Times New Roman" panose="02020603050405020304" pitchFamily="18" charset="0"/>
                <a:ea typeface="ＭＳ Ｐゴシック" pitchFamily="34" charset="-128"/>
                <a:cs typeface="Times New Roman" panose="02020603050405020304" pitchFamily="18" charset="0"/>
              </a:rPr>
              <a:t>OMI NO2 assimilation </a:t>
            </a: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constraints </a:t>
            </a:r>
            <a:endParaRPr lang="en-US" altLang="en-US" sz="2000" dirty="0">
              <a:solidFill>
                <a:srgbClr val="2E50FC"/>
              </a:solidFill>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endPar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endParaRPr>
          </a:p>
        </p:txBody>
      </p:sp>
      <p:sp>
        <p:nvSpPr>
          <p:cNvPr id="2" name="Rectangle 1"/>
          <p:cNvSpPr/>
          <p:nvPr/>
        </p:nvSpPr>
        <p:spPr>
          <a:xfrm>
            <a:off x="1066800" y="3962400"/>
            <a:ext cx="7620000" cy="762000"/>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004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1" y="539957"/>
            <a:ext cx="3048000" cy="163121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Offline adjustment of  area and point NO</a:t>
            </a:r>
            <a:r>
              <a:rPr lang="en-US" sz="2000" baseline="-25000"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 emissions based on OMI Tropospheric NO2 column analysis increments</a:t>
            </a:r>
            <a:endParaRPr lang="en-US" sz="2000" i="1"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2400" y="4419600"/>
            <a:ext cx="2673927" cy="1323439"/>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(NO</a:t>
            </a:r>
            <a:r>
              <a:rPr lang="en-US" sz="2000" baseline="-25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lifetime too short to use assimilation to constrain tropospheric column amounts)</a:t>
            </a:r>
            <a:endParaRPr lang="en-US" sz="2000" dirty="0">
              <a:latin typeface="Times New Roman" panose="02020603050405020304" pitchFamily="18" charset="0"/>
              <a:cs typeface="Times New Roman" panose="02020603050405020304" pitchFamily="18" charset="0"/>
            </a:endParaRPr>
          </a:p>
        </p:txBody>
      </p:sp>
      <p:pic>
        <p:nvPicPr>
          <p:cNvPr id="9" name="Picture 2" descr="\\beans\users$\bpierce\Data\Documents\Attachments\jul_13\AREA.NEI2011.CMAQ.July.2011.large.all.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83" t="16929" r="15291" b="15276"/>
          <a:stretch/>
        </p:blipFill>
        <p:spPr bwMode="auto">
          <a:xfrm>
            <a:off x="3086100" y="954353"/>
            <a:ext cx="6057900" cy="5899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62350" y="539957"/>
            <a:ext cx="53340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July 2011 average area emissions (NEI)</a:t>
            </a:r>
            <a:endParaRPr lang="en-US" sz="2400" b="1" dirty="0">
              <a:latin typeface="Times New Roman" panose="02020603050405020304" pitchFamily="18" charset="0"/>
              <a:cs typeface="Times New Roman" panose="02020603050405020304" pitchFamily="18" charset="0"/>
            </a:endParaRPr>
          </a:p>
        </p:txBody>
      </p:sp>
      <p:pic>
        <p:nvPicPr>
          <p:cNvPr id="10" name="Picture 2" descr="\\beans\users$\bpierce\Data\Documents\Attachments\jul_13\AREA.NEI2011.CMAQ.July.2011.large.all.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955" t="88614" r="8178" b="2981"/>
          <a:stretch/>
        </p:blipFill>
        <p:spPr bwMode="auto">
          <a:xfrm>
            <a:off x="4846320" y="6126480"/>
            <a:ext cx="2537460" cy="731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 y="0"/>
            <a:ext cx="7048500" cy="461665"/>
          </a:xfrm>
          <a:prstGeom prst="rect">
            <a:avLst/>
          </a:prstGeom>
        </p:spPr>
        <p:txBody>
          <a:bodyPr wrap="square">
            <a:spAutoFit/>
          </a:bodyPr>
          <a:lstStyle/>
          <a:p>
            <a:r>
              <a:rPr lang="en-US" altLang="en-US" sz="2400" b="1" dirty="0">
                <a:latin typeface="Times New Roman" panose="02020603050405020304" pitchFamily="18" charset="0"/>
                <a:ea typeface="ＭＳ Ｐゴシック" pitchFamily="34" charset="-128"/>
                <a:cs typeface="Times New Roman" panose="02020603050405020304" pitchFamily="18" charset="0"/>
              </a:rPr>
              <a:t>CMAQ/GSI NOx emission adjustment experiments </a:t>
            </a:r>
            <a:endParaRPr lang="en-US" sz="2400" b="1" dirty="0"/>
          </a:p>
        </p:txBody>
      </p:sp>
    </p:spTree>
    <p:extLst>
      <p:ext uri="{BB962C8B-B14F-4D97-AF65-F5344CB8AC3E}">
        <p14:creationId xmlns:p14="http://schemas.microsoft.com/office/powerpoint/2010/main" val="4063464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bwMode="auto">
          <a:xfrm>
            <a:off x="401638" y="831850"/>
            <a:ext cx="8483600" cy="5737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160020" indent="0">
              <a:buNone/>
              <a:defRPr/>
            </a:pPr>
            <a:endParaRPr lang="en-US" sz="1800" dirty="0" smtClean="0">
              <a:solidFill>
                <a:srgbClr val="0000FF"/>
              </a:solidFill>
              <a:latin typeface="Times New Roman" panose="02020603050405020304" pitchFamily="18" charset="0"/>
              <a:ea typeface="ＭＳ Ｐゴシック" pitchFamily="34" charset="-128"/>
              <a:cs typeface="Times New Roman" panose="02020603050405020304" pitchFamily="18" charset="0"/>
            </a:endParaRPr>
          </a:p>
          <a:p>
            <a:pPr>
              <a:defRPr/>
            </a:pPr>
            <a:r>
              <a:rPr lang="en-US" dirty="0" smtClean="0">
                <a:latin typeface="Times New Roman" panose="02020603050405020304" pitchFamily="18" charset="0"/>
                <a:ea typeface="ＭＳ Ｐゴシック" pitchFamily="34" charset="-128"/>
                <a:cs typeface="Times New Roman" panose="02020603050405020304" pitchFamily="18" charset="0"/>
              </a:rPr>
              <a:t>Solicitation – </a:t>
            </a:r>
            <a:r>
              <a:rPr lang="fr-FR" dirty="0">
                <a:latin typeface="Times New Roman" panose="02020603050405020304" pitchFamily="18" charset="0"/>
                <a:ea typeface="ＭＳ Ｐゴシック" pitchFamily="34" charset="-128"/>
                <a:cs typeface="Times New Roman" panose="02020603050405020304" pitchFamily="18" charset="0"/>
              </a:rPr>
              <a:t>ROSES 2013 Aura Science </a:t>
            </a:r>
            <a:r>
              <a:rPr lang="fr-FR" dirty="0" smtClean="0">
                <a:latin typeface="Times New Roman" panose="02020603050405020304" pitchFamily="18" charset="0"/>
                <a:ea typeface="ＭＳ Ｐゴシック" pitchFamily="34" charset="-128"/>
                <a:cs typeface="Times New Roman" panose="02020603050405020304" pitchFamily="18" charset="0"/>
              </a:rPr>
              <a:t>Team</a:t>
            </a:r>
            <a:endParaRPr lang="en-US" dirty="0" smtClean="0">
              <a:latin typeface="Times New Roman" panose="02020603050405020304" pitchFamily="18" charset="0"/>
              <a:ea typeface="ＭＳ Ｐゴシック" pitchFamily="34" charset="-128"/>
              <a:cs typeface="Times New Roman" panose="02020603050405020304" pitchFamily="18" charset="0"/>
            </a:endParaRPr>
          </a:p>
          <a:p>
            <a:pPr>
              <a:defRPr/>
            </a:pPr>
            <a:r>
              <a:rPr lang="en-US" dirty="0" smtClean="0">
                <a:latin typeface="Times New Roman" panose="02020603050405020304" pitchFamily="18" charset="0"/>
                <a:ea typeface="ＭＳ Ｐゴシック" pitchFamily="34" charset="-128"/>
                <a:cs typeface="Times New Roman" panose="02020603050405020304" pitchFamily="18" charset="0"/>
              </a:rPr>
              <a:t>Project Summary </a:t>
            </a:r>
          </a:p>
          <a:p>
            <a:pPr marL="354013" lvl="1" indent="0">
              <a:buFont typeface="Times" pitchFamily="18" charset="0"/>
              <a:buNone/>
              <a:defRPr/>
            </a:pPr>
            <a:r>
              <a:rPr lang="en-US" sz="24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Utilize the Real-time Air Quality Modeling System (RAQMS) in conjunction with the NOAA Operational </a:t>
            </a:r>
            <a:r>
              <a:rPr lang="en-US" sz="2400" dirty="0" err="1" smtClean="0">
                <a:solidFill>
                  <a:srgbClr val="2E50FC"/>
                </a:solidFill>
                <a:latin typeface="Times New Roman" panose="02020603050405020304" pitchFamily="18" charset="0"/>
                <a:ea typeface="ＭＳ Ｐゴシック" pitchFamily="34" charset="-128"/>
                <a:cs typeface="Times New Roman" panose="02020603050405020304" pitchFamily="18" charset="0"/>
              </a:rPr>
              <a:t>Gridpoint</a:t>
            </a:r>
            <a:r>
              <a:rPr lang="en-US" sz="24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 Statistical Interpolation (GSI) 3-dimensional </a:t>
            </a:r>
            <a:r>
              <a:rPr lang="en-US" sz="2400" dirty="0" err="1" smtClean="0">
                <a:solidFill>
                  <a:srgbClr val="2E50FC"/>
                </a:solidFill>
                <a:latin typeface="Times New Roman" panose="02020603050405020304" pitchFamily="18" charset="0"/>
                <a:ea typeface="ＭＳ Ｐゴシック" pitchFamily="34" charset="-128"/>
                <a:cs typeface="Times New Roman" panose="02020603050405020304" pitchFamily="18" charset="0"/>
              </a:rPr>
              <a:t>variational</a:t>
            </a:r>
            <a:r>
              <a:rPr lang="en-US" sz="24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 data assimilation (DA) system to conduct a </a:t>
            </a:r>
            <a:r>
              <a:rPr lang="en-US" sz="2400" dirty="0">
                <a:solidFill>
                  <a:srgbClr val="2E50FC"/>
                </a:solidFill>
                <a:latin typeface="Times New Roman" panose="02020603050405020304" pitchFamily="18" charset="0"/>
                <a:ea typeface="ＭＳ Ｐゴシック" pitchFamily="34" charset="-128"/>
                <a:cs typeface="Times New Roman" panose="02020603050405020304" pitchFamily="18" charset="0"/>
              </a:rPr>
              <a:t>multi-year global chemical and aerosol reanalysis using NASA Aura and A-Train </a:t>
            </a:r>
            <a:r>
              <a:rPr lang="en-US" sz="24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measurements</a:t>
            </a:r>
            <a:r>
              <a:rPr lang="en-US" sz="2400" dirty="0" smtClean="0">
                <a:solidFill>
                  <a:schemeClr val="tx2">
                    <a:lumMod val="60000"/>
                    <a:lumOff val="40000"/>
                  </a:schemeClr>
                </a:solidFill>
                <a:latin typeface="Times New Roman" panose="02020603050405020304" pitchFamily="18" charset="0"/>
                <a:ea typeface="ＭＳ Ｐゴシック" pitchFamily="34" charset="-128"/>
                <a:cs typeface="Times New Roman" panose="02020603050405020304" pitchFamily="18" charset="0"/>
              </a:rPr>
              <a:t>. </a:t>
            </a:r>
          </a:p>
          <a:p>
            <a:r>
              <a:rPr lang="en-US" altLang="en-US" dirty="0">
                <a:latin typeface="Times New Roman" panose="02020603050405020304" pitchFamily="18" charset="0"/>
                <a:ea typeface="ＭＳ Ｐゴシック" pitchFamily="34" charset="-128"/>
                <a:cs typeface="Times New Roman" panose="02020603050405020304" pitchFamily="18" charset="0"/>
              </a:rPr>
              <a:t>Project Objectives </a:t>
            </a:r>
          </a:p>
          <a:p>
            <a:pPr marL="811213" lvl="1" indent="-457200">
              <a:buFont typeface="Arial" charset="0"/>
              <a:buAutoNum type="arabicPeriod"/>
            </a:pPr>
            <a:r>
              <a:rPr lang="en-US" altLang="en-US" sz="2400" dirty="0">
                <a:solidFill>
                  <a:srgbClr val="2E50FC"/>
                </a:solidFill>
                <a:latin typeface="Times New Roman" panose="02020603050405020304" pitchFamily="18" charset="0"/>
                <a:ea typeface="ＭＳ Ｐゴシック" pitchFamily="34" charset="-128"/>
                <a:cs typeface="Times New Roman" panose="02020603050405020304" pitchFamily="18" charset="0"/>
              </a:rPr>
              <a:t>Provide the air quality community with a multi-year global chemical and aerosol reanalysis using NASA Aura and A-Train measurements.</a:t>
            </a:r>
          </a:p>
          <a:p>
            <a:pPr marL="811213" lvl="1" indent="-457200">
              <a:buFont typeface="Arial" charset="0"/>
              <a:buAutoNum type="arabicPeriod"/>
            </a:pPr>
            <a:r>
              <a:rPr lang="en-US" altLang="en-US" sz="2400" dirty="0">
                <a:solidFill>
                  <a:srgbClr val="2E50FC"/>
                </a:solidFill>
                <a:latin typeface="Times New Roman" panose="02020603050405020304" pitchFamily="18" charset="0"/>
                <a:ea typeface="ＭＳ Ｐゴシック" pitchFamily="34" charset="-128"/>
                <a:cs typeface="Times New Roman" panose="02020603050405020304" pitchFamily="18" charset="0"/>
              </a:rPr>
              <a:t>Conduct regional chemical data assimilation experiments to quantify the influences in changes in NOx emissions on US air quality during the Aura period.</a:t>
            </a:r>
          </a:p>
          <a:p>
            <a:pPr marL="811213" lvl="1" indent="-457200">
              <a:buFont typeface="Arial" charset="0"/>
              <a:buAutoNum type="arabicPeriod"/>
            </a:pPr>
            <a:r>
              <a:rPr lang="en-US" altLang="en-US" sz="2400" dirty="0">
                <a:solidFill>
                  <a:srgbClr val="2E50FC"/>
                </a:solidFill>
                <a:latin typeface="Times New Roman" panose="02020603050405020304" pitchFamily="18" charset="0"/>
                <a:ea typeface="ＭＳ Ｐゴシック" pitchFamily="34" charset="-128"/>
                <a:cs typeface="Times New Roman" panose="02020603050405020304" pitchFamily="18" charset="0"/>
              </a:rPr>
              <a:t>Provide global 3 dimensional O3, CH4, N2O production and loss rates for next generation NOAA global forecast system.</a:t>
            </a:r>
          </a:p>
          <a:p>
            <a:pPr marL="811213" lvl="1" indent="-457200">
              <a:buFont typeface="Arial" charset="0"/>
              <a:buAutoNum type="arabicPeriod"/>
            </a:pPr>
            <a:r>
              <a:rPr lang="en-US" altLang="en-US" sz="2400" dirty="0">
                <a:solidFill>
                  <a:srgbClr val="2E50FC"/>
                </a:solidFill>
                <a:latin typeface="Times New Roman" panose="02020603050405020304" pitchFamily="18" charset="0"/>
                <a:ea typeface="ＭＳ Ｐゴシック" pitchFamily="34" charset="-128"/>
                <a:cs typeface="Times New Roman" panose="02020603050405020304" pitchFamily="18" charset="0"/>
              </a:rPr>
              <a:t>Collaborate with International, Federal, State and Local air quality management communities in the utilization of the Aura and A-Train measurements and reanalysis for air quality assessment activities</a:t>
            </a:r>
            <a:r>
              <a:rPr lang="en-US" altLang="en-US" sz="2400" dirty="0">
                <a:latin typeface="Times New Roman" panose="02020603050405020304" pitchFamily="18" charset="0"/>
                <a:ea typeface="ＭＳ Ｐゴシック" pitchFamily="34" charset="-128"/>
                <a:cs typeface="Times New Roman" panose="02020603050405020304" pitchFamily="18" charset="0"/>
              </a:rPr>
              <a:t>.   </a:t>
            </a:r>
          </a:p>
          <a:p>
            <a:pPr marL="284163" indent="0">
              <a:spcBef>
                <a:spcPts val="600"/>
              </a:spcBef>
              <a:buFontTx/>
              <a:buNone/>
              <a:defRPr/>
            </a:pPr>
            <a:endParaRPr lang="en-US" sz="1800" dirty="0">
              <a:solidFill>
                <a:srgbClr val="C00000"/>
              </a:solidFill>
              <a:effectLst>
                <a:outerShdw blurRad="38100" dist="38100" dir="2700000" algn="tl">
                  <a:srgbClr val="000000">
                    <a:alpha val="43137"/>
                  </a:srgbClr>
                </a:outerShdw>
              </a:effectLst>
              <a:ea typeface="ＭＳ Ｐゴシック" pitchFamily="34" charset="-128"/>
            </a:endParaRPr>
          </a:p>
          <a:p>
            <a:pPr marL="284163" indent="0">
              <a:spcBef>
                <a:spcPts val="600"/>
              </a:spcBef>
              <a:buFontTx/>
              <a:buNone/>
              <a:defRPr/>
            </a:pPr>
            <a:endParaRPr lang="en-US" sz="1800" dirty="0" smtClean="0">
              <a:solidFill>
                <a:srgbClr val="C00000"/>
              </a:solidFill>
              <a:effectLst>
                <a:outerShdw blurRad="38100" dist="38100" dir="2700000" algn="tl">
                  <a:srgbClr val="000000">
                    <a:alpha val="43137"/>
                  </a:srgbClr>
                </a:outerShdw>
              </a:effectLst>
              <a:ea typeface="ＭＳ Ｐゴシック" pitchFamily="34" charset="-128"/>
            </a:endParaRPr>
          </a:p>
          <a:p>
            <a:pPr>
              <a:buFontTx/>
              <a:buNone/>
              <a:defRPr/>
            </a:pPr>
            <a:endParaRPr lang="en-US" dirty="0" smtClean="0">
              <a:ea typeface="ＭＳ Ｐゴシック" pitchFamily="34" charset="-128"/>
            </a:endParaRPr>
          </a:p>
        </p:txBody>
      </p:sp>
      <p:sp>
        <p:nvSpPr>
          <p:cNvPr id="7171" name="Title 1"/>
          <p:cNvSpPr>
            <a:spLocks noGrp="1"/>
          </p:cNvSpPr>
          <p:nvPr>
            <p:ph type="title"/>
          </p:nvPr>
        </p:nvSpPr>
        <p:spPr bwMode="auto">
          <a:xfrm>
            <a:off x="0" y="0"/>
            <a:ext cx="9137650" cy="5334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numCol="1" anchor="ctr" anchorCtr="0" compatLnSpc="1">
            <a:prstTxWarp prst="textNoShape">
              <a:avLst/>
            </a:prstTxWarp>
            <a:normAutofit fontScale="90000"/>
          </a:bodyPr>
          <a:lstStyle/>
          <a:p>
            <a:r>
              <a:rPr lang="en-US" sz="2800" b="1" dirty="0">
                <a:latin typeface="Times New Roman" panose="02020603050405020304" pitchFamily="18" charset="0"/>
                <a:cs typeface="Times New Roman" panose="02020603050405020304" pitchFamily="18" charset="0"/>
              </a:rPr>
              <a:t>Aura Chemical Reanalysis in support Air Quality </a:t>
            </a:r>
            <a:r>
              <a:rPr lang="en-US" sz="2800" b="1" dirty="0" smtClean="0">
                <a:latin typeface="Times New Roman" panose="02020603050405020304" pitchFamily="18" charset="0"/>
                <a:cs typeface="Times New Roman" panose="02020603050405020304" pitchFamily="18" charset="0"/>
              </a:rPr>
              <a:t>Applications</a:t>
            </a:r>
            <a:endParaRPr lang="en-US" altLang="en-US" sz="2800" dirty="0" smtClean="0">
              <a:ea typeface="ＭＳ Ｐゴシック" pitchFamily="34" charset="-128"/>
              <a:cs typeface="Arial" charset="0"/>
            </a:endParaRPr>
          </a:p>
        </p:txBody>
      </p:sp>
      <p:sp>
        <p:nvSpPr>
          <p:cNvPr id="7172" name="Rectangle 3"/>
          <p:cNvSpPr txBox="1">
            <a:spLocks noChangeArrowheads="1"/>
          </p:cNvSpPr>
          <p:nvPr/>
        </p:nvSpPr>
        <p:spPr bwMode="auto">
          <a:xfrm>
            <a:off x="8628063"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lgn="r" eaLnBrk="1" hangingPunct="1"/>
            <a:r>
              <a:rPr lang="en-US" altLang="en-US" sz="1400">
                <a:solidFill>
                  <a:srgbClr val="000000"/>
                </a:solidFill>
              </a:rPr>
              <a:t>|‌ </a:t>
            </a:r>
            <a:fld id="{4F8AEB3C-DF3C-4EC4-81DD-BF07BC2910EB}" type="slidenum">
              <a:rPr lang="en-US" altLang="en-US" sz="1400">
                <a:solidFill>
                  <a:srgbClr val="000000"/>
                </a:solidFill>
              </a:rPr>
              <a:pPr algn="r" eaLnBrk="1" hangingPunct="1"/>
              <a:t>2</a:t>
            </a:fld>
            <a:endParaRPr lang="en-US" altLang="en-US" sz="1400">
              <a:solidFill>
                <a:srgbClr val="000000"/>
              </a:solidFill>
            </a:endParaRPr>
          </a:p>
        </p:txBody>
      </p:sp>
    </p:spTree>
    <p:extLst>
      <p:ext uri="{BB962C8B-B14F-4D97-AF65-F5344CB8AC3E}">
        <p14:creationId xmlns:p14="http://schemas.microsoft.com/office/powerpoint/2010/main" val="129126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748" y="1371600"/>
            <a:ext cx="5444837" cy="4401205"/>
          </a:xfrm>
          <a:prstGeom prst="rect">
            <a:avLst/>
          </a:prstGeom>
          <a:noFill/>
        </p:spPr>
        <p:txBody>
          <a:bodyPr wrap="square" rtlCol="0">
            <a:spAutoFit/>
          </a:bodyPr>
          <a:lstStyle/>
          <a:p>
            <a:pPr marL="342900" indent="-342900">
              <a:buAutoNum type="arabicParenR"/>
            </a:pPr>
            <a:r>
              <a:rPr lang="en-US"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alculate monthly mean NO</a:t>
            </a:r>
            <a:r>
              <a:rPr lang="en-US" sz="2000" baseline="-25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Jacobian (β) from a 15% NO</a:t>
            </a:r>
            <a:r>
              <a:rPr lang="en-US" sz="2000" baseline="-25000"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 emission reduction perturbation experiment following </a:t>
            </a:r>
            <a:r>
              <a:rPr lang="en-US" sz="2000" i="1" dirty="0" err="1" smtClean="0">
                <a:latin typeface="Times New Roman" panose="02020603050405020304" pitchFamily="18" charset="0"/>
                <a:cs typeface="Times New Roman" panose="02020603050405020304" pitchFamily="18" charset="0"/>
              </a:rPr>
              <a:t>Lamsal</a:t>
            </a:r>
            <a:r>
              <a:rPr lang="en-US" sz="2000" i="1" dirty="0" smtClean="0">
                <a:latin typeface="Times New Roman" panose="02020603050405020304" pitchFamily="18" charset="0"/>
                <a:cs typeface="Times New Roman" panose="02020603050405020304" pitchFamily="18" charset="0"/>
              </a:rPr>
              <a:t> et al. </a:t>
            </a:r>
            <a:r>
              <a:rPr lang="en-US" sz="2000" dirty="0" smtClean="0">
                <a:latin typeface="Times New Roman" panose="02020603050405020304" pitchFamily="18" charset="0"/>
                <a:cs typeface="Times New Roman" panose="02020603050405020304" pitchFamily="18" charset="0"/>
              </a:rPr>
              <a:t>2011</a:t>
            </a:r>
          </a:p>
          <a:p>
            <a:pPr marL="342900" indent="-342900">
              <a:buAutoNum type="arabicParenR"/>
            </a:pPr>
            <a:endParaRPr lang="en-US" sz="2000" dirty="0" smtClean="0">
              <a:latin typeface="Times New Roman" panose="02020603050405020304" pitchFamily="18" charset="0"/>
              <a:cs typeface="Times New Roman" panose="02020603050405020304" pitchFamily="18" charset="0"/>
            </a:endParaRPr>
          </a:p>
          <a:p>
            <a:pPr marL="342900" indent="-342900">
              <a:buAutoNum type="arabicParenR"/>
            </a:pPr>
            <a:r>
              <a:rPr lang="en-US"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alculate monthly mean NO</a:t>
            </a:r>
            <a:r>
              <a:rPr lang="en-US" sz="2000" baseline="-25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analysis increment using CMAQ/GSI OMI NO</a:t>
            </a:r>
            <a:r>
              <a:rPr lang="en-US" sz="2000" baseline="-25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assimilation</a:t>
            </a:r>
          </a:p>
          <a:p>
            <a:pPr marL="914400" lvl="1" indent="-457200">
              <a:buFont typeface="+mj-lt"/>
              <a:buAutoNum type="alphaLcPeriod"/>
            </a:pPr>
            <a:r>
              <a:rPr lang="en-US" sz="2000" dirty="0" smtClean="0">
                <a:latin typeface="Times New Roman" panose="02020603050405020304" pitchFamily="18" charset="0"/>
                <a:cs typeface="Times New Roman" panose="02020603050405020304" pitchFamily="18" charset="0"/>
              </a:rPr>
              <a:t> Lightning NOx sensitive background errors (to correct </a:t>
            </a:r>
            <a:r>
              <a:rPr lang="en-US" sz="2000" dirty="0" err="1" smtClean="0">
                <a:latin typeface="Times New Roman" panose="02020603050405020304" pitchFamily="18" charset="0"/>
                <a:cs typeface="Times New Roman" panose="02020603050405020304" pitchFamily="18" charset="0"/>
              </a:rPr>
              <a:t>LNOx</a:t>
            </a:r>
            <a:r>
              <a:rPr lang="en-US" sz="2000" dirty="0" smtClean="0">
                <a:latin typeface="Times New Roman" panose="02020603050405020304" pitchFamily="18" charset="0"/>
                <a:cs typeface="Times New Roman" panose="02020603050405020304" pitchFamily="18" charset="0"/>
              </a:rPr>
              <a:t> bias)</a:t>
            </a:r>
          </a:p>
          <a:p>
            <a:pPr marL="914400" lvl="1" indent="-457200">
              <a:buFont typeface="+mj-lt"/>
              <a:buAutoNum type="alphaLcPeriod"/>
            </a:pPr>
            <a:r>
              <a:rPr lang="en-US" sz="2000" dirty="0" smtClean="0">
                <a:latin typeface="Times New Roman" panose="02020603050405020304" pitchFamily="18" charset="0"/>
                <a:cs typeface="Times New Roman" panose="02020603050405020304" pitchFamily="18" charset="0"/>
              </a:rPr>
              <a:t>NEI 2011 NOx sensitive background errors (to correct NEI </a:t>
            </a:r>
            <a:r>
              <a:rPr lang="en-US" sz="2000" dirty="0" smtClean="0">
                <a:latin typeface="Times New Roman" panose="02020603050405020304" pitchFamily="18" charset="0"/>
                <a:cs typeface="Times New Roman" panose="02020603050405020304" pitchFamily="18" charset="0"/>
              </a:rPr>
              <a:t>emissions)</a:t>
            </a:r>
            <a:endParaRPr lang="en-US" sz="2000" dirty="0">
              <a:latin typeface="Times New Roman" panose="02020603050405020304" pitchFamily="18" charset="0"/>
              <a:cs typeface="Times New Roman" panose="02020603050405020304" pitchFamily="18" charset="0"/>
            </a:endParaRPr>
          </a:p>
          <a:p>
            <a:pPr marL="914400" lvl="1" indent="-457200">
              <a:buFont typeface="+mj-lt"/>
              <a:buAutoNum type="alphaLcPeriod"/>
            </a:pPr>
            <a:endParaRPr lang="en-US" sz="2000" dirty="0" smtClean="0">
              <a:latin typeface="Times New Roman" panose="02020603050405020304" pitchFamily="18" charset="0"/>
              <a:cs typeface="Times New Roman" panose="02020603050405020304" pitchFamily="18" charset="0"/>
            </a:endParaRPr>
          </a:p>
          <a:p>
            <a:pPr marL="342900" indent="-342900">
              <a:buAutoNum type="arabicParenR"/>
            </a:pPr>
            <a:r>
              <a:rPr lang="en-US" sz="2000" dirty="0">
                <a:latin typeface="Times New Roman" panose="02020603050405020304" pitchFamily="18" charset="0"/>
                <a:cs typeface="Times New Roman" panose="02020603050405020304" pitchFamily="18" charset="0"/>
              </a:rPr>
              <a:t>A</a:t>
            </a:r>
            <a:r>
              <a:rPr lang="en-US" sz="2000" dirty="0" smtClean="0">
                <a:latin typeface="Times New Roman" panose="02020603050405020304" pitchFamily="18" charset="0"/>
                <a:cs typeface="Times New Roman" panose="02020603050405020304" pitchFamily="18" charset="0"/>
              </a:rPr>
              <a:t>djust 2011 NEI NO</a:t>
            </a:r>
            <a:r>
              <a:rPr lang="en-US" sz="2000" baseline="-25000" dirty="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 emissions using Jacobian and analysis increment</a:t>
            </a:r>
            <a:endParaRPr lang="en-US" sz="2000" dirty="0">
              <a:latin typeface="Times New Roman" panose="02020603050405020304" pitchFamily="18" charset="0"/>
              <a:cs typeface="Times New Roman" panose="02020603050405020304" pitchFamily="18" charset="0"/>
            </a:endParaRPr>
          </a:p>
        </p:txBody>
      </p:sp>
      <p:pic>
        <p:nvPicPr>
          <p:cNvPr id="9"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976" t="39281" r="54224" b="54348"/>
          <a:stretch/>
        </p:blipFill>
        <p:spPr bwMode="auto">
          <a:xfrm>
            <a:off x="5847410" y="1374903"/>
            <a:ext cx="2471984" cy="914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976" t="39281" r="54224" b="54348"/>
          <a:stretch/>
        </p:blipFill>
        <p:spPr bwMode="auto">
          <a:xfrm>
            <a:off x="5943600" y="3276600"/>
            <a:ext cx="2479005" cy="91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976" t="39281" r="54224" b="54348"/>
          <a:stretch/>
        </p:blipFill>
        <p:spPr bwMode="auto">
          <a:xfrm>
            <a:off x="5943600" y="4855966"/>
            <a:ext cx="2479004" cy="91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083403" y="1386935"/>
            <a:ext cx="279431" cy="8957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07878" y="3287119"/>
            <a:ext cx="482186" cy="8957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77000" y="4877006"/>
            <a:ext cx="467591" cy="8957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396336"/>
            <a:ext cx="9144000" cy="461665"/>
          </a:xfrm>
          <a:prstGeom prst="rect">
            <a:avLst/>
          </a:prstGeom>
          <a:solidFill>
            <a:schemeClr val="bg1"/>
          </a:solidFill>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Lamsal</a:t>
            </a:r>
            <a:r>
              <a:rPr lang="en-US" sz="1200" b="1" dirty="0">
                <a:latin typeface="Times New Roman" panose="02020603050405020304" pitchFamily="18" charset="0"/>
                <a:cs typeface="Times New Roman" panose="02020603050405020304" pitchFamily="18" charset="0"/>
              </a:rPr>
              <a:t>, L. N., </a:t>
            </a:r>
            <a:r>
              <a:rPr lang="en-US" sz="1200" b="1" dirty="0" smtClean="0">
                <a:latin typeface="Times New Roman" panose="02020603050405020304" pitchFamily="18" charset="0"/>
                <a:cs typeface="Times New Roman" panose="02020603050405020304" pitchFamily="18" charset="0"/>
              </a:rPr>
              <a:t>et al. (2011</a:t>
            </a:r>
            <a:r>
              <a:rPr lang="en-US" sz="1200" b="1" dirty="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Application of </a:t>
            </a:r>
            <a:r>
              <a:rPr lang="en-US" sz="1200" b="1" dirty="0">
                <a:latin typeface="Times New Roman" panose="02020603050405020304" pitchFamily="18" charset="0"/>
                <a:cs typeface="Times New Roman" panose="02020603050405020304" pitchFamily="18" charset="0"/>
              </a:rPr>
              <a:t>satellite observations for timely updates to global </a:t>
            </a:r>
            <a:r>
              <a:rPr lang="en-US" sz="1200" b="1" dirty="0" smtClean="0">
                <a:latin typeface="Times New Roman" panose="02020603050405020304" pitchFamily="18" charset="0"/>
                <a:cs typeface="Times New Roman" panose="02020603050405020304" pitchFamily="18" charset="0"/>
              </a:rPr>
              <a:t>anthropogenic </a:t>
            </a:r>
            <a:r>
              <a:rPr lang="fr-FR" sz="1200" b="1" dirty="0" err="1" smtClean="0">
                <a:latin typeface="Times New Roman" panose="02020603050405020304" pitchFamily="18" charset="0"/>
                <a:cs typeface="Times New Roman" panose="02020603050405020304" pitchFamily="18" charset="0"/>
              </a:rPr>
              <a:t>NOx</a:t>
            </a:r>
            <a:r>
              <a:rPr lang="fr-FR" sz="1200" b="1" dirty="0" smtClean="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emission</a:t>
            </a:r>
            <a:r>
              <a:rPr lang="fr-FR" sz="1200" b="1" dirty="0">
                <a:latin typeface="Times New Roman" panose="02020603050405020304" pitchFamily="18" charset="0"/>
                <a:cs typeface="Times New Roman" panose="02020603050405020304" pitchFamily="18" charset="0"/>
              </a:rPr>
              <a:t> inventories, </a:t>
            </a:r>
            <a:r>
              <a:rPr lang="fr-FR" sz="1200" b="1" dirty="0" err="1">
                <a:latin typeface="Times New Roman" panose="02020603050405020304" pitchFamily="18" charset="0"/>
                <a:cs typeface="Times New Roman" panose="02020603050405020304" pitchFamily="18" charset="0"/>
              </a:rPr>
              <a:t>Geophys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Res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Lett</a:t>
            </a:r>
            <a:r>
              <a:rPr lang="fr-FR" sz="1200" b="1" dirty="0">
                <a:latin typeface="Times New Roman" panose="02020603050405020304" pitchFamily="18" charset="0"/>
                <a:cs typeface="Times New Roman" panose="02020603050405020304" pitchFamily="18" charset="0"/>
              </a:rPr>
              <a:t>., </a:t>
            </a:r>
            <a:r>
              <a:rPr lang="fr-FR" sz="1200" b="1" dirty="0" smtClean="0">
                <a:latin typeface="Times New Roman" panose="02020603050405020304" pitchFamily="18" charset="0"/>
                <a:cs typeface="Times New Roman" panose="02020603050405020304" pitchFamily="18" charset="0"/>
              </a:rPr>
              <a:t>38, </a:t>
            </a:r>
            <a:r>
              <a:rPr lang="en-US" sz="1200" b="1" dirty="0" smtClean="0">
                <a:latin typeface="Times New Roman" panose="02020603050405020304" pitchFamily="18" charset="0"/>
                <a:cs typeface="Times New Roman" panose="02020603050405020304" pitchFamily="18" charset="0"/>
              </a:rPr>
              <a:t>L05810</a:t>
            </a:r>
            <a:r>
              <a:rPr lang="en-US" sz="1200" b="1" dirty="0">
                <a:latin typeface="Times New Roman" panose="02020603050405020304" pitchFamily="18" charset="0"/>
                <a:cs typeface="Times New Roman" panose="02020603050405020304" pitchFamily="18" charset="0"/>
              </a:rPr>
              <a:t>, doi:10.1029/2010GL046476.</a:t>
            </a:r>
          </a:p>
        </p:txBody>
      </p:sp>
      <p:sp>
        <p:nvSpPr>
          <p:cNvPr id="15" name="Rectangle 14"/>
          <p:cNvSpPr/>
          <p:nvPr/>
        </p:nvSpPr>
        <p:spPr>
          <a:xfrm>
            <a:off x="38100" y="0"/>
            <a:ext cx="7048500" cy="461665"/>
          </a:xfrm>
          <a:prstGeom prst="rect">
            <a:avLst/>
          </a:prstGeom>
        </p:spPr>
        <p:txBody>
          <a:bodyPr wrap="square">
            <a:spAutoFit/>
          </a:bodyPr>
          <a:lstStyle/>
          <a:p>
            <a:r>
              <a:rPr lang="en-US" altLang="en-US" sz="2400" b="1" dirty="0">
                <a:latin typeface="Times New Roman" panose="02020603050405020304" pitchFamily="18" charset="0"/>
                <a:ea typeface="ＭＳ Ｐゴシック" pitchFamily="34" charset="-128"/>
                <a:cs typeface="Times New Roman" panose="02020603050405020304" pitchFamily="18" charset="0"/>
              </a:rPr>
              <a:t>CMAQ/GSI NOx emission adjustment experiments </a:t>
            </a:r>
            <a:endParaRPr lang="en-US" sz="2400" b="1" dirty="0"/>
          </a:p>
        </p:txBody>
      </p:sp>
    </p:spTree>
    <p:extLst>
      <p:ext uri="{BB962C8B-B14F-4D97-AF65-F5344CB8AC3E}">
        <p14:creationId xmlns:p14="http://schemas.microsoft.com/office/powerpoint/2010/main" val="1689273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eans\users$\bpierce\Data\Documents\Attachments\jul_20\CMAQ.GSINO2.5x.allemis_NEI2011.with.lnox.adjustment.July.2011.June.20.start.png"/>
          <p:cNvPicPr>
            <a:picLocks noChangeArrowheads="1"/>
          </p:cNvPicPr>
          <p:nvPr/>
        </p:nvPicPr>
        <p:blipFill rotWithShape="1">
          <a:blip r:embed="rId2">
            <a:extLst>
              <a:ext uri="{28A0092B-C50C-407E-A947-70E740481C1C}">
                <a14:useLocalDpi xmlns:a14="http://schemas.microsoft.com/office/drawing/2010/main" val="0"/>
              </a:ext>
            </a:extLst>
          </a:blip>
          <a:srcRect l="10500" t="15999" r="15502" b="15999"/>
          <a:stretch/>
        </p:blipFill>
        <p:spPr bwMode="auto">
          <a:xfrm>
            <a:off x="2510445" y="1025236"/>
            <a:ext cx="6633556" cy="52647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70258" y="762000"/>
            <a:ext cx="3778407"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July 2011 analysis increment</a:t>
            </a:r>
            <a:endParaRPr lang="en-US" sz="2000" b="1" dirty="0">
              <a:latin typeface="Times New Roman" panose="02020603050405020304" pitchFamily="18" charset="0"/>
              <a:cs typeface="Times New Roman" panose="02020603050405020304" pitchFamily="18" charset="0"/>
            </a:endParaRPr>
          </a:p>
        </p:txBody>
      </p:sp>
      <p:pic>
        <p:nvPicPr>
          <p:cNvPr id="8" name="Picture 3" descr="\\beans\users$\bpierce\Data\Documents\Attachments\jul_20\CMAQ.GSINO2.5x.allemis_NEI2011.July.2011.png"/>
          <p:cNvPicPr>
            <a:picLocks noChangeArrowheads="1"/>
          </p:cNvPicPr>
          <p:nvPr/>
        </p:nvPicPr>
        <p:blipFill rotWithShape="1">
          <a:blip r:embed="rId3">
            <a:extLst>
              <a:ext uri="{28A0092B-C50C-407E-A947-70E740481C1C}">
                <a14:useLocalDpi xmlns:a14="http://schemas.microsoft.com/office/drawing/2010/main" val="0"/>
              </a:ext>
            </a:extLst>
          </a:blip>
          <a:srcRect l="47994" t="88008" r="8006" b="3990"/>
          <a:stretch/>
        </p:blipFill>
        <p:spPr bwMode="auto">
          <a:xfrm>
            <a:off x="3153697" y="5979520"/>
            <a:ext cx="5411530" cy="8784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282332" y="5741723"/>
            <a:ext cx="232757" cy="39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53697" y="5915022"/>
            <a:ext cx="232757" cy="39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00" y="0"/>
            <a:ext cx="7048500" cy="461665"/>
          </a:xfrm>
          <a:prstGeom prst="rect">
            <a:avLst/>
          </a:prstGeom>
        </p:spPr>
        <p:txBody>
          <a:bodyPr wrap="square">
            <a:spAutoFit/>
          </a:bodyPr>
          <a:lstStyle/>
          <a:p>
            <a:r>
              <a:rPr lang="en-US" altLang="en-US" sz="2400" b="1" dirty="0">
                <a:latin typeface="Times New Roman" panose="02020603050405020304" pitchFamily="18" charset="0"/>
                <a:ea typeface="ＭＳ Ｐゴシック" pitchFamily="34" charset="-128"/>
                <a:cs typeface="Times New Roman" panose="02020603050405020304" pitchFamily="18" charset="0"/>
              </a:rPr>
              <a:t>CMAQ/GSI NOx emission adjustment experiments </a:t>
            </a:r>
            <a:endParaRPr lang="en-US" sz="2400" b="1" dirty="0"/>
          </a:p>
        </p:txBody>
      </p:sp>
      <p:cxnSp>
        <p:nvCxnSpPr>
          <p:cNvPr id="13" name="Straight Arrow Connector 12"/>
          <p:cNvCxnSpPr/>
          <p:nvPr/>
        </p:nvCxnSpPr>
        <p:spPr>
          <a:xfrm flipV="1">
            <a:off x="2646218" y="2971800"/>
            <a:ext cx="4059382" cy="8943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660265" y="3873655"/>
            <a:ext cx="997335" cy="3935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660265" y="2438400"/>
            <a:ext cx="3588135" cy="1427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54182" y="3128434"/>
            <a:ext cx="2092036" cy="163121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Analysis increment adjusts NO2 columns  downward in urban areas</a:t>
            </a:r>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29177" y="5232838"/>
            <a:ext cx="3027687" cy="707886"/>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(with adjusted lightning NO</a:t>
            </a:r>
            <a:r>
              <a:rPr lang="en-US" sz="2000" baseline="-25000"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 emissions)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086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46938" y="1028671"/>
            <a:ext cx="2706130" cy="400110"/>
          </a:xfrm>
          <a:prstGeom prst="rect">
            <a:avLst/>
          </a:prstGeom>
          <a:noFill/>
        </p:spPr>
        <p:txBody>
          <a:bodyPr wrap="square" rtlCol="0">
            <a:spAutoFit/>
          </a:bodyPr>
          <a:lstStyle/>
          <a:p>
            <a:r>
              <a:rPr lang="en-US" sz="2000" dirty="0" smtClean="0">
                <a:solidFill>
                  <a:schemeClr val="bg1"/>
                </a:solidFill>
              </a:rPr>
              <a:t>July 2011 OMI NO</a:t>
            </a:r>
            <a:r>
              <a:rPr lang="en-US" sz="2000" baseline="-25000" dirty="0" smtClean="0">
                <a:solidFill>
                  <a:schemeClr val="bg1"/>
                </a:solidFill>
              </a:rPr>
              <a:t>2</a:t>
            </a:r>
            <a:endParaRPr lang="en-US" sz="2000" baseline="-25000" dirty="0">
              <a:solidFill>
                <a:schemeClr val="bg1"/>
              </a:solidFill>
            </a:endParaRPr>
          </a:p>
        </p:txBody>
      </p:sp>
      <p:sp>
        <p:nvSpPr>
          <p:cNvPr id="15" name="Rectangle 14"/>
          <p:cNvSpPr/>
          <p:nvPr/>
        </p:nvSpPr>
        <p:spPr>
          <a:xfrm>
            <a:off x="3128618" y="2767703"/>
            <a:ext cx="4703382" cy="3419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332470" y="5751577"/>
            <a:ext cx="232757" cy="39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323040" y="5807365"/>
            <a:ext cx="232757" cy="39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4397" t="16665" r="14560" b="16666"/>
          <a:stretch/>
        </p:blipFill>
        <p:spPr>
          <a:xfrm>
            <a:off x="2871836" y="1037597"/>
            <a:ext cx="5515334" cy="4968769"/>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3118" t="87098" r="8252" b="3958"/>
          <a:stretch/>
        </p:blipFill>
        <p:spPr>
          <a:xfrm>
            <a:off x="3155229" y="5670545"/>
            <a:ext cx="4650161" cy="1033369"/>
          </a:xfrm>
          <a:prstGeom prst="rect">
            <a:avLst/>
          </a:prstGeom>
        </p:spPr>
      </p:pic>
      <p:sp>
        <p:nvSpPr>
          <p:cNvPr id="3" name="TextBox 2"/>
          <p:cNvSpPr txBox="1"/>
          <p:nvPr/>
        </p:nvSpPr>
        <p:spPr>
          <a:xfrm>
            <a:off x="217449" y="2163337"/>
            <a:ext cx="2654387" cy="230832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hade val="50000"/>
              </a:schemeClr>
            </a:solidFill>
          </a:ln>
        </p:spPr>
        <p:txBody>
          <a:bodyPr wrap="square" rtlCol="0">
            <a:spAutoFit/>
          </a:bodyPr>
          <a:lstStyle/>
          <a:p>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ransportation-related </a:t>
            </a:r>
            <a:r>
              <a:rPr lang="en-US" dirty="0">
                <a:latin typeface="Times New Roman" panose="02020603050405020304" pitchFamily="18" charset="0"/>
                <a:cs typeface="Times New Roman" panose="02020603050405020304" pitchFamily="18" charset="0"/>
              </a:rPr>
              <a:t>NO</a:t>
            </a:r>
            <a:r>
              <a:rPr lang="en-US" baseline="-25000"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emissions ~ 0.3 </a:t>
            </a:r>
            <a:r>
              <a:rPr lang="en-US" dirty="0" smtClean="0">
                <a:latin typeface="Times New Roman" panose="02020603050405020304" pitchFamily="18" charset="0"/>
                <a:cs typeface="Times New Roman" panose="02020603050405020304" pitchFamily="18" charset="0"/>
              </a:rPr>
              <a:t>moles/sec </a:t>
            </a:r>
          </a:p>
          <a:p>
            <a:r>
              <a:rPr lang="en-US" dirty="0" smtClean="0">
                <a:latin typeface="Times New Roman" panose="02020603050405020304" pitchFamily="18" charset="0"/>
                <a:cs typeface="Times New Roman" panose="02020603050405020304" pitchFamily="18" charset="0"/>
              </a:rPr>
              <a:t>(~30% adjustment)</a:t>
            </a:r>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NO</a:t>
            </a:r>
            <a:r>
              <a:rPr lang="en-US" baseline="-25000" dirty="0" smtClean="0">
                <a:latin typeface="Times New Roman" panose="02020603050405020304" pitchFamily="18" charset="0"/>
                <a:cs typeface="Times New Roman" panose="02020603050405020304" pitchFamily="18" charset="0"/>
              </a:rPr>
              <a:t>X</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emissions in urban areas ≥ 2 </a:t>
            </a:r>
            <a:r>
              <a:rPr lang="en-US" dirty="0" smtClean="0">
                <a:latin typeface="Times New Roman" panose="02020603050405020304" pitchFamily="18" charset="0"/>
                <a:cs typeface="Times New Roman" panose="02020603050405020304" pitchFamily="18" charset="0"/>
              </a:rPr>
              <a:t>moles/sec </a:t>
            </a:r>
          </a:p>
          <a:p>
            <a:r>
              <a:rPr lang="en-US" dirty="0" smtClean="0">
                <a:latin typeface="Times New Roman" panose="02020603050405020304" pitchFamily="18" charset="0"/>
                <a:cs typeface="Times New Roman" panose="02020603050405020304" pitchFamily="18" charset="0"/>
              </a:rPr>
              <a:t>(~10% adjustment)</a:t>
            </a:r>
            <a:endParaRPr lang="en-US" dirty="0">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2871836" y="3733800"/>
            <a:ext cx="3601447" cy="3409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871836" y="3733800"/>
            <a:ext cx="683961" cy="3189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871836" y="2622379"/>
            <a:ext cx="1975102" cy="2152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971800" y="1107100"/>
            <a:ext cx="5638799"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July 2011 NEI area-source emissions adjustment</a:t>
            </a:r>
            <a:endParaRPr lang="en-US" sz="20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38100" y="0"/>
            <a:ext cx="7048500" cy="461665"/>
          </a:xfrm>
          <a:prstGeom prst="rect">
            <a:avLst/>
          </a:prstGeom>
        </p:spPr>
        <p:txBody>
          <a:bodyPr wrap="square">
            <a:spAutoFit/>
          </a:bodyPr>
          <a:lstStyle/>
          <a:p>
            <a:r>
              <a:rPr lang="en-US" altLang="en-US" sz="2400" b="1" dirty="0">
                <a:latin typeface="Times New Roman" panose="02020603050405020304" pitchFamily="18" charset="0"/>
                <a:ea typeface="ＭＳ Ｐゴシック" pitchFamily="34" charset="-128"/>
                <a:cs typeface="Times New Roman" panose="02020603050405020304" pitchFamily="18" charset="0"/>
              </a:rPr>
              <a:t>CMAQ/GSI NOx emission adjustment experiments </a:t>
            </a:r>
            <a:endParaRPr lang="en-US" sz="2400" b="1" dirty="0"/>
          </a:p>
        </p:txBody>
      </p:sp>
    </p:spTree>
    <p:extLst>
      <p:ext uri="{BB962C8B-B14F-4D97-AF65-F5344CB8AC3E}">
        <p14:creationId xmlns:p14="http://schemas.microsoft.com/office/powerpoint/2010/main" val="17851646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192" t="18099" r="4237" b="31261"/>
          <a:stretch/>
        </p:blipFill>
        <p:spPr>
          <a:xfrm>
            <a:off x="0" y="4325112"/>
            <a:ext cx="4251960" cy="253288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243" t="17994" r="4183" b="31336"/>
          <a:stretch/>
        </p:blipFill>
        <p:spPr>
          <a:xfrm>
            <a:off x="74141" y="703431"/>
            <a:ext cx="4249667" cy="2533135"/>
          </a:xfrm>
          <a:prstGeom prst="rect">
            <a:avLst/>
          </a:prstGeom>
        </p:spPr>
      </p:pic>
      <p:grpSp>
        <p:nvGrpSpPr>
          <p:cNvPr id="14" name="Group 13"/>
          <p:cNvGrpSpPr/>
          <p:nvPr/>
        </p:nvGrpSpPr>
        <p:grpSpPr>
          <a:xfrm>
            <a:off x="204187" y="3200400"/>
            <a:ext cx="3986813" cy="828460"/>
            <a:chOff x="274090" y="4716098"/>
            <a:chExt cx="5315751" cy="828460"/>
          </a:xfrm>
        </p:grpSpPr>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0321" t="78352" r="20321" b="10673"/>
            <a:stretch/>
          </p:blipFill>
          <p:spPr>
            <a:xfrm>
              <a:off x="274090" y="4716098"/>
              <a:ext cx="5315751" cy="759393"/>
            </a:xfrm>
            <a:prstGeom prst="rect">
              <a:avLst/>
            </a:prstGeom>
          </p:spPr>
        </p:pic>
        <p:sp>
          <p:nvSpPr>
            <p:cNvPr id="12" name="TextBox 11"/>
            <p:cNvSpPr txBox="1"/>
            <p:nvPr/>
          </p:nvSpPr>
          <p:spPr>
            <a:xfrm>
              <a:off x="2082113" y="5267559"/>
              <a:ext cx="1655805" cy="276999"/>
            </a:xfrm>
            <a:prstGeom prst="rect">
              <a:avLst/>
            </a:prstGeom>
            <a:noFill/>
          </p:spPr>
          <p:txBody>
            <a:bodyPr wrap="square" rtlCol="0">
              <a:spAutoFit/>
            </a:bodyPr>
            <a:lstStyle/>
            <a:p>
              <a:r>
                <a:rPr lang="en-US" sz="1200" b="1" dirty="0" smtClean="0">
                  <a:cs typeface="Times New Roman" panose="02020603050405020304" pitchFamily="18" charset="0"/>
                </a:rPr>
                <a:t>molecules/cm</a:t>
              </a:r>
              <a:r>
                <a:rPr lang="en-US" sz="1200" b="1" baseline="30000" dirty="0" smtClean="0">
                  <a:cs typeface="Times New Roman" panose="02020603050405020304" pitchFamily="18" charset="0"/>
                </a:rPr>
                <a:t>2</a:t>
              </a:r>
              <a:endParaRPr lang="en-US" sz="1200" b="1" baseline="30000" dirty="0">
                <a:cs typeface="Times New Roman" panose="02020603050405020304" pitchFamily="18" charset="0"/>
              </a:endParaRPr>
            </a:p>
          </p:txBody>
        </p:sp>
      </p:grpSp>
      <p:sp>
        <p:nvSpPr>
          <p:cNvPr id="17" name="TextBox 16"/>
          <p:cNvSpPr txBox="1"/>
          <p:nvPr/>
        </p:nvSpPr>
        <p:spPr>
          <a:xfrm>
            <a:off x="0" y="4058280"/>
            <a:ext cx="4497858" cy="369332"/>
          </a:xfrm>
          <a:prstGeom prst="rect">
            <a:avLst/>
          </a:prstGeom>
          <a:noFill/>
        </p:spPr>
        <p:txBody>
          <a:bodyPr wrap="square" rtlCol="0">
            <a:spAutoFit/>
          </a:bodyPr>
          <a:lstStyle/>
          <a:p>
            <a:pPr algn="ctr"/>
            <a:r>
              <a:rPr lang="en-US" dirty="0" smtClean="0"/>
              <a:t>July 2011 average CMAQ</a:t>
            </a:r>
            <a:r>
              <a:rPr lang="en-US" dirty="0"/>
              <a:t> </a:t>
            </a:r>
            <a:r>
              <a:rPr lang="en-US" dirty="0" smtClean="0"/>
              <a:t>(original emissions)</a:t>
            </a:r>
            <a:endParaRPr lang="en-US" dirty="0"/>
          </a:p>
        </p:txBody>
      </p:sp>
      <p:sp>
        <p:nvSpPr>
          <p:cNvPr id="18" name="TextBox 17"/>
          <p:cNvSpPr txBox="1"/>
          <p:nvPr/>
        </p:nvSpPr>
        <p:spPr>
          <a:xfrm>
            <a:off x="647348" y="457200"/>
            <a:ext cx="3067565" cy="369332"/>
          </a:xfrm>
          <a:prstGeom prst="rect">
            <a:avLst/>
          </a:prstGeom>
          <a:noFill/>
        </p:spPr>
        <p:txBody>
          <a:bodyPr wrap="square" rtlCol="0">
            <a:spAutoFit/>
          </a:bodyPr>
          <a:lstStyle/>
          <a:p>
            <a:pPr algn="ctr"/>
            <a:r>
              <a:rPr lang="en-US" dirty="0" smtClean="0"/>
              <a:t>July 2011 average OMI NO2</a:t>
            </a:r>
            <a:endParaRPr lang="en-US" dirty="0"/>
          </a:p>
        </p:txBody>
      </p:sp>
      <p:grpSp>
        <p:nvGrpSpPr>
          <p:cNvPr id="2" name="Group 1"/>
          <p:cNvGrpSpPr/>
          <p:nvPr/>
        </p:nvGrpSpPr>
        <p:grpSpPr>
          <a:xfrm>
            <a:off x="5327650" y="2209800"/>
            <a:ext cx="3771900" cy="4608576"/>
            <a:chOff x="918972" y="1170432"/>
            <a:chExt cx="3771900" cy="4608576"/>
          </a:xfrm>
        </p:grpSpPr>
        <p:grpSp>
          <p:nvGrpSpPr>
            <p:cNvPr id="10" name="Group 9"/>
            <p:cNvGrpSpPr/>
            <p:nvPr/>
          </p:nvGrpSpPr>
          <p:grpSpPr>
            <a:xfrm>
              <a:off x="918972" y="1170432"/>
              <a:ext cx="3771900" cy="4608576"/>
              <a:chOff x="1225296" y="1170432"/>
              <a:chExt cx="5029200" cy="4608576"/>
            </a:xfrm>
          </p:grpSpPr>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86" t="9487" r="5899" b="4359"/>
              <a:stretch/>
            </p:blipFill>
            <p:spPr>
              <a:xfrm>
                <a:off x="1225296" y="1170432"/>
                <a:ext cx="5029200" cy="4608576"/>
              </a:xfrm>
              <a:prstGeom prst="rect">
                <a:avLst/>
              </a:prstGeom>
            </p:spPr>
          </p:pic>
          <p:cxnSp>
            <p:nvCxnSpPr>
              <p:cNvPr id="16" name="Straight Connector 15"/>
              <p:cNvCxnSpPr/>
              <p:nvPr/>
            </p:nvCxnSpPr>
            <p:spPr>
              <a:xfrm flipH="1">
                <a:off x="2030279" y="1313206"/>
                <a:ext cx="3730441" cy="37392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096932" y="4251960"/>
                <a:ext cx="1237535" cy="7906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flipV="1">
                <a:off x="4007224" y="5522431"/>
                <a:ext cx="336176" cy="205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V="1">
                <a:off x="3264408" y="5522976"/>
                <a:ext cx="336176" cy="205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187665" y="3762443"/>
                <a:ext cx="1519517" cy="369332"/>
              </a:xfrm>
              <a:prstGeom prst="rect">
                <a:avLst/>
              </a:prstGeom>
              <a:noFill/>
            </p:spPr>
            <p:txBody>
              <a:bodyPr wrap="square" rtlCol="0">
                <a:spAutoFit/>
              </a:bodyPr>
              <a:lstStyle/>
              <a:p>
                <a:r>
                  <a:rPr lang="en-US" dirty="0" smtClean="0"/>
                  <a:t>R = 0.61</a:t>
                </a:r>
                <a:endParaRPr lang="en-US" dirty="0"/>
              </a:p>
            </p:txBody>
          </p:sp>
        </p:grpSp>
        <p:sp>
          <p:nvSpPr>
            <p:cNvPr id="23" name="TextBox 22"/>
            <p:cNvSpPr txBox="1"/>
            <p:nvPr/>
          </p:nvSpPr>
          <p:spPr>
            <a:xfrm>
              <a:off x="1539808" y="1271165"/>
              <a:ext cx="3024910" cy="923330"/>
            </a:xfrm>
            <a:prstGeom prst="rect">
              <a:avLst/>
            </a:prstGeom>
            <a:noFill/>
          </p:spPr>
          <p:txBody>
            <a:bodyPr wrap="square" rtlCol="0">
              <a:spAutoFit/>
            </a:bodyPr>
            <a:lstStyle/>
            <a:p>
              <a:r>
                <a:rPr lang="en-US" dirty="0" smtClean="0"/>
                <a:t>mean bias =  </a:t>
              </a:r>
              <a:br>
                <a:rPr lang="en-US" dirty="0" smtClean="0"/>
              </a:br>
              <a:r>
                <a:rPr lang="en-US" dirty="0" smtClean="0"/>
                <a:t>           -0.84 x 10</a:t>
              </a:r>
              <a:r>
                <a:rPr lang="en-US" baseline="30000" dirty="0" smtClean="0"/>
                <a:t>15</a:t>
              </a:r>
              <a:r>
                <a:rPr lang="en-US" dirty="0" smtClean="0"/>
                <a:t> </a:t>
              </a:r>
              <a:r>
                <a:rPr lang="en-US" dirty="0"/>
                <a:t>m</a:t>
              </a:r>
              <a:r>
                <a:rPr lang="en-US" dirty="0" smtClean="0"/>
                <a:t>olecules/cm</a:t>
              </a:r>
              <a:r>
                <a:rPr lang="en-US" baseline="30000" dirty="0" smtClean="0"/>
                <a:t>2</a:t>
              </a:r>
              <a:endParaRPr lang="en-US" baseline="30000" dirty="0"/>
            </a:p>
          </p:txBody>
        </p:sp>
      </p:grpSp>
      <p:sp>
        <p:nvSpPr>
          <p:cNvPr id="24" name="Rectangle 23"/>
          <p:cNvSpPr/>
          <p:nvPr/>
        </p:nvSpPr>
        <p:spPr>
          <a:xfrm>
            <a:off x="38100" y="0"/>
            <a:ext cx="7048500" cy="461665"/>
          </a:xfrm>
          <a:prstGeom prst="rect">
            <a:avLst/>
          </a:prstGeom>
        </p:spPr>
        <p:txBody>
          <a:bodyPr wrap="square">
            <a:spAutoFit/>
          </a:bodyPr>
          <a:lstStyle/>
          <a:p>
            <a:r>
              <a:rPr lang="en-US" altLang="en-US" sz="2400" b="1" dirty="0">
                <a:latin typeface="Times New Roman" panose="02020603050405020304" pitchFamily="18" charset="0"/>
                <a:ea typeface="ＭＳ Ｐゴシック" pitchFamily="34" charset="-128"/>
                <a:cs typeface="Times New Roman" panose="02020603050405020304" pitchFamily="18" charset="0"/>
              </a:rPr>
              <a:t>CMAQ/GSI NOx emission adjustment experiments </a:t>
            </a:r>
            <a:endParaRPr lang="en-US" sz="2400" b="1" dirty="0"/>
          </a:p>
        </p:txBody>
      </p:sp>
      <p:sp>
        <p:nvSpPr>
          <p:cNvPr id="25" name="TextBox 24"/>
          <p:cNvSpPr txBox="1"/>
          <p:nvPr/>
        </p:nvSpPr>
        <p:spPr>
          <a:xfrm>
            <a:off x="6970351" y="6465967"/>
            <a:ext cx="838200" cy="369332"/>
          </a:xfrm>
          <a:prstGeom prst="rect">
            <a:avLst/>
          </a:prstGeom>
          <a:solidFill>
            <a:schemeClr val="bg1"/>
          </a:solidFill>
        </p:spPr>
        <p:txBody>
          <a:bodyPr wrap="square" rtlCol="0">
            <a:spAutoFit/>
          </a:bodyPr>
          <a:lstStyle/>
          <a:p>
            <a:pPr algn="ctr"/>
            <a:r>
              <a:rPr lang="en-US" dirty="0" smtClean="0"/>
              <a:t>OMI</a:t>
            </a:r>
            <a:endParaRPr lang="en-US" dirty="0"/>
          </a:p>
        </p:txBody>
      </p:sp>
    </p:spTree>
    <p:extLst>
      <p:ext uri="{BB962C8B-B14F-4D97-AF65-F5344CB8AC3E}">
        <p14:creationId xmlns:p14="http://schemas.microsoft.com/office/powerpoint/2010/main" val="1483230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95068" y="1606378"/>
            <a:ext cx="3067565" cy="369332"/>
          </a:xfrm>
          <a:prstGeom prst="rect">
            <a:avLst/>
          </a:prstGeom>
          <a:noFill/>
        </p:spPr>
        <p:txBody>
          <a:bodyPr wrap="square" rtlCol="0">
            <a:spAutoFit/>
          </a:bodyPr>
          <a:lstStyle/>
          <a:p>
            <a:pPr algn="ctr"/>
            <a:r>
              <a:rPr lang="en-US" dirty="0" smtClean="0"/>
              <a:t>July 2011 average observed</a:t>
            </a:r>
            <a:endParaRPr lang="en-US" dirty="0"/>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8192" t="18099" r="4238" b="31261"/>
          <a:stretch/>
        </p:blipFill>
        <p:spPr>
          <a:xfrm>
            <a:off x="0" y="4325112"/>
            <a:ext cx="4251960" cy="2532888"/>
          </a:xfrm>
          <a:prstGeom prst="rect">
            <a:avLst/>
          </a:prstGeom>
        </p:spPr>
      </p:pic>
      <p:grpSp>
        <p:nvGrpSpPr>
          <p:cNvPr id="2" name="Group 1"/>
          <p:cNvGrpSpPr/>
          <p:nvPr/>
        </p:nvGrpSpPr>
        <p:grpSpPr>
          <a:xfrm>
            <a:off x="5314950" y="2198624"/>
            <a:ext cx="3771900" cy="4608576"/>
            <a:chOff x="918972" y="1170432"/>
            <a:chExt cx="3771900" cy="4608576"/>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6" t="9487" r="5899" b="4359"/>
            <a:stretch/>
          </p:blipFill>
          <p:spPr>
            <a:xfrm>
              <a:off x="918972" y="1170432"/>
              <a:ext cx="3771900" cy="4608576"/>
            </a:xfrm>
            <a:prstGeom prst="rect">
              <a:avLst/>
            </a:prstGeom>
          </p:spPr>
        </p:pic>
        <p:cxnSp>
          <p:nvCxnSpPr>
            <p:cNvPr id="11" name="Straight Connector 10"/>
            <p:cNvCxnSpPr/>
            <p:nvPr/>
          </p:nvCxnSpPr>
          <p:spPr>
            <a:xfrm flipH="1">
              <a:off x="1522710" y="1313207"/>
              <a:ext cx="2797831" cy="37392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22710" y="4131775"/>
              <a:ext cx="1051663" cy="92067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2710" y="1344928"/>
              <a:ext cx="3024910" cy="923330"/>
            </a:xfrm>
            <a:prstGeom prst="rect">
              <a:avLst/>
            </a:prstGeom>
            <a:noFill/>
          </p:spPr>
          <p:txBody>
            <a:bodyPr wrap="square" rtlCol="0">
              <a:spAutoFit/>
            </a:bodyPr>
            <a:lstStyle/>
            <a:p>
              <a:r>
                <a:rPr lang="en-US" dirty="0" smtClean="0"/>
                <a:t>mean bias =  </a:t>
              </a:r>
              <a:br>
                <a:rPr lang="en-US" dirty="0" smtClean="0"/>
              </a:br>
              <a:r>
                <a:rPr lang="en-US" dirty="0" smtClean="0"/>
                <a:t>          -0.46 x 10</a:t>
              </a:r>
              <a:r>
                <a:rPr lang="en-US" baseline="30000" dirty="0" smtClean="0"/>
                <a:t>15</a:t>
              </a:r>
              <a:r>
                <a:rPr lang="en-US" dirty="0" smtClean="0"/>
                <a:t> </a:t>
              </a:r>
              <a:r>
                <a:rPr lang="en-US" dirty="0"/>
                <a:t>m</a:t>
              </a:r>
              <a:r>
                <a:rPr lang="en-US" dirty="0" smtClean="0"/>
                <a:t>olecules/cm</a:t>
              </a:r>
              <a:r>
                <a:rPr lang="en-US" baseline="30000" dirty="0" smtClean="0"/>
                <a:t>2</a:t>
              </a:r>
              <a:endParaRPr lang="en-US" baseline="30000" dirty="0"/>
            </a:p>
          </p:txBody>
        </p:sp>
        <p:sp>
          <p:nvSpPr>
            <p:cNvPr id="21" name="TextBox 20"/>
            <p:cNvSpPr txBox="1"/>
            <p:nvPr/>
          </p:nvSpPr>
          <p:spPr>
            <a:xfrm>
              <a:off x="3140749" y="3762443"/>
              <a:ext cx="1139638" cy="369332"/>
            </a:xfrm>
            <a:prstGeom prst="rect">
              <a:avLst/>
            </a:prstGeom>
            <a:noFill/>
          </p:spPr>
          <p:txBody>
            <a:bodyPr wrap="square" rtlCol="0">
              <a:spAutoFit/>
            </a:bodyPr>
            <a:lstStyle/>
            <a:p>
              <a:r>
                <a:rPr lang="en-US" dirty="0" smtClean="0"/>
                <a:t>R = 0.66</a:t>
              </a:r>
              <a:endParaRPr lang="en-US" dirty="0"/>
            </a:p>
          </p:txBody>
        </p:sp>
      </p:gr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8243" t="17994" r="4183" b="31336"/>
          <a:stretch/>
        </p:blipFill>
        <p:spPr>
          <a:xfrm>
            <a:off x="74141" y="703431"/>
            <a:ext cx="4249667" cy="2533135"/>
          </a:xfrm>
          <a:prstGeom prst="rect">
            <a:avLst/>
          </a:prstGeom>
        </p:spPr>
      </p:pic>
      <p:sp>
        <p:nvSpPr>
          <p:cNvPr id="23" name="TextBox 22"/>
          <p:cNvSpPr txBox="1"/>
          <p:nvPr/>
        </p:nvSpPr>
        <p:spPr>
          <a:xfrm>
            <a:off x="647348" y="457200"/>
            <a:ext cx="3067565" cy="369332"/>
          </a:xfrm>
          <a:prstGeom prst="rect">
            <a:avLst/>
          </a:prstGeom>
          <a:noFill/>
        </p:spPr>
        <p:txBody>
          <a:bodyPr wrap="square" rtlCol="0">
            <a:spAutoFit/>
          </a:bodyPr>
          <a:lstStyle/>
          <a:p>
            <a:pPr algn="ctr"/>
            <a:r>
              <a:rPr lang="en-US" dirty="0" smtClean="0"/>
              <a:t>July 2011 average OMI NO2</a:t>
            </a:r>
            <a:endParaRPr lang="en-US" dirty="0"/>
          </a:p>
        </p:txBody>
      </p:sp>
      <p:grpSp>
        <p:nvGrpSpPr>
          <p:cNvPr id="24" name="Group 23"/>
          <p:cNvGrpSpPr/>
          <p:nvPr/>
        </p:nvGrpSpPr>
        <p:grpSpPr>
          <a:xfrm>
            <a:off x="204187" y="3200400"/>
            <a:ext cx="3986813" cy="828460"/>
            <a:chOff x="274090" y="4716098"/>
            <a:chExt cx="5315751" cy="828460"/>
          </a:xfrm>
        </p:grpSpPr>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l="20321" t="78352" r="20321" b="10673"/>
            <a:stretch/>
          </p:blipFill>
          <p:spPr>
            <a:xfrm>
              <a:off x="274090" y="4716098"/>
              <a:ext cx="5315751" cy="759393"/>
            </a:xfrm>
            <a:prstGeom prst="rect">
              <a:avLst/>
            </a:prstGeom>
          </p:spPr>
        </p:pic>
        <p:sp>
          <p:nvSpPr>
            <p:cNvPr id="26" name="TextBox 25"/>
            <p:cNvSpPr txBox="1"/>
            <p:nvPr/>
          </p:nvSpPr>
          <p:spPr>
            <a:xfrm>
              <a:off x="2082113" y="5267559"/>
              <a:ext cx="1655805" cy="276999"/>
            </a:xfrm>
            <a:prstGeom prst="rect">
              <a:avLst/>
            </a:prstGeom>
            <a:noFill/>
          </p:spPr>
          <p:txBody>
            <a:bodyPr wrap="square" rtlCol="0">
              <a:spAutoFit/>
            </a:bodyPr>
            <a:lstStyle/>
            <a:p>
              <a:r>
                <a:rPr lang="en-US" sz="1200" b="1" dirty="0" smtClean="0">
                  <a:cs typeface="Times New Roman" panose="02020603050405020304" pitchFamily="18" charset="0"/>
                </a:rPr>
                <a:t>molecules/cm</a:t>
              </a:r>
              <a:r>
                <a:rPr lang="en-US" sz="1200" b="1" baseline="30000" dirty="0" smtClean="0">
                  <a:cs typeface="Times New Roman" panose="02020603050405020304" pitchFamily="18" charset="0"/>
                </a:rPr>
                <a:t>2</a:t>
              </a:r>
              <a:endParaRPr lang="en-US" sz="1200" b="1" baseline="30000" dirty="0">
                <a:cs typeface="Times New Roman" panose="02020603050405020304" pitchFamily="18" charset="0"/>
              </a:endParaRPr>
            </a:p>
          </p:txBody>
        </p:sp>
      </p:grpSp>
      <p:sp>
        <p:nvSpPr>
          <p:cNvPr id="27" name="TextBox 26"/>
          <p:cNvSpPr txBox="1"/>
          <p:nvPr/>
        </p:nvSpPr>
        <p:spPr>
          <a:xfrm>
            <a:off x="0" y="4058280"/>
            <a:ext cx="4497858" cy="369332"/>
          </a:xfrm>
          <a:prstGeom prst="rect">
            <a:avLst/>
          </a:prstGeom>
          <a:noFill/>
        </p:spPr>
        <p:txBody>
          <a:bodyPr wrap="square" rtlCol="0">
            <a:spAutoFit/>
          </a:bodyPr>
          <a:lstStyle/>
          <a:p>
            <a:pPr algn="ctr"/>
            <a:r>
              <a:rPr lang="en-US" dirty="0" smtClean="0"/>
              <a:t>July 2011 average CMAQ</a:t>
            </a:r>
            <a:r>
              <a:rPr lang="en-US" dirty="0"/>
              <a:t> </a:t>
            </a:r>
            <a:r>
              <a:rPr lang="en-US" dirty="0" smtClean="0"/>
              <a:t>(adjusted emissions)</a:t>
            </a:r>
            <a:endParaRPr lang="en-US" dirty="0"/>
          </a:p>
        </p:txBody>
      </p:sp>
      <p:sp>
        <p:nvSpPr>
          <p:cNvPr id="28" name="Rectangle 27"/>
          <p:cNvSpPr/>
          <p:nvPr/>
        </p:nvSpPr>
        <p:spPr>
          <a:xfrm>
            <a:off x="38100" y="0"/>
            <a:ext cx="7048500" cy="461665"/>
          </a:xfrm>
          <a:prstGeom prst="rect">
            <a:avLst/>
          </a:prstGeom>
        </p:spPr>
        <p:txBody>
          <a:bodyPr wrap="square">
            <a:spAutoFit/>
          </a:bodyPr>
          <a:lstStyle/>
          <a:p>
            <a:r>
              <a:rPr lang="en-US" altLang="en-US" sz="2400" b="1" dirty="0">
                <a:latin typeface="Times New Roman" panose="02020603050405020304" pitchFamily="18" charset="0"/>
                <a:ea typeface="ＭＳ Ｐゴシック" pitchFamily="34" charset="-128"/>
                <a:cs typeface="Times New Roman" panose="02020603050405020304" pitchFamily="18" charset="0"/>
              </a:rPr>
              <a:t>CMAQ/GSI NOx emission adjustment experiments </a:t>
            </a:r>
            <a:endParaRPr lang="en-US" sz="2400" b="1" dirty="0"/>
          </a:p>
        </p:txBody>
      </p:sp>
      <p:sp>
        <p:nvSpPr>
          <p:cNvPr id="17" name="TextBox 16"/>
          <p:cNvSpPr txBox="1"/>
          <p:nvPr/>
        </p:nvSpPr>
        <p:spPr>
          <a:xfrm>
            <a:off x="6970351" y="6465967"/>
            <a:ext cx="838200" cy="369332"/>
          </a:xfrm>
          <a:prstGeom prst="rect">
            <a:avLst/>
          </a:prstGeom>
          <a:solidFill>
            <a:schemeClr val="bg1"/>
          </a:solidFill>
        </p:spPr>
        <p:txBody>
          <a:bodyPr wrap="square" rtlCol="0">
            <a:spAutoFit/>
          </a:bodyPr>
          <a:lstStyle/>
          <a:p>
            <a:pPr algn="ctr"/>
            <a:r>
              <a:rPr lang="en-US" dirty="0" smtClean="0"/>
              <a:t>OMI</a:t>
            </a:r>
            <a:endParaRPr lang="en-US" dirty="0"/>
          </a:p>
        </p:txBody>
      </p:sp>
      <p:sp>
        <p:nvSpPr>
          <p:cNvPr id="3" name="TextBox 2"/>
          <p:cNvSpPr txBox="1"/>
          <p:nvPr/>
        </p:nvSpPr>
        <p:spPr>
          <a:xfrm>
            <a:off x="5296705" y="826532"/>
            <a:ext cx="3401569"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CMAQ simulation with adjusted Lighting and NEI Emissions shows reduced low biases and increased correlations with OMI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655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35236"/>
            <a:ext cx="8839200" cy="6032421"/>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Ongoing activities</a:t>
            </a:r>
          </a:p>
          <a:p>
            <a:endParaRPr lang="en-US" dirty="0" smtClean="0"/>
          </a:p>
          <a:p>
            <a:pPr marL="342900" indent="-342900">
              <a:buFont typeface="Arial" panose="020B0604020202020204" pitchFamily="34" charset="0"/>
              <a:buChar char="•"/>
            </a:pPr>
            <a:r>
              <a:rPr lang="en-US" sz="2000" dirty="0" smtClean="0">
                <a:solidFill>
                  <a:srgbClr val="2E50FC"/>
                </a:solidFill>
                <a:latin typeface="Times New Roman" panose="02020603050405020304" pitchFamily="18" charset="0"/>
                <a:cs typeface="Times New Roman" panose="02020603050405020304" pitchFamily="18" charset="0"/>
              </a:rPr>
              <a:t>PI and Co-I are members of Aerosol and Atmospheric Composition Task Force for development of NOAA’s Next Generation Global Prediction System (NGGPS)</a:t>
            </a:r>
          </a:p>
          <a:p>
            <a:pPr marL="342900" indent="-342900">
              <a:buFont typeface="Arial" panose="020B0604020202020204" pitchFamily="34" charset="0"/>
              <a:buChar char="•"/>
            </a:pPr>
            <a:endParaRPr lang="en-US" sz="2000" dirty="0">
              <a:solidFill>
                <a:srgbClr val="2E50FC"/>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smtClean="0">
                <a:solidFill>
                  <a:srgbClr val="2E50FC"/>
                </a:solidFill>
                <a:latin typeface="Times New Roman" panose="02020603050405020304" pitchFamily="18" charset="0"/>
                <a:cs typeface="Times New Roman" panose="02020603050405020304" pitchFamily="18" charset="0"/>
              </a:rPr>
              <a:t>Funded by NOAA </a:t>
            </a:r>
            <a:r>
              <a:rPr lang="en-US" sz="2000" dirty="0">
                <a:solidFill>
                  <a:srgbClr val="2E50FC"/>
                </a:solidFill>
                <a:latin typeface="Times New Roman" panose="02020603050405020304" pitchFamily="18" charset="0"/>
                <a:cs typeface="Times New Roman" panose="02020603050405020304" pitchFamily="18" charset="0"/>
              </a:rPr>
              <a:t>Research Transition Acceleration Program (RTAP) </a:t>
            </a:r>
            <a:r>
              <a:rPr lang="en-US" sz="2000" dirty="0" smtClean="0">
                <a:solidFill>
                  <a:srgbClr val="2E50FC"/>
                </a:solidFill>
                <a:latin typeface="Times New Roman" panose="02020603050405020304" pitchFamily="18" charset="0"/>
                <a:cs typeface="Times New Roman" panose="02020603050405020304" pitchFamily="18" charset="0"/>
              </a:rPr>
              <a:t>for </a:t>
            </a:r>
            <a:r>
              <a:rPr lang="en-US" sz="2000" dirty="0">
                <a:solidFill>
                  <a:srgbClr val="2E50FC"/>
                </a:solidFill>
                <a:latin typeface="Times New Roman" panose="02020603050405020304" pitchFamily="18" charset="0"/>
                <a:cs typeface="Times New Roman" panose="02020603050405020304" pitchFamily="18" charset="0"/>
              </a:rPr>
              <a:t>implementation of reduced troposphere/stratosphere chemistry algorithms into </a:t>
            </a:r>
            <a:r>
              <a:rPr lang="en-US" sz="2000" dirty="0" smtClean="0">
                <a:solidFill>
                  <a:srgbClr val="2E50FC"/>
                </a:solidFill>
                <a:latin typeface="Times New Roman" panose="02020603050405020304" pitchFamily="18" charset="0"/>
                <a:cs typeface="Times New Roman" panose="02020603050405020304" pitchFamily="18" charset="0"/>
              </a:rPr>
              <a:t>NGGPS.</a:t>
            </a:r>
          </a:p>
          <a:p>
            <a:pPr marL="800100" lvl="1" indent="-342900">
              <a:buFont typeface="Arial" panose="020B0604020202020204" pitchFamily="34" charset="0"/>
              <a:buChar char="•"/>
            </a:pPr>
            <a:r>
              <a:rPr lang="en-US" sz="2000" dirty="0" smtClean="0">
                <a:solidFill>
                  <a:srgbClr val="2E50FC"/>
                </a:solidFill>
                <a:latin typeface="Times New Roman" panose="02020603050405020304" pitchFamily="18" charset="0"/>
                <a:cs typeface="Times New Roman" panose="02020603050405020304" pitchFamily="18" charset="0"/>
              </a:rPr>
              <a:t>Aura Reanalysis will provide climatological regressions for NGGPS N2O and CH4 and </a:t>
            </a:r>
            <a:r>
              <a:rPr lang="en-US" sz="2000" dirty="0" err="1" smtClean="0">
                <a:solidFill>
                  <a:srgbClr val="2E50FC"/>
                </a:solidFill>
                <a:latin typeface="Times New Roman" panose="02020603050405020304" pitchFamily="18" charset="0"/>
                <a:cs typeface="Times New Roman" panose="02020603050405020304" pitchFamily="18" charset="0"/>
              </a:rPr>
              <a:t>ClOx</a:t>
            </a:r>
            <a:r>
              <a:rPr lang="en-US" sz="2000" dirty="0" smtClean="0">
                <a:solidFill>
                  <a:srgbClr val="2E50FC"/>
                </a:solidFill>
                <a:latin typeface="Times New Roman" panose="02020603050405020304" pitchFamily="18" charset="0"/>
                <a:cs typeface="Times New Roman" panose="02020603050405020304" pitchFamily="18" charset="0"/>
              </a:rPr>
              <a:t> and </a:t>
            </a:r>
            <a:r>
              <a:rPr lang="en-US" sz="2000" dirty="0" err="1" smtClean="0">
                <a:solidFill>
                  <a:srgbClr val="2E50FC"/>
                </a:solidFill>
                <a:latin typeface="Times New Roman" panose="02020603050405020304" pitchFamily="18" charset="0"/>
                <a:cs typeface="Times New Roman" panose="02020603050405020304" pitchFamily="18" charset="0"/>
              </a:rPr>
              <a:t>BrOx</a:t>
            </a:r>
            <a:r>
              <a:rPr lang="en-US" sz="2000" dirty="0" smtClean="0">
                <a:solidFill>
                  <a:srgbClr val="2E50FC"/>
                </a:solidFill>
                <a:latin typeface="Times New Roman" panose="02020603050405020304" pitchFamily="18" charset="0"/>
                <a:cs typeface="Times New Roman" panose="02020603050405020304" pitchFamily="18" charset="0"/>
              </a:rPr>
              <a:t> catalyzed stratospheric ozone loss </a:t>
            </a:r>
          </a:p>
          <a:p>
            <a:pPr marL="800100" lvl="1" indent="-342900">
              <a:buFont typeface="Arial" panose="020B0604020202020204" pitchFamily="34" charset="0"/>
              <a:buChar char="•"/>
            </a:pPr>
            <a:endParaRPr lang="en-US" sz="2000" dirty="0" smtClean="0">
              <a:solidFill>
                <a:srgbClr val="2E50FC"/>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solidFill>
                  <a:srgbClr val="2E50FC"/>
                </a:solidFill>
                <a:latin typeface="Times New Roman" panose="02020603050405020304" pitchFamily="18" charset="0"/>
                <a:cs typeface="Times New Roman" panose="02020603050405020304" pitchFamily="18" charset="0"/>
              </a:rPr>
              <a:t>PI </a:t>
            </a:r>
            <a:r>
              <a:rPr lang="en-US" sz="2000" dirty="0" smtClean="0">
                <a:solidFill>
                  <a:srgbClr val="2E50FC"/>
                </a:solidFill>
                <a:latin typeface="Times New Roman" panose="02020603050405020304" pitchFamily="18" charset="0"/>
                <a:cs typeface="Times New Roman" panose="02020603050405020304" pitchFamily="18" charset="0"/>
              </a:rPr>
              <a:t>is Co-Lead (with Daniel Tong, GMU) of a multi-agency </a:t>
            </a:r>
            <a:r>
              <a:rPr lang="en-US" sz="2000" dirty="0">
                <a:solidFill>
                  <a:srgbClr val="2E50FC"/>
                </a:solidFill>
                <a:latin typeface="Times New Roman" panose="02020603050405020304" pitchFamily="18" charset="0"/>
                <a:cs typeface="Times New Roman" panose="02020603050405020304" pitchFamily="18" charset="0"/>
              </a:rPr>
              <a:t>(NOAA, EPA, CDC) HAQAST Tiger Team for improved NEI NOx emissions based on CMAQ/GSI/OMI NO2 DA </a:t>
            </a:r>
            <a:r>
              <a:rPr lang="en-US" sz="2000" dirty="0" smtClean="0">
                <a:solidFill>
                  <a:srgbClr val="2E50FC"/>
                </a:solidFill>
                <a:latin typeface="Times New Roman" panose="02020603050405020304" pitchFamily="18" charset="0"/>
                <a:cs typeface="Times New Roman" panose="02020603050405020304" pitchFamily="18" charset="0"/>
              </a:rPr>
              <a:t>activities</a:t>
            </a:r>
          </a:p>
          <a:p>
            <a:pPr marL="342900" indent="-342900">
              <a:buFont typeface="Arial" panose="020B0604020202020204" pitchFamily="34" charset="0"/>
              <a:buChar char="•"/>
            </a:pPr>
            <a:endParaRPr lang="en-US" sz="2000" dirty="0" smtClean="0">
              <a:solidFill>
                <a:srgbClr val="2E50FC"/>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smtClean="0">
                <a:solidFill>
                  <a:srgbClr val="2E50FC"/>
                </a:solidFill>
                <a:latin typeface="Times New Roman" panose="02020603050405020304" pitchFamily="18" charset="0"/>
                <a:cs typeface="Times New Roman" panose="02020603050405020304" pitchFamily="18" charset="0"/>
              </a:rPr>
              <a:t>OMI based emissions adjustment approaches will be demonstrated within the NOAA NWS National Air Quality Forecasting Capability (NAQFC) and EPA/CDC fusion </a:t>
            </a:r>
            <a:r>
              <a:rPr lang="en-US" sz="2000" dirty="0" smtClean="0">
                <a:solidFill>
                  <a:srgbClr val="2E50FC"/>
                </a:solidFill>
                <a:latin typeface="Times New Roman" panose="02020603050405020304" pitchFamily="18" charset="0"/>
                <a:cs typeface="Times New Roman" panose="02020603050405020304" pitchFamily="18" charset="0"/>
              </a:rPr>
              <a:t>applications</a:t>
            </a:r>
            <a:endParaRPr lang="en-US" sz="2000" dirty="0">
              <a:solidFill>
                <a:srgbClr val="2E50FC"/>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0" y="0"/>
            <a:ext cx="9137650" cy="533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numCol="1" rtlCol="0" anchor="ctr" anchorCtr="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latin typeface="Times New Roman" panose="02020603050405020304" pitchFamily="18" charset="0"/>
                <a:cs typeface="Times New Roman" panose="02020603050405020304" pitchFamily="18" charset="0"/>
              </a:rPr>
              <a:t>Aura Chemical Reanalysis in support Air Quality Applications</a:t>
            </a:r>
            <a:endParaRPr lang="en-US" altLang="en-US" sz="2800" dirty="0" smtClean="0">
              <a:ea typeface="ＭＳ Ｐゴシック" pitchFamily="34" charset="-128"/>
              <a:cs typeface="Arial" charset="0"/>
            </a:endParaRPr>
          </a:p>
        </p:txBody>
      </p:sp>
    </p:spTree>
    <p:extLst>
      <p:ext uri="{BB962C8B-B14F-4D97-AF65-F5344CB8AC3E}">
        <p14:creationId xmlns:p14="http://schemas.microsoft.com/office/powerpoint/2010/main" val="1721064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37650" cy="533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numCol="1" rtlCol="0" anchor="ctr" anchorCtr="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latin typeface="Times New Roman" panose="02020603050405020304" pitchFamily="18" charset="0"/>
                <a:cs typeface="Times New Roman" panose="02020603050405020304" pitchFamily="18" charset="0"/>
              </a:rPr>
              <a:t>Aura Chemical Reanalysis in support Air Quality Applications</a:t>
            </a:r>
            <a:endParaRPr lang="en-US" altLang="en-US" sz="2800" dirty="0" smtClean="0">
              <a:ea typeface="ＭＳ Ｐゴシック" pitchFamily="34" charset="-128"/>
              <a:cs typeface="Arial" charset="0"/>
            </a:endParaRPr>
          </a:p>
        </p:txBody>
      </p:sp>
      <p:sp>
        <p:nvSpPr>
          <p:cNvPr id="7" name="TextBox 6"/>
          <p:cNvSpPr txBox="1"/>
          <p:nvPr/>
        </p:nvSpPr>
        <p:spPr>
          <a:xfrm>
            <a:off x="149225" y="1447800"/>
            <a:ext cx="8839200" cy="4185761"/>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Application to Decision Making</a:t>
            </a:r>
          </a:p>
          <a:p>
            <a:endParaRPr lang="en-US" dirty="0" smtClean="0"/>
          </a:p>
          <a:p>
            <a:pPr marL="342900" indent="-342900">
              <a:buFont typeface="Arial" panose="020B0604020202020204" pitchFamily="34" charset="0"/>
              <a:buChar char="•"/>
            </a:pPr>
            <a:r>
              <a:rPr lang="en-US" sz="2000" dirty="0">
                <a:solidFill>
                  <a:srgbClr val="2E50FC"/>
                </a:solidFill>
                <a:latin typeface="Times New Roman" panose="02020603050405020304" pitchFamily="18" charset="0"/>
                <a:cs typeface="Times New Roman" panose="02020603050405020304" pitchFamily="18" charset="0"/>
              </a:rPr>
              <a:t>The RAQMS Aura Reanalysis is the first complete global chemical and aerosol reanalysis that has been attempted within the US.  </a:t>
            </a:r>
            <a:endParaRPr lang="en-US" sz="2000" dirty="0" smtClean="0">
              <a:solidFill>
                <a:srgbClr val="2E50FC"/>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solidFill>
                <a:srgbClr val="2E50FC"/>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solidFill>
                  <a:srgbClr val="2E50FC"/>
                </a:solidFill>
                <a:latin typeface="Times New Roman" panose="02020603050405020304" pitchFamily="18" charset="0"/>
                <a:cs typeface="Times New Roman" panose="02020603050405020304" pitchFamily="18" charset="0"/>
              </a:rPr>
              <a:t>It follows the path lead by the European Monitoring Atmospheric Composition and Climate - Interim Implementation (MACC-II) project within the Copernicus Atmosphere Monitoring </a:t>
            </a:r>
            <a:r>
              <a:rPr lang="en-US" sz="2000" dirty="0" smtClean="0">
                <a:solidFill>
                  <a:srgbClr val="2E50FC"/>
                </a:solidFill>
                <a:latin typeface="Times New Roman" panose="02020603050405020304" pitchFamily="18" charset="0"/>
                <a:cs typeface="Times New Roman" panose="02020603050405020304" pitchFamily="18" charset="0"/>
              </a:rPr>
              <a:t>Service that is now operational at ECMWF.  </a:t>
            </a:r>
            <a:endParaRPr lang="en-US" sz="2000" dirty="0">
              <a:solidFill>
                <a:srgbClr val="2E50FC"/>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smtClean="0">
              <a:solidFill>
                <a:srgbClr val="2E50FC"/>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smtClean="0">
                <a:solidFill>
                  <a:srgbClr val="2E50FC"/>
                </a:solidFill>
                <a:latin typeface="Times New Roman" panose="02020603050405020304" pitchFamily="18" charset="0"/>
                <a:cs typeface="Times New Roman" panose="02020603050405020304" pitchFamily="18" charset="0"/>
              </a:rPr>
              <a:t>The </a:t>
            </a:r>
            <a:r>
              <a:rPr lang="en-US" sz="2000" dirty="0">
                <a:solidFill>
                  <a:srgbClr val="2E50FC"/>
                </a:solidFill>
                <a:latin typeface="Times New Roman" panose="02020603050405020304" pitchFamily="18" charset="0"/>
                <a:cs typeface="Times New Roman" panose="02020603050405020304" pitchFamily="18" charset="0"/>
              </a:rPr>
              <a:t>RAQMS Aura Reanalysis will provide comprehensive chemical and aerosol analyses for assessing global air quality and for providing lateral boundary conditions for regional air quality management such as State Implementation Planning (SIP) </a:t>
            </a:r>
            <a:r>
              <a:rPr lang="en-US" sz="2000" dirty="0" err="1">
                <a:solidFill>
                  <a:srgbClr val="2E50FC"/>
                </a:solidFill>
                <a:latin typeface="Times New Roman" panose="02020603050405020304" pitchFamily="18" charset="0"/>
                <a:cs typeface="Times New Roman" panose="02020603050405020304" pitchFamily="18" charset="0"/>
              </a:rPr>
              <a:t>activites</a:t>
            </a:r>
            <a:r>
              <a:rPr lang="en-US" sz="2000" dirty="0">
                <a:solidFill>
                  <a:srgbClr val="2E50FC"/>
                </a:solidFill>
                <a:latin typeface="Times New Roman" panose="02020603050405020304" pitchFamily="18" charset="0"/>
                <a:cs typeface="Times New Roman" panose="02020603050405020304" pitchFamily="18" charset="0"/>
              </a:rPr>
              <a:t>. </a:t>
            </a:r>
            <a:endParaRPr lang="en-US" sz="2000" dirty="0" smtClean="0">
              <a:solidFill>
                <a:srgbClr val="2E50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29702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3200400"/>
            <a:ext cx="1251433" cy="369332"/>
          </a:xfrm>
          <a:prstGeom prst="rect">
            <a:avLst/>
          </a:prstGeom>
          <a:noFill/>
        </p:spPr>
        <p:txBody>
          <a:bodyPr wrap="none" rtlCol="0">
            <a:spAutoFit/>
          </a:bodyPr>
          <a:lstStyle/>
          <a:p>
            <a:r>
              <a:rPr lang="en-US" dirty="0" smtClean="0"/>
              <a:t>Extra Slides</a:t>
            </a:r>
            <a:endParaRPr lang="en-US" dirty="0"/>
          </a:p>
        </p:txBody>
      </p:sp>
    </p:spTree>
    <p:extLst>
      <p:ext uri="{BB962C8B-B14F-4D97-AF65-F5344CB8AC3E}">
        <p14:creationId xmlns:p14="http://schemas.microsoft.com/office/powerpoint/2010/main" val="12848393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Documents\Attachments\aug_29\RAQMS_vs_sachse_CO_ARCTAS.ColdLake.DC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848" y="2286000"/>
            <a:ext cx="3502152" cy="46695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520" y="76200"/>
            <a:ext cx="4845237" cy="461665"/>
          </a:xfrm>
          <a:prstGeom prst="rect">
            <a:avLst/>
          </a:prstGeom>
          <a:noFill/>
        </p:spPr>
        <p:txBody>
          <a:bodyPr wrap="none" rtlCol="0">
            <a:spAutoFit/>
          </a:bodyPr>
          <a:lstStyle/>
          <a:p>
            <a:r>
              <a:rPr lang="en-US" sz="2400" b="1" dirty="0" smtClean="0"/>
              <a:t>All ARCTAS Cold Lake, AB DC8 Flights</a:t>
            </a:r>
            <a:endParaRPr lang="en-US" sz="2400" b="1" dirty="0"/>
          </a:p>
        </p:txBody>
      </p:sp>
      <p:sp>
        <p:nvSpPr>
          <p:cNvPr id="6" name="TextBox 5"/>
          <p:cNvSpPr txBox="1"/>
          <p:nvPr/>
        </p:nvSpPr>
        <p:spPr>
          <a:xfrm>
            <a:off x="5729330" y="1066800"/>
            <a:ext cx="3387530" cy="369332"/>
          </a:xfrm>
          <a:prstGeom prst="rect">
            <a:avLst/>
          </a:prstGeom>
          <a:noFill/>
        </p:spPr>
        <p:txBody>
          <a:bodyPr wrap="none" rtlCol="0">
            <a:spAutoFit/>
          </a:bodyPr>
          <a:lstStyle/>
          <a:p>
            <a:r>
              <a:rPr lang="en-US" dirty="0" smtClean="0"/>
              <a:t>Note: Significant wildfire sampling</a:t>
            </a:r>
            <a:endParaRPr lang="en-US" dirty="0"/>
          </a:p>
        </p:txBody>
      </p:sp>
      <p:pic>
        <p:nvPicPr>
          <p:cNvPr id="8" name="Picture 2" descr="\\beans\users$\bpierce\Data\Documents\Attachments\sep_06\Jul_2008_COCOL__AuraReanalysis.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958" y="469726"/>
            <a:ext cx="5632537" cy="31878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beans\users$\bpierce\Data\Documents\Attachments\sep_06\July_2008AIRS_CO_.OBS.MODIS.V6.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844" y="3181611"/>
            <a:ext cx="5632704" cy="3191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beans\users$\bpierce\Data\Documents\Attachments\sep_06\ARCTAS_Summer_DC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1848" y="457200"/>
            <a:ext cx="3502152" cy="2206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733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beans\users$\bpierce\Data\Documents\Attachments\sep_06\Jul_2008_AOD__AuraReanalysis.V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505" y="463464"/>
            <a:ext cx="5634254"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520" y="76200"/>
            <a:ext cx="4845237" cy="461665"/>
          </a:xfrm>
          <a:prstGeom prst="rect">
            <a:avLst/>
          </a:prstGeom>
          <a:noFill/>
        </p:spPr>
        <p:txBody>
          <a:bodyPr wrap="none" rtlCol="0">
            <a:spAutoFit/>
          </a:bodyPr>
          <a:lstStyle/>
          <a:p>
            <a:r>
              <a:rPr lang="en-US" sz="2400" b="1" dirty="0" smtClean="0"/>
              <a:t>All ARCTAS Cold Lake, AB DC8 Flights</a:t>
            </a:r>
            <a:endParaRPr lang="en-US" sz="2400" b="1" dirty="0"/>
          </a:p>
        </p:txBody>
      </p:sp>
      <p:sp>
        <p:nvSpPr>
          <p:cNvPr id="6" name="TextBox 5"/>
          <p:cNvSpPr txBox="1"/>
          <p:nvPr/>
        </p:nvSpPr>
        <p:spPr>
          <a:xfrm>
            <a:off x="5729330" y="1066800"/>
            <a:ext cx="3387530" cy="369332"/>
          </a:xfrm>
          <a:prstGeom prst="rect">
            <a:avLst/>
          </a:prstGeom>
          <a:noFill/>
        </p:spPr>
        <p:txBody>
          <a:bodyPr wrap="none" rtlCol="0">
            <a:spAutoFit/>
          </a:bodyPr>
          <a:lstStyle/>
          <a:p>
            <a:r>
              <a:rPr lang="en-US" dirty="0" smtClean="0"/>
              <a:t>Note: Significant wildfire sampling</a:t>
            </a:r>
            <a:endParaRPr lang="en-US" dirty="0"/>
          </a:p>
        </p:txBody>
      </p:sp>
      <p:pic>
        <p:nvPicPr>
          <p:cNvPr id="11" name="Picture 3" descr="\\beans\users$\bpierce\Data\Documents\Attachments\sep_06\ARCTAS_Summer_DC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1848" y="457200"/>
            <a:ext cx="3502152" cy="220645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eans\users$\bpierce\Data\Documents\Attachments\sep_06\July_2008MODIS_AOD_.OBS.MODIS.V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768" y="3200400"/>
            <a:ext cx="5634254" cy="31941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eans\users$\bpierce\Data\Documents\Attachments\sep_07\RAQMS_vs_BC_ARCTAS.DC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895600"/>
            <a:ext cx="29718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685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pitchFamily="34" charset="-128"/>
              </a:defRPr>
            </a:lvl1pPr>
            <a:lvl2pPr marL="742950" indent="-285750">
              <a:defRPr sz="1000">
                <a:solidFill>
                  <a:schemeClr val="tx1"/>
                </a:solidFill>
                <a:latin typeface="Arial" charset="0"/>
                <a:ea typeface="ＭＳ Ｐゴシック" pitchFamily="34" charset="-128"/>
              </a:defRPr>
            </a:lvl2pPr>
            <a:lvl3pPr marL="1143000" indent="-228600">
              <a:defRPr sz="1000">
                <a:solidFill>
                  <a:schemeClr val="tx1"/>
                </a:solidFill>
                <a:latin typeface="Arial" charset="0"/>
                <a:ea typeface="ＭＳ Ｐゴシック" pitchFamily="34" charset="-128"/>
              </a:defRPr>
            </a:lvl3pPr>
            <a:lvl4pPr marL="1600200" indent="-228600">
              <a:defRPr sz="1000">
                <a:solidFill>
                  <a:schemeClr val="tx1"/>
                </a:solidFill>
                <a:latin typeface="Arial" charset="0"/>
                <a:ea typeface="ＭＳ Ｐゴシック" pitchFamily="34" charset="-128"/>
              </a:defRPr>
            </a:lvl4pPr>
            <a:lvl5pPr marL="2057400" indent="-22860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fld id="{4421F69A-4B7C-4677-BB2F-A1A1CE9B7ADF}" type="slidenum">
              <a:rPr lang="en-US" altLang="en-US" sz="1600">
                <a:solidFill>
                  <a:srgbClr val="000000"/>
                </a:solidFill>
              </a:rPr>
              <a:pPr/>
              <a:t>3</a:t>
            </a:fld>
            <a:endParaRPr lang="en-US" altLang="en-US" sz="1600">
              <a:solidFill>
                <a:srgbClr val="000000"/>
              </a:solidFill>
            </a:endParaRPr>
          </a:p>
        </p:txBody>
      </p:sp>
      <p:sp>
        <p:nvSpPr>
          <p:cNvPr id="14342" name="TextBox 6"/>
          <p:cNvSpPr txBox="1">
            <a:spLocks noChangeArrowheads="1"/>
          </p:cNvSpPr>
          <p:nvPr/>
        </p:nvSpPr>
        <p:spPr bwMode="auto">
          <a:xfrm>
            <a:off x="685800" y="4495800"/>
            <a:ext cx="8001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pitchFamily="34" charset="-128"/>
              </a:defRPr>
            </a:lvl1pPr>
            <a:lvl2pPr>
              <a:defRPr sz="1000">
                <a:solidFill>
                  <a:schemeClr val="tx1"/>
                </a:solidFill>
                <a:latin typeface="Arial" charset="0"/>
                <a:ea typeface="ＭＳ Ｐゴシック" pitchFamily="34" charset="-128"/>
              </a:defRPr>
            </a:lvl2pPr>
            <a:lvl3pPr marL="1143000" indent="-228600">
              <a:defRPr sz="1000">
                <a:solidFill>
                  <a:schemeClr val="tx1"/>
                </a:solidFill>
                <a:latin typeface="Arial" charset="0"/>
                <a:ea typeface="ＭＳ Ｐゴシック" pitchFamily="34" charset="-128"/>
              </a:defRPr>
            </a:lvl3pPr>
            <a:lvl4pPr marL="1600200" indent="-228600">
              <a:defRPr sz="1000">
                <a:solidFill>
                  <a:schemeClr val="tx1"/>
                </a:solidFill>
                <a:latin typeface="Arial" charset="0"/>
                <a:ea typeface="ＭＳ Ｐゴシック" pitchFamily="34" charset="-128"/>
              </a:defRPr>
            </a:lvl4pPr>
            <a:lvl5pPr marL="2057400" indent="-22860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marL="285750" lvl="1" indent="-285750">
              <a:buFont typeface="Arial" panose="020B0604020202020204" pitchFamily="34" charset="0"/>
              <a:buChar char="•"/>
            </a:pPr>
            <a:r>
              <a:rPr lang="en-US" altLang="en-US" sz="1600" dirty="0" smtClean="0">
                <a:solidFill>
                  <a:srgbClr val="0000FF"/>
                </a:solidFill>
                <a:latin typeface="Times New Roman" panose="02020603050405020304" pitchFamily="18" charset="0"/>
                <a:cs typeface="Times New Roman" panose="02020603050405020304" pitchFamily="18" charset="0"/>
              </a:rPr>
              <a:t>FY16 </a:t>
            </a:r>
            <a:r>
              <a:rPr lang="en-US" altLang="en-US" sz="1600" dirty="0">
                <a:solidFill>
                  <a:srgbClr val="0000FF"/>
                </a:solidFill>
                <a:latin typeface="Times New Roman" panose="02020603050405020304" pitchFamily="18" charset="0"/>
                <a:cs typeface="Times New Roman" panose="02020603050405020304" pitchFamily="18" charset="0"/>
              </a:rPr>
              <a:t>f</a:t>
            </a:r>
            <a:r>
              <a:rPr lang="en-US" altLang="en-US" sz="1600" dirty="0" smtClean="0">
                <a:solidFill>
                  <a:srgbClr val="0000FF"/>
                </a:solidFill>
                <a:latin typeface="Times New Roman" panose="02020603050405020304" pitchFamily="18" charset="0"/>
                <a:cs typeface="Times New Roman" panose="02020603050405020304" pitchFamily="18" charset="0"/>
              </a:rPr>
              <a:t>unds (final year, $153,028) were received </a:t>
            </a:r>
            <a:r>
              <a:rPr lang="en-US" altLang="en-US" sz="1600" dirty="0">
                <a:solidFill>
                  <a:srgbClr val="0000FF"/>
                </a:solidFill>
                <a:latin typeface="Times New Roman" panose="02020603050405020304" pitchFamily="18" charset="0"/>
                <a:cs typeface="Times New Roman" panose="02020603050405020304" pitchFamily="18" charset="0"/>
              </a:rPr>
              <a:t>by </a:t>
            </a:r>
            <a:r>
              <a:rPr lang="en-US" altLang="en-US" sz="1600" dirty="0" smtClean="0">
                <a:solidFill>
                  <a:srgbClr val="0000FF"/>
                </a:solidFill>
                <a:latin typeface="Times New Roman" panose="02020603050405020304" pitchFamily="18" charset="0"/>
                <a:cs typeface="Times New Roman" panose="02020603050405020304" pitchFamily="18" charset="0"/>
              </a:rPr>
              <a:t>NESDIS/STAR on July </a:t>
            </a:r>
            <a:r>
              <a:rPr lang="en-US" altLang="en-US" sz="1600" dirty="0">
                <a:solidFill>
                  <a:srgbClr val="0000FF"/>
                </a:solidFill>
                <a:latin typeface="Times New Roman" panose="02020603050405020304" pitchFamily="18" charset="0"/>
                <a:cs typeface="Times New Roman" panose="02020603050405020304" pitchFamily="18" charset="0"/>
              </a:rPr>
              <a:t>19, </a:t>
            </a:r>
            <a:r>
              <a:rPr lang="en-US" altLang="en-US" sz="1600" dirty="0" smtClean="0">
                <a:solidFill>
                  <a:srgbClr val="0000FF"/>
                </a:solidFill>
                <a:latin typeface="Times New Roman" panose="02020603050405020304" pitchFamily="18" charset="0"/>
                <a:cs typeface="Times New Roman" panose="02020603050405020304" pitchFamily="18" charset="0"/>
              </a:rPr>
              <a:t>2016 due to delays </a:t>
            </a:r>
            <a:r>
              <a:rPr lang="en-US" altLang="en-US" sz="1600" dirty="0">
                <a:solidFill>
                  <a:srgbClr val="0000FF"/>
                </a:solidFill>
                <a:latin typeface="Times New Roman" panose="02020603050405020304" pitchFamily="18" charset="0"/>
                <a:cs typeface="Times New Roman" panose="02020603050405020304" pitchFamily="18" charset="0"/>
              </a:rPr>
              <a:t>in </a:t>
            </a:r>
            <a:r>
              <a:rPr lang="en-US" altLang="en-US" sz="1600" dirty="0" smtClean="0">
                <a:solidFill>
                  <a:srgbClr val="0000FF"/>
                </a:solidFill>
                <a:latin typeface="Times New Roman" panose="02020603050405020304" pitchFamily="18" charset="0"/>
                <a:cs typeface="Times New Roman" panose="02020603050405020304" pitchFamily="18" charset="0"/>
              </a:rPr>
              <a:t>MOU approval </a:t>
            </a:r>
            <a:r>
              <a:rPr lang="en-US" altLang="en-US" sz="1600" dirty="0">
                <a:solidFill>
                  <a:srgbClr val="0000FF"/>
                </a:solidFill>
                <a:latin typeface="Times New Roman" panose="02020603050405020304" pitchFamily="18" charset="0"/>
                <a:cs typeface="Times New Roman" panose="02020603050405020304" pitchFamily="18" charset="0"/>
              </a:rPr>
              <a:t>by NOAA </a:t>
            </a:r>
            <a:r>
              <a:rPr lang="en-US" altLang="en-US" sz="1600" dirty="0" smtClean="0">
                <a:solidFill>
                  <a:srgbClr val="0000FF"/>
                </a:solidFill>
                <a:latin typeface="Times New Roman" panose="02020603050405020304" pitchFamily="18" charset="0"/>
                <a:cs typeface="Times New Roman" panose="02020603050405020304" pitchFamily="18" charset="0"/>
              </a:rPr>
              <a:t>legal. </a:t>
            </a:r>
          </a:p>
          <a:p>
            <a:pPr marL="285750" lvl="1" indent="-285750">
              <a:buFont typeface="Arial" panose="020B0604020202020204" pitchFamily="34" charset="0"/>
              <a:buChar char="•"/>
            </a:pPr>
            <a:endParaRPr lang="en-US" altLang="en-US" sz="1600" dirty="0" smtClean="0">
              <a:solidFill>
                <a:srgbClr val="0000FF"/>
              </a:solidFill>
              <a:latin typeface="Times New Roman" panose="02020603050405020304" pitchFamily="18" charset="0"/>
              <a:cs typeface="Times New Roman" panose="02020603050405020304" pitchFamily="18" charset="0"/>
            </a:endParaRPr>
          </a:p>
          <a:p>
            <a:pPr marL="285750" lvl="1" indent="-285750">
              <a:buFont typeface="Arial" panose="020B0604020202020204" pitchFamily="34" charset="0"/>
              <a:buChar char="•"/>
            </a:pPr>
            <a:r>
              <a:rPr lang="en-US" altLang="en-US" sz="1600" dirty="0" smtClean="0">
                <a:solidFill>
                  <a:srgbClr val="0000FF"/>
                </a:solidFill>
                <a:latin typeface="Times New Roman" panose="02020603050405020304" pitchFamily="18" charset="0"/>
                <a:cs typeface="Times New Roman" panose="02020603050405020304" pitchFamily="18" charset="0"/>
              </a:rPr>
              <a:t>CIMSS received FY16 </a:t>
            </a:r>
            <a:r>
              <a:rPr lang="en-US" altLang="en-US" sz="1600" dirty="0">
                <a:solidFill>
                  <a:srgbClr val="0000FF"/>
                </a:solidFill>
                <a:latin typeface="Times New Roman" panose="02020603050405020304" pitchFamily="18" charset="0"/>
                <a:cs typeface="Times New Roman" panose="02020603050405020304" pitchFamily="18" charset="0"/>
              </a:rPr>
              <a:t>funding </a:t>
            </a:r>
            <a:r>
              <a:rPr lang="en-US" altLang="en-US" sz="1600" dirty="0" smtClean="0">
                <a:solidFill>
                  <a:srgbClr val="0000FF"/>
                </a:solidFill>
                <a:latin typeface="Times New Roman" panose="02020603050405020304" pitchFamily="18" charset="0"/>
                <a:cs typeface="Times New Roman" panose="02020603050405020304" pitchFamily="18" charset="0"/>
              </a:rPr>
              <a:t>from NESDIS/STAR on Sept, 15, 2016.  </a:t>
            </a:r>
          </a:p>
          <a:p>
            <a:pPr marL="285750" lvl="1" indent="-285750">
              <a:buFont typeface="Arial" panose="020B0604020202020204" pitchFamily="34" charset="0"/>
              <a:buChar char="•"/>
            </a:pPr>
            <a:endParaRPr lang="en-US" altLang="en-US" sz="1600" dirty="0">
              <a:solidFill>
                <a:srgbClr val="0000FF"/>
              </a:solidFill>
              <a:latin typeface="Times New Roman" panose="02020603050405020304" pitchFamily="18" charset="0"/>
              <a:cs typeface="Times New Roman" panose="02020603050405020304" pitchFamily="18" charset="0"/>
            </a:endParaRPr>
          </a:p>
          <a:p>
            <a:pPr marL="285750" lvl="1" indent="-285750">
              <a:buFont typeface="Arial" panose="020B0604020202020204" pitchFamily="34" charset="0"/>
              <a:buChar char="•"/>
            </a:pPr>
            <a:r>
              <a:rPr lang="en-US" altLang="en-US" sz="1600" dirty="0" smtClean="0">
                <a:solidFill>
                  <a:srgbClr val="0000FF"/>
                </a:solidFill>
                <a:latin typeface="Times New Roman" panose="02020603050405020304" pitchFamily="18" charset="0"/>
                <a:cs typeface="Times New Roman" panose="02020603050405020304" pitchFamily="18" charset="0"/>
              </a:rPr>
              <a:t>NESDIS/STAR has requested a 1 year no-cost extension to complete the Aura Reanalysis project, which is currently scheduled to close on Sept 30, 2017.  </a:t>
            </a:r>
            <a:endParaRPr lang="en-US" altLang="en-US" dirty="0">
              <a:latin typeface="Times New Roman" panose="02020603050405020304" pitchFamily="18" charset="0"/>
              <a:cs typeface="Times New Roman" panose="02020603050405020304" pitchFamily="18" charset="0"/>
            </a:endParaRPr>
          </a:p>
        </p:txBody>
      </p:sp>
      <p:sp>
        <p:nvSpPr>
          <p:cNvPr id="14343" name="TextBox 8"/>
          <p:cNvSpPr txBox="1">
            <a:spLocks noChangeArrowheads="1"/>
          </p:cNvSpPr>
          <p:nvPr/>
        </p:nvSpPr>
        <p:spPr bwMode="auto">
          <a:xfrm>
            <a:off x="206375" y="781050"/>
            <a:ext cx="13708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pitchFamily="34" charset="-128"/>
              </a:defRPr>
            </a:lvl1pPr>
            <a:lvl2pPr marL="742950" indent="-285750">
              <a:defRPr sz="1000">
                <a:solidFill>
                  <a:schemeClr val="tx1"/>
                </a:solidFill>
                <a:latin typeface="Arial" charset="0"/>
                <a:ea typeface="ＭＳ Ｐゴシック" pitchFamily="34" charset="-128"/>
              </a:defRPr>
            </a:lvl2pPr>
            <a:lvl3pPr marL="1143000" indent="-228600">
              <a:defRPr sz="1000">
                <a:solidFill>
                  <a:schemeClr val="tx1"/>
                </a:solidFill>
                <a:latin typeface="Arial" charset="0"/>
                <a:ea typeface="ＭＳ Ｐゴシック" pitchFamily="34" charset="-128"/>
              </a:defRPr>
            </a:lvl3pPr>
            <a:lvl4pPr marL="1600200" indent="-228600">
              <a:defRPr sz="1000">
                <a:solidFill>
                  <a:schemeClr val="tx1"/>
                </a:solidFill>
                <a:latin typeface="Arial" charset="0"/>
                <a:ea typeface="ＭＳ Ｐゴシック" pitchFamily="34" charset="-128"/>
              </a:defRPr>
            </a:lvl4pPr>
            <a:lvl5pPr marL="2057400" indent="-22860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eaLnBrk="1" hangingPunct="1"/>
            <a:r>
              <a:rPr lang="en-US" altLang="en-US" sz="3200" dirty="0" smtClean="0">
                <a:latin typeface="Times New Roman" panose="02020603050405020304" pitchFamily="18" charset="0"/>
                <a:cs typeface="Times New Roman" panose="02020603050405020304" pitchFamily="18" charset="0"/>
              </a:rPr>
              <a:t>Budget</a:t>
            </a:r>
            <a:endParaRPr lang="en-US" altLang="en-US" sz="2400" dirty="0">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0" y="0"/>
            <a:ext cx="9137650" cy="533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numCol="1" rtlCol="0" anchor="ctr" anchorCtr="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latin typeface="Times New Roman" panose="02020603050405020304" pitchFamily="18" charset="0"/>
                <a:cs typeface="Times New Roman" panose="02020603050405020304" pitchFamily="18" charset="0"/>
              </a:rPr>
              <a:t>Aura Chemical Reanalysis in support Air Quality Applications</a:t>
            </a:r>
            <a:endParaRPr lang="en-US" altLang="en-US" sz="2800" dirty="0" smtClean="0">
              <a:ea typeface="ＭＳ Ｐゴシック" pitchFamily="34" charset="-128"/>
              <a:cs typeface="Arial" charset="0"/>
            </a:endParaRPr>
          </a:p>
        </p:txBody>
      </p:sp>
      <p:pic>
        <p:nvPicPr>
          <p:cNvPr id="6" name="Picture 5"/>
          <p:cNvPicPr>
            <a:picLocks noChangeAspect="1"/>
          </p:cNvPicPr>
          <p:nvPr/>
        </p:nvPicPr>
        <p:blipFill>
          <a:blip r:embed="rId3"/>
          <a:stretch>
            <a:fillRect/>
          </a:stretch>
        </p:blipFill>
        <p:spPr>
          <a:xfrm>
            <a:off x="872501" y="1676400"/>
            <a:ext cx="7736976" cy="2323675"/>
          </a:xfrm>
          <a:prstGeom prst="rect">
            <a:avLst/>
          </a:prstGeom>
        </p:spPr>
      </p:pic>
    </p:spTree>
    <p:extLst>
      <p:ext uri="{BB962C8B-B14F-4D97-AF65-F5344CB8AC3E}">
        <p14:creationId xmlns:p14="http://schemas.microsoft.com/office/powerpoint/2010/main" val="2263702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520" y="76200"/>
            <a:ext cx="4845237" cy="461665"/>
          </a:xfrm>
          <a:prstGeom prst="rect">
            <a:avLst/>
          </a:prstGeom>
          <a:noFill/>
        </p:spPr>
        <p:txBody>
          <a:bodyPr wrap="none" rtlCol="0">
            <a:spAutoFit/>
          </a:bodyPr>
          <a:lstStyle/>
          <a:p>
            <a:r>
              <a:rPr lang="en-US" sz="2400" b="1" dirty="0" smtClean="0"/>
              <a:t>All ARCTAS Cold Lake, AB DC8 Flights</a:t>
            </a:r>
            <a:endParaRPr lang="en-US" sz="2400" b="1" dirty="0"/>
          </a:p>
        </p:txBody>
      </p:sp>
      <p:sp>
        <p:nvSpPr>
          <p:cNvPr id="6" name="TextBox 5"/>
          <p:cNvSpPr txBox="1"/>
          <p:nvPr/>
        </p:nvSpPr>
        <p:spPr>
          <a:xfrm>
            <a:off x="5729330" y="1066800"/>
            <a:ext cx="3387530" cy="369332"/>
          </a:xfrm>
          <a:prstGeom prst="rect">
            <a:avLst/>
          </a:prstGeom>
          <a:noFill/>
        </p:spPr>
        <p:txBody>
          <a:bodyPr wrap="none" rtlCol="0">
            <a:spAutoFit/>
          </a:bodyPr>
          <a:lstStyle/>
          <a:p>
            <a:r>
              <a:rPr lang="en-US" dirty="0" smtClean="0"/>
              <a:t>Note: Significant wildfire sampling</a:t>
            </a:r>
            <a:endParaRPr lang="en-US" dirty="0"/>
          </a:p>
        </p:txBody>
      </p:sp>
      <p:pic>
        <p:nvPicPr>
          <p:cNvPr id="11" name="Picture 3" descr="\\beans\users$\bpierce\Data\Documents\Attachments\sep_06\ARCTAS_Summer_DC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1848" y="457200"/>
            <a:ext cx="3502152" cy="22064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beans\users$\bpierce\Data\Documents\Attachments\sep_06\Jul_2008_OMI_NO2__AuraReanalysis.V1.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958" y="469725"/>
            <a:ext cx="5632537" cy="31912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eans\users$\bpierce\Data\Documents\Attachments\sep_06\July_2008OMI_TNO2_.OBS.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011" y="3187874"/>
            <a:ext cx="5632537" cy="31912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ans\users$\bpierce\Data\Documents\Attachments\sep_06\RAQMS_vs_cohen_NO2_ARCTAS.ColdLake.DC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330" y="2268255"/>
            <a:ext cx="3429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012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txBox="1">
            <a:spLocks noChangeArrowheads="1"/>
          </p:cNvSpPr>
          <p:nvPr/>
        </p:nvSpPr>
        <p:spPr bwMode="auto">
          <a:xfrm>
            <a:off x="8628063"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pitchFamily="34" charset="-128"/>
              </a:defRPr>
            </a:lvl1pPr>
            <a:lvl2pPr marL="742950" indent="-285750">
              <a:defRPr sz="1000">
                <a:solidFill>
                  <a:schemeClr val="tx1"/>
                </a:solidFill>
                <a:latin typeface="Arial" charset="0"/>
                <a:ea typeface="ＭＳ Ｐゴシック" pitchFamily="34" charset="-128"/>
              </a:defRPr>
            </a:lvl2pPr>
            <a:lvl3pPr marL="1143000" indent="-228600">
              <a:defRPr sz="1000">
                <a:solidFill>
                  <a:schemeClr val="tx1"/>
                </a:solidFill>
                <a:latin typeface="Arial" charset="0"/>
                <a:ea typeface="ＭＳ Ｐゴシック" pitchFamily="34" charset="-128"/>
              </a:defRPr>
            </a:lvl3pPr>
            <a:lvl4pPr marL="1600200" indent="-228600">
              <a:defRPr sz="1000">
                <a:solidFill>
                  <a:schemeClr val="tx1"/>
                </a:solidFill>
                <a:latin typeface="Arial" charset="0"/>
                <a:ea typeface="ＭＳ Ｐゴシック" pitchFamily="34" charset="-128"/>
              </a:defRPr>
            </a:lvl4pPr>
            <a:lvl5pPr marL="2057400" indent="-22860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lgn="r" eaLnBrk="1" hangingPunct="1"/>
            <a:r>
              <a:rPr lang="en-US" altLang="en-US" sz="1400">
                <a:solidFill>
                  <a:srgbClr val="000000"/>
                </a:solidFill>
              </a:rPr>
              <a:t>|‌ </a:t>
            </a:r>
            <a:fld id="{4B4EFD8F-BE20-4B54-BEC0-6FEA9C726223}" type="slidenum">
              <a:rPr lang="en-US" altLang="en-US" sz="1400">
                <a:solidFill>
                  <a:srgbClr val="000000"/>
                </a:solidFill>
              </a:rPr>
              <a:pPr algn="r" eaLnBrk="1" hangingPunct="1"/>
              <a:t>4</a:t>
            </a:fld>
            <a:endParaRPr lang="en-US" altLang="en-US" sz="1400">
              <a:solidFill>
                <a:srgbClr val="000000"/>
              </a:solidFill>
            </a:endParaRPr>
          </a:p>
        </p:txBody>
      </p:sp>
      <p:sp>
        <p:nvSpPr>
          <p:cNvPr id="8196" name="TextBox 1"/>
          <p:cNvSpPr txBox="1">
            <a:spLocks noChangeArrowheads="1"/>
          </p:cNvSpPr>
          <p:nvPr/>
        </p:nvSpPr>
        <p:spPr bwMode="auto">
          <a:xfrm>
            <a:off x="6623050" y="493713"/>
            <a:ext cx="193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pitchFamily="34" charset="-128"/>
              </a:defRPr>
            </a:lvl1pPr>
            <a:lvl2pPr marL="742950" indent="-285750">
              <a:defRPr sz="1000">
                <a:solidFill>
                  <a:schemeClr val="tx1"/>
                </a:solidFill>
                <a:latin typeface="Arial" charset="0"/>
                <a:ea typeface="ＭＳ Ｐゴシック" pitchFamily="34" charset="-128"/>
              </a:defRPr>
            </a:lvl2pPr>
            <a:lvl3pPr marL="1143000" indent="-228600">
              <a:defRPr sz="1000">
                <a:solidFill>
                  <a:schemeClr val="tx1"/>
                </a:solidFill>
                <a:latin typeface="Arial" charset="0"/>
                <a:ea typeface="ＭＳ Ｐゴシック" pitchFamily="34" charset="-128"/>
              </a:defRPr>
            </a:lvl3pPr>
            <a:lvl4pPr marL="1600200" indent="-228600">
              <a:defRPr sz="1000">
                <a:solidFill>
                  <a:schemeClr val="tx1"/>
                </a:solidFill>
                <a:latin typeface="Arial" charset="0"/>
                <a:ea typeface="ＭＳ Ｐゴシック" pitchFamily="34" charset="-128"/>
              </a:defRPr>
            </a:lvl4pPr>
            <a:lvl5pPr marL="2057400" indent="-22860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eaLnBrk="1" hangingPunct="1"/>
            <a:r>
              <a:rPr lang="en-US" altLang="en-US" sz="1600" i="1">
                <a:solidFill>
                  <a:schemeClr val="bg1"/>
                </a:solidFill>
              </a:rPr>
              <a:t>As of July 16, 2015</a:t>
            </a:r>
          </a:p>
        </p:txBody>
      </p:sp>
      <p:pic>
        <p:nvPicPr>
          <p:cNvPr id="8197" name="Picture 3"/>
          <p:cNvPicPr>
            <a:picLocks noChangeAspect="1" noChangeArrowheads="1"/>
          </p:cNvPicPr>
          <p:nvPr/>
        </p:nvPicPr>
        <p:blipFill>
          <a:blip r:embed="rId3">
            <a:extLst>
              <a:ext uri="{28A0092B-C50C-407E-A947-70E740481C1C}">
                <a14:useLocalDpi xmlns:a14="http://schemas.microsoft.com/office/drawing/2010/main" val="0"/>
              </a:ext>
            </a:extLst>
          </a:blip>
          <a:srcRect l="623" t="1323" r="2097" b="7870"/>
          <a:stretch>
            <a:fillRect/>
          </a:stretch>
        </p:blipFill>
        <p:spPr bwMode="auto">
          <a:xfrm>
            <a:off x="61913" y="871538"/>
            <a:ext cx="5002212" cy="593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8" name="TextBox 3"/>
          <p:cNvSpPr txBox="1">
            <a:spLocks noChangeArrowheads="1"/>
          </p:cNvSpPr>
          <p:nvPr/>
        </p:nvSpPr>
        <p:spPr bwMode="auto">
          <a:xfrm>
            <a:off x="5470525" y="967800"/>
            <a:ext cx="360045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pitchFamily="34" charset="-128"/>
              </a:defRPr>
            </a:lvl1pPr>
            <a:lvl2pPr marL="742950" indent="-285750">
              <a:defRPr sz="1000">
                <a:solidFill>
                  <a:schemeClr val="tx1"/>
                </a:solidFill>
                <a:latin typeface="Arial" charset="0"/>
                <a:ea typeface="ＭＳ Ｐゴシック" pitchFamily="34" charset="-128"/>
              </a:defRPr>
            </a:lvl2pPr>
            <a:lvl3pPr marL="1143000" indent="-228600">
              <a:defRPr sz="1000">
                <a:solidFill>
                  <a:schemeClr val="tx1"/>
                </a:solidFill>
                <a:latin typeface="Arial" charset="0"/>
                <a:ea typeface="ＭＳ Ｐゴシック" pitchFamily="34" charset="-128"/>
              </a:defRPr>
            </a:lvl3pPr>
            <a:lvl4pPr marL="1600200" indent="-228600">
              <a:defRPr sz="1000">
                <a:solidFill>
                  <a:schemeClr val="tx1"/>
                </a:solidFill>
                <a:latin typeface="Arial" charset="0"/>
                <a:ea typeface="ＭＳ Ｐゴシック" pitchFamily="34" charset="-128"/>
              </a:defRPr>
            </a:lvl4pPr>
            <a:lvl5pPr marL="2057400" indent="-22860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eaLnBrk="1" hangingPunct="1"/>
            <a:r>
              <a:rPr lang="en-US" altLang="en-US" sz="1400" b="1" u="sng" dirty="0" smtClean="0">
                <a:solidFill>
                  <a:srgbClr val="FF0000"/>
                </a:solidFill>
                <a:latin typeface="Times New Roman" panose="02020603050405020304" pitchFamily="18" charset="0"/>
                <a:cs typeface="Times New Roman" panose="02020603050405020304" pitchFamily="18" charset="0"/>
              </a:rPr>
              <a:t>Started at ARL 3 </a:t>
            </a:r>
            <a:r>
              <a:rPr lang="en-US" altLang="en-US" sz="1400" b="1" dirty="0" smtClean="0">
                <a:latin typeface="Times New Roman" panose="02020603050405020304" pitchFamily="18" charset="0"/>
                <a:cs typeface="Times New Roman" panose="02020603050405020304" pitchFamily="18" charset="0"/>
              </a:rPr>
              <a:t>(Proof of Application Concept) with real-time RAQMS Data assimilation</a:t>
            </a:r>
          </a:p>
          <a:p>
            <a:pPr eaLnBrk="1" hangingPunct="1"/>
            <a:endParaRPr lang="en-US" altLang="en-US" sz="1400" b="1" dirty="0">
              <a:latin typeface="Times New Roman" panose="02020603050405020304" pitchFamily="18" charset="0"/>
              <a:cs typeface="Times New Roman" panose="02020603050405020304" pitchFamily="18" charset="0"/>
            </a:endParaRPr>
          </a:p>
          <a:p>
            <a:pPr eaLnBrk="1" hangingPunct="1"/>
            <a:r>
              <a:rPr lang="en-US" altLang="en-US" sz="1400" b="1" u="sng" dirty="0" smtClean="0">
                <a:solidFill>
                  <a:srgbClr val="FF0000"/>
                </a:solidFill>
                <a:latin typeface="Times New Roman" panose="02020603050405020304" pitchFamily="18" charset="0"/>
                <a:cs typeface="Times New Roman" panose="02020603050405020304" pitchFamily="18" charset="0"/>
              </a:rPr>
              <a:t>Reached ARL </a:t>
            </a:r>
            <a:r>
              <a:rPr lang="en-US" altLang="en-US" sz="1400" b="1" u="sng" dirty="0">
                <a:solidFill>
                  <a:srgbClr val="FF0000"/>
                </a:solidFill>
                <a:latin typeface="Times New Roman" panose="02020603050405020304" pitchFamily="18" charset="0"/>
                <a:cs typeface="Times New Roman" panose="02020603050405020304" pitchFamily="18" charset="0"/>
              </a:rPr>
              <a:t>4 </a:t>
            </a:r>
            <a:r>
              <a:rPr lang="en-US" altLang="en-US" sz="1400" b="1" dirty="0">
                <a:latin typeface="Times New Roman" panose="02020603050405020304" pitchFamily="18" charset="0"/>
                <a:cs typeface="Times New Roman" panose="02020603050405020304" pitchFamily="18" charset="0"/>
              </a:rPr>
              <a:t>(Initial Integration and Verification) </a:t>
            </a:r>
            <a:r>
              <a:rPr lang="en-US" altLang="en-US" sz="1400" b="1" dirty="0" smtClean="0">
                <a:latin typeface="Times New Roman" panose="02020603050405020304" pitchFamily="18" charset="0"/>
                <a:cs typeface="Times New Roman" panose="02020603050405020304" pitchFamily="18" charset="0"/>
              </a:rPr>
              <a:t>upon successfully </a:t>
            </a:r>
            <a:r>
              <a:rPr lang="en-US" altLang="en-US" sz="1400" b="1" dirty="0">
                <a:latin typeface="Times New Roman" panose="02020603050405020304" pitchFamily="18" charset="0"/>
                <a:cs typeface="Times New Roman" panose="02020603050405020304" pitchFamily="18" charset="0"/>
              </a:rPr>
              <a:t>completing the RAQMS/GSI Data Denial experiments </a:t>
            </a:r>
            <a:r>
              <a:rPr lang="en-US" altLang="en-US" sz="1400" b="1" dirty="0" smtClean="0">
                <a:latin typeface="Times New Roman" panose="02020603050405020304" pitchFamily="18" charset="0"/>
                <a:cs typeface="Times New Roman" panose="02020603050405020304" pitchFamily="18" charset="0"/>
              </a:rPr>
              <a:t>(September, 2016)</a:t>
            </a:r>
            <a:endParaRPr lang="en-US" altLang="en-US" sz="1400" b="1" dirty="0">
              <a:latin typeface="Times New Roman" panose="02020603050405020304" pitchFamily="18" charset="0"/>
              <a:cs typeface="Times New Roman" panose="02020603050405020304" pitchFamily="18" charset="0"/>
            </a:endParaRPr>
          </a:p>
          <a:p>
            <a:pPr eaLnBrk="1" hangingPunct="1"/>
            <a:endParaRPr lang="en-US" altLang="en-US" sz="1400" b="1" dirty="0">
              <a:latin typeface="Times New Roman" panose="02020603050405020304" pitchFamily="18" charset="0"/>
              <a:cs typeface="Times New Roman" panose="02020603050405020304" pitchFamily="18" charset="0"/>
            </a:endParaRPr>
          </a:p>
          <a:p>
            <a:pPr eaLnBrk="1" hangingPunct="1"/>
            <a:r>
              <a:rPr lang="en-US" altLang="en-US" sz="1400" b="1" u="sng" dirty="0" smtClean="0">
                <a:solidFill>
                  <a:srgbClr val="FF0000"/>
                </a:solidFill>
                <a:latin typeface="Times New Roman" panose="02020603050405020304" pitchFamily="18" charset="0"/>
                <a:cs typeface="Times New Roman" panose="02020603050405020304" pitchFamily="18" charset="0"/>
              </a:rPr>
              <a:t>Reached </a:t>
            </a:r>
            <a:r>
              <a:rPr lang="en-US" altLang="en-US" sz="1400" b="1" u="sng" dirty="0">
                <a:solidFill>
                  <a:srgbClr val="FF0000"/>
                </a:solidFill>
                <a:latin typeface="Times New Roman" panose="02020603050405020304" pitchFamily="18" charset="0"/>
                <a:cs typeface="Times New Roman" panose="02020603050405020304" pitchFamily="18" charset="0"/>
              </a:rPr>
              <a:t>ARL 5</a:t>
            </a:r>
            <a:r>
              <a:rPr lang="en-US" altLang="en-US" sz="1400" b="1" dirty="0">
                <a:latin typeface="Times New Roman" panose="02020603050405020304" pitchFamily="18" charset="0"/>
                <a:cs typeface="Times New Roman" panose="02020603050405020304" pitchFamily="18" charset="0"/>
              </a:rPr>
              <a:t> (Validation in Relevant Environment) upon completion of 2010 RAQMS/GSI </a:t>
            </a:r>
            <a:r>
              <a:rPr lang="en-US" altLang="en-US" sz="1400" b="1" dirty="0" smtClean="0">
                <a:latin typeface="Times New Roman" panose="02020603050405020304" pitchFamily="18" charset="0"/>
                <a:cs typeface="Times New Roman" panose="02020603050405020304" pitchFamily="18" charset="0"/>
              </a:rPr>
              <a:t>analysis </a:t>
            </a:r>
            <a:r>
              <a:rPr lang="en-US" altLang="en-US" sz="1400" b="1" dirty="0">
                <a:latin typeface="Times New Roman" panose="02020603050405020304" pitchFamily="18" charset="0"/>
                <a:cs typeface="Times New Roman" panose="02020603050405020304" pitchFamily="18" charset="0"/>
              </a:rPr>
              <a:t>(</a:t>
            </a:r>
            <a:r>
              <a:rPr lang="en-US" altLang="en-US" sz="1400" b="1" dirty="0" smtClean="0">
                <a:latin typeface="Times New Roman" panose="02020603050405020304" pitchFamily="18" charset="0"/>
                <a:cs typeface="Times New Roman" panose="02020603050405020304" pitchFamily="18" charset="0"/>
              </a:rPr>
              <a:t>December 2016)</a:t>
            </a:r>
            <a:endParaRPr lang="en-US" altLang="en-US" sz="1400" b="1" dirty="0">
              <a:latin typeface="Times New Roman" panose="02020603050405020304" pitchFamily="18" charset="0"/>
              <a:cs typeface="Times New Roman" panose="02020603050405020304" pitchFamily="18" charset="0"/>
            </a:endParaRPr>
          </a:p>
          <a:p>
            <a:pPr eaLnBrk="1" hangingPunct="1"/>
            <a:endParaRPr lang="en-US" altLang="en-US" sz="1400" b="1" dirty="0">
              <a:latin typeface="Times New Roman" panose="02020603050405020304" pitchFamily="18" charset="0"/>
              <a:cs typeface="Times New Roman" panose="02020603050405020304" pitchFamily="18" charset="0"/>
            </a:endParaRPr>
          </a:p>
          <a:p>
            <a:r>
              <a:rPr lang="en-US" altLang="en-US" sz="1400" b="1" u="sng" dirty="0" smtClean="0">
                <a:solidFill>
                  <a:srgbClr val="FF0000"/>
                </a:solidFill>
                <a:latin typeface="Times New Roman" panose="02020603050405020304" pitchFamily="18" charset="0"/>
                <a:cs typeface="Times New Roman" panose="02020603050405020304" pitchFamily="18" charset="0"/>
              </a:rPr>
              <a:t>Currently at ARL </a:t>
            </a:r>
            <a:r>
              <a:rPr lang="en-US" altLang="en-US" sz="1400" b="1" u="sng" dirty="0">
                <a:solidFill>
                  <a:srgbClr val="FF0000"/>
                </a:solidFill>
                <a:latin typeface="Times New Roman" panose="02020603050405020304" pitchFamily="18" charset="0"/>
                <a:cs typeface="Times New Roman" panose="02020603050405020304" pitchFamily="18" charset="0"/>
              </a:rPr>
              <a:t>6 </a:t>
            </a:r>
            <a:r>
              <a:rPr lang="en-US" altLang="en-US" sz="1400" b="1" dirty="0">
                <a:latin typeface="Times New Roman" panose="02020603050405020304" pitchFamily="18" charset="0"/>
                <a:cs typeface="Times New Roman" panose="02020603050405020304" pitchFamily="18" charset="0"/>
              </a:rPr>
              <a:t>(Demonstration in Relevant Environment) </a:t>
            </a:r>
            <a:r>
              <a:rPr lang="en-US" altLang="en-US" sz="1400" b="1" dirty="0" smtClean="0">
                <a:latin typeface="Times New Roman" panose="02020603050405020304" pitchFamily="18" charset="0"/>
                <a:cs typeface="Times New Roman" panose="02020603050405020304" pitchFamily="18" charset="0"/>
              </a:rPr>
              <a:t>based </a:t>
            </a:r>
            <a:r>
              <a:rPr lang="en-US" altLang="en-US" sz="1400" b="1" dirty="0">
                <a:latin typeface="Times New Roman" panose="02020603050405020304" pitchFamily="18" charset="0"/>
                <a:cs typeface="Times New Roman" panose="02020603050405020304" pitchFamily="18" charset="0"/>
              </a:rPr>
              <a:t>on finalizing 2006-2016 emissions constraints, MLS, OMI, AIRS, and MODIS assimilation procedures, and successful completion of </a:t>
            </a:r>
            <a:r>
              <a:rPr lang="en-US" altLang="en-US" sz="1400" b="1" dirty="0" smtClean="0">
                <a:latin typeface="Times New Roman" panose="02020603050405020304" pitchFamily="18" charset="0"/>
                <a:cs typeface="Times New Roman" panose="02020603050405020304" pitchFamily="18" charset="0"/>
              </a:rPr>
              <a:t>the first four years </a:t>
            </a:r>
            <a:r>
              <a:rPr lang="en-US" altLang="en-US" sz="1400" b="1" dirty="0">
                <a:latin typeface="Times New Roman" panose="02020603050405020304" pitchFamily="18" charset="0"/>
                <a:cs typeface="Times New Roman" panose="02020603050405020304" pitchFamily="18" charset="0"/>
              </a:rPr>
              <a:t>of Aura Reanalysis. </a:t>
            </a:r>
            <a:endParaRPr lang="en-US" altLang="en-US" sz="1400" b="1" dirty="0" smtClean="0">
              <a:latin typeface="Times New Roman" panose="02020603050405020304" pitchFamily="18" charset="0"/>
              <a:cs typeface="Times New Roman" panose="02020603050405020304" pitchFamily="18" charset="0"/>
            </a:endParaRPr>
          </a:p>
          <a:p>
            <a:endParaRPr lang="en-US" altLang="en-US" sz="1400" b="1" dirty="0">
              <a:latin typeface="Times New Roman" panose="02020603050405020304" pitchFamily="18" charset="0"/>
              <a:cs typeface="Times New Roman" panose="02020603050405020304" pitchFamily="18" charset="0"/>
            </a:endParaRPr>
          </a:p>
          <a:p>
            <a:r>
              <a:rPr lang="en-US" altLang="en-US" sz="1400" b="1" u="sng" dirty="0" smtClean="0">
                <a:solidFill>
                  <a:srgbClr val="FF0000"/>
                </a:solidFill>
                <a:latin typeface="Times New Roman" panose="02020603050405020304" pitchFamily="18" charset="0"/>
                <a:cs typeface="Times New Roman" panose="02020603050405020304" pitchFamily="18" charset="0"/>
              </a:rPr>
              <a:t>Will </a:t>
            </a:r>
            <a:r>
              <a:rPr lang="en-US" altLang="en-US" sz="1400" b="1" u="sng" dirty="0">
                <a:solidFill>
                  <a:srgbClr val="FF0000"/>
                </a:solidFill>
                <a:latin typeface="Times New Roman" panose="02020603050405020304" pitchFamily="18" charset="0"/>
                <a:cs typeface="Times New Roman" panose="02020603050405020304" pitchFamily="18" charset="0"/>
              </a:rPr>
              <a:t>reach ARL 7 </a:t>
            </a:r>
            <a:r>
              <a:rPr lang="en-US" altLang="en-US" sz="1400" b="1" dirty="0">
                <a:latin typeface="Times New Roman" panose="02020603050405020304" pitchFamily="18" charset="0"/>
                <a:cs typeface="Times New Roman" panose="02020603050405020304" pitchFamily="18" charset="0"/>
              </a:rPr>
              <a:t>by the end of </a:t>
            </a:r>
            <a:r>
              <a:rPr lang="en-US" altLang="en-US" sz="1400" b="1" dirty="0" smtClean="0">
                <a:latin typeface="Times New Roman" panose="02020603050405020304" pitchFamily="18" charset="0"/>
                <a:cs typeface="Times New Roman" panose="02020603050405020304" pitchFamily="18" charset="0"/>
              </a:rPr>
              <a:t>requested 1-year no-cost extension with </a:t>
            </a:r>
            <a:r>
              <a:rPr lang="en-US" altLang="en-US" sz="1400" b="1" dirty="0">
                <a:latin typeface="Times New Roman" panose="02020603050405020304" pitchFamily="18" charset="0"/>
                <a:cs typeface="Times New Roman" panose="02020603050405020304" pitchFamily="18" charset="0"/>
              </a:rPr>
              <a:t>delivery of RAQMS Aura Reanalysis to DAAC</a:t>
            </a:r>
            <a:r>
              <a:rPr lang="en-US" altLang="en-US" sz="1400" b="1" dirty="0" smtClean="0">
                <a:latin typeface="Times New Roman" panose="02020603050405020304" pitchFamily="18" charset="0"/>
                <a:cs typeface="Times New Roman" panose="02020603050405020304" pitchFamily="18" charset="0"/>
              </a:rPr>
              <a:t>.</a:t>
            </a:r>
            <a:endParaRPr lang="en-US" altLang="en-US" sz="1400" b="1" dirty="0">
              <a:latin typeface="Times New Roman" panose="02020603050405020304" pitchFamily="18" charset="0"/>
              <a:cs typeface="Times New Roman" panose="02020603050405020304" pitchFamily="18" charset="0"/>
            </a:endParaRPr>
          </a:p>
        </p:txBody>
      </p:sp>
      <p:sp>
        <p:nvSpPr>
          <p:cNvPr id="8" name="Title 1"/>
          <p:cNvSpPr>
            <a:spLocks noGrp="1"/>
          </p:cNvSpPr>
          <p:nvPr>
            <p:ph type="title"/>
          </p:nvPr>
        </p:nvSpPr>
        <p:spPr bwMode="auto">
          <a:xfrm>
            <a:off x="0" y="304800"/>
            <a:ext cx="913765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nSpc>
                <a:spcPct val="100000"/>
              </a:lnSpc>
            </a:pPr>
            <a:r>
              <a:rPr lang="en-US" altLang="en-US" sz="2800" dirty="0" smtClean="0">
                <a:ea typeface="ＭＳ Ｐゴシック" pitchFamily="34" charset="-128"/>
                <a:cs typeface="Arial" charset="0"/>
              </a:rPr>
              <a:t>    </a:t>
            </a:r>
            <a:r>
              <a:rPr lang="en-US" altLang="en-US" sz="2800" b="1" dirty="0" smtClean="0">
                <a:latin typeface="Times New Roman" panose="02020603050405020304" pitchFamily="18" charset="0"/>
                <a:ea typeface="ＭＳ Ｐゴシック" pitchFamily="34" charset="-128"/>
                <a:cs typeface="Times New Roman" panose="02020603050405020304" pitchFamily="18" charset="0"/>
              </a:rPr>
              <a:t>Applications Readiness Level (ARL)</a:t>
            </a:r>
          </a:p>
        </p:txBody>
      </p:sp>
      <p:sp>
        <p:nvSpPr>
          <p:cNvPr id="9" name="Title 1"/>
          <p:cNvSpPr txBox="1">
            <a:spLocks/>
          </p:cNvSpPr>
          <p:nvPr/>
        </p:nvSpPr>
        <p:spPr bwMode="auto">
          <a:xfrm>
            <a:off x="0" y="0"/>
            <a:ext cx="9137650" cy="533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numCol="1" rtlCol="0" anchor="ctr" anchorCtr="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Times New Roman" panose="02020603050405020304" pitchFamily="18" charset="0"/>
                <a:cs typeface="Times New Roman" panose="02020603050405020304" pitchFamily="18" charset="0"/>
              </a:rPr>
              <a:t>Aura Chemical Reanalysis in support Air Quality Applications</a:t>
            </a:r>
            <a:endParaRPr lang="en-US" altLang="en-US" sz="2800" dirty="0" smtClean="0">
              <a:ea typeface="ＭＳ Ｐゴシック" pitchFamily="34" charset="-128"/>
              <a:cs typeface="Arial" charset="0"/>
            </a:endParaRPr>
          </a:p>
        </p:txBody>
      </p:sp>
    </p:spTree>
    <p:extLst>
      <p:ext uri="{BB962C8B-B14F-4D97-AF65-F5344CB8AC3E}">
        <p14:creationId xmlns:p14="http://schemas.microsoft.com/office/powerpoint/2010/main" val="59534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37650" cy="533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numCol="1" rtlCol="0" anchor="ctr" anchorCtr="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latin typeface="Times New Roman" panose="02020603050405020304" pitchFamily="18" charset="0"/>
                <a:cs typeface="Times New Roman" panose="02020603050405020304" pitchFamily="18" charset="0"/>
              </a:rPr>
              <a:t>Aura Chemical Reanalysis in support Air Quality Applications</a:t>
            </a:r>
            <a:endParaRPr lang="en-US" altLang="en-US" sz="2800" dirty="0" smtClean="0">
              <a:ea typeface="ＭＳ Ｐゴシック" pitchFamily="34" charset="-128"/>
              <a:cs typeface="Arial" charset="0"/>
            </a:endParaRPr>
          </a:p>
        </p:txBody>
      </p:sp>
      <p:sp>
        <p:nvSpPr>
          <p:cNvPr id="6" name="Content Placeholder 2"/>
          <p:cNvSpPr>
            <a:spLocks noGrp="1"/>
          </p:cNvSpPr>
          <p:nvPr>
            <p:ph idx="1"/>
          </p:nvPr>
        </p:nvSpPr>
        <p:spPr bwMode="auto">
          <a:xfrm>
            <a:off x="401638" y="942975"/>
            <a:ext cx="8483600" cy="5738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defRPr/>
            </a:pPr>
            <a:r>
              <a:rPr lang="en-US" altLang="en-US" dirty="0" smtClean="0">
                <a:latin typeface="Times New Roman" panose="02020603050405020304" pitchFamily="18" charset="0"/>
                <a:ea typeface="ＭＳ Ｐゴシック" pitchFamily="34" charset="-128"/>
                <a:cs typeface="Times New Roman" panose="02020603050405020304" pitchFamily="18" charset="0"/>
              </a:rPr>
              <a:t>Results and Milestones (Year 3)</a:t>
            </a:r>
          </a:p>
          <a:p>
            <a:pPr marL="639763" lvl="1">
              <a:buFont typeface="Wingdings" panose="05000000000000000000" pitchFamily="2" charset="2"/>
              <a:buChar char="§"/>
              <a:defRPr/>
            </a:pPr>
            <a:endParaRPr lang="en-US" altLang="en-US" sz="2000" dirty="0" smtClean="0">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Completed first 4 years (2006-2009) of the 10 year Aura Reanalysis</a:t>
            </a:r>
          </a:p>
          <a:p>
            <a:pPr marL="639763" lvl="1">
              <a:buFont typeface="Wingdings" panose="05000000000000000000" pitchFamily="2" charset="2"/>
              <a:buChar char="§"/>
              <a:defRPr/>
            </a:pPr>
            <a:endPar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Conducted verification studies to assess the fidelity of the Aura Reanalysis through comparisons with airborne </a:t>
            </a:r>
            <a:r>
              <a:rPr lang="en-US" altLang="en-US" sz="2000" dirty="0" err="1" smtClean="0">
                <a:solidFill>
                  <a:srgbClr val="2E50FC"/>
                </a:solidFill>
                <a:latin typeface="Times New Roman" panose="02020603050405020304" pitchFamily="18" charset="0"/>
                <a:ea typeface="ＭＳ Ｐゴシック" pitchFamily="34" charset="-128"/>
                <a:cs typeface="Times New Roman" panose="02020603050405020304" pitchFamily="18" charset="0"/>
              </a:rPr>
              <a:t>insitu</a:t>
            </a: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 measurements collected during NASA, NOAA and NSF field campaigns</a:t>
            </a:r>
          </a:p>
          <a:p>
            <a:pPr marL="639763" lvl="1">
              <a:buFont typeface="Wingdings" panose="05000000000000000000" pitchFamily="2" charset="2"/>
              <a:buChar char="§"/>
              <a:defRPr/>
            </a:pPr>
            <a:endPar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Completed CMAQ/GSI NOx emission adjustment experiments using offline CMAQ/GSI </a:t>
            </a:r>
            <a:r>
              <a:rPr lang="en-US" altLang="en-US" sz="2000" dirty="0">
                <a:solidFill>
                  <a:srgbClr val="2E50FC"/>
                </a:solidFill>
                <a:latin typeface="Times New Roman" panose="02020603050405020304" pitchFamily="18" charset="0"/>
                <a:ea typeface="ＭＳ Ｐゴシック" pitchFamily="34" charset="-128"/>
                <a:cs typeface="Times New Roman" panose="02020603050405020304" pitchFamily="18" charset="0"/>
              </a:rPr>
              <a:t>OMI NO2 assimilation </a:t>
            </a: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constraints </a:t>
            </a:r>
            <a:endParaRPr lang="en-US" altLang="en-US" sz="2000" dirty="0">
              <a:solidFill>
                <a:srgbClr val="2E50FC"/>
              </a:solidFill>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endPar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681949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37650" cy="533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numCol="1" rtlCol="0" anchor="ctr" anchorCtr="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latin typeface="Times New Roman" panose="02020603050405020304" pitchFamily="18" charset="0"/>
                <a:cs typeface="Times New Roman" panose="02020603050405020304" pitchFamily="18" charset="0"/>
              </a:rPr>
              <a:t>Aura Chemical Reanalysis in support Air Quality Applications</a:t>
            </a:r>
            <a:endParaRPr lang="en-US" altLang="en-US" sz="2800" dirty="0" smtClean="0">
              <a:ea typeface="ＭＳ Ｐゴシック" pitchFamily="34" charset="-128"/>
              <a:cs typeface="Arial" charset="0"/>
            </a:endParaRPr>
          </a:p>
        </p:txBody>
      </p:sp>
      <p:sp>
        <p:nvSpPr>
          <p:cNvPr id="6" name="Content Placeholder 2"/>
          <p:cNvSpPr>
            <a:spLocks noGrp="1"/>
          </p:cNvSpPr>
          <p:nvPr>
            <p:ph idx="1"/>
          </p:nvPr>
        </p:nvSpPr>
        <p:spPr bwMode="auto">
          <a:xfrm>
            <a:off x="401638" y="942975"/>
            <a:ext cx="8483600" cy="5738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defRPr/>
            </a:pPr>
            <a:r>
              <a:rPr lang="en-US" altLang="en-US" dirty="0" smtClean="0">
                <a:latin typeface="Times New Roman" panose="02020603050405020304" pitchFamily="18" charset="0"/>
                <a:ea typeface="ＭＳ Ｐゴシック" pitchFamily="34" charset="-128"/>
                <a:cs typeface="Times New Roman" panose="02020603050405020304" pitchFamily="18" charset="0"/>
              </a:rPr>
              <a:t>Results and Milestones (Year 3)</a:t>
            </a:r>
          </a:p>
          <a:p>
            <a:pPr marL="639763" lvl="1">
              <a:buFont typeface="Wingdings" panose="05000000000000000000" pitchFamily="2" charset="2"/>
              <a:buChar char="§"/>
              <a:defRPr/>
            </a:pPr>
            <a:endParaRPr lang="en-US" altLang="en-US" sz="2000" dirty="0" smtClean="0">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Completed first 4 years (2006-2009) of the 10 year Aura Reanalysis</a:t>
            </a:r>
          </a:p>
          <a:p>
            <a:pPr marL="639763" lvl="1">
              <a:buFont typeface="Wingdings" panose="05000000000000000000" pitchFamily="2" charset="2"/>
              <a:buChar char="§"/>
              <a:defRPr/>
            </a:pPr>
            <a:endPar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Conducted verification studies to assess the fidelity of the reanalysis through comparisons with airborne </a:t>
            </a:r>
            <a:r>
              <a:rPr lang="en-US" altLang="en-US" sz="2000" dirty="0" err="1" smtClean="0">
                <a:solidFill>
                  <a:srgbClr val="2E50FC"/>
                </a:solidFill>
                <a:latin typeface="Times New Roman" panose="02020603050405020304" pitchFamily="18" charset="0"/>
                <a:ea typeface="ＭＳ Ｐゴシック" pitchFamily="34" charset="-128"/>
                <a:cs typeface="Times New Roman" panose="02020603050405020304" pitchFamily="18" charset="0"/>
              </a:rPr>
              <a:t>insitu</a:t>
            </a: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 measurements collected during NASA, NOAA and NSF field campaigns</a:t>
            </a:r>
          </a:p>
          <a:p>
            <a:pPr marL="639763" lvl="1">
              <a:buFont typeface="Wingdings" panose="05000000000000000000" pitchFamily="2" charset="2"/>
              <a:buChar char="§"/>
              <a:defRPr/>
            </a:pPr>
            <a:endPar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Completed CMAQ/GSI NOx emission adjustment experiments using offline CMAQ/GSI </a:t>
            </a:r>
            <a:r>
              <a:rPr lang="en-US" altLang="en-US" sz="2000" dirty="0">
                <a:solidFill>
                  <a:srgbClr val="2E50FC"/>
                </a:solidFill>
                <a:latin typeface="Times New Roman" panose="02020603050405020304" pitchFamily="18" charset="0"/>
                <a:ea typeface="ＭＳ Ｐゴシック" pitchFamily="34" charset="-128"/>
                <a:cs typeface="Times New Roman" panose="02020603050405020304" pitchFamily="18" charset="0"/>
              </a:rPr>
              <a:t>OMI NO2 assimilation </a:t>
            </a:r>
            <a:r>
              <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rPr>
              <a:t>constraints </a:t>
            </a:r>
            <a:endParaRPr lang="en-US" altLang="en-US" sz="2000" dirty="0">
              <a:solidFill>
                <a:srgbClr val="2E50FC"/>
              </a:solidFill>
              <a:latin typeface="Times New Roman" panose="02020603050405020304" pitchFamily="18" charset="0"/>
              <a:ea typeface="ＭＳ Ｐゴシック" pitchFamily="34" charset="-128"/>
              <a:cs typeface="Times New Roman" panose="02020603050405020304" pitchFamily="18" charset="0"/>
            </a:endParaRPr>
          </a:p>
          <a:p>
            <a:pPr marL="639763" lvl="1">
              <a:buFont typeface="Wingdings" panose="05000000000000000000" pitchFamily="2" charset="2"/>
              <a:buChar char="§"/>
              <a:defRPr/>
            </a:pPr>
            <a:endParaRPr lang="en-US" altLang="en-US" sz="2000" dirty="0" smtClean="0">
              <a:solidFill>
                <a:srgbClr val="2E50FC"/>
              </a:solidFill>
              <a:latin typeface="Times New Roman" panose="02020603050405020304" pitchFamily="18" charset="0"/>
              <a:ea typeface="ＭＳ Ｐゴシック" pitchFamily="34" charset="-128"/>
              <a:cs typeface="Times New Roman" panose="02020603050405020304" pitchFamily="18" charset="0"/>
            </a:endParaRPr>
          </a:p>
        </p:txBody>
      </p:sp>
      <p:sp>
        <p:nvSpPr>
          <p:cNvPr id="2" name="Rectangle 1"/>
          <p:cNvSpPr/>
          <p:nvPr/>
        </p:nvSpPr>
        <p:spPr>
          <a:xfrm>
            <a:off x="1066800" y="2590800"/>
            <a:ext cx="7620000" cy="1143000"/>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56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6335"/>
            <a:ext cx="9144000" cy="461665"/>
          </a:xfrm>
          <a:prstGeom prst="rect">
            <a:avLst/>
          </a:prstGeom>
        </p:spPr>
        <p:txBody>
          <a:bodyPr wrap="square">
            <a:spAutoFit/>
          </a:bodyPr>
          <a:lstStyle/>
          <a:p>
            <a:r>
              <a:rPr lang="en-US" sz="1200" b="1" dirty="0" err="1"/>
              <a:t>Ziemke</a:t>
            </a:r>
            <a:r>
              <a:rPr lang="en-US" sz="1200" b="1" dirty="0"/>
              <a:t>, </a:t>
            </a:r>
            <a:r>
              <a:rPr lang="en-US" sz="1200" b="1" dirty="0" smtClean="0"/>
              <a:t>et al. (2006</a:t>
            </a:r>
            <a:r>
              <a:rPr lang="en-US" sz="1200" b="1" dirty="0"/>
              <a:t>), </a:t>
            </a:r>
            <a:r>
              <a:rPr lang="en-US" sz="1200" b="1" dirty="0" smtClean="0"/>
              <a:t>Tropospheric ozone </a:t>
            </a:r>
            <a:r>
              <a:rPr lang="en-US" sz="1200" b="1" dirty="0"/>
              <a:t>determined from Aura OMI and MLS: Evaluation of measurements and comparison with the Global Modeling </a:t>
            </a:r>
            <a:r>
              <a:rPr lang="en-US" sz="1200" b="1" dirty="0" smtClean="0"/>
              <a:t>Initiative’s Chemical </a:t>
            </a:r>
            <a:r>
              <a:rPr lang="en-US" sz="1200" b="1" dirty="0"/>
              <a:t>Transport Model, J. </a:t>
            </a:r>
            <a:r>
              <a:rPr lang="en-US" sz="1200" b="1" dirty="0" err="1"/>
              <a:t>Geophys</a:t>
            </a:r>
            <a:r>
              <a:rPr lang="en-US" sz="1200" b="1" dirty="0"/>
              <a:t>. Res., 111, D19303, doi:10.1029/2006JD007089.</a:t>
            </a:r>
          </a:p>
        </p:txBody>
      </p:sp>
      <p:pic>
        <p:nvPicPr>
          <p:cNvPr id="1030" name="Picture 6" descr="\\beans\users$\bpierce\Data\Documents\Attachments\sep_06\2006-2009_TCO__TOR_vs_AuraReanalysis.V1.Zo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5000" y="0"/>
            <a:ext cx="3429000" cy="1938992"/>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Analyzed Tropospheric Ozone Column (TOC) </a:t>
            </a:r>
          </a:p>
          <a:p>
            <a:pPr algn="ctr"/>
            <a:r>
              <a:rPr lang="en-US" sz="2400" dirty="0" smtClean="0">
                <a:latin typeface="Times New Roman" panose="02020603050405020304" pitchFamily="18" charset="0"/>
                <a:cs typeface="Times New Roman" panose="02020603050405020304" pitchFamily="18" charset="0"/>
              </a:rPr>
              <a:t>vs </a:t>
            </a:r>
          </a:p>
          <a:p>
            <a:pPr algn="ctr"/>
            <a:r>
              <a:rPr lang="en-US" sz="2400" dirty="0" smtClean="0">
                <a:latin typeface="Times New Roman" panose="02020603050405020304" pitchFamily="18" charset="0"/>
                <a:cs typeface="Times New Roman" panose="02020603050405020304" pitchFamily="18" charset="0"/>
              </a:rPr>
              <a:t>OMI-MLS Tropospheric Ozone Residuals (TOR)</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943600" y="3124200"/>
            <a:ext cx="30480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Aura Reanalysis captures seasonal variation but shows a systematic high bias relative to the OMI-MLS TOR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2590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ans\users$\bpierce\Data\Documents\Attachments\sep_06\2006-2009_TCO__TOR_vs_AuraReanalysis.V1.Zo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396335"/>
            <a:ext cx="9144000" cy="461665"/>
          </a:xfrm>
          <a:prstGeom prst="rect">
            <a:avLst/>
          </a:prstGeom>
        </p:spPr>
        <p:txBody>
          <a:bodyPr wrap="square">
            <a:spAutoFit/>
          </a:bodyPr>
          <a:lstStyle/>
          <a:p>
            <a:r>
              <a:rPr lang="en-US" sz="1200" b="1" dirty="0" err="1"/>
              <a:t>Ziemke</a:t>
            </a:r>
            <a:r>
              <a:rPr lang="en-US" sz="1200" b="1" dirty="0"/>
              <a:t>, </a:t>
            </a:r>
            <a:r>
              <a:rPr lang="en-US" sz="1200" b="1" dirty="0" smtClean="0"/>
              <a:t>et al. (2006</a:t>
            </a:r>
            <a:r>
              <a:rPr lang="en-US" sz="1200" b="1" dirty="0"/>
              <a:t>), </a:t>
            </a:r>
            <a:r>
              <a:rPr lang="en-US" sz="1200" b="1" dirty="0" smtClean="0"/>
              <a:t>Tropospheric ozone </a:t>
            </a:r>
            <a:r>
              <a:rPr lang="en-US" sz="1200" b="1" dirty="0"/>
              <a:t>determined from Aura OMI and MLS: Evaluation of measurements and comparison with the Global Modeling </a:t>
            </a:r>
            <a:r>
              <a:rPr lang="en-US" sz="1200" b="1" dirty="0" smtClean="0"/>
              <a:t>Initiative’s Chemical </a:t>
            </a:r>
            <a:r>
              <a:rPr lang="en-US" sz="1200" b="1" dirty="0"/>
              <a:t>Transport Model, J. </a:t>
            </a:r>
            <a:r>
              <a:rPr lang="en-US" sz="1200" b="1" dirty="0" err="1"/>
              <a:t>Geophys</a:t>
            </a:r>
            <a:r>
              <a:rPr lang="en-US" sz="1200" b="1" dirty="0"/>
              <a:t>. Res., 111, D19303, doi:10.1029/2006JD007089.</a:t>
            </a:r>
          </a:p>
        </p:txBody>
      </p:sp>
      <p:cxnSp>
        <p:nvCxnSpPr>
          <p:cNvPr id="14" name="Straight Arrow Connector 13"/>
          <p:cNvCxnSpPr/>
          <p:nvPr/>
        </p:nvCxnSpPr>
        <p:spPr>
          <a:xfrm>
            <a:off x="3814175" y="305844"/>
            <a:ext cx="0" cy="60960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814175" y="3035474"/>
            <a:ext cx="0" cy="58454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87460" y="3638811"/>
            <a:ext cx="675506" cy="276999"/>
          </a:xfrm>
          <a:prstGeom prst="rect">
            <a:avLst/>
          </a:prstGeom>
          <a:solidFill>
            <a:schemeClr val="bg1"/>
          </a:solidFill>
          <a:ln>
            <a:solidFill>
              <a:schemeClr val="tx1"/>
            </a:solidFill>
          </a:ln>
        </p:spPr>
        <p:txBody>
          <a:bodyPr wrap="none" rtlCol="0">
            <a:spAutoFit/>
          </a:bodyPr>
          <a:lstStyle/>
          <a:p>
            <a:r>
              <a:rPr lang="en-US" sz="1200" b="1" dirty="0" smtClean="0"/>
              <a:t>ARCTAS</a:t>
            </a:r>
            <a:endParaRPr lang="en-US" sz="1200" b="1" dirty="0"/>
          </a:p>
        </p:txBody>
      </p:sp>
      <p:sp>
        <p:nvSpPr>
          <p:cNvPr id="26" name="TextBox 25"/>
          <p:cNvSpPr txBox="1"/>
          <p:nvPr/>
        </p:nvSpPr>
        <p:spPr>
          <a:xfrm>
            <a:off x="3387460" y="919619"/>
            <a:ext cx="675506" cy="276999"/>
          </a:xfrm>
          <a:prstGeom prst="rect">
            <a:avLst/>
          </a:prstGeom>
          <a:solidFill>
            <a:schemeClr val="bg1"/>
          </a:solidFill>
          <a:ln>
            <a:solidFill>
              <a:schemeClr val="tx1"/>
            </a:solidFill>
          </a:ln>
        </p:spPr>
        <p:txBody>
          <a:bodyPr wrap="none" rtlCol="0">
            <a:spAutoFit/>
          </a:bodyPr>
          <a:lstStyle/>
          <a:p>
            <a:r>
              <a:rPr lang="en-US" sz="1200" b="1" dirty="0" smtClean="0"/>
              <a:t>ARCTAS</a:t>
            </a:r>
            <a:endParaRPr lang="en-US" sz="1200" b="1" dirty="0"/>
          </a:p>
        </p:txBody>
      </p:sp>
      <p:pic>
        <p:nvPicPr>
          <p:cNvPr id="1026" name="Picture 2" descr="http://asd-www.larc.nasa.gov/lidar/arctas/arctas_summ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0"/>
            <a:ext cx="2286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8800" y="3429000"/>
            <a:ext cx="3276601" cy="14773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Airborne measurements from NASA ARCTAS field campaign are used to verify Northern Hemisphere Aura Reanalysis TOC during July 2008</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917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eans\users$\bpierce\Data\Documents\Attachments\sep_06\Jul_2008_TCO__TOR_vs_AuraReanalysis.V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844" y="46880"/>
            <a:ext cx="5177956"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NASA ARCTAS Cold Lake, AB Phase</a:t>
            </a:r>
            <a:endParaRPr lang="en-US" sz="2400" b="1" dirty="0">
              <a:latin typeface="Times New Roman" panose="02020603050405020304" pitchFamily="18" charset="0"/>
              <a:cs typeface="Times New Roman" panose="02020603050405020304" pitchFamily="18" charset="0"/>
            </a:endParaRPr>
          </a:p>
        </p:txBody>
      </p:sp>
      <p:pic>
        <p:nvPicPr>
          <p:cNvPr id="5" name="Picture 3" descr="H:\Documents\Attachments\aug_29\RAQMS_Aura_Reanalysis_vs_avery_O3_ARCTAS.ColdLake.DC8.png"/>
          <p:cNvPicPr>
            <a:picLocks noChangeAspect="1" noChangeArrowheads="1"/>
          </p:cNvPicPr>
          <p:nvPr/>
        </p:nvPicPr>
        <p:blipFill rotWithShape="1">
          <a:blip r:embed="rId4">
            <a:extLst>
              <a:ext uri="{28A0092B-C50C-407E-A947-70E740481C1C}">
                <a14:useLocalDpi xmlns:a14="http://schemas.microsoft.com/office/drawing/2010/main" val="0"/>
              </a:ext>
            </a:extLst>
          </a:blip>
          <a:srcRect b="12439"/>
          <a:stretch/>
        </p:blipFill>
        <p:spPr bwMode="auto">
          <a:xfrm>
            <a:off x="5632450" y="2133600"/>
            <a:ext cx="3502152" cy="408870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beans\users$\bpierce\Data\Documents\Attachments\sep_06\ARCTAS_Summer_DC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1848" y="457200"/>
            <a:ext cx="3502152" cy="2206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8800" y="53230"/>
            <a:ext cx="3493329"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ARCTAS Flight Tracks July 2008</a:t>
            </a:r>
            <a:endParaRPr lang="en-US" b="1" dirty="0">
              <a:latin typeface="Times New Roman" panose="02020603050405020304" pitchFamily="18" charset="0"/>
              <a:cs typeface="Times New Roman" panose="02020603050405020304" pitchFamily="18" charset="0"/>
            </a:endParaRPr>
          </a:p>
        </p:txBody>
      </p:sp>
      <p:sp>
        <p:nvSpPr>
          <p:cNvPr id="7" name="Rectangle 6"/>
          <p:cNvSpPr/>
          <p:nvPr/>
        </p:nvSpPr>
        <p:spPr>
          <a:xfrm>
            <a:off x="6775450" y="3143249"/>
            <a:ext cx="1524000" cy="307869"/>
          </a:xfrm>
          <a:prstGeom prst="rect">
            <a:avLst/>
          </a:prstGeom>
          <a:solidFill>
            <a:srgbClr val="00B050">
              <a:alpha val="2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56450" y="3384550"/>
            <a:ext cx="998653" cy="246221"/>
          </a:xfrm>
          <a:prstGeom prst="rect">
            <a:avLst/>
          </a:prstGeom>
          <a:noFill/>
        </p:spPr>
        <p:txBody>
          <a:bodyPr wrap="square" rtlCol="0">
            <a:spAutoFit/>
          </a:bodyPr>
          <a:lstStyle/>
          <a:p>
            <a:r>
              <a:rPr lang="en-US" sz="1000" b="1" dirty="0" smtClean="0"/>
              <a:t>&gt;1DU High Bias</a:t>
            </a:r>
            <a:endParaRPr lang="en-US" sz="1000" b="1" dirty="0"/>
          </a:p>
        </p:txBody>
      </p:sp>
      <p:sp>
        <p:nvSpPr>
          <p:cNvPr id="4" name="TextBox 3"/>
          <p:cNvSpPr txBox="1"/>
          <p:nvPr/>
        </p:nvSpPr>
        <p:spPr>
          <a:xfrm>
            <a:off x="5257800" y="6197600"/>
            <a:ext cx="3874329"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Aura Reanalysis shows excellent (&lt;1%)  agreement with airborne column</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256766" y="914400"/>
            <a:ext cx="1219200" cy="533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63205" y="3651161"/>
            <a:ext cx="1219200" cy="533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530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1671</TotalTime>
  <Words>2145</Words>
  <Application>Microsoft Office PowerPoint</Application>
  <PresentationFormat>On-screen Show (4:3)</PresentationFormat>
  <Paragraphs>259</Paragraphs>
  <Slides>30</Slides>
  <Notes>14</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Aura Chemical Reanalysis in support Air Quality Applications</vt:lpstr>
      <vt:lpstr>PowerPoint Presentation</vt:lpstr>
      <vt:lpstr>    Applications Readiness Level (ARL)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115</cp:revision>
  <cp:lastPrinted>2016-09-16T20:33:34Z</cp:lastPrinted>
  <dcterms:created xsi:type="dcterms:W3CDTF">2006-08-16T00:00:00Z</dcterms:created>
  <dcterms:modified xsi:type="dcterms:W3CDTF">2017-09-08T17:20:57Z</dcterms:modified>
</cp:coreProperties>
</file>