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3" r:id="rId2"/>
    <p:sldId id="302" r:id="rId3"/>
    <p:sldId id="290" r:id="rId4"/>
    <p:sldId id="304" r:id="rId5"/>
    <p:sldId id="284" r:id="rId6"/>
    <p:sldId id="285" r:id="rId7"/>
    <p:sldId id="286" r:id="rId8"/>
    <p:sldId id="293" r:id="rId9"/>
    <p:sldId id="306" r:id="rId10"/>
    <p:sldId id="287" r:id="rId11"/>
    <p:sldId id="288" r:id="rId12"/>
    <p:sldId id="294" r:id="rId13"/>
    <p:sldId id="300" r:id="rId14"/>
    <p:sldId id="307" r:id="rId15"/>
    <p:sldId id="303" r:id="rId16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00"/>
    <a:srgbClr val="FFFF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918" autoAdjust="0"/>
  </p:normalViewPr>
  <p:slideViewPr>
    <p:cSldViewPr>
      <p:cViewPr>
        <p:scale>
          <a:sx n="112" d="100"/>
          <a:sy n="112" d="100"/>
        </p:scale>
        <p:origin x="-948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B72F9-0876-4851-932B-143FF24E7E14}" type="datetimeFigureOut">
              <a:rPr lang="it-IT" smtClean="0"/>
              <a:pPr/>
              <a:t>15/05/2013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7FABE-FAE1-4687-A3BD-A4D081DC31E7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7418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514C909-560B-4C0D-B9B0-471AAE97C481}" type="datetimeFigureOut">
              <a:rPr lang="en-US" smtClean="0"/>
              <a:pPr/>
              <a:t>5/15/2013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251B3F4-2407-4117-9FAD-F7929CBFE7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014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B3F4-2407-4117-9FAD-F7929CBFE72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latin typeface="+mn-lt"/>
                <a:cs typeface="+mn-cs"/>
              </a:rPr>
              <a:t>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SPATIAL CO-LOCATION OF MODIS PIXELS WITH PM10 STATIONS DEFINITED BY CALCULATING THE DISTANCE BETWEEN MODIS PIXEL – PM10 STATION. ALL MODIS PIXELS WITHIN A DISTANCE OF 0.25° ARE AVERAGED FOR EACH PM10 STATION”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B3F4-2407-4117-9FAD-F7929CBFE72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B3F4-2407-4117-9FAD-F7929CBFE72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3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“… as first step, we concentrated our attention on vertical distribution of aerosol”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B3F4-2407-4117-9FAD-F7929CBFE72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1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B3F4-2407-4117-9FAD-F7929CBFE72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9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B3F4-2407-4117-9FAD-F7929CBFE72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B3F4-2407-4117-9FAD-F7929CBFE72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7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3068A-41AA-4C21-9C30-D3BD451C108D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1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FCAD-1615-4035-8DC5-5B9E74C827FD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8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207C-5DB1-4240-97EB-EC55A47B887A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5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AFBB-269C-43C7-82B3-B81395DF8D5A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6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2FF9-881F-4A30-92A2-04E409B95AB8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3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6259-25FA-4F5D-9F3A-6ADEE8C075D6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5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B918B-9BA6-4BC3-9D01-330D9DA0C332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7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FD59B-4D29-4D81-8500-54B1AD95B922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0934-002A-492B-87A3-6AF91F6290DE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93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616E1-918C-4D69-8D7A-FFBF8678AC0E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F948-96E9-4F6C-877B-2174C30BD414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4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5"/>
            </a:gs>
            <a:gs pos="4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6A0B2-A275-44EF-A9EE-C0C797B0D89C}" type="datetime1">
              <a:rPr lang="en-US" smtClean="0"/>
              <a:pPr/>
              <a:t>5/15/2013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4C188-1B38-4813-ABA1-115842CBEB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cap="all" dirty="0">
                <a:latin typeface="Arial" pitchFamily="34" charset="0"/>
                <a:cs typeface="Arial" pitchFamily="34" charset="0"/>
              </a:rPr>
              <a:t>Implementation of IMAPP/IDEA-I over the Po Valley region, northern Italy, for air quality monitoring and </a:t>
            </a:r>
            <a:r>
              <a:rPr lang="en-US" sz="3200" b="1" cap="all" dirty="0" smtClean="0">
                <a:latin typeface="Arial" pitchFamily="34" charset="0"/>
                <a:cs typeface="Arial" pitchFamily="34" charset="0"/>
              </a:rPr>
              <a:t>forecasting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0409" y="3886200"/>
            <a:ext cx="6826242" cy="1752600"/>
          </a:xfrm>
        </p:spPr>
        <p:txBody>
          <a:bodyPr/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Arvani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(1)</a:t>
            </a:r>
            <a:r>
              <a:rPr lang="en-US" dirty="0">
                <a:latin typeface="Arial" pitchFamily="34" charset="0"/>
                <a:cs typeface="Arial" pitchFamily="34" charset="0"/>
              </a:rPr>
              <a:t> B., Pierce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(2)</a:t>
            </a:r>
            <a:r>
              <a:rPr lang="en-US" dirty="0">
                <a:latin typeface="Arial" pitchFamily="34" charset="0"/>
                <a:cs typeface="Arial" pitchFamily="34" charset="0"/>
              </a:rPr>
              <a:t> R. B., </a:t>
            </a: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Teggi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(1)</a:t>
            </a:r>
            <a:r>
              <a:rPr lang="en-US" dirty="0">
                <a:latin typeface="Arial" pitchFamily="34" charset="0"/>
                <a:cs typeface="Arial" pitchFamily="34" charset="0"/>
              </a:rPr>
              <a:t> 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Bigi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(1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)</a:t>
            </a:r>
            <a:r>
              <a:rPr lang="en-US" dirty="0">
                <a:latin typeface="Arial" pitchFamily="34" charset="0"/>
                <a:cs typeface="Arial" pitchFamily="34" charset="0"/>
              </a:rPr>
              <a:t> A.,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Ghermandi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(1)</a:t>
            </a:r>
            <a:r>
              <a:rPr lang="en-US" dirty="0">
                <a:latin typeface="Arial" pitchFamily="34" charset="0"/>
                <a:cs typeface="Arial" pitchFamily="34" charset="0"/>
              </a:rPr>
              <a:t> G.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" y="5983069"/>
            <a:ext cx="8551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(1) University of Modena and Reggio Emilia, Italy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(2) NOAA/NESDIS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Advanced Satellite Products Branch, Madison, Wisconsin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USA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-85825" y="152400"/>
            <a:ext cx="9153625" cy="1373154"/>
            <a:chOff x="-85825" y="152400"/>
            <a:chExt cx="9153625" cy="1373154"/>
          </a:xfrm>
        </p:grpSpPr>
        <p:sp>
          <p:nvSpPr>
            <p:cNvPr id="7" name="Text Box 82"/>
            <p:cNvSpPr txBox="1">
              <a:spLocks noChangeArrowheads="1"/>
            </p:cNvSpPr>
            <p:nvPr/>
          </p:nvSpPr>
          <p:spPr bwMode="auto">
            <a:xfrm>
              <a:off x="-85825" y="838200"/>
              <a:ext cx="2067025" cy="557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cs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cs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cs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cs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en-GB" sz="800" b="1" i="1" dirty="0" smtClean="0">
                  <a:solidFill>
                    <a:srgbClr val="000000"/>
                  </a:solidFill>
                </a:rPr>
                <a:t>CSPP/IMAPP</a:t>
              </a:r>
            </a:p>
            <a:p>
              <a:pPr algn="ctr">
                <a:buClrTx/>
                <a:buFontTx/>
                <a:buNone/>
              </a:pPr>
              <a:r>
                <a:rPr lang="en-GB" sz="800" b="1" i="1" dirty="0" smtClean="0">
                  <a:solidFill>
                    <a:srgbClr val="000000"/>
                  </a:solidFill>
                </a:rPr>
                <a:t>Users’ Group Meeting</a:t>
              </a:r>
              <a:endParaRPr lang="en-GB" sz="300" b="1" i="1" dirty="0">
                <a:solidFill>
                  <a:srgbClr val="000000"/>
                </a:solidFill>
              </a:endParaRPr>
            </a:p>
            <a:p>
              <a:pPr algn="ctr">
                <a:buClrTx/>
                <a:buFontTx/>
                <a:buNone/>
              </a:pPr>
              <a:r>
                <a:rPr lang="en-GB" sz="800" b="1" i="1" dirty="0" smtClean="0">
                  <a:solidFill>
                    <a:srgbClr val="000000"/>
                  </a:solidFill>
                </a:rPr>
                <a:t>Madison, Wisconsin (USA)</a:t>
              </a:r>
              <a:endParaRPr lang="en-GB" sz="800" b="1" i="1" dirty="0">
                <a:solidFill>
                  <a:srgbClr val="000000"/>
                </a:solidFill>
              </a:endParaRPr>
            </a:p>
            <a:p>
              <a:pPr algn="ctr">
                <a:buClrTx/>
                <a:buFontTx/>
                <a:buNone/>
              </a:pPr>
              <a:r>
                <a:rPr lang="en-GB" sz="800" b="1" i="1" dirty="0" smtClean="0">
                  <a:solidFill>
                    <a:srgbClr val="000000"/>
                  </a:solidFill>
                </a:rPr>
                <a:t>21-24 May 2013</a:t>
              </a:r>
              <a:endParaRPr lang="en-GB" sz="800" b="1" dirty="0">
                <a:solidFill>
                  <a:srgbClr val="000000"/>
                </a:solidFill>
              </a:endParaRPr>
            </a:p>
          </p:txBody>
        </p:sp>
        <p:pic>
          <p:nvPicPr>
            <p:cNvPr id="1026" name="Picture 2" descr="C:\Users\Barbara\Dropbox\1. POST-LAUREA\PUBBLICAZIONI\7. CSPP-IMAPP_Users_Group_Meeting 2013\Logos\UniMoRe_big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05600" y="152400"/>
              <a:ext cx="544649" cy="533400"/>
            </a:xfrm>
            <a:prstGeom prst="rect">
              <a:avLst/>
            </a:prstGeom>
            <a:noFill/>
          </p:spPr>
        </p:pic>
        <p:pic>
          <p:nvPicPr>
            <p:cNvPr id="1027" name="Picture 3" descr="C:\Users\Barbara\Dropbox\1. POST-LAUREA\PUBBLICAZIONI\7. CSPP-IMAPP_Users_Group_Meeting 2013\Logos\uw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67600" y="210527"/>
              <a:ext cx="1066800" cy="417146"/>
            </a:xfrm>
            <a:prstGeom prst="rect">
              <a:avLst/>
            </a:prstGeom>
            <a:noFill/>
          </p:spPr>
        </p:pic>
        <p:pic>
          <p:nvPicPr>
            <p:cNvPr id="1028" name="Picture 4" descr="C:\Users\Barbara\Dropbox\1. POST-LAUREA\PUBBLICAZIONI\7. CSPP-IMAPP_Users_Group_Meeting 2013\Logos\SSEC_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927667"/>
              <a:ext cx="720000" cy="508420"/>
            </a:xfrm>
            <a:prstGeom prst="rect">
              <a:avLst/>
            </a:prstGeom>
            <a:noFill/>
          </p:spPr>
        </p:pic>
        <p:pic>
          <p:nvPicPr>
            <p:cNvPr id="1029" name="Picture 5" descr="C:\Users\Barbara\Dropbox\1. POST-LAUREA\PUBBLICAZIONI\7. CSPP-IMAPP_Users_Group_Meeting 2013\Logos\cimss-logo-bi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69000" y="944683"/>
              <a:ext cx="720000" cy="474389"/>
            </a:xfrm>
            <a:prstGeom prst="rect">
              <a:avLst/>
            </a:prstGeom>
            <a:noFill/>
          </p:spPr>
        </p:pic>
        <p:pic>
          <p:nvPicPr>
            <p:cNvPr id="1030" name="Picture 6" descr="C:\Users\Barbara\Dropbox\1. POST-LAUREA\PUBBLICAZIONI\7. CSPP-IMAPP_Users_Group_Meeting 2013\Logos\noaa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94400" y="838200"/>
              <a:ext cx="684000" cy="687354"/>
            </a:xfrm>
            <a:prstGeom prst="rect">
              <a:avLst/>
            </a:prstGeom>
            <a:noFill/>
          </p:spPr>
        </p:pic>
        <p:pic>
          <p:nvPicPr>
            <p:cNvPr id="1031" name="Picture 7" descr="C:\Users\Barbara\Dropbox\1. POST-LAUREA\PUBBLICAZIONI\7. CSPP-IMAPP_Users_Group_Meeting 2013\Logos\nasa_logo.jpe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3800" y="892203"/>
              <a:ext cx="684000" cy="579348"/>
            </a:xfrm>
            <a:prstGeom prst="rect">
              <a:avLst/>
            </a:prstGeom>
            <a:noFill/>
          </p:spPr>
        </p:pic>
      </p:grpSp>
      <p:pic>
        <p:nvPicPr>
          <p:cNvPr id="4" name="Picture 2" descr="C:\Users\barvani\Dropbox\1. POST-LAUREA\PUBBLICAZIONI\7. CSPP-IMAPP_Users_Group_Meeting 2013\Immagine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40" y="69389"/>
            <a:ext cx="908894" cy="78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55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tx2"/>
                </a:solidFill>
              </a:rPr>
              <a:t>PM</a:t>
            </a:r>
            <a:r>
              <a:rPr lang="it-IT" b="1" baseline="-25000" dirty="0">
                <a:solidFill>
                  <a:schemeClr val="tx2"/>
                </a:solidFill>
              </a:rPr>
              <a:t>10</a:t>
            </a:r>
            <a:r>
              <a:rPr lang="it-IT" b="1" dirty="0">
                <a:solidFill>
                  <a:schemeClr val="tx2"/>
                </a:solidFill>
              </a:rPr>
              <a:t> – AOD </a:t>
            </a:r>
            <a:r>
              <a:rPr lang="it-IT" b="1" dirty="0" smtClean="0">
                <a:solidFill>
                  <a:schemeClr val="tx2"/>
                </a:solidFill>
              </a:rPr>
              <a:t>Improvement: 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use of PBL Information (I) 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2590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2134657" y="1611868"/>
            <a:ext cx="6933143" cy="5169932"/>
            <a:chOff x="1105429" y="1611868"/>
            <a:chExt cx="6933143" cy="5169932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429" y="1757364"/>
              <a:ext cx="6933143" cy="502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248400" y="1611868"/>
              <a:ext cx="1600200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YEAR 2012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62400" y="4267200"/>
            <a:ext cx="3505200" cy="2438400"/>
            <a:chOff x="2895600" y="4267200"/>
            <a:chExt cx="3505200" cy="2438400"/>
          </a:xfrm>
        </p:grpSpPr>
        <p:grpSp>
          <p:nvGrpSpPr>
            <p:cNvPr id="48" name="Group 47"/>
            <p:cNvGrpSpPr/>
            <p:nvPr/>
          </p:nvGrpSpPr>
          <p:grpSpPr>
            <a:xfrm>
              <a:off x="2895600" y="4278868"/>
              <a:ext cx="762000" cy="2379722"/>
              <a:chOff x="2895600" y="3566855"/>
              <a:chExt cx="762000" cy="2379722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3276600" y="3566855"/>
                <a:ext cx="0" cy="2121932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2895600" y="5638800"/>
                <a:ext cx="76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APR</a:t>
                </a:r>
                <a:endParaRPr lang="en-US" sz="1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638800" y="4267200"/>
              <a:ext cx="762000" cy="2438400"/>
              <a:chOff x="5334000" y="3508177"/>
              <a:chExt cx="762000" cy="24384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5486400" y="3508177"/>
                <a:ext cx="0" cy="218061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5334000" y="5638800"/>
                <a:ext cx="76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SEP</a:t>
                </a:r>
                <a:endParaRPr lang="en-US" sz="1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20893" y="3652391"/>
            <a:ext cx="2057401" cy="107721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PBL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values from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GFS grib2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files are used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over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Po valley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during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5410200" y="76200"/>
            <a:ext cx="3657600" cy="4343400"/>
            <a:chOff x="5410200" y="76200"/>
            <a:chExt cx="3657600" cy="4343400"/>
          </a:xfrm>
        </p:grpSpPr>
        <p:grpSp>
          <p:nvGrpSpPr>
            <p:cNvPr id="58" name="Group 57"/>
            <p:cNvGrpSpPr/>
            <p:nvPr/>
          </p:nvGrpSpPr>
          <p:grpSpPr>
            <a:xfrm>
              <a:off x="5410200" y="76200"/>
              <a:ext cx="3657600" cy="4343400"/>
              <a:chOff x="5410200" y="-307182"/>
              <a:chExt cx="3657600" cy="4343400"/>
            </a:xfrm>
          </p:grpSpPr>
          <p:pic>
            <p:nvPicPr>
              <p:cNvPr id="60" name="Picture 3" descr="\\beans\users$\barvani\Data\Desktop\ZPBL_map_MEAN_VALUE_12Z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2576" y="-307182"/>
                <a:ext cx="2935224" cy="293522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Rectangle 60"/>
              <p:cNvSpPr/>
              <p:nvPr/>
            </p:nvSpPr>
            <p:spPr>
              <a:xfrm>
                <a:off x="5410200" y="3274218"/>
                <a:ext cx="762000" cy="762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Arrow Connector 61"/>
              <p:cNvCxnSpPr>
                <a:stCxn id="61" idx="0"/>
              </p:cNvCxnSpPr>
              <p:nvPr/>
            </p:nvCxnSpPr>
            <p:spPr>
              <a:xfrm flipV="1">
                <a:off x="5791200" y="2628042"/>
                <a:ext cx="1932004" cy="64617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/>
            <p:cNvSpPr txBox="1"/>
            <p:nvPr/>
          </p:nvSpPr>
          <p:spPr>
            <a:xfrm>
              <a:off x="5548511" y="3810000"/>
              <a:ext cx="471289" cy="2769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0.97 </a:t>
              </a:r>
              <a:endParaRPr lang="en-US" sz="12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71909" y="291226"/>
            <a:ext cx="2932276" cy="5576174"/>
            <a:chOff x="271909" y="291226"/>
            <a:chExt cx="2932276" cy="5576174"/>
          </a:xfrm>
        </p:grpSpPr>
        <p:grpSp>
          <p:nvGrpSpPr>
            <p:cNvPr id="64" name="Group 63"/>
            <p:cNvGrpSpPr/>
            <p:nvPr/>
          </p:nvGrpSpPr>
          <p:grpSpPr>
            <a:xfrm>
              <a:off x="271909" y="291226"/>
              <a:ext cx="2932276" cy="5576174"/>
              <a:chOff x="271909" y="-92156"/>
              <a:chExt cx="2932276" cy="5576174"/>
            </a:xfrm>
          </p:grpSpPr>
          <p:pic>
            <p:nvPicPr>
              <p:cNvPr id="66" name="Picture 2" descr="\\beans\users$\barvani\Data\Desktop\ZPBL_map_MEAN_VALUE_12Z_JAN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909" y="-92156"/>
                <a:ext cx="2932276" cy="293227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Rectangle 66"/>
              <p:cNvSpPr/>
              <p:nvPr/>
            </p:nvSpPr>
            <p:spPr>
              <a:xfrm>
                <a:off x="2362200" y="4722018"/>
                <a:ext cx="762000" cy="762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Arrow Connector 67"/>
              <p:cNvCxnSpPr>
                <a:stCxn id="67" idx="0"/>
                <a:endCxn id="66" idx="2"/>
              </p:cNvCxnSpPr>
              <p:nvPr/>
            </p:nvCxnSpPr>
            <p:spPr>
              <a:xfrm flipH="1" flipV="1">
                <a:off x="1738047" y="2840120"/>
                <a:ext cx="1005153" cy="188189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/>
            <p:cNvSpPr txBox="1"/>
            <p:nvPr/>
          </p:nvSpPr>
          <p:spPr>
            <a:xfrm>
              <a:off x="2564420" y="5209401"/>
              <a:ext cx="483579" cy="27699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0.30 </a:t>
              </a:r>
              <a:endParaRPr lang="en-US" sz="12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7200" y="5209401"/>
            <a:ext cx="1562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Improve figure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quality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1"/>
          <p:cNvSpPr txBox="1">
            <a:spLocks/>
          </p:cNvSpPr>
          <p:nvPr/>
        </p:nvSpPr>
        <p:spPr>
          <a:xfrm>
            <a:off x="5334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chemeClr val="tx2"/>
                </a:solidFill>
              </a:rPr>
              <a:t>PM</a:t>
            </a:r>
            <a:r>
              <a:rPr lang="it-IT" b="1" baseline="-25000" dirty="0" smtClean="0">
                <a:solidFill>
                  <a:schemeClr val="tx2"/>
                </a:solidFill>
              </a:rPr>
              <a:t>10</a:t>
            </a:r>
            <a:r>
              <a:rPr lang="it-IT" b="1" dirty="0" smtClean="0">
                <a:solidFill>
                  <a:schemeClr val="tx2"/>
                </a:solidFill>
              </a:rPr>
              <a:t> – AOD Improvement (II)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4805"/>
            <a:ext cx="6933143" cy="50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3962400" y="4114800"/>
            <a:ext cx="3200400" cy="2162790"/>
            <a:chOff x="3810000" y="4114800"/>
            <a:chExt cx="3200400" cy="2162790"/>
          </a:xfrm>
        </p:grpSpPr>
        <p:grpSp>
          <p:nvGrpSpPr>
            <p:cNvPr id="7" name="Group 6"/>
            <p:cNvGrpSpPr/>
            <p:nvPr/>
          </p:nvGrpSpPr>
          <p:grpSpPr>
            <a:xfrm>
              <a:off x="3810000" y="4114800"/>
              <a:ext cx="762000" cy="2162790"/>
              <a:chOff x="2895600" y="3783787"/>
              <a:chExt cx="762000" cy="216279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3160776" y="3783787"/>
                <a:ext cx="0" cy="1905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2895600" y="5638800"/>
                <a:ext cx="76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APR</a:t>
                </a:r>
                <a:endParaRPr lang="en-US" sz="1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248400" y="4114800"/>
              <a:ext cx="762000" cy="2162790"/>
              <a:chOff x="5334000" y="3783787"/>
              <a:chExt cx="762000" cy="216279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5547970" y="3783787"/>
                <a:ext cx="0" cy="1905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5334000" y="5638800"/>
                <a:ext cx="76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SEP</a:t>
                </a:r>
                <a:endParaRPr lang="en-US" sz="1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3962400" y="4648200"/>
            <a:ext cx="2743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934200" y="1143000"/>
            <a:ext cx="16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YEAR 2012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438400" y="574557"/>
            <a:ext cx="6591300" cy="4770695"/>
            <a:chOff x="2362200" y="196534"/>
            <a:chExt cx="6591300" cy="4770695"/>
          </a:xfrm>
        </p:grpSpPr>
        <p:sp>
          <p:nvSpPr>
            <p:cNvPr id="33" name="Rectangle 32"/>
            <p:cNvSpPr/>
            <p:nvPr/>
          </p:nvSpPr>
          <p:spPr>
            <a:xfrm>
              <a:off x="2362200" y="3584377"/>
              <a:ext cx="1465006" cy="12983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705600" y="3976629"/>
              <a:ext cx="1371600" cy="990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094703" y="196534"/>
              <a:ext cx="5858797" cy="3780095"/>
              <a:chOff x="3094703" y="196534"/>
              <a:chExt cx="5858797" cy="3780095"/>
            </a:xfrm>
          </p:grpSpPr>
          <p:cxnSp>
            <p:nvCxnSpPr>
              <p:cNvPr id="36" name="Straight Arrow Connector 35"/>
              <p:cNvCxnSpPr>
                <a:stCxn id="38" idx="2"/>
                <a:endCxn id="33" idx="0"/>
              </p:cNvCxnSpPr>
              <p:nvPr/>
            </p:nvCxnSpPr>
            <p:spPr>
              <a:xfrm flipH="1">
                <a:off x="3094703" y="1782128"/>
                <a:ext cx="4887247" cy="18022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38" idx="2"/>
                <a:endCxn id="34" idx="0"/>
              </p:cNvCxnSpPr>
              <p:nvPr/>
            </p:nvCxnSpPr>
            <p:spPr>
              <a:xfrm flipH="1">
                <a:off x="7391400" y="1782128"/>
                <a:ext cx="590550" cy="21945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ounded Rectangle 37"/>
              <p:cNvSpPr/>
              <p:nvPr/>
            </p:nvSpPr>
            <p:spPr>
              <a:xfrm>
                <a:off x="7010400" y="196534"/>
                <a:ext cx="1943100" cy="158559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010400" y="275272"/>
                <a:ext cx="18288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TRENDS MORE COMPARABLE FOR THE </a:t>
                </a:r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FALL/WINTER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SEASONS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4267200" y="76200"/>
            <a:ext cx="4724400" cy="2015936"/>
          </a:xfrm>
          <a:prstGeom prst="rect">
            <a:avLst/>
          </a:prstGeom>
          <a:solidFill>
            <a:schemeClr val="bg1"/>
          </a:solidFill>
          <a:ln w="28575"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majority of aerosol abundance resides in the PBL</a:t>
            </a:r>
          </a:p>
          <a:p>
            <a:pPr marL="457200" indent="-457200">
              <a:spcAft>
                <a:spcPts val="600"/>
              </a:spcAft>
              <a:buBlip>
                <a:blip r:embed="rId3"/>
              </a:buBlip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thickness of PBL has direct impacts on the correlation between AOD and PM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2399" y="1676400"/>
            <a:ext cx="2057401" cy="181588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Variation in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PM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mass concentration (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 and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normalized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MODIS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AOD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at 0.55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 by ZPBL over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Po valley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during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88934" y="5381466"/>
            <a:ext cx="483579" cy="27699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22.6 </a:t>
            </a:r>
            <a:endParaRPr lang="en-US" sz="1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76711" y="4752201"/>
            <a:ext cx="483579" cy="27699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56.8 </a:t>
            </a:r>
            <a:endParaRPr lang="en-US" sz="1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64421" y="4066401"/>
            <a:ext cx="483579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0.65 </a:t>
            </a:r>
            <a:endParaRPr lang="en-US" sz="1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72736" y="4506723"/>
            <a:ext cx="483579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0.42 </a:t>
            </a:r>
            <a:endParaRPr lang="en-US" sz="1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beans\users$\bpierce\Data\Documents\Attachments\may_15\slide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01800"/>
            <a:ext cx="6264375" cy="469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chemeClr val="tx2"/>
                </a:solidFill>
              </a:rPr>
              <a:t>PM</a:t>
            </a:r>
            <a:r>
              <a:rPr lang="it-IT" b="1" baseline="-25000" dirty="0" smtClean="0">
                <a:solidFill>
                  <a:schemeClr val="tx2"/>
                </a:solidFill>
              </a:rPr>
              <a:t>10</a:t>
            </a:r>
            <a:r>
              <a:rPr lang="it-IT" b="1" dirty="0" smtClean="0">
                <a:solidFill>
                  <a:schemeClr val="tx2"/>
                </a:solidFill>
              </a:rPr>
              <a:t> – AOD Improvement (III)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4494529"/>
            <a:ext cx="2133600" cy="1600200"/>
          </a:xfrm>
          <a:prstGeom prst="rect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665395">
            <a:off x="4666080" y="2900047"/>
            <a:ext cx="1582586" cy="304800"/>
          </a:xfrm>
          <a:prstGeom prst="rightArrow">
            <a:avLst/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91400" y="4723129"/>
            <a:ext cx="914400" cy="381000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429000" y="1903729"/>
            <a:ext cx="914400" cy="381000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19800" y="1143000"/>
            <a:ext cx="1600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YEAR 2012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1046" y="419725"/>
            <a:ext cx="4306529" cy="181588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CORRELATION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AOD/ZPBL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HIGHER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THAN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PM - AOD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399" y="1676400"/>
            <a:ext cx="2057401" cy="156966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Relationship between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PM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Hrs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mass concentration (</a:t>
            </a:r>
            <a:r>
              <a:rPr lang="el-GR" sz="1600" dirty="0" smtClean="0">
                <a:latin typeface="Times New Roman"/>
                <a:cs typeface="Times New Roman"/>
              </a:rPr>
              <a:t>μ</a:t>
            </a:r>
            <a:r>
              <a:rPr lang="en-US" sz="1600" dirty="0" smtClean="0">
                <a:latin typeface="Times New Roman"/>
                <a:cs typeface="Times New Roman"/>
              </a:rPr>
              <a:t>gm</a:t>
            </a:r>
            <a:r>
              <a:rPr lang="en-US" sz="1600" baseline="30000" dirty="0" smtClean="0">
                <a:latin typeface="Times New Roman"/>
                <a:cs typeface="Times New Roman"/>
              </a:rPr>
              <a:t>-3</a:t>
            </a:r>
            <a:r>
              <a:rPr lang="en-US" sz="1600" dirty="0" smtClean="0">
                <a:latin typeface="Times New Roman"/>
                <a:cs typeface="Times New Roman"/>
              </a:rPr>
              <a:t>) and MODIS </a:t>
            </a:r>
            <a:r>
              <a:rPr lang="en-US" sz="1600" b="1" dirty="0" smtClean="0">
                <a:latin typeface="Times New Roman"/>
                <a:cs typeface="Times New Roman"/>
              </a:rPr>
              <a:t>AOD</a:t>
            </a:r>
            <a:r>
              <a:rPr lang="en-US" sz="1600" dirty="0" smtClean="0">
                <a:latin typeface="Times New Roman"/>
                <a:cs typeface="Times New Roman"/>
              </a:rPr>
              <a:t> at 0.55 </a:t>
            </a:r>
            <a:r>
              <a:rPr lang="el-GR" sz="1600" dirty="0" smtClean="0">
                <a:latin typeface="Times New Roman"/>
                <a:cs typeface="Times New Roman"/>
              </a:rPr>
              <a:t>μ</a:t>
            </a:r>
            <a:r>
              <a:rPr lang="en-US" sz="1600" dirty="0" smtClean="0">
                <a:latin typeface="Times New Roman"/>
                <a:cs typeface="Times New Roman"/>
              </a:rPr>
              <a:t>m,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over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Po valley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during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494529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 as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before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chemeClr val="tx2"/>
                </a:solidFill>
              </a:rPr>
              <a:t>Conclusion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19200"/>
            <a:ext cx="84582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80000"/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MODIS AOD on NASA’s terra satellite along    with co-located ground-based PM10 concentration measurements at 126 stations over the Po valley has been considered</a:t>
            </a:r>
          </a:p>
          <a:p>
            <a:pPr>
              <a:buSzPct val="180000"/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By using a regression analysis, we have derived an empirical relationship between PM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gm</a:t>
            </a:r>
            <a:r>
              <a:rPr lang="en-US" baseline="30000" dirty="0" smtClean="0">
                <a:latin typeface="Times New Roman"/>
                <a:cs typeface="Times New Roman"/>
              </a:rPr>
              <a:t>-3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AOD at 0.55 </a:t>
            </a:r>
            <a:r>
              <a:rPr lang="el-GR" dirty="0" smtClean="0">
                <a:latin typeface="Times New Roman"/>
                <a:cs typeface="Times New Roman"/>
              </a:rPr>
              <a:t>μ</a:t>
            </a:r>
            <a:r>
              <a:rPr lang="en-US" dirty="0" smtClean="0">
                <a:latin typeface="Times New Roman"/>
                <a:cs typeface="Times New Roman"/>
              </a:rPr>
              <a:t>m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15783" y="4928017"/>
                <a:ext cx="4912435" cy="48218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 b="0" i="0" smtClean="0">
                              <a:latin typeface="Times New Roman" pitchFamily="18" charset="0"/>
                              <a:cs typeface="Times New Roman" pitchFamily="18" charset="0"/>
                            </a:rPr>
                            <m:t>PM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400" b="0" i="0" smtClean="0">
                              <a:latin typeface="Times New Roman" pitchFamily="18" charset="0"/>
                              <a:cs typeface="Times New Roman" pitchFamily="18" charset="0"/>
                            </a:rPr>
                            <m:t>10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4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cs typeface="Times New Roman" pitchFamily="18" charset="0"/>
                        </a:rPr>
                        <m:t>= 228.7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MODIS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AOD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 21.0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783" y="4928017"/>
                <a:ext cx="4912435" cy="482183"/>
              </a:xfrm>
              <a:prstGeom prst="rect">
                <a:avLst/>
              </a:prstGeom>
              <a:blipFill rotWithShape="1">
                <a:blip r:embed="rId3"/>
                <a:stretch>
                  <a:fillRect b="-4706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944264" y="5560497"/>
            <a:ext cx="135806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0.89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chemeClr val="tx2"/>
                </a:solidFill>
              </a:rPr>
              <a:t>Conclusion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19201"/>
            <a:ext cx="8458200" cy="2819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80000"/>
              <a:buBlip>
                <a:blip r:embed="rId2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Accounting for the depth of the aerosol layer (use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Planetary Boundary Layer) over the Po valley has improved the remote Sensing – PM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correlation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SzPct val="180000"/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15783" y="3272135"/>
                <a:ext cx="4912435" cy="48218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 b="0" i="0" smtClean="0">
                              <a:latin typeface="Times New Roman" pitchFamily="18" charset="0"/>
                              <a:cs typeface="Times New Roman" pitchFamily="18" charset="0"/>
                            </a:rPr>
                            <m:t>PM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400" b="0" i="0" smtClean="0">
                              <a:latin typeface="Times New Roman" pitchFamily="18" charset="0"/>
                              <a:cs typeface="Times New Roman" pitchFamily="18" charset="0"/>
                            </a:rPr>
                            <m:t>10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4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cs typeface="Times New Roman" pitchFamily="18" charset="0"/>
                        </a:rPr>
                        <m:t>= 167.7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MODIS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AOD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 45.0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783" y="3272135"/>
                <a:ext cx="4912435" cy="482183"/>
              </a:xfrm>
              <a:prstGeom prst="rect">
                <a:avLst/>
              </a:prstGeom>
              <a:blipFill rotWithShape="1">
                <a:blip r:embed="rId3"/>
                <a:stretch>
                  <a:fillRect b="-5952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925529" y="3881735"/>
            <a:ext cx="135806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0.94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426720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80000"/>
              <a:buBlip>
                <a:blip r:embed="rId2"/>
              </a:buBlip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IMAPP </a:t>
            </a:r>
            <a:r>
              <a:rPr lang="el-GR" sz="3200" dirty="0" smtClean="0">
                <a:latin typeface="Times New Roman" pitchFamily="18" charset="0"/>
                <a:cs typeface="Times New Roman" pitchFamily="18" charset="0"/>
              </a:rPr>
              <a:t>IDEA-I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aerosol forecasts </a:t>
            </a:r>
            <a:r>
              <a:rPr lang="el-GR" sz="3200" dirty="0" smtClean="0">
                <a:latin typeface="Times New Roman" pitchFamily="18" charset="0"/>
                <a:cs typeface="Times New Roman" pitchFamily="18" charset="0"/>
              </a:rPr>
              <a:t>heightens 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the comprehension of </a:t>
            </a:r>
            <a:r>
              <a:rPr lang="el-GR" sz="3200" dirty="0" smtClean="0">
                <a:latin typeface="Times New Roman" pitchFamily="18" charset="0"/>
                <a:cs typeface="Times New Roman" pitchFamily="18" charset="0"/>
              </a:rPr>
              <a:t>air </a:t>
            </a:r>
            <a:r>
              <a:rPr lang="el-GR" sz="3200" dirty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within the Po Valley.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959502"/>
            <a:ext cx="243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Move to first conclusion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2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chemeClr val="tx2"/>
                </a:solidFill>
              </a:rPr>
              <a:t>Outgoing</a:t>
            </a:r>
            <a:r>
              <a:rPr lang="it-IT" b="1" dirty="0" smtClean="0">
                <a:solidFill>
                  <a:schemeClr val="tx2"/>
                </a:solidFill>
              </a:rPr>
              <a:t> and Future Work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295400"/>
            <a:ext cx="8229600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68"/>
              </a:spcBef>
              <a:buSzPct val="180000"/>
              <a:buBlip>
                <a:blip r:embed="rId2"/>
              </a:buBlip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Validation of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GFS PBL analyses with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CALIPSO measurements</a:t>
            </a:r>
          </a:p>
          <a:p>
            <a:pPr>
              <a:spcBef>
                <a:spcPts val="768"/>
              </a:spcBef>
              <a:buSzPct val="180000"/>
              <a:buBlip>
                <a:blip r:embed="rId2"/>
              </a:buBlip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Improvement of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spatial resolution of MODIS AOD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using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1km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MAIAC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retrieval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(reference)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Outline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" y="990600"/>
            <a:ext cx="8839200" cy="53657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80000"/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Po Valley Domain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area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interest</a:t>
            </a:r>
          </a:p>
          <a:p>
            <a:pPr>
              <a:buSzPct val="180000"/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IMAPP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IDEA-International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Application</a:t>
            </a:r>
          </a:p>
          <a:p>
            <a:pPr>
              <a:buSzPct val="180000"/>
              <a:buBlip>
                <a:blip r:embed="rId3"/>
              </a:buBlip>
            </a:pP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 PM</a:t>
            </a:r>
            <a:r>
              <a:rPr lang="en-US" u="sng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– AOD Correlation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ground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stations over Po Valley</a:t>
            </a:r>
            <a:endParaRPr lang="it-IT" b="1" dirty="0" smtClean="0">
              <a:solidFill>
                <a:schemeClr val="tx2"/>
              </a:solidFill>
            </a:endParaRPr>
          </a:p>
          <a:p>
            <a:pPr>
              <a:buSzPct val="180000"/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Aerosol vertical distribution: analysis of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PBL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information</a:t>
            </a:r>
          </a:p>
          <a:p>
            <a:pPr>
              <a:buSzPct val="180000"/>
              <a:buBlip>
                <a:blip r:embed="rId3"/>
              </a:buBlip>
            </a:pP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PM</a:t>
            </a:r>
            <a:r>
              <a:rPr lang="en-US" u="sng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– AOD Correlation improvement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use of PBL information over the Po Valley</a:t>
            </a:r>
          </a:p>
          <a:p>
            <a:pPr>
              <a:buSzPct val="180000"/>
              <a:buBlip>
                <a:blip r:embed="rId3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180000"/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Outgoing and Future work</a:t>
            </a:r>
            <a:endParaRPr lang="en-US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1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52400" y="0"/>
            <a:ext cx="88392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chemeClr val="tx2"/>
                </a:solidFill>
              </a:rPr>
              <a:t>Po Valley IDEA-Internation </a:t>
            </a:r>
            <a:r>
              <a:rPr lang="it-IT" sz="3600" b="1" dirty="0" smtClean="0">
                <a:solidFill>
                  <a:schemeClr val="tx2"/>
                </a:solidFill>
              </a:rPr>
              <a:t>Application (I)</a:t>
            </a:r>
            <a:endParaRPr lang="it-IT" sz="36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071265"/>
            <a:ext cx="24384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March 2, 2012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barvani\Dropbox\1. POST-LAUREA\DOTTORATO\1° ANNO\2. Soggiorno_USA_2013\4. Luca_Lombroso_material\AERONET_Ispra.2012061.terra.1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barvani\Dropbox\1. POST-LAUREA\DOTTORATO\1° ANNO\2. Soggiorno_USA_2013\4. Luca_Lombroso_material\AERONET_Ispra.2012062.terra.1k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66800" y="1075279"/>
            <a:ext cx="24384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March 1, 2012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0198" y="4599801"/>
            <a:ext cx="24994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AERONET_Ispra.2012061.terra.1km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8398" y="4599801"/>
            <a:ext cx="24994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AERONET_Ispra.2012062.terra.1km</a:t>
            </a:r>
          </a:p>
        </p:txBody>
      </p:sp>
      <p:sp>
        <p:nvSpPr>
          <p:cNvPr id="9" name="Oval 8"/>
          <p:cNvSpPr/>
          <p:nvPr/>
        </p:nvSpPr>
        <p:spPr>
          <a:xfrm>
            <a:off x="2895600" y="3162300"/>
            <a:ext cx="10668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962400" y="3162300"/>
            <a:ext cx="4572000" cy="1066800"/>
            <a:chOff x="3962400" y="3162300"/>
            <a:chExt cx="4572000" cy="1066800"/>
          </a:xfrm>
        </p:grpSpPr>
        <p:sp>
          <p:nvSpPr>
            <p:cNvPr id="16" name="Oval 15"/>
            <p:cNvSpPr/>
            <p:nvPr/>
          </p:nvSpPr>
          <p:spPr>
            <a:xfrm>
              <a:off x="7467600" y="3162300"/>
              <a:ext cx="1066800" cy="1066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9" idx="6"/>
            </p:cNvCxnSpPr>
            <p:nvPr/>
          </p:nvCxnSpPr>
          <p:spPr>
            <a:xfrm>
              <a:off x="3962400" y="3695700"/>
              <a:ext cx="35052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629400" y="4038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Pollution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012788" y="5016500"/>
            <a:ext cx="3842825" cy="1155700"/>
            <a:chOff x="5012788" y="5016500"/>
            <a:chExt cx="3842825" cy="1155700"/>
          </a:xfrm>
        </p:grpSpPr>
        <p:sp>
          <p:nvSpPr>
            <p:cNvPr id="15" name="Rectangle 14"/>
            <p:cNvSpPr/>
            <p:nvPr/>
          </p:nvSpPr>
          <p:spPr>
            <a:xfrm>
              <a:off x="5012788" y="5016500"/>
              <a:ext cx="3842825" cy="1003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912"/>
            <a:stretch/>
          </p:blipFill>
          <p:spPr bwMode="auto">
            <a:xfrm>
              <a:off x="5012788" y="5016500"/>
              <a:ext cx="3842825" cy="1155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557" r="9180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" r="7126"/>
          <a:stretch/>
        </p:blipFill>
        <p:spPr bwMode="auto">
          <a:xfrm>
            <a:off x="152400" y="4876800"/>
            <a:ext cx="1231432" cy="1487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3" descr="\\beans\users$\barvani\Data\Desktop\traj_48hr_201203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790333" y="1676400"/>
            <a:ext cx="4210667" cy="2637374"/>
            <a:chOff x="3790333" y="1676400"/>
            <a:chExt cx="4210667" cy="2637374"/>
          </a:xfrm>
        </p:grpSpPr>
        <p:sp>
          <p:nvSpPr>
            <p:cNvPr id="6" name="Oval 5"/>
            <p:cNvSpPr/>
            <p:nvPr/>
          </p:nvSpPr>
          <p:spPr>
            <a:xfrm rot="1441597">
              <a:off x="3790333" y="3627974"/>
              <a:ext cx="1447800" cy="685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stCxn id="9" idx="1"/>
              <a:endCxn id="6" idx="0"/>
            </p:cNvCxnSpPr>
            <p:nvPr/>
          </p:nvCxnSpPr>
          <p:spPr>
            <a:xfrm flipH="1">
              <a:off x="4653849" y="2276565"/>
              <a:ext cx="1137351" cy="13811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791200" y="1676400"/>
              <a:ext cx="2209800" cy="12003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VENTING OF AEROSOL TO SOUTH-EAST FOR THE DAYS AFTER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10200" y="3115810"/>
            <a:ext cx="3581400" cy="2609727"/>
            <a:chOff x="5410200" y="3115810"/>
            <a:chExt cx="3581400" cy="2609727"/>
          </a:xfrm>
        </p:grpSpPr>
        <p:sp>
          <p:nvSpPr>
            <p:cNvPr id="13" name="Down Arrow 12"/>
            <p:cNvSpPr/>
            <p:nvPr/>
          </p:nvSpPr>
          <p:spPr>
            <a:xfrm>
              <a:off x="6819900" y="3115810"/>
              <a:ext cx="762000" cy="541874"/>
            </a:xfrm>
            <a:prstGeom prst="downArrow">
              <a:avLst/>
            </a:prstGeom>
            <a:solidFill>
              <a:srgbClr val="66FF33"/>
            </a:solidFill>
            <a:ln>
              <a:solidFill>
                <a:srgbClr val="66FF33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0200" y="3848100"/>
              <a:ext cx="3581400" cy="187743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6FF3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THIS COMPLETE ANALYSIS HELPS US TO UNDERSTAND ANOMALOUS SITUATION:</a:t>
              </a:r>
            </a:p>
            <a:p>
              <a:pPr algn="ctr"/>
              <a:r>
                <a:rPr lang="en-US" sz="2800" b="1" dirty="0" smtClean="0">
                  <a:latin typeface="Times New Roman"/>
                  <a:cs typeface="Times New Roman"/>
                </a:rPr>
                <a:t>↑</a:t>
              </a:r>
              <a:r>
                <a:rPr lang="en-US" sz="2000" b="1" dirty="0" smtClean="0">
                  <a:latin typeface="Times New Roman"/>
                  <a:cs typeface="Times New Roman"/>
                </a:rPr>
                <a:t> 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PM</a:t>
              </a:r>
              <a:r>
                <a:rPr lang="en-US" sz="2000" b="1" baseline="-25000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</a:p>
            <a:p>
              <a:pPr algn="ctr"/>
              <a:r>
                <a:rPr lang="en-US" sz="2800" b="1" dirty="0" smtClean="0">
                  <a:latin typeface="Times New Roman"/>
                  <a:cs typeface="Times New Roman"/>
                </a:rPr>
                <a:t>↓ 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AOD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itolo 1"/>
          <p:cNvSpPr txBox="1">
            <a:spLocks/>
          </p:cNvSpPr>
          <p:nvPr/>
        </p:nvSpPr>
        <p:spPr>
          <a:xfrm>
            <a:off x="152400" y="0"/>
            <a:ext cx="88392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chemeClr val="tx2"/>
                </a:solidFill>
              </a:rPr>
              <a:t>Po Valley IDEA-Internation </a:t>
            </a:r>
            <a:r>
              <a:rPr lang="it-IT" sz="3600" b="1" dirty="0" smtClean="0">
                <a:solidFill>
                  <a:schemeClr val="tx2"/>
                </a:solidFill>
              </a:rPr>
              <a:t>Application (I)</a:t>
            </a:r>
            <a:endParaRPr lang="it-IT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4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6" name="Segnaposto piè di pagina 45"/>
          <p:cNvSpPr>
            <a:spLocks noGrp="1"/>
          </p:cNvSpPr>
          <p:nvPr>
            <p:ph type="ftr" sz="quarter" idx="11"/>
          </p:nvPr>
        </p:nvSpPr>
        <p:spPr>
          <a:xfrm>
            <a:off x="-228600" y="6356350"/>
            <a:ext cx="8382000" cy="365125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dirty="0" smtClean="0"/>
              <a:t>CSPP/IMAPP Users' Group Meeting 2013</a:t>
            </a:r>
            <a:endParaRPr lang="en-US" dirty="0"/>
          </a:p>
        </p:txBody>
      </p:sp>
      <p:sp>
        <p:nvSpPr>
          <p:cNvPr id="26" name="Titolo 1"/>
          <p:cNvSpPr>
            <a:spLocks noGrp="1"/>
          </p:cNvSpPr>
          <p:nvPr>
            <p:ph type="title"/>
          </p:nvPr>
        </p:nvSpPr>
        <p:spPr>
          <a:xfrm>
            <a:off x="533400" y="2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Po Valley </a:t>
            </a:r>
            <a:r>
              <a:rPr lang="it-IT" b="1" dirty="0" smtClean="0">
                <a:solidFill>
                  <a:schemeClr val="tx2"/>
                </a:solidFill>
              </a:rPr>
              <a:t>Surface PM10 Network (I</a:t>
            </a:r>
            <a:r>
              <a:rPr lang="it-IT" b="1" dirty="0" smtClean="0">
                <a:solidFill>
                  <a:schemeClr val="tx2"/>
                </a:solidFill>
              </a:rPr>
              <a:t>)</a:t>
            </a:r>
            <a:endParaRPr lang="it-IT" b="1" dirty="0">
              <a:solidFill>
                <a:schemeClr val="tx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757535"/>
            <a:ext cx="5616678" cy="4805065"/>
            <a:chOff x="76200" y="757535"/>
            <a:chExt cx="5616678" cy="4805065"/>
          </a:xfrm>
        </p:grpSpPr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76200" y="757535"/>
              <a:ext cx="5133463" cy="4364263"/>
              <a:chOff x="381000" y="503332"/>
              <a:chExt cx="2696842" cy="2292747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81000" y="503332"/>
                <a:ext cx="2696842" cy="2292747"/>
                <a:chOff x="561078" y="522382"/>
                <a:chExt cx="2696842" cy="2292747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216" r="19545" b="36963"/>
                <a:stretch/>
              </p:blipFill>
              <p:spPr bwMode="auto">
                <a:xfrm>
                  <a:off x="1773609" y="1723511"/>
                  <a:ext cx="1484311" cy="109161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6557" r="91803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26" r="7126"/>
                <a:stretch/>
              </p:blipFill>
              <p:spPr bwMode="auto">
                <a:xfrm>
                  <a:off x="561078" y="522382"/>
                  <a:ext cx="1207366" cy="145881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8" name="Rectangle 17"/>
              <p:cNvSpPr/>
              <p:nvPr/>
            </p:nvSpPr>
            <p:spPr>
              <a:xfrm>
                <a:off x="533400" y="738187"/>
                <a:ext cx="400050" cy="17621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929030" y="742493"/>
                <a:ext cx="2148812" cy="96196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932688" y="914400"/>
                <a:ext cx="660843" cy="79006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534010" y="918058"/>
                <a:ext cx="1054356" cy="187802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/>
            <p:cNvCxnSpPr/>
            <p:nvPr/>
          </p:nvCxnSpPr>
          <p:spPr>
            <a:xfrm>
              <a:off x="5331542" y="3066017"/>
              <a:ext cx="0" cy="204594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653963" y="5193268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5° - 15° E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4365212" y="3994854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40° - 50° 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2394097" y="5227108"/>
              <a:ext cx="283523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803058" y="1286453"/>
            <a:ext cx="3367548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Specific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geographic domain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interest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886200" y="3334386"/>
            <a:ext cx="5176684" cy="3295014"/>
            <a:chOff x="3886200" y="3334386"/>
            <a:chExt cx="5176684" cy="3295014"/>
          </a:xfrm>
        </p:grpSpPr>
        <p:sp>
          <p:nvSpPr>
            <p:cNvPr id="45" name="TextBox 44"/>
            <p:cNvSpPr txBox="1"/>
            <p:nvPr/>
          </p:nvSpPr>
          <p:spPr>
            <a:xfrm>
              <a:off x="5695336" y="5152072"/>
              <a:ext cx="3367548" cy="1477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6FF3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Alpine chain  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act as a barrier to winds blowing from Northern Europe and the Mediterranean,</a:t>
              </a:r>
            </a:p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favoring the 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stagnation of pollutants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8" name="Straight Arrow Connector 47"/>
            <p:cNvCxnSpPr>
              <a:stCxn id="45" idx="1"/>
            </p:cNvCxnSpPr>
            <p:nvPr/>
          </p:nvCxnSpPr>
          <p:spPr>
            <a:xfrm flipH="1" flipV="1">
              <a:off x="3886200" y="3334386"/>
              <a:ext cx="1809136" cy="2556350"/>
            </a:xfrm>
            <a:prstGeom prst="straightConnector1">
              <a:avLst/>
            </a:prstGeom>
            <a:ln w="28575">
              <a:solidFill>
                <a:srgbClr val="66FF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5" idx="1"/>
            </p:cNvCxnSpPr>
            <p:nvPr/>
          </p:nvCxnSpPr>
          <p:spPr>
            <a:xfrm flipH="1" flipV="1">
              <a:off x="3886200" y="4267202"/>
              <a:ext cx="1809136" cy="1623534"/>
            </a:xfrm>
            <a:prstGeom prst="straightConnector1">
              <a:avLst/>
            </a:prstGeom>
            <a:ln w="28575">
              <a:solidFill>
                <a:srgbClr val="66FF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Down Arrow 43"/>
          <p:cNvSpPr/>
          <p:nvPr/>
        </p:nvSpPr>
        <p:spPr>
          <a:xfrm>
            <a:off x="7010398" y="4623495"/>
            <a:ext cx="838202" cy="501024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2850122" y="2334161"/>
            <a:ext cx="6065278" cy="1856839"/>
            <a:chOff x="2850122" y="2334161"/>
            <a:chExt cx="6065278" cy="1856839"/>
          </a:xfrm>
        </p:grpSpPr>
        <p:grpSp>
          <p:nvGrpSpPr>
            <p:cNvPr id="35" name="Group 34"/>
            <p:cNvGrpSpPr/>
            <p:nvPr/>
          </p:nvGrpSpPr>
          <p:grpSpPr>
            <a:xfrm>
              <a:off x="2850122" y="2338943"/>
              <a:ext cx="6065278" cy="1852057"/>
              <a:chOff x="2850122" y="3377657"/>
              <a:chExt cx="6065278" cy="1852057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5791200" y="3377657"/>
                <a:ext cx="3124200" cy="124245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850122" y="4983493"/>
                <a:ext cx="380999" cy="246221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chemeClr val="bg1"/>
                    </a:solidFill>
                  </a:rPr>
                  <a:t>TO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231121" y="4601207"/>
                <a:ext cx="380999" cy="246221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chemeClr val="bg1"/>
                    </a:solidFill>
                  </a:rPr>
                  <a:t>MI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Straight Arrow Connector 31"/>
              <p:cNvCxnSpPr>
                <a:stCxn id="28" idx="1"/>
                <a:endCxn id="31" idx="3"/>
              </p:cNvCxnSpPr>
              <p:nvPr/>
            </p:nvCxnSpPr>
            <p:spPr>
              <a:xfrm flipH="1">
                <a:off x="3612120" y="3998886"/>
                <a:ext cx="2179080" cy="725432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28" idx="1"/>
                <a:endCxn id="29" idx="3"/>
              </p:cNvCxnSpPr>
              <p:nvPr/>
            </p:nvCxnSpPr>
            <p:spPr>
              <a:xfrm flipH="1">
                <a:off x="3231121" y="3998886"/>
                <a:ext cx="2560079" cy="1107718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>
              <a:off x="5867400" y="2334161"/>
              <a:ext cx="2971800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The largest 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industrial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trading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 and 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agricultural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 area with a high population density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791200" y="3657600"/>
            <a:ext cx="3124201" cy="1015663"/>
            <a:chOff x="5791200" y="3657600"/>
            <a:chExt cx="3124201" cy="1015663"/>
          </a:xfrm>
        </p:grpSpPr>
        <p:sp>
          <p:nvSpPr>
            <p:cNvPr id="43" name="Rounded Rectangle 42"/>
            <p:cNvSpPr/>
            <p:nvPr/>
          </p:nvSpPr>
          <p:spPr>
            <a:xfrm>
              <a:off x="5791200" y="3686807"/>
              <a:ext cx="3124201" cy="9366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867400" y="3657600"/>
              <a:ext cx="3048000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Area with the most severe 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air pollution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problems in the country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8" name="Picture 2" descr="\\beans\users$\barvani\Data\Desktop\PM10_Mean_Value_over_year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21515" r="4381" b="15368"/>
          <a:stretch/>
        </p:blipFill>
        <p:spPr bwMode="auto">
          <a:xfrm>
            <a:off x="2378625" y="3036519"/>
            <a:ext cx="2850703" cy="208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5706396" y="2564911"/>
            <a:ext cx="3222523" cy="193899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DISTRIBUTION OF 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126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AIR QUALITY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GROUND MONITORING STATIONS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ARPA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NETWORK FOR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PM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MEASUREMENTS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706396" y="4953000"/>
            <a:ext cx="3222523" cy="132343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MODIS (Terra)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AOD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DATA AT 0.55 </a:t>
            </a:r>
            <a:r>
              <a:rPr lang="el-GR" sz="2000" dirty="0" smtClean="0">
                <a:latin typeface="Times New Roman"/>
                <a:cs typeface="Times New Roman"/>
              </a:rPr>
              <a:t>μ</a:t>
            </a:r>
            <a:r>
              <a:rPr lang="en-US" sz="2000" dirty="0" smtClean="0">
                <a:latin typeface="Times New Roman"/>
                <a:cs typeface="Times New Roman"/>
              </a:rPr>
              <a:t>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WITH 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/>
                <a:cs typeface="Times New Roman"/>
              </a:rPr>
              <a:t>x10 km</a:t>
            </a:r>
            <a:r>
              <a:rPr lang="en-US" sz="2000" b="1" baseline="30000" dirty="0" smtClean="0">
                <a:latin typeface="Times New Roman"/>
                <a:cs typeface="Times New Roman"/>
              </a:rPr>
              <a:t>2</a:t>
            </a:r>
            <a:r>
              <a:rPr lang="en-US" sz="2000" b="1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OF SPATIAL RESOLUTION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36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66" grpId="0" animBg="1"/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chemeClr val="tx2"/>
                </a:solidFill>
              </a:rPr>
              <a:t>Po Valley </a:t>
            </a:r>
            <a:r>
              <a:rPr lang="it-IT" b="1" dirty="0" smtClean="0">
                <a:solidFill>
                  <a:schemeClr val="tx2"/>
                </a:solidFill>
              </a:rPr>
              <a:t>Surface PM10 vs AOD (II</a:t>
            </a:r>
            <a:r>
              <a:rPr lang="it-IT" b="1" dirty="0" smtClean="0">
                <a:solidFill>
                  <a:schemeClr val="tx2"/>
                </a:solidFill>
              </a:rPr>
              <a:t>)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barvani\Dropbox\1. POST-LAUREA\PUBBLICAZIONI\4. CEST 2013\Optical_Depth_Land_And_Ocean_Mean_Mean.MOD08_M3.051.AreaMap.2012-0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1445" r="4093" b="5790"/>
          <a:stretch/>
        </p:blipFill>
        <p:spPr bwMode="auto">
          <a:xfrm>
            <a:off x="4287478" y="1545336"/>
            <a:ext cx="4399322" cy="37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5445284" y="554254"/>
            <a:ext cx="3424221" cy="3127004"/>
            <a:chOff x="5445284" y="554254"/>
            <a:chExt cx="3424221" cy="3127004"/>
          </a:xfrm>
        </p:grpSpPr>
        <p:sp>
          <p:nvSpPr>
            <p:cNvPr id="6" name="Rectangle 5"/>
            <p:cNvSpPr/>
            <p:nvPr/>
          </p:nvSpPr>
          <p:spPr>
            <a:xfrm>
              <a:off x="5445284" y="3124200"/>
              <a:ext cx="685800" cy="4299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endCxn id="6" idx="0"/>
            </p:cNvCxnSpPr>
            <p:nvPr/>
          </p:nvCxnSpPr>
          <p:spPr>
            <a:xfrm flipH="1">
              <a:off x="5788184" y="1589994"/>
              <a:ext cx="2212816" cy="15342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067550" y="554254"/>
              <a:ext cx="1801955" cy="101566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HIGHER VALUE OF</a:t>
              </a:r>
            </a:p>
            <a:p>
              <a:pPr algn="ctr"/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MEAN 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AOD</a:t>
              </a:r>
              <a:endParaRPr lang="en-US" sz="2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81750" y="3176742"/>
              <a:ext cx="685800" cy="5045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6724650" y="1589994"/>
              <a:ext cx="1276350" cy="15867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4" descr="\\beans\users$\barvani\Data\Desktop\PM10_Mean_Value_over_ye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5336"/>
            <a:ext cx="3767328" cy="37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371600" y="2909236"/>
            <a:ext cx="2057400" cy="748364"/>
            <a:chOff x="1371600" y="2909236"/>
            <a:chExt cx="2057400" cy="748364"/>
          </a:xfrm>
        </p:grpSpPr>
        <p:sp>
          <p:nvSpPr>
            <p:cNvPr id="28" name="Rectangle 27"/>
            <p:cNvSpPr/>
            <p:nvPr/>
          </p:nvSpPr>
          <p:spPr>
            <a:xfrm>
              <a:off x="1371600" y="2909236"/>
              <a:ext cx="816864" cy="5197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43200" y="3153084"/>
              <a:ext cx="685800" cy="5045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47800" y="5791200"/>
            <a:ext cx="755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Work on figure quality, change right panel to mean AOD at PM10 sites (I’ll help)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chemeClr val="tx2"/>
                </a:solidFill>
              </a:rPr>
              <a:t>PM</a:t>
            </a:r>
            <a:r>
              <a:rPr lang="it-IT" b="1" baseline="-25000" dirty="0" smtClean="0">
                <a:solidFill>
                  <a:schemeClr val="tx2"/>
                </a:solidFill>
              </a:rPr>
              <a:t>10</a:t>
            </a:r>
            <a:r>
              <a:rPr lang="it-IT" b="1" dirty="0" smtClean="0">
                <a:solidFill>
                  <a:schemeClr val="tx2"/>
                </a:solidFill>
              </a:rPr>
              <a:t> – AOD Correlation (I)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134657" y="1143000"/>
            <a:ext cx="6933143" cy="5181600"/>
            <a:chOff x="2134657" y="1143000"/>
            <a:chExt cx="6933143" cy="5181600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657" y="1300164"/>
              <a:ext cx="6933143" cy="502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010400" y="1143000"/>
              <a:ext cx="1600200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YEAR 2012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038600" y="4827586"/>
            <a:ext cx="2743200" cy="9775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438400" y="579916"/>
            <a:ext cx="6629400" cy="5467259"/>
            <a:chOff x="2438400" y="579916"/>
            <a:chExt cx="6629400" cy="5467259"/>
          </a:xfrm>
        </p:grpSpPr>
        <p:grpSp>
          <p:nvGrpSpPr>
            <p:cNvPr id="6" name="Group 5"/>
            <p:cNvGrpSpPr/>
            <p:nvPr/>
          </p:nvGrpSpPr>
          <p:grpSpPr>
            <a:xfrm>
              <a:off x="2438400" y="579916"/>
              <a:ext cx="6629400" cy="5467259"/>
              <a:chOff x="2438400" y="579916"/>
              <a:chExt cx="6629400" cy="5467259"/>
            </a:xfrm>
          </p:grpSpPr>
          <p:grpSp>
            <p:nvGrpSpPr>
              <p:cNvPr id="3081" name="Group 3080"/>
              <p:cNvGrpSpPr/>
              <p:nvPr/>
            </p:nvGrpSpPr>
            <p:grpSpPr>
              <a:xfrm>
                <a:off x="2438400" y="2165510"/>
                <a:ext cx="5775223" cy="3881665"/>
                <a:chOff x="2438400" y="1782128"/>
                <a:chExt cx="5775223" cy="3881665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2438400" y="3751832"/>
                  <a:ext cx="1524000" cy="191196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42023" y="4191000"/>
                  <a:ext cx="1371600" cy="12954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80" name="Group 3079"/>
                <p:cNvGrpSpPr/>
                <p:nvPr/>
              </p:nvGrpSpPr>
              <p:grpSpPr>
                <a:xfrm>
                  <a:off x="3160776" y="1782128"/>
                  <a:ext cx="4935474" cy="2408872"/>
                  <a:chOff x="3160776" y="1782128"/>
                  <a:chExt cx="4935474" cy="2408872"/>
                </a:xfrm>
              </p:grpSpPr>
              <p:cxnSp>
                <p:nvCxnSpPr>
                  <p:cNvPr id="3072" name="Straight Arrow Connector 3071"/>
                  <p:cNvCxnSpPr/>
                  <p:nvPr/>
                </p:nvCxnSpPr>
                <p:spPr>
                  <a:xfrm flipH="1">
                    <a:off x="3160776" y="1782128"/>
                    <a:ext cx="4935474" cy="196970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5" name="Straight Arrow Connector 3074"/>
                  <p:cNvCxnSpPr/>
                  <p:nvPr/>
                </p:nvCxnSpPr>
                <p:spPr>
                  <a:xfrm flipH="1">
                    <a:off x="6781800" y="1782128"/>
                    <a:ext cx="1314450" cy="2408872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1" name="Rounded Rectangle 30"/>
              <p:cNvSpPr/>
              <p:nvPr/>
            </p:nvSpPr>
            <p:spPr>
              <a:xfrm>
                <a:off x="7124700" y="579916"/>
                <a:ext cx="1943100" cy="158559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162800" y="658654"/>
              <a:ext cx="1828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TRENDS NOT COMPARABLE FOR THE 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FALL/WINTER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SEASONS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52399" y="1676400"/>
            <a:ext cx="2057401" cy="132343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Variation in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PM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mass concentration (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 and MODIS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AOD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at 0.55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 over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Po valley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during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962400" y="4142175"/>
            <a:ext cx="3200400" cy="2162790"/>
            <a:chOff x="3962400" y="4142175"/>
            <a:chExt cx="3200400" cy="2162790"/>
          </a:xfrm>
        </p:grpSpPr>
        <p:grpSp>
          <p:nvGrpSpPr>
            <p:cNvPr id="21" name="Group 20"/>
            <p:cNvGrpSpPr/>
            <p:nvPr/>
          </p:nvGrpSpPr>
          <p:grpSpPr>
            <a:xfrm>
              <a:off x="6400800" y="4142175"/>
              <a:ext cx="762000" cy="2162790"/>
              <a:chOff x="5334000" y="3783787"/>
              <a:chExt cx="762000" cy="216279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5547970" y="3783787"/>
                <a:ext cx="0" cy="1905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5334000" y="5638800"/>
                <a:ext cx="76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SEP</a:t>
                </a:r>
                <a:endParaRPr lang="en-US" sz="1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962400" y="4142175"/>
              <a:ext cx="762000" cy="2162790"/>
              <a:chOff x="2895600" y="3783787"/>
              <a:chExt cx="762000" cy="216279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3160776" y="3783787"/>
                <a:ext cx="0" cy="1905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895600" y="5638800"/>
                <a:ext cx="76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APR</a:t>
                </a:r>
                <a:endParaRPr lang="en-US" sz="14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2564420" y="5666601"/>
            <a:ext cx="48357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0.10 </a:t>
            </a:r>
            <a:endParaRPr lang="en-US" sz="1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83821" y="5410200"/>
            <a:ext cx="483579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0.22 </a:t>
            </a:r>
            <a:endParaRPr lang="en-US" sz="1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59438" y="4870136"/>
            <a:ext cx="483579" cy="27699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22.6 </a:t>
            </a:r>
            <a:endParaRPr lang="en-US" sz="1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76711" y="4205748"/>
            <a:ext cx="483579" cy="27699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56.8 </a:t>
            </a:r>
            <a:endParaRPr lang="en-US" sz="1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s\users$\bpierce\Data\Documents\Attachments\may_15\slide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29" y="1511513"/>
            <a:ext cx="6485971" cy="486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chemeClr val="tx2"/>
                </a:solidFill>
              </a:rPr>
              <a:t>PM</a:t>
            </a:r>
            <a:r>
              <a:rPr lang="it-IT" b="1" baseline="-25000" dirty="0" smtClean="0">
                <a:solidFill>
                  <a:schemeClr val="tx2"/>
                </a:solidFill>
              </a:rPr>
              <a:t>10</a:t>
            </a:r>
            <a:r>
              <a:rPr lang="it-IT" b="1" dirty="0" smtClean="0">
                <a:solidFill>
                  <a:schemeClr val="tx2"/>
                </a:solidFill>
              </a:rPr>
              <a:t> – AOD Correlation (II)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CSPP/IMAPP Users' Group Meeting 2013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576916" y="4517865"/>
            <a:ext cx="4343400" cy="1553528"/>
            <a:chOff x="3429000" y="4114800"/>
            <a:chExt cx="4343400" cy="1553528"/>
          </a:xfrm>
        </p:grpSpPr>
        <p:sp>
          <p:nvSpPr>
            <p:cNvPr id="16" name="Right Arrow 15"/>
            <p:cNvSpPr/>
            <p:nvPr/>
          </p:nvSpPr>
          <p:spPr>
            <a:xfrm>
              <a:off x="3429000" y="4662964"/>
              <a:ext cx="533400" cy="533400"/>
            </a:xfrm>
            <a:prstGeom prst="rightArrow">
              <a:avLst/>
            </a:prstGeom>
            <a:solidFill>
              <a:srgbClr val="66FF33"/>
            </a:solidFill>
            <a:ln>
              <a:solidFill>
                <a:srgbClr val="66FF33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114800" y="4114800"/>
              <a:ext cx="3657600" cy="1553528"/>
              <a:chOff x="4114800" y="4114800"/>
              <a:chExt cx="3657600" cy="1553528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4114800" y="4114800"/>
                <a:ext cx="3657600" cy="15535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114800" y="4161472"/>
                <a:ext cx="35814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CORRELATION </a:t>
                </a:r>
              </a:p>
              <a:p>
                <a:pPr algn="ctr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IMPROVED BY CONSIDERING </a:t>
                </a:r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METEOROLOGICAL DATA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OR </a:t>
                </a:r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VERTICAL DISTRIBUTION OF AEROSOL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INFORMATION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1" name="Right Arrow 20"/>
          <p:cNvSpPr/>
          <p:nvPr/>
        </p:nvSpPr>
        <p:spPr>
          <a:xfrm rot="12665395">
            <a:off x="4589880" y="2900047"/>
            <a:ext cx="1582586" cy="304800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934200" y="3808729"/>
            <a:ext cx="9144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05200" y="1979929"/>
            <a:ext cx="9144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970254" y="753387"/>
            <a:ext cx="5026388" cy="783526"/>
            <a:chOff x="2620144" y="422275"/>
            <a:chExt cx="6091237" cy="870585"/>
          </a:xfrm>
        </p:grpSpPr>
        <p:sp>
          <p:nvSpPr>
            <p:cNvPr id="5" name="Rectangle 4"/>
            <p:cNvSpPr/>
            <p:nvPr/>
          </p:nvSpPr>
          <p:spPr>
            <a:xfrm>
              <a:off x="2620144" y="422276"/>
              <a:ext cx="6091237" cy="870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36"/>
            <a:stretch/>
          </p:blipFill>
          <p:spPr bwMode="auto">
            <a:xfrm>
              <a:off x="2620144" y="422275"/>
              <a:ext cx="6091237" cy="870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152399" y="1676400"/>
            <a:ext cx="2057401" cy="156966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Relationship between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PM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Hrs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mass concentration (</a:t>
            </a:r>
            <a:r>
              <a:rPr lang="el-GR" sz="1600" dirty="0" smtClean="0">
                <a:latin typeface="Times New Roman"/>
                <a:cs typeface="Times New Roman"/>
              </a:rPr>
              <a:t>μ</a:t>
            </a:r>
            <a:r>
              <a:rPr lang="en-US" sz="1600" dirty="0" smtClean="0">
                <a:latin typeface="Times New Roman"/>
                <a:cs typeface="Times New Roman"/>
              </a:rPr>
              <a:t>gm</a:t>
            </a:r>
            <a:r>
              <a:rPr lang="en-US" sz="1600" baseline="30000" dirty="0" smtClean="0">
                <a:latin typeface="Times New Roman"/>
                <a:cs typeface="Times New Roman"/>
              </a:rPr>
              <a:t>-3</a:t>
            </a:r>
            <a:r>
              <a:rPr lang="en-US" sz="1600" dirty="0" smtClean="0">
                <a:latin typeface="Times New Roman"/>
                <a:cs typeface="Times New Roman"/>
              </a:rPr>
              <a:t>) and MODIS </a:t>
            </a:r>
            <a:r>
              <a:rPr lang="en-US" sz="1600" b="1" dirty="0" smtClean="0">
                <a:latin typeface="Times New Roman"/>
                <a:cs typeface="Times New Roman"/>
              </a:rPr>
              <a:t>AOD</a:t>
            </a:r>
            <a:r>
              <a:rPr lang="en-US" sz="1600" dirty="0" smtClean="0">
                <a:latin typeface="Times New Roman"/>
                <a:cs typeface="Times New Roman"/>
              </a:rPr>
              <a:t> at 0.55 </a:t>
            </a:r>
            <a:r>
              <a:rPr lang="el-GR" sz="1600" dirty="0" smtClean="0">
                <a:latin typeface="Times New Roman"/>
                <a:cs typeface="Times New Roman"/>
              </a:rPr>
              <a:t>μ</a:t>
            </a:r>
            <a:r>
              <a:rPr lang="en-US" sz="1600" dirty="0" smtClean="0">
                <a:latin typeface="Times New Roman"/>
                <a:cs typeface="Times New Roman"/>
              </a:rPr>
              <a:t>m,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over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Po valley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during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4800" y="107474"/>
            <a:ext cx="3886200" cy="5987255"/>
            <a:chOff x="-609600" y="-272255"/>
            <a:chExt cx="3886200" cy="5987255"/>
          </a:xfrm>
        </p:grpSpPr>
        <p:sp>
          <p:nvSpPr>
            <p:cNvPr id="12" name="Rounded Rectangle 11"/>
            <p:cNvSpPr/>
            <p:nvPr/>
          </p:nvSpPr>
          <p:spPr>
            <a:xfrm>
              <a:off x="-609600" y="-238491"/>
              <a:ext cx="3200400" cy="14589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-609600" y="-272255"/>
              <a:ext cx="3886200" cy="5987255"/>
              <a:chOff x="-609600" y="-272255"/>
              <a:chExt cx="3886200" cy="5987255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447800" y="4114800"/>
                <a:ext cx="1828800" cy="16002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" name="Straight Arrow Connector 7"/>
              <p:cNvCxnSpPr>
                <a:stCxn id="12" idx="2"/>
                <a:endCxn id="6" idx="0"/>
              </p:cNvCxnSpPr>
              <p:nvPr/>
            </p:nvCxnSpPr>
            <p:spPr>
              <a:xfrm>
                <a:off x="990600" y="1220471"/>
                <a:ext cx="1371600" cy="289432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-609600" y="-272255"/>
                <a:ext cx="32004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Times New Roman" pitchFamily="18" charset="0"/>
                    <a:cs typeface="Times New Roman" pitchFamily="18" charset="0"/>
                  </a:rPr>
                  <a:t>LINEAR REGRESSION EQUATION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DERIVED BY DIVIDING PM</a:t>
                </a:r>
                <a:r>
                  <a:rPr lang="en-US" baseline="-25000" dirty="0" smtClean="0"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(24 </a:t>
                </a:r>
                <a:r>
                  <a:rPr lang="en-US" dirty="0" err="1" smtClean="0">
                    <a:latin typeface="Times New Roman" pitchFamily="18" charset="0"/>
                    <a:cs typeface="Times New Roman" pitchFamily="18" charset="0"/>
                  </a:rPr>
                  <a:t>Hrs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) INTO 10 BINS OF 5 </a:t>
                </a:r>
                <a:r>
                  <a:rPr lang="el-GR" dirty="0" smtClean="0">
                    <a:latin typeface="Times New Roman" pitchFamily="18" charset="0"/>
                    <a:cs typeface="Times New Roman" pitchFamily="18" charset="0"/>
                  </a:rPr>
                  <a:t>μ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gm</a:t>
                </a:r>
                <a:r>
                  <a:rPr lang="en-US" baseline="30000" dirty="0" smtClean="0">
                    <a:latin typeface="Times New Roman" pitchFamily="18" charset="0"/>
                    <a:cs typeface="Times New Roman" pitchFamily="18" charset="0"/>
                  </a:rPr>
                  <a:t>-3</a:t>
                </a:r>
              </a:p>
              <a:p>
                <a:pPr algn="ctr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(Gupta et al., 2006)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175199" y="3810000"/>
            <a:ext cx="1806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Remove</a:t>
            </a:r>
          </a:p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lue points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nd discussion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Make green box new transition slide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Save plot as </a:t>
            </a:r>
            <a:r>
              <a:rPr lang="en-US" dirty="0" err="1" smtClean="0">
                <a:solidFill>
                  <a:srgbClr val="FF0000"/>
                </a:solidFill>
              </a:rPr>
              <a:t>png</a:t>
            </a:r>
            <a:r>
              <a:rPr lang="en-US" dirty="0" smtClean="0">
                <a:solidFill>
                  <a:srgbClr val="FF0000"/>
                </a:solidFill>
              </a:rPr>
              <a:t> in </a:t>
            </a:r>
            <a:r>
              <a:rPr lang="en-US" dirty="0" err="1" smtClean="0">
                <a:solidFill>
                  <a:srgbClr val="FF0000"/>
                </a:solidFill>
              </a:rPr>
              <a:t>ppt</a:t>
            </a:r>
            <a:r>
              <a:rPr lang="en-US" dirty="0" smtClean="0">
                <a:solidFill>
                  <a:srgbClr val="FF0000"/>
                </a:solidFill>
              </a:rPr>
              <a:t> then insert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chemeClr val="tx2"/>
                </a:solidFill>
              </a:rPr>
              <a:t>Aerosol vertical distribution: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PBL Information  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CSPP/IMAPP Users' Group Meeting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4C188-1B38-4813-ABA1-115842CBEB5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Segnaposto piè di pagina 45"/>
          <p:cNvSpPr txBox="1">
            <a:spLocks/>
          </p:cNvSpPr>
          <p:nvPr/>
        </p:nvSpPr>
        <p:spPr>
          <a:xfrm>
            <a:off x="-228600" y="6356350"/>
            <a:ext cx="8382000" cy="36512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CSPP/IMAPP Users' Group Meeting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 descr="\\beans\users$\barvani\Data\Desktop\Picture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372" b="2216"/>
          <a:stretch/>
        </p:blipFill>
        <p:spPr bwMode="auto">
          <a:xfrm>
            <a:off x="838199" y="1676400"/>
            <a:ext cx="7440561" cy="499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1676400"/>
            <a:ext cx="533400" cy="4995332"/>
          </a:xfrm>
          <a:prstGeom prst="rect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23950" y="2971800"/>
            <a:ext cx="400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828800" y="1698523"/>
            <a:ext cx="0" cy="4995332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514600" y="1698523"/>
            <a:ext cx="762000" cy="4995332"/>
            <a:chOff x="2514600" y="1698523"/>
            <a:chExt cx="762000" cy="4995332"/>
          </a:xfrm>
        </p:grpSpPr>
        <p:grpSp>
          <p:nvGrpSpPr>
            <p:cNvPr id="23" name="Group 22"/>
            <p:cNvGrpSpPr/>
            <p:nvPr/>
          </p:nvGrpSpPr>
          <p:grpSpPr>
            <a:xfrm>
              <a:off x="2514600" y="1698523"/>
              <a:ext cx="543232" cy="4995332"/>
              <a:chOff x="2514600" y="1698523"/>
              <a:chExt cx="543232" cy="499533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514600" y="4230686"/>
                <a:ext cx="533400" cy="2441046"/>
                <a:chOff x="2514600" y="4230686"/>
                <a:chExt cx="533400" cy="2441046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2514600" y="4230686"/>
                  <a:ext cx="533400" cy="244104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514600" y="4473476"/>
                  <a:ext cx="400050" cy="21236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 smtClean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  <a:p>
                  <a:r>
                    <a:rPr lang="en-US" sz="4400" b="1" dirty="0" smtClean="0">
                      <a:latin typeface="Times New Roman" pitchFamily="18" charset="0"/>
                      <a:cs typeface="Times New Roman" pitchFamily="18" charset="0"/>
                    </a:rPr>
                    <a:t>O</a:t>
                  </a:r>
                </a:p>
                <a:p>
                  <a:r>
                    <a:rPr lang="en-US" sz="4400" b="1" dirty="0" smtClean="0">
                      <a:latin typeface="Times New Roman" pitchFamily="18" charset="0"/>
                      <a:cs typeface="Times New Roman" pitchFamily="18" charset="0"/>
                    </a:rPr>
                    <a:t>D</a:t>
                  </a:r>
                  <a:endParaRPr lang="en-US" sz="4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2524432" y="1698523"/>
                <a:ext cx="533400" cy="4995332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>
              <a:off x="3276600" y="4230686"/>
              <a:ext cx="0" cy="244104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5116830" y="4146042"/>
            <a:ext cx="2948940" cy="2407158"/>
            <a:chOff x="2514600" y="533400"/>
            <a:chExt cx="3276600" cy="2971800"/>
          </a:xfrm>
        </p:grpSpPr>
        <p:sp>
          <p:nvSpPr>
            <p:cNvPr id="45" name="Rectangle 44"/>
            <p:cNvSpPr/>
            <p:nvPr/>
          </p:nvSpPr>
          <p:spPr>
            <a:xfrm>
              <a:off x="2514600" y="533400"/>
              <a:ext cx="3276600" cy="297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590800" y="606623"/>
              <a:ext cx="3200400" cy="2894572"/>
              <a:chOff x="685800" y="2819400"/>
              <a:chExt cx="3200400" cy="2894572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990600" y="4038600"/>
                <a:ext cx="1676400" cy="1219200"/>
              </a:xfrm>
              <a:prstGeom prst="rect">
                <a:avLst/>
              </a:prstGeom>
              <a:blipFill>
                <a:blip r:embed="rId5"/>
                <a:tile tx="0" ty="0" sx="100000" sy="100000" flip="none" algn="tl"/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990600" y="2819400"/>
                <a:ext cx="2514600" cy="2438400"/>
                <a:chOff x="990600" y="2819400"/>
                <a:chExt cx="2514600" cy="2438400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990600" y="5257800"/>
                  <a:ext cx="2514600" cy="0"/>
                </a:xfrm>
                <a:prstGeom prst="straightConnector1">
                  <a:avLst/>
                </a:prstGeom>
                <a:ln w="38100">
                  <a:solidFill>
                    <a:srgbClr val="66FF33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990600" y="2819400"/>
                  <a:ext cx="0" cy="2438400"/>
                </a:xfrm>
                <a:prstGeom prst="straightConnector1">
                  <a:avLst/>
                </a:prstGeom>
                <a:ln w="38100">
                  <a:solidFill>
                    <a:srgbClr val="66FF33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2514600" y="4492823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atin typeface="Times New Roman" pitchFamily="18" charset="0"/>
                    <a:cs typeface="Times New Roman" pitchFamily="18" charset="0"/>
                  </a:rPr>
                  <a:t>PBL Height</a:t>
                </a:r>
                <a:endParaRPr 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200000">
                <a:off x="153889" y="3808512"/>
                <a:ext cx="1371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atin typeface="Times New Roman" pitchFamily="18" charset="0"/>
                    <a:cs typeface="Times New Roman" pitchFamily="18" charset="0"/>
                  </a:rPr>
                  <a:t>Height</a:t>
                </a:r>
                <a:endParaRPr 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95400" y="5334000"/>
                <a:ext cx="2209800" cy="379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latin typeface="Times New Roman" pitchFamily="18" charset="0"/>
                    <a:cs typeface="Times New Roman" pitchFamily="18" charset="0"/>
                  </a:rPr>
                  <a:t>Extinction coefficient</a:t>
                </a:r>
                <a:endParaRPr lang="en-US" sz="1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127" name="Group 5126"/>
          <p:cNvGrpSpPr/>
          <p:nvPr/>
        </p:nvGrpSpPr>
        <p:grpSpPr>
          <a:xfrm>
            <a:off x="4419600" y="3886200"/>
            <a:ext cx="4267200" cy="2240816"/>
            <a:chOff x="4419600" y="3886200"/>
            <a:chExt cx="4267200" cy="2240816"/>
          </a:xfrm>
        </p:grpSpPr>
        <p:sp>
          <p:nvSpPr>
            <p:cNvPr id="5125" name="Down Arrow 5124"/>
            <p:cNvSpPr/>
            <p:nvPr/>
          </p:nvSpPr>
          <p:spPr>
            <a:xfrm>
              <a:off x="6172200" y="3886200"/>
              <a:ext cx="762000" cy="5334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6" name="TextBox 5125"/>
            <p:cNvSpPr txBox="1"/>
            <p:nvPr/>
          </p:nvSpPr>
          <p:spPr>
            <a:xfrm>
              <a:off x="4419600" y="4495800"/>
              <a:ext cx="4267200" cy="16312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THE VALUES OF AOD NORMALIZED BY PBL HEIGHT (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ZPBL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REGARDED AS EXTINCTION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 (km</a:t>
              </a:r>
              <a:r>
                <a:rPr lang="en-US" sz="2000" baseline="30000" dirty="0" smtClean="0">
                  <a:latin typeface="Times New Roman" pitchFamily="18" charset="0"/>
                  <a:cs typeface="Times New Roman" pitchFamily="18" charset="0"/>
                </a:rPr>
                <a:t>-1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AS ONE MEASURED AT SURFACE</a:t>
              </a:r>
            </a:p>
          </p:txBody>
        </p:sp>
      </p:grpSp>
      <p:sp>
        <p:nvSpPr>
          <p:cNvPr id="5128" name="TextBox 5127"/>
          <p:cNvSpPr txBox="1"/>
          <p:nvPr/>
        </p:nvSpPr>
        <p:spPr>
          <a:xfrm>
            <a:off x="2895600" y="1771471"/>
            <a:ext cx="32766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Aerosol Optical Depth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(AOD) from Remote Sensing measurements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05300" y="1066800"/>
            <a:ext cx="4495800" cy="156966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Planetary Boundary Layer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lowest part of the atmosphere, directly influenced by its contact with the Earth’s surface.</a:t>
            </a:r>
          </a:p>
        </p:txBody>
      </p:sp>
      <p:sp>
        <p:nvSpPr>
          <p:cNvPr id="5120" name="TextBox 5119"/>
          <p:cNvSpPr txBox="1"/>
          <p:nvPr/>
        </p:nvSpPr>
        <p:spPr>
          <a:xfrm>
            <a:off x="4762500" y="2886670"/>
            <a:ext cx="358140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66FF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AEROSOL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CONFINED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MIXED HOMOGENEOUSLY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WITHIN BOUNDARY LAYER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1" name="Right Arrow 5130"/>
          <p:cNvSpPr/>
          <p:nvPr/>
        </p:nvSpPr>
        <p:spPr>
          <a:xfrm>
            <a:off x="3581400" y="5029200"/>
            <a:ext cx="1066800" cy="838200"/>
          </a:xfrm>
          <a:prstGeom prst="rightArrow">
            <a:avLst/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132" name="Object 51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085068"/>
              </p:ext>
            </p:extLst>
          </p:nvPr>
        </p:nvGraphicFramePr>
        <p:xfrm>
          <a:off x="3126658" y="3124200"/>
          <a:ext cx="2816942" cy="88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Equation" r:id="rId6" imgW="1371600" imgH="482400" progId="Equation.3">
                  <p:embed/>
                </p:oleObj>
              </mc:Choice>
              <mc:Fallback>
                <p:oleObj name="Equation" r:id="rId6" imgW="1371600" imgH="482400" progId="Equation.3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6658" y="3124200"/>
                        <a:ext cx="2816942" cy="88602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10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1" animBg="1"/>
      <p:bldP spid="15" grpId="0" animBg="1"/>
      <p:bldP spid="5120" grpId="0" animBg="1"/>
      <p:bldP spid="5131" grpId="0" animBg="1"/>
      <p:bldP spid="51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929</TotalTime>
  <Words>1066</Words>
  <Application>Microsoft Office PowerPoint</Application>
  <PresentationFormat>On-screen Show (4:3)</PresentationFormat>
  <Paragraphs>178</Paragraphs>
  <Slides>15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Equation</vt:lpstr>
      <vt:lpstr>Implementation of IMAPP/IDEA-I over the Po Valley region, northern Italy, for air quality monitoring and forecasting</vt:lpstr>
      <vt:lpstr>PowerPoint Presentation</vt:lpstr>
      <vt:lpstr>PowerPoint Presentation</vt:lpstr>
      <vt:lpstr>PowerPoint Presentation</vt:lpstr>
      <vt:lpstr>Po Valley Surface PM10 Network (I)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Outgoing and Future Work</vt:lpstr>
    </vt:vector>
  </TitlesOfParts>
  <Company>SSEC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Arvani</dc:creator>
  <cp:lastModifiedBy>Brad Pierce</cp:lastModifiedBy>
  <cp:revision>98</cp:revision>
  <cp:lastPrinted>2013-05-09T19:46:06Z</cp:lastPrinted>
  <dcterms:created xsi:type="dcterms:W3CDTF">2013-05-09T18:52:25Z</dcterms:created>
  <dcterms:modified xsi:type="dcterms:W3CDTF">2013-05-15T16:36:24Z</dcterms:modified>
</cp:coreProperties>
</file>