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260" r:id="rId2"/>
    <p:sldId id="277" r:id="rId3"/>
    <p:sldId id="278" r:id="rId4"/>
    <p:sldId id="279" r:id="rId5"/>
    <p:sldId id="269" r:id="rId6"/>
    <p:sldId id="270" r:id="rId7"/>
    <p:sldId id="265" r:id="rId8"/>
    <p:sldId id="266" r:id="rId9"/>
    <p:sldId id="267" r:id="rId10"/>
    <p:sldId id="268" r:id="rId11"/>
    <p:sldId id="274" r:id="rId12"/>
    <p:sldId id="275" r:id="rId13"/>
    <p:sldId id="27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B89C8-D885-C341-B929-7B84F9B88692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E0F3A-9AA6-A84A-9A42-DBB36360A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ED678-BDEF-D94D-8FA1-B5F59954A0FA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1B5A0-D1F1-BD4E-B79C-F7E0A5FFD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map.2008101-2008110.2048x1024.jpg"/>
          <p:cNvPicPr>
            <a:picLocks noChangeAspect="1"/>
          </p:cNvPicPr>
          <p:nvPr/>
        </p:nvPicPr>
        <p:blipFill>
          <a:blip r:embed="rId2"/>
          <a:srcRect l="49570" b="51328"/>
          <a:stretch>
            <a:fillRect/>
          </a:stretch>
        </p:blipFill>
        <p:spPr>
          <a:xfrm>
            <a:off x="1307592" y="1783080"/>
            <a:ext cx="6558321" cy="3164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4691" y="230925"/>
            <a:ext cx="514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</a:rPr>
              <a:t>MODIS Firemap,  </a:t>
            </a:r>
            <a:r>
              <a:rPr lang="en-US" smtClean="0">
                <a:solidFill>
                  <a:schemeClr val="bg1"/>
                </a:solidFill>
                <a:latin typeface="Helvetica"/>
              </a:rPr>
              <a:t>April 10 </a:t>
            </a:r>
            <a:r>
              <a:rPr lang="en-US" dirty="0" smtClean="0">
                <a:solidFill>
                  <a:schemeClr val="bg1"/>
                </a:solidFill>
                <a:latin typeface="Helvetica"/>
              </a:rPr>
              <a:t>– 19, 2008</a:t>
            </a:r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9744" y="4078224"/>
            <a:ext cx="9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A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296" y="2935224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B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0071" y="2935224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C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661" y="5975192"/>
            <a:ext cx="758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</a:rPr>
              <a:t>Fig. 1.  MODIS Fire map,  April 10 – 19, 2008 showing major fire outbreaks in Thailand (A), Kazakhstan (B), and Siberia (C)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22_2008_TOA_Clrrad_forc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 descr="April_22_2008_TOA_Totrad_forc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 descr="April_22_2008_SRF_Clrrad_forc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9856"/>
            <a:ext cx="4572000" cy="3429000"/>
          </a:xfrm>
          <a:prstGeom prst="rect">
            <a:avLst/>
          </a:prstGeom>
        </p:spPr>
      </p:pic>
      <p:pic>
        <p:nvPicPr>
          <p:cNvPr id="5" name="Picture 4" descr="April_22_2008_SRF_Totrad_forc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9856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2008_D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182880"/>
            <a:ext cx="4191000" cy="3143250"/>
          </a:xfrm>
          <a:prstGeom prst="rect">
            <a:avLst/>
          </a:prstGeom>
        </p:spPr>
      </p:pic>
      <p:pic>
        <p:nvPicPr>
          <p:cNvPr id="4" name="Picture 3" descr="April_2008_DB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566160"/>
            <a:ext cx="4191000" cy="3143250"/>
          </a:xfrm>
          <a:prstGeom prst="rect">
            <a:avLst/>
          </a:prstGeom>
        </p:spPr>
      </p:pic>
      <p:pic>
        <p:nvPicPr>
          <p:cNvPr id="5" name="Picture 4" descr="April_2008_DO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3566160"/>
            <a:ext cx="4191000" cy="314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" y="702398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</a:rPr>
              <a:t>Fig. 11. Same as fig 7, but averaged over April, 2008.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2008_TOA_Clrrad_forc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91440"/>
            <a:ext cx="4191000" cy="3143250"/>
          </a:xfrm>
          <a:prstGeom prst="rect">
            <a:avLst/>
          </a:prstGeom>
        </p:spPr>
      </p:pic>
      <p:pic>
        <p:nvPicPr>
          <p:cNvPr id="3" name="Picture 2" descr="April_2008_TOA_Totrad_forc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91440"/>
            <a:ext cx="4191000" cy="3143250"/>
          </a:xfrm>
          <a:prstGeom prst="rect">
            <a:avLst/>
          </a:prstGeom>
        </p:spPr>
      </p:pic>
      <p:pic>
        <p:nvPicPr>
          <p:cNvPr id="4" name="Picture 3" descr="April_2008_SRF_Clrrad_forc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3566160"/>
            <a:ext cx="4191000" cy="3143250"/>
          </a:xfrm>
          <a:prstGeom prst="rect">
            <a:avLst/>
          </a:prstGeom>
        </p:spPr>
      </p:pic>
      <p:pic>
        <p:nvPicPr>
          <p:cNvPr id="5" name="Picture 4" descr="April_2008_SRF_Totrad_forc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0" y="3566160"/>
            <a:ext cx="4191000" cy="314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2008_TRP_Clr_O3+AOT_rad_forc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828800"/>
            <a:ext cx="4191000" cy="3143250"/>
          </a:xfrm>
          <a:prstGeom prst="rect">
            <a:avLst/>
          </a:prstGeom>
        </p:spPr>
      </p:pic>
      <p:pic>
        <p:nvPicPr>
          <p:cNvPr id="3" name="Picture 2" descr="April_2008_TRP_Clr_O3_rad_forc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828800"/>
            <a:ext cx="4191000" cy="3143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45" y="5486400"/>
            <a:ext cx="795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Fig. 13. </a:t>
            </a:r>
            <a:r>
              <a:rPr lang="en-US" dirty="0" err="1" smtClean="0">
                <a:latin typeface="Helvetica"/>
              </a:rPr>
              <a:t>Radiative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smtClean="0">
                <a:latin typeface="Helvetica"/>
              </a:rPr>
              <a:t>forcing at the tropopause due to changes in</a:t>
            </a:r>
          </a:p>
          <a:p>
            <a:pPr algn="ctr"/>
            <a:r>
              <a:rPr lang="en-US" dirty="0" smtClean="0">
                <a:latin typeface="Helvetica"/>
              </a:rPr>
              <a:t>O3+AOT  (left)</a:t>
            </a:r>
            <a:r>
              <a:rPr lang="en-US" dirty="0" smtClean="0">
                <a:latin typeface="Helvetica"/>
              </a:rPr>
              <a:t> and </a:t>
            </a:r>
            <a:r>
              <a:rPr lang="en-US" dirty="0" smtClean="0">
                <a:latin typeface="Helvetica"/>
              </a:rPr>
              <a:t>in O3 only </a:t>
            </a:r>
            <a:r>
              <a:rPr lang="en-US" dirty="0" smtClean="0">
                <a:latin typeface="Helvetica"/>
              </a:rPr>
              <a:t>(</a:t>
            </a:r>
            <a:r>
              <a:rPr lang="en-US" dirty="0" smtClean="0">
                <a:latin typeface="Helvetica"/>
              </a:rPr>
              <a:t>right)</a:t>
            </a:r>
            <a:r>
              <a:rPr lang="en-US" dirty="0" smtClean="0">
                <a:solidFill>
                  <a:schemeClr val="bg1"/>
                </a:solidFill>
                <a:latin typeface="Helvetica"/>
              </a:rPr>
              <a:t>)</a:t>
            </a:r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661" y="6172200"/>
            <a:ext cx="722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</a:rPr>
              <a:t>(Note </a:t>
            </a:r>
            <a:r>
              <a:rPr lang="en-US" sz="1600" dirty="0" smtClean="0">
                <a:latin typeface="Helvetica"/>
              </a:rPr>
              <a:t>the difference in color scales for the two </a:t>
            </a:r>
            <a:r>
              <a:rPr lang="en-US" sz="1600" dirty="0" smtClean="0">
                <a:latin typeface="Helvetica"/>
              </a:rPr>
              <a:t>panels)</a:t>
            </a:r>
            <a:endParaRPr lang="en-US" sz="16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qms_aeronet_scatter_pdf.april.2008.v7ems.baseline.fires.png"/>
          <p:cNvPicPr>
            <a:picLocks noChangeAspect="1"/>
          </p:cNvPicPr>
          <p:nvPr/>
        </p:nvPicPr>
        <p:blipFill>
          <a:blip r:embed="rId2"/>
          <a:srcRect b="6240"/>
          <a:stretch>
            <a:fillRect/>
          </a:stretch>
        </p:blipFill>
        <p:spPr>
          <a:xfrm>
            <a:off x="1188720" y="228600"/>
            <a:ext cx="6858000" cy="3215033"/>
          </a:xfrm>
          <a:prstGeom prst="rect">
            <a:avLst/>
          </a:prstGeom>
        </p:spPr>
      </p:pic>
      <p:pic>
        <p:nvPicPr>
          <p:cNvPr id="3" name="Picture 2" descr="raqms_aeronet_correlation.april.2008.v7ems.baseline.asian.fires.png"/>
          <p:cNvPicPr>
            <a:picLocks noChangeAspect="1"/>
          </p:cNvPicPr>
          <p:nvPr/>
        </p:nvPicPr>
        <p:blipFill>
          <a:blip r:embed="rId3"/>
          <a:srcRect l="7200" t="11100" r="14400" b="4500"/>
          <a:stretch>
            <a:fillRect/>
          </a:stretch>
        </p:blipFill>
        <p:spPr>
          <a:xfrm>
            <a:off x="1005840" y="3514929"/>
            <a:ext cx="3584449" cy="3087051"/>
          </a:xfrm>
          <a:prstGeom prst="rect">
            <a:avLst/>
          </a:prstGeom>
        </p:spPr>
      </p:pic>
      <p:pic>
        <p:nvPicPr>
          <p:cNvPr id="4" name="Picture 3" descr="raqms_aeronet_bias.april.2008.v7ems.baseline.fires.png"/>
          <p:cNvPicPr>
            <a:picLocks noChangeAspect="1"/>
          </p:cNvPicPr>
          <p:nvPr/>
        </p:nvPicPr>
        <p:blipFill>
          <a:blip r:embed="rId4"/>
          <a:srcRect l="15600" t="11100" r="7200" b="5100"/>
          <a:stretch>
            <a:fillRect/>
          </a:stretch>
        </p:blipFill>
        <p:spPr>
          <a:xfrm>
            <a:off x="4745736" y="3511296"/>
            <a:ext cx="3529584" cy="3065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1" y="6601980"/>
            <a:ext cx="8110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</a:rPr>
              <a:t>Fig. 2. RAQMS and AERONET 550 nm AOD comparisons  for April, 2008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d Pierce\Documents\Attachments\may_16\CALIPSO_obs_average_Extinction_Total_with_extinction_baseline.Global.track.cad.minus.20.cloud.cleared.global.png"/>
          <p:cNvPicPr>
            <a:picLocks noChangeAspect="1" noChangeArrowheads="1"/>
          </p:cNvPicPr>
          <p:nvPr/>
        </p:nvPicPr>
        <p:blipFill>
          <a:blip r:embed="rId2"/>
          <a:srcRect t="12000" r="5333" b="13333"/>
          <a:stretch>
            <a:fillRect/>
          </a:stretch>
        </p:blipFill>
        <p:spPr bwMode="auto">
          <a:xfrm>
            <a:off x="1097280" y="118872"/>
            <a:ext cx="7271338" cy="2867566"/>
          </a:xfrm>
          <a:prstGeom prst="rect">
            <a:avLst/>
          </a:prstGeom>
          <a:noFill/>
        </p:spPr>
      </p:pic>
      <p:pic>
        <p:nvPicPr>
          <p:cNvPr id="5" name="Picture 4" descr="C:\Users\Brad Pierce\Documents\Attachments\may_16\RAQMS_AT_CALIPSO_obs_average_Extinction_Total_with_extinction_baseline.Global.track.cad.minus.20.cloud.cleared.global.png"/>
          <p:cNvPicPr>
            <a:picLocks noChangeAspect="1" noChangeArrowheads="1"/>
          </p:cNvPicPr>
          <p:nvPr/>
        </p:nvPicPr>
        <p:blipFill>
          <a:blip r:embed="rId3"/>
          <a:srcRect l="4667" t="14667" r="5333"/>
          <a:stretch>
            <a:fillRect/>
          </a:stretch>
        </p:blipFill>
        <p:spPr bwMode="auto">
          <a:xfrm>
            <a:off x="1455722" y="2971800"/>
            <a:ext cx="6912893" cy="32772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3881" y="6336792"/>
            <a:ext cx="770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</a:rPr>
              <a:t>Fig. 3.  Total aerosol extinction during April 2008 for 90E-135E longitude sector. (Top) a. Observations from CALIOP. (Bottom) </a:t>
            </a:r>
            <a:r>
              <a:rPr lang="en-US" sz="1200" dirty="0" err="1" smtClean="0">
                <a:latin typeface="Helvetica"/>
              </a:rPr>
              <a:t>b</a:t>
            </a:r>
            <a:r>
              <a:rPr lang="en-US" sz="1200" dirty="0" smtClean="0">
                <a:latin typeface="Helvetica"/>
              </a:rPr>
              <a:t>. RAQMS baseline results at CALIOP locations.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aqmsret_o3_curtain_ARCTIC_2008_apr_"/>
          <p:cNvPicPr>
            <a:picLocks noChangeAspect="1" noChangeArrowheads="1"/>
          </p:cNvPicPr>
          <p:nvPr/>
        </p:nvPicPr>
        <p:blipFill>
          <a:blip r:embed="rId2"/>
          <a:srcRect l="20000" r="15000"/>
          <a:stretch>
            <a:fillRect/>
          </a:stretch>
        </p:blipFill>
        <p:spPr bwMode="auto">
          <a:xfrm>
            <a:off x="941832" y="36576"/>
            <a:ext cx="2852928" cy="3291840"/>
          </a:xfrm>
          <a:prstGeom prst="rect">
            <a:avLst/>
          </a:prstGeom>
          <a:noFill/>
        </p:spPr>
      </p:pic>
      <p:pic>
        <p:nvPicPr>
          <p:cNvPr id="4" name="Picture 4" descr="tes_o3_curtain_ARCTIC_2008_apr_"/>
          <p:cNvPicPr>
            <a:picLocks noChangeAspect="1" noChangeArrowheads="1"/>
          </p:cNvPicPr>
          <p:nvPr/>
        </p:nvPicPr>
        <p:blipFill>
          <a:blip r:embed="rId3"/>
          <a:srcRect l="20000" r="15000"/>
          <a:stretch>
            <a:fillRect/>
          </a:stretch>
        </p:blipFill>
        <p:spPr bwMode="auto">
          <a:xfrm>
            <a:off x="5166360" y="36576"/>
            <a:ext cx="2852928" cy="3291840"/>
          </a:xfrm>
          <a:prstGeom prst="rect">
            <a:avLst/>
          </a:prstGeom>
          <a:noFill/>
        </p:spPr>
      </p:pic>
      <p:pic>
        <p:nvPicPr>
          <p:cNvPr id="5" name="Picture 4" descr="raqmsret-tes_o3_curtain_ARCTIC_pct_2008_apr_"/>
          <p:cNvPicPr>
            <a:picLocks noChangeAspect="1" noChangeArrowheads="1"/>
          </p:cNvPicPr>
          <p:nvPr/>
        </p:nvPicPr>
        <p:blipFill>
          <a:blip r:embed="rId4"/>
          <a:srcRect l="20000" t="2667" r="17000" b="1333"/>
          <a:stretch>
            <a:fillRect/>
          </a:stretch>
        </p:blipFill>
        <p:spPr bwMode="auto">
          <a:xfrm>
            <a:off x="3200401" y="3337560"/>
            <a:ext cx="2765146" cy="31601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9780" y="4060436"/>
            <a:ext cx="2318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</a:rPr>
              <a:t>Fig. 4a. (top left) RAQMS O3 with TES averaging kernel at TES locations fro 90E-135E during April 2008. 4b. (top right)  TES O3  during April 2008. 4c. (bottom)  Percent difference  RAQMS O</a:t>
            </a:r>
            <a:r>
              <a:rPr lang="en-US" sz="1200" dirty="0" smtClean="0">
                <a:latin typeface="Helvetica"/>
              </a:rPr>
              <a:t>3</a:t>
            </a:r>
            <a:r>
              <a:rPr lang="en-US" sz="1200" dirty="0" smtClean="0">
                <a:latin typeface="Helvetica"/>
              </a:rPr>
              <a:t> versus TES O3. 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ha_o3_tmsrs_ESENS_ALL.png"/>
          <p:cNvPicPr>
            <a:picLocks noChangeAspect="1"/>
          </p:cNvPicPr>
          <p:nvPr/>
        </p:nvPicPr>
        <p:blipFill>
          <a:blip r:embed="rId2"/>
          <a:srcRect b="13500"/>
          <a:stretch>
            <a:fillRect/>
          </a:stretch>
        </p:blipFill>
        <p:spPr>
          <a:xfrm>
            <a:off x="0" y="1463040"/>
            <a:ext cx="4572000" cy="3163828"/>
          </a:xfrm>
          <a:prstGeom prst="rect">
            <a:avLst/>
          </a:prstGeom>
        </p:spPr>
      </p:pic>
      <p:pic>
        <p:nvPicPr>
          <p:cNvPr id="5" name="Picture 4" descr="naha_o3_tmsrs_ESENS_NEG_THA.png"/>
          <p:cNvPicPr>
            <a:picLocks noChangeAspect="1"/>
          </p:cNvPicPr>
          <p:nvPr/>
        </p:nvPicPr>
        <p:blipFill>
          <a:blip r:embed="rId3"/>
          <a:srcRect b="12000"/>
          <a:stretch>
            <a:fillRect/>
          </a:stretch>
        </p:blipFill>
        <p:spPr>
          <a:xfrm>
            <a:off x="4581144" y="1417320"/>
            <a:ext cx="4572000" cy="3218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8835" y="4654296"/>
            <a:ext cx="1019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</a:rPr>
              <a:t>With Fires</a:t>
            </a:r>
            <a:endParaRPr lang="en-US" sz="1000" dirty="0">
              <a:latin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5246" y="4654296"/>
            <a:ext cx="1212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</a:rPr>
              <a:t>Without Fires</a:t>
            </a:r>
            <a:endParaRPr lang="en-US" sz="1000" dirty="0"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181" y="5907024"/>
            <a:ext cx="821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Fig 5. </a:t>
            </a:r>
            <a:r>
              <a:rPr lang="en-US" dirty="0" err="1" smtClean="0">
                <a:latin typeface="Helvetica"/>
              </a:rPr>
              <a:t>Tropospheric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smtClean="0">
                <a:latin typeface="Helvetica"/>
              </a:rPr>
              <a:t>Ozone mixing ratio time series at Naha from RAQMS </a:t>
            </a:r>
            <a:r>
              <a:rPr lang="en-US" dirty="0" smtClean="0">
                <a:latin typeface="Helvetica"/>
              </a:rPr>
              <a:t>simulations </a:t>
            </a:r>
            <a:r>
              <a:rPr lang="en-US" dirty="0" smtClean="0">
                <a:latin typeface="Helvetica"/>
              </a:rPr>
              <a:t>with</a:t>
            </a:r>
            <a:r>
              <a:rPr lang="en-US" dirty="0" smtClean="0">
                <a:latin typeface="Helvetica"/>
              </a:rPr>
              <a:t> Asian fires </a:t>
            </a:r>
            <a:r>
              <a:rPr lang="en-US" dirty="0" smtClean="0">
                <a:latin typeface="Helvetica"/>
              </a:rPr>
              <a:t>(left) and without fires (right)</a:t>
            </a:r>
            <a:endParaRPr lang="en-US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ha_O3_comp_Apr_2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82880"/>
            <a:ext cx="79629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039" y="6409944"/>
            <a:ext cx="743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</a:rPr>
              <a:t>Fig. 6. RAQMS O3 versus </a:t>
            </a:r>
            <a:r>
              <a:rPr lang="en-US" sz="1200" dirty="0" err="1" smtClean="0">
                <a:latin typeface="Helvetica"/>
              </a:rPr>
              <a:t>Ozonesonde</a:t>
            </a:r>
            <a:r>
              <a:rPr lang="en-US" sz="1200" dirty="0" smtClean="0">
                <a:latin typeface="Helvetica"/>
              </a:rPr>
              <a:t>  at Naha during April, 2008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10_2008_D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0"/>
            <a:ext cx="4191000" cy="3143250"/>
          </a:xfrm>
          <a:prstGeom prst="rect">
            <a:avLst/>
          </a:prstGeom>
        </p:spPr>
      </p:pic>
      <p:pic>
        <p:nvPicPr>
          <p:cNvPr id="3" name="Picture 2" descr="April_10_2008_DB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474720"/>
            <a:ext cx="4191000" cy="3143250"/>
          </a:xfrm>
          <a:prstGeom prst="rect">
            <a:avLst/>
          </a:prstGeom>
        </p:spPr>
      </p:pic>
      <p:pic>
        <p:nvPicPr>
          <p:cNvPr id="4" name="Picture 3" descr="April_10_2008_DO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3474720"/>
            <a:ext cx="4191000" cy="314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" y="750507"/>
            <a:ext cx="1828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</a:rPr>
              <a:t>Fig. 7. Change in RAQMS  </a:t>
            </a:r>
            <a:r>
              <a:rPr lang="en-US" sz="1200" dirty="0" err="1" smtClean="0">
                <a:latin typeface="Helvetica"/>
              </a:rPr>
              <a:t>tropospheric</a:t>
            </a:r>
            <a:r>
              <a:rPr lang="en-US" sz="1200" dirty="0" smtClean="0">
                <a:latin typeface="Helvetica"/>
              </a:rPr>
              <a:t> O3 column, and BC and OC AOD for April 10,2008.  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22_2008_D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191000" cy="3143250"/>
          </a:xfrm>
          <a:prstGeom prst="rect">
            <a:avLst/>
          </a:prstGeom>
        </p:spPr>
      </p:pic>
      <p:pic>
        <p:nvPicPr>
          <p:cNvPr id="3" name="Picture 2" descr="April_22_2008_DB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419856"/>
            <a:ext cx="4191000" cy="3143250"/>
          </a:xfrm>
          <a:prstGeom prst="rect">
            <a:avLst/>
          </a:prstGeom>
        </p:spPr>
      </p:pic>
      <p:pic>
        <p:nvPicPr>
          <p:cNvPr id="4" name="Picture 3" descr="April_22_2008_DO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3419856"/>
            <a:ext cx="4191000" cy="314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" y="692776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</a:rPr>
              <a:t>Fig. 8. Same as fig 7. but for April 22, 2008.</a:t>
            </a:r>
            <a:endParaRPr lang="en-US" sz="12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10_2008_TOA_Clrrad_forc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 descr="April_10_2008_TOA_Totrad_forc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 descr="April_10_2008_SRF_Clrrad_forc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9856"/>
            <a:ext cx="4572000" cy="3429000"/>
          </a:xfrm>
          <a:prstGeom prst="rect">
            <a:avLst/>
          </a:prstGeom>
        </p:spPr>
      </p:pic>
      <p:pic>
        <p:nvPicPr>
          <p:cNvPr id="5" name="Picture 4" descr="April_10_2008_SRF_Totrad_forc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9856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284</Words>
  <Application>Microsoft Macintosh PowerPoint</Application>
  <PresentationFormat>On-screen Show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ODIN</dc:creator>
  <cp:lastModifiedBy>ODIN</cp:lastModifiedBy>
  <cp:revision>35</cp:revision>
  <dcterms:created xsi:type="dcterms:W3CDTF">2011-06-02T13:53:10Z</dcterms:created>
  <dcterms:modified xsi:type="dcterms:W3CDTF">2011-06-02T14:28:58Z</dcterms:modified>
</cp:coreProperties>
</file>